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tiff" ContentType="image/tiff"/>
  <Default Extension="mpg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43"/>
  </p:notesMasterIdLst>
  <p:handoutMasterIdLst>
    <p:handoutMasterId r:id="rId44"/>
  </p:handoutMasterIdLst>
  <p:sldIdLst>
    <p:sldId id="511" r:id="rId3"/>
    <p:sldId id="591" r:id="rId4"/>
    <p:sldId id="592" r:id="rId5"/>
    <p:sldId id="505" r:id="rId6"/>
    <p:sldId id="450" r:id="rId7"/>
    <p:sldId id="512" r:id="rId8"/>
    <p:sldId id="478" r:id="rId9"/>
    <p:sldId id="529" r:id="rId10"/>
    <p:sldId id="506" r:id="rId11"/>
    <p:sldId id="492" r:id="rId12"/>
    <p:sldId id="499" r:id="rId13"/>
    <p:sldId id="497" r:id="rId14"/>
    <p:sldId id="518" r:id="rId15"/>
    <p:sldId id="519" r:id="rId16"/>
    <p:sldId id="532" r:id="rId17"/>
    <p:sldId id="593" r:id="rId18"/>
    <p:sldId id="594" r:id="rId19"/>
    <p:sldId id="533" r:id="rId20"/>
    <p:sldId id="595" r:id="rId21"/>
    <p:sldId id="597" r:id="rId22"/>
    <p:sldId id="598" r:id="rId23"/>
    <p:sldId id="599" r:id="rId24"/>
    <p:sldId id="602" r:id="rId25"/>
    <p:sldId id="603" r:id="rId26"/>
    <p:sldId id="604" r:id="rId27"/>
    <p:sldId id="605" r:id="rId28"/>
    <p:sldId id="399" r:id="rId29"/>
    <p:sldId id="469" r:id="rId30"/>
    <p:sldId id="388" r:id="rId31"/>
    <p:sldId id="328" r:id="rId32"/>
    <p:sldId id="491" r:id="rId33"/>
    <p:sldId id="479" r:id="rId34"/>
    <p:sldId id="606" r:id="rId35"/>
    <p:sldId id="481" r:id="rId36"/>
    <p:sldId id="520" r:id="rId37"/>
    <p:sldId id="501" r:id="rId38"/>
    <p:sldId id="279" r:id="rId39"/>
    <p:sldId id="600" r:id="rId40"/>
    <p:sldId id="467" r:id="rId41"/>
    <p:sldId id="601" r:id="rId42"/>
  </p:sldIdLst>
  <p:sldSz cx="9144000" cy="6858000" type="screen4x3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8F8"/>
    <a:srgbClr val="FFFFFF"/>
    <a:srgbClr val="292929"/>
    <a:srgbClr val="1C1C1C"/>
    <a:srgbClr val="111111"/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1808"/>
    </p:cViewPr>
  </p:sorterViewPr>
  <p:notesViewPr>
    <p:cSldViewPr>
      <p:cViewPr varScale="1">
        <p:scale>
          <a:sx n="56" d="100"/>
          <a:sy n="56" d="100"/>
        </p:scale>
        <p:origin x="-2526" y="-10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de-DE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5E5A2B4-276B-4FD4-9709-9BC67A8C9EC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072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en-GB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9" y="4561232"/>
            <a:ext cx="5850823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8FA0083-6BA8-4330-8958-2DF58EB7028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442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DF9F0-3DE8-4C6F-A91E-93F72275D57C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89789-E745-491C-A9F4-D75994E62DBD}" type="slidenum">
              <a:rPr lang="en-GB"/>
              <a:pPr/>
              <a:t>22</a:t>
            </a:fld>
            <a:endParaRPr lang="en-GB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2D47E-3B04-426A-96DB-64D9AFED9EE7}" type="slidenum">
              <a:rPr lang="en-GB"/>
              <a:pPr/>
              <a:t>23</a:t>
            </a:fld>
            <a:endParaRPr lang="en-GB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0BCCF-51D4-45EB-A997-74E12929AA85}" type="slidenum">
              <a:rPr lang="en-GB"/>
              <a:pPr/>
              <a:t>24</a:t>
            </a:fld>
            <a:endParaRPr lang="en-GB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61742-2656-480A-B0E0-B89D7DB24DDA}" type="slidenum">
              <a:rPr lang="en-GB"/>
              <a:pPr/>
              <a:t>30</a:t>
            </a:fld>
            <a:endParaRPr lang="en-GB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4317-FC15-4485-A744-44491E9499F4}" type="slidenum">
              <a:rPr lang="en-GB"/>
              <a:pPr/>
              <a:t>31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9B78E-8264-4969-B6CD-2AD66905DD2F}" type="slidenum">
              <a:rPr lang="en-GB"/>
              <a:pPr/>
              <a:t>32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C243F-9AFC-4826-B014-7F45F33F468F}" type="slidenum">
              <a:rPr lang="en-GB"/>
              <a:pPr/>
              <a:t>37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92A7D-E37C-443D-B826-8B5C53F01E1B}" type="slidenum">
              <a:rPr lang="en-GB" smtClean="0"/>
              <a:pPr/>
              <a:t>39</a:t>
            </a:fld>
            <a:endParaRPr lang="en-GB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A0083-6BA8-4330-8958-2DF58EB7028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9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0C427-B869-4A92-99EC-B9DE43A4303D}" type="slidenum">
              <a:rPr lang="en-GB"/>
              <a:pPr/>
              <a:t>4</a:t>
            </a:fld>
            <a:endParaRPr lang="en-GB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3B4B7-04EF-42A5-9B92-FA185F48C3A5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9" y="4561232"/>
            <a:ext cx="5850823" cy="4320209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3BEBB-75FA-49BE-8A39-AC0AF84BB5D3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3CC7C-A72F-4F9C-9CDD-FFB96AEA4ADE}" type="slidenum">
              <a:rPr lang="en-GB"/>
              <a:pPr/>
              <a:t>19</a:t>
            </a:fld>
            <a:endParaRPr lang="en-GB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866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13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295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976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344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4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1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794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937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521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61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61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C1C1C"/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20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5.png"/><Relationship Id="rId5" Type="http://schemas.openxmlformats.org/officeDocument/2006/relationships/image" Target="../media/image32.jpeg"/><Relationship Id="rId6" Type="http://schemas.openxmlformats.org/officeDocument/2006/relationships/image" Target="../media/image36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Relationship Id="rId3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57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58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g"/><Relationship Id="rId3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file://localhost/Users/bleibund/Bruno/Talks/popular/Mainz09/Earth_departure_Mercury_Messenger.mpg" TargetMode="External"/><Relationship Id="rId2" Type="http://schemas.openxmlformats.org/officeDocument/2006/relationships/video" Target="file://localhost/Users/bleibund/Bruno/Talks/popular/Mainz09/Earth_departure_Mercury_Messenger.m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.jpeg"/><Relationship Id="rId3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4320480" cy="432048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333375"/>
            <a:ext cx="8642350" cy="2133600"/>
          </a:xfrm>
        </p:spPr>
        <p:txBody>
          <a:bodyPr/>
          <a:lstStyle/>
          <a:p>
            <a:r>
              <a:rPr lang="en-GB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Discovering the </a:t>
            </a:r>
            <a:br>
              <a:rPr lang="en-GB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en-GB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Accelerating Universe</a:t>
            </a:r>
            <a:endParaRPr lang="en-GB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560" y="5661025"/>
            <a:ext cx="6400800" cy="960438"/>
          </a:xfrm>
        </p:spPr>
        <p:txBody>
          <a:bodyPr/>
          <a:lstStyle/>
          <a:p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Bruno Leibundgut</a:t>
            </a:r>
            <a:b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European Southern Observatory (ESO)</a:t>
            </a:r>
            <a:endParaRPr lang="en-GB" sz="20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 place in the Milky Way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 descr="ngc123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000232" y="1130140"/>
            <a:ext cx="5314181" cy="5727860"/>
          </a:xfrm>
          <a:prstGeom prst="rect">
            <a:avLst/>
          </a:prstGeom>
          <a:noFill/>
        </p:spPr>
      </p:pic>
      <p:grpSp>
        <p:nvGrpSpPr>
          <p:cNvPr id="4" name="Group 11"/>
          <p:cNvGrpSpPr/>
          <p:nvPr/>
        </p:nvGrpSpPr>
        <p:grpSpPr>
          <a:xfrm>
            <a:off x="3203848" y="4143380"/>
            <a:ext cx="3449324" cy="1500198"/>
            <a:chOff x="4908890" y="4144174"/>
            <a:chExt cx="3449324" cy="1500198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>
              <a:off x="6107917" y="4893479"/>
              <a:ext cx="1500198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Oval Callout 9"/>
            <p:cNvSpPr/>
            <p:nvPr/>
          </p:nvSpPr>
          <p:spPr bwMode="auto">
            <a:xfrm>
              <a:off x="7000892" y="4786322"/>
              <a:ext cx="1357322" cy="612648"/>
            </a:xfrm>
            <a:prstGeom prst="wedgeEllipseCallout">
              <a:avLst>
                <a:gd name="adj1" fmla="val -60683"/>
                <a:gd name="adj2" fmla="val 8946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65 Md" pitchFamily="34" charset="0"/>
                </a:rPr>
                <a:t>Hello</a:t>
              </a:r>
              <a:endPara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NeueLT Com 65 M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08890" y="4500570"/>
              <a:ext cx="198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HelveticaNeueLT Com 65 Md" pitchFamily="34" charset="0"/>
                </a:rPr>
                <a:t>27000 light years</a:t>
              </a:r>
              <a:endParaRPr lang="en-GB" sz="1800" dirty="0">
                <a:solidFill>
                  <a:srgbClr val="FF0000"/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ky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858837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07" name="WordArt 3"/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1038225" cy="657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radio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57313"/>
          </a:xfrm>
        </p:spPr>
        <p:txBody>
          <a:bodyPr/>
          <a:lstStyle/>
          <a:p>
            <a:r>
              <a:rPr lang="de-DE" dirty="0" err="1" smtClean="0">
                <a:solidFill>
                  <a:schemeClr val="folHlink"/>
                </a:solidFill>
              </a:rPr>
              <a:t>Earth‘s</a:t>
            </a:r>
            <a:r>
              <a:rPr lang="de-DE" dirty="0" smtClean="0">
                <a:solidFill>
                  <a:schemeClr val="folHlink"/>
                </a:solidFill>
              </a:rPr>
              <a:t> </a:t>
            </a:r>
            <a:r>
              <a:rPr lang="de-DE" dirty="0" err="1" smtClean="0">
                <a:solidFill>
                  <a:schemeClr val="folHlink"/>
                </a:solidFill>
              </a:rPr>
              <a:t>atmosphere</a:t>
            </a:r>
            <a:r>
              <a:rPr lang="de-DE" dirty="0" smtClean="0">
                <a:solidFill>
                  <a:schemeClr val="folHlink"/>
                </a:solidFill>
              </a:rPr>
              <a:t/>
            </a:r>
            <a:br>
              <a:rPr lang="de-DE" dirty="0" smtClean="0">
                <a:solidFill>
                  <a:schemeClr val="folHlink"/>
                </a:solidFill>
              </a:rPr>
            </a:br>
            <a:r>
              <a:rPr lang="de-DE" sz="3600" dirty="0" err="1" smtClean="0">
                <a:solidFill>
                  <a:schemeClr val="folHlink"/>
                </a:solidFill>
              </a:rPr>
              <a:t>Shield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>
                <a:solidFill>
                  <a:schemeClr val="folHlink"/>
                </a:solidFill>
              </a:rPr>
              <a:t>a</a:t>
            </a:r>
            <a:r>
              <a:rPr lang="de-DE" sz="3600" dirty="0" err="1" smtClean="0">
                <a:solidFill>
                  <a:schemeClr val="folHlink"/>
                </a:solidFill>
              </a:rPr>
              <a:t>nd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 smtClean="0">
                <a:solidFill>
                  <a:schemeClr val="folHlink"/>
                </a:solidFill>
              </a:rPr>
              <a:t>Window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 smtClean="0">
                <a:solidFill>
                  <a:schemeClr val="folHlink"/>
                </a:solidFill>
              </a:rPr>
              <a:t>to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 smtClean="0">
                <a:solidFill>
                  <a:schemeClr val="folHlink"/>
                </a:solidFill>
              </a:rPr>
              <a:t>the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 smtClean="0">
                <a:solidFill>
                  <a:schemeClr val="folHlink"/>
                </a:solidFill>
              </a:rPr>
              <a:t>Universe</a:t>
            </a:r>
            <a:endParaRPr lang="de-DE" dirty="0" smtClean="0">
              <a:solidFill>
                <a:schemeClr val="folHlink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268413"/>
            <a:ext cx="7994650" cy="609600"/>
            <a:chOff x="384" y="3936"/>
            <a:chExt cx="5036" cy="384"/>
          </a:xfrm>
        </p:grpSpPr>
        <p:sp>
          <p:nvSpPr>
            <p:cNvPr id="6160" name="Line 6"/>
            <p:cNvSpPr>
              <a:spLocks noChangeShapeType="1"/>
            </p:cNvSpPr>
            <p:nvPr/>
          </p:nvSpPr>
          <p:spPr bwMode="auto">
            <a:xfrm>
              <a:off x="554" y="4032"/>
              <a:ext cx="4656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384" y="412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300m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62" name="Line 8"/>
            <p:cNvSpPr>
              <a:spLocks noChangeShapeType="1"/>
            </p:cNvSpPr>
            <p:nvPr/>
          </p:nvSpPr>
          <p:spPr bwMode="auto">
            <a:xfrm>
              <a:off x="55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3" name="Line 9"/>
            <p:cNvSpPr>
              <a:spLocks noChangeShapeType="1"/>
            </p:cNvSpPr>
            <p:nvPr/>
          </p:nvSpPr>
          <p:spPr bwMode="auto">
            <a:xfrm>
              <a:off x="521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4" name="Line 10"/>
            <p:cNvSpPr>
              <a:spLocks noChangeShapeType="1"/>
            </p:cNvSpPr>
            <p:nvPr/>
          </p:nvSpPr>
          <p:spPr bwMode="auto">
            <a:xfrm>
              <a:off x="105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5" name="Line 11"/>
            <p:cNvSpPr>
              <a:spLocks noChangeShapeType="1"/>
            </p:cNvSpPr>
            <p:nvPr/>
          </p:nvSpPr>
          <p:spPr bwMode="auto">
            <a:xfrm>
              <a:off x="158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6" name="Line 12"/>
            <p:cNvSpPr>
              <a:spLocks noChangeShapeType="1"/>
            </p:cNvSpPr>
            <p:nvPr/>
          </p:nvSpPr>
          <p:spPr bwMode="auto">
            <a:xfrm>
              <a:off x="211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7" name="Line 13"/>
            <p:cNvSpPr>
              <a:spLocks noChangeShapeType="1"/>
            </p:cNvSpPr>
            <p:nvPr/>
          </p:nvSpPr>
          <p:spPr bwMode="auto">
            <a:xfrm>
              <a:off x="259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8" name="Line 14"/>
            <p:cNvSpPr>
              <a:spLocks noChangeShapeType="1"/>
            </p:cNvSpPr>
            <p:nvPr/>
          </p:nvSpPr>
          <p:spPr bwMode="auto">
            <a:xfrm>
              <a:off x="312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9" name="Line 15"/>
            <p:cNvSpPr>
              <a:spLocks noChangeShapeType="1"/>
            </p:cNvSpPr>
            <p:nvPr/>
          </p:nvSpPr>
          <p:spPr bwMode="auto">
            <a:xfrm>
              <a:off x="3648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0" name="Line 16"/>
            <p:cNvSpPr>
              <a:spLocks noChangeShapeType="1"/>
            </p:cNvSpPr>
            <p:nvPr/>
          </p:nvSpPr>
          <p:spPr bwMode="auto">
            <a:xfrm>
              <a:off x="417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1" name="Line 17"/>
            <p:cNvSpPr>
              <a:spLocks noChangeShapeType="1"/>
            </p:cNvSpPr>
            <p:nvPr/>
          </p:nvSpPr>
          <p:spPr bwMode="auto">
            <a:xfrm>
              <a:off x="470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2" name="Text Box 18"/>
            <p:cNvSpPr txBox="1">
              <a:spLocks noChangeArrowheads="1"/>
            </p:cNvSpPr>
            <p:nvPr/>
          </p:nvSpPr>
          <p:spPr bwMode="auto">
            <a:xfrm>
              <a:off x="912" y="4128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3m</a:t>
              </a:r>
            </a:p>
          </p:txBody>
        </p:sp>
        <p:sp>
          <p:nvSpPr>
            <p:cNvPr id="6173" name="Text Box 19"/>
            <p:cNvSpPr txBox="1">
              <a:spLocks noChangeArrowheads="1"/>
            </p:cNvSpPr>
            <p:nvPr/>
          </p:nvSpPr>
          <p:spPr bwMode="auto">
            <a:xfrm>
              <a:off x="1440" y="4128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3cm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74" name="Text Box 20"/>
            <p:cNvSpPr txBox="1">
              <a:spLocks noChangeArrowheads="1"/>
            </p:cNvSpPr>
            <p:nvPr/>
          </p:nvSpPr>
          <p:spPr bwMode="auto">
            <a:xfrm>
              <a:off x="1920" y="4128"/>
              <a:ext cx="4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0.3mm</a:t>
              </a:r>
            </a:p>
          </p:txBody>
        </p:sp>
        <p:sp>
          <p:nvSpPr>
            <p:cNvPr id="6175" name="Text Box 21"/>
            <p:cNvSpPr txBox="1">
              <a:spLocks noChangeArrowheads="1"/>
            </p:cNvSpPr>
            <p:nvPr/>
          </p:nvSpPr>
          <p:spPr bwMode="auto">
            <a:xfrm>
              <a:off x="2448" y="4126"/>
              <a:ext cx="3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l-GR" sz="1400">
                  <a:solidFill>
                    <a:srgbClr val="CC0000"/>
                  </a:solidFill>
                  <a:cs typeface="Times New Roman" pitchFamily="18" charset="0"/>
                  <a:sym typeface="Wingdings" pitchFamily="2" charset="2"/>
                </a:rPr>
                <a:t>μ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6" name="Text Box 22"/>
            <p:cNvSpPr txBox="1">
              <a:spLocks noChangeArrowheads="1"/>
            </p:cNvSpPr>
            <p:nvPr/>
          </p:nvSpPr>
          <p:spPr bwMode="auto">
            <a:xfrm>
              <a:off x="2928" y="4128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n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7" name="Text Box 23"/>
            <p:cNvSpPr txBox="1">
              <a:spLocks noChangeArrowheads="1"/>
            </p:cNvSpPr>
            <p:nvPr/>
          </p:nvSpPr>
          <p:spPr bwMode="auto">
            <a:xfrm>
              <a:off x="3521" y="4128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Å</a:t>
              </a:r>
              <a:endParaRPr lang="en-GB" sz="1400">
                <a:solidFill>
                  <a:srgbClr val="CC0000"/>
                </a:solidFill>
              </a:endParaRPr>
            </a:p>
          </p:txBody>
        </p:sp>
        <p:sp>
          <p:nvSpPr>
            <p:cNvPr id="6178" name="Text Box 24"/>
            <p:cNvSpPr txBox="1">
              <a:spLocks noChangeArrowheads="1"/>
            </p:cNvSpPr>
            <p:nvPr/>
          </p:nvSpPr>
          <p:spPr bwMode="auto">
            <a:xfrm>
              <a:off x="4012" y="4128"/>
              <a:ext cx="3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3pm</a:t>
              </a:r>
            </a:p>
          </p:txBody>
        </p:sp>
        <p:sp>
          <p:nvSpPr>
            <p:cNvPr id="6179" name="Text Box 25"/>
            <p:cNvSpPr txBox="1">
              <a:spLocks noChangeArrowheads="1"/>
            </p:cNvSpPr>
            <p:nvPr/>
          </p:nvSpPr>
          <p:spPr bwMode="auto">
            <a:xfrm>
              <a:off x="4497" y="4128"/>
              <a:ext cx="3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30fm</a:t>
              </a:r>
            </a:p>
          </p:txBody>
        </p:sp>
        <p:sp>
          <p:nvSpPr>
            <p:cNvPr id="6180" name="Text Box 26"/>
            <p:cNvSpPr txBox="1">
              <a:spLocks noChangeArrowheads="1"/>
            </p:cNvSpPr>
            <p:nvPr/>
          </p:nvSpPr>
          <p:spPr bwMode="auto">
            <a:xfrm>
              <a:off x="4987" y="4128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300am</a:t>
              </a:r>
            </a:p>
          </p:txBody>
        </p:sp>
      </p:grpSp>
      <p:sp>
        <p:nvSpPr>
          <p:cNvPr id="354331" name="WordArt 27"/>
          <p:cNvSpPr>
            <a:spLocks noChangeArrowheads="1" noChangeShapeType="1" noTextEdit="1"/>
          </p:cNvSpPr>
          <p:nvPr/>
        </p:nvSpPr>
        <p:spPr bwMode="auto">
          <a:xfrm rot="5400000">
            <a:off x="2989263" y="4219575"/>
            <a:ext cx="2743200" cy="152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visible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9966"/>
              </a:solidFill>
              <a:latin typeface="Arial Black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770568" y="2420940"/>
            <a:ext cx="2301878" cy="1152526"/>
            <a:chOff x="3635" y="1525"/>
            <a:chExt cx="1450" cy="726"/>
          </a:xfrm>
        </p:grpSpPr>
        <p:sp>
          <p:nvSpPr>
            <p:cNvPr id="6157" name="Text Box 29"/>
            <p:cNvSpPr txBox="1">
              <a:spLocks noChangeArrowheads="1"/>
            </p:cNvSpPr>
            <p:nvPr/>
          </p:nvSpPr>
          <p:spPr bwMode="auto">
            <a:xfrm>
              <a:off x="3635" y="1525"/>
              <a:ext cx="3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2"/>
                  </a:solidFill>
                </a:rPr>
                <a:t>X</a:t>
              </a:r>
              <a:r>
                <a:rPr lang="en-GB" sz="1800" dirty="0" smtClean="0">
                  <a:solidFill>
                    <a:schemeClr val="accent2"/>
                  </a:solidFill>
                </a:rPr>
                <a:t>–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158" name="Text Box 30"/>
            <p:cNvSpPr txBox="1">
              <a:spLocks noChangeArrowheads="1"/>
            </p:cNvSpPr>
            <p:nvPr/>
          </p:nvSpPr>
          <p:spPr bwMode="auto">
            <a:xfrm>
              <a:off x="4120" y="1963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dirty="0">
                  <a:solidFill>
                    <a:schemeClr val="accent2"/>
                  </a:solidFill>
                  <a:cs typeface="Times New Roman" pitchFamily="18" charset="0"/>
                  <a:sym typeface="Wingdings" pitchFamily="2" charset="2"/>
                </a:rPr>
                <a:t>γ</a:t>
              </a:r>
              <a:r>
                <a:rPr lang="en-GB" dirty="0">
                  <a:solidFill>
                    <a:schemeClr val="accent2"/>
                  </a:solidFill>
                </a:rPr>
                <a:t>–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>
              <a:off x="4204" y="1728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accent2"/>
                  </a:solidFill>
                </a:rPr>
                <a:t>r</a:t>
              </a:r>
              <a:r>
                <a:rPr lang="en-GB" dirty="0" smtClean="0">
                  <a:solidFill>
                    <a:schemeClr val="accent2"/>
                  </a:solidFill>
                </a:rPr>
                <a:t>adiation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354336" name="Picture 32" descr="atc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971800"/>
            <a:ext cx="33813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nn12099a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3988296" cy="2658215"/>
          </a:xfrm>
          <a:prstGeom prst="rect">
            <a:avLst/>
          </a:prstGeom>
        </p:spPr>
      </p:pic>
      <p:pic>
        <p:nvPicPr>
          <p:cNvPr id="5" name="Picture 4" descr="potw1036a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73016"/>
            <a:ext cx="3240360" cy="2941437"/>
          </a:xfrm>
          <a:prstGeom prst="rect">
            <a:avLst/>
          </a:prstGeom>
        </p:spPr>
      </p:pic>
      <p:pic>
        <p:nvPicPr>
          <p:cNvPr id="354339" name="Picture 35" descr="hubble_tel"/>
          <p:cNvPicPr>
            <a:picLocks noChangeAspect="1" noChangeArrowheads="1"/>
          </p:cNvPicPr>
          <p:nvPr/>
        </p:nvPicPr>
        <p:blipFill>
          <a:blip r:embed="rId7" cstate="print"/>
          <a:srcRect r="2820" b="4904"/>
          <a:stretch>
            <a:fillRect/>
          </a:stretch>
        </p:blipFill>
        <p:spPr bwMode="auto">
          <a:xfrm>
            <a:off x="3924300" y="1412875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40" name="Picture 36" descr="xm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34888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„</a:t>
            </a:r>
            <a:r>
              <a:rPr lang="de-DE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visible</a:t>
            </a: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“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020000" y="217710"/>
            <a:ext cx="1552384" cy="1548864"/>
            <a:chOff x="7020000" y="217710"/>
            <a:chExt cx="1552384" cy="1548864"/>
          </a:xfrm>
        </p:grpSpPr>
        <p:pic>
          <p:nvPicPr>
            <p:cNvPr id="32" name="Content Placeholder 19" descr="Sagan Cosmic Calenda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020000" y="217710"/>
              <a:ext cx="1552384" cy="1548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 bwMode="auto">
            <a:xfrm>
              <a:off x="7358082" y="446400"/>
              <a:ext cx="126000" cy="7143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" name="Group 14"/>
          <p:cNvGrpSpPr/>
          <p:nvPr/>
        </p:nvGrpSpPr>
        <p:grpSpPr>
          <a:xfrm>
            <a:off x="357158" y="214290"/>
            <a:ext cx="2014537" cy="1093788"/>
            <a:chOff x="6572264" y="214290"/>
            <a:chExt cx="2014537" cy="1093788"/>
          </a:xfrm>
        </p:grpSpPr>
        <p:pic>
          <p:nvPicPr>
            <p:cNvPr id="13" name="Picture 4" descr="skytran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2264" y="21429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500958" y="320653"/>
              <a:ext cx="71438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3794" name="Picture 9" descr="alls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„invisible“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358082" y="446400"/>
            <a:ext cx="126000" cy="7143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57158" y="214290"/>
            <a:ext cx="2014537" cy="1093788"/>
            <a:chOff x="6572264" y="214290"/>
            <a:chExt cx="2014537" cy="1093788"/>
          </a:xfrm>
        </p:grpSpPr>
        <p:pic>
          <p:nvPicPr>
            <p:cNvPr id="13" name="Picture 4" descr="skytra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72264" y="21429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500958" y="320653"/>
              <a:ext cx="71438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8316432" y="432000"/>
            <a:ext cx="144000" cy="7143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2" name="Content Placeholder 19" descr="Sagan Cosmic Calend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20000" y="217710"/>
            <a:ext cx="1552384" cy="154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57158" y="216000"/>
            <a:ext cx="2014537" cy="1093788"/>
            <a:chOff x="357158" y="216000"/>
            <a:chExt cx="2014537" cy="1093788"/>
          </a:xfrm>
        </p:grpSpPr>
        <p:pic>
          <p:nvPicPr>
            <p:cNvPr id="10" name="Picture 4" descr="skytra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21600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763242" y="322363"/>
              <a:ext cx="144462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1807200"/>
            <a:ext cx="9144000" cy="4759200"/>
            <a:chOff x="0" y="1807200"/>
            <a:chExt cx="9144000" cy="4759200"/>
          </a:xfrm>
        </p:grpSpPr>
        <p:pic>
          <p:nvPicPr>
            <p:cNvPr id="23" name="Picture 3" descr="rosat_allsky"/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" t="10767" r="1377" b="9460"/>
            <a:stretch/>
          </p:blipFill>
          <p:spPr bwMode="auto">
            <a:xfrm>
              <a:off x="0" y="1843200"/>
              <a:ext cx="9144000" cy="472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0" y="1807200"/>
              <a:ext cx="1835696" cy="1800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236296" y="1807200"/>
              <a:ext cx="1907704" cy="28803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3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„invisible“</a:t>
            </a:r>
          </a:p>
        </p:txBody>
      </p:sp>
      <p:pic>
        <p:nvPicPr>
          <p:cNvPr id="22" name="Content Placeholder 19" descr="Sagan Cosmic Calend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020000" y="216000"/>
            <a:ext cx="1552384" cy="154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 bwMode="auto">
          <a:xfrm>
            <a:off x="7056000" y="450000"/>
            <a:ext cx="108000" cy="54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7050" name="Picture 10" descr="CMB_isotropy_transparent"/>
          <p:cNvPicPr>
            <a:picLocks noChangeArrowheads="1"/>
          </p:cNvPicPr>
          <p:nvPr/>
        </p:nvPicPr>
        <p:blipFill rotWithShape="1">
          <a:blip r:embed="rId4" cstate="print"/>
          <a:srcRect l="1656" t="17518" r="1656" b="9463"/>
          <a:stretch/>
        </p:blipFill>
        <p:spPr bwMode="auto">
          <a:xfrm>
            <a:off x="0" y="1843200"/>
            <a:ext cx="9144000" cy="47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56400" y="216000"/>
            <a:ext cx="2014537" cy="1093788"/>
            <a:chOff x="249" y="3430"/>
            <a:chExt cx="1269" cy="689"/>
          </a:xfrm>
        </p:grpSpPr>
        <p:pic>
          <p:nvPicPr>
            <p:cNvPr id="10" name="Picture 4" descr="skytran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" y="3430"/>
              <a:ext cx="1269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12" y="3497"/>
              <a:ext cx="91" cy="5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251520" y="3789040"/>
            <a:ext cx="8640960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200" dirty="0" smtClean="0"/>
              <a:t>The </a:t>
            </a:r>
            <a:r>
              <a:rPr lang="de-DE" sz="2200" dirty="0" err="1" smtClean="0"/>
              <a:t>Cosmic</a:t>
            </a:r>
            <a:r>
              <a:rPr lang="de-DE" sz="2200" dirty="0" smtClean="0"/>
              <a:t> </a:t>
            </a:r>
            <a:r>
              <a:rPr lang="de-DE" sz="2200" dirty="0" err="1" smtClean="0"/>
              <a:t>Microwave</a:t>
            </a:r>
            <a:r>
              <a:rPr lang="de-DE" sz="2200" dirty="0" smtClean="0"/>
              <a:t> Background </a:t>
            </a:r>
            <a:r>
              <a:rPr lang="de-DE" sz="2200" dirty="0" err="1" smtClean="0"/>
              <a:t>radiation</a:t>
            </a:r>
            <a:r>
              <a:rPr lang="de-DE" sz="2200" dirty="0" smtClean="0"/>
              <a:t> </a:t>
            </a:r>
            <a:r>
              <a:rPr lang="de-DE" sz="2200" dirty="0" err="1" smtClean="0"/>
              <a:t>is</a:t>
            </a:r>
            <a:r>
              <a:rPr lang="de-DE" sz="2200" dirty="0" smtClean="0"/>
              <a:t> uniform </a:t>
            </a:r>
            <a:r>
              <a:rPr lang="de-DE" sz="2200" dirty="0" err="1" smtClean="0"/>
              <a:t>to</a:t>
            </a:r>
            <a:r>
              <a:rPr lang="de-DE" sz="2200" dirty="0" smtClean="0"/>
              <a:t> </a:t>
            </a:r>
            <a:r>
              <a:rPr lang="de-DE" sz="2200" dirty="0" err="1" smtClean="0"/>
              <a:t>better</a:t>
            </a:r>
            <a:r>
              <a:rPr lang="de-DE" sz="2200" dirty="0" smtClean="0"/>
              <a:t> </a:t>
            </a:r>
            <a:r>
              <a:rPr lang="de-DE" sz="2200" dirty="0" err="1" smtClean="0"/>
              <a:t>than</a:t>
            </a:r>
            <a:r>
              <a:rPr lang="de-DE" sz="2200" dirty="0" smtClean="0"/>
              <a:t> 1 </a:t>
            </a:r>
            <a:r>
              <a:rPr lang="de-DE" sz="2200" dirty="0" err="1" smtClean="0"/>
              <a:t>part</a:t>
            </a:r>
            <a:r>
              <a:rPr lang="de-DE" sz="2200" dirty="0" smtClean="0"/>
              <a:t> in 1000 </a:t>
            </a:r>
            <a:endParaRPr lang="de-DE" sz="2200" dirty="0"/>
          </a:p>
        </p:txBody>
      </p:sp>
      <p:pic>
        <p:nvPicPr>
          <p:cNvPr id="3" name="Picture 2" descr="Planck_CMB_black_background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3200"/>
            <a:ext cx="9144000" cy="46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 descr="Star Wars Darth V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609600"/>
            <a:ext cx="6046787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dark side of the universe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2420938"/>
            <a:ext cx="4859337" cy="374491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What is the universe made of?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How do we understand the universe?</a:t>
            </a:r>
          </a:p>
          <a:p>
            <a:pPr marL="0" indent="0">
              <a:buFontTx/>
              <a:buNone/>
            </a:pPr>
            <a:r>
              <a:rPr lang="en-GB" dirty="0" smtClean="0">
                <a:solidFill>
                  <a:schemeClr val="bg1"/>
                </a:solidFill>
              </a:rPr>
              <a:t>What are Dark Matter and Dark Energy?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1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4672" cy="1143000"/>
          </a:xfrm>
        </p:spPr>
        <p:txBody>
          <a:bodyPr/>
          <a:lstStyle/>
          <a:p>
            <a:r>
              <a:rPr lang="en-GB" dirty="0" smtClean="0"/>
              <a:t>The „invisible” Universe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114800"/>
          </a:xfrm>
        </p:spPr>
        <p:txBody>
          <a:bodyPr/>
          <a:lstStyle/>
          <a:p>
            <a:r>
              <a:rPr lang="en-GB" dirty="0" smtClean="0"/>
              <a:t>Large parts of the Universe are dark</a:t>
            </a:r>
          </a:p>
          <a:p>
            <a:r>
              <a:rPr lang="en-GB" dirty="0" smtClean="0"/>
              <a:t>„Dark“ (non-luminous matter) is everywhere</a:t>
            </a:r>
          </a:p>
          <a:p>
            <a:pPr lvl="1"/>
            <a:r>
              <a:rPr lang="en-GB" dirty="0" smtClean="0"/>
              <a:t>e.g. </a:t>
            </a:r>
            <a:r>
              <a:rPr lang="en-GB" dirty="0"/>
              <a:t>p</a:t>
            </a:r>
            <a:r>
              <a:rPr lang="en-GB" dirty="0" smtClean="0"/>
              <a:t>lanets, molecules, dust, cool gas</a:t>
            </a:r>
          </a:p>
          <a:p>
            <a:r>
              <a:rPr lang="en-GB" dirty="0" smtClean="0"/>
              <a:t>Measurements through indirect methods</a:t>
            </a:r>
          </a:p>
          <a:p>
            <a:pPr lvl="1">
              <a:buBlip>
                <a:blip r:embed="rId2"/>
              </a:buBlip>
            </a:pPr>
            <a:r>
              <a:rPr lang="en-GB" dirty="0" smtClean="0"/>
              <a:t>Gravitation!</a:t>
            </a:r>
          </a:p>
          <a:p>
            <a:pPr lvl="1">
              <a:buBlip>
                <a:blip r:embed="rId2"/>
              </a:buBlip>
            </a:pPr>
            <a:r>
              <a:rPr lang="en-GB" dirty="0" smtClean="0"/>
              <a:t>Model for the evolution of the Universe</a:t>
            </a:r>
          </a:p>
          <a:p>
            <a:pPr lvl="2">
              <a:buBlip>
                <a:blip r:embed="rId2"/>
              </a:buBlip>
            </a:pPr>
            <a:r>
              <a:rPr lang="en-GB" dirty="0" smtClean="0"/>
              <a:t>Einstein’s Theory of Relativity</a:t>
            </a:r>
          </a:p>
        </p:txBody>
      </p:sp>
    </p:spTree>
    <p:extLst>
      <p:ext uri="{BB962C8B-B14F-4D97-AF65-F5344CB8AC3E}">
        <p14:creationId xmlns:p14="http://schemas.microsoft.com/office/powerpoint/2010/main" val="427140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Basics of Cosmology</a:t>
            </a:r>
            <a:br>
              <a:rPr lang="en-GB" dirty="0" smtClean="0"/>
            </a:br>
            <a:r>
              <a:rPr lang="en-GB" sz="2800" dirty="0" smtClean="0"/>
              <a:t>(our world view)</a:t>
            </a:r>
            <a:endParaRPr lang="en-GB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12776"/>
            <a:ext cx="7772400" cy="511256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b="1" dirty="0" smtClean="0"/>
              <a:t>Theory of Gravity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Einstein’s Theory of General Relativity</a:t>
            </a:r>
            <a:endParaRPr lang="en-GB" b="1" dirty="0" smtClean="0"/>
          </a:p>
          <a:p>
            <a:pPr>
              <a:buFontTx/>
              <a:buNone/>
            </a:pPr>
            <a:r>
              <a:rPr lang="en-GB" b="1" dirty="0" smtClean="0"/>
              <a:t>Isotropy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There are no preferred directions in the </a:t>
            </a:r>
            <a:r>
              <a:rPr lang="en-GB" b="1" dirty="0" smtClean="0"/>
              <a:t>Universe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b="1" dirty="0" smtClean="0"/>
              <a:t>Homogeneity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No special region in the Universe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(e.g. no centre</a:t>
            </a:r>
            <a:r>
              <a:rPr lang="en-GB" b="1" dirty="0" smtClean="0"/>
              <a:t>)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b="1" dirty="0" smtClean="0"/>
              <a:t>Anthropic Principle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The Universe created us</a:t>
            </a:r>
          </a:p>
        </p:txBody>
      </p:sp>
    </p:spTree>
    <p:extLst>
      <p:ext uri="{BB962C8B-B14F-4D97-AF65-F5344CB8AC3E}">
        <p14:creationId xmlns:p14="http://schemas.microsoft.com/office/powerpoint/2010/main" val="1391543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Gravitation!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02432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Of the four fundamental forces </a:t>
            </a:r>
            <a:r>
              <a:rPr lang="en-GB" sz="2400" dirty="0">
                <a:solidFill>
                  <a:srgbClr val="C7C7FF"/>
                </a:solidFill>
              </a:rPr>
              <a:t>(Gravitation, </a:t>
            </a:r>
            <a:r>
              <a:rPr lang="en-GB" sz="2400" dirty="0" smtClean="0">
                <a:solidFill>
                  <a:srgbClr val="C7C7FF"/>
                </a:solidFill>
              </a:rPr>
              <a:t>Electromagnetism, Weak and Strong Forces)</a:t>
            </a:r>
            <a:r>
              <a:rPr lang="en-GB" dirty="0" smtClean="0">
                <a:solidFill>
                  <a:srgbClr val="C7C7FF"/>
                </a:solidFill>
              </a:rPr>
              <a:t> </a:t>
            </a:r>
            <a:r>
              <a:rPr lang="en-US" dirty="0" smtClean="0"/>
              <a:t>only gravitation determines the evolution of the universe</a:t>
            </a:r>
            <a:r>
              <a:rPr lang="en-US" dirty="0" smtClean="0">
                <a:cs typeface="Times New Roman" charset="0"/>
              </a:rPr>
              <a:t>.</a:t>
            </a:r>
            <a:endParaRPr lang="en-US" dirty="0">
              <a:cs typeface="Times New Roman" charset="0"/>
            </a:endParaRPr>
          </a:p>
        </p:txBody>
      </p:sp>
      <p:pic>
        <p:nvPicPr>
          <p:cNvPr id="330756" name="Picture 4" descr="earthr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73016"/>
            <a:ext cx="2722563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7" name="Picture 5" descr="s116e071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3573016"/>
            <a:ext cx="4510087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6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Uyuni_Einstein2"/>
          <p:cNvPicPr>
            <a:picLocks noChangeAspect="1" noChangeArrowheads="1"/>
          </p:cNvPicPr>
          <p:nvPr/>
        </p:nvPicPr>
        <p:blipFill>
          <a:blip r:embed="rId3" cstate="print"/>
          <a:srcRect l="7324" t="9190" r="13072" b="11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96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900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see our world?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24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are!</a:t>
            </a:r>
            <a:endParaRPr lang="en-GB" dirty="0"/>
          </a:p>
        </p:txBody>
      </p:sp>
      <p:pic>
        <p:nvPicPr>
          <p:cNvPr id="4" name="Picture 3" descr="oktoberfest2013_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01564"/>
            <a:ext cx="4896544" cy="2779654"/>
          </a:xfrm>
          <a:prstGeom prst="rect">
            <a:avLst/>
          </a:prstGeom>
        </p:spPr>
      </p:pic>
      <p:pic>
        <p:nvPicPr>
          <p:cNvPr id="5" name="Picture 4" descr="earth_cassini_2013200_lr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1" t="13301" b="34483"/>
          <a:stretch/>
        </p:blipFill>
        <p:spPr>
          <a:xfrm>
            <a:off x="5508104" y="3573016"/>
            <a:ext cx="2996413" cy="2736304"/>
          </a:xfrm>
          <a:prstGeom prst="rect">
            <a:avLst/>
          </a:prstGeom>
        </p:spPr>
      </p:pic>
      <p:pic>
        <p:nvPicPr>
          <p:cNvPr id="6" name="Picture 5" descr="local_neighbourhood-eso0830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4690475" cy="3118433"/>
          </a:xfrm>
          <a:prstGeom prst="rect">
            <a:avLst/>
          </a:prstGeom>
        </p:spPr>
      </p:pic>
      <p:pic>
        <p:nvPicPr>
          <p:cNvPr id="7" name="Picture 6" descr="M83-eso0825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40" y="2708920"/>
            <a:ext cx="3933056" cy="3933056"/>
          </a:xfrm>
          <a:prstGeom prst="rect">
            <a:avLst/>
          </a:prstGeom>
        </p:spPr>
      </p:pic>
      <p:pic>
        <p:nvPicPr>
          <p:cNvPr id="8" name="Picture 7" descr="CenA-eso0903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98244"/>
            <a:ext cx="4667765" cy="4915740"/>
          </a:xfrm>
          <a:prstGeom prst="rect">
            <a:avLst/>
          </a:prstGeom>
        </p:spPr>
      </p:pic>
      <p:pic>
        <p:nvPicPr>
          <p:cNvPr id="9" name="Picture 8" descr="Fornax-eso0949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93" y="2358232"/>
            <a:ext cx="5123827" cy="41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8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else?</a:t>
            </a:r>
          </a:p>
          <a:p>
            <a:pPr lvl="1"/>
            <a:r>
              <a:rPr lang="en-GB" dirty="0" smtClean="0"/>
              <a:t>Elementary particles</a:t>
            </a:r>
          </a:p>
          <a:p>
            <a:pPr lvl="2"/>
            <a:r>
              <a:rPr lang="en-GB" dirty="0"/>
              <a:t>N</a:t>
            </a:r>
            <a:r>
              <a:rPr lang="en-GB" dirty="0" smtClean="0"/>
              <a:t>eutrinos</a:t>
            </a:r>
          </a:p>
          <a:p>
            <a:pPr lvl="2"/>
            <a:r>
              <a:rPr lang="en-GB" dirty="0" smtClean="0"/>
              <a:t>Higgs particle</a:t>
            </a:r>
          </a:p>
          <a:p>
            <a:pPr lvl="2"/>
            <a:r>
              <a:rPr lang="en-GB" dirty="0" smtClean="0"/>
              <a:t>yet unknown particles</a:t>
            </a:r>
          </a:p>
          <a:p>
            <a:pPr lvl="1"/>
            <a:r>
              <a:rPr lang="en-GB" dirty="0" smtClean="0"/>
              <a:t>Other forms of energy</a:t>
            </a:r>
          </a:p>
          <a:p>
            <a:pPr lvl="2"/>
            <a:r>
              <a:rPr lang="en-GB" dirty="0" smtClean="0"/>
              <a:t>radiation</a:t>
            </a:r>
          </a:p>
          <a:p>
            <a:pPr lvl="2"/>
            <a:r>
              <a:rPr lang="en-GB" dirty="0" smtClean="0"/>
              <a:t>????</a:t>
            </a:r>
            <a:endParaRPr lang="en-GB" dirty="0"/>
          </a:p>
        </p:txBody>
      </p:sp>
      <p:pic>
        <p:nvPicPr>
          <p:cNvPr id="4" name="Picture 3" descr="Higgs-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3591928" cy="2304256"/>
          </a:xfrm>
          <a:prstGeom prst="rect">
            <a:avLst/>
          </a:prstGeom>
        </p:spPr>
      </p:pic>
      <p:pic>
        <p:nvPicPr>
          <p:cNvPr id="5" name="Picture 4" descr="Planck_CMB_black_background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65104"/>
            <a:ext cx="374441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ubble"/>
          <p:cNvPicPr>
            <a:picLocks noChangeAspect="1" noChangeArrowheads="1"/>
          </p:cNvPicPr>
          <p:nvPr/>
        </p:nvPicPr>
        <p:blipFill>
          <a:blip r:embed="rId3" cstate="print"/>
          <a:srcRect l="1744" t="1307" r="3096" b="740"/>
          <a:stretch>
            <a:fillRect/>
          </a:stretch>
        </p:blipFill>
        <p:spPr bwMode="auto">
          <a:xfrm>
            <a:off x="2627784" y="1772816"/>
            <a:ext cx="3929608" cy="5085184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Expansion </a:t>
            </a:r>
            <a:br>
              <a:rPr lang="de-DE" dirty="0" smtClean="0"/>
            </a:b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Universe</a:t>
            </a:r>
            <a:endParaRPr lang="en-GB" dirty="0"/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611560" y="-27384"/>
            <a:ext cx="7272349" cy="6858000"/>
            <a:chOff x="340" y="0"/>
            <a:chExt cx="4581" cy="4320"/>
          </a:xfrm>
        </p:grpSpPr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340" y="3611"/>
              <a:ext cx="124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NeueLT Com 65 Md"/>
                  <a:cs typeface="HelveticaNeueLT Com 65 Md"/>
                </a:rPr>
                <a:t>Hubble 1936</a:t>
              </a:r>
            </a:p>
          </p:txBody>
        </p:sp>
        <p:pic>
          <p:nvPicPr>
            <p:cNvPr id="14339" name="Picture 3" descr="redshift"/>
            <p:cNvPicPr>
              <a:picLocks noChangeAspect="1" noChangeArrowheads="1"/>
            </p:cNvPicPr>
            <p:nvPr/>
          </p:nvPicPr>
          <p:blipFill>
            <a:blip r:embed="rId4" cstate="print"/>
            <a:srcRect b="17363"/>
            <a:stretch>
              <a:fillRect/>
            </a:stretch>
          </p:blipFill>
          <p:spPr bwMode="auto">
            <a:xfrm>
              <a:off x="1100" y="0"/>
              <a:ext cx="382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00821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28600"/>
            <a:ext cx="8208912" cy="1143000"/>
          </a:xfrm>
        </p:spPr>
        <p:txBody>
          <a:bodyPr/>
          <a:lstStyle/>
          <a:p>
            <a:r>
              <a:rPr lang="de-DE" dirty="0" smtClean="0"/>
              <a:t>The original </a:t>
            </a:r>
            <a:r>
              <a:rPr lang="de-DE" dirty="0"/>
              <a:t>Hubble </a:t>
            </a:r>
            <a:r>
              <a:rPr lang="de-DE" dirty="0" err="1" smtClean="0"/>
              <a:t>diagram</a:t>
            </a:r>
            <a:endParaRPr lang="en-GB" dirty="0"/>
          </a:p>
        </p:txBody>
      </p:sp>
      <p:pic>
        <p:nvPicPr>
          <p:cNvPr id="15363" name="Picture 3" descr="hubble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772400" cy="5148263"/>
          </a:xfrm>
          <a:prstGeom prst="rect">
            <a:avLst/>
          </a:prstGeom>
          <a:noFill/>
        </p:spPr>
      </p:pic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7162800" y="5562603"/>
            <a:ext cx="1600200" cy="919163"/>
            <a:chOff x="4512" y="3504"/>
            <a:chExt cx="1008" cy="579"/>
          </a:xfrm>
        </p:grpSpPr>
        <p:sp>
          <p:nvSpPr>
            <p:cNvPr id="15364" name="AutoShape 4"/>
            <p:cNvSpPr>
              <a:spLocks noChangeArrowheads="1"/>
            </p:cNvSpPr>
            <p:nvPr/>
          </p:nvSpPr>
          <p:spPr bwMode="auto">
            <a:xfrm>
              <a:off x="4656" y="3504"/>
              <a:ext cx="864" cy="306"/>
            </a:xfrm>
            <a:prstGeom prst="rightArrow">
              <a:avLst>
                <a:gd name="adj1" fmla="val 50000"/>
                <a:gd name="adj2" fmla="val 70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512" y="3792"/>
              <a:ext cx="82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 err="1" smtClean="0">
                  <a:solidFill>
                    <a:srgbClr val="FF0000"/>
                  </a:solidFill>
                </a:rPr>
                <a:t>Distance</a:t>
              </a:r>
              <a:endParaRPr lang="en-GB" b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369" name="Group 9"/>
          <p:cNvGrpSpPr>
            <a:grpSpLocks/>
          </p:cNvGrpSpPr>
          <p:nvPr/>
        </p:nvGrpSpPr>
        <p:grpSpPr bwMode="auto">
          <a:xfrm>
            <a:off x="0" y="1398592"/>
            <a:ext cx="1019175" cy="1211265"/>
            <a:chOff x="0" y="881"/>
            <a:chExt cx="642" cy="763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336" y="912"/>
              <a:ext cx="306" cy="615"/>
            </a:xfrm>
            <a:prstGeom prst="up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 rot="16214388">
              <a:off x="-236" y="1117"/>
              <a:ext cx="76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0" dirty="0" err="1" smtClean="0">
                  <a:solidFill>
                    <a:srgbClr val="FF0000"/>
                  </a:solidFill>
                </a:rPr>
                <a:t>Velocity</a:t>
              </a:r>
              <a:endParaRPr lang="en-GB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951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25760"/>
            <a:ext cx="8604448" cy="1143000"/>
          </a:xfrm>
        </p:spPr>
        <p:txBody>
          <a:bodyPr/>
          <a:lstStyle/>
          <a:p>
            <a:r>
              <a:rPr lang="en-GB" dirty="0" smtClean="0"/>
              <a:t>A modern Hubble diagram</a:t>
            </a:r>
            <a:endParaRPr lang="en-GB" dirty="0"/>
          </a:p>
        </p:txBody>
      </p:sp>
      <p:pic>
        <p:nvPicPr>
          <p:cNvPr id="16387" name="Picture 3" descr="H0_HST_key_res"/>
          <p:cNvPicPr>
            <a:picLocks noChangeAspect="1" noChangeArrowheads="1"/>
          </p:cNvPicPr>
          <p:nvPr/>
        </p:nvPicPr>
        <p:blipFill>
          <a:blip r:embed="rId3" cstate="print"/>
          <a:srcRect t="7158" b="16702"/>
          <a:stretch>
            <a:fillRect/>
          </a:stretch>
        </p:blipFill>
        <p:spPr bwMode="auto">
          <a:xfrm>
            <a:off x="1691680" y="1116012"/>
            <a:ext cx="5829300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80000" y="4518000"/>
            <a:ext cx="762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63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age of the Universe</a:t>
            </a:r>
            <a:endParaRPr lang="en-GB" b="1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064" y="126876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b="1" dirty="0" smtClean="0"/>
              <a:t>All galaxies start at the same point, which leads to the following picture</a:t>
            </a:r>
            <a:endParaRPr lang="en-GB" b="1" dirty="0"/>
          </a:p>
        </p:txBody>
      </p:sp>
      <p:pic>
        <p:nvPicPr>
          <p:cNvPr id="20484" name="Picture 4" descr="expansio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6743" y="2420888"/>
            <a:ext cx="4355497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5173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25650"/>
            <a:ext cx="6800850" cy="4832350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GB" b="1" dirty="0" smtClean="0"/>
              <a:t>The expansion is the </a:t>
            </a:r>
            <a:r>
              <a:rPr lang="en-GB" dirty="0" smtClean="0"/>
              <a:t>same for everybody</a:t>
            </a:r>
            <a:r>
              <a:rPr lang="en-GB" b="1" dirty="0" smtClean="0"/>
              <a:t> (Isotropy)</a:t>
            </a:r>
            <a:endParaRPr lang="en-GB" b="1" dirty="0"/>
          </a:p>
        </p:txBody>
      </p:sp>
      <p:pic>
        <p:nvPicPr>
          <p:cNvPr id="18436" name="Picture 4" descr="expansi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113" y="1447800"/>
            <a:ext cx="5322887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9211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9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8800" smtClean="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3926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bg1"/>
                </a:solidFill>
              </a:rPr>
              <a:t>© Anglo-Australian Telescope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en-GB" dirty="0" smtClean="0">
                <a:solidFill>
                  <a:srgbClr val="C7C7FF"/>
                </a:solidFill>
              </a:rPr>
              <a:t>The Supernova of 1054</a:t>
            </a:r>
          </a:p>
        </p:txBody>
      </p:sp>
      <p:pic>
        <p:nvPicPr>
          <p:cNvPr id="3" name="SN_to_Crab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430778"/>
            <a:ext cx="5524977" cy="4158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Cosmology with Supernovae</a:t>
            </a:r>
            <a:endParaRPr lang="en-GB"/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It is very difficult to measure distances in the universe. Supernovae are an essential tool to determine the expansion rate and its history.</a:t>
            </a:r>
          </a:p>
          <a:p>
            <a:pPr marL="0" indent="0">
              <a:buFontTx/>
              <a:buNone/>
            </a:pP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Type </a:t>
            </a:r>
            <a:r>
              <a:rPr lang="en-GB" dirty="0" err="1" smtClean="0">
                <a:solidFill>
                  <a:srgbClr val="FF0000"/>
                </a:solidFill>
                <a:cs typeface="Times New Roman" pitchFamily="18" charset="0"/>
              </a:rPr>
              <a:t>Ia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Supernovae are excellent distance indicators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changing world</a:t>
            </a:r>
            <a:endParaRPr lang="en-GB" dirty="0"/>
          </a:p>
        </p:txBody>
      </p:sp>
      <p:pic>
        <p:nvPicPr>
          <p:cNvPr id="6" name="Picture 5" descr="world.topo.200401.3x5400x27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572000"/>
          </a:xfrm>
          <a:prstGeom prst="rect">
            <a:avLst/>
          </a:prstGeom>
        </p:spPr>
      </p:pic>
      <p:pic>
        <p:nvPicPr>
          <p:cNvPr id="7" name="Picture 6" descr="world.topo.200402.3x5400x27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8" name="Picture 7" descr="world.topo.200403.3x5400x27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9" name="Picture 8" descr="world.topo.200404.3x5400x27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0" name="Picture 9" descr="world.topo.200405.3x5400x270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1" name="Picture 10" descr="world.topo.200406.3x5400x270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2" name="Picture 11" descr="world.topo.200407.3x5400x270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3" name="Picture 12" descr="world.topo.200408.3x5400x2700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4" name="Picture 13" descr="world.topo.200409.3x5400x2700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6" name="Picture 15" descr="world.topo.200410.3x5400x270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7" name="Picture 16" descr="world.topo.200411.3x5400x270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8" name="Picture 17" descr="world.topo.200412.3x5400x2700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5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Distance measurement with a constant light source</a:t>
            </a:r>
            <a:endParaRPr lang="en-GB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lightbulb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1916832"/>
            <a:ext cx="5184576" cy="388843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ubble_dm15_split_overhead_nearby_only"/>
          <p:cNvPicPr>
            <a:picLocks noChangeAspect="1" noChangeArrowheads="1"/>
          </p:cNvPicPr>
          <p:nvPr/>
        </p:nvPicPr>
        <p:blipFill>
          <a:blip r:embed="rId3" cstate="print"/>
          <a:srcRect r="4852"/>
          <a:stretch>
            <a:fillRect/>
          </a:stretch>
        </p:blipFill>
        <p:spPr bwMode="auto">
          <a:xfrm>
            <a:off x="608013" y="0"/>
            <a:ext cx="5043487" cy="6858000"/>
          </a:xfrm>
          <a:prstGeom prst="rect">
            <a:avLst/>
          </a:prstGeom>
          <a:noFill/>
        </p:spPr>
      </p:pic>
      <p:pic>
        <p:nvPicPr>
          <p:cNvPr id="43012" name="Picture 4" descr="hubble_dm15_split_overhead"/>
          <p:cNvPicPr>
            <a:picLocks noChangeAspect="1" noChangeArrowheads="1"/>
          </p:cNvPicPr>
          <p:nvPr/>
        </p:nvPicPr>
        <p:blipFill>
          <a:blip r:embed="rId4" cstate="print"/>
          <a:srcRect r="4854"/>
          <a:stretch>
            <a:fillRect/>
          </a:stretch>
        </p:blipFill>
        <p:spPr bwMode="auto">
          <a:xfrm>
            <a:off x="609600" y="0"/>
            <a:ext cx="50419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3276600"/>
            <a:ext cx="3738563" cy="2046288"/>
            <a:chOff x="1164" y="2067"/>
            <a:chExt cx="2355" cy="1289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1164" y="206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1164" y="290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5675313" y="304800"/>
            <a:ext cx="3505200" cy="1752600"/>
          </a:xfrm>
          <a:noFill/>
        </p:spPr>
        <p:txBody>
          <a:bodyPr/>
          <a:lstStyle/>
          <a:p>
            <a:pPr algn="l"/>
            <a:r>
              <a:rPr lang="en-GB" sz="3600" b="1" smtClean="0"/>
              <a:t>The SN Hubble Diagram</a:t>
            </a:r>
            <a:endParaRPr lang="en-GB" b="1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019448" y="5949280"/>
            <a:ext cx="1928816" cy="692150"/>
            <a:chOff x="3408" y="3696"/>
            <a:chExt cx="1215" cy="436"/>
          </a:xfrm>
        </p:grpSpPr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rot="5400000">
              <a:off x="3502" y="3602"/>
              <a:ext cx="148" cy="335"/>
            </a:xfrm>
            <a:prstGeom prst="upArrow">
              <a:avLst>
                <a:gd name="adj1" fmla="val 50000"/>
                <a:gd name="adj2" fmla="val 56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 rot="14388">
              <a:off x="3411" y="3841"/>
              <a:ext cx="12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“expansion”</a:t>
              </a:r>
              <a:endParaRPr lang="en-GB" b="0" dirty="0">
                <a:latin typeface="HelveticaNeueLT Com 65 Md"/>
                <a:cs typeface="HelveticaNeueLT Com 65 Md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6212" y="300037"/>
            <a:ext cx="814386" cy="1398591"/>
            <a:chOff x="111" y="11"/>
            <a:chExt cx="513" cy="881"/>
          </a:xfrm>
        </p:grpSpPr>
        <p:sp>
          <p:nvSpPr>
            <p:cNvPr id="43022" name="AutoShape 14"/>
            <p:cNvSpPr>
              <a:spLocks noChangeArrowheads="1"/>
            </p:cNvSpPr>
            <p:nvPr/>
          </p:nvSpPr>
          <p:spPr bwMode="auto">
            <a:xfrm rot="-5400000">
              <a:off x="336" y="337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 rot="16200000">
              <a:off x="-184" y="306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distance</a:t>
              </a:r>
              <a:endParaRPr lang="en-GB" b="0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  <p:pic>
        <p:nvPicPr>
          <p:cNvPr id="18" name="Picture 17" descr="asp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2446" y="1988840"/>
            <a:ext cx="2920034" cy="1962000"/>
          </a:xfrm>
          <a:prstGeom prst="rect">
            <a:avLst/>
          </a:prstGeom>
        </p:spPr>
      </p:pic>
      <p:pic>
        <p:nvPicPr>
          <p:cNvPr id="19" name="Picture 18" descr="SCP_paris_2_crop.jpg"/>
          <p:cNvPicPr>
            <a:picLocks noChangeAspect="1"/>
          </p:cNvPicPr>
          <p:nvPr/>
        </p:nvPicPr>
        <p:blipFill>
          <a:blip r:embed="rId6" cstate="print"/>
          <a:srcRect l="13476" t="9911"/>
          <a:stretch>
            <a:fillRect/>
          </a:stretch>
        </p:blipFill>
        <p:spPr>
          <a:xfrm>
            <a:off x="6046421" y="4077072"/>
            <a:ext cx="2774051" cy="1963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8131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32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FFFF66"/>
                </a:solidFill>
                <a:latin typeface="Comic Sans MS" pitchFamily="66" charset="0"/>
              </a:rPr>
              <a:t>Mean distance between galaxies</a:t>
            </a:r>
            <a:endParaRPr lang="en-US" sz="20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32144" y="3733800"/>
            <a:ext cx="736601" cy="2587534"/>
            <a:chOff x="2069" y="2280"/>
            <a:chExt cx="464" cy="1678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2069" y="3738"/>
              <a:ext cx="464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FF66"/>
                  </a:solidFill>
                  <a:latin typeface="Comic Sans MS" pitchFamily="66" charset="0"/>
                </a:rPr>
                <a:t>today</a:t>
              </a:r>
              <a:endParaRPr lang="en-US" sz="1600" dirty="0">
                <a:solidFill>
                  <a:srgbClr val="FFFF66"/>
                </a:solidFill>
                <a:latin typeface="Comic Sans MS" pitchFamily="66" charset="0"/>
              </a:endParaRPr>
            </a:p>
          </p:txBody>
        </p:sp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143000" y="2971800"/>
            <a:ext cx="1600200" cy="528638"/>
            <a:chOff x="720" y="1872"/>
            <a:chExt cx="1008" cy="333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 dirty="0" err="1" smtClean="0">
                  <a:solidFill>
                    <a:srgbClr val="FFFF66"/>
                  </a:solidFill>
                  <a:latin typeface="Comic Sans MS" pitchFamily="66" charset="0"/>
                </a:rPr>
                <a:t>Fainter</a:t>
              </a:r>
              <a:endParaRPr lang="de-DE" sz="1800" b="0" dirty="0">
                <a:solidFill>
                  <a:srgbClr val="FFFF66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3868740" y="3733800"/>
            <a:ext cx="1220788" cy="1600200"/>
            <a:chOff x="2437" y="2352"/>
            <a:chExt cx="769" cy="1008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2517" y="2592"/>
              <a:ext cx="6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800" b="0" dirty="0" err="1" smtClean="0">
                  <a:solidFill>
                    <a:srgbClr val="FF0000"/>
                  </a:solidFill>
                  <a:latin typeface="Comic Sans MS" pitchFamily="66" charset="0"/>
                </a:rPr>
                <a:t>redshift</a:t>
              </a:r>
              <a:endParaRPr lang="de-DE" sz="1800" b="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2563813" y="2185988"/>
            <a:ext cx="6427787" cy="4443412"/>
            <a:chOff x="1615" y="1377"/>
            <a:chExt cx="4049" cy="2799"/>
          </a:xfrm>
        </p:grpSpPr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5107" y="1377"/>
              <a:ext cx="557" cy="237"/>
            </a:xfrm>
            <a:prstGeom prst="rect">
              <a:avLst/>
            </a:prstGeom>
            <a:noFill/>
            <a:ln w="9525">
              <a:solidFill>
                <a:srgbClr val="66FF99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 = 1</a:t>
              </a:r>
              <a:endParaRPr lang="en-US" sz="1800">
                <a:solidFill>
                  <a:srgbClr val="66FF99"/>
                </a:solidFill>
                <a:latin typeface="Arial" charset="0"/>
              </a:endParaRPr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615" y="1477"/>
              <a:ext cx="3435" cy="2699"/>
              <a:chOff x="1824" y="1428"/>
              <a:chExt cx="3435" cy="2699"/>
            </a:xfrm>
          </p:grpSpPr>
          <p:sp>
            <p:nvSpPr>
              <p:cNvPr id="48146" name="Freeform 18"/>
              <p:cNvSpPr>
                <a:spLocks/>
              </p:cNvSpPr>
              <p:nvPr/>
            </p:nvSpPr>
            <p:spPr bwMode="auto">
              <a:xfrm>
                <a:off x="3099" y="1428"/>
                <a:ext cx="2160" cy="396"/>
              </a:xfrm>
              <a:custGeom>
                <a:avLst/>
                <a:gdLst/>
                <a:ahLst/>
                <a:cxnLst>
                  <a:cxn ang="0">
                    <a:pos x="0" y="492"/>
                  </a:cxn>
                  <a:cxn ang="0">
                    <a:pos x="930" y="84"/>
                  </a:cxn>
                  <a:cxn ang="0">
                    <a:pos x="1818" y="30"/>
                  </a:cxn>
                </a:cxnLst>
                <a:rect l="0" t="0" r="r" b="b"/>
                <a:pathLst>
                  <a:path w="1818" h="492">
                    <a:moveTo>
                      <a:pt x="0" y="492"/>
                    </a:moveTo>
                    <a:cubicBezTo>
                      <a:pt x="390" y="228"/>
                      <a:pt x="627" y="161"/>
                      <a:pt x="930" y="84"/>
                    </a:cubicBezTo>
                    <a:cubicBezTo>
                      <a:pt x="1236" y="0"/>
                      <a:pt x="1633" y="41"/>
                      <a:pt x="1818" y="30"/>
                    </a:cubicBezTo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47" name="Arc 19"/>
              <p:cNvSpPr>
                <a:spLocks/>
              </p:cNvSpPr>
              <p:nvPr/>
            </p:nvSpPr>
            <p:spPr bwMode="auto">
              <a:xfrm rot="12625532" flipV="1">
                <a:off x="1824" y="1692"/>
                <a:ext cx="1611" cy="2435"/>
              </a:xfrm>
              <a:custGeom>
                <a:avLst/>
                <a:gdLst>
                  <a:gd name="G0" fmla="+- 0 0 0"/>
                  <a:gd name="G1" fmla="+- 17723 0 0"/>
                  <a:gd name="G2" fmla="+- 21600 0 0"/>
                  <a:gd name="T0" fmla="*/ 12347 w 21598"/>
                  <a:gd name="T1" fmla="*/ 0 h 17723"/>
                  <a:gd name="T2" fmla="*/ 21598 w 21598"/>
                  <a:gd name="T3" fmla="*/ 17423 h 17723"/>
                  <a:gd name="T4" fmla="*/ 0 w 21598"/>
                  <a:gd name="T5" fmla="*/ 17723 h 17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17723" fill="none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</a:path>
                  <a:path w="21598" h="17723" stroke="0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  <a:lnTo>
                      <a:pt x="0" y="17723"/>
                    </a:lnTo>
                    <a:close/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942249" y="5738813"/>
            <a:ext cx="777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Comic Sans MS" pitchFamily="66" charset="0"/>
              </a:rPr>
              <a:t>Time</a:t>
            </a:r>
            <a:endParaRPr lang="en-US" sz="20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871663" y="76200"/>
            <a:ext cx="3981450" cy="6172200"/>
            <a:chOff x="1388" y="0"/>
            <a:chExt cx="2508" cy="3888"/>
          </a:xfrm>
        </p:grpSpPr>
        <p:sp>
          <p:nvSpPr>
            <p:cNvPr id="48155" name="Freeform 27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/>
              <a:ahLst/>
              <a:cxnLst>
                <a:cxn ang="0">
                  <a:pos x="0" y="3216"/>
                </a:cxn>
                <a:cxn ang="0">
                  <a:pos x="846" y="2160"/>
                </a:cxn>
                <a:cxn ang="0">
                  <a:pos x="2220" y="1458"/>
                </a:cxn>
                <a:cxn ang="0">
                  <a:pos x="2976" y="0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56" name="Line 28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182813" y="2679700"/>
            <a:ext cx="6276976" cy="4445000"/>
            <a:chOff x="1375" y="1688"/>
            <a:chExt cx="3954" cy="2800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375" y="1934"/>
              <a:ext cx="3768" cy="2554"/>
              <a:chOff x="1623" y="1862"/>
              <a:chExt cx="3768" cy="2554"/>
            </a:xfrm>
          </p:grpSpPr>
          <p:sp>
            <p:nvSpPr>
              <p:cNvPr id="48152" name="Arc 24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53" name="Arc 25"/>
              <p:cNvSpPr>
                <a:spLocks/>
              </p:cNvSpPr>
              <p:nvPr/>
            </p:nvSpPr>
            <p:spPr bwMode="auto">
              <a:xfrm rot="10800000" flipH="1" flipV="1">
                <a:off x="3504" y="1864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4150" y="1688"/>
              <a:ext cx="1179" cy="563"/>
              <a:chOff x="4246" y="1664"/>
              <a:chExt cx="1179" cy="563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4246" y="1664"/>
                <a:ext cx="68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0" dirty="0" smtClean="0">
                    <a:solidFill>
                      <a:srgbClr val="C0C0C0"/>
                    </a:solidFill>
                    <a:latin typeface="Comic Sans MS" pitchFamily="66" charset="0"/>
                  </a:rPr>
                  <a:t>closed</a:t>
                </a:r>
                <a:endParaRPr lang="en-US" b="0" dirty="0">
                  <a:solidFill>
                    <a:srgbClr val="C0C0C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159" name="Text Box 31"/>
              <p:cNvSpPr txBox="1">
                <a:spLocks noChangeArrowheads="1"/>
              </p:cNvSpPr>
              <p:nvPr/>
            </p:nvSpPr>
            <p:spPr bwMode="auto">
              <a:xfrm>
                <a:off x="4868" y="1990"/>
                <a:ext cx="557" cy="237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</a:t>
                </a:r>
                <a:r>
                  <a:rPr lang="en-US" sz="1800" baseline="-250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M</a:t>
                </a:r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 &gt; 1</a:t>
                </a:r>
                <a:endParaRPr lang="en-US" sz="1800">
                  <a:solidFill>
                    <a:schemeClr val="folHlin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6300792" y="1598615"/>
            <a:ext cx="2060577" cy="461963"/>
            <a:chOff x="4065" y="983"/>
            <a:chExt cx="1298" cy="291"/>
          </a:xfrm>
        </p:grpSpPr>
        <p:sp>
          <p:nvSpPr>
            <p:cNvPr id="48161" name="Text Box 33"/>
            <p:cNvSpPr txBox="1">
              <a:spLocks noChangeArrowheads="1"/>
            </p:cNvSpPr>
            <p:nvPr/>
          </p:nvSpPr>
          <p:spPr bwMode="auto">
            <a:xfrm>
              <a:off x="4065" y="983"/>
              <a:ext cx="53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rgbClr val="99CCFF"/>
                  </a:solidFill>
                  <a:latin typeface="Comic Sans MS" pitchFamily="66" charset="0"/>
                </a:rPr>
                <a:t>open</a:t>
              </a:r>
              <a:endParaRPr lang="en-US" b="0" dirty="0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p:sp>
          <p:nvSpPr>
            <p:cNvPr id="48162" name="Text Box 34"/>
            <p:cNvSpPr txBox="1">
              <a:spLocks noChangeArrowheads="1"/>
            </p:cNvSpPr>
            <p:nvPr/>
          </p:nvSpPr>
          <p:spPr bwMode="auto">
            <a:xfrm>
              <a:off x="4806" y="99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&lt; 1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963613" y="471488"/>
            <a:ext cx="6864350" cy="5167312"/>
            <a:chOff x="768" y="273"/>
            <a:chExt cx="4324" cy="3255"/>
          </a:xfrm>
        </p:grpSpPr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65" name="Text Box 37"/>
            <p:cNvSpPr txBox="1">
              <a:spLocks noChangeArrowheads="1"/>
            </p:cNvSpPr>
            <p:nvPr/>
          </p:nvSpPr>
          <p:spPr bwMode="auto">
            <a:xfrm>
              <a:off x="4535" y="27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= 0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173413" y="33909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2030413" y="3771900"/>
            <a:ext cx="1219200" cy="685800"/>
            <a:chOff x="1279" y="2376"/>
            <a:chExt cx="768" cy="432"/>
          </a:xfrm>
        </p:grpSpPr>
        <p:sp>
          <p:nvSpPr>
            <p:cNvPr id="48167" name="Oval 39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8" name="Oval 40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9" name="Oval 41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0" name="Oval 42"/>
            <p:cNvSpPr>
              <a:spLocks noChangeArrowheads="1"/>
            </p:cNvSpPr>
            <p:nvPr/>
          </p:nvSpPr>
          <p:spPr bwMode="auto">
            <a:xfrm>
              <a:off x="1615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1" name="Oval 43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2" name="Oval 44"/>
            <p:cNvSpPr>
              <a:spLocks noChangeArrowheads="1"/>
            </p:cNvSpPr>
            <p:nvPr/>
          </p:nvSpPr>
          <p:spPr bwMode="auto">
            <a:xfrm>
              <a:off x="1423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3" name="Oval 45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4" name="Oval 46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5" name="Oval 47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6" name="Oval 48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7" name="Oval 49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5" name="Group 64"/>
          <p:cNvGrpSpPr>
            <a:grpSpLocks/>
          </p:cNvGrpSpPr>
          <p:nvPr/>
        </p:nvGrpSpPr>
        <p:grpSpPr bwMode="auto">
          <a:xfrm>
            <a:off x="685800" y="5638803"/>
            <a:ext cx="1676401" cy="871538"/>
            <a:chOff x="432" y="3552"/>
            <a:chExt cx="1056" cy="549"/>
          </a:xfrm>
        </p:grpSpPr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432" y="3552"/>
              <a:ext cx="1056" cy="356"/>
              <a:chOff x="528" y="3528"/>
              <a:chExt cx="1056" cy="356"/>
            </a:xfrm>
          </p:grpSpPr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0" name="Text Box 52"/>
              <p:cNvSpPr txBox="1">
                <a:spLocks noChangeArrowheads="1"/>
              </p:cNvSpPr>
              <p:nvPr/>
            </p:nvSpPr>
            <p:spPr bwMode="auto">
              <a:xfrm>
                <a:off x="528" y="3672"/>
                <a:ext cx="33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99CCFF"/>
                    </a:solidFill>
                    <a:latin typeface="Arial" charset="0"/>
                  </a:rPr>
                  <a:t>- 14</a:t>
                </a:r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1091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66FF99"/>
                    </a:solidFill>
                    <a:latin typeface="Arial" charset="0"/>
                  </a:rPr>
                  <a:t>- 9</a:t>
                </a: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1318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C0C0C0"/>
                    </a:solidFill>
                    <a:latin typeface="Arial" charset="0"/>
                  </a:rPr>
                  <a:t>- 7</a:t>
                </a:r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432" y="3888"/>
              <a:ext cx="8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solidFill>
                    <a:schemeClr val="folHlink"/>
                  </a:solidFill>
                  <a:latin typeface="Comic Sans MS" pitchFamily="66" charset="0"/>
                </a:rPr>
                <a:t>b</a:t>
              </a:r>
              <a:r>
                <a:rPr lang="de-DE" sz="1600" dirty="0" err="1" smtClean="0">
                  <a:solidFill>
                    <a:schemeClr val="folHlink"/>
                  </a:solidFill>
                  <a:latin typeface="Comic Sans MS" pitchFamily="66" charset="0"/>
                </a:rPr>
                <a:t>illion</a:t>
              </a:r>
              <a:r>
                <a:rPr lang="de-DE" sz="1600" dirty="0" smtClean="0">
                  <a:solidFill>
                    <a:schemeClr val="folHlink"/>
                  </a:solidFill>
                  <a:latin typeface="Comic Sans MS" pitchFamily="66" charset="0"/>
                </a:rPr>
                <a:t> </a:t>
              </a:r>
              <a:r>
                <a:rPr lang="de-DE" sz="1600" dirty="0" err="1" smtClean="0">
                  <a:solidFill>
                    <a:schemeClr val="folHlink"/>
                  </a:solidFill>
                  <a:latin typeface="Comic Sans MS" pitchFamily="66" charset="0"/>
                </a:rPr>
                <a:t>years</a:t>
              </a:r>
              <a:endParaRPr lang="de-DE" sz="1600" dirty="0">
                <a:solidFill>
                  <a:schemeClr val="folHlink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018" y="277382"/>
            <a:ext cx="4575254" cy="646398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00" y="44624"/>
            <a:ext cx="8820000" cy="787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3454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4694238"/>
            <a:ext cx="8064500" cy="163036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"for the discovery of the accelerating expansion of the Universe through observations of distant supernovae"</a:t>
            </a:r>
            <a:endParaRPr lang="en-GB" dirty="0"/>
          </a:p>
        </p:txBody>
      </p:sp>
      <p:grpSp>
        <p:nvGrpSpPr>
          <p:cNvPr id="4" name="Group 11"/>
          <p:cNvGrpSpPr/>
          <p:nvPr/>
        </p:nvGrpSpPr>
        <p:grpSpPr>
          <a:xfrm>
            <a:off x="2699792" y="1196752"/>
            <a:ext cx="3751914" cy="763800"/>
            <a:chOff x="2339752" y="1295400"/>
            <a:chExt cx="3751914" cy="763800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1295400"/>
              <a:ext cx="18097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10588"/>
            <a:stretch>
              <a:fillRect/>
            </a:stretch>
          </p:blipFill>
          <p:spPr bwMode="auto">
            <a:xfrm>
              <a:off x="4499992" y="1296000"/>
              <a:ext cx="1591674" cy="76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1835696" y="2132856"/>
            <a:ext cx="5400600" cy="2560350"/>
            <a:chOff x="1763688" y="2132856"/>
            <a:chExt cx="5400600" cy="2560350"/>
          </a:xfrm>
        </p:grpSpPr>
        <p:grpSp>
          <p:nvGrpSpPr>
            <p:cNvPr id="6" name="Group 15"/>
            <p:cNvGrpSpPr/>
            <p:nvPr/>
          </p:nvGrpSpPr>
          <p:grpSpPr>
            <a:xfrm>
              <a:off x="1763688" y="2132856"/>
              <a:ext cx="1882247" cy="2560350"/>
              <a:chOff x="1763688" y="2132856"/>
              <a:chExt cx="1882247" cy="2560350"/>
            </a:xfrm>
          </p:grpSpPr>
          <p:pic>
            <p:nvPicPr>
              <p:cNvPr id="25088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48830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763688" y="4293096"/>
                <a:ext cx="1882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Saul </a:t>
                </a:r>
                <a:r>
                  <a:rPr lang="en-GB" sz="2000" dirty="0" err="1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Perlmutter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  <p:grpSp>
          <p:nvGrpSpPr>
            <p:cNvPr id="7" name="Group 16"/>
            <p:cNvGrpSpPr/>
            <p:nvPr/>
          </p:nvGrpSpPr>
          <p:grpSpPr>
            <a:xfrm>
              <a:off x="3707904" y="2132856"/>
              <a:ext cx="1747594" cy="2560350"/>
              <a:chOff x="3688502" y="2132856"/>
              <a:chExt cx="1747594" cy="2560350"/>
            </a:xfrm>
          </p:grpSpPr>
          <p:pic>
            <p:nvPicPr>
              <p:cNvPr id="25088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79912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688502" y="4293096"/>
                <a:ext cx="17475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Brian Schmidt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5621238" y="2132856"/>
              <a:ext cx="1543050" cy="2560350"/>
              <a:chOff x="5621238" y="2132856"/>
              <a:chExt cx="1543050" cy="2560350"/>
            </a:xfrm>
          </p:grpSpPr>
          <p:pic>
            <p:nvPicPr>
              <p:cNvPr id="25088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621238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52336" y="4293096"/>
                <a:ext cx="1511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Adam </a:t>
                </a:r>
                <a:r>
                  <a:rPr lang="en-GB" sz="2000" dirty="0" err="1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Riess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197768"/>
            <a:ext cx="7772400" cy="1143000"/>
          </a:xfrm>
        </p:spPr>
        <p:txBody>
          <a:bodyPr/>
          <a:lstStyle/>
          <a:p>
            <a:r>
              <a:rPr lang="en-US" dirty="0" smtClean="0"/>
              <a:t>Physics </a:t>
            </a:r>
            <a:r>
              <a:rPr lang="en-US" dirty="0" err="1" smtClean="0"/>
              <a:t>Nobelprize</a:t>
            </a:r>
            <a:r>
              <a:rPr lang="en-US" dirty="0" smtClean="0"/>
              <a:t> 2011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need to dress up for this</a:t>
            </a:r>
            <a:endParaRPr lang="en-US" dirty="0"/>
          </a:p>
        </p:txBody>
      </p:sp>
      <p:pic>
        <p:nvPicPr>
          <p:cNvPr id="10" name="Content Placeholder 5" descr="IMG_226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26250" r="4189"/>
          <a:stretch>
            <a:fillRect/>
          </a:stretch>
        </p:blipFill>
        <p:spPr>
          <a:xfrm>
            <a:off x="72008" y="1411200"/>
            <a:ext cx="4935600" cy="4935600"/>
          </a:xfrm>
        </p:spPr>
      </p:pic>
      <p:pic>
        <p:nvPicPr>
          <p:cNvPr id="11" name="Picture 10" descr="IMG_2264.JPG"/>
          <p:cNvPicPr>
            <a:picLocks noChangeAspect="1"/>
          </p:cNvPicPr>
          <p:nvPr/>
        </p:nvPicPr>
        <p:blipFill>
          <a:blip r:embed="rId3" cstate="print"/>
          <a:srcRect l="25839" t="9723" r="18655"/>
          <a:stretch>
            <a:fillRect/>
          </a:stretch>
        </p:blipFill>
        <p:spPr>
          <a:xfrm>
            <a:off x="4990956" y="1412776"/>
            <a:ext cx="4045540" cy="4934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021288"/>
            <a:ext cx="2379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C7C7FF"/>
                </a:solidFill>
                <a:latin typeface="HelveticaNeueLT Com 55 Roman"/>
                <a:cs typeface="HelveticaNeueLT Com 55 Roman"/>
              </a:rPr>
              <a:t>December 2011</a:t>
            </a:r>
            <a:endParaRPr lang="en-US" b="0" dirty="0">
              <a:solidFill>
                <a:srgbClr val="C7C7FF"/>
              </a:solidFill>
              <a:latin typeface="HelveticaNeueLT Com 55 Roman"/>
              <a:cs typeface="HelveticaNeueLT Com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4607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 High-z Supernova Search Team</a:t>
            </a:r>
            <a:b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December 2011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0" smtClean="0"/>
              <a:t>What does this mean?</a:t>
            </a:r>
            <a:endParaRPr lang="en-GB" b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00808"/>
            <a:ext cx="828092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b="1" smtClean="0"/>
              <a:t>Distant supernovae are further away than in a freely expanding, emtpy universe</a:t>
            </a:r>
          </a:p>
          <a:p>
            <a:pPr marL="0" indent="0">
              <a:buFontTx/>
              <a:buNone/>
            </a:pPr>
            <a:r>
              <a:rPr lang="en-GB" b="1" smtClean="0"/>
              <a:t>This requires a new </a:t>
            </a:r>
            <a:r>
              <a:rPr lang="en-GB" b="1" smtClean="0">
                <a:solidFill>
                  <a:srgbClr val="FF0000"/>
                </a:solidFill>
              </a:rPr>
              <a:t>repulsive</a:t>
            </a:r>
            <a:r>
              <a:rPr lang="en-GB" b="1" smtClean="0"/>
              <a:t> component</a:t>
            </a:r>
            <a:endParaRPr lang="en-GB" b="1"/>
          </a:p>
        </p:txBody>
      </p:sp>
      <p:pic>
        <p:nvPicPr>
          <p:cNvPr id="33797" name="Picture 5" descr="science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234" y="0"/>
            <a:ext cx="51260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Contents of the universe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Dark Matter and Dark Energy are the dominant energy components in the universe.</a:t>
            </a:r>
            <a:endParaRPr lang="en-GB" dirty="0" smtClean="0"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en-GB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947" y="2924944"/>
            <a:ext cx="4081413" cy="36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0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does this mean?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GB" sz="3000" dirty="0" smtClean="0"/>
              <a:t>The universe is essentially </a:t>
            </a:r>
          </a:p>
          <a:p>
            <a:pPr algn="ctr">
              <a:buFontTx/>
              <a:buNone/>
              <a:defRPr/>
            </a:pPr>
            <a:r>
              <a:rPr lang="en-GB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empty</a:t>
            </a:r>
            <a:endParaRPr lang="en-GB" sz="3000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en-GB" sz="3000" dirty="0" smtClean="0"/>
              <a:t>The universe expands forever</a:t>
            </a:r>
          </a:p>
          <a:p>
            <a:pPr>
              <a:buFontTx/>
              <a:buNone/>
              <a:defRPr/>
            </a:pPr>
            <a:r>
              <a:rPr lang="en-GB" sz="3000" dirty="0" smtClean="0"/>
              <a:t>No convincing physical interpretation of the cosmological constant or the vacuum energy </a:t>
            </a:r>
            <a:r>
              <a:rPr lang="en-GB" sz="3000" dirty="0" smtClean="0">
                <a:solidFill>
                  <a:srgbClr val="FF0000"/>
                </a:solidFill>
              </a:rPr>
              <a:t>(Dark Energy)</a:t>
            </a:r>
            <a:endParaRPr lang="en-GB" sz="3000" dirty="0" smtClean="0"/>
          </a:p>
          <a:p>
            <a:pPr>
              <a:buFontTx/>
              <a:buNone/>
              <a:defRPr/>
            </a:pPr>
            <a:r>
              <a:rPr lang="en-GB" sz="3000" dirty="0" smtClean="0"/>
              <a:t>Only 4% of the universe are of the same matter as we are (and that we know)</a:t>
            </a:r>
          </a:p>
          <a:p>
            <a:pPr>
              <a:buFontTx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57150"/>
            <a:ext cx="7772400" cy="1470025"/>
          </a:xfrm>
        </p:spPr>
        <p:txBody>
          <a:bodyPr/>
          <a:lstStyle/>
          <a:p>
            <a:r>
              <a:rPr lang="de-DE" b="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Earth </a:t>
            </a:r>
            <a:r>
              <a:rPr lang="de-DE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at</a:t>
            </a:r>
            <a:r>
              <a:rPr lang="de-DE" b="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night</a:t>
            </a:r>
            <a:endParaRPr lang="de-DE" b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2452" name="Picture 4" descr="earthligh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231200"/>
            <a:ext cx="9180513" cy="5616575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46044" y="2564904"/>
            <a:ext cx="1670053" cy="474663"/>
            <a:chOff x="2968" y="1608"/>
            <a:chExt cx="1052" cy="299"/>
          </a:xfrm>
        </p:grpSpPr>
        <p:sp>
          <p:nvSpPr>
            <p:cNvPr id="232456" name="Line 8"/>
            <p:cNvSpPr>
              <a:spLocks noChangeShapeType="1"/>
            </p:cNvSpPr>
            <p:nvPr/>
          </p:nvSpPr>
          <p:spPr bwMode="auto">
            <a:xfrm>
              <a:off x="2968" y="1608"/>
              <a:ext cx="287" cy="166"/>
            </a:xfrm>
            <a:custGeom>
              <a:avLst/>
              <a:gdLst>
                <a:gd name="connsiteX0" fmla="*/ 0 w 468313"/>
                <a:gd name="connsiteY0" fmla="*/ 0 h 254000"/>
                <a:gd name="connsiteX1" fmla="*/ 468313 w 468313"/>
                <a:gd name="connsiteY1" fmla="*/ 254000 h 254000"/>
                <a:gd name="connsiteX0" fmla="*/ 0 w 455613"/>
                <a:gd name="connsiteY0" fmla="*/ 0 h 263525"/>
                <a:gd name="connsiteX1" fmla="*/ 455613 w 455613"/>
                <a:gd name="connsiteY1" fmla="*/ 263525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5613" h="263525">
                  <a:moveTo>
                    <a:pt x="0" y="0"/>
                  </a:moveTo>
                  <a:cubicBezTo>
                    <a:pt x="156104" y="84667"/>
                    <a:pt x="299509" y="178858"/>
                    <a:pt x="455613" y="26352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2457" name="Text Box 9"/>
            <p:cNvSpPr txBox="1">
              <a:spLocks noChangeArrowheads="1"/>
            </p:cNvSpPr>
            <p:nvPr/>
          </p:nvSpPr>
          <p:spPr bwMode="auto">
            <a:xfrm>
              <a:off x="3243" y="1616"/>
              <a:ext cx="7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Munich</a:t>
              </a:r>
              <a:endParaRPr lang="en-US" b="0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332656"/>
            <a:ext cx="4176464" cy="1143000"/>
          </a:xfrm>
        </p:spPr>
        <p:txBody>
          <a:bodyPr/>
          <a:lstStyle/>
          <a:p>
            <a:r>
              <a:rPr lang="en-US" sz="3600" dirty="0" smtClean="0"/>
              <a:t>Our universe</a:t>
            </a:r>
            <a:br>
              <a:rPr lang="en-US" sz="3600" dirty="0" smtClean="0"/>
            </a:br>
            <a:r>
              <a:rPr lang="en-US" sz="3600" dirty="0" smtClean="0"/>
              <a:t>Our </a:t>
            </a:r>
            <a:r>
              <a:rPr lang="en-US" sz="3600" dirty="0"/>
              <a:t>w</a:t>
            </a:r>
            <a:r>
              <a:rPr lang="en-US" sz="3600" dirty="0" smtClean="0"/>
              <a:t>orld</a:t>
            </a:r>
            <a:endParaRPr lang="en-GB" dirty="0"/>
          </a:p>
        </p:txBody>
      </p:sp>
      <p:pic>
        <p:nvPicPr>
          <p:cNvPr id="6" name="Picture 5" descr="Querschnitt_Er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28868" cy="242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9600"/>
            <a:ext cx="2600400" cy="2336400"/>
          </a:xfrm>
          <a:prstGeom prst="rect">
            <a:avLst/>
          </a:prstGeom>
        </p:spPr>
      </p:pic>
      <p:pic>
        <p:nvPicPr>
          <p:cNvPr id="5" name="Picture 4" descr="DSCN20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0" y="2376264"/>
            <a:ext cx="6012160" cy="4509120"/>
          </a:xfrm>
          <a:prstGeom prst="rect">
            <a:avLst/>
          </a:prstGeom>
        </p:spPr>
      </p:pic>
      <p:pic>
        <p:nvPicPr>
          <p:cNvPr id="4" name="Content Placeholder 3" descr="blumenwiese_gross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14706" b="14706"/>
          <a:stretch>
            <a:fillRect/>
          </a:stretch>
        </p:blipFill>
        <p:spPr>
          <a:xfrm>
            <a:off x="472008" y="2204864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401531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 place in the universe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HelveticaNeueLT Com 55 Roman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85918" y="6300790"/>
            <a:ext cx="428628" cy="55721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 descr="Interio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37" y="1494408"/>
            <a:ext cx="6614839" cy="4598888"/>
          </a:xfrm>
          <a:prstGeom prst="rect">
            <a:avLst/>
          </a:prstGeom>
        </p:spPr>
      </p:pic>
      <p:pic>
        <p:nvPicPr>
          <p:cNvPr id="6" name="Picture 5" descr="Earth_rim_with_Shut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8458259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</a:t>
            </a:r>
            <a: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Home</a:t>
            </a:r>
            <a:endParaRPr lang="de-D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979712" y="1412776"/>
            <a:ext cx="5219700" cy="5219700"/>
            <a:chOff x="1979712" y="1412776"/>
            <a:chExt cx="5219700" cy="5219700"/>
          </a:xfrm>
        </p:grpSpPr>
        <p:pic>
          <p:nvPicPr>
            <p:cNvPr id="2365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9712" y="1412776"/>
              <a:ext cx="5219700" cy="521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339752" y="1700808"/>
              <a:ext cx="1350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NeueLT Com 65 Md" pitchFamily="34" charset="0"/>
                </a:rPr>
                <a:t>Apollo 8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</a:t>
            </a:r>
            <a: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Home</a:t>
            </a:r>
            <a:endParaRPr lang="de-D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Earth_departure_Mercury_Messenger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43472" y="1285860"/>
            <a:ext cx="48768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3635" y="6345816"/>
            <a:ext cx="278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MESSENGER (© NASA)</a:t>
            </a:r>
            <a:endParaRPr lang="en-GB" sz="1600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 descr="Earth_behind_Saturn_Cass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7309" y="620713"/>
            <a:ext cx="110839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 place in the universe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6567488" y="6257925"/>
            <a:ext cx="19191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HelveticaNeueLT Com 65 Md" pitchFamily="34" charset="0"/>
              </a:rPr>
              <a:t>© Cassini/NASA</a:t>
            </a:r>
          </a:p>
        </p:txBody>
      </p:sp>
      <p:pic>
        <p:nvPicPr>
          <p:cNvPr id="2" name="Picture 1" descr="Earth_behind_Saturn_Cassini_detail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8"/>
          <a:stretch/>
        </p:blipFill>
        <p:spPr>
          <a:xfrm>
            <a:off x="-208800" y="620688"/>
            <a:ext cx="9536400" cy="54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77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lar_System-mosa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977">
            <a:off x="-544535" y="2027495"/>
            <a:ext cx="10391957" cy="3117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Family Portrait of the Solar System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1772816"/>
            <a:ext cx="159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65 Md" pitchFamily="34" charset="0"/>
              </a:rPr>
              <a:t>Voyager 1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HelveticaNeueLT Com 65 Md" pitchFamily="34" charset="0"/>
            </a:endParaRP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553553"/>
            <a:ext cx="5472608" cy="404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26123</TotalTime>
  <Words>573</Words>
  <Application>Microsoft Macintosh PowerPoint</Application>
  <PresentationFormat>On-screen Show (4:3)</PresentationFormat>
  <Paragraphs>144</Paragraphs>
  <Slides>40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Default Design</vt:lpstr>
      <vt:lpstr>1_Default Design</vt:lpstr>
      <vt:lpstr>Discovering the  Accelerating Universe</vt:lpstr>
      <vt:lpstr>How do we see our world?</vt:lpstr>
      <vt:lpstr>A changing world</vt:lpstr>
      <vt:lpstr>The Earth at night</vt:lpstr>
      <vt:lpstr>Our place in the universe</vt:lpstr>
      <vt:lpstr>Our Home</vt:lpstr>
      <vt:lpstr>Our Home</vt:lpstr>
      <vt:lpstr>Our place in the universe</vt:lpstr>
      <vt:lpstr>Family Portrait of the Solar System</vt:lpstr>
      <vt:lpstr>Our place in the Milky Way</vt:lpstr>
      <vt:lpstr>Earth‘s atmosphere Shield and Window to the Universe</vt:lpstr>
      <vt:lpstr>„visible“</vt:lpstr>
      <vt:lpstr>„invisible“</vt:lpstr>
      <vt:lpstr>„invisible“</vt:lpstr>
      <vt:lpstr>The dark side of the universe</vt:lpstr>
      <vt:lpstr>The „invisible” Universe</vt:lpstr>
      <vt:lpstr>Basics of Cosmology (our world view)</vt:lpstr>
      <vt:lpstr>Gravitation!</vt:lpstr>
      <vt:lpstr>PowerPoint Presentation</vt:lpstr>
      <vt:lpstr>What is in the Universe?</vt:lpstr>
      <vt:lpstr>What is in the Universe?</vt:lpstr>
      <vt:lpstr>The Expansion  of the Universe</vt:lpstr>
      <vt:lpstr>The original Hubble diagram</vt:lpstr>
      <vt:lpstr>A modern Hubble diagram</vt:lpstr>
      <vt:lpstr>The age of the Universe</vt:lpstr>
      <vt:lpstr>The expansion is the same for everybody (Isotropy)</vt:lpstr>
      <vt:lpstr>Supernova!</vt:lpstr>
      <vt:lpstr>The Supernova of 1054</vt:lpstr>
      <vt:lpstr>Cosmology with Supernovae</vt:lpstr>
      <vt:lpstr>Distance measurement with a constant light source</vt:lpstr>
      <vt:lpstr>The SN Hubble Diagram</vt:lpstr>
      <vt:lpstr>PowerPoint Presentation</vt:lpstr>
      <vt:lpstr>PowerPoint Presentation</vt:lpstr>
      <vt:lpstr>Physics Nobelprize 2011</vt:lpstr>
      <vt:lpstr>You need to dress up for this</vt:lpstr>
      <vt:lpstr>The High-z Supernova Search Team December 2011</vt:lpstr>
      <vt:lpstr>What does this mean?</vt:lpstr>
      <vt:lpstr>Contents of the universe</vt:lpstr>
      <vt:lpstr>What does this mean?</vt:lpstr>
      <vt:lpstr>Our universe Our world</vt:lpstr>
    </vt:vector>
  </TitlesOfParts>
  <Company>ESO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Kosmologie im Umbruch Bruno Leibundgut</dc:title>
  <dc:creator>Licensed User</dc:creator>
  <cp:lastModifiedBy>Bruno Leibundgut</cp:lastModifiedBy>
  <cp:revision>183</cp:revision>
  <cp:lastPrinted>2001-10-12T16:31:51Z</cp:lastPrinted>
  <dcterms:created xsi:type="dcterms:W3CDTF">2001-10-12T08:56:18Z</dcterms:created>
  <dcterms:modified xsi:type="dcterms:W3CDTF">2015-06-26T08:30:39Z</dcterms:modified>
</cp:coreProperties>
</file>