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15"/>
  </p:notesMasterIdLst>
  <p:sldIdLst>
    <p:sldId id="256" r:id="rId5"/>
    <p:sldId id="258" r:id="rId6"/>
    <p:sldId id="259" r:id="rId7"/>
    <p:sldId id="260" r:id="rId8"/>
    <p:sldId id="261" r:id="rId9"/>
    <p:sldId id="265" r:id="rId10"/>
    <p:sldId id="257" r:id="rId11"/>
    <p:sldId id="263" r:id="rId12"/>
    <p:sldId id="262" r:id="rId13"/>
    <p:sldId id="264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6356"/>
  </p:normalViewPr>
  <p:slideViewPr>
    <p:cSldViewPr snapToGrid="0" snapToObjects="1">
      <p:cViewPr varScale="1">
        <p:scale>
          <a:sx n="84" d="100"/>
          <a:sy n="84" d="100"/>
        </p:scale>
        <p:origin x="53" y="5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765D0-4809-1347-B630-8C2EEAAF8735}" type="datetimeFigureOut">
              <a:rPr lang="en-US" smtClean="0"/>
              <a:t>07-03-16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3A21A-F1D2-7D4C-8398-C9399E5F8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67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32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J. Kolb, AOF system Tests, ESO Overview 2016</a:t>
            </a:r>
            <a:endParaRPr lang="en-GB" dirty="0" smtClean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698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J. Kolb, AOF system Tests, ESO Overview 2016</a:t>
            </a:r>
            <a:endParaRPr lang="en-GB" dirty="0" smtClean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93689" y="1131005"/>
            <a:ext cx="8748000" cy="5278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21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J. Kolb, AOF system Tests, ESO Overview 2016</a:t>
            </a:r>
            <a:endParaRPr lang="en-GB" dirty="0" smtClean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229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392488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8024" y="1124744"/>
            <a:ext cx="4355976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J. Kolb, AOF system Tests, ESO Overview 2016</a:t>
            </a:r>
            <a:endParaRPr lang="en-GB" dirty="0" smtClean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28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J. Kolb, AOF system Tests, ESO Overview 2016</a:t>
            </a:r>
            <a:endParaRPr lang="en-GB" dirty="0" smtClean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1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J. Kolb, AOF system Tests, ESO Overview 2016</a:t>
            </a:r>
            <a:endParaRPr lang="en-GB" dirty="0" smtClean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4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/>
              <a:t>J. Kolb, AOF system Tests, ESO Overview 2016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205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30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122894"/>
            <a:ext cx="8748712" cy="529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0" y="1081959"/>
            <a:ext cx="9144000" cy="1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smtClean="0"/>
              <a:t>J. Kolb, AOF system Tests, ESO Overview 2016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4888" y="6584764"/>
            <a:ext cx="2809875" cy="8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826294" y="0"/>
            <a:ext cx="8317706" cy="10731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1"/>
          <a:srcRect/>
          <a:stretch/>
        </p:blipFill>
        <p:spPr>
          <a:xfrm>
            <a:off x="0" y="0"/>
            <a:ext cx="825500" cy="1079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8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24000" indent="-324000" algn="l" rtl="0" eaLnBrk="1" fontAlgn="base" hangingPunct="1">
        <a:spcBef>
          <a:spcPts val="1200"/>
        </a:spcBef>
        <a:spcAft>
          <a:spcPts val="0"/>
        </a:spcAft>
        <a:buClr>
          <a:srgbClr val="FF0000"/>
        </a:buClr>
        <a:buSzPct val="90000"/>
        <a:buFontTx/>
        <a:buBlip>
          <a:blip r:embed="rId12"/>
        </a:buBlip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ts val="600"/>
        </a:spcBef>
        <a:spcAft>
          <a:spcPts val="0"/>
        </a:spcAft>
        <a:buClr>
          <a:schemeClr val="accent1"/>
        </a:buClr>
        <a:buFont typeface="Wingdings" charset="0"/>
        <a:buChar char="Ø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ts val="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ts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ts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emf"/><Relationship Id="rId7" Type="http://schemas.openxmlformats.org/officeDocument/2006/relationships/image" Target="../media/image10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0.emf"/><Relationship Id="rId7" Type="http://schemas.openxmlformats.org/officeDocument/2006/relationships/image" Target="../media/image23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8475" y="348792"/>
            <a:ext cx="6061895" cy="1121789"/>
          </a:xfrm>
          <a:solidFill>
            <a:schemeClr val="tx1">
              <a:alpha val="40000"/>
            </a:schemeClr>
          </a:solidFill>
          <a:effectLst>
            <a:softEdge rad="38100"/>
          </a:effectLst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9900"/>
                </a:solidFill>
              </a:rPr>
              <a:t>AOF System </a:t>
            </a:r>
            <a:r>
              <a:rPr lang="en-US" sz="3200" dirty="0" smtClean="0">
                <a:solidFill>
                  <a:srgbClr val="FF9900"/>
                </a:solidFill>
              </a:rPr>
              <a:t>Tests: from </a:t>
            </a:r>
            <a:r>
              <a:rPr lang="en-US" sz="3200" dirty="0">
                <a:solidFill>
                  <a:srgbClr val="FF9900"/>
                </a:solidFill>
              </a:rPr>
              <a:t>ESO </a:t>
            </a:r>
            <a:r>
              <a:rPr lang="en-US" sz="3200" dirty="0" smtClean="0">
                <a:solidFill>
                  <a:srgbClr val="FF9900"/>
                </a:solidFill>
              </a:rPr>
              <a:t>Headquarters… to the Sky!</a:t>
            </a:r>
            <a:endParaRPr lang="en-US" sz="3200" dirty="0">
              <a:solidFill>
                <a:srgbClr val="FF99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98826" y="1646993"/>
            <a:ext cx="3361544" cy="736443"/>
          </a:xfrm>
        </p:spPr>
        <p:txBody>
          <a:bodyPr/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J. Kolb on behalf of the AOF team</a:t>
            </a:r>
          </a:p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ESO Overview 2016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8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8" t="20061" r="27140" b="38826"/>
          <a:stretch/>
        </p:blipFill>
        <p:spPr>
          <a:xfrm rot="16200000" flipV="1">
            <a:off x="-1172923" y="2472940"/>
            <a:ext cx="5079205" cy="2529177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J. Kolb, AOF system Tests, ESO Overview 2016</a:t>
            </a:r>
            <a:endParaRPr lang="en-GB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  <a:alpha val="6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Towards Commissioning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3" t="9287" r="25096" b="10487"/>
          <a:stretch/>
        </p:blipFill>
        <p:spPr bwMode="auto">
          <a:xfrm>
            <a:off x="2559219" y="3130887"/>
            <a:ext cx="1559170" cy="156651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6" t="8738" r="25830" b="11528"/>
          <a:stretch/>
        </p:blipFill>
        <p:spPr bwMode="auto">
          <a:xfrm>
            <a:off x="3911633" y="2665256"/>
            <a:ext cx="1573896" cy="157830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6" t="8579" r="24526" b="11524"/>
          <a:stretch/>
        </p:blipFill>
        <p:spPr bwMode="auto">
          <a:xfrm>
            <a:off x="4143023" y="1776101"/>
            <a:ext cx="1629134" cy="160225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5" t="8406" r="25096" b="10780"/>
          <a:stretch/>
        </p:blipFill>
        <p:spPr bwMode="auto">
          <a:xfrm>
            <a:off x="5803709" y="1554499"/>
            <a:ext cx="1562963" cy="157638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7620" r="24120" b="11521"/>
          <a:stretch/>
        </p:blipFill>
        <p:spPr bwMode="auto">
          <a:xfrm>
            <a:off x="7398225" y="1316889"/>
            <a:ext cx="1584771" cy="157030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ontent Placeholder 3"/>
          <p:cNvSpPr txBox="1">
            <a:spLocks/>
          </p:cNvSpPr>
          <p:nvPr/>
        </p:nvSpPr>
        <p:spPr bwMode="auto">
          <a:xfrm>
            <a:off x="2600793" y="4820154"/>
            <a:ext cx="6540896" cy="158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4000" indent="-324000" algn="l" rtl="0" eaLnBrk="1" fontAlgn="base" hangingPunct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Blip>
                <a:blip r:embed="rId8"/>
              </a:buBlip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" charset="0"/>
              <a:buChar char="Ø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en-US" sz="2000" kern="0" dirty="0" smtClean="0"/>
              <a:t>4LGSF currently being installed</a:t>
            </a:r>
          </a:p>
          <a:p>
            <a:pPr defTabSz="914400"/>
            <a:r>
              <a:rPr lang="en-US" sz="2000" kern="0" dirty="0" smtClean="0"/>
              <a:t>DSM at the end of the year</a:t>
            </a:r>
          </a:p>
          <a:p>
            <a:pPr defTabSz="914400"/>
            <a:r>
              <a:rPr lang="en-US" sz="2000" kern="0" dirty="0" smtClean="0"/>
              <a:t>GRAAL and GALACSI </a:t>
            </a:r>
            <a:r>
              <a:rPr lang="en-US" sz="2000" kern="0" dirty="0" err="1" smtClean="0"/>
              <a:t>commissionings</a:t>
            </a:r>
            <a:r>
              <a:rPr lang="en-US" sz="2000" kern="0" dirty="0" smtClean="0"/>
              <a:t> resume in January 2017</a:t>
            </a:r>
            <a:endParaRPr lang="en-GB" sz="2000" kern="0" dirty="0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 bwMode="auto">
          <a:xfrm>
            <a:off x="2753193" y="1137707"/>
            <a:ext cx="6540896" cy="158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4000" indent="-324000" algn="l" rtl="0" eaLnBrk="1" fontAlgn="base" hangingPunct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Blip>
                <a:blip r:embed="rId8"/>
              </a:buBlip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" charset="0"/>
              <a:buChar char="Ø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en-US" sz="2000" kern="0" dirty="0" smtClean="0"/>
              <a:t>Very first light of 1 LGS on GRAAL</a:t>
            </a:r>
            <a:endParaRPr lang="en-GB" sz="2000" kern="0" dirty="0"/>
          </a:p>
        </p:txBody>
      </p:sp>
    </p:spTree>
    <p:extLst>
      <p:ext uri="{BB962C8B-B14F-4D97-AF65-F5344CB8AC3E}">
        <p14:creationId xmlns:p14="http://schemas.microsoft.com/office/powerpoint/2010/main" val="43132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J. Kolb, AOF system Tests, ESO Overview 2016</a:t>
            </a:r>
            <a:endParaRPr lang="en-GB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28838" y="1790303"/>
            <a:ext cx="5280025" cy="3960018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  <a:alpha val="60000"/>
            </a:schemeClr>
          </a:solidFill>
        </p:spPr>
        <p:txBody>
          <a:bodyPr/>
          <a:lstStyle/>
          <a:p>
            <a:r>
              <a:rPr lang="en-US" dirty="0" smtClean="0"/>
              <a:t>The Adaptive Optics Facility</a:t>
            </a:r>
            <a:endParaRPr lang="en-GB" dirty="0"/>
          </a:p>
        </p:txBody>
      </p:sp>
      <p:pic>
        <p:nvPicPr>
          <p:cNvPr id="6" name="Picture 20" descr="1144_4LGSF-A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0071" y="1131005"/>
            <a:ext cx="6518168" cy="5355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24"/>
          <p:cNvGrpSpPr/>
          <p:nvPr/>
        </p:nvGrpSpPr>
        <p:grpSpPr>
          <a:xfrm>
            <a:off x="137046" y="3217762"/>
            <a:ext cx="2444428" cy="3259238"/>
            <a:chOff x="137046" y="3217762"/>
            <a:chExt cx="2444428" cy="325923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270359" y="3625167"/>
              <a:ext cx="3259238" cy="2444428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143256" y="6046113"/>
              <a:ext cx="973343" cy="43088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91440" tIns="0" rIns="91440" bIns="0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JasmineUPC" pitchFamily="18" charset="-34"/>
                  <a:cs typeface="JasmineUPC" pitchFamily="18" charset="-34"/>
                </a:rPr>
                <a:t>GRAAL</a:t>
              </a:r>
              <a:endParaRPr lang="en-US" sz="2800" b="1" dirty="0">
                <a:solidFill>
                  <a:srgbClr val="FF0000"/>
                </a:solidFill>
                <a:latin typeface="JasmineUPC" pitchFamily="18" charset="-34"/>
                <a:cs typeface="JasmineUPC" pitchFamily="18" charset="-34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345454" y="2945296"/>
            <a:ext cx="2646073" cy="3528098"/>
            <a:chOff x="6345454" y="2945296"/>
            <a:chExt cx="2646073" cy="352809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904442" y="3386308"/>
              <a:ext cx="3528098" cy="2646073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7790557" y="6036052"/>
              <a:ext cx="1200970" cy="43088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91440" tIns="0" rIns="91440" bIns="0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JasmineUPC" pitchFamily="18" charset="-34"/>
                  <a:cs typeface="JasmineUPC" pitchFamily="18" charset="-34"/>
                </a:rPr>
                <a:t>GALACSI</a:t>
              </a:r>
              <a:endParaRPr lang="en-US" sz="2800" b="1" dirty="0">
                <a:solidFill>
                  <a:srgbClr val="FF0000"/>
                </a:solidFill>
                <a:latin typeface="JasmineUPC" pitchFamily="18" charset="-34"/>
                <a:cs typeface="JasmineUPC" pitchFamily="18" charset="-34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464002" y="1134386"/>
            <a:ext cx="3772921" cy="2506090"/>
            <a:chOff x="2464002" y="1134386"/>
            <a:chExt cx="3772921" cy="250609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6320" y="1134386"/>
              <a:ext cx="3760603" cy="2506090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2464002" y="1134386"/>
              <a:ext cx="715260" cy="43088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91440" tIns="0" rIns="91440" bIns="0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JasmineUPC" pitchFamily="18" charset="-34"/>
                  <a:cs typeface="JasmineUPC" pitchFamily="18" charset="-34"/>
                </a:rPr>
                <a:t>DSM</a:t>
              </a:r>
              <a:endParaRPr lang="en-US" sz="2800" b="1" dirty="0">
                <a:solidFill>
                  <a:srgbClr val="FF0000"/>
                </a:solidFill>
                <a:latin typeface="JasmineUPC" pitchFamily="18" charset="-34"/>
                <a:cs typeface="JasmineUPC" pitchFamily="18" charset="-34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57389" y="892817"/>
            <a:ext cx="2181273" cy="2489710"/>
            <a:chOff x="6810254" y="826829"/>
            <a:chExt cx="2181273" cy="248971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lum bright="30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7" t="7620" r="22627" b="11521"/>
            <a:stretch/>
          </p:blipFill>
          <p:spPr bwMode="auto">
            <a:xfrm>
              <a:off x="6810255" y="1206631"/>
              <a:ext cx="2181272" cy="210990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6810254" y="826829"/>
              <a:ext cx="2127620" cy="4308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91440" tIns="0" rIns="91440" bIns="0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00"/>
                  </a:solidFill>
                  <a:latin typeface="JasmineUPC" pitchFamily="18" charset="-34"/>
                  <a:cs typeface="JasmineUPC" pitchFamily="18" charset="-34"/>
                </a:rPr>
                <a:t>Wavefront</a:t>
              </a:r>
              <a:r>
                <a:rPr lang="en-US" sz="2800" b="1" dirty="0" smtClean="0">
                  <a:solidFill>
                    <a:srgbClr val="FF0000"/>
                  </a:solidFill>
                  <a:latin typeface="JasmineUPC" pitchFamily="18" charset="-34"/>
                  <a:cs typeface="JasmineUPC" pitchFamily="18" charset="-34"/>
                </a:rPr>
                <a:t> Sensor</a:t>
              </a:r>
              <a:endParaRPr lang="en-US" sz="2800" b="1" dirty="0">
                <a:solidFill>
                  <a:srgbClr val="FF0000"/>
                </a:solidFill>
                <a:latin typeface="JasmineUPC" pitchFamily="18" charset="-34"/>
                <a:cs typeface="JasmineUPC" pitchFamily="18" charset="-34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678969" y="3628191"/>
            <a:ext cx="3570272" cy="2848809"/>
            <a:chOff x="2678969" y="3628191"/>
            <a:chExt cx="3570272" cy="28488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1" t="32900" r="32909" b="29334"/>
            <a:stretch/>
          </p:blipFill>
          <p:spPr>
            <a:xfrm>
              <a:off x="2678969" y="3628191"/>
              <a:ext cx="3557954" cy="2848809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5110788" y="6037053"/>
              <a:ext cx="1138453" cy="43088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91440" tIns="0" rIns="91440" bIns="0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JasmineUPC" pitchFamily="18" charset="-34"/>
                  <a:cs typeface="JasmineUPC" pitchFamily="18" charset="-34"/>
                </a:rPr>
                <a:t>LGS </a:t>
              </a:r>
              <a:r>
                <a:rPr lang="en-US" sz="2800" b="1" dirty="0" smtClean="0">
                  <a:solidFill>
                    <a:srgbClr val="FF0000"/>
                  </a:solidFill>
                  <a:latin typeface="JasmineUPC" pitchFamily="18" charset="-34"/>
                  <a:cs typeface="JasmineUPC" pitchFamily="18" charset="-34"/>
                </a:rPr>
                <a:t>unit</a:t>
              </a:r>
              <a:endParaRPr lang="en-US" sz="2800" b="1" dirty="0">
                <a:solidFill>
                  <a:srgbClr val="FF0000"/>
                </a:solidFill>
                <a:latin typeface="JasmineUPC" pitchFamily="18" charset="-34"/>
                <a:cs typeface="JasmineUPC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72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J. Kolb, AOF system Tests, ESO Overview 2016</a:t>
            </a:r>
            <a:endParaRPr lang="en-GB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074170" y="1131005"/>
            <a:ext cx="3972394" cy="5275038"/>
          </a:xfrm>
        </p:spPr>
        <p:txBody>
          <a:bodyPr/>
          <a:lstStyle/>
          <a:p>
            <a:r>
              <a:rPr lang="en-GB" sz="2400" dirty="0" smtClean="0"/>
              <a:t>Adaptive </a:t>
            </a:r>
            <a:r>
              <a:rPr lang="en-GB" sz="2400" dirty="0"/>
              <a:t>Secondary Setup and Instrument </a:t>
            </a:r>
            <a:r>
              <a:rPr lang="en-GB" sz="2400" dirty="0" smtClean="0"/>
              <a:t>Stimulator (ASSIST)</a:t>
            </a:r>
          </a:p>
          <a:p>
            <a:pPr lvl="1"/>
            <a:r>
              <a:rPr lang="en-US" sz="2000" dirty="0" smtClean="0"/>
              <a:t>Optical calibration of the Deformable Secondary Mirror</a:t>
            </a:r>
          </a:p>
          <a:p>
            <a:pPr lvl="1"/>
            <a:r>
              <a:rPr lang="en-US" sz="2000" dirty="0" smtClean="0"/>
              <a:t>Flattening</a:t>
            </a:r>
          </a:p>
          <a:p>
            <a:pPr lvl="1"/>
            <a:r>
              <a:rPr lang="en-US" sz="2000" dirty="0" smtClean="0"/>
              <a:t>Measurement of Influence Functions and comparison with FEA model</a:t>
            </a:r>
          </a:p>
          <a:p>
            <a:pPr lvl="1"/>
            <a:r>
              <a:rPr lang="en-US" sz="2000" dirty="0" smtClean="0"/>
              <a:t>Test bench for AOF providing repeatable conditions</a:t>
            </a:r>
            <a:endParaRPr lang="en-GB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  <a:alpha val="60000"/>
            </a:schemeClr>
          </a:solidFill>
        </p:spPr>
        <p:txBody>
          <a:bodyPr/>
          <a:lstStyle/>
          <a:p>
            <a:r>
              <a:rPr lang="en-US" dirty="0" smtClean="0"/>
              <a:t>The AOF test Facility</a:t>
            </a:r>
            <a:endParaRPr lang="en-GB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r="8891"/>
          <a:stretch/>
        </p:blipFill>
        <p:spPr bwMode="auto">
          <a:xfrm>
            <a:off x="118533" y="1205240"/>
            <a:ext cx="4766734" cy="5293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5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J. Kolb, AOF system Tests, ESO Overview 2016</a:t>
            </a:r>
            <a:endParaRPr lang="en-GB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93689" y="1131006"/>
            <a:ext cx="8748000" cy="716412"/>
          </a:xfrm>
        </p:spPr>
        <p:txBody>
          <a:bodyPr/>
          <a:lstStyle/>
          <a:p>
            <a:r>
              <a:rPr lang="en-US" sz="2000" dirty="0" smtClean="0"/>
              <a:t>Adaptive Telescope </a:t>
            </a:r>
            <a:r>
              <a:rPr lang="en-US" sz="2000" dirty="0" smtClean="0">
                <a:sym typeface="Wingdings" panose="05000000000000000000" pitchFamily="2" charset="2"/>
              </a:rPr>
              <a:t> no source upfront the Deformable Mirror to calibrate the IM</a:t>
            </a:r>
          </a:p>
          <a:p>
            <a:r>
              <a:rPr lang="en-US" sz="2000" dirty="0" smtClean="0">
                <a:sym typeface="Wingdings" panose="05000000000000000000" pitchFamily="2" charset="2"/>
              </a:rPr>
              <a:t>Instead, using a model of the DSM Influence Functions, passed through a simulated </a:t>
            </a:r>
            <a:r>
              <a:rPr lang="en-US" sz="2000" dirty="0" err="1" smtClean="0">
                <a:sym typeface="Wingdings" panose="05000000000000000000" pitchFamily="2" charset="2"/>
              </a:rPr>
              <a:t>Wavefront</a:t>
            </a:r>
            <a:r>
              <a:rPr lang="en-US" sz="2000" dirty="0" smtClean="0">
                <a:sym typeface="Wingdings" panose="05000000000000000000" pitchFamily="2" charset="2"/>
              </a:rPr>
              <a:t> Sensor included measured properties of the actual system like optical mis-registrations.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  <a:alpha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Pseudo-Synthetic Interaction Matrix</a:t>
            </a:r>
            <a:endParaRPr lang="en-GB" dirty="0"/>
          </a:p>
        </p:txBody>
      </p:sp>
      <p:grpSp>
        <p:nvGrpSpPr>
          <p:cNvPr id="104" name="Group 103"/>
          <p:cNvGrpSpPr>
            <a:grpSpLocks noChangeAspect="1"/>
          </p:cNvGrpSpPr>
          <p:nvPr/>
        </p:nvGrpSpPr>
        <p:grpSpPr>
          <a:xfrm>
            <a:off x="431797" y="3063375"/>
            <a:ext cx="2625986" cy="2661271"/>
            <a:chOff x="184468" y="1900239"/>
            <a:chExt cx="4300537" cy="4358322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84518" y="2300289"/>
              <a:ext cx="3900487" cy="395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4506" y="2200275"/>
              <a:ext cx="3900488" cy="3958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4493" y="2100264"/>
              <a:ext cx="3900487" cy="395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4481" y="2000250"/>
              <a:ext cx="3900488" cy="3958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4468" y="1900239"/>
              <a:ext cx="3900487" cy="395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5" name="Group 104"/>
          <p:cNvGrpSpPr/>
          <p:nvPr/>
        </p:nvGrpSpPr>
        <p:grpSpPr>
          <a:xfrm>
            <a:off x="431796" y="3063374"/>
            <a:ext cx="2381709" cy="2416993"/>
            <a:chOff x="3153094" y="2067879"/>
            <a:chExt cx="3935412" cy="3915092"/>
          </a:xfrm>
        </p:grpSpPr>
        <p:grpSp>
          <p:nvGrpSpPr>
            <p:cNvPr id="11" name="Group 56"/>
            <p:cNvGrpSpPr>
              <a:grpSpLocks/>
            </p:cNvGrpSpPr>
            <p:nvPr/>
          </p:nvGrpSpPr>
          <p:grpSpPr bwMode="auto">
            <a:xfrm>
              <a:off x="3183574" y="2067879"/>
              <a:ext cx="3904932" cy="3904932"/>
              <a:chOff x="3499636" y="1857364"/>
              <a:chExt cx="2788464" cy="1715306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5400000">
                <a:off x="2643265" y="2714711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2716270" y="2713735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5400000">
                <a:off x="2787687" y="2713735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2859105" y="2713735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rot="5400000">
                <a:off x="2928936" y="2714711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5400000">
                <a:off x="3001940" y="2713735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3073358" y="2713735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3144776" y="2713735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3214606" y="2714711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3287611" y="2713735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rot="5400000">
                <a:off x="3359028" y="2713735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5400000">
                <a:off x="3430447" y="2713735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5400000">
                <a:off x="3500277" y="2714711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rot="5400000">
                <a:off x="3573282" y="2713735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5400000">
                <a:off x="3644699" y="2713735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5400000">
                <a:off x="3716117" y="2713735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5400000">
                <a:off x="3785948" y="2714711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3858953" y="2713735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3930370" y="2713735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4001788" y="2713735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4071619" y="2714711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5400000">
                <a:off x="4144624" y="2713735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rot="5400000">
                <a:off x="4216041" y="2713735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rot="5400000">
                <a:off x="4287459" y="2713735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rot="5400000">
                <a:off x="4357290" y="2714711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5400000">
                <a:off x="4430294" y="2713735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rot="5400000">
                <a:off x="4501712" y="2713735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5400000">
                <a:off x="4573130" y="2713735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rot="5400000">
                <a:off x="4642960" y="2714711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rot="5400000">
                <a:off x="4715965" y="2713735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rot="5400000">
                <a:off x="4787382" y="2713735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5400000">
                <a:off x="4858801" y="2713735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rot="5400000">
                <a:off x="4928631" y="2714711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5400000">
                <a:off x="5001636" y="2713735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5400000">
                <a:off x="5073053" y="2713735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5400000">
                <a:off x="5144471" y="2713735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5400000">
                <a:off x="5214302" y="2714711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5400000">
                <a:off x="5287307" y="2713735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5400000">
                <a:off x="5358724" y="2713735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5430142" y="2713735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7"/>
            <p:cNvGrpSpPr>
              <a:grpSpLocks/>
            </p:cNvGrpSpPr>
            <p:nvPr/>
          </p:nvGrpSpPr>
          <p:grpSpPr bwMode="auto">
            <a:xfrm rot="5400000">
              <a:off x="3153094" y="2078039"/>
              <a:ext cx="3904932" cy="3904932"/>
              <a:chOff x="3499636" y="1857364"/>
              <a:chExt cx="2788464" cy="1715306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 rot="5400000">
                <a:off x="2638503" y="2703973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2711508" y="2702996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5400000">
                <a:off x="2782926" y="2702996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5400000">
                <a:off x="2854343" y="2702996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5400000">
                <a:off x="2924174" y="2703973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5400000">
                <a:off x="2997179" y="2702996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5400000">
                <a:off x="3068596" y="2702996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5400000">
                <a:off x="3140014" y="2702996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5400000">
                <a:off x="3209845" y="2703973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5400000">
                <a:off x="3282849" y="2702996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5400000">
                <a:off x="3354267" y="2702996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5400000">
                <a:off x="3425685" y="2702996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5400000">
                <a:off x="3495516" y="2703973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rot="5400000">
                <a:off x="3568520" y="2702996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rot="5400000">
                <a:off x="3639938" y="2702996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rot="5400000">
                <a:off x="3711356" y="2702996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rot="5400000">
                <a:off x="3781186" y="2703973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rot="5400000">
                <a:off x="3854191" y="2702996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rot="5400000">
                <a:off x="3925609" y="2702996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5400000">
                <a:off x="3997026" y="2702996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>
                <a:off x="4066857" y="2703973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>
                <a:off x="4139862" y="2702996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5400000">
                <a:off x="4211280" y="2702996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5400000">
                <a:off x="4282697" y="2702996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rot="5400000">
                <a:off x="4352528" y="2703973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rot="5400000">
                <a:off x="4425533" y="2702996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rot="5400000">
                <a:off x="4496950" y="2702996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rot="5400000">
                <a:off x="4568368" y="2702996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rot="5400000">
                <a:off x="4638199" y="2703973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rot="5400000">
                <a:off x="4711204" y="2702996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rot="5400000">
                <a:off x="4782621" y="2702996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rot="5400000">
                <a:off x="4854039" y="2702996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rot="5400000">
                <a:off x="4923870" y="2703973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rot="5400000">
                <a:off x="4996874" y="2702996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rot="5400000">
                <a:off x="5068292" y="2702996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rot="5400000">
                <a:off x="5139710" y="2702996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rot="5400000">
                <a:off x="5209540" y="2703973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rot="5400000">
                <a:off x="5282545" y="2702996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rot="5400000">
                <a:off x="5353963" y="2702996"/>
                <a:ext cx="171433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rot="5400000">
                <a:off x="5425381" y="2702996"/>
                <a:ext cx="171433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6" name="Content Placeholder 3"/>
          <p:cNvSpPr txBox="1">
            <a:spLocks/>
          </p:cNvSpPr>
          <p:nvPr/>
        </p:nvSpPr>
        <p:spPr bwMode="auto">
          <a:xfrm>
            <a:off x="393689" y="5901331"/>
            <a:ext cx="4204636" cy="42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4000" indent="-324000" algn="l" rtl="0" eaLnBrk="1" fontAlgn="base" hangingPunct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" charset="0"/>
              <a:buChar char="Ø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en-US" sz="2000" kern="0" dirty="0" smtClean="0"/>
              <a:t>No daytime calibration required</a:t>
            </a:r>
            <a:endParaRPr lang="en-US" sz="2000" kern="0" dirty="0" smtClean="0">
              <a:sym typeface="Wingdings" panose="05000000000000000000" pitchFamily="2" charset="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175000" y="4148254"/>
            <a:ext cx="1423325" cy="369910"/>
            <a:chOff x="3175000" y="4148254"/>
            <a:chExt cx="1423325" cy="369910"/>
          </a:xfrm>
        </p:grpSpPr>
        <p:sp>
          <p:nvSpPr>
            <p:cNvPr id="6" name="Right Arrow 5"/>
            <p:cNvSpPr/>
            <p:nvPr/>
          </p:nvSpPr>
          <p:spPr bwMode="auto">
            <a:xfrm>
              <a:off x="3175000" y="4218213"/>
              <a:ext cx="575733" cy="242113"/>
            </a:xfrm>
            <a:prstGeom prst="rightArrow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0" name="Content Placeholder 3"/>
            <p:cNvSpPr txBox="1">
              <a:spLocks/>
            </p:cNvSpPr>
            <p:nvPr/>
          </p:nvSpPr>
          <p:spPr bwMode="auto">
            <a:xfrm>
              <a:off x="3742146" y="4148254"/>
              <a:ext cx="856179" cy="369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24000" indent="-324000" algn="l" rtl="0" eaLnBrk="1" fontAlgn="base" hangingPunct="1">
                <a:spcBef>
                  <a:spcPts val="1200"/>
                </a:spcBef>
                <a:spcAft>
                  <a:spcPts val="0"/>
                </a:spcAft>
                <a:buClr>
                  <a:srgbClr val="FF0000"/>
                </a:buClr>
                <a:buSzPct val="90000"/>
                <a:buFontTx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1pPr>
              <a:lvl2pPr marL="742950" indent="-285750" algn="l" rtl="0" eaLnBrk="1" fontAlgn="base" hangingPunct="1">
                <a:spcBef>
                  <a:spcPts val="600"/>
                </a:spcBef>
                <a:spcAft>
                  <a:spcPts val="0"/>
                </a:spcAft>
                <a:buClr>
                  <a:schemeClr val="accent1"/>
                </a:buClr>
                <a:buFont typeface="Wingdings" charset="0"/>
                <a:buChar char="Ø"/>
                <a:defRPr sz="24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2pPr>
              <a:lvl3pPr marL="1143000" indent="-228600" algn="l" rtl="0" eaLnBrk="1" fontAlgn="base" hangingPunct="1"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3pPr>
              <a:lvl4pPr marL="1600200" indent="-228600" algn="l" rtl="0" eaLnBrk="1" fontAlgn="base" hangingPunct="1">
                <a:spcBef>
                  <a:spcPts val="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4pPr>
              <a:lvl5pPr marL="2057400" indent="-228600" algn="l" rtl="0" eaLnBrk="1" fontAlgn="base" hangingPunct="1">
                <a:spcBef>
                  <a:spcPts val="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defTabSz="914400">
                <a:buNone/>
              </a:pPr>
              <a:r>
                <a:rPr lang="en-US" sz="2000" kern="0" dirty="0" smtClean="0"/>
                <a:t>PSIM</a:t>
              </a:r>
              <a:endParaRPr lang="en-US" sz="2000" kern="0" dirty="0" smtClean="0">
                <a:sym typeface="Wingdings" panose="05000000000000000000" pitchFamily="2" charset="2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4586324" y="2941907"/>
            <a:ext cx="4286858" cy="3450425"/>
            <a:chOff x="4586324" y="2941907"/>
            <a:chExt cx="4286858" cy="34504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666" t="-1" r="5496" b="-11933"/>
            <a:stretch/>
          </p:blipFill>
          <p:spPr bwMode="auto">
            <a:xfrm>
              <a:off x="4588933" y="2941907"/>
              <a:ext cx="4284249" cy="3450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Left Arrow 8"/>
            <p:cNvSpPr/>
            <p:nvPr/>
          </p:nvSpPr>
          <p:spPr bwMode="auto">
            <a:xfrm>
              <a:off x="5723467" y="5901331"/>
              <a:ext cx="2988733" cy="491001"/>
            </a:xfrm>
            <a:prstGeom prst="left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rPr>
                <a:t>Correcting more modes</a:t>
              </a:r>
              <a:endParaRPr kumimoji="0" lang="en-GB" sz="1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endParaRPr>
            </a:p>
          </p:txBody>
        </p:sp>
        <p:sp>
          <p:nvSpPr>
            <p:cNvPr id="103" name="Right Arrow 102"/>
            <p:cNvSpPr/>
            <p:nvPr/>
          </p:nvSpPr>
          <p:spPr bwMode="auto">
            <a:xfrm rot="16200000">
              <a:off x="3347741" y="4263725"/>
              <a:ext cx="2988733" cy="511567"/>
            </a:xfrm>
            <a:prstGeom prst="right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rPr>
                <a:t>Image quality</a:t>
              </a:r>
              <a:endParaRPr kumimoji="0" lang="en-GB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438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0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J. Kolb, AOF system Tests, ESO Overview 2016</a:t>
            </a:r>
            <a:endParaRPr lang="en-GB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2000" dirty="0"/>
              <a:t>P</a:t>
            </a:r>
            <a:r>
              <a:rPr lang="en-US" sz="2000" dirty="0" smtClean="0"/>
              <a:t>upil shift is expected at the telescope</a:t>
            </a:r>
          </a:p>
          <a:p>
            <a:r>
              <a:rPr lang="en-US" sz="2000" dirty="0" smtClean="0"/>
              <a:t>No room in GRAAL or GALACSI for pupil re-centering mirror </a:t>
            </a:r>
            <a:r>
              <a:rPr lang="en-US" sz="2000" dirty="0" smtClean="0">
                <a:sym typeface="Wingdings" panose="05000000000000000000" pitchFamily="2" charset="2"/>
              </a:rPr>
              <a:t> mis-registration online estimation and IM update</a:t>
            </a:r>
            <a:endParaRPr lang="en-GB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  <a:alpha val="6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Dealing with mis-registrations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l="6653" t="6895" r="13306"/>
          <a:stretch/>
        </p:blipFill>
        <p:spPr bwMode="auto">
          <a:xfrm>
            <a:off x="5270542" y="2302933"/>
            <a:ext cx="3517233" cy="3429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393689" y="5901331"/>
            <a:ext cx="4204636" cy="42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4000" indent="-324000" algn="l" rtl="0" eaLnBrk="1" fontAlgn="base" hangingPunct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" charset="0"/>
              <a:buChar char="Ø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en-US" sz="2000" kern="0" dirty="0" smtClean="0"/>
              <a:t>No daytime calibration required</a:t>
            </a:r>
            <a:endParaRPr lang="en-US" sz="2000" kern="0" dirty="0" smtClean="0">
              <a:sym typeface="Wingdings" panose="05000000000000000000" pitchFamily="2" charset="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48573" y="2504155"/>
            <a:ext cx="4405545" cy="3026554"/>
            <a:chOff x="448573" y="2504155"/>
            <a:chExt cx="4405545" cy="302655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019" t="3564" r="6788"/>
            <a:stretch/>
          </p:blipFill>
          <p:spPr bwMode="auto">
            <a:xfrm>
              <a:off x="448573" y="2504156"/>
              <a:ext cx="4405545" cy="30265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Right Arrow 10"/>
            <p:cNvSpPr/>
            <p:nvPr/>
          </p:nvSpPr>
          <p:spPr bwMode="auto">
            <a:xfrm rot="16200000">
              <a:off x="-767260" y="3742738"/>
              <a:ext cx="2988733" cy="511567"/>
            </a:xfrm>
            <a:prstGeom prst="right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rPr>
                <a:t>Image quality</a:t>
              </a:r>
              <a:endParaRPr kumimoji="0" lang="en-GB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792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J. Kolb, AOF system Tests, ESO Overview 2016</a:t>
            </a:r>
            <a:endParaRPr lang="en-GB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93689" y="1131006"/>
            <a:ext cx="8748000" cy="873160"/>
          </a:xfrm>
        </p:spPr>
        <p:txBody>
          <a:bodyPr/>
          <a:lstStyle/>
          <a:p>
            <a:r>
              <a:rPr lang="en-US" sz="2000" dirty="0" smtClean="0"/>
              <a:t>Performance measured on ASSIST compared with the simulation results from ESO’s AO simulation tool Octopus</a:t>
            </a:r>
            <a:endParaRPr lang="en-GB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  <a:alpha val="6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Matching simulations</a:t>
            </a:r>
            <a:endParaRPr lang="en-GB" dirty="0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 bwMode="auto">
          <a:xfrm>
            <a:off x="393689" y="4898709"/>
            <a:ext cx="8748000" cy="154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4000" indent="-324000" algn="l" rtl="0" eaLnBrk="1" fontAlgn="base" hangingPunct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" charset="0"/>
              <a:buChar char="Ø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en-US" sz="2000" kern="0" dirty="0" smtClean="0"/>
              <a:t>As the same tool was used to perform the FDR simulations, such results:</a:t>
            </a:r>
          </a:p>
          <a:p>
            <a:pPr lvl="1" defTabSz="914400"/>
            <a:r>
              <a:rPr lang="en-US" sz="1600" kern="0" dirty="0" smtClean="0"/>
              <a:t>Validate the expected performance we will obtain on sky</a:t>
            </a:r>
          </a:p>
          <a:p>
            <a:pPr lvl="1" defTabSz="914400"/>
            <a:r>
              <a:rPr lang="en-US" sz="1600" kern="0" dirty="0" smtClean="0"/>
              <a:t>Allow using Octopus to predict the performance in atmospheric conditions we cannot reproduce in the lab</a:t>
            </a:r>
          </a:p>
          <a:p>
            <a:pPr lvl="1" defTabSz="914400"/>
            <a:r>
              <a:rPr lang="en-US" sz="1600" kern="0" dirty="0" smtClean="0"/>
              <a:t>Use Octopus to debug the behavior of the system in the lab in real-time </a:t>
            </a:r>
            <a:endParaRPr lang="en-GB" sz="1600" kern="0" dirty="0"/>
          </a:p>
        </p:txBody>
      </p:sp>
      <p:grpSp>
        <p:nvGrpSpPr>
          <p:cNvPr id="6" name="Group 5"/>
          <p:cNvGrpSpPr/>
          <p:nvPr/>
        </p:nvGrpSpPr>
        <p:grpSpPr>
          <a:xfrm>
            <a:off x="4589253" y="1837266"/>
            <a:ext cx="4473315" cy="2929467"/>
            <a:chOff x="4589253" y="1837266"/>
            <a:chExt cx="4473315" cy="2929467"/>
          </a:xfrm>
        </p:grpSpPr>
        <p:pic>
          <p:nvPicPr>
            <p:cNvPr id="11" name="Picture 10" descr="Macintosh HD:Users:lelouarn:My_Documents:Assist:Octopus_vs_Assist:EE50_vs_Layerheights_graal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134" r="2560" b="3757"/>
            <a:stretch/>
          </p:blipFill>
          <p:spPr bwMode="auto">
            <a:xfrm>
              <a:off x="4589253" y="1837266"/>
              <a:ext cx="4473315" cy="29294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" name="Right Arrow 14"/>
            <p:cNvSpPr/>
            <p:nvPr/>
          </p:nvSpPr>
          <p:spPr bwMode="auto">
            <a:xfrm rot="16200000">
              <a:off x="3569730" y="2990005"/>
              <a:ext cx="2707532" cy="511567"/>
            </a:xfrm>
            <a:prstGeom prst="right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rPr>
                <a:t>Image quality</a:t>
              </a:r>
              <a:endParaRPr kumimoji="0" lang="en-GB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1758" y="1837267"/>
            <a:ext cx="4456104" cy="3130839"/>
            <a:chOff x="51758" y="1837267"/>
            <a:chExt cx="4456104" cy="3130839"/>
          </a:xfrm>
        </p:grpSpPr>
        <p:pic>
          <p:nvPicPr>
            <p:cNvPr id="12" name="Picture 11" descr="Macintosh HD:Users:lelouarn:My_Documents:Assist:Octopus_vs_Assist:EE50_vs_Nmodes_graal_nominalflux_new.eps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298" r="1499" b="3757"/>
            <a:stretch/>
          </p:blipFill>
          <p:spPr bwMode="auto">
            <a:xfrm>
              <a:off x="51758" y="1837267"/>
              <a:ext cx="4456104" cy="2929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Right Arrow 15"/>
            <p:cNvSpPr/>
            <p:nvPr/>
          </p:nvSpPr>
          <p:spPr bwMode="auto">
            <a:xfrm rot="16200000">
              <a:off x="-1046224" y="3012063"/>
              <a:ext cx="2707532" cy="511567"/>
            </a:xfrm>
            <a:prstGeom prst="right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rPr>
                <a:t>Image quality</a:t>
              </a:r>
              <a:endParaRPr kumimoji="0" lang="en-GB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endParaRPr>
            </a:p>
          </p:txBody>
        </p:sp>
        <p:pic>
          <p:nvPicPr>
            <p:cNvPr id="18" name="Picture 17" descr="Macintosh HD:Users:lelouarn:My_Documents:Assist:Octopus_vs_Assist:EE50_vs_Nmodes_graal_nominalflux_new.eps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7" t="7593" r="4678" b="47985"/>
            <a:stretch/>
          </p:blipFill>
          <p:spPr bwMode="auto">
            <a:xfrm flipH="1">
              <a:off x="953725" y="2070316"/>
              <a:ext cx="3392424" cy="13521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Content Placeholder 3"/>
            <p:cNvSpPr txBox="1">
              <a:spLocks/>
            </p:cNvSpPr>
            <p:nvPr/>
          </p:nvSpPr>
          <p:spPr bwMode="auto">
            <a:xfrm>
              <a:off x="1233881" y="3225398"/>
              <a:ext cx="2832111" cy="914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24000" indent="-324000" algn="l" rtl="0" eaLnBrk="1" fontAlgn="base" hangingPunct="1">
                <a:spcBef>
                  <a:spcPts val="1200"/>
                </a:spcBef>
                <a:spcAft>
                  <a:spcPts val="0"/>
                </a:spcAft>
                <a:buClr>
                  <a:srgbClr val="FF0000"/>
                </a:buClr>
                <a:buSzPct val="90000"/>
                <a:buFontTx/>
                <a:buBlip>
                  <a:blip r:embed="rId2"/>
                </a:buBlip>
                <a:defRPr sz="28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1pPr>
              <a:lvl2pPr marL="742950" indent="-285750" algn="l" rtl="0" eaLnBrk="1" fontAlgn="base" hangingPunct="1">
                <a:spcBef>
                  <a:spcPts val="600"/>
                </a:spcBef>
                <a:spcAft>
                  <a:spcPts val="0"/>
                </a:spcAft>
                <a:buClr>
                  <a:schemeClr val="accent1"/>
                </a:buClr>
                <a:buFont typeface="Wingdings" charset="0"/>
                <a:buChar char="Ø"/>
                <a:defRPr sz="24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2pPr>
              <a:lvl3pPr marL="1143000" indent="-228600" algn="l" rtl="0" eaLnBrk="1" fontAlgn="base" hangingPunct="1"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3pPr>
              <a:lvl4pPr marL="1600200" indent="-228600" algn="l" rtl="0" eaLnBrk="1" fontAlgn="base" hangingPunct="1">
                <a:spcBef>
                  <a:spcPts val="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4pPr>
              <a:lvl5pPr marL="2057400" indent="-228600" algn="l" rtl="0" eaLnBrk="1" fontAlgn="base" hangingPunct="1">
                <a:spcBef>
                  <a:spcPts val="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defTabSz="914400">
                <a:buNone/>
              </a:pPr>
              <a:r>
                <a:rPr lang="en-US" sz="1600" kern="0" dirty="0" smtClean="0"/>
                <a:t>Measured on several stars in the Field of View of ASSIST</a:t>
              </a:r>
            </a:p>
            <a:p>
              <a:pPr marL="0" indent="0" defTabSz="914400">
                <a:buNone/>
              </a:pPr>
              <a:r>
                <a:rPr lang="en-US" sz="1600" kern="0" dirty="0" smtClean="0">
                  <a:solidFill>
                    <a:srgbClr val="FF0000"/>
                  </a:solidFill>
                </a:rPr>
                <a:t>Simulated</a:t>
              </a:r>
              <a:endParaRPr lang="en-GB" sz="1600" kern="0" dirty="0">
                <a:solidFill>
                  <a:srgbClr val="FF0000"/>
                </a:solidFill>
              </a:endParaRPr>
            </a:p>
          </p:txBody>
        </p:sp>
        <p:sp>
          <p:nvSpPr>
            <p:cNvPr id="19" name="Left Arrow 18"/>
            <p:cNvSpPr/>
            <p:nvPr/>
          </p:nvSpPr>
          <p:spPr bwMode="auto">
            <a:xfrm>
              <a:off x="1155569" y="4477105"/>
              <a:ext cx="2988733" cy="491001"/>
            </a:xfrm>
            <a:prstGeom prst="left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rPr>
                <a:t>Correcting more modes</a:t>
              </a:r>
              <a:endParaRPr kumimoji="0" lang="en-GB" sz="1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944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J. Kolb, AOF system Tests, ESO Overview 2016</a:t>
            </a:r>
            <a:endParaRPr lang="en-GB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2000" dirty="0" smtClean="0"/>
              <a:t>4 LGS at 10 arcsec, Low-Order modes on scientific object (IR). Feeding the Narrow-Field Mode of MUSE</a:t>
            </a:r>
            <a:endParaRPr lang="en-GB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  <a:alpha val="6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Laser Tomography AO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0972" t="7591" r="17999" b="11078"/>
          <a:stretch/>
        </p:blipFill>
        <p:spPr>
          <a:xfrm>
            <a:off x="4139677" y="4200084"/>
            <a:ext cx="1998363" cy="199836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344484" y="1803130"/>
            <a:ext cx="2004564" cy="2024678"/>
            <a:chOff x="6344484" y="1557595"/>
            <a:chExt cx="2004564" cy="202467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21092" t="7551" r="17969" b="11118"/>
            <a:stretch/>
          </p:blipFill>
          <p:spPr>
            <a:xfrm>
              <a:off x="6344485" y="1574775"/>
              <a:ext cx="2004563" cy="2007498"/>
            </a:xfrm>
            <a:prstGeom prst="rect">
              <a:avLst/>
            </a:prstGeom>
          </p:spPr>
        </p:pic>
        <p:sp>
          <p:nvSpPr>
            <p:cNvPr id="16" name="Content Placeholder 10"/>
            <p:cNvSpPr txBox="1">
              <a:spLocks/>
            </p:cNvSpPr>
            <p:nvPr/>
          </p:nvSpPr>
          <p:spPr bwMode="auto">
            <a:xfrm>
              <a:off x="6344484" y="1557595"/>
              <a:ext cx="2004563" cy="5185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24000" indent="-324000" algn="l" rtl="0" eaLnBrk="1" fontAlgn="base" hangingPunct="1">
                <a:spcBef>
                  <a:spcPts val="1200"/>
                </a:spcBef>
                <a:spcAft>
                  <a:spcPts val="0"/>
                </a:spcAft>
                <a:buClr>
                  <a:srgbClr val="FF0000"/>
                </a:buClr>
                <a:buSzPct val="90000"/>
                <a:buFontTx/>
                <a:buBlip>
                  <a:blip r:embed="rId4"/>
                </a:buBlip>
                <a:defRPr sz="28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1pPr>
              <a:lvl2pPr marL="742950" indent="-285750" algn="l" rtl="0" eaLnBrk="1" fontAlgn="base" hangingPunct="1">
                <a:spcBef>
                  <a:spcPts val="600"/>
                </a:spcBef>
                <a:spcAft>
                  <a:spcPts val="0"/>
                </a:spcAft>
                <a:buClr>
                  <a:schemeClr val="accent1"/>
                </a:buClr>
                <a:buFont typeface="Wingdings" charset="0"/>
                <a:buChar char="Ø"/>
                <a:defRPr sz="24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2pPr>
              <a:lvl3pPr marL="1143000" indent="-228600" algn="l" rtl="0" eaLnBrk="1" fontAlgn="base" hangingPunct="1"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3pPr>
              <a:lvl4pPr marL="1600200" indent="-228600" algn="l" rtl="0" eaLnBrk="1" fontAlgn="base" hangingPunct="1">
                <a:spcBef>
                  <a:spcPts val="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4pPr>
              <a:lvl5pPr marL="2057400" indent="-228600" algn="l" rtl="0" eaLnBrk="1" fontAlgn="base" hangingPunct="1">
                <a:spcBef>
                  <a:spcPts val="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defTabSz="914400">
                <a:buFontTx/>
                <a:buNone/>
              </a:pPr>
              <a:r>
                <a:rPr lang="en-US" sz="1600" kern="0" dirty="0" smtClean="0">
                  <a:solidFill>
                    <a:srgbClr val="FF0000"/>
                  </a:solidFill>
                </a:rPr>
                <a:t>Log scale</a:t>
              </a:r>
              <a:endParaRPr lang="en-GB" sz="1600" kern="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395424" y="3890783"/>
            <a:ext cx="2843341" cy="2536065"/>
            <a:chOff x="6395424" y="3890783"/>
            <a:chExt cx="2843341" cy="253606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t="4198" r="6530"/>
            <a:stretch/>
          </p:blipFill>
          <p:spPr>
            <a:xfrm>
              <a:off x="6395424" y="3890783"/>
              <a:ext cx="2375527" cy="253606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9" name="Content Placeholder 10"/>
            <p:cNvSpPr txBox="1">
              <a:spLocks/>
            </p:cNvSpPr>
            <p:nvPr/>
          </p:nvSpPr>
          <p:spPr bwMode="auto">
            <a:xfrm>
              <a:off x="7753644" y="3890783"/>
              <a:ext cx="1485121" cy="919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24000" indent="-324000" algn="l" rtl="0" eaLnBrk="1" fontAlgn="base" hangingPunct="1">
                <a:spcBef>
                  <a:spcPts val="1200"/>
                </a:spcBef>
                <a:spcAft>
                  <a:spcPts val="0"/>
                </a:spcAft>
                <a:buClr>
                  <a:srgbClr val="FF0000"/>
                </a:buClr>
                <a:buSzPct val="90000"/>
                <a:buFontTx/>
                <a:buBlip>
                  <a:blip r:embed="rId4"/>
                </a:buBlip>
                <a:defRPr sz="28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1pPr>
              <a:lvl2pPr marL="742950" indent="-285750" algn="l" rtl="0" eaLnBrk="1" fontAlgn="base" hangingPunct="1">
                <a:spcBef>
                  <a:spcPts val="600"/>
                </a:spcBef>
                <a:spcAft>
                  <a:spcPts val="0"/>
                </a:spcAft>
                <a:buClr>
                  <a:schemeClr val="accent1"/>
                </a:buClr>
                <a:buFont typeface="Wingdings" charset="0"/>
                <a:buChar char="Ø"/>
                <a:defRPr sz="24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2pPr>
              <a:lvl3pPr marL="1143000" indent="-228600" algn="l" rtl="0" eaLnBrk="1" fontAlgn="base" hangingPunct="1"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3pPr>
              <a:lvl4pPr marL="1600200" indent="-228600" algn="l" rtl="0" eaLnBrk="1" fontAlgn="base" hangingPunct="1">
                <a:spcBef>
                  <a:spcPts val="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4pPr>
              <a:lvl5pPr marL="2057400" indent="-228600" algn="l" rtl="0" eaLnBrk="1" fontAlgn="base" hangingPunct="1">
                <a:spcBef>
                  <a:spcPts val="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defTabSz="914400">
                <a:buFontTx/>
                <a:buNone/>
              </a:pPr>
              <a:r>
                <a:rPr lang="en-US" sz="1050" b="1" kern="0" dirty="0" smtClean="0"/>
                <a:t>FWHM gain &gt; 10</a:t>
              </a:r>
            </a:p>
            <a:p>
              <a:pPr marL="0" indent="0" defTabSz="914400">
                <a:buFontTx/>
                <a:buNone/>
              </a:pPr>
              <a:r>
                <a:rPr lang="en-US" sz="1050" b="1" kern="0" dirty="0" smtClean="0"/>
                <a:t>Peak Intensity x 30</a:t>
              </a:r>
            </a:p>
            <a:p>
              <a:pPr marL="0" indent="0" defTabSz="914400">
                <a:buFontTx/>
                <a:buNone/>
              </a:pPr>
              <a:r>
                <a:rPr lang="en-US" sz="1050" b="1" kern="0" dirty="0" err="1" smtClean="0"/>
                <a:t>Strehl</a:t>
              </a:r>
              <a:r>
                <a:rPr lang="en-US" sz="1050" b="1" kern="0" dirty="0" smtClean="0"/>
                <a:t> Ratio &gt; 10%</a:t>
              </a:r>
              <a:endParaRPr lang="en-GB" sz="1050" b="1" kern="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137862" y="1820634"/>
            <a:ext cx="2012757" cy="2368817"/>
            <a:chOff x="4137862" y="1575099"/>
            <a:chExt cx="2012757" cy="236881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l="21092" t="7591" r="17760" b="11237"/>
            <a:stretch/>
          </p:blipFill>
          <p:spPr>
            <a:xfrm>
              <a:off x="4137862" y="1575099"/>
              <a:ext cx="2012757" cy="2004925"/>
            </a:xfrm>
            <a:prstGeom prst="rect">
              <a:avLst/>
            </a:prstGeom>
          </p:spPr>
        </p:pic>
        <p:sp>
          <p:nvSpPr>
            <p:cNvPr id="26" name="Content Placeholder 10"/>
            <p:cNvSpPr txBox="1">
              <a:spLocks/>
            </p:cNvSpPr>
            <p:nvPr/>
          </p:nvSpPr>
          <p:spPr bwMode="auto">
            <a:xfrm>
              <a:off x="4857629" y="3580024"/>
              <a:ext cx="621275" cy="363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24000" indent="-324000" algn="l" rtl="0" eaLnBrk="1" fontAlgn="base" hangingPunct="1">
                <a:spcBef>
                  <a:spcPts val="1200"/>
                </a:spcBef>
                <a:spcAft>
                  <a:spcPts val="0"/>
                </a:spcAft>
                <a:buClr>
                  <a:srgbClr val="FF0000"/>
                </a:buClr>
                <a:buSzPct val="90000"/>
                <a:buFontTx/>
                <a:buBlip>
                  <a:blip r:embed="rId4"/>
                </a:buBlip>
                <a:defRPr sz="28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1pPr>
              <a:lvl2pPr marL="742950" indent="-285750" algn="l" rtl="0" eaLnBrk="1" fontAlgn="base" hangingPunct="1">
                <a:spcBef>
                  <a:spcPts val="600"/>
                </a:spcBef>
                <a:spcAft>
                  <a:spcPts val="0"/>
                </a:spcAft>
                <a:buClr>
                  <a:schemeClr val="accent1"/>
                </a:buClr>
                <a:buFont typeface="Wingdings" charset="0"/>
                <a:buChar char="Ø"/>
                <a:defRPr sz="24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2pPr>
              <a:lvl3pPr marL="1143000" indent="-228600" algn="l" rtl="0" eaLnBrk="1" fontAlgn="base" hangingPunct="1"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3pPr>
              <a:lvl4pPr marL="1600200" indent="-228600" algn="l" rtl="0" eaLnBrk="1" fontAlgn="base" hangingPunct="1">
                <a:spcBef>
                  <a:spcPts val="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4pPr>
              <a:lvl5pPr marL="2057400" indent="-228600" algn="l" rtl="0" eaLnBrk="1" fontAlgn="base" hangingPunct="1">
                <a:spcBef>
                  <a:spcPts val="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defTabSz="914400">
                <a:buFontTx/>
                <a:buNone/>
              </a:pPr>
              <a:r>
                <a:rPr lang="en-US" sz="1600" kern="0" dirty="0" smtClean="0"/>
                <a:t>AO</a:t>
              </a:r>
              <a:endParaRPr lang="en-GB" sz="1600" kern="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9826" y="1818062"/>
            <a:ext cx="3868036" cy="2371390"/>
            <a:chOff x="269826" y="1818062"/>
            <a:chExt cx="3868036" cy="2371390"/>
          </a:xfrm>
        </p:grpSpPr>
        <p:grpSp>
          <p:nvGrpSpPr>
            <p:cNvPr id="27" name="Group 26"/>
            <p:cNvGrpSpPr/>
            <p:nvPr/>
          </p:nvGrpSpPr>
          <p:grpSpPr>
            <a:xfrm>
              <a:off x="269826" y="1818062"/>
              <a:ext cx="3868036" cy="2371390"/>
              <a:chOff x="269826" y="1572527"/>
              <a:chExt cx="3868036" cy="2371390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269826" y="1572527"/>
                <a:ext cx="3868036" cy="2007498"/>
                <a:chOff x="269826" y="1572527"/>
                <a:chExt cx="3868036" cy="2007498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21211" t="7431" r="17879" b="11079"/>
                <a:stretch/>
              </p:blipFill>
              <p:spPr>
                <a:xfrm>
                  <a:off x="269826" y="1572527"/>
                  <a:ext cx="1999687" cy="2007498"/>
                </a:xfrm>
                <a:prstGeom prst="rect">
                  <a:avLst/>
                </a:prstGeom>
              </p:spPr>
            </p:pic>
            <p:sp>
              <p:nvSpPr>
                <p:cNvPr id="13" name="Content Placeholder 10"/>
                <p:cNvSpPr txBox="1">
                  <a:spLocks/>
                </p:cNvSpPr>
                <p:nvPr/>
              </p:nvSpPr>
              <p:spPr bwMode="auto">
                <a:xfrm>
                  <a:off x="2279984" y="1697288"/>
                  <a:ext cx="1857878" cy="10516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FAA26D3D-D897-4be2-8F04-BA451C77F1D7}">
                    <ma14:placeholderFlag xmlns:ma14="http://schemas.microsoft.com/office/mac/drawingml/2011/main" xmlns="" val="1"/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 marL="324000" indent="-324000" algn="l" rtl="0" eaLnBrk="1" fontAlgn="base" hangingPunct="1">
                    <a:spcBef>
                      <a:spcPts val="1200"/>
                    </a:spcBef>
                    <a:spcAft>
                      <a:spcPts val="0"/>
                    </a:spcAft>
                    <a:buClr>
                      <a:srgbClr val="FF0000"/>
                    </a:buClr>
                    <a:buSzPct val="90000"/>
                    <a:buFontTx/>
                    <a:buBlip>
                      <a:blip r:embed="rId4"/>
                    </a:buBlip>
                    <a:defRPr sz="2800">
                      <a:solidFill>
                        <a:schemeClr val="tx1"/>
                      </a:solidFill>
                      <a:latin typeface="+mn-lt"/>
                      <a:ea typeface="ＭＳ Ｐゴシック" charset="0"/>
                      <a:cs typeface="+mn-cs"/>
                    </a:defRPr>
                  </a:lvl1pPr>
                  <a:lvl2pPr marL="742950" indent="-285750" algn="l" rtl="0" eaLnBrk="1" fontAlgn="base" hangingPunct="1">
                    <a:spcBef>
                      <a:spcPts val="600"/>
                    </a:spcBef>
                    <a:spcAft>
                      <a:spcPts val="0"/>
                    </a:spcAft>
                    <a:buClr>
                      <a:schemeClr val="accent1"/>
                    </a:buClr>
                    <a:buFont typeface="Wingdings" charset="0"/>
                    <a:buChar char="Ø"/>
                    <a:defRPr sz="2400">
                      <a:solidFill>
                        <a:schemeClr val="tx1"/>
                      </a:solidFill>
                      <a:latin typeface="+mn-lt"/>
                      <a:ea typeface="ＭＳ Ｐゴシック" charset="0"/>
                    </a:defRPr>
                  </a:lvl2pPr>
                  <a:lvl3pPr marL="1143000" indent="-228600" algn="l" rtl="0" eaLnBrk="1" fontAlgn="base" hangingPunct="1">
                    <a:spcBef>
                      <a:spcPts val="0"/>
                    </a:spcBef>
                    <a:spcAft>
                      <a:spcPct val="0"/>
                    </a:spcAft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+mn-lt"/>
                      <a:ea typeface="ＭＳ Ｐゴシック" charset="0"/>
                    </a:defRPr>
                  </a:lvl3pPr>
                  <a:lvl4pPr marL="1600200" indent="-228600" algn="l" rtl="0" eaLnBrk="1" fontAlgn="base" hangingPunct="1">
                    <a:spcBef>
                      <a:spcPts val="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  <a:ea typeface="ＭＳ Ｐゴシック" charset="0"/>
                    </a:defRPr>
                  </a:lvl4pPr>
                  <a:lvl5pPr marL="2057400" indent="-228600" algn="l" rtl="0" eaLnBrk="1" fontAlgn="base" hangingPunct="1">
                    <a:spcBef>
                      <a:spcPts val="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  <a:ea typeface="ＭＳ Ｐゴシック" charset="0"/>
                    </a:defRPr>
                  </a:lvl5pPr>
                  <a:lvl6pPr marL="2514600" indent="-2286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6pPr>
                  <a:lvl7pPr marL="2971800" indent="-2286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7pPr>
                  <a:lvl8pPr marL="3429000" indent="-2286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8pPr>
                  <a:lvl9pPr marL="3886200" indent="-2286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9pPr>
                </a:lstStyle>
                <a:p>
                  <a:pPr marL="0" indent="0" defTabSz="914400">
                    <a:buFontTx/>
                    <a:buNone/>
                  </a:pPr>
                  <a:r>
                    <a:rPr lang="en-US" sz="1600" kern="0" dirty="0" smtClean="0">
                      <a:solidFill>
                        <a:srgbClr val="FF0000"/>
                      </a:solidFill>
                    </a:rPr>
                    <a:t>H band</a:t>
                  </a:r>
                </a:p>
                <a:p>
                  <a:pPr marL="0" indent="0" defTabSz="914400">
                    <a:buFontTx/>
                    <a:buNone/>
                  </a:pPr>
                  <a:r>
                    <a:rPr lang="en-US" sz="1600" kern="0" dirty="0" smtClean="0"/>
                    <a:t>FWHM = 360 mas</a:t>
                  </a:r>
                </a:p>
                <a:p>
                  <a:pPr marL="0" indent="0" defTabSz="914400">
                    <a:buFontTx/>
                    <a:buNone/>
                  </a:pPr>
                  <a:r>
                    <a:rPr lang="en-US" sz="1600" kern="0" dirty="0" smtClean="0"/>
                    <a:t>Diffraction limit = 42 mas</a:t>
                  </a:r>
                  <a:endParaRPr lang="en-GB" sz="1600" kern="0" dirty="0"/>
                </a:p>
              </p:txBody>
            </p:sp>
          </p:grpSp>
          <p:sp>
            <p:nvSpPr>
              <p:cNvPr id="25" name="Content Placeholder 10"/>
              <p:cNvSpPr txBox="1">
                <a:spLocks/>
              </p:cNvSpPr>
              <p:nvPr/>
            </p:nvSpPr>
            <p:spPr bwMode="auto">
              <a:xfrm>
                <a:off x="782906" y="3580025"/>
                <a:ext cx="836032" cy="3638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24000" indent="-324000" algn="l" rtl="0" eaLnBrk="1" fontAlgn="base" hangingPunct="1">
                  <a:spcBef>
                    <a:spcPts val="1200"/>
                  </a:spcBef>
                  <a:spcAft>
                    <a:spcPts val="0"/>
                  </a:spcAft>
                  <a:buClr>
                    <a:srgbClr val="FF0000"/>
                  </a:buClr>
                  <a:buSzPct val="90000"/>
                  <a:buFontTx/>
                  <a:buBlip>
                    <a:blip r:embed="rId4"/>
                  </a:buBlip>
                  <a:defRPr sz="28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ts val="6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" charset="0"/>
                  <a:buChar char="Ø"/>
                  <a:defRPr sz="2400">
                    <a:solidFill>
                      <a:schemeClr val="tx1"/>
                    </a:solidFill>
                    <a:latin typeface="+mn-lt"/>
                    <a:ea typeface="ＭＳ Ｐゴシック" charset="0"/>
                  </a:defRPr>
                </a:lvl2pPr>
                <a:lvl3pPr marL="1143000" indent="-228600" algn="l" rtl="0" eaLnBrk="1" fontAlgn="base" hangingPunct="1">
                  <a:spcBef>
                    <a:spcPts val="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ＭＳ Ｐゴシック" charset="0"/>
                  </a:defRPr>
                </a:lvl3pPr>
                <a:lvl4pPr marL="1600200" indent="-228600" algn="l" rtl="0" eaLnBrk="1" fontAlgn="base" hangingPunct="1">
                  <a:spcBef>
                    <a:spcPts val="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ＭＳ Ｐゴシック" charset="0"/>
                  </a:defRPr>
                </a:lvl4pPr>
                <a:lvl5pPr marL="2057400" indent="-228600" algn="l" rtl="0" eaLnBrk="1" fontAlgn="base" hangingPunct="1">
                  <a:spcBef>
                    <a:spcPts val="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charset="0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defTabSz="914400">
                  <a:buFontTx/>
                  <a:buNone/>
                </a:pPr>
                <a:r>
                  <a:rPr lang="en-US" sz="1600" kern="0" dirty="0" smtClean="0"/>
                  <a:t>No AO</a:t>
                </a:r>
                <a:endParaRPr lang="en-GB" sz="1600" kern="0" dirty="0"/>
              </a:p>
            </p:txBody>
          </p:sp>
        </p:grpSp>
        <p:sp>
          <p:nvSpPr>
            <p:cNvPr id="4" name="Left-Right Arrow 3"/>
            <p:cNvSpPr/>
            <p:nvPr/>
          </p:nvSpPr>
          <p:spPr bwMode="auto">
            <a:xfrm>
              <a:off x="269826" y="3321170"/>
              <a:ext cx="1999687" cy="504389"/>
            </a:xfrm>
            <a:prstGeom prst="leftRightArrow">
              <a:avLst/>
            </a:prstGeom>
            <a:solidFill>
              <a:srgbClr val="00B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1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</a:rPr>
                <a:t>1500 mas</a:t>
              </a:r>
              <a:endParaRPr kumimoji="0" lang="en-GB" sz="1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69826" y="4195767"/>
            <a:ext cx="3868036" cy="2006996"/>
            <a:chOff x="269826" y="4195767"/>
            <a:chExt cx="3868036" cy="2006996"/>
          </a:xfrm>
        </p:grpSpPr>
        <p:sp>
          <p:nvSpPr>
            <p:cNvPr id="14" name="Content Placeholder 10"/>
            <p:cNvSpPr txBox="1">
              <a:spLocks/>
            </p:cNvSpPr>
            <p:nvPr/>
          </p:nvSpPr>
          <p:spPr bwMode="auto">
            <a:xfrm>
              <a:off x="2279984" y="4366945"/>
              <a:ext cx="1857878" cy="1051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24000" indent="-324000" algn="l" rtl="0" eaLnBrk="1" fontAlgn="base" hangingPunct="1">
                <a:spcBef>
                  <a:spcPts val="1200"/>
                </a:spcBef>
                <a:spcAft>
                  <a:spcPts val="0"/>
                </a:spcAft>
                <a:buClr>
                  <a:srgbClr val="FF0000"/>
                </a:buClr>
                <a:buSzPct val="90000"/>
                <a:buFontTx/>
                <a:buBlip>
                  <a:blip r:embed="rId4"/>
                </a:buBlip>
                <a:defRPr sz="28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1pPr>
              <a:lvl2pPr marL="742950" indent="-285750" algn="l" rtl="0" eaLnBrk="1" fontAlgn="base" hangingPunct="1">
                <a:spcBef>
                  <a:spcPts val="600"/>
                </a:spcBef>
                <a:spcAft>
                  <a:spcPts val="0"/>
                </a:spcAft>
                <a:buClr>
                  <a:schemeClr val="accent1"/>
                </a:buClr>
                <a:buFont typeface="Wingdings" charset="0"/>
                <a:buChar char="Ø"/>
                <a:defRPr sz="24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2pPr>
              <a:lvl3pPr marL="1143000" indent="-228600" algn="l" rtl="0" eaLnBrk="1" fontAlgn="base" hangingPunct="1"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3pPr>
              <a:lvl4pPr marL="1600200" indent="-228600" algn="l" rtl="0" eaLnBrk="1" fontAlgn="base" hangingPunct="1">
                <a:spcBef>
                  <a:spcPts val="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4pPr>
              <a:lvl5pPr marL="2057400" indent="-228600" algn="l" rtl="0" eaLnBrk="1" fontAlgn="base" hangingPunct="1">
                <a:spcBef>
                  <a:spcPts val="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defTabSz="914400">
                <a:buFontTx/>
                <a:buNone/>
              </a:pPr>
              <a:r>
                <a:rPr lang="en-US" sz="1600" kern="0" dirty="0" smtClean="0">
                  <a:solidFill>
                    <a:schemeClr val="tx2"/>
                  </a:solidFill>
                </a:rPr>
                <a:t>625 nm</a:t>
              </a:r>
            </a:p>
            <a:p>
              <a:pPr marL="0" indent="0" defTabSz="914400">
                <a:buFontTx/>
                <a:buNone/>
              </a:pPr>
              <a:r>
                <a:rPr lang="en-US" sz="1600" kern="0" dirty="0" smtClean="0"/>
                <a:t>FWHM = 520 mas</a:t>
              </a:r>
            </a:p>
            <a:p>
              <a:pPr marL="0" indent="0" defTabSz="914400">
                <a:buFontTx/>
                <a:buNone/>
              </a:pPr>
              <a:r>
                <a:rPr lang="en-US" sz="1600" kern="0" dirty="0" smtClean="0"/>
                <a:t>Diffraction limit = 16 mas</a:t>
              </a:r>
              <a:endParaRPr lang="en-GB" sz="1600" kern="0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/>
            <a:srcRect l="21040" t="7487" r="17792" b="11814"/>
            <a:stretch/>
          </p:blipFill>
          <p:spPr>
            <a:xfrm>
              <a:off x="269826" y="4195767"/>
              <a:ext cx="2027357" cy="20069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761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J. Kolb, AOF system Tests, ESO Overview 2016</a:t>
            </a:r>
            <a:endParaRPr lang="en-GB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  <a:alpha val="6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Interaction with the Telescope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8800" t="15733" r="11900" b="5066"/>
          <a:stretch/>
        </p:blipFill>
        <p:spPr>
          <a:xfrm>
            <a:off x="830648" y="1116714"/>
            <a:ext cx="5221667" cy="52929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9258" t="72952" r="2989" b="5003"/>
          <a:stretch/>
        </p:blipFill>
        <p:spPr>
          <a:xfrm>
            <a:off x="142835" y="1131005"/>
            <a:ext cx="1381760" cy="147320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 bwMode="auto">
          <a:xfrm>
            <a:off x="816961" y="5231567"/>
            <a:ext cx="1618937" cy="1199213"/>
          </a:xfrm>
          <a:custGeom>
            <a:avLst/>
            <a:gdLst>
              <a:gd name="connsiteX0" fmla="*/ 22485 w 1618937"/>
              <a:gd name="connsiteY0" fmla="*/ 119922 h 1199213"/>
              <a:gd name="connsiteX1" fmla="*/ 7495 w 1618937"/>
              <a:gd name="connsiteY1" fmla="*/ 202367 h 1199213"/>
              <a:gd name="connsiteX2" fmla="*/ 0 w 1618937"/>
              <a:gd name="connsiteY2" fmla="*/ 262328 h 1199213"/>
              <a:gd name="connsiteX3" fmla="*/ 29980 w 1618937"/>
              <a:gd name="connsiteY3" fmla="*/ 562131 h 1199213"/>
              <a:gd name="connsiteX4" fmla="*/ 52465 w 1618937"/>
              <a:gd name="connsiteY4" fmla="*/ 622092 h 1199213"/>
              <a:gd name="connsiteX5" fmla="*/ 127416 w 1618937"/>
              <a:gd name="connsiteY5" fmla="*/ 749508 h 1199213"/>
              <a:gd name="connsiteX6" fmla="*/ 202367 w 1618937"/>
              <a:gd name="connsiteY6" fmla="*/ 839449 h 1199213"/>
              <a:gd name="connsiteX7" fmla="*/ 224852 w 1618937"/>
              <a:gd name="connsiteY7" fmla="*/ 869430 h 1199213"/>
              <a:gd name="connsiteX8" fmla="*/ 299803 w 1618937"/>
              <a:gd name="connsiteY8" fmla="*/ 944381 h 1199213"/>
              <a:gd name="connsiteX9" fmla="*/ 344773 w 1618937"/>
              <a:gd name="connsiteY9" fmla="*/ 1004341 h 1199213"/>
              <a:gd name="connsiteX10" fmla="*/ 404734 w 1618937"/>
              <a:gd name="connsiteY10" fmla="*/ 1034322 h 1199213"/>
              <a:gd name="connsiteX11" fmla="*/ 457200 w 1618937"/>
              <a:gd name="connsiteY11" fmla="*/ 1064302 h 1199213"/>
              <a:gd name="connsiteX12" fmla="*/ 584616 w 1618937"/>
              <a:gd name="connsiteY12" fmla="*/ 1109272 h 1199213"/>
              <a:gd name="connsiteX13" fmla="*/ 652072 w 1618937"/>
              <a:gd name="connsiteY13" fmla="*/ 1131758 h 1199213"/>
              <a:gd name="connsiteX14" fmla="*/ 712032 w 1618937"/>
              <a:gd name="connsiteY14" fmla="*/ 1154243 h 1199213"/>
              <a:gd name="connsiteX15" fmla="*/ 869429 w 1618937"/>
              <a:gd name="connsiteY15" fmla="*/ 1176728 h 1199213"/>
              <a:gd name="connsiteX16" fmla="*/ 981855 w 1618937"/>
              <a:gd name="connsiteY16" fmla="*/ 1199213 h 1199213"/>
              <a:gd name="connsiteX17" fmla="*/ 1161737 w 1618937"/>
              <a:gd name="connsiteY17" fmla="*/ 1191718 h 1199213"/>
              <a:gd name="connsiteX18" fmla="*/ 1229193 w 1618937"/>
              <a:gd name="connsiteY18" fmla="*/ 1161738 h 1199213"/>
              <a:gd name="connsiteX19" fmla="*/ 1304144 w 1618937"/>
              <a:gd name="connsiteY19" fmla="*/ 1131758 h 1199213"/>
              <a:gd name="connsiteX20" fmla="*/ 1349114 w 1618937"/>
              <a:gd name="connsiteY20" fmla="*/ 1109272 h 1199213"/>
              <a:gd name="connsiteX21" fmla="*/ 1401580 w 1618937"/>
              <a:gd name="connsiteY21" fmla="*/ 1086787 h 1199213"/>
              <a:gd name="connsiteX22" fmla="*/ 1431560 w 1618937"/>
              <a:gd name="connsiteY22" fmla="*/ 1056807 h 1199213"/>
              <a:gd name="connsiteX23" fmla="*/ 1491521 w 1618937"/>
              <a:gd name="connsiteY23" fmla="*/ 1004341 h 1199213"/>
              <a:gd name="connsiteX24" fmla="*/ 1514006 w 1618937"/>
              <a:gd name="connsiteY24" fmla="*/ 966866 h 1199213"/>
              <a:gd name="connsiteX25" fmla="*/ 1543987 w 1618937"/>
              <a:gd name="connsiteY25" fmla="*/ 929390 h 1199213"/>
              <a:gd name="connsiteX26" fmla="*/ 1603947 w 1618937"/>
              <a:gd name="connsiteY26" fmla="*/ 801974 h 1199213"/>
              <a:gd name="connsiteX27" fmla="*/ 1618937 w 1618937"/>
              <a:gd name="connsiteY27" fmla="*/ 757003 h 1199213"/>
              <a:gd name="connsiteX28" fmla="*/ 1603947 w 1618937"/>
              <a:gd name="connsiteY28" fmla="*/ 592112 h 1199213"/>
              <a:gd name="connsiteX29" fmla="*/ 1588957 w 1618937"/>
              <a:gd name="connsiteY29" fmla="*/ 562131 h 1199213"/>
              <a:gd name="connsiteX30" fmla="*/ 1536491 w 1618937"/>
              <a:gd name="connsiteY30" fmla="*/ 502171 h 1199213"/>
              <a:gd name="connsiteX31" fmla="*/ 1439055 w 1618937"/>
              <a:gd name="connsiteY31" fmla="*/ 434715 h 1199213"/>
              <a:gd name="connsiteX32" fmla="*/ 1379095 w 1618937"/>
              <a:gd name="connsiteY32" fmla="*/ 389744 h 1199213"/>
              <a:gd name="connsiteX33" fmla="*/ 1311639 w 1618937"/>
              <a:gd name="connsiteY33" fmla="*/ 352269 h 1199213"/>
              <a:gd name="connsiteX34" fmla="*/ 1161737 w 1618937"/>
              <a:gd name="connsiteY34" fmla="*/ 254833 h 1199213"/>
              <a:gd name="connsiteX35" fmla="*/ 1101777 w 1618937"/>
              <a:gd name="connsiteY35" fmla="*/ 202367 h 1199213"/>
              <a:gd name="connsiteX36" fmla="*/ 1056806 w 1618937"/>
              <a:gd name="connsiteY36" fmla="*/ 179882 h 1199213"/>
              <a:gd name="connsiteX37" fmla="*/ 981855 w 1618937"/>
              <a:gd name="connsiteY37" fmla="*/ 119922 h 1199213"/>
              <a:gd name="connsiteX38" fmla="*/ 906905 w 1618937"/>
              <a:gd name="connsiteY38" fmla="*/ 97436 h 1199213"/>
              <a:gd name="connsiteX39" fmla="*/ 824459 w 1618937"/>
              <a:gd name="connsiteY39" fmla="*/ 59961 h 1199213"/>
              <a:gd name="connsiteX40" fmla="*/ 727023 w 1618937"/>
              <a:gd name="connsiteY40" fmla="*/ 52466 h 1199213"/>
              <a:gd name="connsiteX41" fmla="*/ 629587 w 1618937"/>
              <a:gd name="connsiteY41" fmla="*/ 37476 h 1199213"/>
              <a:gd name="connsiteX42" fmla="*/ 449705 w 1618937"/>
              <a:gd name="connsiteY42" fmla="*/ 7495 h 1199213"/>
              <a:gd name="connsiteX43" fmla="*/ 329783 w 1618937"/>
              <a:gd name="connsiteY43" fmla="*/ 0 h 1199213"/>
              <a:gd name="connsiteX44" fmla="*/ 172387 w 1618937"/>
              <a:gd name="connsiteY44" fmla="*/ 7495 h 1199213"/>
              <a:gd name="connsiteX45" fmla="*/ 119921 w 1618937"/>
              <a:gd name="connsiteY45" fmla="*/ 14990 h 1199213"/>
              <a:gd name="connsiteX46" fmla="*/ 52465 w 1618937"/>
              <a:gd name="connsiteY46" fmla="*/ 67456 h 1199213"/>
              <a:gd name="connsiteX47" fmla="*/ 37475 w 1618937"/>
              <a:gd name="connsiteY47" fmla="*/ 112426 h 1199213"/>
              <a:gd name="connsiteX48" fmla="*/ 22485 w 1618937"/>
              <a:gd name="connsiteY48" fmla="*/ 119922 h 11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18937" h="1199213">
                <a:moveTo>
                  <a:pt x="22485" y="119922"/>
                </a:moveTo>
                <a:cubicBezTo>
                  <a:pt x="17488" y="134912"/>
                  <a:pt x="12289" y="168805"/>
                  <a:pt x="7495" y="202367"/>
                </a:cubicBezTo>
                <a:cubicBezTo>
                  <a:pt x="4646" y="222307"/>
                  <a:pt x="2498" y="242341"/>
                  <a:pt x="0" y="262328"/>
                </a:cubicBezTo>
                <a:cubicBezTo>
                  <a:pt x="6055" y="389492"/>
                  <a:pt x="2712" y="439422"/>
                  <a:pt x="29980" y="562131"/>
                </a:cubicBezTo>
                <a:cubicBezTo>
                  <a:pt x="34611" y="582969"/>
                  <a:pt x="44057" y="602472"/>
                  <a:pt x="52465" y="622092"/>
                </a:cubicBezTo>
                <a:cubicBezTo>
                  <a:pt x="68257" y="658942"/>
                  <a:pt x="107274" y="725337"/>
                  <a:pt x="127416" y="749508"/>
                </a:cubicBezTo>
                <a:cubicBezTo>
                  <a:pt x="152400" y="779488"/>
                  <a:pt x="177758" y="809161"/>
                  <a:pt x="202367" y="839449"/>
                </a:cubicBezTo>
                <a:cubicBezTo>
                  <a:pt x="210244" y="849144"/>
                  <a:pt x="216019" y="860597"/>
                  <a:pt x="224852" y="869430"/>
                </a:cubicBezTo>
                <a:cubicBezTo>
                  <a:pt x="249836" y="894414"/>
                  <a:pt x="278604" y="916115"/>
                  <a:pt x="299803" y="944381"/>
                </a:cubicBezTo>
                <a:cubicBezTo>
                  <a:pt x="314793" y="964368"/>
                  <a:pt x="322427" y="993168"/>
                  <a:pt x="344773" y="1004341"/>
                </a:cubicBezTo>
                <a:cubicBezTo>
                  <a:pt x="364760" y="1014335"/>
                  <a:pt x="385017" y="1023806"/>
                  <a:pt x="404734" y="1034322"/>
                </a:cubicBezTo>
                <a:cubicBezTo>
                  <a:pt x="422507" y="1043801"/>
                  <a:pt x="438686" y="1056368"/>
                  <a:pt x="457200" y="1064302"/>
                </a:cubicBezTo>
                <a:cubicBezTo>
                  <a:pt x="485305" y="1076347"/>
                  <a:pt x="544821" y="1096007"/>
                  <a:pt x="584616" y="1109272"/>
                </a:cubicBezTo>
                <a:cubicBezTo>
                  <a:pt x="607101" y="1116767"/>
                  <a:pt x="629879" y="1123436"/>
                  <a:pt x="652072" y="1131758"/>
                </a:cubicBezTo>
                <a:cubicBezTo>
                  <a:pt x="672059" y="1139253"/>
                  <a:pt x="691129" y="1149918"/>
                  <a:pt x="712032" y="1154243"/>
                </a:cubicBezTo>
                <a:cubicBezTo>
                  <a:pt x="763931" y="1164981"/>
                  <a:pt x="818470" y="1162169"/>
                  <a:pt x="869429" y="1176728"/>
                </a:cubicBezTo>
                <a:cubicBezTo>
                  <a:pt x="941262" y="1197251"/>
                  <a:pt x="903847" y="1189462"/>
                  <a:pt x="981855" y="1199213"/>
                </a:cubicBezTo>
                <a:cubicBezTo>
                  <a:pt x="1041816" y="1196715"/>
                  <a:pt x="1102022" y="1197689"/>
                  <a:pt x="1161737" y="1191718"/>
                </a:cubicBezTo>
                <a:cubicBezTo>
                  <a:pt x="1203089" y="1187583"/>
                  <a:pt x="1200495" y="1177681"/>
                  <a:pt x="1229193" y="1161738"/>
                </a:cubicBezTo>
                <a:cubicBezTo>
                  <a:pt x="1273525" y="1137110"/>
                  <a:pt x="1263960" y="1141804"/>
                  <a:pt x="1304144" y="1131758"/>
                </a:cubicBezTo>
                <a:cubicBezTo>
                  <a:pt x="1319134" y="1124263"/>
                  <a:pt x="1333799" y="1116079"/>
                  <a:pt x="1349114" y="1109272"/>
                </a:cubicBezTo>
                <a:cubicBezTo>
                  <a:pt x="1372799" y="1098745"/>
                  <a:pt x="1377827" y="1104602"/>
                  <a:pt x="1401580" y="1086787"/>
                </a:cubicBezTo>
                <a:cubicBezTo>
                  <a:pt x="1412886" y="1078307"/>
                  <a:pt x="1420924" y="1066113"/>
                  <a:pt x="1431560" y="1056807"/>
                </a:cubicBezTo>
                <a:cubicBezTo>
                  <a:pt x="1461551" y="1030565"/>
                  <a:pt x="1465488" y="1037812"/>
                  <a:pt x="1491521" y="1004341"/>
                </a:cubicBezTo>
                <a:cubicBezTo>
                  <a:pt x="1500465" y="992842"/>
                  <a:pt x="1505652" y="978800"/>
                  <a:pt x="1514006" y="966866"/>
                </a:cubicBezTo>
                <a:cubicBezTo>
                  <a:pt x="1523180" y="953760"/>
                  <a:pt x="1535876" y="943179"/>
                  <a:pt x="1543987" y="929390"/>
                </a:cubicBezTo>
                <a:cubicBezTo>
                  <a:pt x="1564128" y="895151"/>
                  <a:pt x="1588889" y="843383"/>
                  <a:pt x="1603947" y="801974"/>
                </a:cubicBezTo>
                <a:cubicBezTo>
                  <a:pt x="1609347" y="787124"/>
                  <a:pt x="1613940" y="771993"/>
                  <a:pt x="1618937" y="757003"/>
                </a:cubicBezTo>
                <a:cubicBezTo>
                  <a:pt x="1613940" y="702039"/>
                  <a:pt x="1612339" y="646661"/>
                  <a:pt x="1603947" y="592112"/>
                </a:cubicBezTo>
                <a:cubicBezTo>
                  <a:pt x="1602248" y="581069"/>
                  <a:pt x="1594879" y="571606"/>
                  <a:pt x="1588957" y="562131"/>
                </a:cubicBezTo>
                <a:cubicBezTo>
                  <a:pt x="1574688" y="539300"/>
                  <a:pt x="1556416" y="520103"/>
                  <a:pt x="1536491" y="502171"/>
                </a:cubicBezTo>
                <a:cubicBezTo>
                  <a:pt x="1465863" y="438606"/>
                  <a:pt x="1518976" y="487996"/>
                  <a:pt x="1439055" y="434715"/>
                </a:cubicBezTo>
                <a:cubicBezTo>
                  <a:pt x="1418267" y="420857"/>
                  <a:pt x="1400070" y="403316"/>
                  <a:pt x="1379095" y="389744"/>
                </a:cubicBezTo>
                <a:cubicBezTo>
                  <a:pt x="1357499" y="375770"/>
                  <a:pt x="1332570" y="367220"/>
                  <a:pt x="1311639" y="352269"/>
                </a:cubicBezTo>
                <a:cubicBezTo>
                  <a:pt x="1167986" y="249660"/>
                  <a:pt x="1278648" y="298674"/>
                  <a:pt x="1161737" y="254833"/>
                </a:cubicBezTo>
                <a:cubicBezTo>
                  <a:pt x="1140443" y="233539"/>
                  <a:pt x="1127578" y="217848"/>
                  <a:pt x="1101777" y="202367"/>
                </a:cubicBezTo>
                <a:cubicBezTo>
                  <a:pt x="1087406" y="193744"/>
                  <a:pt x="1070617" y="189377"/>
                  <a:pt x="1056806" y="179882"/>
                </a:cubicBezTo>
                <a:cubicBezTo>
                  <a:pt x="1030441" y="161756"/>
                  <a:pt x="1012500" y="129116"/>
                  <a:pt x="981855" y="119922"/>
                </a:cubicBezTo>
                <a:cubicBezTo>
                  <a:pt x="956872" y="112427"/>
                  <a:pt x="931280" y="106722"/>
                  <a:pt x="906905" y="97436"/>
                </a:cubicBezTo>
                <a:cubicBezTo>
                  <a:pt x="878695" y="86689"/>
                  <a:pt x="853745" y="67283"/>
                  <a:pt x="824459" y="59961"/>
                </a:cubicBezTo>
                <a:cubicBezTo>
                  <a:pt x="792857" y="52061"/>
                  <a:pt x="759383" y="56200"/>
                  <a:pt x="727023" y="52466"/>
                </a:cubicBezTo>
                <a:cubicBezTo>
                  <a:pt x="694379" y="48699"/>
                  <a:pt x="662001" y="42878"/>
                  <a:pt x="629587" y="37476"/>
                </a:cubicBezTo>
                <a:cubicBezTo>
                  <a:pt x="572021" y="27881"/>
                  <a:pt x="507444" y="13468"/>
                  <a:pt x="449705" y="7495"/>
                </a:cubicBezTo>
                <a:cubicBezTo>
                  <a:pt x="409866" y="3374"/>
                  <a:pt x="369757" y="2498"/>
                  <a:pt x="329783" y="0"/>
                </a:cubicBezTo>
                <a:cubicBezTo>
                  <a:pt x="277318" y="2498"/>
                  <a:pt x="224778" y="3753"/>
                  <a:pt x="172387" y="7495"/>
                </a:cubicBezTo>
                <a:cubicBezTo>
                  <a:pt x="154766" y="8754"/>
                  <a:pt x="136410" y="8648"/>
                  <a:pt x="119921" y="14990"/>
                </a:cubicBezTo>
                <a:cubicBezTo>
                  <a:pt x="90785" y="26196"/>
                  <a:pt x="73184" y="46737"/>
                  <a:pt x="52465" y="67456"/>
                </a:cubicBezTo>
                <a:lnTo>
                  <a:pt x="37475" y="112426"/>
                </a:lnTo>
                <a:cubicBezTo>
                  <a:pt x="28862" y="138264"/>
                  <a:pt x="27482" y="104932"/>
                  <a:pt x="22485" y="11992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2487071" y="5059180"/>
            <a:ext cx="1852578" cy="1236689"/>
          </a:xfrm>
          <a:custGeom>
            <a:avLst/>
            <a:gdLst>
              <a:gd name="connsiteX0" fmla="*/ 1293 w 1852578"/>
              <a:gd name="connsiteY0" fmla="*/ 869430 h 1236689"/>
              <a:gd name="connsiteX1" fmla="*/ 8788 w 1852578"/>
              <a:gd name="connsiteY1" fmla="*/ 1064302 h 1236689"/>
              <a:gd name="connsiteX2" fmla="*/ 38768 w 1852578"/>
              <a:gd name="connsiteY2" fmla="*/ 1116768 h 1236689"/>
              <a:gd name="connsiteX3" fmla="*/ 53759 w 1852578"/>
              <a:gd name="connsiteY3" fmla="*/ 1139253 h 1236689"/>
              <a:gd name="connsiteX4" fmla="*/ 76244 w 1852578"/>
              <a:gd name="connsiteY4" fmla="*/ 1146748 h 1236689"/>
              <a:gd name="connsiteX5" fmla="*/ 113719 w 1852578"/>
              <a:gd name="connsiteY5" fmla="*/ 1169233 h 1236689"/>
              <a:gd name="connsiteX6" fmla="*/ 166185 w 1852578"/>
              <a:gd name="connsiteY6" fmla="*/ 1184223 h 1236689"/>
              <a:gd name="connsiteX7" fmla="*/ 278611 w 1852578"/>
              <a:gd name="connsiteY7" fmla="*/ 1199213 h 1236689"/>
              <a:gd name="connsiteX8" fmla="*/ 308591 w 1852578"/>
              <a:gd name="connsiteY8" fmla="*/ 1206709 h 1236689"/>
              <a:gd name="connsiteX9" fmla="*/ 428513 w 1852578"/>
              <a:gd name="connsiteY9" fmla="*/ 1229194 h 1236689"/>
              <a:gd name="connsiteX10" fmla="*/ 450998 w 1852578"/>
              <a:gd name="connsiteY10" fmla="*/ 1236689 h 1236689"/>
              <a:gd name="connsiteX11" fmla="*/ 1267962 w 1852578"/>
              <a:gd name="connsiteY11" fmla="*/ 1221699 h 1236689"/>
              <a:gd name="connsiteX12" fmla="*/ 1350408 w 1852578"/>
              <a:gd name="connsiteY12" fmla="*/ 1206709 h 1236689"/>
              <a:gd name="connsiteX13" fmla="*/ 1455339 w 1852578"/>
              <a:gd name="connsiteY13" fmla="*/ 1184223 h 1236689"/>
              <a:gd name="connsiteX14" fmla="*/ 1500309 w 1852578"/>
              <a:gd name="connsiteY14" fmla="*/ 1176728 h 1236689"/>
              <a:gd name="connsiteX15" fmla="*/ 1560270 w 1852578"/>
              <a:gd name="connsiteY15" fmla="*/ 1154243 h 1236689"/>
              <a:gd name="connsiteX16" fmla="*/ 1582755 w 1852578"/>
              <a:gd name="connsiteY16" fmla="*/ 1139253 h 1236689"/>
              <a:gd name="connsiteX17" fmla="*/ 1612736 w 1852578"/>
              <a:gd name="connsiteY17" fmla="*/ 1124263 h 1236689"/>
              <a:gd name="connsiteX18" fmla="*/ 1657706 w 1852578"/>
              <a:gd name="connsiteY18" fmla="*/ 1079292 h 1236689"/>
              <a:gd name="connsiteX19" fmla="*/ 1702677 w 1852578"/>
              <a:gd name="connsiteY19" fmla="*/ 1041817 h 1236689"/>
              <a:gd name="connsiteX20" fmla="*/ 1725162 w 1852578"/>
              <a:gd name="connsiteY20" fmla="*/ 996846 h 1236689"/>
              <a:gd name="connsiteX21" fmla="*/ 1755142 w 1852578"/>
              <a:gd name="connsiteY21" fmla="*/ 936886 h 1236689"/>
              <a:gd name="connsiteX22" fmla="*/ 1770132 w 1852578"/>
              <a:gd name="connsiteY22" fmla="*/ 921895 h 1236689"/>
              <a:gd name="connsiteX23" fmla="*/ 1785122 w 1852578"/>
              <a:gd name="connsiteY23" fmla="*/ 869430 h 1236689"/>
              <a:gd name="connsiteX24" fmla="*/ 1800113 w 1852578"/>
              <a:gd name="connsiteY24" fmla="*/ 839450 h 1236689"/>
              <a:gd name="connsiteX25" fmla="*/ 1815103 w 1852578"/>
              <a:gd name="connsiteY25" fmla="*/ 727023 h 1236689"/>
              <a:gd name="connsiteX26" fmla="*/ 1822598 w 1852578"/>
              <a:gd name="connsiteY26" fmla="*/ 697043 h 1236689"/>
              <a:gd name="connsiteX27" fmla="*/ 1837588 w 1852578"/>
              <a:gd name="connsiteY27" fmla="*/ 622092 h 1236689"/>
              <a:gd name="connsiteX28" fmla="*/ 1845083 w 1852578"/>
              <a:gd name="connsiteY28" fmla="*/ 562131 h 1236689"/>
              <a:gd name="connsiteX29" fmla="*/ 1852578 w 1852578"/>
              <a:gd name="connsiteY29" fmla="*/ 532151 h 1236689"/>
              <a:gd name="connsiteX30" fmla="*/ 1845083 w 1852578"/>
              <a:gd name="connsiteY30" fmla="*/ 427220 h 1236689"/>
              <a:gd name="connsiteX31" fmla="*/ 1830093 w 1852578"/>
              <a:gd name="connsiteY31" fmla="*/ 367259 h 1236689"/>
              <a:gd name="connsiteX32" fmla="*/ 1777627 w 1852578"/>
              <a:gd name="connsiteY32" fmla="*/ 247338 h 1236689"/>
              <a:gd name="connsiteX33" fmla="*/ 1747647 w 1852578"/>
              <a:gd name="connsiteY33" fmla="*/ 209863 h 1236689"/>
              <a:gd name="connsiteX34" fmla="*/ 1732657 w 1852578"/>
              <a:gd name="connsiteY34" fmla="*/ 194872 h 1236689"/>
              <a:gd name="connsiteX35" fmla="*/ 1717667 w 1852578"/>
              <a:gd name="connsiteY35" fmla="*/ 172387 h 1236689"/>
              <a:gd name="connsiteX36" fmla="*/ 1687686 w 1852578"/>
              <a:gd name="connsiteY36" fmla="*/ 157397 h 1236689"/>
              <a:gd name="connsiteX37" fmla="*/ 1650211 w 1852578"/>
              <a:gd name="connsiteY37" fmla="*/ 127417 h 1236689"/>
              <a:gd name="connsiteX38" fmla="*/ 1545280 w 1852578"/>
              <a:gd name="connsiteY38" fmla="*/ 82446 h 1236689"/>
              <a:gd name="connsiteX39" fmla="*/ 1462834 w 1852578"/>
              <a:gd name="connsiteY39" fmla="*/ 67456 h 1236689"/>
              <a:gd name="connsiteX40" fmla="*/ 1395378 w 1852578"/>
              <a:gd name="connsiteY40" fmla="*/ 59961 h 1236689"/>
              <a:gd name="connsiteX41" fmla="*/ 1297942 w 1852578"/>
              <a:gd name="connsiteY41" fmla="*/ 44971 h 1236689"/>
              <a:gd name="connsiteX42" fmla="*/ 1267962 w 1852578"/>
              <a:gd name="connsiteY42" fmla="*/ 37476 h 1236689"/>
              <a:gd name="connsiteX43" fmla="*/ 1215496 w 1852578"/>
              <a:gd name="connsiteY43" fmla="*/ 22486 h 1236689"/>
              <a:gd name="connsiteX44" fmla="*/ 1163031 w 1852578"/>
              <a:gd name="connsiteY44" fmla="*/ 14990 h 1236689"/>
              <a:gd name="connsiteX45" fmla="*/ 1080585 w 1852578"/>
              <a:gd name="connsiteY45" fmla="*/ 0 h 1236689"/>
              <a:gd name="connsiteX46" fmla="*/ 788277 w 1852578"/>
              <a:gd name="connsiteY46" fmla="*/ 7495 h 1236689"/>
              <a:gd name="connsiteX47" fmla="*/ 728316 w 1852578"/>
              <a:gd name="connsiteY47" fmla="*/ 37476 h 1236689"/>
              <a:gd name="connsiteX48" fmla="*/ 698336 w 1852578"/>
              <a:gd name="connsiteY48" fmla="*/ 59961 h 1236689"/>
              <a:gd name="connsiteX49" fmla="*/ 668355 w 1852578"/>
              <a:gd name="connsiteY49" fmla="*/ 67456 h 1236689"/>
              <a:gd name="connsiteX50" fmla="*/ 563424 w 1852578"/>
              <a:gd name="connsiteY50" fmla="*/ 134912 h 1236689"/>
              <a:gd name="connsiteX51" fmla="*/ 540939 w 1852578"/>
              <a:gd name="connsiteY51" fmla="*/ 157397 h 1236689"/>
              <a:gd name="connsiteX52" fmla="*/ 518454 w 1852578"/>
              <a:gd name="connsiteY52" fmla="*/ 172387 h 1236689"/>
              <a:gd name="connsiteX53" fmla="*/ 480978 w 1852578"/>
              <a:gd name="connsiteY53" fmla="*/ 202368 h 1236689"/>
              <a:gd name="connsiteX54" fmla="*/ 458493 w 1852578"/>
              <a:gd name="connsiteY54" fmla="*/ 224853 h 1236689"/>
              <a:gd name="connsiteX55" fmla="*/ 383542 w 1852578"/>
              <a:gd name="connsiteY55" fmla="*/ 292309 h 1236689"/>
              <a:gd name="connsiteX56" fmla="*/ 361057 w 1852578"/>
              <a:gd name="connsiteY56" fmla="*/ 314794 h 1236689"/>
              <a:gd name="connsiteX57" fmla="*/ 338572 w 1852578"/>
              <a:gd name="connsiteY57" fmla="*/ 337279 h 1236689"/>
              <a:gd name="connsiteX58" fmla="*/ 286106 w 1852578"/>
              <a:gd name="connsiteY58" fmla="*/ 412230 h 1236689"/>
              <a:gd name="connsiteX59" fmla="*/ 271116 w 1852578"/>
              <a:gd name="connsiteY59" fmla="*/ 434715 h 1236689"/>
              <a:gd name="connsiteX60" fmla="*/ 248631 w 1852578"/>
              <a:gd name="connsiteY60" fmla="*/ 464695 h 1236689"/>
              <a:gd name="connsiteX61" fmla="*/ 218650 w 1852578"/>
              <a:gd name="connsiteY61" fmla="*/ 509666 h 1236689"/>
              <a:gd name="connsiteX62" fmla="*/ 188670 w 1852578"/>
              <a:gd name="connsiteY62" fmla="*/ 547141 h 1236689"/>
              <a:gd name="connsiteX63" fmla="*/ 158690 w 1852578"/>
              <a:gd name="connsiteY63" fmla="*/ 592112 h 1236689"/>
              <a:gd name="connsiteX64" fmla="*/ 143699 w 1852578"/>
              <a:gd name="connsiteY64" fmla="*/ 614597 h 1236689"/>
              <a:gd name="connsiteX65" fmla="*/ 113719 w 1852578"/>
              <a:gd name="connsiteY65" fmla="*/ 659568 h 1236689"/>
              <a:gd name="connsiteX66" fmla="*/ 68749 w 1852578"/>
              <a:gd name="connsiteY66" fmla="*/ 734518 h 1236689"/>
              <a:gd name="connsiteX67" fmla="*/ 46263 w 1852578"/>
              <a:gd name="connsiteY67" fmla="*/ 786984 h 1236689"/>
              <a:gd name="connsiteX68" fmla="*/ 31273 w 1852578"/>
              <a:gd name="connsiteY68" fmla="*/ 809469 h 1236689"/>
              <a:gd name="connsiteX69" fmla="*/ 1293 w 1852578"/>
              <a:gd name="connsiteY69" fmla="*/ 869430 h 123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852578" h="1236689">
                <a:moveTo>
                  <a:pt x="1293" y="869430"/>
                </a:moveTo>
                <a:cubicBezTo>
                  <a:pt x="-2455" y="911902"/>
                  <a:pt x="2526" y="999599"/>
                  <a:pt x="8788" y="1064302"/>
                </a:cubicBezTo>
                <a:cubicBezTo>
                  <a:pt x="12496" y="1102614"/>
                  <a:pt x="21569" y="1095270"/>
                  <a:pt x="38768" y="1116768"/>
                </a:cubicBezTo>
                <a:cubicBezTo>
                  <a:pt x="44395" y="1123802"/>
                  <a:pt x="46725" y="1133626"/>
                  <a:pt x="53759" y="1139253"/>
                </a:cubicBezTo>
                <a:cubicBezTo>
                  <a:pt x="59928" y="1144188"/>
                  <a:pt x="69178" y="1143215"/>
                  <a:pt x="76244" y="1146748"/>
                </a:cubicBezTo>
                <a:cubicBezTo>
                  <a:pt x="89274" y="1153263"/>
                  <a:pt x="100272" y="1163630"/>
                  <a:pt x="113719" y="1169233"/>
                </a:cubicBezTo>
                <a:cubicBezTo>
                  <a:pt x="130508" y="1176228"/>
                  <a:pt x="148462" y="1180133"/>
                  <a:pt x="166185" y="1184223"/>
                </a:cubicBezTo>
                <a:cubicBezTo>
                  <a:pt x="197426" y="1191432"/>
                  <a:pt x="249712" y="1196002"/>
                  <a:pt x="278611" y="1199213"/>
                </a:cubicBezTo>
                <a:cubicBezTo>
                  <a:pt x="288604" y="1201712"/>
                  <a:pt x="298490" y="1204689"/>
                  <a:pt x="308591" y="1206709"/>
                </a:cubicBezTo>
                <a:cubicBezTo>
                  <a:pt x="342629" y="1213517"/>
                  <a:pt x="399125" y="1219398"/>
                  <a:pt x="428513" y="1229194"/>
                </a:cubicBezTo>
                <a:lnTo>
                  <a:pt x="450998" y="1236689"/>
                </a:lnTo>
                <a:lnTo>
                  <a:pt x="1267962" y="1221699"/>
                </a:lnTo>
                <a:cubicBezTo>
                  <a:pt x="1295879" y="1220768"/>
                  <a:pt x="1322954" y="1211857"/>
                  <a:pt x="1350408" y="1206709"/>
                </a:cubicBezTo>
                <a:cubicBezTo>
                  <a:pt x="1428871" y="1191997"/>
                  <a:pt x="1342175" y="1206856"/>
                  <a:pt x="1455339" y="1184223"/>
                </a:cubicBezTo>
                <a:cubicBezTo>
                  <a:pt x="1470241" y="1181243"/>
                  <a:pt x="1485319" y="1179226"/>
                  <a:pt x="1500309" y="1176728"/>
                </a:cubicBezTo>
                <a:cubicBezTo>
                  <a:pt x="1520296" y="1169233"/>
                  <a:pt x="1540837" y="1163076"/>
                  <a:pt x="1560270" y="1154243"/>
                </a:cubicBezTo>
                <a:cubicBezTo>
                  <a:pt x="1568470" y="1150516"/>
                  <a:pt x="1574934" y="1143722"/>
                  <a:pt x="1582755" y="1139253"/>
                </a:cubicBezTo>
                <a:cubicBezTo>
                  <a:pt x="1592456" y="1133710"/>
                  <a:pt x="1602742" y="1129260"/>
                  <a:pt x="1612736" y="1124263"/>
                </a:cubicBezTo>
                <a:cubicBezTo>
                  <a:pt x="1627726" y="1109273"/>
                  <a:pt x="1640972" y="1092307"/>
                  <a:pt x="1657706" y="1079292"/>
                </a:cubicBezTo>
                <a:cubicBezTo>
                  <a:pt x="1714723" y="1034945"/>
                  <a:pt x="1639588" y="1130141"/>
                  <a:pt x="1702677" y="1041817"/>
                </a:cubicBezTo>
                <a:cubicBezTo>
                  <a:pt x="1731420" y="1001578"/>
                  <a:pt x="1706600" y="1037682"/>
                  <a:pt x="1725162" y="996846"/>
                </a:cubicBezTo>
                <a:cubicBezTo>
                  <a:pt x="1734409" y="976503"/>
                  <a:pt x="1743645" y="956047"/>
                  <a:pt x="1755142" y="936886"/>
                </a:cubicBezTo>
                <a:cubicBezTo>
                  <a:pt x="1758778" y="930826"/>
                  <a:pt x="1765135" y="926892"/>
                  <a:pt x="1770132" y="921895"/>
                </a:cubicBezTo>
                <a:cubicBezTo>
                  <a:pt x="1773935" y="906684"/>
                  <a:pt x="1778671" y="884482"/>
                  <a:pt x="1785122" y="869430"/>
                </a:cubicBezTo>
                <a:cubicBezTo>
                  <a:pt x="1789523" y="859160"/>
                  <a:pt x="1795116" y="849443"/>
                  <a:pt x="1800113" y="839450"/>
                </a:cubicBezTo>
                <a:cubicBezTo>
                  <a:pt x="1817447" y="770113"/>
                  <a:pt x="1798247" y="853441"/>
                  <a:pt x="1815103" y="727023"/>
                </a:cubicBezTo>
                <a:cubicBezTo>
                  <a:pt x="1816464" y="716812"/>
                  <a:pt x="1820578" y="707144"/>
                  <a:pt x="1822598" y="697043"/>
                </a:cubicBezTo>
                <a:cubicBezTo>
                  <a:pt x="1840975" y="605158"/>
                  <a:pt x="1820179" y="691728"/>
                  <a:pt x="1837588" y="622092"/>
                </a:cubicBezTo>
                <a:cubicBezTo>
                  <a:pt x="1840086" y="602105"/>
                  <a:pt x="1841772" y="581999"/>
                  <a:pt x="1845083" y="562131"/>
                </a:cubicBezTo>
                <a:cubicBezTo>
                  <a:pt x="1846776" y="551970"/>
                  <a:pt x="1852578" y="542452"/>
                  <a:pt x="1852578" y="532151"/>
                </a:cubicBezTo>
                <a:cubicBezTo>
                  <a:pt x="1852578" y="497085"/>
                  <a:pt x="1848754" y="462093"/>
                  <a:pt x="1845083" y="427220"/>
                </a:cubicBezTo>
                <a:cubicBezTo>
                  <a:pt x="1841274" y="391033"/>
                  <a:pt x="1838369" y="396227"/>
                  <a:pt x="1830093" y="367259"/>
                </a:cubicBezTo>
                <a:cubicBezTo>
                  <a:pt x="1816075" y="318196"/>
                  <a:pt x="1821976" y="302775"/>
                  <a:pt x="1777627" y="247338"/>
                </a:cubicBezTo>
                <a:cubicBezTo>
                  <a:pt x="1767634" y="234846"/>
                  <a:pt x="1758058" y="222009"/>
                  <a:pt x="1747647" y="209863"/>
                </a:cubicBezTo>
                <a:cubicBezTo>
                  <a:pt x="1743048" y="204498"/>
                  <a:pt x="1737071" y="200390"/>
                  <a:pt x="1732657" y="194872"/>
                </a:cubicBezTo>
                <a:cubicBezTo>
                  <a:pt x="1727030" y="187838"/>
                  <a:pt x="1724587" y="178154"/>
                  <a:pt x="1717667" y="172387"/>
                </a:cubicBezTo>
                <a:cubicBezTo>
                  <a:pt x="1709083" y="165234"/>
                  <a:pt x="1696983" y="163595"/>
                  <a:pt x="1687686" y="157397"/>
                </a:cubicBezTo>
                <a:cubicBezTo>
                  <a:pt x="1674376" y="148523"/>
                  <a:pt x="1663707" y="136006"/>
                  <a:pt x="1650211" y="127417"/>
                </a:cubicBezTo>
                <a:cubicBezTo>
                  <a:pt x="1623142" y="110191"/>
                  <a:pt x="1573816" y="91958"/>
                  <a:pt x="1545280" y="82446"/>
                </a:cubicBezTo>
                <a:cubicBezTo>
                  <a:pt x="1520142" y="74067"/>
                  <a:pt x="1487800" y="70577"/>
                  <a:pt x="1462834" y="67456"/>
                </a:cubicBezTo>
                <a:cubicBezTo>
                  <a:pt x="1440385" y="64650"/>
                  <a:pt x="1417863" y="62459"/>
                  <a:pt x="1395378" y="59961"/>
                </a:cubicBezTo>
                <a:cubicBezTo>
                  <a:pt x="1343210" y="42572"/>
                  <a:pt x="1399387" y="59463"/>
                  <a:pt x="1297942" y="44971"/>
                </a:cubicBezTo>
                <a:cubicBezTo>
                  <a:pt x="1287745" y="43514"/>
                  <a:pt x="1277900" y="40186"/>
                  <a:pt x="1267962" y="37476"/>
                </a:cubicBezTo>
                <a:cubicBezTo>
                  <a:pt x="1250414" y="32690"/>
                  <a:pt x="1233281" y="26297"/>
                  <a:pt x="1215496" y="22486"/>
                </a:cubicBezTo>
                <a:cubicBezTo>
                  <a:pt x="1198222" y="18784"/>
                  <a:pt x="1180457" y="17894"/>
                  <a:pt x="1163031" y="14990"/>
                </a:cubicBezTo>
                <a:cubicBezTo>
                  <a:pt x="1135479" y="10398"/>
                  <a:pt x="1108067" y="4997"/>
                  <a:pt x="1080585" y="0"/>
                </a:cubicBezTo>
                <a:cubicBezTo>
                  <a:pt x="983149" y="2498"/>
                  <a:pt x="885519" y="865"/>
                  <a:pt x="788277" y="7495"/>
                </a:cubicBezTo>
                <a:cubicBezTo>
                  <a:pt x="769688" y="8762"/>
                  <a:pt x="743751" y="26451"/>
                  <a:pt x="728316" y="37476"/>
                </a:cubicBezTo>
                <a:cubicBezTo>
                  <a:pt x="718151" y="44737"/>
                  <a:pt x="709509" y="54375"/>
                  <a:pt x="698336" y="59961"/>
                </a:cubicBezTo>
                <a:cubicBezTo>
                  <a:pt x="689122" y="64568"/>
                  <a:pt x="678349" y="64958"/>
                  <a:pt x="668355" y="67456"/>
                </a:cubicBezTo>
                <a:cubicBezTo>
                  <a:pt x="579520" y="132064"/>
                  <a:pt x="618147" y="116671"/>
                  <a:pt x="563424" y="134912"/>
                </a:cubicBezTo>
                <a:cubicBezTo>
                  <a:pt x="555929" y="142407"/>
                  <a:pt x="549082" y="150611"/>
                  <a:pt x="540939" y="157397"/>
                </a:cubicBezTo>
                <a:cubicBezTo>
                  <a:pt x="534019" y="163164"/>
                  <a:pt x="525660" y="166982"/>
                  <a:pt x="518454" y="172387"/>
                </a:cubicBezTo>
                <a:cubicBezTo>
                  <a:pt x="505656" y="181986"/>
                  <a:pt x="493017" y="191833"/>
                  <a:pt x="480978" y="202368"/>
                </a:cubicBezTo>
                <a:cubicBezTo>
                  <a:pt x="473001" y="209348"/>
                  <a:pt x="466470" y="217873"/>
                  <a:pt x="458493" y="224853"/>
                </a:cubicBezTo>
                <a:cubicBezTo>
                  <a:pt x="376461" y="296631"/>
                  <a:pt x="466302" y="209549"/>
                  <a:pt x="383542" y="292309"/>
                </a:cubicBezTo>
                <a:lnTo>
                  <a:pt x="361057" y="314794"/>
                </a:lnTo>
                <a:cubicBezTo>
                  <a:pt x="353562" y="322289"/>
                  <a:pt x="344452" y="328460"/>
                  <a:pt x="338572" y="337279"/>
                </a:cubicBezTo>
                <a:cubicBezTo>
                  <a:pt x="269643" y="440671"/>
                  <a:pt x="341601" y="334537"/>
                  <a:pt x="286106" y="412230"/>
                </a:cubicBezTo>
                <a:cubicBezTo>
                  <a:pt x="280870" y="419560"/>
                  <a:pt x="276352" y="427385"/>
                  <a:pt x="271116" y="434715"/>
                </a:cubicBezTo>
                <a:cubicBezTo>
                  <a:pt x="263855" y="444880"/>
                  <a:pt x="255795" y="454461"/>
                  <a:pt x="248631" y="464695"/>
                </a:cubicBezTo>
                <a:cubicBezTo>
                  <a:pt x="238299" y="479454"/>
                  <a:pt x="229247" y="495096"/>
                  <a:pt x="218650" y="509666"/>
                </a:cubicBezTo>
                <a:cubicBezTo>
                  <a:pt x="209241" y="522603"/>
                  <a:pt x="198079" y="534203"/>
                  <a:pt x="188670" y="547141"/>
                </a:cubicBezTo>
                <a:cubicBezTo>
                  <a:pt x="178074" y="561711"/>
                  <a:pt x="168684" y="577122"/>
                  <a:pt x="158690" y="592112"/>
                </a:cubicBezTo>
                <a:cubicBezTo>
                  <a:pt x="153693" y="599607"/>
                  <a:pt x="147728" y="606540"/>
                  <a:pt x="143699" y="614597"/>
                </a:cubicBezTo>
                <a:cubicBezTo>
                  <a:pt x="125549" y="650898"/>
                  <a:pt x="136609" y="636676"/>
                  <a:pt x="113719" y="659568"/>
                </a:cubicBezTo>
                <a:cubicBezTo>
                  <a:pt x="97572" y="708009"/>
                  <a:pt x="115865" y="660478"/>
                  <a:pt x="68749" y="734518"/>
                </a:cubicBezTo>
                <a:cubicBezTo>
                  <a:pt x="32361" y="791699"/>
                  <a:pt x="69925" y="739663"/>
                  <a:pt x="46263" y="786984"/>
                </a:cubicBezTo>
                <a:cubicBezTo>
                  <a:pt x="42234" y="795041"/>
                  <a:pt x="34931" y="801237"/>
                  <a:pt x="31273" y="809469"/>
                </a:cubicBezTo>
                <a:cubicBezTo>
                  <a:pt x="15493" y="844975"/>
                  <a:pt x="5041" y="826958"/>
                  <a:pt x="1293" y="86943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4092321" y="5146984"/>
            <a:ext cx="2239031" cy="201547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Content Placeholder 3"/>
          <p:cNvSpPr txBox="1">
            <a:spLocks/>
          </p:cNvSpPr>
          <p:nvPr/>
        </p:nvSpPr>
        <p:spPr bwMode="auto">
          <a:xfrm>
            <a:off x="6342925" y="5005860"/>
            <a:ext cx="2486246" cy="45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4000" indent="-324000" algn="l" rtl="0" eaLnBrk="1" fontAlgn="base" hangingPunct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" charset="0"/>
              <a:buChar char="Ø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FontTx/>
              <a:buNone/>
            </a:pPr>
            <a:r>
              <a:rPr lang="en-US" sz="2000" kern="0" dirty="0" smtClean="0"/>
              <a:t>Interface tested</a:t>
            </a:r>
            <a:endParaRPr lang="en-GB" sz="2000" kern="0" dirty="0"/>
          </a:p>
        </p:txBody>
      </p:sp>
      <p:sp>
        <p:nvSpPr>
          <p:cNvPr id="15" name="Right Arrow 14"/>
          <p:cNvSpPr/>
          <p:nvPr/>
        </p:nvSpPr>
        <p:spPr bwMode="auto">
          <a:xfrm>
            <a:off x="2283583" y="5905394"/>
            <a:ext cx="4047769" cy="152555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Content Placeholder 3"/>
          <p:cNvSpPr txBox="1">
            <a:spLocks/>
          </p:cNvSpPr>
          <p:nvPr/>
        </p:nvSpPr>
        <p:spPr bwMode="auto">
          <a:xfrm>
            <a:off x="6331352" y="5586451"/>
            <a:ext cx="2810336" cy="45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4000" indent="-324000" algn="l" rtl="0" eaLnBrk="1" fontAlgn="base" hangingPunct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" charset="0"/>
              <a:buChar char="Ø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FontTx/>
              <a:buNone/>
            </a:pPr>
            <a:r>
              <a:rPr lang="en-US" sz="2000" kern="0" dirty="0" smtClean="0"/>
              <a:t>Tested during first commissioning Oct’ 15</a:t>
            </a:r>
            <a:endParaRPr lang="en-GB" sz="2000" kern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319777" y="2916820"/>
            <a:ext cx="2486246" cy="45141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Tested in Garching</a:t>
            </a:r>
            <a:endParaRPr lang="en-GB" sz="2000" dirty="0"/>
          </a:p>
        </p:txBody>
      </p:sp>
      <p:sp>
        <p:nvSpPr>
          <p:cNvPr id="9" name="Freeform 8"/>
          <p:cNvSpPr/>
          <p:nvPr/>
        </p:nvSpPr>
        <p:spPr bwMode="auto">
          <a:xfrm>
            <a:off x="2218541" y="1390779"/>
            <a:ext cx="3695075" cy="2881418"/>
          </a:xfrm>
          <a:custGeom>
            <a:avLst/>
            <a:gdLst>
              <a:gd name="connsiteX0" fmla="*/ 0 w 3695075"/>
              <a:gd name="connsiteY0" fmla="*/ 1007647 h 2881418"/>
              <a:gd name="connsiteX1" fmla="*/ 7495 w 3695075"/>
              <a:gd name="connsiteY1" fmla="*/ 1060113 h 2881418"/>
              <a:gd name="connsiteX2" fmla="*/ 22485 w 3695075"/>
              <a:gd name="connsiteY2" fmla="*/ 1165044 h 2881418"/>
              <a:gd name="connsiteX3" fmla="*/ 29980 w 3695075"/>
              <a:gd name="connsiteY3" fmla="*/ 1187529 h 2881418"/>
              <a:gd name="connsiteX4" fmla="*/ 37475 w 3695075"/>
              <a:gd name="connsiteY4" fmla="*/ 1232500 h 2881418"/>
              <a:gd name="connsiteX5" fmla="*/ 52466 w 3695075"/>
              <a:gd name="connsiteY5" fmla="*/ 1277470 h 2881418"/>
              <a:gd name="connsiteX6" fmla="*/ 74951 w 3695075"/>
              <a:gd name="connsiteY6" fmla="*/ 1337431 h 2881418"/>
              <a:gd name="connsiteX7" fmla="*/ 89941 w 3695075"/>
              <a:gd name="connsiteY7" fmla="*/ 1359916 h 2881418"/>
              <a:gd name="connsiteX8" fmla="*/ 112426 w 3695075"/>
              <a:gd name="connsiteY8" fmla="*/ 1404887 h 2881418"/>
              <a:gd name="connsiteX9" fmla="*/ 142407 w 3695075"/>
              <a:gd name="connsiteY9" fmla="*/ 1449857 h 2881418"/>
              <a:gd name="connsiteX10" fmla="*/ 172387 w 3695075"/>
              <a:gd name="connsiteY10" fmla="*/ 1494828 h 2881418"/>
              <a:gd name="connsiteX11" fmla="*/ 217357 w 3695075"/>
              <a:gd name="connsiteY11" fmla="*/ 1554788 h 2881418"/>
              <a:gd name="connsiteX12" fmla="*/ 299803 w 3695075"/>
              <a:gd name="connsiteY12" fmla="*/ 1607254 h 2881418"/>
              <a:gd name="connsiteX13" fmla="*/ 359764 w 3695075"/>
              <a:gd name="connsiteY13" fmla="*/ 1644729 h 2881418"/>
              <a:gd name="connsiteX14" fmla="*/ 382249 w 3695075"/>
              <a:gd name="connsiteY14" fmla="*/ 1652224 h 2881418"/>
              <a:gd name="connsiteX15" fmla="*/ 419725 w 3695075"/>
              <a:gd name="connsiteY15" fmla="*/ 1674710 h 2881418"/>
              <a:gd name="connsiteX16" fmla="*/ 449705 w 3695075"/>
              <a:gd name="connsiteY16" fmla="*/ 1682205 h 2881418"/>
              <a:gd name="connsiteX17" fmla="*/ 517161 w 3695075"/>
              <a:gd name="connsiteY17" fmla="*/ 1727175 h 2881418"/>
              <a:gd name="connsiteX18" fmla="*/ 569626 w 3695075"/>
              <a:gd name="connsiteY18" fmla="*/ 1757155 h 2881418"/>
              <a:gd name="connsiteX19" fmla="*/ 614597 w 3695075"/>
              <a:gd name="connsiteY19" fmla="*/ 1787136 h 2881418"/>
              <a:gd name="connsiteX20" fmla="*/ 659567 w 3695075"/>
              <a:gd name="connsiteY20" fmla="*/ 1809621 h 2881418"/>
              <a:gd name="connsiteX21" fmla="*/ 704538 w 3695075"/>
              <a:gd name="connsiteY21" fmla="*/ 1824611 h 2881418"/>
              <a:gd name="connsiteX22" fmla="*/ 786984 w 3695075"/>
              <a:gd name="connsiteY22" fmla="*/ 1877077 h 2881418"/>
              <a:gd name="connsiteX23" fmla="*/ 824459 w 3695075"/>
              <a:gd name="connsiteY23" fmla="*/ 1892067 h 2881418"/>
              <a:gd name="connsiteX24" fmla="*/ 906905 w 3695075"/>
              <a:gd name="connsiteY24" fmla="*/ 1944532 h 2881418"/>
              <a:gd name="connsiteX25" fmla="*/ 959370 w 3695075"/>
              <a:gd name="connsiteY25" fmla="*/ 1982008 h 2881418"/>
              <a:gd name="connsiteX26" fmla="*/ 1004341 w 3695075"/>
              <a:gd name="connsiteY26" fmla="*/ 1996998 h 2881418"/>
              <a:gd name="connsiteX27" fmla="*/ 1041816 w 3695075"/>
              <a:gd name="connsiteY27" fmla="*/ 2019483 h 2881418"/>
              <a:gd name="connsiteX28" fmla="*/ 1101777 w 3695075"/>
              <a:gd name="connsiteY28" fmla="*/ 2049464 h 2881418"/>
              <a:gd name="connsiteX29" fmla="*/ 1139252 w 3695075"/>
              <a:gd name="connsiteY29" fmla="*/ 2079444 h 2881418"/>
              <a:gd name="connsiteX30" fmla="*/ 1154243 w 3695075"/>
              <a:gd name="connsiteY30" fmla="*/ 2094434 h 2881418"/>
              <a:gd name="connsiteX31" fmla="*/ 1176728 w 3695075"/>
              <a:gd name="connsiteY31" fmla="*/ 2101929 h 2881418"/>
              <a:gd name="connsiteX32" fmla="*/ 1214203 w 3695075"/>
              <a:gd name="connsiteY32" fmla="*/ 2131910 h 2881418"/>
              <a:gd name="connsiteX33" fmla="*/ 1236689 w 3695075"/>
              <a:gd name="connsiteY33" fmla="*/ 2139405 h 2881418"/>
              <a:gd name="connsiteX34" fmla="*/ 1259174 w 3695075"/>
              <a:gd name="connsiteY34" fmla="*/ 2161890 h 2881418"/>
              <a:gd name="connsiteX35" fmla="*/ 1311639 w 3695075"/>
              <a:gd name="connsiteY35" fmla="*/ 2199365 h 2881418"/>
              <a:gd name="connsiteX36" fmla="*/ 1341620 w 3695075"/>
              <a:gd name="connsiteY36" fmla="*/ 2221851 h 2881418"/>
              <a:gd name="connsiteX37" fmla="*/ 1364105 w 3695075"/>
              <a:gd name="connsiteY37" fmla="*/ 2236841 h 2881418"/>
              <a:gd name="connsiteX38" fmla="*/ 1386590 w 3695075"/>
              <a:gd name="connsiteY38" fmla="*/ 2259326 h 2881418"/>
              <a:gd name="connsiteX39" fmla="*/ 1409075 w 3695075"/>
              <a:gd name="connsiteY39" fmla="*/ 2274316 h 2881418"/>
              <a:gd name="connsiteX40" fmla="*/ 1454046 w 3695075"/>
              <a:gd name="connsiteY40" fmla="*/ 2319287 h 2881418"/>
              <a:gd name="connsiteX41" fmla="*/ 1461541 w 3695075"/>
              <a:gd name="connsiteY41" fmla="*/ 2341772 h 2881418"/>
              <a:gd name="connsiteX42" fmla="*/ 1484026 w 3695075"/>
              <a:gd name="connsiteY42" fmla="*/ 2356762 h 2881418"/>
              <a:gd name="connsiteX43" fmla="*/ 1499016 w 3695075"/>
              <a:gd name="connsiteY43" fmla="*/ 2379247 h 2881418"/>
              <a:gd name="connsiteX44" fmla="*/ 1521502 w 3695075"/>
              <a:gd name="connsiteY44" fmla="*/ 2439208 h 2881418"/>
              <a:gd name="connsiteX45" fmla="*/ 1543987 w 3695075"/>
              <a:gd name="connsiteY45" fmla="*/ 2491673 h 2881418"/>
              <a:gd name="connsiteX46" fmla="*/ 1551482 w 3695075"/>
              <a:gd name="connsiteY46" fmla="*/ 2521654 h 2881418"/>
              <a:gd name="connsiteX47" fmla="*/ 1588957 w 3695075"/>
              <a:gd name="connsiteY47" fmla="*/ 2566624 h 2881418"/>
              <a:gd name="connsiteX48" fmla="*/ 1603948 w 3695075"/>
              <a:gd name="connsiteY48" fmla="*/ 2589110 h 2881418"/>
              <a:gd name="connsiteX49" fmla="*/ 1626433 w 3695075"/>
              <a:gd name="connsiteY49" fmla="*/ 2611595 h 2881418"/>
              <a:gd name="connsiteX50" fmla="*/ 1648918 w 3695075"/>
              <a:gd name="connsiteY50" fmla="*/ 2656565 h 2881418"/>
              <a:gd name="connsiteX51" fmla="*/ 1693889 w 3695075"/>
              <a:gd name="connsiteY51" fmla="*/ 2709031 h 2881418"/>
              <a:gd name="connsiteX52" fmla="*/ 1731364 w 3695075"/>
              <a:gd name="connsiteY52" fmla="*/ 2754001 h 2881418"/>
              <a:gd name="connsiteX53" fmla="*/ 1761344 w 3695075"/>
              <a:gd name="connsiteY53" fmla="*/ 2768991 h 2881418"/>
              <a:gd name="connsiteX54" fmla="*/ 1851285 w 3695075"/>
              <a:gd name="connsiteY54" fmla="*/ 2806467 h 2881418"/>
              <a:gd name="connsiteX55" fmla="*/ 1896256 w 3695075"/>
              <a:gd name="connsiteY55" fmla="*/ 2821457 h 2881418"/>
              <a:gd name="connsiteX56" fmla="*/ 1933731 w 3695075"/>
              <a:gd name="connsiteY56" fmla="*/ 2843942 h 2881418"/>
              <a:gd name="connsiteX57" fmla="*/ 2053652 w 3695075"/>
              <a:gd name="connsiteY57" fmla="*/ 2858932 h 2881418"/>
              <a:gd name="connsiteX58" fmla="*/ 2091128 w 3695075"/>
              <a:gd name="connsiteY58" fmla="*/ 2866428 h 2881418"/>
              <a:gd name="connsiteX59" fmla="*/ 2211049 w 3695075"/>
              <a:gd name="connsiteY59" fmla="*/ 2881418 h 2881418"/>
              <a:gd name="connsiteX60" fmla="*/ 2608289 w 3695075"/>
              <a:gd name="connsiteY60" fmla="*/ 2866428 h 2881418"/>
              <a:gd name="connsiteX61" fmla="*/ 2630774 w 3695075"/>
              <a:gd name="connsiteY61" fmla="*/ 2858932 h 2881418"/>
              <a:gd name="connsiteX62" fmla="*/ 2660754 w 3695075"/>
              <a:gd name="connsiteY62" fmla="*/ 2851437 h 2881418"/>
              <a:gd name="connsiteX63" fmla="*/ 2735705 w 3695075"/>
              <a:gd name="connsiteY63" fmla="*/ 2836447 h 2881418"/>
              <a:gd name="connsiteX64" fmla="*/ 2803161 w 3695075"/>
              <a:gd name="connsiteY64" fmla="*/ 2806467 h 2881418"/>
              <a:gd name="connsiteX65" fmla="*/ 2893102 w 3695075"/>
              <a:gd name="connsiteY65" fmla="*/ 2746506 h 2881418"/>
              <a:gd name="connsiteX66" fmla="*/ 2915587 w 3695075"/>
              <a:gd name="connsiteY66" fmla="*/ 2724021 h 2881418"/>
              <a:gd name="connsiteX67" fmla="*/ 2938072 w 3695075"/>
              <a:gd name="connsiteY67" fmla="*/ 2709031 h 2881418"/>
              <a:gd name="connsiteX68" fmla="*/ 2953062 w 3695075"/>
              <a:gd name="connsiteY68" fmla="*/ 2679051 h 2881418"/>
              <a:gd name="connsiteX69" fmla="*/ 3028013 w 3695075"/>
              <a:gd name="connsiteY69" fmla="*/ 2596605 h 2881418"/>
              <a:gd name="connsiteX70" fmla="*/ 3117954 w 3695075"/>
              <a:gd name="connsiteY70" fmla="*/ 2529149 h 2881418"/>
              <a:gd name="connsiteX71" fmla="*/ 3162925 w 3695075"/>
              <a:gd name="connsiteY71" fmla="*/ 2491673 h 2881418"/>
              <a:gd name="connsiteX72" fmla="*/ 3237875 w 3695075"/>
              <a:gd name="connsiteY72" fmla="*/ 2446703 h 2881418"/>
              <a:gd name="connsiteX73" fmla="*/ 3327816 w 3695075"/>
              <a:gd name="connsiteY73" fmla="*/ 2379247 h 2881418"/>
              <a:gd name="connsiteX74" fmla="*/ 3365292 w 3695075"/>
              <a:gd name="connsiteY74" fmla="*/ 2349267 h 2881418"/>
              <a:gd name="connsiteX75" fmla="*/ 3417757 w 3695075"/>
              <a:gd name="connsiteY75" fmla="*/ 2311791 h 2881418"/>
              <a:gd name="connsiteX76" fmla="*/ 3500203 w 3695075"/>
              <a:gd name="connsiteY76" fmla="*/ 2244336 h 2881418"/>
              <a:gd name="connsiteX77" fmla="*/ 3530184 w 3695075"/>
              <a:gd name="connsiteY77" fmla="*/ 2221851 h 2881418"/>
              <a:gd name="connsiteX78" fmla="*/ 3575154 w 3695075"/>
              <a:gd name="connsiteY78" fmla="*/ 2184375 h 2881418"/>
              <a:gd name="connsiteX79" fmla="*/ 3605134 w 3695075"/>
              <a:gd name="connsiteY79" fmla="*/ 2139405 h 2881418"/>
              <a:gd name="connsiteX80" fmla="*/ 3620125 w 3695075"/>
              <a:gd name="connsiteY80" fmla="*/ 2124414 h 2881418"/>
              <a:gd name="connsiteX81" fmla="*/ 3627620 w 3695075"/>
              <a:gd name="connsiteY81" fmla="*/ 2101929 h 2881418"/>
              <a:gd name="connsiteX82" fmla="*/ 3650105 w 3695075"/>
              <a:gd name="connsiteY82" fmla="*/ 2071949 h 2881418"/>
              <a:gd name="connsiteX83" fmla="*/ 3665095 w 3695075"/>
              <a:gd name="connsiteY83" fmla="*/ 2004493 h 2881418"/>
              <a:gd name="connsiteX84" fmla="*/ 3680085 w 3695075"/>
              <a:gd name="connsiteY84" fmla="*/ 1959523 h 2881418"/>
              <a:gd name="connsiteX85" fmla="*/ 3695075 w 3695075"/>
              <a:gd name="connsiteY85" fmla="*/ 1907057 h 2881418"/>
              <a:gd name="connsiteX86" fmla="*/ 3680085 w 3695075"/>
              <a:gd name="connsiteY86" fmla="*/ 1704690 h 2881418"/>
              <a:gd name="connsiteX87" fmla="*/ 3650105 w 3695075"/>
              <a:gd name="connsiteY87" fmla="*/ 1652224 h 2881418"/>
              <a:gd name="connsiteX88" fmla="*/ 3575154 w 3695075"/>
              <a:gd name="connsiteY88" fmla="*/ 1532303 h 2881418"/>
              <a:gd name="connsiteX89" fmla="*/ 3500203 w 3695075"/>
              <a:gd name="connsiteY89" fmla="*/ 1434867 h 2881418"/>
              <a:gd name="connsiteX90" fmla="*/ 3455233 w 3695075"/>
              <a:gd name="connsiteY90" fmla="*/ 1412382 h 2881418"/>
              <a:gd name="connsiteX91" fmla="*/ 3417757 w 3695075"/>
              <a:gd name="connsiteY91" fmla="*/ 1382401 h 2881418"/>
              <a:gd name="connsiteX92" fmla="*/ 3365292 w 3695075"/>
              <a:gd name="connsiteY92" fmla="*/ 1352421 h 2881418"/>
              <a:gd name="connsiteX93" fmla="*/ 3267856 w 3695075"/>
              <a:gd name="connsiteY93" fmla="*/ 1284965 h 2881418"/>
              <a:gd name="connsiteX94" fmla="*/ 3245370 w 3695075"/>
              <a:gd name="connsiteY94" fmla="*/ 1254985 h 2881418"/>
              <a:gd name="connsiteX95" fmla="*/ 3177915 w 3695075"/>
              <a:gd name="connsiteY95" fmla="*/ 1210014 h 2881418"/>
              <a:gd name="connsiteX96" fmla="*/ 3125449 w 3695075"/>
              <a:gd name="connsiteY96" fmla="*/ 1142559 h 2881418"/>
              <a:gd name="connsiteX97" fmla="*/ 3102964 w 3695075"/>
              <a:gd name="connsiteY97" fmla="*/ 1105083 h 2881418"/>
              <a:gd name="connsiteX98" fmla="*/ 3072984 w 3695075"/>
              <a:gd name="connsiteY98" fmla="*/ 1082598 h 2881418"/>
              <a:gd name="connsiteX99" fmla="*/ 3057993 w 3695075"/>
              <a:gd name="connsiteY99" fmla="*/ 1030132 h 2881418"/>
              <a:gd name="connsiteX100" fmla="*/ 3050498 w 3695075"/>
              <a:gd name="connsiteY100" fmla="*/ 992657 h 2881418"/>
              <a:gd name="connsiteX101" fmla="*/ 3035508 w 3695075"/>
              <a:gd name="connsiteY101" fmla="*/ 962677 h 2881418"/>
              <a:gd name="connsiteX102" fmla="*/ 3028013 w 3695075"/>
              <a:gd name="connsiteY102" fmla="*/ 917706 h 2881418"/>
              <a:gd name="connsiteX103" fmla="*/ 3013023 w 3695075"/>
              <a:gd name="connsiteY103" fmla="*/ 887726 h 2881418"/>
              <a:gd name="connsiteX104" fmla="*/ 2998033 w 3695075"/>
              <a:gd name="connsiteY104" fmla="*/ 850251 h 2881418"/>
              <a:gd name="connsiteX105" fmla="*/ 2990538 w 3695075"/>
              <a:gd name="connsiteY105" fmla="*/ 812775 h 2881418"/>
              <a:gd name="connsiteX106" fmla="*/ 2983043 w 3695075"/>
              <a:gd name="connsiteY106" fmla="*/ 752814 h 2881418"/>
              <a:gd name="connsiteX107" fmla="*/ 2968052 w 3695075"/>
              <a:gd name="connsiteY107" fmla="*/ 707844 h 2881418"/>
              <a:gd name="connsiteX108" fmla="*/ 2953062 w 3695075"/>
              <a:gd name="connsiteY108" fmla="*/ 685359 h 2881418"/>
              <a:gd name="connsiteX109" fmla="*/ 2930577 w 3695075"/>
              <a:gd name="connsiteY109" fmla="*/ 632893 h 2881418"/>
              <a:gd name="connsiteX110" fmla="*/ 2923082 w 3695075"/>
              <a:gd name="connsiteY110" fmla="*/ 610408 h 2881418"/>
              <a:gd name="connsiteX111" fmla="*/ 2855626 w 3695075"/>
              <a:gd name="connsiteY111" fmla="*/ 565437 h 2881418"/>
              <a:gd name="connsiteX112" fmla="*/ 2825646 w 3695075"/>
              <a:gd name="connsiteY112" fmla="*/ 542952 h 2881418"/>
              <a:gd name="connsiteX113" fmla="*/ 2788170 w 3695075"/>
              <a:gd name="connsiteY113" fmla="*/ 535457 h 2881418"/>
              <a:gd name="connsiteX114" fmla="*/ 2743200 w 3695075"/>
              <a:gd name="connsiteY114" fmla="*/ 512972 h 2881418"/>
              <a:gd name="connsiteX115" fmla="*/ 2638269 w 3695075"/>
              <a:gd name="connsiteY115" fmla="*/ 497982 h 2881418"/>
              <a:gd name="connsiteX116" fmla="*/ 2585803 w 3695075"/>
              <a:gd name="connsiteY116" fmla="*/ 490487 h 2881418"/>
              <a:gd name="connsiteX117" fmla="*/ 2450892 w 3695075"/>
              <a:gd name="connsiteY117" fmla="*/ 468001 h 2881418"/>
              <a:gd name="connsiteX118" fmla="*/ 2353456 w 3695075"/>
              <a:gd name="connsiteY118" fmla="*/ 445516 h 2881418"/>
              <a:gd name="connsiteX119" fmla="*/ 2315980 w 3695075"/>
              <a:gd name="connsiteY119" fmla="*/ 430526 h 2881418"/>
              <a:gd name="connsiteX120" fmla="*/ 2196059 w 3695075"/>
              <a:gd name="connsiteY120" fmla="*/ 385555 h 2881418"/>
              <a:gd name="connsiteX121" fmla="*/ 2076138 w 3695075"/>
              <a:gd name="connsiteY121" fmla="*/ 333090 h 2881418"/>
              <a:gd name="connsiteX122" fmla="*/ 2023672 w 3695075"/>
              <a:gd name="connsiteY122" fmla="*/ 318100 h 2881418"/>
              <a:gd name="connsiteX123" fmla="*/ 1971207 w 3695075"/>
              <a:gd name="connsiteY123" fmla="*/ 295614 h 2881418"/>
              <a:gd name="connsiteX124" fmla="*/ 1911246 w 3695075"/>
              <a:gd name="connsiteY124" fmla="*/ 265634 h 2881418"/>
              <a:gd name="connsiteX125" fmla="*/ 1686393 w 3695075"/>
              <a:gd name="connsiteY125" fmla="*/ 183188 h 2881418"/>
              <a:gd name="connsiteX126" fmla="*/ 1663908 w 3695075"/>
              <a:gd name="connsiteY126" fmla="*/ 168198 h 2881418"/>
              <a:gd name="connsiteX127" fmla="*/ 1543987 w 3695075"/>
              <a:gd name="connsiteY127" fmla="*/ 123228 h 2881418"/>
              <a:gd name="connsiteX128" fmla="*/ 1371600 w 3695075"/>
              <a:gd name="connsiteY128" fmla="*/ 63267 h 2881418"/>
              <a:gd name="connsiteX129" fmla="*/ 1259174 w 3695075"/>
              <a:gd name="connsiteY129" fmla="*/ 48277 h 2881418"/>
              <a:gd name="connsiteX130" fmla="*/ 1199213 w 3695075"/>
              <a:gd name="connsiteY130" fmla="*/ 40782 h 2881418"/>
              <a:gd name="connsiteX131" fmla="*/ 1124262 w 3695075"/>
              <a:gd name="connsiteY131" fmla="*/ 25791 h 2881418"/>
              <a:gd name="connsiteX132" fmla="*/ 1026826 w 3695075"/>
              <a:gd name="connsiteY132" fmla="*/ 18296 h 2881418"/>
              <a:gd name="connsiteX133" fmla="*/ 734518 w 3695075"/>
              <a:gd name="connsiteY133" fmla="*/ 18296 h 2881418"/>
              <a:gd name="connsiteX134" fmla="*/ 652072 w 3695075"/>
              <a:gd name="connsiteY134" fmla="*/ 63267 h 2881418"/>
              <a:gd name="connsiteX135" fmla="*/ 502170 w 3695075"/>
              <a:gd name="connsiteY135" fmla="*/ 175693 h 2881418"/>
              <a:gd name="connsiteX136" fmla="*/ 434715 w 3695075"/>
              <a:gd name="connsiteY136" fmla="*/ 250644 h 2881418"/>
              <a:gd name="connsiteX137" fmla="*/ 367259 w 3695075"/>
              <a:gd name="connsiteY137" fmla="*/ 325595 h 2881418"/>
              <a:gd name="connsiteX138" fmla="*/ 292308 w 3695075"/>
              <a:gd name="connsiteY138" fmla="*/ 393051 h 2881418"/>
              <a:gd name="connsiteX139" fmla="*/ 239843 w 3695075"/>
              <a:gd name="connsiteY139" fmla="*/ 475496 h 2881418"/>
              <a:gd name="connsiteX140" fmla="*/ 209862 w 3695075"/>
              <a:gd name="connsiteY140" fmla="*/ 520467 h 2881418"/>
              <a:gd name="connsiteX141" fmla="*/ 134911 w 3695075"/>
              <a:gd name="connsiteY141" fmla="*/ 632893 h 2881418"/>
              <a:gd name="connsiteX142" fmla="*/ 112426 w 3695075"/>
              <a:gd name="connsiteY142" fmla="*/ 685359 h 2881418"/>
              <a:gd name="connsiteX143" fmla="*/ 74951 w 3695075"/>
              <a:gd name="connsiteY143" fmla="*/ 775300 h 2881418"/>
              <a:gd name="connsiteX144" fmla="*/ 59961 w 3695075"/>
              <a:gd name="connsiteY144" fmla="*/ 835260 h 2881418"/>
              <a:gd name="connsiteX145" fmla="*/ 52466 w 3695075"/>
              <a:gd name="connsiteY145" fmla="*/ 857746 h 2881418"/>
              <a:gd name="connsiteX146" fmla="*/ 37475 w 3695075"/>
              <a:gd name="connsiteY146" fmla="*/ 880231 h 2881418"/>
              <a:gd name="connsiteX147" fmla="*/ 22485 w 3695075"/>
              <a:gd name="connsiteY147" fmla="*/ 940191 h 2881418"/>
              <a:gd name="connsiteX148" fmla="*/ 14990 w 3695075"/>
              <a:gd name="connsiteY148" fmla="*/ 970172 h 2881418"/>
              <a:gd name="connsiteX149" fmla="*/ 7495 w 3695075"/>
              <a:gd name="connsiteY149" fmla="*/ 992657 h 2881418"/>
              <a:gd name="connsiteX150" fmla="*/ 0 w 3695075"/>
              <a:gd name="connsiteY150" fmla="*/ 1007647 h 288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3695075" h="2881418">
                <a:moveTo>
                  <a:pt x="0" y="1007647"/>
                </a:moveTo>
                <a:cubicBezTo>
                  <a:pt x="0" y="1018890"/>
                  <a:pt x="5304" y="1042583"/>
                  <a:pt x="7495" y="1060113"/>
                </a:cubicBezTo>
                <a:cubicBezTo>
                  <a:pt x="13325" y="1106752"/>
                  <a:pt x="12283" y="1124236"/>
                  <a:pt x="22485" y="1165044"/>
                </a:cubicBezTo>
                <a:cubicBezTo>
                  <a:pt x="24401" y="1172709"/>
                  <a:pt x="27482" y="1180034"/>
                  <a:pt x="29980" y="1187529"/>
                </a:cubicBezTo>
                <a:cubicBezTo>
                  <a:pt x="32478" y="1202519"/>
                  <a:pt x="33789" y="1217757"/>
                  <a:pt x="37475" y="1232500"/>
                </a:cubicBezTo>
                <a:cubicBezTo>
                  <a:pt x="41307" y="1247829"/>
                  <a:pt x="47469" y="1262480"/>
                  <a:pt x="52466" y="1277470"/>
                </a:cubicBezTo>
                <a:cubicBezTo>
                  <a:pt x="58953" y="1296931"/>
                  <a:pt x="65988" y="1319505"/>
                  <a:pt x="74951" y="1337431"/>
                </a:cubicBezTo>
                <a:cubicBezTo>
                  <a:pt x="78979" y="1345488"/>
                  <a:pt x="84944" y="1352421"/>
                  <a:pt x="89941" y="1359916"/>
                </a:cubicBezTo>
                <a:cubicBezTo>
                  <a:pt x="103207" y="1412982"/>
                  <a:pt x="87369" y="1371478"/>
                  <a:pt x="112426" y="1404887"/>
                </a:cubicBezTo>
                <a:cubicBezTo>
                  <a:pt x="123236" y="1419300"/>
                  <a:pt x="142407" y="1449857"/>
                  <a:pt x="142407" y="1449857"/>
                </a:cubicBezTo>
                <a:cubicBezTo>
                  <a:pt x="155869" y="1490243"/>
                  <a:pt x="140807" y="1456230"/>
                  <a:pt x="172387" y="1494828"/>
                </a:cubicBezTo>
                <a:cubicBezTo>
                  <a:pt x="188207" y="1514164"/>
                  <a:pt x="196570" y="1540930"/>
                  <a:pt x="217357" y="1554788"/>
                </a:cubicBezTo>
                <a:cubicBezTo>
                  <a:pt x="294071" y="1605931"/>
                  <a:pt x="231013" y="1564922"/>
                  <a:pt x="299803" y="1607254"/>
                </a:cubicBezTo>
                <a:cubicBezTo>
                  <a:pt x="319876" y="1619607"/>
                  <a:pt x="337404" y="1637276"/>
                  <a:pt x="359764" y="1644729"/>
                </a:cubicBezTo>
                <a:cubicBezTo>
                  <a:pt x="367259" y="1647227"/>
                  <a:pt x="375183" y="1648691"/>
                  <a:pt x="382249" y="1652224"/>
                </a:cubicBezTo>
                <a:cubicBezTo>
                  <a:pt x="395279" y="1658739"/>
                  <a:pt x="406413" y="1668793"/>
                  <a:pt x="419725" y="1674710"/>
                </a:cubicBezTo>
                <a:cubicBezTo>
                  <a:pt x="429138" y="1678894"/>
                  <a:pt x="440060" y="1678588"/>
                  <a:pt x="449705" y="1682205"/>
                </a:cubicBezTo>
                <a:cubicBezTo>
                  <a:pt x="483532" y="1694890"/>
                  <a:pt x="485939" y="1703759"/>
                  <a:pt x="517161" y="1727175"/>
                </a:cubicBezTo>
                <a:cubicBezTo>
                  <a:pt x="551734" y="1753105"/>
                  <a:pt x="528126" y="1732255"/>
                  <a:pt x="569626" y="1757155"/>
                </a:cubicBezTo>
                <a:cubicBezTo>
                  <a:pt x="585075" y="1766424"/>
                  <a:pt x="598483" y="1779079"/>
                  <a:pt x="614597" y="1787136"/>
                </a:cubicBezTo>
                <a:cubicBezTo>
                  <a:pt x="629587" y="1794631"/>
                  <a:pt x="644097" y="1803175"/>
                  <a:pt x="659567" y="1809621"/>
                </a:cubicBezTo>
                <a:cubicBezTo>
                  <a:pt x="674153" y="1815698"/>
                  <a:pt x="690153" y="1818072"/>
                  <a:pt x="704538" y="1824611"/>
                </a:cubicBezTo>
                <a:cubicBezTo>
                  <a:pt x="734336" y="1838155"/>
                  <a:pt x="758492" y="1861536"/>
                  <a:pt x="786984" y="1877077"/>
                </a:cubicBezTo>
                <a:cubicBezTo>
                  <a:pt x="798795" y="1883519"/>
                  <a:pt x="812425" y="1886050"/>
                  <a:pt x="824459" y="1892067"/>
                </a:cubicBezTo>
                <a:cubicBezTo>
                  <a:pt x="843223" y="1901449"/>
                  <a:pt x="892058" y="1934139"/>
                  <a:pt x="906905" y="1944532"/>
                </a:cubicBezTo>
                <a:cubicBezTo>
                  <a:pt x="911723" y="1947905"/>
                  <a:pt x="949832" y="1977769"/>
                  <a:pt x="959370" y="1982008"/>
                </a:cubicBezTo>
                <a:cubicBezTo>
                  <a:pt x="973809" y="1988425"/>
                  <a:pt x="990792" y="1988868"/>
                  <a:pt x="1004341" y="1996998"/>
                </a:cubicBezTo>
                <a:cubicBezTo>
                  <a:pt x="1016833" y="2004493"/>
                  <a:pt x="1028990" y="2012576"/>
                  <a:pt x="1041816" y="2019483"/>
                </a:cubicBezTo>
                <a:cubicBezTo>
                  <a:pt x="1061491" y="2030077"/>
                  <a:pt x="1084328" y="2035504"/>
                  <a:pt x="1101777" y="2049464"/>
                </a:cubicBezTo>
                <a:cubicBezTo>
                  <a:pt x="1114269" y="2059457"/>
                  <a:pt x="1127106" y="2069033"/>
                  <a:pt x="1139252" y="2079444"/>
                </a:cubicBezTo>
                <a:cubicBezTo>
                  <a:pt x="1144617" y="2084043"/>
                  <a:pt x="1148183" y="2090798"/>
                  <a:pt x="1154243" y="2094434"/>
                </a:cubicBezTo>
                <a:cubicBezTo>
                  <a:pt x="1161018" y="2098499"/>
                  <a:pt x="1169662" y="2098396"/>
                  <a:pt x="1176728" y="2101929"/>
                </a:cubicBezTo>
                <a:cubicBezTo>
                  <a:pt x="1266735" y="2146932"/>
                  <a:pt x="1144486" y="2090079"/>
                  <a:pt x="1214203" y="2131910"/>
                </a:cubicBezTo>
                <a:cubicBezTo>
                  <a:pt x="1220978" y="2135975"/>
                  <a:pt x="1229194" y="2136907"/>
                  <a:pt x="1236689" y="2139405"/>
                </a:cubicBezTo>
                <a:cubicBezTo>
                  <a:pt x="1244184" y="2146900"/>
                  <a:pt x="1251126" y="2154992"/>
                  <a:pt x="1259174" y="2161890"/>
                </a:cubicBezTo>
                <a:cubicBezTo>
                  <a:pt x="1283670" y="2182887"/>
                  <a:pt x="1287911" y="2182417"/>
                  <a:pt x="1311639" y="2199365"/>
                </a:cubicBezTo>
                <a:cubicBezTo>
                  <a:pt x="1321804" y="2206626"/>
                  <a:pt x="1331455" y="2214590"/>
                  <a:pt x="1341620" y="2221851"/>
                </a:cubicBezTo>
                <a:cubicBezTo>
                  <a:pt x="1348950" y="2227087"/>
                  <a:pt x="1357185" y="2231074"/>
                  <a:pt x="1364105" y="2236841"/>
                </a:cubicBezTo>
                <a:cubicBezTo>
                  <a:pt x="1372248" y="2243627"/>
                  <a:pt x="1378447" y="2252540"/>
                  <a:pt x="1386590" y="2259326"/>
                </a:cubicBezTo>
                <a:cubicBezTo>
                  <a:pt x="1393510" y="2265093"/>
                  <a:pt x="1402342" y="2268331"/>
                  <a:pt x="1409075" y="2274316"/>
                </a:cubicBezTo>
                <a:cubicBezTo>
                  <a:pt x="1424920" y="2288400"/>
                  <a:pt x="1454046" y="2319287"/>
                  <a:pt x="1454046" y="2319287"/>
                </a:cubicBezTo>
                <a:cubicBezTo>
                  <a:pt x="1456544" y="2326782"/>
                  <a:pt x="1456606" y="2335603"/>
                  <a:pt x="1461541" y="2341772"/>
                </a:cubicBezTo>
                <a:cubicBezTo>
                  <a:pt x="1467168" y="2348806"/>
                  <a:pt x="1477656" y="2350392"/>
                  <a:pt x="1484026" y="2356762"/>
                </a:cubicBezTo>
                <a:cubicBezTo>
                  <a:pt x="1490396" y="2363132"/>
                  <a:pt x="1494019" y="2371752"/>
                  <a:pt x="1499016" y="2379247"/>
                </a:cubicBezTo>
                <a:cubicBezTo>
                  <a:pt x="1518254" y="2456200"/>
                  <a:pt x="1492106" y="2360823"/>
                  <a:pt x="1521502" y="2439208"/>
                </a:cubicBezTo>
                <a:cubicBezTo>
                  <a:pt x="1542246" y="2494524"/>
                  <a:pt x="1513607" y="2446103"/>
                  <a:pt x="1543987" y="2491673"/>
                </a:cubicBezTo>
                <a:cubicBezTo>
                  <a:pt x="1546485" y="2501667"/>
                  <a:pt x="1547424" y="2512186"/>
                  <a:pt x="1551482" y="2521654"/>
                </a:cubicBezTo>
                <a:cubicBezTo>
                  <a:pt x="1561333" y="2544641"/>
                  <a:pt x="1573068" y="2547557"/>
                  <a:pt x="1588957" y="2566624"/>
                </a:cubicBezTo>
                <a:cubicBezTo>
                  <a:pt x="1594724" y="2573544"/>
                  <a:pt x="1598181" y="2582190"/>
                  <a:pt x="1603948" y="2589110"/>
                </a:cubicBezTo>
                <a:cubicBezTo>
                  <a:pt x="1610734" y="2597253"/>
                  <a:pt x="1619647" y="2603452"/>
                  <a:pt x="1626433" y="2611595"/>
                </a:cubicBezTo>
                <a:cubicBezTo>
                  <a:pt x="1653281" y="2643813"/>
                  <a:pt x="1632017" y="2622763"/>
                  <a:pt x="1648918" y="2656565"/>
                </a:cubicBezTo>
                <a:cubicBezTo>
                  <a:pt x="1662685" y="2684100"/>
                  <a:pt x="1671756" y="2683209"/>
                  <a:pt x="1693889" y="2709031"/>
                </a:cubicBezTo>
                <a:cubicBezTo>
                  <a:pt x="1714650" y="2733252"/>
                  <a:pt x="1702637" y="2733482"/>
                  <a:pt x="1731364" y="2754001"/>
                </a:cubicBezTo>
                <a:cubicBezTo>
                  <a:pt x="1740456" y="2760495"/>
                  <a:pt x="1751577" y="2763565"/>
                  <a:pt x="1761344" y="2768991"/>
                </a:cubicBezTo>
                <a:cubicBezTo>
                  <a:pt x="1828653" y="2806385"/>
                  <a:pt x="1767038" y="2780545"/>
                  <a:pt x="1851285" y="2806467"/>
                </a:cubicBezTo>
                <a:cubicBezTo>
                  <a:pt x="1866387" y="2811114"/>
                  <a:pt x="1881871" y="2814918"/>
                  <a:pt x="1896256" y="2821457"/>
                </a:cubicBezTo>
                <a:cubicBezTo>
                  <a:pt x="1909518" y="2827485"/>
                  <a:pt x="1919911" y="2839335"/>
                  <a:pt x="1933731" y="2843942"/>
                </a:cubicBezTo>
                <a:cubicBezTo>
                  <a:pt x="1944794" y="2847630"/>
                  <a:pt x="2050339" y="2858459"/>
                  <a:pt x="2053652" y="2858932"/>
                </a:cubicBezTo>
                <a:cubicBezTo>
                  <a:pt x="2066263" y="2860734"/>
                  <a:pt x="2078517" y="2864626"/>
                  <a:pt x="2091128" y="2866428"/>
                </a:cubicBezTo>
                <a:cubicBezTo>
                  <a:pt x="2131008" y="2872125"/>
                  <a:pt x="2171075" y="2876421"/>
                  <a:pt x="2211049" y="2881418"/>
                </a:cubicBezTo>
                <a:cubicBezTo>
                  <a:pt x="2256127" y="2880262"/>
                  <a:pt x="2507696" y="2878263"/>
                  <a:pt x="2608289" y="2866428"/>
                </a:cubicBezTo>
                <a:cubicBezTo>
                  <a:pt x="2616135" y="2865505"/>
                  <a:pt x="2623177" y="2861103"/>
                  <a:pt x="2630774" y="2858932"/>
                </a:cubicBezTo>
                <a:cubicBezTo>
                  <a:pt x="2640679" y="2856102"/>
                  <a:pt x="2650682" y="2853595"/>
                  <a:pt x="2660754" y="2851437"/>
                </a:cubicBezTo>
                <a:cubicBezTo>
                  <a:pt x="2685667" y="2846099"/>
                  <a:pt x="2735705" y="2836447"/>
                  <a:pt x="2735705" y="2836447"/>
                </a:cubicBezTo>
                <a:cubicBezTo>
                  <a:pt x="2751931" y="2829957"/>
                  <a:pt x="2787408" y="2816969"/>
                  <a:pt x="2803161" y="2806467"/>
                </a:cubicBezTo>
                <a:cubicBezTo>
                  <a:pt x="2906510" y="2737567"/>
                  <a:pt x="2825368" y="2780372"/>
                  <a:pt x="2893102" y="2746506"/>
                </a:cubicBezTo>
                <a:cubicBezTo>
                  <a:pt x="2900597" y="2739011"/>
                  <a:pt x="2907444" y="2730807"/>
                  <a:pt x="2915587" y="2724021"/>
                </a:cubicBezTo>
                <a:cubicBezTo>
                  <a:pt x="2922507" y="2718254"/>
                  <a:pt x="2932305" y="2715951"/>
                  <a:pt x="2938072" y="2709031"/>
                </a:cubicBezTo>
                <a:cubicBezTo>
                  <a:pt x="2945225" y="2700448"/>
                  <a:pt x="2947140" y="2688526"/>
                  <a:pt x="2953062" y="2679051"/>
                </a:cubicBezTo>
                <a:cubicBezTo>
                  <a:pt x="2969571" y="2652637"/>
                  <a:pt x="3007928" y="2611669"/>
                  <a:pt x="3028013" y="2596605"/>
                </a:cubicBezTo>
                <a:cubicBezTo>
                  <a:pt x="3057993" y="2574120"/>
                  <a:pt x="3089165" y="2553140"/>
                  <a:pt x="3117954" y="2529149"/>
                </a:cubicBezTo>
                <a:cubicBezTo>
                  <a:pt x="3132944" y="2516657"/>
                  <a:pt x="3146845" y="2502728"/>
                  <a:pt x="3162925" y="2491673"/>
                </a:cubicBezTo>
                <a:cubicBezTo>
                  <a:pt x="3186934" y="2475167"/>
                  <a:pt x="3214567" y="2464184"/>
                  <a:pt x="3237875" y="2446703"/>
                </a:cubicBezTo>
                <a:lnTo>
                  <a:pt x="3327816" y="2379247"/>
                </a:lnTo>
                <a:cubicBezTo>
                  <a:pt x="3340524" y="2369529"/>
                  <a:pt x="3352274" y="2358565"/>
                  <a:pt x="3365292" y="2349267"/>
                </a:cubicBezTo>
                <a:cubicBezTo>
                  <a:pt x="3382780" y="2336775"/>
                  <a:pt x="3400793" y="2324986"/>
                  <a:pt x="3417757" y="2311791"/>
                </a:cubicBezTo>
                <a:cubicBezTo>
                  <a:pt x="3445785" y="2289991"/>
                  <a:pt x="3472476" y="2266518"/>
                  <a:pt x="3500203" y="2244336"/>
                </a:cubicBezTo>
                <a:cubicBezTo>
                  <a:pt x="3509958" y="2236532"/>
                  <a:pt x="3521351" y="2230684"/>
                  <a:pt x="3530184" y="2221851"/>
                </a:cubicBezTo>
                <a:cubicBezTo>
                  <a:pt x="3559038" y="2192995"/>
                  <a:pt x="3543849" y="2205245"/>
                  <a:pt x="3575154" y="2184375"/>
                </a:cubicBezTo>
                <a:cubicBezTo>
                  <a:pt x="3585147" y="2169385"/>
                  <a:pt x="3594325" y="2153818"/>
                  <a:pt x="3605134" y="2139405"/>
                </a:cubicBezTo>
                <a:cubicBezTo>
                  <a:pt x="3609374" y="2133752"/>
                  <a:pt x="3616489" y="2130474"/>
                  <a:pt x="3620125" y="2124414"/>
                </a:cubicBezTo>
                <a:cubicBezTo>
                  <a:pt x="3624190" y="2117639"/>
                  <a:pt x="3623700" y="2108788"/>
                  <a:pt x="3627620" y="2101929"/>
                </a:cubicBezTo>
                <a:cubicBezTo>
                  <a:pt x="3633818" y="2091083"/>
                  <a:pt x="3642610" y="2081942"/>
                  <a:pt x="3650105" y="2071949"/>
                </a:cubicBezTo>
                <a:cubicBezTo>
                  <a:pt x="3671549" y="2007617"/>
                  <a:pt x="3638714" y="2110020"/>
                  <a:pt x="3665095" y="2004493"/>
                </a:cubicBezTo>
                <a:cubicBezTo>
                  <a:pt x="3668927" y="1989164"/>
                  <a:pt x="3675438" y="1974625"/>
                  <a:pt x="3680085" y="1959523"/>
                </a:cubicBezTo>
                <a:cubicBezTo>
                  <a:pt x="3685434" y="1942139"/>
                  <a:pt x="3690078" y="1924546"/>
                  <a:pt x="3695075" y="1907057"/>
                </a:cubicBezTo>
                <a:cubicBezTo>
                  <a:pt x="3690078" y="1839601"/>
                  <a:pt x="3691840" y="1771301"/>
                  <a:pt x="3680085" y="1704690"/>
                </a:cubicBezTo>
                <a:cubicBezTo>
                  <a:pt x="3676585" y="1684854"/>
                  <a:pt x="3658682" y="1670449"/>
                  <a:pt x="3650105" y="1652224"/>
                </a:cubicBezTo>
                <a:cubicBezTo>
                  <a:pt x="3581542" y="1506525"/>
                  <a:pt x="3663347" y="1636530"/>
                  <a:pt x="3575154" y="1532303"/>
                </a:cubicBezTo>
                <a:cubicBezTo>
                  <a:pt x="3556292" y="1510012"/>
                  <a:pt x="3524241" y="1454535"/>
                  <a:pt x="3500203" y="1434867"/>
                </a:cubicBezTo>
                <a:cubicBezTo>
                  <a:pt x="3487232" y="1424254"/>
                  <a:pt x="3469372" y="1421380"/>
                  <a:pt x="3455233" y="1412382"/>
                </a:cubicBezTo>
                <a:cubicBezTo>
                  <a:pt x="3441736" y="1403793"/>
                  <a:pt x="3431068" y="1391275"/>
                  <a:pt x="3417757" y="1382401"/>
                </a:cubicBezTo>
                <a:cubicBezTo>
                  <a:pt x="3400998" y="1371228"/>
                  <a:pt x="3381682" y="1364128"/>
                  <a:pt x="3365292" y="1352421"/>
                </a:cubicBezTo>
                <a:cubicBezTo>
                  <a:pt x="3256638" y="1274811"/>
                  <a:pt x="3365052" y="1333565"/>
                  <a:pt x="3267856" y="1284965"/>
                </a:cubicBezTo>
                <a:cubicBezTo>
                  <a:pt x="3260361" y="1274972"/>
                  <a:pt x="3254855" y="1263115"/>
                  <a:pt x="3245370" y="1254985"/>
                </a:cubicBezTo>
                <a:cubicBezTo>
                  <a:pt x="3171572" y="1191731"/>
                  <a:pt x="3266366" y="1305836"/>
                  <a:pt x="3177915" y="1210014"/>
                </a:cubicBezTo>
                <a:cubicBezTo>
                  <a:pt x="3158594" y="1189083"/>
                  <a:pt x="3140104" y="1166985"/>
                  <a:pt x="3125449" y="1142559"/>
                </a:cubicBezTo>
                <a:cubicBezTo>
                  <a:pt x="3117954" y="1130067"/>
                  <a:pt x="3112557" y="1116047"/>
                  <a:pt x="3102964" y="1105083"/>
                </a:cubicBezTo>
                <a:cubicBezTo>
                  <a:pt x="3094738" y="1095682"/>
                  <a:pt x="3082977" y="1090093"/>
                  <a:pt x="3072984" y="1082598"/>
                </a:cubicBezTo>
                <a:cubicBezTo>
                  <a:pt x="3067987" y="1065109"/>
                  <a:pt x="3062405" y="1047777"/>
                  <a:pt x="3057993" y="1030132"/>
                </a:cubicBezTo>
                <a:cubicBezTo>
                  <a:pt x="3054903" y="1017773"/>
                  <a:pt x="3054526" y="1004742"/>
                  <a:pt x="3050498" y="992657"/>
                </a:cubicBezTo>
                <a:cubicBezTo>
                  <a:pt x="3046965" y="982057"/>
                  <a:pt x="3040505" y="972670"/>
                  <a:pt x="3035508" y="962677"/>
                </a:cubicBezTo>
                <a:cubicBezTo>
                  <a:pt x="3033010" y="947687"/>
                  <a:pt x="3032380" y="932262"/>
                  <a:pt x="3028013" y="917706"/>
                </a:cubicBezTo>
                <a:cubicBezTo>
                  <a:pt x="3024803" y="907004"/>
                  <a:pt x="3017561" y="897936"/>
                  <a:pt x="3013023" y="887726"/>
                </a:cubicBezTo>
                <a:cubicBezTo>
                  <a:pt x="3007559" y="875432"/>
                  <a:pt x="3003030" y="862743"/>
                  <a:pt x="2998033" y="850251"/>
                </a:cubicBezTo>
                <a:cubicBezTo>
                  <a:pt x="2995535" y="837759"/>
                  <a:pt x="2992475" y="825366"/>
                  <a:pt x="2990538" y="812775"/>
                </a:cubicBezTo>
                <a:cubicBezTo>
                  <a:pt x="2987475" y="792867"/>
                  <a:pt x="2987264" y="772509"/>
                  <a:pt x="2983043" y="752814"/>
                </a:cubicBezTo>
                <a:cubicBezTo>
                  <a:pt x="2979732" y="737364"/>
                  <a:pt x="2976817" y="720991"/>
                  <a:pt x="2968052" y="707844"/>
                </a:cubicBezTo>
                <a:lnTo>
                  <a:pt x="2953062" y="685359"/>
                </a:lnTo>
                <a:cubicBezTo>
                  <a:pt x="2937464" y="622963"/>
                  <a:pt x="2956457" y="684653"/>
                  <a:pt x="2930577" y="632893"/>
                </a:cubicBezTo>
                <a:cubicBezTo>
                  <a:pt x="2927044" y="625827"/>
                  <a:pt x="2928954" y="615693"/>
                  <a:pt x="2923082" y="610408"/>
                </a:cubicBezTo>
                <a:cubicBezTo>
                  <a:pt x="2902995" y="592330"/>
                  <a:pt x="2877245" y="581651"/>
                  <a:pt x="2855626" y="565437"/>
                </a:cubicBezTo>
                <a:cubicBezTo>
                  <a:pt x="2845633" y="557942"/>
                  <a:pt x="2837061" y="548025"/>
                  <a:pt x="2825646" y="542952"/>
                </a:cubicBezTo>
                <a:cubicBezTo>
                  <a:pt x="2814005" y="537778"/>
                  <a:pt x="2800662" y="537955"/>
                  <a:pt x="2788170" y="535457"/>
                </a:cubicBezTo>
                <a:cubicBezTo>
                  <a:pt x="2773180" y="527962"/>
                  <a:pt x="2759459" y="517037"/>
                  <a:pt x="2743200" y="512972"/>
                </a:cubicBezTo>
                <a:cubicBezTo>
                  <a:pt x="2708923" y="504403"/>
                  <a:pt x="2673246" y="502979"/>
                  <a:pt x="2638269" y="497982"/>
                </a:cubicBezTo>
                <a:cubicBezTo>
                  <a:pt x="2620780" y="495484"/>
                  <a:pt x="2602942" y="494772"/>
                  <a:pt x="2585803" y="490487"/>
                </a:cubicBezTo>
                <a:cubicBezTo>
                  <a:pt x="2501484" y="469406"/>
                  <a:pt x="2546343" y="477546"/>
                  <a:pt x="2450892" y="468001"/>
                </a:cubicBezTo>
                <a:cubicBezTo>
                  <a:pt x="2418413" y="460506"/>
                  <a:pt x="2385572" y="454437"/>
                  <a:pt x="2353456" y="445516"/>
                </a:cubicBezTo>
                <a:cubicBezTo>
                  <a:pt x="2340493" y="441915"/>
                  <a:pt x="2328624" y="435124"/>
                  <a:pt x="2315980" y="430526"/>
                </a:cubicBezTo>
                <a:cubicBezTo>
                  <a:pt x="2229974" y="399252"/>
                  <a:pt x="2312090" y="434645"/>
                  <a:pt x="2196059" y="385555"/>
                </a:cubicBezTo>
                <a:cubicBezTo>
                  <a:pt x="2155876" y="368554"/>
                  <a:pt x="2118091" y="345076"/>
                  <a:pt x="2076138" y="333090"/>
                </a:cubicBezTo>
                <a:cubicBezTo>
                  <a:pt x="2058649" y="328093"/>
                  <a:pt x="2040801" y="324218"/>
                  <a:pt x="2023672" y="318100"/>
                </a:cubicBezTo>
                <a:cubicBezTo>
                  <a:pt x="2005754" y="311700"/>
                  <a:pt x="1988449" y="303660"/>
                  <a:pt x="1971207" y="295614"/>
                </a:cubicBezTo>
                <a:cubicBezTo>
                  <a:pt x="1950957" y="286164"/>
                  <a:pt x="1932169" y="273480"/>
                  <a:pt x="1911246" y="265634"/>
                </a:cubicBezTo>
                <a:cubicBezTo>
                  <a:pt x="1722229" y="194753"/>
                  <a:pt x="1859599" y="264697"/>
                  <a:pt x="1686393" y="183188"/>
                </a:cubicBezTo>
                <a:cubicBezTo>
                  <a:pt x="1678243" y="179352"/>
                  <a:pt x="1672071" y="172007"/>
                  <a:pt x="1663908" y="168198"/>
                </a:cubicBezTo>
                <a:cubicBezTo>
                  <a:pt x="1480575" y="82643"/>
                  <a:pt x="1632080" y="152593"/>
                  <a:pt x="1543987" y="123228"/>
                </a:cubicBezTo>
                <a:cubicBezTo>
                  <a:pt x="1486270" y="103989"/>
                  <a:pt x="1432067" y="69985"/>
                  <a:pt x="1371600" y="63267"/>
                </a:cubicBezTo>
                <a:cubicBezTo>
                  <a:pt x="1213909" y="45746"/>
                  <a:pt x="1376927" y="65099"/>
                  <a:pt x="1259174" y="48277"/>
                </a:cubicBezTo>
                <a:cubicBezTo>
                  <a:pt x="1239234" y="45428"/>
                  <a:pt x="1219081" y="44094"/>
                  <a:pt x="1199213" y="40782"/>
                </a:cubicBezTo>
                <a:cubicBezTo>
                  <a:pt x="1174081" y="36593"/>
                  <a:pt x="1149526" y="29086"/>
                  <a:pt x="1124262" y="25791"/>
                </a:cubicBezTo>
                <a:cubicBezTo>
                  <a:pt x="1091961" y="21578"/>
                  <a:pt x="1059305" y="20794"/>
                  <a:pt x="1026826" y="18296"/>
                </a:cubicBezTo>
                <a:cubicBezTo>
                  <a:pt x="890935" y="-6411"/>
                  <a:pt x="933184" y="-5785"/>
                  <a:pt x="734518" y="18296"/>
                </a:cubicBezTo>
                <a:cubicBezTo>
                  <a:pt x="706545" y="21687"/>
                  <a:pt x="673114" y="50318"/>
                  <a:pt x="652072" y="63267"/>
                </a:cubicBezTo>
                <a:cubicBezTo>
                  <a:pt x="590464" y="101179"/>
                  <a:pt x="556268" y="108069"/>
                  <a:pt x="502170" y="175693"/>
                </a:cubicBezTo>
                <a:cubicBezTo>
                  <a:pt x="425829" y="271122"/>
                  <a:pt x="522512" y="153094"/>
                  <a:pt x="434715" y="250644"/>
                </a:cubicBezTo>
                <a:cubicBezTo>
                  <a:pt x="387646" y="302942"/>
                  <a:pt x="422729" y="275672"/>
                  <a:pt x="367259" y="325595"/>
                </a:cubicBezTo>
                <a:cubicBezTo>
                  <a:pt x="317742" y="370161"/>
                  <a:pt x="339159" y="340343"/>
                  <a:pt x="292308" y="393051"/>
                </a:cubicBezTo>
                <a:cubicBezTo>
                  <a:pt x="266533" y="422048"/>
                  <a:pt x="261839" y="439753"/>
                  <a:pt x="239843" y="475496"/>
                </a:cubicBezTo>
                <a:cubicBezTo>
                  <a:pt x="230401" y="490840"/>
                  <a:pt x="220459" y="505897"/>
                  <a:pt x="209862" y="520467"/>
                </a:cubicBezTo>
                <a:cubicBezTo>
                  <a:pt x="175718" y="567414"/>
                  <a:pt x="162546" y="568410"/>
                  <a:pt x="134911" y="632893"/>
                </a:cubicBezTo>
                <a:cubicBezTo>
                  <a:pt x="127416" y="650382"/>
                  <a:pt x="120399" y="668083"/>
                  <a:pt x="112426" y="685359"/>
                </a:cubicBezTo>
                <a:cubicBezTo>
                  <a:pt x="87250" y="739909"/>
                  <a:pt x="91116" y="718723"/>
                  <a:pt x="74951" y="775300"/>
                </a:cubicBezTo>
                <a:cubicBezTo>
                  <a:pt x="69291" y="795109"/>
                  <a:pt x="66476" y="815715"/>
                  <a:pt x="59961" y="835260"/>
                </a:cubicBezTo>
                <a:cubicBezTo>
                  <a:pt x="57463" y="842755"/>
                  <a:pt x="55999" y="850679"/>
                  <a:pt x="52466" y="857746"/>
                </a:cubicBezTo>
                <a:cubicBezTo>
                  <a:pt x="48437" y="865803"/>
                  <a:pt x="42472" y="872736"/>
                  <a:pt x="37475" y="880231"/>
                </a:cubicBezTo>
                <a:cubicBezTo>
                  <a:pt x="24082" y="920409"/>
                  <a:pt x="34544" y="885926"/>
                  <a:pt x="22485" y="940191"/>
                </a:cubicBezTo>
                <a:cubicBezTo>
                  <a:pt x="20250" y="950247"/>
                  <a:pt x="17820" y="960267"/>
                  <a:pt x="14990" y="970172"/>
                </a:cubicBezTo>
                <a:cubicBezTo>
                  <a:pt x="12820" y="977768"/>
                  <a:pt x="8794" y="984864"/>
                  <a:pt x="7495" y="992657"/>
                </a:cubicBezTo>
                <a:cubicBezTo>
                  <a:pt x="6263" y="1000050"/>
                  <a:pt x="0" y="996404"/>
                  <a:pt x="0" y="100764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5717894" y="3044142"/>
            <a:ext cx="613459" cy="173620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52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/>
      <p:bldP spid="15" grpId="0" animBg="1"/>
      <p:bldP spid="16" grpId="0"/>
      <p:bldP spid="4" grpId="0" build="p"/>
      <p:bldP spid="9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J. Kolb, AOF system Tests, ESO Overview 2016</a:t>
            </a:r>
            <a:endParaRPr lang="en-GB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600793" y="1131005"/>
            <a:ext cx="6540896" cy="5278663"/>
          </a:xfrm>
        </p:spPr>
        <p:txBody>
          <a:bodyPr/>
          <a:lstStyle/>
          <a:p>
            <a:r>
              <a:rPr lang="en-US" sz="2000" dirty="0" smtClean="0"/>
              <a:t>Acquisition starts to run during the telescope Preset.</a:t>
            </a:r>
          </a:p>
          <a:p>
            <a:r>
              <a:rPr lang="en-US" sz="2000" dirty="0" smtClean="0"/>
              <a:t>AOF Acquisition overhead (i.e. after the telescope is ready) </a:t>
            </a:r>
            <a:r>
              <a:rPr lang="en-US" sz="2000" dirty="0"/>
              <a:t>requirement is 5 min with a goal of 2 </a:t>
            </a:r>
            <a:r>
              <a:rPr lang="en-US" sz="2000" dirty="0" smtClean="0"/>
              <a:t>min.</a:t>
            </a:r>
          </a:p>
          <a:p>
            <a:r>
              <a:rPr lang="en-US" sz="2000" dirty="0" smtClean="0"/>
              <a:t>It has been timed in the lab to 2 min 45 (+80 or -45 seconds depending on the initial conditions)</a:t>
            </a:r>
          </a:p>
          <a:p>
            <a:r>
              <a:rPr lang="en-US" sz="2000" dirty="0" smtClean="0"/>
              <a:t>The sequence has been successfully tested on the acquisition of one LGS with GRAAL during commissioning in October, and preliminary measured overheads between 0 and 4 minutes.</a:t>
            </a:r>
          </a:p>
          <a:p>
            <a:endParaRPr lang="en-GB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  <a:alpha val="6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The AOF Acquisition Sequence</a:t>
            </a:r>
            <a:endParaRPr lang="en-GB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79871" y="1148528"/>
            <a:ext cx="2438400" cy="5282900"/>
            <a:chOff x="3352800" y="1921827"/>
            <a:chExt cx="2438400" cy="5282900"/>
          </a:xfrm>
        </p:grpSpPr>
        <p:pic>
          <p:nvPicPr>
            <p:cNvPr id="7" name="Picture 6" descr="D:\jkolb\Dropbox\System_Tests\screenshots\GLAOAcqSe5.PNG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4" t="15667" r="44978" b="23493"/>
            <a:stretch/>
          </p:blipFill>
          <p:spPr bwMode="auto">
            <a:xfrm>
              <a:off x="3352800" y="1921827"/>
              <a:ext cx="2438400" cy="301434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7" descr="D:\jkolb\Dropbox\System_Tests\screenshots\GLAOAcqSe6.PNG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3" t="37271" r="44817" b="17045"/>
            <a:stretch/>
          </p:blipFill>
          <p:spPr bwMode="auto">
            <a:xfrm>
              <a:off x="3362268" y="4928252"/>
              <a:ext cx="2404745" cy="22764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780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theme/theme1.xml><?xml version="1.0" encoding="utf-8"?>
<a:theme xmlns:a="http://schemas.openxmlformats.org/drawingml/2006/main" name="Default Theme">
  <a:themeElements>
    <a:clrScheme name="ESO">
      <a:dk1>
        <a:srgbClr val="000000"/>
      </a:dk1>
      <a:lt1>
        <a:sysClr val="window" lastClr="FFFFFF"/>
      </a:lt1>
      <a:dk2>
        <a:srgbClr val="1F6CB4"/>
      </a:dk2>
      <a:lt2>
        <a:srgbClr val="EEECE1"/>
      </a:lt2>
      <a:accent1>
        <a:srgbClr val="3A6CB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ank.potx" id="{C24FFE06-F5BE-49A6-9D76-E34E12DE0B07}" vid="{5DF010B8-6673-43B6-990E-882798CB54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16D2408B93DF40BA108CD2988DD55F" ma:contentTypeVersion="2" ma:contentTypeDescription="Create a new document." ma:contentTypeScope="" ma:versionID="0df1f75800124b8710582673894150d0">
  <xsd:schema xmlns:xsd="http://www.w3.org/2001/XMLSchema" xmlns:xs="http://www.w3.org/2001/XMLSchema" xmlns:p="http://schemas.microsoft.com/office/2006/metadata/properties" xmlns:ns3="fe6bf98e-3663-4d33-9299-74b2d3a86f36" targetNamespace="http://schemas.microsoft.com/office/2006/metadata/properties" ma:root="true" ma:fieldsID="264aebd59b55cf4b0c486b778e6c0fc7" ns3:_="">
    <xsd:import namespace="fe6bf98e-3663-4d33-9299-74b2d3a86f3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6bf98e-3663-4d33-9299-74b2d3a86f3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8482DC-F63D-4F72-99C2-7E2EDBBEE2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6bf98e-3663-4d33-9299-74b2d3a86f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72AD29B-D4DB-4F39-98CD-A659600F68CB}">
  <ds:schemaRefs>
    <ds:schemaRef ds:uri="http://purl.org/dc/terms/"/>
    <ds:schemaRef ds:uri="http://schemas.microsoft.com/office/2006/documentManagement/types"/>
    <ds:schemaRef ds:uri="http://purl.org/dc/elements/1.1/"/>
    <ds:schemaRef ds:uri="fe6bf98e-3663-4d33-9299-74b2d3a86f36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2DDB58B-840D-4625-8126-FFD9D3F7706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ESO_Overview2016_AOF_jkolb</Template>
  <TotalTime>672</TotalTime>
  <Words>556</Words>
  <Application>Microsoft Office PowerPoint</Application>
  <PresentationFormat>On-screen Show (4:3)</PresentationFormat>
  <Paragraphs>86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ＭＳ Ｐゴシック</vt:lpstr>
      <vt:lpstr>Arial</vt:lpstr>
      <vt:lpstr>Calibri</vt:lpstr>
      <vt:lpstr>JasmineUPC</vt:lpstr>
      <vt:lpstr>Wingdings</vt:lpstr>
      <vt:lpstr>Default Theme</vt:lpstr>
      <vt:lpstr>AOF System Tests: from ESO Headquarters… to the Sky!</vt:lpstr>
      <vt:lpstr>The Adaptive Optics Facility</vt:lpstr>
      <vt:lpstr>The AOF test Facility</vt:lpstr>
      <vt:lpstr>Pseudo-Synthetic Interaction Matrix</vt:lpstr>
      <vt:lpstr>Dealing with mis-registrations</vt:lpstr>
      <vt:lpstr>Matching simulations</vt:lpstr>
      <vt:lpstr>Laser Tomography AO</vt:lpstr>
      <vt:lpstr>Interaction with the Telescope</vt:lpstr>
      <vt:lpstr>The AOF Acquisition Sequence</vt:lpstr>
      <vt:lpstr>Towards Commissioning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AOF System Tests at ESO Headquarters</dc:title>
  <dc:creator>Johann Kolb</dc:creator>
  <cp:lastModifiedBy>Johann Kolb</cp:lastModifiedBy>
  <cp:revision>52</cp:revision>
  <dcterms:created xsi:type="dcterms:W3CDTF">2016-03-04T10:44:47Z</dcterms:created>
  <dcterms:modified xsi:type="dcterms:W3CDTF">2016-03-07T11:05:54Z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0x010100CB16D2408B93DF40BA108CD2988DD55F</vt:lpwstr>
  </property>
</Properties>
</file>