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1"/>
  </p:notesMasterIdLst>
  <p:sldIdLst>
    <p:sldId id="299" r:id="rId2"/>
    <p:sldId id="521" r:id="rId3"/>
    <p:sldId id="543" r:id="rId4"/>
    <p:sldId id="519" r:id="rId5"/>
    <p:sldId id="522" r:id="rId6"/>
    <p:sldId id="524" r:id="rId7"/>
    <p:sldId id="523" r:id="rId8"/>
    <p:sldId id="525" r:id="rId9"/>
    <p:sldId id="527" r:id="rId10"/>
    <p:sldId id="526" r:id="rId11"/>
    <p:sldId id="528" r:id="rId12"/>
    <p:sldId id="530" r:id="rId13"/>
    <p:sldId id="533" r:id="rId14"/>
    <p:sldId id="506" r:id="rId15"/>
    <p:sldId id="534" r:id="rId16"/>
    <p:sldId id="531" r:id="rId17"/>
    <p:sldId id="512" r:id="rId18"/>
    <p:sldId id="532" r:id="rId19"/>
    <p:sldId id="511" r:id="rId20"/>
    <p:sldId id="517" r:id="rId21"/>
    <p:sldId id="542" r:id="rId22"/>
    <p:sldId id="541" r:id="rId23"/>
    <p:sldId id="540" r:id="rId24"/>
    <p:sldId id="537" r:id="rId25"/>
    <p:sldId id="538" r:id="rId26"/>
    <p:sldId id="536" r:id="rId27"/>
    <p:sldId id="544" r:id="rId28"/>
    <p:sldId id="539" r:id="rId29"/>
    <p:sldId id="503" r:id="rId30"/>
  </p:sldIdLst>
  <p:sldSz cx="9144000" cy="6858000" type="screen4x3"/>
  <p:notesSz cx="9269413" cy="6997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F4"/>
    <a:srgbClr val="D9D9D9"/>
    <a:srgbClr val="000000"/>
    <a:srgbClr val="F2F2F2"/>
    <a:srgbClr val="808080"/>
    <a:srgbClr val="B3B3B3"/>
    <a:srgbClr val="75D4E0"/>
    <a:srgbClr val="DB7DE0"/>
    <a:srgbClr val="66A72D"/>
    <a:srgbClr val="E24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854" autoAdjust="0"/>
  </p:normalViewPr>
  <p:slideViewPr>
    <p:cSldViewPr>
      <p:cViewPr varScale="1">
        <p:scale>
          <a:sx n="106" d="100"/>
          <a:sy n="106" d="100"/>
        </p:scale>
        <p:origin x="89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1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1238250" y="3325813"/>
            <a:ext cx="6783388" cy="314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2886075" y="531813"/>
            <a:ext cx="3495675" cy="2622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402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0913" cy="2616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89541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4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4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3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9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8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3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7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1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6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7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7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7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599634"/>
            <a:ext cx="9144000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  <a:lvl2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2pPr>
            <a:lvl3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3pPr>
            <a:lvl4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4pPr>
            <a:lvl5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688"/>
              </a:spcBef>
              <a:defRPr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DejaVu Sans" charset="0"/>
                <a:cs typeface="DejaVu Sans" charset="0"/>
              </a:rPr>
              <a:t>Ralf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DejaVu Sans" charset="0"/>
                <a:cs typeface="DejaVu Sans" charset="0"/>
              </a:rPr>
              <a:t>Siebenmorgen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DejaVu Sans" charset="0"/>
                <a:cs typeface="DejaVu Sans" charset="0"/>
              </a:rPr>
              <a:t>  						Dark Dust 			   				    CosmicDust23</a:t>
            </a:r>
          </a:p>
        </p:txBody>
      </p:sp>
      <p:sp>
        <p:nvSpPr>
          <p:cNvPr id="14339" name="Freeform 2"/>
          <p:cNvSpPr>
            <a:spLocks noChangeArrowheads="1"/>
          </p:cNvSpPr>
          <p:nvPr/>
        </p:nvSpPr>
        <p:spPr bwMode="auto">
          <a:xfrm>
            <a:off x="0" y="6572250"/>
            <a:ext cx="9144000" cy="1588"/>
          </a:xfrm>
          <a:custGeom>
            <a:avLst/>
            <a:gdLst>
              <a:gd name="T0" fmla="*/ 0 w 25401"/>
              <a:gd name="T1" fmla="*/ 0 h 1"/>
              <a:gd name="T2" fmla="*/ 2147483647 w 25401"/>
              <a:gd name="T3" fmla="*/ 0 h 1"/>
              <a:gd name="T4" fmla="*/ 0 w 25401"/>
              <a:gd name="T5" fmla="*/ 0 h 1"/>
              <a:gd name="T6" fmla="*/ 0 60000 65536"/>
              <a:gd name="T7" fmla="*/ 0 60000 65536"/>
              <a:gd name="T8" fmla="*/ 0 60000 65536"/>
              <a:gd name="T9" fmla="*/ 0 w 25401"/>
              <a:gd name="T10" fmla="*/ 0 h 1"/>
              <a:gd name="T11" fmla="*/ 25401 w 2540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01" h="1">
                <a:moveTo>
                  <a:pt x="0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solidFill>
            <a:srgbClr val="00B8FF"/>
          </a:solidFill>
          <a:ln w="9360">
            <a:solidFill>
              <a:srgbClr val="2D2D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987824" y="63341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7" r:id="rId2"/>
    <p:sldLayoutId id="2147483828" r:id="rId3"/>
  </p:sldLayoutIdLst>
  <p:txStyles>
    <p:titleStyle>
      <a:lvl1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5pPr>
      <a:lvl6pPr marL="25146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6pPr>
      <a:lvl7pPr marL="29718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7pPr>
      <a:lvl8pPr marL="34290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8pPr>
      <a:lvl9pPr marL="38862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7" name="Rectangle 16"/>
          <p:cNvSpPr/>
          <p:nvPr/>
        </p:nvSpPr>
        <p:spPr>
          <a:xfrm>
            <a:off x="-5790" y="1154465"/>
            <a:ext cx="9144000" cy="391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Ralf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Siebenmorgen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, Rolf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Chini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, Karl Gordon, Jacek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Krelowski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, Jonathan Smoker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5790" y="0"/>
            <a:ext cx="933031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Dark Dust IV </a:t>
            </a:r>
          </a:p>
          <a:p>
            <a:pPr algn="ctr"/>
            <a:r>
              <a:rPr lang="en-GB" sz="3200" dirty="0">
                <a:solidFill>
                  <a:schemeClr val="accent6"/>
                </a:solidFill>
              </a:rPr>
              <a:t>The distance to the stars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029E1-EC3B-7871-31B0-D2A1809C426E}"/>
              </a:ext>
            </a:extLst>
          </p:cNvPr>
          <p:cNvSpPr txBox="1"/>
          <p:nvPr/>
        </p:nvSpPr>
        <p:spPr>
          <a:xfrm>
            <a:off x="755577" y="2014365"/>
            <a:ext cx="8137598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The distance puzzle and very cold dark dust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Dark dust (II) model vs. observational constarints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From the general field in the ISM to individual sources: 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“Scrutinizing MW reddening curves” (DD III)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Model of the absolute reddening towards stars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Unification of distances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108520" y="-27384"/>
            <a:ext cx="928903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e) </a:t>
            </a: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(sub)mm excess by Planck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33C2F19-7D2C-16D0-F965-E3FFBDB3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079959"/>
            <a:ext cx="6016104" cy="49606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5E999D-0015-8BC4-8793-4BAB35F71B55}"/>
              </a:ext>
            </a:extLst>
          </p:cNvPr>
          <p:cNvSpPr txBox="1"/>
          <p:nvPr/>
        </p:nvSpPr>
        <p:spPr>
          <a:xfrm>
            <a:off x="4630825" y="5625176"/>
            <a:ext cx="4593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Porosity or grain elongation does not impact slope of dust emissivity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53766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-27384"/>
            <a:ext cx="91805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d) Dust emission 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3" name="Picture 2" descr="A graph of a graph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DDD9A3AE-7A58-1417-F0B5-16D545B5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9" y="1464192"/>
            <a:ext cx="6338445" cy="5114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43792-87EA-6C55-8F3D-036C4C510A46}"/>
              </a:ext>
            </a:extLst>
          </p:cNvPr>
          <p:cNvSpPr txBox="1"/>
          <p:nvPr/>
        </p:nvSpPr>
        <p:spPr>
          <a:xfrm>
            <a:off x="1547664" y="998936"/>
            <a:ext cx="6338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Mix of new (</a:t>
            </a:r>
            <a:r>
              <a:rPr lang="en-GB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n,k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data of amorphous Si (</a:t>
            </a:r>
            <a:r>
              <a:rPr lang="en-GB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Karine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Demyk+22) </a:t>
            </a:r>
            <a:endParaRPr lang="en-DE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4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-27384"/>
            <a:ext cx="91805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d) Polarised emission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4" name="Picture 3" descr="A graph of different colors and sizes&#10;&#10;Description automatically generated with medium confidence">
            <a:extLst>
              <a:ext uri="{FF2B5EF4-FFF2-40B4-BE49-F238E27FC236}">
                <a16:creationId xmlns:a16="http://schemas.microsoft.com/office/drawing/2014/main" id="{00D947AD-BB76-B5E4-2033-5ED5601E6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68" y="1048938"/>
            <a:ext cx="5268077" cy="45322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E8D6AF-5CB9-0953-3CA3-9ED180861502}"/>
                  </a:ext>
                </a:extLst>
              </p:cNvPr>
              <p:cNvSpPr txBox="1"/>
              <p:nvPr/>
            </p:nvSpPr>
            <p:spPr>
              <a:xfrm>
                <a:off x="2703513" y="5560963"/>
                <a:ext cx="4698530" cy="889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Submm/optical polarisation:</a:t>
                </a:r>
                <a:endParaRPr lang="en-DE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D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  <m:r>
                          <a:rPr lang="en-US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DE" dirty="0">
                    <a:solidFill>
                      <a:schemeClr val="accent6">
                        <a:lumMod val="75000"/>
                      </a:schemeClr>
                    </a:solidFill>
                  </a:rPr>
                  <a:t>   = 4.3 </a:t>
                </a:r>
                <a:r>
                  <a:rPr lang="en-DE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(Planck:Guillet+16)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E8D6AF-5CB9-0953-3CA3-9ED18086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13" y="5560963"/>
                <a:ext cx="4698530" cy="889474"/>
              </a:xfrm>
              <a:prstGeom prst="rect">
                <a:avLst/>
              </a:prstGeom>
              <a:blipFill>
                <a:blip r:embed="rId4"/>
                <a:stretch>
                  <a:fillRect l="-1882" t="-40278" b="-1236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122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09728-DE09-6F46-948E-057D1EA2754A}"/>
              </a:ext>
            </a:extLst>
          </p:cNvPr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III - 	From the general field to individual stars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7BF62-A100-9F26-E5C5-1193AA53AED2}"/>
              </a:ext>
            </a:extLst>
          </p:cNvPr>
          <p:cNvSpPr txBox="1"/>
          <p:nvPr/>
        </p:nvSpPr>
        <p:spPr>
          <a:xfrm>
            <a:off x="1547664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+ 23</a:t>
            </a:r>
          </a:p>
        </p:txBody>
      </p:sp>
    </p:spTree>
    <p:extLst>
      <p:ext uri="{BB962C8B-B14F-4D97-AF65-F5344CB8AC3E}">
        <p14:creationId xmlns:p14="http://schemas.microsoft.com/office/powerpoint/2010/main" val="248687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15E1-A744-0D4D-B26F-ECC3D06AC25A}"/>
              </a:ext>
            </a:extLst>
          </p:cNvPr>
          <p:cNvSpPr txBox="1"/>
          <p:nvPr/>
        </p:nvSpPr>
        <p:spPr>
          <a:xfrm>
            <a:off x="179512" y="2276872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#</a:t>
            </a:r>
            <a:r>
              <a:rPr lang="de-D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stars</a:t>
            </a:r>
            <a:endParaRPr lang="de-DE" sz="1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544 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 		IUE/FUSE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spectra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		    Valencic+05, Fitzpatrick&amp;Massa07, Gordon+09 </a:t>
            </a:r>
          </a:p>
          <a:p>
            <a:pPr marL="342900" indent="-342900">
              <a:buAutoNum type="arabicPlain" startAt="544"/>
            </a:pP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186 	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		UVES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spectroscopy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.     				          S+20</a:t>
            </a:r>
          </a:p>
          <a:p>
            <a:pPr marL="342900" indent="-342900">
              <a:buAutoNum type="arabicPlain" startAt="186"/>
            </a:pPr>
            <a:endParaRPr lang="de-DE" sz="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110</a:t>
            </a:r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	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	       FORS2 Large IS Polarisation Survey	          Bagnulo+17,S+20 +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new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obs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09728-DE09-6F46-948E-057D1EA2754A}"/>
              </a:ext>
            </a:extLst>
          </p:cNvPr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III - 	From the general field to individual stars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03C83-CEC3-40D9-FA29-3C0B01A8477A}"/>
              </a:ext>
            </a:extLst>
          </p:cNvPr>
          <p:cNvSpPr txBox="1"/>
          <p:nvPr/>
        </p:nvSpPr>
        <p:spPr>
          <a:xfrm>
            <a:off x="179512" y="1628800"/>
            <a:ext cx="397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Legacy of reddening curves: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85369-A65E-FCAE-6C03-49D579BCB407}"/>
              </a:ext>
            </a:extLst>
          </p:cNvPr>
          <p:cNvSpPr txBox="1"/>
          <p:nvPr/>
        </p:nvSpPr>
        <p:spPr>
          <a:xfrm>
            <a:off x="1528693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+ 20</a:t>
            </a:r>
          </a:p>
        </p:txBody>
      </p:sp>
    </p:spTree>
    <p:extLst>
      <p:ext uri="{BB962C8B-B14F-4D97-AF65-F5344CB8AC3E}">
        <p14:creationId xmlns:p14="http://schemas.microsoft.com/office/powerpoint/2010/main" val="401225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09728-DE09-6F46-948E-057D1EA2754A}"/>
              </a:ext>
            </a:extLst>
          </p:cNvPr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III - 	From the general field to individual stars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4B9994-53C3-83D6-6DE3-64F8A5D62739}"/>
              </a:ext>
            </a:extLst>
          </p:cNvPr>
          <p:cNvGrpSpPr/>
          <p:nvPr/>
        </p:nvGrpSpPr>
        <p:grpSpPr>
          <a:xfrm>
            <a:off x="438505" y="1340768"/>
            <a:ext cx="8366939" cy="4754336"/>
            <a:chOff x="611560" y="2771455"/>
            <a:chExt cx="7846640" cy="4250280"/>
          </a:xfrm>
        </p:grpSpPr>
        <p:pic>
          <p:nvPicPr>
            <p:cNvPr id="11" name="Picture 10" descr="A graph of a graph of a substance&#10;&#10;Description automatically generated with medium confidence">
              <a:extLst>
                <a:ext uri="{FF2B5EF4-FFF2-40B4-BE49-F238E27FC236}">
                  <a16:creationId xmlns:a16="http://schemas.microsoft.com/office/drawing/2014/main" id="{8CD13E7D-FC0F-9026-C67D-9292D6629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437112"/>
              <a:ext cx="7488832" cy="2584623"/>
            </a:xfrm>
            <a:prstGeom prst="rect">
              <a:avLst/>
            </a:prstGeom>
          </p:spPr>
        </p:pic>
        <p:pic>
          <p:nvPicPr>
            <p:cNvPr id="9" name="Picture 8" descr="A graph of a graph of a number&#10;&#10;Description automatically generated with medium confidence">
              <a:extLst>
                <a:ext uri="{FF2B5EF4-FFF2-40B4-BE49-F238E27FC236}">
                  <a16:creationId xmlns:a16="http://schemas.microsoft.com/office/drawing/2014/main" id="{51D3E9E3-664E-2BBB-27B1-E18E22CB4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771455"/>
              <a:ext cx="7846640" cy="189441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CC113-FD7C-9F67-A7CD-87A557356125}"/>
                  </a:ext>
                </a:extLst>
              </p:cNvPr>
              <p:cNvSpPr txBox="1"/>
              <p:nvPr/>
            </p:nvSpPr>
            <p:spPr>
              <a:xfrm rot="16200000">
                <a:off x="-717683" y="3162813"/>
                <a:ext cx="22544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sz="1600" dirty="0">
                    <a:solidFill>
                      <a:srgbClr val="000000"/>
                    </a:solidFill>
                  </a:rPr>
                  <a:t>E(</a:t>
                </a:r>
                <a14:m>
                  <m:oMath xmlns:m="http://schemas.openxmlformats.org/officeDocument/2006/math">
                    <m:r>
                      <a:rPr lang="en-DE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/</m:t>
                    </m:r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DE" sz="1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CC113-FD7C-9F67-A7CD-87A557356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17683" y="3162813"/>
                <a:ext cx="2254453" cy="338554"/>
              </a:xfrm>
              <a:prstGeom prst="rect">
                <a:avLst/>
              </a:prstGeom>
              <a:blipFill>
                <a:blip r:embed="rId4"/>
                <a:stretch>
                  <a:fillRect l="-3571" r="-21429" b="-11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6BB0F6-1DA4-6512-A095-28CA7100AFAA}"/>
              </a:ext>
            </a:extLst>
          </p:cNvPr>
          <p:cNvSpPr txBox="1"/>
          <p:nvPr/>
        </p:nvSpPr>
        <p:spPr>
          <a:xfrm>
            <a:off x="1528693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+ 23</a:t>
            </a:r>
          </a:p>
        </p:txBody>
      </p:sp>
    </p:spTree>
    <p:extLst>
      <p:ext uri="{BB962C8B-B14F-4D97-AF65-F5344CB8AC3E}">
        <p14:creationId xmlns:p14="http://schemas.microsoft.com/office/powerpoint/2010/main" val="204962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09728-DE09-6F46-948E-057D1EA2754A}"/>
              </a:ext>
            </a:extLst>
          </p:cNvPr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III - 	From the general field to individual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DC58C-89A3-69B7-6853-978450F2E11B}"/>
              </a:ext>
            </a:extLst>
          </p:cNvPr>
          <p:cNvSpPr txBox="1"/>
          <p:nvPr/>
        </p:nvSpPr>
        <p:spPr>
          <a:xfrm>
            <a:off x="611560" y="908720"/>
            <a:ext cx="6933308" cy="382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/>
              </a:rPr>
              <a:t>Scrutinizing reddening curves: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multiple bright sources within 10” ~IUE apertures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variability in photometry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variability in GAIA parallax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MIR/FIR reddening: no emission components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SpL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known by precision spectroscopy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  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SpL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of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reddened+unreddened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star agree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   no fast rotators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…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4B1BA-BFDF-13DF-DE3D-83F40E390CC9}"/>
              </a:ext>
            </a:extLst>
          </p:cNvPr>
          <p:cNvSpPr txBox="1"/>
          <p:nvPr/>
        </p:nvSpPr>
        <p:spPr>
          <a:xfrm>
            <a:off x="1528693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+ 23</a:t>
            </a:r>
          </a:p>
        </p:txBody>
      </p:sp>
    </p:spTree>
    <p:extLst>
      <p:ext uri="{BB962C8B-B14F-4D97-AF65-F5344CB8AC3E}">
        <p14:creationId xmlns:p14="http://schemas.microsoft.com/office/powerpoint/2010/main" val="318273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27384"/>
            <a:ext cx="9180512" cy="1077218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Scrutinizing reddening curves</a:t>
            </a:r>
          </a:p>
          <a:p>
            <a:pPr algn="ctr"/>
            <a:endParaRPr lang="en-US" sz="3600" dirty="0">
              <a:solidFill>
                <a:srgbClr val="22228B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92E3E-A2D5-CB4D-8019-7E2AA07D8EEE}"/>
              </a:ext>
            </a:extLst>
          </p:cNvPr>
          <p:cNvSpPr txBox="1"/>
          <p:nvPr/>
        </p:nvSpPr>
        <p:spPr>
          <a:xfrm>
            <a:off x="2197971" y="404664"/>
            <a:ext cx="2922595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Photometric variability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348CF-13A5-4E4D-93A8-528BCA7E1EDA}"/>
              </a:ext>
            </a:extLst>
          </p:cNvPr>
          <p:cNvSpPr txBox="1"/>
          <p:nvPr/>
        </p:nvSpPr>
        <p:spPr>
          <a:xfrm>
            <a:off x="1259632" y="1238950"/>
            <a:ext cx="3231975" cy="461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HIPPARCOS – Ground based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BBAC5-E341-E942-BFC0-2382544B38E8}"/>
              </a:ext>
            </a:extLst>
          </p:cNvPr>
          <p:cNvSpPr txBox="1"/>
          <p:nvPr/>
        </p:nvSpPr>
        <p:spPr>
          <a:xfrm>
            <a:off x="5652120" y="1238950"/>
            <a:ext cx="2012089" cy="461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GAIA: DR3 -DR2</a:t>
            </a:r>
          </a:p>
        </p:txBody>
      </p:sp>
      <p:pic>
        <p:nvPicPr>
          <p:cNvPr id="5" name="Picture 4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3EB1B76E-3DC8-214C-99BF-35561C41A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4" y="1772816"/>
            <a:ext cx="4111856" cy="4080468"/>
          </a:xfrm>
          <a:prstGeom prst="rect">
            <a:avLst/>
          </a:prstGeom>
        </p:spPr>
      </p:pic>
      <p:pic>
        <p:nvPicPr>
          <p:cNvPr id="7" name="Picture 6" descr="A graph of numbers and letters&#10;&#10;Description automatically generated">
            <a:extLst>
              <a:ext uri="{FF2B5EF4-FFF2-40B4-BE49-F238E27FC236}">
                <a16:creationId xmlns:a16="http://schemas.microsoft.com/office/drawing/2014/main" id="{30BDA35A-591D-80EC-0930-A1FF26C23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3" y="1772816"/>
            <a:ext cx="4111857" cy="3905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D8ACA-A076-04E3-A367-BE1A9AD7CB26}"/>
              </a:ext>
            </a:extLst>
          </p:cNvPr>
          <p:cNvSpPr txBox="1"/>
          <p:nvPr/>
        </p:nvSpPr>
        <p:spPr>
          <a:xfrm>
            <a:off x="1528693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+ 23</a:t>
            </a:r>
          </a:p>
        </p:txBody>
      </p:sp>
    </p:spTree>
    <p:extLst>
      <p:ext uri="{BB962C8B-B14F-4D97-AF65-F5344CB8AC3E}">
        <p14:creationId xmlns:p14="http://schemas.microsoft.com/office/powerpoint/2010/main" val="396623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27384"/>
            <a:ext cx="9180512" cy="1077218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Scrutinizing reddening curves</a:t>
            </a:r>
          </a:p>
          <a:p>
            <a:pPr algn="ctr"/>
            <a:endParaRPr lang="en-US" sz="3600" dirty="0">
              <a:solidFill>
                <a:srgbClr val="22228B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92E3E-A2D5-CB4D-8019-7E2AA07D8EEE}"/>
              </a:ext>
            </a:extLst>
          </p:cNvPr>
          <p:cNvSpPr txBox="1"/>
          <p:nvPr/>
        </p:nvSpPr>
        <p:spPr>
          <a:xfrm>
            <a:off x="2197971" y="404664"/>
            <a:ext cx="2738250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Variability in parallax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D8A8D43F-59AA-AFB7-A889-49F8D97E8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005098" cy="4164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1A1E5-CC21-0772-82AF-80F52BA5B4E0}"/>
              </a:ext>
            </a:extLst>
          </p:cNvPr>
          <p:cNvSpPr txBox="1"/>
          <p:nvPr/>
        </p:nvSpPr>
        <p:spPr>
          <a:xfrm>
            <a:off x="1528693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+ 23</a:t>
            </a:r>
          </a:p>
        </p:txBody>
      </p:sp>
    </p:spTree>
    <p:extLst>
      <p:ext uri="{BB962C8B-B14F-4D97-AF65-F5344CB8AC3E}">
        <p14:creationId xmlns:p14="http://schemas.microsoft.com/office/powerpoint/2010/main" val="100557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0C260-42F3-FE4B-BB02-F3A2E493A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7525878" cy="4390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512" y="-27384"/>
            <a:ext cx="918051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Scrutinizing extinction curves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549778"/>
            <a:ext cx="3230372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SpL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of F</a:t>
            </a:r>
            <a:r>
              <a:rPr lang="en-US" sz="20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obs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and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F</a:t>
            </a:r>
            <a:r>
              <a:rPr lang="en-US" sz="20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nd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differ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92E3E-A2D5-CB4D-8019-7E2AA07D8EEE}"/>
              </a:ext>
            </a:extLst>
          </p:cNvPr>
          <p:cNvSpPr txBox="1"/>
          <p:nvPr/>
        </p:nvSpPr>
        <p:spPr>
          <a:xfrm>
            <a:off x="1725508" y="549778"/>
            <a:ext cx="2414444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Impact of binaries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3F8DE8-9969-1842-AC4F-3ACE43C0AB4F}"/>
                  </a:ext>
                </a:extLst>
              </p:cNvPr>
              <p:cNvSpPr txBox="1"/>
              <p:nvPr/>
            </p:nvSpPr>
            <p:spPr>
              <a:xfrm>
                <a:off x="3419872" y="5486972"/>
                <a:ext cx="3456384" cy="87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18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DE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</a:rPr>
                  <a:t> 1</a:t>
                </a:r>
                <a14:m>
                  <m:oMath xmlns:m="http://schemas.openxmlformats.org/officeDocument/2006/math">
                    <m:r>
                      <a:rPr lang="en-DE" sz="18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DE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</a:rPr>
                  <a:t> large impact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DE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</a:rPr>
                  <a:t>Reddening preferred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3F8DE8-9969-1842-AC4F-3ACE43C0A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486972"/>
                <a:ext cx="3456384" cy="877356"/>
              </a:xfrm>
              <a:prstGeom prst="rect">
                <a:avLst/>
              </a:prstGeom>
              <a:blipFill>
                <a:blip r:embed="rId3"/>
                <a:stretch>
                  <a:fillRect l="-1099"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A561886-0CDF-9F46-ACB1-84B64887CB2E}"/>
              </a:ext>
            </a:extLst>
          </p:cNvPr>
          <p:cNvSpPr/>
          <p:nvPr/>
        </p:nvSpPr>
        <p:spPr>
          <a:xfrm>
            <a:off x="6732240" y="137102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extinction</a:t>
            </a:r>
            <a:endParaRPr lang="en-DE" sz="1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F93A4B-9077-4A40-85EF-4CD492C33AB8}"/>
              </a:ext>
            </a:extLst>
          </p:cNvPr>
          <p:cNvSpPr/>
          <p:nvPr/>
        </p:nvSpPr>
        <p:spPr>
          <a:xfrm>
            <a:off x="6660232" y="342467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reddening</a:t>
            </a:r>
            <a:endParaRPr lang="en-DE" sz="1800" dirty="0">
              <a:latin typeface="+mn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D1AEAE-D142-5340-91DF-7EDB98B29C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9952" y="0"/>
            <a:ext cx="1800200" cy="49583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240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7" name="Rectangle 16"/>
          <p:cNvSpPr/>
          <p:nvPr/>
        </p:nvSpPr>
        <p:spPr>
          <a:xfrm>
            <a:off x="5789" y="665140"/>
            <a:ext cx="8748463" cy="46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Ralf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Siebenmorgen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9273" y="15110"/>
            <a:ext cx="937251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IV: </a:t>
            </a:r>
          </a:p>
          <a:p>
            <a:pPr algn="ctr"/>
            <a:r>
              <a:rPr lang="en-GB" sz="3600" dirty="0">
                <a:solidFill>
                  <a:schemeClr val="accent6"/>
                </a:solidFill>
              </a:rPr>
              <a:t>The distance puzzle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92-47CC-11D9-DE50-E2785E35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6837"/>
            <a:ext cx="3736922" cy="4526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BF4AA-383B-D8F5-86A8-A99CB228B37C}"/>
              </a:ext>
            </a:extLst>
          </p:cNvPr>
          <p:cNvSpPr txBox="1"/>
          <p:nvPr/>
        </p:nvSpPr>
        <p:spPr>
          <a:xfrm>
            <a:off x="611560" y="5992805"/>
            <a:ext cx="326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5 lo</a:t>
            </a:r>
            <a:r>
              <a:rPr lang="en-DE" sz="2000" dirty="0">
                <a:solidFill>
                  <a:schemeClr val="accent6"/>
                </a:solidFill>
              </a:rPr>
              <a:t>g(D</a:t>
            </a:r>
            <a:r>
              <a:rPr lang="en-DE" sz="2000" baseline="-25000" dirty="0">
                <a:solidFill>
                  <a:schemeClr val="accent6"/>
                </a:solidFill>
              </a:rPr>
              <a:t>L</a:t>
            </a:r>
            <a:r>
              <a:rPr lang="en-DE" sz="2000" dirty="0">
                <a:solidFill>
                  <a:schemeClr val="accent6"/>
                </a:solidFill>
              </a:rPr>
              <a:t>) = V – M</a:t>
            </a:r>
            <a:r>
              <a:rPr lang="en-DE" sz="2000" baseline="-25000" dirty="0">
                <a:solidFill>
                  <a:schemeClr val="accent6"/>
                </a:solidFill>
              </a:rPr>
              <a:t>V</a:t>
            </a:r>
            <a:r>
              <a:rPr lang="en-DE" sz="2000" dirty="0">
                <a:solidFill>
                  <a:schemeClr val="accent6"/>
                </a:solidFill>
              </a:rPr>
              <a:t> – A</a:t>
            </a:r>
            <a:r>
              <a:rPr lang="en-DE" sz="2000" baseline="-25000" dirty="0">
                <a:solidFill>
                  <a:schemeClr val="accent6"/>
                </a:solidFill>
              </a:rPr>
              <a:t>V</a:t>
            </a:r>
            <a:r>
              <a:rPr lang="en-DE" sz="2000" dirty="0">
                <a:solidFill>
                  <a:schemeClr val="accent6"/>
                </a:solidFill>
              </a:rPr>
              <a:t> + 5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DF903-738E-FA02-6F7E-E723CB5068B8}"/>
              </a:ext>
            </a:extLst>
          </p:cNvPr>
          <p:cNvSpPr txBox="1"/>
          <p:nvPr/>
        </p:nvSpPr>
        <p:spPr>
          <a:xfrm>
            <a:off x="4162496" y="5308466"/>
            <a:ext cx="488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DE" sz="16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 </a:t>
            </a:r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 Valencic+04, Fitzpartick&amp;Massa07, Gordon+09</a:t>
            </a:r>
          </a:p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DE" sz="16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</a:t>
            </a:r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 Bowen+08, Wegner+07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4D0A5C-6C5C-7F84-2DD3-C787C51070B2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7864" y="5592695"/>
            <a:ext cx="889693" cy="4001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B258B0-1C45-0D7D-FC1D-800A0396C5FC}"/>
              </a:ext>
            </a:extLst>
          </p:cNvPr>
          <p:cNvSpPr txBox="1"/>
          <p:nvPr/>
        </p:nvSpPr>
        <p:spPr>
          <a:xfrm>
            <a:off x="4126435" y="2338020"/>
            <a:ext cx="517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Overestimate of luminosity distance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compared to GAIA parallax</a:t>
            </a:r>
          </a:p>
        </p:txBody>
      </p:sp>
    </p:spTree>
    <p:extLst>
      <p:ext uri="{BB962C8B-B14F-4D97-AF65-F5344CB8AC3E}">
        <p14:creationId xmlns:p14="http://schemas.microsoft.com/office/powerpoint/2010/main" val="234359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7B50C2-CE9E-564B-AD39-862C0F15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4998908" cy="5726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C92E3E-A2D5-CB4D-8019-7E2AA07D8EEE}"/>
              </a:ext>
            </a:extLst>
          </p:cNvPr>
          <p:cNvSpPr txBox="1"/>
          <p:nvPr/>
        </p:nvSpPr>
        <p:spPr>
          <a:xfrm>
            <a:off x="344673" y="2489310"/>
            <a:ext cx="2427127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~50%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of OB stars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show MIR/FIR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excess emission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-36095"/>
            <a:ext cx="9180512" cy="584775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Scrutinizing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MIR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reddening curves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C0C6-FD43-B2BC-74C9-0B408FBB8218}"/>
              </a:ext>
            </a:extLst>
          </p:cNvPr>
          <p:cNvSpPr txBox="1"/>
          <p:nvPr/>
        </p:nvSpPr>
        <p:spPr>
          <a:xfrm>
            <a:off x="1475656" y="6546830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(18)</a:t>
            </a:r>
          </a:p>
        </p:txBody>
      </p:sp>
    </p:spTree>
    <p:extLst>
      <p:ext uri="{BB962C8B-B14F-4D97-AF65-F5344CB8AC3E}">
        <p14:creationId xmlns:p14="http://schemas.microsoft.com/office/powerpoint/2010/main" val="307177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09728-DE09-6F46-948E-057D1EA2754A}"/>
              </a:ext>
            </a:extLst>
          </p:cNvPr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III - 	From the general field to individual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DC58C-89A3-69B7-6853-978450F2E11B}"/>
              </a:ext>
            </a:extLst>
          </p:cNvPr>
          <p:cNvSpPr txBox="1"/>
          <p:nvPr/>
        </p:nvSpPr>
        <p:spPr>
          <a:xfrm>
            <a:off x="611560" y="908720"/>
            <a:ext cx="6287299" cy="3369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Times New Roman"/>
              </a:rPr>
              <a:t>Scrutinizing reddening curves (S+23):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multiple bright sources within 10” ~IUE apertures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variability in photometry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variability in GAIA parallax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MIR/FIR reddening: no emission components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SpL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known by precision spectroscopy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   </a:t>
            </a: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SpL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of </a:t>
            </a: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reddened+unreddened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star agree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   no fast rotators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…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197B-C2BD-801C-9A95-745DD788BB14}"/>
              </a:ext>
            </a:extLst>
          </p:cNvPr>
          <p:cNvSpPr txBox="1"/>
          <p:nvPr/>
        </p:nvSpPr>
        <p:spPr>
          <a:xfrm>
            <a:off x="467544" y="4663644"/>
            <a:ext cx="70344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=&gt;      47 stars in the high-quality MW sample </a:t>
            </a:r>
          </a:p>
          <a:p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								of 	reddening curves </a:t>
            </a:r>
          </a:p>
          <a:p>
            <a:r>
              <a:rPr lang="en-DE" sz="2000" dirty="0">
                <a:solidFill>
                  <a:schemeClr val="accent6">
                    <a:lumMod val="75000"/>
                  </a:schemeClr>
                </a:solidFill>
              </a:rPr>
              <a:t>                						(43% of 110 are OK)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C6A6D-FAA8-8E9F-F737-BACD1699A075}"/>
              </a:ext>
            </a:extLst>
          </p:cNvPr>
          <p:cNvSpPr txBox="1"/>
          <p:nvPr/>
        </p:nvSpPr>
        <p:spPr>
          <a:xfrm>
            <a:off x="1528693" y="654683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+ 23</a:t>
            </a:r>
          </a:p>
        </p:txBody>
      </p:sp>
    </p:spTree>
    <p:extLst>
      <p:ext uri="{BB962C8B-B14F-4D97-AF65-F5344CB8AC3E}">
        <p14:creationId xmlns:p14="http://schemas.microsoft.com/office/powerpoint/2010/main" val="7351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0"/>
            <a:ext cx="9289032" cy="954107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Dark dust model for the high-quality MW sample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C0C6-FD43-B2BC-74C9-0B408FBB8218}"/>
              </a:ext>
            </a:extLst>
          </p:cNvPr>
          <p:cNvSpPr txBox="1"/>
          <p:nvPr/>
        </p:nvSpPr>
        <p:spPr>
          <a:xfrm>
            <a:off x="1368139" y="659735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(2018)</a:t>
            </a:r>
          </a:p>
        </p:txBody>
      </p:sp>
    </p:spTree>
    <p:extLst>
      <p:ext uri="{BB962C8B-B14F-4D97-AF65-F5344CB8AC3E}">
        <p14:creationId xmlns:p14="http://schemas.microsoft.com/office/powerpoint/2010/main" val="104139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6D1CE8-4F69-01F4-D96C-E62C0A1D0096}"/>
              </a:ext>
            </a:extLst>
          </p:cNvPr>
          <p:cNvGrpSpPr/>
          <p:nvPr/>
        </p:nvGrpSpPr>
        <p:grpSpPr>
          <a:xfrm>
            <a:off x="2283236" y="4077072"/>
            <a:ext cx="5889164" cy="913883"/>
            <a:chOff x="2283236" y="3929148"/>
            <a:chExt cx="5889164" cy="9138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ECDCD0-08BF-A556-61AB-40894B98DA99}"/>
                </a:ext>
              </a:extLst>
            </p:cNvPr>
            <p:cNvSpPr txBox="1"/>
            <p:nvPr/>
          </p:nvSpPr>
          <p:spPr>
            <a:xfrm>
              <a:off x="2283236" y="3929148"/>
              <a:ext cx="4593020" cy="400110"/>
            </a:xfrm>
            <a:prstGeom prst="rect">
              <a:avLst/>
            </a:prstGeom>
            <a:solidFill>
              <a:srgbClr val="D2D2F4">
                <a:alpha val="40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E(B-V)  = 1.086 (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en-GB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en-GB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n-DE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</a:rPr>
                <a:t> </a:t>
              </a:r>
              <a:endPara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D70B78-77E4-A62D-9A0C-C58C5F9AAB2D}"/>
                </a:ext>
              </a:extLst>
            </p:cNvPr>
            <p:cNvSpPr txBox="1"/>
            <p:nvPr/>
          </p:nvSpPr>
          <p:spPr>
            <a:xfrm>
              <a:off x="2302889" y="4442921"/>
              <a:ext cx="5869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 = 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N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 </a:t>
              </a:r>
              <a:endPara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CC21E2-B9D4-4440-A267-C64FD2284C94}"/>
              </a:ext>
            </a:extLst>
          </p:cNvPr>
          <p:cNvGrpSpPr/>
          <p:nvPr/>
        </p:nvGrpSpPr>
        <p:grpSpPr>
          <a:xfrm>
            <a:off x="280383" y="1340768"/>
            <a:ext cx="7748403" cy="1884793"/>
            <a:chOff x="281021" y="938244"/>
            <a:chExt cx="7748403" cy="18847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C15F4A-AF7E-003C-3404-E0949879E1C3}"/>
                </a:ext>
              </a:extLst>
            </p:cNvPr>
            <p:cNvSpPr txBox="1"/>
            <p:nvPr/>
          </p:nvSpPr>
          <p:spPr>
            <a:xfrm>
              <a:off x="2235970" y="1639492"/>
              <a:ext cx="4593020" cy="400110"/>
            </a:xfrm>
            <a:prstGeom prst="rect">
              <a:avLst/>
            </a:prstGeom>
            <a:solidFill>
              <a:srgbClr val="D2D2F4">
                <a:alpha val="50196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r>
                <a:rPr lang="en-US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=  V - M</a:t>
              </a:r>
              <a:r>
                <a:rPr lang="en-US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- 5 log D</a:t>
              </a:r>
              <a:r>
                <a:rPr lang="en-US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GAIA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+ 5. </a:t>
              </a:r>
              <a:endPara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B22554-BFF6-F06A-9F81-F0F7C0E30158}"/>
                </a:ext>
              </a:extLst>
            </p:cNvPr>
            <p:cNvSpPr txBox="1"/>
            <p:nvPr/>
          </p:nvSpPr>
          <p:spPr>
            <a:xfrm>
              <a:off x="294175" y="2022817"/>
              <a:ext cx="7170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=  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N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de-DE" sz="18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dark</a:t>
              </a:r>
              <a:r>
                <a:rPr lang="de-DE" sz="18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dust</a:t>
              </a:r>
              <a:r>
                <a:rPr lang="de-DE" sz="18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model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with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extinction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cross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section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K</a:t>
              </a:r>
              <a:endParaRPr lang="en-DE" sz="18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B0ED345-7ADB-A68D-034F-1958401D0C3F}"/>
                    </a:ext>
                  </a:extLst>
                </p:cNvPr>
                <p:cNvSpPr txBox="1"/>
                <p:nvPr/>
              </p:nvSpPr>
              <p:spPr>
                <a:xfrm>
                  <a:off x="281021" y="2422927"/>
                  <a:ext cx="77484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kern="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itchFamily="2" charset="2"/>
                    </a:rPr>
                    <a:t></a:t>
                  </a:r>
                  <a:r>
                    <a:rPr lang="de-DE" sz="2000" kern="0" baseline="-2500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</a:t>
                  </a:r>
                  <a:r>
                    <a:rPr lang="de-DE" sz="2000" kern="0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  &lt;  E(H)/1.086          </a:t>
                  </a:r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: </a:t>
                  </a:r>
                  <a:r>
                    <a:rPr lang="de-DE" sz="1800" kern="0" dirty="0" err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reddening</a:t>
                  </a:r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at infinite </a:t>
                  </a:r>
                  <a:r>
                    <a:rPr lang="de-DE" sz="1800" kern="0" dirty="0" err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small</a:t>
                  </a:r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1800" i="1" kern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de-DE" sz="1800" kern="0" dirty="0" err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is</a:t>
                  </a:r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de-DE" sz="1800" kern="0" dirty="0" err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smaller</a:t>
                  </a:r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de-DE" sz="1800" kern="0" dirty="0" err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than</a:t>
                  </a:r>
                  <a:r>
                    <a:rPr lang="de-DE" sz="1800" kern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in H-band</a:t>
                  </a:r>
                  <a:endParaRPr lang="en-DE" sz="18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B0ED345-7ADB-A68D-034F-1958401D0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021" y="2422927"/>
                  <a:ext cx="7748403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982" t="-12500" r="-491" b="-281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322D0F-E5E0-B4AB-60AD-1579FC7A6DF5}"/>
                </a:ext>
              </a:extLst>
            </p:cNvPr>
            <p:cNvSpPr txBox="1"/>
            <p:nvPr/>
          </p:nvSpPr>
          <p:spPr>
            <a:xfrm>
              <a:off x="281021" y="938244"/>
              <a:ext cx="7414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1) Estimate A</a:t>
              </a:r>
              <a:r>
                <a:rPr lang="en-GB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by </a:t>
              </a:r>
              <a:r>
                <a:rPr lang="en-GB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</a:t>
              </a:r>
              <a:r>
                <a:rPr lang="en-DE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nserting D</a:t>
              </a:r>
              <a:r>
                <a:rPr lang="en-DE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GAIA </a:t>
              </a:r>
              <a:r>
                <a:rPr lang="en-DE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 photometric equation: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C05AF1-39C5-01D8-F4F6-DB2FDFC4AECB}"/>
              </a:ext>
            </a:extLst>
          </p:cNvPr>
          <p:cNvSpPr txBox="1"/>
          <p:nvPr/>
        </p:nvSpPr>
        <p:spPr>
          <a:xfrm>
            <a:off x="281021" y="3501008"/>
            <a:ext cx="775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2) Normalize N of dark dust model using observed  E(B-V)</a:t>
            </a:r>
            <a:endParaRPr lang="en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D0084-F71F-4421-0EF8-B7B40F24A1BC}"/>
              </a:ext>
            </a:extLst>
          </p:cNvPr>
          <p:cNvSpPr txBox="1"/>
          <p:nvPr/>
        </p:nvSpPr>
        <p:spPr>
          <a:xfrm>
            <a:off x="2483768" y="5445224"/>
            <a:ext cx="4686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 Model of the absolute reddening </a:t>
            </a:r>
          </a:p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 Distance unification 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53A5E-AB62-7C2C-763A-A87AF80E011D}"/>
              </a:ext>
            </a:extLst>
          </p:cNvPr>
          <p:cNvSpPr txBox="1"/>
          <p:nvPr/>
        </p:nvSpPr>
        <p:spPr>
          <a:xfrm>
            <a:off x="-36512" y="0"/>
            <a:ext cx="9289032" cy="954107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Dark dust model for the high-quality MW sample</a:t>
            </a:r>
          </a:p>
        </p:txBody>
      </p:sp>
    </p:spTree>
    <p:extLst>
      <p:ext uri="{BB962C8B-B14F-4D97-AF65-F5344CB8AC3E}">
        <p14:creationId xmlns:p14="http://schemas.microsoft.com/office/powerpoint/2010/main" val="285394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B67E00-F047-1E50-AADA-0640446B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62" y="1264056"/>
            <a:ext cx="4819895" cy="4973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3A8434-6440-3C71-6788-C3F514D5E911}"/>
                  </a:ext>
                </a:extLst>
              </p:cNvPr>
              <p:cNvSpPr txBox="1"/>
              <p:nvPr/>
            </p:nvSpPr>
            <p:spPr>
              <a:xfrm rot="16200000">
                <a:off x="1164602" y="3198167"/>
                <a:ext cx="2176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>
                    <a:solidFill>
                      <a:srgbClr val="000000"/>
                    </a:solidFill>
                  </a:rPr>
                  <a:t>E(</a:t>
                </a:r>
                <a14:m>
                  <m:oMath xmlns:m="http://schemas.openxmlformats.org/officeDocument/2006/math">
                    <m:r>
                      <a:rPr lang="en-DE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3A8434-6440-3C71-6788-C3F514D5E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4602" y="3198167"/>
                <a:ext cx="2176750" cy="461665"/>
              </a:xfrm>
              <a:prstGeom prst="rect">
                <a:avLst/>
              </a:prstGeom>
              <a:blipFill>
                <a:blip r:embed="rId3"/>
                <a:stretch>
                  <a:fillRect l="-10811" t="-1744" r="-29730" b="-465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00DE79D-3322-2752-AE88-1A2AC0AF0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14" y="6049606"/>
            <a:ext cx="1407790" cy="37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387CAC-3B56-C036-30C8-9B17187086D5}"/>
                  </a:ext>
                </a:extLst>
              </p:cNvPr>
              <p:cNvSpPr txBox="1"/>
              <p:nvPr/>
            </p:nvSpPr>
            <p:spPr>
              <a:xfrm>
                <a:off x="1475656" y="5374957"/>
                <a:ext cx="1242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DE" sz="1800" dirty="0">
                    <a:solidFill>
                      <a:schemeClr val="tx1"/>
                    </a:solidFill>
                  </a:rPr>
                  <a:t>A</a:t>
                </a:r>
                <a:r>
                  <a:rPr lang="en-DE" sz="1800" baseline="-25000" dirty="0">
                    <a:solidFill>
                      <a:schemeClr val="tx1"/>
                    </a:solidFill>
                  </a:rPr>
                  <a:t>V</a:t>
                </a:r>
                <a:r>
                  <a:rPr lang="en-DE" sz="1800" dirty="0">
                    <a:solidFill>
                      <a:schemeClr val="tx1"/>
                    </a:solidFill>
                  </a:rPr>
                  <a:t> = -E(</a:t>
                </a:r>
                <a14:m>
                  <m:oMath xmlns:m="http://schemas.openxmlformats.org/officeDocument/2006/math">
                    <m:r>
                      <a:rPr lang="en-DE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DE" sz="180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D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387CAC-3B56-C036-30C8-9B171870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74957"/>
                <a:ext cx="1242200" cy="646331"/>
              </a:xfrm>
              <a:prstGeom prst="rect">
                <a:avLst/>
              </a:prstGeom>
              <a:blipFill>
                <a:blip r:embed="rId5"/>
                <a:stretch>
                  <a:fillRect l="-4040" t="-5769" r="-20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8A03124-203C-AF3D-A7E5-223890592D20}"/>
              </a:ext>
            </a:extLst>
          </p:cNvPr>
          <p:cNvSpPr txBox="1"/>
          <p:nvPr/>
        </p:nvSpPr>
        <p:spPr>
          <a:xfrm>
            <a:off x="5716042" y="507589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chemeClr val="tx1"/>
                </a:solidFill>
              </a:rPr>
              <a:t>Dark dust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7928D-F50C-5839-E2C9-05FAA960A5D0}"/>
              </a:ext>
            </a:extLst>
          </p:cNvPr>
          <p:cNvSpPr txBox="1"/>
          <p:nvPr/>
        </p:nvSpPr>
        <p:spPr>
          <a:xfrm>
            <a:off x="6089746" y="4293096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rgbClr val="C00000"/>
                </a:solidFill>
              </a:rPr>
              <a:t>Large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932EF-99B3-6EEB-4AC3-FC7D08EBDC90}"/>
              </a:ext>
            </a:extLst>
          </p:cNvPr>
          <p:cNvSpPr txBox="1"/>
          <p:nvPr/>
        </p:nvSpPr>
        <p:spPr>
          <a:xfrm>
            <a:off x="6124492" y="39330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rgbClr val="00B050"/>
                </a:solidFill>
              </a:rPr>
              <a:t>Nano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8C14-935E-8B07-EE2D-226406B3870C}"/>
              </a:ext>
            </a:extLst>
          </p:cNvPr>
          <p:cNvSpPr txBox="1"/>
          <p:nvPr/>
        </p:nvSpPr>
        <p:spPr>
          <a:xfrm>
            <a:off x="0" y="-31394"/>
            <a:ext cx="9289032" cy="954107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Model of the absolute reddening</a:t>
            </a:r>
          </a:p>
        </p:txBody>
      </p:sp>
    </p:spTree>
    <p:extLst>
      <p:ext uri="{BB962C8B-B14F-4D97-AF65-F5344CB8AC3E}">
        <p14:creationId xmlns:p14="http://schemas.microsoft.com/office/powerpoint/2010/main" val="344043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86E718D5-FE87-9A80-7EB6-C1E2E0A0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07450"/>
            <a:ext cx="6431614" cy="5536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04212-0D1F-2286-6880-499322CFB6FB}"/>
              </a:ext>
            </a:extLst>
          </p:cNvPr>
          <p:cNvSpPr txBox="1"/>
          <p:nvPr/>
        </p:nvSpPr>
        <p:spPr>
          <a:xfrm rot="2700975">
            <a:off x="7872242" y="139385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Fit all 47 star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FCE61-CD12-EFAE-9574-93FABE32F8ED}"/>
              </a:ext>
            </a:extLst>
          </p:cNvPr>
          <p:cNvSpPr txBox="1"/>
          <p:nvPr/>
        </p:nvSpPr>
        <p:spPr>
          <a:xfrm>
            <a:off x="0" y="-31394"/>
            <a:ext cx="9289032" cy="954107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Model of the absolute reddening</a:t>
            </a:r>
          </a:p>
        </p:txBody>
      </p:sp>
    </p:spTree>
    <p:extLst>
      <p:ext uri="{BB962C8B-B14F-4D97-AF65-F5344CB8AC3E}">
        <p14:creationId xmlns:p14="http://schemas.microsoft.com/office/powerpoint/2010/main" val="218563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F29F3-9C14-BE0D-F3EE-496E1E15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142"/>
            <a:ext cx="5759450" cy="584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EEED9-D8EE-1A39-7C57-92500FB57F4C}"/>
                  </a:ext>
                </a:extLst>
              </p:cNvPr>
              <p:cNvSpPr txBox="1"/>
              <p:nvPr/>
            </p:nvSpPr>
            <p:spPr>
              <a:xfrm>
                <a:off x="323528" y="3331438"/>
                <a:ext cx="14667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20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𝐷𝐷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6%</m:t>
                      </m:r>
                    </m:oMath>
                  </m:oMathPara>
                </a14:m>
                <a:endParaRPr lang="en-US" sz="2000" b="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20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𝑙𝑖𝑡</m:t>
                      </m:r>
                      <m:r>
                        <a:rPr lang="en-US" sz="20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en-US" sz="2000" b="0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EEED9-D8EE-1A39-7C57-92500FB5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31438"/>
                <a:ext cx="1466747" cy="707886"/>
              </a:xfrm>
              <a:prstGeom prst="rect">
                <a:avLst/>
              </a:prstGeom>
              <a:blipFill>
                <a:blip r:embed="rId3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F41B353-27D5-53D7-3ABF-CDE89E8DAE44}"/>
              </a:ext>
            </a:extLst>
          </p:cNvPr>
          <p:cNvSpPr txBox="1"/>
          <p:nvPr/>
        </p:nvSpPr>
        <p:spPr>
          <a:xfrm>
            <a:off x="323528" y="1844824"/>
            <a:ext cx="277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85% </a:t>
            </a: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(40 out of 47)</a:t>
            </a:r>
          </a:p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of the stars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7EE14-B3A3-8F14-7519-B5EC867A831B}"/>
              </a:ext>
            </a:extLst>
          </p:cNvPr>
          <p:cNvSpPr txBox="1"/>
          <p:nvPr/>
        </p:nvSpPr>
        <p:spPr>
          <a:xfrm>
            <a:off x="-36512" y="-31394"/>
            <a:ext cx="928903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</p:txBody>
      </p:sp>
    </p:spTree>
    <p:extLst>
      <p:ext uri="{BB962C8B-B14F-4D97-AF65-F5344CB8AC3E}">
        <p14:creationId xmlns:p14="http://schemas.microsoft.com/office/powerpoint/2010/main" val="68256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5790" y="0"/>
            <a:ext cx="933031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Dark Dust IV </a:t>
            </a:r>
          </a:p>
          <a:p>
            <a:pPr algn="ctr"/>
            <a:r>
              <a:rPr lang="en-GB" sz="3200" dirty="0">
                <a:solidFill>
                  <a:schemeClr val="accent6"/>
                </a:solidFill>
              </a:rPr>
              <a:t>The distance to the stars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A13CE-5CEE-AA26-306D-F2AC0832CA7B}"/>
              </a:ext>
            </a:extLst>
          </p:cNvPr>
          <p:cNvSpPr txBox="1"/>
          <p:nvPr/>
        </p:nvSpPr>
        <p:spPr>
          <a:xfrm>
            <a:off x="755577" y="2014365"/>
            <a:ext cx="7632848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The distance puzzle and very cold dust emisson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Model constraints of Dark dust in the diffuse ISM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From the general field to individual sources: 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Scrutinizing MW reddening curves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Model of the absolute reddening towards stars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Unification of distances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~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GAIA</a:t>
            </a:r>
          </a:p>
        </p:txBody>
      </p:sp>
    </p:spTree>
    <p:extLst>
      <p:ext uri="{BB962C8B-B14F-4D97-AF65-F5344CB8AC3E}">
        <p14:creationId xmlns:p14="http://schemas.microsoft.com/office/powerpoint/2010/main" val="77300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77797" y="-99392"/>
            <a:ext cx="933031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Dark Dust IV </a:t>
            </a:r>
          </a:p>
          <a:p>
            <a:pPr algn="ctr"/>
            <a:r>
              <a:rPr lang="en-GB" sz="3200" dirty="0">
                <a:solidFill>
                  <a:schemeClr val="accent6"/>
                </a:solidFill>
              </a:rPr>
              <a:t>The distance to the stars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64849-97D5-1C19-B7E7-E8F5FAFCF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" y="4393591"/>
            <a:ext cx="1761011" cy="2017343"/>
          </a:xfrm>
          <a:prstGeom prst="rect">
            <a:avLst/>
          </a:prstGeom>
        </p:spPr>
      </p:pic>
      <p:pic>
        <p:nvPicPr>
          <p:cNvPr id="8" name="Picture 7" descr="A graph of different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6BD9A991-BA7F-0C89-8407-F329D648E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27" y="858894"/>
            <a:ext cx="4240332" cy="3650226"/>
          </a:xfrm>
          <a:prstGeom prst="rect">
            <a:avLst/>
          </a:prstGeom>
        </p:spPr>
      </p:pic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pic>
        <p:nvPicPr>
          <p:cNvPr id="6" name="Picture 5" descr="A graph of 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0A5E0E29-7780-CFA5-6FDD-643774075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03" y="908720"/>
            <a:ext cx="2081649" cy="1698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38978-0F3F-3BC7-58E0-47A62E87C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18" y="3645024"/>
            <a:ext cx="2906182" cy="2950720"/>
          </a:xfrm>
          <a:prstGeom prst="rect">
            <a:avLst/>
          </a:prstGeom>
        </p:spPr>
      </p:pic>
      <p:pic>
        <p:nvPicPr>
          <p:cNvPr id="11" name="Picture 10" descr="A graph of different colors and sizes&#10;&#10;Description automatically generated with medium confidence">
            <a:extLst>
              <a:ext uri="{FF2B5EF4-FFF2-40B4-BE49-F238E27FC236}">
                <a16:creationId xmlns:a16="http://schemas.microsoft.com/office/drawing/2014/main" id="{14F1E53B-4C8A-CF88-7569-1B5DBDC12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96084"/>
            <a:ext cx="2107156" cy="1812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2B209-3407-4C10-791B-A28041D0A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41" y="3646632"/>
            <a:ext cx="2436252" cy="2950720"/>
          </a:xfrm>
          <a:prstGeom prst="rect">
            <a:avLst/>
          </a:prstGeom>
        </p:spPr>
      </p:pic>
      <p:pic>
        <p:nvPicPr>
          <p:cNvPr id="13" name="Picture 12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49B16C1F-DB86-6412-853B-25BAC1647F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3850"/>
            <a:ext cx="1865124" cy="2313342"/>
          </a:xfrm>
          <a:prstGeom prst="rect">
            <a:avLst/>
          </a:prstGeom>
        </p:spPr>
      </p:pic>
      <p:pic>
        <p:nvPicPr>
          <p:cNvPr id="14" name="Picture 13" descr="A graph of a graph of light&#10;&#10;Description automatically generated with medium confidence">
            <a:extLst>
              <a:ext uri="{FF2B5EF4-FFF2-40B4-BE49-F238E27FC236}">
                <a16:creationId xmlns:a16="http://schemas.microsoft.com/office/drawing/2014/main" id="{E8D6B797-273B-11F1-4A8B-861DF6C11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981" y="908720"/>
            <a:ext cx="2384701" cy="1862725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C7C59FB8-BADF-6F94-F2D5-EFFF090C70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7" y="4508002"/>
            <a:ext cx="2081648" cy="2017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A13CE-5CEE-AA26-306D-F2AC0832CA7B}"/>
              </a:ext>
            </a:extLst>
          </p:cNvPr>
          <p:cNvSpPr txBox="1"/>
          <p:nvPr/>
        </p:nvSpPr>
        <p:spPr>
          <a:xfrm>
            <a:off x="611560" y="2414718"/>
            <a:ext cx="8208912" cy="3246530"/>
          </a:xfrm>
          <a:prstGeom prst="rect">
            <a:avLst/>
          </a:prstGeom>
          <a:solidFill>
            <a:srgbClr val="D2D2F4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The distance puzzle and very cold dust emisson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Model constraints of Dark dust in the diffuse ISM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Scrutinizing MW reddening curves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Model of the absolute reddening towards stars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Unification of distances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84D7C-53F1-901C-E2BE-641A8873D114}"/>
              </a:ext>
            </a:extLst>
          </p:cNvPr>
          <p:cNvSpPr txBox="1"/>
          <p:nvPr/>
        </p:nvSpPr>
        <p:spPr>
          <a:xfrm rot="20571544">
            <a:off x="51556" y="247011"/>
            <a:ext cx="4593020" cy="400110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=  V - M</a:t>
            </a:r>
            <a:r>
              <a:rPr lang="en-US" sz="20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- 5 log D</a:t>
            </a:r>
            <a:r>
              <a:rPr lang="en-US" sz="20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GAIA</a:t>
            </a:r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+ 5. </a:t>
            </a:r>
            <a:endParaRPr lang="en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6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Extinction fit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0" y="1540396"/>
            <a:ext cx="26162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2717800" cy="69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33056"/>
            <a:ext cx="39624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229200"/>
            <a:ext cx="4711700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74319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Dust attenuation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815356"/>
            <a:ext cx="1968500" cy="31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275131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0D0D"/>
                </a:solidFill>
                <a:latin typeface="+mn-lt"/>
              </a:rPr>
              <a:t>Dust extinction cross section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37890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0D0D"/>
                </a:solidFill>
                <a:latin typeface="+mn-lt"/>
              </a:rPr>
              <a:t>..of particle of population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296" y="4293096"/>
            <a:ext cx="4394200" cy="25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96" y="6525344"/>
            <a:ext cx="2736304" cy="338554"/>
          </a:xfrm>
          <a:prstGeom prst="rect">
            <a:avLst/>
          </a:prstGeom>
          <a:solidFill>
            <a:srgbClr val="D2D2F4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Siebenmorgen et al. (2014)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341" y="5352978"/>
            <a:ext cx="365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Specific mass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cs typeface="Helvetica Neue"/>
              </a:rPr>
              <a:t>requies</a:t>
            </a:r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cs typeface="Helvetica Neue"/>
              </a:rPr>
              <a:t>realtive</a:t>
            </a:r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dust abundances</a:t>
            </a:r>
          </a:p>
        </p:txBody>
      </p:sp>
    </p:spTree>
    <p:extLst>
      <p:ext uri="{BB962C8B-B14F-4D97-AF65-F5344CB8AC3E}">
        <p14:creationId xmlns:p14="http://schemas.microsoft.com/office/powerpoint/2010/main" val="233525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7" name="Rectangle 16"/>
          <p:cNvSpPr/>
          <p:nvPr/>
        </p:nvSpPr>
        <p:spPr>
          <a:xfrm>
            <a:off x="5789" y="665140"/>
            <a:ext cx="8748463" cy="46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Ralf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Siebenmorgen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9273" y="15110"/>
            <a:ext cx="937251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IV: </a:t>
            </a:r>
          </a:p>
          <a:p>
            <a:pPr algn="ctr"/>
            <a:r>
              <a:rPr lang="en-GB" sz="3600" dirty="0">
                <a:solidFill>
                  <a:schemeClr val="accent6"/>
                </a:solidFill>
              </a:rPr>
              <a:t>The distance puzzle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92-47CC-11D9-DE50-E2785E35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6837"/>
            <a:ext cx="3736922" cy="4526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BF4AA-383B-D8F5-86A8-A99CB228B37C}"/>
              </a:ext>
            </a:extLst>
          </p:cNvPr>
          <p:cNvSpPr txBox="1"/>
          <p:nvPr/>
        </p:nvSpPr>
        <p:spPr>
          <a:xfrm>
            <a:off x="611560" y="5992805"/>
            <a:ext cx="326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5 lo</a:t>
            </a:r>
            <a:r>
              <a:rPr lang="en-DE" sz="2000" dirty="0">
                <a:solidFill>
                  <a:schemeClr val="accent6"/>
                </a:solidFill>
              </a:rPr>
              <a:t>g(D</a:t>
            </a:r>
            <a:r>
              <a:rPr lang="en-DE" sz="2000" baseline="-25000" dirty="0">
                <a:solidFill>
                  <a:schemeClr val="accent6"/>
                </a:solidFill>
              </a:rPr>
              <a:t>L</a:t>
            </a:r>
            <a:r>
              <a:rPr lang="en-DE" sz="2000" dirty="0">
                <a:solidFill>
                  <a:schemeClr val="accent6"/>
                </a:solidFill>
              </a:rPr>
              <a:t>) = V – M</a:t>
            </a:r>
            <a:r>
              <a:rPr lang="en-DE" sz="2000" baseline="-25000" dirty="0">
                <a:solidFill>
                  <a:schemeClr val="accent6"/>
                </a:solidFill>
              </a:rPr>
              <a:t>V</a:t>
            </a:r>
            <a:r>
              <a:rPr lang="en-DE" sz="2000" dirty="0">
                <a:solidFill>
                  <a:schemeClr val="accent6"/>
                </a:solidFill>
              </a:rPr>
              <a:t> – A</a:t>
            </a:r>
            <a:r>
              <a:rPr lang="en-DE" sz="2000" baseline="-25000" dirty="0">
                <a:solidFill>
                  <a:schemeClr val="accent6"/>
                </a:solidFill>
              </a:rPr>
              <a:t>V</a:t>
            </a:r>
            <a:r>
              <a:rPr lang="en-DE" sz="2000" dirty="0">
                <a:solidFill>
                  <a:schemeClr val="accent6"/>
                </a:solidFill>
              </a:rPr>
              <a:t> + 5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4F0F-D585-8F46-5223-21E15748937D}"/>
              </a:ext>
            </a:extLst>
          </p:cNvPr>
          <p:cNvSpPr txBox="1"/>
          <p:nvPr/>
        </p:nvSpPr>
        <p:spPr>
          <a:xfrm>
            <a:off x="4565201" y="2787213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Dimming by ‘meteoritic bodies’</a:t>
            </a:r>
          </a:p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(Trumpler, 1930)</a:t>
            </a:r>
          </a:p>
        </p:txBody>
      </p:sp>
    </p:spTree>
    <p:extLst>
      <p:ext uri="{BB962C8B-B14F-4D97-AF65-F5344CB8AC3E}">
        <p14:creationId xmlns:p14="http://schemas.microsoft.com/office/powerpoint/2010/main" val="1378649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7" name="Rectangle 16"/>
          <p:cNvSpPr/>
          <p:nvPr/>
        </p:nvSpPr>
        <p:spPr>
          <a:xfrm>
            <a:off x="5789" y="665140"/>
            <a:ext cx="8748463" cy="46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Ralf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Siebenmorgen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6513" y="0"/>
            <a:ext cx="9174723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IV: </a:t>
            </a:r>
          </a:p>
          <a:p>
            <a:pPr algn="ctr"/>
            <a:r>
              <a:rPr lang="en-GB" sz="3600" dirty="0">
                <a:solidFill>
                  <a:schemeClr val="accent6"/>
                </a:solidFill>
              </a:rPr>
              <a:t>The distance puzzle and </a:t>
            </a:r>
          </a:p>
          <a:p>
            <a:pPr algn="ctr"/>
            <a:r>
              <a:rPr lang="en-GB" sz="3600" dirty="0">
                <a:solidFill>
                  <a:schemeClr val="accent6"/>
                </a:solidFill>
              </a:rPr>
              <a:t>Very cold dust emission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92-47CC-11D9-DE50-E2785E35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45489"/>
            <a:ext cx="2808311" cy="3401349"/>
          </a:xfrm>
          <a:prstGeom prst="rect">
            <a:avLst/>
          </a:prstGeom>
        </p:spPr>
      </p:pic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A72C836E-D830-B1D2-AC6A-91A5426A2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52" y="1655423"/>
            <a:ext cx="4244958" cy="39814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BBF4AA-383B-D8F5-86A8-A99CB228B37C}"/>
                  </a:ext>
                </a:extLst>
              </p:cNvPr>
              <p:cNvSpPr txBox="1"/>
              <p:nvPr/>
            </p:nvSpPr>
            <p:spPr>
              <a:xfrm>
                <a:off x="1753690" y="5512306"/>
                <a:ext cx="72828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6"/>
                    </a:solidFill>
                  </a:rPr>
                  <a:t>Degeneracy in SED fit either</a:t>
                </a:r>
              </a:p>
              <a:p>
                <a:r>
                  <a:rPr lang="en-DE" sz="2000" dirty="0">
                    <a:solidFill>
                      <a:schemeClr val="accent6"/>
                    </a:solidFill>
                  </a:rPr>
                  <a:t>- Dark Dust or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- Chance of slope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(commonly applied)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BBF4AA-383B-D8F5-86A8-A99CB228B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90" y="5512306"/>
                <a:ext cx="7282805" cy="1015663"/>
              </a:xfrm>
              <a:prstGeom prst="rect">
                <a:avLst/>
              </a:prstGeom>
              <a:blipFill>
                <a:blip r:embed="rId5"/>
                <a:stretch>
                  <a:fillRect l="-1045" t="-2439" b="-85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006D2B-7967-DFFA-4903-AB3D95C20706}"/>
              </a:ext>
            </a:extLst>
          </p:cNvPr>
          <p:cNvSpPr txBox="1"/>
          <p:nvPr/>
        </p:nvSpPr>
        <p:spPr>
          <a:xfrm>
            <a:off x="7052598" y="2984443"/>
            <a:ext cx="1848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ubmm excess: </a:t>
            </a:r>
          </a:p>
          <a:p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ISO (S+99)</a:t>
            </a:r>
          </a:p>
          <a:p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Herschel</a:t>
            </a:r>
          </a:p>
          <a:p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ALMA</a:t>
            </a:r>
          </a:p>
        </p:txBody>
      </p:sp>
    </p:spTree>
    <p:extLst>
      <p:ext uri="{BB962C8B-B14F-4D97-AF65-F5344CB8AC3E}">
        <p14:creationId xmlns:p14="http://schemas.microsoft.com/office/powerpoint/2010/main" val="4056401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36512" y="0"/>
            <a:ext cx="95770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(II) in the general field of the diffuse ISM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4BDE3-2E88-B2E2-7317-87C95A8E3117}"/>
              </a:ext>
            </a:extLst>
          </p:cNvPr>
          <p:cNvSpPr txBox="1"/>
          <p:nvPr/>
        </p:nvSpPr>
        <p:spPr>
          <a:xfrm>
            <a:off x="683568" y="1781126"/>
            <a:ext cx="8485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Observational constraints of dust models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(Hensley &amp; Draine 21)</a:t>
            </a:r>
            <a:r>
              <a:rPr lang="en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olid phase element abundances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avelength dependant reddening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tar-light polarization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Dust e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mission of polarized + unpolarised light,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ccount for increased (sub)mm emission by Planck</a:t>
            </a:r>
          </a:p>
        </p:txBody>
      </p:sp>
    </p:spTree>
    <p:extLst>
      <p:ext uri="{BB962C8B-B14F-4D97-AF65-F5344CB8AC3E}">
        <p14:creationId xmlns:p14="http://schemas.microsoft.com/office/powerpoint/2010/main" val="1520831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0"/>
            <a:ext cx="9252520" cy="525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model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80A37-B4CE-2654-ABB4-AB3074C67E50}"/>
              </a:ext>
            </a:extLst>
          </p:cNvPr>
          <p:cNvSpPr txBox="1"/>
          <p:nvPr/>
        </p:nvSpPr>
        <p:spPr>
          <a:xfrm>
            <a:off x="864786" y="1088739"/>
            <a:ext cx="809917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Dust populations: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1) Nano-particles           &lt;6nm                        of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vSi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vGr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, and PAH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2) Submicron spheroids   6nm &lt; a &lt; 300nm  of amorphous Si, C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3) Micrometer sized         dark dust                as fluffy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Si+C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 conglomerates 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4BD6A2-A80F-2CEE-E7A4-F5336F9D0C13}"/>
                  </a:ext>
                </a:extLst>
              </p:cNvPr>
              <p:cNvSpPr txBox="1"/>
              <p:nvPr/>
            </p:nvSpPr>
            <p:spPr>
              <a:xfrm>
                <a:off x="835968" y="3041665"/>
                <a:ext cx="8099176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n-US" sz="20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Model parameters (11):</a:t>
                </a:r>
              </a:p>
              <a:p>
                <a:pPr marL="342900" indent="-34290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dust abundances (specific mass) of the 6-1 components </a:t>
                </a:r>
              </a:p>
              <a:p>
                <a:pPr marL="342900" indent="-34290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size parameters: exponent q, upper radii: </a:t>
                </a: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, 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 i="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, 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b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6" charset="0"/>
                  <a:ea typeface="Cambria Math" panose="02040503050406030204" pitchFamily="18" charset="0"/>
                </a:endParaRPr>
              </a:p>
              <a:p>
                <a:pPr marL="342900" indent="-34290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polarization alignment radii </a:t>
                </a: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, 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6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4BD6A2-A80F-2CEE-E7A4-F5336F9D0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8" y="3041665"/>
                <a:ext cx="8099176" cy="1323439"/>
              </a:xfrm>
              <a:prstGeom prst="rect">
                <a:avLst/>
              </a:prstGeom>
              <a:blipFill>
                <a:blip r:embed="rId3"/>
                <a:stretch>
                  <a:fillRect l="-782" t="-2857" b="-76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28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-4801"/>
            <a:ext cx="925252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a) Dust abundances + b) Reddening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3" name="Picture 2" descr="A comparison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B1C51DB-8BC1-DAEA-FE62-7E0A55BDC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276475"/>
            <a:ext cx="7772400" cy="3272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C4A7C-3E79-CFA4-AB1D-33BE85E3FE8E}"/>
              </a:ext>
            </a:extLst>
          </p:cNvPr>
          <p:cNvSpPr txBox="1"/>
          <p:nvPr/>
        </p:nvSpPr>
        <p:spPr>
          <a:xfrm>
            <a:off x="1933936" y="1228079"/>
            <a:ext cx="4854214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a) 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ll models respect: 	 </a:t>
            </a:r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[C] / [Si] &lt; 5.2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DA646E-7F7F-6C65-FE94-66609240B24E}"/>
                  </a:ext>
                </a:extLst>
              </p:cNvPr>
              <p:cNvSpPr txBox="1"/>
              <p:nvPr/>
            </p:nvSpPr>
            <p:spPr>
              <a:xfrm>
                <a:off x="250825" y="5679284"/>
                <a:ext cx="83536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Dark dust provides up to 1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“</a:t>
                </a:r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DE" sz="2000" dirty="0">
                    <a:solidFill>
                      <a:schemeClr val="accent6">
                        <a:lumMod val="75000"/>
                      </a:schemeClr>
                    </a:solidFill>
                  </a:rPr>
                  <a:t>on-selective</a:t>
                </a:r>
                <a:r>
                  <a:rPr lang="en-GB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” or </a:t>
                </a:r>
                <a:r>
                  <a:rPr lang="en-DE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“</a:t>
                </a:r>
                <a:r>
                  <a:rPr lang="en-DE" sz="2000" dirty="0">
                    <a:solidFill>
                      <a:schemeClr val="bg2">
                        <a:lumMod val="75000"/>
                      </a:schemeClr>
                    </a:solidFill>
                  </a:rPr>
                  <a:t>gray</a:t>
                </a:r>
                <a:r>
                  <a:rPr lang="en-DE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” extinction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DA646E-7F7F-6C65-FE94-66609240B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5679284"/>
                <a:ext cx="8353623" cy="400110"/>
              </a:xfrm>
              <a:prstGeom prst="rect">
                <a:avLst/>
              </a:prstGeom>
              <a:blipFill>
                <a:blip r:embed="rId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982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108520" y="-27384"/>
            <a:ext cx="928903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c) Starlight polarisation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4" name="Picture 3" descr="A graph of 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635BF577-D52D-3DBF-0744-B1455E30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89" y="1463915"/>
            <a:ext cx="5472608" cy="44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62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108520" y="0"/>
            <a:ext cx="925252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d) Dust emission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3" name="Picture 2" descr="A graph of a graph of light&#10;&#10;Description automatically generated with medium confidence">
            <a:extLst>
              <a:ext uri="{FF2B5EF4-FFF2-40B4-BE49-F238E27FC236}">
                <a16:creationId xmlns:a16="http://schemas.microsoft.com/office/drawing/2014/main" id="{1198D8D4-8B98-C0DC-C49C-77F3B30B2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7703"/>
            <a:ext cx="6912768" cy="5399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008DEB-4E7D-4510-BF1C-351316549F27}"/>
                  </a:ext>
                </a:extLst>
              </p:cNvPr>
              <p:cNvSpPr txBox="1"/>
              <p:nvPr/>
            </p:nvSpPr>
            <p:spPr>
              <a:xfrm>
                <a:off x="6372200" y="1628800"/>
                <a:ext cx="1008112" cy="5184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𝑔𝑎𝑠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6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𝑑𝑢𝑠𝑡</m:t>
                        </m:r>
                      </m:den>
                    </m:f>
                  </m:oMath>
                </a14:m>
                <a:r>
                  <a:rPr lang="en-DE" sz="1600" dirty="0">
                    <a:solidFill>
                      <a:schemeClr val="tx1"/>
                    </a:solidFill>
                  </a:rPr>
                  <a:t> =125</a:t>
                </a:r>
              </a:p>
              <a:p>
                <a:endParaRPr lang="en-DE" sz="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008DEB-4E7D-4510-BF1C-351316549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628800"/>
                <a:ext cx="1008112" cy="518475"/>
              </a:xfrm>
              <a:prstGeom prst="rect">
                <a:avLst/>
              </a:prstGeom>
              <a:blipFill>
                <a:blip r:embed="rId4"/>
                <a:stretch>
                  <a:fillRect r="-122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7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LGC Sans"/>
        <a:cs typeface="DejaVu LGC Sans"/>
      </a:majorFont>
      <a:minorFont>
        <a:latin typeface="Comic Sans MS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3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3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5419</TotalTime>
  <Words>1258</Words>
  <Application>Microsoft Macintosh PowerPoint</Application>
  <PresentationFormat>On-screen Show (4:3)</PresentationFormat>
  <Paragraphs>187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Comic Sans MS</vt:lpstr>
      <vt:lpstr>Helvetica Neue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 emission of X-ray/EUV    irradiated proto-planetary   disks</dc:title>
  <cp:lastModifiedBy>Ralf Siebenmorgen</cp:lastModifiedBy>
  <cp:revision>1061</cp:revision>
  <cp:lastPrinted>2018-05-29T16:50:51Z</cp:lastPrinted>
  <dcterms:created xsi:type="dcterms:W3CDTF">1601-01-01T00:00:00Z</dcterms:created>
  <dcterms:modified xsi:type="dcterms:W3CDTF">2023-09-19T09:20:38Z</dcterms:modified>
</cp:coreProperties>
</file>