
<file path=[Content_Types].xml><?xml version="1.0" encoding="utf-8"?>
<Types xmlns="http://schemas.openxmlformats.org/package/2006/content-types">
  <Default Extension="png" ContentType="image/png"/>
  <Default Extension="mpeg" ContentType="video/mpe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84" r:id="rId4"/>
  </p:sldMasterIdLst>
  <p:notesMasterIdLst>
    <p:notesMasterId r:id="rId62"/>
  </p:notesMasterIdLst>
  <p:handoutMasterIdLst>
    <p:handoutMasterId r:id="rId63"/>
  </p:handoutMasterIdLst>
  <p:sldIdLst>
    <p:sldId id="262" r:id="rId5"/>
    <p:sldId id="324" r:id="rId6"/>
    <p:sldId id="325" r:id="rId7"/>
    <p:sldId id="326" r:id="rId8"/>
    <p:sldId id="327" r:id="rId9"/>
    <p:sldId id="328" r:id="rId10"/>
    <p:sldId id="329" r:id="rId11"/>
    <p:sldId id="330" r:id="rId12"/>
    <p:sldId id="331" r:id="rId13"/>
    <p:sldId id="332" r:id="rId14"/>
    <p:sldId id="333" r:id="rId15"/>
    <p:sldId id="334" r:id="rId16"/>
    <p:sldId id="335" r:id="rId17"/>
    <p:sldId id="336" r:id="rId18"/>
    <p:sldId id="337" r:id="rId19"/>
    <p:sldId id="338" r:id="rId20"/>
    <p:sldId id="339" r:id="rId21"/>
    <p:sldId id="340" r:id="rId22"/>
    <p:sldId id="341" r:id="rId23"/>
    <p:sldId id="342" r:id="rId24"/>
    <p:sldId id="343" r:id="rId25"/>
    <p:sldId id="344" r:id="rId26"/>
    <p:sldId id="345" r:id="rId27"/>
    <p:sldId id="346" r:id="rId28"/>
    <p:sldId id="347" r:id="rId29"/>
    <p:sldId id="348" r:id="rId30"/>
    <p:sldId id="349" r:id="rId31"/>
    <p:sldId id="350" r:id="rId32"/>
    <p:sldId id="351" r:id="rId33"/>
    <p:sldId id="352" r:id="rId34"/>
    <p:sldId id="353" r:id="rId35"/>
    <p:sldId id="354" r:id="rId36"/>
    <p:sldId id="355" r:id="rId37"/>
    <p:sldId id="356" r:id="rId38"/>
    <p:sldId id="357" r:id="rId39"/>
    <p:sldId id="314" r:id="rId40"/>
    <p:sldId id="287" r:id="rId41"/>
    <p:sldId id="323" r:id="rId42"/>
    <p:sldId id="277" r:id="rId43"/>
    <p:sldId id="312" r:id="rId44"/>
    <p:sldId id="292" r:id="rId45"/>
    <p:sldId id="322" r:id="rId46"/>
    <p:sldId id="313" r:id="rId47"/>
    <p:sldId id="293" r:id="rId48"/>
    <p:sldId id="315" r:id="rId49"/>
    <p:sldId id="286" r:id="rId50"/>
    <p:sldId id="316" r:id="rId51"/>
    <p:sldId id="309" r:id="rId52"/>
    <p:sldId id="321" r:id="rId53"/>
    <p:sldId id="290" r:id="rId54"/>
    <p:sldId id="282" r:id="rId55"/>
    <p:sldId id="300" r:id="rId56"/>
    <p:sldId id="317" r:id="rId57"/>
    <p:sldId id="275" r:id="rId58"/>
    <p:sldId id="318" r:id="rId59"/>
    <p:sldId id="319" r:id="rId60"/>
    <p:sldId id="320" r:id="rId61"/>
  </p:sldIdLst>
  <p:sldSz cx="9144000" cy="6858000" type="screen4x3"/>
  <p:notesSz cx="6794500" cy="9931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81243" autoAdjust="0"/>
  </p:normalViewPr>
  <p:slideViewPr>
    <p:cSldViewPr snapToGrid="0" snapToObjects="1">
      <p:cViewPr>
        <p:scale>
          <a:sx n="100" d="100"/>
          <a:sy n="100" d="100"/>
        </p:scale>
        <p:origin x="852" y="114"/>
      </p:cViewPr>
      <p:guideLst>
        <p:guide orient="horz" pos="2160"/>
        <p:guide pos="2880"/>
      </p:guideLst>
    </p:cSldViewPr>
  </p:slideViewPr>
  <p:notesTextViewPr>
    <p:cViewPr>
      <p:scale>
        <a:sx n="1" d="1"/>
        <a:sy n="1" d="1"/>
      </p:scale>
      <p:origin x="0" y="0"/>
    </p:cViewPr>
  </p:notesTextViewPr>
  <p:sorterViewPr>
    <p:cViewPr>
      <p:scale>
        <a:sx n="80" d="100"/>
        <a:sy n="80" d="100"/>
      </p:scale>
      <p:origin x="0" y="0"/>
    </p:cViewPr>
  </p:sorterViewPr>
  <p:notesViewPr>
    <p:cSldViewPr snapToGrid="0" snapToObjects="1">
      <p:cViewPr varScale="1">
        <p:scale>
          <a:sx n="52" d="100"/>
          <a:sy n="52" d="100"/>
        </p:scale>
        <p:origin x="2058"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handoutMaster" Target="handoutMasters/handout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813" cy="498475"/>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48100" y="0"/>
            <a:ext cx="2944813" cy="498475"/>
          </a:xfrm>
          <a:prstGeom prst="rect">
            <a:avLst/>
          </a:prstGeom>
        </p:spPr>
        <p:txBody>
          <a:bodyPr vert="horz" lIns="91440" tIns="45720" rIns="91440" bIns="45720" rtlCol="0"/>
          <a:lstStyle>
            <a:lvl1pPr algn="r">
              <a:defRPr sz="1200"/>
            </a:lvl1pPr>
          </a:lstStyle>
          <a:p>
            <a:fld id="{A4860586-CF9C-4CF4-8033-A03DC39D1CB5}" type="datetimeFigureOut">
              <a:rPr lang="en-GB" smtClean="0"/>
              <a:t>11/10/2017</a:t>
            </a:fld>
            <a:endParaRPr lang="en-GB"/>
          </a:p>
        </p:txBody>
      </p:sp>
      <p:sp>
        <p:nvSpPr>
          <p:cNvPr id="4" name="Footer Placeholder 3"/>
          <p:cNvSpPr>
            <a:spLocks noGrp="1"/>
          </p:cNvSpPr>
          <p:nvPr>
            <p:ph type="ftr" sz="quarter" idx="2"/>
          </p:nvPr>
        </p:nvSpPr>
        <p:spPr>
          <a:xfrm>
            <a:off x="0" y="9432925"/>
            <a:ext cx="2944813" cy="498475"/>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48100" y="9432925"/>
            <a:ext cx="2944813" cy="498475"/>
          </a:xfrm>
          <a:prstGeom prst="rect">
            <a:avLst/>
          </a:prstGeom>
        </p:spPr>
        <p:txBody>
          <a:bodyPr vert="horz" lIns="91440" tIns="45720" rIns="91440" bIns="45720" rtlCol="0" anchor="b"/>
          <a:lstStyle>
            <a:lvl1pPr algn="r">
              <a:defRPr sz="1200"/>
            </a:lvl1pPr>
          </a:lstStyle>
          <a:p>
            <a:fld id="{8AADBB60-AEA2-4086-AB3D-9AC3D6914A1D}" type="slidenum">
              <a:rPr lang="en-GB" smtClean="0"/>
              <a:t>‹#›</a:t>
            </a:fld>
            <a:endParaRPr lang="en-GB"/>
          </a:p>
        </p:txBody>
      </p:sp>
    </p:spTree>
    <p:extLst>
      <p:ext uri="{BB962C8B-B14F-4D97-AF65-F5344CB8AC3E}">
        <p14:creationId xmlns:p14="http://schemas.microsoft.com/office/powerpoint/2010/main" val="35986190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829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48645" y="0"/>
            <a:ext cx="2944283" cy="498295"/>
          </a:xfrm>
          <a:prstGeom prst="rect">
            <a:avLst/>
          </a:prstGeom>
        </p:spPr>
        <p:txBody>
          <a:bodyPr vert="horz" lIns="91440" tIns="45720" rIns="91440" bIns="45720" rtlCol="0"/>
          <a:lstStyle>
            <a:lvl1pPr algn="r">
              <a:defRPr sz="1200"/>
            </a:lvl1pPr>
          </a:lstStyle>
          <a:p>
            <a:fld id="{A49765D0-4809-1347-B630-8C2EEAAF8735}" type="datetimeFigureOut">
              <a:rPr lang="en-US" smtClean="0"/>
              <a:t>10/11/2017</a:t>
            </a:fld>
            <a:endParaRPr lang="en-US"/>
          </a:p>
        </p:txBody>
      </p:sp>
      <p:sp>
        <p:nvSpPr>
          <p:cNvPr id="4" name="Slide Image Placeholder 3"/>
          <p:cNvSpPr>
            <a:spLocks noGrp="1" noRot="1" noChangeAspect="1"/>
          </p:cNvSpPr>
          <p:nvPr>
            <p:ph type="sldImg" idx="2"/>
          </p:nvPr>
        </p:nvSpPr>
        <p:spPr>
          <a:xfrm>
            <a:off x="1163638" y="1241425"/>
            <a:ext cx="4467225" cy="3351213"/>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450" y="4779486"/>
            <a:ext cx="5435600" cy="3910489"/>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33107"/>
            <a:ext cx="2944283" cy="498294"/>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48645" y="9433107"/>
            <a:ext cx="2944283" cy="498294"/>
          </a:xfrm>
          <a:prstGeom prst="rect">
            <a:avLst/>
          </a:prstGeom>
        </p:spPr>
        <p:txBody>
          <a:bodyPr vert="horz" lIns="91440" tIns="45720" rIns="91440" bIns="45720" rtlCol="0" anchor="b"/>
          <a:lstStyle>
            <a:lvl1pPr algn="r">
              <a:defRPr sz="1200"/>
            </a:lvl1pPr>
          </a:lstStyle>
          <a:p>
            <a:fld id="{09A3A21A-F1D2-7D4C-8398-C9399E5F866F}" type="slidenum">
              <a:rPr lang="en-US" smtClean="0"/>
              <a:t>‹#›</a:t>
            </a:fld>
            <a:endParaRPr lang="en-US"/>
          </a:p>
        </p:txBody>
      </p:sp>
    </p:spTree>
    <p:extLst>
      <p:ext uri="{BB962C8B-B14F-4D97-AF65-F5344CB8AC3E}">
        <p14:creationId xmlns:p14="http://schemas.microsoft.com/office/powerpoint/2010/main" val="7501677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9A3A21A-F1D2-7D4C-8398-C9399E5F866F}" type="slidenum">
              <a:rPr lang="en-US" smtClean="0"/>
              <a:t>1</a:t>
            </a:fld>
            <a:endParaRPr lang="en-US"/>
          </a:p>
        </p:txBody>
      </p:sp>
    </p:spTree>
    <p:extLst>
      <p:ext uri="{BB962C8B-B14F-4D97-AF65-F5344CB8AC3E}">
        <p14:creationId xmlns:p14="http://schemas.microsoft.com/office/powerpoint/2010/main" val="38037685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a:t>Annahmen: Simulation von einem 100 M-Sterne Survey</a:t>
            </a:r>
          </a:p>
          <a:p>
            <a:r>
              <a:rPr lang="de-DE" dirty="0"/>
              <a:t>den Planeten liegt eine log-normal Verteilung des Abstands zugrunde</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E450287-50B3-4AF3-A52D-24112B805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846352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a:t>Annahmen: Simulation von einem 100 M-Sterne Survey</a:t>
            </a:r>
          </a:p>
          <a:p>
            <a:r>
              <a:rPr lang="de-DE" dirty="0"/>
              <a:t>den Planeten liegt eine log-normal Verteilung des Abstands zugrunde</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E450287-50B3-4AF3-A52D-24112B805A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14157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81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2475451-75C6-4D7A-91AD-FAD8530A94C8}" type="slidenum">
              <a:rPr kumimoji="0" lang="en-US" sz="1800" b="0" i="0" u="none" strike="noStrike" kern="0" cap="none" spc="0" normalizeH="0" baseline="0" noProof="0" smtClean="0">
                <a:ln>
                  <a:noFill/>
                </a:ln>
                <a:solidFill>
                  <a:prstClr val="black"/>
                </a:solidFill>
                <a:effectLst/>
                <a:uLnTx/>
                <a:uFillTx/>
                <a:latin typeface="Calibri"/>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30</a:t>
            </a:fld>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145842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81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2475451-75C6-4D7A-91AD-FAD8530A94C8}" type="slidenum">
              <a:rPr kumimoji="0" lang="en-US" sz="1800" b="0" i="0" u="none" strike="noStrike" kern="0" cap="none" spc="0" normalizeH="0" baseline="0" noProof="0" smtClean="0">
                <a:ln>
                  <a:noFill/>
                </a:ln>
                <a:solidFill>
                  <a:prstClr val="black"/>
                </a:solidFill>
                <a:effectLst/>
                <a:uLnTx/>
                <a:uFillTx/>
                <a:latin typeface="Calibri"/>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397674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81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2475451-75C6-4D7A-91AD-FAD8530A94C8}" type="slidenum">
              <a:rPr kumimoji="0" lang="en-US" sz="1800" b="0" i="0" u="none" strike="noStrike" kern="0" cap="none" spc="0" normalizeH="0" baseline="0" noProof="0" smtClean="0">
                <a:ln>
                  <a:noFill/>
                </a:ln>
                <a:solidFill>
                  <a:prstClr val="black"/>
                </a:solidFill>
                <a:effectLst/>
                <a:uLnTx/>
                <a:uFillTx/>
                <a:latin typeface="Calibri"/>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34</a:t>
            </a:fld>
            <a:endParaRPr kumimoji="0" lang="en-US" sz="1800" b="0" i="0" u="none" strike="noStrike" kern="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412464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9A3A21A-F1D2-7D4C-8398-C9399E5F866F}" type="slidenum">
              <a:rPr lang="en-US" smtClean="0"/>
              <a:t>36</a:t>
            </a:fld>
            <a:endParaRPr lang="en-US"/>
          </a:p>
        </p:txBody>
      </p:sp>
    </p:spTree>
    <p:extLst>
      <p:ext uri="{BB962C8B-B14F-4D97-AF65-F5344CB8AC3E}">
        <p14:creationId xmlns:p14="http://schemas.microsoft.com/office/powerpoint/2010/main" val="20966957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800100" lvl="1" indent="-342900">
              <a:buFont typeface="+mj-lt"/>
              <a:buAutoNum type="arabicPeriod"/>
            </a:pPr>
            <a:r>
              <a:rPr lang="en-US" sz="1400" dirty="0"/>
              <a:t>Imaging at L/M band: </a:t>
            </a:r>
            <a:r>
              <a:rPr lang="en-GB" sz="1400" dirty="0"/>
              <a:t>The imager shall include low/medium resolution (R ~ few hundred - thousand) slit spectroscopy as well as </a:t>
            </a:r>
            <a:r>
              <a:rPr lang="en-GB" sz="1400" dirty="0" err="1"/>
              <a:t>coronagraphy</a:t>
            </a:r>
            <a:r>
              <a:rPr lang="en-GB" sz="1400" dirty="0"/>
              <a:t> for high contrast imaging.</a:t>
            </a:r>
            <a:endParaRPr lang="en-US" sz="1400" dirty="0"/>
          </a:p>
          <a:p>
            <a:pPr marL="800100" lvl="1" indent="-342900">
              <a:buFont typeface="+mj-lt"/>
              <a:buAutoNum type="arabicPeriod"/>
            </a:pPr>
            <a:r>
              <a:rPr lang="en-US" sz="1400" dirty="0"/>
              <a:t>Imaging at N/Q band: </a:t>
            </a:r>
            <a:r>
              <a:rPr lang="en-GB" sz="1400" dirty="0"/>
              <a:t>The N-band imager shall include low/medium resolution (R ~ few hundred - thousand) slit spectroscopy as well as </a:t>
            </a:r>
            <a:r>
              <a:rPr lang="en-GB" sz="1400" dirty="0" err="1"/>
              <a:t>coronagraphy</a:t>
            </a:r>
            <a:r>
              <a:rPr lang="en-GB" sz="1400" dirty="0"/>
              <a:t> for high contrast imaging. </a:t>
            </a:r>
          </a:p>
          <a:p>
            <a:pPr marL="800100" lvl="1" indent="-342900">
              <a:buFont typeface="+mj-lt"/>
              <a:buAutoNum type="arabicPeriod"/>
            </a:pPr>
            <a:r>
              <a:rPr lang="en-GB" sz="1400" dirty="0"/>
              <a:t>High resolution (R ~ 100,000) IFU spectroscopy at L/M band, including a mode with extended instantaneous wavelength coverage. </a:t>
            </a:r>
          </a:p>
          <a:p>
            <a:pPr marL="800100" lvl="1" indent="-342900">
              <a:buFont typeface="+mj-lt"/>
              <a:buAutoNum type="arabicPeriod"/>
            </a:pPr>
            <a:r>
              <a:rPr lang="en-US" sz="1400" dirty="0">
                <a:solidFill>
                  <a:schemeClr val="bg1">
                    <a:lumMod val="65000"/>
                  </a:schemeClr>
                </a:solidFill>
              </a:rPr>
              <a:t>GOAL: High resolution IFU </a:t>
            </a:r>
            <a:r>
              <a:rPr lang="en-GB" sz="1400" dirty="0">
                <a:solidFill>
                  <a:schemeClr val="bg1">
                    <a:lumMod val="65000"/>
                  </a:schemeClr>
                </a:solidFill>
              </a:rPr>
              <a:t>spectroscopy at N band. Not in the baseline design.</a:t>
            </a:r>
            <a:endParaRPr lang="en-US" sz="1400" dirty="0">
              <a:solidFill>
                <a:schemeClr val="bg1">
                  <a:lumMod val="65000"/>
                </a:schemeClr>
              </a:solidFill>
            </a:endParaRPr>
          </a:p>
          <a:p>
            <a:endParaRPr lang="en-GB" dirty="0"/>
          </a:p>
        </p:txBody>
      </p:sp>
      <p:sp>
        <p:nvSpPr>
          <p:cNvPr id="4" name="Slide Number Placeholder 3"/>
          <p:cNvSpPr>
            <a:spLocks noGrp="1"/>
          </p:cNvSpPr>
          <p:nvPr>
            <p:ph type="sldNum" sz="quarter" idx="10"/>
          </p:nvPr>
        </p:nvSpPr>
        <p:spPr/>
        <p:txBody>
          <a:bodyPr/>
          <a:lstStyle/>
          <a:p>
            <a:fld id="{09A3A21A-F1D2-7D4C-8398-C9399E5F866F}" type="slidenum">
              <a:rPr lang="en-US" smtClean="0"/>
              <a:t>37</a:t>
            </a:fld>
            <a:endParaRPr lang="en-US"/>
          </a:p>
        </p:txBody>
      </p:sp>
    </p:spTree>
    <p:extLst>
      <p:ext uri="{BB962C8B-B14F-4D97-AF65-F5344CB8AC3E}">
        <p14:creationId xmlns:p14="http://schemas.microsoft.com/office/powerpoint/2010/main" val="30212614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May Consortium meeting Paris</a:t>
            </a:r>
          </a:p>
        </p:txBody>
      </p:sp>
      <p:sp>
        <p:nvSpPr>
          <p:cNvPr id="4" name="Slide Number Placeholder 3"/>
          <p:cNvSpPr>
            <a:spLocks noGrp="1"/>
          </p:cNvSpPr>
          <p:nvPr>
            <p:ph type="sldNum" sz="quarter" idx="10"/>
          </p:nvPr>
        </p:nvSpPr>
        <p:spPr/>
        <p:txBody>
          <a:bodyPr/>
          <a:lstStyle/>
          <a:p>
            <a:fld id="{09A3A21A-F1D2-7D4C-8398-C9399E5F866F}" type="slidenum">
              <a:rPr lang="en-US" smtClean="0"/>
              <a:t>38</a:t>
            </a:fld>
            <a:endParaRPr lang="en-US"/>
          </a:p>
        </p:txBody>
      </p:sp>
    </p:spTree>
    <p:extLst>
      <p:ext uri="{BB962C8B-B14F-4D97-AF65-F5344CB8AC3E}">
        <p14:creationId xmlns:p14="http://schemas.microsoft.com/office/powerpoint/2010/main" val="10976982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9A3A21A-F1D2-7D4C-8398-C9399E5F866F}" type="slidenum">
              <a:rPr lang="en-US" smtClean="0"/>
              <a:t>39</a:t>
            </a:fld>
            <a:endParaRPr lang="en-US"/>
          </a:p>
        </p:txBody>
      </p:sp>
    </p:spTree>
    <p:extLst>
      <p:ext uri="{BB962C8B-B14F-4D97-AF65-F5344CB8AC3E}">
        <p14:creationId xmlns:p14="http://schemas.microsoft.com/office/powerpoint/2010/main" val="41694739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9A3A21A-F1D2-7D4C-8398-C9399E5F866F}" type="slidenum">
              <a:rPr lang="en-US" smtClean="0"/>
              <a:t>40</a:t>
            </a:fld>
            <a:endParaRPr lang="en-US"/>
          </a:p>
        </p:txBody>
      </p:sp>
    </p:spTree>
    <p:extLst>
      <p:ext uri="{BB962C8B-B14F-4D97-AF65-F5344CB8AC3E}">
        <p14:creationId xmlns:p14="http://schemas.microsoft.com/office/powerpoint/2010/main" val="27753834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METIS architecture did not change, therefore you see the same picture as last time.</a:t>
            </a:r>
          </a:p>
          <a:p>
            <a:endParaRPr lang="en-GB" dirty="0"/>
          </a:p>
        </p:txBody>
      </p:sp>
      <p:sp>
        <p:nvSpPr>
          <p:cNvPr id="4" name="Slide Number Placeholder 3"/>
          <p:cNvSpPr>
            <a:spLocks noGrp="1"/>
          </p:cNvSpPr>
          <p:nvPr>
            <p:ph type="sldNum" sz="quarter" idx="10"/>
          </p:nvPr>
        </p:nvSpPr>
        <p:spPr/>
        <p:txBody>
          <a:bodyPr/>
          <a:lstStyle/>
          <a:p>
            <a:fld id="{09A3A21A-F1D2-7D4C-8398-C9399E5F866F}" type="slidenum">
              <a:rPr lang="en-US" smtClean="0"/>
              <a:t>2</a:t>
            </a:fld>
            <a:endParaRPr lang="en-US"/>
          </a:p>
        </p:txBody>
      </p:sp>
    </p:spTree>
    <p:extLst>
      <p:ext uri="{BB962C8B-B14F-4D97-AF65-F5344CB8AC3E}">
        <p14:creationId xmlns:p14="http://schemas.microsoft.com/office/powerpoint/2010/main" val="12100728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Specification for the alignment structure still to be worked out</a:t>
            </a:r>
          </a:p>
          <a:p>
            <a:endParaRPr lang="en-GB" dirty="0"/>
          </a:p>
          <a:p>
            <a:r>
              <a:rPr lang="en-GB" dirty="0"/>
              <a:t>Depends on pupil stability which is crucial for HCI</a:t>
            </a:r>
          </a:p>
          <a:p>
            <a:endParaRPr lang="en-GB" dirty="0"/>
          </a:p>
        </p:txBody>
      </p:sp>
      <p:sp>
        <p:nvSpPr>
          <p:cNvPr id="4" name="Slide Number Placeholder 3"/>
          <p:cNvSpPr>
            <a:spLocks noGrp="1"/>
          </p:cNvSpPr>
          <p:nvPr>
            <p:ph type="sldNum" sz="quarter" idx="10"/>
          </p:nvPr>
        </p:nvSpPr>
        <p:spPr/>
        <p:txBody>
          <a:bodyPr/>
          <a:lstStyle/>
          <a:p>
            <a:fld id="{09A3A21A-F1D2-7D4C-8398-C9399E5F866F}" type="slidenum">
              <a:rPr lang="en-US" smtClean="0"/>
              <a:t>41</a:t>
            </a:fld>
            <a:endParaRPr lang="en-US"/>
          </a:p>
        </p:txBody>
      </p:sp>
    </p:spTree>
    <p:extLst>
      <p:ext uri="{BB962C8B-B14F-4D97-AF65-F5344CB8AC3E}">
        <p14:creationId xmlns:p14="http://schemas.microsoft.com/office/powerpoint/2010/main" val="7261960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METIS architecture did not change, therefore you see the same picture as last time.</a:t>
            </a:r>
          </a:p>
          <a:p>
            <a:endParaRPr lang="en-GB" dirty="0"/>
          </a:p>
          <a:p>
            <a:r>
              <a:rPr lang="en-GB" dirty="0"/>
              <a:t>Pupil stability mirror was added. </a:t>
            </a:r>
            <a:r>
              <a:rPr lang="en-GB" dirty="0">
                <a:solidFill>
                  <a:srgbClr val="FF0000"/>
                </a:solidFill>
              </a:rPr>
              <a:t>Requirements not clear. What is clear</a:t>
            </a:r>
          </a:p>
          <a:p>
            <a:endParaRPr lang="en-GB" dirty="0">
              <a:solidFill>
                <a:srgbClr val="FF0000"/>
              </a:solidFill>
            </a:endParaRPr>
          </a:p>
          <a:p>
            <a:r>
              <a:rPr lang="en-GB" dirty="0">
                <a:solidFill>
                  <a:srgbClr val="FF0000"/>
                </a:solidFill>
              </a:rPr>
              <a:t>Pupil stability requirements to be done</a:t>
            </a:r>
          </a:p>
          <a:p>
            <a:endParaRPr lang="en-GB" dirty="0">
              <a:solidFill>
                <a:srgbClr val="FF0000"/>
              </a:solidFill>
            </a:endParaRPr>
          </a:p>
          <a:p>
            <a:endParaRPr lang="en-GB" dirty="0">
              <a:solidFill>
                <a:srgbClr val="FF0000"/>
              </a:solidFill>
            </a:endParaRPr>
          </a:p>
          <a:p>
            <a:endParaRPr lang="en-GB" dirty="0"/>
          </a:p>
        </p:txBody>
      </p:sp>
      <p:sp>
        <p:nvSpPr>
          <p:cNvPr id="4" name="Slide Number Placeholder 3"/>
          <p:cNvSpPr>
            <a:spLocks noGrp="1"/>
          </p:cNvSpPr>
          <p:nvPr>
            <p:ph type="sldNum" sz="quarter" idx="10"/>
          </p:nvPr>
        </p:nvSpPr>
        <p:spPr/>
        <p:txBody>
          <a:bodyPr/>
          <a:lstStyle/>
          <a:p>
            <a:fld id="{09A3A21A-F1D2-7D4C-8398-C9399E5F866F}" type="slidenum">
              <a:rPr lang="en-US" smtClean="0"/>
              <a:t>42</a:t>
            </a:fld>
            <a:endParaRPr lang="en-US"/>
          </a:p>
        </p:txBody>
      </p:sp>
    </p:spTree>
    <p:extLst>
      <p:ext uri="{BB962C8B-B14F-4D97-AF65-F5344CB8AC3E}">
        <p14:creationId xmlns:p14="http://schemas.microsoft.com/office/powerpoint/2010/main" val="22601024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Cryostat design progressed further</a:t>
            </a:r>
          </a:p>
          <a:p>
            <a:r>
              <a:rPr lang="en-GB" dirty="0"/>
              <a:t>Manufacturability and maintenance taken into account</a:t>
            </a:r>
          </a:p>
          <a:p>
            <a:r>
              <a:rPr lang="en-GB" dirty="0"/>
              <a:t>Thermal layout started and temperatures chosen</a:t>
            </a:r>
          </a:p>
          <a:p>
            <a:endParaRPr lang="en-GB" dirty="0"/>
          </a:p>
          <a:p>
            <a:r>
              <a:rPr lang="en-US" dirty="0"/>
              <a:t>ETH engineering office started design work in iteration with manufacturing company</a:t>
            </a:r>
          </a:p>
          <a:p>
            <a:r>
              <a:rPr lang="en-US" dirty="0"/>
              <a:t>KASKAG. The involvement of KASKAG is on a consultant level where questions</a:t>
            </a:r>
          </a:p>
          <a:p>
            <a:r>
              <a:rPr lang="en-US" dirty="0"/>
              <a:t>concerning feasibility, standard components and processes and practical aspects are</a:t>
            </a:r>
          </a:p>
          <a:p>
            <a:r>
              <a:rPr lang="en-US" dirty="0"/>
              <a:t>answered.</a:t>
            </a:r>
            <a:endParaRPr lang="en-GB" dirty="0"/>
          </a:p>
          <a:p>
            <a:endParaRPr lang="en-GB" dirty="0"/>
          </a:p>
          <a:p>
            <a:r>
              <a:rPr lang="en-GB" dirty="0"/>
              <a:t>(Thermal layout for </a:t>
            </a:r>
            <a:r>
              <a:rPr lang="en-GB" dirty="0" err="1"/>
              <a:t>Geosnap</a:t>
            </a:r>
            <a:r>
              <a:rPr lang="en-GB" dirty="0"/>
              <a:t> does also exists and T are higher)</a:t>
            </a:r>
          </a:p>
        </p:txBody>
      </p:sp>
      <p:sp>
        <p:nvSpPr>
          <p:cNvPr id="4" name="Slide Number Placeholder 3"/>
          <p:cNvSpPr>
            <a:spLocks noGrp="1"/>
          </p:cNvSpPr>
          <p:nvPr>
            <p:ph type="sldNum" sz="quarter" idx="10"/>
          </p:nvPr>
        </p:nvSpPr>
        <p:spPr/>
        <p:txBody>
          <a:bodyPr/>
          <a:lstStyle/>
          <a:p>
            <a:fld id="{09A3A21A-F1D2-7D4C-8398-C9399E5F866F}" type="slidenum">
              <a:rPr lang="en-US" smtClean="0"/>
              <a:t>43</a:t>
            </a:fld>
            <a:endParaRPr lang="en-US"/>
          </a:p>
        </p:txBody>
      </p:sp>
    </p:spTree>
    <p:extLst>
      <p:ext uri="{BB962C8B-B14F-4D97-AF65-F5344CB8AC3E}">
        <p14:creationId xmlns:p14="http://schemas.microsoft.com/office/powerpoint/2010/main" val="35975241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METIS architecture did not change, therefore you see the same picture as last time.</a:t>
            </a:r>
          </a:p>
          <a:p>
            <a:endParaRPr lang="en-GB" dirty="0"/>
          </a:p>
        </p:txBody>
      </p:sp>
      <p:sp>
        <p:nvSpPr>
          <p:cNvPr id="4" name="Slide Number Placeholder 3"/>
          <p:cNvSpPr>
            <a:spLocks noGrp="1"/>
          </p:cNvSpPr>
          <p:nvPr>
            <p:ph type="sldNum" sz="quarter" idx="10"/>
          </p:nvPr>
        </p:nvSpPr>
        <p:spPr/>
        <p:txBody>
          <a:bodyPr/>
          <a:lstStyle/>
          <a:p>
            <a:fld id="{09A3A21A-F1D2-7D4C-8398-C9399E5F866F}" type="slidenum">
              <a:rPr lang="en-US" smtClean="0"/>
              <a:t>44</a:t>
            </a:fld>
            <a:endParaRPr lang="en-US"/>
          </a:p>
        </p:txBody>
      </p:sp>
    </p:spTree>
    <p:extLst>
      <p:ext uri="{BB962C8B-B14F-4D97-AF65-F5344CB8AC3E}">
        <p14:creationId xmlns:p14="http://schemas.microsoft.com/office/powerpoint/2010/main" val="9870267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aspect of the CFO that made progress in Q3 was the ‘skeleton’ CAD model and the CFO packaging concepts. As mentioned in the previous report, the skeleton model plays a key role in planning manufacturing and alignment at ambient temperature which ensures optical accuracy and tolerances when at cryogenic operating temperatures. The skeleton now includes instrument temperatures to be used during operations as well as current materials choices for the various components. The skeleton is then ‘warmed up’ to ambient temperatures to ensure correct sizing for the cryostat development. Moreover, a set of common coordinate systems is now in place such that all subsystem partners can properly align shared CAD models. The CFO skeleton model is shown below as well as the model shown within the latest METIS packaging concept.</a:t>
            </a:r>
            <a:endParaRPr lang="en-GB" dirty="0"/>
          </a:p>
        </p:txBody>
      </p:sp>
      <p:sp>
        <p:nvSpPr>
          <p:cNvPr id="4" name="Slide Number Placeholder 3"/>
          <p:cNvSpPr>
            <a:spLocks noGrp="1"/>
          </p:cNvSpPr>
          <p:nvPr>
            <p:ph type="sldNum" sz="quarter" idx="10"/>
          </p:nvPr>
        </p:nvSpPr>
        <p:spPr/>
        <p:txBody>
          <a:bodyPr/>
          <a:lstStyle/>
          <a:p>
            <a:fld id="{09A3A21A-F1D2-7D4C-8398-C9399E5F866F}" type="slidenum">
              <a:rPr lang="en-US" smtClean="0"/>
              <a:t>45</a:t>
            </a:fld>
            <a:endParaRPr lang="en-US"/>
          </a:p>
        </p:txBody>
      </p:sp>
    </p:spTree>
    <p:extLst>
      <p:ext uri="{BB962C8B-B14F-4D97-AF65-F5344CB8AC3E}">
        <p14:creationId xmlns:p14="http://schemas.microsoft.com/office/powerpoint/2010/main" val="39064566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dirty="0"/>
              <a:t>Common for optics.</a:t>
            </a:r>
          </a:p>
          <a:p>
            <a:r>
              <a:rPr lang="en-US" dirty="0"/>
              <a:t>A more detailed tolerance analysis was done for the CFO</a:t>
            </a:r>
            <a:r>
              <a:rPr lang="en-US" sz="1600" dirty="0"/>
              <a:t>. </a:t>
            </a:r>
            <a:r>
              <a:rPr lang="en-US" dirty="0"/>
              <a:t>The following parameters were investigated: </a:t>
            </a:r>
            <a:r>
              <a:rPr lang="en-US" dirty="0" err="1"/>
              <a:t>wavefront</a:t>
            </a:r>
            <a:r>
              <a:rPr lang="en-US" dirty="0"/>
              <a:t> error, back focal length, boresight error, exit pupil piston and decenter both at FP1 and FP2 locations</a:t>
            </a:r>
            <a:endParaRPr lang="en-US" sz="1600" dirty="0"/>
          </a:p>
          <a:p>
            <a:r>
              <a:rPr lang="en-US" dirty="0"/>
              <a:t>A draft AIV plan was established for the CFO.</a:t>
            </a:r>
            <a:endParaRPr lang="en-US" sz="1600" dirty="0"/>
          </a:p>
          <a:p>
            <a:endParaRPr lang="en-US" sz="1600" dirty="0"/>
          </a:p>
          <a:p>
            <a:r>
              <a:rPr lang="en-GB" dirty="0"/>
              <a:t>CFO mechanical</a:t>
            </a:r>
          </a:p>
          <a:p>
            <a:r>
              <a:rPr lang="en-US" dirty="0"/>
              <a:t>Evaluations on which materials to choose for a potential prototype are being finalized and initial planning efforts</a:t>
            </a:r>
          </a:p>
          <a:p>
            <a:r>
              <a:rPr lang="en-US" dirty="0"/>
              <a:t>This goal is to start on the prototype effort in Q4 with material purchase, machining of the blank and start polishing</a:t>
            </a:r>
            <a:endParaRPr lang="en-GB" dirty="0"/>
          </a:p>
          <a:p>
            <a:endParaRPr lang="en-GB" dirty="0"/>
          </a:p>
          <a:p>
            <a:r>
              <a:rPr lang="en-GB" dirty="0"/>
              <a:t>Chopping</a:t>
            </a:r>
            <a:endParaRPr lang="en-US" sz="1600" dirty="0"/>
          </a:p>
          <a:p>
            <a:endParaRPr lang="en-GB" dirty="0"/>
          </a:p>
        </p:txBody>
      </p:sp>
      <p:sp>
        <p:nvSpPr>
          <p:cNvPr id="4" name="Slide Number Placeholder 3"/>
          <p:cNvSpPr>
            <a:spLocks noGrp="1"/>
          </p:cNvSpPr>
          <p:nvPr>
            <p:ph type="sldNum" sz="quarter" idx="10"/>
          </p:nvPr>
        </p:nvSpPr>
        <p:spPr/>
        <p:txBody>
          <a:bodyPr/>
          <a:lstStyle/>
          <a:p>
            <a:fld id="{09A3A21A-F1D2-7D4C-8398-C9399E5F866F}" type="slidenum">
              <a:rPr lang="en-US" smtClean="0"/>
              <a:t>46</a:t>
            </a:fld>
            <a:endParaRPr lang="en-US"/>
          </a:p>
        </p:txBody>
      </p:sp>
    </p:spTree>
    <p:extLst>
      <p:ext uri="{BB962C8B-B14F-4D97-AF65-F5344CB8AC3E}">
        <p14:creationId xmlns:p14="http://schemas.microsoft.com/office/powerpoint/2010/main" val="40651962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9A3A21A-F1D2-7D4C-8398-C9399E5F866F}" type="slidenum">
              <a:rPr lang="en-US" smtClean="0"/>
              <a:t>47</a:t>
            </a:fld>
            <a:endParaRPr lang="en-US"/>
          </a:p>
        </p:txBody>
      </p:sp>
    </p:spTree>
    <p:extLst>
      <p:ext uri="{BB962C8B-B14F-4D97-AF65-F5344CB8AC3E}">
        <p14:creationId xmlns:p14="http://schemas.microsoft.com/office/powerpoint/2010/main" val="28652680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9A3A21A-F1D2-7D4C-8398-C9399E5F866F}" type="slidenum">
              <a:rPr lang="en-US" smtClean="0"/>
              <a:t>48</a:t>
            </a:fld>
            <a:endParaRPr lang="en-US"/>
          </a:p>
        </p:txBody>
      </p:sp>
    </p:spTree>
    <p:extLst>
      <p:ext uri="{BB962C8B-B14F-4D97-AF65-F5344CB8AC3E}">
        <p14:creationId xmlns:p14="http://schemas.microsoft.com/office/powerpoint/2010/main" val="13279100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ICAR: </a:t>
            </a:r>
            <a:r>
              <a:rPr lang="en-US" dirty="0"/>
              <a:t>Indexed Cryogenic Actuator for Rotations</a:t>
            </a:r>
          </a:p>
          <a:p>
            <a:r>
              <a:rPr lang="en-US" dirty="0"/>
              <a:t>The present baseline is to equip METIS with 14 to 17 ICAR mechanisms,</a:t>
            </a:r>
            <a:endParaRPr lang="en-GB" dirty="0"/>
          </a:p>
          <a:p>
            <a:endParaRPr lang="en-GB" dirty="0"/>
          </a:p>
        </p:txBody>
      </p:sp>
      <p:sp>
        <p:nvSpPr>
          <p:cNvPr id="4" name="Slide Number Placeholder 3"/>
          <p:cNvSpPr>
            <a:spLocks noGrp="1"/>
          </p:cNvSpPr>
          <p:nvPr>
            <p:ph type="sldNum" sz="quarter" idx="10"/>
          </p:nvPr>
        </p:nvSpPr>
        <p:spPr/>
        <p:txBody>
          <a:bodyPr/>
          <a:lstStyle/>
          <a:p>
            <a:fld id="{09A3A21A-F1D2-7D4C-8398-C9399E5F866F}" type="slidenum">
              <a:rPr lang="en-US" smtClean="0"/>
              <a:t>49</a:t>
            </a:fld>
            <a:endParaRPr lang="en-US"/>
          </a:p>
        </p:txBody>
      </p:sp>
    </p:spTree>
    <p:extLst>
      <p:ext uri="{BB962C8B-B14F-4D97-AF65-F5344CB8AC3E}">
        <p14:creationId xmlns:p14="http://schemas.microsoft.com/office/powerpoint/2010/main" val="13351990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9A3A21A-F1D2-7D4C-8398-C9399E5F866F}" type="slidenum">
              <a:rPr lang="en-US" smtClean="0"/>
              <a:t>50</a:t>
            </a:fld>
            <a:endParaRPr lang="en-US"/>
          </a:p>
        </p:txBody>
      </p:sp>
    </p:spTree>
    <p:extLst>
      <p:ext uri="{BB962C8B-B14F-4D97-AF65-F5344CB8AC3E}">
        <p14:creationId xmlns:p14="http://schemas.microsoft.com/office/powerpoint/2010/main" val="25531752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800100" lvl="1" indent="-342900">
              <a:buFont typeface="+mj-lt"/>
              <a:buAutoNum type="arabicPeriod"/>
            </a:pPr>
            <a:r>
              <a:rPr lang="en-US" sz="1400" dirty="0"/>
              <a:t>Imaging at L/M band: </a:t>
            </a:r>
            <a:r>
              <a:rPr lang="en-GB" sz="1400" dirty="0"/>
              <a:t>The imager shall include low/medium resolution (R ~ few hundred - thousand) slit spectroscopy as well as </a:t>
            </a:r>
            <a:r>
              <a:rPr lang="en-GB" sz="1400" dirty="0" err="1"/>
              <a:t>coronagraphy</a:t>
            </a:r>
            <a:r>
              <a:rPr lang="en-GB" sz="1400" dirty="0"/>
              <a:t> for high contrast imaging.</a:t>
            </a:r>
            <a:endParaRPr lang="en-US" sz="1400" dirty="0"/>
          </a:p>
          <a:p>
            <a:pPr marL="800100" lvl="1" indent="-342900">
              <a:buFont typeface="+mj-lt"/>
              <a:buAutoNum type="arabicPeriod"/>
            </a:pPr>
            <a:r>
              <a:rPr lang="en-US" sz="1400" dirty="0"/>
              <a:t>Imaging at N/Q band: </a:t>
            </a:r>
            <a:r>
              <a:rPr lang="en-GB" sz="1400" dirty="0"/>
              <a:t>The N-band imager shall include low/medium resolution (R ~ few hundred - thousand) slit spectroscopy as well as </a:t>
            </a:r>
            <a:r>
              <a:rPr lang="en-GB" sz="1400" dirty="0" err="1"/>
              <a:t>coronagraphy</a:t>
            </a:r>
            <a:r>
              <a:rPr lang="en-GB" sz="1400" dirty="0"/>
              <a:t> for high contrast imaging. </a:t>
            </a:r>
          </a:p>
          <a:p>
            <a:pPr marL="800100" lvl="1" indent="-342900">
              <a:buFont typeface="+mj-lt"/>
              <a:buAutoNum type="arabicPeriod"/>
            </a:pPr>
            <a:r>
              <a:rPr lang="en-GB" sz="1400" dirty="0"/>
              <a:t>High resolution (R ~ 100,000) IFU spectroscopy at L/M band, including a mode with extended instantaneous wavelength coverage. </a:t>
            </a:r>
          </a:p>
          <a:p>
            <a:pPr marL="800100" lvl="1" indent="-342900">
              <a:buFont typeface="+mj-lt"/>
              <a:buAutoNum type="arabicPeriod"/>
            </a:pPr>
            <a:r>
              <a:rPr lang="en-US" sz="1400" dirty="0">
                <a:solidFill>
                  <a:schemeClr val="bg1">
                    <a:lumMod val="65000"/>
                  </a:schemeClr>
                </a:solidFill>
              </a:rPr>
              <a:t>GOAL: High resolution IFU </a:t>
            </a:r>
            <a:r>
              <a:rPr lang="en-GB" sz="1400" dirty="0">
                <a:solidFill>
                  <a:schemeClr val="bg1">
                    <a:lumMod val="65000"/>
                  </a:schemeClr>
                </a:solidFill>
              </a:rPr>
              <a:t>spectroscopy at N band. Not in the baseline design.</a:t>
            </a:r>
            <a:endParaRPr lang="en-US" sz="1400" dirty="0">
              <a:solidFill>
                <a:schemeClr val="bg1">
                  <a:lumMod val="65000"/>
                </a:schemeClr>
              </a:solidFill>
            </a:endParaRPr>
          </a:p>
          <a:p>
            <a:endParaRPr lang="en-GB" dirty="0"/>
          </a:p>
        </p:txBody>
      </p:sp>
      <p:sp>
        <p:nvSpPr>
          <p:cNvPr id="4" name="Slide Number Placeholder 3"/>
          <p:cNvSpPr>
            <a:spLocks noGrp="1"/>
          </p:cNvSpPr>
          <p:nvPr>
            <p:ph type="sldNum" sz="quarter" idx="10"/>
          </p:nvPr>
        </p:nvSpPr>
        <p:spPr/>
        <p:txBody>
          <a:bodyPr/>
          <a:lstStyle/>
          <a:p>
            <a:fld id="{09A3A21A-F1D2-7D4C-8398-C9399E5F866F}" type="slidenum">
              <a:rPr lang="en-US" smtClean="0"/>
              <a:t>3</a:t>
            </a:fld>
            <a:endParaRPr lang="en-US"/>
          </a:p>
        </p:txBody>
      </p:sp>
    </p:spTree>
    <p:extLst>
      <p:ext uri="{BB962C8B-B14F-4D97-AF65-F5344CB8AC3E}">
        <p14:creationId xmlns:p14="http://schemas.microsoft.com/office/powerpoint/2010/main" val="29742813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9A3A21A-F1D2-7D4C-8398-C9399E5F866F}" type="slidenum">
              <a:rPr lang="en-US" smtClean="0"/>
              <a:t>51</a:t>
            </a:fld>
            <a:endParaRPr lang="en-US"/>
          </a:p>
        </p:txBody>
      </p:sp>
    </p:spTree>
    <p:extLst>
      <p:ext uri="{BB962C8B-B14F-4D97-AF65-F5344CB8AC3E}">
        <p14:creationId xmlns:p14="http://schemas.microsoft.com/office/powerpoint/2010/main" val="41457294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9A3A21A-F1D2-7D4C-8398-C9399E5F866F}" type="slidenum">
              <a:rPr lang="en-US" smtClean="0"/>
              <a:t>52</a:t>
            </a:fld>
            <a:endParaRPr lang="en-US"/>
          </a:p>
        </p:txBody>
      </p:sp>
    </p:spTree>
    <p:extLst>
      <p:ext uri="{BB962C8B-B14F-4D97-AF65-F5344CB8AC3E}">
        <p14:creationId xmlns:p14="http://schemas.microsoft.com/office/powerpoint/2010/main" val="8161936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9A3A21A-F1D2-7D4C-8398-C9399E5F866F}" type="slidenum">
              <a:rPr lang="en-US" smtClean="0"/>
              <a:t>53</a:t>
            </a:fld>
            <a:endParaRPr lang="en-US"/>
          </a:p>
        </p:txBody>
      </p:sp>
    </p:spTree>
    <p:extLst>
      <p:ext uri="{BB962C8B-B14F-4D97-AF65-F5344CB8AC3E}">
        <p14:creationId xmlns:p14="http://schemas.microsoft.com/office/powerpoint/2010/main" val="21002012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9A3A21A-F1D2-7D4C-8398-C9399E5F866F}" type="slidenum">
              <a:rPr lang="en-US" smtClean="0"/>
              <a:t>54</a:t>
            </a:fld>
            <a:endParaRPr lang="en-US"/>
          </a:p>
        </p:txBody>
      </p:sp>
    </p:spTree>
    <p:extLst>
      <p:ext uri="{BB962C8B-B14F-4D97-AF65-F5344CB8AC3E}">
        <p14:creationId xmlns:p14="http://schemas.microsoft.com/office/powerpoint/2010/main" val="342758369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9A3A21A-F1D2-7D4C-8398-C9399E5F866F}" type="slidenum">
              <a:rPr lang="en-US" smtClean="0"/>
              <a:t>55</a:t>
            </a:fld>
            <a:endParaRPr lang="en-US"/>
          </a:p>
        </p:txBody>
      </p:sp>
    </p:spTree>
    <p:extLst>
      <p:ext uri="{BB962C8B-B14F-4D97-AF65-F5344CB8AC3E}">
        <p14:creationId xmlns:p14="http://schemas.microsoft.com/office/powerpoint/2010/main" val="13285118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9A3A21A-F1D2-7D4C-8398-C9399E5F866F}" type="slidenum">
              <a:rPr lang="en-US" smtClean="0"/>
              <a:t>56</a:t>
            </a:fld>
            <a:endParaRPr lang="en-US"/>
          </a:p>
        </p:txBody>
      </p:sp>
    </p:spTree>
    <p:extLst>
      <p:ext uri="{BB962C8B-B14F-4D97-AF65-F5344CB8AC3E}">
        <p14:creationId xmlns:p14="http://schemas.microsoft.com/office/powerpoint/2010/main" val="408894136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9A3A21A-F1D2-7D4C-8398-C9399E5F866F}" type="slidenum">
              <a:rPr lang="en-US" smtClean="0"/>
              <a:t>57</a:t>
            </a:fld>
            <a:endParaRPr lang="en-US"/>
          </a:p>
        </p:txBody>
      </p:sp>
    </p:spTree>
    <p:extLst>
      <p:ext uri="{BB962C8B-B14F-4D97-AF65-F5344CB8AC3E}">
        <p14:creationId xmlns:p14="http://schemas.microsoft.com/office/powerpoint/2010/main" val="32659890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9A3A21A-F1D2-7D4C-8398-C9399E5F866F}" type="slidenum">
              <a:rPr lang="en-US" smtClean="0"/>
              <a:t>6</a:t>
            </a:fld>
            <a:endParaRPr lang="en-US"/>
          </a:p>
        </p:txBody>
      </p:sp>
    </p:spTree>
    <p:extLst>
      <p:ext uri="{BB962C8B-B14F-4D97-AF65-F5344CB8AC3E}">
        <p14:creationId xmlns:p14="http://schemas.microsoft.com/office/powerpoint/2010/main" val="36889201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81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2475451-75C6-4D7A-91AD-FAD8530A94C8}" type="slidenum">
              <a:rPr lang="en-US" smtClean="0">
                <a:solidFill>
                  <a:prstClr val="black"/>
                </a:solidFill>
              </a:rPr>
              <a:pPr fontAlgn="base">
                <a:spcBef>
                  <a:spcPct val="0"/>
                </a:spcBef>
                <a:spcAft>
                  <a:spcPct val="0"/>
                </a:spcAft>
                <a:defRPr/>
              </a:pPr>
              <a:t>11</a:t>
            </a:fld>
            <a:endParaRPr lang="en-US">
              <a:solidFill>
                <a:prstClr val="black"/>
              </a:solidFill>
            </a:endParaRPr>
          </a:p>
        </p:txBody>
      </p:sp>
    </p:spTree>
    <p:extLst>
      <p:ext uri="{BB962C8B-B14F-4D97-AF65-F5344CB8AC3E}">
        <p14:creationId xmlns:p14="http://schemas.microsoft.com/office/powerpoint/2010/main" val="39915490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81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2475451-75C6-4D7A-91AD-FAD8530A94C8}" type="slidenum">
              <a:rPr lang="en-US" smtClean="0">
                <a:solidFill>
                  <a:prstClr val="black"/>
                </a:solidFill>
              </a:rPr>
              <a:pPr fontAlgn="base">
                <a:spcBef>
                  <a:spcPct val="0"/>
                </a:spcBef>
                <a:spcAft>
                  <a:spcPct val="0"/>
                </a:spcAft>
                <a:defRPr/>
              </a:pPr>
              <a:t>12</a:t>
            </a:fld>
            <a:endParaRPr lang="en-US">
              <a:solidFill>
                <a:prstClr val="black"/>
              </a:solidFill>
            </a:endParaRPr>
          </a:p>
        </p:txBody>
      </p:sp>
    </p:spTree>
    <p:extLst>
      <p:ext uri="{BB962C8B-B14F-4D97-AF65-F5344CB8AC3E}">
        <p14:creationId xmlns:p14="http://schemas.microsoft.com/office/powerpoint/2010/main" val="2268334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9A3A21A-F1D2-7D4C-8398-C9399E5F866F}" type="slidenum">
              <a:rPr lang="en-US" smtClean="0"/>
              <a:t>22</a:t>
            </a:fld>
            <a:endParaRPr lang="en-US"/>
          </a:p>
        </p:txBody>
      </p:sp>
    </p:spTree>
    <p:extLst>
      <p:ext uri="{BB962C8B-B14F-4D97-AF65-F5344CB8AC3E}">
        <p14:creationId xmlns:p14="http://schemas.microsoft.com/office/powerpoint/2010/main" val="37404675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9A3A21A-F1D2-7D4C-8398-C9399E5F866F}" type="slidenum">
              <a:rPr lang="en-US" smtClean="0"/>
              <a:t>23</a:t>
            </a:fld>
            <a:endParaRPr lang="en-US"/>
          </a:p>
        </p:txBody>
      </p:sp>
    </p:spTree>
    <p:extLst>
      <p:ext uri="{BB962C8B-B14F-4D97-AF65-F5344CB8AC3E}">
        <p14:creationId xmlns:p14="http://schemas.microsoft.com/office/powerpoint/2010/main" val="23095720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9A3A21A-F1D2-7D4C-8398-C9399E5F866F}" type="slidenum">
              <a:rPr lang="en-US" smtClean="0"/>
              <a:t>24</a:t>
            </a:fld>
            <a:endParaRPr lang="en-US"/>
          </a:p>
        </p:txBody>
      </p:sp>
    </p:spTree>
    <p:extLst>
      <p:ext uri="{BB962C8B-B14F-4D97-AF65-F5344CB8AC3E}">
        <p14:creationId xmlns:p14="http://schemas.microsoft.com/office/powerpoint/2010/main" val="7336097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lvl1pPr>
              <a:defRPr sz="4400"/>
            </a:lvl1pPr>
          </a:lstStyle>
          <a:p>
            <a:r>
              <a:rPr lang="en-US"/>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5" name="Footer Placeholder 1"/>
          <p:cNvSpPr>
            <a:spLocks noGrp="1"/>
          </p:cNvSpPr>
          <p:nvPr>
            <p:ph type="ftr" sz="quarter" idx="3"/>
          </p:nvPr>
        </p:nvSpPr>
        <p:spPr>
          <a:xfrm>
            <a:off x="393689" y="6453188"/>
            <a:ext cx="4813311" cy="365125"/>
          </a:xfrm>
          <a:prstGeom prst="rect">
            <a:avLst/>
          </a:prstGeom>
        </p:spPr>
        <p:txBody>
          <a:bodyPr vert="horz" lIns="91440" tIns="45720" rIns="91440" bIns="45720" rtlCol="0" anchor="ctr"/>
          <a:lstStyle>
            <a:lvl1pPr marL="0" marR="0" indent="0" algn="l" defTabSz="457200" rtl="0" eaLnBrk="1" fontAlgn="auto" latinLnBrk="0" hangingPunct="1">
              <a:lnSpc>
                <a:spcPct val="100000"/>
              </a:lnSpc>
              <a:spcBef>
                <a:spcPts val="0"/>
              </a:spcBef>
              <a:spcAft>
                <a:spcPts val="0"/>
              </a:spcAft>
              <a:buClrTx/>
              <a:buSzTx/>
              <a:buFontTx/>
              <a:buNone/>
              <a:tabLst/>
              <a:defRPr sz="1200">
                <a:solidFill>
                  <a:schemeClr val="tx1">
                    <a:tint val="75000"/>
                  </a:schemeClr>
                </a:solidFill>
              </a:defRPr>
            </a:lvl1pPr>
          </a:lstStyle>
          <a:p>
            <a:r>
              <a:rPr lang="en-GB"/>
              <a:t>ESC/12 October 2017/Instrumentation Update</a:t>
            </a:r>
            <a:endParaRPr lang="en-GB" dirty="0"/>
          </a:p>
        </p:txBody>
      </p:sp>
      <p:sp>
        <p:nvSpPr>
          <p:cNvPr id="6" name="Slide Number Placeholder 2"/>
          <p:cNvSpPr>
            <a:spLocks noGrp="1"/>
          </p:cNvSpPr>
          <p:nvPr>
            <p:ph type="sldNum" sz="quarter" idx="4"/>
          </p:nvPr>
        </p:nvSpPr>
        <p:spPr>
          <a:xfrm>
            <a:off x="5207000" y="6453188"/>
            <a:ext cx="6350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6CA89A-7F63-7545-9B43-AF7DF332BE1B}" type="slidenum">
              <a:rPr lang="en-GB" smtClean="0"/>
              <a:pPr/>
              <a:t>‹#›</a:t>
            </a:fld>
            <a:endParaRPr lang="en-GB"/>
          </a:p>
        </p:txBody>
      </p:sp>
    </p:spTree>
    <p:extLst>
      <p:ext uri="{BB962C8B-B14F-4D97-AF65-F5344CB8AC3E}">
        <p14:creationId xmlns:p14="http://schemas.microsoft.com/office/powerpoint/2010/main" val="37326985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Footer Placeholder 1"/>
          <p:cNvSpPr>
            <a:spLocks noGrp="1"/>
          </p:cNvSpPr>
          <p:nvPr>
            <p:ph type="ftr" sz="quarter" idx="3"/>
          </p:nvPr>
        </p:nvSpPr>
        <p:spPr>
          <a:xfrm>
            <a:off x="393689" y="6453188"/>
            <a:ext cx="4813311" cy="365125"/>
          </a:xfrm>
          <a:prstGeom prst="rect">
            <a:avLst/>
          </a:prstGeom>
        </p:spPr>
        <p:txBody>
          <a:bodyPr vert="horz" lIns="91440" tIns="45720" rIns="91440" bIns="45720" rtlCol="0" anchor="ctr"/>
          <a:lstStyle>
            <a:lvl1pPr marL="0" marR="0" indent="0" algn="l" defTabSz="457200" rtl="0" eaLnBrk="1" fontAlgn="auto" latinLnBrk="0" hangingPunct="1">
              <a:lnSpc>
                <a:spcPct val="100000"/>
              </a:lnSpc>
              <a:spcBef>
                <a:spcPts val="0"/>
              </a:spcBef>
              <a:spcAft>
                <a:spcPts val="0"/>
              </a:spcAft>
              <a:buClrTx/>
              <a:buSzTx/>
              <a:buFontTx/>
              <a:buNone/>
              <a:tabLst/>
              <a:defRPr sz="1200">
                <a:solidFill>
                  <a:schemeClr val="tx1">
                    <a:tint val="75000"/>
                  </a:schemeClr>
                </a:solidFill>
              </a:defRPr>
            </a:lvl1pPr>
          </a:lstStyle>
          <a:p>
            <a:r>
              <a:rPr lang="en-GB"/>
              <a:t>ESC/12 October 2017/Instrumentation Update</a:t>
            </a:r>
            <a:endParaRPr lang="en-GB" dirty="0"/>
          </a:p>
        </p:txBody>
      </p:sp>
      <p:sp>
        <p:nvSpPr>
          <p:cNvPr id="6" name="Slide Number Placeholder 2"/>
          <p:cNvSpPr>
            <a:spLocks noGrp="1"/>
          </p:cNvSpPr>
          <p:nvPr>
            <p:ph type="sldNum" sz="quarter" idx="4"/>
          </p:nvPr>
        </p:nvSpPr>
        <p:spPr>
          <a:xfrm>
            <a:off x="5207000" y="6453188"/>
            <a:ext cx="6350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6CA89A-7F63-7545-9B43-AF7DF332BE1B}" type="slidenum">
              <a:rPr lang="en-GB" smtClean="0"/>
              <a:pPr/>
              <a:t>‹#›</a:t>
            </a:fld>
            <a:endParaRPr lang="en-GB"/>
          </a:p>
        </p:txBody>
      </p:sp>
      <p:sp>
        <p:nvSpPr>
          <p:cNvPr id="10" name="Content Placeholder 9"/>
          <p:cNvSpPr>
            <a:spLocks noGrp="1"/>
          </p:cNvSpPr>
          <p:nvPr>
            <p:ph sz="quarter" idx="10"/>
          </p:nvPr>
        </p:nvSpPr>
        <p:spPr>
          <a:xfrm>
            <a:off x="393689" y="1131005"/>
            <a:ext cx="8748000" cy="52786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545214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5" name="Footer Placeholder 1"/>
          <p:cNvSpPr>
            <a:spLocks noGrp="1"/>
          </p:cNvSpPr>
          <p:nvPr>
            <p:ph type="ftr" sz="quarter" idx="3"/>
          </p:nvPr>
        </p:nvSpPr>
        <p:spPr>
          <a:xfrm>
            <a:off x="393689" y="6453188"/>
            <a:ext cx="4813311" cy="365125"/>
          </a:xfrm>
          <a:prstGeom prst="rect">
            <a:avLst/>
          </a:prstGeom>
        </p:spPr>
        <p:txBody>
          <a:bodyPr vert="horz" lIns="91440" tIns="45720" rIns="91440" bIns="45720" rtlCol="0" anchor="ctr"/>
          <a:lstStyle>
            <a:lvl1pPr marL="0" marR="0" indent="0" algn="l" defTabSz="457200" rtl="0" eaLnBrk="1" fontAlgn="auto" latinLnBrk="0" hangingPunct="1">
              <a:lnSpc>
                <a:spcPct val="100000"/>
              </a:lnSpc>
              <a:spcBef>
                <a:spcPts val="0"/>
              </a:spcBef>
              <a:spcAft>
                <a:spcPts val="0"/>
              </a:spcAft>
              <a:buClrTx/>
              <a:buSzTx/>
              <a:buFontTx/>
              <a:buNone/>
              <a:tabLst/>
              <a:defRPr sz="1200">
                <a:solidFill>
                  <a:schemeClr val="tx1">
                    <a:tint val="75000"/>
                  </a:schemeClr>
                </a:solidFill>
              </a:defRPr>
            </a:lvl1pPr>
          </a:lstStyle>
          <a:p>
            <a:r>
              <a:rPr lang="en-GB"/>
              <a:t>ESC/12 October 2017/Instrumentation Update</a:t>
            </a:r>
            <a:endParaRPr lang="en-GB" dirty="0"/>
          </a:p>
        </p:txBody>
      </p:sp>
      <p:sp>
        <p:nvSpPr>
          <p:cNvPr id="6" name="Slide Number Placeholder 2"/>
          <p:cNvSpPr>
            <a:spLocks noGrp="1"/>
          </p:cNvSpPr>
          <p:nvPr>
            <p:ph type="sldNum" sz="quarter" idx="4"/>
          </p:nvPr>
        </p:nvSpPr>
        <p:spPr>
          <a:xfrm>
            <a:off x="5207000" y="6453188"/>
            <a:ext cx="6350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6CA89A-7F63-7545-9B43-AF7DF332BE1B}" type="slidenum">
              <a:rPr lang="en-GB" smtClean="0"/>
              <a:pPr/>
              <a:t>‹#›</a:t>
            </a:fld>
            <a:endParaRPr lang="en-GB"/>
          </a:p>
        </p:txBody>
      </p:sp>
    </p:spTree>
    <p:extLst>
      <p:ext uri="{BB962C8B-B14F-4D97-AF65-F5344CB8AC3E}">
        <p14:creationId xmlns:p14="http://schemas.microsoft.com/office/powerpoint/2010/main" val="4852294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95536" y="1124744"/>
            <a:ext cx="4392488" cy="532844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788024" y="1124744"/>
            <a:ext cx="4355976" cy="532844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1"/>
          <p:cNvSpPr>
            <a:spLocks noGrp="1"/>
          </p:cNvSpPr>
          <p:nvPr>
            <p:ph type="ftr" sz="quarter" idx="3"/>
          </p:nvPr>
        </p:nvSpPr>
        <p:spPr>
          <a:xfrm>
            <a:off x="393689" y="6453188"/>
            <a:ext cx="4813311" cy="365125"/>
          </a:xfrm>
          <a:prstGeom prst="rect">
            <a:avLst/>
          </a:prstGeom>
        </p:spPr>
        <p:txBody>
          <a:bodyPr vert="horz" lIns="91440" tIns="45720" rIns="91440" bIns="45720" rtlCol="0" anchor="ctr"/>
          <a:lstStyle>
            <a:lvl1pPr marL="0" marR="0" indent="0" algn="l" defTabSz="457200" rtl="0" eaLnBrk="1" fontAlgn="auto" latinLnBrk="0" hangingPunct="1">
              <a:lnSpc>
                <a:spcPct val="100000"/>
              </a:lnSpc>
              <a:spcBef>
                <a:spcPts val="0"/>
              </a:spcBef>
              <a:spcAft>
                <a:spcPts val="0"/>
              </a:spcAft>
              <a:buClrTx/>
              <a:buSzTx/>
              <a:buFontTx/>
              <a:buNone/>
              <a:tabLst/>
              <a:defRPr sz="1200">
                <a:solidFill>
                  <a:schemeClr val="tx1">
                    <a:tint val="75000"/>
                  </a:schemeClr>
                </a:solidFill>
              </a:defRPr>
            </a:lvl1pPr>
          </a:lstStyle>
          <a:p>
            <a:r>
              <a:rPr lang="en-GB"/>
              <a:t>ESC/12 October 2017/Instrumentation Update</a:t>
            </a:r>
            <a:endParaRPr lang="en-GB" dirty="0"/>
          </a:p>
        </p:txBody>
      </p:sp>
      <p:sp>
        <p:nvSpPr>
          <p:cNvPr id="7" name="Slide Number Placeholder 2"/>
          <p:cNvSpPr>
            <a:spLocks noGrp="1"/>
          </p:cNvSpPr>
          <p:nvPr>
            <p:ph type="sldNum" sz="quarter" idx="4"/>
          </p:nvPr>
        </p:nvSpPr>
        <p:spPr>
          <a:xfrm>
            <a:off x="5207000" y="6453188"/>
            <a:ext cx="6350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6CA89A-7F63-7545-9B43-AF7DF332BE1B}" type="slidenum">
              <a:rPr lang="en-GB" smtClean="0"/>
              <a:pPr/>
              <a:t>‹#›</a:t>
            </a:fld>
            <a:endParaRPr lang="en-GB"/>
          </a:p>
        </p:txBody>
      </p:sp>
      <p:sp>
        <p:nvSpPr>
          <p:cNvPr id="5" name="Title 4"/>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12228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340768"/>
            <a:ext cx="4040188" cy="83410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340768"/>
            <a:ext cx="4041775" cy="83410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1"/>
          <p:cNvSpPr>
            <a:spLocks noGrp="1"/>
          </p:cNvSpPr>
          <p:nvPr>
            <p:ph type="ftr" sz="quarter" idx="10"/>
          </p:nvPr>
        </p:nvSpPr>
        <p:spPr>
          <a:xfrm>
            <a:off x="393689" y="6453188"/>
            <a:ext cx="4813311" cy="365125"/>
          </a:xfrm>
          <a:prstGeom prst="rect">
            <a:avLst/>
          </a:prstGeom>
        </p:spPr>
        <p:txBody>
          <a:bodyPr vert="horz" lIns="91440" tIns="45720" rIns="91440" bIns="45720" rtlCol="0" anchor="ctr"/>
          <a:lstStyle>
            <a:lvl1pPr marL="0" marR="0" indent="0" algn="l" defTabSz="457200" rtl="0" eaLnBrk="1" fontAlgn="auto" latinLnBrk="0" hangingPunct="1">
              <a:lnSpc>
                <a:spcPct val="100000"/>
              </a:lnSpc>
              <a:spcBef>
                <a:spcPts val="0"/>
              </a:spcBef>
              <a:spcAft>
                <a:spcPts val="0"/>
              </a:spcAft>
              <a:buClrTx/>
              <a:buSzTx/>
              <a:buFontTx/>
              <a:buNone/>
              <a:tabLst/>
              <a:defRPr sz="1200">
                <a:solidFill>
                  <a:schemeClr val="tx1">
                    <a:tint val="75000"/>
                  </a:schemeClr>
                </a:solidFill>
              </a:defRPr>
            </a:lvl1pPr>
          </a:lstStyle>
          <a:p>
            <a:r>
              <a:rPr lang="en-GB"/>
              <a:t>ESC/12 October 2017/Instrumentation Update</a:t>
            </a:r>
            <a:endParaRPr lang="en-GB" dirty="0"/>
          </a:p>
        </p:txBody>
      </p:sp>
      <p:sp>
        <p:nvSpPr>
          <p:cNvPr id="9" name="Slide Number Placeholder 2"/>
          <p:cNvSpPr>
            <a:spLocks noGrp="1"/>
          </p:cNvSpPr>
          <p:nvPr>
            <p:ph type="sldNum" sz="quarter" idx="11"/>
          </p:nvPr>
        </p:nvSpPr>
        <p:spPr>
          <a:xfrm>
            <a:off x="5207000" y="6453188"/>
            <a:ext cx="6350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6CA89A-7F63-7545-9B43-AF7DF332BE1B}" type="slidenum">
              <a:rPr lang="en-GB" smtClean="0"/>
              <a:pPr/>
              <a:t>‹#›</a:t>
            </a:fld>
            <a:endParaRPr lang="en-GB"/>
          </a:p>
        </p:txBody>
      </p:sp>
      <p:sp>
        <p:nvSpPr>
          <p:cNvPr id="7" name="Title 6"/>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464168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Footer Placeholder 1"/>
          <p:cNvSpPr>
            <a:spLocks noGrp="1"/>
          </p:cNvSpPr>
          <p:nvPr>
            <p:ph type="ftr" sz="quarter" idx="3"/>
          </p:nvPr>
        </p:nvSpPr>
        <p:spPr>
          <a:xfrm>
            <a:off x="393689" y="6453188"/>
            <a:ext cx="4813311" cy="365125"/>
          </a:xfrm>
          <a:prstGeom prst="rect">
            <a:avLst/>
          </a:prstGeom>
        </p:spPr>
        <p:txBody>
          <a:bodyPr vert="horz" lIns="91440" tIns="45720" rIns="91440" bIns="45720" rtlCol="0" anchor="ctr"/>
          <a:lstStyle>
            <a:lvl1pPr marL="0" marR="0" indent="0" algn="l" defTabSz="457200" rtl="0" eaLnBrk="1" fontAlgn="auto" latinLnBrk="0" hangingPunct="1">
              <a:lnSpc>
                <a:spcPct val="100000"/>
              </a:lnSpc>
              <a:spcBef>
                <a:spcPts val="0"/>
              </a:spcBef>
              <a:spcAft>
                <a:spcPts val="0"/>
              </a:spcAft>
              <a:buClrTx/>
              <a:buSzTx/>
              <a:buFontTx/>
              <a:buNone/>
              <a:tabLst/>
              <a:defRPr sz="1200">
                <a:solidFill>
                  <a:schemeClr val="tx1">
                    <a:tint val="75000"/>
                  </a:schemeClr>
                </a:solidFill>
              </a:defRPr>
            </a:lvl1pPr>
          </a:lstStyle>
          <a:p>
            <a:r>
              <a:rPr lang="en-GB"/>
              <a:t>ESC/12 October 2017/Instrumentation Update</a:t>
            </a:r>
            <a:endParaRPr lang="en-GB" dirty="0"/>
          </a:p>
        </p:txBody>
      </p:sp>
      <p:sp>
        <p:nvSpPr>
          <p:cNvPr id="5" name="Slide Number Placeholder 2"/>
          <p:cNvSpPr>
            <a:spLocks noGrp="1"/>
          </p:cNvSpPr>
          <p:nvPr>
            <p:ph type="sldNum" sz="quarter" idx="4"/>
          </p:nvPr>
        </p:nvSpPr>
        <p:spPr>
          <a:xfrm>
            <a:off x="5207000" y="6453188"/>
            <a:ext cx="6350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6CA89A-7F63-7545-9B43-AF7DF332BE1B}" type="slidenum">
              <a:rPr lang="en-GB" smtClean="0"/>
              <a:pPr/>
              <a:t>‹#›</a:t>
            </a:fld>
            <a:endParaRPr lang="en-GB"/>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790405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No Title">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lvl1pPr marL="0" marR="0" indent="0" algn="l" defTabSz="457200" rtl="0" eaLnBrk="1" fontAlgn="auto" latinLnBrk="0" hangingPunct="1">
              <a:lnSpc>
                <a:spcPct val="100000"/>
              </a:lnSpc>
              <a:spcBef>
                <a:spcPts val="0"/>
              </a:spcBef>
              <a:spcAft>
                <a:spcPts val="0"/>
              </a:spcAft>
              <a:buClrTx/>
              <a:buSzTx/>
              <a:buFontTx/>
              <a:buNone/>
              <a:tabLst/>
              <a:defRPr/>
            </a:lvl1pPr>
          </a:lstStyle>
          <a:p>
            <a:r>
              <a:rPr lang="en-GB"/>
              <a:t>ESC/12 October 2017/Instrumentation Update</a:t>
            </a:r>
            <a:endParaRPr lang="en-GB" dirty="0"/>
          </a:p>
        </p:txBody>
      </p:sp>
      <p:sp>
        <p:nvSpPr>
          <p:cNvPr id="4" name="Slide Number Placeholder 3"/>
          <p:cNvSpPr>
            <a:spLocks noGrp="1"/>
          </p:cNvSpPr>
          <p:nvPr>
            <p:ph type="sldNum" sz="quarter" idx="11"/>
          </p:nvPr>
        </p:nvSpPr>
        <p:spPr/>
        <p:txBody>
          <a:bodyPr/>
          <a:lstStyle/>
          <a:p>
            <a:fld id="{CD6CA89A-7F63-7545-9B43-AF7DF332BE1B}" type="slidenum">
              <a:rPr lang="en-GB" smtClean="0"/>
              <a:pPr/>
              <a:t>‹#›</a:t>
            </a:fld>
            <a:endParaRPr lang="en-GB"/>
          </a:p>
        </p:txBody>
      </p:sp>
    </p:spTree>
    <p:extLst>
      <p:ext uri="{BB962C8B-B14F-4D97-AF65-F5344CB8AC3E}">
        <p14:creationId xmlns:p14="http://schemas.microsoft.com/office/powerpoint/2010/main" val="8942056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png"/><Relationship Id="rId5" Type="http://schemas.openxmlformats.org/officeDocument/2006/relationships/slideLayout" Target="../slideLayouts/slideLayout5.xml"/><Relationship Id="rId10" Type="http://schemas.openxmlformats.org/officeDocument/2006/relationships/image" Target="../media/image2.emf"/><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0" name="Rectangle 19"/>
          <p:cNvSpPr>
            <a:spLocks noGrp="1" noChangeArrowheads="1"/>
          </p:cNvSpPr>
          <p:nvPr>
            <p:ph type="body" idx="1"/>
          </p:nvPr>
        </p:nvSpPr>
        <p:spPr bwMode="auto">
          <a:xfrm>
            <a:off x="395288" y="1122894"/>
            <a:ext cx="8748712" cy="529187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Line 10"/>
          <p:cNvSpPr>
            <a:spLocks noChangeShapeType="1"/>
          </p:cNvSpPr>
          <p:nvPr/>
        </p:nvSpPr>
        <p:spPr bwMode="auto">
          <a:xfrm>
            <a:off x="0" y="1081959"/>
            <a:ext cx="9144000" cy="1"/>
          </a:xfrm>
          <a:prstGeom prst="line">
            <a:avLst/>
          </a:prstGeom>
          <a:noFill/>
          <a:ln w="9525">
            <a:solidFill>
              <a:schemeClr val="tx2"/>
            </a:solidFill>
            <a:round/>
            <a:headEnd/>
            <a:tailEnd/>
          </a:ln>
          <a:effectLst/>
        </p:spPr>
        <p:txBody>
          <a:bodyPr wrap="none" anchor="ctr"/>
          <a:lstStyle/>
          <a:p>
            <a:pPr>
              <a:defRPr/>
            </a:pPr>
            <a:endParaRPr lang="en-US">
              <a:ea typeface="+mn-ea"/>
            </a:endParaRPr>
          </a:p>
        </p:txBody>
      </p:sp>
      <p:sp>
        <p:nvSpPr>
          <p:cNvPr id="2" name="Footer Placeholder 1"/>
          <p:cNvSpPr>
            <a:spLocks noGrp="1"/>
          </p:cNvSpPr>
          <p:nvPr>
            <p:ph type="ftr" sz="quarter" idx="3"/>
          </p:nvPr>
        </p:nvSpPr>
        <p:spPr>
          <a:xfrm>
            <a:off x="393689" y="6453188"/>
            <a:ext cx="4813311"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lgn="l"/>
            <a:r>
              <a:rPr lang="en-GB"/>
              <a:t>ESC/12 October 2017/Instrumentation Update</a:t>
            </a:r>
            <a:endParaRPr lang="en-GB" dirty="0"/>
          </a:p>
        </p:txBody>
      </p:sp>
      <p:sp>
        <p:nvSpPr>
          <p:cNvPr id="3" name="Slide Number Placeholder 2"/>
          <p:cNvSpPr>
            <a:spLocks noGrp="1"/>
          </p:cNvSpPr>
          <p:nvPr>
            <p:ph type="sldNum" sz="quarter" idx="4"/>
          </p:nvPr>
        </p:nvSpPr>
        <p:spPr>
          <a:xfrm>
            <a:off x="5207000" y="6453188"/>
            <a:ext cx="6350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6CA89A-7F63-7545-9B43-AF7DF332BE1B}" type="slidenum">
              <a:rPr lang="en-GB" smtClean="0"/>
              <a:pPr/>
              <a:t>‹#›</a:t>
            </a:fld>
            <a:endParaRPr lang="en-GB"/>
          </a:p>
        </p:txBody>
      </p:sp>
      <p:pic>
        <p:nvPicPr>
          <p:cNvPr id="11" name="Picture 9"/>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bwMode="auto">
          <a:xfrm>
            <a:off x="6084888" y="6584764"/>
            <a:ext cx="2809875" cy="813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4" name="Title Placeholder 3"/>
          <p:cNvSpPr>
            <a:spLocks noGrp="1"/>
          </p:cNvSpPr>
          <p:nvPr>
            <p:ph type="title"/>
          </p:nvPr>
        </p:nvSpPr>
        <p:spPr>
          <a:xfrm>
            <a:off x="826294" y="0"/>
            <a:ext cx="8317706" cy="1073195"/>
          </a:xfrm>
          <a:prstGeom prst="rect">
            <a:avLst/>
          </a:prstGeom>
          <a:solidFill>
            <a:schemeClr val="bg1">
              <a:lumMod val="95000"/>
            </a:schemeClr>
          </a:solidFill>
        </p:spPr>
        <p:txBody>
          <a:bodyPr vert="horz" lIns="91440" tIns="45720" rIns="91440" bIns="45720" rtlCol="0" anchor="ctr">
            <a:normAutofit/>
          </a:bodyPr>
          <a:lstStyle/>
          <a:p>
            <a:r>
              <a:rPr lang="en-US"/>
              <a:t>Click to edit Master title style</a:t>
            </a:r>
            <a:endParaRPr lang="en-US" dirty="0"/>
          </a:p>
        </p:txBody>
      </p:sp>
      <p:pic>
        <p:nvPicPr>
          <p:cNvPr id="5" name="Picture 4"/>
          <p:cNvPicPr>
            <a:picLocks noChangeAspect="1"/>
          </p:cNvPicPr>
          <p:nvPr userDrawn="1"/>
        </p:nvPicPr>
        <p:blipFill rotWithShape="1">
          <a:blip r:embed="rId10"/>
          <a:srcRect/>
          <a:stretch/>
        </p:blipFill>
        <p:spPr>
          <a:xfrm>
            <a:off x="0" y="0"/>
            <a:ext cx="825500" cy="1079500"/>
          </a:xfrm>
          <a:prstGeom prst="rect">
            <a:avLst/>
          </a:prstGeom>
        </p:spPr>
      </p:pic>
    </p:spTree>
  </p:cSld>
  <p:clrMap bg1="lt1" tx1="dk1" bg2="lt2" tx2="dk2" accent1="accent1" accent2="accent2" accent3="accent3" accent4="accent4" accent5="accent5" accent6="accent6" hlink="hlink" folHlink="folHlink"/>
  <p:sldLayoutIdLst>
    <p:sldLayoutId id="2147483685" r:id="rId1"/>
    <p:sldLayoutId id="2147483678" r:id="rId2"/>
    <p:sldLayoutId id="2147483687" r:id="rId3"/>
    <p:sldLayoutId id="2147483688" r:id="rId4"/>
    <p:sldLayoutId id="2147483689" r:id="rId5"/>
    <p:sldLayoutId id="2147483690" r:id="rId6"/>
    <p:sldLayoutId id="2147483691" r:id="rId7"/>
  </p:sldLayoutIdLst>
  <p:hf hdr="0" dt="0"/>
  <p:txStyles>
    <p:titleStyle>
      <a:lvl1pPr algn="ctr" rtl="0" eaLnBrk="1" fontAlgn="base" hangingPunct="1">
        <a:spcBef>
          <a:spcPct val="0"/>
        </a:spcBef>
        <a:spcAft>
          <a:spcPct val="0"/>
        </a:spcAft>
        <a:defRPr sz="4000" b="1">
          <a:solidFill>
            <a:schemeClr val="tx2"/>
          </a:solidFill>
          <a:latin typeface="+mj-lt"/>
          <a:ea typeface="ＭＳ Ｐゴシック" charset="0"/>
          <a:cs typeface="+mj-cs"/>
        </a:defRPr>
      </a:lvl1pPr>
      <a:lvl2pPr algn="ctr" rtl="0" eaLnBrk="1" fontAlgn="base" hangingPunct="1">
        <a:spcBef>
          <a:spcPct val="0"/>
        </a:spcBef>
        <a:spcAft>
          <a:spcPct val="0"/>
        </a:spcAft>
        <a:defRPr sz="4000" b="1">
          <a:solidFill>
            <a:schemeClr val="tx2"/>
          </a:solidFill>
          <a:latin typeface="Arial" charset="0"/>
          <a:ea typeface="ＭＳ Ｐゴシック" charset="0"/>
        </a:defRPr>
      </a:lvl2pPr>
      <a:lvl3pPr algn="ctr" rtl="0" eaLnBrk="1" fontAlgn="base" hangingPunct="1">
        <a:spcBef>
          <a:spcPct val="0"/>
        </a:spcBef>
        <a:spcAft>
          <a:spcPct val="0"/>
        </a:spcAft>
        <a:defRPr sz="4000" b="1">
          <a:solidFill>
            <a:schemeClr val="tx2"/>
          </a:solidFill>
          <a:latin typeface="Arial" charset="0"/>
          <a:ea typeface="ＭＳ Ｐゴシック" charset="0"/>
        </a:defRPr>
      </a:lvl3pPr>
      <a:lvl4pPr algn="ctr" rtl="0" eaLnBrk="1" fontAlgn="base" hangingPunct="1">
        <a:spcBef>
          <a:spcPct val="0"/>
        </a:spcBef>
        <a:spcAft>
          <a:spcPct val="0"/>
        </a:spcAft>
        <a:defRPr sz="4000" b="1">
          <a:solidFill>
            <a:schemeClr val="tx2"/>
          </a:solidFill>
          <a:latin typeface="Arial" charset="0"/>
          <a:ea typeface="ＭＳ Ｐゴシック" charset="0"/>
        </a:defRPr>
      </a:lvl4pPr>
      <a:lvl5pPr algn="ctr" rtl="0" eaLnBrk="1" fontAlgn="base" hangingPunct="1">
        <a:spcBef>
          <a:spcPct val="0"/>
        </a:spcBef>
        <a:spcAft>
          <a:spcPct val="0"/>
        </a:spcAft>
        <a:defRPr sz="4000" b="1">
          <a:solidFill>
            <a:schemeClr val="tx2"/>
          </a:solidFill>
          <a:latin typeface="Arial" charset="0"/>
          <a:ea typeface="ＭＳ Ｐゴシック" charset="0"/>
        </a:defRPr>
      </a:lvl5pPr>
      <a:lvl6pPr marL="457200" algn="ctr" rtl="0" eaLnBrk="1" fontAlgn="base" hangingPunct="1">
        <a:spcBef>
          <a:spcPct val="0"/>
        </a:spcBef>
        <a:spcAft>
          <a:spcPct val="0"/>
        </a:spcAft>
        <a:defRPr sz="4000" b="1">
          <a:solidFill>
            <a:schemeClr val="tx2"/>
          </a:solidFill>
          <a:latin typeface="Arial" charset="0"/>
        </a:defRPr>
      </a:lvl6pPr>
      <a:lvl7pPr marL="914400" algn="ctr" rtl="0" eaLnBrk="1" fontAlgn="base" hangingPunct="1">
        <a:spcBef>
          <a:spcPct val="0"/>
        </a:spcBef>
        <a:spcAft>
          <a:spcPct val="0"/>
        </a:spcAft>
        <a:defRPr sz="4000" b="1">
          <a:solidFill>
            <a:schemeClr val="tx2"/>
          </a:solidFill>
          <a:latin typeface="Arial" charset="0"/>
        </a:defRPr>
      </a:lvl7pPr>
      <a:lvl8pPr marL="1371600" algn="ctr" rtl="0" eaLnBrk="1" fontAlgn="base" hangingPunct="1">
        <a:spcBef>
          <a:spcPct val="0"/>
        </a:spcBef>
        <a:spcAft>
          <a:spcPct val="0"/>
        </a:spcAft>
        <a:defRPr sz="4000" b="1">
          <a:solidFill>
            <a:schemeClr val="tx2"/>
          </a:solidFill>
          <a:latin typeface="Arial" charset="0"/>
        </a:defRPr>
      </a:lvl8pPr>
      <a:lvl9pPr marL="1828800" algn="ctr" rtl="0" eaLnBrk="1" fontAlgn="base" hangingPunct="1">
        <a:spcBef>
          <a:spcPct val="0"/>
        </a:spcBef>
        <a:spcAft>
          <a:spcPct val="0"/>
        </a:spcAft>
        <a:defRPr sz="4000" b="1">
          <a:solidFill>
            <a:schemeClr val="tx2"/>
          </a:solidFill>
          <a:latin typeface="Arial" charset="0"/>
        </a:defRPr>
      </a:lvl9pPr>
    </p:titleStyle>
    <p:bodyStyle>
      <a:lvl1pPr marL="324000" indent="-324000" algn="l" rtl="0" eaLnBrk="1" fontAlgn="base" hangingPunct="1">
        <a:spcBef>
          <a:spcPts val="1200"/>
        </a:spcBef>
        <a:spcAft>
          <a:spcPts val="0"/>
        </a:spcAft>
        <a:buClr>
          <a:srgbClr val="FF0000"/>
        </a:buClr>
        <a:buSzPct val="90000"/>
        <a:buFontTx/>
        <a:buBlip>
          <a:blip r:embed="rId11"/>
        </a:buBlip>
        <a:defRPr sz="2800">
          <a:solidFill>
            <a:schemeClr val="tx1"/>
          </a:solidFill>
          <a:latin typeface="+mn-lt"/>
          <a:ea typeface="ＭＳ Ｐゴシック" charset="0"/>
          <a:cs typeface="+mn-cs"/>
        </a:defRPr>
      </a:lvl1pPr>
      <a:lvl2pPr marL="742950" indent="-285750" algn="l" rtl="0" eaLnBrk="1" fontAlgn="base" hangingPunct="1">
        <a:spcBef>
          <a:spcPts val="600"/>
        </a:spcBef>
        <a:spcAft>
          <a:spcPts val="0"/>
        </a:spcAft>
        <a:buClr>
          <a:schemeClr val="accent1"/>
        </a:buClr>
        <a:buFont typeface="Wingdings" charset="0"/>
        <a:buChar char="Ø"/>
        <a:defRPr sz="2400">
          <a:solidFill>
            <a:schemeClr val="tx1"/>
          </a:solidFill>
          <a:latin typeface="+mn-lt"/>
          <a:ea typeface="ＭＳ Ｐゴシック" charset="0"/>
        </a:defRPr>
      </a:lvl2pPr>
      <a:lvl3pPr marL="1143000" indent="-228600" algn="l" rtl="0" eaLnBrk="1" fontAlgn="base" hangingPunct="1">
        <a:spcBef>
          <a:spcPts val="0"/>
        </a:spcBef>
        <a:spcAft>
          <a:spcPct val="0"/>
        </a:spcAft>
        <a:buClr>
          <a:schemeClr val="tx2"/>
        </a:buClr>
        <a:buChar char="•"/>
        <a:defRPr sz="2000">
          <a:solidFill>
            <a:schemeClr val="tx1"/>
          </a:solidFill>
          <a:latin typeface="+mn-lt"/>
          <a:ea typeface="ＭＳ Ｐゴシック" charset="0"/>
        </a:defRPr>
      </a:lvl3pPr>
      <a:lvl4pPr marL="1600200" indent="-228600" algn="l" rtl="0" eaLnBrk="1" fontAlgn="base" hangingPunct="1">
        <a:spcBef>
          <a:spcPts val="0"/>
        </a:spcBef>
        <a:spcAft>
          <a:spcPct val="0"/>
        </a:spcAft>
        <a:buChar char="–"/>
        <a:defRPr sz="2000">
          <a:solidFill>
            <a:schemeClr val="tx1"/>
          </a:solidFill>
          <a:latin typeface="+mn-lt"/>
          <a:ea typeface="ＭＳ Ｐゴシック" charset="0"/>
        </a:defRPr>
      </a:lvl4pPr>
      <a:lvl5pPr marL="2057400" indent="-228600" algn="l" rtl="0" eaLnBrk="1" fontAlgn="base" hangingPunct="1">
        <a:spcBef>
          <a:spcPts val="0"/>
        </a:spcBef>
        <a:spcAft>
          <a:spcPct val="0"/>
        </a:spcAft>
        <a:buChar char="»"/>
        <a:defRPr sz="2000">
          <a:solidFill>
            <a:schemeClr val="tx1"/>
          </a:solidFill>
          <a:latin typeface="+mn-lt"/>
          <a:ea typeface="ＭＳ Ｐゴシック" charset="0"/>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7.jpeg"/><Relationship Id="rId7" Type="http://schemas.microsoft.com/office/2007/relationships/hdphoto" Target="../media/hdphoto4.wdp"/><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9.png"/><Relationship Id="rId5" Type="http://schemas.microsoft.com/office/2007/relationships/hdphoto" Target="../media/hdphoto3.wdp"/><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1.emf"/></Relationships>
</file>

<file path=ppt/slides/_rels/slide27.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eg"/><Relationship Id="rId1" Type="http://schemas.microsoft.com/office/2007/relationships/media" Target="../media/media1.mpeg"/><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notesSlide" Target="../notesSlides/notesSlide1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cid:image003.png@01D333C1.14896650"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4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4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45.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4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47.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46.jpg"/></Relationships>
</file>

<file path=ppt/slides/_rels/slide4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49.emf"/></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image" Target="../media/image7.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METIS</a:t>
            </a:r>
          </a:p>
        </p:txBody>
      </p:sp>
      <p:sp>
        <p:nvSpPr>
          <p:cNvPr id="3" name="Subtitle 2"/>
          <p:cNvSpPr>
            <a:spLocks noGrp="1"/>
          </p:cNvSpPr>
          <p:nvPr>
            <p:ph type="subTitle" idx="1"/>
          </p:nvPr>
        </p:nvSpPr>
        <p:spPr/>
        <p:txBody>
          <a:bodyPr/>
          <a:lstStyle/>
          <a:p>
            <a:r>
              <a:rPr lang="en-US" dirty="0"/>
              <a:t>Christoph Haupt (PM)</a:t>
            </a:r>
          </a:p>
          <a:p>
            <a:r>
              <a:rPr lang="en-US" dirty="0"/>
              <a:t>Ralf </a:t>
            </a:r>
            <a:r>
              <a:rPr lang="en-US" dirty="0" err="1"/>
              <a:t>Siebenmorgen</a:t>
            </a:r>
            <a:r>
              <a:rPr lang="en-US" dirty="0"/>
              <a:t> (PS)</a:t>
            </a:r>
          </a:p>
        </p:txBody>
      </p:sp>
    </p:spTree>
    <p:extLst>
      <p:ext uri="{BB962C8B-B14F-4D97-AF65-F5344CB8AC3E}">
        <p14:creationId xmlns:p14="http://schemas.microsoft.com/office/powerpoint/2010/main" val="35081346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GB"/>
              <a:t>ESC/12 October 2017/Instrumentation Update</a:t>
            </a:r>
            <a:endParaRPr lang="en-GB" dirty="0"/>
          </a:p>
        </p:txBody>
      </p:sp>
      <p:sp>
        <p:nvSpPr>
          <p:cNvPr id="4" name="Title 3"/>
          <p:cNvSpPr>
            <a:spLocks noGrp="1"/>
          </p:cNvSpPr>
          <p:nvPr>
            <p:ph type="title"/>
          </p:nvPr>
        </p:nvSpPr>
        <p:spPr/>
        <p:txBody>
          <a:bodyPr/>
          <a:lstStyle/>
          <a:p>
            <a:r>
              <a:rPr lang="en-US" dirty="0" err="1"/>
              <a:t>Coronagraphy</a:t>
            </a:r>
            <a:endParaRPr lang="en-US" dirty="0"/>
          </a:p>
        </p:txBody>
      </p:sp>
      <p:grpSp>
        <p:nvGrpSpPr>
          <p:cNvPr id="8" name="Group 7"/>
          <p:cNvGrpSpPr/>
          <p:nvPr/>
        </p:nvGrpSpPr>
        <p:grpSpPr>
          <a:xfrm>
            <a:off x="903016" y="1335024"/>
            <a:ext cx="7922762" cy="4965202"/>
            <a:chOff x="537463" y="652123"/>
            <a:chExt cx="8288315" cy="5634545"/>
          </a:xfrm>
        </p:grpSpPr>
        <p:pic>
          <p:nvPicPr>
            <p:cNvPr id="9" name="Picture 8" descr="/var/folders/wf/7pt7fcld02l9pdf95y29wwsm000350/T/com.microsoft.Powerpoint/WebArchiveCopyPasteTempFiles/cid0d59bb3e-d2cd-4cbc-88e1-39f765cbf843@eso.or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6609" y="652123"/>
              <a:ext cx="7379169" cy="4994332"/>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rot="16200000">
              <a:off x="-64934" y="2778969"/>
              <a:ext cx="1752155" cy="547361"/>
            </a:xfrm>
            <a:prstGeom prst="rect">
              <a:avLst/>
            </a:prstGeom>
            <a:noFill/>
          </p:spPr>
          <p:txBody>
            <a:bodyPr wrap="none" rtlCol="0">
              <a:spAutoFit/>
            </a:bodyPr>
            <a:lstStyle/>
            <a:p>
              <a:r>
                <a:rPr lang="en-US" sz="2800" dirty="0">
                  <a:solidFill>
                    <a:schemeClr val="tx2"/>
                  </a:solidFill>
                </a:rPr>
                <a:t>Contrast</a:t>
              </a:r>
            </a:p>
          </p:txBody>
        </p:sp>
        <p:sp>
          <p:nvSpPr>
            <p:cNvPr id="11" name="TextBox 10"/>
            <p:cNvSpPr txBox="1"/>
            <p:nvPr/>
          </p:nvSpPr>
          <p:spPr>
            <a:xfrm>
              <a:off x="2866313" y="5692914"/>
              <a:ext cx="3478361" cy="593754"/>
            </a:xfrm>
            <a:prstGeom prst="rect">
              <a:avLst/>
            </a:prstGeom>
            <a:noFill/>
          </p:spPr>
          <p:txBody>
            <a:bodyPr wrap="none" rtlCol="0">
              <a:spAutoFit/>
            </a:bodyPr>
            <a:lstStyle/>
            <a:p>
              <a:r>
                <a:rPr lang="en-US" sz="2800" dirty="0">
                  <a:solidFill>
                    <a:schemeClr val="tx2"/>
                  </a:solidFill>
                </a:rPr>
                <a:t>Separation (</a:t>
              </a:r>
              <a:r>
                <a:rPr lang="en-US" sz="2800" dirty="0" err="1">
                  <a:solidFill>
                    <a:schemeClr val="tx2"/>
                  </a:solidFill>
                </a:rPr>
                <a:t>arcsec</a:t>
              </a:r>
              <a:r>
                <a:rPr lang="en-US" sz="2800" dirty="0">
                  <a:solidFill>
                    <a:schemeClr val="tx2"/>
                  </a:solidFill>
                </a:rPr>
                <a:t>)</a:t>
              </a:r>
            </a:p>
          </p:txBody>
        </p:sp>
        <p:cxnSp>
          <p:nvCxnSpPr>
            <p:cNvPr id="12" name="Straight Arrow Connector 11"/>
            <p:cNvCxnSpPr/>
            <p:nvPr/>
          </p:nvCxnSpPr>
          <p:spPr>
            <a:xfrm>
              <a:off x="3124200" y="1600200"/>
              <a:ext cx="0" cy="153940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667000" y="838200"/>
              <a:ext cx="1353256" cy="707886"/>
            </a:xfrm>
            <a:prstGeom prst="rect">
              <a:avLst/>
            </a:prstGeom>
            <a:noFill/>
          </p:spPr>
          <p:txBody>
            <a:bodyPr wrap="none" rtlCol="0">
              <a:spAutoFit/>
            </a:bodyPr>
            <a:lstStyle/>
            <a:p>
              <a:r>
                <a:rPr lang="en-US" sz="4000" dirty="0">
                  <a:solidFill>
                    <a:schemeClr val="tx2"/>
                  </a:solidFill>
                </a:rPr>
                <a:t>Spec</a:t>
              </a:r>
            </a:p>
          </p:txBody>
        </p:sp>
      </p:grpSp>
    </p:spTree>
    <p:extLst>
      <p:ext uri="{BB962C8B-B14F-4D97-AF65-F5344CB8AC3E}">
        <p14:creationId xmlns:p14="http://schemas.microsoft.com/office/powerpoint/2010/main" val="12313047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a:extLst>
              <a:ext uri="{FF2B5EF4-FFF2-40B4-BE49-F238E27FC236}">
                <a16:creationId xmlns:a16="http://schemas.microsoft.com/office/drawing/2014/main" id="{818B26E7-F9CA-4BCF-92FC-E4166F83F64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8650" t="15348" r="5924" b="35729"/>
          <a:stretch/>
        </p:blipFill>
        <p:spPr bwMode="auto">
          <a:xfrm>
            <a:off x="6984782" y="1085088"/>
            <a:ext cx="2159218" cy="2933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26626" name="Title 1"/>
          <p:cNvSpPr>
            <a:spLocks noGrp="1"/>
          </p:cNvSpPr>
          <p:nvPr>
            <p:ph type="title"/>
          </p:nvPr>
        </p:nvSpPr>
        <p:spPr>
          <a:xfrm>
            <a:off x="877824" y="0"/>
            <a:ext cx="8266176" cy="1012708"/>
          </a:xfrm>
        </p:spPr>
        <p:txBody>
          <a:bodyPr/>
          <a:lstStyle/>
          <a:p>
            <a:pPr eaLnBrk="1" hangingPunct="1"/>
            <a:r>
              <a:rPr lang="en-GB" altLang="nl-NL" sz="4000" dirty="0"/>
              <a:t>LTAO </a:t>
            </a:r>
            <a:endParaRPr lang="en-US" altLang="nl-NL" dirty="0"/>
          </a:p>
        </p:txBody>
      </p:sp>
      <p:sp>
        <p:nvSpPr>
          <p:cNvPr id="18" name="Rectangle 17"/>
          <p:cNvSpPr/>
          <p:nvPr/>
        </p:nvSpPr>
        <p:spPr>
          <a:xfrm>
            <a:off x="829056" y="1487561"/>
            <a:ext cx="6065520" cy="461665"/>
          </a:xfrm>
          <a:prstGeom prst="rect">
            <a:avLst/>
          </a:prstGeom>
          <a:noFill/>
          <a:ln>
            <a:noFill/>
          </a:ln>
        </p:spPr>
        <p:txBody>
          <a:bodyPr wrap="square">
            <a:spAutoFit/>
          </a:bodyPr>
          <a:lstStyle/>
          <a:p>
            <a:pPr>
              <a:spcAft>
                <a:spcPts val="1200"/>
              </a:spcAft>
            </a:pPr>
            <a:r>
              <a:rPr lang="en-US" sz="2400" i="1" dirty="0">
                <a:latin typeface="+mn-lt"/>
              </a:rPr>
              <a:t>“</a:t>
            </a:r>
            <a:r>
              <a:rPr lang="en-US" sz="2400" i="1" dirty="0"/>
              <a:t>L</a:t>
            </a:r>
            <a:r>
              <a:rPr lang="en-US" sz="2400" i="1" dirty="0">
                <a:latin typeface="+mn-lt"/>
              </a:rPr>
              <a:t>aser guide stars for good sky coverage”</a:t>
            </a:r>
          </a:p>
        </p:txBody>
      </p:sp>
      <p:sp>
        <p:nvSpPr>
          <p:cNvPr id="3" name="Slide Number Placeholder 2">
            <a:extLst>
              <a:ext uri="{FF2B5EF4-FFF2-40B4-BE49-F238E27FC236}">
                <a16:creationId xmlns:a16="http://schemas.microsoft.com/office/drawing/2014/main" id="{576F3EE4-8226-41D0-8D0C-7EA1F1562443}"/>
              </a:ext>
            </a:extLst>
          </p:cNvPr>
          <p:cNvSpPr>
            <a:spLocks noGrp="1"/>
          </p:cNvSpPr>
          <p:nvPr>
            <p:ph type="sldNum" sz="quarter" idx="4294967295"/>
          </p:nvPr>
        </p:nvSpPr>
        <p:spPr>
          <a:xfrm>
            <a:off x="6553200" y="6356362"/>
            <a:ext cx="2133600" cy="365125"/>
          </a:xfrm>
          <a:prstGeom prst="rect">
            <a:avLst/>
          </a:prstGeom>
        </p:spPr>
        <p:txBody>
          <a:bodyPr/>
          <a:lstStyle/>
          <a:p>
            <a:pPr>
              <a:defRPr/>
            </a:pPr>
            <a:fld id="{B58B60CC-A862-4E28-9684-DADBA95DD239}" type="slidenum">
              <a:rPr lang="en-US" smtClean="0">
                <a:solidFill>
                  <a:prstClr val="black">
                    <a:tint val="75000"/>
                  </a:prstClr>
                </a:solidFill>
              </a:rPr>
              <a:pPr>
                <a:defRPr/>
              </a:pPr>
              <a:t>11</a:t>
            </a:fld>
            <a:endParaRPr lang="en-US">
              <a:solidFill>
                <a:prstClr val="black">
                  <a:tint val="75000"/>
                </a:prstClr>
              </a:solidFill>
            </a:endParaRPr>
          </a:p>
        </p:txBody>
      </p:sp>
      <p:sp>
        <p:nvSpPr>
          <p:cNvPr id="10" name="Content Placeholder 2">
            <a:extLst>
              <a:ext uri="{FF2B5EF4-FFF2-40B4-BE49-F238E27FC236}">
                <a16:creationId xmlns:a16="http://schemas.microsoft.com/office/drawing/2014/main" id="{9B7BC34C-CED1-4DD0-BE7D-223307727D64}"/>
              </a:ext>
            </a:extLst>
          </p:cNvPr>
          <p:cNvSpPr>
            <a:spLocks noGrp="1"/>
          </p:cNvSpPr>
          <p:nvPr>
            <p:ph idx="4294967295"/>
          </p:nvPr>
        </p:nvSpPr>
        <p:spPr>
          <a:xfrm>
            <a:off x="-9144" y="3350973"/>
            <a:ext cx="9153144" cy="2537763"/>
          </a:xfrm>
          <a:prstGeom prst="rect">
            <a:avLst/>
          </a:prstGeom>
        </p:spPr>
        <p:txBody>
          <a:bodyPr/>
          <a:lstStyle/>
          <a:p>
            <a:endParaRPr lang="en-US" sz="2400" dirty="0"/>
          </a:p>
          <a:p>
            <a:pPr marL="342900" indent="-342900">
              <a:buFont typeface="Arial" panose="020B0604020202020204" pitchFamily="34" charset="0"/>
              <a:buChar char="•"/>
            </a:pPr>
            <a:r>
              <a:rPr lang="en-US" sz="2400" dirty="0"/>
              <a:t>METIS LTAO is not foreseen in ELT Instrumentation Roadmap</a:t>
            </a:r>
          </a:p>
          <a:p>
            <a:pPr marL="342900" indent="-342900">
              <a:buFont typeface="Arial" panose="020B0604020202020204" pitchFamily="34" charset="0"/>
              <a:buChar char="•"/>
            </a:pPr>
            <a:r>
              <a:rPr lang="en-US" sz="2400" dirty="0"/>
              <a:t>No funding available in the foreseeable future (~2035) </a:t>
            </a:r>
          </a:p>
          <a:p>
            <a:pPr marL="342900" indent="-342900">
              <a:buFont typeface="Arial" panose="020B0604020202020204" pitchFamily="34" charset="0"/>
              <a:buChar char="•"/>
            </a:pPr>
            <a:r>
              <a:rPr lang="en-US" sz="2400" dirty="0"/>
              <a:t>Provision for LTAO comes at significant cost  	             </a:t>
            </a:r>
            <a:r>
              <a:rPr lang="en-US" sz="2000" dirty="0"/>
              <a:t>(PFS design, mass dummies, WSS construction, …) </a:t>
            </a:r>
          </a:p>
        </p:txBody>
      </p:sp>
    </p:spTree>
    <p:extLst>
      <p:ext uri="{BB962C8B-B14F-4D97-AF65-F5344CB8AC3E}">
        <p14:creationId xmlns:p14="http://schemas.microsoft.com/office/powerpoint/2010/main" val="11383351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76F3EE4-8226-41D0-8D0C-7EA1F1562443}"/>
              </a:ext>
            </a:extLst>
          </p:cNvPr>
          <p:cNvSpPr>
            <a:spLocks noGrp="1"/>
          </p:cNvSpPr>
          <p:nvPr>
            <p:ph type="sldNum" sz="quarter" idx="4294967295"/>
          </p:nvPr>
        </p:nvSpPr>
        <p:spPr>
          <a:xfrm>
            <a:off x="6553200" y="6356362"/>
            <a:ext cx="2133600" cy="365125"/>
          </a:xfrm>
          <a:prstGeom prst="rect">
            <a:avLst/>
          </a:prstGeom>
        </p:spPr>
        <p:txBody>
          <a:bodyPr/>
          <a:lstStyle/>
          <a:p>
            <a:pPr>
              <a:defRPr/>
            </a:pPr>
            <a:fld id="{B58B60CC-A862-4E28-9684-DADBA95DD239}" type="slidenum">
              <a:rPr lang="en-US" smtClean="0">
                <a:solidFill>
                  <a:prstClr val="black">
                    <a:tint val="75000"/>
                  </a:prstClr>
                </a:solidFill>
              </a:rPr>
              <a:pPr>
                <a:defRPr/>
              </a:pPr>
              <a:t>12</a:t>
            </a:fld>
            <a:endParaRPr lang="en-US">
              <a:solidFill>
                <a:prstClr val="black">
                  <a:tint val="75000"/>
                </a:prstClr>
              </a:solidFill>
            </a:endParaRPr>
          </a:p>
        </p:txBody>
      </p:sp>
      <p:sp>
        <p:nvSpPr>
          <p:cNvPr id="9" name="TextBox 8"/>
          <p:cNvSpPr txBox="1"/>
          <p:nvPr/>
        </p:nvSpPr>
        <p:spPr>
          <a:xfrm>
            <a:off x="1192836" y="2972165"/>
            <a:ext cx="6959982" cy="2954655"/>
          </a:xfrm>
          <a:prstGeom prst="rect">
            <a:avLst/>
          </a:prstGeom>
          <a:solidFill>
            <a:schemeClr val="bg1"/>
          </a:solidFill>
        </p:spPr>
        <p:txBody>
          <a:bodyPr wrap="none" rtlCol="0">
            <a:spAutoFit/>
          </a:bodyPr>
          <a:lstStyle/>
          <a:p>
            <a:r>
              <a:rPr lang="en-US" sz="4000" dirty="0">
                <a:ea typeface="Abadi MT Condensed Extra Bold" charset="0"/>
                <a:cs typeface="Abadi MT Condensed Extra Bold" charset="0"/>
              </a:rPr>
              <a:t>Impact:</a:t>
            </a:r>
            <a:endParaRPr lang="en-US" dirty="0">
              <a:ea typeface="Abadi MT Condensed Extra Bold" charset="0"/>
              <a:cs typeface="Abadi MT Condensed Extra Bold" charset="0"/>
            </a:endParaRPr>
          </a:p>
          <a:p>
            <a:endParaRPr lang="en-US" u="sng" dirty="0">
              <a:ea typeface="Abadi MT Condensed Extra Bold" charset="0"/>
              <a:cs typeface="Abadi MT Condensed Extra Bold" charset="0"/>
            </a:endParaRPr>
          </a:p>
          <a:p>
            <a:pPr marL="457200" indent="-457200">
              <a:buFont typeface="Arial" charset="0"/>
              <a:buChar char="•"/>
            </a:pPr>
            <a:r>
              <a:rPr lang="en-US" sz="3200" dirty="0">
                <a:ea typeface="Abadi MT Condensed Extra Bold" charset="0"/>
                <a:cs typeface="Abadi MT Condensed Extra Bold" charset="0"/>
              </a:rPr>
              <a:t>Extragalactic science</a:t>
            </a:r>
          </a:p>
          <a:p>
            <a:pPr marL="457200" indent="-457200">
              <a:buFont typeface="Arial" charset="0"/>
              <a:buChar char="•"/>
            </a:pPr>
            <a:r>
              <a:rPr lang="en-US" sz="3200" dirty="0">
                <a:ea typeface="Abadi MT Condensed Extra Bold" charset="0"/>
                <a:cs typeface="Abadi MT Condensed Extra Bold" charset="0"/>
              </a:rPr>
              <a:t>Asteroids</a:t>
            </a:r>
          </a:p>
          <a:p>
            <a:pPr marL="457200" indent="-457200">
              <a:buFont typeface="Arial" charset="0"/>
              <a:buChar char="•"/>
            </a:pPr>
            <a:r>
              <a:rPr lang="en-US" sz="3200" dirty="0">
                <a:ea typeface="Abadi MT Condensed Extra Bold" charset="0"/>
                <a:cs typeface="Abadi MT Condensed Extra Bold" charset="0"/>
              </a:rPr>
              <a:t>Faint Brown-Dwarfs</a:t>
            </a:r>
          </a:p>
          <a:p>
            <a:pPr marL="457200" indent="-457200">
              <a:buFont typeface="Arial" charset="0"/>
              <a:buChar char="•"/>
            </a:pPr>
            <a:r>
              <a:rPr lang="en-US" sz="3200" dirty="0">
                <a:ea typeface="Abadi MT Condensed Extra Bold" charset="0"/>
                <a:cs typeface="Abadi MT Condensed Extra Bold" charset="0"/>
              </a:rPr>
              <a:t>Faint (T </a:t>
            </a:r>
            <a:r>
              <a:rPr lang="en-US" sz="3200" dirty="0" err="1">
                <a:ea typeface="Abadi MT Condensed Extra Bold" charset="0"/>
                <a:cs typeface="Abadi MT Condensed Extra Bold" charset="0"/>
              </a:rPr>
              <a:t>Tauri</a:t>
            </a:r>
            <a:r>
              <a:rPr lang="en-US" sz="3200" dirty="0">
                <a:ea typeface="Abadi MT Condensed Extra Bold" charset="0"/>
                <a:cs typeface="Abadi MT Condensed Extra Bold" charset="0"/>
              </a:rPr>
              <a:t>) protoplanetary disks</a:t>
            </a:r>
          </a:p>
        </p:txBody>
      </p:sp>
      <p:sp>
        <p:nvSpPr>
          <p:cNvPr id="2" name="Title 1"/>
          <p:cNvSpPr>
            <a:spLocks noGrp="1"/>
          </p:cNvSpPr>
          <p:nvPr>
            <p:ph type="title"/>
          </p:nvPr>
        </p:nvSpPr>
        <p:spPr/>
        <p:txBody>
          <a:bodyPr/>
          <a:lstStyle/>
          <a:p>
            <a:r>
              <a:rPr lang="en-US" dirty="0"/>
              <a:t>LTAO</a:t>
            </a:r>
          </a:p>
        </p:txBody>
      </p:sp>
      <p:sp>
        <p:nvSpPr>
          <p:cNvPr id="4" name="TextBox 3"/>
          <p:cNvSpPr txBox="1"/>
          <p:nvPr/>
        </p:nvSpPr>
        <p:spPr>
          <a:xfrm>
            <a:off x="2542032" y="1408176"/>
            <a:ext cx="4081567" cy="1077218"/>
          </a:xfrm>
          <a:prstGeom prst="rect">
            <a:avLst/>
          </a:prstGeom>
          <a:noFill/>
        </p:spPr>
        <p:txBody>
          <a:bodyPr wrap="none" rtlCol="0">
            <a:spAutoFit/>
          </a:bodyPr>
          <a:lstStyle/>
          <a:p>
            <a:r>
              <a:rPr lang="en-US" sz="2800" dirty="0"/>
              <a:t>CRE might be submitted</a:t>
            </a:r>
          </a:p>
          <a:p>
            <a:endParaRPr lang="en-US" dirty="0"/>
          </a:p>
          <a:p>
            <a:r>
              <a:rPr lang="en-US" dirty="0"/>
              <a:t> (Management process see CH talk)</a:t>
            </a:r>
          </a:p>
        </p:txBody>
      </p:sp>
    </p:spTree>
    <p:extLst>
      <p:ext uri="{BB962C8B-B14F-4D97-AF65-F5344CB8AC3E}">
        <p14:creationId xmlns:p14="http://schemas.microsoft.com/office/powerpoint/2010/main" val="18827781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GB"/>
              <a:t>ESC/12 October 2017/Instrumentation Update</a:t>
            </a:r>
            <a:endParaRPr lang="en-GB" dirty="0"/>
          </a:p>
        </p:txBody>
      </p:sp>
      <p:sp>
        <p:nvSpPr>
          <p:cNvPr id="4" name="Title 3"/>
          <p:cNvSpPr>
            <a:spLocks noGrp="1"/>
          </p:cNvSpPr>
          <p:nvPr>
            <p:ph type="title"/>
          </p:nvPr>
        </p:nvSpPr>
        <p:spPr/>
        <p:txBody>
          <a:bodyPr>
            <a:normAutofit/>
          </a:bodyPr>
          <a:lstStyle/>
          <a:p>
            <a:r>
              <a:rPr lang="en-US" dirty="0">
                <a:solidFill>
                  <a:schemeClr val="accent1"/>
                </a:solidFill>
              </a:rPr>
              <a:t>NQ band detector</a:t>
            </a:r>
            <a:endParaRPr lang="en-US" dirty="0"/>
          </a:p>
        </p:txBody>
      </p:sp>
      <p:sp>
        <p:nvSpPr>
          <p:cNvPr id="16" name="Rectangle 15"/>
          <p:cNvSpPr/>
          <p:nvPr/>
        </p:nvSpPr>
        <p:spPr>
          <a:xfrm>
            <a:off x="54864" y="1007983"/>
            <a:ext cx="9184215" cy="1087798"/>
          </a:xfrm>
          <a:prstGeom prst="rect">
            <a:avLst/>
          </a:prstGeom>
          <a:solidFill>
            <a:schemeClr val="bg1"/>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a:r>
              <a:rPr lang="en-US" dirty="0">
                <a:solidFill>
                  <a:schemeClr val="accent1"/>
                </a:solidFill>
              </a:rPr>
              <a:t> </a:t>
            </a:r>
          </a:p>
          <a:p>
            <a:r>
              <a:rPr lang="en-US" sz="2400" b="1" dirty="0">
                <a:latin typeface="+mn-lt"/>
                <a:cs typeface="+mn-cs"/>
                <a:sym typeface="Helvetica Light"/>
              </a:rPr>
              <a:t>Aquarius</a:t>
            </a:r>
            <a:r>
              <a:rPr lang="en-US" sz="2400" dirty="0">
                <a:latin typeface="+mn-lt"/>
                <a:cs typeface="+mn-cs"/>
                <a:sym typeface="Helvetica Light"/>
              </a:rPr>
              <a:t>: 20yr old device, designed for space and manufactured 			 for ground with wrong coating</a:t>
            </a:r>
          </a:p>
        </p:txBody>
      </p:sp>
    </p:spTree>
    <p:extLst>
      <p:ext uri="{BB962C8B-B14F-4D97-AF65-F5344CB8AC3E}">
        <p14:creationId xmlns:p14="http://schemas.microsoft.com/office/powerpoint/2010/main" val="12259471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GB"/>
              <a:t>ESC/12 October 2017/Instrumentation Update</a:t>
            </a:r>
            <a:endParaRPr lang="en-GB" dirty="0"/>
          </a:p>
        </p:txBody>
      </p:sp>
      <p:sp>
        <p:nvSpPr>
          <p:cNvPr id="4" name="Title 3"/>
          <p:cNvSpPr>
            <a:spLocks noGrp="1"/>
          </p:cNvSpPr>
          <p:nvPr>
            <p:ph type="title"/>
          </p:nvPr>
        </p:nvSpPr>
        <p:spPr/>
        <p:txBody>
          <a:bodyPr>
            <a:normAutofit/>
          </a:bodyPr>
          <a:lstStyle/>
          <a:p>
            <a:r>
              <a:rPr lang="en-US" dirty="0">
                <a:solidFill>
                  <a:schemeClr val="accent1"/>
                </a:solidFill>
              </a:rPr>
              <a:t>NQ band detector</a:t>
            </a:r>
            <a:endParaRPr lang="en-US" dirty="0"/>
          </a:p>
        </p:txBody>
      </p:sp>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1" y="1301496"/>
            <a:ext cx="6556456" cy="5235995"/>
          </a:xfrm>
          <a:prstGeom prst="rect">
            <a:avLst/>
          </a:prstGeom>
        </p:spPr>
      </p:pic>
      <p:sp>
        <p:nvSpPr>
          <p:cNvPr id="15" name="Rectangle 14"/>
          <p:cNvSpPr/>
          <p:nvPr/>
        </p:nvSpPr>
        <p:spPr>
          <a:xfrm>
            <a:off x="2103121" y="2157984"/>
            <a:ext cx="771144" cy="3633216"/>
          </a:xfrm>
          <a:prstGeom prst="rect">
            <a:avLst/>
          </a:prstGeom>
          <a:solidFill>
            <a:srgbClr val="000000">
              <a:alpha val="15686"/>
            </a:srgb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51" fontAlgn="auto" hangingPunct="0">
              <a:spcBef>
                <a:spcPts val="0"/>
              </a:spcBef>
              <a:spcAft>
                <a:spcPts val="0"/>
              </a:spcAft>
            </a:pPr>
            <a:endParaRPr lang="en-US" sz="1687">
              <a:solidFill>
                <a:srgbClr val="FFFFFF"/>
              </a:solidFill>
              <a:latin typeface="+mn-lt"/>
              <a:cs typeface="+mn-cs"/>
              <a:sym typeface="Helvetica Light"/>
            </a:endParaRPr>
          </a:p>
        </p:txBody>
      </p:sp>
      <p:sp>
        <p:nvSpPr>
          <p:cNvPr id="16" name="Rectangle 15"/>
          <p:cNvSpPr/>
          <p:nvPr/>
        </p:nvSpPr>
        <p:spPr>
          <a:xfrm>
            <a:off x="18288" y="1375529"/>
            <a:ext cx="9184215" cy="718466"/>
          </a:xfrm>
          <a:prstGeom prst="rect">
            <a:avLst/>
          </a:prstGeom>
          <a:solidFill>
            <a:schemeClr val="bg1"/>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a:r>
              <a:rPr lang="en-US" dirty="0">
                <a:solidFill>
                  <a:schemeClr val="accent1"/>
                </a:solidFill>
              </a:rPr>
              <a:t> </a:t>
            </a:r>
          </a:p>
          <a:p>
            <a:r>
              <a:rPr lang="en-US" sz="2400" b="1" dirty="0">
                <a:latin typeface="+mn-lt"/>
                <a:cs typeface="+mn-cs"/>
                <a:sym typeface="Helvetica Light"/>
              </a:rPr>
              <a:t> </a:t>
            </a:r>
            <a:endParaRPr lang="en-US" sz="2400" dirty="0">
              <a:latin typeface="+mn-lt"/>
              <a:cs typeface="+mn-cs"/>
              <a:sym typeface="Helvetica Light"/>
            </a:endParaRPr>
          </a:p>
        </p:txBody>
      </p:sp>
      <p:sp>
        <p:nvSpPr>
          <p:cNvPr id="17" name="Rectangle 16"/>
          <p:cNvSpPr/>
          <p:nvPr/>
        </p:nvSpPr>
        <p:spPr>
          <a:xfrm>
            <a:off x="3269086" y="4804603"/>
            <a:ext cx="2491633" cy="707886"/>
          </a:xfrm>
          <a:prstGeom prst="rect">
            <a:avLst/>
          </a:prstGeom>
        </p:spPr>
        <p:txBody>
          <a:bodyPr wrap="square">
            <a:spAutoFit/>
          </a:bodyPr>
          <a:lstStyle/>
          <a:p>
            <a:r>
              <a:rPr lang="en-US" sz="2000" dirty="0"/>
              <a:t>Aquarius lab test by </a:t>
            </a:r>
            <a:r>
              <a:rPr lang="en-US" sz="2000" dirty="0" err="1"/>
              <a:t>Salima</a:t>
            </a:r>
            <a:r>
              <a:rPr lang="en-US" sz="2000" dirty="0"/>
              <a:t> </a:t>
            </a:r>
            <a:r>
              <a:rPr lang="en-US" sz="2000" dirty="0" err="1"/>
              <a:t>Mouzali</a:t>
            </a:r>
            <a:endParaRPr lang="en-US" sz="2000" dirty="0"/>
          </a:p>
        </p:txBody>
      </p:sp>
    </p:spTree>
    <p:extLst>
      <p:ext uri="{BB962C8B-B14F-4D97-AF65-F5344CB8AC3E}">
        <p14:creationId xmlns:p14="http://schemas.microsoft.com/office/powerpoint/2010/main" val="16029661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GB"/>
              <a:t>ESC/12 October 2017/Instrumentation Update</a:t>
            </a:r>
            <a:endParaRPr lang="en-GB" dirty="0"/>
          </a:p>
        </p:txBody>
      </p:sp>
      <p:sp>
        <p:nvSpPr>
          <p:cNvPr id="4" name="Title 3"/>
          <p:cNvSpPr>
            <a:spLocks noGrp="1"/>
          </p:cNvSpPr>
          <p:nvPr>
            <p:ph type="title"/>
          </p:nvPr>
        </p:nvSpPr>
        <p:spPr/>
        <p:txBody>
          <a:bodyPr>
            <a:normAutofit/>
          </a:bodyPr>
          <a:lstStyle/>
          <a:p>
            <a:r>
              <a:rPr lang="en-US" dirty="0">
                <a:solidFill>
                  <a:schemeClr val="accent1"/>
                </a:solidFill>
              </a:rPr>
              <a:t>NQ band detector</a:t>
            </a:r>
            <a:endParaRPr lang="en-US" dirty="0"/>
          </a:p>
        </p:txBody>
      </p:sp>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1" y="1301496"/>
            <a:ext cx="6556456" cy="5235995"/>
          </a:xfrm>
          <a:prstGeom prst="rect">
            <a:avLst/>
          </a:prstGeom>
        </p:spPr>
      </p:pic>
      <p:sp>
        <p:nvSpPr>
          <p:cNvPr id="15" name="Rectangle 14"/>
          <p:cNvSpPr/>
          <p:nvPr/>
        </p:nvSpPr>
        <p:spPr>
          <a:xfrm>
            <a:off x="2103121" y="2157984"/>
            <a:ext cx="771144" cy="3633216"/>
          </a:xfrm>
          <a:prstGeom prst="rect">
            <a:avLst/>
          </a:prstGeom>
          <a:solidFill>
            <a:srgbClr val="000000">
              <a:alpha val="15686"/>
            </a:srgbClr>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defTabSz="410751" fontAlgn="auto" hangingPunct="0">
              <a:spcBef>
                <a:spcPts val="0"/>
              </a:spcBef>
              <a:spcAft>
                <a:spcPts val="0"/>
              </a:spcAft>
            </a:pPr>
            <a:endParaRPr lang="en-US" sz="1687">
              <a:solidFill>
                <a:srgbClr val="FFFFFF"/>
              </a:solidFill>
              <a:latin typeface="+mn-lt"/>
              <a:cs typeface="+mn-cs"/>
              <a:sym typeface="Helvetica Light"/>
            </a:endParaRPr>
          </a:p>
        </p:txBody>
      </p:sp>
      <p:sp>
        <p:nvSpPr>
          <p:cNvPr id="16" name="Rectangle 15"/>
          <p:cNvSpPr/>
          <p:nvPr/>
        </p:nvSpPr>
        <p:spPr>
          <a:xfrm>
            <a:off x="54864" y="1357241"/>
            <a:ext cx="9184215" cy="718466"/>
          </a:xfrm>
          <a:prstGeom prst="rect">
            <a:avLst/>
          </a:prstGeom>
          <a:solidFill>
            <a:schemeClr val="bg1"/>
          </a:solidFill>
          <a:ln w="127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fromWordArt="0" anchor="ctr" anchorCtr="0" forceAA="0" compatLnSpc="1">
            <a:prstTxWarp prst="textNoShape">
              <a:avLst/>
            </a:prstTxWarp>
            <a:spAutoFit/>
          </a:bodyPr>
          <a:lstStyle/>
          <a:p>
            <a:pPr algn="ctr"/>
            <a:r>
              <a:rPr lang="en-US" dirty="0">
                <a:solidFill>
                  <a:schemeClr val="accent1"/>
                </a:solidFill>
              </a:rPr>
              <a:t> </a:t>
            </a:r>
          </a:p>
          <a:p>
            <a:r>
              <a:rPr lang="en-US" sz="2400" b="1" dirty="0">
                <a:latin typeface="+mn-lt"/>
                <a:cs typeface="+mn-cs"/>
                <a:sym typeface="Helvetica Light"/>
              </a:rPr>
              <a:t> </a:t>
            </a:r>
            <a:endParaRPr lang="en-US" sz="2400" dirty="0">
              <a:latin typeface="+mn-lt"/>
              <a:cs typeface="+mn-cs"/>
              <a:sym typeface="Helvetica Light"/>
            </a:endParaRPr>
          </a:p>
        </p:txBody>
      </p:sp>
      <p:sp>
        <p:nvSpPr>
          <p:cNvPr id="3" name="TextBox 2"/>
          <p:cNvSpPr txBox="1"/>
          <p:nvPr/>
        </p:nvSpPr>
        <p:spPr>
          <a:xfrm>
            <a:off x="5998464" y="2670048"/>
            <a:ext cx="3240615" cy="2308324"/>
          </a:xfrm>
          <a:prstGeom prst="rect">
            <a:avLst/>
          </a:prstGeom>
          <a:solidFill>
            <a:schemeClr val="bg1">
              <a:lumMod val="85000"/>
            </a:schemeClr>
          </a:solidFill>
        </p:spPr>
        <p:txBody>
          <a:bodyPr wrap="square" rtlCol="0">
            <a:spAutoFit/>
          </a:bodyPr>
          <a:lstStyle/>
          <a:p>
            <a:r>
              <a:rPr lang="en-US" sz="2800" b="1" dirty="0" err="1"/>
              <a:t>GeoSnap</a:t>
            </a:r>
            <a:r>
              <a:rPr lang="en-US" sz="2800" dirty="0"/>
              <a:t> lab test:</a:t>
            </a:r>
          </a:p>
          <a:p>
            <a:endParaRPr lang="en-US" sz="2000" dirty="0"/>
          </a:p>
          <a:p>
            <a:pPr marL="285750" indent="-285750">
              <a:buFontTx/>
              <a:buChar char="-"/>
            </a:pPr>
            <a:r>
              <a:rPr lang="en-US" sz="2400" dirty="0"/>
              <a:t>Outside ESO</a:t>
            </a:r>
          </a:p>
          <a:p>
            <a:pPr marL="285750" indent="-285750">
              <a:buFontTx/>
              <a:buChar char="-"/>
            </a:pPr>
            <a:endParaRPr lang="en-US" sz="2400" dirty="0"/>
          </a:p>
          <a:p>
            <a:pPr marL="285750" indent="-285750">
              <a:buFontTx/>
              <a:buChar char="-"/>
            </a:pPr>
            <a:r>
              <a:rPr lang="en-US" sz="2400" dirty="0"/>
              <a:t>M. Meyer in the US by ~ April 2018</a:t>
            </a:r>
          </a:p>
        </p:txBody>
      </p:sp>
      <p:sp>
        <p:nvSpPr>
          <p:cNvPr id="17" name="Rectangle 16"/>
          <p:cNvSpPr/>
          <p:nvPr/>
        </p:nvSpPr>
        <p:spPr>
          <a:xfrm>
            <a:off x="3269086" y="4804603"/>
            <a:ext cx="2491633" cy="707886"/>
          </a:xfrm>
          <a:prstGeom prst="rect">
            <a:avLst/>
          </a:prstGeom>
        </p:spPr>
        <p:txBody>
          <a:bodyPr wrap="square">
            <a:spAutoFit/>
          </a:bodyPr>
          <a:lstStyle/>
          <a:p>
            <a:r>
              <a:rPr lang="en-US" sz="2000" dirty="0"/>
              <a:t>Aquarius lab test by </a:t>
            </a:r>
            <a:r>
              <a:rPr lang="en-US" sz="2000" dirty="0" err="1"/>
              <a:t>Salima</a:t>
            </a:r>
            <a:r>
              <a:rPr lang="en-US" sz="2000" dirty="0"/>
              <a:t> </a:t>
            </a:r>
            <a:r>
              <a:rPr lang="en-US" sz="2000" dirty="0" err="1"/>
              <a:t>Mouzali</a:t>
            </a:r>
            <a:endParaRPr lang="en-US" sz="2000" dirty="0"/>
          </a:p>
        </p:txBody>
      </p:sp>
    </p:spTree>
    <p:extLst>
      <p:ext uri="{BB962C8B-B14F-4D97-AF65-F5344CB8AC3E}">
        <p14:creationId xmlns:p14="http://schemas.microsoft.com/office/powerpoint/2010/main" val="14845631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Title 2"/>
          <p:cNvSpPr>
            <a:spLocks noGrp="1"/>
          </p:cNvSpPr>
          <p:nvPr>
            <p:ph type="title"/>
          </p:nvPr>
        </p:nvSpPr>
        <p:spPr>
          <a:xfrm>
            <a:off x="877824" y="0"/>
            <a:ext cx="8263865" cy="1018758"/>
          </a:xfrm>
        </p:spPr>
        <p:txBody>
          <a:bodyPr>
            <a:normAutofit/>
          </a:bodyPr>
          <a:lstStyle/>
          <a:p>
            <a:r>
              <a:rPr lang="en-GB" dirty="0"/>
              <a:t>Phase A Science</a:t>
            </a:r>
            <a:endParaRPr lang="en-US" dirty="0"/>
          </a:p>
        </p:txBody>
      </p:sp>
      <p:pic>
        <p:nvPicPr>
          <p:cNvPr id="9218" name="Picture 2" descr="METIS_scienc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18758"/>
            <a:ext cx="9144000" cy="5854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Date Placeholder 5"/>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6E2DF0-AB24-40C1-B77D-40D58EFBD3C5}" type="datetime1">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10/11/2017</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4294967295"/>
          </p:nvPr>
        </p:nvSpPr>
        <p:spPr>
          <a:xfrm>
            <a:off x="6553200" y="6356362"/>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8B60CC-A862-4E28-9684-DADBA95DD239}"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9485722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GB"/>
              <a:t>ESC/12 October 2017/Instrumentation Update</a:t>
            </a:r>
            <a:endParaRPr lang="en-GB" dirty="0"/>
          </a:p>
        </p:txBody>
      </p:sp>
      <p:sp>
        <p:nvSpPr>
          <p:cNvPr id="4" name="Title 3"/>
          <p:cNvSpPr>
            <a:spLocks noGrp="1"/>
          </p:cNvSpPr>
          <p:nvPr>
            <p:ph type="title"/>
          </p:nvPr>
        </p:nvSpPr>
        <p:spPr/>
        <p:txBody>
          <a:bodyPr/>
          <a:lstStyle/>
          <a:p>
            <a:r>
              <a:rPr lang="en-GB" altLang="nl-NL" dirty="0"/>
              <a:t>Ongoing Science Updates</a:t>
            </a:r>
            <a:endParaRPr lang="en-US" dirty="0"/>
          </a:p>
        </p:txBody>
      </p:sp>
      <p:sp>
        <p:nvSpPr>
          <p:cNvPr id="5" name="Rectangle 4"/>
          <p:cNvSpPr/>
          <p:nvPr/>
        </p:nvSpPr>
        <p:spPr>
          <a:xfrm>
            <a:off x="228600" y="1999833"/>
            <a:ext cx="8686800" cy="3200876"/>
          </a:xfrm>
          <a:prstGeom prst="rect">
            <a:avLst/>
          </a:prstGeom>
          <a:noFill/>
          <a:ln>
            <a:noFill/>
          </a:ln>
        </p:spPr>
        <p:txBody>
          <a:bodyPr wrap="square">
            <a:spAutoFit/>
          </a:bodyPr>
          <a:lstStyle/>
          <a:p>
            <a:pPr marL="457200" indent="-457200">
              <a:spcAft>
                <a:spcPts val="1200"/>
              </a:spcAft>
              <a:buFont typeface="Arial" panose="020B0604020202020204" pitchFamily="34" charset="0"/>
              <a:buChar char="•"/>
            </a:pPr>
            <a:r>
              <a:rPr lang="en-US" sz="2600" dirty="0">
                <a:latin typeface="+mn-lt"/>
              </a:rPr>
              <a:t>Most significant developments since phase A: </a:t>
            </a:r>
            <a:r>
              <a:rPr lang="en-US" sz="2600" dirty="0">
                <a:solidFill>
                  <a:srgbClr val="0000CC"/>
                </a:solidFill>
                <a:latin typeface="+mn-lt"/>
              </a:rPr>
              <a:t>exoplanets</a:t>
            </a:r>
            <a:r>
              <a:rPr lang="en-US" sz="2600" dirty="0">
                <a:latin typeface="+mn-lt"/>
              </a:rPr>
              <a:t> have become science </a:t>
            </a:r>
            <a:r>
              <a:rPr lang="en-US" sz="2600">
                <a:latin typeface="+mn-lt"/>
              </a:rPr>
              <a:t>drivers </a:t>
            </a:r>
            <a:r>
              <a:rPr lang="en-US" sz="2600"/>
              <a:t> 			     </a:t>
            </a:r>
            <a:r>
              <a:rPr lang="en-US" sz="2600">
                <a:latin typeface="+mn-lt"/>
                <a:sym typeface="Wingdings" panose="05000000000000000000" pitchFamily="2" charset="2"/>
              </a:rPr>
              <a:t> </a:t>
            </a:r>
            <a:r>
              <a:rPr lang="en-US" sz="2600" dirty="0">
                <a:solidFill>
                  <a:srgbClr val="0000CC"/>
                </a:solidFill>
                <a:latin typeface="+mn-lt"/>
                <a:sym typeface="Wingdings" panose="05000000000000000000" pitchFamily="2" charset="2"/>
              </a:rPr>
              <a:t>high contrast imaging (HCI)</a:t>
            </a:r>
          </a:p>
          <a:p>
            <a:pPr marL="457200" indent="-457200">
              <a:spcAft>
                <a:spcPts val="1200"/>
              </a:spcAft>
              <a:buFont typeface="Arial" panose="020B0604020202020204" pitchFamily="34" charset="0"/>
              <a:buChar char="•"/>
            </a:pPr>
            <a:r>
              <a:rPr lang="en-US" sz="2600" dirty="0">
                <a:latin typeface="+mn-lt"/>
                <a:sym typeface="Wingdings" panose="05000000000000000000" pitchFamily="2" charset="2"/>
              </a:rPr>
              <a:t>B</a:t>
            </a:r>
            <a:r>
              <a:rPr lang="en-US" sz="2600" dirty="0">
                <a:latin typeface="+mn-lt"/>
              </a:rPr>
              <a:t>oth direct imaging and high resolution spectroscopy require HCI </a:t>
            </a:r>
            <a:r>
              <a:rPr lang="en-US" sz="2600" dirty="0">
                <a:latin typeface="+mn-lt"/>
                <a:sym typeface="Wingdings" panose="05000000000000000000" pitchFamily="2" charset="2"/>
              </a:rPr>
              <a:t> </a:t>
            </a:r>
            <a:r>
              <a:rPr lang="en-US" sz="2600" dirty="0">
                <a:solidFill>
                  <a:srgbClr val="0000CC"/>
                </a:solidFill>
                <a:latin typeface="+mn-lt"/>
                <a:sym typeface="Wingdings" panose="05000000000000000000" pitchFamily="2" charset="2"/>
              </a:rPr>
              <a:t>coron</a:t>
            </a:r>
            <a:r>
              <a:rPr lang="en-US" sz="2600" dirty="0">
                <a:solidFill>
                  <a:srgbClr val="0000CC"/>
                </a:solidFill>
                <a:latin typeface="+mn-lt"/>
              </a:rPr>
              <a:t>agraphs</a:t>
            </a:r>
          </a:p>
          <a:p>
            <a:pPr marL="457200" indent="-457200">
              <a:spcAft>
                <a:spcPts val="1200"/>
              </a:spcAft>
              <a:buFont typeface="Arial" panose="020B0604020202020204" pitchFamily="34" charset="0"/>
              <a:buChar char="•"/>
            </a:pPr>
            <a:r>
              <a:rPr lang="en-US" sz="2600" dirty="0">
                <a:latin typeface="+mn-lt"/>
              </a:rPr>
              <a:t>HCI </a:t>
            </a:r>
            <a:r>
              <a:rPr lang="en-US" sz="2600" dirty="0">
                <a:solidFill>
                  <a:srgbClr val="0000CC"/>
                </a:solidFill>
                <a:latin typeface="+mn-lt"/>
              </a:rPr>
              <a:t>drives requirements </a:t>
            </a:r>
            <a:r>
              <a:rPr lang="en-US" sz="2600" dirty="0">
                <a:latin typeface="+mn-lt"/>
              </a:rPr>
              <a:t>on optical system, opto-mechanical stability, and pupil alignment</a:t>
            </a:r>
          </a:p>
        </p:txBody>
      </p:sp>
    </p:spTree>
    <p:extLst>
      <p:ext uri="{BB962C8B-B14F-4D97-AF65-F5344CB8AC3E}">
        <p14:creationId xmlns:p14="http://schemas.microsoft.com/office/powerpoint/2010/main" val="5461554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14400" y="0"/>
            <a:ext cx="8229600" cy="990600"/>
          </a:xfrm>
        </p:spPr>
        <p:txBody>
          <a:bodyPr/>
          <a:lstStyle/>
          <a:p>
            <a:r>
              <a:rPr lang="en-US" sz="4000" dirty="0"/>
              <a:t>Observing Modes</a:t>
            </a:r>
            <a:endParaRPr lang="nl-NL" sz="4000" dirty="0"/>
          </a:p>
        </p:txBody>
      </p:sp>
      <p:pic>
        <p:nvPicPr>
          <p:cNvPr id="2" name="Picture 1"/>
          <p:cNvPicPr>
            <a:picLocks noChangeAspect="1"/>
          </p:cNvPicPr>
          <p:nvPr/>
        </p:nvPicPr>
        <p:blipFill>
          <a:blip r:embed="rId2"/>
          <a:stretch>
            <a:fillRect/>
          </a:stretch>
        </p:blipFill>
        <p:spPr>
          <a:xfrm>
            <a:off x="1151318" y="990600"/>
            <a:ext cx="3823018" cy="5867400"/>
          </a:xfrm>
          <a:prstGeom prst="rect">
            <a:avLst/>
          </a:prstGeom>
        </p:spPr>
      </p:pic>
      <p:sp>
        <p:nvSpPr>
          <p:cNvPr id="4" name="Rectangle 3"/>
          <p:cNvSpPr/>
          <p:nvPr/>
        </p:nvSpPr>
        <p:spPr bwMode="auto">
          <a:xfrm>
            <a:off x="2176272" y="990600"/>
            <a:ext cx="2906384" cy="58674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800" b="0" i="1"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6702759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59536" y="0"/>
            <a:ext cx="8284464" cy="990600"/>
          </a:xfrm>
        </p:spPr>
        <p:txBody>
          <a:bodyPr/>
          <a:lstStyle/>
          <a:p>
            <a:r>
              <a:rPr lang="en-US" sz="4000" dirty="0"/>
              <a:t>Observing Modes</a:t>
            </a:r>
            <a:endParaRPr lang="nl-NL" sz="4000" dirty="0"/>
          </a:p>
        </p:txBody>
      </p:sp>
      <p:pic>
        <p:nvPicPr>
          <p:cNvPr id="2" name="Picture 1"/>
          <p:cNvPicPr>
            <a:picLocks noChangeAspect="1"/>
          </p:cNvPicPr>
          <p:nvPr/>
        </p:nvPicPr>
        <p:blipFill>
          <a:blip r:embed="rId2"/>
          <a:stretch>
            <a:fillRect/>
          </a:stretch>
        </p:blipFill>
        <p:spPr>
          <a:xfrm>
            <a:off x="1151318" y="990600"/>
            <a:ext cx="3823018" cy="5867400"/>
          </a:xfrm>
          <a:prstGeom prst="rect">
            <a:avLst/>
          </a:prstGeom>
        </p:spPr>
      </p:pic>
      <p:sp>
        <p:nvSpPr>
          <p:cNvPr id="4" name="Rectangle 3"/>
          <p:cNvSpPr/>
          <p:nvPr/>
        </p:nvSpPr>
        <p:spPr bwMode="auto">
          <a:xfrm>
            <a:off x="3163824" y="990600"/>
            <a:ext cx="1918832" cy="58674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800" b="0" i="1"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2819074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GB"/>
              <a:t>ESC/12 October 2017/Instrumentation Update</a:t>
            </a:r>
            <a:endParaRPr lang="en-GB" dirty="0"/>
          </a:p>
        </p:txBody>
      </p:sp>
      <p:sp>
        <p:nvSpPr>
          <p:cNvPr id="4" name="Content Placeholder 3"/>
          <p:cNvSpPr>
            <a:spLocks noGrp="1"/>
          </p:cNvSpPr>
          <p:nvPr>
            <p:ph sz="quarter" idx="10"/>
          </p:nvPr>
        </p:nvSpPr>
        <p:spPr>
          <a:xfrm>
            <a:off x="0" y="1131005"/>
            <a:ext cx="9141689" cy="5278663"/>
          </a:xfrm>
        </p:spPr>
        <p:txBody>
          <a:bodyPr/>
          <a:lstStyle/>
          <a:p>
            <a:pPr marL="0" indent="0">
              <a:buNone/>
            </a:pPr>
            <a:r>
              <a:rPr lang="en-US" sz="2400" dirty="0"/>
              <a:t> </a:t>
            </a:r>
          </a:p>
          <a:p>
            <a:pPr marL="914400" lvl="2" indent="0" algn="ctr">
              <a:buNone/>
            </a:pPr>
            <a:endParaRPr lang="en-US" sz="2400" dirty="0"/>
          </a:p>
          <a:p>
            <a:pPr marL="914400" lvl="2" indent="0" algn="ctr">
              <a:buNone/>
            </a:pPr>
            <a:r>
              <a:rPr lang="en-US" sz="6000" dirty="0"/>
              <a:t>Ongoing Science Updates</a:t>
            </a:r>
          </a:p>
          <a:p>
            <a:pPr marL="914400" lvl="2" indent="0" algn="ctr">
              <a:buNone/>
            </a:pPr>
            <a:endParaRPr lang="en-US" sz="4000" i="1" dirty="0">
              <a:solidFill>
                <a:schemeClr val="tx1">
                  <a:lumMod val="85000"/>
                  <a:lumOff val="15000"/>
                </a:schemeClr>
              </a:solidFill>
            </a:endParaRPr>
          </a:p>
          <a:p>
            <a:pPr marL="914400" lvl="2" indent="0" algn="ctr">
              <a:buNone/>
            </a:pPr>
            <a:endParaRPr lang="en-US" sz="4000" i="1" dirty="0">
              <a:solidFill>
                <a:schemeClr val="tx1">
                  <a:lumMod val="85000"/>
                  <a:lumOff val="15000"/>
                </a:schemeClr>
              </a:solidFill>
            </a:endParaRPr>
          </a:p>
          <a:p>
            <a:pPr marL="914400" lvl="2" indent="0" algn="ctr">
              <a:buNone/>
            </a:pPr>
            <a:r>
              <a:rPr lang="en-US" sz="2800" i="1" dirty="0">
                <a:solidFill>
                  <a:schemeClr val="tx1">
                    <a:lumMod val="50000"/>
                    <a:lumOff val="50000"/>
                  </a:schemeClr>
                </a:solidFill>
              </a:rPr>
              <a:t>Ralf Siebenmorgen (PS)</a:t>
            </a:r>
          </a:p>
          <a:p>
            <a:pPr marL="914400" lvl="2" indent="0" algn="ctr">
              <a:buNone/>
            </a:pPr>
            <a:r>
              <a:rPr lang="en-US" sz="2800" i="1" dirty="0">
                <a:solidFill>
                  <a:schemeClr val="tx1">
                    <a:lumMod val="50000"/>
                    <a:lumOff val="50000"/>
                  </a:schemeClr>
                </a:solidFill>
              </a:rPr>
              <a:t> </a:t>
            </a:r>
          </a:p>
          <a:p>
            <a:pPr marL="914400" lvl="2" indent="0" algn="ctr">
              <a:buNone/>
            </a:pPr>
            <a:endParaRPr lang="en-US" sz="6000" dirty="0"/>
          </a:p>
          <a:p>
            <a:pPr marL="914400" lvl="2" indent="0" algn="ctr">
              <a:buNone/>
            </a:pPr>
            <a:endParaRPr lang="en-US" sz="6000" dirty="0"/>
          </a:p>
          <a:p>
            <a:pPr marL="914400" lvl="2" indent="0">
              <a:buNone/>
            </a:pPr>
            <a:endParaRPr lang="en-US" sz="6000" dirty="0"/>
          </a:p>
          <a:p>
            <a:pPr lvl="1"/>
            <a:endParaRPr lang="en-US" sz="2000" dirty="0"/>
          </a:p>
          <a:p>
            <a:pPr marL="0" indent="0">
              <a:buNone/>
            </a:pPr>
            <a:endParaRPr lang="en-US" sz="2400" dirty="0"/>
          </a:p>
          <a:p>
            <a:endParaRPr lang="en-US" sz="2400" dirty="0"/>
          </a:p>
          <a:p>
            <a:endParaRPr lang="en-GB" sz="2400" dirty="0"/>
          </a:p>
        </p:txBody>
      </p:sp>
      <p:sp>
        <p:nvSpPr>
          <p:cNvPr id="5" name="Title 4"/>
          <p:cNvSpPr>
            <a:spLocks noGrp="1"/>
          </p:cNvSpPr>
          <p:nvPr>
            <p:ph type="title"/>
          </p:nvPr>
        </p:nvSpPr>
        <p:spPr/>
        <p:txBody>
          <a:bodyPr>
            <a:normAutofit/>
          </a:bodyPr>
          <a:lstStyle/>
          <a:p>
            <a:r>
              <a:rPr lang="en-US" dirty="0"/>
              <a:t>METIS</a:t>
            </a:r>
            <a:endParaRPr lang="en-GB" dirty="0"/>
          </a:p>
        </p:txBody>
      </p:sp>
    </p:spTree>
    <p:extLst>
      <p:ext uri="{BB962C8B-B14F-4D97-AF65-F5344CB8AC3E}">
        <p14:creationId xmlns:p14="http://schemas.microsoft.com/office/powerpoint/2010/main" val="6729583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59536" y="0"/>
            <a:ext cx="8284464" cy="990600"/>
          </a:xfrm>
        </p:spPr>
        <p:txBody>
          <a:bodyPr/>
          <a:lstStyle/>
          <a:p>
            <a:r>
              <a:rPr lang="en-US" sz="4000" dirty="0"/>
              <a:t>Observing Modes</a:t>
            </a:r>
            <a:endParaRPr lang="nl-NL" sz="4000" dirty="0"/>
          </a:p>
        </p:txBody>
      </p:sp>
      <p:pic>
        <p:nvPicPr>
          <p:cNvPr id="2" name="Picture 1"/>
          <p:cNvPicPr>
            <a:picLocks noChangeAspect="1"/>
          </p:cNvPicPr>
          <p:nvPr/>
        </p:nvPicPr>
        <p:blipFill>
          <a:blip r:embed="rId2"/>
          <a:stretch>
            <a:fillRect/>
          </a:stretch>
        </p:blipFill>
        <p:spPr>
          <a:xfrm>
            <a:off x="1151318" y="990600"/>
            <a:ext cx="3823018" cy="5867400"/>
          </a:xfrm>
          <a:prstGeom prst="rect">
            <a:avLst/>
          </a:prstGeom>
        </p:spPr>
      </p:pic>
    </p:spTree>
    <p:extLst>
      <p:ext uri="{BB962C8B-B14F-4D97-AF65-F5344CB8AC3E}">
        <p14:creationId xmlns:p14="http://schemas.microsoft.com/office/powerpoint/2010/main" val="14736929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Title 2"/>
          <p:cNvSpPr>
            <a:spLocks noGrp="1"/>
          </p:cNvSpPr>
          <p:nvPr>
            <p:ph type="title"/>
          </p:nvPr>
        </p:nvSpPr>
        <p:spPr>
          <a:xfrm>
            <a:off x="877824" y="0"/>
            <a:ext cx="8263865" cy="1018758"/>
          </a:xfrm>
        </p:spPr>
        <p:txBody>
          <a:bodyPr>
            <a:normAutofit/>
          </a:bodyPr>
          <a:lstStyle/>
          <a:p>
            <a:r>
              <a:rPr lang="en-GB" dirty="0"/>
              <a:t>Ongoing Science Updates</a:t>
            </a:r>
            <a:endParaRPr lang="en-US" dirty="0"/>
          </a:p>
        </p:txBody>
      </p:sp>
      <p:pic>
        <p:nvPicPr>
          <p:cNvPr id="9218" name="Picture 2" descr="METIS_scienc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18758"/>
            <a:ext cx="9144000" cy="5854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Date Placeholder 5"/>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06E2DF0-AB24-40C1-B77D-40D58EFBD3C5}" type="datetime1">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10/11/2017</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p:cNvSpPr>
            <a:spLocks noGrp="1"/>
          </p:cNvSpPr>
          <p:nvPr>
            <p:ph type="sldNum" sz="quarter" idx="4294967295"/>
          </p:nvPr>
        </p:nvSpPr>
        <p:spPr>
          <a:xfrm>
            <a:off x="6553200" y="6356362"/>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8B60CC-A862-4E28-9684-DADBA95DD239}"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2" name="Rectangle 1"/>
          <p:cNvSpPr/>
          <p:nvPr/>
        </p:nvSpPr>
        <p:spPr bwMode="auto">
          <a:xfrm>
            <a:off x="2340864" y="4023360"/>
            <a:ext cx="2212848" cy="2849630"/>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800" b="0" i="1" u="none" strike="noStrike" cap="none" normalizeH="0" baseline="0">
              <a:ln>
                <a:noFill/>
              </a:ln>
              <a:solidFill>
                <a:schemeClr val="tx1"/>
              </a:solidFill>
              <a:effectLst/>
              <a:latin typeface="Arial" charset="0"/>
            </a:endParaRPr>
          </a:p>
        </p:txBody>
      </p:sp>
      <p:sp>
        <p:nvSpPr>
          <p:cNvPr id="8" name="Rectangle 7"/>
          <p:cNvSpPr/>
          <p:nvPr/>
        </p:nvSpPr>
        <p:spPr bwMode="auto">
          <a:xfrm>
            <a:off x="4614672" y="4011168"/>
            <a:ext cx="2212848" cy="2849630"/>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800" b="0" i="1" u="none" strike="noStrike" cap="none" normalizeH="0" baseline="0">
              <a:ln>
                <a:noFill/>
              </a:ln>
              <a:solidFill>
                <a:schemeClr val="tx1"/>
              </a:solidFill>
              <a:effectLst/>
              <a:latin typeface="Arial" charset="0"/>
            </a:endParaRPr>
          </a:p>
        </p:txBody>
      </p:sp>
      <p:sp>
        <p:nvSpPr>
          <p:cNvPr id="9" name="Rectangle 8"/>
          <p:cNvSpPr/>
          <p:nvPr/>
        </p:nvSpPr>
        <p:spPr bwMode="auto">
          <a:xfrm>
            <a:off x="6858000" y="3956304"/>
            <a:ext cx="2255520" cy="2901696"/>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800" b="0" i="1" u="none" strike="noStrike" cap="none" normalizeH="0" baseline="0">
              <a:ln>
                <a:noFill/>
              </a:ln>
              <a:solidFill>
                <a:schemeClr val="tx1"/>
              </a:solidFill>
              <a:effectLst/>
              <a:latin typeface="Arial" charset="0"/>
            </a:endParaRPr>
          </a:p>
        </p:txBody>
      </p:sp>
      <p:sp>
        <p:nvSpPr>
          <p:cNvPr id="10" name="Rectangle 9"/>
          <p:cNvSpPr/>
          <p:nvPr/>
        </p:nvSpPr>
        <p:spPr bwMode="auto">
          <a:xfrm>
            <a:off x="4614672" y="1030224"/>
            <a:ext cx="2249424" cy="2926080"/>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800" b="0" i="1"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2140982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69264" y="0"/>
            <a:ext cx="8174736" cy="1069763"/>
          </a:xfrm>
        </p:spPr>
        <p:txBody>
          <a:bodyPr>
            <a:noAutofit/>
          </a:bodyPr>
          <a:lstStyle/>
          <a:p>
            <a:r>
              <a:rPr lang="en-US" sz="4000" b="0" dirty="0"/>
              <a:t>Direct imaging of </a:t>
            </a:r>
            <a:r>
              <a:rPr lang="en-US" sz="4000" dirty="0"/>
              <a:t>Debris Disks</a:t>
            </a:r>
          </a:p>
        </p:txBody>
      </p:sp>
      <p:sp>
        <p:nvSpPr>
          <p:cNvPr id="3" name="Rectangle 2"/>
          <p:cNvSpPr/>
          <p:nvPr/>
        </p:nvSpPr>
        <p:spPr bwMode="auto">
          <a:xfrm>
            <a:off x="656144" y="2077253"/>
            <a:ext cx="1172656" cy="38746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800" b="0" i="1" u="none" strike="noStrike" cap="none" normalizeH="0" baseline="0">
              <a:ln>
                <a:noFill/>
              </a:ln>
              <a:solidFill>
                <a:schemeClr val="tx1"/>
              </a:solidFill>
              <a:effectLst/>
              <a:latin typeface="Arial" charset="0"/>
            </a:endParaRPr>
          </a:p>
        </p:txBody>
      </p:sp>
      <p:sp>
        <p:nvSpPr>
          <p:cNvPr id="14" name="Rectangle 13"/>
          <p:cNvSpPr/>
          <p:nvPr/>
        </p:nvSpPr>
        <p:spPr>
          <a:xfrm>
            <a:off x="6437376" y="2362200"/>
            <a:ext cx="2834640" cy="2031325"/>
          </a:xfrm>
          <a:prstGeom prst="rect">
            <a:avLst/>
          </a:prstGeom>
        </p:spPr>
        <p:txBody>
          <a:bodyPr wrap="square">
            <a:spAutoFit/>
          </a:bodyPr>
          <a:lstStyle/>
          <a:p>
            <a:pPr marL="285750" marR="0" lvl="0" indent="-285750" algn="l" defTabSz="914400" rtl="0" eaLnBrk="1" fontAlgn="base" latinLnBrk="0" hangingPunct="1">
              <a:lnSpc>
                <a:spcPct val="100000"/>
              </a:lnSpc>
              <a:spcBef>
                <a:spcPct val="0"/>
              </a:spcBef>
              <a:spcAft>
                <a:spcPts val="120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prstClr val="black"/>
                </a:solidFill>
                <a:effectLst/>
                <a:uLnTx/>
                <a:uFillTx/>
                <a:latin typeface="Arial" charset="0"/>
                <a:ea typeface="+mn-ea"/>
                <a:cs typeface="Arial" charset="0"/>
              </a:rPr>
              <a:t>1 hr integration time</a:t>
            </a:r>
          </a:p>
          <a:p>
            <a:pPr marL="285750" marR="0" lvl="0" indent="-285750" algn="l" defTabSz="914400" rtl="0" eaLnBrk="1" fontAlgn="base" latinLnBrk="0" hangingPunct="1">
              <a:lnSpc>
                <a:spcPct val="100000"/>
              </a:lnSpc>
              <a:spcBef>
                <a:spcPct val="0"/>
              </a:spcBef>
              <a:spcAft>
                <a:spcPts val="1200"/>
              </a:spcAft>
              <a:buClrTx/>
              <a:buSzTx/>
              <a:buFont typeface="Arial" panose="020B0604020202020204" pitchFamily="34" charset="0"/>
              <a:buChar char="•"/>
              <a:tabLst/>
              <a:defRPr/>
            </a:pPr>
            <a:r>
              <a:rPr lang="en-US" sz="1600" dirty="0">
                <a:solidFill>
                  <a:prstClr val="black"/>
                </a:solidFill>
                <a:latin typeface="Arial" charset="0"/>
                <a:cs typeface="Arial" charset="0"/>
              </a:rPr>
              <a:t>D</a:t>
            </a:r>
            <a:r>
              <a:rPr kumimoji="0" lang="en-US" sz="1600" b="0" i="0" u="none" strike="noStrike" kern="1200" cap="none" spc="0" normalizeH="0" baseline="0" noProof="0" dirty="0" err="1">
                <a:ln>
                  <a:noFill/>
                </a:ln>
                <a:solidFill>
                  <a:prstClr val="black"/>
                </a:solidFill>
                <a:effectLst/>
                <a:uLnTx/>
                <a:uFillTx/>
                <a:latin typeface="Arial" charset="0"/>
                <a:ea typeface="+mn-ea"/>
                <a:cs typeface="Arial" charset="0"/>
              </a:rPr>
              <a:t>isk</a:t>
            </a:r>
            <a:r>
              <a:rPr kumimoji="0" lang="en-US" sz="1600" b="0" i="0" u="none" strike="noStrike" kern="1200" cap="none" spc="0" normalizeH="0" baseline="0" noProof="0" dirty="0">
                <a:ln>
                  <a:noFill/>
                </a:ln>
                <a:solidFill>
                  <a:prstClr val="black"/>
                </a:solidFill>
                <a:effectLst/>
                <a:uLnTx/>
                <a:uFillTx/>
                <a:latin typeface="Arial" charset="0"/>
                <a:ea typeface="+mn-ea"/>
                <a:cs typeface="Arial" charset="0"/>
              </a:rPr>
              <a:t> model by </a:t>
            </a:r>
            <a:r>
              <a:rPr kumimoji="0" lang="en-US" sz="1600" b="0" i="0" u="none" strike="noStrike" kern="1200" cap="none" spc="0" normalizeH="0" baseline="0" noProof="0" dirty="0" err="1">
                <a:ln>
                  <a:noFill/>
                </a:ln>
                <a:solidFill>
                  <a:prstClr val="black"/>
                </a:solidFill>
                <a:effectLst/>
                <a:uLnTx/>
                <a:uFillTx/>
                <a:latin typeface="Arial" charset="0"/>
                <a:ea typeface="+mn-ea"/>
                <a:cs typeface="Arial" charset="0"/>
              </a:rPr>
              <a:t>Lebreton</a:t>
            </a:r>
            <a:r>
              <a:rPr kumimoji="0" lang="en-US" sz="1600" b="0" i="0" u="none" strike="noStrike" kern="1200" cap="none" spc="0" normalizeH="0" baseline="0" noProof="0" dirty="0">
                <a:ln>
                  <a:noFill/>
                </a:ln>
                <a:solidFill>
                  <a:prstClr val="black"/>
                </a:solidFill>
                <a:effectLst/>
                <a:uLnTx/>
                <a:uFillTx/>
                <a:latin typeface="Arial" charset="0"/>
                <a:ea typeface="+mn-ea"/>
                <a:cs typeface="Arial" charset="0"/>
              </a:rPr>
              <a:t>+(2015)</a:t>
            </a:r>
          </a:p>
          <a:p>
            <a:pPr marL="285750" marR="0" lvl="0" indent="-285750" algn="l" defTabSz="914400" rtl="0" eaLnBrk="1" fontAlgn="base" latinLnBrk="0" hangingPunct="1">
              <a:lnSpc>
                <a:spcPct val="100000"/>
              </a:lnSpc>
              <a:spcBef>
                <a:spcPct val="0"/>
              </a:spcBef>
              <a:spcAft>
                <a:spcPts val="1200"/>
              </a:spcAft>
              <a:buClrTx/>
              <a:buSzTx/>
              <a:buFont typeface="Arial" panose="020B0604020202020204" pitchFamily="34" charset="0"/>
              <a:buChar char="•"/>
              <a:tabLst/>
              <a:defRPr/>
            </a:pPr>
            <a:r>
              <a:rPr kumimoji="0" lang="en-US" sz="1600" b="0" i="1" u="none" strike="noStrike" kern="1200" cap="none" spc="0" normalizeH="0" baseline="0" noProof="0" dirty="0" err="1">
                <a:ln>
                  <a:noFill/>
                </a:ln>
                <a:solidFill>
                  <a:prstClr val="black"/>
                </a:solidFill>
                <a:effectLst/>
                <a:uLnTx/>
                <a:uFillTx/>
                <a:latin typeface="Arial" charset="0"/>
                <a:ea typeface="+mn-ea"/>
                <a:cs typeface="Arial" charset="0"/>
              </a:rPr>
              <a:t>F</a:t>
            </a:r>
            <a:r>
              <a:rPr kumimoji="0" lang="en-US" sz="1600" b="0" i="0" u="none" strike="noStrike" kern="1200" cap="none" spc="0" normalizeH="0" baseline="-25000" noProof="0" dirty="0" err="1">
                <a:ln>
                  <a:noFill/>
                </a:ln>
                <a:solidFill>
                  <a:prstClr val="black"/>
                </a:solidFill>
                <a:effectLst/>
                <a:uLnTx/>
                <a:uFillTx/>
                <a:latin typeface="Arial" charset="0"/>
                <a:ea typeface="+mn-ea"/>
                <a:cs typeface="Arial" charset="0"/>
              </a:rPr>
              <a:t>total</a:t>
            </a:r>
            <a:r>
              <a:rPr kumimoji="0" lang="en-US" sz="1600" b="0" i="0" u="none" strike="noStrike" kern="1200" cap="none" spc="0" normalizeH="0" baseline="0" noProof="0" dirty="0">
                <a:ln>
                  <a:noFill/>
                </a:ln>
                <a:solidFill>
                  <a:prstClr val="black"/>
                </a:solidFill>
                <a:effectLst/>
                <a:uLnTx/>
                <a:uFillTx/>
                <a:latin typeface="Arial" charset="0"/>
                <a:ea typeface="+mn-ea"/>
                <a:cs typeface="Arial" charset="0"/>
              </a:rPr>
              <a:t> ~   10 </a:t>
            </a:r>
            <a:r>
              <a:rPr kumimoji="0" lang="en-US" sz="1600" b="0" i="0" u="none" strike="noStrike" kern="1200" cap="none" spc="0" normalizeH="0" baseline="0" noProof="0" dirty="0" err="1">
                <a:ln>
                  <a:noFill/>
                </a:ln>
                <a:solidFill>
                  <a:prstClr val="black"/>
                </a:solidFill>
                <a:effectLst/>
                <a:uLnTx/>
                <a:uFillTx/>
                <a:latin typeface="Arial" charset="0"/>
                <a:ea typeface="+mn-ea"/>
                <a:cs typeface="Arial" charset="0"/>
              </a:rPr>
              <a:t>mJy</a:t>
            </a:r>
            <a:r>
              <a:rPr kumimoji="0" lang="en-US" sz="1600" b="0" i="0" u="none" strike="noStrike" kern="1200" cap="none" spc="0" normalizeH="0" baseline="0" noProof="0" dirty="0">
                <a:ln>
                  <a:noFill/>
                </a:ln>
                <a:solidFill>
                  <a:prstClr val="black"/>
                </a:solidFill>
                <a:effectLst/>
                <a:uLnTx/>
                <a:uFillTx/>
                <a:latin typeface="Arial" charset="0"/>
                <a:ea typeface="+mn-ea"/>
                <a:cs typeface="Arial" charset="0"/>
              </a:rPr>
              <a:t> @ L</a:t>
            </a:r>
            <a:r>
              <a:rPr lang="en-US" sz="1600" dirty="0">
                <a:solidFill>
                  <a:prstClr val="black"/>
                </a:solidFill>
                <a:latin typeface="Arial" charset="0"/>
                <a:cs typeface="Arial" charset="0"/>
              </a:rPr>
              <a:t>   	</a:t>
            </a:r>
            <a:r>
              <a:rPr kumimoji="0" lang="en-US" sz="1600" b="0" i="0" u="none" strike="noStrike" kern="1200" cap="none" spc="0" normalizeH="0" baseline="0" noProof="0" dirty="0">
                <a:ln>
                  <a:noFill/>
                </a:ln>
                <a:solidFill>
                  <a:prstClr val="black"/>
                </a:solidFill>
                <a:effectLst/>
                <a:uLnTx/>
                <a:uFillTx/>
                <a:latin typeface="Arial" charset="0"/>
                <a:ea typeface="+mn-ea"/>
                <a:cs typeface="Arial" charset="0"/>
              </a:rPr>
              <a:t>300 </a:t>
            </a:r>
            <a:r>
              <a:rPr kumimoji="0" lang="en-US" sz="1600" b="0" i="0" u="none" strike="noStrike" kern="1200" cap="none" spc="0" normalizeH="0" baseline="0" noProof="0" dirty="0" err="1">
                <a:ln>
                  <a:noFill/>
                </a:ln>
                <a:solidFill>
                  <a:prstClr val="black"/>
                </a:solidFill>
                <a:effectLst/>
                <a:uLnTx/>
                <a:uFillTx/>
                <a:latin typeface="Arial" charset="0"/>
                <a:ea typeface="+mn-ea"/>
                <a:cs typeface="Arial" charset="0"/>
              </a:rPr>
              <a:t>mJy</a:t>
            </a:r>
            <a:r>
              <a:rPr kumimoji="0" lang="en-US" sz="1600" b="0" i="0" u="none" strike="noStrike" kern="1200" cap="none" spc="0" normalizeH="0" baseline="0" noProof="0" dirty="0">
                <a:ln>
                  <a:noFill/>
                </a:ln>
                <a:solidFill>
                  <a:prstClr val="black"/>
                </a:solidFill>
                <a:effectLst/>
                <a:uLnTx/>
                <a:uFillTx/>
                <a:latin typeface="Arial" charset="0"/>
                <a:ea typeface="+mn-ea"/>
                <a:cs typeface="Arial" charset="0"/>
              </a:rPr>
              <a:t> @ N</a:t>
            </a:r>
          </a:p>
          <a:p>
            <a:pPr marL="285750" marR="0" lvl="0" indent="-285750" algn="l" defTabSz="914400" rtl="0" eaLnBrk="1" fontAlgn="base" latinLnBrk="0" hangingPunct="1">
              <a:lnSpc>
                <a:spcPct val="100000"/>
              </a:lnSpc>
              <a:spcBef>
                <a:spcPct val="0"/>
              </a:spcBef>
              <a:spcAft>
                <a:spcPts val="1200"/>
              </a:spcAft>
              <a:buClrTx/>
              <a:buSzTx/>
              <a:buFont typeface="Arial" panose="020B0604020202020204" pitchFamily="34" charset="0"/>
              <a:buChar char="•"/>
              <a:tabLst/>
              <a:defRPr/>
            </a:pPr>
            <a:r>
              <a:rPr lang="en-US" sz="1600" dirty="0">
                <a:solidFill>
                  <a:prstClr val="black"/>
                </a:solidFill>
                <a:latin typeface="Arial" charset="0"/>
                <a:cs typeface="Arial" charset="0"/>
              </a:rPr>
              <a:t>C</a:t>
            </a:r>
            <a:r>
              <a:rPr kumimoji="0" lang="en-US" sz="1600" b="0" i="0" u="none" strike="noStrike" kern="1200" cap="none" spc="0" normalizeH="0" baseline="0" noProof="0" dirty="0" err="1">
                <a:ln>
                  <a:noFill/>
                </a:ln>
                <a:solidFill>
                  <a:prstClr val="black"/>
                </a:solidFill>
                <a:effectLst/>
                <a:uLnTx/>
                <a:uFillTx/>
                <a:latin typeface="Arial" charset="0"/>
                <a:ea typeface="+mn-ea"/>
                <a:cs typeface="Arial" charset="0"/>
              </a:rPr>
              <a:t>entral</a:t>
            </a:r>
            <a:r>
              <a:rPr kumimoji="0" lang="en-US" sz="1600" b="0" i="0" u="none" strike="noStrike" kern="1200" cap="none" spc="0" normalizeH="0" baseline="0" noProof="0" dirty="0">
                <a:ln>
                  <a:noFill/>
                </a:ln>
                <a:solidFill>
                  <a:prstClr val="black"/>
                </a:solidFill>
                <a:effectLst/>
                <a:uLnTx/>
                <a:uFillTx/>
                <a:latin typeface="Arial" charset="0"/>
                <a:ea typeface="+mn-ea"/>
                <a:cs typeface="Arial" charset="0"/>
              </a:rPr>
              <a:t> star not</a:t>
            </a:r>
            <a:r>
              <a:rPr kumimoji="0" lang="en-US" sz="1600" b="0" i="0" u="none" strike="noStrike" kern="1200" cap="none" spc="0" normalizeH="0" noProof="0" dirty="0">
                <a:ln>
                  <a:noFill/>
                </a:ln>
                <a:solidFill>
                  <a:prstClr val="black"/>
                </a:solidFill>
                <a:effectLst/>
                <a:uLnTx/>
                <a:uFillTx/>
                <a:latin typeface="Arial" charset="0"/>
                <a:ea typeface="+mn-ea"/>
                <a:cs typeface="Arial" charset="0"/>
              </a:rPr>
              <a:t> </a:t>
            </a:r>
            <a:r>
              <a:rPr kumimoji="0" lang="en-US" sz="1600" b="0" i="0" u="none" strike="noStrike" kern="1200" cap="none" spc="0" normalizeH="0" baseline="0" noProof="0" dirty="0">
                <a:ln>
                  <a:noFill/>
                </a:ln>
                <a:solidFill>
                  <a:prstClr val="black"/>
                </a:solidFill>
                <a:effectLst/>
                <a:uLnTx/>
                <a:uFillTx/>
                <a:latin typeface="Arial" charset="0"/>
                <a:ea typeface="+mn-ea"/>
                <a:cs typeface="Arial" charset="0"/>
              </a:rPr>
              <a:t>included</a:t>
            </a:r>
            <a:endParaRPr kumimoji="0" lang="en-GB" sz="1600" b="0" i="0" u="none" strike="noStrike" kern="1200" cap="none" spc="0" normalizeH="0" baseline="0" noProof="0" dirty="0">
              <a:ln>
                <a:noFill/>
              </a:ln>
              <a:solidFill>
                <a:prstClr val="black"/>
              </a:solidFill>
              <a:effectLst/>
              <a:uLnTx/>
              <a:uFillTx/>
              <a:latin typeface="Arial" charset="0"/>
              <a:ea typeface="+mn-ea"/>
              <a:cs typeface="Arial" charset="0"/>
            </a:endParaRPr>
          </a:p>
        </p:txBody>
      </p:sp>
      <p:pic>
        <p:nvPicPr>
          <p:cNvPr id="15" name="Image 10" descr="Macintosh HD:Users:oabsil:Downloads:etacrv.png"/>
          <p:cNvPicPr/>
          <p:nvPr/>
        </p:nvPicPr>
        <p:blipFill>
          <a:blip r:embed="rId3">
            <a:extLst>
              <a:ext uri="{28A0092B-C50C-407E-A947-70E740481C1C}">
                <a14:useLocalDpi xmlns:a14="http://schemas.microsoft.com/office/drawing/2010/main" val="0"/>
              </a:ext>
            </a:extLst>
          </a:blip>
          <a:srcRect/>
          <a:stretch>
            <a:fillRect/>
          </a:stretch>
        </p:blipFill>
        <p:spPr bwMode="auto">
          <a:xfrm>
            <a:off x="257554" y="2298843"/>
            <a:ext cx="3007995" cy="3007995"/>
          </a:xfrm>
          <a:prstGeom prst="rect">
            <a:avLst/>
          </a:prstGeom>
          <a:noFill/>
          <a:ln>
            <a:noFill/>
          </a:ln>
        </p:spPr>
      </p:pic>
      <p:pic>
        <p:nvPicPr>
          <p:cNvPr id="24" name="Image 9" descr="Macintosh HD:Users:oabsil:Downloads:etacrv_N.png"/>
          <p:cNvPicPr/>
          <p:nvPr/>
        </p:nvPicPr>
        <p:blipFill>
          <a:blip r:embed="rId4">
            <a:extLst>
              <a:ext uri="{28A0092B-C50C-407E-A947-70E740481C1C}">
                <a14:useLocalDpi xmlns:a14="http://schemas.microsoft.com/office/drawing/2010/main" val="0"/>
              </a:ext>
            </a:extLst>
          </a:blip>
          <a:srcRect/>
          <a:stretch>
            <a:fillRect/>
          </a:stretch>
        </p:blipFill>
        <p:spPr bwMode="auto">
          <a:xfrm>
            <a:off x="3457954" y="2313942"/>
            <a:ext cx="3019046" cy="3019046"/>
          </a:xfrm>
          <a:prstGeom prst="rect">
            <a:avLst/>
          </a:prstGeom>
          <a:noFill/>
          <a:ln>
            <a:noFill/>
          </a:ln>
        </p:spPr>
      </p:pic>
      <p:sp>
        <p:nvSpPr>
          <p:cNvPr id="25" name="TextBox 24"/>
          <p:cNvSpPr txBox="1"/>
          <p:nvPr/>
        </p:nvSpPr>
        <p:spPr>
          <a:xfrm>
            <a:off x="304800" y="2342078"/>
            <a:ext cx="2209800"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rgbClr val="FFFF00"/>
                </a:solidFill>
                <a:effectLst/>
                <a:uLnTx/>
                <a:uFillTx/>
                <a:latin typeface="Arial" charset="0"/>
                <a:ea typeface="+mn-ea"/>
                <a:cs typeface="Arial" charset="0"/>
              </a:rPr>
              <a:t>L band (~3.5 </a:t>
            </a:r>
            <a:r>
              <a:rPr kumimoji="0" lang="el-GR" sz="2000" b="0" i="0" u="none" strike="noStrike" kern="1200" cap="none" spc="0" normalizeH="0" baseline="0" noProof="0" dirty="0">
                <a:ln>
                  <a:noFill/>
                </a:ln>
                <a:solidFill>
                  <a:srgbClr val="FFFF00"/>
                </a:solidFill>
                <a:effectLst/>
                <a:uLnTx/>
                <a:uFillTx/>
                <a:latin typeface="Arial" charset="0"/>
                <a:ea typeface="+mn-ea"/>
                <a:cs typeface="Arial" charset="0"/>
              </a:rPr>
              <a:t>μ</a:t>
            </a:r>
            <a:r>
              <a:rPr kumimoji="0" lang="en-US" sz="2000" b="0" i="0" u="none" strike="noStrike" kern="1200" cap="none" spc="0" normalizeH="0" baseline="0" noProof="0" dirty="0">
                <a:ln>
                  <a:noFill/>
                </a:ln>
                <a:solidFill>
                  <a:srgbClr val="FFFF00"/>
                </a:solidFill>
                <a:effectLst/>
                <a:uLnTx/>
                <a:uFillTx/>
                <a:latin typeface="Arial" charset="0"/>
                <a:ea typeface="+mn-ea"/>
                <a:cs typeface="Arial" charset="0"/>
              </a:rPr>
              <a:t>m)</a:t>
            </a:r>
            <a:endParaRPr kumimoji="0" lang="nl-NL" sz="2000" b="0" i="0" u="none" strike="noStrike" kern="1200" cap="none" spc="0" normalizeH="0" baseline="0" noProof="0" dirty="0">
              <a:ln>
                <a:noFill/>
              </a:ln>
              <a:solidFill>
                <a:srgbClr val="FFFF00"/>
              </a:solidFill>
              <a:effectLst/>
              <a:uLnTx/>
              <a:uFillTx/>
              <a:latin typeface="Arial" charset="0"/>
              <a:ea typeface="+mn-ea"/>
              <a:cs typeface="Arial" charset="0"/>
            </a:endParaRPr>
          </a:p>
        </p:txBody>
      </p:sp>
      <p:sp>
        <p:nvSpPr>
          <p:cNvPr id="26" name="TextBox 25"/>
          <p:cNvSpPr txBox="1"/>
          <p:nvPr/>
        </p:nvSpPr>
        <p:spPr>
          <a:xfrm>
            <a:off x="3505200" y="2361188"/>
            <a:ext cx="2209800"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srgbClr val="FF0000"/>
                </a:solidFill>
                <a:effectLst/>
                <a:uLnTx/>
                <a:uFillTx/>
                <a:latin typeface="Arial" charset="0"/>
                <a:ea typeface="+mn-ea"/>
                <a:cs typeface="Arial" charset="0"/>
              </a:rPr>
              <a:t>N band (~10 </a:t>
            </a:r>
            <a:r>
              <a:rPr kumimoji="0" lang="el-GR" sz="2000" b="0" i="0" u="none" strike="noStrike" kern="1200" cap="none" spc="0" normalizeH="0" baseline="0" noProof="0" dirty="0">
                <a:ln>
                  <a:noFill/>
                </a:ln>
                <a:solidFill>
                  <a:srgbClr val="FF0000"/>
                </a:solidFill>
                <a:effectLst/>
                <a:uLnTx/>
                <a:uFillTx/>
                <a:latin typeface="Arial" charset="0"/>
                <a:ea typeface="+mn-ea"/>
                <a:cs typeface="Arial" charset="0"/>
              </a:rPr>
              <a:t>μ</a:t>
            </a:r>
            <a:r>
              <a:rPr kumimoji="0" lang="en-US" sz="2000" b="0" i="0" u="none" strike="noStrike" kern="1200" cap="none" spc="0" normalizeH="0" baseline="0" noProof="0" dirty="0">
                <a:ln>
                  <a:noFill/>
                </a:ln>
                <a:solidFill>
                  <a:srgbClr val="FF0000"/>
                </a:solidFill>
                <a:effectLst/>
                <a:uLnTx/>
                <a:uFillTx/>
                <a:latin typeface="Arial" charset="0"/>
                <a:ea typeface="+mn-ea"/>
                <a:cs typeface="Arial" charset="0"/>
              </a:rPr>
              <a:t>m)</a:t>
            </a:r>
            <a:endParaRPr kumimoji="0" lang="nl-NL" sz="2000" b="0" i="0" u="none" strike="noStrike" kern="1200" cap="none" spc="0" normalizeH="0" baseline="0" noProof="0" dirty="0">
              <a:ln>
                <a:noFill/>
              </a:ln>
              <a:solidFill>
                <a:srgbClr val="FF0000"/>
              </a:solidFill>
              <a:effectLst/>
              <a:uLnTx/>
              <a:uFillTx/>
              <a:latin typeface="Arial" charset="0"/>
              <a:ea typeface="+mn-ea"/>
              <a:cs typeface="Arial" charset="0"/>
            </a:endParaRPr>
          </a:p>
        </p:txBody>
      </p:sp>
      <p:sp>
        <p:nvSpPr>
          <p:cNvPr id="27" name="TextBox 26"/>
          <p:cNvSpPr txBox="1"/>
          <p:nvPr/>
        </p:nvSpPr>
        <p:spPr>
          <a:xfrm>
            <a:off x="228600" y="5638800"/>
            <a:ext cx="7772400" cy="830997"/>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ts val="120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a:ea typeface="+mn-ea"/>
                <a:cs typeface="Arial" charset="0"/>
                <a:sym typeface="Wingdings" pitchFamily="2" charset="2"/>
              </a:rPr>
              <a:t>METIS will probe </a:t>
            </a:r>
            <a:r>
              <a:rPr kumimoji="0" lang="en-US" sz="2400" b="0" u="none" strike="noStrike" kern="1200" cap="none" spc="0" normalizeH="0" baseline="0" noProof="0" dirty="0">
                <a:ln>
                  <a:noFill/>
                </a:ln>
                <a:solidFill>
                  <a:prstClr val="black"/>
                </a:solidFill>
                <a:effectLst/>
                <a:uLnTx/>
                <a:uFillTx/>
                <a:latin typeface="Calibri"/>
                <a:ea typeface="+mn-ea"/>
                <a:cs typeface="Arial" charset="0"/>
                <a:sym typeface="Wingdings" pitchFamily="2" charset="2"/>
              </a:rPr>
              <a:t>dust distribution </a:t>
            </a:r>
            <a:r>
              <a:rPr kumimoji="0" lang="en-US" sz="2400" b="0" i="0" u="none" strike="noStrike" kern="1200" cap="none" spc="0" normalizeH="0" baseline="0" noProof="0" dirty="0">
                <a:ln>
                  <a:noFill/>
                </a:ln>
                <a:solidFill>
                  <a:prstClr val="black"/>
                </a:solidFill>
                <a:effectLst/>
                <a:uLnTx/>
                <a:uFillTx/>
                <a:latin typeface="Calibri"/>
                <a:ea typeface="+mn-ea"/>
                <a:cs typeface="Arial" charset="0"/>
                <a:sym typeface="Wingdings" pitchFamily="2" charset="2"/>
              </a:rPr>
              <a:t>in rocket planet region of bright, warm debris disks and explore </a:t>
            </a:r>
            <a:r>
              <a:rPr kumimoji="0" lang="en-US" sz="2400" b="0" i="1" u="none" strike="noStrike" kern="1200" cap="none" spc="0" normalizeH="0" baseline="0" noProof="0" dirty="0" err="1">
                <a:ln>
                  <a:noFill/>
                </a:ln>
                <a:solidFill>
                  <a:prstClr val="black"/>
                </a:solidFill>
                <a:effectLst/>
                <a:uLnTx/>
                <a:uFillTx/>
                <a:latin typeface="Calibri"/>
                <a:ea typeface="+mn-ea"/>
                <a:cs typeface="Arial" charset="0"/>
                <a:sym typeface="Wingdings" pitchFamily="2" charset="2"/>
              </a:rPr>
              <a:t>exo</a:t>
            </a:r>
            <a:r>
              <a:rPr kumimoji="0" lang="en-US" sz="2400" b="0" i="1" u="none" strike="noStrike" kern="1200" cap="none" spc="0" normalizeH="0" baseline="0" noProof="0" dirty="0">
                <a:ln>
                  <a:noFill/>
                </a:ln>
                <a:solidFill>
                  <a:prstClr val="black"/>
                </a:solidFill>
                <a:effectLst/>
                <a:uLnTx/>
                <a:uFillTx/>
                <a:latin typeface="Calibri"/>
                <a:ea typeface="+mn-ea"/>
                <a:cs typeface="Arial" charset="0"/>
                <a:sym typeface="Wingdings" pitchFamily="2" charset="2"/>
              </a:rPr>
              <a:t>-zodiacal</a:t>
            </a:r>
            <a:r>
              <a:rPr kumimoji="0" lang="en-US" sz="2400" b="0" i="1" u="none" strike="noStrike" kern="1200" cap="none" spc="0" normalizeH="0" noProof="0" dirty="0">
                <a:ln>
                  <a:noFill/>
                </a:ln>
                <a:solidFill>
                  <a:prstClr val="black"/>
                </a:solidFill>
                <a:effectLst/>
                <a:uLnTx/>
                <a:uFillTx/>
                <a:latin typeface="Calibri"/>
                <a:ea typeface="+mn-ea"/>
                <a:cs typeface="Arial" charset="0"/>
                <a:sym typeface="Wingdings" pitchFamily="2" charset="2"/>
              </a:rPr>
              <a:t> light</a:t>
            </a:r>
            <a:endParaRPr kumimoji="0" lang="en-US" sz="2400" b="0" i="0" u="none" strike="noStrike" kern="1200" cap="none" spc="0" normalizeH="0" baseline="0" noProof="0" dirty="0">
              <a:ln>
                <a:noFill/>
              </a:ln>
              <a:solidFill>
                <a:prstClr val="black"/>
              </a:solidFill>
              <a:effectLst/>
              <a:uLnTx/>
              <a:uFillTx/>
              <a:latin typeface="Calibri"/>
              <a:ea typeface="+mn-ea"/>
              <a:cs typeface="Arial" charset="0"/>
              <a:sym typeface="Wingdings" pitchFamily="2" charset="2"/>
            </a:endParaRPr>
          </a:p>
        </p:txBody>
      </p:sp>
      <p:sp>
        <p:nvSpPr>
          <p:cNvPr id="28" name="Rectangle 27"/>
          <p:cNvSpPr/>
          <p:nvPr/>
        </p:nvSpPr>
        <p:spPr>
          <a:xfrm>
            <a:off x="257554" y="1828800"/>
            <a:ext cx="4121641" cy="46166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ts val="1200"/>
              </a:spcAft>
              <a:buClrTx/>
              <a:buSzTx/>
              <a:buFontTx/>
              <a:buNone/>
              <a:tabLst/>
              <a:defRPr/>
            </a:pPr>
            <a:r>
              <a:rPr kumimoji="0" lang="en-GB" sz="2400" b="0" i="0" u="none" strike="noStrike" kern="1200" cap="none" spc="0" normalizeH="0" baseline="0" noProof="0" dirty="0">
                <a:ln>
                  <a:noFill/>
                </a:ln>
                <a:effectLst/>
                <a:uLnTx/>
                <a:uFillTx/>
                <a:latin typeface="Arial" charset="0"/>
                <a:ea typeface="+mn-ea"/>
                <a:cs typeface="Arial" charset="0"/>
              </a:rPr>
              <a:t>Simulations of debris of </a:t>
            </a:r>
            <a:r>
              <a:rPr kumimoji="0" lang="en-GB" sz="2400" b="0" i="0" u="none" strike="noStrike" kern="1200" cap="none" spc="0" normalizeH="0" baseline="0" noProof="0" dirty="0" err="1">
                <a:ln>
                  <a:noFill/>
                </a:ln>
                <a:effectLst/>
                <a:uLnTx/>
                <a:uFillTx/>
                <a:latin typeface="Arial" charset="0"/>
                <a:ea typeface="+mn-ea"/>
                <a:cs typeface="Arial" charset="0"/>
              </a:rPr>
              <a:t>ηCrv</a:t>
            </a:r>
            <a:endParaRPr kumimoji="0" lang="en-GB" sz="2400" b="0" i="0" u="none" strike="noStrike" kern="1200" cap="none" spc="0" normalizeH="0" baseline="0" noProof="0" dirty="0">
              <a:ln>
                <a:noFill/>
              </a:ln>
              <a:effectLst/>
              <a:uLnTx/>
              <a:uFillTx/>
              <a:latin typeface="Arial" charset="0"/>
              <a:ea typeface="+mn-ea"/>
              <a:cs typeface="Arial" charset="0"/>
            </a:endParaRPr>
          </a:p>
        </p:txBody>
      </p:sp>
    </p:spTree>
    <p:extLst>
      <p:ext uri="{BB962C8B-B14F-4D97-AF65-F5344CB8AC3E}">
        <p14:creationId xmlns:p14="http://schemas.microsoft.com/office/powerpoint/2010/main" val="9680435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57311" y="0"/>
            <a:ext cx="8286689" cy="1088052"/>
          </a:xfrm>
        </p:spPr>
        <p:txBody>
          <a:bodyPr>
            <a:noAutofit/>
          </a:bodyPr>
          <a:lstStyle/>
          <a:p>
            <a:r>
              <a:rPr lang="en-US" sz="3200" b="0" dirty="0"/>
              <a:t>Direct imaging of </a:t>
            </a:r>
            <a:r>
              <a:rPr lang="en-US" sz="3200" dirty="0"/>
              <a:t>Proto-Planetary Disks</a:t>
            </a:r>
          </a:p>
        </p:txBody>
      </p:sp>
      <p:grpSp>
        <p:nvGrpSpPr>
          <p:cNvPr id="4" name="Group 3"/>
          <p:cNvGrpSpPr/>
          <p:nvPr/>
        </p:nvGrpSpPr>
        <p:grpSpPr>
          <a:xfrm>
            <a:off x="54865" y="1124628"/>
            <a:ext cx="9178455" cy="5543983"/>
            <a:chOff x="54865" y="1124628"/>
            <a:chExt cx="9178455" cy="5543983"/>
          </a:xfrm>
        </p:grpSpPr>
        <p:sp>
          <p:nvSpPr>
            <p:cNvPr id="5" name="TextBox 4"/>
            <p:cNvSpPr txBox="1"/>
            <p:nvPr/>
          </p:nvSpPr>
          <p:spPr>
            <a:xfrm>
              <a:off x="249936" y="1124628"/>
              <a:ext cx="8839200" cy="52322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ts val="1800"/>
                </a:spcAft>
                <a:buClrTx/>
                <a:buSzTx/>
                <a:buFontTx/>
                <a:buNone/>
                <a:tabLst/>
                <a:defRPr/>
              </a:pPr>
              <a:r>
                <a:rPr kumimoji="0" lang="en-US" sz="2800" b="0" i="0" u="none" strike="noStrike" kern="1200" cap="none" spc="0" normalizeH="0" baseline="0" noProof="0" dirty="0">
                  <a:ln>
                    <a:noFill/>
                  </a:ln>
                  <a:effectLst/>
                  <a:uLnTx/>
                  <a:uFillTx/>
                  <a:latin typeface="Calibri"/>
                  <a:ea typeface="+mn-ea"/>
                  <a:cs typeface="Arial" charset="0"/>
                </a:rPr>
                <a:t>METIS will resolve rings, gaps, and embedded planets</a:t>
              </a:r>
            </a:p>
          </p:txBody>
        </p:sp>
        <p:pic>
          <p:nvPicPr>
            <p:cNvPr id="7" name="Picture 6" descr="Mac HD:Users:pontoppi:Box Sync:METIS:METIS_diskscience_2015:SR21_combo.pdf"/>
            <p:cNvPicPr/>
            <p:nvPr/>
          </p:nvPicPr>
          <p:blipFill>
            <a:blip r:embed="rId3">
              <a:extLst>
                <a:ext uri="{28A0092B-C50C-407E-A947-70E740481C1C}">
                  <a14:useLocalDpi xmlns:a14="http://schemas.microsoft.com/office/drawing/2010/main" val="0"/>
                </a:ext>
              </a:extLst>
            </a:blip>
            <a:srcRect/>
            <a:stretch>
              <a:fillRect/>
            </a:stretch>
          </p:blipFill>
          <p:spPr bwMode="auto">
            <a:xfrm>
              <a:off x="438912" y="2133599"/>
              <a:ext cx="5583936" cy="4535012"/>
            </a:xfrm>
            <a:prstGeom prst="rect">
              <a:avLst/>
            </a:prstGeom>
            <a:noFill/>
            <a:ln>
              <a:noFill/>
            </a:ln>
          </p:spPr>
        </p:pic>
        <p:sp>
          <p:nvSpPr>
            <p:cNvPr id="8" name="TextBox 7"/>
            <p:cNvSpPr txBox="1"/>
            <p:nvPr/>
          </p:nvSpPr>
          <p:spPr>
            <a:xfrm>
              <a:off x="6022848" y="4185660"/>
              <a:ext cx="3210472" cy="124649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ts val="180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a:ea typeface="+mn-ea"/>
                  <a:cs typeface="Arial" charset="0"/>
                </a:rPr>
                <a:t>Inner (7AU) CO gas disk</a:t>
              </a:r>
            </a:p>
            <a:p>
              <a:pPr marL="0" marR="0" lvl="0" indent="0" algn="l" defTabSz="914400" rtl="0" eaLnBrk="1" fontAlgn="base" latinLnBrk="0" hangingPunct="1">
                <a:lnSpc>
                  <a:spcPct val="100000"/>
                </a:lnSpc>
                <a:spcBef>
                  <a:spcPct val="0"/>
                </a:spcBef>
                <a:spcAft>
                  <a:spcPts val="180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Calibri"/>
                  <a:ea typeface="+mn-ea"/>
                  <a:cs typeface="Arial" charset="0"/>
                </a:rPr>
                <a:t>(CRIRES </a:t>
              </a:r>
              <a:r>
                <a:rPr kumimoji="0" lang="en-GB" sz="1800" b="0" i="0" u="none" strike="noStrike" kern="1200" cap="none" spc="0" normalizeH="0" baseline="0" noProof="0" dirty="0" err="1">
                  <a:ln>
                    <a:noFill/>
                  </a:ln>
                  <a:solidFill>
                    <a:prstClr val="black"/>
                  </a:solidFill>
                  <a:effectLst/>
                  <a:uLnTx/>
                  <a:uFillTx/>
                  <a:latin typeface="Calibri"/>
                  <a:ea typeface="+mn-ea"/>
                  <a:cs typeface="Arial" charset="0"/>
                </a:rPr>
                <a:t>spectro</a:t>
              </a:r>
              <a:r>
                <a:rPr kumimoji="0" lang="en-GB" sz="1800" b="0" i="0" u="none" strike="noStrike" kern="1200" cap="none" spc="0" normalizeH="0" baseline="0" noProof="0" dirty="0">
                  <a:ln>
                    <a:noFill/>
                  </a:ln>
                  <a:solidFill>
                    <a:prstClr val="black"/>
                  </a:solidFill>
                  <a:effectLst/>
                  <a:uLnTx/>
                  <a:uFillTx/>
                  <a:latin typeface="Calibri"/>
                  <a:ea typeface="+mn-ea"/>
                  <a:cs typeface="Arial" charset="0"/>
                </a:rPr>
                <a:t>-astrometry Pontoppidan et al. 2008)</a:t>
              </a:r>
            </a:p>
          </p:txBody>
        </p:sp>
        <p:sp>
          <p:nvSpPr>
            <p:cNvPr id="9" name="TextBox 8"/>
            <p:cNvSpPr txBox="1"/>
            <p:nvPr/>
          </p:nvSpPr>
          <p:spPr>
            <a:xfrm rot="16200000">
              <a:off x="-1902402" y="4133539"/>
              <a:ext cx="4314644" cy="40011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ts val="1800"/>
                </a:spcAft>
                <a:buClrTx/>
                <a:buSzTx/>
                <a:buFontTx/>
                <a:buNone/>
                <a:tabLst/>
                <a:defRPr/>
              </a:pPr>
              <a:r>
                <a:rPr kumimoji="0" lang="en-GB" sz="2000" b="0" i="0" u="none" strike="noStrike" kern="1200" cap="none" spc="0" normalizeH="0" baseline="0" noProof="0">
                  <a:ln>
                    <a:noFill/>
                  </a:ln>
                  <a:solidFill>
                    <a:srgbClr val="C00000"/>
                  </a:solidFill>
                  <a:effectLst/>
                  <a:uLnTx/>
                  <a:uFillTx/>
                  <a:latin typeface="Arial" charset="0"/>
                  <a:ea typeface="+mn-ea"/>
                  <a:cs typeface="Arial" charset="0"/>
                </a:rPr>
                <a:t>METIS IFU simulation </a:t>
              </a:r>
              <a:r>
                <a:rPr kumimoji="0" lang="en-GB" sz="2000" b="0" i="0" u="none" strike="noStrike" kern="1200" cap="none" spc="0" normalizeH="0" baseline="0" noProof="0" dirty="0">
                  <a:ln>
                    <a:noFill/>
                  </a:ln>
                  <a:solidFill>
                    <a:srgbClr val="C00000"/>
                  </a:solidFill>
                  <a:effectLst/>
                  <a:uLnTx/>
                  <a:uFillTx/>
                  <a:latin typeface="Arial" charset="0"/>
                  <a:ea typeface="+mn-ea"/>
                  <a:cs typeface="Arial" charset="0"/>
                </a:rPr>
                <a:t>CO @ 4.7 </a:t>
              </a:r>
              <a:r>
                <a:rPr kumimoji="0" lang="el-GR" sz="2000" b="0" i="0" u="none" strike="noStrike" kern="1200" cap="none" spc="0" normalizeH="0" baseline="0" noProof="0" dirty="0">
                  <a:ln>
                    <a:noFill/>
                  </a:ln>
                  <a:solidFill>
                    <a:srgbClr val="C00000"/>
                  </a:solidFill>
                  <a:effectLst/>
                  <a:uLnTx/>
                  <a:uFillTx/>
                  <a:latin typeface="Arial" charset="0"/>
                  <a:ea typeface="+mn-ea"/>
                  <a:cs typeface="Arial" charset="0"/>
                </a:rPr>
                <a:t>μ</a:t>
              </a:r>
              <a:r>
                <a:rPr kumimoji="0" lang="en-GB" sz="2000" b="0" i="0" u="none" strike="noStrike" kern="1200" cap="none" spc="0" normalizeH="0" baseline="0" noProof="0" dirty="0">
                  <a:ln>
                    <a:noFill/>
                  </a:ln>
                  <a:solidFill>
                    <a:srgbClr val="C00000"/>
                  </a:solidFill>
                  <a:effectLst/>
                  <a:uLnTx/>
                  <a:uFillTx/>
                  <a:latin typeface="Arial" charset="0"/>
                  <a:ea typeface="+mn-ea"/>
                  <a:cs typeface="Arial" charset="0"/>
                </a:rPr>
                <a:t>m</a:t>
              </a:r>
            </a:p>
          </p:txBody>
        </p:sp>
        <p:sp>
          <p:nvSpPr>
            <p:cNvPr id="10" name="TextBox 9"/>
            <p:cNvSpPr txBox="1"/>
            <p:nvPr/>
          </p:nvSpPr>
          <p:spPr>
            <a:xfrm>
              <a:off x="2779776" y="2246376"/>
              <a:ext cx="3096768" cy="461665"/>
            </a:xfrm>
            <a:prstGeom prst="rect">
              <a:avLst/>
            </a:prstGeom>
            <a:solidFill>
              <a:srgbClr val="000066"/>
            </a:solidFill>
          </p:spPr>
          <p:txBody>
            <a:bodyPr wrap="square" rtlCol="0">
              <a:spAutoFit/>
            </a:bodyPr>
            <a:lstStyle/>
            <a:p>
              <a:pPr marL="0" marR="0" lvl="0" indent="0" algn="r" defTabSz="914400" rtl="0" eaLnBrk="1" fontAlgn="base" latinLnBrk="0" hangingPunct="1">
                <a:lnSpc>
                  <a:spcPct val="100000"/>
                </a:lnSpc>
                <a:spcBef>
                  <a:spcPct val="0"/>
                </a:spcBef>
                <a:spcAft>
                  <a:spcPts val="1800"/>
                </a:spcAft>
                <a:buClrTx/>
                <a:buSzTx/>
                <a:buFontTx/>
                <a:buNone/>
                <a:tabLst/>
                <a:defRPr/>
              </a:pPr>
              <a:r>
                <a:rPr kumimoji="0" lang="en-GB" sz="2400" b="1" i="0" u="none" strike="noStrike" kern="1200" cap="none" spc="0" normalizeH="0" baseline="0" noProof="0" dirty="0">
                  <a:ln>
                    <a:noFill/>
                  </a:ln>
                  <a:solidFill>
                    <a:prstClr val="white"/>
                  </a:solidFill>
                  <a:effectLst/>
                  <a:uLnTx/>
                  <a:uFillTx/>
                  <a:latin typeface="Calibri"/>
                  <a:ea typeface="+mn-ea"/>
                  <a:cs typeface="Arial" charset="0"/>
                </a:rPr>
                <a:t>SR21 transitional disk</a:t>
              </a:r>
            </a:p>
          </p:txBody>
        </p:sp>
        <p:sp>
          <p:nvSpPr>
            <p:cNvPr id="11" name="TextBox 10"/>
            <p:cNvSpPr txBox="1"/>
            <p:nvPr/>
          </p:nvSpPr>
          <p:spPr>
            <a:xfrm>
              <a:off x="6022848" y="2589388"/>
              <a:ext cx="2773680" cy="738664"/>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ts val="180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a:ea typeface="+mn-ea"/>
                  <a:cs typeface="Arial" charset="0"/>
                </a:rPr>
                <a:t>Outer </a:t>
              </a:r>
              <a:r>
                <a:rPr kumimoji="0" lang="en-GB" sz="2400" b="0" i="0" u="none" strike="noStrike" kern="1200" cap="none" spc="0" normalizeH="0" baseline="0" noProof="0" dirty="0">
                  <a:ln>
                    <a:noFill/>
                  </a:ln>
                  <a:effectLst/>
                  <a:uLnTx/>
                  <a:uFillTx/>
                  <a:latin typeface="Calibri"/>
                  <a:ea typeface="+mn-ea"/>
                  <a:cs typeface="Arial" charset="0"/>
                </a:rPr>
                <a:t>dust disk</a:t>
              </a:r>
              <a:r>
                <a:rPr kumimoji="0" lang="en-GB" sz="2400" b="0" i="0" u="none" strike="noStrike" kern="1200" cap="none" spc="0" normalizeH="0" noProof="0" dirty="0">
                  <a:ln>
                    <a:noFill/>
                  </a:ln>
                  <a:effectLst/>
                  <a:uLnTx/>
                  <a:uFillTx/>
                  <a:latin typeface="Calibri"/>
                  <a:ea typeface="+mn-ea"/>
                  <a:cs typeface="Arial" charset="0"/>
                </a:rPr>
                <a:t> </a:t>
              </a:r>
              <a:r>
                <a:rPr lang="en-GB" dirty="0">
                  <a:latin typeface="Calibri"/>
                </a:rPr>
                <a:t>(ALMA, Pinilla et al., 2015)</a:t>
              </a:r>
            </a:p>
          </p:txBody>
        </p:sp>
        <p:sp>
          <p:nvSpPr>
            <p:cNvPr id="12" name="Rectangle 11"/>
            <p:cNvSpPr/>
            <p:nvPr/>
          </p:nvSpPr>
          <p:spPr>
            <a:xfrm>
              <a:off x="857311" y="1944707"/>
              <a:ext cx="5010089" cy="2650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Rectangle 2"/>
          <p:cNvSpPr/>
          <p:nvPr/>
        </p:nvSpPr>
        <p:spPr bwMode="auto">
          <a:xfrm>
            <a:off x="656144" y="2077253"/>
            <a:ext cx="1172656" cy="38746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800" b="0" i="1"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9087077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04672" y="0"/>
            <a:ext cx="8339328" cy="1069763"/>
          </a:xfrm>
        </p:spPr>
        <p:txBody>
          <a:bodyPr>
            <a:noAutofit/>
          </a:bodyPr>
          <a:lstStyle/>
          <a:p>
            <a:r>
              <a:rPr lang="en-US" sz="4000" b="0" dirty="0"/>
              <a:t>Direct imaging of </a:t>
            </a:r>
            <a:r>
              <a:rPr lang="en-US" sz="4000" dirty="0"/>
              <a:t>Proto-Planets</a:t>
            </a:r>
          </a:p>
        </p:txBody>
      </p:sp>
      <p:sp>
        <p:nvSpPr>
          <p:cNvPr id="3" name="Rectangle 2"/>
          <p:cNvSpPr/>
          <p:nvPr/>
        </p:nvSpPr>
        <p:spPr bwMode="auto">
          <a:xfrm>
            <a:off x="656144" y="2077253"/>
            <a:ext cx="1172656" cy="38746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800" b="0" i="1" u="none" strike="noStrike" cap="none" normalizeH="0" baseline="0">
              <a:ln>
                <a:noFill/>
              </a:ln>
              <a:solidFill>
                <a:schemeClr val="tx1"/>
              </a:solidFill>
              <a:effectLst/>
              <a:latin typeface="Arial" charset="0"/>
            </a:endParaRPr>
          </a:p>
        </p:txBody>
      </p:sp>
      <p:sp>
        <p:nvSpPr>
          <p:cNvPr id="13" name="Rectangle 12"/>
          <p:cNvSpPr/>
          <p:nvPr/>
        </p:nvSpPr>
        <p:spPr>
          <a:xfrm>
            <a:off x="381000" y="1143000"/>
            <a:ext cx="8458200" cy="461665"/>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Calibri"/>
                <a:ea typeface="+mn-ea"/>
                <a:cs typeface="Arial" charset="0"/>
              </a:rPr>
              <a:t>Proto-planet around HD 100546 </a:t>
            </a:r>
            <a:r>
              <a:rPr kumimoji="0" lang="en-GB" sz="2400" b="0" i="0" u="none" strike="noStrike" kern="1200" cap="none" spc="0" normalizeH="0" baseline="0" noProof="0" dirty="0">
                <a:ln>
                  <a:noFill/>
                </a:ln>
                <a:solidFill>
                  <a:prstClr val="black"/>
                </a:solidFill>
                <a:effectLst/>
                <a:uLnTx/>
                <a:uFillTx/>
                <a:latin typeface="Calibri"/>
                <a:cs typeface="Arial" charset="0"/>
              </a:rPr>
              <a:t>(</a:t>
            </a:r>
            <a:r>
              <a:rPr kumimoji="0" lang="en-GB" sz="2400" b="0" i="0" u="none" strike="noStrike" kern="1200" cap="none" spc="0" normalizeH="0" baseline="0" noProof="0" dirty="0" err="1">
                <a:ln>
                  <a:noFill/>
                </a:ln>
                <a:solidFill>
                  <a:prstClr val="black"/>
                </a:solidFill>
                <a:effectLst/>
                <a:uLnTx/>
                <a:uFillTx/>
                <a:latin typeface="Calibri"/>
                <a:cs typeface="Arial" charset="0"/>
              </a:rPr>
              <a:t>Quanz</a:t>
            </a:r>
            <a:r>
              <a:rPr lang="en-GB" sz="2400" dirty="0">
                <a:solidFill>
                  <a:prstClr val="black"/>
                </a:solidFill>
                <a:latin typeface="Calibri"/>
                <a:cs typeface="Arial" charset="0"/>
              </a:rPr>
              <a:t>+ </a:t>
            </a:r>
            <a:r>
              <a:rPr kumimoji="0" lang="en-GB" sz="2400" b="0" i="0" u="none" strike="noStrike" kern="1200" cap="none" spc="0" normalizeH="0" baseline="0" noProof="0" dirty="0">
                <a:ln>
                  <a:noFill/>
                </a:ln>
                <a:solidFill>
                  <a:prstClr val="black"/>
                </a:solidFill>
                <a:effectLst/>
                <a:uLnTx/>
                <a:uFillTx/>
                <a:latin typeface="Calibri"/>
                <a:cs typeface="Arial" charset="0"/>
              </a:rPr>
              <a:t>2013</a:t>
            </a:r>
            <a:r>
              <a:rPr lang="en-GB" sz="2400" dirty="0">
                <a:solidFill>
                  <a:prstClr val="black"/>
                </a:solidFill>
                <a:latin typeface="Calibri"/>
                <a:cs typeface="Arial" charset="0"/>
              </a:rPr>
              <a:t>,</a:t>
            </a:r>
            <a:r>
              <a:rPr kumimoji="0" lang="en-GB" sz="2400" b="0" i="0" u="none" strike="noStrike" kern="1200" cap="none" spc="0" normalizeH="0" baseline="0" noProof="0" dirty="0">
                <a:ln>
                  <a:noFill/>
                </a:ln>
                <a:solidFill>
                  <a:prstClr val="black"/>
                </a:solidFill>
                <a:effectLst/>
                <a:uLnTx/>
                <a:uFillTx/>
                <a:latin typeface="Calibri"/>
                <a:cs typeface="Arial" charset="0"/>
              </a:rPr>
              <a:t> 2015) </a:t>
            </a:r>
            <a:endParaRPr kumimoji="0" lang="nl-NL" sz="2400" b="0" i="0" u="none" strike="noStrike" kern="1200" cap="none" spc="0" normalizeH="0" baseline="0" noProof="0" dirty="0">
              <a:ln>
                <a:noFill/>
              </a:ln>
              <a:solidFill>
                <a:prstClr val="black"/>
              </a:solidFill>
              <a:effectLst/>
              <a:uLnTx/>
              <a:uFillTx/>
              <a:latin typeface="Calibri"/>
              <a:cs typeface="Arial" charset="0"/>
            </a:endParaRPr>
          </a:p>
        </p:txBody>
      </p:sp>
      <p:grpSp>
        <p:nvGrpSpPr>
          <p:cNvPr id="16" name="Group 15"/>
          <p:cNvGrpSpPr/>
          <p:nvPr/>
        </p:nvGrpSpPr>
        <p:grpSpPr>
          <a:xfrm>
            <a:off x="960120" y="3887267"/>
            <a:ext cx="6117335" cy="2970733"/>
            <a:chOff x="685800" y="3828594"/>
            <a:chExt cx="6400801" cy="2911438"/>
          </a:xfrm>
        </p:grpSpPr>
        <p:pic>
          <p:nvPicPr>
            <p:cNvPr id="17" name="Picture 16" descr="Untitled:Users:pontoppi:Library:Containers:com.apple.mail:Data:Library:Mail Downloads:BBF1CDFC-5B47-4A46-ACD7-4D1E1E82B4DC:Image_HD100546_b_SED_PLUS_METIS_sim_9mu_annotated.jpg"/>
            <p:cNvPicPr/>
            <p:nvPr/>
          </p:nvPicPr>
          <p:blipFill rotWithShape="1">
            <a:blip r:embed="rId3">
              <a:extLst>
                <a:ext uri="{28A0092B-C50C-407E-A947-70E740481C1C}">
                  <a14:useLocalDpi xmlns:a14="http://schemas.microsoft.com/office/drawing/2010/main" val="0"/>
                </a:ext>
              </a:extLst>
            </a:blip>
            <a:srcRect l="61109" t="10951" b="7633"/>
            <a:stretch/>
          </p:blipFill>
          <p:spPr bwMode="auto">
            <a:xfrm>
              <a:off x="3505201" y="3828594"/>
              <a:ext cx="3581400" cy="2911438"/>
            </a:xfrm>
            <a:prstGeom prst="rect">
              <a:avLst/>
            </a:prstGeom>
            <a:noFill/>
            <a:ln>
              <a:noFill/>
            </a:ln>
          </p:spPr>
        </p:pic>
        <p:sp>
          <p:nvSpPr>
            <p:cNvPr id="18" name="TextBox 9"/>
            <p:cNvSpPr txBox="1">
              <a:spLocks noChangeArrowheads="1"/>
            </p:cNvSpPr>
            <p:nvPr/>
          </p:nvSpPr>
          <p:spPr bwMode="auto">
            <a:xfrm>
              <a:off x="685800" y="5004138"/>
              <a:ext cx="2842709" cy="580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rgbClr val="000000"/>
                  </a:solidFill>
                  <a:latin typeface="Times New Roman" panose="02020603050405020304" pitchFamily="18" charset="0"/>
                  <a:ea typeface="MS PGothic" panose="020B0600070205080204" pitchFamily="34" charset="-128"/>
                </a:defRPr>
              </a:lvl1pPr>
              <a:lvl2pPr marL="742950" indent="-285750">
                <a:defRPr sz="2400">
                  <a:solidFill>
                    <a:srgbClr val="000000"/>
                  </a:solidFill>
                  <a:latin typeface="Times New Roman" panose="02020603050405020304" pitchFamily="18" charset="0"/>
                  <a:ea typeface="MS PGothic" panose="020B0600070205080204" pitchFamily="34" charset="-128"/>
                </a:defRPr>
              </a:lvl2pPr>
              <a:lvl3pPr marL="1143000" indent="-228600">
                <a:defRPr sz="2400">
                  <a:solidFill>
                    <a:srgbClr val="000000"/>
                  </a:solidFill>
                  <a:latin typeface="Times New Roman" panose="02020603050405020304" pitchFamily="18" charset="0"/>
                  <a:ea typeface="MS PGothic" panose="020B0600070205080204" pitchFamily="34" charset="-128"/>
                </a:defRPr>
              </a:lvl3pPr>
              <a:lvl4pPr marL="1600200" indent="-228600">
                <a:defRPr sz="2400">
                  <a:solidFill>
                    <a:srgbClr val="000000"/>
                  </a:solidFill>
                  <a:latin typeface="Times New Roman" panose="02020603050405020304" pitchFamily="18" charset="0"/>
                  <a:ea typeface="MS PGothic" panose="020B0600070205080204" pitchFamily="34" charset="-128"/>
                </a:defRPr>
              </a:lvl4pPr>
              <a:lvl5pPr marL="2057400" indent="-228600">
                <a:defRPr sz="2400">
                  <a:solidFill>
                    <a:srgbClr val="000000"/>
                  </a:solidFill>
                  <a:latin typeface="Times New Roman"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rgbClr val="000000"/>
                  </a:solidFill>
                  <a:latin typeface="Times New Roman"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rgbClr val="000000"/>
                  </a:solidFill>
                  <a:latin typeface="Times New Roman"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rgbClr val="000000"/>
                  </a:solidFill>
                  <a:latin typeface="Times New Roman"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rgbClr val="000000"/>
                  </a:solidFill>
                  <a:latin typeface="Times New Roman" panose="02020603050405020304" pitchFamily="18" charset="0"/>
                  <a:ea typeface="MS PGothic" panose="020B0600070205080204"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28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charset="0"/>
                </a:rPr>
                <a:t>METIS at 9µm</a:t>
              </a:r>
            </a:p>
          </p:txBody>
        </p:sp>
      </p:grpSp>
      <p:pic>
        <p:nvPicPr>
          <p:cNvPr id="19" name="Picture 18"/>
          <p:cNvPicPr/>
          <p:nvPr/>
        </p:nvPicPr>
        <p:blipFill>
          <a:blip r:embed="rId4" cstate="print">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431223" y="1666220"/>
            <a:ext cx="4466279" cy="2232644"/>
          </a:xfrm>
          <a:prstGeom prst="rect">
            <a:avLst/>
          </a:prstGeom>
          <a:noFill/>
          <a:ln>
            <a:noFill/>
          </a:ln>
        </p:spPr>
      </p:pic>
      <p:pic>
        <p:nvPicPr>
          <p:cNvPr id="20" name="Picture 19" descr="spq2.tiff"/>
          <p:cNvPicPr>
            <a:picLocks noChangeAspect="1"/>
          </p:cNvPicPr>
          <p:nvPr/>
        </p:nvPicPr>
        <p:blipFill rotWithShape="1">
          <a:blip r:embed="rId6">
            <a:extLst>
              <a:ext uri="{BEBA8EAE-BF5A-486C-A8C5-ECC9F3942E4B}">
                <a14:imgProps xmlns:a14="http://schemas.microsoft.com/office/drawing/2010/main">
                  <a14:imgLayer r:embed="rId7">
                    <a14:imgEffect>
                      <a14:brightnessContrast bright="-10000"/>
                    </a14:imgEffect>
                  </a14:imgLayer>
                </a14:imgProps>
              </a:ext>
              <a:ext uri="{28A0092B-C50C-407E-A947-70E740481C1C}">
                <a14:useLocalDpi xmlns:a14="http://schemas.microsoft.com/office/drawing/2010/main" val="0"/>
              </a:ext>
            </a:extLst>
          </a:blip>
          <a:srcRect l="56093" r="1020"/>
          <a:stretch/>
        </p:blipFill>
        <p:spPr bwMode="auto">
          <a:xfrm>
            <a:off x="4876800" y="1666220"/>
            <a:ext cx="2213924" cy="2232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Rectangle 20"/>
          <p:cNvSpPr/>
          <p:nvPr/>
        </p:nvSpPr>
        <p:spPr>
          <a:xfrm>
            <a:off x="2667000" y="1684100"/>
            <a:ext cx="2213924" cy="338554"/>
          </a:xfrm>
          <a:prstGeom prst="rect">
            <a:avLst/>
          </a:prstGeom>
          <a:solidFill>
            <a:srgbClr val="0000FF"/>
          </a:solidFill>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dirty="0">
                <a:ln>
                  <a:noFill/>
                </a:ln>
                <a:solidFill>
                  <a:prstClr val="white"/>
                </a:solidFill>
                <a:effectLst/>
                <a:uLnTx/>
                <a:uFillTx/>
                <a:latin typeface="Calibri"/>
                <a:ea typeface="+mn-ea"/>
                <a:cs typeface="Arial" charset="0"/>
              </a:rPr>
              <a:t>VLT NACO APP @ L-band</a:t>
            </a:r>
            <a:endParaRPr kumimoji="0" lang="en-US" sz="1600" b="0" i="0" u="none" strike="noStrike" kern="1200" cap="none" spc="0" normalizeH="0" baseline="0" noProof="0" dirty="0">
              <a:ln>
                <a:noFill/>
              </a:ln>
              <a:solidFill>
                <a:prstClr val="white"/>
              </a:solidFill>
              <a:effectLst/>
              <a:uLnTx/>
              <a:uFillTx/>
              <a:latin typeface="Calibri"/>
              <a:ea typeface="+mn-ea"/>
              <a:cs typeface="Arial" charset="0"/>
            </a:endParaRPr>
          </a:p>
        </p:txBody>
      </p:sp>
      <p:sp>
        <p:nvSpPr>
          <p:cNvPr id="22" name="Rectangle 21"/>
          <p:cNvSpPr/>
          <p:nvPr/>
        </p:nvSpPr>
        <p:spPr>
          <a:xfrm>
            <a:off x="457200" y="1676400"/>
            <a:ext cx="2209800" cy="338554"/>
          </a:xfrm>
          <a:prstGeom prst="rect">
            <a:avLst/>
          </a:prstGeom>
          <a:solidFill>
            <a:srgbClr val="0000FF"/>
          </a:solidFill>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dirty="0">
                <a:ln>
                  <a:noFill/>
                </a:ln>
                <a:solidFill>
                  <a:prstClr val="white"/>
                </a:solidFill>
                <a:effectLst/>
                <a:uLnTx/>
                <a:uFillTx/>
                <a:latin typeface="Calibri"/>
                <a:ea typeface="+mn-ea"/>
                <a:cs typeface="Arial" charset="0"/>
              </a:rPr>
              <a:t>HST/ACS F435W</a:t>
            </a:r>
            <a:endParaRPr kumimoji="0" lang="en-US" sz="1600" b="0" i="0" u="none" strike="noStrike" kern="1200" cap="none" spc="0" normalizeH="0" baseline="0" noProof="0" dirty="0">
              <a:ln>
                <a:noFill/>
              </a:ln>
              <a:solidFill>
                <a:prstClr val="white"/>
              </a:solidFill>
              <a:effectLst/>
              <a:uLnTx/>
              <a:uFillTx/>
              <a:latin typeface="Calibri"/>
              <a:ea typeface="+mn-ea"/>
              <a:cs typeface="Arial" charset="0"/>
            </a:endParaRPr>
          </a:p>
        </p:txBody>
      </p:sp>
      <p:sp>
        <p:nvSpPr>
          <p:cNvPr id="23" name="Rectangle 22"/>
          <p:cNvSpPr/>
          <p:nvPr/>
        </p:nvSpPr>
        <p:spPr>
          <a:xfrm>
            <a:off x="4876800" y="1676400"/>
            <a:ext cx="2213924" cy="338554"/>
          </a:xfrm>
          <a:prstGeom prst="rect">
            <a:avLst/>
          </a:prstGeom>
          <a:solidFill>
            <a:srgbClr val="0000FF"/>
          </a:solidFill>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1600" b="0" i="0" u="none" strike="noStrike" kern="1200" cap="none" spc="0" normalizeH="0" baseline="0" noProof="0" dirty="0">
                <a:ln>
                  <a:noFill/>
                </a:ln>
                <a:solidFill>
                  <a:prstClr val="white"/>
                </a:solidFill>
                <a:effectLst/>
                <a:uLnTx/>
                <a:uFillTx/>
                <a:latin typeface="Calibri"/>
                <a:ea typeface="+mn-ea"/>
                <a:cs typeface="Arial" charset="0"/>
              </a:rPr>
              <a:t>@ M-band</a:t>
            </a:r>
            <a:endParaRPr kumimoji="0" lang="en-US" sz="1600" b="0" i="0" u="none" strike="noStrike" kern="1200" cap="none" spc="0" normalizeH="0" baseline="0" noProof="0" dirty="0">
              <a:ln>
                <a:noFill/>
              </a:ln>
              <a:solidFill>
                <a:prstClr val="white"/>
              </a:solidFill>
              <a:effectLst/>
              <a:uLnTx/>
              <a:uFillTx/>
              <a:latin typeface="Calibri"/>
              <a:ea typeface="+mn-ea"/>
              <a:cs typeface="Arial" charset="0"/>
            </a:endParaRPr>
          </a:p>
        </p:txBody>
      </p:sp>
    </p:spTree>
    <p:extLst>
      <p:ext uri="{BB962C8B-B14F-4D97-AF65-F5344CB8AC3E}">
        <p14:creationId xmlns:p14="http://schemas.microsoft.com/office/powerpoint/2010/main" val="1738043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877824" y="-1"/>
            <a:ext cx="8189976" cy="1033249"/>
          </a:xfrm>
        </p:spPr>
        <p:txBody>
          <a:bodyPr/>
          <a:lstStyle/>
          <a:p>
            <a:pPr eaLnBrk="1" hangingPunct="1">
              <a:spcBef>
                <a:spcPct val="50000"/>
              </a:spcBef>
              <a:defRPr/>
            </a:pPr>
            <a:r>
              <a:rPr lang="en-US" b="0">
                <a:sym typeface="Wingdings" panose="05000000000000000000" pitchFamily="2" charset="2"/>
              </a:rPr>
              <a:t>Exoplanet Discovery </a:t>
            </a:r>
            <a:r>
              <a:rPr lang="en-US" b="0" dirty="0">
                <a:sym typeface="Wingdings" panose="05000000000000000000" pitchFamily="2" charset="2"/>
              </a:rPr>
              <a:t>S</a:t>
            </a:r>
            <a:r>
              <a:rPr lang="en-US" b="0">
                <a:sym typeface="Wingdings" panose="05000000000000000000" pitchFamily="2" charset="2"/>
              </a:rPr>
              <a:t>pace</a:t>
            </a:r>
            <a:endParaRPr lang="en-GB" b="0" dirty="0"/>
          </a:p>
        </p:txBody>
      </p:sp>
      <p:pic>
        <p:nvPicPr>
          <p:cNvPr id="2" name="Picture 1"/>
          <p:cNvPicPr>
            <a:picLocks noChangeAspect="1"/>
          </p:cNvPicPr>
          <p:nvPr/>
        </p:nvPicPr>
        <p:blipFill>
          <a:blip r:embed="rId3"/>
          <a:stretch>
            <a:fillRect/>
          </a:stretch>
        </p:blipFill>
        <p:spPr>
          <a:xfrm>
            <a:off x="-1" y="1825893"/>
            <a:ext cx="7520522" cy="4800600"/>
          </a:xfrm>
          <a:prstGeom prst="rect">
            <a:avLst/>
          </a:prstGeom>
        </p:spPr>
      </p:pic>
      <p:grpSp>
        <p:nvGrpSpPr>
          <p:cNvPr id="27" name="Group 26"/>
          <p:cNvGrpSpPr/>
          <p:nvPr/>
        </p:nvGrpSpPr>
        <p:grpSpPr>
          <a:xfrm>
            <a:off x="7138371" y="3541455"/>
            <a:ext cx="2005629" cy="2554545"/>
            <a:chOff x="7138371" y="3505200"/>
            <a:chExt cx="2005629" cy="2554545"/>
          </a:xfrm>
        </p:grpSpPr>
        <p:sp>
          <p:nvSpPr>
            <p:cNvPr id="14" name="Rectangle 13"/>
            <p:cNvSpPr/>
            <p:nvPr/>
          </p:nvSpPr>
          <p:spPr>
            <a:xfrm>
              <a:off x="7391399" y="3505200"/>
              <a:ext cx="1752601" cy="2554545"/>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ts val="180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libri"/>
                  <a:ea typeface="+mn-ea"/>
                  <a:cs typeface="Arial" charset="0"/>
                </a:rPr>
                <a:t>Direct imaging</a:t>
              </a:r>
            </a:p>
            <a:p>
              <a:pPr marL="0" marR="0" lvl="0" indent="0" algn="l" defTabSz="914400" rtl="0" eaLnBrk="1" fontAlgn="base" latinLnBrk="0" hangingPunct="1">
                <a:lnSpc>
                  <a:spcPct val="100000"/>
                </a:lnSpc>
                <a:spcBef>
                  <a:spcPct val="0"/>
                </a:spcBef>
                <a:spcAft>
                  <a:spcPts val="180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libri"/>
                  <a:ea typeface="+mn-ea"/>
                  <a:cs typeface="Arial" charset="0"/>
                </a:rPr>
                <a:t>Radial velocity</a:t>
              </a:r>
            </a:p>
            <a:p>
              <a:pPr marL="0" marR="0" lvl="0" indent="0" algn="l" defTabSz="914400" rtl="0" eaLnBrk="1" fontAlgn="base" latinLnBrk="0" hangingPunct="1">
                <a:lnSpc>
                  <a:spcPct val="100000"/>
                </a:lnSpc>
                <a:spcBef>
                  <a:spcPct val="0"/>
                </a:spcBef>
                <a:spcAft>
                  <a:spcPts val="180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libri"/>
                  <a:ea typeface="+mn-ea"/>
                  <a:cs typeface="Arial" charset="0"/>
                </a:rPr>
                <a:t>Transits</a:t>
              </a:r>
            </a:p>
            <a:p>
              <a:pPr marL="0" marR="0" lvl="0" indent="0" algn="l" defTabSz="914400" rtl="0" eaLnBrk="1" fontAlgn="base" latinLnBrk="0" hangingPunct="1">
                <a:lnSpc>
                  <a:spcPct val="100000"/>
                </a:lnSpc>
                <a:spcBef>
                  <a:spcPct val="0"/>
                </a:spcBef>
                <a:spcAft>
                  <a:spcPts val="180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libri"/>
                  <a:ea typeface="+mn-ea"/>
                  <a:cs typeface="Arial" charset="0"/>
                </a:rPr>
                <a:t>Microlensing</a:t>
              </a:r>
            </a:p>
            <a:p>
              <a:pPr marL="0" marR="0" lvl="0" indent="0" algn="l" defTabSz="914400" rtl="0" eaLnBrk="1" fontAlgn="base" latinLnBrk="0" hangingPunct="1">
                <a:lnSpc>
                  <a:spcPct val="100000"/>
                </a:lnSpc>
                <a:spcBef>
                  <a:spcPct val="0"/>
                </a:spcBef>
                <a:spcAft>
                  <a:spcPts val="180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libri"/>
                  <a:ea typeface="+mn-ea"/>
                  <a:cs typeface="Arial" charset="0"/>
                </a:rPr>
                <a:t>Solar System </a:t>
              </a:r>
            </a:p>
          </p:txBody>
        </p:sp>
        <p:sp>
          <p:nvSpPr>
            <p:cNvPr id="9" name="Rectangle 8"/>
            <p:cNvSpPr/>
            <p:nvPr/>
          </p:nvSpPr>
          <p:spPr>
            <a:xfrm rot="2700000">
              <a:off x="7187396" y="3656412"/>
              <a:ext cx="123366" cy="131052"/>
            </a:xfrm>
            <a:prstGeom prst="rect">
              <a:avLst/>
            </a:prstGeom>
            <a:solidFill>
              <a:schemeClr val="accent5">
                <a:lumMod val="60000"/>
                <a:lumOff val="40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5" name="Oval 14"/>
            <p:cNvSpPr/>
            <p:nvPr/>
          </p:nvSpPr>
          <p:spPr>
            <a:xfrm>
              <a:off x="7200899" y="4162880"/>
              <a:ext cx="131052" cy="123366"/>
            </a:xfrm>
            <a:prstGeom prst="ellipse">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6" name="Oval 15"/>
            <p:cNvSpPr/>
            <p:nvPr/>
          </p:nvSpPr>
          <p:spPr>
            <a:xfrm>
              <a:off x="7159127" y="4658156"/>
              <a:ext cx="166974" cy="157180"/>
            </a:xfrm>
            <a:prstGeom prst="ellipse">
              <a:avLst/>
            </a:prstGeom>
            <a:solidFill>
              <a:srgbClr val="FF9900"/>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7" name="Oval 16"/>
            <p:cNvSpPr/>
            <p:nvPr/>
          </p:nvSpPr>
          <p:spPr>
            <a:xfrm>
              <a:off x="7147342" y="5764580"/>
              <a:ext cx="167858" cy="158013"/>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a:ea typeface="+mn-ea"/>
                  <a:cs typeface="+mn-cs"/>
                </a:rPr>
                <a:t>V</a:t>
              </a:r>
            </a:p>
          </p:txBody>
        </p:sp>
        <p:sp>
          <p:nvSpPr>
            <p:cNvPr id="18" name="Regular Pentagon 17"/>
            <p:cNvSpPr/>
            <p:nvPr/>
          </p:nvSpPr>
          <p:spPr>
            <a:xfrm>
              <a:off x="7138371" y="5184103"/>
              <a:ext cx="196579" cy="176237"/>
            </a:xfrm>
            <a:prstGeom prst="pentagon">
              <a:avLst/>
            </a:prstGeom>
            <a:solidFill>
              <a:srgbClr val="CC66FF"/>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sp>
        <p:nvSpPr>
          <p:cNvPr id="19" name="Rectangle 18"/>
          <p:cNvSpPr/>
          <p:nvPr/>
        </p:nvSpPr>
        <p:spPr>
          <a:xfrm>
            <a:off x="1143000" y="5633230"/>
            <a:ext cx="3694915" cy="338554"/>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charset="0"/>
                <a:ea typeface="+mn-ea"/>
                <a:cs typeface="Arial" charset="0"/>
              </a:rPr>
              <a:t>Pepe, Ehrenreich &amp; Meyer (2014)</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294967295"/>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8B60CC-A862-4E28-9684-DADBA95DD239}"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11728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 y="1825893"/>
            <a:ext cx="7520522" cy="4800600"/>
          </a:xfrm>
          <a:prstGeom prst="rect">
            <a:avLst/>
          </a:prstGeom>
        </p:spPr>
      </p:pic>
      <p:sp>
        <p:nvSpPr>
          <p:cNvPr id="19" name="Rectangle 18"/>
          <p:cNvSpPr/>
          <p:nvPr/>
        </p:nvSpPr>
        <p:spPr>
          <a:xfrm>
            <a:off x="1143000" y="5633230"/>
            <a:ext cx="3694915" cy="338554"/>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Arial" charset="0"/>
                <a:ea typeface="+mn-ea"/>
                <a:cs typeface="Arial" charset="0"/>
              </a:rPr>
              <a:t>Pepe, Ehrenreich &amp; Meyer (2014)</a:t>
            </a:r>
          </a:p>
        </p:txBody>
      </p:sp>
      <p:sp>
        <p:nvSpPr>
          <p:cNvPr id="4" name="Date Placeholder 3"/>
          <p:cNvSpPr>
            <a:spLocks noGrp="1"/>
          </p:cNvSpPr>
          <p:nvPr>
            <p:ph type="dt" sz="half" idx="10"/>
          </p:nvPr>
        </p:nvSpPr>
        <p:spPr>
          <a:xfrm>
            <a:off x="396000" y="1118861"/>
            <a:ext cx="8748000" cy="5278663"/>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19112B9-D354-4197-9B9A-4314264032F7}" type="datetime1">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10/11/2017</a:t>
            </a:fld>
            <a:endParaRPr kumimoji="0" lang="en-US" sz="1200" b="0" i="0" u="none" strike="noStrike" kern="1200" cap="none" spc="0" normalizeH="0" baseline="0" noProof="0" dirty="0">
              <a:ln>
                <a:noFill/>
              </a:ln>
              <a:solidFill>
                <a:prstClr val="black">
                  <a:tint val="75000"/>
                </a:prstClr>
              </a:solidFill>
              <a:effectLst/>
              <a:uLnTx/>
              <a:uFillTx/>
              <a:latin typeface="Calibri"/>
              <a:ea typeface="+mn-ea"/>
              <a:cs typeface="+mn-cs"/>
            </a:endParaRPr>
          </a:p>
        </p:txBody>
      </p:sp>
      <p:sp>
        <p:nvSpPr>
          <p:cNvPr id="6" name="Slide Number Placeholder 5"/>
          <p:cNvSpPr>
            <a:spLocks noGrp="1"/>
          </p:cNvSpPr>
          <p:nvPr>
            <p:ph type="sldNum" sz="quarter" idx="4294967295"/>
          </p:nvPr>
        </p:nvSpPr>
        <p:spPr>
          <a:xfrm>
            <a:off x="6553200" y="6356350"/>
            <a:ext cx="21336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58B60CC-A862-4E28-9684-DADBA95DD239}"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grpSp>
        <p:nvGrpSpPr>
          <p:cNvPr id="5" name="Group 4"/>
          <p:cNvGrpSpPr/>
          <p:nvPr/>
        </p:nvGrpSpPr>
        <p:grpSpPr>
          <a:xfrm>
            <a:off x="3352800" y="1752600"/>
            <a:ext cx="5791200" cy="2130693"/>
            <a:chOff x="3352797" y="1752600"/>
            <a:chExt cx="5791203" cy="2130693"/>
          </a:xfrm>
        </p:grpSpPr>
        <p:pic>
          <p:nvPicPr>
            <p:cNvPr id="24" name="Picture 23"/>
            <p:cNvPicPr/>
            <p:nvPr/>
          </p:nvPicPr>
          <p:blipFill rotWithShape="1">
            <a:blip r:embed="rId4">
              <a:extLst>
                <a:ext uri="{28A0092B-C50C-407E-A947-70E740481C1C}">
                  <a14:useLocalDpi xmlns:a14="http://schemas.microsoft.com/office/drawing/2010/main" val="0"/>
                </a:ext>
              </a:extLst>
            </a:blip>
            <a:srcRect l="55589" t="4096" r="1403" b="9201"/>
            <a:stretch/>
          </p:blipFill>
          <p:spPr bwMode="auto">
            <a:xfrm>
              <a:off x="3352797" y="1752600"/>
              <a:ext cx="3962399" cy="2130693"/>
            </a:xfrm>
            <a:prstGeom prst="rect">
              <a:avLst/>
            </a:prstGeom>
            <a:noFill/>
            <a:ln>
              <a:noFill/>
            </a:ln>
          </p:spPr>
        </p:pic>
        <p:sp>
          <p:nvSpPr>
            <p:cNvPr id="3" name="Rectangle 2"/>
            <p:cNvSpPr/>
            <p:nvPr/>
          </p:nvSpPr>
          <p:spPr>
            <a:xfrm>
              <a:off x="7315199" y="1954649"/>
              <a:ext cx="1828801" cy="1169551"/>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de-DE" sz="1400" b="0" i="0" u="none" strike="noStrike" kern="1200" cap="none" spc="0" normalizeH="0" baseline="0" noProof="0" dirty="0" err="1">
                  <a:ln>
                    <a:noFill/>
                  </a:ln>
                  <a:solidFill>
                    <a:prstClr val="black"/>
                  </a:solidFill>
                  <a:effectLst/>
                  <a:uLnTx/>
                  <a:uFillTx/>
                  <a:latin typeface="Arial" charset="0"/>
                  <a:ea typeface="+mn-ea"/>
                  <a:cs typeface="Arial" charset="0"/>
                </a:rPr>
                <a:t>simulated</a:t>
              </a:r>
              <a:r>
                <a:rPr kumimoji="0" lang="de-DE" sz="1400" b="0" i="0" u="none" strike="noStrike" kern="1200" cap="none" spc="0" normalizeH="0" baseline="0" noProof="0" dirty="0">
                  <a:ln>
                    <a:noFill/>
                  </a:ln>
                  <a:solidFill>
                    <a:prstClr val="black"/>
                  </a:solidFill>
                  <a:effectLst/>
                  <a:uLnTx/>
                  <a:uFillTx/>
                  <a:latin typeface="Arial" charset="0"/>
                  <a:ea typeface="+mn-ea"/>
                  <a:cs typeface="Arial" charset="0"/>
                </a:rPr>
                <a:t> </a:t>
              </a:r>
              <a:r>
                <a:rPr kumimoji="0" lang="de-DE" sz="1400" b="0" i="0" u="none" strike="noStrike" kern="1200" cap="none" spc="0" normalizeH="0" baseline="0" noProof="0" dirty="0" err="1">
                  <a:ln>
                    <a:noFill/>
                  </a:ln>
                  <a:solidFill>
                    <a:prstClr val="black"/>
                  </a:solidFill>
                  <a:effectLst/>
                  <a:uLnTx/>
                  <a:uFillTx/>
                  <a:latin typeface="Arial" charset="0"/>
                  <a:ea typeface="+mn-ea"/>
                  <a:cs typeface="Arial" charset="0"/>
                </a:rPr>
                <a:t>survey</a:t>
              </a:r>
              <a:r>
                <a:rPr kumimoji="0" lang="de-DE" sz="1400" b="0" i="0" u="none" strike="noStrike" kern="1200" cap="none" spc="0" normalizeH="0" baseline="0" noProof="0" dirty="0">
                  <a:ln>
                    <a:noFill/>
                  </a:ln>
                  <a:solidFill>
                    <a:prstClr val="black"/>
                  </a:solidFill>
                  <a:effectLst/>
                  <a:uLnTx/>
                  <a:uFillTx/>
                  <a:latin typeface="Arial" charset="0"/>
                  <a:ea typeface="+mn-ea"/>
                  <a:cs typeface="Arial" charset="0"/>
                </a:rPr>
                <a:t> </a:t>
              </a:r>
              <a:r>
                <a:rPr kumimoji="0" lang="de-DE" sz="1400" b="0" i="0" u="none" strike="noStrike" kern="1200" cap="none" spc="0" normalizeH="0" baseline="0" noProof="0" dirty="0" err="1">
                  <a:ln>
                    <a:noFill/>
                  </a:ln>
                  <a:solidFill>
                    <a:prstClr val="black"/>
                  </a:solidFill>
                  <a:effectLst/>
                  <a:uLnTx/>
                  <a:uFillTx/>
                  <a:latin typeface="Arial" charset="0"/>
                  <a:ea typeface="+mn-ea"/>
                  <a:cs typeface="Arial" charset="0"/>
                </a:rPr>
                <a:t>of</a:t>
              </a:r>
              <a:r>
                <a:rPr kumimoji="0" lang="de-DE" sz="1400" b="0" i="0" u="none" strike="noStrike" kern="1200" cap="none" spc="0" normalizeH="0" baseline="0" noProof="0" dirty="0">
                  <a:ln>
                    <a:noFill/>
                  </a:ln>
                  <a:solidFill>
                    <a:prstClr val="black"/>
                  </a:solidFill>
                  <a:effectLst/>
                  <a:uLnTx/>
                  <a:uFillTx/>
                  <a:latin typeface="Arial" charset="0"/>
                  <a:ea typeface="+mn-ea"/>
                  <a:cs typeface="Arial" charset="0"/>
                </a:rPr>
                <a:t> 100 M-stars; planet </a:t>
              </a:r>
              <a:r>
                <a:rPr kumimoji="0" lang="de-DE" sz="1400" b="0" i="0" u="none" strike="noStrike" kern="1200" cap="none" spc="0" normalizeH="0" baseline="0" noProof="0" dirty="0" err="1">
                  <a:ln>
                    <a:noFill/>
                  </a:ln>
                  <a:solidFill>
                    <a:prstClr val="black"/>
                  </a:solidFill>
                  <a:effectLst/>
                  <a:uLnTx/>
                  <a:uFillTx/>
                  <a:latin typeface="Arial" charset="0"/>
                  <a:ea typeface="+mn-ea"/>
                  <a:cs typeface="Arial" charset="0"/>
                </a:rPr>
                <a:t>separation</a:t>
              </a:r>
              <a:r>
                <a:rPr kumimoji="0" lang="de-DE" sz="1400" b="0" i="0" u="none" strike="noStrike" kern="1200" cap="none" spc="0" normalizeH="0" baseline="0" noProof="0" dirty="0">
                  <a:ln>
                    <a:noFill/>
                  </a:ln>
                  <a:solidFill>
                    <a:prstClr val="black"/>
                  </a:solidFill>
                  <a:effectLst/>
                  <a:uLnTx/>
                  <a:uFillTx/>
                  <a:latin typeface="Arial" charset="0"/>
                  <a:ea typeface="+mn-ea"/>
                  <a:cs typeface="Arial" charset="0"/>
                </a:rPr>
                <a:t>  </a:t>
              </a:r>
              <a:r>
                <a:rPr kumimoji="0" lang="de-DE" sz="1400" b="0" i="0" u="none" strike="noStrike" kern="1200" cap="none" spc="0" normalizeH="0" baseline="0" noProof="0" dirty="0" err="1">
                  <a:ln>
                    <a:noFill/>
                  </a:ln>
                  <a:solidFill>
                    <a:prstClr val="black"/>
                  </a:solidFill>
                  <a:effectLst/>
                  <a:uLnTx/>
                  <a:uFillTx/>
                  <a:latin typeface="Arial" charset="0"/>
                  <a:ea typeface="+mn-ea"/>
                  <a:cs typeface="Arial" charset="0"/>
                </a:rPr>
                <a:t>assumed</a:t>
              </a:r>
              <a:r>
                <a:rPr kumimoji="0" lang="de-DE" sz="1400" b="0" i="0" u="none" strike="noStrike" kern="1200" cap="none" spc="0" normalizeH="0" baseline="0" noProof="0" dirty="0">
                  <a:ln>
                    <a:noFill/>
                  </a:ln>
                  <a:solidFill>
                    <a:prstClr val="black"/>
                  </a:solidFill>
                  <a:effectLst/>
                  <a:uLnTx/>
                  <a:uFillTx/>
                  <a:latin typeface="Arial" charset="0"/>
                  <a:ea typeface="+mn-ea"/>
                  <a:cs typeface="Arial" charset="0"/>
                </a:rPr>
                <a:t> </a:t>
              </a:r>
              <a:r>
                <a:rPr kumimoji="0" lang="de-DE" sz="1400" b="0" i="0" u="none" strike="noStrike" kern="1200" cap="none" spc="0" normalizeH="0" baseline="0" noProof="0" dirty="0" err="1">
                  <a:ln>
                    <a:noFill/>
                  </a:ln>
                  <a:solidFill>
                    <a:prstClr val="black"/>
                  </a:solidFill>
                  <a:effectLst/>
                  <a:uLnTx/>
                  <a:uFillTx/>
                  <a:latin typeface="Arial" charset="0"/>
                  <a:ea typeface="+mn-ea"/>
                  <a:cs typeface="Arial" charset="0"/>
                </a:rPr>
                <a:t>to</a:t>
              </a:r>
              <a:r>
                <a:rPr kumimoji="0" lang="de-DE" sz="1400" b="0" i="0" u="none" strike="noStrike" kern="1200" cap="none" spc="0" normalizeH="0" baseline="0" noProof="0" dirty="0">
                  <a:ln>
                    <a:noFill/>
                  </a:ln>
                  <a:solidFill>
                    <a:prstClr val="black"/>
                  </a:solidFill>
                  <a:effectLst/>
                  <a:uLnTx/>
                  <a:uFillTx/>
                  <a:latin typeface="Arial" charset="0"/>
                  <a:ea typeface="+mn-ea"/>
                  <a:cs typeface="Arial" charset="0"/>
                </a:rPr>
                <a:t> </a:t>
              </a:r>
              <a:r>
                <a:rPr kumimoji="0" lang="de-DE" sz="1400" b="0" i="0" u="none" strike="noStrike" kern="1200" cap="none" spc="0" normalizeH="0" baseline="0" noProof="0" dirty="0" err="1">
                  <a:ln>
                    <a:noFill/>
                  </a:ln>
                  <a:solidFill>
                    <a:prstClr val="black"/>
                  </a:solidFill>
                  <a:effectLst/>
                  <a:uLnTx/>
                  <a:uFillTx/>
                  <a:latin typeface="Arial" charset="0"/>
                  <a:ea typeface="+mn-ea"/>
                  <a:cs typeface="Arial" charset="0"/>
                </a:rPr>
                <a:t>have</a:t>
              </a:r>
              <a:r>
                <a:rPr kumimoji="0" lang="de-DE" sz="1400" b="0" i="0" u="none" strike="noStrike" kern="1200" cap="none" spc="0" normalizeH="0" baseline="0" noProof="0" dirty="0">
                  <a:ln>
                    <a:noFill/>
                  </a:ln>
                  <a:solidFill>
                    <a:prstClr val="black"/>
                  </a:solidFill>
                  <a:effectLst/>
                  <a:uLnTx/>
                  <a:uFillTx/>
                  <a:latin typeface="Arial" charset="0"/>
                  <a:ea typeface="+mn-ea"/>
                  <a:cs typeface="Arial" charset="0"/>
                </a:rPr>
                <a:t> a log-normal </a:t>
              </a:r>
              <a:r>
                <a:rPr kumimoji="0" lang="de-DE" sz="1400" b="0" i="0" u="none" strike="noStrike" kern="1200" cap="none" spc="0" normalizeH="0" baseline="0" noProof="0" dirty="0" err="1">
                  <a:ln>
                    <a:noFill/>
                  </a:ln>
                  <a:solidFill>
                    <a:prstClr val="black"/>
                  </a:solidFill>
                  <a:effectLst/>
                  <a:uLnTx/>
                  <a:uFillTx/>
                  <a:latin typeface="Arial" charset="0"/>
                  <a:ea typeface="+mn-ea"/>
                  <a:cs typeface="Arial" charset="0"/>
                </a:rPr>
                <a:t>distribution</a:t>
              </a:r>
              <a:r>
                <a:rPr kumimoji="0" lang="de-DE" sz="1400" b="0" i="0" u="none" strike="noStrike" kern="1200" cap="none" spc="0" normalizeH="0" baseline="0" noProof="0" dirty="0">
                  <a:ln>
                    <a:noFill/>
                  </a:ln>
                  <a:solidFill>
                    <a:prstClr val="black"/>
                  </a:solidFill>
                  <a:effectLst/>
                  <a:uLnTx/>
                  <a:uFillTx/>
                  <a:latin typeface="Arial" charset="0"/>
                  <a:ea typeface="+mn-ea"/>
                  <a:cs typeface="Arial" charset="0"/>
                </a:rPr>
                <a:t>.</a:t>
              </a:r>
            </a:p>
          </p:txBody>
        </p:sp>
      </p:grpSp>
      <p:cxnSp>
        <p:nvCxnSpPr>
          <p:cNvPr id="11" name="Straight Arrow Connector 10"/>
          <p:cNvCxnSpPr/>
          <p:nvPr/>
        </p:nvCxnSpPr>
        <p:spPr bwMode="auto">
          <a:xfrm flipH="1">
            <a:off x="5694032" y="1562088"/>
            <a:ext cx="30113" cy="1178449"/>
          </a:xfrm>
          <a:prstGeom prst="straightConnector1">
            <a:avLst/>
          </a:prstGeom>
          <a:solidFill>
            <a:schemeClr val="accent1"/>
          </a:solidFill>
          <a:ln w="57150" cap="flat" cmpd="sng" algn="ctr">
            <a:solidFill>
              <a:schemeClr val="tx1"/>
            </a:solidFill>
            <a:prstDash val="solid"/>
            <a:round/>
            <a:headEnd type="none" w="med" len="med"/>
            <a:tailEnd type="triangle"/>
          </a:ln>
          <a:effectLst/>
        </p:spPr>
      </p:cxnSp>
      <p:sp>
        <p:nvSpPr>
          <p:cNvPr id="10" name="Rectangle 9"/>
          <p:cNvSpPr/>
          <p:nvPr/>
        </p:nvSpPr>
        <p:spPr>
          <a:xfrm>
            <a:off x="3803904" y="1116970"/>
            <a:ext cx="5084064" cy="523220"/>
          </a:xfrm>
          <a:prstGeom prst="rect">
            <a:avLst/>
          </a:prstGeom>
          <a:solidFill>
            <a:schemeClr val="bg1"/>
          </a:solidFill>
        </p:spPr>
        <p:txBody>
          <a:bodyPr wrap="square">
            <a:spAutoFit/>
          </a:bodyPr>
          <a:lstStyle/>
          <a:p>
            <a:pPr marL="0" marR="0" lvl="0" indent="0" algn="l" defTabSz="914400" rtl="0" eaLnBrk="1" fontAlgn="base" latinLnBrk="0" hangingPunct="1">
              <a:lnSpc>
                <a:spcPct val="100000"/>
              </a:lnSpc>
              <a:spcBef>
                <a:spcPct val="0"/>
              </a:spcBef>
              <a:spcAft>
                <a:spcPts val="1800"/>
              </a:spcAft>
              <a:buClrTx/>
              <a:buSzTx/>
              <a:buFontTx/>
              <a:buNone/>
              <a:tabLst/>
              <a:defRPr/>
            </a:pPr>
            <a:r>
              <a:rPr kumimoji="0" lang="en-US" sz="2800" b="0" i="0" u="none" strike="noStrike" kern="1200" cap="none" spc="0" normalizeH="0" baseline="0" noProof="0" dirty="0">
                <a:ln>
                  <a:noFill/>
                </a:ln>
                <a:solidFill>
                  <a:prstClr val="black"/>
                </a:solidFill>
                <a:effectLst/>
                <a:uLnTx/>
                <a:uFillTx/>
                <a:latin typeface="Calibri"/>
                <a:ea typeface="+mn-ea"/>
                <a:cs typeface="Arial" charset="0"/>
              </a:rPr>
              <a:t>METIS </a:t>
            </a:r>
            <a:r>
              <a:rPr kumimoji="0" lang="en-US" sz="2800" b="0" i="0" u="none" strike="noStrike" kern="1200" cap="none" spc="0" normalizeH="0" baseline="0" noProof="0">
                <a:ln>
                  <a:noFill/>
                </a:ln>
                <a:solidFill>
                  <a:prstClr val="black"/>
                </a:solidFill>
                <a:effectLst/>
                <a:uLnTx/>
                <a:uFillTx/>
                <a:latin typeface="Calibri"/>
                <a:ea typeface="+mn-ea"/>
                <a:cs typeface="Arial" charset="0"/>
              </a:rPr>
              <a:t>detection probability 95%</a:t>
            </a:r>
            <a:endParaRPr kumimoji="0" lang="en-US" sz="2800" b="0" i="0" u="none" strike="noStrike" kern="1200" cap="none" spc="0" normalizeH="0" baseline="0" noProof="0" dirty="0">
              <a:ln>
                <a:noFill/>
              </a:ln>
              <a:solidFill>
                <a:prstClr val="black"/>
              </a:solidFill>
              <a:effectLst/>
              <a:uLnTx/>
              <a:uFillTx/>
              <a:latin typeface="Calibri"/>
              <a:ea typeface="+mn-ea"/>
              <a:cs typeface="Arial" charset="0"/>
            </a:endParaRPr>
          </a:p>
        </p:txBody>
      </p:sp>
      <p:sp>
        <p:nvSpPr>
          <p:cNvPr id="23" name="Title 1"/>
          <p:cNvSpPr txBox="1">
            <a:spLocks/>
          </p:cNvSpPr>
          <p:nvPr/>
        </p:nvSpPr>
        <p:spPr>
          <a:xfrm>
            <a:off x="896112" y="76200"/>
            <a:ext cx="8171688" cy="929242"/>
          </a:xfrm>
          <a:prstGeom prst="rect">
            <a:avLst/>
          </a:prstGeom>
          <a:solidFill>
            <a:schemeClr val="bg1">
              <a:lumMod val="95000"/>
            </a:schemeClr>
          </a:solidFill>
        </p:spPr>
        <p:txBody>
          <a:bodyPr vert="horz" lIns="91440" tIns="45720" rIns="91440" bIns="45720" rtlCol="0" anchor="ctr">
            <a:normAutofit/>
          </a:bodyPr>
          <a:lstStyle>
            <a:lvl1pPr algn="ctr" rtl="0" eaLnBrk="1" fontAlgn="base" hangingPunct="1">
              <a:spcBef>
                <a:spcPct val="0"/>
              </a:spcBef>
              <a:spcAft>
                <a:spcPct val="0"/>
              </a:spcAft>
              <a:defRPr sz="4000" b="1">
                <a:solidFill>
                  <a:schemeClr val="tx2"/>
                </a:solidFill>
                <a:latin typeface="+mj-lt"/>
                <a:ea typeface="ＭＳ Ｐゴシック" charset="0"/>
                <a:cs typeface="+mj-cs"/>
              </a:defRPr>
            </a:lvl1pPr>
            <a:lvl2pPr algn="ctr" rtl="0" eaLnBrk="1" fontAlgn="base" hangingPunct="1">
              <a:spcBef>
                <a:spcPct val="0"/>
              </a:spcBef>
              <a:spcAft>
                <a:spcPct val="0"/>
              </a:spcAft>
              <a:defRPr sz="4000" b="1">
                <a:solidFill>
                  <a:schemeClr val="tx2"/>
                </a:solidFill>
                <a:latin typeface="Arial" charset="0"/>
                <a:ea typeface="ＭＳ Ｐゴシック" charset="0"/>
              </a:defRPr>
            </a:lvl2pPr>
            <a:lvl3pPr algn="ctr" rtl="0" eaLnBrk="1" fontAlgn="base" hangingPunct="1">
              <a:spcBef>
                <a:spcPct val="0"/>
              </a:spcBef>
              <a:spcAft>
                <a:spcPct val="0"/>
              </a:spcAft>
              <a:defRPr sz="4000" b="1">
                <a:solidFill>
                  <a:schemeClr val="tx2"/>
                </a:solidFill>
                <a:latin typeface="Arial" charset="0"/>
                <a:ea typeface="ＭＳ Ｐゴシック" charset="0"/>
              </a:defRPr>
            </a:lvl3pPr>
            <a:lvl4pPr algn="ctr" rtl="0" eaLnBrk="1" fontAlgn="base" hangingPunct="1">
              <a:spcBef>
                <a:spcPct val="0"/>
              </a:spcBef>
              <a:spcAft>
                <a:spcPct val="0"/>
              </a:spcAft>
              <a:defRPr sz="4000" b="1">
                <a:solidFill>
                  <a:schemeClr val="tx2"/>
                </a:solidFill>
                <a:latin typeface="Arial" charset="0"/>
                <a:ea typeface="ＭＳ Ｐゴシック" charset="0"/>
              </a:defRPr>
            </a:lvl4pPr>
            <a:lvl5pPr algn="ctr" rtl="0" eaLnBrk="1" fontAlgn="base" hangingPunct="1">
              <a:spcBef>
                <a:spcPct val="0"/>
              </a:spcBef>
              <a:spcAft>
                <a:spcPct val="0"/>
              </a:spcAft>
              <a:defRPr sz="4000" b="1">
                <a:solidFill>
                  <a:schemeClr val="tx2"/>
                </a:solidFill>
                <a:latin typeface="Arial" charset="0"/>
                <a:ea typeface="ＭＳ Ｐゴシック" charset="0"/>
              </a:defRPr>
            </a:lvl5pPr>
            <a:lvl6pPr marL="457200" algn="ctr" rtl="0" eaLnBrk="1" fontAlgn="base" hangingPunct="1">
              <a:spcBef>
                <a:spcPct val="0"/>
              </a:spcBef>
              <a:spcAft>
                <a:spcPct val="0"/>
              </a:spcAft>
              <a:defRPr sz="4000" b="1">
                <a:solidFill>
                  <a:schemeClr val="tx2"/>
                </a:solidFill>
                <a:latin typeface="Arial" charset="0"/>
              </a:defRPr>
            </a:lvl6pPr>
            <a:lvl7pPr marL="914400" algn="ctr" rtl="0" eaLnBrk="1" fontAlgn="base" hangingPunct="1">
              <a:spcBef>
                <a:spcPct val="0"/>
              </a:spcBef>
              <a:spcAft>
                <a:spcPct val="0"/>
              </a:spcAft>
              <a:defRPr sz="4000" b="1">
                <a:solidFill>
                  <a:schemeClr val="tx2"/>
                </a:solidFill>
                <a:latin typeface="Arial" charset="0"/>
              </a:defRPr>
            </a:lvl7pPr>
            <a:lvl8pPr marL="1371600" algn="ctr" rtl="0" eaLnBrk="1" fontAlgn="base" hangingPunct="1">
              <a:spcBef>
                <a:spcPct val="0"/>
              </a:spcBef>
              <a:spcAft>
                <a:spcPct val="0"/>
              </a:spcAft>
              <a:defRPr sz="4000" b="1">
                <a:solidFill>
                  <a:schemeClr val="tx2"/>
                </a:solidFill>
                <a:latin typeface="Arial" charset="0"/>
              </a:defRPr>
            </a:lvl8pPr>
            <a:lvl9pPr marL="1828800" algn="ctr" rtl="0" eaLnBrk="1" fontAlgn="base" hangingPunct="1">
              <a:spcBef>
                <a:spcPct val="0"/>
              </a:spcBef>
              <a:spcAft>
                <a:spcPct val="0"/>
              </a:spcAft>
              <a:defRPr sz="4000" b="1">
                <a:solidFill>
                  <a:schemeClr val="tx2"/>
                </a:solidFill>
                <a:latin typeface="Arial" charset="0"/>
              </a:defRPr>
            </a:lvl9pPr>
          </a:lstStyle>
          <a:p>
            <a:pPr defTabSz="914400">
              <a:spcBef>
                <a:spcPct val="50000"/>
              </a:spcBef>
              <a:defRPr/>
            </a:pPr>
            <a:r>
              <a:rPr lang="en-US" kern="0">
                <a:solidFill>
                  <a:srgbClr val="000000"/>
                </a:solidFill>
                <a:sym typeface="Wingdings" panose="05000000000000000000" pitchFamily="2" charset="2"/>
              </a:rPr>
              <a:t>Exoplanet discovery space</a:t>
            </a:r>
            <a:endParaRPr lang="en-GB" kern="0" dirty="0">
              <a:solidFill>
                <a:srgbClr val="000000"/>
              </a:solidFill>
            </a:endParaRPr>
          </a:p>
        </p:txBody>
      </p:sp>
      <p:sp>
        <p:nvSpPr>
          <p:cNvPr id="25" name="Title 1"/>
          <p:cNvSpPr>
            <a:spLocks noGrp="1"/>
          </p:cNvSpPr>
          <p:nvPr>
            <p:ph type="title"/>
          </p:nvPr>
        </p:nvSpPr>
        <p:spPr>
          <a:xfrm>
            <a:off x="877824" y="-1"/>
            <a:ext cx="8189976" cy="1033249"/>
          </a:xfrm>
        </p:spPr>
        <p:txBody>
          <a:bodyPr/>
          <a:lstStyle/>
          <a:p>
            <a:pPr eaLnBrk="1" hangingPunct="1">
              <a:spcBef>
                <a:spcPct val="50000"/>
              </a:spcBef>
              <a:defRPr/>
            </a:pPr>
            <a:r>
              <a:rPr lang="en-US" b="0">
                <a:sym typeface="Wingdings" panose="05000000000000000000" pitchFamily="2" charset="2"/>
              </a:rPr>
              <a:t>Exoplanet Discovery </a:t>
            </a:r>
            <a:r>
              <a:rPr lang="en-US" b="0" dirty="0">
                <a:sym typeface="Wingdings" panose="05000000000000000000" pitchFamily="2" charset="2"/>
              </a:rPr>
              <a:t>S</a:t>
            </a:r>
            <a:r>
              <a:rPr lang="en-US" b="0">
                <a:sym typeface="Wingdings" panose="05000000000000000000" pitchFamily="2" charset="2"/>
              </a:rPr>
              <a:t>pace</a:t>
            </a:r>
            <a:endParaRPr lang="en-GB" b="0" dirty="0"/>
          </a:p>
        </p:txBody>
      </p:sp>
    </p:spTree>
    <p:extLst>
      <p:ext uri="{BB962C8B-B14F-4D97-AF65-F5344CB8AC3E}">
        <p14:creationId xmlns:p14="http://schemas.microsoft.com/office/powerpoint/2010/main" val="17873891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t="4971"/>
          <a:stretch/>
        </p:blipFill>
        <p:spPr>
          <a:xfrm>
            <a:off x="574720" y="1735882"/>
            <a:ext cx="7994560" cy="4878789"/>
          </a:xfrm>
          <a:prstGeom prst="rect">
            <a:avLst/>
          </a:prstGeom>
        </p:spPr>
      </p:pic>
      <p:sp>
        <p:nvSpPr>
          <p:cNvPr id="2" name="Footer Placeholder 1"/>
          <p:cNvSpPr>
            <a:spLocks noGrp="1"/>
          </p:cNvSpPr>
          <p:nvPr>
            <p:ph type="ftr" sz="quarter" idx="3"/>
          </p:nvPr>
        </p:nvSpPr>
        <p:spPr/>
        <p:txBody>
          <a:bodyPr/>
          <a:lstStyle/>
          <a:p>
            <a:r>
              <a:rPr lang="en-GB"/>
              <a:t>ESC/12 October 2017/Instrumentation Update</a:t>
            </a:r>
            <a:endParaRPr lang="en-GB" dirty="0"/>
          </a:p>
        </p:txBody>
      </p:sp>
      <p:sp>
        <p:nvSpPr>
          <p:cNvPr id="4" name="Title 3"/>
          <p:cNvSpPr>
            <a:spLocks noGrp="1"/>
          </p:cNvSpPr>
          <p:nvPr>
            <p:ph type="title"/>
          </p:nvPr>
        </p:nvSpPr>
        <p:spPr/>
        <p:txBody>
          <a:bodyPr>
            <a:normAutofit/>
          </a:bodyPr>
          <a:lstStyle/>
          <a:p>
            <a:r>
              <a:rPr lang="en-US" dirty="0"/>
              <a:t>Earth-like planet around </a:t>
            </a:r>
            <a:r>
              <a:rPr lang="en-US" b="0" dirty="0"/>
              <a:t>α </a:t>
            </a:r>
            <a:r>
              <a:rPr lang="en-US" dirty="0"/>
              <a:t>Cen A</a:t>
            </a:r>
          </a:p>
        </p:txBody>
      </p:sp>
      <p:sp>
        <p:nvSpPr>
          <p:cNvPr id="7" name="Rectangle 6"/>
          <p:cNvSpPr/>
          <p:nvPr/>
        </p:nvSpPr>
        <p:spPr>
          <a:xfrm>
            <a:off x="228600" y="1068661"/>
            <a:ext cx="8686800" cy="461665"/>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ts val="180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mn-ea"/>
                <a:cs typeface="Arial" charset="0"/>
              </a:rPr>
              <a:t>What would a habitable Earth around Alpha Centauri look like?</a:t>
            </a:r>
          </a:p>
        </p:txBody>
      </p:sp>
      <p:sp>
        <p:nvSpPr>
          <p:cNvPr id="12" name="Rectangle 11"/>
          <p:cNvSpPr/>
          <p:nvPr/>
        </p:nvSpPr>
        <p:spPr>
          <a:xfrm>
            <a:off x="1557912" y="3940314"/>
            <a:ext cx="2023488" cy="707886"/>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ts val="1800"/>
              </a:spcAft>
              <a:buClrTx/>
              <a:buSzTx/>
              <a:buFontTx/>
              <a:buNone/>
              <a:tabLst/>
              <a:defRPr/>
            </a:pPr>
            <a:r>
              <a:rPr kumimoji="0" lang="en-US" sz="2000" b="0" i="0" u="none" strike="noStrike" kern="1200" cap="none" spc="0" normalizeH="0" baseline="0" noProof="0" dirty="0">
                <a:ln>
                  <a:noFill/>
                </a:ln>
                <a:solidFill>
                  <a:srgbClr val="FFFF00"/>
                </a:solidFill>
                <a:effectLst/>
                <a:uLnTx/>
                <a:uFillTx/>
                <a:latin typeface="Calibri"/>
                <a:ea typeface="+mn-ea"/>
                <a:cs typeface="Arial" charset="0"/>
              </a:rPr>
              <a:t>real Earth spectrum </a:t>
            </a:r>
            <a:r>
              <a:rPr kumimoji="0" lang="en-US" sz="2000" b="0" i="0" u="none" strike="noStrike" kern="1200" cap="none" spc="0" normalizeH="0" baseline="0" noProof="0" dirty="0">
                <a:ln>
                  <a:noFill/>
                </a:ln>
                <a:solidFill>
                  <a:srgbClr val="FFFF00"/>
                </a:solidFill>
                <a:effectLst/>
                <a:uLnTx/>
                <a:uFillTx/>
                <a:latin typeface="Calibri"/>
                <a:ea typeface="+mn-ea"/>
                <a:cs typeface="Arial" charset="0"/>
                <a:sym typeface="Wingdings" panose="05000000000000000000" pitchFamily="2" charset="2"/>
              </a:rPr>
              <a:t></a:t>
            </a:r>
            <a:endParaRPr kumimoji="0" lang="en-US" sz="2000" b="0" i="0" u="none" strike="noStrike" kern="1200" cap="none" spc="0" normalizeH="0" baseline="0" noProof="0" dirty="0">
              <a:ln>
                <a:noFill/>
              </a:ln>
              <a:solidFill>
                <a:srgbClr val="FFFF00"/>
              </a:solidFill>
              <a:effectLst/>
              <a:uLnTx/>
              <a:uFillTx/>
              <a:latin typeface="Calibri"/>
              <a:ea typeface="+mn-ea"/>
              <a:cs typeface="Arial" charset="0"/>
            </a:endParaRPr>
          </a:p>
        </p:txBody>
      </p:sp>
      <p:sp>
        <p:nvSpPr>
          <p:cNvPr id="13" name="Rectangle 12"/>
          <p:cNvSpPr/>
          <p:nvPr/>
        </p:nvSpPr>
        <p:spPr>
          <a:xfrm rot="16200000">
            <a:off x="2923599" y="4271966"/>
            <a:ext cx="2023488" cy="707886"/>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ts val="1800"/>
              </a:spcAft>
              <a:buClrTx/>
              <a:buSzTx/>
              <a:buFontTx/>
              <a:buNone/>
              <a:tabLst/>
              <a:defRPr/>
            </a:pPr>
            <a:r>
              <a:rPr kumimoji="0" lang="en-US" sz="2000" b="0" i="0" u="none" strike="noStrike" kern="1200" cap="none" spc="0" normalizeH="0" baseline="0" noProof="0" dirty="0">
                <a:ln>
                  <a:noFill/>
                </a:ln>
                <a:solidFill>
                  <a:srgbClr val="FFFF00"/>
                </a:solidFill>
                <a:effectLst/>
                <a:uLnTx/>
                <a:uFillTx/>
                <a:latin typeface="Calibri"/>
                <a:ea typeface="+mn-ea"/>
                <a:cs typeface="Arial" charset="0"/>
              </a:rPr>
              <a:t>METIS filter used in simulation</a:t>
            </a:r>
          </a:p>
        </p:txBody>
      </p:sp>
      <p:sp>
        <p:nvSpPr>
          <p:cNvPr id="14" name="Rectangle 13"/>
          <p:cNvSpPr/>
          <p:nvPr/>
        </p:nvSpPr>
        <p:spPr>
          <a:xfrm>
            <a:off x="4800600" y="1950723"/>
            <a:ext cx="2286968" cy="1400383"/>
          </a:xfrm>
          <a:prstGeom prst="rect">
            <a:avLst/>
          </a:prstGeom>
        </p:spPr>
        <p:txBody>
          <a:bodyPr wrap="square">
            <a:spAutoFit/>
          </a:bodyPr>
          <a:lstStyle/>
          <a:p>
            <a:pPr lvl="0" defTabSz="914400" fontAlgn="base">
              <a:spcBef>
                <a:spcPct val="0"/>
              </a:spcBef>
              <a:spcAft>
                <a:spcPts val="600"/>
              </a:spcAft>
              <a:defRPr/>
            </a:pPr>
            <a:r>
              <a:rPr kumimoji="0" lang="en-US" sz="2000" b="0" i="0" u="none" strike="noStrike" kern="1200" cap="none" spc="0" normalizeH="0" baseline="0" noProof="0" dirty="0">
                <a:ln>
                  <a:noFill/>
                </a:ln>
                <a:solidFill>
                  <a:srgbClr val="FFFF00"/>
                </a:solidFill>
                <a:effectLst/>
                <a:uLnTx/>
                <a:uFillTx/>
                <a:latin typeface="Calibri"/>
                <a:ea typeface="+mn-ea"/>
                <a:cs typeface="Arial" charset="0"/>
              </a:rPr>
              <a:t>Image of the Earth at </a:t>
            </a:r>
            <a:r>
              <a:rPr lang="en-US" sz="2000" dirty="0">
                <a:solidFill>
                  <a:srgbClr val="FFFF00"/>
                </a:solidFill>
              </a:rPr>
              <a:t>α </a:t>
            </a:r>
            <a:r>
              <a:rPr kumimoji="0" lang="en-US" sz="2000" b="0" i="0" u="none" strike="noStrike" kern="1200" cap="none" spc="0" normalizeH="0" baseline="0" noProof="0" dirty="0">
                <a:ln>
                  <a:noFill/>
                </a:ln>
                <a:solidFill>
                  <a:srgbClr val="FFFF00"/>
                </a:solidFill>
                <a:effectLst/>
                <a:uLnTx/>
                <a:uFillTx/>
                <a:latin typeface="Calibri"/>
                <a:ea typeface="+mn-ea"/>
                <a:cs typeface="Arial" charset="0"/>
              </a:rPr>
              <a:t>Cen </a:t>
            </a:r>
            <a:r>
              <a:rPr kumimoji="0" lang="en-US" sz="2000" b="0" i="0" u="none" strike="noStrike" kern="1200" cap="none" spc="0" normalizeH="0" baseline="0" noProof="0" dirty="0">
                <a:ln>
                  <a:noFill/>
                </a:ln>
                <a:solidFill>
                  <a:srgbClr val="FFFF00"/>
                </a:solidFill>
                <a:effectLst/>
                <a:uLnTx/>
                <a:uFillTx/>
                <a:latin typeface="Calibri"/>
                <a:ea typeface="+mn-ea"/>
                <a:cs typeface="Arial" charset="0"/>
                <a:sym typeface="Wingdings" panose="05000000000000000000" pitchFamily="2" charset="2"/>
              </a:rPr>
              <a:t></a:t>
            </a:r>
            <a:endParaRPr kumimoji="0" lang="en-US" sz="2000" b="0" i="0" u="none" strike="noStrike" kern="1200" cap="none" spc="0" normalizeH="0" baseline="0" noProof="0" dirty="0">
              <a:ln>
                <a:noFill/>
              </a:ln>
              <a:solidFill>
                <a:srgbClr val="FFFF00"/>
              </a:solidFill>
              <a:effectLst/>
              <a:uLnTx/>
              <a:uFillTx/>
              <a:latin typeface="Calibri"/>
              <a:ea typeface="+mn-ea"/>
              <a:cs typeface="Arial" charset="0"/>
            </a:endParaRPr>
          </a:p>
          <a:p>
            <a:pPr marL="0" marR="0" lvl="0" indent="0" algn="l" defTabSz="914400" rtl="0" eaLnBrk="1" fontAlgn="base" latinLnBrk="0" hangingPunct="1">
              <a:lnSpc>
                <a:spcPct val="100000"/>
              </a:lnSpc>
              <a:spcBef>
                <a:spcPct val="0"/>
              </a:spcBef>
              <a:spcAft>
                <a:spcPts val="600"/>
              </a:spcAft>
              <a:buClrTx/>
              <a:buSzTx/>
              <a:buFontTx/>
              <a:buNone/>
              <a:tabLst/>
              <a:defRPr/>
            </a:pPr>
            <a:r>
              <a:rPr kumimoji="0" lang="en-US" sz="2000" b="0" i="0" u="none" strike="noStrike" kern="1200" cap="none" spc="0" normalizeH="0" baseline="0" noProof="0" dirty="0">
                <a:ln>
                  <a:noFill/>
                </a:ln>
                <a:solidFill>
                  <a:prstClr val="white">
                    <a:lumMod val="75000"/>
                  </a:prstClr>
                </a:solidFill>
                <a:effectLst/>
                <a:uLnTx/>
                <a:uFillTx/>
                <a:latin typeface="Calibri"/>
                <a:ea typeface="+mn-ea"/>
                <a:cs typeface="Arial" charset="0"/>
              </a:rPr>
              <a:t>(full end-to-end simulation, 5 </a:t>
            </a:r>
            <a:r>
              <a:rPr kumimoji="0" lang="en-US" sz="2000" b="0" i="0" u="none" strike="noStrike" kern="1200" cap="none" spc="0" normalizeH="0" baseline="0" noProof="0" dirty="0" err="1">
                <a:ln>
                  <a:noFill/>
                </a:ln>
                <a:solidFill>
                  <a:prstClr val="white">
                    <a:lumMod val="75000"/>
                  </a:prstClr>
                </a:solidFill>
                <a:effectLst/>
                <a:uLnTx/>
                <a:uFillTx/>
                <a:latin typeface="Calibri"/>
                <a:ea typeface="+mn-ea"/>
                <a:cs typeface="Arial" charset="0"/>
              </a:rPr>
              <a:t>hrs</a:t>
            </a:r>
            <a:r>
              <a:rPr kumimoji="0" lang="en-US" sz="2000" b="0" i="0" u="none" strike="noStrike" kern="1200" cap="none" spc="0" normalizeH="0" baseline="0" noProof="0" dirty="0">
                <a:ln>
                  <a:noFill/>
                </a:ln>
                <a:solidFill>
                  <a:prstClr val="white">
                    <a:lumMod val="75000"/>
                  </a:prstClr>
                </a:solidFill>
                <a:effectLst/>
                <a:uLnTx/>
                <a:uFillTx/>
                <a:latin typeface="Calibri"/>
                <a:ea typeface="+mn-ea"/>
                <a:cs typeface="Arial" charset="0"/>
              </a:rPr>
              <a:t>)</a:t>
            </a:r>
          </a:p>
        </p:txBody>
      </p:sp>
    </p:spTree>
    <p:extLst>
      <p:ext uri="{BB962C8B-B14F-4D97-AF65-F5344CB8AC3E}">
        <p14:creationId xmlns:p14="http://schemas.microsoft.com/office/powerpoint/2010/main" val="18655019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GB"/>
              <a:t>ESC/12 October 2017/Instrumentation Update</a:t>
            </a:r>
            <a:endParaRPr lang="en-GB" dirty="0"/>
          </a:p>
        </p:txBody>
      </p:sp>
      <p:sp>
        <p:nvSpPr>
          <p:cNvPr id="3" name="Title 2"/>
          <p:cNvSpPr>
            <a:spLocks noGrp="1"/>
          </p:cNvSpPr>
          <p:nvPr>
            <p:ph type="title"/>
          </p:nvPr>
        </p:nvSpPr>
        <p:spPr/>
        <p:txBody>
          <a:bodyPr>
            <a:normAutofit/>
          </a:bodyPr>
          <a:lstStyle/>
          <a:p>
            <a:r>
              <a:rPr lang="en-US" dirty="0"/>
              <a:t>Earth-like planet around </a:t>
            </a:r>
            <a:r>
              <a:rPr lang="en-US" b="0" dirty="0"/>
              <a:t>α </a:t>
            </a:r>
            <a:r>
              <a:rPr lang="en-US" dirty="0"/>
              <a:t>Cen A</a:t>
            </a:r>
          </a:p>
        </p:txBody>
      </p:sp>
      <p:sp>
        <p:nvSpPr>
          <p:cNvPr id="12" name="Rectangle 11"/>
          <p:cNvSpPr/>
          <p:nvPr/>
        </p:nvSpPr>
        <p:spPr>
          <a:xfrm>
            <a:off x="23002" y="1408176"/>
            <a:ext cx="9120998" cy="4401205"/>
          </a:xfrm>
          <a:prstGeom prst="rect">
            <a:avLst/>
          </a:prstGeom>
          <a:noFill/>
        </p:spPr>
        <p:txBody>
          <a:bodyPr wrap="square">
            <a:spAutoFit/>
          </a:bodyPr>
          <a:lstStyle/>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3600" i="0" u="none" strike="noStrike" kern="1200" cap="none" spc="0" normalizeH="0" baseline="0" noProof="0" dirty="0">
                <a:ln>
                  <a:noFill/>
                </a:ln>
                <a:effectLst/>
                <a:uLnTx/>
                <a:uFillTx/>
                <a:ea typeface="Times New Roman" panose="02020603050405020304" pitchFamily="18" charset="0"/>
                <a:cs typeface="Arial" charset="0"/>
              </a:rPr>
              <a:t>2 planets radii of 1 R</a:t>
            </a:r>
            <a:r>
              <a:rPr lang="en-US" sz="3600" baseline="-25000" dirty="0" err="1">
                <a:ea typeface="Times New Roman" panose="02020603050405020304" pitchFamily="18" charset="0"/>
                <a:cs typeface="Arial" charset="0"/>
              </a:rPr>
              <a:t>E</a:t>
            </a:r>
            <a:r>
              <a:rPr kumimoji="0" lang="en-US" sz="3600" i="0" u="none" strike="noStrike" kern="1200" cap="none" spc="0" normalizeH="0" baseline="-25000" noProof="0" dirty="0" err="1">
                <a:ln>
                  <a:noFill/>
                </a:ln>
                <a:effectLst/>
                <a:uLnTx/>
                <a:uFillTx/>
                <a:ea typeface="Times New Roman" panose="02020603050405020304" pitchFamily="18" charset="0"/>
                <a:cs typeface="Arial" charset="0"/>
              </a:rPr>
              <a:t>arth</a:t>
            </a:r>
            <a:endParaRPr kumimoji="0" lang="en-US" sz="3600" i="0" u="none" strike="noStrike" kern="1200" cap="none" spc="0" normalizeH="0" baseline="0" noProof="0" dirty="0">
              <a:ln>
                <a:noFill/>
              </a:ln>
              <a:effectLst/>
              <a:uLnTx/>
              <a:uFillTx/>
              <a:ea typeface="Times New Roman" panose="02020603050405020304" pitchFamily="18" charset="0"/>
              <a:cs typeface="Arial" charset="0"/>
            </a:endParaRP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3600" i="0" u="none" strike="noStrike" kern="1200" cap="none" spc="0" normalizeH="0" baseline="0" noProof="0" dirty="0">
                <a:ln>
                  <a:noFill/>
                </a:ln>
                <a:effectLst/>
                <a:uLnTx/>
                <a:uFillTx/>
                <a:ea typeface="Times New Roman" panose="02020603050405020304" pitchFamily="18" charset="0"/>
                <a:cs typeface="Arial" charset="0"/>
              </a:rPr>
              <a:t>at 0.5 AU (400 K) and 1 AU (280 K)</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3600" i="0" u="none" strike="noStrike" kern="1200" cap="none" spc="0" normalizeH="0" baseline="0" noProof="0" dirty="0">
                <a:ln>
                  <a:noFill/>
                </a:ln>
                <a:effectLst/>
                <a:uLnTx/>
                <a:uFillTx/>
                <a:ea typeface="Times New Roman" panose="02020603050405020304" pitchFamily="18" charset="0"/>
                <a:cs typeface="Arial" charset="0"/>
              </a:rPr>
              <a:t>albedo = 0.3 </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3600" i="0" u="none" strike="noStrike" kern="1200" cap="none" spc="0" normalizeH="0" baseline="0" noProof="0" dirty="0">
                <a:ln>
                  <a:noFill/>
                </a:ln>
                <a:effectLst/>
                <a:uLnTx/>
                <a:uFillTx/>
                <a:ea typeface="Times New Roman" panose="02020603050405020304" pitchFamily="18" charset="0"/>
                <a:cs typeface="Arial" charset="0"/>
              </a:rPr>
              <a:t>L (</a:t>
            </a:r>
            <a:r>
              <a:rPr kumimoji="0" lang="el-GR" sz="3600" i="0" u="none" strike="noStrike" kern="1200" cap="none" spc="0" normalizeH="0" baseline="0" noProof="0" dirty="0">
                <a:ln>
                  <a:noFill/>
                </a:ln>
                <a:effectLst/>
                <a:uLnTx/>
                <a:uFillTx/>
                <a:ea typeface="Times New Roman" panose="02020603050405020304" pitchFamily="18" charset="0"/>
                <a:cs typeface="Arial" charset="0"/>
              </a:rPr>
              <a:t>α</a:t>
            </a:r>
            <a:r>
              <a:rPr kumimoji="0" lang="en-US" sz="3600" i="0" u="none" strike="noStrike" kern="1200" cap="none" spc="0" normalizeH="0" baseline="0" noProof="0" dirty="0" err="1">
                <a:ln>
                  <a:noFill/>
                </a:ln>
                <a:effectLst/>
                <a:uLnTx/>
                <a:uFillTx/>
                <a:ea typeface="Times New Roman" panose="02020603050405020304" pitchFamily="18" charset="0"/>
                <a:cs typeface="Arial" charset="0"/>
              </a:rPr>
              <a:t>CenA</a:t>
            </a:r>
            <a:r>
              <a:rPr kumimoji="0" lang="en-US" sz="3600" i="0" u="none" strike="noStrike" kern="1200" cap="none" spc="0" normalizeH="0" baseline="0" noProof="0" dirty="0">
                <a:ln>
                  <a:noFill/>
                </a:ln>
                <a:effectLst/>
                <a:uLnTx/>
                <a:uFillTx/>
                <a:ea typeface="Times New Roman" panose="02020603050405020304" pitchFamily="18" charset="0"/>
                <a:cs typeface="Arial" charset="0"/>
              </a:rPr>
              <a:t>) = 1.52 </a:t>
            </a:r>
            <a:r>
              <a:rPr kumimoji="0" lang="en-US" sz="3600" i="0" u="none" strike="noStrike" kern="1200" cap="none" spc="0" normalizeH="0" baseline="0" noProof="0" dirty="0" err="1">
                <a:ln>
                  <a:noFill/>
                </a:ln>
                <a:effectLst/>
                <a:uLnTx/>
                <a:uFillTx/>
                <a:ea typeface="Times New Roman" panose="02020603050405020304" pitchFamily="18" charset="0"/>
                <a:cs typeface="Arial" charset="0"/>
              </a:rPr>
              <a:t>L</a:t>
            </a:r>
            <a:r>
              <a:rPr kumimoji="0" lang="en-US" sz="3600" i="0" u="none" strike="noStrike" kern="1200" cap="none" spc="0" normalizeH="0" baseline="-25000" noProof="0" dirty="0" err="1">
                <a:ln>
                  <a:noFill/>
                </a:ln>
                <a:effectLst/>
                <a:uLnTx/>
                <a:uFillTx/>
                <a:ea typeface="Times New Roman" panose="02020603050405020304" pitchFamily="18" charset="0"/>
                <a:cs typeface="Arial" charset="0"/>
              </a:rPr>
              <a:t>Sun</a:t>
            </a:r>
            <a:r>
              <a:rPr kumimoji="0" lang="en-US" sz="3600" i="0" u="none" strike="noStrike" kern="1200" cap="none" spc="0" normalizeH="0" baseline="-25000" noProof="0" dirty="0">
                <a:ln>
                  <a:noFill/>
                </a:ln>
                <a:effectLst/>
                <a:uLnTx/>
                <a:uFillTx/>
                <a:ea typeface="Times New Roman" panose="02020603050405020304" pitchFamily="18" charset="0"/>
                <a:cs typeface="Arial" charset="0"/>
              </a:rPr>
              <a:t> </a:t>
            </a:r>
            <a:endParaRPr kumimoji="0" lang="en-US" sz="3600" i="0" u="none" strike="noStrike" kern="1200" cap="none" spc="0" normalizeH="0" baseline="0" noProof="0" dirty="0">
              <a:ln>
                <a:noFill/>
              </a:ln>
              <a:effectLst/>
              <a:uLnTx/>
              <a:uFillTx/>
              <a:ea typeface="Times New Roman" panose="02020603050405020304" pitchFamily="18" charset="0"/>
              <a:cs typeface="Arial" charset="0"/>
            </a:endParaRP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sz="3600" i="0" u="none" strike="noStrike" kern="1200" cap="none" spc="0" normalizeH="0" baseline="0" noProof="0" dirty="0">
                <a:ln>
                  <a:noFill/>
                </a:ln>
                <a:effectLst/>
                <a:uLnTx/>
                <a:uFillTx/>
                <a:ea typeface="Times New Roman" panose="02020603050405020304" pitchFamily="18" charset="0"/>
                <a:cs typeface="Arial" charset="0"/>
              </a:rPr>
              <a:t>Contrast:</a:t>
            </a:r>
            <a:r>
              <a:rPr kumimoji="0" lang="en-US" sz="3600" i="0" u="none" strike="noStrike" kern="1200" cap="none" spc="0" normalizeH="0" noProof="0" dirty="0">
                <a:ln>
                  <a:noFill/>
                </a:ln>
                <a:effectLst/>
                <a:uLnTx/>
                <a:uFillTx/>
                <a:ea typeface="Times New Roman" panose="02020603050405020304" pitchFamily="18" charset="0"/>
                <a:cs typeface="Arial" charset="0"/>
              </a:rPr>
              <a:t> </a:t>
            </a:r>
            <a:endParaRPr lang="en-US" sz="3600" noProof="0" dirty="0">
              <a:ea typeface="Times New Roman" panose="02020603050405020304" pitchFamily="18" charset="0"/>
              <a:cs typeface="Arial" charset="0"/>
            </a:endParaRPr>
          </a:p>
          <a:p>
            <a:pPr marR="0" lvl="0" algn="l" defTabSz="914400" rtl="0" eaLnBrk="1" fontAlgn="base" latinLnBrk="0" hangingPunct="1">
              <a:lnSpc>
                <a:spcPct val="100000"/>
              </a:lnSpc>
              <a:spcBef>
                <a:spcPct val="0"/>
              </a:spcBef>
              <a:spcAft>
                <a:spcPct val="0"/>
              </a:spcAft>
              <a:buClrTx/>
              <a:buSzTx/>
              <a:tabLst/>
              <a:defRPr/>
            </a:pPr>
            <a:r>
              <a:rPr kumimoji="0" lang="en-US" sz="3200" i="0" u="none" strike="noStrike" kern="1200" cap="none" spc="0" normalizeH="0" baseline="0" noProof="0" dirty="0">
                <a:ln>
                  <a:noFill/>
                </a:ln>
                <a:effectLst/>
                <a:uLnTx/>
                <a:uFillTx/>
                <a:ea typeface="Times New Roman" panose="02020603050405020304" pitchFamily="18" charset="0"/>
                <a:cs typeface="Arial" charset="0"/>
              </a:rPr>
              <a:t>   L</a:t>
            </a:r>
            <a:r>
              <a:rPr lang="en-US" sz="3200" noProof="0" dirty="0">
                <a:ea typeface="Times New Roman" panose="02020603050405020304" pitchFamily="18" charset="0"/>
                <a:cs typeface="Arial" charset="0"/>
              </a:rPr>
              <a:t>~</a:t>
            </a:r>
            <a:r>
              <a:rPr kumimoji="0" lang="en-US" sz="3200" i="0" u="none" strike="noStrike" kern="1200" cap="none" spc="0" normalizeH="0" baseline="0" noProof="0" dirty="0">
                <a:ln>
                  <a:noFill/>
                </a:ln>
                <a:effectLst/>
                <a:uLnTx/>
                <a:uFillTx/>
                <a:ea typeface="Times New Roman" panose="02020603050405020304" pitchFamily="18" charset="0"/>
                <a:cs typeface="Arial" charset="0"/>
              </a:rPr>
              <a:t> 3×10</a:t>
            </a:r>
            <a:r>
              <a:rPr kumimoji="0" lang="en-US" sz="3200" i="0" u="none" strike="noStrike" kern="1200" cap="none" spc="0" normalizeH="0" baseline="30000" noProof="0" dirty="0">
                <a:ln>
                  <a:noFill/>
                </a:ln>
                <a:effectLst/>
                <a:uLnTx/>
                <a:uFillTx/>
                <a:ea typeface="Times New Roman" panose="02020603050405020304" pitchFamily="18" charset="0"/>
                <a:cs typeface="Arial" charset="0"/>
              </a:rPr>
              <a:t>-9</a:t>
            </a:r>
            <a:r>
              <a:rPr kumimoji="0" lang="en-US" sz="3200" i="0" u="none" strike="noStrike" kern="1200" cap="none" spc="0" normalizeH="0" baseline="0" noProof="0" dirty="0">
                <a:ln>
                  <a:noFill/>
                </a:ln>
                <a:effectLst/>
                <a:uLnTx/>
                <a:uFillTx/>
                <a:ea typeface="Times New Roman" panose="02020603050405020304" pitchFamily="18" charset="0"/>
                <a:cs typeface="Arial" charset="0"/>
              </a:rPr>
              <a:t>, M~ 2×10</a:t>
            </a:r>
            <a:r>
              <a:rPr kumimoji="0" lang="en-US" sz="3200" i="0" u="none" strike="noStrike" kern="1200" cap="none" spc="0" normalizeH="0" baseline="30000" noProof="0" dirty="0">
                <a:ln>
                  <a:noFill/>
                </a:ln>
                <a:effectLst/>
                <a:uLnTx/>
                <a:uFillTx/>
                <a:ea typeface="Times New Roman" panose="02020603050405020304" pitchFamily="18" charset="0"/>
                <a:cs typeface="Arial" charset="0"/>
              </a:rPr>
              <a:t>-8</a:t>
            </a:r>
            <a:r>
              <a:rPr kumimoji="0" lang="en-US" sz="3200" i="0" u="none" strike="noStrike" kern="1200" cap="none" spc="0" normalizeH="0" baseline="0" noProof="0" dirty="0">
                <a:ln>
                  <a:noFill/>
                </a:ln>
                <a:effectLst/>
                <a:uLnTx/>
                <a:uFillTx/>
                <a:ea typeface="Times New Roman" panose="02020603050405020304" pitchFamily="18" charset="0"/>
                <a:cs typeface="Arial" charset="0"/>
              </a:rPr>
              <a:t>, N~ 5×10</a:t>
            </a:r>
            <a:r>
              <a:rPr kumimoji="0" lang="en-US" sz="3200" i="0" u="none" strike="noStrike" kern="1200" cap="none" spc="0" normalizeH="0" baseline="30000" noProof="0" dirty="0">
                <a:ln>
                  <a:noFill/>
                </a:ln>
                <a:effectLst/>
                <a:uLnTx/>
                <a:uFillTx/>
                <a:ea typeface="Times New Roman" panose="02020603050405020304" pitchFamily="18" charset="0"/>
                <a:cs typeface="Arial" charset="0"/>
              </a:rPr>
              <a:t>-5</a:t>
            </a:r>
            <a:r>
              <a:rPr kumimoji="0" lang="en-US" sz="3200" i="0" u="none" strike="noStrike" kern="1200" cap="none" spc="0" normalizeH="0" baseline="0" noProof="0" dirty="0">
                <a:ln>
                  <a:noFill/>
                </a:ln>
                <a:effectLst/>
                <a:uLnTx/>
                <a:uFillTx/>
                <a:ea typeface="Times New Roman" panose="02020603050405020304" pitchFamily="18" charset="0"/>
                <a:cs typeface="Arial" charset="0"/>
              </a:rPr>
              <a:t> (inner planet)</a:t>
            </a:r>
          </a:p>
          <a:p>
            <a:pPr marR="0" lvl="0" algn="l" defTabSz="914400" rtl="0" eaLnBrk="1" fontAlgn="base" latinLnBrk="0" hangingPunct="1">
              <a:lnSpc>
                <a:spcPct val="100000"/>
              </a:lnSpc>
              <a:spcBef>
                <a:spcPct val="0"/>
              </a:spcBef>
              <a:spcAft>
                <a:spcPct val="0"/>
              </a:spcAft>
              <a:buClrTx/>
              <a:buSzTx/>
              <a:tabLst/>
              <a:defRPr/>
            </a:pPr>
            <a:r>
              <a:rPr kumimoji="0" lang="en-US" sz="3200" i="0" u="none" strike="noStrike" kern="1200" cap="none" spc="0" normalizeH="0" baseline="0" noProof="0" dirty="0">
                <a:ln>
                  <a:noFill/>
                </a:ln>
                <a:effectLst/>
                <a:uLnTx/>
                <a:uFillTx/>
                <a:ea typeface="Times New Roman" panose="02020603050405020304" pitchFamily="18" charset="0"/>
                <a:cs typeface="Arial" charset="0"/>
              </a:rPr>
              <a:t>   N</a:t>
            </a:r>
            <a:r>
              <a:rPr lang="en-US" sz="3200" dirty="0">
                <a:ea typeface="Times New Roman" panose="02020603050405020304" pitchFamily="18" charset="0"/>
                <a:cs typeface="Arial" charset="0"/>
              </a:rPr>
              <a:t>~</a:t>
            </a:r>
            <a:r>
              <a:rPr kumimoji="0" lang="en-US" sz="3200" i="0" u="none" strike="noStrike" kern="1200" cap="none" spc="0" normalizeH="0" baseline="0" noProof="0" dirty="0">
                <a:ln>
                  <a:noFill/>
                </a:ln>
                <a:effectLst/>
                <a:uLnTx/>
                <a:uFillTx/>
                <a:ea typeface="Times New Roman" panose="02020603050405020304" pitchFamily="18" charset="0"/>
                <a:cs typeface="Arial" charset="0"/>
              </a:rPr>
              <a:t> 1×10</a:t>
            </a:r>
            <a:r>
              <a:rPr kumimoji="0" lang="en-US" sz="3200" i="0" u="none" strike="noStrike" kern="1200" cap="none" spc="0" normalizeH="0" baseline="30000" noProof="0" dirty="0">
                <a:ln>
                  <a:noFill/>
                </a:ln>
                <a:effectLst/>
                <a:uLnTx/>
                <a:uFillTx/>
                <a:ea typeface="Times New Roman" panose="02020603050405020304" pitchFamily="18" charset="0"/>
                <a:cs typeface="Arial" charset="0"/>
              </a:rPr>
              <a:t>-7</a:t>
            </a:r>
            <a:r>
              <a:rPr kumimoji="0" lang="en-US" sz="3200" i="0" u="none" strike="noStrike" kern="1200" cap="none" spc="0" normalizeH="0" baseline="0" noProof="0" dirty="0">
                <a:ln>
                  <a:noFill/>
                </a:ln>
                <a:effectLst/>
                <a:uLnTx/>
                <a:uFillTx/>
                <a:ea typeface="Times New Roman" panose="02020603050405020304" pitchFamily="18" charset="0"/>
                <a:cs typeface="Arial" charset="0"/>
              </a:rPr>
              <a:t> (outer planet)</a:t>
            </a:r>
          </a:p>
          <a:p>
            <a:pPr marL="285750" marR="0" lvl="0" indent="-285750" algn="l" defTabSz="914400" rtl="0" eaLnBrk="1" fontAlgn="base" latinLnBrk="0" hangingPunct="1">
              <a:lnSpc>
                <a:spcPct val="100000"/>
              </a:lnSpc>
              <a:spcBef>
                <a:spcPct val="0"/>
              </a:spcBef>
              <a:spcAft>
                <a:spcPct val="0"/>
              </a:spcAft>
              <a:buClrTx/>
              <a:buSzTx/>
              <a:buFont typeface="Arial" panose="020B0604020202020204" pitchFamily="34" charset="0"/>
              <a:buChar char="•"/>
              <a:tabLst/>
              <a:defRPr/>
            </a:pPr>
            <a:r>
              <a:rPr lang="en-US" sz="3600" dirty="0">
                <a:ea typeface="Times New Roman" panose="02020603050405020304" pitchFamily="18" charset="0"/>
                <a:cs typeface="Arial" charset="0"/>
              </a:rPr>
              <a:t>t</a:t>
            </a:r>
            <a:r>
              <a:rPr kumimoji="0" lang="en-US" sz="3600" i="0" u="none" strike="noStrike" kern="1200" cap="none" spc="0" normalizeH="0" baseline="-25000" noProof="0" dirty="0" err="1">
                <a:ln>
                  <a:noFill/>
                </a:ln>
                <a:effectLst/>
                <a:uLnTx/>
                <a:uFillTx/>
                <a:ea typeface="Times New Roman" panose="02020603050405020304" pitchFamily="18" charset="0"/>
                <a:cs typeface="Arial" charset="0"/>
              </a:rPr>
              <a:t>int</a:t>
            </a:r>
            <a:r>
              <a:rPr kumimoji="0" lang="en-US" sz="3600" i="0" u="none" strike="noStrike" kern="1200" cap="none" spc="0" normalizeH="0" baseline="0" noProof="0" dirty="0">
                <a:ln>
                  <a:noFill/>
                </a:ln>
                <a:effectLst/>
                <a:uLnTx/>
                <a:uFillTx/>
                <a:ea typeface="Times New Roman" panose="02020603050405020304" pitchFamily="18" charset="0"/>
                <a:cs typeface="Arial" charset="0"/>
              </a:rPr>
              <a:t> ~ 2h</a:t>
            </a:r>
          </a:p>
        </p:txBody>
      </p:sp>
    </p:spTree>
    <p:extLst>
      <p:ext uri="{BB962C8B-B14F-4D97-AF65-F5344CB8AC3E}">
        <p14:creationId xmlns:p14="http://schemas.microsoft.com/office/powerpoint/2010/main" val="198816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GB"/>
              <a:t>ESC/12 October 2017/Instrumentation Update</a:t>
            </a:r>
            <a:endParaRPr lang="en-GB" dirty="0"/>
          </a:p>
        </p:txBody>
      </p:sp>
      <p:sp>
        <p:nvSpPr>
          <p:cNvPr id="4" name="Title 3"/>
          <p:cNvSpPr>
            <a:spLocks noGrp="1"/>
          </p:cNvSpPr>
          <p:nvPr>
            <p:ph type="title"/>
          </p:nvPr>
        </p:nvSpPr>
        <p:spPr/>
        <p:txBody>
          <a:bodyPr/>
          <a:lstStyle/>
          <a:p>
            <a:r>
              <a:rPr lang="en-US" b="0" dirty="0"/>
              <a:t>Planets around α Cen A</a:t>
            </a:r>
          </a:p>
        </p:txBody>
      </p:sp>
      <p:pic>
        <p:nvPicPr>
          <p:cNvPr id="8" name="Picture 7"/>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987" y="1059668"/>
            <a:ext cx="9078013" cy="2981980"/>
          </a:xfrm>
          <a:prstGeom prst="rect">
            <a:avLst/>
          </a:prstGeom>
          <a:noFill/>
          <a:ln>
            <a:noFill/>
          </a:ln>
        </p:spPr>
      </p:pic>
      <p:sp>
        <p:nvSpPr>
          <p:cNvPr id="10" name="Rectangle 9"/>
          <p:cNvSpPr/>
          <p:nvPr/>
        </p:nvSpPr>
        <p:spPr>
          <a:xfrm>
            <a:off x="435329" y="4716503"/>
            <a:ext cx="8339328" cy="1308050"/>
          </a:xfrm>
          <a:prstGeom prst="rect">
            <a:avLst/>
          </a:prstGeom>
        </p:spPr>
        <p:txBody>
          <a:bodyPr wrap="square">
            <a:spAutoFit/>
          </a:bodyPr>
          <a:lstStyle/>
          <a:p>
            <a:pPr marL="342900" marR="0" lvl="0" indent="-342900" algn="l" defTabSz="914400" rtl="0" eaLnBrk="1" fontAlgn="base" latinLnBrk="0" hangingPunct="1">
              <a:lnSpc>
                <a:spcPct val="100000"/>
              </a:lnSpc>
              <a:spcBef>
                <a:spcPct val="0"/>
              </a:spcBef>
              <a:spcAft>
                <a:spcPts val="1800"/>
              </a:spcAft>
              <a:buClrTx/>
              <a:buSzTx/>
              <a:buFont typeface="Arial" charset="0"/>
              <a:buChar char="•"/>
              <a:tabLst/>
              <a:defRPr/>
            </a:pPr>
            <a:r>
              <a:rPr lang="en-US" sz="3200" noProof="0" dirty="0">
                <a:latin typeface="Calibri"/>
                <a:cs typeface="Arial" charset="0"/>
              </a:rPr>
              <a:t>P</a:t>
            </a:r>
            <a:r>
              <a:rPr kumimoji="0" lang="en-US" sz="3200" b="0" u="none" strike="noStrike" kern="1200" cap="none" spc="0" normalizeH="0" baseline="0" noProof="0" dirty="0">
                <a:ln>
                  <a:noFill/>
                </a:ln>
                <a:effectLst/>
                <a:uLnTx/>
                <a:uFillTx/>
                <a:latin typeface="Calibri"/>
                <a:cs typeface="Arial" charset="0"/>
              </a:rPr>
              <a:t>lanet at 0.5AU detected in L,M,N</a:t>
            </a:r>
          </a:p>
          <a:p>
            <a:pPr marL="342900" marR="0" lvl="0" indent="-342900" algn="l" defTabSz="914400" rtl="0" eaLnBrk="1" fontAlgn="base" latinLnBrk="0" hangingPunct="1">
              <a:lnSpc>
                <a:spcPct val="100000"/>
              </a:lnSpc>
              <a:spcBef>
                <a:spcPct val="0"/>
              </a:spcBef>
              <a:spcAft>
                <a:spcPts val="1800"/>
              </a:spcAft>
              <a:buClrTx/>
              <a:buSzTx/>
              <a:buFont typeface="Arial" charset="0"/>
              <a:buChar char="•"/>
              <a:tabLst/>
              <a:defRPr/>
            </a:pPr>
            <a:r>
              <a:rPr lang="en-US" sz="3200" dirty="0">
                <a:latin typeface="Calibri"/>
                <a:cs typeface="Arial" charset="0"/>
              </a:rPr>
              <a:t>P</a:t>
            </a:r>
            <a:r>
              <a:rPr kumimoji="0" lang="en-US" sz="3200" b="0" u="none" strike="noStrike" kern="1200" cap="none" spc="0" normalizeH="0" baseline="0" noProof="0" dirty="0" err="1">
                <a:ln>
                  <a:noFill/>
                </a:ln>
                <a:effectLst/>
                <a:uLnTx/>
                <a:uFillTx/>
                <a:latin typeface="Calibri"/>
                <a:cs typeface="Arial" charset="0"/>
              </a:rPr>
              <a:t>lanet</a:t>
            </a:r>
            <a:r>
              <a:rPr kumimoji="0" lang="en-US" sz="3200" b="0" u="none" strike="noStrike" kern="1200" cap="none" spc="0" normalizeH="0" baseline="0" noProof="0" dirty="0">
                <a:ln>
                  <a:noFill/>
                </a:ln>
                <a:effectLst/>
                <a:uLnTx/>
                <a:uFillTx/>
                <a:latin typeface="Calibri"/>
                <a:cs typeface="Arial" charset="0"/>
              </a:rPr>
              <a:t> at 1 AU detected only in N</a:t>
            </a:r>
          </a:p>
        </p:txBody>
      </p:sp>
    </p:spTree>
    <p:extLst>
      <p:ext uri="{BB962C8B-B14F-4D97-AF65-F5344CB8AC3E}">
        <p14:creationId xmlns:p14="http://schemas.microsoft.com/office/powerpoint/2010/main" val="948665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GB"/>
              <a:t>ESC/12 October 2017/Instrumentation Update</a:t>
            </a:r>
            <a:endParaRPr lang="en-GB" dirty="0"/>
          </a:p>
        </p:txBody>
      </p:sp>
      <p:sp>
        <p:nvSpPr>
          <p:cNvPr id="4" name="Content Placeholder 3"/>
          <p:cNvSpPr>
            <a:spLocks noGrp="1"/>
          </p:cNvSpPr>
          <p:nvPr>
            <p:ph sz="quarter" idx="10"/>
          </p:nvPr>
        </p:nvSpPr>
        <p:spPr/>
        <p:txBody>
          <a:bodyPr/>
          <a:lstStyle/>
          <a:p>
            <a:endParaRPr lang="en-US" sz="2200" dirty="0"/>
          </a:p>
          <a:p>
            <a:pPr marL="0">
              <a:spcBef>
                <a:spcPts val="0"/>
              </a:spcBef>
              <a:spcAft>
                <a:spcPts val="1800"/>
              </a:spcAft>
            </a:pPr>
            <a:r>
              <a:rPr lang="en-US" dirty="0"/>
              <a:t>3 – 19 </a:t>
            </a:r>
            <a:r>
              <a:rPr lang="el-GR" dirty="0"/>
              <a:t>μ</a:t>
            </a:r>
            <a:r>
              <a:rPr lang="en-US" dirty="0"/>
              <a:t>m imaging at: </a:t>
            </a:r>
          </a:p>
          <a:p>
            <a:pPr lvl="1" indent="-342900">
              <a:spcBef>
                <a:spcPts val="0"/>
              </a:spcBef>
              <a:spcAft>
                <a:spcPts val="1800"/>
              </a:spcAft>
              <a:buFont typeface="Arial" panose="020B0604020202020204" pitchFamily="34" charset="0"/>
              <a:buChar char="•"/>
            </a:pPr>
            <a:r>
              <a:rPr lang="en-US" dirty="0"/>
              <a:t>low/medium resolution slit spectroscopy</a:t>
            </a:r>
          </a:p>
          <a:p>
            <a:pPr lvl="1" indent="-342900">
              <a:spcBef>
                <a:spcPts val="0"/>
              </a:spcBef>
              <a:spcAft>
                <a:spcPts val="1800"/>
              </a:spcAft>
              <a:buFont typeface="Arial" panose="020B0604020202020204" pitchFamily="34" charset="0"/>
              <a:buChar char="•"/>
            </a:pPr>
            <a:r>
              <a:rPr lang="en-US" dirty="0" err="1"/>
              <a:t>coronagraphy</a:t>
            </a:r>
            <a:r>
              <a:rPr lang="en-US" dirty="0"/>
              <a:t> for high contrast imaging</a:t>
            </a:r>
            <a:endParaRPr lang="nl-NL" dirty="0"/>
          </a:p>
          <a:p>
            <a:pPr marL="0">
              <a:spcBef>
                <a:spcPts val="0"/>
              </a:spcBef>
              <a:spcAft>
                <a:spcPts val="1800"/>
              </a:spcAft>
            </a:pPr>
            <a:r>
              <a:rPr lang="en-US" dirty="0"/>
              <a:t>3 – 5 </a:t>
            </a:r>
            <a:r>
              <a:rPr lang="el-GR" dirty="0"/>
              <a:t>μ</a:t>
            </a:r>
            <a:r>
              <a:rPr lang="en-US" dirty="0"/>
              <a:t>m IFU spectroscopy  (R~10</a:t>
            </a:r>
            <a:r>
              <a:rPr lang="en-US" baseline="30000" dirty="0"/>
              <a:t>5</a:t>
            </a:r>
            <a:r>
              <a:rPr lang="en-US" dirty="0"/>
              <a:t>)</a:t>
            </a:r>
            <a:r>
              <a:rPr lang="en-US" b="1" dirty="0"/>
              <a:t>                 </a:t>
            </a:r>
          </a:p>
          <a:p>
            <a:pPr marL="418950" lvl="1" indent="0">
              <a:spcBef>
                <a:spcPts val="0"/>
              </a:spcBef>
              <a:spcAft>
                <a:spcPts val="1800"/>
              </a:spcAft>
              <a:buNone/>
            </a:pPr>
            <a:r>
              <a:rPr lang="en-US" dirty="0"/>
              <a:t>+ mode with extended instantaneous wavelength coverage </a:t>
            </a:r>
            <a:endParaRPr lang="nl-NL" dirty="0"/>
          </a:p>
          <a:p>
            <a:pPr marL="342900" indent="-342900">
              <a:spcBef>
                <a:spcPts val="0"/>
              </a:spcBef>
              <a:spcAft>
                <a:spcPts val="1800"/>
              </a:spcAft>
              <a:buFont typeface="Wingdings" panose="05000000000000000000" pitchFamily="2" charset="2"/>
              <a:buChar char="Ø"/>
            </a:pPr>
            <a:endParaRPr lang="nl-NL" dirty="0"/>
          </a:p>
          <a:p>
            <a:pPr marL="342900" indent="-342900">
              <a:spcBef>
                <a:spcPts val="0"/>
              </a:spcBef>
              <a:spcAft>
                <a:spcPts val="1800"/>
              </a:spcAft>
              <a:buFont typeface="Wingdings" panose="05000000000000000000" pitchFamily="2" charset="2"/>
              <a:buChar char="Ø"/>
            </a:pPr>
            <a:r>
              <a:rPr lang="en-US" dirty="0"/>
              <a:t>Reach diffraction limit by applying SCAO</a:t>
            </a:r>
            <a:endParaRPr lang="nl-NL" dirty="0"/>
          </a:p>
        </p:txBody>
      </p:sp>
      <p:sp>
        <p:nvSpPr>
          <p:cNvPr id="5" name="Title 4"/>
          <p:cNvSpPr>
            <a:spLocks noGrp="1"/>
          </p:cNvSpPr>
          <p:nvPr>
            <p:ph type="title"/>
          </p:nvPr>
        </p:nvSpPr>
        <p:spPr/>
        <p:txBody>
          <a:bodyPr/>
          <a:lstStyle/>
          <a:p>
            <a:r>
              <a:rPr lang="en-US" dirty="0"/>
              <a:t>METIS Observing Capabilities</a:t>
            </a:r>
            <a:endParaRPr lang="en-GB" dirty="0"/>
          </a:p>
        </p:txBody>
      </p:sp>
    </p:spTree>
    <p:extLst>
      <p:ext uri="{BB962C8B-B14F-4D97-AF65-F5344CB8AC3E}">
        <p14:creationId xmlns:p14="http://schemas.microsoft.com/office/powerpoint/2010/main" val="257496431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877824" y="0"/>
            <a:ext cx="8266176" cy="1042416"/>
          </a:xfrm>
        </p:spPr>
        <p:txBody>
          <a:bodyPr>
            <a:normAutofit/>
          </a:bodyPr>
          <a:lstStyle/>
          <a:p>
            <a:pPr eaLnBrk="1" hangingPunct="1"/>
            <a:r>
              <a:rPr lang="en-US" altLang="nl-NL" dirty="0"/>
              <a:t>XXL </a:t>
            </a:r>
            <a:r>
              <a:rPr lang="en-US" altLang="nl-NL" sz="4000" b="0" dirty="0"/>
              <a:t>Contrast</a:t>
            </a:r>
          </a:p>
        </p:txBody>
      </p:sp>
      <p:sp>
        <p:nvSpPr>
          <p:cNvPr id="2" name="Rectangle 1"/>
          <p:cNvSpPr/>
          <p:nvPr/>
        </p:nvSpPr>
        <p:spPr>
          <a:xfrm>
            <a:off x="228600" y="2127504"/>
            <a:ext cx="9144000" cy="3046988"/>
          </a:xfrm>
          <a:prstGeom prst="rect">
            <a:avLst/>
          </a:prstGeom>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0" cap="none" spc="0" normalizeH="0" baseline="0" noProof="0" dirty="0">
                <a:ln>
                  <a:noFill/>
                </a:ln>
                <a:effectLst/>
                <a:uLnTx/>
                <a:uFillTx/>
                <a:latin typeface="Calibri"/>
                <a:ea typeface="+mn-ea"/>
                <a:cs typeface="Arial" charset="0"/>
              </a:rPr>
              <a:t>High Contrast Imaging (HCI)</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0" cap="none" spc="0" normalizeH="0" baseline="0" noProof="0" dirty="0">
                <a:ln>
                  <a:noFill/>
                </a:ln>
                <a:effectLst/>
                <a:uLnTx/>
                <a:uFillTx/>
                <a:latin typeface="Calibri"/>
                <a:ea typeface="+mn-ea"/>
                <a:cs typeface="Arial" charset="0"/>
              </a:rPr>
              <a:t>	 combined with </a:t>
            </a:r>
          </a:p>
          <a:p>
            <a:pPr marL="0" marR="0" lvl="0" indent="0" defTabSz="914400" rtl="0" eaLnBrk="1" fontAlgn="auto" latinLnBrk="0" hangingPunct="1">
              <a:lnSpc>
                <a:spcPct val="100000"/>
              </a:lnSpc>
              <a:spcBef>
                <a:spcPts val="0"/>
              </a:spcBef>
              <a:spcAft>
                <a:spcPts val="0"/>
              </a:spcAft>
              <a:buClrTx/>
              <a:buSzTx/>
              <a:buFontTx/>
              <a:buNone/>
              <a:tabLst/>
              <a:defRPr/>
            </a:pPr>
            <a:r>
              <a:rPr lang="en-US" sz="4000" kern="0" dirty="0">
                <a:latin typeface="Calibri"/>
                <a:cs typeface="Arial" charset="0"/>
              </a:rPr>
              <a:t>High Dispersion Spectroscopy (HDS)</a:t>
            </a:r>
          </a:p>
          <a:p>
            <a:pPr marL="0" marR="0" lvl="0" indent="0" defTabSz="914400" rtl="0" eaLnBrk="1" fontAlgn="auto" latinLnBrk="0" hangingPunct="1">
              <a:lnSpc>
                <a:spcPct val="100000"/>
              </a:lnSpc>
              <a:spcBef>
                <a:spcPts val="0"/>
              </a:spcBef>
              <a:spcAft>
                <a:spcPts val="0"/>
              </a:spcAft>
              <a:buClrTx/>
              <a:buSzTx/>
              <a:buFontTx/>
              <a:buNone/>
              <a:tabLst/>
              <a:defRPr/>
            </a:pPr>
            <a:endParaRPr lang="en-US" sz="4000" kern="0" dirty="0">
              <a:latin typeface="Calibri"/>
              <a:cs typeface="Arial" charset="0"/>
            </a:endParaRP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a:ln>
                  <a:noFill/>
                </a:ln>
                <a:solidFill>
                  <a:schemeClr val="tx1">
                    <a:lumMod val="65000"/>
                    <a:lumOff val="35000"/>
                  </a:schemeClr>
                </a:solidFill>
                <a:effectLst/>
                <a:uLnTx/>
                <a:uFillTx/>
                <a:latin typeface="Calibri"/>
                <a:cs typeface="Arial" charset="0"/>
              </a:rPr>
              <a:t>(Snellen+</a:t>
            </a:r>
            <a:r>
              <a:rPr lang="en-US" sz="3200" kern="0" noProof="0" dirty="0">
                <a:solidFill>
                  <a:schemeClr val="tx1">
                    <a:lumMod val="65000"/>
                    <a:lumOff val="35000"/>
                  </a:schemeClr>
                </a:solidFill>
                <a:latin typeface="Calibri"/>
                <a:cs typeface="Arial" charset="0"/>
              </a:rPr>
              <a:t>, </a:t>
            </a:r>
            <a:r>
              <a:rPr lang="en-US" sz="3200" kern="0" dirty="0">
                <a:solidFill>
                  <a:schemeClr val="tx1">
                    <a:lumMod val="65000"/>
                    <a:lumOff val="35000"/>
                  </a:schemeClr>
                </a:solidFill>
                <a:latin typeface="Calibri"/>
                <a:cs typeface="Arial" charset="0"/>
              </a:rPr>
              <a:t>Nature 2014)</a:t>
            </a:r>
            <a:endParaRPr kumimoji="0" lang="en-US" sz="3200" b="0" i="0" u="none" strike="noStrike" kern="0" cap="none" spc="0" normalizeH="0" baseline="0" noProof="0" dirty="0">
              <a:ln>
                <a:noFill/>
              </a:ln>
              <a:solidFill>
                <a:schemeClr val="tx1">
                  <a:lumMod val="65000"/>
                  <a:lumOff val="35000"/>
                </a:schemeClr>
              </a:solidFill>
              <a:effectLst/>
              <a:uLnTx/>
              <a:uFillTx/>
              <a:latin typeface="Calibri"/>
              <a:cs typeface="Arial" charset="0"/>
            </a:endParaRPr>
          </a:p>
        </p:txBody>
      </p:sp>
    </p:spTree>
    <p:extLst>
      <p:ext uri="{BB962C8B-B14F-4D97-AF65-F5344CB8AC3E}">
        <p14:creationId xmlns:p14="http://schemas.microsoft.com/office/powerpoint/2010/main" val="10129124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GB"/>
              <a:t>ESC/12 October 2017/Instrumentation Update</a:t>
            </a:r>
            <a:endParaRPr lang="en-GB" dirty="0"/>
          </a:p>
        </p:txBody>
      </p:sp>
      <p:pic>
        <p:nvPicPr>
          <p:cNvPr id="5" name="Picture 4"/>
          <p:cNvPicPr>
            <a:picLocks noChangeAspect="1"/>
          </p:cNvPicPr>
          <p:nvPr/>
        </p:nvPicPr>
        <p:blipFill>
          <a:blip r:embed="rId2"/>
          <a:stretch>
            <a:fillRect/>
          </a:stretch>
        </p:blipFill>
        <p:spPr>
          <a:xfrm>
            <a:off x="-100860" y="0"/>
            <a:ext cx="9581495" cy="6818313"/>
          </a:xfrm>
          <a:prstGeom prst="rect">
            <a:avLst/>
          </a:prstGeom>
          <a:solidFill>
            <a:schemeClr val="bg1"/>
          </a:solidFill>
        </p:spPr>
      </p:pic>
    </p:spTree>
    <p:extLst>
      <p:ext uri="{BB962C8B-B14F-4D97-AF65-F5344CB8AC3E}">
        <p14:creationId xmlns:p14="http://schemas.microsoft.com/office/powerpoint/2010/main" val="14415455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GB"/>
              <a:t>ESC/12 October 2017/Instrumentation Update</a:t>
            </a:r>
            <a:endParaRPr lang="en-GB" dirty="0"/>
          </a:p>
        </p:txBody>
      </p:sp>
      <p:sp>
        <p:nvSpPr>
          <p:cNvPr id="4" name="Title 3"/>
          <p:cNvSpPr>
            <a:spLocks noGrp="1"/>
          </p:cNvSpPr>
          <p:nvPr>
            <p:ph type="title"/>
          </p:nvPr>
        </p:nvSpPr>
        <p:spPr/>
        <p:txBody>
          <a:bodyPr>
            <a:normAutofit/>
          </a:bodyPr>
          <a:lstStyle/>
          <a:p>
            <a:r>
              <a:rPr lang="en-US" dirty="0"/>
              <a:t>Exoplanet Atmospheres</a:t>
            </a:r>
          </a:p>
        </p:txBody>
      </p:sp>
      <p:sp>
        <p:nvSpPr>
          <p:cNvPr id="7" name="Rectangle 6"/>
          <p:cNvSpPr/>
          <p:nvPr/>
        </p:nvSpPr>
        <p:spPr>
          <a:xfrm>
            <a:off x="228600" y="1068661"/>
            <a:ext cx="8686800" cy="461665"/>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ts val="180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a:ea typeface="+mn-ea"/>
                <a:cs typeface="Arial" charset="0"/>
              </a:rPr>
              <a:t>What would a habitable Earth around Alpha Centauri look like?</a:t>
            </a:r>
          </a:p>
        </p:txBody>
      </p:sp>
      <p:pic>
        <p:nvPicPr>
          <p:cNvPr id="10" name="Content Placeholder 4"/>
          <p:cNvPicPr>
            <a:picLocks noGrp="1" noChangeAspect="1"/>
          </p:cNvPicPr>
          <p:nvPr>
            <p:ph idx="4294967295"/>
          </p:nvPr>
        </p:nvPicPr>
        <p:blipFill rotWithShape="1">
          <a:blip r:embed="rId2">
            <a:extLst>
              <a:ext uri="{BEBA8EAE-BF5A-486C-A8C5-ECC9F3942E4B}">
                <a14:imgProps xmlns:a14="http://schemas.microsoft.com/office/drawing/2010/main">
                  <a14:imgLayer r:embed="rId3">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t="11809"/>
          <a:stretch/>
        </p:blipFill>
        <p:spPr>
          <a:xfrm>
            <a:off x="0" y="1090185"/>
            <a:ext cx="8833612" cy="5691615"/>
          </a:xfrm>
          <a:prstGeom prst="rect">
            <a:avLst/>
          </a:prstGeom>
        </p:spPr>
      </p:pic>
    </p:spTree>
    <p:extLst>
      <p:ext uri="{BB962C8B-B14F-4D97-AF65-F5344CB8AC3E}">
        <p14:creationId xmlns:p14="http://schemas.microsoft.com/office/powerpoint/2010/main" val="19009313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877824" y="0"/>
            <a:ext cx="8266176" cy="1042416"/>
          </a:xfrm>
        </p:spPr>
        <p:txBody>
          <a:bodyPr>
            <a:normAutofit/>
          </a:bodyPr>
          <a:lstStyle/>
          <a:p>
            <a:pPr eaLnBrk="1" hangingPunct="1"/>
            <a:r>
              <a:rPr lang="en-US" altLang="nl-NL" sz="4000" b="0" dirty="0"/>
              <a:t>HCI + HDS </a:t>
            </a:r>
            <a:r>
              <a:rPr lang="en-US" altLang="nl-NL" sz="4000" b="0" dirty="0">
                <a:sym typeface="Wingdings" panose="05000000000000000000" pitchFamily="2" charset="2"/>
              </a:rPr>
              <a:t> </a:t>
            </a:r>
            <a:r>
              <a:rPr lang="en-US" altLang="nl-NL" b="0" dirty="0">
                <a:sym typeface="Wingdings" panose="05000000000000000000" pitchFamily="2" charset="2"/>
              </a:rPr>
              <a:t>XXL</a:t>
            </a:r>
            <a:r>
              <a:rPr lang="en-US" altLang="nl-NL" sz="4000" b="0" dirty="0"/>
              <a:t> Contrast</a:t>
            </a:r>
          </a:p>
        </p:txBody>
      </p:sp>
      <p:sp>
        <p:nvSpPr>
          <p:cNvPr id="2" name="Rectangle 1"/>
          <p:cNvSpPr/>
          <p:nvPr/>
        </p:nvSpPr>
        <p:spPr>
          <a:xfrm>
            <a:off x="228600" y="2127504"/>
            <a:ext cx="9144000" cy="353943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0" cap="none" spc="0" normalizeH="0" baseline="0" noProof="0" dirty="0">
                <a:ln>
                  <a:noFill/>
                </a:ln>
                <a:effectLst/>
                <a:uLnTx/>
                <a:uFillTx/>
                <a:latin typeface="Calibri"/>
                <a:ea typeface="+mn-ea"/>
                <a:cs typeface="Arial" charset="0"/>
              </a:rPr>
              <a:t>Simulation of HDS+HCI observations of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0" cap="none" spc="0" normalizeH="0" baseline="0" noProof="0" dirty="0">
                <a:ln>
                  <a:noFill/>
                </a:ln>
                <a:effectLst/>
                <a:uLnTx/>
                <a:uFillTx/>
                <a:latin typeface="Calibri"/>
                <a:ea typeface="+mn-ea"/>
                <a:cs typeface="Arial" charset="0"/>
              </a:rPr>
              <a:t>a planet orbiting </a:t>
            </a:r>
            <a:r>
              <a:rPr kumimoji="0" lang="el-GR" sz="4000" b="0" i="0" u="none" strike="noStrike" kern="0" cap="none" spc="0" normalizeH="0" baseline="0" noProof="0" dirty="0">
                <a:ln>
                  <a:noFill/>
                </a:ln>
                <a:effectLst/>
                <a:uLnTx/>
                <a:uFillTx/>
                <a:latin typeface="Calibri"/>
                <a:ea typeface="+mn-ea"/>
                <a:cs typeface="Arial" charset="0"/>
              </a:rPr>
              <a:t>α</a:t>
            </a:r>
            <a:r>
              <a:rPr kumimoji="0" lang="en-US" sz="4000" b="0" i="0" u="none" strike="noStrike" kern="0" cap="none" spc="0" normalizeH="0" baseline="0" noProof="0" dirty="0">
                <a:ln>
                  <a:noFill/>
                </a:ln>
                <a:effectLst/>
                <a:uLnTx/>
                <a:uFillTx/>
                <a:latin typeface="Calibri"/>
                <a:ea typeface="+mn-ea"/>
                <a:cs typeface="Arial" charset="0"/>
              </a:rPr>
              <a:t> Cen A</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sz="4000" kern="0" dirty="0">
              <a:latin typeface="Calibri"/>
              <a:cs typeface="Arial"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a:ln>
                <a:noFill/>
              </a:ln>
              <a:effectLst/>
              <a:uLnTx/>
              <a:uFillTx/>
              <a:latin typeface="Calibri"/>
              <a:ea typeface="+mn-ea"/>
              <a:cs typeface="Arial"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sz="4000" kern="0" dirty="0">
              <a:latin typeface="Calibri"/>
              <a:cs typeface="Arial"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chemeClr val="bg1">
                    <a:lumMod val="50000"/>
                  </a:schemeClr>
                </a:solidFill>
                <a:effectLst/>
                <a:uLnTx/>
                <a:uFillTx/>
                <a:latin typeface="Calibri"/>
                <a:cs typeface="Arial" charset="0"/>
              </a:rPr>
              <a:t>(XXL</a:t>
            </a:r>
            <a:r>
              <a:rPr kumimoji="0" lang="en-US" sz="2400" b="0" i="0" u="none" strike="noStrike" kern="0" cap="none" spc="0" normalizeH="0" noProof="0" dirty="0">
                <a:ln>
                  <a:noFill/>
                </a:ln>
                <a:solidFill>
                  <a:schemeClr val="bg1">
                    <a:lumMod val="50000"/>
                  </a:schemeClr>
                </a:solidFill>
                <a:effectLst/>
                <a:uLnTx/>
                <a:uFillTx/>
                <a:latin typeface="Calibri"/>
                <a:cs typeface="Arial" charset="0"/>
              </a:rPr>
              <a:t> ~ 10</a:t>
            </a:r>
            <a:r>
              <a:rPr kumimoji="0" lang="en-US" sz="2400" b="0" i="0" u="none" strike="noStrike" kern="0" cap="none" spc="0" normalizeH="0" baseline="30000" noProof="0" dirty="0">
                <a:ln>
                  <a:noFill/>
                </a:ln>
                <a:solidFill>
                  <a:schemeClr val="bg1">
                    <a:lumMod val="50000"/>
                  </a:schemeClr>
                </a:solidFill>
                <a:effectLst/>
                <a:uLnTx/>
                <a:uFillTx/>
                <a:latin typeface="Calibri"/>
                <a:cs typeface="Arial" charset="0"/>
              </a:rPr>
              <a:t>-10 </a:t>
            </a:r>
            <a:r>
              <a:rPr lang="en-US" sz="2400" kern="0" noProof="0" dirty="0">
                <a:solidFill>
                  <a:schemeClr val="bg1">
                    <a:lumMod val="50000"/>
                  </a:schemeClr>
                </a:solidFill>
                <a:latin typeface="Calibri"/>
                <a:cs typeface="Arial" charset="0"/>
              </a:rPr>
              <a:t>TBC for METIS)</a:t>
            </a:r>
            <a:endParaRPr kumimoji="0" lang="en-US" sz="2400" b="0" i="0" u="none" strike="noStrike" kern="0" cap="none" spc="0" normalizeH="0" noProof="0" dirty="0">
              <a:ln>
                <a:noFill/>
              </a:ln>
              <a:solidFill>
                <a:schemeClr val="bg1">
                  <a:lumMod val="50000"/>
                </a:schemeClr>
              </a:solidFill>
              <a:effectLst/>
              <a:uLnTx/>
              <a:uFillTx/>
              <a:latin typeface="Calibri"/>
              <a:cs typeface="Arial" charset="0"/>
            </a:endParaRPr>
          </a:p>
        </p:txBody>
      </p:sp>
    </p:spTree>
    <p:extLst>
      <p:ext uri="{BB962C8B-B14F-4D97-AF65-F5344CB8AC3E}">
        <p14:creationId xmlns:p14="http://schemas.microsoft.com/office/powerpoint/2010/main" val="163594835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quarter" idx="10"/>
          </p:nvPr>
        </p:nvSpPr>
        <p:spPr>
          <a:xfrm>
            <a:off x="393689" y="1131005"/>
            <a:ext cx="8748000" cy="572699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tint val="75000"/>
                </a:prstClr>
              </a:solidFill>
              <a:effectLst/>
              <a:uLnTx/>
              <a:uFillTx/>
              <a:latin typeface="Calibri"/>
              <a:ea typeface="+mn-ea"/>
              <a:cs typeface="+mn-cs"/>
            </a:endParaRPr>
          </a:p>
        </p:txBody>
      </p:sp>
      <p:sp>
        <p:nvSpPr>
          <p:cNvPr id="5" name="Footer Placeholder 4"/>
          <p:cNvSpPr>
            <a:spLocks noGrp="1"/>
          </p:cNvSpPr>
          <p:nvPr>
            <p:ph type="ftr" sz="quarter" idx="4294967295"/>
          </p:nvPr>
        </p:nvSpPr>
        <p:spPr>
          <a:xfrm>
            <a:off x="3733800" y="6356350"/>
            <a:ext cx="2133600" cy="365125"/>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solidFill>
                  <a:prstClr val="black">
                    <a:tint val="75000"/>
                  </a:prstClr>
                </a:solidFill>
                <a:effectLst/>
                <a:uLnTx/>
                <a:uFillTx/>
                <a:latin typeface="Calibri"/>
                <a:ea typeface="+mn-ea"/>
                <a:cs typeface="+mn-cs"/>
              </a:rPr>
              <a:t>SPIE Montreal 2014</a:t>
            </a:r>
            <a:endParaRPr kumimoji="0" lang="en-US" sz="1800" b="0" i="0" u="none" strike="noStrike" kern="0" cap="none" spc="0" normalizeH="0" baseline="0" noProof="0" dirty="0">
              <a:ln>
                <a:noFill/>
              </a:ln>
              <a:solidFill>
                <a:prstClr val="black">
                  <a:tint val="75000"/>
                </a:prstClr>
              </a:solidFill>
              <a:effectLst/>
              <a:uLnTx/>
              <a:uFillTx/>
              <a:latin typeface="Calibri"/>
              <a:ea typeface="+mn-ea"/>
              <a:cs typeface="+mn-cs"/>
            </a:endParaRPr>
          </a:p>
        </p:txBody>
      </p:sp>
      <p:pic>
        <p:nvPicPr>
          <p:cNvPr id="12" name="movie_simulationMETIS_orbit.mpe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066800" y="1292087"/>
            <a:ext cx="7315200" cy="5565913"/>
          </a:xfrm>
          <a:prstGeom prst="rect">
            <a:avLst/>
          </a:prstGeom>
        </p:spPr>
      </p:pic>
      <p:sp>
        <p:nvSpPr>
          <p:cNvPr id="13" name="Rectangle 12"/>
          <p:cNvSpPr/>
          <p:nvPr/>
        </p:nvSpPr>
        <p:spPr>
          <a:xfrm>
            <a:off x="76200" y="3048000"/>
            <a:ext cx="2514600" cy="2677656"/>
          </a:xfrm>
          <a:prstGeom prst="rect">
            <a:avLst/>
          </a:prstGeom>
          <a:solidFill>
            <a:schemeClr val="bg1"/>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0000CC"/>
                </a:solidFill>
                <a:effectLst/>
                <a:uLnTx/>
                <a:uFillTx/>
                <a:latin typeface="Arial" charset="0"/>
                <a:ea typeface="+mn-ea"/>
                <a:cs typeface="Arial" charset="0"/>
              </a:rPr>
              <a:t>Assumptions: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err="1">
                <a:ln>
                  <a:noFill/>
                </a:ln>
                <a:solidFill>
                  <a:sysClr val="windowText" lastClr="000000"/>
                </a:solidFill>
                <a:effectLst/>
                <a:uLnTx/>
                <a:uFillTx/>
                <a:latin typeface="Arial" charset="0"/>
                <a:ea typeface="+mn-ea"/>
                <a:cs typeface="Arial" charset="0"/>
              </a:rPr>
              <a:t>T</a:t>
            </a:r>
            <a:r>
              <a:rPr kumimoji="0" lang="en-US" sz="1400" b="1" i="0" u="none" strike="noStrike" kern="0" cap="none" spc="0" normalizeH="0" baseline="-25000" noProof="0" dirty="0" err="1">
                <a:ln>
                  <a:noFill/>
                </a:ln>
                <a:solidFill>
                  <a:sysClr val="windowText" lastClr="000000"/>
                </a:solidFill>
                <a:effectLst/>
                <a:uLnTx/>
                <a:uFillTx/>
                <a:latin typeface="Arial" charset="0"/>
                <a:ea typeface="+mn-ea"/>
                <a:cs typeface="Arial" charset="0"/>
              </a:rPr>
              <a:t>star</a:t>
            </a:r>
            <a:r>
              <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rPr>
              <a:t> = 5800 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err="1">
                <a:ln>
                  <a:noFill/>
                </a:ln>
                <a:solidFill>
                  <a:sysClr val="windowText" lastClr="000000"/>
                </a:solidFill>
                <a:effectLst/>
                <a:uLnTx/>
                <a:uFillTx/>
                <a:latin typeface="Arial" charset="0"/>
                <a:ea typeface="+mn-ea"/>
                <a:cs typeface="Arial" charset="0"/>
              </a:rPr>
              <a:t>R</a:t>
            </a:r>
            <a:r>
              <a:rPr kumimoji="0" lang="en-US" sz="1400" b="1" i="0" u="none" strike="noStrike" kern="0" cap="none" spc="0" normalizeH="0" baseline="-25000" noProof="0" dirty="0" err="1">
                <a:ln>
                  <a:noFill/>
                </a:ln>
                <a:solidFill>
                  <a:sysClr val="windowText" lastClr="000000"/>
                </a:solidFill>
                <a:effectLst/>
                <a:uLnTx/>
                <a:uFillTx/>
                <a:latin typeface="Arial" charset="0"/>
                <a:ea typeface="+mn-ea"/>
                <a:cs typeface="Arial" charset="0"/>
              </a:rPr>
              <a:t>star</a:t>
            </a:r>
            <a:r>
              <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rPr>
              <a:t> = 1.22 </a:t>
            </a:r>
            <a:r>
              <a:rPr kumimoji="0" lang="en-US" sz="1400" b="1" i="0" u="none" strike="noStrike" kern="0" cap="none" spc="0" normalizeH="0" baseline="0" noProof="0" dirty="0" err="1">
                <a:ln>
                  <a:noFill/>
                </a:ln>
                <a:solidFill>
                  <a:sysClr val="windowText" lastClr="000000"/>
                </a:solidFill>
                <a:effectLst/>
                <a:uLnTx/>
                <a:uFillTx/>
                <a:latin typeface="Arial" charset="0"/>
                <a:ea typeface="+mn-ea"/>
                <a:cs typeface="Arial" charset="0"/>
              </a:rPr>
              <a:t>R</a:t>
            </a:r>
            <a:r>
              <a:rPr kumimoji="0" lang="en-US" sz="1400" b="1" i="0" u="none" strike="noStrike" kern="0" cap="none" spc="0" normalizeH="0" baseline="-25000" noProof="0" dirty="0" err="1">
                <a:ln>
                  <a:noFill/>
                </a:ln>
                <a:solidFill>
                  <a:sysClr val="windowText" lastClr="000000"/>
                </a:solidFill>
                <a:effectLst/>
                <a:uLnTx/>
                <a:uFillTx/>
                <a:latin typeface="Arial" charset="0"/>
                <a:ea typeface="+mn-ea"/>
                <a:cs typeface="Arial" charset="0"/>
              </a:rPr>
              <a:t>Sun</a:t>
            </a:r>
            <a:endParaRPr kumimoji="0" lang="en-US" sz="1400" b="1" i="0" u="none" strike="noStrike" kern="0" cap="none" spc="0" normalizeH="0" baseline="-25000" noProof="0" dirty="0">
              <a:ln>
                <a:noFill/>
              </a:ln>
              <a:solidFill>
                <a:sysClr val="windowText" lastClr="000000"/>
              </a:solidFill>
              <a:effectLst/>
              <a:uLnTx/>
              <a:uFillTx/>
              <a:latin typeface="Arial" charset="0"/>
              <a:ea typeface="+mn-ea"/>
              <a:cs typeface="Arial"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err="1">
                <a:ln>
                  <a:noFill/>
                </a:ln>
                <a:solidFill>
                  <a:sysClr val="windowText" lastClr="000000"/>
                </a:solidFill>
                <a:effectLst/>
                <a:uLnTx/>
                <a:uFillTx/>
                <a:latin typeface="Arial" charset="0"/>
                <a:ea typeface="+mn-ea"/>
                <a:cs typeface="Arial" charset="0"/>
              </a:rPr>
              <a:t>dist</a:t>
            </a:r>
            <a:r>
              <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rPr>
              <a:t> = 1.34 pc</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err="1">
                <a:ln>
                  <a:noFill/>
                </a:ln>
                <a:solidFill>
                  <a:sysClr val="windowText" lastClr="000000"/>
                </a:solidFill>
                <a:effectLst/>
                <a:uLnTx/>
                <a:uFillTx/>
                <a:latin typeface="Arial" charset="0"/>
                <a:ea typeface="+mn-ea"/>
                <a:cs typeface="Arial" charset="0"/>
              </a:rPr>
              <a:t>R</a:t>
            </a:r>
            <a:r>
              <a:rPr kumimoji="0" lang="en-US" sz="1400" b="1" i="0" u="none" strike="noStrike" kern="0" cap="none" spc="0" normalizeH="0" baseline="-25000" noProof="0" dirty="0" err="1">
                <a:ln>
                  <a:noFill/>
                </a:ln>
                <a:solidFill>
                  <a:sysClr val="windowText" lastClr="000000"/>
                </a:solidFill>
                <a:effectLst/>
                <a:uLnTx/>
                <a:uFillTx/>
                <a:latin typeface="Arial" charset="0"/>
                <a:ea typeface="+mn-ea"/>
                <a:cs typeface="Arial" charset="0"/>
              </a:rPr>
              <a:t>planet</a:t>
            </a:r>
            <a:r>
              <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rPr>
              <a:t> = 1 – 1.5 </a:t>
            </a:r>
            <a:r>
              <a:rPr kumimoji="0" lang="en-US" sz="1400" b="1" i="0" u="none" strike="noStrike" kern="0" cap="none" spc="0" normalizeH="0" baseline="0" noProof="0" dirty="0" err="1">
                <a:ln>
                  <a:noFill/>
                </a:ln>
                <a:solidFill>
                  <a:sysClr val="windowText" lastClr="000000"/>
                </a:solidFill>
                <a:effectLst/>
                <a:uLnTx/>
                <a:uFillTx/>
                <a:latin typeface="Arial" charset="0"/>
                <a:ea typeface="+mn-ea"/>
                <a:cs typeface="Arial" charset="0"/>
              </a:rPr>
              <a:t>R</a:t>
            </a:r>
            <a:r>
              <a:rPr kumimoji="0" lang="en-US" sz="1400" b="1" i="0" u="none" strike="noStrike" kern="0" cap="none" spc="0" normalizeH="0" baseline="-25000" noProof="0" dirty="0" err="1">
                <a:ln>
                  <a:noFill/>
                </a:ln>
                <a:solidFill>
                  <a:sysClr val="windowText" lastClr="000000"/>
                </a:solidFill>
                <a:effectLst/>
                <a:uLnTx/>
                <a:uFillTx/>
                <a:latin typeface="Arial" charset="0"/>
                <a:ea typeface="+mn-ea"/>
                <a:cs typeface="Arial" charset="0"/>
              </a:rPr>
              <a:t>Earth</a:t>
            </a:r>
            <a:endParaRPr kumimoji="0" lang="en-US" sz="1400" b="1" i="0" u="none" strike="noStrike" kern="0" cap="none" spc="0" normalizeH="0" baseline="-25000" noProof="0" dirty="0">
              <a:ln>
                <a:noFill/>
              </a:ln>
              <a:solidFill>
                <a:sysClr val="windowText" lastClr="000000"/>
              </a:solidFill>
              <a:effectLst/>
              <a:uLnTx/>
              <a:uFillTx/>
              <a:latin typeface="Arial" charset="0"/>
              <a:ea typeface="+mn-ea"/>
              <a:cs typeface="Arial"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err="1">
                <a:ln>
                  <a:noFill/>
                </a:ln>
                <a:solidFill>
                  <a:sysClr val="windowText" lastClr="000000"/>
                </a:solidFill>
                <a:effectLst/>
                <a:uLnTx/>
                <a:uFillTx/>
                <a:latin typeface="Arial" charset="0"/>
                <a:ea typeface="+mn-ea"/>
                <a:cs typeface="Arial" charset="0"/>
              </a:rPr>
              <a:t>D</a:t>
            </a:r>
            <a:r>
              <a:rPr kumimoji="0" lang="en-US" sz="1400" b="1" i="0" u="none" strike="noStrike" kern="0" cap="none" spc="0" normalizeH="0" baseline="-25000" noProof="0" dirty="0" err="1">
                <a:ln>
                  <a:noFill/>
                </a:ln>
                <a:solidFill>
                  <a:sysClr val="windowText" lastClr="000000"/>
                </a:solidFill>
                <a:effectLst/>
                <a:uLnTx/>
                <a:uFillTx/>
                <a:latin typeface="Arial" charset="0"/>
                <a:ea typeface="+mn-ea"/>
                <a:cs typeface="Arial" charset="0"/>
              </a:rPr>
              <a:t>planet</a:t>
            </a:r>
            <a:r>
              <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rPr>
              <a:t> = 0.6 – 1.2 AU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err="1">
                <a:ln>
                  <a:noFill/>
                </a:ln>
                <a:solidFill>
                  <a:sysClr val="windowText" lastClr="000000"/>
                </a:solidFill>
                <a:effectLst/>
                <a:uLnTx/>
                <a:uFillTx/>
                <a:latin typeface="Arial" charset="0"/>
                <a:ea typeface="+mn-ea"/>
                <a:cs typeface="Arial" charset="0"/>
              </a:rPr>
              <a:t>T</a:t>
            </a:r>
            <a:r>
              <a:rPr kumimoji="0" lang="en-US" sz="1400" b="1" i="0" u="none" strike="noStrike" kern="0" cap="none" spc="0" normalizeH="0" baseline="-25000" noProof="0" dirty="0" err="1">
                <a:ln>
                  <a:noFill/>
                </a:ln>
                <a:solidFill>
                  <a:sysClr val="windowText" lastClr="000000"/>
                </a:solidFill>
                <a:effectLst/>
                <a:uLnTx/>
                <a:uFillTx/>
                <a:latin typeface="Arial" charset="0"/>
                <a:ea typeface="+mn-ea"/>
                <a:cs typeface="Arial" charset="0"/>
              </a:rPr>
              <a:t>planet</a:t>
            </a:r>
            <a:r>
              <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rPr>
              <a:t> = 255 – 355 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err="1">
                <a:ln>
                  <a:noFill/>
                </a:ln>
                <a:solidFill>
                  <a:sysClr val="windowText" lastClr="000000"/>
                </a:solidFill>
                <a:effectLst/>
                <a:uLnTx/>
                <a:uFillTx/>
                <a:latin typeface="Arial" charset="0"/>
                <a:ea typeface="+mn-ea"/>
                <a:cs typeface="Arial" charset="0"/>
              </a:rPr>
              <a:t>A</a:t>
            </a:r>
            <a:r>
              <a:rPr kumimoji="0" lang="en-US" sz="1400" b="1" i="0" u="none" strike="noStrike" kern="0" cap="none" spc="0" normalizeH="0" baseline="-25000" noProof="0" dirty="0" err="1">
                <a:ln>
                  <a:noFill/>
                </a:ln>
                <a:solidFill>
                  <a:sysClr val="windowText" lastClr="000000"/>
                </a:solidFill>
                <a:effectLst/>
                <a:uLnTx/>
                <a:uFillTx/>
                <a:latin typeface="Arial" charset="0"/>
                <a:ea typeface="+mn-ea"/>
                <a:cs typeface="Arial" charset="0"/>
              </a:rPr>
              <a:t>Bond</a:t>
            </a:r>
            <a:r>
              <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rPr>
              <a:t> = 0.3</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err="1">
                <a:ln>
                  <a:noFill/>
                </a:ln>
                <a:solidFill>
                  <a:sysClr val="windowText" lastClr="000000"/>
                </a:solidFill>
                <a:effectLst/>
                <a:uLnTx/>
                <a:uFillTx/>
                <a:latin typeface="Arial" charset="0"/>
                <a:ea typeface="+mn-ea"/>
                <a:cs typeface="Arial" charset="0"/>
              </a:rPr>
              <a:t>v</a:t>
            </a:r>
            <a:r>
              <a:rPr kumimoji="0" lang="en-US" sz="1400" b="1" i="0" u="none" strike="noStrike" kern="0" cap="none" spc="0" normalizeH="0" baseline="-25000" noProof="0" dirty="0" err="1">
                <a:ln>
                  <a:noFill/>
                </a:ln>
                <a:solidFill>
                  <a:sysClr val="windowText" lastClr="000000"/>
                </a:solidFill>
                <a:effectLst/>
                <a:uLnTx/>
                <a:uFillTx/>
                <a:latin typeface="Arial" charset="0"/>
                <a:ea typeface="+mn-ea"/>
                <a:cs typeface="Arial" charset="0"/>
              </a:rPr>
              <a:t>planet</a:t>
            </a:r>
            <a:r>
              <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rPr>
              <a:t> = 60 km/s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rPr>
              <a:t>Earth-like atmosphere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ysClr val="windowText" lastClr="000000"/>
                </a:solidFill>
                <a:effectLst/>
                <a:uLnTx/>
                <a:uFillTx/>
                <a:latin typeface="Arial" charset="0"/>
                <a:ea typeface="+mn-ea"/>
                <a:cs typeface="Arial" charset="0"/>
              </a:rPr>
              <a:t>CO bands @ 4.82 – 4.89µm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C00000"/>
                </a:solidFill>
                <a:effectLst/>
                <a:uLnTx/>
                <a:uFillTx/>
                <a:latin typeface="Arial" charset="0"/>
                <a:ea typeface="+mn-ea"/>
                <a:cs typeface="Arial" charset="0"/>
                <a:sym typeface="Wingdings" panose="05000000000000000000" pitchFamily="2" charset="2"/>
              </a:rPr>
              <a:t> S/N ~ 8 in 30 </a:t>
            </a:r>
            <a:r>
              <a:rPr kumimoji="0" lang="en-US" sz="1400" b="1" i="0" u="none" strike="noStrike" kern="0" cap="none" spc="0" normalizeH="0" baseline="0" noProof="0" dirty="0" err="1">
                <a:ln>
                  <a:noFill/>
                </a:ln>
                <a:solidFill>
                  <a:srgbClr val="C00000"/>
                </a:solidFill>
                <a:effectLst/>
                <a:uLnTx/>
                <a:uFillTx/>
                <a:latin typeface="Arial" charset="0"/>
                <a:ea typeface="+mn-ea"/>
                <a:cs typeface="Arial" charset="0"/>
                <a:sym typeface="Wingdings" panose="05000000000000000000" pitchFamily="2" charset="2"/>
              </a:rPr>
              <a:t>hr</a:t>
            </a:r>
            <a:endParaRPr kumimoji="0" lang="en-US" sz="1400" b="1" i="0" u="none" strike="noStrike" kern="0" cap="none" spc="0" normalizeH="0" baseline="0" noProof="0" dirty="0">
              <a:ln>
                <a:noFill/>
              </a:ln>
              <a:solidFill>
                <a:srgbClr val="C00000"/>
              </a:solidFill>
              <a:effectLst/>
              <a:uLnTx/>
              <a:uFillTx/>
              <a:latin typeface="Arial" charset="0"/>
              <a:ea typeface="+mn-ea"/>
              <a:cs typeface="Arial" charset="0"/>
            </a:endParaRPr>
          </a:p>
        </p:txBody>
      </p:sp>
      <p:grpSp>
        <p:nvGrpSpPr>
          <p:cNvPr id="15" name="Group 14"/>
          <p:cNvGrpSpPr/>
          <p:nvPr/>
        </p:nvGrpSpPr>
        <p:grpSpPr>
          <a:xfrm>
            <a:off x="3733800" y="5562600"/>
            <a:ext cx="2286000" cy="369332"/>
            <a:chOff x="3733800" y="4953000"/>
            <a:chExt cx="2286000" cy="369332"/>
          </a:xfrm>
        </p:grpSpPr>
        <p:cxnSp>
          <p:nvCxnSpPr>
            <p:cNvPr id="8" name="Straight Arrow Connector 7"/>
            <p:cNvCxnSpPr/>
            <p:nvPr/>
          </p:nvCxnSpPr>
          <p:spPr>
            <a:xfrm>
              <a:off x="3733800" y="5257800"/>
              <a:ext cx="2286000" cy="0"/>
            </a:xfrm>
            <a:prstGeom prst="straightConnector1">
              <a:avLst/>
            </a:prstGeom>
            <a:ln w="28575">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4724400" y="4953000"/>
              <a:ext cx="599844"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ysClr val="windowText" lastClr="000000"/>
                  </a:solidFill>
                  <a:effectLst/>
                  <a:uLnTx/>
                  <a:uFillTx/>
                  <a:latin typeface="Arial" charset="0"/>
                  <a:ea typeface="+mn-ea"/>
                  <a:cs typeface="Arial" charset="0"/>
                </a:rPr>
                <a:t>0.7</a:t>
              </a:r>
              <a:r>
                <a:rPr kumimoji="0" lang="en-US" sz="1800" b="0" i="0" u="none" strike="noStrike" kern="0" cap="none" spc="0" normalizeH="0" baseline="0" noProof="0" dirty="0">
                  <a:ln>
                    <a:noFill/>
                  </a:ln>
                  <a:solidFill>
                    <a:sysClr val="windowText" lastClr="000000"/>
                  </a:solidFill>
                  <a:effectLst/>
                  <a:uLnTx/>
                  <a:uFillTx/>
                  <a:latin typeface="Arial" charset="0"/>
                  <a:ea typeface="+mn-ea"/>
                  <a:cs typeface="Arial" charset="0"/>
                  <a:sym typeface="Symbol" panose="05050102010706020507" pitchFamily="18" charset="2"/>
                </a:rPr>
                <a:t></a:t>
              </a:r>
              <a:endParaRPr kumimoji="0" lang="en-US" sz="1800" b="0" i="0" u="none" strike="noStrike" kern="0" cap="none" spc="0" normalizeH="0" baseline="0" noProof="0" dirty="0">
                <a:ln>
                  <a:noFill/>
                </a:ln>
                <a:solidFill>
                  <a:sysClr val="windowText" lastClr="000000"/>
                </a:solidFill>
                <a:effectLst/>
                <a:uLnTx/>
                <a:uFillTx/>
                <a:latin typeface="Arial" charset="0"/>
                <a:ea typeface="+mn-ea"/>
                <a:cs typeface="Arial" charset="0"/>
              </a:endParaRPr>
            </a:p>
          </p:txBody>
        </p:sp>
      </p:grpSp>
      <p:sp>
        <p:nvSpPr>
          <p:cNvPr id="19" name="Rectangle 18"/>
          <p:cNvSpPr/>
          <p:nvPr/>
        </p:nvSpPr>
        <p:spPr>
          <a:xfrm>
            <a:off x="76200" y="5939135"/>
            <a:ext cx="8534400"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1" u="none" strike="noStrike" kern="0" cap="none" spc="0" normalizeH="0" baseline="0" noProof="0" dirty="0">
                <a:ln>
                  <a:noFill/>
                </a:ln>
                <a:solidFill>
                  <a:srgbClr val="0000CC"/>
                </a:solidFill>
                <a:effectLst/>
                <a:uLnTx/>
                <a:uFillTx/>
                <a:latin typeface="Calibri"/>
                <a:ea typeface="+mn-ea"/>
                <a:cs typeface="Arial" charset="0"/>
              </a:rPr>
              <a:t>Method applicable to many more planets closer in</a:t>
            </a:r>
          </a:p>
        </p:txBody>
      </p:sp>
      <p:pic>
        <p:nvPicPr>
          <p:cNvPr id="6" name="Picture 5"/>
          <p:cNvPicPr>
            <a:picLocks noChangeAspect="1"/>
          </p:cNvPicPr>
          <p:nvPr/>
        </p:nvPicPr>
        <p:blipFill>
          <a:blip r:embed="rId6"/>
          <a:stretch>
            <a:fillRect/>
          </a:stretch>
        </p:blipFill>
        <p:spPr>
          <a:xfrm>
            <a:off x="117533" y="1950296"/>
            <a:ext cx="8338498" cy="5145448"/>
          </a:xfrm>
          <a:prstGeom prst="rect">
            <a:avLst/>
          </a:prstGeom>
        </p:spPr>
      </p:pic>
      <p:sp>
        <p:nvSpPr>
          <p:cNvPr id="17" name="Title 1"/>
          <p:cNvSpPr>
            <a:spLocks noGrp="1"/>
          </p:cNvSpPr>
          <p:nvPr>
            <p:ph type="title"/>
          </p:nvPr>
        </p:nvSpPr>
        <p:spPr>
          <a:xfrm>
            <a:off x="877824" y="0"/>
            <a:ext cx="8266176" cy="1042416"/>
          </a:xfrm>
        </p:spPr>
        <p:txBody>
          <a:bodyPr>
            <a:normAutofit/>
          </a:bodyPr>
          <a:lstStyle/>
          <a:p>
            <a:pPr eaLnBrk="1" hangingPunct="1"/>
            <a:r>
              <a:rPr lang="en-US" altLang="nl-NL" sz="4000" b="0" dirty="0"/>
              <a:t>HCI + HDS </a:t>
            </a:r>
            <a:r>
              <a:rPr lang="en-US" altLang="nl-NL" sz="4000" b="0" dirty="0">
                <a:sym typeface="Wingdings" panose="05000000000000000000" pitchFamily="2" charset="2"/>
              </a:rPr>
              <a:t> </a:t>
            </a:r>
            <a:r>
              <a:rPr lang="en-US" altLang="nl-NL" sz="3600" b="0" dirty="0"/>
              <a:t>10</a:t>
            </a:r>
            <a:r>
              <a:rPr lang="en-US" altLang="nl-NL" sz="3600" b="0" baseline="30000" dirty="0"/>
              <a:t>–10</a:t>
            </a:r>
            <a:r>
              <a:rPr lang="en-US" altLang="nl-NL" sz="4000" b="0" dirty="0"/>
              <a:t> Contrast</a:t>
            </a:r>
          </a:p>
        </p:txBody>
      </p:sp>
    </p:spTree>
    <p:extLst>
      <p:ext uri="{BB962C8B-B14F-4D97-AF65-F5344CB8AC3E}">
        <p14:creationId xmlns:p14="http://schemas.microsoft.com/office/powerpoint/2010/main" val="531844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nodeType="clickEffect">
                                  <p:stCondLst>
                                    <p:cond delay="0"/>
                                  </p:stCondLst>
                                  <p:childTnLst>
                                    <p:anim calcmode="lin" valueType="num">
                                      <p:cBhvr>
                                        <p:cTn id="6" dur="1500"/>
                                        <p:tgtEl>
                                          <p:spTgt spid="6"/>
                                        </p:tgtEl>
                                        <p:attrNameLst>
                                          <p:attrName>ppt_w</p:attrName>
                                        </p:attrNameLst>
                                      </p:cBhvr>
                                      <p:tavLst>
                                        <p:tav tm="0">
                                          <p:val>
                                            <p:strVal val="ppt_w"/>
                                          </p:val>
                                        </p:tav>
                                        <p:tav tm="100000">
                                          <p:val>
                                            <p:fltVal val="0"/>
                                          </p:val>
                                        </p:tav>
                                      </p:tavLst>
                                    </p:anim>
                                    <p:anim calcmode="lin" valueType="num">
                                      <p:cBhvr>
                                        <p:cTn id="7" dur="1500"/>
                                        <p:tgtEl>
                                          <p:spTgt spid="6"/>
                                        </p:tgtEl>
                                        <p:attrNameLst>
                                          <p:attrName>ppt_h</p:attrName>
                                        </p:attrNameLst>
                                      </p:cBhvr>
                                      <p:tavLst>
                                        <p:tav tm="0">
                                          <p:val>
                                            <p:strVal val="ppt_h"/>
                                          </p:val>
                                        </p:tav>
                                        <p:tav tm="100000">
                                          <p:val>
                                            <p:fltVal val="0"/>
                                          </p:val>
                                        </p:tav>
                                      </p:tavLst>
                                    </p:anim>
                                    <p:animEffect transition="out" filter="fade">
                                      <p:cBhvr>
                                        <p:cTn id="8" dur="1500"/>
                                        <p:tgtEl>
                                          <p:spTgt spid="6"/>
                                        </p:tgtEl>
                                      </p:cBhvr>
                                    </p:animEffect>
                                    <p:set>
                                      <p:cBhvr>
                                        <p:cTn id="9" dur="1" fill="hold">
                                          <p:stCondLst>
                                            <p:cond delay="1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12"/>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12"/>
                                        </p:tgtEl>
                                      </p:cBhvr>
                                    </p:cmd>
                                  </p:childTnLst>
                                </p:cTn>
                              </p:par>
                            </p:childTnLst>
                          </p:cTn>
                        </p:par>
                      </p:childTnLst>
                    </p:cTn>
                  </p:par>
                </p:childTnLst>
              </p:cTn>
              <p:nextCondLst>
                <p:cond evt="onClick" delay="0">
                  <p:tgtEl>
                    <p:spTgt spid="12"/>
                  </p:tgtEl>
                </p:cond>
              </p:nextCondLst>
            </p:seq>
            <p:video>
              <p:cMediaNode vol="80000">
                <p:cTn id="15" fill="hold" display="0">
                  <p:stCondLst>
                    <p:cond delay="indefinite"/>
                  </p:stCondLst>
                </p:cTn>
                <p:tgtEl>
                  <p:spTgt spid="12"/>
                </p:tgtEl>
              </p:cMediaNode>
            </p:vide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41248" y="0"/>
            <a:ext cx="8302752" cy="1188720"/>
          </a:xfrm>
        </p:spPr>
        <p:txBody>
          <a:bodyPr/>
          <a:lstStyle/>
          <a:p>
            <a:r>
              <a:rPr lang="en-US" sz="4000" dirty="0"/>
              <a:t>Observing Modes</a:t>
            </a:r>
            <a:endParaRPr lang="nl-NL" sz="4000" dirty="0"/>
          </a:p>
        </p:txBody>
      </p:sp>
      <p:graphicFrame>
        <p:nvGraphicFramePr>
          <p:cNvPr id="2" name="Table 1"/>
          <p:cNvGraphicFramePr>
            <a:graphicFrameLocks noGrp="1"/>
          </p:cNvGraphicFramePr>
          <p:nvPr>
            <p:extLst/>
          </p:nvPr>
        </p:nvGraphicFramePr>
        <p:xfrm>
          <a:off x="198438" y="1188720"/>
          <a:ext cx="8945561" cy="4989521"/>
        </p:xfrm>
        <a:graphic>
          <a:graphicData uri="http://schemas.openxmlformats.org/drawingml/2006/table">
            <a:tbl>
              <a:tblPr>
                <a:tableStyleId>{5C22544A-7EE6-4342-B048-85BDC9FD1C3A}</a:tableStyleId>
              </a:tblPr>
              <a:tblGrid>
                <a:gridCol w="682659">
                  <a:extLst>
                    <a:ext uri="{9D8B030D-6E8A-4147-A177-3AD203B41FA5}">
                      <a16:colId xmlns:a16="http://schemas.microsoft.com/office/drawing/2014/main" val="20000"/>
                    </a:ext>
                  </a:extLst>
                </a:gridCol>
                <a:gridCol w="666495">
                  <a:extLst>
                    <a:ext uri="{9D8B030D-6E8A-4147-A177-3AD203B41FA5}">
                      <a16:colId xmlns:a16="http://schemas.microsoft.com/office/drawing/2014/main" val="20001"/>
                    </a:ext>
                  </a:extLst>
                </a:gridCol>
                <a:gridCol w="934974">
                  <a:extLst>
                    <a:ext uri="{9D8B030D-6E8A-4147-A177-3AD203B41FA5}">
                      <a16:colId xmlns:a16="http://schemas.microsoft.com/office/drawing/2014/main" val="20002"/>
                    </a:ext>
                  </a:extLst>
                </a:gridCol>
                <a:gridCol w="6661433">
                  <a:extLst>
                    <a:ext uri="{9D8B030D-6E8A-4147-A177-3AD203B41FA5}">
                      <a16:colId xmlns:a16="http://schemas.microsoft.com/office/drawing/2014/main" val="20003"/>
                    </a:ext>
                  </a:extLst>
                </a:gridCol>
              </a:tblGrid>
              <a:tr h="313678">
                <a:tc>
                  <a:txBody>
                    <a:bodyPr/>
                    <a:lstStyle/>
                    <a:p>
                      <a:pPr algn="ctr" fontAlgn="b"/>
                      <a:r>
                        <a:rPr lang="en-US" sz="1900" u="none" strike="noStrike">
                          <a:effectLst/>
                        </a:rPr>
                        <a:t>Mode</a:t>
                      </a:r>
                      <a:endParaRPr lang="en-US" sz="1900" b="1" i="0" u="none" strike="noStrike">
                        <a:solidFill>
                          <a:srgbClr val="000000"/>
                        </a:solidFill>
                        <a:effectLst/>
                        <a:latin typeface="Calibri (Body)" charset="0"/>
                      </a:endParaRPr>
                    </a:p>
                  </a:txBody>
                  <a:tcPr marL="10197" marR="10197" marT="10197" marB="0" anchor="b">
                    <a:solidFill>
                      <a:schemeClr val="bg2"/>
                    </a:solidFill>
                  </a:tcPr>
                </a:tc>
                <a:tc>
                  <a:txBody>
                    <a:bodyPr/>
                    <a:lstStyle/>
                    <a:p>
                      <a:pPr algn="ctr" fontAlgn="b"/>
                      <a:r>
                        <a:rPr lang="en-US" sz="1900" u="none" strike="noStrike">
                          <a:effectLst/>
                        </a:rPr>
                        <a:t>Band</a:t>
                      </a:r>
                      <a:endParaRPr lang="en-US" sz="1900" b="1" i="0" u="none" strike="noStrike">
                        <a:solidFill>
                          <a:srgbClr val="000000"/>
                        </a:solidFill>
                        <a:effectLst/>
                        <a:latin typeface="Calibri (Body)" charset="0"/>
                      </a:endParaRPr>
                    </a:p>
                  </a:txBody>
                  <a:tcPr marL="10197" marR="10197" marT="10197" marB="0" anchor="b">
                    <a:solidFill>
                      <a:schemeClr val="bg2"/>
                    </a:solidFill>
                  </a:tcPr>
                </a:tc>
                <a:tc>
                  <a:txBody>
                    <a:bodyPr/>
                    <a:lstStyle/>
                    <a:p>
                      <a:pPr algn="ctr" fontAlgn="b"/>
                      <a:r>
                        <a:rPr lang="en-US" sz="1900" u="none" strike="noStrike">
                          <a:effectLst/>
                        </a:rPr>
                        <a:t>Config</a:t>
                      </a:r>
                      <a:endParaRPr lang="en-US" sz="1900" b="1" i="0" u="none" strike="noStrike">
                        <a:solidFill>
                          <a:srgbClr val="000000"/>
                        </a:solidFill>
                        <a:effectLst/>
                        <a:latin typeface="Calibri (Body)" charset="0"/>
                      </a:endParaRPr>
                    </a:p>
                  </a:txBody>
                  <a:tcPr marL="10197" marR="10197" marT="10197" marB="0" anchor="b">
                    <a:solidFill>
                      <a:schemeClr val="bg2"/>
                    </a:solidFill>
                  </a:tcPr>
                </a:tc>
                <a:tc>
                  <a:txBody>
                    <a:bodyPr/>
                    <a:lstStyle/>
                    <a:p>
                      <a:pPr algn="ctr" fontAlgn="b"/>
                      <a:r>
                        <a:rPr lang="en-US" sz="2400" u="none" strike="noStrike" dirty="0">
                          <a:effectLst/>
                        </a:rPr>
                        <a:t>Science Driver</a:t>
                      </a:r>
                      <a:endParaRPr lang="en-US" sz="2400" b="1" i="0" u="none" strike="noStrike" dirty="0">
                        <a:solidFill>
                          <a:srgbClr val="000000"/>
                        </a:solidFill>
                        <a:effectLst/>
                        <a:latin typeface="Calibri (Body)" charset="0"/>
                      </a:endParaRPr>
                    </a:p>
                  </a:txBody>
                  <a:tcPr marL="10197" marR="10197" marT="10197" marB="0" anchor="b">
                    <a:solidFill>
                      <a:schemeClr val="bg2"/>
                    </a:solidFill>
                  </a:tcPr>
                </a:tc>
                <a:extLst>
                  <a:ext uri="{0D108BD9-81ED-4DB2-BD59-A6C34878D82A}">
                    <a16:rowId xmlns:a16="http://schemas.microsoft.com/office/drawing/2014/main" val="10000"/>
                  </a:ext>
                </a:extLst>
              </a:tr>
              <a:tr h="401747">
                <a:tc rowSpan="6">
                  <a:txBody>
                    <a:bodyPr/>
                    <a:lstStyle/>
                    <a:p>
                      <a:pPr algn="ctr" fontAlgn="ctr"/>
                      <a:r>
                        <a:rPr lang="en-US" sz="1300" u="none" strike="noStrike" dirty="0">
                          <a:effectLst/>
                        </a:rPr>
                        <a:t>Imaging</a:t>
                      </a:r>
                      <a:endParaRPr lang="en-US" sz="1300" b="0" i="0" u="none" strike="noStrike" dirty="0">
                        <a:solidFill>
                          <a:srgbClr val="000000"/>
                        </a:solidFill>
                        <a:effectLst/>
                        <a:latin typeface="Calibri" charset="0"/>
                      </a:endParaRPr>
                    </a:p>
                  </a:txBody>
                  <a:tcPr marL="10197" marR="10197" marT="10197" marB="0" vert="vert270" anchor="ctr">
                    <a:solidFill>
                      <a:schemeClr val="bg2">
                        <a:lumMod val="75000"/>
                      </a:schemeClr>
                    </a:solidFill>
                  </a:tcPr>
                </a:tc>
                <a:tc rowSpan="3">
                  <a:txBody>
                    <a:bodyPr/>
                    <a:lstStyle/>
                    <a:p>
                      <a:pPr algn="ctr" fontAlgn="ctr"/>
                      <a:r>
                        <a:rPr lang="en-US" sz="1300" u="none" strike="noStrike" dirty="0">
                          <a:effectLst/>
                        </a:rPr>
                        <a:t>LM</a:t>
                      </a:r>
                      <a:endParaRPr lang="en-US" sz="1300" b="0" i="0" u="none" strike="noStrike" dirty="0">
                        <a:solidFill>
                          <a:srgbClr val="000000"/>
                        </a:solidFill>
                        <a:effectLst/>
                        <a:latin typeface="Calibri" charset="0"/>
                      </a:endParaRPr>
                    </a:p>
                  </a:txBody>
                  <a:tcPr marL="10197" marR="10197" marT="10197" marB="0" anchor="ctr">
                    <a:solidFill>
                      <a:schemeClr val="bg2">
                        <a:lumMod val="75000"/>
                      </a:schemeClr>
                    </a:solidFill>
                  </a:tcPr>
                </a:tc>
                <a:tc>
                  <a:txBody>
                    <a:bodyPr/>
                    <a:lstStyle/>
                    <a:p>
                      <a:pPr algn="l" fontAlgn="ctr"/>
                      <a:r>
                        <a:rPr lang="en-US" sz="1300" u="none" strike="noStrike">
                          <a:effectLst/>
                        </a:rPr>
                        <a:t>direct</a:t>
                      </a:r>
                      <a:endParaRPr lang="en-US" sz="1300" b="0" i="0" u="none" strike="noStrike">
                        <a:solidFill>
                          <a:srgbClr val="000000"/>
                        </a:solidFill>
                        <a:effectLst/>
                        <a:latin typeface="Calibri" charset="0"/>
                      </a:endParaRPr>
                    </a:p>
                  </a:txBody>
                  <a:tcPr marL="10197" marR="10197" marT="10197" marB="0" anchor="ctr">
                    <a:solidFill>
                      <a:schemeClr val="bg2">
                        <a:lumMod val="75000"/>
                      </a:schemeClr>
                    </a:solidFill>
                  </a:tcPr>
                </a:tc>
                <a:tc>
                  <a:txBody>
                    <a:bodyPr/>
                    <a:lstStyle/>
                    <a:p>
                      <a:pPr algn="l" fontAlgn="b"/>
                      <a:r>
                        <a:rPr lang="en-US" sz="1300" u="none" strike="noStrike" dirty="0">
                          <a:effectLst/>
                        </a:rPr>
                        <a:t>Circumstellar structures: </a:t>
                      </a:r>
                      <a:r>
                        <a:rPr lang="en-US" sz="1300" u="none" strike="noStrike" dirty="0" err="1">
                          <a:effectLst/>
                        </a:rPr>
                        <a:t>Debris+Protoplanetary</a:t>
                      </a:r>
                      <a:r>
                        <a:rPr lang="en-US" sz="1300" u="none" strike="noStrike" dirty="0">
                          <a:effectLst/>
                        </a:rPr>
                        <a:t> Disks, Proto-Planets, YSO, evolved stars</a:t>
                      </a:r>
                      <a:endParaRPr lang="en-US" sz="1300" b="0" i="0" u="none" strike="noStrike" dirty="0">
                        <a:solidFill>
                          <a:srgbClr val="000000"/>
                        </a:solidFill>
                        <a:effectLst/>
                        <a:latin typeface="Calibri" charset="0"/>
                      </a:endParaRPr>
                    </a:p>
                  </a:txBody>
                  <a:tcPr marL="10197" marR="10197" marT="10197" marB="0" anchor="b">
                    <a:solidFill>
                      <a:schemeClr val="bg2">
                        <a:lumMod val="75000"/>
                      </a:schemeClr>
                    </a:solidFill>
                  </a:tcPr>
                </a:tc>
                <a:extLst>
                  <a:ext uri="{0D108BD9-81ED-4DB2-BD59-A6C34878D82A}">
                    <a16:rowId xmlns:a16="http://schemas.microsoft.com/office/drawing/2014/main" val="10001"/>
                  </a:ext>
                </a:extLst>
              </a:tr>
              <a:tr h="214129">
                <a:tc vMerge="1">
                  <a:txBody>
                    <a:bodyPr/>
                    <a:lstStyle/>
                    <a:p>
                      <a:endParaRPr lang="en-US"/>
                    </a:p>
                  </a:txBody>
                  <a:tcPr/>
                </a:tc>
                <a:tc vMerge="1">
                  <a:txBody>
                    <a:bodyPr/>
                    <a:lstStyle/>
                    <a:p>
                      <a:endParaRPr lang="en-US"/>
                    </a:p>
                  </a:txBody>
                  <a:tcPr/>
                </a:tc>
                <a:tc>
                  <a:txBody>
                    <a:bodyPr/>
                    <a:lstStyle/>
                    <a:p>
                      <a:pPr algn="l" fontAlgn="ctr"/>
                      <a:r>
                        <a:rPr lang="en-US" sz="1300" u="none" strike="noStrike" dirty="0">
                          <a:effectLst/>
                        </a:rPr>
                        <a:t>APP</a:t>
                      </a:r>
                      <a:endParaRPr lang="en-US" sz="1300" b="0" i="0" u="none" strike="noStrike" dirty="0">
                        <a:solidFill>
                          <a:srgbClr val="000000"/>
                        </a:solidFill>
                        <a:effectLst/>
                        <a:latin typeface="Calibri" charset="0"/>
                      </a:endParaRPr>
                    </a:p>
                  </a:txBody>
                  <a:tcPr marL="10197" marR="10197" marT="10197" marB="0" anchor="ctr">
                    <a:solidFill>
                      <a:schemeClr val="bg2">
                        <a:lumMod val="75000"/>
                      </a:schemeClr>
                    </a:solidFill>
                  </a:tcPr>
                </a:tc>
                <a:tc rowSpan="2">
                  <a:txBody>
                    <a:bodyPr/>
                    <a:lstStyle/>
                    <a:p>
                      <a:pPr algn="l" fontAlgn="ctr"/>
                      <a:r>
                        <a:rPr lang="en-US" sz="1300" u="none" strike="noStrike" dirty="0">
                          <a:effectLst/>
                        </a:rPr>
                        <a:t>Exoplanets:</a:t>
                      </a:r>
                      <a:r>
                        <a:rPr lang="en-US" sz="1300" u="none" strike="noStrike" baseline="0" dirty="0">
                          <a:effectLst/>
                        </a:rPr>
                        <a:t> </a:t>
                      </a:r>
                      <a:r>
                        <a:rPr lang="en-US" sz="1300" u="none" strike="noStrike" dirty="0">
                          <a:effectLst/>
                        </a:rPr>
                        <a:t>search + characterization</a:t>
                      </a:r>
                      <a:endParaRPr lang="en-US" sz="1300" b="0" i="0" u="none" strike="noStrike" dirty="0">
                        <a:solidFill>
                          <a:srgbClr val="000000"/>
                        </a:solidFill>
                        <a:effectLst/>
                        <a:latin typeface="Calibri" charset="0"/>
                      </a:endParaRPr>
                    </a:p>
                  </a:txBody>
                  <a:tcPr marL="10197" marR="10197" marT="10197" marB="0" anchor="ctr">
                    <a:solidFill>
                      <a:schemeClr val="bg2">
                        <a:lumMod val="75000"/>
                      </a:schemeClr>
                    </a:solidFill>
                  </a:tcPr>
                </a:tc>
                <a:extLst>
                  <a:ext uri="{0D108BD9-81ED-4DB2-BD59-A6C34878D82A}">
                    <a16:rowId xmlns:a16="http://schemas.microsoft.com/office/drawing/2014/main" val="10002"/>
                  </a:ext>
                </a:extLst>
              </a:tr>
              <a:tr h="214129">
                <a:tc vMerge="1">
                  <a:txBody>
                    <a:bodyPr/>
                    <a:lstStyle/>
                    <a:p>
                      <a:endParaRPr lang="en-US"/>
                    </a:p>
                  </a:txBody>
                  <a:tcPr/>
                </a:tc>
                <a:tc vMerge="1">
                  <a:txBody>
                    <a:bodyPr/>
                    <a:lstStyle/>
                    <a:p>
                      <a:endParaRPr lang="en-US"/>
                    </a:p>
                  </a:txBody>
                  <a:tcPr/>
                </a:tc>
                <a:tc>
                  <a:txBody>
                    <a:bodyPr/>
                    <a:lstStyle/>
                    <a:p>
                      <a:pPr algn="l" fontAlgn="ctr"/>
                      <a:r>
                        <a:rPr lang="en-US" sz="1300" u="none" strike="noStrike" dirty="0">
                          <a:effectLst/>
                        </a:rPr>
                        <a:t>RAVC</a:t>
                      </a:r>
                      <a:endParaRPr lang="en-US" sz="1300" b="0" i="0" u="none" strike="noStrike" dirty="0">
                        <a:solidFill>
                          <a:srgbClr val="000000"/>
                        </a:solidFill>
                        <a:effectLst/>
                        <a:latin typeface="Calibri" charset="0"/>
                      </a:endParaRPr>
                    </a:p>
                  </a:txBody>
                  <a:tcPr marL="10197" marR="10197" marT="10197" marB="0" anchor="ctr">
                    <a:solidFill>
                      <a:schemeClr val="bg2">
                        <a:lumMod val="75000"/>
                      </a:schemeClr>
                    </a:solidFill>
                  </a:tcPr>
                </a:tc>
                <a:tc vMerge="1">
                  <a:txBody>
                    <a:bodyPr/>
                    <a:lstStyle/>
                    <a:p>
                      <a:endParaRPr lang="en-US"/>
                    </a:p>
                  </a:txBody>
                  <a:tcPr/>
                </a:tc>
                <a:extLst>
                  <a:ext uri="{0D108BD9-81ED-4DB2-BD59-A6C34878D82A}">
                    <a16:rowId xmlns:a16="http://schemas.microsoft.com/office/drawing/2014/main" val="10003"/>
                  </a:ext>
                </a:extLst>
              </a:tr>
              <a:tr h="401747">
                <a:tc vMerge="1">
                  <a:txBody>
                    <a:bodyPr/>
                    <a:lstStyle/>
                    <a:p>
                      <a:endParaRPr lang="en-US"/>
                    </a:p>
                  </a:txBody>
                  <a:tcPr/>
                </a:tc>
                <a:tc rowSpan="3">
                  <a:txBody>
                    <a:bodyPr/>
                    <a:lstStyle/>
                    <a:p>
                      <a:pPr algn="ctr" fontAlgn="ctr"/>
                      <a:r>
                        <a:rPr lang="en-US" sz="1300" u="none" strike="noStrike" dirty="0">
                          <a:effectLst/>
                        </a:rPr>
                        <a:t>NQ</a:t>
                      </a:r>
                      <a:endParaRPr lang="en-US" sz="1300" b="0" i="0" u="none" strike="noStrike" dirty="0">
                        <a:solidFill>
                          <a:srgbClr val="000000"/>
                        </a:solidFill>
                        <a:effectLst/>
                        <a:latin typeface="Calibri" charset="0"/>
                      </a:endParaRPr>
                    </a:p>
                  </a:txBody>
                  <a:tcPr marL="10197" marR="10197" marT="10197" marB="0" anchor="ctr">
                    <a:solidFill>
                      <a:schemeClr val="bg2">
                        <a:lumMod val="50000"/>
                      </a:schemeClr>
                    </a:solidFill>
                  </a:tcPr>
                </a:tc>
                <a:tc>
                  <a:txBody>
                    <a:bodyPr/>
                    <a:lstStyle/>
                    <a:p>
                      <a:pPr algn="l" fontAlgn="ctr"/>
                      <a:r>
                        <a:rPr lang="en-US" sz="1300" u="none" strike="noStrike" dirty="0">
                          <a:effectLst/>
                        </a:rPr>
                        <a:t>direct</a:t>
                      </a:r>
                      <a:endParaRPr lang="en-US" sz="1300" b="0" i="0" u="none" strike="noStrike" dirty="0">
                        <a:solidFill>
                          <a:srgbClr val="000000"/>
                        </a:solidFill>
                        <a:effectLst/>
                        <a:latin typeface="Calibri" charset="0"/>
                      </a:endParaRPr>
                    </a:p>
                  </a:txBody>
                  <a:tcPr marL="10197" marR="10197" marT="10197" marB="0" anchor="ctr">
                    <a:solidFill>
                      <a:schemeClr val="bg2">
                        <a:lumMod val="50000"/>
                      </a:schemeClr>
                    </a:solidFill>
                  </a:tcPr>
                </a:tc>
                <a:tc>
                  <a:txBody>
                    <a:bodyPr/>
                    <a:lstStyle/>
                    <a:p>
                      <a:pPr algn="l" fontAlgn="b"/>
                      <a:r>
                        <a:rPr lang="en-US" sz="1300" u="none" strike="noStrike" dirty="0">
                          <a:effectLst/>
                        </a:rPr>
                        <a:t>Circumstellar structures: </a:t>
                      </a:r>
                      <a:r>
                        <a:rPr lang="en-US" sz="1300" u="none" strike="noStrike" dirty="0" err="1">
                          <a:effectLst/>
                        </a:rPr>
                        <a:t>Debris+Protoplanetary</a:t>
                      </a:r>
                      <a:r>
                        <a:rPr lang="en-US" sz="1300" u="none" strike="noStrike" dirty="0">
                          <a:effectLst/>
                        </a:rPr>
                        <a:t> Disks, Proto-Planets, YSO, evolved stars</a:t>
                      </a:r>
                      <a:endParaRPr lang="en-US" sz="1300" b="0" i="0" u="none" strike="noStrike" dirty="0">
                        <a:solidFill>
                          <a:srgbClr val="000000"/>
                        </a:solidFill>
                        <a:effectLst/>
                        <a:latin typeface="Calibri" charset="0"/>
                      </a:endParaRPr>
                    </a:p>
                  </a:txBody>
                  <a:tcPr marL="10197" marR="10197" marT="10197" marB="0" anchor="b">
                    <a:solidFill>
                      <a:schemeClr val="bg2">
                        <a:lumMod val="50000"/>
                      </a:schemeClr>
                    </a:solidFill>
                  </a:tcPr>
                </a:tc>
                <a:extLst>
                  <a:ext uri="{0D108BD9-81ED-4DB2-BD59-A6C34878D82A}">
                    <a16:rowId xmlns:a16="http://schemas.microsoft.com/office/drawing/2014/main" val="10004"/>
                  </a:ext>
                </a:extLst>
              </a:tr>
              <a:tr h="214129">
                <a:tc vMerge="1">
                  <a:txBody>
                    <a:bodyPr/>
                    <a:lstStyle/>
                    <a:p>
                      <a:endParaRPr lang="en-US"/>
                    </a:p>
                  </a:txBody>
                  <a:tcPr/>
                </a:tc>
                <a:tc vMerge="1">
                  <a:txBody>
                    <a:bodyPr/>
                    <a:lstStyle/>
                    <a:p>
                      <a:endParaRPr lang="en-US"/>
                    </a:p>
                  </a:txBody>
                  <a:tcPr/>
                </a:tc>
                <a:tc>
                  <a:txBody>
                    <a:bodyPr/>
                    <a:lstStyle/>
                    <a:p>
                      <a:pPr algn="l" fontAlgn="ctr"/>
                      <a:r>
                        <a:rPr lang="en-US" sz="1300" u="none" strike="noStrike" dirty="0">
                          <a:effectLst/>
                        </a:rPr>
                        <a:t>APP</a:t>
                      </a:r>
                      <a:endParaRPr lang="en-US" sz="1300" b="0" i="0" u="none" strike="noStrike" dirty="0">
                        <a:solidFill>
                          <a:srgbClr val="000000"/>
                        </a:solidFill>
                        <a:effectLst/>
                        <a:latin typeface="Calibri" charset="0"/>
                      </a:endParaRPr>
                    </a:p>
                  </a:txBody>
                  <a:tcPr marL="10197" marR="10197" marT="10197" marB="0" anchor="ctr">
                    <a:solidFill>
                      <a:schemeClr val="bg2">
                        <a:lumMod val="50000"/>
                      </a:schemeClr>
                    </a:solidFill>
                  </a:tcPr>
                </a:tc>
                <a:tc rowSpan="2">
                  <a:txBody>
                    <a:bodyPr/>
                    <a:lstStyle/>
                    <a:p>
                      <a:pPr algn="l" fontAlgn="ctr"/>
                      <a:r>
                        <a:rPr lang="en-US" sz="1300" u="none" strike="noStrike" dirty="0">
                          <a:effectLst/>
                        </a:rPr>
                        <a:t>Exoplanets:</a:t>
                      </a:r>
                      <a:r>
                        <a:rPr lang="en-US" sz="1300" u="none" strike="noStrike" baseline="0" dirty="0">
                          <a:effectLst/>
                        </a:rPr>
                        <a:t> </a:t>
                      </a:r>
                      <a:r>
                        <a:rPr lang="en-US" sz="1300" u="none" strike="noStrike" dirty="0">
                          <a:effectLst/>
                        </a:rPr>
                        <a:t>search + characterization</a:t>
                      </a:r>
                      <a:endParaRPr lang="en-US" sz="1300" b="0" i="0" u="none" strike="noStrike" dirty="0">
                        <a:solidFill>
                          <a:srgbClr val="000000"/>
                        </a:solidFill>
                        <a:effectLst/>
                        <a:latin typeface="Calibri" charset="0"/>
                      </a:endParaRPr>
                    </a:p>
                  </a:txBody>
                  <a:tcPr marL="10197" marR="10197" marT="10197" marB="0" anchor="ctr">
                    <a:solidFill>
                      <a:schemeClr val="bg2">
                        <a:lumMod val="50000"/>
                      </a:schemeClr>
                    </a:solidFill>
                  </a:tcPr>
                </a:tc>
                <a:extLst>
                  <a:ext uri="{0D108BD9-81ED-4DB2-BD59-A6C34878D82A}">
                    <a16:rowId xmlns:a16="http://schemas.microsoft.com/office/drawing/2014/main" val="10005"/>
                  </a:ext>
                </a:extLst>
              </a:tr>
              <a:tr h="224326">
                <a:tc vMerge="1">
                  <a:txBody>
                    <a:bodyPr/>
                    <a:lstStyle/>
                    <a:p>
                      <a:endParaRPr lang="en-US"/>
                    </a:p>
                  </a:txBody>
                  <a:tcPr/>
                </a:tc>
                <a:tc vMerge="1">
                  <a:txBody>
                    <a:bodyPr/>
                    <a:lstStyle/>
                    <a:p>
                      <a:endParaRPr lang="en-US"/>
                    </a:p>
                  </a:txBody>
                  <a:tcPr/>
                </a:tc>
                <a:tc>
                  <a:txBody>
                    <a:bodyPr/>
                    <a:lstStyle/>
                    <a:p>
                      <a:pPr algn="l" fontAlgn="ctr"/>
                      <a:r>
                        <a:rPr lang="en-US" sz="1300" u="none" strike="noStrike" dirty="0">
                          <a:effectLst/>
                        </a:rPr>
                        <a:t>RAVC</a:t>
                      </a:r>
                      <a:endParaRPr lang="en-US" sz="1300" b="0" i="0" u="none" strike="noStrike" dirty="0">
                        <a:solidFill>
                          <a:srgbClr val="000000"/>
                        </a:solidFill>
                        <a:effectLst/>
                        <a:latin typeface="Calibri" charset="0"/>
                      </a:endParaRPr>
                    </a:p>
                  </a:txBody>
                  <a:tcPr marL="10197" marR="10197" marT="10197" marB="0" anchor="ctr">
                    <a:solidFill>
                      <a:schemeClr val="bg2">
                        <a:lumMod val="50000"/>
                      </a:schemeClr>
                    </a:solidFill>
                  </a:tcPr>
                </a:tc>
                <a:tc vMerge="1">
                  <a:txBody>
                    <a:bodyPr/>
                    <a:lstStyle/>
                    <a:p>
                      <a:endParaRPr lang="en-US"/>
                    </a:p>
                  </a:txBody>
                  <a:tcPr/>
                </a:tc>
                <a:extLst>
                  <a:ext uri="{0D108BD9-81ED-4DB2-BD59-A6C34878D82A}">
                    <a16:rowId xmlns:a16="http://schemas.microsoft.com/office/drawing/2014/main" val="10006"/>
                  </a:ext>
                </a:extLst>
              </a:tr>
              <a:tr h="214129">
                <a:tc rowSpan="3">
                  <a:txBody>
                    <a:bodyPr/>
                    <a:lstStyle/>
                    <a:p>
                      <a:pPr algn="ctr" fontAlgn="ctr"/>
                      <a:r>
                        <a:rPr lang="en-US" sz="1300" u="none" strike="noStrike">
                          <a:effectLst/>
                        </a:rPr>
                        <a:t>Longslit Spectroscopy</a:t>
                      </a:r>
                      <a:endParaRPr lang="en-US" sz="1300" b="0" i="0" u="none" strike="noStrike">
                        <a:solidFill>
                          <a:srgbClr val="000000"/>
                        </a:solidFill>
                        <a:effectLst/>
                        <a:latin typeface="Calibri" charset="0"/>
                      </a:endParaRPr>
                    </a:p>
                  </a:txBody>
                  <a:tcPr marL="10197" marR="10197" marT="10197" marB="0" vert="vert270" anchor="ctr">
                    <a:solidFill>
                      <a:schemeClr val="accent2">
                        <a:lumMod val="60000"/>
                        <a:lumOff val="40000"/>
                      </a:schemeClr>
                    </a:solidFill>
                  </a:tcPr>
                </a:tc>
                <a:tc>
                  <a:txBody>
                    <a:bodyPr/>
                    <a:lstStyle/>
                    <a:p>
                      <a:pPr algn="ctr" fontAlgn="ctr"/>
                      <a:r>
                        <a:rPr lang="en-US" sz="1300" u="none" strike="noStrike">
                          <a:effectLst/>
                        </a:rPr>
                        <a:t>LM</a:t>
                      </a:r>
                      <a:endParaRPr lang="en-US" sz="1300" b="0" i="0" u="none" strike="noStrike">
                        <a:solidFill>
                          <a:srgbClr val="000000"/>
                        </a:solidFill>
                        <a:effectLst/>
                        <a:latin typeface="Calibri" charset="0"/>
                      </a:endParaRPr>
                    </a:p>
                  </a:txBody>
                  <a:tcPr marL="10197" marR="10197" marT="10197" marB="0" anchor="ctr">
                    <a:solidFill>
                      <a:schemeClr val="accent2">
                        <a:lumMod val="60000"/>
                        <a:lumOff val="40000"/>
                      </a:schemeClr>
                    </a:solidFill>
                  </a:tcPr>
                </a:tc>
                <a:tc>
                  <a:txBody>
                    <a:bodyPr/>
                    <a:lstStyle/>
                    <a:p>
                      <a:pPr algn="l" fontAlgn="ctr"/>
                      <a:r>
                        <a:rPr lang="en-US" sz="1300" u="none" strike="noStrike">
                          <a:effectLst/>
                        </a:rPr>
                        <a:t>full band</a:t>
                      </a:r>
                      <a:endParaRPr lang="en-US" sz="1300" b="0" i="0" u="none" strike="noStrike">
                        <a:solidFill>
                          <a:srgbClr val="000000"/>
                        </a:solidFill>
                        <a:effectLst/>
                        <a:latin typeface="Calibri" charset="0"/>
                      </a:endParaRPr>
                    </a:p>
                  </a:txBody>
                  <a:tcPr marL="10197" marR="10197" marT="10197" marB="0" anchor="ctr">
                    <a:solidFill>
                      <a:schemeClr val="accent2">
                        <a:lumMod val="60000"/>
                        <a:lumOff val="40000"/>
                      </a:schemeClr>
                    </a:solidFill>
                  </a:tcPr>
                </a:tc>
                <a:tc>
                  <a:txBody>
                    <a:bodyPr/>
                    <a:lstStyle/>
                    <a:p>
                      <a:pPr algn="l" fontAlgn="b"/>
                      <a:r>
                        <a:rPr lang="en-US" sz="1300" u="none" strike="noStrike" dirty="0">
                          <a:effectLst/>
                        </a:rPr>
                        <a:t>Chemistry + Ices: Water, CO, </a:t>
                      </a:r>
                      <a:r>
                        <a:rPr lang="en-US" sz="1300" u="none" strike="noStrike" dirty="0" err="1">
                          <a:effectLst/>
                        </a:rPr>
                        <a:t>Methan</a:t>
                      </a:r>
                      <a:endParaRPr lang="en-US" sz="1300" b="0" i="0" u="none" strike="noStrike" dirty="0">
                        <a:solidFill>
                          <a:srgbClr val="000000"/>
                        </a:solidFill>
                        <a:effectLst/>
                        <a:latin typeface="Calibri" charset="0"/>
                      </a:endParaRPr>
                    </a:p>
                  </a:txBody>
                  <a:tcPr marL="10197" marR="10197" marT="10197" marB="0" anchor="b">
                    <a:solidFill>
                      <a:schemeClr val="accent2">
                        <a:lumMod val="60000"/>
                        <a:lumOff val="40000"/>
                      </a:schemeClr>
                    </a:solidFill>
                  </a:tcPr>
                </a:tc>
                <a:extLst>
                  <a:ext uri="{0D108BD9-81ED-4DB2-BD59-A6C34878D82A}">
                    <a16:rowId xmlns:a16="http://schemas.microsoft.com/office/drawing/2014/main" val="10007"/>
                  </a:ext>
                </a:extLst>
              </a:tr>
              <a:tr h="401747">
                <a:tc vMerge="1">
                  <a:txBody>
                    <a:bodyPr/>
                    <a:lstStyle/>
                    <a:p>
                      <a:endParaRPr lang="en-US"/>
                    </a:p>
                  </a:txBody>
                  <a:tcPr/>
                </a:tc>
                <a:tc rowSpan="2">
                  <a:txBody>
                    <a:bodyPr/>
                    <a:lstStyle/>
                    <a:p>
                      <a:pPr algn="ctr" fontAlgn="ctr"/>
                      <a:r>
                        <a:rPr lang="en-US" sz="1300" u="none" strike="noStrike" dirty="0">
                          <a:effectLst/>
                        </a:rPr>
                        <a:t>NQ</a:t>
                      </a:r>
                      <a:endParaRPr lang="en-US" sz="1300" b="0" i="0" u="none" strike="noStrike" dirty="0">
                        <a:solidFill>
                          <a:srgbClr val="000000"/>
                        </a:solidFill>
                        <a:effectLst/>
                        <a:latin typeface="Calibri" charset="0"/>
                      </a:endParaRPr>
                    </a:p>
                  </a:txBody>
                  <a:tcPr marL="10197" marR="10197" marT="10197" marB="0" anchor="ctr">
                    <a:solidFill>
                      <a:schemeClr val="accent2">
                        <a:lumMod val="75000"/>
                      </a:schemeClr>
                    </a:solidFill>
                  </a:tcPr>
                </a:tc>
                <a:tc>
                  <a:txBody>
                    <a:bodyPr/>
                    <a:lstStyle/>
                    <a:p>
                      <a:pPr algn="l" fontAlgn="ctr"/>
                      <a:r>
                        <a:rPr lang="en-US" sz="1300" u="none" strike="noStrike" dirty="0">
                          <a:effectLst/>
                        </a:rPr>
                        <a:t>full band</a:t>
                      </a:r>
                      <a:endParaRPr lang="en-US" sz="1300" b="0" i="0" u="none" strike="noStrike" dirty="0">
                        <a:solidFill>
                          <a:srgbClr val="000000"/>
                        </a:solidFill>
                        <a:effectLst/>
                        <a:latin typeface="Calibri" charset="0"/>
                      </a:endParaRPr>
                    </a:p>
                  </a:txBody>
                  <a:tcPr marL="10197" marR="10197" marT="10197" marB="0" anchor="ctr">
                    <a:solidFill>
                      <a:schemeClr val="accent2">
                        <a:lumMod val="75000"/>
                      </a:schemeClr>
                    </a:solidFill>
                  </a:tcPr>
                </a:tc>
                <a:tc>
                  <a:txBody>
                    <a:bodyPr/>
                    <a:lstStyle/>
                    <a:p>
                      <a:pPr algn="l" fontAlgn="b"/>
                      <a:r>
                        <a:rPr lang="en-US" sz="1300" u="none" strike="noStrike" dirty="0">
                          <a:effectLst/>
                        </a:rPr>
                        <a:t>Exoplanetary </a:t>
                      </a:r>
                      <a:r>
                        <a:rPr lang="en-US" sz="1300" u="none" strike="noStrike" dirty="0" err="1">
                          <a:effectLst/>
                        </a:rPr>
                        <a:t>atmospheres:solid-state</a:t>
                      </a:r>
                      <a:r>
                        <a:rPr lang="en-US" sz="1300" u="none" strike="noStrike" dirty="0">
                          <a:effectLst/>
                        </a:rPr>
                        <a:t> mineralogy and chemistry in YSO and evolved stars</a:t>
                      </a:r>
                      <a:endParaRPr lang="en-US" sz="1300" b="0" i="0" u="none" strike="noStrike" dirty="0">
                        <a:solidFill>
                          <a:srgbClr val="000000"/>
                        </a:solidFill>
                        <a:effectLst/>
                        <a:latin typeface="Calibri" charset="0"/>
                      </a:endParaRPr>
                    </a:p>
                  </a:txBody>
                  <a:tcPr marL="10197" marR="10197" marT="10197" marB="0" anchor="b">
                    <a:solidFill>
                      <a:schemeClr val="accent2">
                        <a:lumMod val="75000"/>
                      </a:schemeClr>
                    </a:solidFill>
                  </a:tcPr>
                </a:tc>
                <a:extLst>
                  <a:ext uri="{0D108BD9-81ED-4DB2-BD59-A6C34878D82A}">
                    <a16:rowId xmlns:a16="http://schemas.microsoft.com/office/drawing/2014/main" val="10008"/>
                  </a:ext>
                </a:extLst>
              </a:tr>
              <a:tr h="224326">
                <a:tc vMerge="1">
                  <a:txBody>
                    <a:bodyPr/>
                    <a:lstStyle/>
                    <a:p>
                      <a:endParaRPr lang="en-US"/>
                    </a:p>
                  </a:txBody>
                  <a:tcPr/>
                </a:tc>
                <a:tc vMerge="1">
                  <a:txBody>
                    <a:bodyPr/>
                    <a:lstStyle/>
                    <a:p>
                      <a:endParaRPr lang="en-US"/>
                    </a:p>
                  </a:txBody>
                  <a:tcPr/>
                </a:tc>
                <a:tc>
                  <a:txBody>
                    <a:bodyPr/>
                    <a:lstStyle/>
                    <a:p>
                      <a:pPr algn="l" fontAlgn="ctr"/>
                      <a:r>
                        <a:rPr lang="en-US" sz="1300" u="none" strike="noStrike" dirty="0">
                          <a:effectLst/>
                        </a:rPr>
                        <a:t>[SIV] &amp; [</a:t>
                      </a:r>
                      <a:r>
                        <a:rPr lang="en-US" sz="1300" u="none" strike="noStrike" dirty="0" err="1">
                          <a:effectLst/>
                        </a:rPr>
                        <a:t>NeII</a:t>
                      </a:r>
                      <a:r>
                        <a:rPr lang="en-US" sz="1300" u="none" strike="noStrike" dirty="0">
                          <a:effectLst/>
                        </a:rPr>
                        <a:t>]</a:t>
                      </a:r>
                      <a:endParaRPr lang="en-US" sz="1300" b="0" i="0" u="none" strike="noStrike" dirty="0">
                        <a:solidFill>
                          <a:srgbClr val="000000"/>
                        </a:solidFill>
                        <a:effectLst/>
                        <a:latin typeface="Calibri" charset="0"/>
                      </a:endParaRPr>
                    </a:p>
                  </a:txBody>
                  <a:tcPr marL="10197" marR="10197" marT="10197" marB="0" anchor="ctr">
                    <a:solidFill>
                      <a:schemeClr val="accent2">
                        <a:lumMod val="75000"/>
                      </a:schemeClr>
                    </a:solidFill>
                  </a:tcPr>
                </a:tc>
                <a:tc>
                  <a:txBody>
                    <a:bodyPr/>
                    <a:lstStyle/>
                    <a:p>
                      <a:pPr algn="l" fontAlgn="ctr"/>
                      <a:r>
                        <a:rPr lang="en-US" sz="1300" u="none" strike="noStrike" dirty="0">
                          <a:effectLst/>
                        </a:rPr>
                        <a:t>Circumstellar environments</a:t>
                      </a:r>
                      <a:endParaRPr lang="en-US" sz="1300" b="0" i="0" u="none" strike="noStrike" dirty="0">
                        <a:solidFill>
                          <a:srgbClr val="000000"/>
                        </a:solidFill>
                        <a:effectLst/>
                        <a:latin typeface="Calibri" charset="0"/>
                      </a:endParaRPr>
                    </a:p>
                  </a:txBody>
                  <a:tcPr marL="10197" marR="10197" marT="10197" marB="0" anchor="ctr">
                    <a:solidFill>
                      <a:schemeClr val="accent2">
                        <a:lumMod val="75000"/>
                      </a:schemeClr>
                    </a:solidFill>
                  </a:tcPr>
                </a:tc>
                <a:extLst>
                  <a:ext uri="{0D108BD9-81ED-4DB2-BD59-A6C34878D82A}">
                    <a16:rowId xmlns:a16="http://schemas.microsoft.com/office/drawing/2014/main" val="10009"/>
                  </a:ext>
                </a:extLst>
              </a:tr>
              <a:tr h="214129">
                <a:tc rowSpan="6">
                  <a:txBody>
                    <a:bodyPr/>
                    <a:lstStyle/>
                    <a:p>
                      <a:pPr algn="ctr" fontAlgn="ctr"/>
                      <a:r>
                        <a:rPr lang="en-US" sz="1300" u="none" strike="noStrike">
                          <a:effectLst/>
                        </a:rPr>
                        <a:t>Integral-field Spectroscopy</a:t>
                      </a:r>
                      <a:endParaRPr lang="en-US" sz="1300" b="0" i="0" u="none" strike="noStrike">
                        <a:solidFill>
                          <a:srgbClr val="000000"/>
                        </a:solidFill>
                        <a:effectLst/>
                        <a:latin typeface="Calibri" charset="0"/>
                      </a:endParaRPr>
                    </a:p>
                  </a:txBody>
                  <a:tcPr marL="10197" marR="10197" marT="10197" marB="0" vert="vert270" anchor="ctr">
                    <a:solidFill>
                      <a:schemeClr val="accent1">
                        <a:lumMod val="40000"/>
                        <a:lumOff val="60000"/>
                      </a:schemeClr>
                    </a:solidFill>
                  </a:tcPr>
                </a:tc>
                <a:tc rowSpan="3">
                  <a:txBody>
                    <a:bodyPr/>
                    <a:lstStyle/>
                    <a:p>
                      <a:pPr algn="ctr" fontAlgn="ctr"/>
                      <a:r>
                        <a:rPr lang="el-GR" sz="1300" u="none" strike="noStrike">
                          <a:effectLst/>
                        </a:rPr>
                        <a:t>LM </a:t>
                      </a:r>
                      <a:r>
                        <a:rPr lang="el-GR" sz="900" u="none" strike="noStrike">
                          <a:effectLst/>
                        </a:rPr>
                        <a:t>Dλ=50nm</a:t>
                      </a:r>
                      <a:endParaRPr lang="el-GR" sz="1300" b="0" i="0" u="none" strike="noStrike">
                        <a:solidFill>
                          <a:srgbClr val="000000"/>
                        </a:solidFill>
                        <a:effectLst/>
                        <a:latin typeface="Calibri" charset="0"/>
                      </a:endParaRPr>
                    </a:p>
                  </a:txBody>
                  <a:tcPr marL="10197" marR="10197" marT="10197" marB="0" vert="vert270" anchor="ctr">
                    <a:solidFill>
                      <a:schemeClr val="accent1">
                        <a:lumMod val="40000"/>
                        <a:lumOff val="60000"/>
                      </a:schemeClr>
                    </a:solidFill>
                  </a:tcPr>
                </a:tc>
                <a:tc>
                  <a:txBody>
                    <a:bodyPr/>
                    <a:lstStyle/>
                    <a:p>
                      <a:pPr algn="l" fontAlgn="ctr"/>
                      <a:r>
                        <a:rPr lang="en-US" sz="1300" u="none" strike="noStrike">
                          <a:effectLst/>
                        </a:rPr>
                        <a:t>direct</a:t>
                      </a:r>
                      <a:endParaRPr lang="en-US" sz="1300" b="0" i="0" u="none" strike="noStrike">
                        <a:solidFill>
                          <a:srgbClr val="000000"/>
                        </a:solidFill>
                        <a:effectLst/>
                        <a:latin typeface="Calibri" charset="0"/>
                      </a:endParaRPr>
                    </a:p>
                  </a:txBody>
                  <a:tcPr marL="10197" marR="10197" marT="10197" marB="0" anchor="ctr">
                    <a:solidFill>
                      <a:schemeClr val="accent1">
                        <a:lumMod val="40000"/>
                        <a:lumOff val="60000"/>
                      </a:schemeClr>
                    </a:solidFill>
                  </a:tcPr>
                </a:tc>
                <a:tc>
                  <a:txBody>
                    <a:bodyPr/>
                    <a:lstStyle/>
                    <a:p>
                      <a:pPr algn="l" fontAlgn="ctr"/>
                      <a:r>
                        <a:rPr lang="en-US" sz="1300" u="none" strike="noStrike">
                          <a:effectLst/>
                        </a:rPr>
                        <a:t>Kinematics and chemistry of circum-stellar environments </a:t>
                      </a:r>
                      <a:endParaRPr lang="en-US" sz="1300" b="0" i="0" u="none" strike="noStrike">
                        <a:solidFill>
                          <a:srgbClr val="000000"/>
                        </a:solidFill>
                        <a:effectLst/>
                        <a:latin typeface="Calibri" charset="0"/>
                      </a:endParaRPr>
                    </a:p>
                  </a:txBody>
                  <a:tcPr marL="10197" marR="10197" marT="10197" marB="0" anchor="ctr">
                    <a:solidFill>
                      <a:schemeClr val="accent1">
                        <a:lumMod val="40000"/>
                        <a:lumOff val="60000"/>
                      </a:schemeClr>
                    </a:solidFill>
                  </a:tcPr>
                </a:tc>
                <a:extLst>
                  <a:ext uri="{0D108BD9-81ED-4DB2-BD59-A6C34878D82A}">
                    <a16:rowId xmlns:a16="http://schemas.microsoft.com/office/drawing/2014/main" val="10010"/>
                  </a:ext>
                </a:extLst>
              </a:tr>
              <a:tr h="214129">
                <a:tc vMerge="1">
                  <a:txBody>
                    <a:bodyPr/>
                    <a:lstStyle/>
                    <a:p>
                      <a:endParaRPr lang="en-US"/>
                    </a:p>
                  </a:txBody>
                  <a:tcPr/>
                </a:tc>
                <a:tc vMerge="1">
                  <a:txBody>
                    <a:bodyPr/>
                    <a:lstStyle/>
                    <a:p>
                      <a:endParaRPr lang="en-US"/>
                    </a:p>
                  </a:txBody>
                  <a:tcPr/>
                </a:tc>
                <a:tc>
                  <a:txBody>
                    <a:bodyPr/>
                    <a:lstStyle/>
                    <a:p>
                      <a:pPr algn="l" fontAlgn="ctr"/>
                      <a:r>
                        <a:rPr lang="en-US" sz="1300" u="none" strike="noStrike">
                          <a:effectLst/>
                        </a:rPr>
                        <a:t>APP</a:t>
                      </a:r>
                      <a:endParaRPr lang="en-US" sz="1300" b="0" i="0" u="none" strike="noStrike">
                        <a:solidFill>
                          <a:srgbClr val="000000"/>
                        </a:solidFill>
                        <a:effectLst/>
                        <a:latin typeface="Calibri" charset="0"/>
                      </a:endParaRPr>
                    </a:p>
                  </a:txBody>
                  <a:tcPr marL="10197" marR="10197" marT="10197" marB="0" anchor="ctr">
                    <a:solidFill>
                      <a:schemeClr val="accent1">
                        <a:lumMod val="40000"/>
                        <a:lumOff val="60000"/>
                      </a:schemeClr>
                    </a:solidFill>
                  </a:tcPr>
                </a:tc>
                <a:tc rowSpan="2">
                  <a:txBody>
                    <a:bodyPr/>
                    <a:lstStyle/>
                    <a:p>
                      <a:pPr algn="l" fontAlgn="ctr"/>
                      <a:r>
                        <a:rPr lang="en-US" sz="1300" u="none" strike="noStrike">
                          <a:effectLst/>
                        </a:rPr>
                        <a:t>Exoplanets:  “Snellen” technique</a:t>
                      </a:r>
                      <a:endParaRPr lang="en-US" sz="1300" b="0" i="0" u="none" strike="noStrike">
                        <a:solidFill>
                          <a:srgbClr val="000000"/>
                        </a:solidFill>
                        <a:effectLst/>
                        <a:latin typeface="Calibri" charset="0"/>
                      </a:endParaRPr>
                    </a:p>
                  </a:txBody>
                  <a:tcPr marL="10197" marR="10197" marT="10197" marB="0" anchor="ctr">
                    <a:solidFill>
                      <a:schemeClr val="accent1">
                        <a:lumMod val="40000"/>
                        <a:lumOff val="60000"/>
                      </a:schemeClr>
                    </a:solidFill>
                  </a:tcPr>
                </a:tc>
                <a:extLst>
                  <a:ext uri="{0D108BD9-81ED-4DB2-BD59-A6C34878D82A}">
                    <a16:rowId xmlns:a16="http://schemas.microsoft.com/office/drawing/2014/main" val="10011"/>
                  </a:ext>
                </a:extLst>
              </a:tr>
              <a:tr h="214129">
                <a:tc vMerge="1">
                  <a:txBody>
                    <a:bodyPr/>
                    <a:lstStyle/>
                    <a:p>
                      <a:endParaRPr lang="en-US"/>
                    </a:p>
                  </a:txBody>
                  <a:tcPr/>
                </a:tc>
                <a:tc vMerge="1">
                  <a:txBody>
                    <a:bodyPr/>
                    <a:lstStyle/>
                    <a:p>
                      <a:endParaRPr lang="en-US"/>
                    </a:p>
                  </a:txBody>
                  <a:tcPr/>
                </a:tc>
                <a:tc>
                  <a:txBody>
                    <a:bodyPr/>
                    <a:lstStyle/>
                    <a:p>
                      <a:pPr algn="l" fontAlgn="ctr"/>
                      <a:r>
                        <a:rPr lang="en-US" sz="1300" u="none" strike="noStrike">
                          <a:effectLst/>
                        </a:rPr>
                        <a:t>RAVC</a:t>
                      </a:r>
                      <a:endParaRPr lang="en-US" sz="1300" b="0" i="0" u="none" strike="noStrike">
                        <a:solidFill>
                          <a:srgbClr val="000000"/>
                        </a:solidFill>
                        <a:effectLst/>
                        <a:latin typeface="Calibri" charset="0"/>
                      </a:endParaRPr>
                    </a:p>
                  </a:txBody>
                  <a:tcPr marL="10197" marR="10197" marT="10197" marB="0" anchor="ctr">
                    <a:solidFill>
                      <a:schemeClr val="accent1">
                        <a:lumMod val="40000"/>
                        <a:lumOff val="60000"/>
                      </a:schemeClr>
                    </a:solidFill>
                  </a:tcPr>
                </a:tc>
                <a:tc vMerge="1">
                  <a:txBody>
                    <a:bodyPr/>
                    <a:lstStyle/>
                    <a:p>
                      <a:endParaRPr lang="en-US"/>
                    </a:p>
                  </a:txBody>
                  <a:tcPr/>
                </a:tc>
                <a:extLst>
                  <a:ext uri="{0D108BD9-81ED-4DB2-BD59-A6C34878D82A}">
                    <a16:rowId xmlns:a16="http://schemas.microsoft.com/office/drawing/2014/main" val="10012"/>
                  </a:ext>
                </a:extLst>
              </a:tr>
              <a:tr h="401747">
                <a:tc vMerge="1">
                  <a:txBody>
                    <a:bodyPr/>
                    <a:lstStyle/>
                    <a:p>
                      <a:endParaRPr lang="en-US"/>
                    </a:p>
                  </a:txBody>
                  <a:tcPr/>
                </a:tc>
                <a:tc rowSpan="3">
                  <a:txBody>
                    <a:bodyPr/>
                    <a:lstStyle/>
                    <a:p>
                      <a:pPr algn="ctr" fontAlgn="ctr"/>
                      <a:r>
                        <a:rPr lang="de-DE" sz="1300" u="none" strike="noStrike" dirty="0">
                          <a:effectLst/>
                        </a:rPr>
                        <a:t>LM  </a:t>
                      </a:r>
                      <a:r>
                        <a:rPr lang="de-DE" sz="900" u="none" strike="noStrike" dirty="0" err="1">
                          <a:effectLst/>
                        </a:rPr>
                        <a:t>Dλ</a:t>
                      </a:r>
                      <a:r>
                        <a:rPr lang="de-DE" sz="900" u="none" strike="noStrike" dirty="0">
                          <a:effectLst/>
                        </a:rPr>
                        <a:t>=300nm</a:t>
                      </a:r>
                      <a:endParaRPr lang="de-DE" sz="1300" b="0" i="0" u="none" strike="noStrike" dirty="0">
                        <a:solidFill>
                          <a:srgbClr val="000000"/>
                        </a:solidFill>
                        <a:effectLst/>
                        <a:latin typeface="Calibri" charset="0"/>
                      </a:endParaRPr>
                    </a:p>
                  </a:txBody>
                  <a:tcPr marL="10197" marR="10197" marT="10197" marB="0" vert="vert270" anchor="ctr">
                    <a:solidFill>
                      <a:schemeClr val="accent1">
                        <a:lumMod val="60000"/>
                        <a:lumOff val="40000"/>
                      </a:schemeClr>
                    </a:solidFill>
                  </a:tcPr>
                </a:tc>
                <a:tc>
                  <a:txBody>
                    <a:bodyPr/>
                    <a:lstStyle/>
                    <a:p>
                      <a:pPr algn="l" fontAlgn="ctr"/>
                      <a:r>
                        <a:rPr lang="en-US" sz="1300" u="none" strike="noStrike" dirty="0">
                          <a:effectLst/>
                        </a:rPr>
                        <a:t>direct</a:t>
                      </a:r>
                      <a:endParaRPr lang="en-US" sz="1300" b="0" i="0" u="none" strike="noStrike" dirty="0">
                        <a:solidFill>
                          <a:srgbClr val="000000"/>
                        </a:solidFill>
                        <a:effectLst/>
                        <a:latin typeface="Calibri" charset="0"/>
                      </a:endParaRPr>
                    </a:p>
                  </a:txBody>
                  <a:tcPr marL="10197" marR="10197" marT="10197" marB="0" anchor="ctr">
                    <a:solidFill>
                      <a:schemeClr val="accent1">
                        <a:lumMod val="60000"/>
                        <a:lumOff val="40000"/>
                      </a:schemeClr>
                    </a:solidFill>
                  </a:tcPr>
                </a:tc>
                <a:tc>
                  <a:txBody>
                    <a:bodyPr/>
                    <a:lstStyle/>
                    <a:p>
                      <a:pPr algn="l" fontAlgn="b"/>
                      <a:r>
                        <a:rPr lang="en-US" sz="1300" u="none" strike="noStrike" dirty="0">
                          <a:effectLst/>
                        </a:rPr>
                        <a:t>Line studies of gaseous environments (+ISM)</a:t>
                      </a:r>
                      <a:endParaRPr lang="en-US" sz="1300" b="0" i="0" u="none" strike="noStrike" dirty="0">
                        <a:solidFill>
                          <a:srgbClr val="000000"/>
                        </a:solidFill>
                        <a:effectLst/>
                        <a:latin typeface="Calibri" charset="0"/>
                      </a:endParaRPr>
                    </a:p>
                  </a:txBody>
                  <a:tcPr marL="10197" marR="10197" marT="10197" marB="0" anchor="b">
                    <a:solidFill>
                      <a:schemeClr val="accent1">
                        <a:lumMod val="60000"/>
                        <a:lumOff val="40000"/>
                      </a:schemeClr>
                    </a:solidFill>
                  </a:tcPr>
                </a:tc>
                <a:extLst>
                  <a:ext uri="{0D108BD9-81ED-4DB2-BD59-A6C34878D82A}">
                    <a16:rowId xmlns:a16="http://schemas.microsoft.com/office/drawing/2014/main" val="10013"/>
                  </a:ext>
                </a:extLst>
              </a:tr>
              <a:tr h="214129">
                <a:tc vMerge="1">
                  <a:txBody>
                    <a:bodyPr/>
                    <a:lstStyle/>
                    <a:p>
                      <a:endParaRPr lang="en-US"/>
                    </a:p>
                  </a:txBody>
                  <a:tcPr/>
                </a:tc>
                <a:tc vMerge="1">
                  <a:txBody>
                    <a:bodyPr/>
                    <a:lstStyle/>
                    <a:p>
                      <a:endParaRPr lang="en-US"/>
                    </a:p>
                  </a:txBody>
                  <a:tcPr/>
                </a:tc>
                <a:tc>
                  <a:txBody>
                    <a:bodyPr/>
                    <a:lstStyle/>
                    <a:p>
                      <a:pPr algn="l" fontAlgn="ctr"/>
                      <a:r>
                        <a:rPr lang="en-US" sz="1300" u="none" strike="noStrike" dirty="0">
                          <a:effectLst/>
                        </a:rPr>
                        <a:t>APP</a:t>
                      </a:r>
                      <a:endParaRPr lang="en-US" sz="1300" b="0" i="0" u="none" strike="noStrike" dirty="0">
                        <a:solidFill>
                          <a:srgbClr val="000000"/>
                        </a:solidFill>
                        <a:effectLst/>
                        <a:latin typeface="Calibri" charset="0"/>
                      </a:endParaRPr>
                    </a:p>
                  </a:txBody>
                  <a:tcPr marL="10197" marR="10197" marT="10197" marB="0" anchor="ctr">
                    <a:solidFill>
                      <a:schemeClr val="accent1">
                        <a:lumMod val="60000"/>
                        <a:lumOff val="40000"/>
                      </a:schemeClr>
                    </a:solidFill>
                  </a:tcPr>
                </a:tc>
                <a:tc rowSpan="2">
                  <a:txBody>
                    <a:bodyPr/>
                    <a:lstStyle/>
                    <a:p>
                      <a:pPr algn="l" fontAlgn="ctr"/>
                      <a:r>
                        <a:rPr lang="en-US" sz="1300" u="none" strike="noStrike" dirty="0">
                          <a:effectLst/>
                        </a:rPr>
                        <a:t>Exoplanets: “Snellen” technique for known targets</a:t>
                      </a:r>
                      <a:endParaRPr lang="en-US" sz="1300" b="0" i="0" u="none" strike="noStrike" dirty="0">
                        <a:solidFill>
                          <a:srgbClr val="000000"/>
                        </a:solidFill>
                        <a:effectLst/>
                        <a:latin typeface="Calibri" charset="0"/>
                      </a:endParaRPr>
                    </a:p>
                  </a:txBody>
                  <a:tcPr marL="10197" marR="10197" marT="10197" marB="0" anchor="ctr">
                    <a:solidFill>
                      <a:schemeClr val="accent1">
                        <a:lumMod val="60000"/>
                        <a:lumOff val="40000"/>
                      </a:schemeClr>
                    </a:solidFill>
                  </a:tcPr>
                </a:tc>
                <a:extLst>
                  <a:ext uri="{0D108BD9-81ED-4DB2-BD59-A6C34878D82A}">
                    <a16:rowId xmlns:a16="http://schemas.microsoft.com/office/drawing/2014/main" val="10014"/>
                  </a:ext>
                </a:extLst>
              </a:tr>
              <a:tr h="224326">
                <a:tc vMerge="1">
                  <a:txBody>
                    <a:bodyPr/>
                    <a:lstStyle/>
                    <a:p>
                      <a:endParaRPr lang="en-US"/>
                    </a:p>
                  </a:txBody>
                  <a:tcPr/>
                </a:tc>
                <a:tc vMerge="1">
                  <a:txBody>
                    <a:bodyPr/>
                    <a:lstStyle/>
                    <a:p>
                      <a:endParaRPr lang="en-US"/>
                    </a:p>
                  </a:txBody>
                  <a:tcPr/>
                </a:tc>
                <a:tc>
                  <a:txBody>
                    <a:bodyPr/>
                    <a:lstStyle/>
                    <a:p>
                      <a:pPr algn="l" fontAlgn="ctr"/>
                      <a:r>
                        <a:rPr lang="en-US" sz="1300" u="none" strike="noStrike" dirty="0">
                          <a:effectLst/>
                        </a:rPr>
                        <a:t>RAVC</a:t>
                      </a:r>
                      <a:endParaRPr lang="en-US" sz="1300" b="0" i="0" u="none" strike="noStrike" dirty="0">
                        <a:solidFill>
                          <a:srgbClr val="000000"/>
                        </a:solidFill>
                        <a:effectLst/>
                        <a:latin typeface="Calibri" charset="0"/>
                      </a:endParaRPr>
                    </a:p>
                  </a:txBody>
                  <a:tcPr marL="10197" marR="10197" marT="10197" marB="0" anchor="ctr">
                    <a:solidFill>
                      <a:schemeClr val="accent1">
                        <a:lumMod val="60000"/>
                        <a:lumOff val="40000"/>
                      </a:schemeClr>
                    </a:solidFill>
                  </a:tcPr>
                </a:tc>
                <a:tc vMerge="1">
                  <a:txBody>
                    <a:bodyPr/>
                    <a:lstStyle/>
                    <a:p>
                      <a:endParaRPr lang="en-US"/>
                    </a:p>
                  </a:txBody>
                  <a:tcPr/>
                </a:tc>
                <a:extLst>
                  <a:ext uri="{0D108BD9-81ED-4DB2-BD59-A6C34878D82A}">
                    <a16:rowId xmlns:a16="http://schemas.microsoft.com/office/drawing/2014/main" val="10015"/>
                  </a:ext>
                </a:extLst>
              </a:tr>
              <a:tr h="214129">
                <a:tc rowSpan="2">
                  <a:txBody>
                    <a:bodyPr/>
                    <a:lstStyle/>
                    <a:p>
                      <a:pPr algn="ctr" fontAlgn="ctr"/>
                      <a:r>
                        <a:rPr lang="en-US" sz="1300" u="none" strike="noStrike">
                          <a:effectLst/>
                        </a:rPr>
                        <a:t>Pupil Imag.</a:t>
                      </a:r>
                      <a:endParaRPr lang="en-US" sz="1300" b="0" i="0" u="none" strike="noStrike">
                        <a:solidFill>
                          <a:srgbClr val="000000"/>
                        </a:solidFill>
                        <a:effectLst/>
                        <a:latin typeface="Calibri" charset="0"/>
                      </a:endParaRPr>
                    </a:p>
                  </a:txBody>
                  <a:tcPr marL="10197" marR="10197" marT="10197" marB="0" anchor="ctr">
                    <a:solidFill>
                      <a:schemeClr val="bg1">
                        <a:lumMod val="85000"/>
                      </a:schemeClr>
                    </a:solidFill>
                  </a:tcPr>
                </a:tc>
                <a:tc>
                  <a:txBody>
                    <a:bodyPr/>
                    <a:lstStyle/>
                    <a:p>
                      <a:pPr algn="ctr" fontAlgn="ctr"/>
                      <a:r>
                        <a:rPr lang="en-US" sz="1300" u="none" strike="noStrike">
                          <a:effectLst/>
                        </a:rPr>
                        <a:t>L</a:t>
                      </a:r>
                      <a:endParaRPr lang="en-US" sz="1300" b="0" i="0" u="none" strike="noStrike">
                        <a:solidFill>
                          <a:srgbClr val="000000"/>
                        </a:solidFill>
                        <a:effectLst/>
                        <a:latin typeface="Calibri" charset="0"/>
                      </a:endParaRPr>
                    </a:p>
                  </a:txBody>
                  <a:tcPr marL="10197" marR="10197" marT="10197" marB="0" anchor="ctr">
                    <a:solidFill>
                      <a:schemeClr val="bg1">
                        <a:lumMod val="85000"/>
                      </a:schemeClr>
                    </a:solidFill>
                  </a:tcPr>
                </a:tc>
                <a:tc rowSpan="2">
                  <a:txBody>
                    <a:bodyPr/>
                    <a:lstStyle/>
                    <a:p>
                      <a:pPr algn="l" fontAlgn="ctr"/>
                      <a:r>
                        <a:rPr lang="en-US" sz="1300" u="none" strike="noStrike">
                          <a:effectLst/>
                        </a:rPr>
                        <a:t>diagnostic</a:t>
                      </a:r>
                      <a:endParaRPr lang="en-US" sz="1300" b="0" i="0" u="none" strike="noStrike">
                        <a:solidFill>
                          <a:srgbClr val="000000"/>
                        </a:solidFill>
                        <a:effectLst/>
                        <a:latin typeface="Calibri" charset="0"/>
                      </a:endParaRPr>
                    </a:p>
                  </a:txBody>
                  <a:tcPr marL="10197" marR="10197" marT="10197" marB="0" anchor="ctr">
                    <a:solidFill>
                      <a:schemeClr val="bg1">
                        <a:lumMod val="85000"/>
                      </a:schemeClr>
                    </a:solidFill>
                  </a:tcPr>
                </a:tc>
                <a:tc rowSpan="2">
                  <a:txBody>
                    <a:bodyPr/>
                    <a:lstStyle/>
                    <a:p>
                      <a:pPr algn="l" fontAlgn="ctr"/>
                      <a:r>
                        <a:rPr lang="en-US" sz="1300" u="none" strike="noStrike" dirty="0">
                          <a:effectLst/>
                        </a:rPr>
                        <a:t>Calibration</a:t>
                      </a:r>
                      <a:endParaRPr lang="en-US" sz="1300" b="0" i="0" u="none" strike="noStrike" dirty="0">
                        <a:solidFill>
                          <a:srgbClr val="000000"/>
                        </a:solidFill>
                        <a:effectLst/>
                        <a:latin typeface="Calibri" charset="0"/>
                      </a:endParaRPr>
                    </a:p>
                  </a:txBody>
                  <a:tcPr marL="10197" marR="10197" marT="10197" marB="0" anchor="ctr">
                    <a:solidFill>
                      <a:schemeClr val="bg1">
                        <a:lumMod val="85000"/>
                      </a:schemeClr>
                    </a:solidFill>
                  </a:tcPr>
                </a:tc>
                <a:extLst>
                  <a:ext uri="{0D108BD9-81ED-4DB2-BD59-A6C34878D82A}">
                    <a16:rowId xmlns:a16="http://schemas.microsoft.com/office/drawing/2014/main" val="10016"/>
                  </a:ext>
                </a:extLst>
              </a:tr>
              <a:tr h="224326">
                <a:tc vMerge="1">
                  <a:txBody>
                    <a:bodyPr/>
                    <a:lstStyle/>
                    <a:p>
                      <a:endParaRPr lang="en-US"/>
                    </a:p>
                  </a:txBody>
                  <a:tcPr/>
                </a:tc>
                <a:tc>
                  <a:txBody>
                    <a:bodyPr/>
                    <a:lstStyle/>
                    <a:p>
                      <a:pPr algn="ctr" fontAlgn="b"/>
                      <a:r>
                        <a:rPr lang="en-US" sz="1300" u="none" strike="noStrike" dirty="0">
                          <a:effectLst/>
                        </a:rPr>
                        <a:t>N</a:t>
                      </a:r>
                      <a:endParaRPr lang="en-US" sz="1300" b="0" i="0" u="none" strike="noStrike" dirty="0">
                        <a:solidFill>
                          <a:srgbClr val="000000"/>
                        </a:solidFill>
                        <a:effectLst/>
                        <a:latin typeface="Calibri" charset="0"/>
                      </a:endParaRPr>
                    </a:p>
                  </a:txBody>
                  <a:tcPr marL="10197" marR="10197" marT="10197" marB="0" anchor="b">
                    <a:solidFill>
                      <a:schemeClr val="bg1">
                        <a:lumMod val="85000"/>
                      </a:schemeClr>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17"/>
                  </a:ext>
                </a:extLst>
              </a:tr>
            </a:tbl>
          </a:graphicData>
        </a:graphic>
      </p:graphicFrame>
    </p:spTree>
    <p:extLst>
      <p:ext uri="{BB962C8B-B14F-4D97-AF65-F5344CB8AC3E}">
        <p14:creationId xmlns:p14="http://schemas.microsoft.com/office/powerpoint/2010/main" val="11090718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GB"/>
              <a:t>ESC/12 October 2017/Instrumentation Update</a:t>
            </a:r>
            <a:endParaRPr lang="en-GB" dirty="0"/>
          </a:p>
        </p:txBody>
      </p:sp>
      <p:sp>
        <p:nvSpPr>
          <p:cNvPr id="3" name="Slide Number Placeholder 2"/>
          <p:cNvSpPr>
            <a:spLocks noGrp="1"/>
          </p:cNvSpPr>
          <p:nvPr>
            <p:ph type="sldNum" sz="quarter" idx="4"/>
          </p:nvPr>
        </p:nvSpPr>
        <p:spPr/>
        <p:txBody>
          <a:bodyPr/>
          <a:lstStyle/>
          <a:p>
            <a:fld id="{CD6CA89A-7F63-7545-9B43-AF7DF332BE1B}" type="slidenum">
              <a:rPr lang="en-GB" smtClean="0"/>
              <a:pPr/>
              <a:t>36</a:t>
            </a:fld>
            <a:endParaRPr lang="en-GB"/>
          </a:p>
        </p:txBody>
      </p:sp>
      <p:sp>
        <p:nvSpPr>
          <p:cNvPr id="4" name="Content Placeholder 3"/>
          <p:cNvSpPr>
            <a:spLocks noGrp="1"/>
          </p:cNvSpPr>
          <p:nvPr>
            <p:ph sz="quarter" idx="10"/>
          </p:nvPr>
        </p:nvSpPr>
        <p:spPr>
          <a:xfrm>
            <a:off x="0" y="1131005"/>
            <a:ext cx="9141689" cy="5278663"/>
          </a:xfrm>
        </p:spPr>
        <p:txBody>
          <a:bodyPr/>
          <a:lstStyle/>
          <a:p>
            <a:pPr marL="0" indent="0">
              <a:buNone/>
            </a:pPr>
            <a:r>
              <a:rPr lang="en-US" sz="2400" dirty="0"/>
              <a:t> </a:t>
            </a:r>
          </a:p>
          <a:p>
            <a:pPr marL="0" indent="0">
              <a:buNone/>
            </a:pPr>
            <a:endParaRPr lang="en-US" sz="2400" dirty="0"/>
          </a:p>
          <a:p>
            <a:endParaRPr lang="en-US" sz="2400" dirty="0"/>
          </a:p>
          <a:p>
            <a:pPr marL="914400" lvl="2" indent="0" algn="ctr">
              <a:buNone/>
            </a:pPr>
            <a:r>
              <a:rPr lang="en-US" sz="6000" dirty="0"/>
              <a:t>Consortium News</a:t>
            </a:r>
          </a:p>
          <a:p>
            <a:pPr marL="914400" lvl="2" indent="0">
              <a:buNone/>
            </a:pPr>
            <a:endParaRPr lang="en-US" sz="6000" dirty="0"/>
          </a:p>
          <a:p>
            <a:pPr lvl="1"/>
            <a:endParaRPr lang="en-US" sz="2000" dirty="0"/>
          </a:p>
          <a:p>
            <a:pPr marL="0" indent="0">
              <a:buNone/>
            </a:pPr>
            <a:endParaRPr lang="en-US" sz="2400" dirty="0"/>
          </a:p>
          <a:p>
            <a:endParaRPr lang="en-US" sz="2400" dirty="0"/>
          </a:p>
          <a:p>
            <a:endParaRPr lang="en-GB" sz="2400" dirty="0"/>
          </a:p>
        </p:txBody>
      </p:sp>
      <p:sp>
        <p:nvSpPr>
          <p:cNvPr id="5" name="Title 4"/>
          <p:cNvSpPr>
            <a:spLocks noGrp="1"/>
          </p:cNvSpPr>
          <p:nvPr>
            <p:ph type="title"/>
          </p:nvPr>
        </p:nvSpPr>
        <p:spPr/>
        <p:txBody>
          <a:bodyPr>
            <a:normAutofit/>
          </a:bodyPr>
          <a:lstStyle/>
          <a:p>
            <a:r>
              <a:rPr lang="en-US" dirty="0"/>
              <a:t>METIS</a:t>
            </a:r>
            <a:endParaRPr lang="en-GB" dirty="0"/>
          </a:p>
        </p:txBody>
      </p:sp>
    </p:spTree>
    <p:extLst>
      <p:ext uri="{BB962C8B-B14F-4D97-AF65-F5344CB8AC3E}">
        <p14:creationId xmlns:p14="http://schemas.microsoft.com/office/powerpoint/2010/main" val="26396041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GB"/>
              <a:t>ESC/12 October 2017/Instrumentation Update</a:t>
            </a:r>
            <a:endParaRPr lang="en-GB" dirty="0"/>
          </a:p>
        </p:txBody>
      </p:sp>
      <p:sp>
        <p:nvSpPr>
          <p:cNvPr id="3" name="Slide Number Placeholder 2"/>
          <p:cNvSpPr>
            <a:spLocks noGrp="1"/>
          </p:cNvSpPr>
          <p:nvPr>
            <p:ph type="sldNum" sz="quarter" idx="4"/>
          </p:nvPr>
        </p:nvSpPr>
        <p:spPr/>
        <p:txBody>
          <a:bodyPr/>
          <a:lstStyle/>
          <a:p>
            <a:fld id="{CD6CA89A-7F63-7545-9B43-AF7DF332BE1B}" type="slidenum">
              <a:rPr lang="en-GB" smtClean="0"/>
              <a:pPr/>
              <a:t>37</a:t>
            </a:fld>
            <a:endParaRPr lang="en-GB"/>
          </a:p>
        </p:txBody>
      </p:sp>
      <p:sp>
        <p:nvSpPr>
          <p:cNvPr id="5" name="Title 4"/>
          <p:cNvSpPr>
            <a:spLocks noGrp="1"/>
          </p:cNvSpPr>
          <p:nvPr>
            <p:ph type="title"/>
          </p:nvPr>
        </p:nvSpPr>
        <p:spPr/>
        <p:txBody>
          <a:bodyPr/>
          <a:lstStyle/>
          <a:p>
            <a:r>
              <a:rPr lang="en-US" dirty="0"/>
              <a:t>METIS Consortium</a:t>
            </a:r>
            <a:endParaRPr lang="en-GB" dirty="0"/>
          </a:p>
        </p:txBody>
      </p:sp>
      <p:pic>
        <p:nvPicPr>
          <p:cNvPr id="7" name="Content Placeholder 6"/>
          <p:cNvPicPr>
            <a:picLocks noGrp="1"/>
          </p:cNvPicPr>
          <p:nvPr>
            <p:ph sz="quarter" idx="10"/>
          </p:nvPr>
        </p:nvPicPr>
        <p:blipFill>
          <a:blip r:embed="rId3">
            <a:extLst>
              <a:ext uri="{28A0092B-C50C-407E-A947-70E740481C1C}">
                <a14:useLocalDpi xmlns:a14="http://schemas.microsoft.com/office/drawing/2010/main" val="0"/>
              </a:ext>
            </a:extLst>
          </a:blip>
          <a:srcRect/>
          <a:stretch>
            <a:fillRect/>
          </a:stretch>
        </p:blipFill>
        <p:spPr bwMode="auto">
          <a:xfrm>
            <a:off x="457832" y="1130300"/>
            <a:ext cx="8620449" cy="5280025"/>
          </a:xfrm>
          <a:prstGeom prst="rect">
            <a:avLst/>
          </a:prstGeom>
          <a:noFill/>
        </p:spPr>
      </p:pic>
    </p:spTree>
    <p:extLst>
      <p:ext uri="{BB962C8B-B14F-4D97-AF65-F5344CB8AC3E}">
        <p14:creationId xmlns:p14="http://schemas.microsoft.com/office/powerpoint/2010/main" val="15542468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GB" dirty="0"/>
              <a:t>ESC/12 October 2017/Instrumentation Update</a:t>
            </a:r>
          </a:p>
        </p:txBody>
      </p:sp>
      <p:sp>
        <p:nvSpPr>
          <p:cNvPr id="3" name="Slide Number Placeholder 2"/>
          <p:cNvSpPr>
            <a:spLocks noGrp="1"/>
          </p:cNvSpPr>
          <p:nvPr>
            <p:ph type="sldNum" sz="quarter" idx="4"/>
          </p:nvPr>
        </p:nvSpPr>
        <p:spPr/>
        <p:txBody>
          <a:bodyPr/>
          <a:lstStyle/>
          <a:p>
            <a:fld id="{CD6CA89A-7F63-7545-9B43-AF7DF332BE1B}" type="slidenum">
              <a:rPr lang="en-GB" smtClean="0"/>
              <a:pPr/>
              <a:t>38</a:t>
            </a:fld>
            <a:endParaRPr lang="en-GB"/>
          </a:p>
        </p:txBody>
      </p:sp>
      <p:sp>
        <p:nvSpPr>
          <p:cNvPr id="5" name="Title 4"/>
          <p:cNvSpPr>
            <a:spLocks noGrp="1"/>
          </p:cNvSpPr>
          <p:nvPr>
            <p:ph type="title"/>
          </p:nvPr>
        </p:nvSpPr>
        <p:spPr/>
        <p:txBody>
          <a:bodyPr>
            <a:normAutofit/>
          </a:bodyPr>
          <a:lstStyle/>
          <a:p>
            <a:r>
              <a:rPr lang="en-US" dirty="0"/>
              <a:t>METIS Consortium May 2017</a:t>
            </a:r>
            <a:endParaRPr lang="en-GB" dirty="0"/>
          </a:p>
        </p:txBody>
      </p:sp>
      <p:pic>
        <p:nvPicPr>
          <p:cNvPr id="9" name="Picture 8">
            <a:extLst>
              <a:ext uri="{FF2B5EF4-FFF2-40B4-BE49-F238E27FC236}">
                <a16:creationId xmlns:a16="http://schemas.microsoft.com/office/drawing/2014/main" id="{A029957E-0C6E-4136-AD80-40C402FD40BB}"/>
              </a:ext>
            </a:extLst>
          </p:cNvPr>
          <p:cNvPicPr>
            <a:picLocks noChangeAspect="1"/>
          </p:cNvPicPr>
          <p:nvPr/>
        </p:nvPicPr>
        <p:blipFill>
          <a:blip r:embed="rId3"/>
          <a:stretch>
            <a:fillRect/>
          </a:stretch>
        </p:blipFill>
        <p:spPr>
          <a:xfrm>
            <a:off x="0" y="0"/>
            <a:ext cx="9144000" cy="6096000"/>
          </a:xfrm>
          <a:prstGeom prst="rect">
            <a:avLst/>
          </a:prstGeom>
        </p:spPr>
      </p:pic>
    </p:spTree>
    <p:extLst>
      <p:ext uri="{BB962C8B-B14F-4D97-AF65-F5344CB8AC3E}">
        <p14:creationId xmlns:p14="http://schemas.microsoft.com/office/powerpoint/2010/main" val="35714189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GB"/>
              <a:t>ESC/12 October 2017/Instrumentation Update</a:t>
            </a:r>
            <a:endParaRPr lang="en-GB" dirty="0"/>
          </a:p>
        </p:txBody>
      </p:sp>
      <p:sp>
        <p:nvSpPr>
          <p:cNvPr id="3" name="Slide Number Placeholder 2"/>
          <p:cNvSpPr>
            <a:spLocks noGrp="1"/>
          </p:cNvSpPr>
          <p:nvPr>
            <p:ph type="sldNum" sz="quarter" idx="4"/>
          </p:nvPr>
        </p:nvSpPr>
        <p:spPr/>
        <p:txBody>
          <a:bodyPr/>
          <a:lstStyle/>
          <a:p>
            <a:fld id="{CD6CA89A-7F63-7545-9B43-AF7DF332BE1B}" type="slidenum">
              <a:rPr lang="en-GB" smtClean="0"/>
              <a:pPr/>
              <a:t>39</a:t>
            </a:fld>
            <a:endParaRPr lang="en-GB"/>
          </a:p>
        </p:txBody>
      </p:sp>
      <p:sp>
        <p:nvSpPr>
          <p:cNvPr id="4" name="Content Placeholder 3"/>
          <p:cNvSpPr>
            <a:spLocks noGrp="1"/>
          </p:cNvSpPr>
          <p:nvPr>
            <p:ph sz="quarter" idx="10"/>
          </p:nvPr>
        </p:nvSpPr>
        <p:spPr/>
        <p:txBody>
          <a:bodyPr/>
          <a:lstStyle/>
          <a:p>
            <a:r>
              <a:rPr lang="en-US" sz="2000" dirty="0"/>
              <a:t>Warm Calibration Device WCU: Proposal from “Universität </a:t>
            </a:r>
            <a:r>
              <a:rPr lang="en-US" sz="2000" dirty="0" err="1"/>
              <a:t>zu</a:t>
            </a:r>
            <a:r>
              <a:rPr lang="en-US" sz="2000" dirty="0"/>
              <a:t> Köln” </a:t>
            </a:r>
            <a:r>
              <a:rPr lang="en-US" sz="2000" dirty="0" err="1"/>
              <a:t>UzK</a:t>
            </a:r>
            <a:r>
              <a:rPr lang="en-US" sz="2000" dirty="0"/>
              <a:t> was approved. </a:t>
            </a:r>
          </a:p>
          <a:p>
            <a:r>
              <a:rPr lang="en-US" sz="2000" dirty="0"/>
              <a:t>Portuguese institutes took over warm support structure and is called CENTRA. </a:t>
            </a:r>
          </a:p>
          <a:p>
            <a:r>
              <a:rPr lang="en-US" sz="2000" dirty="0"/>
              <a:t>ETH: Search for successor for M. Meyer at ETH is ongoing. </a:t>
            </a:r>
            <a:r>
              <a:rPr lang="en-US" sz="2000" dirty="0" err="1"/>
              <a:t>Reorganisation</a:t>
            </a:r>
            <a:r>
              <a:rPr lang="en-US" sz="2000" dirty="0"/>
              <a:t> of Astronomical Institute took place.</a:t>
            </a:r>
          </a:p>
          <a:p>
            <a:r>
              <a:rPr lang="en-US" sz="2000" dirty="0"/>
              <a:t>N-band spectrometer study proposal submitted. Selected and high ranked for the next project phase. Not started yet due to major </a:t>
            </a:r>
            <a:r>
              <a:rPr lang="en-US" sz="2000" dirty="0" err="1"/>
              <a:t>programme</a:t>
            </a:r>
            <a:r>
              <a:rPr lang="en-US" sz="2000" dirty="0"/>
              <a:t> review. Expected (hoped) start beginning of 2018.</a:t>
            </a:r>
          </a:p>
          <a:p>
            <a:r>
              <a:rPr lang="en-US" sz="2000" dirty="0"/>
              <a:t>PDR date fixed (14 May 2018) and chairperson (Andreas Glindemann) selected.  </a:t>
            </a:r>
          </a:p>
          <a:p>
            <a:r>
              <a:rPr lang="en-US" sz="2000" dirty="0"/>
              <a:t>MOU has been signed (except by A*) </a:t>
            </a:r>
          </a:p>
          <a:p>
            <a:r>
              <a:rPr lang="en-US" sz="2000" dirty="0"/>
              <a:t>Interaction ESO / consortium intensifying on engineering aspects.</a:t>
            </a:r>
          </a:p>
          <a:p>
            <a:r>
              <a:rPr lang="en-US" sz="2000" dirty="0"/>
              <a:t>METIS considering to prepare a CRE for the LTAO.</a:t>
            </a:r>
          </a:p>
          <a:p>
            <a:pPr marL="0" indent="0">
              <a:buNone/>
            </a:pPr>
            <a:endParaRPr lang="en-US" sz="2000" dirty="0"/>
          </a:p>
          <a:p>
            <a:pPr lvl="1"/>
            <a:endParaRPr lang="en-US" sz="2000" dirty="0"/>
          </a:p>
          <a:p>
            <a:pPr marL="0" indent="0">
              <a:buNone/>
            </a:pPr>
            <a:endParaRPr lang="en-US" sz="2400" dirty="0"/>
          </a:p>
          <a:p>
            <a:endParaRPr lang="en-US" sz="2400" dirty="0"/>
          </a:p>
          <a:p>
            <a:endParaRPr lang="en-GB" sz="2400" dirty="0"/>
          </a:p>
        </p:txBody>
      </p:sp>
      <p:sp>
        <p:nvSpPr>
          <p:cNvPr id="5" name="Title 4"/>
          <p:cNvSpPr>
            <a:spLocks noGrp="1"/>
          </p:cNvSpPr>
          <p:nvPr>
            <p:ph type="title"/>
          </p:nvPr>
        </p:nvSpPr>
        <p:spPr/>
        <p:txBody>
          <a:bodyPr>
            <a:normAutofit/>
          </a:bodyPr>
          <a:lstStyle/>
          <a:p>
            <a:r>
              <a:rPr lang="en-US" dirty="0"/>
              <a:t>METIS Consortium  News</a:t>
            </a:r>
            <a:endParaRPr lang="en-GB" dirty="0"/>
          </a:p>
        </p:txBody>
      </p:sp>
    </p:spTree>
    <p:extLst>
      <p:ext uri="{BB962C8B-B14F-4D97-AF65-F5344CB8AC3E}">
        <p14:creationId xmlns:p14="http://schemas.microsoft.com/office/powerpoint/2010/main" val="26521404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GB"/>
              <a:t>ESC/12 October 2017/Instrumentation Update</a:t>
            </a:r>
            <a:endParaRPr lang="en-GB" dirty="0"/>
          </a:p>
        </p:txBody>
      </p:sp>
      <p:sp>
        <p:nvSpPr>
          <p:cNvPr id="4" name="Title 3"/>
          <p:cNvSpPr>
            <a:spLocks noGrp="1"/>
          </p:cNvSpPr>
          <p:nvPr>
            <p:ph type="title"/>
          </p:nvPr>
        </p:nvSpPr>
        <p:spPr/>
        <p:txBody>
          <a:bodyPr/>
          <a:lstStyle/>
          <a:p>
            <a:r>
              <a:rPr lang="en-US" dirty="0"/>
              <a:t>Imaging Sensitivity</a:t>
            </a:r>
          </a:p>
        </p:txBody>
      </p:sp>
      <p:pic>
        <p:nvPicPr>
          <p:cNvPr id="6" name="Picture 5"/>
          <p:cNvPicPr/>
          <p:nvPr/>
        </p:nvPicPr>
        <p:blipFill>
          <a:blip r:embed="rId2" cstate="print">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tretch>
            <a:fillRect/>
          </a:stretch>
        </p:blipFill>
        <p:spPr>
          <a:xfrm>
            <a:off x="0" y="2348345"/>
            <a:ext cx="5943600" cy="4509655"/>
          </a:xfrm>
          <a:prstGeom prst="rect">
            <a:avLst/>
          </a:prstGeom>
        </p:spPr>
      </p:pic>
      <p:graphicFrame>
        <p:nvGraphicFramePr>
          <p:cNvPr id="7" name="Table 6"/>
          <p:cNvGraphicFramePr>
            <a:graphicFrameLocks noGrp="1"/>
          </p:cNvGraphicFramePr>
          <p:nvPr>
            <p:extLst/>
          </p:nvPr>
        </p:nvGraphicFramePr>
        <p:xfrm>
          <a:off x="5943601" y="3527108"/>
          <a:ext cx="3200400" cy="2072640"/>
        </p:xfrm>
        <a:graphic>
          <a:graphicData uri="http://schemas.openxmlformats.org/drawingml/2006/table">
            <a:tbl>
              <a:tblPr firstRow="1" bandRow="1">
                <a:tableStyleId>{5940675A-B579-460E-94D1-54222C63F5DA}</a:tableStyleId>
              </a:tblPr>
              <a:tblGrid>
                <a:gridCol w="560918">
                  <a:extLst>
                    <a:ext uri="{9D8B030D-6E8A-4147-A177-3AD203B41FA5}">
                      <a16:colId xmlns:a16="http://schemas.microsoft.com/office/drawing/2014/main" val="20000"/>
                    </a:ext>
                  </a:extLst>
                </a:gridCol>
                <a:gridCol w="1610415">
                  <a:extLst>
                    <a:ext uri="{9D8B030D-6E8A-4147-A177-3AD203B41FA5}">
                      <a16:colId xmlns:a16="http://schemas.microsoft.com/office/drawing/2014/main" val="20001"/>
                    </a:ext>
                  </a:extLst>
                </a:gridCol>
                <a:gridCol w="1029067">
                  <a:extLst>
                    <a:ext uri="{9D8B030D-6E8A-4147-A177-3AD203B41FA5}">
                      <a16:colId xmlns:a16="http://schemas.microsoft.com/office/drawing/2014/main" val="20002"/>
                    </a:ext>
                  </a:extLst>
                </a:gridCol>
              </a:tblGrid>
              <a:tr h="388061">
                <a:tc>
                  <a:txBody>
                    <a:bodyPr/>
                    <a:lstStyle/>
                    <a:p>
                      <a:pPr algn="ctr"/>
                      <a:r>
                        <a:rPr lang="el-GR" sz="2800" b="1" dirty="0"/>
                        <a:t>λ</a:t>
                      </a:r>
                      <a:endParaRPr lang="nl-NL" sz="2800" b="1" dirty="0"/>
                    </a:p>
                  </a:txBody>
                  <a:tcPr>
                    <a:solidFill>
                      <a:schemeClr val="bg1">
                        <a:lumMod val="95000"/>
                      </a:schemeClr>
                    </a:solidFill>
                  </a:tcPr>
                </a:tc>
                <a:tc>
                  <a:txBody>
                    <a:bodyPr/>
                    <a:lstStyle/>
                    <a:p>
                      <a:pPr algn="ctr"/>
                      <a:r>
                        <a:rPr lang="en-US" sz="2800" dirty="0"/>
                        <a:t>F</a:t>
                      </a:r>
                      <a:endParaRPr lang="nl-NL" sz="2800" dirty="0"/>
                    </a:p>
                  </a:txBody>
                  <a:tcPr>
                    <a:solidFill>
                      <a:schemeClr val="bg1">
                        <a:lumMod val="95000"/>
                      </a:schemeClr>
                    </a:solidFill>
                  </a:tcPr>
                </a:tc>
                <a:tc>
                  <a:txBody>
                    <a:bodyPr/>
                    <a:lstStyle/>
                    <a:p>
                      <a:pPr algn="ctr"/>
                      <a:r>
                        <a:rPr lang="en-US" sz="2800" dirty="0"/>
                        <a:t>mag</a:t>
                      </a:r>
                      <a:endParaRPr lang="nl-NL" sz="2800" dirty="0"/>
                    </a:p>
                  </a:txBody>
                  <a:tcPr>
                    <a:solidFill>
                      <a:schemeClr val="bg1">
                        <a:lumMod val="95000"/>
                      </a:schemeClr>
                    </a:solidFill>
                  </a:tcPr>
                </a:tc>
                <a:extLst>
                  <a:ext uri="{0D108BD9-81ED-4DB2-BD59-A6C34878D82A}">
                    <a16:rowId xmlns:a16="http://schemas.microsoft.com/office/drawing/2014/main" val="10000"/>
                  </a:ext>
                </a:extLst>
              </a:tr>
              <a:tr h="370840">
                <a:tc>
                  <a:txBody>
                    <a:bodyPr/>
                    <a:lstStyle/>
                    <a:p>
                      <a:pPr algn="ctr"/>
                      <a:r>
                        <a:rPr lang="en-US" sz="2800" b="1" dirty="0"/>
                        <a:t>L</a:t>
                      </a:r>
                      <a:endParaRPr lang="nl-NL" sz="2800" b="1" dirty="0"/>
                    </a:p>
                  </a:txBody>
                  <a:tcPr>
                    <a:solidFill>
                      <a:srgbClr val="66FFFF"/>
                    </a:solidFill>
                  </a:tcPr>
                </a:tc>
                <a:tc>
                  <a:txBody>
                    <a:bodyPr/>
                    <a:lstStyle/>
                    <a:p>
                      <a:pPr algn="r"/>
                      <a:r>
                        <a:rPr lang="en-US" sz="2800" dirty="0"/>
                        <a:t>1 </a:t>
                      </a:r>
                      <a:r>
                        <a:rPr lang="el-GR" sz="2800" dirty="0"/>
                        <a:t>μ</a:t>
                      </a:r>
                      <a:r>
                        <a:rPr lang="en-US" sz="2800" dirty="0" err="1"/>
                        <a:t>Jy</a:t>
                      </a:r>
                      <a:endParaRPr lang="nl-NL" sz="2800" dirty="0"/>
                    </a:p>
                  </a:txBody>
                  <a:tcPr>
                    <a:solidFill>
                      <a:srgbClr val="66FFFF"/>
                    </a:solidFill>
                  </a:tcPr>
                </a:tc>
                <a:tc>
                  <a:txBody>
                    <a:bodyPr/>
                    <a:lstStyle/>
                    <a:p>
                      <a:pPr algn="ctr"/>
                      <a:r>
                        <a:rPr lang="en-US" sz="2800" dirty="0"/>
                        <a:t>21.2</a:t>
                      </a:r>
                      <a:endParaRPr lang="nl-NL" sz="2800" dirty="0"/>
                    </a:p>
                  </a:txBody>
                  <a:tcPr>
                    <a:solidFill>
                      <a:srgbClr val="66FFFF"/>
                    </a:solidFill>
                  </a:tcPr>
                </a:tc>
                <a:extLst>
                  <a:ext uri="{0D108BD9-81ED-4DB2-BD59-A6C34878D82A}">
                    <a16:rowId xmlns:a16="http://schemas.microsoft.com/office/drawing/2014/main" val="10001"/>
                  </a:ext>
                </a:extLst>
              </a:tr>
              <a:tr h="370840">
                <a:tc>
                  <a:txBody>
                    <a:bodyPr/>
                    <a:lstStyle/>
                    <a:p>
                      <a:pPr algn="ctr"/>
                      <a:r>
                        <a:rPr lang="en-US" sz="2800" b="1" dirty="0"/>
                        <a:t>M</a:t>
                      </a:r>
                      <a:endParaRPr lang="nl-NL" sz="2800" b="1" dirty="0"/>
                    </a:p>
                  </a:txBody>
                  <a:tcPr>
                    <a:solidFill>
                      <a:srgbClr val="CCFF99"/>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2800" dirty="0"/>
                        <a:t>10 </a:t>
                      </a:r>
                      <a:r>
                        <a:rPr lang="el-GR" sz="2800" dirty="0"/>
                        <a:t>μ</a:t>
                      </a:r>
                      <a:r>
                        <a:rPr lang="en-US" sz="2800" dirty="0" err="1"/>
                        <a:t>Jy</a:t>
                      </a:r>
                      <a:endParaRPr lang="nl-NL" sz="2800" dirty="0"/>
                    </a:p>
                  </a:txBody>
                  <a:tcPr>
                    <a:solidFill>
                      <a:srgbClr val="CCFF99"/>
                    </a:solidFill>
                  </a:tcPr>
                </a:tc>
                <a:tc>
                  <a:txBody>
                    <a:bodyPr/>
                    <a:lstStyle/>
                    <a:p>
                      <a:pPr algn="ctr"/>
                      <a:r>
                        <a:rPr lang="en-US" sz="2800" dirty="0"/>
                        <a:t>18</a:t>
                      </a:r>
                      <a:endParaRPr lang="nl-NL" sz="2800" dirty="0"/>
                    </a:p>
                  </a:txBody>
                  <a:tcPr>
                    <a:solidFill>
                      <a:srgbClr val="CCFF99"/>
                    </a:solidFill>
                  </a:tcPr>
                </a:tc>
                <a:extLst>
                  <a:ext uri="{0D108BD9-81ED-4DB2-BD59-A6C34878D82A}">
                    <a16:rowId xmlns:a16="http://schemas.microsoft.com/office/drawing/2014/main" val="10002"/>
                  </a:ext>
                </a:extLst>
              </a:tr>
              <a:tr h="370840">
                <a:tc>
                  <a:txBody>
                    <a:bodyPr/>
                    <a:lstStyle/>
                    <a:p>
                      <a:pPr algn="ctr"/>
                      <a:r>
                        <a:rPr lang="en-US" sz="2800" b="1" dirty="0"/>
                        <a:t>N</a:t>
                      </a:r>
                      <a:endParaRPr lang="nl-NL" sz="2800" b="1" dirty="0"/>
                    </a:p>
                  </a:txBody>
                  <a:tcPr>
                    <a:solidFill>
                      <a:srgbClr val="FF9999"/>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2800" dirty="0"/>
                        <a:t>100 </a:t>
                      </a:r>
                      <a:r>
                        <a:rPr lang="el-GR" sz="2800" dirty="0"/>
                        <a:t>μ</a:t>
                      </a:r>
                      <a:r>
                        <a:rPr lang="en-US" sz="2800" dirty="0" err="1"/>
                        <a:t>Jy</a:t>
                      </a:r>
                      <a:endParaRPr lang="nl-NL" sz="2800" dirty="0"/>
                    </a:p>
                  </a:txBody>
                  <a:tcPr>
                    <a:solidFill>
                      <a:srgbClr val="FF9999"/>
                    </a:solidFill>
                  </a:tcPr>
                </a:tc>
                <a:tc>
                  <a:txBody>
                    <a:bodyPr/>
                    <a:lstStyle/>
                    <a:p>
                      <a:pPr algn="ctr"/>
                      <a:r>
                        <a:rPr lang="en-US" sz="2800" dirty="0"/>
                        <a:t>14</a:t>
                      </a:r>
                      <a:endParaRPr lang="nl-NL" sz="2800" dirty="0"/>
                    </a:p>
                  </a:txBody>
                  <a:tcPr>
                    <a:solidFill>
                      <a:srgbClr val="FF9999"/>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28898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GB" dirty="0"/>
              <a:t>ESC/12 October 2017/Instrumentation Update</a:t>
            </a:r>
          </a:p>
        </p:txBody>
      </p:sp>
      <p:sp>
        <p:nvSpPr>
          <p:cNvPr id="3" name="Slide Number Placeholder 2"/>
          <p:cNvSpPr>
            <a:spLocks noGrp="1"/>
          </p:cNvSpPr>
          <p:nvPr>
            <p:ph type="sldNum" sz="quarter" idx="4"/>
          </p:nvPr>
        </p:nvSpPr>
        <p:spPr/>
        <p:txBody>
          <a:bodyPr/>
          <a:lstStyle/>
          <a:p>
            <a:fld id="{CD6CA89A-7F63-7545-9B43-AF7DF332BE1B}" type="slidenum">
              <a:rPr lang="en-GB" smtClean="0"/>
              <a:pPr/>
              <a:t>40</a:t>
            </a:fld>
            <a:endParaRPr lang="en-GB"/>
          </a:p>
        </p:txBody>
      </p:sp>
      <p:sp>
        <p:nvSpPr>
          <p:cNvPr id="4" name="Content Placeholder 3"/>
          <p:cNvSpPr>
            <a:spLocks noGrp="1"/>
          </p:cNvSpPr>
          <p:nvPr>
            <p:ph sz="quarter" idx="10"/>
          </p:nvPr>
        </p:nvSpPr>
        <p:spPr>
          <a:xfrm>
            <a:off x="-382137" y="1131005"/>
            <a:ext cx="9141689" cy="5278663"/>
          </a:xfrm>
        </p:spPr>
        <p:txBody>
          <a:bodyPr/>
          <a:lstStyle/>
          <a:p>
            <a:pPr marL="0" indent="0" algn="ctr">
              <a:buNone/>
            </a:pPr>
            <a:r>
              <a:rPr lang="en-US" sz="2400" dirty="0"/>
              <a:t> </a:t>
            </a:r>
          </a:p>
          <a:p>
            <a:pPr marL="0" indent="0" algn="ctr">
              <a:buNone/>
            </a:pPr>
            <a:endParaRPr lang="en-US" sz="2400" dirty="0"/>
          </a:p>
          <a:p>
            <a:pPr algn="ctr"/>
            <a:endParaRPr lang="en-US" sz="2400" dirty="0"/>
          </a:p>
          <a:p>
            <a:pPr algn="ctr"/>
            <a:endParaRPr lang="en-US" sz="2400" dirty="0"/>
          </a:p>
          <a:p>
            <a:pPr marL="914400" lvl="2" indent="0" algn="ctr">
              <a:buNone/>
            </a:pPr>
            <a:r>
              <a:rPr lang="en-US" sz="6000" dirty="0"/>
              <a:t>METIS Design Status</a:t>
            </a:r>
          </a:p>
          <a:p>
            <a:pPr lvl="1" algn="ctr"/>
            <a:endParaRPr lang="en-US" sz="2000" dirty="0"/>
          </a:p>
          <a:p>
            <a:pPr marL="0" indent="0" algn="ctr">
              <a:buNone/>
            </a:pPr>
            <a:endParaRPr lang="en-US" sz="2400" dirty="0"/>
          </a:p>
          <a:p>
            <a:pPr algn="ctr"/>
            <a:endParaRPr lang="en-US" sz="2400" dirty="0"/>
          </a:p>
          <a:p>
            <a:pPr algn="ctr"/>
            <a:endParaRPr lang="en-GB" sz="2400" dirty="0"/>
          </a:p>
        </p:txBody>
      </p:sp>
      <p:sp>
        <p:nvSpPr>
          <p:cNvPr id="5" name="Title 4"/>
          <p:cNvSpPr>
            <a:spLocks noGrp="1"/>
          </p:cNvSpPr>
          <p:nvPr>
            <p:ph type="title"/>
          </p:nvPr>
        </p:nvSpPr>
        <p:spPr/>
        <p:txBody>
          <a:bodyPr>
            <a:normAutofit/>
          </a:bodyPr>
          <a:lstStyle/>
          <a:p>
            <a:r>
              <a:rPr lang="en-US" dirty="0"/>
              <a:t>METIS</a:t>
            </a:r>
            <a:endParaRPr lang="en-GB" dirty="0"/>
          </a:p>
        </p:txBody>
      </p:sp>
    </p:spTree>
    <p:extLst>
      <p:ext uri="{BB962C8B-B14F-4D97-AF65-F5344CB8AC3E}">
        <p14:creationId xmlns:p14="http://schemas.microsoft.com/office/powerpoint/2010/main" val="26936177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GB"/>
              <a:t>ESC/12 October 2017/Instrumentation Update</a:t>
            </a:r>
            <a:endParaRPr lang="en-GB" dirty="0"/>
          </a:p>
        </p:txBody>
      </p:sp>
      <p:sp>
        <p:nvSpPr>
          <p:cNvPr id="3" name="Slide Number Placeholder 2"/>
          <p:cNvSpPr>
            <a:spLocks noGrp="1"/>
          </p:cNvSpPr>
          <p:nvPr>
            <p:ph type="sldNum" sz="quarter" idx="4"/>
          </p:nvPr>
        </p:nvSpPr>
        <p:spPr/>
        <p:txBody>
          <a:bodyPr/>
          <a:lstStyle/>
          <a:p>
            <a:fld id="{CD6CA89A-7F63-7545-9B43-AF7DF332BE1B}" type="slidenum">
              <a:rPr lang="en-GB" smtClean="0"/>
              <a:pPr/>
              <a:t>41</a:t>
            </a:fld>
            <a:endParaRPr lang="en-GB"/>
          </a:p>
        </p:txBody>
      </p:sp>
      <p:sp>
        <p:nvSpPr>
          <p:cNvPr id="5" name="Title 4"/>
          <p:cNvSpPr>
            <a:spLocks noGrp="1"/>
          </p:cNvSpPr>
          <p:nvPr>
            <p:ph type="title"/>
          </p:nvPr>
        </p:nvSpPr>
        <p:spPr/>
        <p:txBody>
          <a:bodyPr>
            <a:normAutofit/>
          </a:bodyPr>
          <a:lstStyle/>
          <a:p>
            <a:r>
              <a:rPr lang="en-US" dirty="0"/>
              <a:t>Warm Support Structure</a:t>
            </a:r>
            <a:endParaRPr lang="en-GB" dirty="0"/>
          </a:p>
        </p:txBody>
      </p:sp>
      <p:pic>
        <p:nvPicPr>
          <p:cNvPr id="39" name="Picture 38" descr="Screen Clipping">
            <a:extLst>
              <a:ext uri="{FF2B5EF4-FFF2-40B4-BE49-F238E27FC236}">
                <a16:creationId xmlns:a16="http://schemas.microsoft.com/office/drawing/2014/main" id="{E2056F65-E0A3-4159-8E1E-1C958DFDB2D7}"/>
              </a:ext>
            </a:extLst>
          </p:cNvPr>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3228113" y="1350010"/>
            <a:ext cx="5544185" cy="4645660"/>
          </a:xfrm>
          <a:prstGeom prst="rect">
            <a:avLst/>
          </a:prstGeom>
          <a:noFill/>
          <a:ln>
            <a:noFill/>
          </a:ln>
        </p:spPr>
      </p:pic>
      <p:sp>
        <p:nvSpPr>
          <p:cNvPr id="41" name="Content Placeholder 3">
            <a:extLst>
              <a:ext uri="{FF2B5EF4-FFF2-40B4-BE49-F238E27FC236}">
                <a16:creationId xmlns:a16="http://schemas.microsoft.com/office/drawing/2014/main" id="{983F4DFC-185A-49D5-867E-D512CE392101}"/>
              </a:ext>
            </a:extLst>
          </p:cNvPr>
          <p:cNvSpPr>
            <a:spLocks noGrp="1"/>
          </p:cNvSpPr>
          <p:nvPr>
            <p:ph sz="quarter" idx="10"/>
          </p:nvPr>
        </p:nvSpPr>
        <p:spPr>
          <a:xfrm>
            <a:off x="-278674" y="1073195"/>
            <a:ext cx="4136571" cy="5278663"/>
          </a:xfrm>
        </p:spPr>
        <p:txBody>
          <a:bodyPr/>
          <a:lstStyle/>
          <a:p>
            <a:pPr lvl="1"/>
            <a:endParaRPr lang="en-US" sz="2000" dirty="0"/>
          </a:p>
          <a:p>
            <a:pPr lvl="1"/>
            <a:r>
              <a:rPr lang="en-US" sz="2000" dirty="0"/>
              <a:t>Lower structure which interfaces with </a:t>
            </a:r>
            <a:r>
              <a:rPr lang="en-US" sz="2000" dirty="0" err="1"/>
              <a:t>Nasmyth</a:t>
            </a:r>
            <a:r>
              <a:rPr lang="en-US" sz="2000" dirty="0"/>
              <a:t> platform is rigid.</a:t>
            </a:r>
          </a:p>
          <a:p>
            <a:pPr lvl="1"/>
            <a:r>
              <a:rPr lang="en-US" sz="2000" dirty="0"/>
              <a:t>Cryostat alignment structure CAS connects to the elevation ring.</a:t>
            </a:r>
          </a:p>
          <a:p>
            <a:pPr lvl="1"/>
            <a:r>
              <a:rPr lang="en-US" sz="2000" dirty="0"/>
              <a:t>Design is still being iterated</a:t>
            </a:r>
          </a:p>
          <a:p>
            <a:pPr lvl="1"/>
            <a:r>
              <a:rPr lang="en-US" sz="2000" dirty="0"/>
              <a:t>LTAO is a driver of the WSS</a:t>
            </a:r>
          </a:p>
          <a:p>
            <a:pPr lvl="1"/>
            <a:r>
              <a:rPr lang="en-US" sz="2000" dirty="0"/>
              <a:t>FEA started</a:t>
            </a:r>
          </a:p>
          <a:p>
            <a:pPr lvl="1"/>
            <a:r>
              <a:rPr lang="en-US" sz="2000" dirty="0"/>
              <a:t>Mass WSS ~ 8t</a:t>
            </a:r>
          </a:p>
          <a:p>
            <a:pPr lvl="1"/>
            <a:endParaRPr lang="en-US" sz="1800" dirty="0"/>
          </a:p>
          <a:p>
            <a:pPr lvl="1"/>
            <a:endParaRPr lang="en-US" sz="2000" dirty="0"/>
          </a:p>
          <a:p>
            <a:endParaRPr lang="en-US" sz="2400" dirty="0"/>
          </a:p>
          <a:p>
            <a:pPr marL="0" indent="0">
              <a:buNone/>
            </a:pPr>
            <a:endParaRPr lang="en-US" sz="2400" dirty="0"/>
          </a:p>
          <a:p>
            <a:endParaRPr lang="en-US" sz="2400" dirty="0"/>
          </a:p>
          <a:p>
            <a:pPr lvl="2"/>
            <a:endParaRPr lang="en-US" sz="1600" dirty="0"/>
          </a:p>
          <a:p>
            <a:pPr lvl="1"/>
            <a:endParaRPr lang="en-US" sz="2000" dirty="0"/>
          </a:p>
          <a:p>
            <a:pPr marL="0" indent="0">
              <a:buNone/>
            </a:pPr>
            <a:endParaRPr lang="en-US" sz="2400" dirty="0"/>
          </a:p>
          <a:p>
            <a:endParaRPr lang="en-US" sz="2400" dirty="0"/>
          </a:p>
          <a:p>
            <a:endParaRPr lang="en-GB" sz="2400" dirty="0"/>
          </a:p>
        </p:txBody>
      </p:sp>
    </p:spTree>
    <p:extLst>
      <p:ext uri="{BB962C8B-B14F-4D97-AF65-F5344CB8AC3E}">
        <p14:creationId xmlns:p14="http://schemas.microsoft.com/office/powerpoint/2010/main" val="349026823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GB"/>
              <a:t>ESC/12 October 2017/Instrumentation Update</a:t>
            </a:r>
            <a:endParaRPr lang="en-GB" dirty="0"/>
          </a:p>
        </p:txBody>
      </p:sp>
      <p:sp>
        <p:nvSpPr>
          <p:cNvPr id="3" name="Slide Number Placeholder 2"/>
          <p:cNvSpPr>
            <a:spLocks noGrp="1"/>
          </p:cNvSpPr>
          <p:nvPr>
            <p:ph type="sldNum" sz="quarter" idx="4"/>
          </p:nvPr>
        </p:nvSpPr>
        <p:spPr/>
        <p:txBody>
          <a:bodyPr/>
          <a:lstStyle/>
          <a:p>
            <a:fld id="{CD6CA89A-7F63-7545-9B43-AF7DF332BE1B}" type="slidenum">
              <a:rPr lang="en-GB" smtClean="0"/>
              <a:pPr/>
              <a:t>42</a:t>
            </a:fld>
            <a:endParaRPr lang="en-GB"/>
          </a:p>
        </p:txBody>
      </p:sp>
      <p:sp>
        <p:nvSpPr>
          <p:cNvPr id="5" name="Title 4"/>
          <p:cNvSpPr>
            <a:spLocks noGrp="1"/>
          </p:cNvSpPr>
          <p:nvPr>
            <p:ph type="title"/>
          </p:nvPr>
        </p:nvSpPr>
        <p:spPr/>
        <p:txBody>
          <a:bodyPr>
            <a:normAutofit/>
          </a:bodyPr>
          <a:lstStyle/>
          <a:p>
            <a:r>
              <a:rPr lang="en-US" dirty="0"/>
              <a:t>METIS Optical Overview</a:t>
            </a:r>
            <a:endParaRPr lang="en-GB" dirty="0"/>
          </a:p>
        </p:txBody>
      </p:sp>
      <p:grpSp>
        <p:nvGrpSpPr>
          <p:cNvPr id="8" name="Group 7">
            <a:extLst>
              <a:ext uri="{FF2B5EF4-FFF2-40B4-BE49-F238E27FC236}">
                <a16:creationId xmlns:a16="http://schemas.microsoft.com/office/drawing/2014/main" id="{A57902B1-489C-4038-A06A-3EDE8906DE67}"/>
              </a:ext>
            </a:extLst>
          </p:cNvPr>
          <p:cNvGrpSpPr/>
          <p:nvPr/>
        </p:nvGrpSpPr>
        <p:grpSpPr>
          <a:xfrm>
            <a:off x="705394" y="1155297"/>
            <a:ext cx="7075889" cy="5419674"/>
            <a:chOff x="2101318" y="397396"/>
            <a:chExt cx="8273725" cy="6418823"/>
          </a:xfrm>
        </p:grpSpPr>
        <p:sp>
          <p:nvSpPr>
            <p:cNvPr id="9" name="AutoShape 83">
              <a:extLst>
                <a:ext uri="{FF2B5EF4-FFF2-40B4-BE49-F238E27FC236}">
                  <a16:creationId xmlns:a16="http://schemas.microsoft.com/office/drawing/2014/main" id="{7F8E31A5-7E98-4DE2-B9B1-A8F328A8BF0B}"/>
                </a:ext>
              </a:extLst>
            </p:cNvPr>
            <p:cNvSpPr>
              <a:spLocks noChangeArrowheads="1"/>
            </p:cNvSpPr>
            <p:nvPr/>
          </p:nvSpPr>
          <p:spPr bwMode="auto">
            <a:xfrm rot="16200000">
              <a:off x="2949530" y="1598940"/>
              <a:ext cx="2087814" cy="560799"/>
            </a:xfrm>
            <a:prstGeom prst="roundRect">
              <a:avLst>
                <a:gd name="adj" fmla="val 32328"/>
              </a:avLst>
            </a:prstGeom>
            <a:solidFill>
              <a:srgbClr val="FFCCCC"/>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10" name="Rounded Rectangle 420">
              <a:extLst>
                <a:ext uri="{FF2B5EF4-FFF2-40B4-BE49-F238E27FC236}">
                  <a16:creationId xmlns:a16="http://schemas.microsoft.com/office/drawing/2014/main" id="{527755AF-6A17-462C-A31D-FB3E79C1FE79}"/>
                </a:ext>
              </a:extLst>
            </p:cNvPr>
            <p:cNvSpPr/>
            <p:nvPr/>
          </p:nvSpPr>
          <p:spPr>
            <a:xfrm>
              <a:off x="3922932" y="2466433"/>
              <a:ext cx="321596" cy="362711"/>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1" name="AutoShape 83">
              <a:extLst>
                <a:ext uri="{FF2B5EF4-FFF2-40B4-BE49-F238E27FC236}">
                  <a16:creationId xmlns:a16="http://schemas.microsoft.com/office/drawing/2014/main" id="{ABFF21C8-2B50-4ECA-BCA9-786257E735C3}"/>
                </a:ext>
              </a:extLst>
            </p:cNvPr>
            <p:cNvSpPr>
              <a:spLocks noChangeArrowheads="1"/>
            </p:cNvSpPr>
            <p:nvPr/>
          </p:nvSpPr>
          <p:spPr bwMode="auto">
            <a:xfrm rot="16200000">
              <a:off x="5522851" y="-1412417"/>
              <a:ext cx="1497447" cy="5117073"/>
            </a:xfrm>
            <a:prstGeom prst="roundRect">
              <a:avLst>
                <a:gd name="adj" fmla="val 21944"/>
              </a:avLst>
            </a:prstGeom>
            <a:solidFill>
              <a:srgbClr val="FFCCCC"/>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dirty="0">
                <a:latin typeface="+mn-lt"/>
                <a:cs typeface="Arial" panose="020B0604020202020204" pitchFamily="34" charset="0"/>
              </a:endParaRPr>
            </a:p>
          </p:txBody>
        </p:sp>
        <p:sp>
          <p:nvSpPr>
            <p:cNvPr id="12" name="Rounded Rectangle 1">
              <a:extLst>
                <a:ext uri="{FF2B5EF4-FFF2-40B4-BE49-F238E27FC236}">
                  <a16:creationId xmlns:a16="http://schemas.microsoft.com/office/drawing/2014/main" id="{0409B639-B7A6-49D2-AA2C-704CA75E1227}"/>
                </a:ext>
              </a:extLst>
            </p:cNvPr>
            <p:cNvSpPr/>
            <p:nvPr/>
          </p:nvSpPr>
          <p:spPr>
            <a:xfrm>
              <a:off x="4287875" y="1932228"/>
              <a:ext cx="6006715" cy="4803852"/>
            </a:xfrm>
            <a:prstGeom prst="roundRect">
              <a:avLst>
                <a:gd name="adj" fmla="val 5802"/>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
                <a:cs typeface="Arial" panose="020B0604020202020204" pitchFamily="34" charset="0"/>
              </a:endParaRPr>
            </a:p>
          </p:txBody>
        </p:sp>
        <p:sp>
          <p:nvSpPr>
            <p:cNvPr id="13" name="AutoShape 4">
              <a:extLst>
                <a:ext uri="{FF2B5EF4-FFF2-40B4-BE49-F238E27FC236}">
                  <a16:creationId xmlns:a16="http://schemas.microsoft.com/office/drawing/2014/main" id="{90DFFCFD-654F-4D21-82CB-355786F67B6C}"/>
                </a:ext>
              </a:extLst>
            </p:cNvPr>
            <p:cNvSpPr>
              <a:spLocks noChangeArrowheads="1"/>
            </p:cNvSpPr>
            <p:nvPr/>
          </p:nvSpPr>
          <p:spPr bwMode="auto">
            <a:xfrm>
              <a:off x="5792409" y="5066151"/>
              <a:ext cx="4196489" cy="1603160"/>
            </a:xfrm>
            <a:prstGeom prst="roundRect">
              <a:avLst>
                <a:gd name="adj" fmla="val 15780"/>
              </a:avLst>
            </a:prstGeom>
            <a:solidFill>
              <a:srgbClr val="EAF5F6"/>
            </a:solidFill>
            <a:ln>
              <a:noFill/>
            </a:ln>
            <a:effectLs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14" name="AutoShape 8">
              <a:extLst>
                <a:ext uri="{FF2B5EF4-FFF2-40B4-BE49-F238E27FC236}">
                  <a16:creationId xmlns:a16="http://schemas.microsoft.com/office/drawing/2014/main" id="{994113BE-3016-4A27-8120-C4C743876B87}"/>
                </a:ext>
              </a:extLst>
            </p:cNvPr>
            <p:cNvSpPr>
              <a:spLocks noChangeArrowheads="1"/>
            </p:cNvSpPr>
            <p:nvPr/>
          </p:nvSpPr>
          <p:spPr bwMode="auto">
            <a:xfrm>
              <a:off x="5001504" y="2007053"/>
              <a:ext cx="3098896" cy="2243223"/>
            </a:xfrm>
            <a:prstGeom prst="roundRect">
              <a:avLst>
                <a:gd name="adj" fmla="val 19356"/>
              </a:avLst>
            </a:prstGeom>
            <a:solidFill>
              <a:srgbClr val="99CC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15" name="Rounded Rectangle 4">
              <a:extLst>
                <a:ext uri="{FF2B5EF4-FFF2-40B4-BE49-F238E27FC236}">
                  <a16:creationId xmlns:a16="http://schemas.microsoft.com/office/drawing/2014/main" id="{3AD1FAD5-D764-499F-BAB3-685A53F26D3C}"/>
                </a:ext>
              </a:extLst>
            </p:cNvPr>
            <p:cNvSpPr/>
            <p:nvPr/>
          </p:nvSpPr>
          <p:spPr>
            <a:xfrm>
              <a:off x="2319943" y="835434"/>
              <a:ext cx="1345437" cy="2906261"/>
            </a:xfrm>
            <a:prstGeom prst="roundRect">
              <a:avLst>
                <a:gd name="adj" fmla="val 21344"/>
              </a:avLst>
            </a:prstGeom>
            <a:solidFill>
              <a:srgbClr val="99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
                <a:cs typeface="Arial" panose="020B0604020202020204" pitchFamily="34" charset="0"/>
              </a:endParaRPr>
            </a:p>
          </p:txBody>
        </p:sp>
        <p:sp>
          <p:nvSpPr>
            <p:cNvPr id="16" name="Rounded Rectangle 5">
              <a:extLst>
                <a:ext uri="{FF2B5EF4-FFF2-40B4-BE49-F238E27FC236}">
                  <a16:creationId xmlns:a16="http://schemas.microsoft.com/office/drawing/2014/main" id="{8BFA1A31-69B1-4923-B3D2-9219B0938BDF}"/>
                </a:ext>
              </a:extLst>
            </p:cNvPr>
            <p:cNvSpPr/>
            <p:nvPr/>
          </p:nvSpPr>
          <p:spPr>
            <a:xfrm>
              <a:off x="3267088" y="1618011"/>
              <a:ext cx="371456" cy="1166403"/>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00">
                <a:cs typeface="Arial" panose="020B0604020202020204" pitchFamily="34" charset="0"/>
              </a:endParaRPr>
            </a:p>
          </p:txBody>
        </p:sp>
        <p:sp>
          <p:nvSpPr>
            <p:cNvPr id="17" name="AutoShape 2">
              <a:extLst>
                <a:ext uri="{FF2B5EF4-FFF2-40B4-BE49-F238E27FC236}">
                  <a16:creationId xmlns:a16="http://schemas.microsoft.com/office/drawing/2014/main" id="{75F12C49-4D7A-4DB4-90E9-8EFD19462400}"/>
                </a:ext>
              </a:extLst>
            </p:cNvPr>
            <p:cNvSpPr>
              <a:spLocks noChangeArrowheads="1"/>
            </p:cNvSpPr>
            <p:nvPr/>
          </p:nvSpPr>
          <p:spPr bwMode="auto">
            <a:xfrm rot="5400000">
              <a:off x="5434065" y="2365040"/>
              <a:ext cx="3021676" cy="2316653"/>
            </a:xfrm>
            <a:prstGeom prst="roundRect">
              <a:avLst>
                <a:gd name="adj" fmla="val 10035"/>
              </a:avLst>
            </a:prstGeom>
            <a:solidFill>
              <a:srgbClr val="99CC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18" name="AutoShape 200">
              <a:extLst>
                <a:ext uri="{FF2B5EF4-FFF2-40B4-BE49-F238E27FC236}">
                  <a16:creationId xmlns:a16="http://schemas.microsoft.com/office/drawing/2014/main" id="{D04290E1-DC03-43B2-81C6-C2D7869DA5F0}"/>
                </a:ext>
              </a:extLst>
            </p:cNvPr>
            <p:cNvSpPr>
              <a:spLocks noChangeArrowheads="1"/>
            </p:cNvSpPr>
            <p:nvPr/>
          </p:nvSpPr>
          <p:spPr bwMode="auto">
            <a:xfrm flipH="1">
              <a:off x="8130067" y="2012530"/>
              <a:ext cx="2100527" cy="3021672"/>
            </a:xfrm>
            <a:prstGeom prst="roundRect">
              <a:avLst>
                <a:gd name="adj" fmla="val 11392"/>
              </a:avLst>
            </a:prstGeom>
            <a:solidFill>
              <a:srgbClr val="99CC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19" name="AutoShape 8">
              <a:extLst>
                <a:ext uri="{FF2B5EF4-FFF2-40B4-BE49-F238E27FC236}">
                  <a16:creationId xmlns:a16="http://schemas.microsoft.com/office/drawing/2014/main" id="{A6119B70-1B69-4BD6-BBEE-CF1E306F9203}"/>
                </a:ext>
              </a:extLst>
            </p:cNvPr>
            <p:cNvSpPr>
              <a:spLocks noChangeArrowheads="1"/>
            </p:cNvSpPr>
            <p:nvPr/>
          </p:nvSpPr>
          <p:spPr bwMode="auto">
            <a:xfrm>
              <a:off x="4329896" y="4289509"/>
              <a:ext cx="1429780" cy="2379802"/>
            </a:xfrm>
            <a:prstGeom prst="roundRect">
              <a:avLst>
                <a:gd name="adj" fmla="val 14532"/>
              </a:avLst>
            </a:prstGeom>
            <a:solidFill>
              <a:srgbClr val="99CC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20" name="Text Box 28">
              <a:extLst>
                <a:ext uri="{FF2B5EF4-FFF2-40B4-BE49-F238E27FC236}">
                  <a16:creationId xmlns:a16="http://schemas.microsoft.com/office/drawing/2014/main" id="{E0CE04A6-A7C2-4929-867A-8B4F1F4DDD3B}"/>
                </a:ext>
              </a:extLst>
            </p:cNvPr>
            <p:cNvSpPr txBox="1">
              <a:spLocks noChangeArrowheads="1"/>
            </p:cNvSpPr>
            <p:nvPr/>
          </p:nvSpPr>
          <p:spPr bwMode="auto">
            <a:xfrm>
              <a:off x="4277631" y="4308707"/>
              <a:ext cx="54102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50" b="1" dirty="0">
                  <a:latin typeface="+mn-lt"/>
                  <a:cs typeface="Arial" panose="020B0604020202020204" pitchFamily="34" charset="0"/>
                </a:rPr>
                <a:t>SCA</a:t>
              </a:r>
            </a:p>
          </p:txBody>
        </p:sp>
        <p:sp>
          <p:nvSpPr>
            <p:cNvPr id="21" name="Text Box 73">
              <a:extLst>
                <a:ext uri="{FF2B5EF4-FFF2-40B4-BE49-F238E27FC236}">
                  <a16:creationId xmlns:a16="http://schemas.microsoft.com/office/drawing/2014/main" id="{0C6F91F4-8672-4A8A-A6DB-A19893C4A070}"/>
                </a:ext>
              </a:extLst>
            </p:cNvPr>
            <p:cNvSpPr txBox="1">
              <a:spLocks noChangeArrowheads="1"/>
            </p:cNvSpPr>
            <p:nvPr/>
          </p:nvSpPr>
          <p:spPr bwMode="auto">
            <a:xfrm rot="10800000" flipV="1">
              <a:off x="4254609" y="4934896"/>
              <a:ext cx="87673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600" dirty="0">
                  <a:latin typeface="+mn-lt"/>
                  <a:cs typeface="Arial" panose="020B0604020202020204" pitchFamily="34" charset="0"/>
                </a:rPr>
                <a:t>SCA PP1: </a:t>
              </a:r>
            </a:p>
            <a:p>
              <a:pPr eaLnBrk="1" hangingPunct="1">
                <a:spcBef>
                  <a:spcPct val="0"/>
                </a:spcBef>
                <a:buFontTx/>
                <a:buNone/>
              </a:pPr>
              <a:r>
                <a:rPr lang="en-US" altLang="en-US" sz="600" dirty="0">
                  <a:latin typeface="+mn-lt"/>
                  <a:cs typeface="Arial" panose="020B0604020202020204" pitchFamily="34" charset="0"/>
                </a:rPr>
                <a:t>Field Selector</a:t>
              </a:r>
            </a:p>
          </p:txBody>
        </p:sp>
        <p:sp>
          <p:nvSpPr>
            <p:cNvPr id="22" name="Text Box 57">
              <a:extLst>
                <a:ext uri="{FF2B5EF4-FFF2-40B4-BE49-F238E27FC236}">
                  <a16:creationId xmlns:a16="http://schemas.microsoft.com/office/drawing/2014/main" id="{D435AFA7-5BEC-418E-BA6A-AC6B1B7E84EF}"/>
                </a:ext>
              </a:extLst>
            </p:cNvPr>
            <p:cNvSpPr txBox="1">
              <a:spLocks noChangeArrowheads="1"/>
            </p:cNvSpPr>
            <p:nvPr/>
          </p:nvSpPr>
          <p:spPr bwMode="auto">
            <a:xfrm>
              <a:off x="5018433" y="3746275"/>
              <a:ext cx="51766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50" b="1" dirty="0">
                  <a:latin typeface="+mn-lt"/>
                  <a:cs typeface="Arial" panose="020B0604020202020204" pitchFamily="34" charset="0"/>
                </a:rPr>
                <a:t>CFO</a:t>
              </a:r>
            </a:p>
          </p:txBody>
        </p:sp>
        <p:pic>
          <p:nvPicPr>
            <p:cNvPr id="23" name="Picture 6" descr="logo_no_text_no_background.png">
              <a:extLst>
                <a:ext uri="{FF2B5EF4-FFF2-40B4-BE49-F238E27FC236}">
                  <a16:creationId xmlns:a16="http://schemas.microsoft.com/office/drawing/2014/main" id="{400FC101-0A96-4B72-853D-55878523CB3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97598" y="4942265"/>
              <a:ext cx="1080634" cy="601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 Box 91">
              <a:extLst>
                <a:ext uri="{FF2B5EF4-FFF2-40B4-BE49-F238E27FC236}">
                  <a16:creationId xmlns:a16="http://schemas.microsoft.com/office/drawing/2014/main" id="{6884E585-CBD8-44C6-B6C0-DDC6DE9F9096}"/>
                </a:ext>
              </a:extLst>
            </p:cNvPr>
            <p:cNvSpPr txBox="1">
              <a:spLocks noChangeArrowheads="1"/>
            </p:cNvSpPr>
            <p:nvPr/>
          </p:nvSpPr>
          <p:spPr bwMode="auto">
            <a:xfrm>
              <a:off x="2291065" y="5470576"/>
              <a:ext cx="170358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50" b="1" dirty="0">
                  <a:latin typeface="+mn-lt"/>
                  <a:cs typeface="Arial" panose="020B0604020202020204" pitchFamily="34" charset="0"/>
                </a:rPr>
                <a:t>Optical Overview</a:t>
              </a:r>
            </a:p>
          </p:txBody>
        </p:sp>
        <p:sp>
          <p:nvSpPr>
            <p:cNvPr id="25" name="Text Box 189">
              <a:extLst>
                <a:ext uri="{FF2B5EF4-FFF2-40B4-BE49-F238E27FC236}">
                  <a16:creationId xmlns:a16="http://schemas.microsoft.com/office/drawing/2014/main" id="{33A43711-97E1-4F4E-A70C-1066C81F20B5}"/>
                </a:ext>
              </a:extLst>
            </p:cNvPr>
            <p:cNvSpPr txBox="1">
              <a:spLocks noChangeArrowheads="1"/>
            </p:cNvSpPr>
            <p:nvPr/>
          </p:nvSpPr>
          <p:spPr bwMode="auto">
            <a:xfrm flipH="1">
              <a:off x="5210795" y="2497937"/>
              <a:ext cx="764307"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nl-NL" altLang="en-US" sz="600" dirty="0">
                  <a:latin typeface="+mn-lt"/>
                  <a:cs typeface="Arial" panose="020B0604020202020204" pitchFamily="34" charset="0"/>
                </a:rPr>
                <a:t>CFO PP1: </a:t>
              </a:r>
              <a:r>
                <a:rPr lang="nl-NL" altLang="en-US" sz="600" dirty="0" err="1">
                  <a:latin typeface="+mn-lt"/>
                  <a:cs typeface="Arial" panose="020B0604020202020204" pitchFamily="34" charset="0"/>
                </a:rPr>
                <a:t>masks</a:t>
              </a:r>
              <a:r>
                <a:rPr lang="nl-NL" altLang="en-US" sz="600" dirty="0">
                  <a:latin typeface="+mn-lt"/>
                  <a:cs typeface="Arial" panose="020B0604020202020204" pitchFamily="34" charset="0"/>
                </a:rPr>
                <a:t>,  </a:t>
              </a:r>
            </a:p>
            <a:p>
              <a:pPr algn="ctr" eaLnBrk="1" hangingPunct="1">
                <a:spcBef>
                  <a:spcPct val="0"/>
                </a:spcBef>
                <a:buFontTx/>
                <a:buNone/>
              </a:pPr>
              <a:r>
                <a:rPr lang="nl-NL" altLang="en-US" sz="600" dirty="0">
                  <a:latin typeface="+mn-lt"/>
                  <a:cs typeface="Arial" panose="020B0604020202020204" pitchFamily="34" charset="0"/>
                </a:rPr>
                <a:t>CFO-CST</a:t>
              </a:r>
              <a:endParaRPr lang="en-US" altLang="en-US" sz="600" dirty="0">
                <a:latin typeface="+mn-lt"/>
                <a:cs typeface="Arial" panose="020B0604020202020204" pitchFamily="34" charset="0"/>
              </a:endParaRPr>
            </a:p>
          </p:txBody>
        </p:sp>
        <p:cxnSp>
          <p:nvCxnSpPr>
            <p:cNvPr id="26" name="AutoShape 71">
              <a:extLst>
                <a:ext uri="{FF2B5EF4-FFF2-40B4-BE49-F238E27FC236}">
                  <a16:creationId xmlns:a16="http://schemas.microsoft.com/office/drawing/2014/main" id="{30578982-A1F4-40B3-977C-3D3C927886BD}"/>
                </a:ext>
              </a:extLst>
            </p:cNvPr>
            <p:cNvCxnSpPr>
              <a:cxnSpLocks noChangeShapeType="1"/>
            </p:cNvCxnSpPr>
            <p:nvPr/>
          </p:nvCxnSpPr>
          <p:spPr bwMode="auto">
            <a:xfrm>
              <a:off x="2914660" y="2081341"/>
              <a:ext cx="2825" cy="283932"/>
            </a:xfrm>
            <a:prstGeom prst="straightConnector1">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 name="Text Box 75">
              <a:extLst>
                <a:ext uri="{FF2B5EF4-FFF2-40B4-BE49-F238E27FC236}">
                  <a16:creationId xmlns:a16="http://schemas.microsoft.com/office/drawing/2014/main" id="{E6790B99-4363-4F64-99D5-F40A4AB87D74}"/>
                </a:ext>
              </a:extLst>
            </p:cNvPr>
            <p:cNvSpPr txBox="1">
              <a:spLocks noChangeArrowheads="1"/>
            </p:cNvSpPr>
            <p:nvPr/>
          </p:nvSpPr>
          <p:spPr bwMode="auto">
            <a:xfrm rot="5400000">
              <a:off x="2392029" y="1570628"/>
              <a:ext cx="121483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600" dirty="0">
                  <a:latin typeface="+mn-lt"/>
                  <a:cs typeface="Arial" panose="020B0604020202020204" pitchFamily="34" charset="0"/>
                </a:rPr>
                <a:t>E-ELT Focal Plane</a:t>
              </a:r>
            </a:p>
          </p:txBody>
        </p:sp>
        <p:sp>
          <p:nvSpPr>
            <p:cNvPr id="28" name="Freeform 109">
              <a:extLst>
                <a:ext uri="{FF2B5EF4-FFF2-40B4-BE49-F238E27FC236}">
                  <a16:creationId xmlns:a16="http://schemas.microsoft.com/office/drawing/2014/main" id="{3D9C7A5F-6E21-476C-9E01-1DA6E5BDE703}"/>
                </a:ext>
              </a:extLst>
            </p:cNvPr>
            <p:cNvSpPr>
              <a:spLocks/>
            </p:cNvSpPr>
            <p:nvPr/>
          </p:nvSpPr>
          <p:spPr bwMode="auto">
            <a:xfrm>
              <a:off x="3994139" y="2099707"/>
              <a:ext cx="254267" cy="255679"/>
            </a:xfrm>
            <a:custGeom>
              <a:avLst/>
              <a:gdLst>
                <a:gd name="T0" fmla="*/ 0 w 272"/>
                <a:gd name="T1" fmla="*/ 0 h 272"/>
                <a:gd name="T2" fmla="*/ 2147483646 w 272"/>
                <a:gd name="T3" fmla="*/ 2147483646 h 272"/>
                <a:gd name="T4" fmla="*/ 2147483646 w 272"/>
                <a:gd name="T5" fmla="*/ 2147483646 h 272"/>
                <a:gd name="T6" fmla="*/ 0 60000 65536"/>
                <a:gd name="T7" fmla="*/ 0 60000 65536"/>
                <a:gd name="T8" fmla="*/ 0 60000 65536"/>
              </a:gdLst>
              <a:ahLst/>
              <a:cxnLst>
                <a:cxn ang="T6">
                  <a:pos x="T0" y="T1"/>
                </a:cxn>
                <a:cxn ang="T7">
                  <a:pos x="T2" y="T3"/>
                </a:cxn>
                <a:cxn ang="T8">
                  <a:pos x="T4" y="T5"/>
                </a:cxn>
              </a:cxnLst>
              <a:rect l="0" t="0" r="r" b="b"/>
              <a:pathLst>
                <a:path w="272" h="272">
                  <a:moveTo>
                    <a:pt x="0" y="0"/>
                  </a:moveTo>
                  <a:lnTo>
                    <a:pt x="134" y="138"/>
                  </a:lnTo>
                  <a:lnTo>
                    <a:pt x="272" y="272"/>
                  </a:lnTo>
                </a:path>
              </a:pathLst>
            </a:custGeom>
            <a:noFill/>
            <a:ln w="28575" cmpd="sng">
              <a:solidFill>
                <a:schemeClr val="tx1"/>
              </a:solidFill>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600">
                <a:cs typeface="Arial" panose="020B0604020202020204" pitchFamily="34" charset="0"/>
              </a:endParaRPr>
            </a:p>
          </p:txBody>
        </p:sp>
        <p:sp>
          <p:nvSpPr>
            <p:cNvPr id="29" name="Rectangle 72">
              <a:extLst>
                <a:ext uri="{FF2B5EF4-FFF2-40B4-BE49-F238E27FC236}">
                  <a16:creationId xmlns:a16="http://schemas.microsoft.com/office/drawing/2014/main" id="{7D9B7E07-0F60-49A0-9B95-FC7B276D1FF7}"/>
                </a:ext>
              </a:extLst>
            </p:cNvPr>
            <p:cNvSpPr>
              <a:spLocks noChangeArrowheads="1"/>
            </p:cNvSpPr>
            <p:nvPr/>
          </p:nvSpPr>
          <p:spPr bwMode="auto">
            <a:xfrm rot="20280000">
              <a:off x="4448093" y="2010712"/>
              <a:ext cx="64980" cy="38422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30" name="Text Box 74">
              <a:extLst>
                <a:ext uri="{FF2B5EF4-FFF2-40B4-BE49-F238E27FC236}">
                  <a16:creationId xmlns:a16="http://schemas.microsoft.com/office/drawing/2014/main" id="{69664233-1C89-4D16-A1DA-27D55C8A5490}"/>
                </a:ext>
              </a:extLst>
            </p:cNvPr>
            <p:cNvSpPr txBox="1">
              <a:spLocks noChangeArrowheads="1"/>
            </p:cNvSpPr>
            <p:nvPr/>
          </p:nvSpPr>
          <p:spPr bwMode="auto">
            <a:xfrm>
              <a:off x="4291323" y="2398881"/>
              <a:ext cx="49842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600" dirty="0">
                  <a:latin typeface="+mn-lt"/>
                  <a:cs typeface="Arial" panose="020B0604020202020204" pitchFamily="34" charset="0"/>
                </a:rPr>
                <a:t>CRY-</a:t>
              </a:r>
            </a:p>
            <a:p>
              <a:pPr algn="ctr" eaLnBrk="1" hangingPunct="1">
                <a:spcBef>
                  <a:spcPct val="0"/>
                </a:spcBef>
                <a:buFontTx/>
                <a:buNone/>
              </a:pPr>
              <a:r>
                <a:rPr lang="en-US" altLang="en-US" sz="600" dirty="0">
                  <a:latin typeface="+mn-lt"/>
                  <a:cs typeface="Arial" panose="020B0604020202020204" pitchFamily="34" charset="0"/>
                </a:rPr>
                <a:t>WIN</a:t>
              </a:r>
            </a:p>
          </p:txBody>
        </p:sp>
        <p:cxnSp>
          <p:nvCxnSpPr>
            <p:cNvPr id="31" name="AutoShape 82">
              <a:extLst>
                <a:ext uri="{FF2B5EF4-FFF2-40B4-BE49-F238E27FC236}">
                  <a16:creationId xmlns:a16="http://schemas.microsoft.com/office/drawing/2014/main" id="{7A2A95D8-DC6D-43D1-BF4E-97DBA3A12E78}"/>
                </a:ext>
              </a:extLst>
            </p:cNvPr>
            <p:cNvCxnSpPr>
              <a:cxnSpLocks noChangeShapeType="1"/>
            </p:cNvCxnSpPr>
            <p:nvPr/>
          </p:nvCxnSpPr>
          <p:spPr bwMode="auto">
            <a:xfrm flipH="1" flipV="1">
              <a:off x="2101318" y="2210754"/>
              <a:ext cx="4427925" cy="1503"/>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2" name="Text Box 147">
              <a:extLst>
                <a:ext uri="{FF2B5EF4-FFF2-40B4-BE49-F238E27FC236}">
                  <a16:creationId xmlns:a16="http://schemas.microsoft.com/office/drawing/2014/main" id="{7E0402DB-F65F-4BBC-B658-4D66E26DC2EA}"/>
                </a:ext>
              </a:extLst>
            </p:cNvPr>
            <p:cNvSpPr txBox="1">
              <a:spLocks noChangeArrowheads="1"/>
            </p:cNvSpPr>
            <p:nvPr/>
          </p:nvSpPr>
          <p:spPr bwMode="auto">
            <a:xfrm>
              <a:off x="7199309" y="5676260"/>
              <a:ext cx="62025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600">
                  <a:latin typeface="+mn-lt"/>
                  <a:cs typeface="Arial" panose="020B0604020202020204" pitchFamily="34" charset="0"/>
                </a:rPr>
                <a:t>Dichroic</a:t>
              </a:r>
            </a:p>
          </p:txBody>
        </p:sp>
        <p:cxnSp>
          <p:nvCxnSpPr>
            <p:cNvPr id="33" name="AutoShape 131">
              <a:extLst>
                <a:ext uri="{FF2B5EF4-FFF2-40B4-BE49-F238E27FC236}">
                  <a16:creationId xmlns:a16="http://schemas.microsoft.com/office/drawing/2014/main" id="{123EF07C-C2D1-4637-96C5-724928CAB61B}"/>
                </a:ext>
              </a:extLst>
            </p:cNvPr>
            <p:cNvCxnSpPr>
              <a:cxnSpLocks noChangeShapeType="1"/>
              <a:stCxn id="35" idx="1"/>
              <a:endCxn id="34" idx="1"/>
            </p:cNvCxnSpPr>
            <p:nvPr/>
          </p:nvCxnSpPr>
          <p:spPr bwMode="auto">
            <a:xfrm flipH="1" flipV="1">
              <a:off x="7424682" y="6074610"/>
              <a:ext cx="300882" cy="557974"/>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4" name="Freeform 138">
              <a:extLst>
                <a:ext uri="{FF2B5EF4-FFF2-40B4-BE49-F238E27FC236}">
                  <a16:creationId xmlns:a16="http://schemas.microsoft.com/office/drawing/2014/main" id="{FE21D878-76F0-4C97-973C-4E06174684CF}"/>
                </a:ext>
              </a:extLst>
            </p:cNvPr>
            <p:cNvSpPr>
              <a:spLocks noChangeAspect="1"/>
            </p:cNvSpPr>
            <p:nvPr/>
          </p:nvSpPr>
          <p:spPr bwMode="auto">
            <a:xfrm rot="5211837" flipV="1">
              <a:off x="7405612" y="5951009"/>
              <a:ext cx="32490" cy="192113"/>
            </a:xfrm>
            <a:custGeom>
              <a:avLst/>
              <a:gdLst>
                <a:gd name="T0" fmla="*/ 0 w 46"/>
                <a:gd name="T1" fmla="*/ 0 h 91"/>
                <a:gd name="T2" fmla="*/ 2147483646 w 46"/>
                <a:gd name="T3" fmla="*/ 2147483646 h 91"/>
                <a:gd name="T4" fmla="*/ 0 w 46"/>
                <a:gd name="T5" fmla="*/ 2147483646 h 91"/>
                <a:gd name="T6" fmla="*/ 0 60000 65536"/>
                <a:gd name="T7" fmla="*/ 0 60000 65536"/>
                <a:gd name="T8" fmla="*/ 0 60000 65536"/>
              </a:gdLst>
              <a:ahLst/>
              <a:cxnLst>
                <a:cxn ang="T6">
                  <a:pos x="T0" y="T1"/>
                </a:cxn>
                <a:cxn ang="T7">
                  <a:pos x="T2" y="T3"/>
                </a:cxn>
                <a:cxn ang="T8">
                  <a:pos x="T4" y="T5"/>
                </a:cxn>
              </a:cxnLst>
              <a:rect l="0" t="0" r="r" b="b"/>
              <a:pathLst>
                <a:path w="46" h="91">
                  <a:moveTo>
                    <a:pt x="0" y="0"/>
                  </a:moveTo>
                  <a:cubicBezTo>
                    <a:pt x="23" y="15"/>
                    <a:pt x="46" y="31"/>
                    <a:pt x="46" y="46"/>
                  </a:cubicBezTo>
                  <a:cubicBezTo>
                    <a:pt x="46" y="61"/>
                    <a:pt x="8" y="84"/>
                    <a:pt x="0" y="91"/>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600">
                <a:cs typeface="Arial" panose="020B0604020202020204" pitchFamily="34" charset="0"/>
              </a:endParaRPr>
            </a:p>
          </p:txBody>
        </p:sp>
        <p:sp>
          <p:nvSpPr>
            <p:cNvPr id="35" name="Freeform 139">
              <a:extLst>
                <a:ext uri="{FF2B5EF4-FFF2-40B4-BE49-F238E27FC236}">
                  <a16:creationId xmlns:a16="http://schemas.microsoft.com/office/drawing/2014/main" id="{650497C2-2589-4023-8D91-EB8F55C86B10}"/>
                </a:ext>
              </a:extLst>
            </p:cNvPr>
            <p:cNvSpPr>
              <a:spLocks/>
            </p:cNvSpPr>
            <p:nvPr/>
          </p:nvSpPr>
          <p:spPr bwMode="auto">
            <a:xfrm rot="4579768">
              <a:off x="7686011" y="6395270"/>
              <a:ext cx="64980" cy="387050"/>
            </a:xfrm>
            <a:custGeom>
              <a:avLst/>
              <a:gdLst>
                <a:gd name="T0" fmla="*/ 0 w 46"/>
                <a:gd name="T1" fmla="*/ 0 h 91"/>
                <a:gd name="T2" fmla="*/ 2147483646 w 46"/>
                <a:gd name="T3" fmla="*/ 2147483646 h 91"/>
                <a:gd name="T4" fmla="*/ 0 w 46"/>
                <a:gd name="T5" fmla="*/ 2147483646 h 91"/>
                <a:gd name="T6" fmla="*/ 0 60000 65536"/>
                <a:gd name="T7" fmla="*/ 0 60000 65536"/>
                <a:gd name="T8" fmla="*/ 0 60000 65536"/>
              </a:gdLst>
              <a:ahLst/>
              <a:cxnLst>
                <a:cxn ang="T6">
                  <a:pos x="T0" y="T1"/>
                </a:cxn>
                <a:cxn ang="T7">
                  <a:pos x="T2" y="T3"/>
                </a:cxn>
                <a:cxn ang="T8">
                  <a:pos x="T4" y="T5"/>
                </a:cxn>
              </a:cxnLst>
              <a:rect l="0" t="0" r="r" b="b"/>
              <a:pathLst>
                <a:path w="46" h="91">
                  <a:moveTo>
                    <a:pt x="0" y="0"/>
                  </a:moveTo>
                  <a:cubicBezTo>
                    <a:pt x="23" y="15"/>
                    <a:pt x="46" y="31"/>
                    <a:pt x="46" y="46"/>
                  </a:cubicBezTo>
                  <a:cubicBezTo>
                    <a:pt x="46" y="61"/>
                    <a:pt x="8" y="84"/>
                    <a:pt x="0" y="91"/>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600">
                <a:cs typeface="Arial" panose="020B0604020202020204" pitchFamily="34" charset="0"/>
              </a:endParaRPr>
            </a:p>
          </p:txBody>
        </p:sp>
        <p:sp>
          <p:nvSpPr>
            <p:cNvPr id="36" name="Freeform 140">
              <a:extLst>
                <a:ext uri="{FF2B5EF4-FFF2-40B4-BE49-F238E27FC236}">
                  <a16:creationId xmlns:a16="http://schemas.microsoft.com/office/drawing/2014/main" id="{2A52BB25-E793-4379-A530-CA86EBB4FF67}"/>
                </a:ext>
              </a:extLst>
            </p:cNvPr>
            <p:cNvSpPr>
              <a:spLocks/>
            </p:cNvSpPr>
            <p:nvPr/>
          </p:nvSpPr>
          <p:spPr bwMode="auto">
            <a:xfrm rot="5672860">
              <a:off x="7277771" y="6446122"/>
              <a:ext cx="40966" cy="317833"/>
            </a:xfrm>
            <a:custGeom>
              <a:avLst/>
              <a:gdLst>
                <a:gd name="T0" fmla="*/ 0 w 46"/>
                <a:gd name="T1" fmla="*/ 0 h 91"/>
                <a:gd name="T2" fmla="*/ 2147483646 w 46"/>
                <a:gd name="T3" fmla="*/ 2147483646 h 91"/>
                <a:gd name="T4" fmla="*/ 0 w 46"/>
                <a:gd name="T5" fmla="*/ 2147483646 h 91"/>
                <a:gd name="T6" fmla="*/ 0 60000 65536"/>
                <a:gd name="T7" fmla="*/ 0 60000 65536"/>
                <a:gd name="T8" fmla="*/ 0 60000 65536"/>
              </a:gdLst>
              <a:ahLst/>
              <a:cxnLst>
                <a:cxn ang="T6">
                  <a:pos x="T0" y="T1"/>
                </a:cxn>
                <a:cxn ang="T7">
                  <a:pos x="T2" y="T3"/>
                </a:cxn>
                <a:cxn ang="T8">
                  <a:pos x="T4" y="T5"/>
                </a:cxn>
              </a:cxnLst>
              <a:rect l="0" t="0" r="r" b="b"/>
              <a:pathLst>
                <a:path w="46" h="91">
                  <a:moveTo>
                    <a:pt x="0" y="0"/>
                  </a:moveTo>
                  <a:cubicBezTo>
                    <a:pt x="23" y="15"/>
                    <a:pt x="46" y="31"/>
                    <a:pt x="46" y="46"/>
                  </a:cubicBezTo>
                  <a:cubicBezTo>
                    <a:pt x="46" y="61"/>
                    <a:pt x="8" y="84"/>
                    <a:pt x="0" y="91"/>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600">
                <a:cs typeface="Arial" panose="020B0604020202020204" pitchFamily="34" charset="0"/>
              </a:endParaRPr>
            </a:p>
          </p:txBody>
        </p:sp>
        <p:sp>
          <p:nvSpPr>
            <p:cNvPr id="37" name="Freeform 125">
              <a:extLst>
                <a:ext uri="{FF2B5EF4-FFF2-40B4-BE49-F238E27FC236}">
                  <a16:creationId xmlns:a16="http://schemas.microsoft.com/office/drawing/2014/main" id="{646B0AAB-AF04-458F-B42B-799055C11307}"/>
                </a:ext>
              </a:extLst>
            </p:cNvPr>
            <p:cNvSpPr>
              <a:spLocks/>
            </p:cNvSpPr>
            <p:nvPr/>
          </p:nvSpPr>
          <p:spPr bwMode="auto">
            <a:xfrm rot="16200000">
              <a:off x="7160527" y="5481321"/>
              <a:ext cx="199175" cy="204826"/>
            </a:xfrm>
            <a:custGeom>
              <a:avLst/>
              <a:gdLst>
                <a:gd name="T0" fmla="*/ 0 w 181"/>
                <a:gd name="T1" fmla="*/ 0 h 182"/>
                <a:gd name="T2" fmla="*/ 2147483646 w 181"/>
                <a:gd name="T3" fmla="*/ 2147483646 h 182"/>
                <a:gd name="T4" fmla="*/ 2147483646 w 181"/>
                <a:gd name="T5" fmla="*/ 2147483646 h 182"/>
                <a:gd name="T6" fmla="*/ 0 60000 65536"/>
                <a:gd name="T7" fmla="*/ 0 60000 65536"/>
                <a:gd name="T8" fmla="*/ 0 60000 65536"/>
              </a:gdLst>
              <a:ahLst/>
              <a:cxnLst>
                <a:cxn ang="T6">
                  <a:pos x="T0" y="T1"/>
                </a:cxn>
                <a:cxn ang="T7">
                  <a:pos x="T2" y="T3"/>
                </a:cxn>
                <a:cxn ang="T8">
                  <a:pos x="T4" y="T5"/>
                </a:cxn>
              </a:cxnLst>
              <a:rect l="0" t="0" r="r" b="b"/>
              <a:pathLst>
                <a:path w="181" h="182">
                  <a:moveTo>
                    <a:pt x="0" y="0"/>
                  </a:moveTo>
                  <a:lnTo>
                    <a:pt x="91" y="92"/>
                  </a:lnTo>
                  <a:lnTo>
                    <a:pt x="181" y="182"/>
                  </a:lnTo>
                </a:path>
              </a:pathLst>
            </a:custGeom>
            <a:noFill/>
            <a:ln w="28575" cmpd="sng">
              <a:solidFill>
                <a:schemeClr val="tx1"/>
              </a:solidFill>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600">
                <a:cs typeface="Arial" panose="020B0604020202020204" pitchFamily="34" charset="0"/>
              </a:endParaRPr>
            </a:p>
          </p:txBody>
        </p:sp>
        <p:cxnSp>
          <p:nvCxnSpPr>
            <p:cNvPr id="38" name="AutoShape 115">
              <a:extLst>
                <a:ext uri="{FF2B5EF4-FFF2-40B4-BE49-F238E27FC236}">
                  <a16:creationId xmlns:a16="http://schemas.microsoft.com/office/drawing/2014/main" id="{714809A4-D02B-47E3-8193-394F7A0B6E3E}"/>
                </a:ext>
              </a:extLst>
            </p:cNvPr>
            <p:cNvCxnSpPr>
              <a:cxnSpLocks noChangeShapeType="1"/>
              <a:stCxn id="44" idx="1"/>
              <a:endCxn id="43" idx="1"/>
            </p:cNvCxnSpPr>
            <p:nvPr/>
          </p:nvCxnSpPr>
          <p:spPr bwMode="auto">
            <a:xfrm rot="5400000">
              <a:off x="9045175" y="5474258"/>
              <a:ext cx="320659" cy="557974"/>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 name="AutoShape 116">
              <a:extLst>
                <a:ext uri="{FF2B5EF4-FFF2-40B4-BE49-F238E27FC236}">
                  <a16:creationId xmlns:a16="http://schemas.microsoft.com/office/drawing/2014/main" id="{F0AA26D3-F6AB-49A9-AD23-6DD024E5FFCB}"/>
                </a:ext>
              </a:extLst>
            </p:cNvPr>
            <p:cNvCxnSpPr>
              <a:cxnSpLocks noChangeShapeType="1"/>
              <a:stCxn id="45" idx="1"/>
              <a:endCxn id="43" idx="1"/>
            </p:cNvCxnSpPr>
            <p:nvPr/>
          </p:nvCxnSpPr>
          <p:spPr bwMode="auto">
            <a:xfrm rot="5400000" flipH="1">
              <a:off x="9121455" y="5718636"/>
              <a:ext cx="168098" cy="557974"/>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0" name="Rectangle 118">
              <a:extLst>
                <a:ext uri="{FF2B5EF4-FFF2-40B4-BE49-F238E27FC236}">
                  <a16:creationId xmlns:a16="http://schemas.microsoft.com/office/drawing/2014/main" id="{446A9570-9229-4951-A3A2-FD73E26B1A4E}"/>
                </a:ext>
              </a:extLst>
            </p:cNvPr>
            <p:cNvSpPr>
              <a:spLocks noChangeArrowheads="1"/>
            </p:cNvSpPr>
            <p:nvPr/>
          </p:nvSpPr>
          <p:spPr bwMode="auto">
            <a:xfrm rot="5400000">
              <a:off x="8454260" y="6049183"/>
              <a:ext cx="226015" cy="53679"/>
            </a:xfrm>
            <a:prstGeom prst="rect">
              <a:avLst/>
            </a:prstGeom>
            <a:solidFill>
              <a:srgbClr val="C0C0C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41" name="Rectangle 120">
              <a:extLst>
                <a:ext uri="{FF2B5EF4-FFF2-40B4-BE49-F238E27FC236}">
                  <a16:creationId xmlns:a16="http://schemas.microsoft.com/office/drawing/2014/main" id="{6A344FD9-D41C-412B-A990-8CC0C46E029D}"/>
                </a:ext>
              </a:extLst>
            </p:cNvPr>
            <p:cNvSpPr>
              <a:spLocks noChangeArrowheads="1"/>
            </p:cNvSpPr>
            <p:nvPr/>
          </p:nvSpPr>
          <p:spPr bwMode="auto">
            <a:xfrm rot="10800000" flipH="1">
              <a:off x="8881315" y="5472845"/>
              <a:ext cx="63567" cy="271218"/>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42" name="Rectangle 121">
              <a:extLst>
                <a:ext uri="{FF2B5EF4-FFF2-40B4-BE49-F238E27FC236}">
                  <a16:creationId xmlns:a16="http://schemas.microsoft.com/office/drawing/2014/main" id="{A9A0D8FA-56C6-4120-8870-9FD6447CF577}"/>
                </a:ext>
              </a:extLst>
            </p:cNvPr>
            <p:cNvSpPr>
              <a:spLocks noChangeArrowheads="1"/>
            </p:cNvSpPr>
            <p:nvPr/>
          </p:nvSpPr>
          <p:spPr bwMode="auto">
            <a:xfrm rot="10800000" flipH="1">
              <a:off x="9009860" y="5472845"/>
              <a:ext cx="63568" cy="271218"/>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43" name="Freeform 122">
              <a:extLst>
                <a:ext uri="{FF2B5EF4-FFF2-40B4-BE49-F238E27FC236}">
                  <a16:creationId xmlns:a16="http://schemas.microsoft.com/office/drawing/2014/main" id="{A7625944-6E89-435B-A806-31FB3A05E7E6}"/>
                </a:ext>
              </a:extLst>
            </p:cNvPr>
            <p:cNvSpPr>
              <a:spLocks noChangeAspect="1"/>
            </p:cNvSpPr>
            <p:nvPr/>
          </p:nvSpPr>
          <p:spPr bwMode="auto">
            <a:xfrm rot="10611837" flipH="1">
              <a:off x="8881313" y="5811869"/>
              <a:ext cx="32489" cy="200589"/>
            </a:xfrm>
            <a:custGeom>
              <a:avLst/>
              <a:gdLst>
                <a:gd name="T0" fmla="*/ 0 w 46"/>
                <a:gd name="T1" fmla="*/ 0 h 91"/>
                <a:gd name="T2" fmla="*/ 2147483646 w 46"/>
                <a:gd name="T3" fmla="*/ 2147483646 h 91"/>
                <a:gd name="T4" fmla="*/ 0 w 46"/>
                <a:gd name="T5" fmla="*/ 2147483646 h 91"/>
                <a:gd name="T6" fmla="*/ 0 60000 65536"/>
                <a:gd name="T7" fmla="*/ 0 60000 65536"/>
                <a:gd name="T8" fmla="*/ 0 60000 65536"/>
              </a:gdLst>
              <a:ahLst/>
              <a:cxnLst>
                <a:cxn ang="T6">
                  <a:pos x="T0" y="T1"/>
                </a:cxn>
                <a:cxn ang="T7">
                  <a:pos x="T2" y="T3"/>
                </a:cxn>
                <a:cxn ang="T8">
                  <a:pos x="T4" y="T5"/>
                </a:cxn>
              </a:cxnLst>
              <a:rect l="0" t="0" r="r" b="b"/>
              <a:pathLst>
                <a:path w="46" h="91">
                  <a:moveTo>
                    <a:pt x="0" y="0"/>
                  </a:moveTo>
                  <a:cubicBezTo>
                    <a:pt x="23" y="15"/>
                    <a:pt x="46" y="31"/>
                    <a:pt x="46" y="46"/>
                  </a:cubicBezTo>
                  <a:cubicBezTo>
                    <a:pt x="46" y="61"/>
                    <a:pt x="8" y="84"/>
                    <a:pt x="0" y="91"/>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600">
                <a:cs typeface="Arial" panose="020B0604020202020204" pitchFamily="34" charset="0"/>
              </a:endParaRPr>
            </a:p>
          </p:txBody>
        </p:sp>
        <p:sp>
          <p:nvSpPr>
            <p:cNvPr id="44" name="Freeform 123">
              <a:extLst>
                <a:ext uri="{FF2B5EF4-FFF2-40B4-BE49-F238E27FC236}">
                  <a16:creationId xmlns:a16="http://schemas.microsoft.com/office/drawing/2014/main" id="{11DAB9EC-093E-4083-BA5A-97378159CA7F}"/>
                </a:ext>
              </a:extLst>
            </p:cNvPr>
            <p:cNvSpPr>
              <a:spLocks/>
            </p:cNvSpPr>
            <p:nvPr/>
          </p:nvSpPr>
          <p:spPr bwMode="auto">
            <a:xfrm rot="9979768" flipH="1" flipV="1">
              <a:off x="9405387" y="5400804"/>
              <a:ext cx="64980" cy="404002"/>
            </a:xfrm>
            <a:custGeom>
              <a:avLst/>
              <a:gdLst>
                <a:gd name="T0" fmla="*/ 0 w 46"/>
                <a:gd name="T1" fmla="*/ 0 h 91"/>
                <a:gd name="T2" fmla="*/ 2147483646 w 46"/>
                <a:gd name="T3" fmla="*/ 2147483646 h 91"/>
                <a:gd name="T4" fmla="*/ 0 w 46"/>
                <a:gd name="T5" fmla="*/ 2147483646 h 91"/>
                <a:gd name="T6" fmla="*/ 0 60000 65536"/>
                <a:gd name="T7" fmla="*/ 0 60000 65536"/>
                <a:gd name="T8" fmla="*/ 0 60000 65536"/>
              </a:gdLst>
              <a:ahLst/>
              <a:cxnLst>
                <a:cxn ang="T6">
                  <a:pos x="T0" y="T1"/>
                </a:cxn>
                <a:cxn ang="T7">
                  <a:pos x="T2" y="T3"/>
                </a:cxn>
                <a:cxn ang="T8">
                  <a:pos x="T4" y="T5"/>
                </a:cxn>
              </a:cxnLst>
              <a:rect l="0" t="0" r="r" b="b"/>
              <a:pathLst>
                <a:path w="46" h="91">
                  <a:moveTo>
                    <a:pt x="0" y="0"/>
                  </a:moveTo>
                  <a:cubicBezTo>
                    <a:pt x="23" y="15"/>
                    <a:pt x="46" y="31"/>
                    <a:pt x="46" y="46"/>
                  </a:cubicBezTo>
                  <a:cubicBezTo>
                    <a:pt x="46" y="61"/>
                    <a:pt x="8" y="84"/>
                    <a:pt x="0" y="91"/>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600">
                <a:cs typeface="Arial" panose="020B0604020202020204" pitchFamily="34" charset="0"/>
              </a:endParaRPr>
            </a:p>
          </p:txBody>
        </p:sp>
        <p:sp>
          <p:nvSpPr>
            <p:cNvPr id="45" name="Freeform 124">
              <a:extLst>
                <a:ext uri="{FF2B5EF4-FFF2-40B4-BE49-F238E27FC236}">
                  <a16:creationId xmlns:a16="http://schemas.microsoft.com/office/drawing/2014/main" id="{189A071A-FEC0-4642-AA0F-F13A8EFD0CD2}"/>
                </a:ext>
              </a:extLst>
            </p:cNvPr>
            <p:cNvSpPr>
              <a:spLocks/>
            </p:cNvSpPr>
            <p:nvPr/>
          </p:nvSpPr>
          <p:spPr bwMode="auto">
            <a:xfrm rot="11072860" flipH="1" flipV="1">
              <a:off x="9408212" y="5875433"/>
              <a:ext cx="64980" cy="402590"/>
            </a:xfrm>
            <a:custGeom>
              <a:avLst/>
              <a:gdLst>
                <a:gd name="T0" fmla="*/ 0 w 46"/>
                <a:gd name="T1" fmla="*/ 0 h 91"/>
                <a:gd name="T2" fmla="*/ 2147483646 w 46"/>
                <a:gd name="T3" fmla="*/ 2147483646 h 91"/>
                <a:gd name="T4" fmla="*/ 0 w 46"/>
                <a:gd name="T5" fmla="*/ 2147483646 h 91"/>
                <a:gd name="T6" fmla="*/ 0 60000 65536"/>
                <a:gd name="T7" fmla="*/ 0 60000 65536"/>
                <a:gd name="T8" fmla="*/ 0 60000 65536"/>
              </a:gdLst>
              <a:ahLst/>
              <a:cxnLst>
                <a:cxn ang="T6">
                  <a:pos x="T0" y="T1"/>
                </a:cxn>
                <a:cxn ang="T7">
                  <a:pos x="T2" y="T3"/>
                </a:cxn>
                <a:cxn ang="T8">
                  <a:pos x="T4" y="T5"/>
                </a:cxn>
              </a:cxnLst>
              <a:rect l="0" t="0" r="r" b="b"/>
              <a:pathLst>
                <a:path w="46" h="91">
                  <a:moveTo>
                    <a:pt x="0" y="0"/>
                  </a:moveTo>
                  <a:cubicBezTo>
                    <a:pt x="23" y="15"/>
                    <a:pt x="46" y="31"/>
                    <a:pt x="46" y="46"/>
                  </a:cubicBezTo>
                  <a:cubicBezTo>
                    <a:pt x="46" y="61"/>
                    <a:pt x="8" y="84"/>
                    <a:pt x="0" y="91"/>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600">
                <a:cs typeface="Arial" panose="020B0604020202020204" pitchFamily="34" charset="0"/>
              </a:endParaRPr>
            </a:p>
          </p:txBody>
        </p:sp>
        <p:sp>
          <p:nvSpPr>
            <p:cNvPr id="46" name="AutoShape 144">
              <a:extLst>
                <a:ext uri="{FF2B5EF4-FFF2-40B4-BE49-F238E27FC236}">
                  <a16:creationId xmlns:a16="http://schemas.microsoft.com/office/drawing/2014/main" id="{CCD58303-9F9D-4D9F-B5B1-3A8533081B01}"/>
                </a:ext>
              </a:extLst>
            </p:cNvPr>
            <p:cNvSpPr>
              <a:spLocks noChangeAspect="1" noChangeArrowheads="1"/>
            </p:cNvSpPr>
            <p:nvPr/>
          </p:nvSpPr>
          <p:spPr bwMode="auto">
            <a:xfrm rot="5400000">
              <a:off x="9088259" y="5480614"/>
              <a:ext cx="117245" cy="45203"/>
            </a:xfrm>
            <a:prstGeom prst="leftRightArrow">
              <a:avLst>
                <a:gd name="adj1" fmla="val 50000"/>
                <a:gd name="adj2" fmla="val 51647"/>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47" name="AutoShape 145">
              <a:extLst>
                <a:ext uri="{FF2B5EF4-FFF2-40B4-BE49-F238E27FC236}">
                  <a16:creationId xmlns:a16="http://schemas.microsoft.com/office/drawing/2014/main" id="{B4C4738B-0A76-44B2-B381-1EE4B7446C95}"/>
                </a:ext>
              </a:extLst>
            </p:cNvPr>
            <p:cNvSpPr>
              <a:spLocks noChangeAspect="1" noChangeArrowheads="1"/>
            </p:cNvSpPr>
            <p:nvPr/>
          </p:nvSpPr>
          <p:spPr bwMode="auto">
            <a:xfrm rot="5400000">
              <a:off x="8767600" y="5480614"/>
              <a:ext cx="117245" cy="45203"/>
            </a:xfrm>
            <a:prstGeom prst="leftRightArrow">
              <a:avLst>
                <a:gd name="adj1" fmla="val 50000"/>
                <a:gd name="adj2" fmla="val 51647"/>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48" name="Text Box 113">
              <a:extLst>
                <a:ext uri="{FF2B5EF4-FFF2-40B4-BE49-F238E27FC236}">
                  <a16:creationId xmlns:a16="http://schemas.microsoft.com/office/drawing/2014/main" id="{170CA665-5E87-4106-ABCD-2FBD5AAD55E0}"/>
                </a:ext>
              </a:extLst>
            </p:cNvPr>
            <p:cNvSpPr txBox="1">
              <a:spLocks noChangeArrowheads="1"/>
            </p:cNvSpPr>
            <p:nvPr/>
          </p:nvSpPr>
          <p:spPr bwMode="auto">
            <a:xfrm flipH="1">
              <a:off x="8094666" y="5691407"/>
              <a:ext cx="783987"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600" dirty="0">
                  <a:latin typeface="+mn-lt"/>
                  <a:cs typeface="Arial" panose="020B0604020202020204" pitchFamily="34" charset="0"/>
                </a:rPr>
                <a:t>IMG-LM FP1: Detector</a:t>
              </a:r>
            </a:p>
          </p:txBody>
        </p:sp>
        <p:sp>
          <p:nvSpPr>
            <p:cNvPr id="49" name="Rectangle 72">
              <a:extLst>
                <a:ext uri="{FF2B5EF4-FFF2-40B4-BE49-F238E27FC236}">
                  <a16:creationId xmlns:a16="http://schemas.microsoft.com/office/drawing/2014/main" id="{4893D3F2-8702-4E44-A12F-33AA06E32C76}"/>
                </a:ext>
              </a:extLst>
            </p:cNvPr>
            <p:cNvSpPr>
              <a:spLocks noChangeArrowheads="1"/>
            </p:cNvSpPr>
            <p:nvPr/>
          </p:nvSpPr>
          <p:spPr bwMode="auto">
            <a:xfrm rot="18900000">
              <a:off x="7243869" y="5694623"/>
              <a:ext cx="43790" cy="24720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cxnSp>
          <p:nvCxnSpPr>
            <p:cNvPr id="50" name="AutoShape 135">
              <a:extLst>
                <a:ext uri="{FF2B5EF4-FFF2-40B4-BE49-F238E27FC236}">
                  <a16:creationId xmlns:a16="http://schemas.microsoft.com/office/drawing/2014/main" id="{23B9C5A8-3078-4615-9A74-41692CF6E299}"/>
                </a:ext>
              </a:extLst>
            </p:cNvPr>
            <p:cNvCxnSpPr>
              <a:cxnSpLocks noChangeShapeType="1"/>
            </p:cNvCxnSpPr>
            <p:nvPr/>
          </p:nvCxnSpPr>
          <p:spPr bwMode="auto">
            <a:xfrm flipH="1">
              <a:off x="7272120" y="5578791"/>
              <a:ext cx="0" cy="1043907"/>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1" name="AutoShape 110">
              <a:extLst>
                <a:ext uri="{FF2B5EF4-FFF2-40B4-BE49-F238E27FC236}">
                  <a16:creationId xmlns:a16="http://schemas.microsoft.com/office/drawing/2014/main" id="{87CFD1E0-42B3-4173-82B3-E4DBC75EAD6F}"/>
                </a:ext>
              </a:extLst>
            </p:cNvPr>
            <p:cNvCxnSpPr>
              <a:cxnSpLocks noChangeShapeType="1"/>
            </p:cNvCxnSpPr>
            <p:nvPr/>
          </p:nvCxnSpPr>
          <p:spPr bwMode="auto">
            <a:xfrm flipH="1" flipV="1">
              <a:off x="7256582" y="5588678"/>
              <a:ext cx="2195676" cy="19775"/>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2" name="Text Box 112">
              <a:extLst>
                <a:ext uri="{FF2B5EF4-FFF2-40B4-BE49-F238E27FC236}">
                  <a16:creationId xmlns:a16="http://schemas.microsoft.com/office/drawing/2014/main" id="{465813A8-4685-4E53-A9BE-F4C81E945335}"/>
                </a:ext>
              </a:extLst>
            </p:cNvPr>
            <p:cNvSpPr txBox="1">
              <a:spLocks noChangeArrowheads="1"/>
            </p:cNvSpPr>
            <p:nvPr/>
          </p:nvSpPr>
          <p:spPr bwMode="auto">
            <a:xfrm flipH="1">
              <a:off x="9368714" y="5142224"/>
              <a:ext cx="57712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50" b="1" dirty="0">
                  <a:latin typeface="+mn-lt"/>
                  <a:cs typeface="Arial" panose="020B0604020202020204" pitchFamily="34" charset="0"/>
                </a:rPr>
                <a:t>(LM)</a:t>
              </a:r>
            </a:p>
          </p:txBody>
        </p:sp>
        <p:sp>
          <p:nvSpPr>
            <p:cNvPr id="53" name="Text Box 128">
              <a:extLst>
                <a:ext uri="{FF2B5EF4-FFF2-40B4-BE49-F238E27FC236}">
                  <a16:creationId xmlns:a16="http://schemas.microsoft.com/office/drawing/2014/main" id="{F024DBFE-BD03-45A6-B8F4-9E3A70A9F84F}"/>
                </a:ext>
              </a:extLst>
            </p:cNvPr>
            <p:cNvSpPr txBox="1">
              <a:spLocks noChangeArrowheads="1"/>
            </p:cNvSpPr>
            <p:nvPr/>
          </p:nvSpPr>
          <p:spPr bwMode="auto">
            <a:xfrm>
              <a:off x="5827541" y="5140887"/>
              <a:ext cx="524075"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50" b="1" dirty="0">
                  <a:latin typeface="+mn-lt"/>
                  <a:cs typeface="Arial" panose="020B0604020202020204" pitchFamily="34" charset="0"/>
                </a:rPr>
                <a:t>(NQ)</a:t>
              </a:r>
            </a:p>
          </p:txBody>
        </p:sp>
        <p:cxnSp>
          <p:nvCxnSpPr>
            <p:cNvPr id="54" name="AutoShape 115">
              <a:extLst>
                <a:ext uri="{FF2B5EF4-FFF2-40B4-BE49-F238E27FC236}">
                  <a16:creationId xmlns:a16="http://schemas.microsoft.com/office/drawing/2014/main" id="{2ACA5CE0-E215-40F6-BEC5-429106E752C4}"/>
                </a:ext>
              </a:extLst>
            </p:cNvPr>
            <p:cNvCxnSpPr>
              <a:cxnSpLocks noChangeShapeType="1"/>
              <a:stCxn id="58" idx="1"/>
              <a:endCxn id="57" idx="1"/>
            </p:cNvCxnSpPr>
            <p:nvPr/>
          </p:nvCxnSpPr>
          <p:spPr bwMode="auto">
            <a:xfrm rot="16200000" flipH="1">
              <a:off x="6009191" y="5731351"/>
              <a:ext cx="320659" cy="552325"/>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5" name="AutoShape 116">
              <a:extLst>
                <a:ext uri="{FF2B5EF4-FFF2-40B4-BE49-F238E27FC236}">
                  <a16:creationId xmlns:a16="http://schemas.microsoft.com/office/drawing/2014/main" id="{7FB7964A-C84C-4247-9F1A-F4358DC7647D}"/>
                </a:ext>
              </a:extLst>
            </p:cNvPr>
            <p:cNvCxnSpPr>
              <a:cxnSpLocks noChangeShapeType="1"/>
              <a:stCxn id="59" idx="1"/>
              <a:endCxn id="57" idx="1"/>
            </p:cNvCxnSpPr>
            <p:nvPr/>
          </p:nvCxnSpPr>
          <p:spPr bwMode="auto">
            <a:xfrm rot="16200000">
              <a:off x="6084764" y="5976435"/>
              <a:ext cx="169511" cy="552325"/>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6" name="Rectangle 121">
              <a:extLst>
                <a:ext uri="{FF2B5EF4-FFF2-40B4-BE49-F238E27FC236}">
                  <a16:creationId xmlns:a16="http://schemas.microsoft.com/office/drawing/2014/main" id="{1B2A12BD-2498-45CC-BB3A-0329C1F11354}"/>
                </a:ext>
              </a:extLst>
            </p:cNvPr>
            <p:cNvSpPr>
              <a:spLocks noChangeArrowheads="1"/>
            </p:cNvSpPr>
            <p:nvPr/>
          </p:nvSpPr>
          <p:spPr bwMode="auto">
            <a:xfrm rot="10800000">
              <a:off x="6300183" y="5728524"/>
              <a:ext cx="63568" cy="271218"/>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57" name="Freeform 122">
              <a:extLst>
                <a:ext uri="{FF2B5EF4-FFF2-40B4-BE49-F238E27FC236}">
                  <a16:creationId xmlns:a16="http://schemas.microsoft.com/office/drawing/2014/main" id="{69AA4E30-22C0-4209-9B77-F4A4FDC8F00D}"/>
                </a:ext>
              </a:extLst>
            </p:cNvPr>
            <p:cNvSpPr>
              <a:spLocks noChangeAspect="1"/>
            </p:cNvSpPr>
            <p:nvPr/>
          </p:nvSpPr>
          <p:spPr bwMode="auto">
            <a:xfrm rot="10988163">
              <a:off x="6458396" y="6067548"/>
              <a:ext cx="32490" cy="200589"/>
            </a:xfrm>
            <a:custGeom>
              <a:avLst/>
              <a:gdLst>
                <a:gd name="T0" fmla="*/ 0 w 46"/>
                <a:gd name="T1" fmla="*/ 0 h 91"/>
                <a:gd name="T2" fmla="*/ 2147483646 w 46"/>
                <a:gd name="T3" fmla="*/ 2147483646 h 91"/>
                <a:gd name="T4" fmla="*/ 0 w 46"/>
                <a:gd name="T5" fmla="*/ 2147483646 h 91"/>
                <a:gd name="T6" fmla="*/ 0 60000 65536"/>
                <a:gd name="T7" fmla="*/ 0 60000 65536"/>
                <a:gd name="T8" fmla="*/ 0 60000 65536"/>
              </a:gdLst>
              <a:ahLst/>
              <a:cxnLst>
                <a:cxn ang="T6">
                  <a:pos x="T0" y="T1"/>
                </a:cxn>
                <a:cxn ang="T7">
                  <a:pos x="T2" y="T3"/>
                </a:cxn>
                <a:cxn ang="T8">
                  <a:pos x="T4" y="T5"/>
                </a:cxn>
              </a:cxnLst>
              <a:rect l="0" t="0" r="r" b="b"/>
              <a:pathLst>
                <a:path w="46" h="91">
                  <a:moveTo>
                    <a:pt x="0" y="0"/>
                  </a:moveTo>
                  <a:cubicBezTo>
                    <a:pt x="23" y="15"/>
                    <a:pt x="46" y="31"/>
                    <a:pt x="46" y="46"/>
                  </a:cubicBezTo>
                  <a:cubicBezTo>
                    <a:pt x="46" y="61"/>
                    <a:pt x="8" y="84"/>
                    <a:pt x="0" y="91"/>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600">
                <a:cs typeface="Arial" panose="020B0604020202020204" pitchFamily="34" charset="0"/>
              </a:endParaRPr>
            </a:p>
          </p:txBody>
        </p:sp>
        <p:sp>
          <p:nvSpPr>
            <p:cNvPr id="58" name="Freeform 123">
              <a:extLst>
                <a:ext uri="{FF2B5EF4-FFF2-40B4-BE49-F238E27FC236}">
                  <a16:creationId xmlns:a16="http://schemas.microsoft.com/office/drawing/2014/main" id="{BF200C90-F21A-4D43-903A-79B5AA38DADE}"/>
                </a:ext>
              </a:extLst>
            </p:cNvPr>
            <p:cNvSpPr>
              <a:spLocks/>
            </p:cNvSpPr>
            <p:nvPr/>
          </p:nvSpPr>
          <p:spPr bwMode="auto">
            <a:xfrm rot="11620232" flipV="1">
              <a:off x="5907484" y="5656483"/>
              <a:ext cx="64980" cy="404002"/>
            </a:xfrm>
            <a:custGeom>
              <a:avLst/>
              <a:gdLst>
                <a:gd name="T0" fmla="*/ 0 w 46"/>
                <a:gd name="T1" fmla="*/ 0 h 91"/>
                <a:gd name="T2" fmla="*/ 2147483646 w 46"/>
                <a:gd name="T3" fmla="*/ 2147483646 h 91"/>
                <a:gd name="T4" fmla="*/ 0 w 46"/>
                <a:gd name="T5" fmla="*/ 2147483646 h 91"/>
                <a:gd name="T6" fmla="*/ 0 60000 65536"/>
                <a:gd name="T7" fmla="*/ 0 60000 65536"/>
                <a:gd name="T8" fmla="*/ 0 60000 65536"/>
              </a:gdLst>
              <a:ahLst/>
              <a:cxnLst>
                <a:cxn ang="T6">
                  <a:pos x="T0" y="T1"/>
                </a:cxn>
                <a:cxn ang="T7">
                  <a:pos x="T2" y="T3"/>
                </a:cxn>
                <a:cxn ang="T8">
                  <a:pos x="T4" y="T5"/>
                </a:cxn>
              </a:cxnLst>
              <a:rect l="0" t="0" r="r" b="b"/>
              <a:pathLst>
                <a:path w="46" h="91">
                  <a:moveTo>
                    <a:pt x="0" y="0"/>
                  </a:moveTo>
                  <a:cubicBezTo>
                    <a:pt x="23" y="15"/>
                    <a:pt x="46" y="31"/>
                    <a:pt x="46" y="46"/>
                  </a:cubicBezTo>
                  <a:cubicBezTo>
                    <a:pt x="46" y="61"/>
                    <a:pt x="8" y="84"/>
                    <a:pt x="0" y="91"/>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600">
                <a:cs typeface="Arial" panose="020B0604020202020204" pitchFamily="34" charset="0"/>
              </a:endParaRPr>
            </a:p>
          </p:txBody>
        </p:sp>
        <p:sp>
          <p:nvSpPr>
            <p:cNvPr id="59" name="Freeform 124">
              <a:extLst>
                <a:ext uri="{FF2B5EF4-FFF2-40B4-BE49-F238E27FC236}">
                  <a16:creationId xmlns:a16="http://schemas.microsoft.com/office/drawing/2014/main" id="{A648F852-5841-41C0-B510-090278E81C73}"/>
                </a:ext>
              </a:extLst>
            </p:cNvPr>
            <p:cNvSpPr>
              <a:spLocks/>
            </p:cNvSpPr>
            <p:nvPr/>
          </p:nvSpPr>
          <p:spPr bwMode="auto">
            <a:xfrm rot="10527140" flipV="1">
              <a:off x="5904660" y="6129702"/>
              <a:ext cx="64980" cy="404002"/>
            </a:xfrm>
            <a:custGeom>
              <a:avLst/>
              <a:gdLst>
                <a:gd name="T0" fmla="*/ 0 w 46"/>
                <a:gd name="T1" fmla="*/ 0 h 91"/>
                <a:gd name="T2" fmla="*/ 2147483646 w 46"/>
                <a:gd name="T3" fmla="*/ 2147483646 h 91"/>
                <a:gd name="T4" fmla="*/ 0 w 46"/>
                <a:gd name="T5" fmla="*/ 2147483646 h 91"/>
                <a:gd name="T6" fmla="*/ 0 60000 65536"/>
                <a:gd name="T7" fmla="*/ 0 60000 65536"/>
                <a:gd name="T8" fmla="*/ 0 60000 65536"/>
              </a:gdLst>
              <a:ahLst/>
              <a:cxnLst>
                <a:cxn ang="T6">
                  <a:pos x="T0" y="T1"/>
                </a:cxn>
                <a:cxn ang="T7">
                  <a:pos x="T2" y="T3"/>
                </a:cxn>
                <a:cxn ang="T8">
                  <a:pos x="T4" y="T5"/>
                </a:cxn>
              </a:cxnLst>
              <a:rect l="0" t="0" r="r" b="b"/>
              <a:pathLst>
                <a:path w="46" h="91">
                  <a:moveTo>
                    <a:pt x="0" y="0"/>
                  </a:moveTo>
                  <a:cubicBezTo>
                    <a:pt x="23" y="15"/>
                    <a:pt x="46" y="31"/>
                    <a:pt x="46" y="46"/>
                  </a:cubicBezTo>
                  <a:cubicBezTo>
                    <a:pt x="46" y="61"/>
                    <a:pt x="8" y="84"/>
                    <a:pt x="0" y="91"/>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600">
                <a:cs typeface="Arial" panose="020B0604020202020204" pitchFamily="34" charset="0"/>
              </a:endParaRPr>
            </a:p>
          </p:txBody>
        </p:sp>
        <p:sp>
          <p:nvSpPr>
            <p:cNvPr id="60" name="AutoShape 144">
              <a:extLst>
                <a:ext uri="{FF2B5EF4-FFF2-40B4-BE49-F238E27FC236}">
                  <a16:creationId xmlns:a16="http://schemas.microsoft.com/office/drawing/2014/main" id="{CFC6574E-A3E1-4B7B-A1AA-2AF0A69ED09D}"/>
                </a:ext>
              </a:extLst>
            </p:cNvPr>
            <p:cNvSpPr>
              <a:spLocks noChangeAspect="1" noChangeArrowheads="1"/>
            </p:cNvSpPr>
            <p:nvPr/>
          </p:nvSpPr>
          <p:spPr bwMode="auto">
            <a:xfrm rot="16200000" flipH="1">
              <a:off x="6169521" y="5700979"/>
              <a:ext cx="115832" cy="43790"/>
            </a:xfrm>
            <a:prstGeom prst="leftRightArrow">
              <a:avLst>
                <a:gd name="adj1" fmla="val 50000"/>
                <a:gd name="adj2" fmla="val 52096"/>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61" name="AutoShape 145">
              <a:extLst>
                <a:ext uri="{FF2B5EF4-FFF2-40B4-BE49-F238E27FC236}">
                  <a16:creationId xmlns:a16="http://schemas.microsoft.com/office/drawing/2014/main" id="{259164E9-C81B-487D-8306-86B2B87CBB8F}"/>
                </a:ext>
              </a:extLst>
            </p:cNvPr>
            <p:cNvSpPr>
              <a:spLocks noChangeAspect="1" noChangeArrowheads="1"/>
            </p:cNvSpPr>
            <p:nvPr/>
          </p:nvSpPr>
          <p:spPr bwMode="auto">
            <a:xfrm rot="16200000" flipH="1">
              <a:off x="6486647" y="5700273"/>
              <a:ext cx="115832" cy="45203"/>
            </a:xfrm>
            <a:prstGeom prst="leftRightArrow">
              <a:avLst>
                <a:gd name="adj1" fmla="val 50000"/>
                <a:gd name="adj2" fmla="val 50467"/>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62" name="Text Box 113">
              <a:extLst>
                <a:ext uri="{FF2B5EF4-FFF2-40B4-BE49-F238E27FC236}">
                  <a16:creationId xmlns:a16="http://schemas.microsoft.com/office/drawing/2014/main" id="{E56DEB7D-8C26-40E4-8DBE-DF7F5DBF986B}"/>
                </a:ext>
              </a:extLst>
            </p:cNvPr>
            <p:cNvSpPr txBox="1">
              <a:spLocks noChangeArrowheads="1"/>
            </p:cNvSpPr>
            <p:nvPr/>
          </p:nvSpPr>
          <p:spPr bwMode="auto">
            <a:xfrm flipH="1">
              <a:off x="6411897" y="5878967"/>
              <a:ext cx="790743"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0"/>
                </a:spcBef>
                <a:buFontTx/>
                <a:buNone/>
              </a:pPr>
              <a:r>
                <a:rPr lang="en-US" altLang="en-US" sz="600" dirty="0">
                  <a:latin typeface="+mn-lt"/>
                  <a:cs typeface="Arial" panose="020B0604020202020204" pitchFamily="34" charset="0"/>
                </a:rPr>
                <a:t>IMG-NQ FP1: Detector</a:t>
              </a:r>
            </a:p>
          </p:txBody>
        </p:sp>
        <p:sp>
          <p:nvSpPr>
            <p:cNvPr id="63" name="Text Box 114">
              <a:extLst>
                <a:ext uri="{FF2B5EF4-FFF2-40B4-BE49-F238E27FC236}">
                  <a16:creationId xmlns:a16="http://schemas.microsoft.com/office/drawing/2014/main" id="{4B80FA5A-C029-4008-B89B-F82E31CAFEA0}"/>
                </a:ext>
              </a:extLst>
            </p:cNvPr>
            <p:cNvSpPr txBox="1">
              <a:spLocks noChangeArrowheads="1"/>
            </p:cNvSpPr>
            <p:nvPr/>
          </p:nvSpPr>
          <p:spPr bwMode="auto">
            <a:xfrm flipH="1">
              <a:off x="5814254" y="5312999"/>
              <a:ext cx="111171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nl-NL" altLang="en-US" sz="600" dirty="0">
                  <a:latin typeface="+mn-lt"/>
                  <a:cs typeface="Arial" panose="020B0604020202020204" pitchFamily="34" charset="0"/>
                </a:rPr>
                <a:t>IMG-NQ PP1:</a:t>
              </a:r>
            </a:p>
            <a:p>
              <a:pPr algn="ctr" eaLnBrk="1" hangingPunct="1">
                <a:spcBef>
                  <a:spcPct val="0"/>
                </a:spcBef>
                <a:buFontTx/>
                <a:buNone/>
              </a:pPr>
              <a:r>
                <a:rPr lang="nl-NL" altLang="en-US" sz="600" dirty="0">
                  <a:latin typeface="+mn-lt"/>
                  <a:cs typeface="Arial" panose="020B0604020202020204" pitchFamily="34" charset="0"/>
                </a:rPr>
                <a:t>Filters, </a:t>
              </a:r>
              <a:r>
                <a:rPr lang="nl-NL" altLang="en-US" sz="600" dirty="0" err="1">
                  <a:latin typeface="+mn-lt"/>
                  <a:cs typeface="Arial" panose="020B0604020202020204" pitchFamily="34" charset="0"/>
                </a:rPr>
                <a:t>Lyot</a:t>
              </a:r>
              <a:r>
                <a:rPr lang="nl-NL" altLang="en-US" sz="600" dirty="0">
                  <a:latin typeface="+mn-lt"/>
                  <a:cs typeface="Arial" panose="020B0604020202020204" pitchFamily="34" charset="0"/>
                </a:rPr>
                <a:t>, APP</a:t>
              </a:r>
              <a:endParaRPr lang="en-US" altLang="en-US" sz="600" dirty="0">
                <a:latin typeface="+mn-lt"/>
                <a:cs typeface="Arial" panose="020B0604020202020204" pitchFamily="34" charset="0"/>
              </a:endParaRPr>
            </a:p>
          </p:txBody>
        </p:sp>
        <p:sp>
          <p:nvSpPr>
            <p:cNvPr id="64" name="Text Box 147">
              <a:extLst>
                <a:ext uri="{FF2B5EF4-FFF2-40B4-BE49-F238E27FC236}">
                  <a16:creationId xmlns:a16="http://schemas.microsoft.com/office/drawing/2014/main" id="{BF299561-A8EA-4B55-BE88-4B2D6563B217}"/>
                </a:ext>
              </a:extLst>
            </p:cNvPr>
            <p:cNvSpPr txBox="1">
              <a:spLocks noChangeArrowheads="1"/>
            </p:cNvSpPr>
            <p:nvPr/>
          </p:nvSpPr>
          <p:spPr bwMode="auto">
            <a:xfrm>
              <a:off x="7568659" y="6290737"/>
              <a:ext cx="71216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600">
                  <a:latin typeface="+mn-lt"/>
                  <a:cs typeface="Arial" panose="020B0604020202020204" pitchFamily="34" charset="0"/>
                </a:rPr>
                <a:t>Collimator</a:t>
              </a:r>
            </a:p>
          </p:txBody>
        </p:sp>
        <p:cxnSp>
          <p:nvCxnSpPr>
            <p:cNvPr id="65" name="AutoShape 131">
              <a:extLst>
                <a:ext uri="{FF2B5EF4-FFF2-40B4-BE49-F238E27FC236}">
                  <a16:creationId xmlns:a16="http://schemas.microsoft.com/office/drawing/2014/main" id="{7CC3465A-C5A1-4EBD-A536-9C19019F4DE5}"/>
                </a:ext>
              </a:extLst>
            </p:cNvPr>
            <p:cNvCxnSpPr>
              <a:cxnSpLocks noChangeShapeType="1"/>
            </p:cNvCxnSpPr>
            <p:nvPr/>
          </p:nvCxnSpPr>
          <p:spPr bwMode="auto">
            <a:xfrm flipV="1">
              <a:off x="7280598" y="6074611"/>
              <a:ext cx="144085" cy="550912"/>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6" name="Rectangle 121">
              <a:extLst>
                <a:ext uri="{FF2B5EF4-FFF2-40B4-BE49-F238E27FC236}">
                  <a16:creationId xmlns:a16="http://schemas.microsoft.com/office/drawing/2014/main" id="{C493FC83-7729-4742-87C8-3716BB77E43C}"/>
                </a:ext>
              </a:extLst>
            </p:cNvPr>
            <p:cNvSpPr>
              <a:spLocks noChangeArrowheads="1"/>
            </p:cNvSpPr>
            <p:nvPr/>
          </p:nvSpPr>
          <p:spPr bwMode="auto">
            <a:xfrm rot="10800000">
              <a:off x="6418842" y="5728524"/>
              <a:ext cx="63568" cy="271218"/>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cxnSp>
          <p:nvCxnSpPr>
            <p:cNvPr id="67" name="AutoShape 126">
              <a:extLst>
                <a:ext uri="{FF2B5EF4-FFF2-40B4-BE49-F238E27FC236}">
                  <a16:creationId xmlns:a16="http://schemas.microsoft.com/office/drawing/2014/main" id="{C9F0770D-C039-4B34-AC7B-76E333CB2DF2}"/>
                </a:ext>
              </a:extLst>
            </p:cNvPr>
            <p:cNvCxnSpPr>
              <a:cxnSpLocks noChangeShapeType="1"/>
            </p:cNvCxnSpPr>
            <p:nvPr/>
          </p:nvCxnSpPr>
          <p:spPr bwMode="auto">
            <a:xfrm>
              <a:off x="5927902" y="5847183"/>
              <a:ext cx="1350373" cy="2825"/>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8" name="Freeform 233">
              <a:extLst>
                <a:ext uri="{FF2B5EF4-FFF2-40B4-BE49-F238E27FC236}">
                  <a16:creationId xmlns:a16="http://schemas.microsoft.com/office/drawing/2014/main" id="{A54AAEF4-E207-492A-A14C-419961C5B0DE}"/>
                </a:ext>
              </a:extLst>
            </p:cNvPr>
            <p:cNvSpPr>
              <a:spLocks/>
            </p:cNvSpPr>
            <p:nvPr/>
          </p:nvSpPr>
          <p:spPr bwMode="auto">
            <a:xfrm rot="5400000">
              <a:off x="8551726" y="4343974"/>
              <a:ext cx="129959" cy="156797"/>
            </a:xfrm>
            <a:custGeom>
              <a:avLst/>
              <a:gdLst>
                <a:gd name="T0" fmla="*/ 0 w 181"/>
                <a:gd name="T1" fmla="*/ 0 h 182"/>
                <a:gd name="T2" fmla="*/ 2147483646 w 181"/>
                <a:gd name="T3" fmla="*/ 2147483646 h 182"/>
                <a:gd name="T4" fmla="*/ 2147483646 w 181"/>
                <a:gd name="T5" fmla="*/ 2147483646 h 182"/>
                <a:gd name="T6" fmla="*/ 0 60000 65536"/>
                <a:gd name="T7" fmla="*/ 0 60000 65536"/>
                <a:gd name="T8" fmla="*/ 0 60000 65536"/>
              </a:gdLst>
              <a:ahLst/>
              <a:cxnLst>
                <a:cxn ang="T6">
                  <a:pos x="T0" y="T1"/>
                </a:cxn>
                <a:cxn ang="T7">
                  <a:pos x="T2" y="T3"/>
                </a:cxn>
                <a:cxn ang="T8">
                  <a:pos x="T4" y="T5"/>
                </a:cxn>
              </a:cxnLst>
              <a:rect l="0" t="0" r="r" b="b"/>
              <a:pathLst>
                <a:path w="181" h="182">
                  <a:moveTo>
                    <a:pt x="0" y="0"/>
                  </a:moveTo>
                  <a:lnTo>
                    <a:pt x="91" y="92"/>
                  </a:lnTo>
                  <a:lnTo>
                    <a:pt x="181" y="182"/>
                  </a:lnTo>
                </a:path>
              </a:pathLst>
            </a:custGeom>
            <a:noFill/>
            <a:ln w="28575" cmpd="sng">
              <a:solidFill>
                <a:schemeClr val="tx1"/>
              </a:solidFill>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600">
                <a:cs typeface="Arial" panose="020B0604020202020204" pitchFamily="34" charset="0"/>
              </a:endParaRPr>
            </a:p>
          </p:txBody>
        </p:sp>
        <p:sp>
          <p:nvSpPr>
            <p:cNvPr id="69" name="Freeform 237">
              <a:extLst>
                <a:ext uri="{FF2B5EF4-FFF2-40B4-BE49-F238E27FC236}">
                  <a16:creationId xmlns:a16="http://schemas.microsoft.com/office/drawing/2014/main" id="{C1A7DB03-9D36-4149-AF49-8D4FCC306000}"/>
                </a:ext>
              </a:extLst>
            </p:cNvPr>
            <p:cNvSpPr>
              <a:spLocks/>
            </p:cNvSpPr>
            <p:nvPr/>
          </p:nvSpPr>
          <p:spPr bwMode="auto">
            <a:xfrm rot="4314000">
              <a:off x="8536420" y="4565959"/>
              <a:ext cx="38140" cy="189288"/>
            </a:xfrm>
            <a:custGeom>
              <a:avLst/>
              <a:gdLst>
                <a:gd name="T0" fmla="*/ 0 w 46"/>
                <a:gd name="T1" fmla="*/ 0 h 91"/>
                <a:gd name="T2" fmla="*/ 2147483646 w 46"/>
                <a:gd name="T3" fmla="*/ 2147483646 h 91"/>
                <a:gd name="T4" fmla="*/ 0 w 46"/>
                <a:gd name="T5" fmla="*/ 2147483646 h 91"/>
                <a:gd name="T6" fmla="*/ 0 60000 65536"/>
                <a:gd name="T7" fmla="*/ 0 60000 65536"/>
                <a:gd name="T8" fmla="*/ 0 60000 65536"/>
              </a:gdLst>
              <a:ahLst/>
              <a:cxnLst>
                <a:cxn ang="T6">
                  <a:pos x="T0" y="T1"/>
                </a:cxn>
                <a:cxn ang="T7">
                  <a:pos x="T2" y="T3"/>
                </a:cxn>
                <a:cxn ang="T8">
                  <a:pos x="T4" y="T5"/>
                </a:cxn>
              </a:cxnLst>
              <a:rect l="0" t="0" r="r" b="b"/>
              <a:pathLst>
                <a:path w="46" h="91">
                  <a:moveTo>
                    <a:pt x="0" y="0"/>
                  </a:moveTo>
                  <a:cubicBezTo>
                    <a:pt x="23" y="15"/>
                    <a:pt x="46" y="31"/>
                    <a:pt x="46" y="46"/>
                  </a:cubicBezTo>
                  <a:cubicBezTo>
                    <a:pt x="46" y="61"/>
                    <a:pt x="8" y="84"/>
                    <a:pt x="0" y="91"/>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600">
                <a:cs typeface="Arial" panose="020B0604020202020204" pitchFamily="34" charset="0"/>
              </a:endParaRPr>
            </a:p>
          </p:txBody>
        </p:sp>
        <p:sp>
          <p:nvSpPr>
            <p:cNvPr id="70" name="Arc 69">
              <a:extLst>
                <a:ext uri="{FF2B5EF4-FFF2-40B4-BE49-F238E27FC236}">
                  <a16:creationId xmlns:a16="http://schemas.microsoft.com/office/drawing/2014/main" id="{BD6C739F-7F01-4009-953B-C1D7F2AB22D6}"/>
                </a:ext>
              </a:extLst>
            </p:cNvPr>
            <p:cNvSpPr/>
            <p:nvPr/>
          </p:nvSpPr>
          <p:spPr bwMode="auto">
            <a:xfrm rot="20887387">
              <a:off x="8191985" y="3925393"/>
              <a:ext cx="203413" cy="104532"/>
            </a:xfrm>
            <a:prstGeom prst="arc">
              <a:avLst>
                <a:gd name="adj1" fmla="val 11788206"/>
                <a:gd name="adj2" fmla="val 20881488"/>
              </a:avLst>
            </a:prstGeom>
            <a:noFill/>
            <a:ln w="28575" cap="flat" cmpd="sng" algn="ctr">
              <a:solidFill>
                <a:schemeClr val="tx1"/>
              </a:solidFill>
              <a:prstDash val="solid"/>
              <a:round/>
              <a:headEnd type="none" w="med" len="med"/>
              <a:tailEnd type="none" w="med" len="med"/>
            </a:ln>
            <a:effectLst/>
          </p:spPr>
          <p:txBody>
            <a:bodyPr wrap="none" anchor="ctr"/>
            <a:lstStyle/>
            <a:p>
              <a:pPr algn="ctr" eaLnBrk="1" hangingPunct="1">
                <a:defRPr/>
              </a:pPr>
              <a:endParaRPr lang="en-US" sz="600">
                <a:cs typeface="Arial" panose="020B0604020202020204" pitchFamily="34" charset="0"/>
              </a:endParaRPr>
            </a:p>
          </p:txBody>
        </p:sp>
        <p:cxnSp>
          <p:nvCxnSpPr>
            <p:cNvPr id="71" name="AutoShape 53">
              <a:extLst>
                <a:ext uri="{FF2B5EF4-FFF2-40B4-BE49-F238E27FC236}">
                  <a16:creationId xmlns:a16="http://schemas.microsoft.com/office/drawing/2014/main" id="{FD246AD5-72E0-4F71-A8C3-B67B6D48C935}"/>
                </a:ext>
              </a:extLst>
            </p:cNvPr>
            <p:cNvCxnSpPr>
              <a:cxnSpLocks noChangeShapeType="1"/>
            </p:cNvCxnSpPr>
            <p:nvPr/>
          </p:nvCxnSpPr>
          <p:spPr bwMode="auto">
            <a:xfrm flipH="1">
              <a:off x="6344494" y="4399622"/>
              <a:ext cx="890674" cy="2583"/>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2" name="AutoShape 53">
              <a:extLst>
                <a:ext uri="{FF2B5EF4-FFF2-40B4-BE49-F238E27FC236}">
                  <a16:creationId xmlns:a16="http://schemas.microsoft.com/office/drawing/2014/main" id="{1961FCF3-A94A-4F18-BE0F-C9BF9C6C13F6}"/>
                </a:ext>
              </a:extLst>
            </p:cNvPr>
            <p:cNvCxnSpPr>
              <a:cxnSpLocks noChangeShapeType="1"/>
            </p:cNvCxnSpPr>
            <p:nvPr/>
          </p:nvCxnSpPr>
          <p:spPr bwMode="auto">
            <a:xfrm>
              <a:off x="7712558" y="2429041"/>
              <a:ext cx="8676" cy="4172398"/>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3" name="AutoShape 53">
              <a:extLst>
                <a:ext uri="{FF2B5EF4-FFF2-40B4-BE49-F238E27FC236}">
                  <a16:creationId xmlns:a16="http://schemas.microsoft.com/office/drawing/2014/main" id="{30BBC634-BB4D-425A-9436-D9E90CA0EAAC}"/>
                </a:ext>
              </a:extLst>
            </p:cNvPr>
            <p:cNvCxnSpPr>
              <a:cxnSpLocks noChangeShapeType="1"/>
            </p:cNvCxnSpPr>
            <p:nvPr/>
          </p:nvCxnSpPr>
          <p:spPr bwMode="auto">
            <a:xfrm>
              <a:off x="8288489" y="3940131"/>
              <a:ext cx="13545" cy="956773"/>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4" name="AutoShape 53">
              <a:extLst>
                <a:ext uri="{FF2B5EF4-FFF2-40B4-BE49-F238E27FC236}">
                  <a16:creationId xmlns:a16="http://schemas.microsoft.com/office/drawing/2014/main" id="{34EACEFB-402D-448F-BF0A-F1B76AFF1975}"/>
                </a:ext>
              </a:extLst>
            </p:cNvPr>
            <p:cNvCxnSpPr>
              <a:cxnSpLocks noChangeShapeType="1"/>
            </p:cNvCxnSpPr>
            <p:nvPr/>
          </p:nvCxnSpPr>
          <p:spPr bwMode="auto">
            <a:xfrm flipH="1" flipV="1">
              <a:off x="4116206" y="988561"/>
              <a:ext cx="11571" cy="1220325"/>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5" name="Text Box 202">
              <a:extLst>
                <a:ext uri="{FF2B5EF4-FFF2-40B4-BE49-F238E27FC236}">
                  <a16:creationId xmlns:a16="http://schemas.microsoft.com/office/drawing/2014/main" id="{CCFBCD61-CF73-46AE-9151-BF0304D7BC53}"/>
                </a:ext>
              </a:extLst>
            </p:cNvPr>
            <p:cNvSpPr txBox="1">
              <a:spLocks noChangeArrowheads="1"/>
            </p:cNvSpPr>
            <p:nvPr/>
          </p:nvSpPr>
          <p:spPr bwMode="auto">
            <a:xfrm flipH="1">
              <a:off x="8743134" y="1996587"/>
              <a:ext cx="128404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600">
                  <a:latin typeface="+mn-lt"/>
                  <a:cs typeface="Arial" panose="020B0604020202020204" pitchFamily="34" charset="0"/>
                </a:rPr>
                <a:t>LMS PP4: Main Dispersion</a:t>
              </a:r>
            </a:p>
          </p:txBody>
        </p:sp>
        <p:sp>
          <p:nvSpPr>
            <p:cNvPr id="76" name="Text Box 203">
              <a:extLst>
                <a:ext uri="{FF2B5EF4-FFF2-40B4-BE49-F238E27FC236}">
                  <a16:creationId xmlns:a16="http://schemas.microsoft.com/office/drawing/2014/main" id="{EC9F0DAA-1794-48E1-B35C-B49DEE3F299F}"/>
                </a:ext>
              </a:extLst>
            </p:cNvPr>
            <p:cNvSpPr txBox="1">
              <a:spLocks noChangeArrowheads="1"/>
            </p:cNvSpPr>
            <p:nvPr/>
          </p:nvSpPr>
          <p:spPr bwMode="auto">
            <a:xfrm flipH="1">
              <a:off x="9645783" y="3198703"/>
              <a:ext cx="72926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600" dirty="0">
                  <a:latin typeface="+mn-lt"/>
                  <a:cs typeface="Arial" panose="020B0604020202020204" pitchFamily="34" charset="0"/>
                </a:rPr>
                <a:t>LMS FP4: </a:t>
              </a:r>
            </a:p>
            <a:p>
              <a:pPr eaLnBrk="1" hangingPunct="1">
                <a:spcBef>
                  <a:spcPct val="0"/>
                </a:spcBef>
                <a:buFontTx/>
                <a:buNone/>
              </a:pPr>
              <a:r>
                <a:rPr lang="en-US" altLang="en-US" sz="600" dirty="0">
                  <a:latin typeface="+mn-lt"/>
                  <a:cs typeface="Arial" panose="020B0604020202020204" pitchFamily="34" charset="0"/>
                </a:rPr>
                <a:t>Detector</a:t>
              </a:r>
            </a:p>
          </p:txBody>
        </p:sp>
        <p:sp>
          <p:nvSpPr>
            <p:cNvPr id="77" name="Text Box 204">
              <a:extLst>
                <a:ext uri="{FF2B5EF4-FFF2-40B4-BE49-F238E27FC236}">
                  <a16:creationId xmlns:a16="http://schemas.microsoft.com/office/drawing/2014/main" id="{48EEF959-7A95-4304-8A51-21818843BC90}"/>
                </a:ext>
              </a:extLst>
            </p:cNvPr>
            <p:cNvSpPr txBox="1">
              <a:spLocks noChangeArrowheads="1"/>
            </p:cNvSpPr>
            <p:nvPr/>
          </p:nvSpPr>
          <p:spPr bwMode="auto">
            <a:xfrm flipH="1">
              <a:off x="9303883" y="4570331"/>
              <a:ext cx="92375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600" dirty="0">
                  <a:latin typeface="+mn-lt"/>
                  <a:cs typeface="Arial" panose="020B0604020202020204" pitchFamily="34" charset="0"/>
                </a:rPr>
                <a:t>LMS PP3: Pre </a:t>
              </a:r>
            </a:p>
            <a:p>
              <a:pPr algn="ctr" eaLnBrk="1" hangingPunct="1">
                <a:spcBef>
                  <a:spcPct val="0"/>
                </a:spcBef>
                <a:buFontTx/>
                <a:buNone/>
              </a:pPr>
              <a:r>
                <a:rPr lang="en-US" altLang="en-US" sz="600" dirty="0">
                  <a:latin typeface="+mn-lt"/>
                  <a:cs typeface="Arial" panose="020B0604020202020204" pitchFamily="34" charset="0"/>
                </a:rPr>
                <a:t>Dispersion</a:t>
              </a:r>
            </a:p>
          </p:txBody>
        </p:sp>
        <p:cxnSp>
          <p:nvCxnSpPr>
            <p:cNvPr id="78" name="AutoShape 208">
              <a:extLst>
                <a:ext uri="{FF2B5EF4-FFF2-40B4-BE49-F238E27FC236}">
                  <a16:creationId xmlns:a16="http://schemas.microsoft.com/office/drawing/2014/main" id="{C73985DC-C1B9-49F9-8BF9-7D581FB03ACF}"/>
                </a:ext>
              </a:extLst>
            </p:cNvPr>
            <p:cNvCxnSpPr>
              <a:cxnSpLocks noChangeShapeType="1"/>
            </p:cNvCxnSpPr>
            <p:nvPr/>
          </p:nvCxnSpPr>
          <p:spPr bwMode="auto">
            <a:xfrm flipV="1">
              <a:off x="8942312" y="3075807"/>
              <a:ext cx="1019892" cy="322072"/>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9" name="Rectangle 211">
              <a:extLst>
                <a:ext uri="{FF2B5EF4-FFF2-40B4-BE49-F238E27FC236}">
                  <a16:creationId xmlns:a16="http://schemas.microsoft.com/office/drawing/2014/main" id="{38E382FA-572B-4B35-B2C1-95A18D75FCCB}"/>
                </a:ext>
              </a:extLst>
            </p:cNvPr>
            <p:cNvSpPr>
              <a:spLocks noChangeArrowheads="1"/>
            </p:cNvSpPr>
            <p:nvPr/>
          </p:nvSpPr>
          <p:spPr bwMode="auto">
            <a:xfrm rot="16200000" flipH="1">
              <a:off x="9533480" y="3378811"/>
              <a:ext cx="231666" cy="57916"/>
            </a:xfrm>
            <a:prstGeom prst="rect">
              <a:avLst/>
            </a:prstGeom>
            <a:solidFill>
              <a:srgbClr val="C0C0C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cxnSp>
          <p:nvCxnSpPr>
            <p:cNvPr id="80" name="AutoShape 212">
              <a:extLst>
                <a:ext uri="{FF2B5EF4-FFF2-40B4-BE49-F238E27FC236}">
                  <a16:creationId xmlns:a16="http://schemas.microsoft.com/office/drawing/2014/main" id="{62917B62-1A27-491D-A3C0-7D90DDA87BAE}"/>
                </a:ext>
              </a:extLst>
            </p:cNvPr>
            <p:cNvCxnSpPr>
              <a:cxnSpLocks noChangeShapeType="1"/>
              <a:endCxn id="79" idx="0"/>
            </p:cNvCxnSpPr>
            <p:nvPr/>
          </p:nvCxnSpPr>
          <p:spPr bwMode="auto">
            <a:xfrm>
              <a:off x="8938074" y="3245321"/>
              <a:ext cx="682283" cy="162448"/>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1" name="AutoShape 213">
              <a:extLst>
                <a:ext uri="{FF2B5EF4-FFF2-40B4-BE49-F238E27FC236}">
                  <a16:creationId xmlns:a16="http://schemas.microsoft.com/office/drawing/2014/main" id="{678ED701-D656-407A-999B-AFE1D0008890}"/>
                </a:ext>
              </a:extLst>
            </p:cNvPr>
            <p:cNvCxnSpPr>
              <a:cxnSpLocks noChangeShapeType="1"/>
            </p:cNvCxnSpPr>
            <p:nvPr/>
          </p:nvCxnSpPr>
          <p:spPr bwMode="auto">
            <a:xfrm flipV="1">
              <a:off x="8928185" y="2968450"/>
              <a:ext cx="1038256" cy="282519"/>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2" name="Freeform 217">
              <a:extLst>
                <a:ext uri="{FF2B5EF4-FFF2-40B4-BE49-F238E27FC236}">
                  <a16:creationId xmlns:a16="http://schemas.microsoft.com/office/drawing/2014/main" id="{6D88BB56-11E9-4F11-B41D-B4781C641781}"/>
                </a:ext>
              </a:extLst>
            </p:cNvPr>
            <p:cNvSpPr>
              <a:spLocks noChangeAspect="1"/>
            </p:cNvSpPr>
            <p:nvPr/>
          </p:nvSpPr>
          <p:spPr bwMode="auto">
            <a:xfrm rot="16200000" flipH="1">
              <a:off x="9880979" y="2998822"/>
              <a:ext cx="190701" cy="39553"/>
            </a:xfrm>
            <a:custGeom>
              <a:avLst/>
              <a:gdLst>
                <a:gd name="T0" fmla="*/ 2147483646 w 135"/>
                <a:gd name="T1" fmla="*/ 2147483646 h 27"/>
                <a:gd name="T2" fmla="*/ 2147483646 w 135"/>
                <a:gd name="T3" fmla="*/ 2147483646 h 27"/>
                <a:gd name="T4" fmla="*/ 2147483646 w 135"/>
                <a:gd name="T5" fmla="*/ 2147483646 h 27"/>
                <a:gd name="T6" fmla="*/ 0 w 135"/>
                <a:gd name="T7" fmla="*/ 2147483646 h 2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5" h="27">
                  <a:moveTo>
                    <a:pt x="135" y="12"/>
                  </a:moveTo>
                  <a:cubicBezTo>
                    <a:pt x="127" y="10"/>
                    <a:pt x="102" y="2"/>
                    <a:pt x="87" y="1"/>
                  </a:cubicBezTo>
                  <a:cubicBezTo>
                    <a:pt x="72" y="0"/>
                    <a:pt x="61" y="1"/>
                    <a:pt x="47" y="5"/>
                  </a:cubicBezTo>
                  <a:cubicBezTo>
                    <a:pt x="33" y="9"/>
                    <a:pt x="10" y="23"/>
                    <a:pt x="0" y="27"/>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600">
                <a:cs typeface="Arial" panose="020B0604020202020204" pitchFamily="34" charset="0"/>
              </a:endParaRPr>
            </a:p>
          </p:txBody>
        </p:sp>
        <p:sp>
          <p:nvSpPr>
            <p:cNvPr id="83" name="Freeform 218">
              <a:extLst>
                <a:ext uri="{FF2B5EF4-FFF2-40B4-BE49-F238E27FC236}">
                  <a16:creationId xmlns:a16="http://schemas.microsoft.com/office/drawing/2014/main" id="{A29410BB-9A4B-4E8D-9D44-5C53254D9BD4}"/>
                </a:ext>
              </a:extLst>
            </p:cNvPr>
            <p:cNvSpPr>
              <a:spLocks/>
            </p:cNvSpPr>
            <p:nvPr/>
          </p:nvSpPr>
          <p:spPr bwMode="auto">
            <a:xfrm rot="16200000" flipH="1">
              <a:off x="8785513" y="3283459"/>
              <a:ext cx="378576" cy="98882"/>
            </a:xfrm>
            <a:custGeom>
              <a:avLst/>
              <a:gdLst>
                <a:gd name="T0" fmla="*/ 0 w 268"/>
                <a:gd name="T1" fmla="*/ 2147483646 h 69"/>
                <a:gd name="T2" fmla="*/ 2147483646 w 268"/>
                <a:gd name="T3" fmla="*/ 2147483646 h 69"/>
                <a:gd name="T4" fmla="*/ 2147483646 w 268"/>
                <a:gd name="T5" fmla="*/ 2147483646 h 69"/>
                <a:gd name="T6" fmla="*/ 2147483646 w 268"/>
                <a:gd name="T7" fmla="*/ 2147483646 h 6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8" h="69">
                  <a:moveTo>
                    <a:pt x="0" y="21"/>
                  </a:moveTo>
                  <a:cubicBezTo>
                    <a:pt x="15" y="18"/>
                    <a:pt x="61" y="4"/>
                    <a:pt x="90" y="2"/>
                  </a:cubicBezTo>
                  <a:cubicBezTo>
                    <a:pt x="119" y="0"/>
                    <a:pt x="146" y="1"/>
                    <a:pt x="176" y="12"/>
                  </a:cubicBezTo>
                  <a:cubicBezTo>
                    <a:pt x="206" y="23"/>
                    <a:pt x="249" y="57"/>
                    <a:pt x="268" y="69"/>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600">
                <a:cs typeface="Arial" panose="020B0604020202020204" pitchFamily="34" charset="0"/>
              </a:endParaRPr>
            </a:p>
          </p:txBody>
        </p:sp>
        <p:sp>
          <p:nvSpPr>
            <p:cNvPr id="84" name="Freeform 219">
              <a:extLst>
                <a:ext uri="{FF2B5EF4-FFF2-40B4-BE49-F238E27FC236}">
                  <a16:creationId xmlns:a16="http://schemas.microsoft.com/office/drawing/2014/main" id="{7DDB1758-5202-488D-A73F-4CABA0841569}"/>
                </a:ext>
              </a:extLst>
            </p:cNvPr>
            <p:cNvSpPr>
              <a:spLocks/>
            </p:cNvSpPr>
            <p:nvPr/>
          </p:nvSpPr>
          <p:spPr bwMode="auto">
            <a:xfrm rot="17374423" flipH="1">
              <a:off x="8743841" y="2493113"/>
              <a:ext cx="378576" cy="100294"/>
            </a:xfrm>
            <a:custGeom>
              <a:avLst/>
              <a:gdLst>
                <a:gd name="T0" fmla="*/ 0 w 268"/>
                <a:gd name="T1" fmla="*/ 2147483646 h 70"/>
                <a:gd name="T2" fmla="*/ 2147483646 w 268"/>
                <a:gd name="T3" fmla="*/ 2147483646 h 70"/>
                <a:gd name="T4" fmla="*/ 2147483646 w 268"/>
                <a:gd name="T5" fmla="*/ 2147483646 h 70"/>
                <a:gd name="T6" fmla="*/ 2147483646 w 268"/>
                <a:gd name="T7" fmla="*/ 2147483646 h 7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8" h="70">
                  <a:moveTo>
                    <a:pt x="0" y="22"/>
                  </a:moveTo>
                  <a:cubicBezTo>
                    <a:pt x="14" y="19"/>
                    <a:pt x="55" y="2"/>
                    <a:pt x="86" y="1"/>
                  </a:cubicBezTo>
                  <a:cubicBezTo>
                    <a:pt x="117" y="0"/>
                    <a:pt x="158" y="6"/>
                    <a:pt x="188" y="17"/>
                  </a:cubicBezTo>
                  <a:cubicBezTo>
                    <a:pt x="218" y="28"/>
                    <a:pt x="251" y="59"/>
                    <a:pt x="268" y="70"/>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600">
                <a:cs typeface="Arial" panose="020B0604020202020204" pitchFamily="34" charset="0"/>
              </a:endParaRPr>
            </a:p>
          </p:txBody>
        </p:sp>
        <p:sp>
          <p:nvSpPr>
            <p:cNvPr id="85" name="AutoShape 223">
              <a:extLst>
                <a:ext uri="{FF2B5EF4-FFF2-40B4-BE49-F238E27FC236}">
                  <a16:creationId xmlns:a16="http://schemas.microsoft.com/office/drawing/2014/main" id="{0FFB6551-8BF5-4916-AE99-3DF18D05C477}"/>
                </a:ext>
              </a:extLst>
            </p:cNvPr>
            <p:cNvSpPr>
              <a:spLocks noChangeAspect="1" noChangeArrowheads="1"/>
            </p:cNvSpPr>
            <p:nvPr/>
          </p:nvSpPr>
          <p:spPr bwMode="auto">
            <a:xfrm rot="16200000" flipV="1">
              <a:off x="8880156" y="4475688"/>
              <a:ext cx="107358" cy="62155"/>
            </a:xfrm>
            <a:prstGeom prst="curvedUpArrow">
              <a:avLst>
                <a:gd name="adj1" fmla="val 34937"/>
                <a:gd name="adj2" fmla="val 69867"/>
                <a:gd name="adj3" fmla="val 33333"/>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86" name="Freeform 225">
              <a:extLst>
                <a:ext uri="{FF2B5EF4-FFF2-40B4-BE49-F238E27FC236}">
                  <a16:creationId xmlns:a16="http://schemas.microsoft.com/office/drawing/2014/main" id="{B877D885-5CED-4658-BCE2-6D140AE8B57E}"/>
                </a:ext>
              </a:extLst>
            </p:cNvPr>
            <p:cNvSpPr>
              <a:spLocks/>
            </p:cNvSpPr>
            <p:nvPr/>
          </p:nvSpPr>
          <p:spPr bwMode="auto">
            <a:xfrm rot="6949260" flipH="1">
              <a:off x="9860496" y="4075925"/>
              <a:ext cx="378576" cy="98882"/>
            </a:xfrm>
            <a:custGeom>
              <a:avLst/>
              <a:gdLst>
                <a:gd name="T0" fmla="*/ 0 w 268"/>
                <a:gd name="T1" fmla="*/ 2147483646 h 69"/>
                <a:gd name="T2" fmla="*/ 2147483646 w 268"/>
                <a:gd name="T3" fmla="*/ 2147483646 h 69"/>
                <a:gd name="T4" fmla="*/ 2147483646 w 268"/>
                <a:gd name="T5" fmla="*/ 2147483646 h 69"/>
                <a:gd name="T6" fmla="*/ 2147483646 w 268"/>
                <a:gd name="T7" fmla="*/ 2147483646 h 6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8" h="69">
                  <a:moveTo>
                    <a:pt x="0" y="21"/>
                  </a:moveTo>
                  <a:cubicBezTo>
                    <a:pt x="15" y="18"/>
                    <a:pt x="61" y="4"/>
                    <a:pt x="90" y="2"/>
                  </a:cubicBezTo>
                  <a:cubicBezTo>
                    <a:pt x="119" y="0"/>
                    <a:pt x="146" y="1"/>
                    <a:pt x="176" y="12"/>
                  </a:cubicBezTo>
                  <a:cubicBezTo>
                    <a:pt x="206" y="23"/>
                    <a:pt x="249" y="57"/>
                    <a:pt x="268" y="69"/>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600">
                <a:cs typeface="Arial" panose="020B0604020202020204" pitchFamily="34" charset="0"/>
              </a:endParaRPr>
            </a:p>
          </p:txBody>
        </p:sp>
        <p:sp>
          <p:nvSpPr>
            <p:cNvPr id="87" name="AutoShape 227">
              <a:extLst>
                <a:ext uri="{FF2B5EF4-FFF2-40B4-BE49-F238E27FC236}">
                  <a16:creationId xmlns:a16="http://schemas.microsoft.com/office/drawing/2014/main" id="{AF771AAF-8E3A-4528-B88D-94BAA7B0E976}"/>
                </a:ext>
              </a:extLst>
            </p:cNvPr>
            <p:cNvSpPr>
              <a:spLocks noChangeArrowheads="1"/>
            </p:cNvSpPr>
            <p:nvPr/>
          </p:nvSpPr>
          <p:spPr bwMode="auto">
            <a:xfrm rot="4293903" flipH="1">
              <a:off x="9095577" y="4448143"/>
              <a:ext cx="322072" cy="128546"/>
            </a:xfrm>
            <a:prstGeom prst="rtTriangle">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88" name="Text Box 229">
              <a:extLst>
                <a:ext uri="{FF2B5EF4-FFF2-40B4-BE49-F238E27FC236}">
                  <a16:creationId xmlns:a16="http://schemas.microsoft.com/office/drawing/2014/main" id="{EA8A972E-6121-45D3-B979-5B625E18DE4B}"/>
                </a:ext>
              </a:extLst>
            </p:cNvPr>
            <p:cNvSpPr txBox="1">
              <a:spLocks noChangeArrowheads="1"/>
            </p:cNvSpPr>
            <p:nvPr/>
          </p:nvSpPr>
          <p:spPr bwMode="auto">
            <a:xfrm rot="16200000" flipH="1">
              <a:off x="8706540" y="4402724"/>
              <a:ext cx="410797" cy="246221"/>
            </a:xfrm>
            <a:prstGeom prst="rect">
              <a:avLst/>
            </a:prstGeom>
            <a:noFill/>
            <a:ln>
              <a:noFill/>
            </a:ln>
            <a:effectLst/>
            <a:extLst>
              <a:ext uri="{909E8E84-426E-40DD-AFC4-6F175D3DCCD1}">
                <a14:hiddenFill xmlns:a14="http://schemas.microsoft.com/office/drawing/2010/main">
                  <a:solidFill>
                    <a:srgbClr val="C0C0C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600">
                  <a:latin typeface="+mn-lt"/>
                  <a:cs typeface="Arial" panose="020B0604020202020204" pitchFamily="34" charset="0"/>
                </a:rPr>
                <a:t>IFU</a:t>
              </a:r>
            </a:p>
          </p:txBody>
        </p:sp>
        <p:sp>
          <p:nvSpPr>
            <p:cNvPr id="89" name="Text Box 230">
              <a:extLst>
                <a:ext uri="{FF2B5EF4-FFF2-40B4-BE49-F238E27FC236}">
                  <a16:creationId xmlns:a16="http://schemas.microsoft.com/office/drawing/2014/main" id="{C7CBBE06-5EFF-4CBF-8FF2-8422CA8E9F69}"/>
                </a:ext>
              </a:extLst>
            </p:cNvPr>
            <p:cNvSpPr txBox="1">
              <a:spLocks noChangeArrowheads="1"/>
            </p:cNvSpPr>
            <p:nvPr/>
          </p:nvSpPr>
          <p:spPr bwMode="auto">
            <a:xfrm flipH="1">
              <a:off x="8058028" y="2023427"/>
              <a:ext cx="6681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50" b="1" dirty="0">
                  <a:latin typeface="+mn-lt"/>
                  <a:cs typeface="Arial" panose="020B0604020202020204" pitchFamily="34" charset="0"/>
                </a:rPr>
                <a:t>LMS</a:t>
              </a:r>
            </a:p>
          </p:txBody>
        </p:sp>
        <p:sp>
          <p:nvSpPr>
            <p:cNvPr id="90" name="AutoShape 224">
              <a:extLst>
                <a:ext uri="{FF2B5EF4-FFF2-40B4-BE49-F238E27FC236}">
                  <a16:creationId xmlns:a16="http://schemas.microsoft.com/office/drawing/2014/main" id="{66A21082-A807-4AEA-B3BB-2C1B1E6C1A9F}"/>
                </a:ext>
              </a:extLst>
            </p:cNvPr>
            <p:cNvSpPr>
              <a:spLocks noChangeAspect="1" noChangeArrowheads="1"/>
            </p:cNvSpPr>
            <p:nvPr/>
          </p:nvSpPr>
          <p:spPr bwMode="auto">
            <a:xfrm rot="18646485" flipH="1">
              <a:off x="9923356" y="2351854"/>
              <a:ext cx="107358" cy="63567"/>
            </a:xfrm>
            <a:prstGeom prst="curvedUpArrow">
              <a:avLst>
                <a:gd name="adj1" fmla="val 34161"/>
                <a:gd name="adj2" fmla="val 68314"/>
                <a:gd name="adj3" fmla="val 33333"/>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91" name="AutoShape 227">
              <a:extLst>
                <a:ext uri="{FF2B5EF4-FFF2-40B4-BE49-F238E27FC236}">
                  <a16:creationId xmlns:a16="http://schemas.microsoft.com/office/drawing/2014/main" id="{49AEB292-C989-4060-9973-50453621DAF7}"/>
                </a:ext>
              </a:extLst>
            </p:cNvPr>
            <p:cNvSpPr>
              <a:spLocks noChangeArrowheads="1"/>
            </p:cNvSpPr>
            <p:nvPr/>
          </p:nvSpPr>
          <p:spPr bwMode="auto">
            <a:xfrm rot="9544479" flipH="1">
              <a:off x="9754552" y="2168924"/>
              <a:ext cx="324897" cy="324897"/>
            </a:xfrm>
            <a:prstGeom prst="rtTriangle">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cxnSp>
          <p:nvCxnSpPr>
            <p:cNvPr id="92" name="AutoShape 214">
              <a:extLst>
                <a:ext uri="{FF2B5EF4-FFF2-40B4-BE49-F238E27FC236}">
                  <a16:creationId xmlns:a16="http://schemas.microsoft.com/office/drawing/2014/main" id="{303F2AA4-2D0D-4A52-AADE-3F3B8C6A0D9F}"/>
                </a:ext>
              </a:extLst>
            </p:cNvPr>
            <p:cNvCxnSpPr>
              <a:cxnSpLocks noChangeShapeType="1"/>
              <a:endCxn id="91" idx="5"/>
            </p:cNvCxnSpPr>
            <p:nvPr/>
          </p:nvCxnSpPr>
          <p:spPr bwMode="auto">
            <a:xfrm flipV="1">
              <a:off x="8902758" y="2331373"/>
              <a:ext cx="1014242" cy="138434"/>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3" name="AutoShape 214">
              <a:extLst>
                <a:ext uri="{FF2B5EF4-FFF2-40B4-BE49-F238E27FC236}">
                  <a16:creationId xmlns:a16="http://schemas.microsoft.com/office/drawing/2014/main" id="{E426E8AB-691A-4A14-8EDB-88AFF644E569}"/>
                </a:ext>
              </a:extLst>
            </p:cNvPr>
            <p:cNvCxnSpPr>
              <a:cxnSpLocks noChangeShapeType="1"/>
              <a:endCxn id="91" idx="5"/>
            </p:cNvCxnSpPr>
            <p:nvPr/>
          </p:nvCxnSpPr>
          <p:spPr bwMode="auto">
            <a:xfrm flipV="1">
              <a:off x="8894281" y="2331371"/>
              <a:ext cx="1022718" cy="281106"/>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4" name="Rectangle 240">
              <a:extLst>
                <a:ext uri="{FF2B5EF4-FFF2-40B4-BE49-F238E27FC236}">
                  <a16:creationId xmlns:a16="http://schemas.microsoft.com/office/drawing/2014/main" id="{A3D079D6-7143-4669-85D1-2DB6CA5EBBE6}"/>
                </a:ext>
              </a:extLst>
            </p:cNvPr>
            <p:cNvSpPr>
              <a:spLocks noChangeArrowheads="1"/>
            </p:cNvSpPr>
            <p:nvPr/>
          </p:nvSpPr>
          <p:spPr bwMode="auto">
            <a:xfrm rot="18015645" flipH="1">
              <a:off x="9214941" y="3503825"/>
              <a:ext cx="439317" cy="600351"/>
            </a:xfrm>
            <a:prstGeom prst="rect">
              <a:avLst/>
            </a:prstGeom>
            <a:solidFill>
              <a:schemeClr val="accent3">
                <a:lumMod val="75000"/>
              </a:schemeClr>
            </a:solidFill>
            <a:ln w="9525">
              <a:solidFill>
                <a:schemeClr val="tx1"/>
              </a:solidFill>
              <a:miter lim="800000"/>
              <a:headEnd/>
              <a:tailEnd/>
            </a:ln>
            <a:effec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defRPr/>
              </a:pPr>
              <a:endParaRPr lang="en-US" altLang="en-US" sz="600">
                <a:latin typeface="+mn-lt"/>
                <a:cs typeface="Arial" panose="020B0604020202020204" pitchFamily="34" charset="0"/>
              </a:endParaRPr>
            </a:p>
          </p:txBody>
        </p:sp>
        <p:sp>
          <p:nvSpPr>
            <p:cNvPr id="95" name="AutoShape 144">
              <a:extLst>
                <a:ext uri="{FF2B5EF4-FFF2-40B4-BE49-F238E27FC236}">
                  <a16:creationId xmlns:a16="http://schemas.microsoft.com/office/drawing/2014/main" id="{6720B0B5-0BAB-40FF-9665-578955751C79}"/>
                </a:ext>
              </a:extLst>
            </p:cNvPr>
            <p:cNvSpPr>
              <a:spLocks noChangeAspect="1" noChangeArrowheads="1"/>
            </p:cNvSpPr>
            <p:nvPr/>
          </p:nvSpPr>
          <p:spPr bwMode="auto">
            <a:xfrm rot="18300000">
              <a:off x="9214941" y="3947377"/>
              <a:ext cx="115832" cy="45203"/>
            </a:xfrm>
            <a:prstGeom prst="leftRightArrow">
              <a:avLst>
                <a:gd name="adj1" fmla="val 50000"/>
                <a:gd name="adj2" fmla="val 51013"/>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cxnSp>
          <p:nvCxnSpPr>
            <p:cNvPr id="96" name="Straight Connector 2">
              <a:extLst>
                <a:ext uri="{FF2B5EF4-FFF2-40B4-BE49-F238E27FC236}">
                  <a16:creationId xmlns:a16="http://schemas.microsoft.com/office/drawing/2014/main" id="{73171942-6FFD-44D3-9FBF-524AF5826543}"/>
                </a:ext>
              </a:extLst>
            </p:cNvPr>
            <p:cNvCxnSpPr>
              <a:cxnSpLocks noChangeShapeType="1"/>
            </p:cNvCxnSpPr>
            <p:nvPr/>
          </p:nvCxnSpPr>
          <p:spPr bwMode="auto">
            <a:xfrm flipH="1">
              <a:off x="9620356" y="3814595"/>
              <a:ext cx="137021" cy="22601"/>
            </a:xfrm>
            <a:prstGeom prst="line">
              <a:avLst/>
            </a:prstGeom>
            <a:noFill/>
            <a:ln w="2857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7" name="Straight Connector 4">
              <a:extLst>
                <a:ext uri="{FF2B5EF4-FFF2-40B4-BE49-F238E27FC236}">
                  <a16:creationId xmlns:a16="http://schemas.microsoft.com/office/drawing/2014/main" id="{469EC22C-AE28-4CFA-AAE8-4FE9EA4B22A7}"/>
                </a:ext>
              </a:extLst>
            </p:cNvPr>
            <p:cNvCxnSpPr>
              <a:cxnSpLocks noChangeShapeType="1"/>
            </p:cNvCxnSpPr>
            <p:nvPr/>
          </p:nvCxnSpPr>
          <p:spPr bwMode="auto">
            <a:xfrm>
              <a:off x="9274269" y="3520775"/>
              <a:ext cx="39553" cy="134196"/>
            </a:xfrm>
            <a:prstGeom prst="line">
              <a:avLst/>
            </a:prstGeom>
            <a:noFill/>
            <a:ln w="2857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8" name="AutoShape 212">
              <a:extLst>
                <a:ext uri="{FF2B5EF4-FFF2-40B4-BE49-F238E27FC236}">
                  <a16:creationId xmlns:a16="http://schemas.microsoft.com/office/drawing/2014/main" id="{9427CECA-D8E3-4BD6-824E-91CF8A93BA5F}"/>
                </a:ext>
              </a:extLst>
            </p:cNvPr>
            <p:cNvCxnSpPr>
              <a:cxnSpLocks noChangeShapeType="1"/>
            </p:cNvCxnSpPr>
            <p:nvPr/>
          </p:nvCxnSpPr>
          <p:spPr bwMode="auto">
            <a:xfrm flipV="1">
              <a:off x="9570915" y="3821659"/>
              <a:ext cx="122896" cy="194938"/>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9" name="Straight Connector 218">
              <a:extLst>
                <a:ext uri="{FF2B5EF4-FFF2-40B4-BE49-F238E27FC236}">
                  <a16:creationId xmlns:a16="http://schemas.microsoft.com/office/drawing/2014/main" id="{227CB36D-3319-4E59-8D27-6ED3584FA4CE}"/>
                </a:ext>
              </a:extLst>
            </p:cNvPr>
            <p:cNvCxnSpPr>
              <a:cxnSpLocks noChangeShapeType="1"/>
            </p:cNvCxnSpPr>
            <p:nvPr/>
          </p:nvCxnSpPr>
          <p:spPr bwMode="auto">
            <a:xfrm flipH="1">
              <a:off x="9513000" y="4012357"/>
              <a:ext cx="137021" cy="22601"/>
            </a:xfrm>
            <a:prstGeom prst="line">
              <a:avLst/>
            </a:prstGeom>
            <a:noFill/>
            <a:ln w="2857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00" name="Group 220">
              <a:extLst>
                <a:ext uri="{FF2B5EF4-FFF2-40B4-BE49-F238E27FC236}">
                  <a16:creationId xmlns:a16="http://schemas.microsoft.com/office/drawing/2014/main" id="{BA048852-F8A2-4D94-9D8A-6E6F7A86E1E4}"/>
                </a:ext>
              </a:extLst>
            </p:cNvPr>
            <p:cNvGrpSpPr>
              <a:grpSpLocks/>
            </p:cNvGrpSpPr>
            <p:nvPr/>
          </p:nvGrpSpPr>
          <p:grpSpPr bwMode="auto">
            <a:xfrm rot="1800000">
              <a:off x="9512997" y="3636609"/>
              <a:ext cx="62155" cy="194938"/>
              <a:chOff x="2967" y="2415"/>
              <a:chExt cx="0" cy="138"/>
            </a:xfrm>
          </p:grpSpPr>
          <p:sp>
            <p:nvSpPr>
              <p:cNvPr id="329" name="Line 221">
                <a:extLst>
                  <a:ext uri="{FF2B5EF4-FFF2-40B4-BE49-F238E27FC236}">
                    <a16:creationId xmlns:a16="http://schemas.microsoft.com/office/drawing/2014/main" id="{65F8A721-514A-41F4-AAC0-803C63EBFBC7}"/>
                  </a:ext>
                </a:extLst>
              </p:cNvPr>
              <p:cNvSpPr>
                <a:spLocks noChangeShapeType="1"/>
              </p:cNvSpPr>
              <p:nvPr/>
            </p:nvSpPr>
            <p:spPr bwMode="auto">
              <a:xfrm rot="5400000">
                <a:off x="2944" y="2438"/>
                <a:ext cx="46"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600">
                  <a:cs typeface="Arial" panose="020B0604020202020204" pitchFamily="34" charset="0"/>
                </a:endParaRPr>
              </a:p>
            </p:txBody>
          </p:sp>
          <p:sp>
            <p:nvSpPr>
              <p:cNvPr id="330" name="Line 222">
                <a:extLst>
                  <a:ext uri="{FF2B5EF4-FFF2-40B4-BE49-F238E27FC236}">
                    <a16:creationId xmlns:a16="http://schemas.microsoft.com/office/drawing/2014/main" id="{9D8DE151-4F6F-4808-B463-BD0FACB2A65F}"/>
                  </a:ext>
                </a:extLst>
              </p:cNvPr>
              <p:cNvSpPr>
                <a:spLocks noChangeShapeType="1"/>
              </p:cNvSpPr>
              <p:nvPr/>
            </p:nvSpPr>
            <p:spPr bwMode="auto">
              <a:xfrm rot="5400000">
                <a:off x="2944" y="2530"/>
                <a:ext cx="46"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600">
                  <a:cs typeface="Arial" panose="020B0604020202020204" pitchFamily="34" charset="0"/>
                </a:endParaRPr>
              </a:p>
            </p:txBody>
          </p:sp>
        </p:grpSp>
        <p:cxnSp>
          <p:nvCxnSpPr>
            <p:cNvPr id="101" name="AutoShape 212">
              <a:extLst>
                <a:ext uri="{FF2B5EF4-FFF2-40B4-BE49-F238E27FC236}">
                  <a16:creationId xmlns:a16="http://schemas.microsoft.com/office/drawing/2014/main" id="{3F529CF1-E4CE-438A-8767-931FFFCEE9E3}"/>
                </a:ext>
              </a:extLst>
            </p:cNvPr>
            <p:cNvCxnSpPr>
              <a:cxnSpLocks noChangeShapeType="1"/>
            </p:cNvCxnSpPr>
            <p:nvPr/>
          </p:nvCxnSpPr>
          <p:spPr bwMode="auto">
            <a:xfrm>
              <a:off x="9693811" y="3828721"/>
              <a:ext cx="415303" cy="245792"/>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2" name="AutoShape 212">
              <a:extLst>
                <a:ext uri="{FF2B5EF4-FFF2-40B4-BE49-F238E27FC236}">
                  <a16:creationId xmlns:a16="http://schemas.microsoft.com/office/drawing/2014/main" id="{1140F41E-225F-4FD5-AE5D-90BE3E69987E}"/>
                </a:ext>
              </a:extLst>
            </p:cNvPr>
            <p:cNvCxnSpPr>
              <a:cxnSpLocks noChangeShapeType="1"/>
            </p:cNvCxnSpPr>
            <p:nvPr/>
          </p:nvCxnSpPr>
          <p:spPr bwMode="auto">
            <a:xfrm flipV="1">
              <a:off x="9165502" y="3587168"/>
              <a:ext cx="120070" cy="207651"/>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3" name="Straight Connector 227">
              <a:extLst>
                <a:ext uri="{FF2B5EF4-FFF2-40B4-BE49-F238E27FC236}">
                  <a16:creationId xmlns:a16="http://schemas.microsoft.com/office/drawing/2014/main" id="{69C372F6-764E-42B0-A93C-AB0DA491EC03}"/>
                </a:ext>
              </a:extLst>
            </p:cNvPr>
            <p:cNvCxnSpPr>
              <a:cxnSpLocks noChangeShapeType="1"/>
            </p:cNvCxnSpPr>
            <p:nvPr/>
          </p:nvCxnSpPr>
          <p:spPr bwMode="auto">
            <a:xfrm>
              <a:off x="9138660" y="3727013"/>
              <a:ext cx="39553" cy="135609"/>
            </a:xfrm>
            <a:prstGeom prst="line">
              <a:avLst/>
            </a:prstGeom>
            <a:noFill/>
            <a:ln w="2857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4" name="AutoShape 212">
              <a:extLst>
                <a:ext uri="{FF2B5EF4-FFF2-40B4-BE49-F238E27FC236}">
                  <a16:creationId xmlns:a16="http://schemas.microsoft.com/office/drawing/2014/main" id="{757D1777-850D-402D-AC0B-9F2F702B6773}"/>
                </a:ext>
              </a:extLst>
            </p:cNvPr>
            <p:cNvCxnSpPr>
              <a:cxnSpLocks noChangeShapeType="1"/>
            </p:cNvCxnSpPr>
            <p:nvPr/>
          </p:nvCxnSpPr>
          <p:spPr bwMode="auto">
            <a:xfrm>
              <a:off x="9166912" y="3776456"/>
              <a:ext cx="408240" cy="240141"/>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5" name="Text Box 226">
              <a:extLst>
                <a:ext uri="{FF2B5EF4-FFF2-40B4-BE49-F238E27FC236}">
                  <a16:creationId xmlns:a16="http://schemas.microsoft.com/office/drawing/2014/main" id="{FA8C575C-3C41-4567-B955-FDA2279BDF05}"/>
                </a:ext>
              </a:extLst>
            </p:cNvPr>
            <p:cNvSpPr txBox="1">
              <a:spLocks noChangeArrowheads="1"/>
            </p:cNvSpPr>
            <p:nvPr/>
          </p:nvSpPr>
          <p:spPr bwMode="auto">
            <a:xfrm flipH="1">
              <a:off x="8563643" y="3557223"/>
              <a:ext cx="664296"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600" dirty="0">
                  <a:latin typeface="+mn-lt"/>
                  <a:cs typeface="Arial" panose="020B0604020202020204" pitchFamily="34" charset="0"/>
                </a:rPr>
                <a:t>Spectral </a:t>
              </a:r>
            </a:p>
            <a:p>
              <a:pPr algn="ctr" eaLnBrk="1" hangingPunct="1">
                <a:spcBef>
                  <a:spcPct val="0"/>
                </a:spcBef>
                <a:buFontTx/>
                <a:buNone/>
              </a:pPr>
              <a:r>
                <a:rPr lang="en-US" altLang="en-US" sz="600" dirty="0">
                  <a:latin typeface="+mn-lt"/>
                  <a:cs typeface="Arial" panose="020B0604020202020204" pitchFamily="34" charset="0"/>
                </a:rPr>
                <a:t>IFU</a:t>
              </a:r>
            </a:p>
          </p:txBody>
        </p:sp>
        <p:cxnSp>
          <p:nvCxnSpPr>
            <p:cNvPr id="106" name="AutoShape 212">
              <a:extLst>
                <a:ext uri="{FF2B5EF4-FFF2-40B4-BE49-F238E27FC236}">
                  <a16:creationId xmlns:a16="http://schemas.microsoft.com/office/drawing/2014/main" id="{ED0B710B-F54C-43AC-A06D-E6FAA26BB340}"/>
                </a:ext>
              </a:extLst>
            </p:cNvPr>
            <p:cNvCxnSpPr>
              <a:cxnSpLocks noChangeShapeType="1"/>
            </p:cNvCxnSpPr>
            <p:nvPr/>
          </p:nvCxnSpPr>
          <p:spPr bwMode="auto">
            <a:xfrm>
              <a:off x="8952198" y="3400704"/>
              <a:ext cx="334786" cy="193526"/>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7" name="AutoShape 212">
              <a:extLst>
                <a:ext uri="{FF2B5EF4-FFF2-40B4-BE49-F238E27FC236}">
                  <a16:creationId xmlns:a16="http://schemas.microsoft.com/office/drawing/2014/main" id="{9DF356E5-FA63-4712-80A9-7495D35BA5EF}"/>
                </a:ext>
              </a:extLst>
            </p:cNvPr>
            <p:cNvCxnSpPr>
              <a:cxnSpLocks noChangeShapeType="1"/>
            </p:cNvCxnSpPr>
            <p:nvPr/>
          </p:nvCxnSpPr>
          <p:spPr bwMode="auto">
            <a:xfrm>
              <a:off x="9285571" y="3591406"/>
              <a:ext cx="404002" cy="234491"/>
            </a:xfrm>
            <a:prstGeom prst="straightConnector1">
              <a:avLst/>
            </a:prstGeom>
            <a:noFill/>
            <a:ln w="9525">
              <a:solidFill>
                <a:srgbClr val="FF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8" name="AutoShape 53">
              <a:extLst>
                <a:ext uri="{FF2B5EF4-FFF2-40B4-BE49-F238E27FC236}">
                  <a16:creationId xmlns:a16="http://schemas.microsoft.com/office/drawing/2014/main" id="{5F2DFD53-254A-4257-93BF-7CC6777BEF40}"/>
                </a:ext>
              </a:extLst>
            </p:cNvPr>
            <p:cNvCxnSpPr>
              <a:cxnSpLocks noChangeShapeType="1"/>
            </p:cNvCxnSpPr>
            <p:nvPr/>
          </p:nvCxnSpPr>
          <p:spPr bwMode="auto">
            <a:xfrm>
              <a:off x="8282136" y="3926525"/>
              <a:ext cx="267383" cy="750114"/>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9" name="AutoShape 53">
              <a:extLst>
                <a:ext uri="{FF2B5EF4-FFF2-40B4-BE49-F238E27FC236}">
                  <a16:creationId xmlns:a16="http://schemas.microsoft.com/office/drawing/2014/main" id="{986FDFC8-8DA6-431C-A8CC-BD105CD72BC2}"/>
                </a:ext>
              </a:extLst>
            </p:cNvPr>
            <p:cNvCxnSpPr>
              <a:cxnSpLocks noChangeShapeType="1"/>
            </p:cNvCxnSpPr>
            <p:nvPr/>
          </p:nvCxnSpPr>
          <p:spPr bwMode="auto">
            <a:xfrm flipH="1">
              <a:off x="8536895" y="4435086"/>
              <a:ext cx="77693" cy="237316"/>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0" name="Rectangle 240">
              <a:extLst>
                <a:ext uri="{FF2B5EF4-FFF2-40B4-BE49-F238E27FC236}">
                  <a16:creationId xmlns:a16="http://schemas.microsoft.com/office/drawing/2014/main" id="{8A1555F2-5B1F-471B-9099-A71F69B6FA87}"/>
                </a:ext>
              </a:extLst>
            </p:cNvPr>
            <p:cNvSpPr>
              <a:spLocks noChangeArrowheads="1"/>
            </p:cNvSpPr>
            <p:nvPr/>
          </p:nvSpPr>
          <p:spPr bwMode="auto">
            <a:xfrm rot="16200000" flipH="1">
              <a:off x="8580686" y="4272274"/>
              <a:ext cx="661094" cy="211889"/>
            </a:xfrm>
            <a:prstGeom prst="rect">
              <a:avLst/>
            </a:prstGeom>
            <a:solidFill>
              <a:srgbClr val="C0C0C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cxnSp>
          <p:nvCxnSpPr>
            <p:cNvPr id="111" name="AutoShape 234">
              <a:extLst>
                <a:ext uri="{FF2B5EF4-FFF2-40B4-BE49-F238E27FC236}">
                  <a16:creationId xmlns:a16="http://schemas.microsoft.com/office/drawing/2014/main" id="{07CCD246-31CB-431C-94F1-EF56267B6AE2}"/>
                </a:ext>
              </a:extLst>
            </p:cNvPr>
            <p:cNvCxnSpPr>
              <a:cxnSpLocks noChangeShapeType="1"/>
            </p:cNvCxnSpPr>
            <p:nvPr/>
          </p:nvCxnSpPr>
          <p:spPr bwMode="auto">
            <a:xfrm>
              <a:off x="8610350" y="4439325"/>
              <a:ext cx="194938" cy="2825"/>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2" name="AutoShape 234">
              <a:extLst>
                <a:ext uri="{FF2B5EF4-FFF2-40B4-BE49-F238E27FC236}">
                  <a16:creationId xmlns:a16="http://schemas.microsoft.com/office/drawing/2014/main" id="{0319A133-B708-49D0-8EAE-AE9032B136FB}"/>
                </a:ext>
              </a:extLst>
            </p:cNvPr>
            <p:cNvCxnSpPr>
              <a:cxnSpLocks noChangeShapeType="1"/>
            </p:cNvCxnSpPr>
            <p:nvPr/>
          </p:nvCxnSpPr>
          <p:spPr bwMode="auto">
            <a:xfrm flipV="1">
              <a:off x="9017179" y="4212946"/>
              <a:ext cx="1043907" cy="5651"/>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AutoShape 110">
              <a:extLst>
                <a:ext uri="{FF2B5EF4-FFF2-40B4-BE49-F238E27FC236}">
                  <a16:creationId xmlns:a16="http://schemas.microsoft.com/office/drawing/2014/main" id="{E9A3C315-BB7F-4E5D-A579-CD4B649B731A}"/>
                </a:ext>
              </a:extLst>
            </p:cNvPr>
            <p:cNvCxnSpPr>
              <a:cxnSpLocks noChangeShapeType="1"/>
              <a:endCxn id="40" idx="0"/>
            </p:cNvCxnSpPr>
            <p:nvPr/>
          </p:nvCxnSpPr>
          <p:spPr bwMode="auto">
            <a:xfrm flipH="1" flipV="1">
              <a:off x="8594107" y="6076023"/>
              <a:ext cx="825661" cy="5649"/>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4" name="Rectangle 118">
              <a:extLst>
                <a:ext uri="{FF2B5EF4-FFF2-40B4-BE49-F238E27FC236}">
                  <a16:creationId xmlns:a16="http://schemas.microsoft.com/office/drawing/2014/main" id="{197E9482-13AE-458F-8BE5-86CDF8BCEE51}"/>
                </a:ext>
              </a:extLst>
            </p:cNvPr>
            <p:cNvSpPr>
              <a:spLocks noChangeArrowheads="1"/>
            </p:cNvSpPr>
            <p:nvPr/>
          </p:nvSpPr>
          <p:spPr bwMode="auto">
            <a:xfrm rot="5400000">
              <a:off x="6870742" y="6311218"/>
              <a:ext cx="226015" cy="52267"/>
            </a:xfrm>
            <a:prstGeom prst="rect">
              <a:avLst/>
            </a:prstGeom>
            <a:solidFill>
              <a:srgbClr val="C0C0C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cxnSp>
          <p:nvCxnSpPr>
            <p:cNvPr id="115" name="AutoShape 110">
              <a:extLst>
                <a:ext uri="{FF2B5EF4-FFF2-40B4-BE49-F238E27FC236}">
                  <a16:creationId xmlns:a16="http://schemas.microsoft.com/office/drawing/2014/main" id="{AA624A89-6437-4CE1-96AE-4FCC092B9F6C}"/>
                </a:ext>
              </a:extLst>
            </p:cNvPr>
            <p:cNvCxnSpPr>
              <a:cxnSpLocks noChangeShapeType="1"/>
            </p:cNvCxnSpPr>
            <p:nvPr/>
          </p:nvCxnSpPr>
          <p:spPr bwMode="auto">
            <a:xfrm flipH="1" flipV="1">
              <a:off x="5914548" y="6337352"/>
              <a:ext cx="1043068" cy="16245"/>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6" name="AutoShape 213">
              <a:extLst>
                <a:ext uri="{FF2B5EF4-FFF2-40B4-BE49-F238E27FC236}">
                  <a16:creationId xmlns:a16="http://schemas.microsoft.com/office/drawing/2014/main" id="{EFAEDFF6-E2F7-4051-BB30-18A91E3D7ED5}"/>
                </a:ext>
              </a:extLst>
            </p:cNvPr>
            <p:cNvCxnSpPr>
              <a:cxnSpLocks noChangeShapeType="1"/>
            </p:cNvCxnSpPr>
            <p:nvPr/>
          </p:nvCxnSpPr>
          <p:spPr bwMode="auto">
            <a:xfrm>
              <a:off x="8906995" y="2474044"/>
              <a:ext cx="1052382" cy="505709"/>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7" name="AutoShape 213">
              <a:extLst>
                <a:ext uri="{FF2B5EF4-FFF2-40B4-BE49-F238E27FC236}">
                  <a16:creationId xmlns:a16="http://schemas.microsoft.com/office/drawing/2014/main" id="{6D2FA3D0-1B2B-4917-93E1-AD547FC507C5}"/>
                </a:ext>
              </a:extLst>
            </p:cNvPr>
            <p:cNvCxnSpPr>
              <a:cxnSpLocks noChangeShapeType="1"/>
            </p:cNvCxnSpPr>
            <p:nvPr/>
          </p:nvCxnSpPr>
          <p:spPr bwMode="auto">
            <a:xfrm>
              <a:off x="8884395" y="2615304"/>
              <a:ext cx="1070746" cy="460506"/>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8" name="Text Box 112">
              <a:extLst>
                <a:ext uri="{FF2B5EF4-FFF2-40B4-BE49-F238E27FC236}">
                  <a16:creationId xmlns:a16="http://schemas.microsoft.com/office/drawing/2014/main" id="{74EF8189-AE53-4473-9E7A-A6C1B351B659}"/>
                </a:ext>
              </a:extLst>
            </p:cNvPr>
            <p:cNvSpPr txBox="1">
              <a:spLocks noChangeArrowheads="1"/>
            </p:cNvSpPr>
            <p:nvPr/>
          </p:nvSpPr>
          <p:spPr bwMode="auto">
            <a:xfrm flipH="1">
              <a:off x="6999978" y="5031044"/>
              <a:ext cx="505709"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50" b="1" dirty="0">
                  <a:latin typeface="+mn-lt"/>
                  <a:cs typeface="Arial" panose="020B0604020202020204" pitchFamily="34" charset="0"/>
                </a:rPr>
                <a:t>IMG</a:t>
              </a:r>
            </a:p>
          </p:txBody>
        </p:sp>
        <p:sp>
          <p:nvSpPr>
            <p:cNvPr id="119" name="AutoShape 188">
              <a:extLst>
                <a:ext uri="{FF2B5EF4-FFF2-40B4-BE49-F238E27FC236}">
                  <a16:creationId xmlns:a16="http://schemas.microsoft.com/office/drawing/2014/main" id="{DF0C574D-4FD2-4223-B3E2-DD44B94DF06C}"/>
                </a:ext>
              </a:extLst>
            </p:cNvPr>
            <p:cNvSpPr>
              <a:spLocks noChangeAspect="1" noChangeArrowheads="1"/>
            </p:cNvSpPr>
            <p:nvPr/>
          </p:nvSpPr>
          <p:spPr bwMode="auto">
            <a:xfrm rot="9657782" flipV="1">
              <a:off x="5813359" y="2522070"/>
              <a:ext cx="110183" cy="45203"/>
            </a:xfrm>
            <a:prstGeom prst="leftRightArrow">
              <a:avLst>
                <a:gd name="adj1" fmla="val 50000"/>
                <a:gd name="adj2" fmla="val 49529"/>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cxnSp>
          <p:nvCxnSpPr>
            <p:cNvPr id="120" name="AutoShape 71">
              <a:extLst>
                <a:ext uri="{FF2B5EF4-FFF2-40B4-BE49-F238E27FC236}">
                  <a16:creationId xmlns:a16="http://schemas.microsoft.com/office/drawing/2014/main" id="{3E74AAD3-7D42-4F75-A286-C4D346BE864A}"/>
                </a:ext>
              </a:extLst>
            </p:cNvPr>
            <p:cNvCxnSpPr>
              <a:cxnSpLocks noChangeShapeType="1"/>
            </p:cNvCxnSpPr>
            <p:nvPr/>
          </p:nvCxnSpPr>
          <p:spPr bwMode="auto">
            <a:xfrm rot="5400000">
              <a:off x="5935714" y="2472424"/>
              <a:ext cx="63568" cy="213302"/>
            </a:xfrm>
            <a:prstGeom prst="straightConnector1">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21" name="Group 2">
              <a:extLst>
                <a:ext uri="{FF2B5EF4-FFF2-40B4-BE49-F238E27FC236}">
                  <a16:creationId xmlns:a16="http://schemas.microsoft.com/office/drawing/2014/main" id="{46ECF276-37A5-4A2B-AE7A-A9469356DC2B}"/>
                </a:ext>
              </a:extLst>
            </p:cNvPr>
            <p:cNvGrpSpPr>
              <a:grpSpLocks/>
            </p:cNvGrpSpPr>
            <p:nvPr/>
          </p:nvGrpSpPr>
          <p:grpSpPr bwMode="auto">
            <a:xfrm rot="2555793">
              <a:off x="5909416" y="2547497"/>
              <a:ext cx="155386" cy="152561"/>
              <a:chOff x="6607560" y="3902794"/>
              <a:chExt cx="175024" cy="170898"/>
            </a:xfrm>
          </p:grpSpPr>
          <p:cxnSp>
            <p:nvCxnSpPr>
              <p:cNvPr id="327" name="Straight Connector 16">
                <a:extLst>
                  <a:ext uri="{FF2B5EF4-FFF2-40B4-BE49-F238E27FC236}">
                    <a16:creationId xmlns:a16="http://schemas.microsoft.com/office/drawing/2014/main" id="{0963A9DD-0EEE-45C5-9AE6-5D9B4F55AD31}"/>
                  </a:ext>
                </a:extLst>
              </p:cNvPr>
              <p:cNvCxnSpPr>
                <a:cxnSpLocks noChangeShapeType="1"/>
              </p:cNvCxnSpPr>
              <p:nvPr/>
            </p:nvCxnSpPr>
            <p:spPr bwMode="auto">
              <a:xfrm rot="19044207" flipH="1">
                <a:off x="6691550" y="3902794"/>
                <a:ext cx="91034" cy="27455"/>
              </a:xfrm>
              <a:prstGeom prst="line">
                <a:avLst/>
              </a:prstGeom>
              <a:noFill/>
              <a:ln w="2857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8" name="Straight Connector 239">
                <a:extLst>
                  <a:ext uri="{FF2B5EF4-FFF2-40B4-BE49-F238E27FC236}">
                    <a16:creationId xmlns:a16="http://schemas.microsoft.com/office/drawing/2014/main" id="{D04863C0-1259-4F4F-8ACC-94908F101B33}"/>
                  </a:ext>
                </a:extLst>
              </p:cNvPr>
              <p:cNvCxnSpPr>
                <a:cxnSpLocks noChangeShapeType="1"/>
              </p:cNvCxnSpPr>
              <p:nvPr/>
            </p:nvCxnSpPr>
            <p:spPr bwMode="auto">
              <a:xfrm rot="2844207">
                <a:off x="6639426" y="4014931"/>
                <a:ext cx="26895" cy="90628"/>
              </a:xfrm>
              <a:prstGeom prst="line">
                <a:avLst/>
              </a:prstGeom>
              <a:noFill/>
              <a:ln w="2857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22" name="AutoShape 67">
              <a:extLst>
                <a:ext uri="{FF2B5EF4-FFF2-40B4-BE49-F238E27FC236}">
                  <a16:creationId xmlns:a16="http://schemas.microsoft.com/office/drawing/2014/main" id="{0EF42D49-7B6C-4219-93D6-B5F30B817226}"/>
                </a:ext>
              </a:extLst>
            </p:cNvPr>
            <p:cNvSpPr>
              <a:spLocks noChangeAspect="1" noChangeArrowheads="1"/>
            </p:cNvSpPr>
            <p:nvPr/>
          </p:nvSpPr>
          <p:spPr bwMode="auto">
            <a:xfrm rot="15754790" flipV="1">
              <a:off x="5890344" y="2693702"/>
              <a:ext cx="107358" cy="66393"/>
            </a:xfrm>
            <a:prstGeom prst="curvedUpArrow">
              <a:avLst>
                <a:gd name="adj1" fmla="val 27227"/>
                <a:gd name="adj2" fmla="val 54447"/>
                <a:gd name="adj3" fmla="val 33333"/>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grpSp>
          <p:nvGrpSpPr>
            <p:cNvPr id="123" name="Group 226">
              <a:extLst>
                <a:ext uri="{FF2B5EF4-FFF2-40B4-BE49-F238E27FC236}">
                  <a16:creationId xmlns:a16="http://schemas.microsoft.com/office/drawing/2014/main" id="{8BB52D0B-1F19-4B5D-8F2E-7C1663605C66}"/>
                </a:ext>
              </a:extLst>
            </p:cNvPr>
            <p:cNvGrpSpPr>
              <a:grpSpLocks/>
            </p:cNvGrpSpPr>
            <p:nvPr/>
          </p:nvGrpSpPr>
          <p:grpSpPr bwMode="auto">
            <a:xfrm rot="386953">
              <a:off x="8339515" y="4294803"/>
              <a:ext cx="187875" cy="98882"/>
              <a:chOff x="5335588" y="4772025"/>
              <a:chExt cx="282575" cy="131763"/>
            </a:xfrm>
          </p:grpSpPr>
          <p:cxnSp>
            <p:nvCxnSpPr>
              <p:cNvPr id="325" name="Straight Connector 16">
                <a:extLst>
                  <a:ext uri="{FF2B5EF4-FFF2-40B4-BE49-F238E27FC236}">
                    <a16:creationId xmlns:a16="http://schemas.microsoft.com/office/drawing/2014/main" id="{759A87E8-3FFF-406C-AAD2-376D219C7127}"/>
                  </a:ext>
                </a:extLst>
              </p:cNvPr>
              <p:cNvCxnSpPr>
                <a:cxnSpLocks noChangeShapeType="1"/>
              </p:cNvCxnSpPr>
              <p:nvPr/>
            </p:nvCxnSpPr>
            <p:spPr bwMode="auto">
              <a:xfrm flipH="1">
                <a:off x="5526088" y="4772025"/>
                <a:ext cx="92075" cy="41275"/>
              </a:xfrm>
              <a:prstGeom prst="line">
                <a:avLst/>
              </a:prstGeom>
              <a:noFill/>
              <a:ln w="2857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6" name="Straight Connector 239">
                <a:extLst>
                  <a:ext uri="{FF2B5EF4-FFF2-40B4-BE49-F238E27FC236}">
                    <a16:creationId xmlns:a16="http://schemas.microsoft.com/office/drawing/2014/main" id="{CD923DA4-7279-4D6F-B994-CB9FCB329C99}"/>
                  </a:ext>
                </a:extLst>
              </p:cNvPr>
              <p:cNvCxnSpPr>
                <a:cxnSpLocks noChangeShapeType="1"/>
              </p:cNvCxnSpPr>
              <p:nvPr/>
            </p:nvCxnSpPr>
            <p:spPr bwMode="auto">
              <a:xfrm flipH="1">
                <a:off x="5335588" y="4862513"/>
                <a:ext cx="90487" cy="41275"/>
              </a:xfrm>
              <a:prstGeom prst="line">
                <a:avLst/>
              </a:prstGeom>
              <a:noFill/>
              <a:ln w="2857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124" name="AutoShape 53">
              <a:extLst>
                <a:ext uri="{FF2B5EF4-FFF2-40B4-BE49-F238E27FC236}">
                  <a16:creationId xmlns:a16="http://schemas.microsoft.com/office/drawing/2014/main" id="{DC410737-7E9D-4BA4-BAD0-967E25E97AC0}"/>
                </a:ext>
              </a:extLst>
            </p:cNvPr>
            <p:cNvCxnSpPr>
              <a:cxnSpLocks noChangeShapeType="1"/>
            </p:cNvCxnSpPr>
            <p:nvPr/>
          </p:nvCxnSpPr>
          <p:spPr bwMode="auto">
            <a:xfrm flipH="1" flipV="1">
              <a:off x="5883987" y="2338434"/>
              <a:ext cx="241554" cy="724661"/>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5" name="Arc 124">
              <a:extLst>
                <a:ext uri="{FF2B5EF4-FFF2-40B4-BE49-F238E27FC236}">
                  <a16:creationId xmlns:a16="http://schemas.microsoft.com/office/drawing/2014/main" id="{BBCABB6C-56AA-40DC-BE99-0A389014FD71}"/>
                </a:ext>
              </a:extLst>
            </p:cNvPr>
            <p:cNvSpPr/>
            <p:nvPr/>
          </p:nvSpPr>
          <p:spPr bwMode="auto">
            <a:xfrm rot="3687582">
              <a:off x="6213827" y="2180929"/>
              <a:ext cx="481695" cy="209064"/>
            </a:xfrm>
            <a:prstGeom prst="arc">
              <a:avLst>
                <a:gd name="adj1" fmla="val 11463708"/>
                <a:gd name="adj2" fmla="val 20026809"/>
              </a:avLst>
            </a:prstGeom>
            <a:noFill/>
            <a:ln w="28575" cap="flat" cmpd="sng" algn="ctr">
              <a:solidFill>
                <a:schemeClr val="tx1"/>
              </a:solidFill>
              <a:prstDash val="solid"/>
              <a:round/>
              <a:headEnd type="none" w="med" len="med"/>
              <a:tailEnd type="none" w="med" len="med"/>
            </a:ln>
            <a:effectLst/>
          </p:spPr>
          <p:txBody>
            <a:bodyPr wrap="none" anchor="ctr"/>
            <a:lstStyle/>
            <a:p>
              <a:pPr algn="ctr" eaLnBrk="1" hangingPunct="1">
                <a:defRPr/>
              </a:pPr>
              <a:endParaRPr lang="en-US" sz="600">
                <a:cs typeface="Arial" panose="020B0604020202020204" pitchFamily="34" charset="0"/>
              </a:endParaRPr>
            </a:p>
          </p:txBody>
        </p:sp>
        <p:cxnSp>
          <p:nvCxnSpPr>
            <p:cNvPr id="126" name="AutoShape 53">
              <a:extLst>
                <a:ext uri="{FF2B5EF4-FFF2-40B4-BE49-F238E27FC236}">
                  <a16:creationId xmlns:a16="http://schemas.microsoft.com/office/drawing/2014/main" id="{29F65873-3045-473F-BF49-D1DF6A8E9EEC}"/>
                </a:ext>
              </a:extLst>
            </p:cNvPr>
            <p:cNvCxnSpPr>
              <a:cxnSpLocks noChangeShapeType="1"/>
            </p:cNvCxnSpPr>
            <p:nvPr/>
          </p:nvCxnSpPr>
          <p:spPr bwMode="auto">
            <a:xfrm flipH="1">
              <a:off x="6317654" y="2516421"/>
              <a:ext cx="2825" cy="960563"/>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7" name="Arc 126">
              <a:extLst>
                <a:ext uri="{FF2B5EF4-FFF2-40B4-BE49-F238E27FC236}">
                  <a16:creationId xmlns:a16="http://schemas.microsoft.com/office/drawing/2014/main" id="{8882AC8E-EDB3-4B6F-BF6F-36201715A8C6}"/>
                </a:ext>
              </a:extLst>
            </p:cNvPr>
            <p:cNvSpPr/>
            <p:nvPr/>
          </p:nvSpPr>
          <p:spPr bwMode="auto">
            <a:xfrm rot="21281853">
              <a:off x="6019598" y="3058856"/>
              <a:ext cx="200589" cy="103120"/>
            </a:xfrm>
            <a:prstGeom prst="arc">
              <a:avLst>
                <a:gd name="adj1" fmla="val 11788206"/>
                <a:gd name="adj2" fmla="val 20881488"/>
              </a:avLst>
            </a:prstGeom>
            <a:noFill/>
            <a:ln w="28575" cap="flat" cmpd="sng" algn="ctr">
              <a:solidFill>
                <a:schemeClr val="tx1"/>
              </a:solidFill>
              <a:prstDash val="solid"/>
              <a:round/>
              <a:headEnd type="none" w="med" len="med"/>
              <a:tailEnd type="none" w="med" len="med"/>
            </a:ln>
            <a:effectLst/>
          </p:spPr>
          <p:txBody>
            <a:bodyPr wrap="none" anchor="ctr"/>
            <a:lstStyle/>
            <a:p>
              <a:pPr algn="ctr" eaLnBrk="1" hangingPunct="1">
                <a:defRPr/>
              </a:pPr>
              <a:endParaRPr lang="en-US" sz="600">
                <a:cs typeface="Arial" panose="020B0604020202020204" pitchFamily="34" charset="0"/>
              </a:endParaRPr>
            </a:p>
          </p:txBody>
        </p:sp>
        <p:cxnSp>
          <p:nvCxnSpPr>
            <p:cNvPr id="128" name="AutoShape 53">
              <a:extLst>
                <a:ext uri="{FF2B5EF4-FFF2-40B4-BE49-F238E27FC236}">
                  <a16:creationId xmlns:a16="http://schemas.microsoft.com/office/drawing/2014/main" id="{305D4F5D-04DE-4CD0-8908-6DEE5C4C2ABB}"/>
                </a:ext>
              </a:extLst>
            </p:cNvPr>
            <p:cNvCxnSpPr>
              <a:cxnSpLocks noChangeShapeType="1"/>
            </p:cNvCxnSpPr>
            <p:nvPr/>
          </p:nvCxnSpPr>
          <p:spPr bwMode="auto">
            <a:xfrm flipV="1">
              <a:off x="6126953" y="2516422"/>
              <a:ext cx="196351" cy="529723"/>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9" name="Arc 128">
              <a:extLst>
                <a:ext uri="{FF2B5EF4-FFF2-40B4-BE49-F238E27FC236}">
                  <a16:creationId xmlns:a16="http://schemas.microsoft.com/office/drawing/2014/main" id="{51BC5219-1580-46A6-A343-72C06260A147}"/>
                </a:ext>
              </a:extLst>
            </p:cNvPr>
            <p:cNvSpPr/>
            <p:nvPr/>
          </p:nvSpPr>
          <p:spPr bwMode="auto">
            <a:xfrm rot="1373111">
              <a:off x="5999821" y="2505120"/>
              <a:ext cx="511358" cy="204826"/>
            </a:xfrm>
            <a:prstGeom prst="arc">
              <a:avLst>
                <a:gd name="adj1" fmla="val 13472333"/>
                <a:gd name="adj2" fmla="val 20465998"/>
              </a:avLst>
            </a:prstGeom>
            <a:noFill/>
            <a:ln w="28575" cap="flat" cmpd="sng" algn="ctr">
              <a:solidFill>
                <a:schemeClr val="tx1"/>
              </a:solidFill>
              <a:prstDash val="solid"/>
              <a:round/>
              <a:headEnd type="none" w="med" len="med"/>
              <a:tailEnd type="none" w="med" len="med"/>
            </a:ln>
            <a:effectLst/>
          </p:spPr>
          <p:txBody>
            <a:bodyPr wrap="none" anchor="ctr"/>
            <a:lstStyle/>
            <a:p>
              <a:pPr algn="ctr" eaLnBrk="1" hangingPunct="1">
                <a:defRPr/>
              </a:pPr>
              <a:endParaRPr lang="en-US" sz="600">
                <a:cs typeface="Arial" panose="020B0604020202020204" pitchFamily="34" charset="0"/>
              </a:endParaRPr>
            </a:p>
          </p:txBody>
        </p:sp>
        <p:sp>
          <p:nvSpPr>
            <p:cNvPr id="130" name="Freeform 146">
              <a:extLst>
                <a:ext uri="{FF2B5EF4-FFF2-40B4-BE49-F238E27FC236}">
                  <a16:creationId xmlns:a16="http://schemas.microsoft.com/office/drawing/2014/main" id="{9F7F38E3-EBBB-433F-A068-00C9CBCF774D}"/>
                </a:ext>
              </a:extLst>
            </p:cNvPr>
            <p:cNvSpPr>
              <a:spLocks/>
            </p:cNvSpPr>
            <p:nvPr/>
          </p:nvSpPr>
          <p:spPr bwMode="auto">
            <a:xfrm rot="16200000" flipH="1" flipV="1">
              <a:off x="5811240" y="2284050"/>
              <a:ext cx="139847" cy="124308"/>
            </a:xfrm>
            <a:custGeom>
              <a:avLst/>
              <a:gdLst>
                <a:gd name="T0" fmla="*/ 0 w 181"/>
                <a:gd name="T1" fmla="*/ 0 h 182"/>
                <a:gd name="T2" fmla="*/ 2147483646 w 181"/>
                <a:gd name="T3" fmla="*/ 2147483646 h 182"/>
                <a:gd name="T4" fmla="*/ 2147483646 w 181"/>
                <a:gd name="T5" fmla="*/ 2147483646 h 182"/>
                <a:gd name="T6" fmla="*/ 0 60000 65536"/>
                <a:gd name="T7" fmla="*/ 0 60000 65536"/>
                <a:gd name="T8" fmla="*/ 0 60000 65536"/>
              </a:gdLst>
              <a:ahLst/>
              <a:cxnLst>
                <a:cxn ang="T6">
                  <a:pos x="T0" y="T1"/>
                </a:cxn>
                <a:cxn ang="T7">
                  <a:pos x="T2" y="T3"/>
                </a:cxn>
                <a:cxn ang="T8">
                  <a:pos x="T4" y="T5"/>
                </a:cxn>
              </a:cxnLst>
              <a:rect l="0" t="0" r="r" b="b"/>
              <a:pathLst>
                <a:path w="181" h="182">
                  <a:moveTo>
                    <a:pt x="0" y="0"/>
                  </a:moveTo>
                  <a:lnTo>
                    <a:pt x="91" y="92"/>
                  </a:lnTo>
                  <a:lnTo>
                    <a:pt x="181" y="182"/>
                  </a:lnTo>
                </a:path>
              </a:pathLst>
            </a:custGeom>
            <a:noFill/>
            <a:ln w="28575" cmpd="sng">
              <a:solidFill>
                <a:schemeClr val="tx1"/>
              </a:solidFill>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600">
                <a:cs typeface="Arial" panose="020B0604020202020204" pitchFamily="34" charset="0"/>
              </a:endParaRPr>
            </a:p>
          </p:txBody>
        </p:sp>
        <p:cxnSp>
          <p:nvCxnSpPr>
            <p:cNvPr id="131" name="AutoShape 53">
              <a:extLst>
                <a:ext uri="{FF2B5EF4-FFF2-40B4-BE49-F238E27FC236}">
                  <a16:creationId xmlns:a16="http://schemas.microsoft.com/office/drawing/2014/main" id="{7AF429A8-7178-4AA8-B522-C1FF64B7162A}"/>
                </a:ext>
              </a:extLst>
            </p:cNvPr>
            <p:cNvCxnSpPr>
              <a:cxnSpLocks noChangeShapeType="1"/>
            </p:cNvCxnSpPr>
            <p:nvPr/>
          </p:nvCxnSpPr>
          <p:spPr bwMode="auto">
            <a:xfrm flipV="1">
              <a:off x="5895289" y="2214125"/>
              <a:ext cx="620128" cy="137022"/>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2" name="AutoShape 53">
              <a:extLst>
                <a:ext uri="{FF2B5EF4-FFF2-40B4-BE49-F238E27FC236}">
                  <a16:creationId xmlns:a16="http://schemas.microsoft.com/office/drawing/2014/main" id="{6F584EB9-4668-4AF7-8E3C-CC58FF55524B}"/>
                </a:ext>
              </a:extLst>
            </p:cNvPr>
            <p:cNvCxnSpPr>
              <a:cxnSpLocks noChangeShapeType="1"/>
            </p:cNvCxnSpPr>
            <p:nvPr/>
          </p:nvCxnSpPr>
          <p:spPr bwMode="auto">
            <a:xfrm>
              <a:off x="7186458" y="2438730"/>
              <a:ext cx="32490" cy="1952204"/>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3" name="AutoShape 53">
              <a:extLst>
                <a:ext uri="{FF2B5EF4-FFF2-40B4-BE49-F238E27FC236}">
                  <a16:creationId xmlns:a16="http://schemas.microsoft.com/office/drawing/2014/main" id="{47B9C265-FFF9-4967-8F5C-32BF0C661AA3}"/>
                </a:ext>
              </a:extLst>
            </p:cNvPr>
            <p:cNvCxnSpPr>
              <a:cxnSpLocks noChangeShapeType="1"/>
            </p:cNvCxnSpPr>
            <p:nvPr/>
          </p:nvCxnSpPr>
          <p:spPr bwMode="auto">
            <a:xfrm>
              <a:off x="7190695" y="2442968"/>
              <a:ext cx="252854" cy="918185"/>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4" name="AutoShape 53">
              <a:extLst>
                <a:ext uri="{FF2B5EF4-FFF2-40B4-BE49-F238E27FC236}">
                  <a16:creationId xmlns:a16="http://schemas.microsoft.com/office/drawing/2014/main" id="{042E4DE4-8560-4E9C-A6B8-AA44BE6878CF}"/>
                </a:ext>
              </a:extLst>
            </p:cNvPr>
            <p:cNvCxnSpPr>
              <a:cxnSpLocks noChangeShapeType="1"/>
            </p:cNvCxnSpPr>
            <p:nvPr/>
          </p:nvCxnSpPr>
          <p:spPr bwMode="auto">
            <a:xfrm flipH="1">
              <a:off x="7447788" y="2426016"/>
              <a:ext cx="261329" cy="936550"/>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5" name="Arc 134">
              <a:extLst>
                <a:ext uri="{FF2B5EF4-FFF2-40B4-BE49-F238E27FC236}">
                  <a16:creationId xmlns:a16="http://schemas.microsoft.com/office/drawing/2014/main" id="{8419C741-B692-49C8-BC6A-55030182C67F}"/>
                </a:ext>
              </a:extLst>
            </p:cNvPr>
            <p:cNvSpPr/>
            <p:nvPr/>
          </p:nvSpPr>
          <p:spPr bwMode="auto">
            <a:xfrm>
              <a:off x="7419536" y="2421777"/>
              <a:ext cx="511358" cy="203413"/>
            </a:xfrm>
            <a:prstGeom prst="arc">
              <a:avLst>
                <a:gd name="adj1" fmla="val 13327602"/>
                <a:gd name="adj2" fmla="val 20834738"/>
              </a:avLst>
            </a:prstGeom>
            <a:noFill/>
            <a:ln w="28575" cap="flat" cmpd="sng" algn="ctr">
              <a:solidFill>
                <a:schemeClr val="tx1"/>
              </a:solidFill>
              <a:prstDash val="solid"/>
              <a:round/>
              <a:headEnd type="none" w="med" len="med"/>
              <a:tailEnd type="none" w="med" len="med"/>
            </a:ln>
            <a:effectLst/>
          </p:spPr>
          <p:txBody>
            <a:bodyPr wrap="none" anchor="ctr"/>
            <a:lstStyle/>
            <a:p>
              <a:pPr algn="ctr" eaLnBrk="1" hangingPunct="1">
                <a:defRPr/>
              </a:pPr>
              <a:endParaRPr lang="en-US" sz="600">
                <a:cs typeface="Arial" panose="020B0604020202020204" pitchFamily="34" charset="0"/>
              </a:endParaRPr>
            </a:p>
          </p:txBody>
        </p:sp>
        <p:sp>
          <p:nvSpPr>
            <p:cNvPr id="136" name="Freeform 146">
              <a:extLst>
                <a:ext uri="{FF2B5EF4-FFF2-40B4-BE49-F238E27FC236}">
                  <a16:creationId xmlns:a16="http://schemas.microsoft.com/office/drawing/2014/main" id="{8630504C-5921-4AC0-A7D8-14A5C96AE780}"/>
                </a:ext>
              </a:extLst>
            </p:cNvPr>
            <p:cNvSpPr>
              <a:spLocks/>
            </p:cNvSpPr>
            <p:nvPr/>
          </p:nvSpPr>
          <p:spPr bwMode="auto">
            <a:xfrm rot="5569509" flipH="1" flipV="1">
              <a:off x="7154142" y="4346131"/>
              <a:ext cx="139847" cy="124308"/>
            </a:xfrm>
            <a:custGeom>
              <a:avLst/>
              <a:gdLst>
                <a:gd name="T0" fmla="*/ 0 w 181"/>
                <a:gd name="T1" fmla="*/ 0 h 182"/>
                <a:gd name="T2" fmla="*/ 2147483646 w 181"/>
                <a:gd name="T3" fmla="*/ 2147483646 h 182"/>
                <a:gd name="T4" fmla="*/ 2147483646 w 181"/>
                <a:gd name="T5" fmla="*/ 2147483646 h 182"/>
                <a:gd name="T6" fmla="*/ 0 60000 65536"/>
                <a:gd name="T7" fmla="*/ 0 60000 65536"/>
                <a:gd name="T8" fmla="*/ 0 60000 65536"/>
              </a:gdLst>
              <a:ahLst/>
              <a:cxnLst>
                <a:cxn ang="T6">
                  <a:pos x="T0" y="T1"/>
                </a:cxn>
                <a:cxn ang="T7">
                  <a:pos x="T2" y="T3"/>
                </a:cxn>
                <a:cxn ang="T8">
                  <a:pos x="T4" y="T5"/>
                </a:cxn>
              </a:cxnLst>
              <a:rect l="0" t="0" r="r" b="b"/>
              <a:pathLst>
                <a:path w="181" h="182">
                  <a:moveTo>
                    <a:pt x="0" y="0"/>
                  </a:moveTo>
                  <a:lnTo>
                    <a:pt x="91" y="92"/>
                  </a:lnTo>
                  <a:lnTo>
                    <a:pt x="181" y="182"/>
                  </a:lnTo>
                </a:path>
              </a:pathLst>
            </a:custGeom>
            <a:noFill/>
            <a:ln w="28575" cmpd="sng">
              <a:solidFill>
                <a:schemeClr val="tx1"/>
              </a:solidFill>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600">
                <a:cs typeface="Arial" panose="020B0604020202020204" pitchFamily="34" charset="0"/>
              </a:endParaRPr>
            </a:p>
          </p:txBody>
        </p:sp>
        <p:sp>
          <p:nvSpPr>
            <p:cNvPr id="137" name="Text Box 23">
              <a:extLst>
                <a:ext uri="{FF2B5EF4-FFF2-40B4-BE49-F238E27FC236}">
                  <a16:creationId xmlns:a16="http://schemas.microsoft.com/office/drawing/2014/main" id="{1B156E19-35D3-4274-8507-91ADA3C5CB7D}"/>
                </a:ext>
              </a:extLst>
            </p:cNvPr>
            <p:cNvSpPr txBox="1">
              <a:spLocks noChangeArrowheads="1"/>
            </p:cNvSpPr>
            <p:nvPr/>
          </p:nvSpPr>
          <p:spPr bwMode="auto">
            <a:xfrm>
              <a:off x="6533882" y="4493971"/>
              <a:ext cx="71216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600" dirty="0">
                  <a:latin typeface="+mn-lt"/>
                  <a:cs typeface="Arial" panose="020B0604020202020204" pitchFamily="34" charset="0"/>
                </a:rPr>
                <a:t>CFO-AOP</a:t>
              </a:r>
            </a:p>
          </p:txBody>
        </p:sp>
        <p:sp>
          <p:nvSpPr>
            <p:cNvPr id="138" name="Rectangle 72">
              <a:extLst>
                <a:ext uri="{FF2B5EF4-FFF2-40B4-BE49-F238E27FC236}">
                  <a16:creationId xmlns:a16="http://schemas.microsoft.com/office/drawing/2014/main" id="{9382B4BD-66F2-4B20-B9F8-219FC3AA3D35}"/>
                </a:ext>
              </a:extLst>
            </p:cNvPr>
            <p:cNvSpPr>
              <a:spLocks noChangeArrowheads="1"/>
            </p:cNvSpPr>
            <p:nvPr/>
          </p:nvSpPr>
          <p:spPr bwMode="auto">
            <a:xfrm rot="19800000">
              <a:off x="6792168" y="4250782"/>
              <a:ext cx="40966" cy="29099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139" name="AutoShape 67">
              <a:extLst>
                <a:ext uri="{FF2B5EF4-FFF2-40B4-BE49-F238E27FC236}">
                  <a16:creationId xmlns:a16="http://schemas.microsoft.com/office/drawing/2014/main" id="{B83B93B0-9D02-42FB-8387-30726A9095C1}"/>
                </a:ext>
              </a:extLst>
            </p:cNvPr>
            <p:cNvSpPr>
              <a:spLocks noChangeAspect="1" noChangeArrowheads="1"/>
            </p:cNvSpPr>
            <p:nvPr/>
          </p:nvSpPr>
          <p:spPr bwMode="auto">
            <a:xfrm rot="16200000" flipV="1">
              <a:off x="6313416" y="3711475"/>
              <a:ext cx="168099" cy="105945"/>
            </a:xfrm>
            <a:prstGeom prst="curvedUpArrow">
              <a:avLst>
                <a:gd name="adj1" fmla="val 27613"/>
                <a:gd name="adj2" fmla="val 55218"/>
                <a:gd name="adj3" fmla="val 33333"/>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140" name="Text Box 56">
              <a:extLst>
                <a:ext uri="{FF2B5EF4-FFF2-40B4-BE49-F238E27FC236}">
                  <a16:creationId xmlns:a16="http://schemas.microsoft.com/office/drawing/2014/main" id="{C455C427-B704-41A1-91D7-424AA53F55D5}"/>
                </a:ext>
              </a:extLst>
            </p:cNvPr>
            <p:cNvSpPr txBox="1">
              <a:spLocks noChangeArrowheads="1"/>
            </p:cNvSpPr>
            <p:nvPr/>
          </p:nvSpPr>
          <p:spPr bwMode="auto">
            <a:xfrm>
              <a:off x="6358091" y="3524609"/>
              <a:ext cx="749444"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600" noProof="1">
                  <a:latin typeface="+mn-lt"/>
                  <a:cs typeface="Arial" panose="020B0604020202020204" pitchFamily="34" charset="0"/>
                </a:rPr>
                <a:t>De-rotator</a:t>
              </a:r>
            </a:p>
            <a:p>
              <a:pPr algn="ctr" eaLnBrk="1" hangingPunct="1">
                <a:spcBef>
                  <a:spcPct val="0"/>
                </a:spcBef>
                <a:buFontTx/>
                <a:buNone/>
              </a:pPr>
              <a:r>
                <a:rPr lang="nl-NL" altLang="en-US" sz="600" noProof="1">
                  <a:latin typeface="+mn-lt"/>
                  <a:cs typeface="Arial" panose="020B0604020202020204" pitchFamily="34" charset="0"/>
                </a:rPr>
                <a:t>CFO-K1, K2, K3</a:t>
              </a:r>
              <a:endParaRPr lang="en-US" altLang="en-US" sz="600" noProof="1">
                <a:latin typeface="+mn-lt"/>
                <a:cs typeface="Arial" panose="020B0604020202020204" pitchFamily="34" charset="0"/>
              </a:endParaRPr>
            </a:p>
          </p:txBody>
        </p:sp>
        <p:sp>
          <p:nvSpPr>
            <p:cNvPr id="141" name="Text Box 189">
              <a:extLst>
                <a:ext uri="{FF2B5EF4-FFF2-40B4-BE49-F238E27FC236}">
                  <a16:creationId xmlns:a16="http://schemas.microsoft.com/office/drawing/2014/main" id="{8EE1757C-FBDF-464D-8376-CA6ECDDF21E6}"/>
                </a:ext>
              </a:extLst>
            </p:cNvPr>
            <p:cNvSpPr txBox="1">
              <a:spLocks noChangeArrowheads="1"/>
            </p:cNvSpPr>
            <p:nvPr/>
          </p:nvSpPr>
          <p:spPr bwMode="auto">
            <a:xfrm flipH="1">
              <a:off x="5735114" y="4053099"/>
              <a:ext cx="72042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nl-NL" altLang="en-US" sz="600" dirty="0">
                  <a:latin typeface="+mn-lt"/>
                  <a:cs typeface="Arial" panose="020B0604020202020204" pitchFamily="34" charset="0"/>
                </a:rPr>
                <a:t>CFO FP1</a:t>
              </a:r>
            </a:p>
          </p:txBody>
        </p:sp>
        <p:sp>
          <p:nvSpPr>
            <p:cNvPr id="142" name="AutoShape 188">
              <a:extLst>
                <a:ext uri="{FF2B5EF4-FFF2-40B4-BE49-F238E27FC236}">
                  <a16:creationId xmlns:a16="http://schemas.microsoft.com/office/drawing/2014/main" id="{67E8CCA0-DB58-4A54-A4C4-F9115F814B47}"/>
                </a:ext>
              </a:extLst>
            </p:cNvPr>
            <p:cNvSpPr>
              <a:spLocks noChangeAspect="1" noChangeArrowheads="1"/>
            </p:cNvSpPr>
            <p:nvPr/>
          </p:nvSpPr>
          <p:spPr bwMode="auto">
            <a:xfrm rot="10800000" flipV="1">
              <a:off x="6112022" y="4258965"/>
              <a:ext cx="108770" cy="45203"/>
            </a:xfrm>
            <a:prstGeom prst="leftRightArrow">
              <a:avLst>
                <a:gd name="adj1" fmla="val 50000"/>
                <a:gd name="adj2" fmla="val 48849"/>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cxnSp>
          <p:nvCxnSpPr>
            <p:cNvPr id="143" name="AutoShape 71">
              <a:extLst>
                <a:ext uri="{FF2B5EF4-FFF2-40B4-BE49-F238E27FC236}">
                  <a16:creationId xmlns:a16="http://schemas.microsoft.com/office/drawing/2014/main" id="{F4B32008-1330-4294-BFE1-BF7AF5EF2E6B}"/>
                </a:ext>
              </a:extLst>
            </p:cNvPr>
            <p:cNvCxnSpPr>
              <a:cxnSpLocks noChangeShapeType="1"/>
            </p:cNvCxnSpPr>
            <p:nvPr/>
          </p:nvCxnSpPr>
          <p:spPr bwMode="auto">
            <a:xfrm flipH="1">
              <a:off x="6223012" y="4293463"/>
              <a:ext cx="206238" cy="0"/>
            </a:xfrm>
            <a:prstGeom prst="straightConnector1">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4" name="AutoShape 53">
              <a:extLst>
                <a:ext uri="{FF2B5EF4-FFF2-40B4-BE49-F238E27FC236}">
                  <a16:creationId xmlns:a16="http://schemas.microsoft.com/office/drawing/2014/main" id="{01CCC731-6540-4BAF-AC18-EE9DE7325CE1}"/>
                </a:ext>
              </a:extLst>
            </p:cNvPr>
            <p:cNvCxnSpPr>
              <a:cxnSpLocks noChangeShapeType="1"/>
            </p:cNvCxnSpPr>
            <p:nvPr/>
          </p:nvCxnSpPr>
          <p:spPr bwMode="auto">
            <a:xfrm flipH="1" flipV="1">
              <a:off x="6331781" y="3937490"/>
              <a:ext cx="4238" cy="474631"/>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5" name="Freeform 146">
              <a:extLst>
                <a:ext uri="{FF2B5EF4-FFF2-40B4-BE49-F238E27FC236}">
                  <a16:creationId xmlns:a16="http://schemas.microsoft.com/office/drawing/2014/main" id="{23DAB66C-6A90-4456-9400-9BA66520063B}"/>
                </a:ext>
              </a:extLst>
            </p:cNvPr>
            <p:cNvSpPr>
              <a:spLocks/>
            </p:cNvSpPr>
            <p:nvPr/>
          </p:nvSpPr>
          <p:spPr bwMode="auto">
            <a:xfrm rot="10800000" flipH="1" flipV="1">
              <a:off x="6251260" y="4342902"/>
              <a:ext cx="139847" cy="125721"/>
            </a:xfrm>
            <a:custGeom>
              <a:avLst/>
              <a:gdLst>
                <a:gd name="T0" fmla="*/ 0 w 181"/>
                <a:gd name="T1" fmla="*/ 0 h 182"/>
                <a:gd name="T2" fmla="*/ 2147483646 w 181"/>
                <a:gd name="T3" fmla="*/ 2147483646 h 182"/>
                <a:gd name="T4" fmla="*/ 2147483646 w 181"/>
                <a:gd name="T5" fmla="*/ 2147483646 h 182"/>
                <a:gd name="T6" fmla="*/ 0 60000 65536"/>
                <a:gd name="T7" fmla="*/ 0 60000 65536"/>
                <a:gd name="T8" fmla="*/ 0 60000 65536"/>
              </a:gdLst>
              <a:ahLst/>
              <a:cxnLst>
                <a:cxn ang="T6">
                  <a:pos x="T0" y="T1"/>
                </a:cxn>
                <a:cxn ang="T7">
                  <a:pos x="T2" y="T3"/>
                </a:cxn>
                <a:cxn ang="T8">
                  <a:pos x="T4" y="T5"/>
                </a:cxn>
              </a:cxnLst>
              <a:rect l="0" t="0" r="r" b="b"/>
              <a:pathLst>
                <a:path w="181" h="182">
                  <a:moveTo>
                    <a:pt x="0" y="0"/>
                  </a:moveTo>
                  <a:lnTo>
                    <a:pt x="91" y="92"/>
                  </a:lnTo>
                  <a:lnTo>
                    <a:pt x="181" y="182"/>
                  </a:lnTo>
                </a:path>
              </a:pathLst>
            </a:custGeom>
            <a:noFill/>
            <a:ln w="28575" cmpd="sng">
              <a:solidFill>
                <a:schemeClr val="tx1"/>
              </a:solidFill>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600">
                <a:cs typeface="Arial" panose="020B0604020202020204" pitchFamily="34" charset="0"/>
              </a:endParaRPr>
            </a:p>
          </p:txBody>
        </p:sp>
        <p:cxnSp>
          <p:nvCxnSpPr>
            <p:cNvPr id="146" name="AutoShape 62">
              <a:extLst>
                <a:ext uri="{FF2B5EF4-FFF2-40B4-BE49-F238E27FC236}">
                  <a16:creationId xmlns:a16="http://schemas.microsoft.com/office/drawing/2014/main" id="{3D9E0F45-488D-4D06-8B5F-970D2F97CD0D}"/>
                </a:ext>
              </a:extLst>
            </p:cNvPr>
            <p:cNvCxnSpPr>
              <a:cxnSpLocks noChangeShapeType="1"/>
            </p:cNvCxnSpPr>
            <p:nvPr/>
          </p:nvCxnSpPr>
          <p:spPr bwMode="auto">
            <a:xfrm flipH="1" flipV="1">
              <a:off x="6040787" y="3727013"/>
              <a:ext cx="292408" cy="259917"/>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7" name="Freeform 66">
              <a:extLst>
                <a:ext uri="{FF2B5EF4-FFF2-40B4-BE49-F238E27FC236}">
                  <a16:creationId xmlns:a16="http://schemas.microsoft.com/office/drawing/2014/main" id="{21931AD3-76F1-4E04-9757-C4F71162014E}"/>
                </a:ext>
              </a:extLst>
            </p:cNvPr>
            <p:cNvSpPr>
              <a:spLocks/>
            </p:cNvSpPr>
            <p:nvPr/>
          </p:nvSpPr>
          <p:spPr bwMode="auto">
            <a:xfrm rot="10800000">
              <a:off x="6193346" y="3272159"/>
              <a:ext cx="257092" cy="450617"/>
            </a:xfrm>
            <a:custGeom>
              <a:avLst/>
              <a:gdLst>
                <a:gd name="T0" fmla="*/ 0 w 136"/>
                <a:gd name="T1" fmla="*/ 2147483646 h 226"/>
                <a:gd name="T2" fmla="*/ 2147483646 w 136"/>
                <a:gd name="T3" fmla="*/ 2147483646 h 226"/>
                <a:gd name="T4" fmla="*/ 2147483646 w 136"/>
                <a:gd name="T5" fmla="*/ 0 h 226"/>
                <a:gd name="T6" fmla="*/ 0 60000 65536"/>
                <a:gd name="T7" fmla="*/ 0 60000 65536"/>
                <a:gd name="T8" fmla="*/ 0 60000 65536"/>
              </a:gdLst>
              <a:ahLst/>
              <a:cxnLst>
                <a:cxn ang="T6">
                  <a:pos x="T0" y="T1"/>
                </a:cxn>
                <a:cxn ang="T7">
                  <a:pos x="T2" y="T3"/>
                </a:cxn>
                <a:cxn ang="T8">
                  <a:pos x="T4" y="T5"/>
                </a:cxn>
              </a:cxnLst>
              <a:rect l="0" t="0" r="r" b="b"/>
              <a:pathLst>
                <a:path w="136" h="226">
                  <a:moveTo>
                    <a:pt x="0" y="226"/>
                  </a:moveTo>
                  <a:lnTo>
                    <a:pt x="67" y="115"/>
                  </a:lnTo>
                  <a:lnTo>
                    <a:pt x="136" y="0"/>
                  </a:lnTo>
                </a:path>
              </a:pathLst>
            </a:custGeom>
            <a:noFill/>
            <a:ln w="28575" cmpd="sng">
              <a:solidFill>
                <a:schemeClr val="tx1"/>
              </a:solidFill>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600">
                <a:cs typeface="Arial" panose="020B0604020202020204" pitchFamily="34" charset="0"/>
              </a:endParaRPr>
            </a:p>
          </p:txBody>
        </p:sp>
        <p:cxnSp>
          <p:nvCxnSpPr>
            <p:cNvPr id="148" name="AutoShape 62">
              <a:extLst>
                <a:ext uri="{FF2B5EF4-FFF2-40B4-BE49-F238E27FC236}">
                  <a16:creationId xmlns:a16="http://schemas.microsoft.com/office/drawing/2014/main" id="{11AF05F9-8FD1-4DAE-953A-C34A012C525E}"/>
                </a:ext>
              </a:extLst>
            </p:cNvPr>
            <p:cNvCxnSpPr>
              <a:cxnSpLocks noChangeShapeType="1"/>
            </p:cNvCxnSpPr>
            <p:nvPr/>
          </p:nvCxnSpPr>
          <p:spPr bwMode="auto">
            <a:xfrm flipH="1">
              <a:off x="6040784" y="3478398"/>
              <a:ext cx="278282" cy="250028"/>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9" name="Freeform 64">
              <a:extLst>
                <a:ext uri="{FF2B5EF4-FFF2-40B4-BE49-F238E27FC236}">
                  <a16:creationId xmlns:a16="http://schemas.microsoft.com/office/drawing/2014/main" id="{2AC34E01-4871-47E6-B09D-F2B29EDD840E}"/>
                </a:ext>
              </a:extLst>
            </p:cNvPr>
            <p:cNvSpPr>
              <a:spLocks/>
            </p:cNvSpPr>
            <p:nvPr/>
          </p:nvSpPr>
          <p:spPr bwMode="auto">
            <a:xfrm rot="16200000" flipV="1">
              <a:off x="6096583" y="3819540"/>
              <a:ext cx="450618" cy="257092"/>
            </a:xfrm>
            <a:custGeom>
              <a:avLst/>
              <a:gdLst>
                <a:gd name="T0" fmla="*/ 0 w 318"/>
                <a:gd name="T1" fmla="*/ 0 h 182"/>
                <a:gd name="T2" fmla="*/ 2147483646 w 318"/>
                <a:gd name="T3" fmla="*/ 2147483646 h 182"/>
                <a:gd name="T4" fmla="*/ 2147483646 w 318"/>
                <a:gd name="T5" fmla="*/ 2147483646 h 182"/>
                <a:gd name="T6" fmla="*/ 0 60000 65536"/>
                <a:gd name="T7" fmla="*/ 0 60000 65536"/>
                <a:gd name="T8" fmla="*/ 0 60000 65536"/>
              </a:gdLst>
              <a:ahLst/>
              <a:cxnLst>
                <a:cxn ang="T6">
                  <a:pos x="T0" y="T1"/>
                </a:cxn>
                <a:cxn ang="T7">
                  <a:pos x="T2" y="T3"/>
                </a:cxn>
                <a:cxn ang="T8">
                  <a:pos x="T4" y="T5"/>
                </a:cxn>
              </a:cxnLst>
              <a:rect l="0" t="0" r="r" b="b"/>
              <a:pathLst>
                <a:path w="318" h="182">
                  <a:moveTo>
                    <a:pt x="0" y="0"/>
                  </a:moveTo>
                  <a:lnTo>
                    <a:pt x="163" y="91"/>
                  </a:lnTo>
                  <a:lnTo>
                    <a:pt x="318" y="182"/>
                  </a:lnTo>
                </a:path>
              </a:pathLst>
            </a:custGeom>
            <a:noFill/>
            <a:ln w="28575" cmpd="sng">
              <a:solidFill>
                <a:schemeClr val="tx1"/>
              </a:solidFill>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600">
                <a:cs typeface="Arial" panose="020B0604020202020204" pitchFamily="34" charset="0"/>
              </a:endParaRPr>
            </a:p>
          </p:txBody>
        </p:sp>
        <p:sp>
          <p:nvSpPr>
            <p:cNvPr id="150" name="Freeform 65">
              <a:extLst>
                <a:ext uri="{FF2B5EF4-FFF2-40B4-BE49-F238E27FC236}">
                  <a16:creationId xmlns:a16="http://schemas.microsoft.com/office/drawing/2014/main" id="{F697940C-A41E-47F8-82DF-39B2A3849A6D}"/>
                </a:ext>
              </a:extLst>
            </p:cNvPr>
            <p:cNvSpPr>
              <a:spLocks/>
            </p:cNvSpPr>
            <p:nvPr/>
          </p:nvSpPr>
          <p:spPr bwMode="auto">
            <a:xfrm flipV="1">
              <a:off x="6036549" y="3529252"/>
              <a:ext cx="1412" cy="385637"/>
            </a:xfrm>
            <a:custGeom>
              <a:avLst/>
              <a:gdLst>
                <a:gd name="T0" fmla="*/ 2147483646 w 1"/>
                <a:gd name="T1" fmla="*/ 0 h 272"/>
                <a:gd name="T2" fmla="*/ 0 w 1"/>
                <a:gd name="T3" fmla="*/ 2147483646 h 272"/>
                <a:gd name="T4" fmla="*/ 2147483646 w 1"/>
                <a:gd name="T5" fmla="*/ 2147483646 h 272"/>
                <a:gd name="T6" fmla="*/ 0 60000 65536"/>
                <a:gd name="T7" fmla="*/ 0 60000 65536"/>
                <a:gd name="T8" fmla="*/ 0 60000 65536"/>
              </a:gdLst>
              <a:ahLst/>
              <a:cxnLst>
                <a:cxn ang="T6">
                  <a:pos x="T0" y="T1"/>
                </a:cxn>
                <a:cxn ang="T7">
                  <a:pos x="T2" y="T3"/>
                </a:cxn>
                <a:cxn ang="T8">
                  <a:pos x="T4" y="T5"/>
                </a:cxn>
              </a:cxnLst>
              <a:rect l="0" t="0" r="r" b="b"/>
              <a:pathLst>
                <a:path w="1" h="272">
                  <a:moveTo>
                    <a:pt x="1" y="0"/>
                  </a:moveTo>
                  <a:lnTo>
                    <a:pt x="0" y="137"/>
                  </a:lnTo>
                  <a:lnTo>
                    <a:pt x="1" y="272"/>
                  </a:lnTo>
                </a:path>
              </a:pathLst>
            </a:custGeom>
            <a:noFill/>
            <a:ln w="28575" cmpd="sng">
              <a:solidFill>
                <a:schemeClr val="tx1"/>
              </a:solidFill>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600">
                <a:cs typeface="Arial" panose="020B0604020202020204" pitchFamily="34" charset="0"/>
              </a:endParaRPr>
            </a:p>
          </p:txBody>
        </p:sp>
        <p:cxnSp>
          <p:nvCxnSpPr>
            <p:cNvPr id="151" name="AutoShape 71">
              <a:extLst>
                <a:ext uri="{FF2B5EF4-FFF2-40B4-BE49-F238E27FC236}">
                  <a16:creationId xmlns:a16="http://schemas.microsoft.com/office/drawing/2014/main" id="{2E27691F-CE26-4E20-904D-AFDF16DBB563}"/>
                </a:ext>
              </a:extLst>
            </p:cNvPr>
            <p:cNvCxnSpPr>
              <a:cxnSpLocks noChangeShapeType="1"/>
            </p:cNvCxnSpPr>
            <p:nvPr/>
          </p:nvCxnSpPr>
          <p:spPr bwMode="auto">
            <a:xfrm flipH="1">
              <a:off x="7617297" y="4672405"/>
              <a:ext cx="206238" cy="1412"/>
            </a:xfrm>
            <a:prstGeom prst="straightConnector1">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52" name="Group 238">
              <a:extLst>
                <a:ext uri="{FF2B5EF4-FFF2-40B4-BE49-F238E27FC236}">
                  <a16:creationId xmlns:a16="http://schemas.microsoft.com/office/drawing/2014/main" id="{62DB81EE-713D-495C-A56E-181EFAB913AF}"/>
                </a:ext>
              </a:extLst>
            </p:cNvPr>
            <p:cNvGrpSpPr>
              <a:grpSpLocks/>
            </p:cNvGrpSpPr>
            <p:nvPr/>
          </p:nvGrpSpPr>
          <p:grpSpPr bwMode="auto">
            <a:xfrm>
              <a:off x="7323480" y="3471335"/>
              <a:ext cx="234491" cy="72042"/>
              <a:chOff x="2911362" y="3554443"/>
              <a:chExt cx="263569" cy="80876"/>
            </a:xfrm>
          </p:grpSpPr>
          <p:sp>
            <p:nvSpPr>
              <p:cNvPr id="323" name="AutoShape 67">
                <a:extLst>
                  <a:ext uri="{FF2B5EF4-FFF2-40B4-BE49-F238E27FC236}">
                    <a16:creationId xmlns:a16="http://schemas.microsoft.com/office/drawing/2014/main" id="{7AC0098F-E392-431F-BC56-91FBB5D5D839}"/>
                  </a:ext>
                </a:extLst>
              </p:cNvPr>
              <p:cNvSpPr>
                <a:spLocks noChangeAspect="1" noChangeArrowheads="1"/>
              </p:cNvSpPr>
              <p:nvPr/>
            </p:nvSpPr>
            <p:spPr bwMode="auto">
              <a:xfrm rot="10488">
                <a:off x="3057442" y="3554443"/>
                <a:ext cx="117489" cy="76725"/>
              </a:xfrm>
              <a:prstGeom prst="curvedUpArrow">
                <a:avLst>
                  <a:gd name="adj1" fmla="val 27563"/>
                  <a:gd name="adj2" fmla="val 55113"/>
                  <a:gd name="adj3" fmla="val 33333"/>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324" name="AutoShape 67">
                <a:extLst>
                  <a:ext uri="{FF2B5EF4-FFF2-40B4-BE49-F238E27FC236}">
                    <a16:creationId xmlns:a16="http://schemas.microsoft.com/office/drawing/2014/main" id="{130E1BBC-1EB6-410B-8788-DB91A837B905}"/>
                  </a:ext>
                </a:extLst>
              </p:cNvPr>
              <p:cNvSpPr>
                <a:spLocks noChangeAspect="1" noChangeArrowheads="1"/>
              </p:cNvSpPr>
              <p:nvPr/>
            </p:nvSpPr>
            <p:spPr bwMode="auto">
              <a:xfrm rot="10488" flipH="1">
                <a:off x="2911362" y="3557059"/>
                <a:ext cx="112725" cy="78260"/>
              </a:xfrm>
              <a:prstGeom prst="curvedUpArrow">
                <a:avLst>
                  <a:gd name="adj1" fmla="val 26967"/>
                  <a:gd name="adj2" fmla="val 53935"/>
                  <a:gd name="adj3" fmla="val 33333"/>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grpSp>
        <p:sp>
          <p:nvSpPr>
            <p:cNvPr id="153" name="Text Box 189">
              <a:extLst>
                <a:ext uri="{FF2B5EF4-FFF2-40B4-BE49-F238E27FC236}">
                  <a16:creationId xmlns:a16="http://schemas.microsoft.com/office/drawing/2014/main" id="{650D11FF-0C19-4E8F-856B-FE9144634BAD}"/>
                </a:ext>
              </a:extLst>
            </p:cNvPr>
            <p:cNvSpPr txBox="1">
              <a:spLocks noChangeArrowheads="1"/>
            </p:cNvSpPr>
            <p:nvPr/>
          </p:nvSpPr>
          <p:spPr bwMode="auto">
            <a:xfrm flipH="1">
              <a:off x="7059323" y="3515124"/>
              <a:ext cx="77551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nl-NL" altLang="en-US" sz="600" dirty="0">
                  <a:latin typeface="+mn-lt"/>
                  <a:cs typeface="Arial" panose="020B0604020202020204" pitchFamily="34" charset="0"/>
                </a:rPr>
                <a:t>CFO PP2:  CFO-CHO</a:t>
              </a:r>
            </a:p>
          </p:txBody>
        </p:sp>
        <p:grpSp>
          <p:nvGrpSpPr>
            <p:cNvPr id="154" name="Group 300">
              <a:extLst>
                <a:ext uri="{FF2B5EF4-FFF2-40B4-BE49-F238E27FC236}">
                  <a16:creationId xmlns:a16="http://schemas.microsoft.com/office/drawing/2014/main" id="{92BE6490-893D-4BB0-8D4C-D2F7E730AC82}"/>
                </a:ext>
              </a:extLst>
            </p:cNvPr>
            <p:cNvGrpSpPr>
              <a:grpSpLocks/>
            </p:cNvGrpSpPr>
            <p:nvPr/>
          </p:nvGrpSpPr>
          <p:grpSpPr bwMode="auto">
            <a:xfrm rot="2729692">
              <a:off x="6162975" y="4415652"/>
              <a:ext cx="234491" cy="72042"/>
              <a:chOff x="2911362" y="3554443"/>
              <a:chExt cx="263569" cy="80876"/>
            </a:xfrm>
          </p:grpSpPr>
          <p:sp>
            <p:nvSpPr>
              <p:cNvPr id="321" name="AutoShape 67">
                <a:extLst>
                  <a:ext uri="{FF2B5EF4-FFF2-40B4-BE49-F238E27FC236}">
                    <a16:creationId xmlns:a16="http://schemas.microsoft.com/office/drawing/2014/main" id="{332B313B-41C9-46CE-92DD-105162D71C6F}"/>
                  </a:ext>
                </a:extLst>
              </p:cNvPr>
              <p:cNvSpPr>
                <a:spLocks noChangeAspect="1" noChangeArrowheads="1"/>
              </p:cNvSpPr>
              <p:nvPr/>
            </p:nvSpPr>
            <p:spPr bwMode="auto">
              <a:xfrm rot="10488">
                <a:off x="3057442" y="3554443"/>
                <a:ext cx="117489" cy="76725"/>
              </a:xfrm>
              <a:prstGeom prst="curvedUpArrow">
                <a:avLst>
                  <a:gd name="adj1" fmla="val 27563"/>
                  <a:gd name="adj2" fmla="val 55113"/>
                  <a:gd name="adj3" fmla="val 33333"/>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322" name="AutoShape 67">
                <a:extLst>
                  <a:ext uri="{FF2B5EF4-FFF2-40B4-BE49-F238E27FC236}">
                    <a16:creationId xmlns:a16="http://schemas.microsoft.com/office/drawing/2014/main" id="{C3CDDFA9-DC6A-43F7-943C-65F0F9C9991A}"/>
                  </a:ext>
                </a:extLst>
              </p:cNvPr>
              <p:cNvSpPr>
                <a:spLocks noChangeAspect="1" noChangeArrowheads="1"/>
              </p:cNvSpPr>
              <p:nvPr/>
            </p:nvSpPr>
            <p:spPr bwMode="auto">
              <a:xfrm rot="10488" flipH="1">
                <a:off x="2911362" y="3557059"/>
                <a:ext cx="112725" cy="78260"/>
              </a:xfrm>
              <a:prstGeom prst="curvedUpArrow">
                <a:avLst>
                  <a:gd name="adj1" fmla="val 26967"/>
                  <a:gd name="adj2" fmla="val 53935"/>
                  <a:gd name="adj3" fmla="val 33333"/>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grpSp>
        <p:sp>
          <p:nvSpPr>
            <p:cNvPr id="155" name="Text Box 150">
              <a:extLst>
                <a:ext uri="{FF2B5EF4-FFF2-40B4-BE49-F238E27FC236}">
                  <a16:creationId xmlns:a16="http://schemas.microsoft.com/office/drawing/2014/main" id="{DA65C767-F0E6-4BB4-88A1-5788E17A89F1}"/>
                </a:ext>
              </a:extLst>
            </p:cNvPr>
            <p:cNvSpPr txBox="1">
              <a:spLocks noChangeArrowheads="1"/>
            </p:cNvSpPr>
            <p:nvPr/>
          </p:nvSpPr>
          <p:spPr bwMode="auto">
            <a:xfrm>
              <a:off x="7298276" y="4292949"/>
              <a:ext cx="91923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600" dirty="0">
                  <a:latin typeface="+mn-lt"/>
                  <a:cs typeface="Arial" panose="020B0604020202020204" pitchFamily="34" charset="0"/>
                </a:rPr>
                <a:t>CFO FP2: </a:t>
              </a:r>
            </a:p>
            <a:p>
              <a:pPr algn="ctr" eaLnBrk="1" hangingPunct="1">
                <a:spcBef>
                  <a:spcPct val="0"/>
                </a:spcBef>
                <a:buFontTx/>
                <a:buNone/>
              </a:pPr>
              <a:r>
                <a:rPr lang="en-US" altLang="en-US" sz="600" dirty="0">
                  <a:latin typeface="+mn-lt"/>
                  <a:cs typeface="Arial" panose="020B0604020202020204" pitchFamily="34" charset="0"/>
                </a:rPr>
                <a:t>Mask / vortex</a:t>
              </a:r>
            </a:p>
          </p:txBody>
        </p:sp>
        <p:sp>
          <p:nvSpPr>
            <p:cNvPr id="156" name="Arc 155">
              <a:extLst>
                <a:ext uri="{FF2B5EF4-FFF2-40B4-BE49-F238E27FC236}">
                  <a16:creationId xmlns:a16="http://schemas.microsoft.com/office/drawing/2014/main" id="{A4C8727E-590C-4FB9-82FB-8EFDC7F269FC}"/>
                </a:ext>
              </a:extLst>
            </p:cNvPr>
            <p:cNvSpPr/>
            <p:nvPr/>
          </p:nvSpPr>
          <p:spPr bwMode="auto">
            <a:xfrm flipH="1">
              <a:off x="7022595" y="2426015"/>
              <a:ext cx="452030" cy="203413"/>
            </a:xfrm>
            <a:prstGeom prst="arc">
              <a:avLst>
                <a:gd name="adj1" fmla="val 13327602"/>
                <a:gd name="adj2" fmla="val 20834738"/>
              </a:avLst>
            </a:prstGeom>
            <a:noFill/>
            <a:ln w="28575" cap="flat" cmpd="sng" algn="ctr">
              <a:solidFill>
                <a:schemeClr val="tx1"/>
              </a:solidFill>
              <a:prstDash val="solid"/>
              <a:round/>
              <a:headEnd type="none" w="med" len="med"/>
              <a:tailEnd type="none" w="med" len="med"/>
            </a:ln>
            <a:effectLst/>
          </p:spPr>
          <p:txBody>
            <a:bodyPr wrap="none" anchor="ctr"/>
            <a:lstStyle/>
            <a:p>
              <a:pPr algn="ctr" eaLnBrk="1" hangingPunct="1">
                <a:defRPr/>
              </a:pPr>
              <a:endParaRPr lang="en-US" sz="600">
                <a:cs typeface="Arial" panose="020B0604020202020204" pitchFamily="34" charset="0"/>
              </a:endParaRPr>
            </a:p>
          </p:txBody>
        </p:sp>
        <p:sp>
          <p:nvSpPr>
            <p:cNvPr id="157" name="Arc 156">
              <a:extLst>
                <a:ext uri="{FF2B5EF4-FFF2-40B4-BE49-F238E27FC236}">
                  <a16:creationId xmlns:a16="http://schemas.microsoft.com/office/drawing/2014/main" id="{C264FE98-9434-4B83-B64A-A5FBFB459D9A}"/>
                </a:ext>
              </a:extLst>
            </p:cNvPr>
            <p:cNvSpPr/>
            <p:nvPr/>
          </p:nvSpPr>
          <p:spPr bwMode="auto">
            <a:xfrm rot="21410404">
              <a:off x="7334781" y="3368216"/>
              <a:ext cx="200589" cy="103119"/>
            </a:xfrm>
            <a:prstGeom prst="arc">
              <a:avLst>
                <a:gd name="adj1" fmla="val 11788206"/>
                <a:gd name="adj2" fmla="val 20881488"/>
              </a:avLst>
            </a:prstGeom>
            <a:noFill/>
            <a:ln w="28575" cap="flat" cmpd="sng" algn="ctr">
              <a:solidFill>
                <a:schemeClr val="tx1"/>
              </a:solidFill>
              <a:prstDash val="solid"/>
              <a:round/>
              <a:headEnd type="none" w="med" len="med"/>
              <a:tailEnd type="none" w="med" len="med"/>
            </a:ln>
            <a:effectLst/>
          </p:spPr>
          <p:txBody>
            <a:bodyPr wrap="none" anchor="ctr"/>
            <a:lstStyle/>
            <a:p>
              <a:pPr algn="ctr" eaLnBrk="1" hangingPunct="1">
                <a:defRPr/>
              </a:pPr>
              <a:endParaRPr lang="en-US" sz="600">
                <a:cs typeface="Arial" panose="020B0604020202020204" pitchFamily="34" charset="0"/>
              </a:endParaRPr>
            </a:p>
          </p:txBody>
        </p:sp>
        <p:cxnSp>
          <p:nvCxnSpPr>
            <p:cNvPr id="158" name="AutoShape 234">
              <a:extLst>
                <a:ext uri="{FF2B5EF4-FFF2-40B4-BE49-F238E27FC236}">
                  <a16:creationId xmlns:a16="http://schemas.microsoft.com/office/drawing/2014/main" id="{69821BE0-1B2B-47B2-8435-F32CBCB3C673}"/>
                </a:ext>
              </a:extLst>
            </p:cNvPr>
            <p:cNvCxnSpPr>
              <a:cxnSpLocks noChangeShapeType="1"/>
              <a:stCxn id="87" idx="3"/>
            </p:cNvCxnSpPr>
            <p:nvPr/>
          </p:nvCxnSpPr>
          <p:spPr bwMode="auto">
            <a:xfrm flipV="1">
              <a:off x="9195164" y="4210119"/>
              <a:ext cx="865921" cy="322072"/>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9" name="AutoShape 234">
              <a:extLst>
                <a:ext uri="{FF2B5EF4-FFF2-40B4-BE49-F238E27FC236}">
                  <a16:creationId xmlns:a16="http://schemas.microsoft.com/office/drawing/2014/main" id="{489783A9-02B1-4620-961D-F8A44737A3C8}"/>
                </a:ext>
              </a:extLst>
            </p:cNvPr>
            <p:cNvCxnSpPr>
              <a:cxnSpLocks noChangeShapeType="1"/>
              <a:stCxn id="87" idx="3"/>
            </p:cNvCxnSpPr>
            <p:nvPr/>
          </p:nvCxnSpPr>
          <p:spPr bwMode="auto">
            <a:xfrm flipV="1">
              <a:off x="9195165" y="4073097"/>
              <a:ext cx="902648" cy="459094"/>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0" name="AutoShape 188">
              <a:extLst>
                <a:ext uri="{FF2B5EF4-FFF2-40B4-BE49-F238E27FC236}">
                  <a16:creationId xmlns:a16="http://schemas.microsoft.com/office/drawing/2014/main" id="{12F06EC9-724C-41B0-B946-103EC2909B94}"/>
                </a:ext>
              </a:extLst>
            </p:cNvPr>
            <p:cNvSpPr>
              <a:spLocks noChangeAspect="1" noChangeArrowheads="1"/>
            </p:cNvSpPr>
            <p:nvPr/>
          </p:nvSpPr>
          <p:spPr bwMode="auto">
            <a:xfrm rot="10800000" flipV="1">
              <a:off x="7509852" y="4653676"/>
              <a:ext cx="110183" cy="45203"/>
            </a:xfrm>
            <a:prstGeom prst="leftRightArrow">
              <a:avLst>
                <a:gd name="adj1" fmla="val 50000"/>
                <a:gd name="adj2" fmla="val 49484"/>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161" name="AutoShape 188">
              <a:extLst>
                <a:ext uri="{FF2B5EF4-FFF2-40B4-BE49-F238E27FC236}">
                  <a16:creationId xmlns:a16="http://schemas.microsoft.com/office/drawing/2014/main" id="{AC915BDF-5EC4-41E9-8272-F990BE6E357D}"/>
                </a:ext>
              </a:extLst>
            </p:cNvPr>
            <p:cNvSpPr>
              <a:spLocks noChangeAspect="1" noChangeArrowheads="1"/>
            </p:cNvSpPr>
            <p:nvPr/>
          </p:nvSpPr>
          <p:spPr bwMode="auto">
            <a:xfrm rot="9600000" flipV="1">
              <a:off x="8568447" y="4228680"/>
              <a:ext cx="108771" cy="45203"/>
            </a:xfrm>
            <a:prstGeom prst="leftRightArrow">
              <a:avLst>
                <a:gd name="adj1" fmla="val 50000"/>
                <a:gd name="adj2" fmla="val 48849"/>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162" name="Text Box 226">
              <a:extLst>
                <a:ext uri="{FF2B5EF4-FFF2-40B4-BE49-F238E27FC236}">
                  <a16:creationId xmlns:a16="http://schemas.microsoft.com/office/drawing/2014/main" id="{A5C087C9-7DFF-4B43-9FC0-7B397C084D62}"/>
                </a:ext>
              </a:extLst>
            </p:cNvPr>
            <p:cNvSpPr txBox="1">
              <a:spLocks noChangeArrowheads="1"/>
            </p:cNvSpPr>
            <p:nvPr/>
          </p:nvSpPr>
          <p:spPr bwMode="auto">
            <a:xfrm flipH="1">
              <a:off x="8273263" y="3741776"/>
              <a:ext cx="496291"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0"/>
                </a:spcBef>
                <a:buFontTx/>
                <a:buNone/>
              </a:pPr>
              <a:r>
                <a:rPr lang="en-US" altLang="en-US" sz="600" dirty="0">
                  <a:latin typeface="+mn-lt"/>
                  <a:cs typeface="Arial" panose="020B0604020202020204" pitchFamily="34" charset="0"/>
                </a:rPr>
                <a:t>LMS </a:t>
              </a:r>
            </a:p>
            <a:p>
              <a:pPr algn="r" eaLnBrk="1" hangingPunct="1">
                <a:spcBef>
                  <a:spcPct val="0"/>
                </a:spcBef>
                <a:buFontTx/>
                <a:buNone/>
              </a:pPr>
              <a:r>
                <a:rPr lang="en-US" altLang="en-US" sz="600" dirty="0">
                  <a:latin typeface="+mn-lt"/>
                  <a:cs typeface="Arial" panose="020B0604020202020204" pitchFamily="34" charset="0"/>
                </a:rPr>
                <a:t>PP1: </a:t>
              </a:r>
            </a:p>
            <a:p>
              <a:pPr algn="r" eaLnBrk="1" hangingPunct="1">
                <a:spcBef>
                  <a:spcPct val="0"/>
                </a:spcBef>
                <a:buFontTx/>
                <a:buNone/>
              </a:pPr>
              <a:r>
                <a:rPr lang="en-US" altLang="en-US" sz="600" dirty="0">
                  <a:latin typeface="+mn-lt"/>
                  <a:cs typeface="Arial" panose="020B0604020202020204" pitchFamily="34" charset="0"/>
                </a:rPr>
                <a:t>Mask</a:t>
              </a:r>
            </a:p>
          </p:txBody>
        </p:sp>
        <p:sp>
          <p:nvSpPr>
            <p:cNvPr id="163" name="Text Box 74">
              <a:extLst>
                <a:ext uri="{FF2B5EF4-FFF2-40B4-BE49-F238E27FC236}">
                  <a16:creationId xmlns:a16="http://schemas.microsoft.com/office/drawing/2014/main" id="{D0C41390-818A-4814-B3EC-F4F2B261B838}"/>
                </a:ext>
              </a:extLst>
            </p:cNvPr>
            <p:cNvSpPr txBox="1">
              <a:spLocks noChangeArrowheads="1"/>
            </p:cNvSpPr>
            <p:nvPr/>
          </p:nvSpPr>
          <p:spPr bwMode="auto">
            <a:xfrm>
              <a:off x="3643023" y="1345381"/>
              <a:ext cx="707887"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nl-NL" altLang="en-US" sz="600" dirty="0">
                  <a:latin typeface="+mn-lt"/>
                  <a:cs typeface="Arial" panose="020B0604020202020204" pitchFamily="34" charset="0"/>
                </a:rPr>
                <a:t>WCU FP1</a:t>
              </a:r>
            </a:p>
          </p:txBody>
        </p:sp>
        <p:sp>
          <p:nvSpPr>
            <p:cNvPr id="164" name="Text Box 189">
              <a:extLst>
                <a:ext uri="{FF2B5EF4-FFF2-40B4-BE49-F238E27FC236}">
                  <a16:creationId xmlns:a16="http://schemas.microsoft.com/office/drawing/2014/main" id="{54775823-B79C-4196-9508-468EEE266EF3}"/>
                </a:ext>
              </a:extLst>
            </p:cNvPr>
            <p:cNvSpPr txBox="1">
              <a:spLocks noChangeArrowheads="1"/>
            </p:cNvSpPr>
            <p:nvPr/>
          </p:nvSpPr>
          <p:spPr bwMode="auto">
            <a:xfrm flipH="1">
              <a:off x="4863555" y="5259213"/>
              <a:ext cx="472611" cy="307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nl-NL" altLang="en-US" sz="450" dirty="0">
                  <a:latin typeface="+mn-lt"/>
                  <a:cs typeface="Arial" panose="020B0604020202020204" pitchFamily="34" charset="0"/>
                </a:rPr>
                <a:t>SCA FM1</a:t>
              </a:r>
            </a:p>
          </p:txBody>
        </p:sp>
        <p:cxnSp>
          <p:nvCxnSpPr>
            <p:cNvPr id="165" name="AutoShape 71">
              <a:extLst>
                <a:ext uri="{FF2B5EF4-FFF2-40B4-BE49-F238E27FC236}">
                  <a16:creationId xmlns:a16="http://schemas.microsoft.com/office/drawing/2014/main" id="{7F636F7B-EE92-45A6-A1D2-343535D7ADEB}"/>
                </a:ext>
              </a:extLst>
            </p:cNvPr>
            <p:cNvCxnSpPr>
              <a:cxnSpLocks noChangeShapeType="1"/>
            </p:cNvCxnSpPr>
            <p:nvPr/>
          </p:nvCxnSpPr>
          <p:spPr bwMode="auto">
            <a:xfrm>
              <a:off x="6451333" y="5738412"/>
              <a:ext cx="1412" cy="259917"/>
            </a:xfrm>
            <a:prstGeom prst="straightConnector1">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6" name="AutoShape 71">
              <a:extLst>
                <a:ext uri="{FF2B5EF4-FFF2-40B4-BE49-F238E27FC236}">
                  <a16:creationId xmlns:a16="http://schemas.microsoft.com/office/drawing/2014/main" id="{E96E11E3-5DF8-47CE-B643-35E2EDADFB78}"/>
                </a:ext>
              </a:extLst>
            </p:cNvPr>
            <p:cNvCxnSpPr>
              <a:cxnSpLocks noChangeShapeType="1"/>
            </p:cNvCxnSpPr>
            <p:nvPr/>
          </p:nvCxnSpPr>
          <p:spPr bwMode="auto">
            <a:xfrm>
              <a:off x="8916629" y="5478495"/>
              <a:ext cx="1413" cy="259917"/>
            </a:xfrm>
            <a:prstGeom prst="straightConnector1">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7" name="Text Box 114">
              <a:extLst>
                <a:ext uri="{FF2B5EF4-FFF2-40B4-BE49-F238E27FC236}">
                  <a16:creationId xmlns:a16="http://schemas.microsoft.com/office/drawing/2014/main" id="{B7B9120B-C496-4FC2-8A38-D8F4A44D7134}"/>
                </a:ext>
              </a:extLst>
            </p:cNvPr>
            <p:cNvSpPr txBox="1">
              <a:spLocks noChangeArrowheads="1"/>
            </p:cNvSpPr>
            <p:nvPr/>
          </p:nvSpPr>
          <p:spPr bwMode="auto">
            <a:xfrm flipH="1">
              <a:off x="8468406" y="5086436"/>
              <a:ext cx="106792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nl-NL" altLang="en-US" sz="600" dirty="0">
                  <a:latin typeface="+mn-lt"/>
                  <a:cs typeface="Arial" panose="020B0604020202020204" pitchFamily="34" charset="0"/>
                </a:rPr>
                <a:t>IMG-LM PP1:</a:t>
              </a:r>
            </a:p>
            <a:p>
              <a:pPr algn="ctr" eaLnBrk="1" hangingPunct="1">
                <a:spcBef>
                  <a:spcPct val="0"/>
                </a:spcBef>
                <a:buFontTx/>
                <a:buNone/>
              </a:pPr>
              <a:r>
                <a:rPr lang="nl-NL" altLang="en-US" sz="600" dirty="0">
                  <a:latin typeface="+mn-lt"/>
                  <a:cs typeface="Arial" panose="020B0604020202020204" pitchFamily="34" charset="0"/>
                </a:rPr>
                <a:t>Filters, </a:t>
              </a:r>
              <a:r>
                <a:rPr lang="nl-NL" altLang="en-US" sz="600" dirty="0" err="1">
                  <a:latin typeface="+mn-lt"/>
                  <a:cs typeface="Arial" panose="020B0604020202020204" pitchFamily="34" charset="0"/>
                </a:rPr>
                <a:t>Lyot</a:t>
              </a:r>
              <a:r>
                <a:rPr lang="nl-NL" altLang="en-US" sz="600" dirty="0">
                  <a:latin typeface="+mn-lt"/>
                  <a:cs typeface="Arial" panose="020B0604020202020204" pitchFamily="34" charset="0"/>
                </a:rPr>
                <a:t>, APP</a:t>
              </a:r>
              <a:endParaRPr lang="en-US" altLang="en-US" sz="600" dirty="0">
                <a:latin typeface="+mn-lt"/>
                <a:cs typeface="Arial" panose="020B0604020202020204" pitchFamily="34" charset="0"/>
              </a:endParaRPr>
            </a:p>
          </p:txBody>
        </p:sp>
        <p:sp>
          <p:nvSpPr>
            <p:cNvPr id="168" name="Text Box 226">
              <a:extLst>
                <a:ext uri="{FF2B5EF4-FFF2-40B4-BE49-F238E27FC236}">
                  <a16:creationId xmlns:a16="http://schemas.microsoft.com/office/drawing/2014/main" id="{FAABEF37-C895-4DFD-86EA-1403AFA1559D}"/>
                </a:ext>
              </a:extLst>
            </p:cNvPr>
            <p:cNvSpPr txBox="1">
              <a:spLocks noChangeArrowheads="1"/>
            </p:cNvSpPr>
            <p:nvPr/>
          </p:nvSpPr>
          <p:spPr bwMode="auto">
            <a:xfrm flipH="1">
              <a:off x="9484383" y="3554677"/>
              <a:ext cx="72926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0"/>
                </a:spcBef>
                <a:buFontTx/>
                <a:buNone/>
              </a:pPr>
              <a:r>
                <a:rPr lang="en-US" altLang="en-US" sz="600">
                  <a:latin typeface="+mn-lt"/>
                  <a:cs typeface="Arial" panose="020B0604020202020204" pitchFamily="34" charset="0"/>
                </a:rPr>
                <a:t>LMS FP3: </a:t>
              </a:r>
            </a:p>
            <a:p>
              <a:pPr algn="r" eaLnBrk="1" hangingPunct="1">
                <a:spcBef>
                  <a:spcPct val="0"/>
                </a:spcBef>
                <a:buFontTx/>
                <a:buNone/>
              </a:pPr>
              <a:r>
                <a:rPr lang="en-US" altLang="en-US" sz="600">
                  <a:latin typeface="+mn-lt"/>
                  <a:cs typeface="Arial" panose="020B0604020202020204" pitchFamily="34" charset="0"/>
                </a:rPr>
                <a:t>Mask</a:t>
              </a:r>
            </a:p>
          </p:txBody>
        </p:sp>
        <p:sp>
          <p:nvSpPr>
            <p:cNvPr id="169" name="Text Box 74">
              <a:extLst>
                <a:ext uri="{FF2B5EF4-FFF2-40B4-BE49-F238E27FC236}">
                  <a16:creationId xmlns:a16="http://schemas.microsoft.com/office/drawing/2014/main" id="{F0D698FD-BC7C-47A0-8541-E3E006FCB589}"/>
                </a:ext>
              </a:extLst>
            </p:cNvPr>
            <p:cNvSpPr txBox="1">
              <a:spLocks noChangeArrowheads="1"/>
            </p:cNvSpPr>
            <p:nvPr/>
          </p:nvSpPr>
          <p:spPr bwMode="auto">
            <a:xfrm>
              <a:off x="8510056" y="4514943"/>
              <a:ext cx="808004"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nl-NL" altLang="en-US" sz="600" dirty="0">
                  <a:latin typeface="+mn-lt"/>
                  <a:cs typeface="Arial" panose="020B0604020202020204" pitchFamily="34" charset="0"/>
                </a:rPr>
                <a:t>IFU </a:t>
              </a:r>
            </a:p>
            <a:p>
              <a:pPr algn="ctr" eaLnBrk="1" hangingPunct="1">
                <a:spcBef>
                  <a:spcPct val="0"/>
                </a:spcBef>
                <a:buFontTx/>
                <a:buNone/>
              </a:pPr>
              <a:r>
                <a:rPr lang="nl-NL" altLang="en-US" sz="600" dirty="0">
                  <a:latin typeface="+mn-lt"/>
                  <a:cs typeface="Arial" panose="020B0604020202020204" pitchFamily="34" charset="0"/>
                </a:rPr>
                <a:t>(LMS FP1, PP2, FP2)</a:t>
              </a:r>
              <a:endParaRPr lang="en-US" altLang="en-US" sz="600" dirty="0">
                <a:latin typeface="+mn-lt"/>
                <a:cs typeface="Arial" panose="020B0604020202020204" pitchFamily="34" charset="0"/>
              </a:endParaRPr>
            </a:p>
          </p:txBody>
        </p:sp>
        <p:sp>
          <p:nvSpPr>
            <p:cNvPr id="170" name="Text Box 150">
              <a:extLst>
                <a:ext uri="{FF2B5EF4-FFF2-40B4-BE49-F238E27FC236}">
                  <a16:creationId xmlns:a16="http://schemas.microsoft.com/office/drawing/2014/main" id="{91D299E4-CB4C-4024-B9E8-BC67B619C98C}"/>
                </a:ext>
              </a:extLst>
            </p:cNvPr>
            <p:cNvSpPr txBox="1">
              <a:spLocks noChangeArrowheads="1"/>
            </p:cNvSpPr>
            <p:nvPr/>
          </p:nvSpPr>
          <p:spPr bwMode="auto">
            <a:xfrm>
              <a:off x="7005983" y="4701660"/>
              <a:ext cx="57854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600" dirty="0">
                  <a:latin typeface="+mn-lt"/>
                  <a:cs typeface="Arial" panose="020B0604020202020204" pitchFamily="34" charset="0"/>
                </a:rPr>
                <a:t>LMS </a:t>
              </a:r>
            </a:p>
            <a:p>
              <a:pPr algn="ctr" eaLnBrk="1" hangingPunct="1">
                <a:spcBef>
                  <a:spcPct val="0"/>
                </a:spcBef>
                <a:buFontTx/>
                <a:buNone/>
              </a:pPr>
              <a:r>
                <a:rPr lang="en-US" altLang="en-US" sz="600" dirty="0">
                  <a:latin typeface="+mn-lt"/>
                  <a:cs typeface="Arial" panose="020B0604020202020204" pitchFamily="34" charset="0"/>
                </a:rPr>
                <a:t>pickoff</a:t>
              </a:r>
            </a:p>
          </p:txBody>
        </p:sp>
        <p:cxnSp>
          <p:nvCxnSpPr>
            <p:cNvPr id="171" name="AutoShape 71">
              <a:extLst>
                <a:ext uri="{FF2B5EF4-FFF2-40B4-BE49-F238E27FC236}">
                  <a16:creationId xmlns:a16="http://schemas.microsoft.com/office/drawing/2014/main" id="{F66B94F0-8424-4F48-973D-FDC670DC568A}"/>
                </a:ext>
              </a:extLst>
            </p:cNvPr>
            <p:cNvCxnSpPr>
              <a:cxnSpLocks noChangeShapeType="1"/>
            </p:cNvCxnSpPr>
            <p:nvPr/>
          </p:nvCxnSpPr>
          <p:spPr bwMode="auto">
            <a:xfrm rot="2700000" flipH="1">
              <a:off x="7610056" y="4902322"/>
              <a:ext cx="197927" cy="0"/>
            </a:xfrm>
            <a:prstGeom prst="straightConnector1">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2" name="AutoShape 188">
              <a:extLst>
                <a:ext uri="{FF2B5EF4-FFF2-40B4-BE49-F238E27FC236}">
                  <a16:creationId xmlns:a16="http://schemas.microsoft.com/office/drawing/2014/main" id="{A1AD1090-5F49-49B2-928B-1AF9920CE538}"/>
                </a:ext>
              </a:extLst>
            </p:cNvPr>
            <p:cNvSpPr>
              <a:spLocks noChangeAspect="1" noChangeArrowheads="1"/>
            </p:cNvSpPr>
            <p:nvPr/>
          </p:nvSpPr>
          <p:spPr bwMode="auto">
            <a:xfrm rot="10800000" flipV="1">
              <a:off x="7505299" y="4896903"/>
              <a:ext cx="110183" cy="45203"/>
            </a:xfrm>
            <a:prstGeom prst="leftRightArrow">
              <a:avLst>
                <a:gd name="adj1" fmla="val 50000"/>
                <a:gd name="adj2" fmla="val 49484"/>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173" name="Freeform 26">
              <a:extLst>
                <a:ext uri="{FF2B5EF4-FFF2-40B4-BE49-F238E27FC236}">
                  <a16:creationId xmlns:a16="http://schemas.microsoft.com/office/drawing/2014/main" id="{37006681-9F2D-407E-A253-BA01C2FF6E77}"/>
                </a:ext>
              </a:extLst>
            </p:cNvPr>
            <p:cNvSpPr>
              <a:spLocks/>
            </p:cNvSpPr>
            <p:nvPr/>
          </p:nvSpPr>
          <p:spPr bwMode="auto">
            <a:xfrm rot="21043618">
              <a:off x="4904561" y="5314134"/>
              <a:ext cx="129736" cy="190994"/>
            </a:xfrm>
            <a:custGeom>
              <a:avLst/>
              <a:gdLst>
                <a:gd name="T0" fmla="*/ 0 w 181"/>
                <a:gd name="T1" fmla="*/ 0 h 182"/>
                <a:gd name="T2" fmla="*/ 2147483646 w 181"/>
                <a:gd name="T3" fmla="*/ 2147483646 h 182"/>
                <a:gd name="T4" fmla="*/ 2147483646 w 181"/>
                <a:gd name="T5" fmla="*/ 2147483646 h 182"/>
                <a:gd name="T6" fmla="*/ 0 60000 65536"/>
                <a:gd name="T7" fmla="*/ 0 60000 65536"/>
                <a:gd name="T8" fmla="*/ 0 60000 65536"/>
              </a:gdLst>
              <a:ahLst/>
              <a:cxnLst>
                <a:cxn ang="T6">
                  <a:pos x="T0" y="T1"/>
                </a:cxn>
                <a:cxn ang="T7">
                  <a:pos x="T2" y="T3"/>
                </a:cxn>
                <a:cxn ang="T8">
                  <a:pos x="T4" y="T5"/>
                </a:cxn>
              </a:cxnLst>
              <a:rect l="0" t="0" r="r" b="b"/>
              <a:pathLst>
                <a:path w="181" h="182">
                  <a:moveTo>
                    <a:pt x="0" y="0"/>
                  </a:moveTo>
                  <a:lnTo>
                    <a:pt x="91" y="92"/>
                  </a:lnTo>
                  <a:lnTo>
                    <a:pt x="181" y="182"/>
                  </a:lnTo>
                </a:path>
              </a:pathLst>
            </a:custGeom>
            <a:noFill/>
            <a:ln w="28575" cmpd="sng">
              <a:solidFill>
                <a:schemeClr val="tx1"/>
              </a:solidFill>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600">
                <a:cs typeface="Arial" panose="020B0604020202020204" pitchFamily="34" charset="0"/>
              </a:endParaRPr>
            </a:p>
          </p:txBody>
        </p:sp>
        <p:cxnSp>
          <p:nvCxnSpPr>
            <p:cNvPr id="174" name="AutoShape 15">
              <a:extLst>
                <a:ext uri="{FF2B5EF4-FFF2-40B4-BE49-F238E27FC236}">
                  <a16:creationId xmlns:a16="http://schemas.microsoft.com/office/drawing/2014/main" id="{4CE6625B-0A50-447E-88C2-1F427CD88FEE}"/>
                </a:ext>
              </a:extLst>
            </p:cNvPr>
            <p:cNvCxnSpPr>
              <a:cxnSpLocks noChangeShapeType="1"/>
            </p:cNvCxnSpPr>
            <p:nvPr/>
          </p:nvCxnSpPr>
          <p:spPr bwMode="auto">
            <a:xfrm flipH="1">
              <a:off x="4962028" y="5420227"/>
              <a:ext cx="22" cy="1007206"/>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5" name="Freeform 25">
              <a:extLst>
                <a:ext uri="{FF2B5EF4-FFF2-40B4-BE49-F238E27FC236}">
                  <a16:creationId xmlns:a16="http://schemas.microsoft.com/office/drawing/2014/main" id="{D4F392A6-309E-486E-9B06-CD3ED94FB67E}"/>
                </a:ext>
              </a:extLst>
            </p:cNvPr>
            <p:cNvSpPr>
              <a:spLocks/>
            </p:cNvSpPr>
            <p:nvPr/>
          </p:nvSpPr>
          <p:spPr bwMode="auto">
            <a:xfrm rot="2004196">
              <a:off x="4459930" y="5311606"/>
              <a:ext cx="255606" cy="217539"/>
            </a:xfrm>
            <a:custGeom>
              <a:avLst/>
              <a:gdLst>
                <a:gd name="T0" fmla="*/ 0 w 181"/>
                <a:gd name="T1" fmla="*/ 0 h 182"/>
                <a:gd name="T2" fmla="*/ 2147483646 w 181"/>
                <a:gd name="T3" fmla="*/ 2147483646 h 182"/>
                <a:gd name="T4" fmla="*/ 2147483646 w 181"/>
                <a:gd name="T5" fmla="*/ 2147483646 h 182"/>
                <a:gd name="T6" fmla="*/ 0 60000 65536"/>
                <a:gd name="T7" fmla="*/ 0 60000 65536"/>
                <a:gd name="T8" fmla="*/ 0 60000 65536"/>
              </a:gdLst>
              <a:ahLst/>
              <a:cxnLst>
                <a:cxn ang="T6">
                  <a:pos x="T0" y="T1"/>
                </a:cxn>
                <a:cxn ang="T7">
                  <a:pos x="T2" y="T3"/>
                </a:cxn>
                <a:cxn ang="T8">
                  <a:pos x="T4" y="T5"/>
                </a:cxn>
              </a:cxnLst>
              <a:rect l="0" t="0" r="r" b="b"/>
              <a:pathLst>
                <a:path w="181" h="182">
                  <a:moveTo>
                    <a:pt x="0" y="0"/>
                  </a:moveTo>
                  <a:lnTo>
                    <a:pt x="91" y="92"/>
                  </a:lnTo>
                  <a:lnTo>
                    <a:pt x="181" y="182"/>
                  </a:lnTo>
                </a:path>
              </a:pathLst>
            </a:custGeom>
            <a:noFill/>
            <a:ln w="28575" cmpd="sng">
              <a:solidFill>
                <a:schemeClr val="tx1"/>
              </a:solidFill>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600">
                <a:cs typeface="Arial" panose="020B0604020202020204" pitchFamily="34" charset="0"/>
              </a:endParaRPr>
            </a:p>
          </p:txBody>
        </p:sp>
        <p:cxnSp>
          <p:nvCxnSpPr>
            <p:cNvPr id="176" name="AutoShape 15">
              <a:extLst>
                <a:ext uri="{FF2B5EF4-FFF2-40B4-BE49-F238E27FC236}">
                  <a16:creationId xmlns:a16="http://schemas.microsoft.com/office/drawing/2014/main" id="{849D8882-DD2B-48D0-B4C4-B6B829449247}"/>
                </a:ext>
              </a:extLst>
            </p:cNvPr>
            <p:cNvCxnSpPr>
              <a:cxnSpLocks noChangeShapeType="1"/>
            </p:cNvCxnSpPr>
            <p:nvPr/>
          </p:nvCxnSpPr>
          <p:spPr bwMode="auto">
            <a:xfrm flipH="1">
              <a:off x="4605291" y="4402795"/>
              <a:ext cx="2169718" cy="1010504"/>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77" name="Group 257">
              <a:extLst>
                <a:ext uri="{FF2B5EF4-FFF2-40B4-BE49-F238E27FC236}">
                  <a16:creationId xmlns:a16="http://schemas.microsoft.com/office/drawing/2014/main" id="{1527298F-8323-4DF3-8CA7-AB2B8F5073F2}"/>
                </a:ext>
              </a:extLst>
            </p:cNvPr>
            <p:cNvGrpSpPr>
              <a:grpSpLocks/>
            </p:cNvGrpSpPr>
            <p:nvPr/>
          </p:nvGrpSpPr>
          <p:grpSpPr bwMode="auto">
            <a:xfrm rot="4245135" flipV="1">
              <a:off x="4411535" y="5424918"/>
              <a:ext cx="234491" cy="64961"/>
              <a:chOff x="488136" y="4250186"/>
              <a:chExt cx="263528" cy="73044"/>
            </a:xfrm>
          </p:grpSpPr>
          <p:sp>
            <p:nvSpPr>
              <p:cNvPr id="319" name="AutoShape 67">
                <a:extLst>
                  <a:ext uri="{FF2B5EF4-FFF2-40B4-BE49-F238E27FC236}">
                    <a16:creationId xmlns:a16="http://schemas.microsoft.com/office/drawing/2014/main" id="{ACDAD28B-2159-4D96-93A7-1519DDA48613}"/>
                  </a:ext>
                </a:extLst>
              </p:cNvPr>
              <p:cNvSpPr>
                <a:spLocks noChangeAspect="1" noChangeArrowheads="1"/>
              </p:cNvSpPr>
              <p:nvPr/>
            </p:nvSpPr>
            <p:spPr bwMode="auto">
              <a:xfrm rot="182031" flipH="1" flipV="1">
                <a:off x="488136" y="4250186"/>
                <a:ext cx="117489" cy="67898"/>
              </a:xfrm>
              <a:prstGeom prst="curvedUpArrow">
                <a:avLst>
                  <a:gd name="adj1" fmla="val 27558"/>
                  <a:gd name="adj2" fmla="val 55116"/>
                  <a:gd name="adj3" fmla="val 33333"/>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320" name="AutoShape 67">
                <a:extLst>
                  <a:ext uri="{FF2B5EF4-FFF2-40B4-BE49-F238E27FC236}">
                    <a16:creationId xmlns:a16="http://schemas.microsoft.com/office/drawing/2014/main" id="{BA7D668C-FA78-46BA-9563-2612399E7207}"/>
                  </a:ext>
                </a:extLst>
              </p:cNvPr>
              <p:cNvSpPr>
                <a:spLocks noChangeAspect="1" noChangeArrowheads="1"/>
              </p:cNvSpPr>
              <p:nvPr/>
            </p:nvSpPr>
            <p:spPr bwMode="auto">
              <a:xfrm rot="182031" flipV="1">
                <a:off x="638939" y="4253974"/>
                <a:ext cx="112725" cy="69256"/>
              </a:xfrm>
              <a:prstGeom prst="curvedUpArrow">
                <a:avLst>
                  <a:gd name="adj1" fmla="val 26962"/>
                  <a:gd name="adj2" fmla="val 53939"/>
                  <a:gd name="adj3" fmla="val 33333"/>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grpSp>
        <p:cxnSp>
          <p:nvCxnSpPr>
            <p:cNvPr id="178" name="AutoShape 15">
              <a:extLst>
                <a:ext uri="{FF2B5EF4-FFF2-40B4-BE49-F238E27FC236}">
                  <a16:creationId xmlns:a16="http://schemas.microsoft.com/office/drawing/2014/main" id="{39A4A29A-A2F2-4F4E-945A-25E74AD56E25}"/>
                </a:ext>
              </a:extLst>
            </p:cNvPr>
            <p:cNvCxnSpPr>
              <a:cxnSpLocks noChangeShapeType="1"/>
            </p:cNvCxnSpPr>
            <p:nvPr/>
          </p:nvCxnSpPr>
          <p:spPr bwMode="auto">
            <a:xfrm>
              <a:off x="4600001" y="5414729"/>
              <a:ext cx="353324" cy="0"/>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9" name="Rectangle 121">
              <a:extLst>
                <a:ext uri="{FF2B5EF4-FFF2-40B4-BE49-F238E27FC236}">
                  <a16:creationId xmlns:a16="http://schemas.microsoft.com/office/drawing/2014/main" id="{1D37E686-F97C-4DB4-B514-2AD1E45AEC83}"/>
                </a:ext>
              </a:extLst>
            </p:cNvPr>
            <p:cNvSpPr>
              <a:spLocks noChangeArrowheads="1"/>
            </p:cNvSpPr>
            <p:nvPr/>
          </p:nvSpPr>
          <p:spPr bwMode="auto">
            <a:xfrm rot="18900000" flipV="1">
              <a:off x="3100582" y="2243051"/>
              <a:ext cx="62607" cy="300564"/>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180" name="Rectangle 121">
              <a:extLst>
                <a:ext uri="{FF2B5EF4-FFF2-40B4-BE49-F238E27FC236}">
                  <a16:creationId xmlns:a16="http://schemas.microsoft.com/office/drawing/2014/main" id="{0DB7EA4D-75F4-4CE6-9C1A-E4A35523CCA4}"/>
                </a:ext>
              </a:extLst>
            </p:cNvPr>
            <p:cNvSpPr>
              <a:spLocks noChangeArrowheads="1"/>
            </p:cNvSpPr>
            <p:nvPr/>
          </p:nvSpPr>
          <p:spPr bwMode="auto">
            <a:xfrm rot="18900000" flipV="1">
              <a:off x="2685505" y="1837619"/>
              <a:ext cx="69609" cy="300564"/>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181" name="Text Box 87">
              <a:extLst>
                <a:ext uri="{FF2B5EF4-FFF2-40B4-BE49-F238E27FC236}">
                  <a16:creationId xmlns:a16="http://schemas.microsoft.com/office/drawing/2014/main" id="{26246420-CC03-4D00-AF4F-240BF2CC9138}"/>
                </a:ext>
              </a:extLst>
            </p:cNvPr>
            <p:cNvSpPr txBox="1">
              <a:spLocks noChangeArrowheads="1"/>
            </p:cNvSpPr>
            <p:nvPr/>
          </p:nvSpPr>
          <p:spPr bwMode="auto">
            <a:xfrm>
              <a:off x="2291673" y="898608"/>
              <a:ext cx="57351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50" b="1" dirty="0">
                  <a:latin typeface="+mn-lt"/>
                  <a:cs typeface="Arial" panose="020B0604020202020204" pitchFamily="34" charset="0"/>
                </a:rPr>
                <a:t>LTA</a:t>
              </a:r>
            </a:p>
          </p:txBody>
        </p:sp>
        <p:cxnSp>
          <p:nvCxnSpPr>
            <p:cNvPr id="182" name="AutoShape 82">
              <a:extLst>
                <a:ext uri="{FF2B5EF4-FFF2-40B4-BE49-F238E27FC236}">
                  <a16:creationId xmlns:a16="http://schemas.microsoft.com/office/drawing/2014/main" id="{A6B13549-2DC0-4529-B8E5-06697A4C32D4}"/>
                </a:ext>
              </a:extLst>
            </p:cNvPr>
            <p:cNvCxnSpPr>
              <a:cxnSpLocks noChangeShapeType="1"/>
            </p:cNvCxnSpPr>
            <p:nvPr/>
          </p:nvCxnSpPr>
          <p:spPr bwMode="auto">
            <a:xfrm flipH="1">
              <a:off x="2211569" y="2380972"/>
              <a:ext cx="1241789" cy="1253"/>
            </a:xfrm>
            <a:prstGeom prst="straightConnector1">
              <a:avLst/>
            </a:prstGeom>
            <a:ln w="12700">
              <a:solidFill>
                <a:srgbClr val="0070C0"/>
              </a:solidFill>
              <a:headEnd/>
              <a:tailEnd/>
            </a:ln>
            <a:extLst/>
          </p:spPr>
          <p:style>
            <a:lnRef idx="1">
              <a:schemeClr val="accent5"/>
            </a:lnRef>
            <a:fillRef idx="0">
              <a:schemeClr val="accent5"/>
            </a:fillRef>
            <a:effectRef idx="0">
              <a:schemeClr val="accent5"/>
            </a:effectRef>
            <a:fontRef idx="minor">
              <a:schemeClr val="tx1"/>
            </a:fontRef>
          </p:style>
        </p:cxnSp>
        <p:cxnSp>
          <p:nvCxnSpPr>
            <p:cNvPr id="183" name="AutoShape 82">
              <a:extLst>
                <a:ext uri="{FF2B5EF4-FFF2-40B4-BE49-F238E27FC236}">
                  <a16:creationId xmlns:a16="http://schemas.microsoft.com/office/drawing/2014/main" id="{2B21F10A-A48A-4ECB-AA9C-D02BADC2A67B}"/>
                </a:ext>
              </a:extLst>
            </p:cNvPr>
            <p:cNvCxnSpPr>
              <a:cxnSpLocks noChangeShapeType="1"/>
            </p:cNvCxnSpPr>
            <p:nvPr/>
          </p:nvCxnSpPr>
          <p:spPr bwMode="auto">
            <a:xfrm flipH="1">
              <a:off x="2217708" y="2046136"/>
              <a:ext cx="1241789" cy="1253"/>
            </a:xfrm>
            <a:prstGeom prst="straightConnector1">
              <a:avLst/>
            </a:prstGeom>
            <a:ln w="12700">
              <a:solidFill>
                <a:srgbClr val="0070C0"/>
              </a:solidFill>
              <a:headEnd/>
              <a:tailEnd/>
            </a:ln>
            <a:extLst/>
          </p:spPr>
          <p:style>
            <a:lnRef idx="1">
              <a:schemeClr val="accent5"/>
            </a:lnRef>
            <a:fillRef idx="0">
              <a:schemeClr val="accent5"/>
            </a:fillRef>
            <a:effectRef idx="0">
              <a:schemeClr val="accent5"/>
            </a:effectRef>
            <a:fontRef idx="minor">
              <a:schemeClr val="tx1"/>
            </a:fontRef>
          </p:style>
        </p:cxnSp>
        <p:cxnSp>
          <p:nvCxnSpPr>
            <p:cNvPr id="184" name="AutoShape 82">
              <a:extLst>
                <a:ext uri="{FF2B5EF4-FFF2-40B4-BE49-F238E27FC236}">
                  <a16:creationId xmlns:a16="http://schemas.microsoft.com/office/drawing/2014/main" id="{0E174F7A-3C45-426A-9F3D-AF8FBBAE0216}"/>
                </a:ext>
              </a:extLst>
            </p:cNvPr>
            <p:cNvCxnSpPr>
              <a:cxnSpLocks noChangeShapeType="1"/>
            </p:cNvCxnSpPr>
            <p:nvPr/>
          </p:nvCxnSpPr>
          <p:spPr bwMode="auto">
            <a:xfrm flipH="1">
              <a:off x="2217708" y="1968335"/>
              <a:ext cx="465923" cy="0"/>
            </a:xfrm>
            <a:prstGeom prst="straightConnector1">
              <a:avLst/>
            </a:prstGeom>
            <a:ln w="12700">
              <a:solidFill>
                <a:srgbClr val="FFC000"/>
              </a:solidFill>
              <a:headEnd/>
              <a:tailEnd/>
            </a:ln>
            <a:extLst/>
          </p:spPr>
          <p:style>
            <a:lnRef idx="1">
              <a:schemeClr val="accent5"/>
            </a:lnRef>
            <a:fillRef idx="0">
              <a:schemeClr val="accent5"/>
            </a:fillRef>
            <a:effectRef idx="0">
              <a:schemeClr val="accent5"/>
            </a:effectRef>
            <a:fontRef idx="minor">
              <a:schemeClr val="tx1"/>
            </a:fontRef>
          </p:style>
        </p:cxnSp>
        <p:cxnSp>
          <p:nvCxnSpPr>
            <p:cNvPr id="185" name="AutoShape 82">
              <a:extLst>
                <a:ext uri="{FF2B5EF4-FFF2-40B4-BE49-F238E27FC236}">
                  <a16:creationId xmlns:a16="http://schemas.microsoft.com/office/drawing/2014/main" id="{0A37A885-C94A-4843-8517-E086F5EC71C9}"/>
                </a:ext>
              </a:extLst>
            </p:cNvPr>
            <p:cNvCxnSpPr>
              <a:cxnSpLocks noChangeShapeType="1"/>
            </p:cNvCxnSpPr>
            <p:nvPr/>
          </p:nvCxnSpPr>
          <p:spPr bwMode="auto">
            <a:xfrm flipV="1">
              <a:off x="2638641" y="1968335"/>
              <a:ext cx="5579" cy="1187284"/>
            </a:xfrm>
            <a:prstGeom prst="straightConnector1">
              <a:avLst/>
            </a:prstGeom>
            <a:ln w="12700">
              <a:solidFill>
                <a:srgbClr val="FFC000"/>
              </a:solidFill>
              <a:headEnd/>
              <a:tailEnd/>
            </a:ln>
            <a:extLst/>
          </p:spPr>
          <p:style>
            <a:lnRef idx="1">
              <a:schemeClr val="accent5"/>
            </a:lnRef>
            <a:fillRef idx="0">
              <a:schemeClr val="accent5"/>
            </a:fillRef>
            <a:effectRef idx="0">
              <a:schemeClr val="accent5"/>
            </a:effectRef>
            <a:fontRef idx="minor">
              <a:schemeClr val="tx1"/>
            </a:fontRef>
          </p:style>
        </p:cxnSp>
        <p:cxnSp>
          <p:nvCxnSpPr>
            <p:cNvPr id="186" name="AutoShape 82">
              <a:extLst>
                <a:ext uri="{FF2B5EF4-FFF2-40B4-BE49-F238E27FC236}">
                  <a16:creationId xmlns:a16="http://schemas.microsoft.com/office/drawing/2014/main" id="{8ADB3459-03B3-4085-A944-E6AF875C5916}"/>
                </a:ext>
              </a:extLst>
            </p:cNvPr>
            <p:cNvCxnSpPr>
              <a:cxnSpLocks noChangeShapeType="1"/>
            </p:cNvCxnSpPr>
            <p:nvPr/>
          </p:nvCxnSpPr>
          <p:spPr bwMode="auto">
            <a:xfrm flipH="1" flipV="1">
              <a:off x="2215277" y="2451810"/>
              <a:ext cx="960595" cy="2079"/>
            </a:xfrm>
            <a:prstGeom prst="straightConnector1">
              <a:avLst/>
            </a:prstGeom>
            <a:ln w="12700">
              <a:solidFill>
                <a:srgbClr val="FFC000"/>
              </a:solidFill>
              <a:headEnd/>
              <a:tailEnd/>
            </a:ln>
            <a:extLst/>
          </p:spPr>
          <p:style>
            <a:lnRef idx="1">
              <a:schemeClr val="accent5"/>
            </a:lnRef>
            <a:fillRef idx="0">
              <a:schemeClr val="accent5"/>
            </a:fillRef>
            <a:effectRef idx="0">
              <a:schemeClr val="accent5"/>
            </a:effectRef>
            <a:fontRef idx="minor">
              <a:schemeClr val="tx1"/>
            </a:fontRef>
          </p:style>
        </p:cxnSp>
        <p:cxnSp>
          <p:nvCxnSpPr>
            <p:cNvPr id="187" name="AutoShape 82">
              <a:extLst>
                <a:ext uri="{FF2B5EF4-FFF2-40B4-BE49-F238E27FC236}">
                  <a16:creationId xmlns:a16="http://schemas.microsoft.com/office/drawing/2014/main" id="{87563CA7-3F0E-4780-86E2-DCA30418413A}"/>
                </a:ext>
              </a:extLst>
            </p:cNvPr>
            <p:cNvCxnSpPr>
              <a:cxnSpLocks noChangeShapeType="1"/>
            </p:cNvCxnSpPr>
            <p:nvPr/>
          </p:nvCxnSpPr>
          <p:spPr bwMode="auto">
            <a:xfrm flipV="1">
              <a:off x="3128473" y="2448566"/>
              <a:ext cx="8552" cy="695046"/>
            </a:xfrm>
            <a:prstGeom prst="straightConnector1">
              <a:avLst/>
            </a:prstGeom>
            <a:ln w="12700">
              <a:solidFill>
                <a:srgbClr val="FFC000"/>
              </a:solidFill>
              <a:headEnd/>
              <a:tailEnd/>
            </a:ln>
            <a:extLst/>
          </p:spPr>
          <p:style>
            <a:lnRef idx="1">
              <a:schemeClr val="accent5"/>
            </a:lnRef>
            <a:fillRef idx="0">
              <a:schemeClr val="accent5"/>
            </a:fillRef>
            <a:effectRef idx="0">
              <a:schemeClr val="accent5"/>
            </a:effectRef>
            <a:fontRef idx="minor">
              <a:schemeClr val="tx1"/>
            </a:fontRef>
          </p:style>
        </p:cxnSp>
        <p:sp>
          <p:nvSpPr>
            <p:cNvPr id="188" name="Freeform 25">
              <a:extLst>
                <a:ext uri="{FF2B5EF4-FFF2-40B4-BE49-F238E27FC236}">
                  <a16:creationId xmlns:a16="http://schemas.microsoft.com/office/drawing/2014/main" id="{579AEDC4-3BB1-43F5-9D1F-EA232DE7B6D3}"/>
                </a:ext>
              </a:extLst>
            </p:cNvPr>
            <p:cNvSpPr>
              <a:spLocks/>
            </p:cNvSpPr>
            <p:nvPr/>
          </p:nvSpPr>
          <p:spPr bwMode="auto">
            <a:xfrm rot="10800000" flipV="1">
              <a:off x="3311880" y="1967482"/>
              <a:ext cx="210183" cy="181317"/>
            </a:xfrm>
            <a:custGeom>
              <a:avLst/>
              <a:gdLst>
                <a:gd name="T0" fmla="*/ 0 w 181"/>
                <a:gd name="T1" fmla="*/ 0 h 182"/>
                <a:gd name="T2" fmla="*/ 2147483646 w 181"/>
                <a:gd name="T3" fmla="*/ 2147483646 h 182"/>
                <a:gd name="T4" fmla="*/ 2147483646 w 181"/>
                <a:gd name="T5" fmla="*/ 2147483646 h 182"/>
                <a:gd name="T6" fmla="*/ 0 60000 65536"/>
                <a:gd name="T7" fmla="*/ 0 60000 65536"/>
                <a:gd name="T8" fmla="*/ 0 60000 65536"/>
              </a:gdLst>
              <a:ahLst/>
              <a:cxnLst>
                <a:cxn ang="T6">
                  <a:pos x="T0" y="T1"/>
                </a:cxn>
                <a:cxn ang="T7">
                  <a:pos x="T2" y="T3"/>
                </a:cxn>
                <a:cxn ang="T8">
                  <a:pos x="T4" y="T5"/>
                </a:cxn>
              </a:cxnLst>
              <a:rect l="0" t="0" r="r" b="b"/>
              <a:pathLst>
                <a:path w="181" h="182">
                  <a:moveTo>
                    <a:pt x="0" y="0"/>
                  </a:moveTo>
                  <a:lnTo>
                    <a:pt x="91" y="92"/>
                  </a:lnTo>
                  <a:lnTo>
                    <a:pt x="181" y="182"/>
                  </a:lnTo>
                </a:path>
              </a:pathLst>
            </a:custGeom>
            <a:noFill/>
            <a:ln w="28575" cmpd="sng">
              <a:solidFill>
                <a:schemeClr val="tx1"/>
              </a:solidFill>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600">
                <a:cs typeface="Arial" panose="020B0604020202020204" pitchFamily="34" charset="0"/>
              </a:endParaRPr>
            </a:p>
          </p:txBody>
        </p:sp>
        <p:cxnSp>
          <p:nvCxnSpPr>
            <p:cNvPr id="189" name="AutoShape 82">
              <a:extLst>
                <a:ext uri="{FF2B5EF4-FFF2-40B4-BE49-F238E27FC236}">
                  <a16:creationId xmlns:a16="http://schemas.microsoft.com/office/drawing/2014/main" id="{D6CC739B-CB43-4348-9AEC-C0A010434270}"/>
                </a:ext>
              </a:extLst>
            </p:cNvPr>
            <p:cNvCxnSpPr>
              <a:cxnSpLocks noChangeShapeType="1"/>
            </p:cNvCxnSpPr>
            <p:nvPr/>
          </p:nvCxnSpPr>
          <p:spPr bwMode="auto">
            <a:xfrm flipV="1">
              <a:off x="3419944" y="1813918"/>
              <a:ext cx="0" cy="231910"/>
            </a:xfrm>
            <a:prstGeom prst="straightConnector1">
              <a:avLst/>
            </a:prstGeom>
            <a:ln w="12700">
              <a:solidFill>
                <a:srgbClr val="0070C0"/>
              </a:solidFill>
              <a:headEnd/>
              <a:tailEnd/>
            </a:ln>
            <a:extLst/>
          </p:spPr>
          <p:style>
            <a:lnRef idx="1">
              <a:schemeClr val="accent5"/>
            </a:lnRef>
            <a:fillRef idx="0">
              <a:schemeClr val="accent5"/>
            </a:fillRef>
            <a:effectRef idx="0">
              <a:schemeClr val="accent5"/>
            </a:effectRef>
            <a:fontRef idx="minor">
              <a:schemeClr val="tx1"/>
            </a:fontRef>
          </p:style>
        </p:cxnSp>
        <p:sp>
          <p:nvSpPr>
            <p:cNvPr id="190" name="Rectangle 19">
              <a:extLst>
                <a:ext uri="{FF2B5EF4-FFF2-40B4-BE49-F238E27FC236}">
                  <a16:creationId xmlns:a16="http://schemas.microsoft.com/office/drawing/2014/main" id="{0738B9A9-A758-4687-A43F-DB7BE7027BB0}"/>
                </a:ext>
              </a:extLst>
            </p:cNvPr>
            <p:cNvSpPr>
              <a:spLocks noChangeArrowheads="1"/>
            </p:cNvSpPr>
            <p:nvPr/>
          </p:nvSpPr>
          <p:spPr bwMode="auto">
            <a:xfrm rot="5400000" flipV="1">
              <a:off x="3393790" y="1673781"/>
              <a:ext cx="62155" cy="226015"/>
            </a:xfrm>
            <a:prstGeom prst="rect">
              <a:avLst/>
            </a:prstGeom>
            <a:solidFill>
              <a:srgbClr val="C0C0C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grpSp>
          <p:nvGrpSpPr>
            <p:cNvPr id="191" name="Group 190">
              <a:extLst>
                <a:ext uri="{FF2B5EF4-FFF2-40B4-BE49-F238E27FC236}">
                  <a16:creationId xmlns:a16="http://schemas.microsoft.com/office/drawing/2014/main" id="{B04BDA68-2D3A-483E-A71D-C1E508BC5DF2}"/>
                </a:ext>
              </a:extLst>
            </p:cNvPr>
            <p:cNvGrpSpPr/>
            <p:nvPr/>
          </p:nvGrpSpPr>
          <p:grpSpPr>
            <a:xfrm>
              <a:off x="2509316" y="2640026"/>
              <a:ext cx="244378" cy="237538"/>
              <a:chOff x="2328229" y="2139161"/>
              <a:chExt cx="274637" cy="266949"/>
            </a:xfrm>
          </p:grpSpPr>
          <p:grpSp>
            <p:nvGrpSpPr>
              <p:cNvPr id="313" name="Group 312">
                <a:extLst>
                  <a:ext uri="{FF2B5EF4-FFF2-40B4-BE49-F238E27FC236}">
                    <a16:creationId xmlns:a16="http://schemas.microsoft.com/office/drawing/2014/main" id="{CC8B6001-106C-4679-9924-8F2E4CE3B577}"/>
                  </a:ext>
                </a:extLst>
              </p:cNvPr>
              <p:cNvGrpSpPr/>
              <p:nvPr/>
            </p:nvGrpSpPr>
            <p:grpSpPr>
              <a:xfrm>
                <a:off x="2328229" y="2139161"/>
                <a:ext cx="274637" cy="146050"/>
                <a:chOff x="4170364" y="3081339"/>
                <a:chExt cx="274637" cy="146050"/>
              </a:xfrm>
            </p:grpSpPr>
            <p:sp>
              <p:nvSpPr>
                <p:cNvPr id="317" name="AutoShape 43">
                  <a:extLst>
                    <a:ext uri="{FF2B5EF4-FFF2-40B4-BE49-F238E27FC236}">
                      <a16:creationId xmlns:a16="http://schemas.microsoft.com/office/drawing/2014/main" id="{A6FAB6D3-798E-4147-9BE6-12836B82673B}"/>
                    </a:ext>
                  </a:extLst>
                </p:cNvPr>
                <p:cNvSpPr>
                  <a:spLocks noChangeArrowheads="1"/>
                </p:cNvSpPr>
                <p:nvPr/>
              </p:nvSpPr>
              <p:spPr bwMode="auto">
                <a:xfrm rot="5400000">
                  <a:off x="4271170" y="2980533"/>
                  <a:ext cx="73025" cy="274637"/>
                </a:xfrm>
                <a:prstGeom prst="moon">
                  <a:avLst>
                    <a:gd name="adj" fmla="val 7534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318" name="AutoShape 44">
                  <a:extLst>
                    <a:ext uri="{FF2B5EF4-FFF2-40B4-BE49-F238E27FC236}">
                      <a16:creationId xmlns:a16="http://schemas.microsoft.com/office/drawing/2014/main" id="{62DA6980-FB2C-4A6D-B80E-E236FA984CEE}"/>
                    </a:ext>
                  </a:extLst>
                </p:cNvPr>
                <p:cNvSpPr>
                  <a:spLocks noChangeArrowheads="1"/>
                </p:cNvSpPr>
                <p:nvPr/>
              </p:nvSpPr>
              <p:spPr bwMode="auto">
                <a:xfrm rot="16200000" flipV="1">
                  <a:off x="4271170" y="3053558"/>
                  <a:ext cx="73025" cy="274637"/>
                </a:xfrm>
                <a:prstGeom prst="moon">
                  <a:avLst>
                    <a:gd name="adj" fmla="val 7534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grpSp>
          <p:grpSp>
            <p:nvGrpSpPr>
              <p:cNvPr id="314" name="Group 313">
                <a:extLst>
                  <a:ext uri="{FF2B5EF4-FFF2-40B4-BE49-F238E27FC236}">
                    <a16:creationId xmlns:a16="http://schemas.microsoft.com/office/drawing/2014/main" id="{79DD7AF7-314E-439E-BB9A-E12A07248A1D}"/>
                  </a:ext>
                </a:extLst>
              </p:cNvPr>
              <p:cNvGrpSpPr/>
              <p:nvPr/>
            </p:nvGrpSpPr>
            <p:grpSpPr>
              <a:xfrm>
                <a:off x="2391539" y="2314546"/>
                <a:ext cx="148016" cy="91564"/>
                <a:chOff x="4170364" y="3081339"/>
                <a:chExt cx="274637" cy="146050"/>
              </a:xfrm>
            </p:grpSpPr>
            <p:sp>
              <p:nvSpPr>
                <p:cNvPr id="315" name="AutoShape 43">
                  <a:extLst>
                    <a:ext uri="{FF2B5EF4-FFF2-40B4-BE49-F238E27FC236}">
                      <a16:creationId xmlns:a16="http://schemas.microsoft.com/office/drawing/2014/main" id="{189229A6-5E81-4B6F-A79F-FA9CFDD89933}"/>
                    </a:ext>
                  </a:extLst>
                </p:cNvPr>
                <p:cNvSpPr>
                  <a:spLocks noChangeArrowheads="1"/>
                </p:cNvSpPr>
                <p:nvPr/>
              </p:nvSpPr>
              <p:spPr bwMode="auto">
                <a:xfrm rot="5400000">
                  <a:off x="4271170" y="2980533"/>
                  <a:ext cx="73025" cy="274637"/>
                </a:xfrm>
                <a:prstGeom prst="moon">
                  <a:avLst>
                    <a:gd name="adj" fmla="val 7534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316" name="AutoShape 44">
                  <a:extLst>
                    <a:ext uri="{FF2B5EF4-FFF2-40B4-BE49-F238E27FC236}">
                      <a16:creationId xmlns:a16="http://schemas.microsoft.com/office/drawing/2014/main" id="{943A6E64-E8B0-47B0-B00C-D14F45723772}"/>
                    </a:ext>
                  </a:extLst>
                </p:cNvPr>
                <p:cNvSpPr>
                  <a:spLocks noChangeArrowheads="1"/>
                </p:cNvSpPr>
                <p:nvPr/>
              </p:nvSpPr>
              <p:spPr bwMode="auto">
                <a:xfrm rot="16200000" flipV="1">
                  <a:off x="4271170" y="3053558"/>
                  <a:ext cx="73025" cy="274637"/>
                </a:xfrm>
                <a:prstGeom prst="moon">
                  <a:avLst>
                    <a:gd name="adj" fmla="val 7534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grpSp>
        </p:grpSp>
        <p:grpSp>
          <p:nvGrpSpPr>
            <p:cNvPr id="192" name="Group 191">
              <a:extLst>
                <a:ext uri="{FF2B5EF4-FFF2-40B4-BE49-F238E27FC236}">
                  <a16:creationId xmlns:a16="http://schemas.microsoft.com/office/drawing/2014/main" id="{5CB7BED9-7BB5-4FB6-9781-B7414C719B1F}"/>
                </a:ext>
              </a:extLst>
            </p:cNvPr>
            <p:cNvGrpSpPr/>
            <p:nvPr/>
          </p:nvGrpSpPr>
          <p:grpSpPr>
            <a:xfrm>
              <a:off x="3002985" y="2641336"/>
              <a:ext cx="244378" cy="237538"/>
              <a:chOff x="2328229" y="2139161"/>
              <a:chExt cx="274637" cy="266949"/>
            </a:xfrm>
          </p:grpSpPr>
          <p:grpSp>
            <p:nvGrpSpPr>
              <p:cNvPr id="307" name="Group 306">
                <a:extLst>
                  <a:ext uri="{FF2B5EF4-FFF2-40B4-BE49-F238E27FC236}">
                    <a16:creationId xmlns:a16="http://schemas.microsoft.com/office/drawing/2014/main" id="{3DC6CCC5-E384-411A-B8AF-567286757FA0}"/>
                  </a:ext>
                </a:extLst>
              </p:cNvPr>
              <p:cNvGrpSpPr/>
              <p:nvPr/>
            </p:nvGrpSpPr>
            <p:grpSpPr>
              <a:xfrm>
                <a:off x="2328229" y="2139161"/>
                <a:ext cx="274637" cy="146050"/>
                <a:chOff x="4170364" y="3081339"/>
                <a:chExt cx="274637" cy="146050"/>
              </a:xfrm>
            </p:grpSpPr>
            <p:sp>
              <p:nvSpPr>
                <p:cNvPr id="311" name="AutoShape 43">
                  <a:extLst>
                    <a:ext uri="{FF2B5EF4-FFF2-40B4-BE49-F238E27FC236}">
                      <a16:creationId xmlns:a16="http://schemas.microsoft.com/office/drawing/2014/main" id="{289A7246-4475-4A20-80F9-FE60DF917349}"/>
                    </a:ext>
                  </a:extLst>
                </p:cNvPr>
                <p:cNvSpPr>
                  <a:spLocks noChangeArrowheads="1"/>
                </p:cNvSpPr>
                <p:nvPr/>
              </p:nvSpPr>
              <p:spPr bwMode="auto">
                <a:xfrm rot="5400000">
                  <a:off x="4271170" y="2980533"/>
                  <a:ext cx="73025" cy="274637"/>
                </a:xfrm>
                <a:prstGeom prst="moon">
                  <a:avLst>
                    <a:gd name="adj" fmla="val 7534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312" name="AutoShape 44">
                  <a:extLst>
                    <a:ext uri="{FF2B5EF4-FFF2-40B4-BE49-F238E27FC236}">
                      <a16:creationId xmlns:a16="http://schemas.microsoft.com/office/drawing/2014/main" id="{FB3D9176-F331-4C18-BB62-E75F0F792289}"/>
                    </a:ext>
                  </a:extLst>
                </p:cNvPr>
                <p:cNvSpPr>
                  <a:spLocks noChangeArrowheads="1"/>
                </p:cNvSpPr>
                <p:nvPr/>
              </p:nvSpPr>
              <p:spPr bwMode="auto">
                <a:xfrm rot="16200000" flipV="1">
                  <a:off x="4271170" y="3053558"/>
                  <a:ext cx="73025" cy="274637"/>
                </a:xfrm>
                <a:prstGeom prst="moon">
                  <a:avLst>
                    <a:gd name="adj" fmla="val 7534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grpSp>
          <p:grpSp>
            <p:nvGrpSpPr>
              <p:cNvPr id="308" name="Group 307">
                <a:extLst>
                  <a:ext uri="{FF2B5EF4-FFF2-40B4-BE49-F238E27FC236}">
                    <a16:creationId xmlns:a16="http://schemas.microsoft.com/office/drawing/2014/main" id="{0A27B6EB-967D-4062-9AE0-AF4922222500}"/>
                  </a:ext>
                </a:extLst>
              </p:cNvPr>
              <p:cNvGrpSpPr/>
              <p:nvPr/>
            </p:nvGrpSpPr>
            <p:grpSpPr>
              <a:xfrm>
                <a:off x="2391539" y="2314546"/>
                <a:ext cx="148016" cy="91564"/>
                <a:chOff x="4170364" y="3081339"/>
                <a:chExt cx="274637" cy="146050"/>
              </a:xfrm>
            </p:grpSpPr>
            <p:sp>
              <p:nvSpPr>
                <p:cNvPr id="309" name="AutoShape 43">
                  <a:extLst>
                    <a:ext uri="{FF2B5EF4-FFF2-40B4-BE49-F238E27FC236}">
                      <a16:creationId xmlns:a16="http://schemas.microsoft.com/office/drawing/2014/main" id="{A4CF3496-0913-4B81-A00A-B7B49686F114}"/>
                    </a:ext>
                  </a:extLst>
                </p:cNvPr>
                <p:cNvSpPr>
                  <a:spLocks noChangeArrowheads="1"/>
                </p:cNvSpPr>
                <p:nvPr/>
              </p:nvSpPr>
              <p:spPr bwMode="auto">
                <a:xfrm rot="5400000">
                  <a:off x="4271170" y="2980533"/>
                  <a:ext cx="73025" cy="274637"/>
                </a:xfrm>
                <a:prstGeom prst="moon">
                  <a:avLst>
                    <a:gd name="adj" fmla="val 7534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310" name="AutoShape 44">
                  <a:extLst>
                    <a:ext uri="{FF2B5EF4-FFF2-40B4-BE49-F238E27FC236}">
                      <a16:creationId xmlns:a16="http://schemas.microsoft.com/office/drawing/2014/main" id="{8B3CE225-337C-41AF-BFF5-2137DD73A4C2}"/>
                    </a:ext>
                  </a:extLst>
                </p:cNvPr>
                <p:cNvSpPr>
                  <a:spLocks noChangeArrowheads="1"/>
                </p:cNvSpPr>
                <p:nvPr/>
              </p:nvSpPr>
              <p:spPr bwMode="auto">
                <a:xfrm rot="16200000" flipV="1">
                  <a:off x="4271170" y="3053558"/>
                  <a:ext cx="73025" cy="274637"/>
                </a:xfrm>
                <a:prstGeom prst="moon">
                  <a:avLst>
                    <a:gd name="adj" fmla="val 7534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grpSp>
        </p:grpSp>
        <p:sp>
          <p:nvSpPr>
            <p:cNvPr id="193" name="Rectangle 19">
              <a:extLst>
                <a:ext uri="{FF2B5EF4-FFF2-40B4-BE49-F238E27FC236}">
                  <a16:creationId xmlns:a16="http://schemas.microsoft.com/office/drawing/2014/main" id="{191994D9-2DDD-4FAC-A4B2-6D92638F2FC5}"/>
                </a:ext>
              </a:extLst>
            </p:cNvPr>
            <p:cNvSpPr>
              <a:spLocks noChangeArrowheads="1"/>
            </p:cNvSpPr>
            <p:nvPr/>
          </p:nvSpPr>
          <p:spPr bwMode="auto">
            <a:xfrm rot="5400000" flipV="1">
              <a:off x="2596059" y="3087306"/>
              <a:ext cx="62155" cy="226015"/>
            </a:xfrm>
            <a:prstGeom prst="rect">
              <a:avLst/>
            </a:prstGeom>
            <a:solidFill>
              <a:srgbClr val="C0C0C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194" name="Rectangle 19">
              <a:extLst>
                <a:ext uri="{FF2B5EF4-FFF2-40B4-BE49-F238E27FC236}">
                  <a16:creationId xmlns:a16="http://schemas.microsoft.com/office/drawing/2014/main" id="{51934A59-BBEB-46A4-9B70-0252552700B7}"/>
                </a:ext>
              </a:extLst>
            </p:cNvPr>
            <p:cNvSpPr>
              <a:spLocks noChangeArrowheads="1"/>
            </p:cNvSpPr>
            <p:nvPr/>
          </p:nvSpPr>
          <p:spPr bwMode="auto">
            <a:xfrm rot="5400000" flipV="1">
              <a:off x="3111783" y="3084728"/>
              <a:ext cx="62155" cy="226015"/>
            </a:xfrm>
            <a:prstGeom prst="rect">
              <a:avLst/>
            </a:prstGeom>
            <a:solidFill>
              <a:srgbClr val="C0C0C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195" name="Text Box 86">
              <a:extLst>
                <a:ext uri="{FF2B5EF4-FFF2-40B4-BE49-F238E27FC236}">
                  <a16:creationId xmlns:a16="http://schemas.microsoft.com/office/drawing/2014/main" id="{67C8683A-0C41-402E-A09C-340B2C5E65DD}"/>
                </a:ext>
              </a:extLst>
            </p:cNvPr>
            <p:cNvSpPr txBox="1">
              <a:spLocks noChangeArrowheads="1"/>
            </p:cNvSpPr>
            <p:nvPr/>
          </p:nvSpPr>
          <p:spPr bwMode="auto">
            <a:xfrm flipH="1">
              <a:off x="2467229" y="3226556"/>
              <a:ext cx="870325"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600" dirty="0">
                  <a:latin typeface="+mn-lt"/>
                  <a:cs typeface="Arial" panose="020B0604020202020204" pitchFamily="34" charset="0"/>
                </a:rPr>
                <a:t>LTA LGS</a:t>
              </a:r>
            </a:p>
            <a:p>
              <a:pPr algn="ctr" eaLnBrk="1" hangingPunct="1">
                <a:spcBef>
                  <a:spcPct val="0"/>
                </a:spcBef>
                <a:buFontTx/>
                <a:buNone/>
              </a:pPr>
              <a:r>
                <a:rPr lang="nl-NL" altLang="en-US" sz="600" dirty="0">
                  <a:latin typeface="+mn-lt"/>
                  <a:cs typeface="Arial" panose="020B0604020202020204" pitchFamily="34" charset="0"/>
                </a:rPr>
                <a:t>Lenslet array </a:t>
              </a:r>
            </a:p>
            <a:p>
              <a:pPr algn="ctr" eaLnBrk="1" hangingPunct="1">
                <a:spcBef>
                  <a:spcPct val="0"/>
                </a:spcBef>
                <a:buFontTx/>
                <a:buNone/>
              </a:pPr>
              <a:r>
                <a:rPr lang="nl-NL" altLang="en-US" sz="600" dirty="0">
                  <a:latin typeface="+mn-lt"/>
                  <a:cs typeface="Arial" panose="020B0604020202020204" pitchFamily="34" charset="0"/>
                </a:rPr>
                <a:t>Detector (6x)</a:t>
              </a:r>
              <a:endParaRPr lang="en-US" altLang="en-US" sz="600" dirty="0">
                <a:latin typeface="+mn-lt"/>
                <a:cs typeface="Arial" panose="020B0604020202020204" pitchFamily="34" charset="0"/>
              </a:endParaRPr>
            </a:p>
          </p:txBody>
        </p:sp>
        <p:sp>
          <p:nvSpPr>
            <p:cNvPr id="196" name="Text Box 86">
              <a:extLst>
                <a:ext uri="{FF2B5EF4-FFF2-40B4-BE49-F238E27FC236}">
                  <a16:creationId xmlns:a16="http://schemas.microsoft.com/office/drawing/2014/main" id="{242AD7DD-6C57-4794-99B7-9FFDA4A9509D}"/>
                </a:ext>
              </a:extLst>
            </p:cNvPr>
            <p:cNvSpPr txBox="1">
              <a:spLocks noChangeArrowheads="1"/>
            </p:cNvSpPr>
            <p:nvPr/>
          </p:nvSpPr>
          <p:spPr bwMode="auto">
            <a:xfrm flipH="1">
              <a:off x="2625129" y="2718085"/>
              <a:ext cx="536899"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nl-NL" altLang="en-US" sz="600" dirty="0">
                  <a:latin typeface="+mn-lt"/>
                  <a:cs typeface="Arial" panose="020B0604020202020204" pitchFamily="34" charset="0"/>
                </a:rPr>
                <a:t>Zoom </a:t>
              </a:r>
            </a:p>
            <a:p>
              <a:pPr algn="ctr" eaLnBrk="1" hangingPunct="1">
                <a:spcBef>
                  <a:spcPct val="0"/>
                </a:spcBef>
                <a:buFontTx/>
                <a:buNone/>
              </a:pPr>
              <a:r>
                <a:rPr lang="nl-NL" altLang="en-US" sz="600" dirty="0">
                  <a:latin typeface="+mn-lt"/>
                  <a:cs typeface="Arial" panose="020B0604020202020204" pitchFamily="34" charset="0"/>
                </a:rPr>
                <a:t>optics</a:t>
              </a:r>
              <a:endParaRPr lang="en-US" altLang="en-US" sz="600" dirty="0">
                <a:latin typeface="+mn-lt"/>
                <a:cs typeface="Arial" panose="020B0604020202020204" pitchFamily="34" charset="0"/>
              </a:endParaRPr>
            </a:p>
          </p:txBody>
        </p:sp>
        <p:sp>
          <p:nvSpPr>
            <p:cNvPr id="197" name="Text Box 86">
              <a:extLst>
                <a:ext uri="{FF2B5EF4-FFF2-40B4-BE49-F238E27FC236}">
                  <a16:creationId xmlns:a16="http://schemas.microsoft.com/office/drawing/2014/main" id="{0E5D5209-D777-4540-9462-2F1E959AB3FC}"/>
                </a:ext>
              </a:extLst>
            </p:cNvPr>
            <p:cNvSpPr txBox="1">
              <a:spLocks noChangeArrowheads="1"/>
            </p:cNvSpPr>
            <p:nvPr/>
          </p:nvSpPr>
          <p:spPr bwMode="auto">
            <a:xfrm flipH="1">
              <a:off x="2225542" y="1401885"/>
              <a:ext cx="690789"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nl-NL" altLang="en-US" sz="600" dirty="0">
                  <a:latin typeface="+mn-lt"/>
                  <a:cs typeface="Arial" panose="020B0604020202020204" pitchFamily="34" charset="0"/>
                </a:rPr>
                <a:t>LTA Fold </a:t>
              </a:r>
            </a:p>
            <a:p>
              <a:pPr algn="ctr" eaLnBrk="1" hangingPunct="1">
                <a:spcBef>
                  <a:spcPct val="0"/>
                </a:spcBef>
                <a:buFontTx/>
                <a:buNone/>
              </a:pPr>
              <a:r>
                <a:rPr lang="nl-NL" altLang="en-US" sz="600" dirty="0">
                  <a:latin typeface="+mn-lt"/>
                  <a:cs typeface="Arial" panose="020B0604020202020204" pitchFamily="34" charset="0"/>
                </a:rPr>
                <a:t>Mirror / </a:t>
              </a:r>
            </a:p>
            <a:p>
              <a:pPr algn="ctr" eaLnBrk="1" hangingPunct="1">
                <a:spcBef>
                  <a:spcPct val="0"/>
                </a:spcBef>
                <a:buFontTx/>
                <a:buNone/>
              </a:pPr>
              <a:r>
                <a:rPr lang="nl-NL" altLang="en-US" sz="600" dirty="0">
                  <a:latin typeface="+mn-lt"/>
                  <a:cs typeface="Arial" panose="020B0604020202020204" pitchFamily="34" charset="0"/>
                </a:rPr>
                <a:t>Dichroic</a:t>
              </a:r>
              <a:endParaRPr lang="en-US" altLang="en-US" sz="600" dirty="0">
                <a:latin typeface="+mn-lt"/>
                <a:cs typeface="Arial" panose="020B0604020202020204" pitchFamily="34" charset="0"/>
              </a:endParaRPr>
            </a:p>
          </p:txBody>
        </p:sp>
        <p:sp>
          <p:nvSpPr>
            <p:cNvPr id="198" name="Text Box 86">
              <a:extLst>
                <a:ext uri="{FF2B5EF4-FFF2-40B4-BE49-F238E27FC236}">
                  <a16:creationId xmlns:a16="http://schemas.microsoft.com/office/drawing/2014/main" id="{6AFC3868-8A52-4C0E-BB3D-010B2C7A41B1}"/>
                </a:ext>
              </a:extLst>
            </p:cNvPr>
            <p:cNvSpPr txBox="1">
              <a:spLocks noChangeArrowheads="1"/>
            </p:cNvSpPr>
            <p:nvPr/>
          </p:nvSpPr>
          <p:spPr bwMode="auto">
            <a:xfrm flipH="1">
              <a:off x="3139366" y="2136207"/>
              <a:ext cx="635216"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nl-NL" altLang="en-US" sz="600" dirty="0">
                  <a:latin typeface="+mn-lt"/>
                  <a:cs typeface="Arial" panose="020B0604020202020204" pitchFamily="34" charset="0"/>
                </a:rPr>
                <a:t>NGS</a:t>
              </a:r>
            </a:p>
            <a:p>
              <a:pPr algn="ctr" eaLnBrk="1" hangingPunct="1">
                <a:spcBef>
                  <a:spcPct val="0"/>
                </a:spcBef>
                <a:buFontTx/>
                <a:buNone/>
              </a:pPr>
              <a:r>
                <a:rPr lang="nl-NL" altLang="en-US" sz="600" dirty="0">
                  <a:latin typeface="+mn-lt"/>
                  <a:cs typeface="Arial" panose="020B0604020202020204" pitchFamily="34" charset="0"/>
                </a:rPr>
                <a:t>Lenslet</a:t>
              </a:r>
            </a:p>
            <a:p>
              <a:pPr algn="ctr" eaLnBrk="1" hangingPunct="1">
                <a:spcBef>
                  <a:spcPct val="0"/>
                </a:spcBef>
                <a:buFontTx/>
                <a:buNone/>
              </a:pPr>
              <a:r>
                <a:rPr lang="nl-NL" altLang="en-US" sz="600" dirty="0">
                  <a:latin typeface="+mn-lt"/>
                  <a:cs typeface="Arial" panose="020B0604020202020204" pitchFamily="34" charset="0"/>
                </a:rPr>
                <a:t>Detector</a:t>
              </a:r>
            </a:p>
            <a:p>
              <a:pPr algn="ctr" eaLnBrk="1" hangingPunct="1">
                <a:spcBef>
                  <a:spcPct val="0"/>
                </a:spcBef>
                <a:buFontTx/>
                <a:buNone/>
              </a:pPr>
              <a:r>
                <a:rPr lang="nl-NL" altLang="en-US" sz="600" dirty="0">
                  <a:latin typeface="+mn-lt"/>
                  <a:cs typeface="Arial" panose="020B0604020202020204" pitchFamily="34" charset="0"/>
                </a:rPr>
                <a:t>(3x)</a:t>
              </a:r>
              <a:endParaRPr lang="en-US" altLang="en-US" sz="600" dirty="0">
                <a:latin typeface="+mn-lt"/>
                <a:cs typeface="Arial" panose="020B0604020202020204" pitchFamily="34" charset="0"/>
              </a:endParaRPr>
            </a:p>
          </p:txBody>
        </p:sp>
        <p:sp>
          <p:nvSpPr>
            <p:cNvPr id="199" name="Text Box 189">
              <a:extLst>
                <a:ext uri="{FF2B5EF4-FFF2-40B4-BE49-F238E27FC236}">
                  <a16:creationId xmlns:a16="http://schemas.microsoft.com/office/drawing/2014/main" id="{0C6C85E0-7761-4E8C-8CB6-A343C6BC9380}"/>
                </a:ext>
              </a:extLst>
            </p:cNvPr>
            <p:cNvSpPr txBox="1">
              <a:spLocks noChangeArrowheads="1"/>
            </p:cNvSpPr>
            <p:nvPr/>
          </p:nvSpPr>
          <p:spPr bwMode="auto">
            <a:xfrm flipH="1">
              <a:off x="6476552" y="2051575"/>
              <a:ext cx="70516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nl-NL" altLang="en-US" sz="600" dirty="0">
                  <a:latin typeface="+mn-lt"/>
                  <a:cs typeface="Arial" panose="020B0604020202020204" pitchFamily="34" charset="0"/>
                </a:rPr>
                <a:t>CFO-CM1</a:t>
              </a:r>
              <a:endParaRPr lang="en-US" altLang="en-US" sz="600" dirty="0">
                <a:latin typeface="+mn-lt"/>
                <a:cs typeface="Arial" panose="020B0604020202020204" pitchFamily="34" charset="0"/>
              </a:endParaRPr>
            </a:p>
          </p:txBody>
        </p:sp>
        <p:sp>
          <p:nvSpPr>
            <p:cNvPr id="200" name="Rectangle 199">
              <a:extLst>
                <a:ext uri="{FF2B5EF4-FFF2-40B4-BE49-F238E27FC236}">
                  <a16:creationId xmlns:a16="http://schemas.microsoft.com/office/drawing/2014/main" id="{2FE234DC-451E-40C7-A575-0881EF9DED0A}"/>
                </a:ext>
              </a:extLst>
            </p:cNvPr>
            <p:cNvSpPr/>
            <p:nvPr/>
          </p:nvSpPr>
          <p:spPr>
            <a:xfrm>
              <a:off x="5169063" y="2271363"/>
              <a:ext cx="700071" cy="246221"/>
            </a:xfrm>
            <a:prstGeom prst="rect">
              <a:avLst/>
            </a:prstGeom>
          </p:spPr>
          <p:txBody>
            <a:bodyPr wrap="square">
              <a:spAutoFit/>
            </a:bodyPr>
            <a:lstStyle/>
            <a:p>
              <a:pPr algn="ctr">
                <a:spcBef>
                  <a:spcPct val="0"/>
                </a:spcBef>
              </a:pPr>
              <a:r>
                <a:rPr lang="nl-NL" altLang="en-US" sz="600" dirty="0">
                  <a:cs typeface="Arial" panose="020B0604020202020204" pitchFamily="34" charset="0"/>
                </a:rPr>
                <a:t>CFO-FM1</a:t>
              </a:r>
              <a:endParaRPr lang="en-US" altLang="en-US" sz="600" dirty="0">
                <a:cs typeface="Arial" panose="020B0604020202020204" pitchFamily="34" charset="0"/>
              </a:endParaRPr>
            </a:p>
          </p:txBody>
        </p:sp>
        <p:sp>
          <p:nvSpPr>
            <p:cNvPr id="201" name="Text Box 189">
              <a:extLst>
                <a:ext uri="{FF2B5EF4-FFF2-40B4-BE49-F238E27FC236}">
                  <a16:creationId xmlns:a16="http://schemas.microsoft.com/office/drawing/2014/main" id="{12E59510-77C8-47F6-AF17-A9BC1B888EF0}"/>
                </a:ext>
              </a:extLst>
            </p:cNvPr>
            <p:cNvSpPr txBox="1">
              <a:spLocks noChangeArrowheads="1"/>
            </p:cNvSpPr>
            <p:nvPr/>
          </p:nvSpPr>
          <p:spPr bwMode="auto">
            <a:xfrm flipH="1">
              <a:off x="5693706" y="3063633"/>
              <a:ext cx="75673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nl-NL" altLang="en-US" sz="600" dirty="0">
                  <a:latin typeface="+mn-lt"/>
                  <a:cs typeface="Arial" panose="020B0604020202020204" pitchFamily="34" charset="0"/>
                </a:rPr>
                <a:t>CFO-CM2</a:t>
              </a:r>
              <a:endParaRPr lang="en-US" altLang="en-US" sz="600" dirty="0">
                <a:latin typeface="+mn-lt"/>
                <a:cs typeface="Arial" panose="020B0604020202020204" pitchFamily="34" charset="0"/>
              </a:endParaRPr>
            </a:p>
          </p:txBody>
        </p:sp>
        <p:sp>
          <p:nvSpPr>
            <p:cNvPr id="202" name="Text Box 189">
              <a:extLst>
                <a:ext uri="{FF2B5EF4-FFF2-40B4-BE49-F238E27FC236}">
                  <a16:creationId xmlns:a16="http://schemas.microsoft.com/office/drawing/2014/main" id="{EC7DCD9F-EA18-431C-9915-61820A8C68B8}"/>
                </a:ext>
              </a:extLst>
            </p:cNvPr>
            <p:cNvSpPr txBox="1">
              <a:spLocks noChangeArrowheads="1"/>
            </p:cNvSpPr>
            <p:nvPr/>
          </p:nvSpPr>
          <p:spPr bwMode="auto">
            <a:xfrm flipH="1">
              <a:off x="6326159" y="2570529"/>
              <a:ext cx="71940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nl-NL" altLang="en-US" sz="600" dirty="0">
                  <a:latin typeface="+mn-lt"/>
                  <a:cs typeface="Arial" panose="020B0604020202020204" pitchFamily="34" charset="0"/>
                </a:rPr>
                <a:t>CFO-CM3</a:t>
              </a:r>
              <a:endParaRPr lang="en-US" altLang="en-US" sz="600" dirty="0">
                <a:latin typeface="+mn-lt"/>
                <a:cs typeface="Arial" panose="020B0604020202020204" pitchFamily="34" charset="0"/>
              </a:endParaRPr>
            </a:p>
          </p:txBody>
        </p:sp>
        <p:sp>
          <p:nvSpPr>
            <p:cNvPr id="203" name="Text Box 189">
              <a:extLst>
                <a:ext uri="{FF2B5EF4-FFF2-40B4-BE49-F238E27FC236}">
                  <a16:creationId xmlns:a16="http://schemas.microsoft.com/office/drawing/2014/main" id="{3EF56FCB-BA74-49C1-ABA5-505EF10F8EEB}"/>
                </a:ext>
              </a:extLst>
            </p:cNvPr>
            <p:cNvSpPr txBox="1">
              <a:spLocks noChangeArrowheads="1"/>
            </p:cNvSpPr>
            <p:nvPr/>
          </p:nvSpPr>
          <p:spPr bwMode="auto">
            <a:xfrm flipH="1">
              <a:off x="5807767" y="4328591"/>
              <a:ext cx="51666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nl-NL" altLang="en-US" sz="600" dirty="0">
                  <a:latin typeface="+mn-lt"/>
                  <a:cs typeface="Arial" panose="020B0604020202020204" pitchFamily="34" charset="0"/>
                </a:rPr>
                <a:t>CFO-</a:t>
              </a:r>
            </a:p>
            <a:p>
              <a:pPr algn="ctr" eaLnBrk="1" hangingPunct="1">
                <a:spcBef>
                  <a:spcPct val="0"/>
                </a:spcBef>
                <a:buFontTx/>
                <a:buNone/>
              </a:pPr>
              <a:r>
                <a:rPr lang="nl-NL" altLang="en-US" sz="600" dirty="0">
                  <a:latin typeface="+mn-lt"/>
                  <a:cs typeface="Arial" panose="020B0604020202020204" pitchFamily="34" charset="0"/>
                </a:rPr>
                <a:t>FM2</a:t>
              </a:r>
              <a:endParaRPr lang="en-US" altLang="en-US" sz="600" dirty="0">
                <a:latin typeface="+mn-lt"/>
                <a:cs typeface="Arial" panose="020B0604020202020204" pitchFamily="34" charset="0"/>
              </a:endParaRPr>
            </a:p>
          </p:txBody>
        </p:sp>
        <p:sp>
          <p:nvSpPr>
            <p:cNvPr id="204" name="Text Box 189">
              <a:extLst>
                <a:ext uri="{FF2B5EF4-FFF2-40B4-BE49-F238E27FC236}">
                  <a16:creationId xmlns:a16="http://schemas.microsoft.com/office/drawing/2014/main" id="{20FC088D-A71B-423C-8C8D-3F4B93AE7EE3}"/>
                </a:ext>
              </a:extLst>
            </p:cNvPr>
            <p:cNvSpPr txBox="1">
              <a:spLocks noChangeArrowheads="1"/>
            </p:cNvSpPr>
            <p:nvPr/>
          </p:nvSpPr>
          <p:spPr bwMode="auto">
            <a:xfrm flipH="1">
              <a:off x="6906784" y="4154485"/>
              <a:ext cx="68241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nl-NL" altLang="en-US" sz="600" dirty="0">
                  <a:latin typeface="+mn-lt"/>
                  <a:cs typeface="Arial" panose="020B0604020202020204" pitchFamily="34" charset="0"/>
                </a:rPr>
                <a:t>CFO-FM3</a:t>
              </a:r>
              <a:endParaRPr lang="en-US" altLang="en-US" sz="600" dirty="0">
                <a:latin typeface="+mn-lt"/>
                <a:cs typeface="Arial" panose="020B0604020202020204" pitchFamily="34" charset="0"/>
              </a:endParaRPr>
            </a:p>
          </p:txBody>
        </p:sp>
        <p:sp>
          <p:nvSpPr>
            <p:cNvPr id="205" name="Text Box 189">
              <a:extLst>
                <a:ext uri="{FF2B5EF4-FFF2-40B4-BE49-F238E27FC236}">
                  <a16:creationId xmlns:a16="http://schemas.microsoft.com/office/drawing/2014/main" id="{559A1B71-0FEF-447E-8EE6-042AEB5E0BCB}"/>
                </a:ext>
              </a:extLst>
            </p:cNvPr>
            <p:cNvSpPr txBox="1">
              <a:spLocks noChangeArrowheads="1"/>
            </p:cNvSpPr>
            <p:nvPr/>
          </p:nvSpPr>
          <p:spPr bwMode="auto">
            <a:xfrm flipH="1">
              <a:off x="6848023" y="2227495"/>
              <a:ext cx="72351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nl-NL" altLang="en-US" sz="600" dirty="0">
                  <a:latin typeface="+mn-lt"/>
                  <a:cs typeface="Arial" panose="020B0604020202020204" pitchFamily="34" charset="0"/>
                </a:rPr>
                <a:t>CFO-CM4</a:t>
              </a:r>
              <a:endParaRPr lang="en-US" altLang="en-US" sz="600" dirty="0">
                <a:latin typeface="+mn-lt"/>
                <a:cs typeface="Arial" panose="020B0604020202020204" pitchFamily="34" charset="0"/>
              </a:endParaRPr>
            </a:p>
          </p:txBody>
        </p:sp>
        <p:sp>
          <p:nvSpPr>
            <p:cNvPr id="206" name="Text Box 189">
              <a:extLst>
                <a:ext uri="{FF2B5EF4-FFF2-40B4-BE49-F238E27FC236}">
                  <a16:creationId xmlns:a16="http://schemas.microsoft.com/office/drawing/2014/main" id="{048F95A4-F5FF-42AE-960D-2E468E7EE1DF}"/>
                </a:ext>
              </a:extLst>
            </p:cNvPr>
            <p:cNvSpPr txBox="1">
              <a:spLocks noChangeArrowheads="1"/>
            </p:cNvSpPr>
            <p:nvPr/>
          </p:nvSpPr>
          <p:spPr bwMode="auto">
            <a:xfrm flipH="1">
              <a:off x="7413810" y="2219417"/>
              <a:ext cx="71450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nl-NL" altLang="en-US" sz="600" dirty="0">
                  <a:latin typeface="+mn-lt"/>
                  <a:cs typeface="Arial" panose="020B0604020202020204" pitchFamily="34" charset="0"/>
                </a:rPr>
                <a:t>CFO-CM5</a:t>
              </a:r>
              <a:endParaRPr lang="en-US" altLang="en-US" sz="600" dirty="0">
                <a:latin typeface="+mn-lt"/>
                <a:cs typeface="Arial" panose="020B0604020202020204" pitchFamily="34" charset="0"/>
              </a:endParaRPr>
            </a:p>
          </p:txBody>
        </p:sp>
        <p:sp>
          <p:nvSpPr>
            <p:cNvPr id="207" name="AutoShape 224">
              <a:extLst>
                <a:ext uri="{FF2B5EF4-FFF2-40B4-BE49-F238E27FC236}">
                  <a16:creationId xmlns:a16="http://schemas.microsoft.com/office/drawing/2014/main" id="{E349C2AE-493E-4019-A812-A5FD6ECD5618}"/>
                </a:ext>
              </a:extLst>
            </p:cNvPr>
            <p:cNvSpPr>
              <a:spLocks noChangeAspect="1" noChangeArrowheads="1"/>
            </p:cNvSpPr>
            <p:nvPr/>
          </p:nvSpPr>
          <p:spPr bwMode="auto">
            <a:xfrm rot="3352366" flipH="1">
              <a:off x="9111423" y="4579402"/>
              <a:ext cx="107358" cy="63567"/>
            </a:xfrm>
            <a:prstGeom prst="curvedUpArrow">
              <a:avLst>
                <a:gd name="adj1" fmla="val 34161"/>
                <a:gd name="adj2" fmla="val 68314"/>
                <a:gd name="adj3" fmla="val 33333"/>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208" name="Text Box 28">
              <a:extLst>
                <a:ext uri="{FF2B5EF4-FFF2-40B4-BE49-F238E27FC236}">
                  <a16:creationId xmlns:a16="http://schemas.microsoft.com/office/drawing/2014/main" id="{CC01AC85-6B4D-4AB5-AB77-F938F6774DDF}"/>
                </a:ext>
              </a:extLst>
            </p:cNvPr>
            <p:cNvSpPr txBox="1">
              <a:spLocks noChangeArrowheads="1"/>
            </p:cNvSpPr>
            <p:nvPr/>
          </p:nvSpPr>
          <p:spPr bwMode="auto">
            <a:xfrm>
              <a:off x="4348997" y="3147235"/>
              <a:ext cx="541024"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50" b="1" dirty="0">
                  <a:latin typeface="+mn-lt"/>
                  <a:cs typeface="Arial" panose="020B0604020202020204" pitchFamily="34" charset="0"/>
                </a:rPr>
                <a:t>CRY</a:t>
              </a:r>
            </a:p>
          </p:txBody>
        </p:sp>
        <p:sp>
          <p:nvSpPr>
            <p:cNvPr id="209" name="AutoShape 4">
              <a:extLst>
                <a:ext uri="{FF2B5EF4-FFF2-40B4-BE49-F238E27FC236}">
                  <a16:creationId xmlns:a16="http://schemas.microsoft.com/office/drawing/2014/main" id="{EEE8BBDD-35E6-4EE4-8C83-72A4C7EB66CE}"/>
                </a:ext>
              </a:extLst>
            </p:cNvPr>
            <p:cNvSpPr>
              <a:spLocks noChangeArrowheads="1"/>
            </p:cNvSpPr>
            <p:nvPr/>
          </p:nvSpPr>
          <p:spPr bwMode="auto">
            <a:xfrm>
              <a:off x="5860847" y="5132412"/>
              <a:ext cx="1248418" cy="1500172"/>
            </a:xfrm>
            <a:prstGeom prst="roundRect">
              <a:avLst>
                <a:gd name="adj" fmla="val 16667"/>
              </a:avLst>
            </a:prstGeom>
            <a:noFill/>
            <a:ln w="9525">
              <a:solidFill>
                <a:schemeClr val="tx1"/>
              </a:solidFill>
              <a:round/>
              <a:headEnd/>
              <a:tailEnd/>
            </a:ln>
            <a:effectLs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210" name="AutoShape 4">
              <a:extLst>
                <a:ext uri="{FF2B5EF4-FFF2-40B4-BE49-F238E27FC236}">
                  <a16:creationId xmlns:a16="http://schemas.microsoft.com/office/drawing/2014/main" id="{32FA7BA0-7C6C-4000-BED8-E0595B877A28}"/>
                </a:ext>
              </a:extLst>
            </p:cNvPr>
            <p:cNvSpPr>
              <a:spLocks noChangeArrowheads="1"/>
            </p:cNvSpPr>
            <p:nvPr/>
          </p:nvSpPr>
          <p:spPr bwMode="auto">
            <a:xfrm>
              <a:off x="8173083" y="5113523"/>
              <a:ext cx="1678794" cy="1502720"/>
            </a:xfrm>
            <a:prstGeom prst="roundRect">
              <a:avLst>
                <a:gd name="adj" fmla="val 16667"/>
              </a:avLst>
            </a:prstGeom>
            <a:noFill/>
            <a:ln w="9525">
              <a:solidFill>
                <a:schemeClr val="tx1"/>
              </a:solidFill>
              <a:round/>
              <a:headEnd/>
              <a:tailEnd/>
            </a:ln>
            <a:effectLs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cxnSp>
          <p:nvCxnSpPr>
            <p:cNvPr id="211" name="AutoShape 53">
              <a:extLst>
                <a:ext uri="{FF2B5EF4-FFF2-40B4-BE49-F238E27FC236}">
                  <a16:creationId xmlns:a16="http://schemas.microsoft.com/office/drawing/2014/main" id="{A6E43F58-AE55-404B-B773-CC52C0237401}"/>
                </a:ext>
              </a:extLst>
            </p:cNvPr>
            <p:cNvCxnSpPr>
              <a:cxnSpLocks noChangeShapeType="1"/>
            </p:cNvCxnSpPr>
            <p:nvPr/>
          </p:nvCxnSpPr>
          <p:spPr bwMode="auto">
            <a:xfrm>
              <a:off x="7718550" y="4893948"/>
              <a:ext cx="582351" cy="3053"/>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2" name="AutoShape 71">
              <a:extLst>
                <a:ext uri="{FF2B5EF4-FFF2-40B4-BE49-F238E27FC236}">
                  <a16:creationId xmlns:a16="http://schemas.microsoft.com/office/drawing/2014/main" id="{B966E1D1-4267-42DD-B4EB-974D9C90BF81}"/>
                </a:ext>
              </a:extLst>
            </p:cNvPr>
            <p:cNvCxnSpPr>
              <a:cxnSpLocks noChangeShapeType="1"/>
            </p:cNvCxnSpPr>
            <p:nvPr/>
          </p:nvCxnSpPr>
          <p:spPr bwMode="auto">
            <a:xfrm rot="18900000" flipH="1">
              <a:off x="8216340" y="4907545"/>
              <a:ext cx="197927" cy="0"/>
            </a:xfrm>
            <a:prstGeom prst="straightConnector1">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3" name="Text Box 29">
              <a:extLst>
                <a:ext uri="{FF2B5EF4-FFF2-40B4-BE49-F238E27FC236}">
                  <a16:creationId xmlns:a16="http://schemas.microsoft.com/office/drawing/2014/main" id="{5F9B5D8E-B0E9-454B-9568-7BD4BC4F0486}"/>
                </a:ext>
              </a:extLst>
            </p:cNvPr>
            <p:cNvSpPr txBox="1">
              <a:spLocks noChangeArrowheads="1"/>
            </p:cNvSpPr>
            <p:nvPr/>
          </p:nvSpPr>
          <p:spPr bwMode="auto">
            <a:xfrm rot="10800000" flipV="1">
              <a:off x="5245093" y="4539957"/>
              <a:ext cx="4109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en-US" sz="600" dirty="0">
                  <a:latin typeface="+mn-lt"/>
                </a:rPr>
                <a:t>LU1</a:t>
              </a:r>
            </a:p>
          </p:txBody>
        </p:sp>
        <p:pic>
          <p:nvPicPr>
            <p:cNvPr id="214" name="Picture 115">
              <a:extLst>
                <a:ext uri="{FF2B5EF4-FFF2-40B4-BE49-F238E27FC236}">
                  <a16:creationId xmlns:a16="http://schemas.microsoft.com/office/drawing/2014/main" id="{B202D343-BAFB-4C6C-A98B-C54F3AB87F06}"/>
                </a:ext>
              </a:extLst>
            </p:cNvPr>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20164" t="19402" r="13654" b="8240"/>
            <a:stretch>
              <a:fillRect/>
            </a:stretch>
          </p:blipFill>
          <p:spPr bwMode="auto">
            <a:xfrm rot="1023158">
              <a:off x="5326780" y="4773454"/>
              <a:ext cx="383940" cy="3952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15" name="Text Box 29">
              <a:extLst>
                <a:ext uri="{FF2B5EF4-FFF2-40B4-BE49-F238E27FC236}">
                  <a16:creationId xmlns:a16="http://schemas.microsoft.com/office/drawing/2014/main" id="{67509956-C187-4B7A-A386-302ACBAB092C}"/>
                </a:ext>
              </a:extLst>
            </p:cNvPr>
            <p:cNvSpPr txBox="1">
              <a:spLocks noChangeArrowheads="1"/>
            </p:cNvSpPr>
            <p:nvPr/>
          </p:nvSpPr>
          <p:spPr bwMode="auto">
            <a:xfrm rot="10800000" flipV="1">
              <a:off x="4544815" y="5792397"/>
              <a:ext cx="43869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en-US" sz="600" dirty="0">
                  <a:latin typeface="+mn-lt"/>
                </a:rPr>
                <a:t>LU2</a:t>
              </a:r>
            </a:p>
          </p:txBody>
        </p:sp>
        <p:pic>
          <p:nvPicPr>
            <p:cNvPr id="216" name="Picture 116">
              <a:extLst>
                <a:ext uri="{FF2B5EF4-FFF2-40B4-BE49-F238E27FC236}">
                  <a16:creationId xmlns:a16="http://schemas.microsoft.com/office/drawing/2014/main" id="{66E54741-50EB-4C54-960A-5C2DE74D2455}"/>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2906" t="42860" r="40930" b="25000"/>
            <a:stretch>
              <a:fillRect/>
            </a:stretch>
          </p:blipFill>
          <p:spPr bwMode="auto">
            <a:xfrm rot="18867103">
              <a:off x="4832154" y="5809749"/>
              <a:ext cx="222250" cy="2206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17" name="AutoShape 15">
              <a:extLst>
                <a:ext uri="{FF2B5EF4-FFF2-40B4-BE49-F238E27FC236}">
                  <a16:creationId xmlns:a16="http://schemas.microsoft.com/office/drawing/2014/main" id="{042FEBB1-4EC5-4D32-9A72-FD88711AE633}"/>
                </a:ext>
              </a:extLst>
            </p:cNvPr>
            <p:cNvCxnSpPr>
              <a:cxnSpLocks noChangeShapeType="1"/>
            </p:cNvCxnSpPr>
            <p:nvPr/>
          </p:nvCxnSpPr>
          <p:spPr bwMode="auto">
            <a:xfrm flipH="1">
              <a:off x="4969430" y="5780790"/>
              <a:ext cx="266774" cy="641472"/>
            </a:xfrm>
            <a:prstGeom prst="straightConnector1">
              <a:avLst/>
            </a:prstGeom>
            <a:noFill/>
            <a:ln w="9525">
              <a:solidFill>
                <a:srgbClr val="FF0000"/>
              </a:solidFill>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8" name="Text Box 73">
              <a:extLst>
                <a:ext uri="{FF2B5EF4-FFF2-40B4-BE49-F238E27FC236}">
                  <a16:creationId xmlns:a16="http://schemas.microsoft.com/office/drawing/2014/main" id="{B139115F-9121-4848-B094-57F3D653E002}"/>
                </a:ext>
              </a:extLst>
            </p:cNvPr>
            <p:cNvSpPr txBox="1">
              <a:spLocks noChangeArrowheads="1"/>
            </p:cNvSpPr>
            <p:nvPr/>
          </p:nvSpPr>
          <p:spPr bwMode="auto">
            <a:xfrm rot="10800000" flipV="1">
              <a:off x="4182402" y="6249164"/>
              <a:ext cx="73567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lgn="ctr">
                <a:spcBef>
                  <a:spcPct val="0"/>
                </a:spcBef>
                <a:buFontTx/>
                <a:buNone/>
                <a:defRPr sz="800">
                  <a:cs typeface="Arial" panose="020B0604020202020204" pitchFamily="34" charset="0"/>
                </a:defRPr>
              </a:lvl1pPr>
              <a:lvl2pPr marL="742950" indent="-285750">
                <a:spcBef>
                  <a:spcPct val="20000"/>
                </a:spcBef>
                <a:buChar char="–"/>
                <a:defRPr sz="2800">
                  <a:latin typeface="Arial" panose="020B0604020202020204" pitchFamily="34" charset="0"/>
                </a:defRPr>
              </a:lvl2pPr>
              <a:lvl3pPr marL="1143000" indent="-228600">
                <a:spcBef>
                  <a:spcPct val="20000"/>
                </a:spcBef>
                <a:buChar char="•"/>
                <a:defRPr sz="2400">
                  <a:latin typeface="Arial" panose="020B0604020202020204" pitchFamily="34" charset="0"/>
                </a:defRPr>
              </a:lvl3pPr>
              <a:lvl4pPr marL="1600200" indent="-228600">
                <a:spcBef>
                  <a:spcPct val="20000"/>
                </a:spcBef>
                <a:buChar char="–"/>
                <a:defRPr sz="2000">
                  <a:latin typeface="Arial" panose="020B0604020202020204" pitchFamily="34" charset="0"/>
                </a:defRPr>
              </a:lvl4pPr>
              <a:lvl5pPr marL="2057400" indent="-228600">
                <a:spcBef>
                  <a:spcPct val="20000"/>
                </a:spcBef>
                <a:buChar char="»"/>
                <a:defRPr sz="2000">
                  <a:latin typeface="Arial" panose="020B0604020202020204" pitchFamily="34" charset="0"/>
                </a:defRPr>
              </a:lvl5pPr>
              <a:lvl6pPr marL="2514600" indent="-228600" eaLnBrk="0" fontAlgn="base" hangingPunct="0">
                <a:spcBef>
                  <a:spcPct val="20000"/>
                </a:spcBef>
                <a:spcAft>
                  <a:spcPct val="0"/>
                </a:spcAft>
                <a:buChar char="»"/>
                <a:defRPr sz="2000">
                  <a:latin typeface="Arial" panose="020B0604020202020204" pitchFamily="34" charset="0"/>
                </a:defRPr>
              </a:lvl6pPr>
              <a:lvl7pPr marL="2971800" indent="-228600" eaLnBrk="0" fontAlgn="base" hangingPunct="0">
                <a:spcBef>
                  <a:spcPct val="20000"/>
                </a:spcBef>
                <a:spcAft>
                  <a:spcPct val="0"/>
                </a:spcAft>
                <a:buChar char="»"/>
                <a:defRPr sz="2000">
                  <a:latin typeface="Arial" panose="020B0604020202020204" pitchFamily="34" charset="0"/>
                </a:defRPr>
              </a:lvl7pPr>
              <a:lvl8pPr marL="3429000" indent="-228600" eaLnBrk="0" fontAlgn="base" hangingPunct="0">
                <a:spcBef>
                  <a:spcPct val="20000"/>
                </a:spcBef>
                <a:spcAft>
                  <a:spcPct val="0"/>
                </a:spcAft>
                <a:buChar char="»"/>
                <a:defRPr sz="2000">
                  <a:latin typeface="Arial" panose="020B0604020202020204" pitchFamily="34" charset="0"/>
                </a:defRPr>
              </a:lvl8pPr>
              <a:lvl9pPr marL="3886200" indent="-228600" eaLnBrk="0" fontAlgn="base" hangingPunct="0">
                <a:spcBef>
                  <a:spcPct val="20000"/>
                </a:spcBef>
                <a:spcAft>
                  <a:spcPct val="0"/>
                </a:spcAft>
                <a:buChar char="»"/>
                <a:defRPr sz="2000">
                  <a:latin typeface="Arial" panose="020B0604020202020204" pitchFamily="34" charset="0"/>
                </a:defRPr>
              </a:lvl9pPr>
            </a:lstStyle>
            <a:p>
              <a:pPr algn="r"/>
              <a:r>
                <a:rPr lang="en-US" altLang="en-US" sz="600" dirty="0"/>
                <a:t>SCA PP2: </a:t>
              </a:r>
            </a:p>
            <a:p>
              <a:pPr algn="r"/>
              <a:r>
                <a:rPr lang="en-US" altLang="en-US" sz="600" dirty="0"/>
                <a:t>Modulator</a:t>
              </a:r>
            </a:p>
          </p:txBody>
        </p:sp>
        <p:grpSp>
          <p:nvGrpSpPr>
            <p:cNvPr id="219" name="Group 218">
              <a:extLst>
                <a:ext uri="{FF2B5EF4-FFF2-40B4-BE49-F238E27FC236}">
                  <a16:creationId xmlns:a16="http://schemas.microsoft.com/office/drawing/2014/main" id="{455FF03C-BF43-418A-B524-1761C479AF33}"/>
                </a:ext>
              </a:extLst>
            </p:cNvPr>
            <p:cNvGrpSpPr/>
            <p:nvPr/>
          </p:nvGrpSpPr>
          <p:grpSpPr>
            <a:xfrm rot="3323294">
              <a:off x="4831830" y="6368115"/>
              <a:ext cx="239148" cy="195709"/>
              <a:chOff x="3926128" y="5327849"/>
              <a:chExt cx="239148" cy="195709"/>
            </a:xfrm>
          </p:grpSpPr>
          <p:sp>
            <p:nvSpPr>
              <p:cNvPr id="303" name="Freeform 26">
                <a:extLst>
                  <a:ext uri="{FF2B5EF4-FFF2-40B4-BE49-F238E27FC236}">
                    <a16:creationId xmlns:a16="http://schemas.microsoft.com/office/drawing/2014/main" id="{20D2D404-B8DE-4AD1-84D2-42CBA246EFF1}"/>
                  </a:ext>
                </a:extLst>
              </p:cNvPr>
              <p:cNvSpPr>
                <a:spLocks/>
              </p:cNvSpPr>
              <p:nvPr/>
            </p:nvSpPr>
            <p:spPr bwMode="auto">
              <a:xfrm rot="1223539" flipV="1">
                <a:off x="3944158" y="5327849"/>
                <a:ext cx="145756" cy="177124"/>
              </a:xfrm>
              <a:custGeom>
                <a:avLst/>
                <a:gdLst>
                  <a:gd name="T0" fmla="*/ 0 w 181"/>
                  <a:gd name="T1" fmla="*/ 0 h 182"/>
                  <a:gd name="T2" fmla="*/ 2147483647 w 181"/>
                  <a:gd name="T3" fmla="*/ 2147483647 h 182"/>
                  <a:gd name="T4" fmla="*/ 2147483647 w 181"/>
                  <a:gd name="T5" fmla="*/ 2147483647 h 182"/>
                  <a:gd name="T6" fmla="*/ 0 60000 65536"/>
                  <a:gd name="T7" fmla="*/ 0 60000 65536"/>
                  <a:gd name="T8" fmla="*/ 0 60000 65536"/>
                </a:gdLst>
                <a:ahLst/>
                <a:cxnLst>
                  <a:cxn ang="T6">
                    <a:pos x="T0" y="T1"/>
                  </a:cxn>
                  <a:cxn ang="T7">
                    <a:pos x="T2" y="T3"/>
                  </a:cxn>
                  <a:cxn ang="T8">
                    <a:pos x="T4" y="T5"/>
                  </a:cxn>
                </a:cxnLst>
                <a:rect l="0" t="0" r="r" b="b"/>
                <a:pathLst>
                  <a:path w="181" h="182">
                    <a:moveTo>
                      <a:pt x="0" y="0"/>
                    </a:moveTo>
                    <a:lnTo>
                      <a:pt x="91" y="92"/>
                    </a:lnTo>
                    <a:lnTo>
                      <a:pt x="181" y="182"/>
                    </a:lnTo>
                  </a:path>
                </a:pathLst>
              </a:custGeom>
              <a:noFill/>
              <a:ln w="28575" cmpd="sng">
                <a:solidFill>
                  <a:schemeClr val="tx1"/>
                </a:solidFill>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sz="1350"/>
              </a:p>
            </p:txBody>
          </p:sp>
          <p:grpSp>
            <p:nvGrpSpPr>
              <p:cNvPr id="304" name="Group 257">
                <a:extLst>
                  <a:ext uri="{FF2B5EF4-FFF2-40B4-BE49-F238E27FC236}">
                    <a16:creationId xmlns:a16="http://schemas.microsoft.com/office/drawing/2014/main" id="{1784C138-FF61-4D64-AF3F-E4CFF3250F35}"/>
                  </a:ext>
                </a:extLst>
              </p:cNvPr>
              <p:cNvGrpSpPr>
                <a:grpSpLocks/>
              </p:cNvGrpSpPr>
              <p:nvPr/>
            </p:nvGrpSpPr>
            <p:grpSpPr bwMode="auto">
              <a:xfrm rot="8837373">
                <a:off x="3926128" y="5447048"/>
                <a:ext cx="239148" cy="76510"/>
                <a:chOff x="488136" y="4250186"/>
                <a:chExt cx="263528" cy="73044"/>
              </a:xfrm>
            </p:grpSpPr>
            <p:sp>
              <p:nvSpPr>
                <p:cNvPr id="305" name="AutoShape 67">
                  <a:extLst>
                    <a:ext uri="{FF2B5EF4-FFF2-40B4-BE49-F238E27FC236}">
                      <a16:creationId xmlns:a16="http://schemas.microsoft.com/office/drawing/2014/main" id="{79C07D22-BB88-4F5E-8DF4-8D374D0B48B7}"/>
                    </a:ext>
                  </a:extLst>
                </p:cNvPr>
                <p:cNvSpPr>
                  <a:spLocks noChangeAspect="1" noChangeArrowheads="1"/>
                </p:cNvSpPr>
                <p:nvPr/>
              </p:nvSpPr>
              <p:spPr bwMode="auto">
                <a:xfrm rot="182031" flipH="1" flipV="1">
                  <a:off x="488136" y="4250186"/>
                  <a:ext cx="117489" cy="67898"/>
                </a:xfrm>
                <a:prstGeom prst="curvedUpArrow">
                  <a:avLst>
                    <a:gd name="adj1" fmla="val 27558"/>
                    <a:gd name="adj2" fmla="val 55116"/>
                    <a:gd name="adj3" fmla="val 33333"/>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endParaRPr lang="en-US" altLang="en-US" sz="1350">
                    <a:latin typeface="Arial" charset="0"/>
                  </a:endParaRPr>
                </a:p>
              </p:txBody>
            </p:sp>
            <p:sp>
              <p:nvSpPr>
                <p:cNvPr id="306" name="AutoShape 67">
                  <a:extLst>
                    <a:ext uri="{FF2B5EF4-FFF2-40B4-BE49-F238E27FC236}">
                      <a16:creationId xmlns:a16="http://schemas.microsoft.com/office/drawing/2014/main" id="{2E47990D-7841-459F-9CF4-6B157016C57C}"/>
                    </a:ext>
                  </a:extLst>
                </p:cNvPr>
                <p:cNvSpPr>
                  <a:spLocks noChangeAspect="1" noChangeArrowheads="1"/>
                </p:cNvSpPr>
                <p:nvPr/>
              </p:nvSpPr>
              <p:spPr bwMode="auto">
                <a:xfrm rot="182031" flipV="1">
                  <a:off x="638939" y="4253974"/>
                  <a:ext cx="112725" cy="69256"/>
                </a:xfrm>
                <a:prstGeom prst="curvedUpArrow">
                  <a:avLst>
                    <a:gd name="adj1" fmla="val 26962"/>
                    <a:gd name="adj2" fmla="val 53939"/>
                    <a:gd name="adj3" fmla="val 33333"/>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endParaRPr lang="en-US" altLang="en-US" sz="1350">
                    <a:latin typeface="Arial" charset="0"/>
                  </a:endParaRPr>
                </a:p>
              </p:txBody>
            </p:sp>
          </p:grpSp>
        </p:grpSp>
        <p:sp>
          <p:nvSpPr>
            <p:cNvPr id="220" name="Text Box 114">
              <a:extLst>
                <a:ext uri="{FF2B5EF4-FFF2-40B4-BE49-F238E27FC236}">
                  <a16:creationId xmlns:a16="http://schemas.microsoft.com/office/drawing/2014/main" id="{932B3441-AF74-472D-A00F-C42ECA872587}"/>
                </a:ext>
              </a:extLst>
            </p:cNvPr>
            <p:cNvSpPr txBox="1">
              <a:spLocks noChangeArrowheads="1"/>
            </p:cNvSpPr>
            <p:nvPr/>
          </p:nvSpPr>
          <p:spPr bwMode="auto">
            <a:xfrm rot="10800000" flipH="1" flipV="1">
              <a:off x="4228421" y="5993512"/>
              <a:ext cx="52621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defPPr>
                <a:defRPr lang="en-US"/>
              </a:defPPr>
              <a:lvl1pPr algn="ctr">
                <a:spcBef>
                  <a:spcPct val="0"/>
                </a:spcBef>
                <a:buFontTx/>
                <a:buNone/>
                <a:defRPr sz="800">
                  <a:cs typeface="Arial" panose="020B0604020202020204" pitchFamily="34" charset="0"/>
                </a:defRPr>
              </a:lvl1pPr>
              <a:lvl2pPr marL="742950" indent="-285750">
                <a:spcBef>
                  <a:spcPct val="20000"/>
                </a:spcBef>
                <a:buChar char="–"/>
                <a:defRPr sz="2800">
                  <a:latin typeface="Arial" panose="020B0604020202020204" pitchFamily="34" charset="0"/>
                </a:defRPr>
              </a:lvl2pPr>
              <a:lvl3pPr marL="1143000" indent="-228600">
                <a:spcBef>
                  <a:spcPct val="20000"/>
                </a:spcBef>
                <a:buChar char="•"/>
                <a:defRPr sz="2400">
                  <a:latin typeface="Arial" panose="020B0604020202020204" pitchFamily="34" charset="0"/>
                </a:defRPr>
              </a:lvl3pPr>
              <a:lvl4pPr marL="1600200" indent="-228600">
                <a:spcBef>
                  <a:spcPct val="20000"/>
                </a:spcBef>
                <a:buChar char="–"/>
                <a:defRPr sz="2000">
                  <a:latin typeface="Arial" panose="020B0604020202020204" pitchFamily="34" charset="0"/>
                </a:defRPr>
              </a:lvl4pPr>
              <a:lvl5pPr marL="2057400" indent="-228600">
                <a:spcBef>
                  <a:spcPct val="20000"/>
                </a:spcBef>
                <a:buChar char="»"/>
                <a:defRPr sz="2000">
                  <a:latin typeface="Arial" panose="020B0604020202020204" pitchFamily="34" charset="0"/>
                </a:defRPr>
              </a:lvl5pPr>
              <a:lvl6pPr marL="2514600" indent="-228600" eaLnBrk="0" fontAlgn="base" hangingPunct="0">
                <a:spcBef>
                  <a:spcPct val="20000"/>
                </a:spcBef>
                <a:spcAft>
                  <a:spcPct val="0"/>
                </a:spcAft>
                <a:buChar char="»"/>
                <a:defRPr sz="2000">
                  <a:latin typeface="Arial" panose="020B0604020202020204" pitchFamily="34" charset="0"/>
                </a:defRPr>
              </a:lvl6pPr>
              <a:lvl7pPr marL="2971800" indent="-228600" eaLnBrk="0" fontAlgn="base" hangingPunct="0">
                <a:spcBef>
                  <a:spcPct val="20000"/>
                </a:spcBef>
                <a:spcAft>
                  <a:spcPct val="0"/>
                </a:spcAft>
                <a:buChar char="»"/>
                <a:defRPr sz="2000">
                  <a:latin typeface="Arial" panose="020B0604020202020204" pitchFamily="34" charset="0"/>
                </a:defRPr>
              </a:lvl7pPr>
              <a:lvl8pPr marL="3429000" indent="-228600" eaLnBrk="0" fontAlgn="base" hangingPunct="0">
                <a:spcBef>
                  <a:spcPct val="20000"/>
                </a:spcBef>
                <a:spcAft>
                  <a:spcPct val="0"/>
                </a:spcAft>
                <a:buChar char="»"/>
                <a:defRPr sz="2000">
                  <a:latin typeface="Arial" panose="020B0604020202020204" pitchFamily="34" charset="0"/>
                </a:defRPr>
              </a:lvl8pPr>
              <a:lvl9pPr marL="3886200" indent="-228600" eaLnBrk="0" fontAlgn="base" hangingPunct="0">
                <a:spcBef>
                  <a:spcPct val="20000"/>
                </a:spcBef>
                <a:spcAft>
                  <a:spcPct val="0"/>
                </a:spcAft>
                <a:buChar char="»"/>
                <a:defRPr sz="2000">
                  <a:latin typeface="Arial" panose="020B0604020202020204" pitchFamily="34" charset="0"/>
                </a:defRPr>
              </a:lvl9pPr>
            </a:lstStyle>
            <a:p>
              <a:r>
                <a:rPr lang="nl-NL" altLang="en-US" sz="600" dirty="0"/>
                <a:t>Filters</a:t>
              </a:r>
              <a:endParaRPr lang="en-US" altLang="en-US" sz="600" dirty="0"/>
            </a:p>
          </p:txBody>
        </p:sp>
        <p:sp>
          <p:nvSpPr>
            <p:cNvPr id="221" name="Rectangle 121">
              <a:extLst>
                <a:ext uri="{FF2B5EF4-FFF2-40B4-BE49-F238E27FC236}">
                  <a16:creationId xmlns:a16="http://schemas.microsoft.com/office/drawing/2014/main" id="{06CA3AF8-74EC-4FDC-B610-3E5A0784F50C}"/>
                </a:ext>
              </a:extLst>
            </p:cNvPr>
            <p:cNvSpPr>
              <a:spLocks noChangeArrowheads="1"/>
            </p:cNvSpPr>
            <p:nvPr/>
          </p:nvSpPr>
          <p:spPr bwMode="auto">
            <a:xfrm rot="5400000" flipV="1">
              <a:off x="4915170" y="5998060"/>
              <a:ext cx="58992" cy="23440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endParaRPr lang="en-US" altLang="en-US" sz="1350">
                <a:latin typeface="Arial" charset="0"/>
              </a:endParaRPr>
            </a:p>
          </p:txBody>
        </p:sp>
        <p:sp>
          <p:nvSpPr>
            <p:cNvPr id="222" name="AutoShape 188">
              <a:extLst>
                <a:ext uri="{FF2B5EF4-FFF2-40B4-BE49-F238E27FC236}">
                  <a16:creationId xmlns:a16="http://schemas.microsoft.com/office/drawing/2014/main" id="{2B3A32F8-3B15-4F9C-B1F2-84358D8FD2EA}"/>
                </a:ext>
              </a:extLst>
            </p:cNvPr>
            <p:cNvSpPr>
              <a:spLocks noChangeAspect="1" noChangeArrowheads="1"/>
            </p:cNvSpPr>
            <p:nvPr/>
          </p:nvSpPr>
          <p:spPr bwMode="auto">
            <a:xfrm rot="10800000">
              <a:off x="4636193" y="6087658"/>
              <a:ext cx="150213" cy="62747"/>
            </a:xfrm>
            <a:prstGeom prst="leftRightArrow">
              <a:avLst>
                <a:gd name="adj1" fmla="val 50000"/>
                <a:gd name="adj2" fmla="val 49154"/>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endParaRPr lang="en-US" altLang="en-US" sz="1350">
                <a:latin typeface="Arial" charset="0"/>
              </a:endParaRPr>
            </a:p>
          </p:txBody>
        </p:sp>
        <p:sp>
          <p:nvSpPr>
            <p:cNvPr id="223" name="Text Box 114">
              <a:extLst>
                <a:ext uri="{FF2B5EF4-FFF2-40B4-BE49-F238E27FC236}">
                  <a16:creationId xmlns:a16="http://schemas.microsoft.com/office/drawing/2014/main" id="{0BB942D5-CA7B-41D3-8ECE-62D9C1687A53}"/>
                </a:ext>
              </a:extLst>
            </p:cNvPr>
            <p:cNvSpPr txBox="1">
              <a:spLocks noChangeArrowheads="1"/>
            </p:cNvSpPr>
            <p:nvPr/>
          </p:nvSpPr>
          <p:spPr bwMode="auto">
            <a:xfrm rot="10800000" flipH="1" flipV="1">
              <a:off x="5213373" y="5757525"/>
              <a:ext cx="669925"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nl-NL" altLang="en-US" sz="600" dirty="0">
                  <a:latin typeface="+mn-lt"/>
                </a:rPr>
                <a:t>SCA FP2:</a:t>
              </a:r>
            </a:p>
            <a:p>
              <a:pPr algn="ctr" eaLnBrk="1" hangingPunct="1">
                <a:spcBef>
                  <a:spcPct val="0"/>
                </a:spcBef>
                <a:buFont typeface="Arial" charset="0"/>
                <a:buNone/>
              </a:pPr>
              <a:r>
                <a:rPr lang="nl-NL" altLang="en-US" sz="600" dirty="0">
                  <a:latin typeface="+mn-lt"/>
                </a:rPr>
                <a:t>Pyramid</a:t>
              </a:r>
            </a:p>
          </p:txBody>
        </p:sp>
        <p:sp>
          <p:nvSpPr>
            <p:cNvPr id="224" name="Rectangle 19">
              <a:extLst>
                <a:ext uri="{FF2B5EF4-FFF2-40B4-BE49-F238E27FC236}">
                  <a16:creationId xmlns:a16="http://schemas.microsoft.com/office/drawing/2014/main" id="{249AFEAE-BC12-4054-8C59-5FEB9DD5049E}"/>
                </a:ext>
              </a:extLst>
            </p:cNvPr>
            <p:cNvSpPr>
              <a:spLocks noChangeArrowheads="1"/>
            </p:cNvSpPr>
            <p:nvPr/>
          </p:nvSpPr>
          <p:spPr bwMode="auto">
            <a:xfrm rot="16200000" flipV="1">
              <a:off x="5202228" y="6328348"/>
              <a:ext cx="85725" cy="255587"/>
            </a:xfrm>
            <a:prstGeom prst="rect">
              <a:avLst/>
            </a:prstGeom>
            <a:solidFill>
              <a:srgbClr val="C0C0C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endParaRPr lang="en-US" altLang="en-US" sz="1350">
                <a:latin typeface="Arial" charset="0"/>
              </a:endParaRPr>
            </a:p>
          </p:txBody>
        </p:sp>
        <p:sp>
          <p:nvSpPr>
            <p:cNvPr id="225" name="Text Box 73">
              <a:extLst>
                <a:ext uri="{FF2B5EF4-FFF2-40B4-BE49-F238E27FC236}">
                  <a16:creationId xmlns:a16="http://schemas.microsoft.com/office/drawing/2014/main" id="{3ADA97B3-3D3C-4087-8E6D-101AC1065444}"/>
                </a:ext>
              </a:extLst>
            </p:cNvPr>
            <p:cNvSpPr txBox="1">
              <a:spLocks noChangeArrowheads="1"/>
            </p:cNvSpPr>
            <p:nvPr/>
          </p:nvSpPr>
          <p:spPr bwMode="auto">
            <a:xfrm rot="10800000" flipV="1">
              <a:off x="5201507" y="6288025"/>
              <a:ext cx="735672"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en-US" sz="600" dirty="0">
                  <a:latin typeface="+mn-lt"/>
                </a:rPr>
                <a:t>SCA PP3: </a:t>
              </a:r>
            </a:p>
            <a:p>
              <a:pPr algn="ctr" eaLnBrk="1" hangingPunct="1">
                <a:spcBef>
                  <a:spcPct val="0"/>
                </a:spcBef>
                <a:buFontTx/>
                <a:buNone/>
              </a:pPr>
              <a:r>
                <a:rPr lang="en-US" altLang="en-US" sz="600" dirty="0">
                  <a:latin typeface="+mn-lt"/>
                </a:rPr>
                <a:t>Detector</a:t>
              </a:r>
            </a:p>
          </p:txBody>
        </p:sp>
        <p:sp>
          <p:nvSpPr>
            <p:cNvPr id="226" name="Text Box 29">
              <a:extLst>
                <a:ext uri="{FF2B5EF4-FFF2-40B4-BE49-F238E27FC236}">
                  <a16:creationId xmlns:a16="http://schemas.microsoft.com/office/drawing/2014/main" id="{70566016-CDC0-42EA-A9B7-88ACA9F11752}"/>
                </a:ext>
              </a:extLst>
            </p:cNvPr>
            <p:cNvSpPr txBox="1">
              <a:spLocks noChangeArrowheads="1"/>
            </p:cNvSpPr>
            <p:nvPr/>
          </p:nvSpPr>
          <p:spPr bwMode="auto">
            <a:xfrm rot="10800000" flipV="1">
              <a:off x="5361817" y="5991079"/>
              <a:ext cx="366524"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en-US" sz="600" dirty="0">
                  <a:latin typeface="+mn-lt"/>
                </a:rPr>
                <a:t>LU3</a:t>
              </a:r>
            </a:p>
          </p:txBody>
        </p:sp>
        <p:pic>
          <p:nvPicPr>
            <p:cNvPr id="227" name="Picture 117">
              <a:extLst>
                <a:ext uri="{FF2B5EF4-FFF2-40B4-BE49-F238E27FC236}">
                  <a16:creationId xmlns:a16="http://schemas.microsoft.com/office/drawing/2014/main" id="{93A7AA6B-E0A7-4473-A952-D8028901645A}"/>
                </a:ext>
              </a:extLst>
            </p:cNvPr>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51244" t="18192" r="28355" b="58276"/>
            <a:stretch>
              <a:fillRect/>
            </a:stretch>
          </p:blipFill>
          <p:spPr bwMode="auto">
            <a:xfrm rot="5400000">
              <a:off x="5121311" y="6101492"/>
              <a:ext cx="236537" cy="244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8" name="Picture 116">
              <a:extLst>
                <a:ext uri="{FF2B5EF4-FFF2-40B4-BE49-F238E27FC236}">
                  <a16:creationId xmlns:a16="http://schemas.microsoft.com/office/drawing/2014/main" id="{25A29D1A-27D0-418F-9379-E9520544A5FD}"/>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l="22906" t="42860" r="40930" b="25000"/>
            <a:stretch>
              <a:fillRect/>
            </a:stretch>
          </p:blipFill>
          <p:spPr bwMode="auto">
            <a:xfrm rot="18907820" flipH="1">
              <a:off x="8675714" y="6271565"/>
              <a:ext cx="228414" cy="2267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29" name="Text Box 113">
              <a:extLst>
                <a:ext uri="{FF2B5EF4-FFF2-40B4-BE49-F238E27FC236}">
                  <a16:creationId xmlns:a16="http://schemas.microsoft.com/office/drawing/2014/main" id="{6786D160-BA99-49F8-9EB8-9FD6A1527421}"/>
                </a:ext>
              </a:extLst>
            </p:cNvPr>
            <p:cNvSpPr txBox="1">
              <a:spLocks noChangeArrowheads="1"/>
            </p:cNvSpPr>
            <p:nvPr/>
          </p:nvSpPr>
          <p:spPr bwMode="auto">
            <a:xfrm flipH="1">
              <a:off x="8812108" y="6277235"/>
              <a:ext cx="33886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600" dirty="0">
                  <a:latin typeface="+mn-lt"/>
                  <a:cs typeface="Arial" panose="020B0604020202020204" pitchFamily="34" charset="0"/>
                </a:rPr>
                <a:t>PIL</a:t>
              </a:r>
            </a:p>
          </p:txBody>
        </p:sp>
        <p:sp>
          <p:nvSpPr>
            <p:cNvPr id="230" name="AutoShape 145">
              <a:extLst>
                <a:ext uri="{FF2B5EF4-FFF2-40B4-BE49-F238E27FC236}">
                  <a16:creationId xmlns:a16="http://schemas.microsoft.com/office/drawing/2014/main" id="{A748E1C6-235F-44CB-9A20-3B7B27F6BA7F}"/>
                </a:ext>
              </a:extLst>
            </p:cNvPr>
            <p:cNvSpPr>
              <a:spLocks noChangeAspect="1" noChangeArrowheads="1"/>
            </p:cNvSpPr>
            <p:nvPr/>
          </p:nvSpPr>
          <p:spPr bwMode="auto">
            <a:xfrm rot="5400000">
              <a:off x="8722397" y="6177896"/>
              <a:ext cx="117245" cy="45203"/>
            </a:xfrm>
            <a:prstGeom prst="leftRightArrow">
              <a:avLst>
                <a:gd name="adj1" fmla="val 50000"/>
                <a:gd name="adj2" fmla="val 51647"/>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pic>
          <p:nvPicPr>
            <p:cNvPr id="231" name="Picture 116">
              <a:extLst>
                <a:ext uri="{FF2B5EF4-FFF2-40B4-BE49-F238E27FC236}">
                  <a16:creationId xmlns:a16="http://schemas.microsoft.com/office/drawing/2014/main" id="{E16F1D7A-760E-4BFB-A8D1-7BE362E0F7F1}"/>
                </a:ext>
              </a:extLst>
            </p:cNvPr>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22906" t="42860" r="40930" b="25000"/>
            <a:stretch>
              <a:fillRect/>
            </a:stretch>
          </p:blipFill>
          <p:spPr bwMode="auto">
            <a:xfrm rot="18907820" flipH="1">
              <a:off x="6575884" y="6451441"/>
              <a:ext cx="212719" cy="211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32" name="Text Box 113">
              <a:extLst>
                <a:ext uri="{FF2B5EF4-FFF2-40B4-BE49-F238E27FC236}">
                  <a16:creationId xmlns:a16="http://schemas.microsoft.com/office/drawing/2014/main" id="{B6DE42E8-CD8B-4A5B-B490-28E8F98A486A}"/>
                </a:ext>
              </a:extLst>
            </p:cNvPr>
            <p:cNvSpPr txBox="1">
              <a:spLocks noChangeArrowheads="1"/>
            </p:cNvSpPr>
            <p:nvPr/>
          </p:nvSpPr>
          <p:spPr bwMode="auto">
            <a:xfrm flipH="1">
              <a:off x="6704496" y="6446887"/>
              <a:ext cx="33886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600" dirty="0">
                  <a:latin typeface="+mn-lt"/>
                  <a:cs typeface="Arial" panose="020B0604020202020204" pitchFamily="34" charset="0"/>
                </a:rPr>
                <a:t>PIL</a:t>
              </a:r>
            </a:p>
          </p:txBody>
        </p:sp>
        <p:sp>
          <p:nvSpPr>
            <p:cNvPr id="233" name="AutoShape 145">
              <a:extLst>
                <a:ext uri="{FF2B5EF4-FFF2-40B4-BE49-F238E27FC236}">
                  <a16:creationId xmlns:a16="http://schemas.microsoft.com/office/drawing/2014/main" id="{9884E7A8-A0EB-4E01-8CC4-23025E8054D8}"/>
                </a:ext>
              </a:extLst>
            </p:cNvPr>
            <p:cNvSpPr>
              <a:spLocks noChangeAspect="1" noChangeArrowheads="1"/>
            </p:cNvSpPr>
            <p:nvPr/>
          </p:nvSpPr>
          <p:spPr bwMode="auto">
            <a:xfrm rot="5400000">
              <a:off x="6614785" y="6390678"/>
              <a:ext cx="117245" cy="45203"/>
            </a:xfrm>
            <a:prstGeom prst="leftRightArrow">
              <a:avLst>
                <a:gd name="adj1" fmla="val 50000"/>
                <a:gd name="adj2" fmla="val 51647"/>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234" name="AutoShape 85">
              <a:extLst>
                <a:ext uri="{FF2B5EF4-FFF2-40B4-BE49-F238E27FC236}">
                  <a16:creationId xmlns:a16="http://schemas.microsoft.com/office/drawing/2014/main" id="{677A5DBF-C63E-4B98-91B9-15D6FB80C233}"/>
                </a:ext>
              </a:extLst>
            </p:cNvPr>
            <p:cNvSpPr>
              <a:spLocks noChangeAspect="1" noChangeArrowheads="1"/>
            </p:cNvSpPr>
            <p:nvPr/>
          </p:nvSpPr>
          <p:spPr bwMode="auto">
            <a:xfrm rot="16200000" flipH="1">
              <a:off x="5536206" y="947240"/>
              <a:ext cx="94644" cy="45203"/>
            </a:xfrm>
            <a:prstGeom prst="leftRightArrow">
              <a:avLst>
                <a:gd name="adj1" fmla="val 50000"/>
                <a:gd name="adj2" fmla="val 41836"/>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235" name="Text Box 86">
              <a:extLst>
                <a:ext uri="{FF2B5EF4-FFF2-40B4-BE49-F238E27FC236}">
                  <a16:creationId xmlns:a16="http://schemas.microsoft.com/office/drawing/2014/main" id="{A7F8ED54-64B6-482D-9CB8-7DD019B5D75C}"/>
                </a:ext>
              </a:extLst>
            </p:cNvPr>
            <p:cNvSpPr txBox="1">
              <a:spLocks noChangeArrowheads="1"/>
            </p:cNvSpPr>
            <p:nvPr/>
          </p:nvSpPr>
          <p:spPr bwMode="auto">
            <a:xfrm flipH="1">
              <a:off x="5155702" y="397397"/>
              <a:ext cx="88956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525" dirty="0">
                  <a:latin typeface="+mn-lt"/>
                  <a:cs typeface="Arial" panose="020B0604020202020204" pitchFamily="34" charset="0"/>
                </a:rPr>
                <a:t>Analyzing optics</a:t>
              </a:r>
            </a:p>
          </p:txBody>
        </p:sp>
        <p:sp>
          <p:nvSpPr>
            <p:cNvPr id="236" name="Freeform 93">
              <a:extLst>
                <a:ext uri="{FF2B5EF4-FFF2-40B4-BE49-F238E27FC236}">
                  <a16:creationId xmlns:a16="http://schemas.microsoft.com/office/drawing/2014/main" id="{423FD957-8061-4850-B353-190B3A41E669}"/>
                </a:ext>
              </a:extLst>
            </p:cNvPr>
            <p:cNvSpPr>
              <a:spLocks noChangeAspect="1"/>
            </p:cNvSpPr>
            <p:nvPr/>
          </p:nvSpPr>
          <p:spPr bwMode="auto">
            <a:xfrm rot="5470551" flipH="1">
              <a:off x="4433456" y="1616599"/>
              <a:ext cx="33902" cy="192113"/>
            </a:xfrm>
            <a:custGeom>
              <a:avLst/>
              <a:gdLst>
                <a:gd name="T0" fmla="*/ 0 w 46"/>
                <a:gd name="T1" fmla="*/ 0 h 91"/>
                <a:gd name="T2" fmla="*/ 2147483646 w 46"/>
                <a:gd name="T3" fmla="*/ 2147483646 h 91"/>
                <a:gd name="T4" fmla="*/ 0 w 46"/>
                <a:gd name="T5" fmla="*/ 2147483646 h 91"/>
                <a:gd name="T6" fmla="*/ 0 60000 65536"/>
                <a:gd name="T7" fmla="*/ 0 60000 65536"/>
                <a:gd name="T8" fmla="*/ 0 60000 65536"/>
              </a:gdLst>
              <a:ahLst/>
              <a:cxnLst>
                <a:cxn ang="T6">
                  <a:pos x="T0" y="T1"/>
                </a:cxn>
                <a:cxn ang="T7">
                  <a:pos x="T2" y="T3"/>
                </a:cxn>
                <a:cxn ang="T8">
                  <a:pos x="T4" y="T5"/>
                </a:cxn>
              </a:cxnLst>
              <a:rect l="0" t="0" r="r" b="b"/>
              <a:pathLst>
                <a:path w="46" h="91">
                  <a:moveTo>
                    <a:pt x="0" y="0"/>
                  </a:moveTo>
                  <a:cubicBezTo>
                    <a:pt x="23" y="15"/>
                    <a:pt x="46" y="31"/>
                    <a:pt x="46" y="46"/>
                  </a:cubicBezTo>
                  <a:cubicBezTo>
                    <a:pt x="46" y="61"/>
                    <a:pt x="8" y="84"/>
                    <a:pt x="0" y="91"/>
                  </a:cubicBezTo>
                </a:path>
              </a:pathLst>
            </a:custGeom>
            <a:noFill/>
            <a:ln w="28575" cmpd="sng">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600">
                <a:cs typeface="Arial" panose="020B0604020202020204" pitchFamily="34" charset="0"/>
              </a:endParaRPr>
            </a:p>
          </p:txBody>
        </p:sp>
        <p:sp>
          <p:nvSpPr>
            <p:cNvPr id="237" name="Freeform 99">
              <a:extLst>
                <a:ext uri="{FF2B5EF4-FFF2-40B4-BE49-F238E27FC236}">
                  <a16:creationId xmlns:a16="http://schemas.microsoft.com/office/drawing/2014/main" id="{334CAC33-6331-47D7-A9A8-E26C1E46FABA}"/>
                </a:ext>
              </a:extLst>
            </p:cNvPr>
            <p:cNvSpPr>
              <a:spLocks/>
            </p:cNvSpPr>
            <p:nvPr/>
          </p:nvSpPr>
          <p:spPr bwMode="auto">
            <a:xfrm>
              <a:off x="4692976" y="1381082"/>
              <a:ext cx="192113" cy="192113"/>
            </a:xfrm>
            <a:custGeom>
              <a:avLst/>
              <a:gdLst>
                <a:gd name="T0" fmla="*/ 0 w 181"/>
                <a:gd name="T1" fmla="*/ 0 h 182"/>
                <a:gd name="T2" fmla="*/ 2147483646 w 181"/>
                <a:gd name="T3" fmla="*/ 2147483646 h 182"/>
                <a:gd name="T4" fmla="*/ 2147483646 w 181"/>
                <a:gd name="T5" fmla="*/ 2147483646 h 182"/>
                <a:gd name="T6" fmla="*/ 0 60000 65536"/>
                <a:gd name="T7" fmla="*/ 0 60000 65536"/>
                <a:gd name="T8" fmla="*/ 0 60000 65536"/>
              </a:gdLst>
              <a:ahLst/>
              <a:cxnLst>
                <a:cxn ang="T6">
                  <a:pos x="T0" y="T1"/>
                </a:cxn>
                <a:cxn ang="T7">
                  <a:pos x="T2" y="T3"/>
                </a:cxn>
                <a:cxn ang="T8">
                  <a:pos x="T4" y="T5"/>
                </a:cxn>
              </a:cxnLst>
              <a:rect l="0" t="0" r="r" b="b"/>
              <a:pathLst>
                <a:path w="181" h="182">
                  <a:moveTo>
                    <a:pt x="0" y="0"/>
                  </a:moveTo>
                  <a:lnTo>
                    <a:pt x="91" y="92"/>
                  </a:lnTo>
                  <a:lnTo>
                    <a:pt x="181" y="182"/>
                  </a:lnTo>
                </a:path>
              </a:pathLst>
            </a:custGeom>
            <a:noFill/>
            <a:ln w="28575" cmpd="sng">
              <a:solidFill>
                <a:schemeClr val="tx1"/>
              </a:solidFill>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600">
                <a:cs typeface="Arial" panose="020B0604020202020204" pitchFamily="34" charset="0"/>
              </a:endParaRPr>
            </a:p>
          </p:txBody>
        </p:sp>
        <p:sp>
          <p:nvSpPr>
            <p:cNvPr id="238" name="Text Box 102">
              <a:extLst>
                <a:ext uri="{FF2B5EF4-FFF2-40B4-BE49-F238E27FC236}">
                  <a16:creationId xmlns:a16="http://schemas.microsoft.com/office/drawing/2014/main" id="{72D9B039-898D-4DE4-96B8-5206149CDF50}"/>
                </a:ext>
              </a:extLst>
            </p:cNvPr>
            <p:cNvSpPr txBox="1">
              <a:spLocks noChangeArrowheads="1"/>
            </p:cNvSpPr>
            <p:nvPr/>
          </p:nvSpPr>
          <p:spPr bwMode="auto">
            <a:xfrm rot="10800000" flipV="1">
              <a:off x="6708230" y="1561437"/>
              <a:ext cx="1070191" cy="338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525" dirty="0">
                  <a:latin typeface="+mn-lt"/>
                  <a:cs typeface="Arial" panose="020B0604020202020204" pitchFamily="34" charset="0"/>
                </a:rPr>
                <a:t>Movable point-sources (WCU FP2)</a:t>
              </a:r>
            </a:p>
          </p:txBody>
        </p:sp>
        <p:sp>
          <p:nvSpPr>
            <p:cNvPr id="239" name="AutoShape 105">
              <a:extLst>
                <a:ext uri="{FF2B5EF4-FFF2-40B4-BE49-F238E27FC236}">
                  <a16:creationId xmlns:a16="http://schemas.microsoft.com/office/drawing/2014/main" id="{F15DC252-7075-411E-9A5C-D03A400B4A8E}"/>
                </a:ext>
              </a:extLst>
            </p:cNvPr>
            <p:cNvSpPr>
              <a:spLocks noChangeAspect="1" noChangeArrowheads="1"/>
            </p:cNvSpPr>
            <p:nvPr/>
          </p:nvSpPr>
          <p:spPr bwMode="auto">
            <a:xfrm rot="10800000">
              <a:off x="7111029" y="1179515"/>
              <a:ext cx="110183" cy="108770"/>
            </a:xfrm>
            <a:custGeom>
              <a:avLst/>
              <a:gdLst>
                <a:gd name="T0" fmla="*/ 2147483646 w 21600"/>
                <a:gd name="T1" fmla="*/ 2147483646 h 21600"/>
                <a:gd name="T2" fmla="*/ 2147483646 w 21600"/>
                <a:gd name="T3" fmla="*/ 2147483646 h 21600"/>
                <a:gd name="T4" fmla="*/ 0 w 21600"/>
                <a:gd name="T5" fmla="*/ 2147483646 h 21600"/>
                <a:gd name="T6" fmla="*/ 2147483646 w 21600"/>
                <a:gd name="T7" fmla="*/ 0 h 21600"/>
                <a:gd name="T8" fmla="*/ 0 60000 65536"/>
                <a:gd name="T9" fmla="*/ 5898240 60000 65536"/>
                <a:gd name="T10" fmla="*/ 11796480 60000 65536"/>
                <a:gd name="T11" fmla="*/ 17694720 60000 65536"/>
                <a:gd name="T12" fmla="*/ 2160 w 21600"/>
                <a:gd name="T13" fmla="*/ 8640 h 21600"/>
                <a:gd name="T14" fmla="*/ 19440 w 21600"/>
                <a:gd name="T15" fmla="*/ 12960 h 21600"/>
              </a:gdLst>
              <a:ahLst/>
              <a:cxnLst>
                <a:cxn ang="T8">
                  <a:pos x="T0" y="T1"/>
                </a:cxn>
                <a:cxn ang="T9">
                  <a:pos x="T2" y="T3"/>
                </a:cxn>
                <a:cxn ang="T10">
                  <a:pos x="T4" y="T5"/>
                </a:cxn>
                <a:cxn ang="T11">
                  <a:pos x="T6" y="T7"/>
                </a:cxn>
              </a:cxnLst>
              <a:rect l="T12" t="T13" r="T14" b="T15"/>
              <a:pathLst>
                <a:path w="21600" h="21600">
                  <a:moveTo>
                    <a:pt x="10800" y="0"/>
                  </a:moveTo>
                  <a:lnTo>
                    <a:pt x="6480" y="4320"/>
                  </a:lnTo>
                  <a:lnTo>
                    <a:pt x="8640" y="4320"/>
                  </a:lnTo>
                  <a:lnTo>
                    <a:pt x="8640" y="8640"/>
                  </a:lnTo>
                  <a:lnTo>
                    <a:pt x="4320" y="8640"/>
                  </a:lnTo>
                  <a:lnTo>
                    <a:pt x="4320" y="6480"/>
                  </a:lnTo>
                  <a:lnTo>
                    <a:pt x="0" y="10800"/>
                  </a:lnTo>
                  <a:lnTo>
                    <a:pt x="4320" y="15120"/>
                  </a:lnTo>
                  <a:lnTo>
                    <a:pt x="4320" y="12960"/>
                  </a:lnTo>
                  <a:lnTo>
                    <a:pt x="8640" y="12960"/>
                  </a:lnTo>
                  <a:lnTo>
                    <a:pt x="8640" y="17280"/>
                  </a:lnTo>
                  <a:lnTo>
                    <a:pt x="6480" y="17280"/>
                  </a:lnTo>
                  <a:lnTo>
                    <a:pt x="10800" y="21600"/>
                  </a:lnTo>
                  <a:lnTo>
                    <a:pt x="15120" y="17280"/>
                  </a:lnTo>
                  <a:lnTo>
                    <a:pt x="12960" y="17280"/>
                  </a:lnTo>
                  <a:lnTo>
                    <a:pt x="12960" y="12960"/>
                  </a:lnTo>
                  <a:lnTo>
                    <a:pt x="17280" y="12960"/>
                  </a:lnTo>
                  <a:lnTo>
                    <a:pt x="17280" y="15120"/>
                  </a:lnTo>
                  <a:lnTo>
                    <a:pt x="21600" y="10800"/>
                  </a:lnTo>
                  <a:lnTo>
                    <a:pt x="17280" y="6480"/>
                  </a:lnTo>
                  <a:lnTo>
                    <a:pt x="17280" y="8640"/>
                  </a:lnTo>
                  <a:lnTo>
                    <a:pt x="12960" y="8640"/>
                  </a:lnTo>
                  <a:lnTo>
                    <a:pt x="12960" y="4320"/>
                  </a:lnTo>
                  <a:lnTo>
                    <a:pt x="15120" y="4320"/>
                  </a:lnTo>
                  <a:lnTo>
                    <a:pt x="10800" y="0"/>
                  </a:lnTo>
                  <a:close/>
                </a:path>
              </a:pathLst>
            </a:cu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600">
                <a:cs typeface="Arial" panose="020B0604020202020204" pitchFamily="34" charset="0"/>
              </a:endParaRPr>
            </a:p>
          </p:txBody>
        </p:sp>
        <p:sp>
          <p:nvSpPr>
            <p:cNvPr id="240" name="AutoShape 106">
              <a:extLst>
                <a:ext uri="{FF2B5EF4-FFF2-40B4-BE49-F238E27FC236}">
                  <a16:creationId xmlns:a16="http://schemas.microsoft.com/office/drawing/2014/main" id="{4EAE52D3-623D-4EA5-93F0-42B46163CDB7}"/>
                </a:ext>
              </a:extLst>
            </p:cNvPr>
            <p:cNvSpPr>
              <a:spLocks noChangeAspect="1" noChangeArrowheads="1"/>
            </p:cNvSpPr>
            <p:nvPr/>
          </p:nvSpPr>
          <p:spPr bwMode="auto">
            <a:xfrm rot="8316760">
              <a:off x="6060783" y="1596822"/>
              <a:ext cx="101707" cy="45203"/>
            </a:xfrm>
            <a:prstGeom prst="leftRightArrow">
              <a:avLst>
                <a:gd name="adj1" fmla="val 50000"/>
                <a:gd name="adj2" fmla="val 45042"/>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241" name="Arc 108">
              <a:extLst>
                <a:ext uri="{FF2B5EF4-FFF2-40B4-BE49-F238E27FC236}">
                  <a16:creationId xmlns:a16="http://schemas.microsoft.com/office/drawing/2014/main" id="{C8E8134B-9BBF-438D-A2D0-498DFEB7D50D}"/>
                </a:ext>
              </a:extLst>
            </p:cNvPr>
            <p:cNvSpPr>
              <a:spLocks noChangeAspect="1"/>
            </p:cNvSpPr>
            <p:nvPr/>
          </p:nvSpPr>
          <p:spPr bwMode="auto">
            <a:xfrm rot="16200000" flipH="1">
              <a:off x="6054229" y="542909"/>
              <a:ext cx="447793" cy="453442"/>
            </a:xfrm>
            <a:custGeom>
              <a:avLst/>
              <a:gdLst>
                <a:gd name="T0" fmla="*/ 2147483646 w 42655"/>
                <a:gd name="T1" fmla="*/ 2147483646 h 43200"/>
                <a:gd name="T2" fmla="*/ 2147483646 w 42655"/>
                <a:gd name="T3" fmla="*/ 2147483646 h 43200"/>
                <a:gd name="T4" fmla="*/ 2147483646 w 42655"/>
                <a:gd name="T5" fmla="*/ 2147483646 h 43200"/>
                <a:gd name="T6" fmla="*/ 0 60000 65536"/>
                <a:gd name="T7" fmla="*/ 0 60000 65536"/>
                <a:gd name="T8" fmla="*/ 0 60000 65536"/>
              </a:gdLst>
              <a:ahLst/>
              <a:cxnLst>
                <a:cxn ang="T6">
                  <a:pos x="T0" y="T1"/>
                </a:cxn>
                <a:cxn ang="T7">
                  <a:pos x="T2" y="T3"/>
                </a:cxn>
                <a:cxn ang="T8">
                  <a:pos x="T4" y="T5"/>
                </a:cxn>
              </a:cxnLst>
              <a:rect l="0" t="0" r="r" b="b"/>
              <a:pathLst>
                <a:path w="42655" h="43200" fill="none" extrusionOk="0">
                  <a:moveTo>
                    <a:pt x="42562" y="26810"/>
                  </a:moveTo>
                  <a:cubicBezTo>
                    <a:pt x="40168" y="36439"/>
                    <a:pt x="31522" y="43200"/>
                    <a:pt x="21600" y="43200"/>
                  </a:cubicBezTo>
                  <a:cubicBezTo>
                    <a:pt x="9670" y="43200"/>
                    <a:pt x="0" y="33529"/>
                    <a:pt x="0" y="21600"/>
                  </a:cubicBezTo>
                  <a:cubicBezTo>
                    <a:pt x="0" y="9670"/>
                    <a:pt x="9670" y="0"/>
                    <a:pt x="21600" y="0"/>
                  </a:cubicBezTo>
                  <a:cubicBezTo>
                    <a:pt x="31670" y="0"/>
                    <a:pt x="40405" y="6959"/>
                    <a:pt x="42654" y="16776"/>
                  </a:cubicBezTo>
                </a:path>
                <a:path w="42655" h="43200" stroke="0" extrusionOk="0">
                  <a:moveTo>
                    <a:pt x="42562" y="26810"/>
                  </a:moveTo>
                  <a:cubicBezTo>
                    <a:pt x="40168" y="36439"/>
                    <a:pt x="31522" y="43200"/>
                    <a:pt x="21600" y="43200"/>
                  </a:cubicBezTo>
                  <a:cubicBezTo>
                    <a:pt x="9670" y="43200"/>
                    <a:pt x="0" y="33529"/>
                    <a:pt x="0" y="21600"/>
                  </a:cubicBezTo>
                  <a:cubicBezTo>
                    <a:pt x="0" y="9670"/>
                    <a:pt x="9670" y="0"/>
                    <a:pt x="21600" y="0"/>
                  </a:cubicBezTo>
                  <a:cubicBezTo>
                    <a:pt x="31670" y="0"/>
                    <a:pt x="40405" y="6959"/>
                    <a:pt x="42654" y="16776"/>
                  </a:cubicBezTo>
                  <a:lnTo>
                    <a:pt x="21600" y="21600"/>
                  </a:lnTo>
                  <a:lnTo>
                    <a:pt x="42562" y="26810"/>
                  </a:lnTo>
                  <a:close/>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600">
                <a:cs typeface="Arial" panose="020B0604020202020204" pitchFamily="34" charset="0"/>
              </a:endParaRPr>
            </a:p>
          </p:txBody>
        </p:sp>
        <p:cxnSp>
          <p:nvCxnSpPr>
            <p:cNvPr id="242" name="AutoShape 82">
              <a:extLst>
                <a:ext uri="{FF2B5EF4-FFF2-40B4-BE49-F238E27FC236}">
                  <a16:creationId xmlns:a16="http://schemas.microsoft.com/office/drawing/2014/main" id="{A7D91E8D-99E6-4E0A-9AF6-48546A4DB7AE}"/>
                </a:ext>
              </a:extLst>
            </p:cNvPr>
            <p:cNvCxnSpPr>
              <a:cxnSpLocks noChangeShapeType="1"/>
            </p:cNvCxnSpPr>
            <p:nvPr/>
          </p:nvCxnSpPr>
          <p:spPr bwMode="auto">
            <a:xfrm flipH="1">
              <a:off x="4796192" y="1452196"/>
              <a:ext cx="3779550" cy="0"/>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3" name="AutoShape 95">
              <a:extLst>
                <a:ext uri="{FF2B5EF4-FFF2-40B4-BE49-F238E27FC236}">
                  <a16:creationId xmlns:a16="http://schemas.microsoft.com/office/drawing/2014/main" id="{1B6BF21C-F8B6-42FF-8F38-98FCF25705FF}"/>
                </a:ext>
              </a:extLst>
            </p:cNvPr>
            <p:cNvCxnSpPr>
              <a:cxnSpLocks noChangeShapeType="1"/>
            </p:cNvCxnSpPr>
            <p:nvPr/>
          </p:nvCxnSpPr>
          <p:spPr bwMode="auto">
            <a:xfrm>
              <a:off x="4793585" y="615597"/>
              <a:ext cx="0" cy="841639"/>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4" name="AutoShape 95">
              <a:extLst>
                <a:ext uri="{FF2B5EF4-FFF2-40B4-BE49-F238E27FC236}">
                  <a16:creationId xmlns:a16="http://schemas.microsoft.com/office/drawing/2014/main" id="{F6188D8F-429F-4097-A6A5-C79809D0BDBD}"/>
                </a:ext>
              </a:extLst>
            </p:cNvPr>
            <p:cNvCxnSpPr>
              <a:cxnSpLocks noChangeShapeType="1"/>
            </p:cNvCxnSpPr>
            <p:nvPr/>
          </p:nvCxnSpPr>
          <p:spPr bwMode="auto">
            <a:xfrm>
              <a:off x="6286799" y="948855"/>
              <a:ext cx="0" cy="486932"/>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5" name="Text Box 87">
              <a:extLst>
                <a:ext uri="{FF2B5EF4-FFF2-40B4-BE49-F238E27FC236}">
                  <a16:creationId xmlns:a16="http://schemas.microsoft.com/office/drawing/2014/main" id="{CA6AF9C3-59D7-4B69-A7DF-F193F66B55F6}"/>
                </a:ext>
              </a:extLst>
            </p:cNvPr>
            <p:cNvSpPr txBox="1">
              <a:spLocks noChangeArrowheads="1"/>
            </p:cNvSpPr>
            <p:nvPr/>
          </p:nvSpPr>
          <p:spPr bwMode="auto">
            <a:xfrm>
              <a:off x="3917333" y="432163"/>
              <a:ext cx="57351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750" b="1" dirty="0">
                  <a:latin typeface="+mn-lt"/>
                  <a:cs typeface="Arial" panose="020B0604020202020204" pitchFamily="34" charset="0"/>
                </a:rPr>
                <a:t>WCU</a:t>
              </a:r>
            </a:p>
          </p:txBody>
        </p:sp>
        <p:sp>
          <p:nvSpPr>
            <p:cNvPr id="246" name="Text Box 107">
              <a:extLst>
                <a:ext uri="{FF2B5EF4-FFF2-40B4-BE49-F238E27FC236}">
                  <a16:creationId xmlns:a16="http://schemas.microsoft.com/office/drawing/2014/main" id="{5DB6226E-C7EA-4E9F-BA73-F1ABC5D30D97}"/>
                </a:ext>
              </a:extLst>
            </p:cNvPr>
            <p:cNvSpPr txBox="1">
              <a:spLocks noChangeArrowheads="1"/>
            </p:cNvSpPr>
            <p:nvPr/>
          </p:nvSpPr>
          <p:spPr bwMode="auto">
            <a:xfrm rot="10800000" flipV="1">
              <a:off x="6371686" y="557312"/>
              <a:ext cx="775792" cy="446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525" dirty="0">
                  <a:latin typeface="+mn-lt"/>
                  <a:cs typeface="Arial" panose="020B0604020202020204" pitchFamily="34" charset="0"/>
                </a:rPr>
                <a:t>Integrating Sphere </a:t>
              </a:r>
            </a:p>
            <a:p>
              <a:pPr algn="ctr" eaLnBrk="1" hangingPunct="1">
                <a:spcBef>
                  <a:spcPct val="0"/>
                </a:spcBef>
                <a:buFontTx/>
                <a:buNone/>
              </a:pPr>
              <a:r>
                <a:rPr lang="en-US" altLang="en-US" sz="525" dirty="0">
                  <a:latin typeface="+mn-lt"/>
                  <a:cs typeface="Arial" panose="020B0604020202020204" pitchFamily="34" charset="0"/>
                </a:rPr>
                <a:t>(WCU FP2)</a:t>
              </a:r>
            </a:p>
          </p:txBody>
        </p:sp>
        <p:cxnSp>
          <p:nvCxnSpPr>
            <p:cNvPr id="247" name="AutoShape 71">
              <a:extLst>
                <a:ext uri="{FF2B5EF4-FFF2-40B4-BE49-F238E27FC236}">
                  <a16:creationId xmlns:a16="http://schemas.microsoft.com/office/drawing/2014/main" id="{E6A82B67-04AF-4EC8-A5CA-B2226F186167}"/>
                </a:ext>
              </a:extLst>
            </p:cNvPr>
            <p:cNvCxnSpPr>
              <a:cxnSpLocks noChangeShapeType="1"/>
            </p:cNvCxnSpPr>
            <p:nvPr/>
          </p:nvCxnSpPr>
          <p:spPr bwMode="auto">
            <a:xfrm rot="16200000">
              <a:off x="4130456" y="1423781"/>
              <a:ext cx="2825" cy="283931"/>
            </a:xfrm>
            <a:prstGeom prst="straightConnector1">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8" name="AutoShape 53">
              <a:extLst>
                <a:ext uri="{FF2B5EF4-FFF2-40B4-BE49-F238E27FC236}">
                  <a16:creationId xmlns:a16="http://schemas.microsoft.com/office/drawing/2014/main" id="{9C01D63C-9E4D-404D-872D-9DEAD5C06CE2}"/>
                </a:ext>
              </a:extLst>
            </p:cNvPr>
            <p:cNvCxnSpPr>
              <a:cxnSpLocks noChangeShapeType="1"/>
            </p:cNvCxnSpPr>
            <p:nvPr/>
          </p:nvCxnSpPr>
          <p:spPr bwMode="auto">
            <a:xfrm flipH="1" flipV="1">
              <a:off x="4119312" y="993092"/>
              <a:ext cx="336749" cy="691313"/>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9" name="AutoShape 53">
              <a:extLst>
                <a:ext uri="{FF2B5EF4-FFF2-40B4-BE49-F238E27FC236}">
                  <a16:creationId xmlns:a16="http://schemas.microsoft.com/office/drawing/2014/main" id="{229CD028-F3F9-490A-AF99-2F63AAB95965}"/>
                </a:ext>
              </a:extLst>
            </p:cNvPr>
            <p:cNvCxnSpPr>
              <a:cxnSpLocks noChangeShapeType="1"/>
            </p:cNvCxnSpPr>
            <p:nvPr/>
          </p:nvCxnSpPr>
          <p:spPr bwMode="auto">
            <a:xfrm flipV="1">
              <a:off x="4446170" y="619690"/>
              <a:ext cx="341468" cy="1063302"/>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0" name="Arc 249">
              <a:extLst>
                <a:ext uri="{FF2B5EF4-FFF2-40B4-BE49-F238E27FC236}">
                  <a16:creationId xmlns:a16="http://schemas.microsoft.com/office/drawing/2014/main" id="{C12D7C37-0338-44FE-880C-6B40005CFDB4}"/>
                </a:ext>
              </a:extLst>
            </p:cNvPr>
            <p:cNvSpPr/>
            <p:nvPr/>
          </p:nvSpPr>
          <p:spPr bwMode="auto">
            <a:xfrm rot="20968480" flipH="1">
              <a:off x="3978075" y="957039"/>
              <a:ext cx="452030" cy="203413"/>
            </a:xfrm>
            <a:prstGeom prst="arc">
              <a:avLst>
                <a:gd name="adj1" fmla="val 14427096"/>
                <a:gd name="adj2" fmla="val 20834738"/>
              </a:avLst>
            </a:prstGeom>
            <a:noFill/>
            <a:ln w="28575" cap="flat" cmpd="sng" algn="ctr">
              <a:solidFill>
                <a:schemeClr val="tx1"/>
              </a:solidFill>
              <a:prstDash val="solid"/>
              <a:round/>
              <a:headEnd type="none" w="med" len="med"/>
              <a:tailEnd type="none" w="med" len="med"/>
            </a:ln>
            <a:effectLst/>
          </p:spPr>
          <p:txBody>
            <a:bodyPr wrap="none" anchor="ctr"/>
            <a:lstStyle/>
            <a:p>
              <a:pPr algn="ctr" eaLnBrk="1" hangingPunct="1">
                <a:defRPr/>
              </a:pPr>
              <a:endParaRPr lang="en-US" sz="600">
                <a:cs typeface="Arial" panose="020B0604020202020204" pitchFamily="34" charset="0"/>
              </a:endParaRPr>
            </a:p>
          </p:txBody>
        </p:sp>
        <p:sp>
          <p:nvSpPr>
            <p:cNvPr id="251" name="Arc 250">
              <a:extLst>
                <a:ext uri="{FF2B5EF4-FFF2-40B4-BE49-F238E27FC236}">
                  <a16:creationId xmlns:a16="http://schemas.microsoft.com/office/drawing/2014/main" id="{E9E60047-936D-4E28-914B-C9561C1C86B9}"/>
                </a:ext>
              </a:extLst>
            </p:cNvPr>
            <p:cNvSpPr/>
            <p:nvPr/>
          </p:nvSpPr>
          <p:spPr bwMode="auto">
            <a:xfrm rot="798275">
              <a:off x="4481017" y="601638"/>
              <a:ext cx="511358" cy="203413"/>
            </a:xfrm>
            <a:prstGeom prst="arc">
              <a:avLst>
                <a:gd name="adj1" fmla="val 13327602"/>
                <a:gd name="adj2" fmla="val 20356316"/>
              </a:avLst>
            </a:prstGeom>
            <a:noFill/>
            <a:ln w="28575" cap="flat" cmpd="sng" algn="ctr">
              <a:solidFill>
                <a:schemeClr val="tx1"/>
              </a:solidFill>
              <a:prstDash val="solid"/>
              <a:round/>
              <a:headEnd type="none" w="med" len="med"/>
              <a:tailEnd type="none" w="med" len="med"/>
            </a:ln>
            <a:effectLst/>
          </p:spPr>
          <p:txBody>
            <a:bodyPr wrap="none" anchor="ctr"/>
            <a:lstStyle/>
            <a:p>
              <a:pPr algn="ctr" eaLnBrk="1" hangingPunct="1">
                <a:defRPr/>
              </a:pPr>
              <a:endParaRPr lang="en-US" sz="600">
                <a:cs typeface="Arial" panose="020B0604020202020204" pitchFamily="34" charset="0"/>
              </a:endParaRPr>
            </a:p>
          </p:txBody>
        </p:sp>
        <p:cxnSp>
          <p:nvCxnSpPr>
            <p:cNvPr id="252" name="AutoShape 71">
              <a:extLst>
                <a:ext uri="{FF2B5EF4-FFF2-40B4-BE49-F238E27FC236}">
                  <a16:creationId xmlns:a16="http://schemas.microsoft.com/office/drawing/2014/main" id="{DF81DCC7-5013-4D80-8D22-E1C247640DFD}"/>
                </a:ext>
              </a:extLst>
            </p:cNvPr>
            <p:cNvCxnSpPr>
              <a:cxnSpLocks noChangeShapeType="1"/>
            </p:cNvCxnSpPr>
            <p:nvPr/>
          </p:nvCxnSpPr>
          <p:spPr bwMode="auto">
            <a:xfrm>
              <a:off x="4499324" y="1061475"/>
              <a:ext cx="254556" cy="96170"/>
            </a:xfrm>
            <a:prstGeom prst="straightConnector1">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3" name="Text Box 74">
              <a:extLst>
                <a:ext uri="{FF2B5EF4-FFF2-40B4-BE49-F238E27FC236}">
                  <a16:creationId xmlns:a16="http://schemas.microsoft.com/office/drawing/2014/main" id="{BA810D9F-88EE-4B9E-93C9-3A351B80A742}"/>
                </a:ext>
              </a:extLst>
            </p:cNvPr>
            <p:cNvSpPr txBox="1">
              <a:spLocks noChangeArrowheads="1"/>
            </p:cNvSpPr>
            <p:nvPr/>
          </p:nvSpPr>
          <p:spPr bwMode="auto">
            <a:xfrm>
              <a:off x="4526998" y="1112113"/>
              <a:ext cx="714299"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nl-NL" altLang="en-US" sz="600" dirty="0">
                  <a:latin typeface="+mn-lt"/>
                  <a:cs typeface="Arial" panose="020B0604020202020204" pitchFamily="34" charset="0"/>
                </a:rPr>
                <a:t>WCU PP1</a:t>
              </a:r>
              <a:endParaRPr lang="en-US" altLang="en-US" sz="600" dirty="0">
                <a:latin typeface="+mn-lt"/>
                <a:cs typeface="Arial" panose="020B0604020202020204" pitchFamily="34" charset="0"/>
              </a:endParaRPr>
            </a:p>
          </p:txBody>
        </p:sp>
        <p:sp>
          <p:nvSpPr>
            <p:cNvPr id="254" name="Freeform 104">
              <a:extLst>
                <a:ext uri="{FF2B5EF4-FFF2-40B4-BE49-F238E27FC236}">
                  <a16:creationId xmlns:a16="http://schemas.microsoft.com/office/drawing/2014/main" id="{A7B9855D-DE51-4F59-ADA6-E44B6251DCAA}"/>
                </a:ext>
              </a:extLst>
            </p:cNvPr>
            <p:cNvSpPr>
              <a:spLocks/>
            </p:cNvSpPr>
            <p:nvPr/>
          </p:nvSpPr>
          <p:spPr bwMode="auto">
            <a:xfrm rot="10800000">
              <a:off x="6172378" y="1314305"/>
              <a:ext cx="258504" cy="257092"/>
            </a:xfrm>
            <a:custGeom>
              <a:avLst/>
              <a:gdLst>
                <a:gd name="T0" fmla="*/ 2147483646 w 182"/>
                <a:gd name="T1" fmla="*/ 0 h 182"/>
                <a:gd name="T2" fmla="*/ 2147483646 w 182"/>
                <a:gd name="T3" fmla="*/ 2147483646 h 182"/>
                <a:gd name="T4" fmla="*/ 0 w 182"/>
                <a:gd name="T5" fmla="*/ 2147483646 h 182"/>
                <a:gd name="T6" fmla="*/ 0 60000 65536"/>
                <a:gd name="T7" fmla="*/ 0 60000 65536"/>
                <a:gd name="T8" fmla="*/ 0 60000 65536"/>
              </a:gdLst>
              <a:ahLst/>
              <a:cxnLst>
                <a:cxn ang="T6">
                  <a:pos x="T0" y="T1"/>
                </a:cxn>
                <a:cxn ang="T7">
                  <a:pos x="T2" y="T3"/>
                </a:cxn>
                <a:cxn ang="T8">
                  <a:pos x="T4" y="T5"/>
                </a:cxn>
              </a:cxnLst>
              <a:rect l="0" t="0" r="r" b="b"/>
              <a:pathLst>
                <a:path w="182" h="182">
                  <a:moveTo>
                    <a:pt x="182" y="0"/>
                  </a:moveTo>
                  <a:lnTo>
                    <a:pt x="92" y="91"/>
                  </a:lnTo>
                  <a:lnTo>
                    <a:pt x="0" y="182"/>
                  </a:lnTo>
                </a:path>
              </a:pathLst>
            </a:custGeom>
            <a:noFill/>
            <a:ln w="28575" cap="flat" cmpd="sng">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600">
                <a:cs typeface="Arial" panose="020B0604020202020204" pitchFamily="34" charset="0"/>
              </a:endParaRPr>
            </a:p>
          </p:txBody>
        </p:sp>
        <p:sp>
          <p:nvSpPr>
            <p:cNvPr id="255" name="Oval 254">
              <a:extLst>
                <a:ext uri="{FF2B5EF4-FFF2-40B4-BE49-F238E27FC236}">
                  <a16:creationId xmlns:a16="http://schemas.microsoft.com/office/drawing/2014/main" id="{3C8DF5E2-B186-411B-AA0A-BC039B1FEE52}"/>
                </a:ext>
              </a:extLst>
            </p:cNvPr>
            <p:cNvSpPr/>
            <p:nvPr/>
          </p:nvSpPr>
          <p:spPr>
            <a:xfrm>
              <a:off x="7116010" y="999352"/>
              <a:ext cx="150334" cy="150334"/>
            </a:xfrm>
            <a:prstGeom prst="ellipse">
              <a:avLst/>
            </a:prstGeom>
            <a:no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cxnSp>
          <p:nvCxnSpPr>
            <p:cNvPr id="256" name="Straight Connector 255">
              <a:extLst>
                <a:ext uri="{FF2B5EF4-FFF2-40B4-BE49-F238E27FC236}">
                  <a16:creationId xmlns:a16="http://schemas.microsoft.com/office/drawing/2014/main" id="{FF96D3AF-DAE3-43D3-88F5-2602BF77D369}"/>
                </a:ext>
              </a:extLst>
            </p:cNvPr>
            <p:cNvCxnSpPr/>
            <p:nvPr/>
          </p:nvCxnSpPr>
          <p:spPr>
            <a:xfrm flipH="1" flipV="1">
              <a:off x="7271214" y="953351"/>
              <a:ext cx="1" cy="249955"/>
            </a:xfrm>
            <a:prstGeom prst="line">
              <a:avLst/>
            </a:prstGeom>
            <a:ln>
              <a:solidFill>
                <a:srgbClr val="0000CC"/>
              </a:solidFill>
            </a:ln>
          </p:spPr>
          <p:style>
            <a:lnRef idx="2">
              <a:schemeClr val="dk1"/>
            </a:lnRef>
            <a:fillRef idx="0">
              <a:schemeClr val="dk1"/>
            </a:fillRef>
            <a:effectRef idx="1">
              <a:schemeClr val="dk1"/>
            </a:effectRef>
            <a:fontRef idx="minor">
              <a:schemeClr val="tx1"/>
            </a:fontRef>
          </p:style>
        </p:cxnSp>
        <p:sp>
          <p:nvSpPr>
            <p:cNvPr id="257" name="AutoShape 85">
              <a:extLst>
                <a:ext uri="{FF2B5EF4-FFF2-40B4-BE49-F238E27FC236}">
                  <a16:creationId xmlns:a16="http://schemas.microsoft.com/office/drawing/2014/main" id="{BFEBC623-D06F-4280-A4DF-FC4917FEF2BD}"/>
                </a:ext>
              </a:extLst>
            </p:cNvPr>
            <p:cNvSpPr>
              <a:spLocks noChangeAspect="1" noChangeArrowheads="1"/>
            </p:cNvSpPr>
            <p:nvPr/>
          </p:nvSpPr>
          <p:spPr bwMode="auto">
            <a:xfrm rot="16200000" flipH="1">
              <a:off x="5642533" y="946342"/>
              <a:ext cx="94644" cy="45203"/>
            </a:xfrm>
            <a:prstGeom prst="leftRightArrow">
              <a:avLst>
                <a:gd name="adj1" fmla="val 50000"/>
                <a:gd name="adj2" fmla="val 41836"/>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cxnSp>
          <p:nvCxnSpPr>
            <p:cNvPr id="258" name="Straight Connector 257">
              <a:extLst>
                <a:ext uri="{FF2B5EF4-FFF2-40B4-BE49-F238E27FC236}">
                  <a16:creationId xmlns:a16="http://schemas.microsoft.com/office/drawing/2014/main" id="{F293F786-4AAF-43B3-901A-8B7D887CCA58}"/>
                </a:ext>
              </a:extLst>
            </p:cNvPr>
            <p:cNvCxnSpPr/>
            <p:nvPr/>
          </p:nvCxnSpPr>
          <p:spPr>
            <a:xfrm>
              <a:off x="6081258" y="1035766"/>
              <a:ext cx="168703" cy="0"/>
            </a:xfrm>
            <a:prstGeom prst="line">
              <a:avLst/>
            </a:prstGeom>
          </p:spPr>
          <p:style>
            <a:lnRef idx="3">
              <a:schemeClr val="dk1"/>
            </a:lnRef>
            <a:fillRef idx="0">
              <a:schemeClr val="dk1"/>
            </a:fillRef>
            <a:effectRef idx="2">
              <a:schemeClr val="dk1"/>
            </a:effectRef>
            <a:fontRef idx="minor">
              <a:schemeClr val="tx1"/>
            </a:fontRef>
          </p:style>
        </p:cxnSp>
        <p:cxnSp>
          <p:nvCxnSpPr>
            <p:cNvPr id="259" name="Straight Connector 258">
              <a:extLst>
                <a:ext uri="{FF2B5EF4-FFF2-40B4-BE49-F238E27FC236}">
                  <a16:creationId xmlns:a16="http://schemas.microsoft.com/office/drawing/2014/main" id="{00D1C268-B6B4-4953-B3F7-F6286AAB799E}"/>
                </a:ext>
              </a:extLst>
            </p:cNvPr>
            <p:cNvCxnSpPr/>
            <p:nvPr/>
          </p:nvCxnSpPr>
          <p:spPr>
            <a:xfrm>
              <a:off x="6321155" y="1035766"/>
              <a:ext cx="168703" cy="0"/>
            </a:xfrm>
            <a:prstGeom prst="line">
              <a:avLst/>
            </a:prstGeom>
          </p:spPr>
          <p:style>
            <a:lnRef idx="3">
              <a:schemeClr val="dk1"/>
            </a:lnRef>
            <a:fillRef idx="0">
              <a:schemeClr val="dk1"/>
            </a:fillRef>
            <a:effectRef idx="2">
              <a:schemeClr val="dk1"/>
            </a:effectRef>
            <a:fontRef idx="minor">
              <a:schemeClr val="tx1"/>
            </a:fontRef>
          </p:style>
        </p:cxnSp>
        <p:sp>
          <p:nvSpPr>
            <p:cNvPr id="260" name="Text Box 86">
              <a:extLst>
                <a:ext uri="{FF2B5EF4-FFF2-40B4-BE49-F238E27FC236}">
                  <a16:creationId xmlns:a16="http://schemas.microsoft.com/office/drawing/2014/main" id="{568122DA-BA09-40F3-9CA5-C0024E75649F}"/>
                </a:ext>
              </a:extLst>
            </p:cNvPr>
            <p:cNvSpPr txBox="1">
              <a:spLocks noChangeArrowheads="1"/>
            </p:cNvSpPr>
            <p:nvPr/>
          </p:nvSpPr>
          <p:spPr bwMode="auto">
            <a:xfrm flipH="1">
              <a:off x="5796090" y="1029791"/>
              <a:ext cx="564685"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525" dirty="0">
                  <a:latin typeface="+mn-lt"/>
                  <a:cs typeface="Arial" panose="020B0604020202020204" pitchFamily="34" charset="0"/>
                </a:rPr>
                <a:t>Mask(s)</a:t>
              </a:r>
            </a:p>
          </p:txBody>
        </p:sp>
        <p:sp>
          <p:nvSpPr>
            <p:cNvPr id="261" name="Arc 260">
              <a:extLst>
                <a:ext uri="{FF2B5EF4-FFF2-40B4-BE49-F238E27FC236}">
                  <a16:creationId xmlns:a16="http://schemas.microsoft.com/office/drawing/2014/main" id="{8254425D-B8DC-4424-984B-BB0860F836C3}"/>
                </a:ext>
              </a:extLst>
            </p:cNvPr>
            <p:cNvSpPr/>
            <p:nvPr/>
          </p:nvSpPr>
          <p:spPr bwMode="auto">
            <a:xfrm rot="19800000" flipH="1">
              <a:off x="5180183" y="669208"/>
              <a:ext cx="452030" cy="203413"/>
            </a:xfrm>
            <a:prstGeom prst="arc">
              <a:avLst>
                <a:gd name="adj1" fmla="val 14427096"/>
                <a:gd name="adj2" fmla="val 20834738"/>
              </a:avLst>
            </a:prstGeom>
            <a:noFill/>
            <a:ln w="28575" cap="flat" cmpd="sng" algn="ctr">
              <a:solidFill>
                <a:schemeClr val="tx1"/>
              </a:solidFill>
              <a:prstDash val="solid"/>
              <a:round/>
              <a:headEnd type="none" w="med" len="med"/>
              <a:tailEnd type="none" w="med" len="med"/>
            </a:ln>
            <a:effectLst/>
          </p:spPr>
          <p:txBody>
            <a:bodyPr wrap="none" anchor="ctr"/>
            <a:lstStyle/>
            <a:p>
              <a:pPr algn="ctr" eaLnBrk="1" hangingPunct="1">
                <a:defRPr/>
              </a:pPr>
              <a:endParaRPr lang="en-US" sz="600">
                <a:cs typeface="Arial" panose="020B0604020202020204" pitchFamily="34" charset="0"/>
              </a:endParaRPr>
            </a:p>
          </p:txBody>
        </p:sp>
        <p:grpSp>
          <p:nvGrpSpPr>
            <p:cNvPr id="262" name="Group 261">
              <a:extLst>
                <a:ext uri="{FF2B5EF4-FFF2-40B4-BE49-F238E27FC236}">
                  <a16:creationId xmlns:a16="http://schemas.microsoft.com/office/drawing/2014/main" id="{B4E7BF90-CD6E-49BB-A5EC-C2A8E1E45EBB}"/>
                </a:ext>
              </a:extLst>
            </p:cNvPr>
            <p:cNvGrpSpPr/>
            <p:nvPr/>
          </p:nvGrpSpPr>
          <p:grpSpPr>
            <a:xfrm rot="16200000">
              <a:off x="5784635" y="772053"/>
              <a:ext cx="408601" cy="0"/>
              <a:chOff x="6605318" y="1313833"/>
              <a:chExt cx="344395" cy="0"/>
            </a:xfrm>
          </p:grpSpPr>
          <p:cxnSp>
            <p:nvCxnSpPr>
              <p:cNvPr id="301" name="Straight Connector 300">
                <a:extLst>
                  <a:ext uri="{FF2B5EF4-FFF2-40B4-BE49-F238E27FC236}">
                    <a16:creationId xmlns:a16="http://schemas.microsoft.com/office/drawing/2014/main" id="{DCE67F79-8C26-4CA4-8FB0-29D8DC6F675F}"/>
                  </a:ext>
                </a:extLst>
              </p:cNvPr>
              <p:cNvCxnSpPr/>
              <p:nvPr/>
            </p:nvCxnSpPr>
            <p:spPr>
              <a:xfrm>
                <a:off x="6605318" y="1313833"/>
                <a:ext cx="142194" cy="0"/>
              </a:xfrm>
              <a:prstGeom prst="line">
                <a:avLst/>
              </a:prstGeom>
            </p:spPr>
            <p:style>
              <a:lnRef idx="3">
                <a:schemeClr val="dk1"/>
              </a:lnRef>
              <a:fillRef idx="0">
                <a:schemeClr val="dk1"/>
              </a:fillRef>
              <a:effectRef idx="2">
                <a:schemeClr val="dk1"/>
              </a:effectRef>
              <a:fontRef idx="minor">
                <a:schemeClr val="tx1"/>
              </a:fontRef>
            </p:style>
          </p:cxnSp>
          <p:cxnSp>
            <p:nvCxnSpPr>
              <p:cNvPr id="302" name="Straight Connector 301">
                <a:extLst>
                  <a:ext uri="{FF2B5EF4-FFF2-40B4-BE49-F238E27FC236}">
                    <a16:creationId xmlns:a16="http://schemas.microsoft.com/office/drawing/2014/main" id="{5A3E6D5F-D02E-4591-A2C1-83F17456A2DF}"/>
                  </a:ext>
                </a:extLst>
              </p:cNvPr>
              <p:cNvCxnSpPr/>
              <p:nvPr/>
            </p:nvCxnSpPr>
            <p:spPr>
              <a:xfrm>
                <a:off x="6807519" y="1313833"/>
                <a:ext cx="142194" cy="0"/>
              </a:xfrm>
              <a:prstGeom prst="line">
                <a:avLst/>
              </a:prstGeom>
            </p:spPr>
            <p:style>
              <a:lnRef idx="3">
                <a:schemeClr val="dk1"/>
              </a:lnRef>
              <a:fillRef idx="0">
                <a:schemeClr val="dk1"/>
              </a:fillRef>
              <a:effectRef idx="2">
                <a:schemeClr val="dk1"/>
              </a:effectRef>
              <a:fontRef idx="minor">
                <a:schemeClr val="tx1"/>
              </a:fontRef>
            </p:style>
          </p:cxnSp>
        </p:grpSp>
        <p:cxnSp>
          <p:nvCxnSpPr>
            <p:cNvPr id="263" name="AutoShape 95">
              <a:extLst>
                <a:ext uri="{FF2B5EF4-FFF2-40B4-BE49-F238E27FC236}">
                  <a16:creationId xmlns:a16="http://schemas.microsoft.com/office/drawing/2014/main" id="{C02E5466-3217-4787-951C-EDC7BAD249A1}"/>
                </a:ext>
              </a:extLst>
            </p:cNvPr>
            <p:cNvCxnSpPr>
              <a:cxnSpLocks noChangeShapeType="1"/>
            </p:cNvCxnSpPr>
            <p:nvPr/>
          </p:nvCxnSpPr>
          <p:spPr bwMode="auto">
            <a:xfrm>
              <a:off x="5282027" y="762322"/>
              <a:ext cx="733235" cy="0"/>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4" name="AutoShape 95">
              <a:extLst>
                <a:ext uri="{FF2B5EF4-FFF2-40B4-BE49-F238E27FC236}">
                  <a16:creationId xmlns:a16="http://schemas.microsoft.com/office/drawing/2014/main" id="{6E321913-8587-4631-AD28-597B711CD469}"/>
                </a:ext>
              </a:extLst>
            </p:cNvPr>
            <p:cNvCxnSpPr>
              <a:cxnSpLocks noChangeShapeType="1"/>
              <a:endCxn id="277" idx="0"/>
            </p:cNvCxnSpPr>
            <p:nvPr/>
          </p:nvCxnSpPr>
          <p:spPr bwMode="auto">
            <a:xfrm flipH="1">
              <a:off x="5277264" y="756238"/>
              <a:ext cx="4762" cy="108085"/>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5" name="Arc 108">
              <a:extLst>
                <a:ext uri="{FF2B5EF4-FFF2-40B4-BE49-F238E27FC236}">
                  <a16:creationId xmlns:a16="http://schemas.microsoft.com/office/drawing/2014/main" id="{7C1D5F36-0CAE-403D-80AA-2E889DA66CFE}"/>
                </a:ext>
              </a:extLst>
            </p:cNvPr>
            <p:cNvSpPr>
              <a:spLocks noChangeAspect="1"/>
            </p:cNvSpPr>
            <p:nvPr/>
          </p:nvSpPr>
          <p:spPr bwMode="auto">
            <a:xfrm rot="10800000" flipH="1">
              <a:off x="7114882" y="646170"/>
              <a:ext cx="302778" cy="306597"/>
            </a:xfrm>
            <a:custGeom>
              <a:avLst/>
              <a:gdLst>
                <a:gd name="T0" fmla="*/ 2147483646 w 42655"/>
                <a:gd name="T1" fmla="*/ 2147483646 h 43200"/>
                <a:gd name="T2" fmla="*/ 2147483646 w 42655"/>
                <a:gd name="T3" fmla="*/ 2147483646 h 43200"/>
                <a:gd name="T4" fmla="*/ 2147483646 w 42655"/>
                <a:gd name="T5" fmla="*/ 2147483646 h 43200"/>
                <a:gd name="T6" fmla="*/ 0 60000 65536"/>
                <a:gd name="T7" fmla="*/ 0 60000 65536"/>
                <a:gd name="T8" fmla="*/ 0 60000 65536"/>
              </a:gdLst>
              <a:ahLst/>
              <a:cxnLst>
                <a:cxn ang="T6">
                  <a:pos x="T0" y="T1"/>
                </a:cxn>
                <a:cxn ang="T7">
                  <a:pos x="T2" y="T3"/>
                </a:cxn>
                <a:cxn ang="T8">
                  <a:pos x="T4" y="T5"/>
                </a:cxn>
              </a:cxnLst>
              <a:rect l="0" t="0" r="r" b="b"/>
              <a:pathLst>
                <a:path w="42655" h="43200" fill="none" extrusionOk="0">
                  <a:moveTo>
                    <a:pt x="42562" y="26810"/>
                  </a:moveTo>
                  <a:cubicBezTo>
                    <a:pt x="40168" y="36439"/>
                    <a:pt x="31522" y="43200"/>
                    <a:pt x="21600" y="43200"/>
                  </a:cubicBezTo>
                  <a:cubicBezTo>
                    <a:pt x="9670" y="43200"/>
                    <a:pt x="0" y="33529"/>
                    <a:pt x="0" y="21600"/>
                  </a:cubicBezTo>
                  <a:cubicBezTo>
                    <a:pt x="0" y="9670"/>
                    <a:pt x="9670" y="0"/>
                    <a:pt x="21600" y="0"/>
                  </a:cubicBezTo>
                  <a:cubicBezTo>
                    <a:pt x="31670" y="0"/>
                    <a:pt x="40405" y="6959"/>
                    <a:pt x="42654" y="16776"/>
                  </a:cubicBezTo>
                </a:path>
                <a:path w="42655" h="43200" stroke="0" extrusionOk="0">
                  <a:moveTo>
                    <a:pt x="42562" y="26810"/>
                  </a:moveTo>
                  <a:cubicBezTo>
                    <a:pt x="40168" y="36439"/>
                    <a:pt x="31522" y="43200"/>
                    <a:pt x="21600" y="43200"/>
                  </a:cubicBezTo>
                  <a:cubicBezTo>
                    <a:pt x="9670" y="43200"/>
                    <a:pt x="0" y="33529"/>
                    <a:pt x="0" y="21600"/>
                  </a:cubicBezTo>
                  <a:cubicBezTo>
                    <a:pt x="0" y="9670"/>
                    <a:pt x="9670" y="0"/>
                    <a:pt x="21600" y="0"/>
                  </a:cubicBezTo>
                  <a:cubicBezTo>
                    <a:pt x="31670" y="0"/>
                    <a:pt x="40405" y="6959"/>
                    <a:pt x="42654" y="16776"/>
                  </a:cubicBezTo>
                  <a:lnTo>
                    <a:pt x="21600" y="21600"/>
                  </a:lnTo>
                  <a:lnTo>
                    <a:pt x="42562" y="26810"/>
                  </a:lnTo>
                  <a:close/>
                </a:path>
              </a:pathLst>
            </a:cu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sz="600">
                <a:cs typeface="Arial" panose="020B0604020202020204" pitchFamily="34" charset="0"/>
              </a:endParaRPr>
            </a:p>
          </p:txBody>
        </p:sp>
        <p:cxnSp>
          <p:nvCxnSpPr>
            <p:cNvPr id="266" name="AutoShape 95">
              <a:extLst>
                <a:ext uri="{FF2B5EF4-FFF2-40B4-BE49-F238E27FC236}">
                  <a16:creationId xmlns:a16="http://schemas.microsoft.com/office/drawing/2014/main" id="{378D0154-10C0-4428-8022-D91ED18590FD}"/>
                </a:ext>
              </a:extLst>
            </p:cNvPr>
            <p:cNvCxnSpPr>
              <a:cxnSpLocks noChangeShapeType="1"/>
            </p:cNvCxnSpPr>
            <p:nvPr/>
          </p:nvCxnSpPr>
          <p:spPr bwMode="auto">
            <a:xfrm>
              <a:off x="7409873" y="794872"/>
              <a:ext cx="95425" cy="0"/>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7" name="AutoShape 106">
              <a:extLst>
                <a:ext uri="{FF2B5EF4-FFF2-40B4-BE49-F238E27FC236}">
                  <a16:creationId xmlns:a16="http://schemas.microsoft.com/office/drawing/2014/main" id="{6B46434C-E160-4993-B4DE-85257FFE4571}"/>
                </a:ext>
              </a:extLst>
            </p:cNvPr>
            <p:cNvSpPr>
              <a:spLocks noChangeAspect="1" noChangeArrowheads="1"/>
            </p:cNvSpPr>
            <p:nvPr/>
          </p:nvSpPr>
          <p:spPr bwMode="auto">
            <a:xfrm rot="8316760">
              <a:off x="7432913" y="1230418"/>
              <a:ext cx="101707" cy="45203"/>
            </a:xfrm>
            <a:prstGeom prst="leftRightArrow">
              <a:avLst>
                <a:gd name="adj1" fmla="val 50000"/>
                <a:gd name="adj2" fmla="val 45042"/>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268" name="Rectangle 267">
              <a:extLst>
                <a:ext uri="{FF2B5EF4-FFF2-40B4-BE49-F238E27FC236}">
                  <a16:creationId xmlns:a16="http://schemas.microsoft.com/office/drawing/2014/main" id="{DC95DC0B-2119-4334-92C6-C7D85128FBC2}"/>
                </a:ext>
              </a:extLst>
            </p:cNvPr>
            <p:cNvSpPr/>
            <p:nvPr/>
          </p:nvSpPr>
          <p:spPr>
            <a:xfrm>
              <a:off x="8310598" y="1330625"/>
              <a:ext cx="286645" cy="234506"/>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de-DE" sz="600" dirty="0">
                <a:solidFill>
                  <a:schemeClr val="tx1"/>
                </a:solidFill>
              </a:endParaRPr>
            </a:p>
          </p:txBody>
        </p:sp>
        <p:sp>
          <p:nvSpPr>
            <p:cNvPr id="269" name="Rectangle 268">
              <a:extLst>
                <a:ext uri="{FF2B5EF4-FFF2-40B4-BE49-F238E27FC236}">
                  <a16:creationId xmlns:a16="http://schemas.microsoft.com/office/drawing/2014/main" id="{2EBD7C16-7AD8-4977-956A-6DE8BA44BE03}"/>
                </a:ext>
              </a:extLst>
            </p:cNvPr>
            <p:cNvSpPr/>
            <p:nvPr/>
          </p:nvSpPr>
          <p:spPr>
            <a:xfrm rot="18900000">
              <a:off x="7870726" y="1404426"/>
              <a:ext cx="296809" cy="5424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350"/>
            </a:p>
          </p:txBody>
        </p:sp>
        <p:cxnSp>
          <p:nvCxnSpPr>
            <p:cNvPr id="270" name="Straight Connector 269">
              <a:extLst>
                <a:ext uri="{FF2B5EF4-FFF2-40B4-BE49-F238E27FC236}">
                  <a16:creationId xmlns:a16="http://schemas.microsoft.com/office/drawing/2014/main" id="{CCE5C2AD-39D8-42B4-836F-A8578FF08CF3}"/>
                </a:ext>
              </a:extLst>
            </p:cNvPr>
            <p:cNvCxnSpPr/>
            <p:nvPr/>
          </p:nvCxnSpPr>
          <p:spPr>
            <a:xfrm>
              <a:off x="8023967" y="1462545"/>
              <a:ext cx="0" cy="26393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271" name="Rectangle 270">
              <a:extLst>
                <a:ext uri="{FF2B5EF4-FFF2-40B4-BE49-F238E27FC236}">
                  <a16:creationId xmlns:a16="http://schemas.microsoft.com/office/drawing/2014/main" id="{C04A7EA8-1E62-41A9-BC11-1BE5D2135D82}"/>
                </a:ext>
              </a:extLst>
            </p:cNvPr>
            <p:cNvSpPr/>
            <p:nvPr/>
          </p:nvSpPr>
          <p:spPr>
            <a:xfrm>
              <a:off x="7884379" y="1607867"/>
              <a:ext cx="269501" cy="158413"/>
            </a:xfrm>
            <a:prstGeom prst="rect">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de-DE" sz="1350"/>
            </a:p>
          </p:txBody>
        </p:sp>
        <p:sp>
          <p:nvSpPr>
            <p:cNvPr id="272" name="Rounded Rectangle 396">
              <a:extLst>
                <a:ext uri="{FF2B5EF4-FFF2-40B4-BE49-F238E27FC236}">
                  <a16:creationId xmlns:a16="http://schemas.microsoft.com/office/drawing/2014/main" id="{26F05FDE-BB2E-4B1C-A3EA-453E5FC4731F}"/>
                </a:ext>
              </a:extLst>
            </p:cNvPr>
            <p:cNvSpPr/>
            <p:nvPr/>
          </p:nvSpPr>
          <p:spPr>
            <a:xfrm>
              <a:off x="7779961" y="1264567"/>
              <a:ext cx="875100" cy="553242"/>
            </a:xfrm>
            <a:prstGeom prst="round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350"/>
            </a:p>
          </p:txBody>
        </p:sp>
        <p:sp>
          <p:nvSpPr>
            <p:cNvPr id="273" name="TextBox 272">
              <a:extLst>
                <a:ext uri="{FF2B5EF4-FFF2-40B4-BE49-F238E27FC236}">
                  <a16:creationId xmlns:a16="http://schemas.microsoft.com/office/drawing/2014/main" id="{949170F8-D2B3-497C-B3DF-090544F5D15A}"/>
                </a:ext>
              </a:extLst>
            </p:cNvPr>
            <p:cNvSpPr txBox="1"/>
            <p:nvPr/>
          </p:nvSpPr>
          <p:spPr>
            <a:xfrm>
              <a:off x="7766764" y="960257"/>
              <a:ext cx="875333" cy="338555"/>
            </a:xfrm>
            <a:prstGeom prst="rect">
              <a:avLst/>
            </a:prstGeom>
            <a:noFill/>
          </p:spPr>
          <p:txBody>
            <a:bodyPr wrap="square" rtlCol="0">
              <a:spAutoFit/>
            </a:bodyPr>
            <a:lstStyle/>
            <a:p>
              <a:pPr algn="ctr"/>
              <a:r>
                <a:rPr lang="en-US" sz="525" dirty="0"/>
                <a:t>Autocollimator (WCU FP2)</a:t>
              </a:r>
              <a:endParaRPr lang="de-DE" sz="525" dirty="0"/>
            </a:p>
          </p:txBody>
        </p:sp>
        <p:sp>
          <p:nvSpPr>
            <p:cNvPr id="274" name="AutoShape 85">
              <a:extLst>
                <a:ext uri="{FF2B5EF4-FFF2-40B4-BE49-F238E27FC236}">
                  <a16:creationId xmlns:a16="http://schemas.microsoft.com/office/drawing/2014/main" id="{2BF1D08F-E05A-4B6E-A974-3FFA51C22FF9}"/>
                </a:ext>
              </a:extLst>
            </p:cNvPr>
            <p:cNvSpPr>
              <a:spLocks noChangeAspect="1" noChangeArrowheads="1"/>
            </p:cNvSpPr>
            <p:nvPr/>
          </p:nvSpPr>
          <p:spPr bwMode="auto">
            <a:xfrm rot="16200000" flipH="1">
              <a:off x="8158192" y="1658445"/>
              <a:ext cx="94644" cy="45203"/>
            </a:xfrm>
            <a:prstGeom prst="leftRightArrow">
              <a:avLst>
                <a:gd name="adj1" fmla="val 50000"/>
                <a:gd name="adj2" fmla="val 41836"/>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275" name="Rectangle 84">
              <a:extLst>
                <a:ext uri="{FF2B5EF4-FFF2-40B4-BE49-F238E27FC236}">
                  <a16:creationId xmlns:a16="http://schemas.microsoft.com/office/drawing/2014/main" id="{D01B6FD7-DE8D-49D9-BBF2-ECF5E71EE9CD}"/>
                </a:ext>
              </a:extLst>
            </p:cNvPr>
            <p:cNvSpPr>
              <a:spLocks noChangeArrowheads="1"/>
            </p:cNvSpPr>
            <p:nvPr/>
          </p:nvSpPr>
          <p:spPr bwMode="auto">
            <a:xfrm rot="10800000">
              <a:off x="5558101" y="623502"/>
              <a:ext cx="63568" cy="257092"/>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276" name="Rectangle 84">
              <a:extLst>
                <a:ext uri="{FF2B5EF4-FFF2-40B4-BE49-F238E27FC236}">
                  <a16:creationId xmlns:a16="http://schemas.microsoft.com/office/drawing/2014/main" id="{F3AD0DDC-0607-4228-83FA-C43545F1781A}"/>
                </a:ext>
              </a:extLst>
            </p:cNvPr>
            <p:cNvSpPr>
              <a:spLocks noChangeArrowheads="1"/>
            </p:cNvSpPr>
            <p:nvPr/>
          </p:nvSpPr>
          <p:spPr bwMode="auto">
            <a:xfrm rot="10800000">
              <a:off x="5655167" y="623050"/>
              <a:ext cx="63568" cy="257092"/>
            </a:xfrm>
            <a:prstGeom prst="rect">
              <a:avLst/>
            </a:prstGeom>
            <a:solidFill>
              <a:srgbClr val="00B050"/>
            </a:solidFill>
            <a:ln w="9525">
              <a:solidFill>
                <a:schemeClr val="tx1"/>
              </a:solidFill>
              <a:miter lim="800000"/>
              <a:headEnd/>
              <a:tailEnd/>
            </a:ln>
            <a:effectLs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277" name="Rectangle 276">
              <a:extLst>
                <a:ext uri="{FF2B5EF4-FFF2-40B4-BE49-F238E27FC236}">
                  <a16:creationId xmlns:a16="http://schemas.microsoft.com/office/drawing/2014/main" id="{00798E87-76A7-459A-B78A-8009426D88E3}"/>
                </a:ext>
              </a:extLst>
            </p:cNvPr>
            <p:cNvSpPr/>
            <p:nvPr/>
          </p:nvSpPr>
          <p:spPr>
            <a:xfrm>
              <a:off x="5152680" y="864322"/>
              <a:ext cx="249168" cy="224145"/>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sz="1350"/>
            </a:p>
          </p:txBody>
        </p:sp>
        <p:cxnSp>
          <p:nvCxnSpPr>
            <p:cNvPr id="278" name="AutoShape 95">
              <a:extLst>
                <a:ext uri="{FF2B5EF4-FFF2-40B4-BE49-F238E27FC236}">
                  <a16:creationId xmlns:a16="http://schemas.microsoft.com/office/drawing/2014/main" id="{8723C67A-F4C6-4C21-9920-2EDADDBCC115}"/>
                </a:ext>
              </a:extLst>
            </p:cNvPr>
            <p:cNvCxnSpPr>
              <a:cxnSpLocks noChangeShapeType="1"/>
            </p:cNvCxnSpPr>
            <p:nvPr/>
          </p:nvCxnSpPr>
          <p:spPr bwMode="auto">
            <a:xfrm>
              <a:off x="7271995" y="1257744"/>
              <a:ext cx="0" cy="178043"/>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9" name="Freeform 104">
              <a:extLst>
                <a:ext uri="{FF2B5EF4-FFF2-40B4-BE49-F238E27FC236}">
                  <a16:creationId xmlns:a16="http://schemas.microsoft.com/office/drawing/2014/main" id="{69261CBE-9B7D-49C4-B087-4CDAC86A3602}"/>
                </a:ext>
              </a:extLst>
            </p:cNvPr>
            <p:cNvSpPr>
              <a:spLocks/>
            </p:cNvSpPr>
            <p:nvPr/>
          </p:nvSpPr>
          <p:spPr bwMode="auto">
            <a:xfrm rot="10800000">
              <a:off x="7151369" y="1312351"/>
              <a:ext cx="258504" cy="257092"/>
            </a:xfrm>
            <a:custGeom>
              <a:avLst/>
              <a:gdLst>
                <a:gd name="T0" fmla="*/ 2147483646 w 182"/>
                <a:gd name="T1" fmla="*/ 0 h 182"/>
                <a:gd name="T2" fmla="*/ 2147483646 w 182"/>
                <a:gd name="T3" fmla="*/ 2147483646 h 182"/>
                <a:gd name="T4" fmla="*/ 0 w 182"/>
                <a:gd name="T5" fmla="*/ 2147483646 h 182"/>
                <a:gd name="T6" fmla="*/ 0 60000 65536"/>
                <a:gd name="T7" fmla="*/ 0 60000 65536"/>
                <a:gd name="T8" fmla="*/ 0 60000 65536"/>
              </a:gdLst>
              <a:ahLst/>
              <a:cxnLst>
                <a:cxn ang="T6">
                  <a:pos x="T0" y="T1"/>
                </a:cxn>
                <a:cxn ang="T7">
                  <a:pos x="T2" y="T3"/>
                </a:cxn>
                <a:cxn ang="T8">
                  <a:pos x="T4" y="T5"/>
                </a:cxn>
              </a:cxnLst>
              <a:rect l="0" t="0" r="r" b="b"/>
              <a:pathLst>
                <a:path w="182" h="182">
                  <a:moveTo>
                    <a:pt x="182" y="0"/>
                  </a:moveTo>
                  <a:lnTo>
                    <a:pt x="92" y="91"/>
                  </a:lnTo>
                  <a:lnTo>
                    <a:pt x="0" y="182"/>
                  </a:lnTo>
                </a:path>
              </a:pathLst>
            </a:custGeom>
            <a:noFill/>
            <a:ln w="28575" cap="flat" cmpd="sng">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sz="600">
                <a:cs typeface="Arial" panose="020B0604020202020204" pitchFamily="34" charset="0"/>
              </a:endParaRPr>
            </a:p>
          </p:txBody>
        </p:sp>
        <p:sp>
          <p:nvSpPr>
            <p:cNvPr id="280" name="AutoShape 103">
              <a:extLst>
                <a:ext uri="{FF2B5EF4-FFF2-40B4-BE49-F238E27FC236}">
                  <a16:creationId xmlns:a16="http://schemas.microsoft.com/office/drawing/2014/main" id="{5E911C42-A179-4A76-824E-2CF645D2F7CE}"/>
                </a:ext>
              </a:extLst>
            </p:cNvPr>
            <p:cNvSpPr>
              <a:spLocks noChangeArrowheads="1"/>
            </p:cNvSpPr>
            <p:nvPr/>
          </p:nvSpPr>
          <p:spPr bwMode="auto">
            <a:xfrm rot="10800000">
              <a:off x="7240134" y="1202413"/>
              <a:ext cx="62155" cy="62155"/>
            </a:xfrm>
            <a:prstGeom prst="diamond">
              <a:avLst/>
            </a:prstGeom>
            <a:solidFill>
              <a:srgbClr val="C0C0C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grpSp>
          <p:nvGrpSpPr>
            <p:cNvPr id="281" name="Group 280">
              <a:extLst>
                <a:ext uri="{FF2B5EF4-FFF2-40B4-BE49-F238E27FC236}">
                  <a16:creationId xmlns:a16="http://schemas.microsoft.com/office/drawing/2014/main" id="{14E60BAC-8A5A-4D8D-BEA4-15E32B6E707E}"/>
                </a:ext>
              </a:extLst>
            </p:cNvPr>
            <p:cNvGrpSpPr/>
            <p:nvPr/>
          </p:nvGrpSpPr>
          <p:grpSpPr>
            <a:xfrm rot="16200000">
              <a:off x="7247420" y="793201"/>
              <a:ext cx="408601" cy="0"/>
              <a:chOff x="6605318" y="1313833"/>
              <a:chExt cx="344395" cy="0"/>
            </a:xfrm>
          </p:grpSpPr>
          <p:cxnSp>
            <p:nvCxnSpPr>
              <p:cNvPr id="299" name="Straight Connector 298">
                <a:extLst>
                  <a:ext uri="{FF2B5EF4-FFF2-40B4-BE49-F238E27FC236}">
                    <a16:creationId xmlns:a16="http://schemas.microsoft.com/office/drawing/2014/main" id="{50C66DA1-4B10-4EAC-8E96-89148D52F73E}"/>
                  </a:ext>
                </a:extLst>
              </p:cNvPr>
              <p:cNvCxnSpPr/>
              <p:nvPr/>
            </p:nvCxnSpPr>
            <p:spPr>
              <a:xfrm>
                <a:off x="6605318" y="1313833"/>
                <a:ext cx="142194" cy="0"/>
              </a:xfrm>
              <a:prstGeom prst="line">
                <a:avLst/>
              </a:prstGeom>
            </p:spPr>
            <p:style>
              <a:lnRef idx="3">
                <a:schemeClr val="dk1"/>
              </a:lnRef>
              <a:fillRef idx="0">
                <a:schemeClr val="dk1"/>
              </a:fillRef>
              <a:effectRef idx="2">
                <a:schemeClr val="dk1"/>
              </a:effectRef>
              <a:fontRef idx="minor">
                <a:schemeClr val="tx1"/>
              </a:fontRef>
            </p:style>
          </p:cxnSp>
          <p:cxnSp>
            <p:nvCxnSpPr>
              <p:cNvPr id="300" name="Straight Connector 299">
                <a:extLst>
                  <a:ext uri="{FF2B5EF4-FFF2-40B4-BE49-F238E27FC236}">
                    <a16:creationId xmlns:a16="http://schemas.microsoft.com/office/drawing/2014/main" id="{30DF982A-091F-4813-A4B8-801F52EE59D7}"/>
                  </a:ext>
                </a:extLst>
              </p:cNvPr>
              <p:cNvCxnSpPr/>
              <p:nvPr/>
            </p:nvCxnSpPr>
            <p:spPr>
              <a:xfrm>
                <a:off x="6807519" y="1313833"/>
                <a:ext cx="142194" cy="0"/>
              </a:xfrm>
              <a:prstGeom prst="line">
                <a:avLst/>
              </a:prstGeom>
            </p:spPr>
            <p:style>
              <a:lnRef idx="3">
                <a:schemeClr val="dk1"/>
              </a:lnRef>
              <a:fillRef idx="0">
                <a:schemeClr val="dk1"/>
              </a:fillRef>
              <a:effectRef idx="2">
                <a:schemeClr val="dk1"/>
              </a:effectRef>
              <a:fontRef idx="minor">
                <a:schemeClr val="tx1"/>
              </a:fontRef>
            </p:style>
          </p:cxnSp>
        </p:grpSp>
        <p:grpSp>
          <p:nvGrpSpPr>
            <p:cNvPr id="282" name="Group 281">
              <a:extLst>
                <a:ext uri="{FF2B5EF4-FFF2-40B4-BE49-F238E27FC236}">
                  <a16:creationId xmlns:a16="http://schemas.microsoft.com/office/drawing/2014/main" id="{1CF5CFAA-662B-48C2-A7D7-9488C677907A}"/>
                </a:ext>
              </a:extLst>
            </p:cNvPr>
            <p:cNvGrpSpPr/>
            <p:nvPr/>
          </p:nvGrpSpPr>
          <p:grpSpPr>
            <a:xfrm>
              <a:off x="7491314" y="703344"/>
              <a:ext cx="177002" cy="219663"/>
              <a:chOff x="9022519" y="450172"/>
              <a:chExt cx="555169" cy="699309"/>
            </a:xfrm>
          </p:grpSpPr>
          <p:sp>
            <p:nvSpPr>
              <p:cNvPr id="292" name="Freeform 409">
                <a:extLst>
                  <a:ext uri="{FF2B5EF4-FFF2-40B4-BE49-F238E27FC236}">
                    <a16:creationId xmlns:a16="http://schemas.microsoft.com/office/drawing/2014/main" id="{22E6D3C2-455B-4339-91D9-4AC257ABE2B8}"/>
                  </a:ext>
                </a:extLst>
              </p:cNvPr>
              <p:cNvSpPr/>
              <p:nvPr/>
            </p:nvSpPr>
            <p:spPr>
              <a:xfrm>
                <a:off x="9099119" y="571421"/>
                <a:ext cx="380998" cy="142875"/>
              </a:xfrm>
              <a:custGeom>
                <a:avLst/>
                <a:gdLst>
                  <a:gd name="connsiteX0" fmla="*/ 0 w 381000"/>
                  <a:gd name="connsiteY0" fmla="*/ 114300 h 142875"/>
                  <a:gd name="connsiteX1" fmla="*/ 38100 w 381000"/>
                  <a:gd name="connsiteY1" fmla="*/ 47625 h 142875"/>
                  <a:gd name="connsiteX2" fmla="*/ 66675 w 381000"/>
                  <a:gd name="connsiteY2" fmla="*/ 28575 h 142875"/>
                  <a:gd name="connsiteX3" fmla="*/ 80963 w 381000"/>
                  <a:gd name="connsiteY3" fmla="*/ 19050 h 142875"/>
                  <a:gd name="connsiteX4" fmla="*/ 119063 w 381000"/>
                  <a:gd name="connsiteY4" fmla="*/ 23813 h 142875"/>
                  <a:gd name="connsiteX5" fmla="*/ 128588 w 381000"/>
                  <a:gd name="connsiteY5" fmla="*/ 42863 h 142875"/>
                  <a:gd name="connsiteX6" fmla="*/ 138113 w 381000"/>
                  <a:gd name="connsiteY6" fmla="*/ 57150 h 142875"/>
                  <a:gd name="connsiteX7" fmla="*/ 152400 w 381000"/>
                  <a:gd name="connsiteY7" fmla="*/ 85725 h 142875"/>
                  <a:gd name="connsiteX8" fmla="*/ 166688 w 381000"/>
                  <a:gd name="connsiteY8" fmla="*/ 114300 h 142875"/>
                  <a:gd name="connsiteX9" fmla="*/ 180975 w 381000"/>
                  <a:gd name="connsiteY9" fmla="*/ 119063 h 142875"/>
                  <a:gd name="connsiteX10" fmla="*/ 228600 w 381000"/>
                  <a:gd name="connsiteY10" fmla="*/ 104775 h 142875"/>
                  <a:gd name="connsiteX11" fmla="*/ 247650 w 381000"/>
                  <a:gd name="connsiteY11" fmla="*/ 61913 h 142875"/>
                  <a:gd name="connsiteX12" fmla="*/ 266700 w 381000"/>
                  <a:gd name="connsiteY12" fmla="*/ 33338 h 142875"/>
                  <a:gd name="connsiteX13" fmla="*/ 290513 w 381000"/>
                  <a:gd name="connsiteY13" fmla="*/ 4763 h 142875"/>
                  <a:gd name="connsiteX14" fmla="*/ 304800 w 381000"/>
                  <a:gd name="connsiteY14" fmla="*/ 0 h 142875"/>
                  <a:gd name="connsiteX15" fmla="*/ 319088 w 381000"/>
                  <a:gd name="connsiteY15" fmla="*/ 4763 h 142875"/>
                  <a:gd name="connsiteX16" fmla="*/ 333375 w 381000"/>
                  <a:gd name="connsiteY16" fmla="*/ 33338 h 142875"/>
                  <a:gd name="connsiteX17" fmla="*/ 347663 w 381000"/>
                  <a:gd name="connsiteY17" fmla="*/ 85725 h 142875"/>
                  <a:gd name="connsiteX18" fmla="*/ 366713 w 381000"/>
                  <a:gd name="connsiteY18" fmla="*/ 119063 h 142875"/>
                  <a:gd name="connsiteX19" fmla="*/ 381000 w 381000"/>
                  <a:gd name="connsiteY19" fmla="*/ 142875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81000" h="142875">
                    <a:moveTo>
                      <a:pt x="0" y="114300"/>
                    </a:moveTo>
                    <a:cubicBezTo>
                      <a:pt x="5865" y="84977"/>
                      <a:pt x="5267" y="69514"/>
                      <a:pt x="38100" y="47625"/>
                    </a:cubicBezTo>
                    <a:lnTo>
                      <a:pt x="66675" y="28575"/>
                    </a:lnTo>
                    <a:lnTo>
                      <a:pt x="80963" y="19050"/>
                    </a:lnTo>
                    <a:cubicBezTo>
                      <a:pt x="93663" y="20638"/>
                      <a:pt x="107615" y="18089"/>
                      <a:pt x="119063" y="23813"/>
                    </a:cubicBezTo>
                    <a:cubicBezTo>
                      <a:pt x="125413" y="26988"/>
                      <a:pt x="125066" y="36699"/>
                      <a:pt x="128588" y="42863"/>
                    </a:cubicBezTo>
                    <a:cubicBezTo>
                      <a:pt x="131428" y="47833"/>
                      <a:pt x="134938" y="52388"/>
                      <a:pt x="138113" y="57150"/>
                    </a:cubicBezTo>
                    <a:cubicBezTo>
                      <a:pt x="150080" y="93057"/>
                      <a:pt x="133939" y="48803"/>
                      <a:pt x="152400" y="85725"/>
                    </a:cubicBezTo>
                    <a:cubicBezTo>
                      <a:pt x="158152" y="97229"/>
                      <a:pt x="155314" y="105201"/>
                      <a:pt x="166688" y="114300"/>
                    </a:cubicBezTo>
                    <a:cubicBezTo>
                      <a:pt x="170608" y="117436"/>
                      <a:pt x="176213" y="117475"/>
                      <a:pt x="180975" y="119063"/>
                    </a:cubicBezTo>
                    <a:cubicBezTo>
                      <a:pt x="201960" y="116065"/>
                      <a:pt x="214161" y="119214"/>
                      <a:pt x="228600" y="104775"/>
                    </a:cubicBezTo>
                    <a:cubicBezTo>
                      <a:pt x="247987" y="85388"/>
                      <a:pt x="228785" y="90210"/>
                      <a:pt x="247650" y="61913"/>
                    </a:cubicBezTo>
                    <a:lnTo>
                      <a:pt x="266700" y="33338"/>
                    </a:lnTo>
                    <a:cubicBezTo>
                      <a:pt x="273730" y="22793"/>
                      <a:pt x="279509" y="12099"/>
                      <a:pt x="290513" y="4763"/>
                    </a:cubicBezTo>
                    <a:cubicBezTo>
                      <a:pt x="294690" y="1978"/>
                      <a:pt x="300038" y="1588"/>
                      <a:pt x="304800" y="0"/>
                    </a:cubicBezTo>
                    <a:cubicBezTo>
                      <a:pt x="309563" y="1588"/>
                      <a:pt x="315168" y="1627"/>
                      <a:pt x="319088" y="4763"/>
                    </a:cubicBezTo>
                    <a:cubicBezTo>
                      <a:pt x="326365" y="10584"/>
                      <a:pt x="331218" y="24709"/>
                      <a:pt x="333375" y="33338"/>
                    </a:cubicBezTo>
                    <a:cubicBezTo>
                      <a:pt x="336953" y="47650"/>
                      <a:pt x="339491" y="73466"/>
                      <a:pt x="347663" y="85725"/>
                    </a:cubicBezTo>
                    <a:cubicBezTo>
                      <a:pt x="370873" y="120542"/>
                      <a:pt x="342538" y="76758"/>
                      <a:pt x="366713" y="119063"/>
                    </a:cubicBezTo>
                    <a:cubicBezTo>
                      <a:pt x="389691" y="159275"/>
                      <a:pt x="366556" y="113984"/>
                      <a:pt x="381000" y="142875"/>
                    </a:cubicBezTo>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350"/>
              </a:p>
            </p:txBody>
          </p:sp>
          <p:cxnSp>
            <p:nvCxnSpPr>
              <p:cNvPr id="293" name="Straight Connector 292">
                <a:extLst>
                  <a:ext uri="{FF2B5EF4-FFF2-40B4-BE49-F238E27FC236}">
                    <a16:creationId xmlns:a16="http://schemas.microsoft.com/office/drawing/2014/main" id="{CF0E5EBB-F0E6-484E-B2E9-51E439B78DCF}"/>
                  </a:ext>
                </a:extLst>
              </p:cNvPr>
              <p:cNvCxnSpPr>
                <a:stCxn id="292" idx="0"/>
              </p:cNvCxnSpPr>
              <p:nvPr/>
            </p:nvCxnSpPr>
            <p:spPr>
              <a:xfrm>
                <a:off x="9099119" y="685723"/>
                <a:ext cx="126872" cy="256512"/>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4" name="Straight Connector 293">
                <a:extLst>
                  <a:ext uri="{FF2B5EF4-FFF2-40B4-BE49-F238E27FC236}">
                    <a16:creationId xmlns:a16="http://schemas.microsoft.com/office/drawing/2014/main" id="{2F36F22F-2F7C-49ED-B5E0-C499AE9498B1}"/>
                  </a:ext>
                </a:extLst>
              </p:cNvPr>
              <p:cNvCxnSpPr>
                <a:stCxn id="292" idx="19"/>
              </p:cNvCxnSpPr>
              <p:nvPr/>
            </p:nvCxnSpPr>
            <p:spPr>
              <a:xfrm flipH="1">
                <a:off x="9370089" y="714296"/>
                <a:ext cx="110032" cy="223788"/>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
            <p:nvSpPr>
              <p:cNvPr id="295" name="Oval 294">
                <a:extLst>
                  <a:ext uri="{FF2B5EF4-FFF2-40B4-BE49-F238E27FC236}">
                    <a16:creationId xmlns:a16="http://schemas.microsoft.com/office/drawing/2014/main" id="{45AA6090-1AD5-4B85-A5DB-35CB0D04666F}"/>
                  </a:ext>
                </a:extLst>
              </p:cNvPr>
              <p:cNvSpPr/>
              <p:nvPr/>
            </p:nvSpPr>
            <p:spPr>
              <a:xfrm>
                <a:off x="9022519" y="450172"/>
                <a:ext cx="555169" cy="555169"/>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350"/>
              </a:p>
            </p:txBody>
          </p:sp>
          <p:sp>
            <p:nvSpPr>
              <p:cNvPr id="296" name="Arc 295">
                <a:extLst>
                  <a:ext uri="{FF2B5EF4-FFF2-40B4-BE49-F238E27FC236}">
                    <a16:creationId xmlns:a16="http://schemas.microsoft.com/office/drawing/2014/main" id="{6FA1F7AE-A15F-4C02-92A8-969BE39E906F}"/>
                  </a:ext>
                </a:extLst>
              </p:cNvPr>
              <p:cNvSpPr/>
              <p:nvPr/>
            </p:nvSpPr>
            <p:spPr>
              <a:xfrm rot="8174504">
                <a:off x="9169142" y="796957"/>
                <a:ext cx="276132" cy="276132"/>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sz="1350"/>
              </a:p>
            </p:txBody>
          </p:sp>
          <p:sp>
            <p:nvSpPr>
              <p:cNvPr id="297" name="Arc 296">
                <a:extLst>
                  <a:ext uri="{FF2B5EF4-FFF2-40B4-BE49-F238E27FC236}">
                    <a16:creationId xmlns:a16="http://schemas.microsoft.com/office/drawing/2014/main" id="{87703AE8-4D0A-459C-AC1F-C7AD39375FE9}"/>
                  </a:ext>
                </a:extLst>
              </p:cNvPr>
              <p:cNvSpPr/>
              <p:nvPr/>
            </p:nvSpPr>
            <p:spPr>
              <a:xfrm rot="8174504">
                <a:off x="9169142" y="835251"/>
                <a:ext cx="276132" cy="276132"/>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sz="1350"/>
              </a:p>
            </p:txBody>
          </p:sp>
          <p:sp>
            <p:nvSpPr>
              <p:cNvPr id="298" name="Arc 297">
                <a:extLst>
                  <a:ext uri="{FF2B5EF4-FFF2-40B4-BE49-F238E27FC236}">
                    <a16:creationId xmlns:a16="http://schemas.microsoft.com/office/drawing/2014/main" id="{B7787899-B7D1-432E-84AF-8C02928289DF}"/>
                  </a:ext>
                </a:extLst>
              </p:cNvPr>
              <p:cNvSpPr/>
              <p:nvPr/>
            </p:nvSpPr>
            <p:spPr>
              <a:xfrm rot="8174504">
                <a:off x="9169141" y="873349"/>
                <a:ext cx="276132" cy="276132"/>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sz="1350"/>
              </a:p>
            </p:txBody>
          </p:sp>
        </p:grpSp>
        <p:sp>
          <p:nvSpPr>
            <p:cNvPr id="283" name="AutoShape 7">
              <a:extLst>
                <a:ext uri="{FF2B5EF4-FFF2-40B4-BE49-F238E27FC236}">
                  <a16:creationId xmlns:a16="http://schemas.microsoft.com/office/drawing/2014/main" id="{63315C0F-41B4-4B0B-8F11-649BDEDD605C}"/>
                </a:ext>
              </a:extLst>
            </p:cNvPr>
            <p:cNvSpPr>
              <a:spLocks noChangeAspect="1" noChangeArrowheads="1"/>
            </p:cNvSpPr>
            <p:nvPr/>
          </p:nvSpPr>
          <p:spPr bwMode="auto">
            <a:xfrm rot="5400000" flipH="1">
              <a:off x="4060652" y="2359661"/>
              <a:ext cx="110183" cy="62155"/>
            </a:xfrm>
            <a:prstGeom prst="leftRightArrow">
              <a:avLst>
                <a:gd name="adj1" fmla="val 50000"/>
                <a:gd name="adj2" fmla="val 35463"/>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cxnSp>
          <p:nvCxnSpPr>
            <p:cNvPr id="284" name="AutoShape 71">
              <a:extLst>
                <a:ext uri="{FF2B5EF4-FFF2-40B4-BE49-F238E27FC236}">
                  <a16:creationId xmlns:a16="http://schemas.microsoft.com/office/drawing/2014/main" id="{D89B53F1-0FBE-427A-88C1-11596A04E83A}"/>
                </a:ext>
              </a:extLst>
            </p:cNvPr>
            <p:cNvCxnSpPr>
              <a:cxnSpLocks noChangeShapeType="1"/>
            </p:cNvCxnSpPr>
            <p:nvPr/>
          </p:nvCxnSpPr>
          <p:spPr bwMode="auto">
            <a:xfrm flipH="1" flipV="1">
              <a:off x="3971431" y="2769985"/>
              <a:ext cx="228055" cy="2104"/>
            </a:xfrm>
            <a:prstGeom prst="straightConnector1">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85" name="Rectangle 72">
              <a:extLst>
                <a:ext uri="{FF2B5EF4-FFF2-40B4-BE49-F238E27FC236}">
                  <a16:creationId xmlns:a16="http://schemas.microsoft.com/office/drawing/2014/main" id="{1C2815DB-3E5A-4DA4-89D0-FE8F1983B652}"/>
                </a:ext>
              </a:extLst>
            </p:cNvPr>
            <p:cNvSpPr>
              <a:spLocks noChangeArrowheads="1"/>
            </p:cNvSpPr>
            <p:nvPr/>
          </p:nvSpPr>
          <p:spPr bwMode="auto">
            <a:xfrm rot="18900000">
              <a:off x="4076924" y="2469805"/>
              <a:ext cx="40966" cy="290995"/>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600">
                <a:latin typeface="+mn-lt"/>
                <a:cs typeface="Arial" panose="020B0604020202020204" pitchFamily="34" charset="0"/>
              </a:endParaRPr>
            </a:p>
          </p:txBody>
        </p:sp>
        <p:sp>
          <p:nvSpPr>
            <p:cNvPr id="286" name="Text Box 189">
              <a:extLst>
                <a:ext uri="{FF2B5EF4-FFF2-40B4-BE49-F238E27FC236}">
                  <a16:creationId xmlns:a16="http://schemas.microsoft.com/office/drawing/2014/main" id="{AA250B72-1A81-45B8-9981-D6143BFFD6E9}"/>
                </a:ext>
              </a:extLst>
            </p:cNvPr>
            <p:cNvSpPr txBox="1">
              <a:spLocks noChangeArrowheads="1"/>
            </p:cNvSpPr>
            <p:nvPr/>
          </p:nvSpPr>
          <p:spPr bwMode="auto">
            <a:xfrm flipH="1">
              <a:off x="4471362" y="5541928"/>
              <a:ext cx="545675" cy="307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nl-NL" altLang="en-US" sz="450" dirty="0">
                  <a:latin typeface="+mn-lt"/>
                  <a:cs typeface="Arial" panose="020B0604020202020204" pitchFamily="34" charset="0"/>
                </a:rPr>
                <a:t>SCA FP1</a:t>
              </a:r>
            </a:p>
          </p:txBody>
        </p:sp>
        <p:cxnSp>
          <p:nvCxnSpPr>
            <p:cNvPr id="287" name="AutoShape 71">
              <a:extLst>
                <a:ext uri="{FF2B5EF4-FFF2-40B4-BE49-F238E27FC236}">
                  <a16:creationId xmlns:a16="http://schemas.microsoft.com/office/drawing/2014/main" id="{04A6C2C4-7DE2-4D90-BD1E-71F693DF7100}"/>
                </a:ext>
              </a:extLst>
            </p:cNvPr>
            <p:cNvCxnSpPr>
              <a:cxnSpLocks noChangeShapeType="1"/>
            </p:cNvCxnSpPr>
            <p:nvPr/>
          </p:nvCxnSpPr>
          <p:spPr bwMode="auto">
            <a:xfrm flipV="1">
              <a:off x="4908729" y="5620359"/>
              <a:ext cx="143187" cy="1452"/>
            </a:xfrm>
            <a:prstGeom prst="straightConnector1">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8" name="AutoShape 15">
              <a:extLst>
                <a:ext uri="{FF2B5EF4-FFF2-40B4-BE49-F238E27FC236}">
                  <a16:creationId xmlns:a16="http://schemas.microsoft.com/office/drawing/2014/main" id="{5761900A-BA45-4B9F-A6B1-830E632143AB}"/>
                </a:ext>
              </a:extLst>
            </p:cNvPr>
            <p:cNvCxnSpPr>
              <a:cxnSpLocks noChangeShapeType="1"/>
            </p:cNvCxnSpPr>
            <p:nvPr/>
          </p:nvCxnSpPr>
          <p:spPr bwMode="auto">
            <a:xfrm>
              <a:off x="5243605" y="5761061"/>
              <a:ext cx="4702" cy="532240"/>
            </a:xfrm>
            <a:prstGeom prst="straightConnector1">
              <a:avLst/>
            </a:prstGeom>
            <a:noFill/>
            <a:ln w="9525">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89" name="Freeform 26">
              <a:extLst>
                <a:ext uri="{FF2B5EF4-FFF2-40B4-BE49-F238E27FC236}">
                  <a16:creationId xmlns:a16="http://schemas.microsoft.com/office/drawing/2014/main" id="{D3EF51E6-0E4A-4B0F-85BF-BEC9FD87A0DA}"/>
                </a:ext>
              </a:extLst>
            </p:cNvPr>
            <p:cNvSpPr>
              <a:spLocks/>
            </p:cNvSpPr>
            <p:nvPr/>
          </p:nvSpPr>
          <p:spPr bwMode="auto">
            <a:xfrm rot="4776834" flipV="1">
              <a:off x="5175429" y="5659789"/>
              <a:ext cx="145756" cy="177124"/>
            </a:xfrm>
            <a:custGeom>
              <a:avLst/>
              <a:gdLst>
                <a:gd name="T0" fmla="*/ 0 w 181"/>
                <a:gd name="T1" fmla="*/ 0 h 182"/>
                <a:gd name="T2" fmla="*/ 2147483647 w 181"/>
                <a:gd name="T3" fmla="*/ 2147483647 h 182"/>
                <a:gd name="T4" fmla="*/ 2147483647 w 181"/>
                <a:gd name="T5" fmla="*/ 2147483647 h 182"/>
                <a:gd name="T6" fmla="*/ 0 60000 65536"/>
                <a:gd name="T7" fmla="*/ 0 60000 65536"/>
                <a:gd name="T8" fmla="*/ 0 60000 65536"/>
              </a:gdLst>
              <a:ahLst/>
              <a:cxnLst>
                <a:cxn ang="T6">
                  <a:pos x="T0" y="T1"/>
                </a:cxn>
                <a:cxn ang="T7">
                  <a:pos x="T2" y="T3"/>
                </a:cxn>
                <a:cxn ang="T8">
                  <a:pos x="T4" y="T5"/>
                </a:cxn>
              </a:cxnLst>
              <a:rect l="0" t="0" r="r" b="b"/>
              <a:pathLst>
                <a:path w="181" h="182">
                  <a:moveTo>
                    <a:pt x="0" y="0"/>
                  </a:moveTo>
                  <a:lnTo>
                    <a:pt x="91" y="92"/>
                  </a:lnTo>
                  <a:lnTo>
                    <a:pt x="181" y="182"/>
                  </a:lnTo>
                </a:path>
              </a:pathLst>
            </a:custGeom>
            <a:noFill/>
            <a:ln w="28575" cmpd="sng">
              <a:solidFill>
                <a:schemeClr val="tx1"/>
              </a:solidFill>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sz="1350"/>
            </a:p>
          </p:txBody>
        </p:sp>
        <p:sp>
          <p:nvSpPr>
            <p:cNvPr id="290" name="Text Box 189">
              <a:extLst>
                <a:ext uri="{FF2B5EF4-FFF2-40B4-BE49-F238E27FC236}">
                  <a16:creationId xmlns:a16="http://schemas.microsoft.com/office/drawing/2014/main" id="{C86DF3B7-1D04-4411-B031-E73AE15D1956}"/>
                </a:ext>
              </a:extLst>
            </p:cNvPr>
            <p:cNvSpPr txBox="1">
              <a:spLocks noChangeArrowheads="1"/>
            </p:cNvSpPr>
            <p:nvPr/>
          </p:nvSpPr>
          <p:spPr bwMode="auto">
            <a:xfrm flipH="1">
              <a:off x="5194643" y="5553746"/>
              <a:ext cx="472611" cy="307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nl-NL" altLang="en-US" sz="450" dirty="0">
                  <a:latin typeface="+mn-lt"/>
                  <a:cs typeface="Arial" panose="020B0604020202020204" pitchFamily="34" charset="0"/>
                </a:rPr>
                <a:t>SCA FM2</a:t>
              </a:r>
            </a:p>
          </p:txBody>
        </p:sp>
        <p:sp>
          <p:nvSpPr>
            <p:cNvPr id="291" name="Isosceles Triangle 290">
              <a:extLst>
                <a:ext uri="{FF2B5EF4-FFF2-40B4-BE49-F238E27FC236}">
                  <a16:creationId xmlns:a16="http://schemas.microsoft.com/office/drawing/2014/main" id="{396670F9-DE77-4A0E-A737-8534D0B8C8EC}"/>
                </a:ext>
              </a:extLst>
            </p:cNvPr>
            <p:cNvSpPr/>
            <p:nvPr/>
          </p:nvSpPr>
          <p:spPr>
            <a:xfrm>
              <a:off x="5153450" y="5992042"/>
              <a:ext cx="195108" cy="45720"/>
            </a:xfrm>
            <a:prstGeom prst="triangle">
              <a:avLst/>
            </a:prstGeom>
            <a:ln w="6350">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350"/>
            </a:p>
          </p:txBody>
        </p:sp>
      </p:grpSp>
    </p:spTree>
    <p:extLst>
      <p:ext uri="{BB962C8B-B14F-4D97-AF65-F5344CB8AC3E}">
        <p14:creationId xmlns:p14="http://schemas.microsoft.com/office/powerpoint/2010/main" val="162057326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GB"/>
              <a:t>ESC/12 October 2017/Instrumentation Update</a:t>
            </a:r>
            <a:endParaRPr lang="en-GB" dirty="0"/>
          </a:p>
        </p:txBody>
      </p:sp>
      <p:sp>
        <p:nvSpPr>
          <p:cNvPr id="3" name="Slide Number Placeholder 2"/>
          <p:cNvSpPr>
            <a:spLocks noGrp="1"/>
          </p:cNvSpPr>
          <p:nvPr>
            <p:ph type="sldNum" sz="quarter" idx="4"/>
          </p:nvPr>
        </p:nvSpPr>
        <p:spPr/>
        <p:txBody>
          <a:bodyPr/>
          <a:lstStyle/>
          <a:p>
            <a:fld id="{CD6CA89A-7F63-7545-9B43-AF7DF332BE1B}" type="slidenum">
              <a:rPr lang="en-GB" smtClean="0"/>
              <a:pPr/>
              <a:t>43</a:t>
            </a:fld>
            <a:endParaRPr lang="en-GB"/>
          </a:p>
        </p:txBody>
      </p:sp>
      <p:sp>
        <p:nvSpPr>
          <p:cNvPr id="5" name="Title 4"/>
          <p:cNvSpPr>
            <a:spLocks noGrp="1"/>
          </p:cNvSpPr>
          <p:nvPr>
            <p:ph type="title"/>
          </p:nvPr>
        </p:nvSpPr>
        <p:spPr/>
        <p:txBody>
          <a:bodyPr>
            <a:normAutofit/>
          </a:bodyPr>
          <a:lstStyle/>
          <a:p>
            <a:r>
              <a:rPr lang="en-US" dirty="0"/>
              <a:t>METIS Cryostat</a:t>
            </a:r>
            <a:endParaRPr lang="en-GB" dirty="0"/>
          </a:p>
        </p:txBody>
      </p:sp>
      <p:pic>
        <p:nvPicPr>
          <p:cNvPr id="39" name="Picture 38">
            <a:extLst>
              <a:ext uri="{FF2B5EF4-FFF2-40B4-BE49-F238E27FC236}">
                <a16:creationId xmlns:a16="http://schemas.microsoft.com/office/drawing/2014/main" id="{26E1D29F-A5CF-4DD4-BC51-26547D19EE1C}"/>
              </a:ext>
            </a:extLst>
          </p:cNvPr>
          <p:cNvPicPr/>
          <p:nvPr/>
        </p:nvPicPr>
        <p:blipFill>
          <a:blip r:embed="rId3">
            <a:extLst>
              <a:ext uri="{28A0092B-C50C-407E-A947-70E740481C1C}">
                <a14:useLocalDpi xmlns:a14="http://schemas.microsoft.com/office/drawing/2010/main" val="0"/>
              </a:ext>
            </a:extLst>
          </a:blip>
          <a:stretch>
            <a:fillRect/>
          </a:stretch>
        </p:blipFill>
        <p:spPr>
          <a:xfrm>
            <a:off x="-136477" y="1286122"/>
            <a:ext cx="3534770" cy="4954138"/>
          </a:xfrm>
          <a:prstGeom prst="rect">
            <a:avLst/>
          </a:prstGeom>
          <a:ln>
            <a:noFill/>
          </a:ln>
        </p:spPr>
      </p:pic>
      <p:pic>
        <p:nvPicPr>
          <p:cNvPr id="11" name="Picture 10">
            <a:extLst>
              <a:ext uri="{FF2B5EF4-FFF2-40B4-BE49-F238E27FC236}">
                <a16:creationId xmlns:a16="http://schemas.microsoft.com/office/drawing/2014/main" id="{190D8E19-B45D-412B-A390-4E181E3174B4}"/>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16350" y="1681390"/>
            <a:ext cx="5727650" cy="4375990"/>
          </a:xfrm>
          <a:prstGeom prst="rect">
            <a:avLst/>
          </a:prstGeom>
          <a:noFill/>
          <a:ln>
            <a:noFill/>
          </a:ln>
        </p:spPr>
      </p:pic>
    </p:spTree>
    <p:extLst>
      <p:ext uri="{BB962C8B-B14F-4D97-AF65-F5344CB8AC3E}">
        <p14:creationId xmlns:p14="http://schemas.microsoft.com/office/powerpoint/2010/main" val="149413926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GB"/>
              <a:t>ESC/12 October 2017/Instrumentation Update</a:t>
            </a:r>
            <a:endParaRPr lang="en-GB" dirty="0"/>
          </a:p>
        </p:txBody>
      </p:sp>
      <p:sp>
        <p:nvSpPr>
          <p:cNvPr id="3" name="Slide Number Placeholder 2"/>
          <p:cNvSpPr>
            <a:spLocks noGrp="1"/>
          </p:cNvSpPr>
          <p:nvPr>
            <p:ph type="sldNum" sz="quarter" idx="4"/>
          </p:nvPr>
        </p:nvSpPr>
        <p:spPr/>
        <p:txBody>
          <a:bodyPr/>
          <a:lstStyle/>
          <a:p>
            <a:fld id="{CD6CA89A-7F63-7545-9B43-AF7DF332BE1B}" type="slidenum">
              <a:rPr lang="en-GB" smtClean="0"/>
              <a:pPr/>
              <a:t>44</a:t>
            </a:fld>
            <a:endParaRPr lang="en-GB"/>
          </a:p>
        </p:txBody>
      </p:sp>
      <p:sp>
        <p:nvSpPr>
          <p:cNvPr id="4" name="Content Placeholder 3"/>
          <p:cNvSpPr>
            <a:spLocks noGrp="1"/>
          </p:cNvSpPr>
          <p:nvPr>
            <p:ph sz="quarter" idx="10"/>
          </p:nvPr>
        </p:nvSpPr>
        <p:spPr/>
        <p:txBody>
          <a:bodyPr/>
          <a:lstStyle/>
          <a:p>
            <a:pPr marL="0" indent="0">
              <a:buNone/>
            </a:pPr>
            <a:r>
              <a:rPr lang="en-US" sz="2400" dirty="0"/>
              <a:t> </a:t>
            </a:r>
          </a:p>
          <a:p>
            <a:pPr marL="0" indent="0">
              <a:buNone/>
            </a:pPr>
            <a:endParaRPr lang="en-US" sz="2400" dirty="0"/>
          </a:p>
          <a:p>
            <a:endParaRPr lang="en-US" sz="2400" dirty="0"/>
          </a:p>
          <a:p>
            <a:pPr lvl="2"/>
            <a:endParaRPr lang="en-US" sz="1600" dirty="0"/>
          </a:p>
          <a:p>
            <a:pPr lvl="1"/>
            <a:endParaRPr lang="en-US" sz="2000" dirty="0"/>
          </a:p>
          <a:p>
            <a:pPr marL="0" indent="0">
              <a:buNone/>
            </a:pPr>
            <a:endParaRPr lang="en-US" sz="2400" dirty="0"/>
          </a:p>
          <a:p>
            <a:endParaRPr lang="en-US" sz="2400" dirty="0"/>
          </a:p>
          <a:p>
            <a:endParaRPr lang="en-GB" sz="2400" dirty="0"/>
          </a:p>
        </p:txBody>
      </p:sp>
      <p:sp>
        <p:nvSpPr>
          <p:cNvPr id="5" name="Title 4"/>
          <p:cNvSpPr>
            <a:spLocks noGrp="1"/>
          </p:cNvSpPr>
          <p:nvPr>
            <p:ph type="title"/>
          </p:nvPr>
        </p:nvSpPr>
        <p:spPr/>
        <p:txBody>
          <a:bodyPr>
            <a:normAutofit/>
          </a:bodyPr>
          <a:lstStyle/>
          <a:p>
            <a:r>
              <a:rPr lang="en-US" dirty="0"/>
              <a:t>METIS Subsystem Packaging</a:t>
            </a:r>
            <a:endParaRPr lang="en-GB" dirty="0"/>
          </a:p>
        </p:txBody>
      </p:sp>
      <p:sp>
        <p:nvSpPr>
          <p:cNvPr id="15" name="TextBox 14"/>
          <p:cNvSpPr txBox="1"/>
          <p:nvPr/>
        </p:nvSpPr>
        <p:spPr>
          <a:xfrm>
            <a:off x="6505047" y="1612199"/>
            <a:ext cx="817919" cy="463302"/>
          </a:xfrm>
          <a:prstGeom prst="rect">
            <a:avLst/>
          </a:prstGeom>
          <a:noFill/>
        </p:spPr>
        <p:txBody>
          <a:bodyPr wrap="none" rtlCol="0">
            <a:spAutoFit/>
          </a:bodyPr>
          <a:lstStyle/>
          <a:p>
            <a:r>
              <a:rPr lang="nl-NL" dirty="0"/>
              <a:t>LMS</a:t>
            </a:r>
            <a:endParaRPr lang="en-GB" dirty="0"/>
          </a:p>
        </p:txBody>
      </p:sp>
      <p:sp>
        <p:nvSpPr>
          <p:cNvPr id="17" name="TextBox 16"/>
          <p:cNvSpPr txBox="1"/>
          <p:nvPr/>
        </p:nvSpPr>
        <p:spPr>
          <a:xfrm>
            <a:off x="6533030" y="2730263"/>
            <a:ext cx="831357" cy="463302"/>
          </a:xfrm>
          <a:prstGeom prst="rect">
            <a:avLst/>
          </a:prstGeom>
          <a:noFill/>
        </p:spPr>
        <p:txBody>
          <a:bodyPr wrap="none" rtlCol="0">
            <a:spAutoFit/>
          </a:bodyPr>
          <a:lstStyle/>
          <a:p>
            <a:r>
              <a:rPr lang="nl-NL" dirty="0">
                <a:solidFill>
                  <a:schemeClr val="bg1">
                    <a:lumMod val="75000"/>
                  </a:schemeClr>
                </a:solidFill>
              </a:rPr>
              <a:t>NQS</a:t>
            </a:r>
            <a:endParaRPr lang="en-GB" dirty="0">
              <a:solidFill>
                <a:schemeClr val="bg1">
                  <a:lumMod val="75000"/>
                </a:schemeClr>
              </a:solidFill>
            </a:endParaRPr>
          </a:p>
        </p:txBody>
      </p:sp>
      <p:sp>
        <p:nvSpPr>
          <p:cNvPr id="20" name="TextBox 19"/>
          <p:cNvSpPr txBox="1"/>
          <p:nvPr/>
        </p:nvSpPr>
        <p:spPr>
          <a:xfrm>
            <a:off x="3810430" y="2869685"/>
            <a:ext cx="817919" cy="463302"/>
          </a:xfrm>
          <a:prstGeom prst="rect">
            <a:avLst/>
          </a:prstGeom>
          <a:noFill/>
        </p:spPr>
        <p:txBody>
          <a:bodyPr wrap="none" rtlCol="0">
            <a:spAutoFit/>
          </a:bodyPr>
          <a:lstStyle/>
          <a:p>
            <a:r>
              <a:rPr lang="nl-NL" dirty="0"/>
              <a:t>IMG</a:t>
            </a:r>
            <a:endParaRPr lang="en-GB" dirty="0"/>
          </a:p>
        </p:txBody>
      </p:sp>
      <p:sp>
        <p:nvSpPr>
          <p:cNvPr id="22" name="TextBox 21"/>
          <p:cNvSpPr txBox="1"/>
          <p:nvPr/>
        </p:nvSpPr>
        <p:spPr>
          <a:xfrm>
            <a:off x="523079" y="2542875"/>
            <a:ext cx="764168" cy="463302"/>
          </a:xfrm>
          <a:prstGeom prst="rect">
            <a:avLst/>
          </a:prstGeom>
          <a:noFill/>
        </p:spPr>
        <p:txBody>
          <a:bodyPr wrap="none" rtlCol="0">
            <a:spAutoFit/>
          </a:bodyPr>
          <a:lstStyle/>
          <a:p>
            <a:r>
              <a:rPr lang="nl-NL" dirty="0"/>
              <a:t>SCA</a:t>
            </a:r>
            <a:endParaRPr lang="en-GB" dirty="0"/>
          </a:p>
        </p:txBody>
      </p:sp>
      <p:sp>
        <p:nvSpPr>
          <p:cNvPr id="29" name="TextBox 28"/>
          <p:cNvSpPr txBox="1"/>
          <p:nvPr/>
        </p:nvSpPr>
        <p:spPr>
          <a:xfrm>
            <a:off x="3592908" y="1218937"/>
            <a:ext cx="1331516" cy="463302"/>
          </a:xfrm>
          <a:prstGeom prst="rect">
            <a:avLst/>
          </a:prstGeom>
          <a:noFill/>
        </p:spPr>
        <p:txBody>
          <a:bodyPr wrap="none" rtlCol="0">
            <a:spAutoFit/>
          </a:bodyPr>
          <a:lstStyle/>
          <a:p>
            <a:r>
              <a:rPr lang="nl-NL" dirty="0"/>
              <a:t>CFO-top</a:t>
            </a:r>
            <a:endParaRPr lang="en-GB" dirty="0"/>
          </a:p>
        </p:txBody>
      </p:sp>
      <p:sp>
        <p:nvSpPr>
          <p:cNvPr id="6" name="Rectangle 1">
            <a:extLst>
              <a:ext uri="{FF2B5EF4-FFF2-40B4-BE49-F238E27FC236}">
                <a16:creationId xmlns:a16="http://schemas.microsoft.com/office/drawing/2014/main" id="{BF0372D8-38DD-4503-A5B5-465FD2C8722F}"/>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2">
            <a:extLst>
              <a:ext uri="{FF2B5EF4-FFF2-40B4-BE49-F238E27FC236}">
                <a16:creationId xmlns:a16="http://schemas.microsoft.com/office/drawing/2014/main" id="{B096A1BD-F1BA-44CD-BE39-169A40AE6B0D}"/>
              </a:ext>
            </a:extLst>
          </p:cNvPr>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4" name="Picture 33">
            <a:extLst>
              <a:ext uri="{FF2B5EF4-FFF2-40B4-BE49-F238E27FC236}">
                <a16:creationId xmlns:a16="http://schemas.microsoft.com/office/drawing/2014/main" id="{38F63B53-48EB-4C82-B3DA-F4C4743BEA96}"/>
              </a:ext>
            </a:extLst>
          </p:cNvPr>
          <p:cNvPicPr/>
          <p:nvPr/>
        </p:nvPicPr>
        <p:blipFill>
          <a:blip r:embed="rId3" cstate="print">
            <a:extLst>
              <a:ext uri="{28A0092B-C50C-407E-A947-70E740481C1C}">
                <a14:useLocalDpi xmlns:a14="http://schemas.microsoft.com/office/drawing/2010/main"/>
              </a:ext>
            </a:extLst>
          </a:blip>
          <a:stretch>
            <a:fillRect/>
          </a:stretch>
        </p:blipFill>
        <p:spPr>
          <a:xfrm>
            <a:off x="4724400" y="1116426"/>
            <a:ext cx="1492885" cy="2380615"/>
          </a:xfrm>
          <a:prstGeom prst="rect">
            <a:avLst/>
          </a:prstGeom>
        </p:spPr>
      </p:pic>
      <p:sp>
        <p:nvSpPr>
          <p:cNvPr id="26" name="TextBox 25"/>
          <p:cNvSpPr txBox="1"/>
          <p:nvPr/>
        </p:nvSpPr>
        <p:spPr>
          <a:xfrm>
            <a:off x="393689" y="1789819"/>
            <a:ext cx="1508179" cy="463302"/>
          </a:xfrm>
          <a:prstGeom prst="rect">
            <a:avLst/>
          </a:prstGeom>
          <a:noFill/>
        </p:spPr>
        <p:txBody>
          <a:bodyPr wrap="none" rtlCol="0">
            <a:spAutoFit/>
          </a:bodyPr>
          <a:lstStyle/>
          <a:p>
            <a:r>
              <a:rPr lang="nl-NL" dirty="0" err="1"/>
              <a:t>derotator</a:t>
            </a:r>
            <a:endParaRPr lang="en-GB" dirty="0"/>
          </a:p>
        </p:txBody>
      </p:sp>
      <p:pic>
        <p:nvPicPr>
          <p:cNvPr id="32" name="Picture 31">
            <a:extLst>
              <a:ext uri="{FF2B5EF4-FFF2-40B4-BE49-F238E27FC236}">
                <a16:creationId xmlns:a16="http://schemas.microsoft.com/office/drawing/2014/main" id="{E0A1AC1F-837F-4BD8-9DD5-566BBA8829A6}"/>
              </a:ext>
            </a:extLst>
          </p:cNvPr>
          <p:cNvPicPr/>
          <p:nvPr/>
        </p:nvPicPr>
        <p:blipFill>
          <a:blip r:embed="rId4" cstate="print">
            <a:extLst>
              <a:ext uri="{28A0092B-C50C-407E-A947-70E740481C1C}">
                <a14:useLocalDpi xmlns:a14="http://schemas.microsoft.com/office/drawing/2010/main"/>
              </a:ext>
            </a:extLst>
          </a:blip>
          <a:stretch>
            <a:fillRect/>
          </a:stretch>
        </p:blipFill>
        <p:spPr>
          <a:xfrm>
            <a:off x="1767331" y="1225595"/>
            <a:ext cx="1627505" cy="2192020"/>
          </a:xfrm>
          <a:prstGeom prst="rect">
            <a:avLst/>
          </a:prstGeom>
        </p:spPr>
      </p:pic>
      <p:cxnSp>
        <p:nvCxnSpPr>
          <p:cNvPr id="27" name="Straight Arrow Connector 26"/>
          <p:cNvCxnSpPr>
            <a:cxnSpLocks/>
          </p:cNvCxnSpPr>
          <p:nvPr/>
        </p:nvCxnSpPr>
        <p:spPr>
          <a:xfrm>
            <a:off x="1492360" y="2045582"/>
            <a:ext cx="681976" cy="18084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cxnSpLocks/>
            <a:stCxn id="22" idx="3"/>
          </p:cNvCxnSpPr>
          <p:nvPr/>
        </p:nvCxnSpPr>
        <p:spPr>
          <a:xfrm>
            <a:off x="1287247" y="2774526"/>
            <a:ext cx="911720" cy="27188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cxnSpLocks/>
            <a:stCxn id="15" idx="1"/>
          </p:cNvCxnSpPr>
          <p:nvPr/>
        </p:nvCxnSpPr>
        <p:spPr>
          <a:xfrm flipH="1">
            <a:off x="6040582" y="1843850"/>
            <a:ext cx="464465" cy="28946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3775598" y="2009197"/>
            <a:ext cx="750730" cy="463302"/>
          </a:xfrm>
          <a:prstGeom prst="rect">
            <a:avLst/>
          </a:prstGeom>
          <a:noFill/>
        </p:spPr>
        <p:txBody>
          <a:bodyPr wrap="none" rtlCol="0">
            <a:spAutoFit/>
          </a:bodyPr>
          <a:lstStyle/>
          <a:p>
            <a:r>
              <a:rPr lang="nl-NL" dirty="0"/>
              <a:t>CCS</a:t>
            </a:r>
            <a:endParaRPr lang="en-GB" dirty="0"/>
          </a:p>
        </p:txBody>
      </p:sp>
      <p:cxnSp>
        <p:nvCxnSpPr>
          <p:cNvPr id="25" name="Straight Arrow Connector 24"/>
          <p:cNvCxnSpPr>
            <a:cxnSpLocks/>
            <a:stCxn id="24" idx="1"/>
          </p:cNvCxnSpPr>
          <p:nvPr/>
        </p:nvCxnSpPr>
        <p:spPr>
          <a:xfrm flipH="1" flipV="1">
            <a:off x="2917500" y="1935617"/>
            <a:ext cx="858098" cy="30523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C513CEF7-3F09-4D16-8588-3188D8607AB2}"/>
              </a:ext>
            </a:extLst>
          </p:cNvPr>
          <p:cNvCxnSpPr>
            <a:cxnSpLocks/>
            <a:stCxn id="24" idx="3"/>
          </p:cNvCxnSpPr>
          <p:nvPr/>
        </p:nvCxnSpPr>
        <p:spPr>
          <a:xfrm flipV="1">
            <a:off x="4526328" y="2009197"/>
            <a:ext cx="854228" cy="23165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cxnSpLocks/>
            <a:stCxn id="17" idx="1"/>
          </p:cNvCxnSpPr>
          <p:nvPr/>
        </p:nvCxnSpPr>
        <p:spPr>
          <a:xfrm flipH="1" flipV="1">
            <a:off x="5459706" y="2654716"/>
            <a:ext cx="1073324" cy="307198"/>
          </a:xfrm>
          <a:prstGeom prst="straightConnector1">
            <a:avLst/>
          </a:prstGeom>
          <a:ln>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cxnSpLocks/>
            <a:stCxn id="20" idx="1"/>
          </p:cNvCxnSpPr>
          <p:nvPr/>
        </p:nvCxnSpPr>
        <p:spPr>
          <a:xfrm flipH="1">
            <a:off x="3107056" y="3101336"/>
            <a:ext cx="703374" cy="8131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30D049D6-128B-45A2-9817-DF1A6A69EF4F}"/>
              </a:ext>
            </a:extLst>
          </p:cNvPr>
          <p:cNvCxnSpPr>
            <a:cxnSpLocks/>
          </p:cNvCxnSpPr>
          <p:nvPr/>
        </p:nvCxnSpPr>
        <p:spPr>
          <a:xfrm>
            <a:off x="4454214" y="3071809"/>
            <a:ext cx="1122937"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a:cxnSpLocks/>
            <a:stCxn id="29" idx="1"/>
          </p:cNvCxnSpPr>
          <p:nvPr/>
        </p:nvCxnSpPr>
        <p:spPr>
          <a:xfrm flipH="1" flipV="1">
            <a:off x="2728127" y="1371600"/>
            <a:ext cx="864781" cy="7898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C1DEFE96-1484-4C20-847B-8793AB303A05}"/>
              </a:ext>
            </a:extLst>
          </p:cNvPr>
          <p:cNvCxnSpPr>
            <a:cxnSpLocks/>
          </p:cNvCxnSpPr>
          <p:nvPr/>
        </p:nvCxnSpPr>
        <p:spPr>
          <a:xfrm>
            <a:off x="4628349" y="1450588"/>
            <a:ext cx="410899" cy="3824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pic>
        <p:nvPicPr>
          <p:cNvPr id="59" name="Picture 58">
            <a:extLst>
              <a:ext uri="{FF2B5EF4-FFF2-40B4-BE49-F238E27FC236}">
                <a16:creationId xmlns:a16="http://schemas.microsoft.com/office/drawing/2014/main" id="{77E8C8A8-821D-46D4-A0CF-A36DC47CF3C5}"/>
              </a:ext>
            </a:extLst>
          </p:cNvPr>
          <p:cNvPicPr/>
          <p:nvPr/>
        </p:nvPicPr>
        <p:blipFill>
          <a:blip r:embed="rId5" cstate="print">
            <a:extLst>
              <a:ext uri="{28A0092B-C50C-407E-A947-70E740481C1C}">
                <a14:useLocalDpi xmlns:a14="http://schemas.microsoft.com/office/drawing/2010/main"/>
              </a:ext>
            </a:extLst>
          </a:blip>
          <a:stretch>
            <a:fillRect/>
          </a:stretch>
        </p:blipFill>
        <p:spPr>
          <a:xfrm>
            <a:off x="1468922" y="3661675"/>
            <a:ext cx="2518410" cy="2578735"/>
          </a:xfrm>
          <a:prstGeom prst="rect">
            <a:avLst/>
          </a:prstGeom>
          <a:ln>
            <a:solidFill>
              <a:schemeClr val="tx1"/>
            </a:solidFill>
          </a:ln>
        </p:spPr>
      </p:pic>
      <p:pic>
        <p:nvPicPr>
          <p:cNvPr id="60" name="Picture 59">
            <a:extLst>
              <a:ext uri="{FF2B5EF4-FFF2-40B4-BE49-F238E27FC236}">
                <a16:creationId xmlns:a16="http://schemas.microsoft.com/office/drawing/2014/main" id="{EE9E77A7-2635-4DBD-B6D4-63915DCA38B8}"/>
              </a:ext>
            </a:extLst>
          </p:cNvPr>
          <p:cNvPicPr/>
          <p:nvPr/>
        </p:nvPicPr>
        <p:blipFill>
          <a:blip r:embed="rId6" cstate="print">
            <a:extLst>
              <a:ext uri="{28A0092B-C50C-407E-A947-70E740481C1C}">
                <a14:useLocalDpi xmlns:a14="http://schemas.microsoft.com/office/drawing/2010/main"/>
              </a:ext>
            </a:extLst>
          </a:blip>
          <a:stretch>
            <a:fillRect/>
          </a:stretch>
        </p:blipFill>
        <p:spPr>
          <a:xfrm>
            <a:off x="4274072" y="3650880"/>
            <a:ext cx="2707640" cy="2589530"/>
          </a:xfrm>
          <a:prstGeom prst="rect">
            <a:avLst/>
          </a:prstGeom>
          <a:ln>
            <a:solidFill>
              <a:schemeClr val="tx1"/>
            </a:solidFill>
          </a:ln>
        </p:spPr>
      </p:pic>
    </p:spTree>
    <p:extLst>
      <p:ext uri="{BB962C8B-B14F-4D97-AF65-F5344CB8AC3E}">
        <p14:creationId xmlns:p14="http://schemas.microsoft.com/office/powerpoint/2010/main" val="90918752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GB"/>
              <a:t>ESC/12 October 2017/Instrumentation Update</a:t>
            </a:r>
            <a:endParaRPr lang="en-GB" dirty="0"/>
          </a:p>
        </p:txBody>
      </p:sp>
      <p:sp>
        <p:nvSpPr>
          <p:cNvPr id="3" name="Slide Number Placeholder 2"/>
          <p:cNvSpPr>
            <a:spLocks noGrp="1"/>
          </p:cNvSpPr>
          <p:nvPr>
            <p:ph type="sldNum" sz="quarter" idx="4"/>
          </p:nvPr>
        </p:nvSpPr>
        <p:spPr/>
        <p:txBody>
          <a:bodyPr/>
          <a:lstStyle/>
          <a:p>
            <a:fld id="{CD6CA89A-7F63-7545-9B43-AF7DF332BE1B}" type="slidenum">
              <a:rPr lang="en-GB" smtClean="0"/>
              <a:pPr/>
              <a:t>45</a:t>
            </a:fld>
            <a:endParaRPr lang="en-GB"/>
          </a:p>
        </p:txBody>
      </p:sp>
      <p:sp>
        <p:nvSpPr>
          <p:cNvPr id="5" name="Title 4"/>
          <p:cNvSpPr>
            <a:spLocks noGrp="1"/>
          </p:cNvSpPr>
          <p:nvPr>
            <p:ph type="title"/>
          </p:nvPr>
        </p:nvSpPr>
        <p:spPr/>
        <p:txBody>
          <a:bodyPr>
            <a:normAutofit/>
          </a:bodyPr>
          <a:lstStyle/>
          <a:p>
            <a:r>
              <a:rPr lang="en-US" dirty="0"/>
              <a:t>METIS “Skeleton” Design</a:t>
            </a:r>
            <a:endParaRPr lang="en-GB" dirty="0"/>
          </a:p>
        </p:txBody>
      </p:sp>
      <p:pic>
        <p:nvPicPr>
          <p:cNvPr id="6" name="Picture 5">
            <a:extLst>
              <a:ext uri="{FF2B5EF4-FFF2-40B4-BE49-F238E27FC236}">
                <a16:creationId xmlns:a16="http://schemas.microsoft.com/office/drawing/2014/main" id="{F4F60747-C58C-40CD-99FA-97D58CD9F66C}"/>
              </a:ext>
            </a:extLst>
          </p:cNvPr>
          <p:cNvPicPr/>
          <p:nvPr/>
        </p:nvPicPr>
        <p:blipFill>
          <a:blip r:embed="rId3"/>
          <a:stretch>
            <a:fillRect/>
          </a:stretch>
        </p:blipFill>
        <p:spPr>
          <a:xfrm>
            <a:off x="3248774" y="1476811"/>
            <a:ext cx="2905760" cy="3221990"/>
          </a:xfrm>
          <a:prstGeom prst="rect">
            <a:avLst/>
          </a:prstGeom>
          <a:ln w="12700">
            <a:solidFill>
              <a:schemeClr val="tx1"/>
            </a:solidFill>
          </a:ln>
        </p:spPr>
      </p:pic>
      <p:pic>
        <p:nvPicPr>
          <p:cNvPr id="7" name="Picture 6">
            <a:extLst>
              <a:ext uri="{FF2B5EF4-FFF2-40B4-BE49-F238E27FC236}">
                <a16:creationId xmlns:a16="http://schemas.microsoft.com/office/drawing/2014/main" id="{D1EC06CB-3177-4AFB-8518-26C3BE038B4A}"/>
              </a:ext>
            </a:extLst>
          </p:cNvPr>
          <p:cNvPicPr/>
          <p:nvPr/>
        </p:nvPicPr>
        <p:blipFill rotWithShape="1">
          <a:blip r:embed="rId4" cstate="print">
            <a:extLst>
              <a:ext uri="{28A0092B-C50C-407E-A947-70E740481C1C}">
                <a14:useLocalDpi xmlns:a14="http://schemas.microsoft.com/office/drawing/2010/main"/>
              </a:ext>
            </a:extLst>
          </a:blip>
          <a:srcRect l="4558" t="6711" b="3029"/>
          <a:stretch/>
        </p:blipFill>
        <p:spPr bwMode="auto">
          <a:xfrm>
            <a:off x="6297338" y="1476811"/>
            <a:ext cx="2704465" cy="3597275"/>
          </a:xfrm>
          <a:prstGeom prst="rect">
            <a:avLst/>
          </a:prstGeom>
          <a:ln w="12700">
            <a:solidFill>
              <a:schemeClr val="tx1"/>
            </a:solidFill>
          </a:ln>
          <a:extLst>
            <a:ext uri="{53640926-AAD7-44D8-BBD7-CCE9431645EC}">
              <a14:shadowObscured xmlns:a14="http://schemas.microsoft.com/office/drawing/2010/main"/>
            </a:ext>
          </a:extLst>
        </p:spPr>
      </p:pic>
      <p:sp>
        <p:nvSpPr>
          <p:cNvPr id="331" name="Content Placeholder 3">
            <a:extLst>
              <a:ext uri="{FF2B5EF4-FFF2-40B4-BE49-F238E27FC236}">
                <a16:creationId xmlns:a16="http://schemas.microsoft.com/office/drawing/2014/main" id="{4740B443-F840-4EA6-B5AD-B64FEAF5A7F7}"/>
              </a:ext>
            </a:extLst>
          </p:cNvPr>
          <p:cNvSpPr>
            <a:spLocks noGrp="1"/>
          </p:cNvSpPr>
          <p:nvPr>
            <p:ph sz="quarter" idx="10"/>
          </p:nvPr>
        </p:nvSpPr>
        <p:spPr>
          <a:xfrm>
            <a:off x="-278674" y="1073195"/>
            <a:ext cx="3171999" cy="5278663"/>
          </a:xfrm>
        </p:spPr>
        <p:txBody>
          <a:bodyPr/>
          <a:lstStyle/>
          <a:p>
            <a:pPr lvl="1"/>
            <a:endParaRPr lang="en-US" sz="2000" dirty="0"/>
          </a:p>
          <a:p>
            <a:pPr lvl="1"/>
            <a:endParaRPr lang="en-US" sz="2000" dirty="0"/>
          </a:p>
          <a:p>
            <a:pPr lvl="1"/>
            <a:r>
              <a:rPr lang="en-US" sz="2000" dirty="0"/>
              <a:t>“Skeleton Model” created. </a:t>
            </a:r>
          </a:p>
          <a:p>
            <a:pPr lvl="1"/>
            <a:r>
              <a:rPr lang="en-US" sz="2000" dirty="0"/>
              <a:t>Based on CAD model and interfaces. </a:t>
            </a:r>
          </a:p>
          <a:p>
            <a:pPr lvl="1"/>
            <a:r>
              <a:rPr lang="en-US" sz="2000" dirty="0"/>
              <a:t>Ensure that interfaces stay aligned at vacuum and thermal loads. Can also be linked to </a:t>
            </a:r>
            <a:r>
              <a:rPr lang="en-US" sz="2000" dirty="0" err="1"/>
              <a:t>Zeemax</a:t>
            </a:r>
            <a:endParaRPr lang="en-US" sz="2000" dirty="0"/>
          </a:p>
          <a:p>
            <a:pPr lvl="1"/>
            <a:endParaRPr lang="en-US" sz="1800" dirty="0"/>
          </a:p>
          <a:p>
            <a:pPr lvl="1"/>
            <a:endParaRPr lang="en-US" sz="2000" dirty="0"/>
          </a:p>
          <a:p>
            <a:endParaRPr lang="en-US" sz="2400" dirty="0"/>
          </a:p>
          <a:p>
            <a:pPr marL="0" indent="0">
              <a:buNone/>
            </a:pPr>
            <a:endParaRPr lang="en-US" sz="2400" dirty="0"/>
          </a:p>
          <a:p>
            <a:endParaRPr lang="en-US" sz="2400" dirty="0"/>
          </a:p>
          <a:p>
            <a:pPr lvl="2"/>
            <a:endParaRPr lang="en-US" sz="1600" dirty="0"/>
          </a:p>
          <a:p>
            <a:pPr lvl="1"/>
            <a:endParaRPr lang="en-US" sz="2000" dirty="0"/>
          </a:p>
          <a:p>
            <a:pPr marL="0" indent="0">
              <a:buNone/>
            </a:pPr>
            <a:endParaRPr lang="en-US" sz="2400" dirty="0"/>
          </a:p>
          <a:p>
            <a:endParaRPr lang="en-US" sz="2400" dirty="0"/>
          </a:p>
          <a:p>
            <a:endParaRPr lang="en-GB" sz="2400" dirty="0"/>
          </a:p>
        </p:txBody>
      </p:sp>
    </p:spTree>
    <p:extLst>
      <p:ext uri="{BB962C8B-B14F-4D97-AF65-F5344CB8AC3E}">
        <p14:creationId xmlns:p14="http://schemas.microsoft.com/office/powerpoint/2010/main" val="37077997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GB"/>
              <a:t>ESC/12 October 2017/Instrumentation Update</a:t>
            </a:r>
            <a:endParaRPr lang="en-GB" dirty="0"/>
          </a:p>
        </p:txBody>
      </p:sp>
      <p:sp>
        <p:nvSpPr>
          <p:cNvPr id="3" name="Slide Number Placeholder 2"/>
          <p:cNvSpPr>
            <a:spLocks noGrp="1"/>
          </p:cNvSpPr>
          <p:nvPr>
            <p:ph type="sldNum" sz="quarter" idx="4"/>
          </p:nvPr>
        </p:nvSpPr>
        <p:spPr/>
        <p:txBody>
          <a:bodyPr/>
          <a:lstStyle/>
          <a:p>
            <a:fld id="{CD6CA89A-7F63-7545-9B43-AF7DF332BE1B}" type="slidenum">
              <a:rPr lang="en-GB" smtClean="0"/>
              <a:pPr/>
              <a:t>46</a:t>
            </a:fld>
            <a:endParaRPr lang="en-GB"/>
          </a:p>
        </p:txBody>
      </p:sp>
      <p:sp>
        <p:nvSpPr>
          <p:cNvPr id="4" name="Content Placeholder 3"/>
          <p:cNvSpPr>
            <a:spLocks noGrp="1"/>
          </p:cNvSpPr>
          <p:nvPr>
            <p:ph sz="quarter" idx="10"/>
          </p:nvPr>
        </p:nvSpPr>
        <p:spPr>
          <a:xfrm>
            <a:off x="393689" y="1073195"/>
            <a:ext cx="8748000" cy="5278663"/>
          </a:xfrm>
        </p:spPr>
        <p:txBody>
          <a:bodyPr/>
          <a:lstStyle/>
          <a:p>
            <a:r>
              <a:rPr lang="en-US" sz="2400" dirty="0"/>
              <a:t>System Engineering</a:t>
            </a:r>
          </a:p>
          <a:p>
            <a:pPr lvl="1"/>
            <a:r>
              <a:rPr lang="en-US" sz="2000" dirty="0"/>
              <a:t>Requirements breakdown and allocation was done and data base was populated. System Requirements Review took place.  </a:t>
            </a:r>
          </a:p>
          <a:p>
            <a:pPr lvl="1"/>
            <a:r>
              <a:rPr lang="en-US" sz="2000" dirty="0"/>
              <a:t>Pupil stability has been further analyses.</a:t>
            </a:r>
          </a:p>
          <a:p>
            <a:pPr lvl="1"/>
            <a:r>
              <a:rPr lang="en-US" sz="2000" dirty="0"/>
              <a:t>Mass budget was updated. Estimate is 18t instead of 9t.</a:t>
            </a:r>
          </a:p>
          <a:p>
            <a:r>
              <a:rPr lang="en-US" sz="2400" dirty="0"/>
              <a:t>Common Fore Optics</a:t>
            </a:r>
          </a:p>
          <a:p>
            <a:pPr lvl="1"/>
            <a:r>
              <a:rPr lang="en-US" sz="2000" dirty="0"/>
              <a:t>Optical design frozen for PDR. Pupil stabilization mirror was added (FM2). Tolerance analysis was done. </a:t>
            </a:r>
          </a:p>
          <a:p>
            <a:pPr lvl="1"/>
            <a:r>
              <a:rPr lang="en-US" sz="2000" dirty="0"/>
              <a:t>Start CM4 or CM6 </a:t>
            </a:r>
            <a:br>
              <a:rPr lang="en-US" sz="2000" dirty="0"/>
            </a:br>
            <a:r>
              <a:rPr lang="en-US" sz="2000" dirty="0"/>
              <a:t>prototyping before PDR</a:t>
            </a:r>
          </a:p>
          <a:p>
            <a:pPr lvl="1"/>
            <a:endParaRPr lang="en-US" sz="1800" dirty="0"/>
          </a:p>
          <a:p>
            <a:pPr lvl="1"/>
            <a:endParaRPr lang="en-US" sz="2000" dirty="0"/>
          </a:p>
          <a:p>
            <a:endParaRPr lang="en-US" sz="2400" dirty="0"/>
          </a:p>
          <a:p>
            <a:pPr marL="0" indent="0">
              <a:buNone/>
            </a:pPr>
            <a:endParaRPr lang="en-US" sz="2400" dirty="0"/>
          </a:p>
          <a:p>
            <a:endParaRPr lang="en-US" sz="2400" dirty="0"/>
          </a:p>
          <a:p>
            <a:pPr lvl="2"/>
            <a:endParaRPr lang="en-US" sz="1600" dirty="0"/>
          </a:p>
          <a:p>
            <a:pPr lvl="1"/>
            <a:endParaRPr lang="en-US" sz="2000" dirty="0"/>
          </a:p>
          <a:p>
            <a:pPr marL="0" indent="0">
              <a:buNone/>
            </a:pPr>
            <a:endParaRPr lang="en-US" sz="2400" dirty="0"/>
          </a:p>
          <a:p>
            <a:endParaRPr lang="en-US" sz="2400" dirty="0"/>
          </a:p>
          <a:p>
            <a:endParaRPr lang="en-GB" sz="2400" dirty="0"/>
          </a:p>
        </p:txBody>
      </p:sp>
      <p:sp>
        <p:nvSpPr>
          <p:cNvPr id="5" name="Title 4"/>
          <p:cNvSpPr>
            <a:spLocks noGrp="1"/>
          </p:cNvSpPr>
          <p:nvPr>
            <p:ph type="title"/>
          </p:nvPr>
        </p:nvSpPr>
        <p:spPr/>
        <p:txBody>
          <a:bodyPr>
            <a:normAutofit/>
          </a:bodyPr>
          <a:lstStyle/>
          <a:p>
            <a:r>
              <a:rPr lang="en-US" dirty="0"/>
              <a:t>METIS SE and CFO</a:t>
            </a:r>
            <a:endParaRPr lang="en-GB" dirty="0"/>
          </a:p>
        </p:txBody>
      </p:sp>
      <p:pic>
        <p:nvPicPr>
          <p:cNvPr id="8" name="Picture 7">
            <a:extLst>
              <a:ext uri="{FF2B5EF4-FFF2-40B4-BE49-F238E27FC236}">
                <a16:creationId xmlns:a16="http://schemas.microsoft.com/office/drawing/2014/main" id="{AFEB1B1B-5A99-4D98-8908-B3AD44F0C6B1}"/>
              </a:ext>
            </a:extLst>
          </p:cNvPr>
          <p:cNvPicPr/>
          <p:nvPr/>
        </p:nvPicPr>
        <p:blipFill>
          <a:blip r:embed="rId3" cstate="print">
            <a:extLst>
              <a:ext uri="{28A0092B-C50C-407E-A947-70E740481C1C}">
                <a14:useLocalDpi xmlns:a14="http://schemas.microsoft.com/office/drawing/2010/main"/>
              </a:ext>
            </a:extLst>
          </a:blip>
          <a:stretch>
            <a:fillRect/>
          </a:stretch>
        </p:blipFill>
        <p:spPr>
          <a:xfrm>
            <a:off x="6469040" y="4920018"/>
            <a:ext cx="2252572" cy="851810"/>
          </a:xfrm>
          <a:prstGeom prst="rect">
            <a:avLst/>
          </a:prstGeom>
          <a:ln>
            <a:solidFill>
              <a:schemeClr val="tx1"/>
            </a:solidFill>
          </a:ln>
        </p:spPr>
      </p:pic>
      <p:pic>
        <p:nvPicPr>
          <p:cNvPr id="9" name="Picture 8">
            <a:extLst>
              <a:ext uri="{FF2B5EF4-FFF2-40B4-BE49-F238E27FC236}">
                <a16:creationId xmlns:a16="http://schemas.microsoft.com/office/drawing/2014/main" id="{4A96BADB-2EAD-48BF-BEAF-28B8E8EE20FA}"/>
              </a:ext>
            </a:extLst>
          </p:cNvPr>
          <p:cNvPicPr/>
          <p:nvPr/>
        </p:nvPicPr>
        <p:blipFill>
          <a:blip r:embed="rId4" cstate="print">
            <a:extLst>
              <a:ext uri="{28A0092B-C50C-407E-A947-70E740481C1C}">
                <a14:useLocalDpi xmlns:a14="http://schemas.microsoft.com/office/drawing/2010/main"/>
              </a:ext>
            </a:extLst>
          </a:blip>
          <a:stretch>
            <a:fillRect/>
          </a:stretch>
        </p:blipFill>
        <p:spPr>
          <a:xfrm>
            <a:off x="4507690" y="4534881"/>
            <a:ext cx="1867662" cy="1777858"/>
          </a:xfrm>
          <a:prstGeom prst="rect">
            <a:avLst/>
          </a:prstGeom>
          <a:ln w="12700">
            <a:solidFill>
              <a:schemeClr val="tx1"/>
            </a:solidFill>
          </a:ln>
        </p:spPr>
      </p:pic>
    </p:spTree>
    <p:extLst>
      <p:ext uri="{BB962C8B-B14F-4D97-AF65-F5344CB8AC3E}">
        <p14:creationId xmlns:p14="http://schemas.microsoft.com/office/powerpoint/2010/main" val="10054816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GB"/>
              <a:t>ESC/12 October 2017/Instrumentation Update</a:t>
            </a:r>
            <a:endParaRPr lang="en-GB" dirty="0"/>
          </a:p>
        </p:txBody>
      </p:sp>
      <p:sp>
        <p:nvSpPr>
          <p:cNvPr id="3" name="Slide Number Placeholder 2"/>
          <p:cNvSpPr>
            <a:spLocks noGrp="1"/>
          </p:cNvSpPr>
          <p:nvPr>
            <p:ph type="sldNum" sz="quarter" idx="4"/>
          </p:nvPr>
        </p:nvSpPr>
        <p:spPr/>
        <p:txBody>
          <a:bodyPr/>
          <a:lstStyle/>
          <a:p>
            <a:fld id="{CD6CA89A-7F63-7545-9B43-AF7DF332BE1B}" type="slidenum">
              <a:rPr lang="en-GB" smtClean="0"/>
              <a:pPr/>
              <a:t>47</a:t>
            </a:fld>
            <a:endParaRPr lang="en-GB"/>
          </a:p>
        </p:txBody>
      </p:sp>
      <p:sp>
        <p:nvSpPr>
          <p:cNvPr id="4" name="Content Placeholder 3"/>
          <p:cNvSpPr>
            <a:spLocks noGrp="1"/>
          </p:cNvSpPr>
          <p:nvPr>
            <p:ph sz="quarter" idx="10"/>
          </p:nvPr>
        </p:nvSpPr>
        <p:spPr>
          <a:xfrm>
            <a:off x="393690" y="1073195"/>
            <a:ext cx="5044944" cy="5278663"/>
          </a:xfrm>
        </p:spPr>
        <p:txBody>
          <a:bodyPr/>
          <a:lstStyle/>
          <a:p>
            <a:r>
              <a:rPr lang="en-US" sz="2400" dirty="0"/>
              <a:t>Pyramid WFS selected</a:t>
            </a:r>
          </a:p>
          <a:p>
            <a:pPr lvl="1"/>
            <a:r>
              <a:rPr lang="en-US" sz="2000" dirty="0"/>
              <a:t>Design, interface and technology research started. </a:t>
            </a:r>
          </a:p>
          <a:p>
            <a:r>
              <a:rPr lang="en-US" sz="2400" dirty="0"/>
              <a:t>Optical design frozen for PDR</a:t>
            </a:r>
          </a:p>
          <a:p>
            <a:r>
              <a:rPr lang="en-US" sz="2400" dirty="0"/>
              <a:t>Mechanical Design</a:t>
            </a:r>
          </a:p>
          <a:p>
            <a:pPr lvl="1"/>
            <a:r>
              <a:rPr lang="en-US" sz="2000" dirty="0"/>
              <a:t>Iterations are ongoing</a:t>
            </a:r>
          </a:p>
          <a:p>
            <a:r>
              <a:rPr lang="en-US" sz="2400" dirty="0"/>
              <a:t>Modulator</a:t>
            </a:r>
          </a:p>
          <a:p>
            <a:pPr lvl="1"/>
            <a:r>
              <a:rPr lang="en-US" sz="2000" dirty="0"/>
              <a:t>Procurement specification written and potential supplier contacted.</a:t>
            </a:r>
          </a:p>
          <a:p>
            <a:pPr lvl="1"/>
            <a:endParaRPr lang="en-US" sz="1400" dirty="0"/>
          </a:p>
          <a:p>
            <a:pPr lvl="1"/>
            <a:endParaRPr lang="en-US" sz="1800" dirty="0"/>
          </a:p>
          <a:p>
            <a:endParaRPr lang="en-US" sz="2400" dirty="0"/>
          </a:p>
          <a:p>
            <a:pPr marL="0" indent="0">
              <a:buNone/>
            </a:pPr>
            <a:endParaRPr lang="en-US" sz="2400" dirty="0"/>
          </a:p>
          <a:p>
            <a:endParaRPr lang="en-US" sz="2400" dirty="0"/>
          </a:p>
          <a:p>
            <a:pPr lvl="2"/>
            <a:endParaRPr lang="en-US" sz="1600" dirty="0"/>
          </a:p>
          <a:p>
            <a:pPr lvl="1"/>
            <a:endParaRPr lang="en-US" sz="2000" dirty="0"/>
          </a:p>
          <a:p>
            <a:pPr marL="0" indent="0">
              <a:buNone/>
            </a:pPr>
            <a:endParaRPr lang="en-US" sz="2400" dirty="0"/>
          </a:p>
          <a:p>
            <a:endParaRPr lang="en-US" sz="2400" dirty="0"/>
          </a:p>
          <a:p>
            <a:endParaRPr lang="en-GB" sz="2400" dirty="0"/>
          </a:p>
        </p:txBody>
      </p:sp>
      <p:sp>
        <p:nvSpPr>
          <p:cNvPr id="5" name="Title 4"/>
          <p:cNvSpPr>
            <a:spLocks noGrp="1"/>
          </p:cNvSpPr>
          <p:nvPr>
            <p:ph type="title"/>
          </p:nvPr>
        </p:nvSpPr>
        <p:spPr/>
        <p:txBody>
          <a:bodyPr>
            <a:normAutofit/>
          </a:bodyPr>
          <a:lstStyle/>
          <a:p>
            <a:r>
              <a:rPr lang="en-US" dirty="0"/>
              <a:t>METIS SCAO </a:t>
            </a:r>
            <a:endParaRPr lang="en-GB" dirty="0"/>
          </a:p>
        </p:txBody>
      </p:sp>
      <p:pic>
        <p:nvPicPr>
          <p:cNvPr id="11" name="Picture 10">
            <a:extLst>
              <a:ext uri="{FF2B5EF4-FFF2-40B4-BE49-F238E27FC236}">
                <a16:creationId xmlns:a16="http://schemas.microsoft.com/office/drawing/2014/main" id="{AD3295C4-9C30-4E53-ADAB-28DBC8EAFE83}"/>
              </a:ext>
            </a:extLst>
          </p:cNvPr>
          <p:cNvPicPr/>
          <p:nvPr/>
        </p:nvPicPr>
        <p:blipFill>
          <a:blip r:embed="rId3">
            <a:extLst>
              <a:ext uri="{28A0092B-C50C-407E-A947-70E740481C1C}">
                <a14:useLocalDpi xmlns:a14="http://schemas.microsoft.com/office/drawing/2010/main" val="0"/>
              </a:ext>
            </a:extLst>
          </a:blip>
          <a:stretch>
            <a:fillRect/>
          </a:stretch>
        </p:blipFill>
        <p:spPr>
          <a:xfrm>
            <a:off x="5827383" y="1139669"/>
            <a:ext cx="2927868" cy="2973009"/>
          </a:xfrm>
          <a:prstGeom prst="rect">
            <a:avLst/>
          </a:prstGeom>
        </p:spPr>
      </p:pic>
      <p:pic>
        <p:nvPicPr>
          <p:cNvPr id="12" name="Picture 11">
            <a:extLst>
              <a:ext uri="{FF2B5EF4-FFF2-40B4-BE49-F238E27FC236}">
                <a16:creationId xmlns:a16="http://schemas.microsoft.com/office/drawing/2014/main" id="{0BB68A68-74C2-4948-BA17-24F35F2552DB}"/>
              </a:ext>
            </a:extLst>
          </p:cNvPr>
          <p:cNvPicPr/>
          <p:nvPr/>
        </p:nvPicPr>
        <p:blipFill>
          <a:blip r:embed="rId4">
            <a:extLst>
              <a:ext uri="{28A0092B-C50C-407E-A947-70E740481C1C}">
                <a14:useLocalDpi xmlns:a14="http://schemas.microsoft.com/office/drawing/2010/main" val="0"/>
              </a:ext>
            </a:extLst>
          </a:blip>
          <a:stretch>
            <a:fillRect/>
          </a:stretch>
        </p:blipFill>
        <p:spPr>
          <a:xfrm>
            <a:off x="5827383" y="4214008"/>
            <a:ext cx="2913251" cy="2025518"/>
          </a:xfrm>
          <a:prstGeom prst="rect">
            <a:avLst/>
          </a:prstGeom>
        </p:spPr>
      </p:pic>
    </p:spTree>
    <p:extLst>
      <p:ext uri="{BB962C8B-B14F-4D97-AF65-F5344CB8AC3E}">
        <p14:creationId xmlns:p14="http://schemas.microsoft.com/office/powerpoint/2010/main" val="29139672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GB"/>
              <a:t>ESC/12 October 2017/Instrumentation Update</a:t>
            </a:r>
            <a:endParaRPr lang="en-GB" dirty="0"/>
          </a:p>
        </p:txBody>
      </p:sp>
      <p:sp>
        <p:nvSpPr>
          <p:cNvPr id="3" name="Slide Number Placeholder 2"/>
          <p:cNvSpPr>
            <a:spLocks noGrp="1"/>
          </p:cNvSpPr>
          <p:nvPr>
            <p:ph type="sldNum" sz="quarter" idx="4"/>
          </p:nvPr>
        </p:nvSpPr>
        <p:spPr/>
        <p:txBody>
          <a:bodyPr/>
          <a:lstStyle/>
          <a:p>
            <a:fld id="{CD6CA89A-7F63-7545-9B43-AF7DF332BE1B}" type="slidenum">
              <a:rPr lang="en-GB" smtClean="0"/>
              <a:pPr/>
              <a:t>48</a:t>
            </a:fld>
            <a:endParaRPr lang="en-GB"/>
          </a:p>
        </p:txBody>
      </p:sp>
      <p:sp>
        <p:nvSpPr>
          <p:cNvPr id="4" name="Content Placeholder 3"/>
          <p:cNvSpPr>
            <a:spLocks noGrp="1"/>
          </p:cNvSpPr>
          <p:nvPr>
            <p:ph sz="quarter" idx="10"/>
          </p:nvPr>
        </p:nvSpPr>
        <p:spPr>
          <a:xfrm>
            <a:off x="127875" y="1083134"/>
            <a:ext cx="3577492" cy="5278663"/>
          </a:xfrm>
        </p:spPr>
        <p:txBody>
          <a:bodyPr/>
          <a:lstStyle/>
          <a:p>
            <a:r>
              <a:rPr lang="en-US" sz="2000" dirty="0"/>
              <a:t>Change of CFO </a:t>
            </a:r>
            <a:r>
              <a:rPr lang="en-US" sz="2000" dirty="0" err="1"/>
              <a:t>FoV</a:t>
            </a:r>
            <a:r>
              <a:rPr lang="en-US" sz="2000" dirty="0"/>
              <a:t> required redesign of Optics</a:t>
            </a:r>
          </a:p>
          <a:p>
            <a:r>
              <a:rPr lang="en-US" sz="2000" dirty="0"/>
              <a:t>Optical design frozen for PDR</a:t>
            </a:r>
          </a:p>
          <a:p>
            <a:r>
              <a:rPr lang="en-US" sz="2000" dirty="0"/>
              <a:t>Temperatures have been agreed with ETH. </a:t>
            </a:r>
          </a:p>
          <a:p>
            <a:r>
              <a:rPr lang="en-US" sz="2000" dirty="0"/>
              <a:t>Concern:</a:t>
            </a:r>
          </a:p>
          <a:p>
            <a:pPr lvl="1"/>
            <a:r>
              <a:rPr lang="en-US" sz="1600" dirty="0"/>
              <a:t>Q-band: dichroic and temperatures</a:t>
            </a:r>
          </a:p>
          <a:p>
            <a:pPr lvl="1"/>
            <a:r>
              <a:rPr lang="en-US" sz="1600" dirty="0"/>
              <a:t>Cryo-mechanisms delivery schedule</a:t>
            </a:r>
          </a:p>
          <a:p>
            <a:pPr lvl="1"/>
            <a:r>
              <a:rPr lang="en-US" sz="1600" dirty="0"/>
              <a:t>NQ-band science detector</a:t>
            </a:r>
          </a:p>
          <a:p>
            <a:pPr lvl="1"/>
            <a:r>
              <a:rPr lang="en-US" sz="1600" dirty="0"/>
              <a:t>Heat dissipation of NQ band motors.</a:t>
            </a:r>
          </a:p>
          <a:p>
            <a:pPr lvl="1"/>
            <a:endParaRPr lang="en-US" sz="2000" dirty="0"/>
          </a:p>
          <a:p>
            <a:endParaRPr lang="en-US" sz="2400" dirty="0"/>
          </a:p>
          <a:p>
            <a:pPr marL="0" indent="0">
              <a:buNone/>
            </a:pPr>
            <a:endParaRPr lang="en-US" sz="2400" dirty="0"/>
          </a:p>
          <a:p>
            <a:endParaRPr lang="en-US" sz="2400" dirty="0"/>
          </a:p>
          <a:p>
            <a:pPr lvl="2"/>
            <a:endParaRPr lang="en-US" sz="1600" dirty="0"/>
          </a:p>
          <a:p>
            <a:pPr lvl="1"/>
            <a:endParaRPr lang="en-US" sz="2000" dirty="0"/>
          </a:p>
          <a:p>
            <a:pPr marL="0" indent="0">
              <a:buNone/>
            </a:pPr>
            <a:endParaRPr lang="en-US" sz="2400" dirty="0"/>
          </a:p>
          <a:p>
            <a:endParaRPr lang="en-US" sz="2400" dirty="0"/>
          </a:p>
          <a:p>
            <a:endParaRPr lang="en-GB" sz="2400" dirty="0"/>
          </a:p>
        </p:txBody>
      </p:sp>
      <p:sp>
        <p:nvSpPr>
          <p:cNvPr id="5" name="Title 4"/>
          <p:cNvSpPr>
            <a:spLocks noGrp="1"/>
          </p:cNvSpPr>
          <p:nvPr>
            <p:ph type="title"/>
          </p:nvPr>
        </p:nvSpPr>
        <p:spPr/>
        <p:txBody>
          <a:bodyPr>
            <a:normAutofit/>
          </a:bodyPr>
          <a:lstStyle/>
          <a:p>
            <a:r>
              <a:rPr lang="en-US" dirty="0"/>
              <a:t>METIS Imager</a:t>
            </a:r>
            <a:endParaRPr lang="en-GB" dirty="0"/>
          </a:p>
        </p:txBody>
      </p:sp>
      <p:pic>
        <p:nvPicPr>
          <p:cNvPr id="7" name="Grafik 16" descr="S:\Proe\metis\bilder\246-00_metis_imager_13sep17_1.jpg">
            <a:extLst>
              <a:ext uri="{FF2B5EF4-FFF2-40B4-BE49-F238E27FC236}">
                <a16:creationId xmlns:a16="http://schemas.microsoft.com/office/drawing/2014/main" id="{53591F62-1A70-4CA1-9C45-9C259C4E2E5F}"/>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01403" y="1978925"/>
            <a:ext cx="4541629" cy="3686014"/>
          </a:xfrm>
          <a:prstGeom prst="rect">
            <a:avLst/>
          </a:prstGeom>
          <a:noFill/>
          <a:ln>
            <a:noFill/>
          </a:ln>
        </p:spPr>
      </p:pic>
    </p:spTree>
    <p:extLst>
      <p:ext uri="{BB962C8B-B14F-4D97-AF65-F5344CB8AC3E}">
        <p14:creationId xmlns:p14="http://schemas.microsoft.com/office/powerpoint/2010/main" val="291916199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GB"/>
              <a:t>ESC/12 October 2017/Instrumentation Update</a:t>
            </a:r>
            <a:endParaRPr lang="en-GB" dirty="0"/>
          </a:p>
        </p:txBody>
      </p:sp>
      <p:sp>
        <p:nvSpPr>
          <p:cNvPr id="3" name="Slide Number Placeholder 2"/>
          <p:cNvSpPr>
            <a:spLocks noGrp="1"/>
          </p:cNvSpPr>
          <p:nvPr>
            <p:ph type="sldNum" sz="quarter" idx="4"/>
          </p:nvPr>
        </p:nvSpPr>
        <p:spPr/>
        <p:txBody>
          <a:bodyPr/>
          <a:lstStyle/>
          <a:p>
            <a:fld id="{CD6CA89A-7F63-7545-9B43-AF7DF332BE1B}" type="slidenum">
              <a:rPr lang="en-GB" smtClean="0"/>
              <a:pPr/>
              <a:t>49</a:t>
            </a:fld>
            <a:endParaRPr lang="en-GB"/>
          </a:p>
        </p:txBody>
      </p:sp>
      <p:sp>
        <p:nvSpPr>
          <p:cNvPr id="4" name="Content Placeholder 3"/>
          <p:cNvSpPr>
            <a:spLocks noGrp="1"/>
          </p:cNvSpPr>
          <p:nvPr>
            <p:ph sz="quarter" idx="10"/>
          </p:nvPr>
        </p:nvSpPr>
        <p:spPr>
          <a:xfrm>
            <a:off x="127874" y="1083134"/>
            <a:ext cx="5235695" cy="5278663"/>
          </a:xfrm>
        </p:spPr>
        <p:txBody>
          <a:bodyPr/>
          <a:lstStyle/>
          <a:p>
            <a:r>
              <a:rPr lang="en-US" sz="2000" dirty="0"/>
              <a:t>Documentation completed to launch procurement of components for  prototyping an ICAR mechanism</a:t>
            </a:r>
          </a:p>
          <a:p>
            <a:r>
              <a:rPr lang="en-US" sz="2000" dirty="0"/>
              <a:t>JWST MIRI test bench refurbished to enable ICAR tests before PDR</a:t>
            </a:r>
          </a:p>
          <a:p>
            <a:endParaRPr lang="en-US" sz="2000" dirty="0"/>
          </a:p>
          <a:p>
            <a:r>
              <a:rPr lang="en-GB" sz="2000" dirty="0"/>
              <a:t>Initial code tree set up, defining METIS observing modes in python.</a:t>
            </a:r>
          </a:p>
          <a:p>
            <a:r>
              <a:rPr lang="en-GB" sz="2000" dirty="0"/>
              <a:t>Good progress on IMG and LMS cabinet layout</a:t>
            </a:r>
            <a:r>
              <a:rPr lang="en-US" sz="2000" dirty="0"/>
              <a:t> detailing PLC and mechanisms sub-racks.</a:t>
            </a:r>
          </a:p>
          <a:p>
            <a:r>
              <a:rPr lang="en-US" sz="2000" dirty="0"/>
              <a:t>Control breadboard </a:t>
            </a:r>
            <a:r>
              <a:rPr lang="en-GB" sz="2000" dirty="0"/>
              <a:t>with hardware-in-the-loop and simulation modes.</a:t>
            </a:r>
            <a:endParaRPr lang="en-US" sz="2000" dirty="0"/>
          </a:p>
          <a:p>
            <a:endParaRPr lang="en-US" sz="2000" dirty="0"/>
          </a:p>
          <a:p>
            <a:pPr lvl="1"/>
            <a:endParaRPr lang="en-US" sz="2000" dirty="0"/>
          </a:p>
          <a:p>
            <a:endParaRPr lang="en-US" sz="2400" dirty="0"/>
          </a:p>
          <a:p>
            <a:pPr marL="0" indent="0">
              <a:buNone/>
            </a:pPr>
            <a:endParaRPr lang="en-US" sz="2400" dirty="0"/>
          </a:p>
          <a:p>
            <a:endParaRPr lang="en-US" sz="2400" dirty="0"/>
          </a:p>
          <a:p>
            <a:pPr lvl="2"/>
            <a:endParaRPr lang="en-US" sz="1600" dirty="0"/>
          </a:p>
          <a:p>
            <a:pPr lvl="1"/>
            <a:endParaRPr lang="en-US" sz="2000" dirty="0"/>
          </a:p>
          <a:p>
            <a:pPr marL="0" indent="0">
              <a:buNone/>
            </a:pPr>
            <a:endParaRPr lang="en-US" sz="2400" dirty="0"/>
          </a:p>
          <a:p>
            <a:endParaRPr lang="en-US" sz="2400" dirty="0"/>
          </a:p>
          <a:p>
            <a:endParaRPr lang="en-GB" sz="2400" dirty="0"/>
          </a:p>
        </p:txBody>
      </p:sp>
      <p:sp>
        <p:nvSpPr>
          <p:cNvPr id="5" name="Title 4"/>
          <p:cNvSpPr>
            <a:spLocks noGrp="1"/>
          </p:cNvSpPr>
          <p:nvPr>
            <p:ph type="title"/>
          </p:nvPr>
        </p:nvSpPr>
        <p:spPr/>
        <p:txBody>
          <a:bodyPr>
            <a:normAutofit/>
          </a:bodyPr>
          <a:lstStyle/>
          <a:p>
            <a:r>
              <a:rPr lang="en-US" dirty="0"/>
              <a:t>Mechanisms, Instrument Control </a:t>
            </a:r>
            <a:endParaRPr lang="en-GB" dirty="0"/>
          </a:p>
        </p:txBody>
      </p:sp>
      <p:pic>
        <p:nvPicPr>
          <p:cNvPr id="8" name="Image 2">
            <a:extLst>
              <a:ext uri="{FF2B5EF4-FFF2-40B4-BE49-F238E27FC236}">
                <a16:creationId xmlns:a16="http://schemas.microsoft.com/office/drawing/2014/main" id="{8B8CA7BE-E3F6-4795-928C-FAFE96B7187E}"/>
              </a:ext>
            </a:extLst>
          </p:cNvPr>
          <p:cNvPicPr/>
          <p:nvPr/>
        </p:nvPicPr>
        <p:blipFill>
          <a:blip r:embed="rId3"/>
          <a:stretch>
            <a:fillRect/>
          </a:stretch>
        </p:blipFill>
        <p:spPr>
          <a:xfrm>
            <a:off x="5363569" y="1164586"/>
            <a:ext cx="3073670" cy="1951952"/>
          </a:xfrm>
          <a:prstGeom prst="rect">
            <a:avLst/>
          </a:prstGeom>
        </p:spPr>
      </p:pic>
      <p:pic>
        <p:nvPicPr>
          <p:cNvPr id="9" name="Picture 8">
            <a:extLst>
              <a:ext uri="{FF2B5EF4-FFF2-40B4-BE49-F238E27FC236}">
                <a16:creationId xmlns:a16="http://schemas.microsoft.com/office/drawing/2014/main" id="{5043C624-FF55-44FD-8FFB-DE0E204B0DC4}"/>
              </a:ext>
            </a:extLst>
          </p:cNvPr>
          <p:cNvPicPr/>
          <p:nvPr/>
        </p:nvPicPr>
        <p:blipFill rotWithShape="1">
          <a:blip r:embed="rId4" cstate="print">
            <a:extLst>
              <a:ext uri="{28A0092B-C50C-407E-A947-70E740481C1C}">
                <a14:useLocalDpi xmlns:a14="http://schemas.microsoft.com/office/drawing/2010/main" val="0"/>
              </a:ext>
            </a:extLst>
          </a:blip>
          <a:srcRect l="8789" r="9311"/>
          <a:stretch/>
        </p:blipFill>
        <p:spPr bwMode="auto">
          <a:xfrm>
            <a:off x="5363569" y="3209513"/>
            <a:ext cx="2970221" cy="324367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7276925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2" cstate="print">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tretch>
            <a:fillRect/>
          </a:stretch>
        </p:blipFill>
        <p:spPr>
          <a:xfrm>
            <a:off x="1280160" y="1920240"/>
            <a:ext cx="6449568" cy="4924034"/>
          </a:xfrm>
          <a:prstGeom prst="rect">
            <a:avLst/>
          </a:prstGeom>
        </p:spPr>
      </p:pic>
      <p:sp>
        <p:nvSpPr>
          <p:cNvPr id="2" name="Footer Placeholder 1"/>
          <p:cNvSpPr>
            <a:spLocks noGrp="1"/>
          </p:cNvSpPr>
          <p:nvPr>
            <p:ph type="ftr" sz="quarter" idx="3"/>
          </p:nvPr>
        </p:nvSpPr>
        <p:spPr/>
        <p:txBody>
          <a:bodyPr/>
          <a:lstStyle/>
          <a:p>
            <a:r>
              <a:rPr lang="en-GB"/>
              <a:t>ESC/12 October 2017/Instrumentation Update</a:t>
            </a:r>
            <a:endParaRPr lang="en-GB" dirty="0"/>
          </a:p>
        </p:txBody>
      </p:sp>
      <p:sp>
        <p:nvSpPr>
          <p:cNvPr id="6" name="TextBox 5"/>
          <p:cNvSpPr txBox="1"/>
          <p:nvPr/>
        </p:nvSpPr>
        <p:spPr>
          <a:xfrm>
            <a:off x="838200" y="1197864"/>
            <a:ext cx="7620000" cy="461665"/>
          </a:xfrm>
          <a:prstGeom prst="rect">
            <a:avLst/>
          </a:prstGeom>
          <a:noFill/>
        </p:spPr>
        <p:txBody>
          <a:bodyPr wrap="square" rtlCol="0">
            <a:spAutoFit/>
          </a:bodyPr>
          <a:lstStyle/>
          <a:p>
            <a:pPr lvl="0" algn="ctr" defTabSz="914400" fontAlgn="base">
              <a:spcBef>
                <a:spcPct val="0"/>
              </a:spcBef>
              <a:spcAft>
                <a:spcPct val="0"/>
              </a:spcAft>
              <a:defRPr/>
            </a:pPr>
            <a:r>
              <a:rPr kumimoji="0" lang="en-US" sz="2400" b="0" i="0" u="none" strike="noStrike" kern="1200" cap="none" spc="0" normalizeH="0" baseline="0" noProof="0" dirty="0">
                <a:ln>
                  <a:noFill/>
                </a:ln>
                <a:effectLst/>
                <a:uLnTx/>
                <a:uFillTx/>
                <a:latin typeface="Calibri"/>
                <a:ea typeface="+mn-ea"/>
                <a:cs typeface="Arial" charset="0"/>
              </a:rPr>
              <a:t>IFU point source spectroscopy of unresolved lines at </a:t>
            </a:r>
            <a:r>
              <a:rPr lang="en-US" sz="2400" i="1" dirty="0">
                <a:latin typeface="Calibri"/>
                <a:cs typeface="Arial" charset="0"/>
              </a:rPr>
              <a:t>R=10</a:t>
            </a:r>
            <a:r>
              <a:rPr lang="en-US" sz="2400" i="1" baseline="30000" dirty="0">
                <a:latin typeface="Calibri"/>
                <a:cs typeface="Arial" charset="0"/>
              </a:rPr>
              <a:t>5</a:t>
            </a:r>
            <a:endParaRPr kumimoji="0" lang="en-US" sz="2400" b="0" i="0" u="none" strike="noStrike" kern="1200" cap="none" spc="0" normalizeH="0" baseline="0" noProof="0" dirty="0">
              <a:ln>
                <a:noFill/>
              </a:ln>
              <a:effectLst/>
              <a:uLnTx/>
              <a:uFillTx/>
              <a:latin typeface="Calibri"/>
              <a:ea typeface="+mn-ea"/>
              <a:cs typeface="Arial" charset="0"/>
            </a:endParaRPr>
          </a:p>
        </p:txBody>
      </p:sp>
      <p:sp>
        <p:nvSpPr>
          <p:cNvPr id="4" name="Title 3"/>
          <p:cNvSpPr>
            <a:spLocks noGrp="1"/>
          </p:cNvSpPr>
          <p:nvPr>
            <p:ph type="title"/>
          </p:nvPr>
        </p:nvSpPr>
        <p:spPr/>
        <p:txBody>
          <a:bodyPr/>
          <a:lstStyle/>
          <a:p>
            <a:r>
              <a:rPr lang="en-US" dirty="0"/>
              <a:t>Spectroscopic Sensitivity</a:t>
            </a:r>
          </a:p>
        </p:txBody>
      </p:sp>
      <p:sp>
        <p:nvSpPr>
          <p:cNvPr id="3" name="Donut 2"/>
          <p:cNvSpPr/>
          <p:nvPr/>
        </p:nvSpPr>
        <p:spPr bwMode="auto">
          <a:xfrm>
            <a:off x="2231136" y="3858766"/>
            <a:ext cx="3639312" cy="2008087"/>
          </a:xfrm>
          <a:prstGeom prst="donut">
            <a:avLst>
              <a:gd name="adj" fmla="val 4984"/>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r" defTabSz="914400" rtl="0" eaLnBrk="1" fontAlgn="base" latinLnBrk="0" hangingPunct="1">
              <a:lnSpc>
                <a:spcPct val="100000"/>
              </a:lnSpc>
              <a:spcBef>
                <a:spcPct val="0"/>
              </a:spcBef>
              <a:spcAft>
                <a:spcPct val="0"/>
              </a:spcAft>
              <a:buClrTx/>
              <a:buSzTx/>
              <a:buFontTx/>
              <a:buNone/>
              <a:tabLst/>
            </a:pPr>
            <a:endParaRPr kumimoji="0" lang="en-US" sz="1800" b="0" i="1" u="none" strike="noStrike" cap="none" normalizeH="0" baseline="0">
              <a:ln>
                <a:noFill/>
              </a:ln>
              <a:solidFill>
                <a:srgbClr val="FF0000"/>
              </a:solidFill>
              <a:effectLst/>
              <a:latin typeface="Arial" charset="0"/>
            </a:endParaRPr>
          </a:p>
        </p:txBody>
      </p:sp>
    </p:spTree>
    <p:extLst>
      <p:ext uri="{BB962C8B-B14F-4D97-AF65-F5344CB8AC3E}">
        <p14:creationId xmlns:p14="http://schemas.microsoft.com/office/powerpoint/2010/main" val="190372142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GB"/>
              <a:t>ESC/12 October 2017/Instrumentation Update</a:t>
            </a:r>
            <a:endParaRPr lang="en-GB" dirty="0"/>
          </a:p>
        </p:txBody>
      </p:sp>
      <p:sp>
        <p:nvSpPr>
          <p:cNvPr id="3" name="Slide Number Placeholder 2"/>
          <p:cNvSpPr>
            <a:spLocks noGrp="1"/>
          </p:cNvSpPr>
          <p:nvPr>
            <p:ph type="sldNum" sz="quarter" idx="4"/>
          </p:nvPr>
        </p:nvSpPr>
        <p:spPr/>
        <p:txBody>
          <a:bodyPr/>
          <a:lstStyle/>
          <a:p>
            <a:fld id="{CD6CA89A-7F63-7545-9B43-AF7DF332BE1B}" type="slidenum">
              <a:rPr lang="en-GB" smtClean="0"/>
              <a:pPr/>
              <a:t>50</a:t>
            </a:fld>
            <a:endParaRPr lang="en-GB"/>
          </a:p>
        </p:txBody>
      </p:sp>
      <p:sp>
        <p:nvSpPr>
          <p:cNvPr id="4" name="Content Placeholder 3"/>
          <p:cNvSpPr>
            <a:spLocks noGrp="1"/>
          </p:cNvSpPr>
          <p:nvPr>
            <p:ph sz="quarter" idx="10"/>
          </p:nvPr>
        </p:nvSpPr>
        <p:spPr/>
        <p:txBody>
          <a:bodyPr/>
          <a:lstStyle/>
          <a:p>
            <a:r>
              <a:rPr lang="en-US" sz="2400" dirty="0"/>
              <a:t>NQ-band detector performance and availability</a:t>
            </a:r>
          </a:p>
          <a:p>
            <a:pPr lvl="1"/>
            <a:r>
              <a:rPr lang="en-US" sz="2000" dirty="0"/>
              <a:t>Baseline is the </a:t>
            </a:r>
            <a:r>
              <a:rPr lang="en-US" sz="2000" dirty="0" err="1"/>
              <a:t>Visir</a:t>
            </a:r>
            <a:r>
              <a:rPr lang="en-US" sz="2000" dirty="0"/>
              <a:t> Aquarius with known problems.</a:t>
            </a:r>
          </a:p>
          <a:p>
            <a:pPr lvl="1"/>
            <a:r>
              <a:rPr lang="en-US" sz="2000" dirty="0"/>
              <a:t>Impossible to set up consortium for procuring improved Aquarius detector. </a:t>
            </a:r>
          </a:p>
          <a:p>
            <a:pPr lvl="1"/>
            <a:r>
              <a:rPr lang="en-US" sz="2000" dirty="0"/>
              <a:t>MCT detector GEOSNAP from Raytheon identified as alternative. Detector was procured by M. Meyer and tests should start in May 2018 at University of Arizona.  </a:t>
            </a:r>
          </a:p>
          <a:p>
            <a:r>
              <a:rPr lang="en-US" dirty="0"/>
              <a:t>Staying within allocated financial budget</a:t>
            </a:r>
          </a:p>
          <a:p>
            <a:pPr lvl="1"/>
            <a:r>
              <a:rPr lang="en-US" sz="2000" dirty="0"/>
              <a:t>Closely monitor the cost and identify down-scope options</a:t>
            </a:r>
          </a:p>
          <a:p>
            <a:r>
              <a:rPr lang="en-US" sz="2400" dirty="0"/>
              <a:t>Calibration of the ELT thermal background</a:t>
            </a:r>
          </a:p>
          <a:p>
            <a:pPr lvl="1"/>
            <a:r>
              <a:rPr lang="en-US" sz="2000" dirty="0"/>
              <a:t>Study </a:t>
            </a:r>
            <a:r>
              <a:rPr lang="en-US" sz="2000" dirty="0" err="1"/>
              <a:t>Visir</a:t>
            </a:r>
            <a:r>
              <a:rPr lang="en-US" sz="2000" dirty="0"/>
              <a:t> data</a:t>
            </a:r>
          </a:p>
          <a:p>
            <a:pPr lvl="1"/>
            <a:r>
              <a:rPr lang="en-US" sz="2000" dirty="0"/>
              <a:t>Develop calibration schemes</a:t>
            </a:r>
          </a:p>
          <a:p>
            <a:pPr lvl="1"/>
            <a:endParaRPr lang="en-US" sz="2000" dirty="0"/>
          </a:p>
          <a:p>
            <a:endParaRPr lang="en-US" sz="2400" dirty="0"/>
          </a:p>
          <a:p>
            <a:pPr marL="0" indent="0">
              <a:buNone/>
            </a:pPr>
            <a:r>
              <a:rPr lang="en-US" sz="2400" dirty="0"/>
              <a:t> </a:t>
            </a:r>
          </a:p>
          <a:p>
            <a:pPr lvl="2"/>
            <a:endParaRPr lang="en-US" sz="1600" dirty="0"/>
          </a:p>
          <a:p>
            <a:pPr lvl="1"/>
            <a:endParaRPr lang="en-US" sz="2000" dirty="0"/>
          </a:p>
          <a:p>
            <a:pPr marL="0" indent="0">
              <a:buNone/>
            </a:pPr>
            <a:endParaRPr lang="en-US" sz="2400" dirty="0"/>
          </a:p>
          <a:p>
            <a:endParaRPr lang="en-US" sz="2400" dirty="0"/>
          </a:p>
          <a:p>
            <a:endParaRPr lang="en-GB" sz="2400" dirty="0"/>
          </a:p>
        </p:txBody>
      </p:sp>
      <p:sp>
        <p:nvSpPr>
          <p:cNvPr id="5" name="Title 4"/>
          <p:cNvSpPr>
            <a:spLocks noGrp="1"/>
          </p:cNvSpPr>
          <p:nvPr>
            <p:ph type="title"/>
          </p:nvPr>
        </p:nvSpPr>
        <p:spPr/>
        <p:txBody>
          <a:bodyPr>
            <a:normAutofit/>
          </a:bodyPr>
          <a:lstStyle/>
          <a:p>
            <a:r>
              <a:rPr lang="en-US" dirty="0"/>
              <a:t>METIS 3 main risks</a:t>
            </a:r>
            <a:endParaRPr lang="en-GB" dirty="0"/>
          </a:p>
        </p:txBody>
      </p:sp>
    </p:spTree>
    <p:extLst>
      <p:ext uri="{BB962C8B-B14F-4D97-AF65-F5344CB8AC3E}">
        <p14:creationId xmlns:p14="http://schemas.microsoft.com/office/powerpoint/2010/main" val="183238312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GB"/>
              <a:t>ESC/12 October 2017/Instrumentation Update</a:t>
            </a:r>
            <a:endParaRPr lang="en-GB" dirty="0"/>
          </a:p>
        </p:txBody>
      </p:sp>
      <p:sp>
        <p:nvSpPr>
          <p:cNvPr id="3" name="Slide Number Placeholder 2"/>
          <p:cNvSpPr>
            <a:spLocks noGrp="1"/>
          </p:cNvSpPr>
          <p:nvPr>
            <p:ph type="sldNum" sz="quarter" idx="4"/>
          </p:nvPr>
        </p:nvSpPr>
        <p:spPr/>
        <p:txBody>
          <a:bodyPr/>
          <a:lstStyle/>
          <a:p>
            <a:fld id="{CD6CA89A-7F63-7545-9B43-AF7DF332BE1B}" type="slidenum">
              <a:rPr lang="en-GB" smtClean="0"/>
              <a:pPr/>
              <a:t>51</a:t>
            </a:fld>
            <a:endParaRPr lang="en-GB"/>
          </a:p>
        </p:txBody>
      </p:sp>
      <p:sp>
        <p:nvSpPr>
          <p:cNvPr id="4" name="Content Placeholder 3"/>
          <p:cNvSpPr>
            <a:spLocks noGrp="1"/>
          </p:cNvSpPr>
          <p:nvPr>
            <p:ph sz="quarter" idx="10"/>
          </p:nvPr>
        </p:nvSpPr>
        <p:spPr/>
        <p:txBody>
          <a:bodyPr/>
          <a:lstStyle/>
          <a:p>
            <a:r>
              <a:rPr lang="en-US" sz="2200" dirty="0"/>
              <a:t>Populate the requirements platform “</a:t>
            </a:r>
            <a:r>
              <a:rPr lang="en-US" sz="2200" dirty="0" err="1"/>
              <a:t>Polarion</a:t>
            </a:r>
            <a:r>
              <a:rPr lang="en-US" sz="2200" dirty="0"/>
              <a:t>”, Complete the system requirements breakdown and allocation to sub-systems, and do the System Requirements Review: </a:t>
            </a:r>
            <a:r>
              <a:rPr lang="en-US" sz="2200" dirty="0">
                <a:solidFill>
                  <a:schemeClr val="accent1"/>
                </a:solidFill>
              </a:rPr>
              <a:t>Data base populated and SRR was done. </a:t>
            </a:r>
          </a:p>
          <a:p>
            <a:r>
              <a:rPr lang="en-US" sz="2200" dirty="0"/>
              <a:t>Perform the N-band spectrometer study: </a:t>
            </a:r>
            <a:r>
              <a:rPr lang="en-US" sz="2200" dirty="0">
                <a:solidFill>
                  <a:schemeClr val="accent1"/>
                </a:solidFill>
              </a:rPr>
              <a:t>Study proposal N-band spectrograph submitted. Highly ranked. Delayed due to Break Through Initiative program review. Start expected begin 2018.  </a:t>
            </a:r>
          </a:p>
          <a:p>
            <a:r>
              <a:rPr lang="en-US" sz="2200" dirty="0"/>
              <a:t>Deliver METIS background flux levels to detector group: </a:t>
            </a:r>
            <a:r>
              <a:rPr lang="en-US" sz="2200" dirty="0">
                <a:solidFill>
                  <a:schemeClr val="accent1"/>
                </a:solidFill>
              </a:rPr>
              <a:t>Flux levels were delivered. </a:t>
            </a:r>
            <a:endParaRPr lang="en-US" sz="2200" dirty="0"/>
          </a:p>
          <a:p>
            <a:r>
              <a:rPr lang="en-US" sz="2200" dirty="0"/>
              <a:t>Investigate realistic N(Q) band detector options: </a:t>
            </a:r>
            <a:r>
              <a:rPr lang="en-US" sz="2200" dirty="0">
                <a:solidFill>
                  <a:schemeClr val="accent1"/>
                </a:solidFill>
              </a:rPr>
              <a:t>AQUARIUS remains baseline. MCT detector procurement ongoing and tests will start in May at University of Arizona. </a:t>
            </a:r>
          </a:p>
          <a:p>
            <a:pPr marL="0" indent="0">
              <a:buNone/>
            </a:pPr>
            <a:endParaRPr lang="en-US" sz="2400" dirty="0"/>
          </a:p>
          <a:p>
            <a:endParaRPr lang="en-US" sz="2400" dirty="0"/>
          </a:p>
          <a:p>
            <a:pPr marL="0" indent="0">
              <a:buNone/>
            </a:pPr>
            <a:r>
              <a:rPr lang="en-US" sz="2400" dirty="0"/>
              <a:t> </a:t>
            </a:r>
          </a:p>
          <a:p>
            <a:pPr lvl="2"/>
            <a:endParaRPr lang="en-US" sz="1600" dirty="0"/>
          </a:p>
          <a:p>
            <a:pPr lvl="1"/>
            <a:endParaRPr lang="en-US" sz="2000" dirty="0"/>
          </a:p>
          <a:p>
            <a:pPr marL="0" indent="0">
              <a:buNone/>
            </a:pPr>
            <a:endParaRPr lang="en-US" sz="2400" dirty="0"/>
          </a:p>
          <a:p>
            <a:endParaRPr lang="en-US" sz="2400" dirty="0"/>
          </a:p>
          <a:p>
            <a:endParaRPr lang="en-GB" sz="2400" dirty="0"/>
          </a:p>
        </p:txBody>
      </p:sp>
      <p:sp>
        <p:nvSpPr>
          <p:cNvPr id="5" name="Title 4"/>
          <p:cNvSpPr>
            <a:spLocks noGrp="1"/>
          </p:cNvSpPr>
          <p:nvPr>
            <p:ph type="title"/>
          </p:nvPr>
        </p:nvSpPr>
        <p:spPr/>
        <p:txBody>
          <a:bodyPr>
            <a:normAutofit/>
          </a:bodyPr>
          <a:lstStyle/>
          <a:p>
            <a:r>
              <a:rPr lang="en-US" dirty="0"/>
              <a:t>METIS last 6 month</a:t>
            </a:r>
            <a:endParaRPr lang="en-GB" dirty="0"/>
          </a:p>
        </p:txBody>
      </p:sp>
    </p:spTree>
    <p:extLst>
      <p:ext uri="{BB962C8B-B14F-4D97-AF65-F5344CB8AC3E}">
        <p14:creationId xmlns:p14="http://schemas.microsoft.com/office/powerpoint/2010/main" val="74313280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GB"/>
              <a:t>ESC/12 October 2017/Instrumentation Update</a:t>
            </a:r>
            <a:endParaRPr lang="en-GB" dirty="0"/>
          </a:p>
        </p:txBody>
      </p:sp>
      <p:sp>
        <p:nvSpPr>
          <p:cNvPr id="3" name="Slide Number Placeholder 2"/>
          <p:cNvSpPr>
            <a:spLocks noGrp="1"/>
          </p:cNvSpPr>
          <p:nvPr>
            <p:ph type="sldNum" sz="quarter" idx="4"/>
          </p:nvPr>
        </p:nvSpPr>
        <p:spPr/>
        <p:txBody>
          <a:bodyPr/>
          <a:lstStyle/>
          <a:p>
            <a:fld id="{CD6CA89A-7F63-7545-9B43-AF7DF332BE1B}" type="slidenum">
              <a:rPr lang="en-GB" smtClean="0"/>
              <a:pPr/>
              <a:t>52</a:t>
            </a:fld>
            <a:endParaRPr lang="en-GB"/>
          </a:p>
        </p:txBody>
      </p:sp>
      <p:sp>
        <p:nvSpPr>
          <p:cNvPr id="4" name="Content Placeholder 3"/>
          <p:cNvSpPr>
            <a:spLocks noGrp="1"/>
          </p:cNvSpPr>
          <p:nvPr>
            <p:ph sz="quarter" idx="10"/>
          </p:nvPr>
        </p:nvSpPr>
        <p:spPr/>
        <p:txBody>
          <a:bodyPr/>
          <a:lstStyle/>
          <a:p>
            <a:r>
              <a:rPr lang="en-US" sz="2200" dirty="0"/>
              <a:t>Define if PSF reconstruction is a requirement: </a:t>
            </a:r>
            <a:r>
              <a:rPr lang="en-US" sz="2200" dirty="0">
                <a:solidFill>
                  <a:schemeClr val="accent1"/>
                </a:solidFill>
              </a:rPr>
              <a:t>Still to be done.</a:t>
            </a:r>
            <a:endParaRPr lang="en-US" sz="2200" dirty="0"/>
          </a:p>
          <a:p>
            <a:r>
              <a:rPr lang="en-US" sz="2200" dirty="0"/>
              <a:t>Handover WPs to Portuguese institutes: </a:t>
            </a:r>
            <a:r>
              <a:rPr lang="en-US" sz="2200" dirty="0">
                <a:solidFill>
                  <a:schemeClr val="accent1"/>
                </a:solidFill>
              </a:rPr>
              <a:t>Warm Support Structure handed over and good progress has been made.</a:t>
            </a:r>
            <a:endParaRPr lang="en-US" sz="2200" dirty="0"/>
          </a:p>
          <a:p>
            <a:r>
              <a:rPr lang="en-US" sz="2200" dirty="0"/>
              <a:t>Continue with the WCU design work: </a:t>
            </a:r>
            <a:r>
              <a:rPr lang="en-US" sz="2200" dirty="0">
                <a:solidFill>
                  <a:schemeClr val="accent1"/>
                </a:solidFill>
              </a:rPr>
              <a:t>Proposal was approved in Spring and funding for all phases secured. Work continued.</a:t>
            </a:r>
          </a:p>
          <a:p>
            <a:r>
              <a:rPr lang="en-US" sz="2200" dirty="0"/>
              <a:t>Analyze Q-band performance: </a:t>
            </a:r>
            <a:r>
              <a:rPr lang="en-US" sz="2200" dirty="0">
                <a:solidFill>
                  <a:schemeClr val="accent1"/>
                </a:solidFill>
              </a:rPr>
              <a:t>Q-band is an objective. Only 4% transmission. Drives the thermal design. In case MCT detector will be selected for NQ-band imager Q-band will disappear.</a:t>
            </a:r>
            <a:endParaRPr lang="en-US" sz="2200" dirty="0"/>
          </a:p>
          <a:p>
            <a:r>
              <a:rPr lang="en-US" sz="2200" dirty="0"/>
              <a:t>Continue with the design of all subsystems: </a:t>
            </a:r>
            <a:r>
              <a:rPr lang="en-US" sz="2200" dirty="0">
                <a:solidFill>
                  <a:schemeClr val="accent1"/>
                </a:solidFill>
              </a:rPr>
              <a:t>Good progress has been achieved of the subsystems design.</a:t>
            </a:r>
            <a:r>
              <a:rPr lang="en-US" sz="2200" dirty="0"/>
              <a:t> </a:t>
            </a:r>
          </a:p>
          <a:p>
            <a:endParaRPr lang="en-US" sz="2400" dirty="0"/>
          </a:p>
          <a:p>
            <a:endParaRPr lang="en-US" sz="2400" dirty="0"/>
          </a:p>
          <a:p>
            <a:pPr marL="0" indent="0">
              <a:buNone/>
            </a:pPr>
            <a:r>
              <a:rPr lang="en-US" sz="2400" dirty="0"/>
              <a:t> </a:t>
            </a:r>
          </a:p>
          <a:p>
            <a:pPr lvl="2"/>
            <a:endParaRPr lang="en-US" sz="1600" dirty="0"/>
          </a:p>
          <a:p>
            <a:pPr lvl="1"/>
            <a:endParaRPr lang="en-US" sz="2000" dirty="0"/>
          </a:p>
          <a:p>
            <a:pPr marL="0" indent="0">
              <a:buNone/>
            </a:pPr>
            <a:endParaRPr lang="en-US" sz="2400" dirty="0"/>
          </a:p>
          <a:p>
            <a:endParaRPr lang="en-US" sz="2400" dirty="0"/>
          </a:p>
          <a:p>
            <a:endParaRPr lang="en-GB" sz="2400" dirty="0"/>
          </a:p>
        </p:txBody>
      </p:sp>
      <p:sp>
        <p:nvSpPr>
          <p:cNvPr id="5" name="Title 4"/>
          <p:cNvSpPr>
            <a:spLocks noGrp="1"/>
          </p:cNvSpPr>
          <p:nvPr>
            <p:ph type="title"/>
          </p:nvPr>
        </p:nvSpPr>
        <p:spPr/>
        <p:txBody>
          <a:bodyPr>
            <a:normAutofit/>
          </a:bodyPr>
          <a:lstStyle/>
          <a:p>
            <a:r>
              <a:rPr lang="en-US" dirty="0"/>
              <a:t>METIS last 6 month</a:t>
            </a:r>
            <a:endParaRPr lang="en-GB" dirty="0"/>
          </a:p>
        </p:txBody>
      </p:sp>
    </p:spTree>
    <p:extLst>
      <p:ext uri="{BB962C8B-B14F-4D97-AF65-F5344CB8AC3E}">
        <p14:creationId xmlns:p14="http://schemas.microsoft.com/office/powerpoint/2010/main" val="338393432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GB"/>
              <a:t>ESC/12 October 2017/Instrumentation Update</a:t>
            </a:r>
            <a:endParaRPr lang="en-GB" dirty="0"/>
          </a:p>
        </p:txBody>
      </p:sp>
      <p:sp>
        <p:nvSpPr>
          <p:cNvPr id="3" name="Slide Number Placeholder 2"/>
          <p:cNvSpPr>
            <a:spLocks noGrp="1"/>
          </p:cNvSpPr>
          <p:nvPr>
            <p:ph type="sldNum" sz="quarter" idx="4"/>
          </p:nvPr>
        </p:nvSpPr>
        <p:spPr/>
        <p:txBody>
          <a:bodyPr/>
          <a:lstStyle/>
          <a:p>
            <a:fld id="{CD6CA89A-7F63-7545-9B43-AF7DF332BE1B}" type="slidenum">
              <a:rPr lang="en-GB" smtClean="0"/>
              <a:pPr/>
              <a:t>53</a:t>
            </a:fld>
            <a:endParaRPr lang="en-GB"/>
          </a:p>
        </p:txBody>
      </p:sp>
      <p:sp>
        <p:nvSpPr>
          <p:cNvPr id="4" name="Content Placeholder 3"/>
          <p:cNvSpPr>
            <a:spLocks noGrp="1"/>
          </p:cNvSpPr>
          <p:nvPr>
            <p:ph sz="quarter" idx="10"/>
          </p:nvPr>
        </p:nvSpPr>
        <p:spPr/>
        <p:txBody>
          <a:bodyPr/>
          <a:lstStyle/>
          <a:p>
            <a:r>
              <a:rPr lang="en-US" sz="2400" dirty="0"/>
              <a:t>Begin with the N-band spectrometer study.</a:t>
            </a:r>
          </a:p>
          <a:p>
            <a:r>
              <a:rPr lang="en-US" sz="2400" dirty="0"/>
              <a:t>Procure the MCT detector for the N band imager and prepare for the test.</a:t>
            </a:r>
          </a:p>
          <a:p>
            <a:r>
              <a:rPr lang="en-US" sz="2400" dirty="0"/>
              <a:t>Decide how to proceed with METIS LTAO.</a:t>
            </a:r>
          </a:p>
          <a:p>
            <a:r>
              <a:rPr lang="en-US" sz="2400" dirty="0"/>
              <a:t>Complete the METIS preliminary design work and document it.</a:t>
            </a:r>
          </a:p>
          <a:p>
            <a:endParaRPr lang="en-US" sz="2400" dirty="0"/>
          </a:p>
          <a:p>
            <a:endParaRPr lang="en-US" sz="2400" dirty="0"/>
          </a:p>
          <a:p>
            <a:endParaRPr lang="en-US" sz="2400" dirty="0"/>
          </a:p>
          <a:p>
            <a:endParaRPr lang="en-US" sz="2400" dirty="0"/>
          </a:p>
          <a:p>
            <a:pPr marL="0" indent="0">
              <a:buNone/>
            </a:pPr>
            <a:r>
              <a:rPr lang="en-US" sz="2400" dirty="0"/>
              <a:t> </a:t>
            </a:r>
          </a:p>
          <a:p>
            <a:pPr lvl="2"/>
            <a:endParaRPr lang="en-US" sz="1600" dirty="0"/>
          </a:p>
          <a:p>
            <a:pPr lvl="1"/>
            <a:endParaRPr lang="en-US" sz="2000" dirty="0"/>
          </a:p>
          <a:p>
            <a:pPr marL="0" indent="0">
              <a:buNone/>
            </a:pPr>
            <a:endParaRPr lang="en-US" sz="2400" dirty="0"/>
          </a:p>
          <a:p>
            <a:endParaRPr lang="en-US" sz="2400" dirty="0"/>
          </a:p>
          <a:p>
            <a:endParaRPr lang="en-GB" sz="2400" dirty="0"/>
          </a:p>
        </p:txBody>
      </p:sp>
      <p:sp>
        <p:nvSpPr>
          <p:cNvPr id="5" name="Title 4"/>
          <p:cNvSpPr>
            <a:spLocks noGrp="1"/>
          </p:cNvSpPr>
          <p:nvPr>
            <p:ph type="title"/>
          </p:nvPr>
        </p:nvSpPr>
        <p:spPr/>
        <p:txBody>
          <a:bodyPr>
            <a:normAutofit/>
          </a:bodyPr>
          <a:lstStyle/>
          <a:p>
            <a:r>
              <a:rPr lang="en-US" dirty="0"/>
              <a:t>METIS next 6 month (to PDR)</a:t>
            </a:r>
            <a:endParaRPr lang="en-GB" dirty="0"/>
          </a:p>
        </p:txBody>
      </p:sp>
    </p:spTree>
    <p:extLst>
      <p:ext uri="{BB962C8B-B14F-4D97-AF65-F5344CB8AC3E}">
        <p14:creationId xmlns:p14="http://schemas.microsoft.com/office/powerpoint/2010/main" val="272060914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GB"/>
              <a:t>ESC/12 October 2017/Instrumentation Update</a:t>
            </a:r>
            <a:endParaRPr lang="en-GB" dirty="0"/>
          </a:p>
        </p:txBody>
      </p:sp>
      <p:sp>
        <p:nvSpPr>
          <p:cNvPr id="3" name="Slide Number Placeholder 2"/>
          <p:cNvSpPr>
            <a:spLocks noGrp="1"/>
          </p:cNvSpPr>
          <p:nvPr>
            <p:ph type="sldNum" sz="quarter" idx="4"/>
          </p:nvPr>
        </p:nvSpPr>
        <p:spPr/>
        <p:txBody>
          <a:bodyPr/>
          <a:lstStyle/>
          <a:p>
            <a:fld id="{CD6CA89A-7F63-7545-9B43-AF7DF332BE1B}" type="slidenum">
              <a:rPr lang="en-GB" smtClean="0"/>
              <a:pPr/>
              <a:t>54</a:t>
            </a:fld>
            <a:endParaRPr lang="en-GB"/>
          </a:p>
        </p:txBody>
      </p:sp>
      <p:sp>
        <p:nvSpPr>
          <p:cNvPr id="4" name="Content Placeholder 3"/>
          <p:cNvSpPr>
            <a:spLocks noGrp="1"/>
          </p:cNvSpPr>
          <p:nvPr>
            <p:ph sz="quarter" idx="10"/>
          </p:nvPr>
        </p:nvSpPr>
        <p:spPr/>
        <p:txBody>
          <a:bodyPr/>
          <a:lstStyle/>
          <a:p>
            <a:pPr marL="0" indent="0">
              <a:buNone/>
            </a:pPr>
            <a:endParaRPr lang="en-US" sz="2400" dirty="0"/>
          </a:p>
          <a:p>
            <a:pPr marL="0" indent="0" algn="ctr">
              <a:buNone/>
            </a:pPr>
            <a:endParaRPr lang="en-US" sz="2400" dirty="0"/>
          </a:p>
          <a:p>
            <a:pPr marL="0" indent="0" algn="ctr">
              <a:buNone/>
            </a:pPr>
            <a:endParaRPr lang="en-US" sz="5400" dirty="0"/>
          </a:p>
          <a:p>
            <a:pPr marL="0" indent="0" algn="ctr">
              <a:buNone/>
            </a:pPr>
            <a:r>
              <a:rPr lang="en-US" sz="5400" dirty="0"/>
              <a:t>Thank you </a:t>
            </a:r>
          </a:p>
          <a:p>
            <a:pPr marL="0" indent="0" algn="ctr">
              <a:buNone/>
            </a:pPr>
            <a:endParaRPr lang="en-US" sz="2400" dirty="0"/>
          </a:p>
          <a:p>
            <a:pPr marL="0" indent="0">
              <a:buNone/>
            </a:pPr>
            <a:endParaRPr lang="en-US" sz="2400" dirty="0"/>
          </a:p>
          <a:p>
            <a:pPr marL="0" indent="0">
              <a:buNone/>
            </a:pPr>
            <a:endParaRPr lang="en-US" sz="2400" dirty="0"/>
          </a:p>
          <a:p>
            <a:endParaRPr lang="en-US" sz="2400" dirty="0"/>
          </a:p>
          <a:p>
            <a:endParaRPr lang="en-GB" sz="2400" dirty="0"/>
          </a:p>
        </p:txBody>
      </p:sp>
      <p:sp>
        <p:nvSpPr>
          <p:cNvPr id="5" name="Title 4"/>
          <p:cNvSpPr>
            <a:spLocks noGrp="1"/>
          </p:cNvSpPr>
          <p:nvPr>
            <p:ph type="title"/>
          </p:nvPr>
        </p:nvSpPr>
        <p:spPr/>
        <p:txBody>
          <a:bodyPr>
            <a:normAutofit/>
          </a:bodyPr>
          <a:lstStyle/>
          <a:p>
            <a:r>
              <a:rPr lang="en-US" dirty="0"/>
              <a:t>METIS</a:t>
            </a:r>
            <a:endParaRPr lang="en-GB" dirty="0"/>
          </a:p>
        </p:txBody>
      </p:sp>
    </p:spTree>
    <p:extLst>
      <p:ext uri="{BB962C8B-B14F-4D97-AF65-F5344CB8AC3E}">
        <p14:creationId xmlns:p14="http://schemas.microsoft.com/office/powerpoint/2010/main" val="95088384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GB"/>
              <a:t>ESC/12 October 2017/Instrumentation Update</a:t>
            </a:r>
            <a:endParaRPr lang="en-GB" dirty="0"/>
          </a:p>
        </p:txBody>
      </p:sp>
      <p:sp>
        <p:nvSpPr>
          <p:cNvPr id="3" name="Slide Number Placeholder 2"/>
          <p:cNvSpPr>
            <a:spLocks noGrp="1"/>
          </p:cNvSpPr>
          <p:nvPr>
            <p:ph type="sldNum" sz="quarter" idx="4"/>
          </p:nvPr>
        </p:nvSpPr>
        <p:spPr/>
        <p:txBody>
          <a:bodyPr/>
          <a:lstStyle/>
          <a:p>
            <a:fld id="{CD6CA89A-7F63-7545-9B43-AF7DF332BE1B}" type="slidenum">
              <a:rPr lang="en-GB" smtClean="0"/>
              <a:pPr/>
              <a:t>55</a:t>
            </a:fld>
            <a:endParaRPr lang="en-GB"/>
          </a:p>
        </p:txBody>
      </p:sp>
      <p:sp>
        <p:nvSpPr>
          <p:cNvPr id="4" name="Content Placeholder 3"/>
          <p:cNvSpPr>
            <a:spLocks noGrp="1"/>
          </p:cNvSpPr>
          <p:nvPr>
            <p:ph sz="quarter" idx="10"/>
          </p:nvPr>
        </p:nvSpPr>
        <p:spPr/>
        <p:txBody>
          <a:bodyPr/>
          <a:lstStyle/>
          <a:p>
            <a:pPr marL="0" indent="0">
              <a:buNone/>
            </a:pPr>
            <a:endParaRPr lang="en-US" sz="2400" dirty="0"/>
          </a:p>
          <a:p>
            <a:pPr marL="0" indent="0" algn="ctr">
              <a:buNone/>
            </a:pPr>
            <a:endParaRPr lang="en-US" sz="2400" dirty="0"/>
          </a:p>
          <a:p>
            <a:pPr marL="0" indent="0" algn="ctr">
              <a:buNone/>
            </a:pPr>
            <a:endParaRPr lang="en-US" sz="5400" dirty="0"/>
          </a:p>
          <a:p>
            <a:pPr marL="0" indent="0" algn="ctr">
              <a:buNone/>
            </a:pPr>
            <a:r>
              <a:rPr lang="en-US" sz="5400" dirty="0"/>
              <a:t>Backup</a:t>
            </a:r>
          </a:p>
          <a:p>
            <a:pPr marL="0" indent="0" algn="ctr">
              <a:buNone/>
            </a:pPr>
            <a:endParaRPr lang="en-US" sz="5400" dirty="0"/>
          </a:p>
          <a:p>
            <a:pPr marL="0" indent="0" algn="ctr">
              <a:buNone/>
            </a:pPr>
            <a:endParaRPr lang="en-US" sz="2400" dirty="0"/>
          </a:p>
          <a:p>
            <a:pPr marL="0" indent="0">
              <a:buNone/>
            </a:pPr>
            <a:endParaRPr lang="en-US" sz="2400" dirty="0"/>
          </a:p>
          <a:p>
            <a:pPr marL="0" indent="0">
              <a:buNone/>
            </a:pPr>
            <a:endParaRPr lang="en-US" sz="2400" dirty="0"/>
          </a:p>
          <a:p>
            <a:endParaRPr lang="en-US" sz="2400" dirty="0"/>
          </a:p>
          <a:p>
            <a:endParaRPr lang="en-GB" sz="2400" dirty="0"/>
          </a:p>
        </p:txBody>
      </p:sp>
      <p:sp>
        <p:nvSpPr>
          <p:cNvPr id="5" name="Title 4"/>
          <p:cNvSpPr>
            <a:spLocks noGrp="1"/>
          </p:cNvSpPr>
          <p:nvPr>
            <p:ph type="title"/>
          </p:nvPr>
        </p:nvSpPr>
        <p:spPr/>
        <p:txBody>
          <a:bodyPr>
            <a:normAutofit/>
          </a:bodyPr>
          <a:lstStyle/>
          <a:p>
            <a:r>
              <a:rPr lang="en-US" dirty="0"/>
              <a:t>METIS</a:t>
            </a:r>
            <a:endParaRPr lang="en-GB" dirty="0"/>
          </a:p>
        </p:txBody>
      </p:sp>
    </p:spTree>
    <p:extLst>
      <p:ext uri="{BB962C8B-B14F-4D97-AF65-F5344CB8AC3E}">
        <p14:creationId xmlns:p14="http://schemas.microsoft.com/office/powerpoint/2010/main" val="53891749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GB"/>
              <a:t>ESC/12 October 2017/Instrumentation Update</a:t>
            </a:r>
            <a:endParaRPr lang="en-GB" dirty="0"/>
          </a:p>
        </p:txBody>
      </p:sp>
      <p:sp>
        <p:nvSpPr>
          <p:cNvPr id="3" name="Slide Number Placeholder 2"/>
          <p:cNvSpPr>
            <a:spLocks noGrp="1"/>
          </p:cNvSpPr>
          <p:nvPr>
            <p:ph type="sldNum" sz="quarter" idx="4"/>
          </p:nvPr>
        </p:nvSpPr>
        <p:spPr/>
        <p:txBody>
          <a:bodyPr/>
          <a:lstStyle/>
          <a:p>
            <a:fld id="{CD6CA89A-7F63-7545-9B43-AF7DF332BE1B}" type="slidenum">
              <a:rPr lang="en-GB" smtClean="0"/>
              <a:pPr/>
              <a:t>56</a:t>
            </a:fld>
            <a:endParaRPr lang="en-GB"/>
          </a:p>
        </p:txBody>
      </p:sp>
      <p:sp>
        <p:nvSpPr>
          <p:cNvPr id="4" name="Content Placeholder 3"/>
          <p:cNvSpPr>
            <a:spLocks noGrp="1"/>
          </p:cNvSpPr>
          <p:nvPr>
            <p:ph sz="quarter" idx="10"/>
          </p:nvPr>
        </p:nvSpPr>
        <p:spPr/>
        <p:txBody>
          <a:bodyPr/>
          <a:lstStyle/>
          <a:p>
            <a:pPr marL="0" indent="0">
              <a:buNone/>
            </a:pPr>
            <a:endParaRPr lang="en-US" sz="2400" dirty="0"/>
          </a:p>
          <a:p>
            <a:pPr marL="0" indent="0" algn="ctr">
              <a:buNone/>
            </a:pPr>
            <a:endParaRPr lang="en-US" sz="2400" dirty="0"/>
          </a:p>
          <a:p>
            <a:pPr marL="0" indent="0" algn="ctr">
              <a:buNone/>
            </a:pPr>
            <a:endParaRPr lang="en-US" sz="5400" dirty="0"/>
          </a:p>
          <a:p>
            <a:pPr marL="0" indent="0" algn="ctr">
              <a:buNone/>
            </a:pPr>
            <a:endParaRPr lang="en-US" sz="5400" dirty="0"/>
          </a:p>
          <a:p>
            <a:pPr marL="0" indent="0" algn="ctr">
              <a:buNone/>
            </a:pPr>
            <a:endParaRPr lang="en-US" sz="2400" dirty="0"/>
          </a:p>
          <a:p>
            <a:pPr marL="0" indent="0">
              <a:buNone/>
            </a:pPr>
            <a:endParaRPr lang="en-US" sz="2400" dirty="0"/>
          </a:p>
          <a:p>
            <a:pPr marL="0" indent="0">
              <a:buNone/>
            </a:pPr>
            <a:endParaRPr lang="en-US" sz="2400" dirty="0"/>
          </a:p>
          <a:p>
            <a:endParaRPr lang="en-US" sz="2400" dirty="0"/>
          </a:p>
          <a:p>
            <a:endParaRPr lang="en-GB" sz="2400" dirty="0"/>
          </a:p>
        </p:txBody>
      </p:sp>
      <p:pic>
        <p:nvPicPr>
          <p:cNvPr id="7" name="Picture 6">
            <a:extLst>
              <a:ext uri="{FF2B5EF4-FFF2-40B4-BE49-F238E27FC236}">
                <a16:creationId xmlns:a16="http://schemas.microsoft.com/office/drawing/2014/main" id="{90273D47-2998-43C8-849F-5E09A472DAFB}"/>
              </a:ext>
            </a:extLst>
          </p:cNvPr>
          <p:cNvPicPr>
            <a:picLocks noChangeAspect="1"/>
          </p:cNvPicPr>
          <p:nvPr/>
        </p:nvPicPr>
        <p:blipFill>
          <a:blip r:embed="rId3"/>
          <a:stretch>
            <a:fillRect/>
          </a:stretch>
        </p:blipFill>
        <p:spPr>
          <a:xfrm>
            <a:off x="1132764" y="1144664"/>
            <a:ext cx="7205098" cy="5404911"/>
          </a:xfrm>
          <a:prstGeom prst="rect">
            <a:avLst/>
          </a:prstGeom>
        </p:spPr>
      </p:pic>
      <p:sp>
        <p:nvSpPr>
          <p:cNvPr id="5" name="Title 4"/>
          <p:cNvSpPr>
            <a:spLocks noGrp="1"/>
          </p:cNvSpPr>
          <p:nvPr>
            <p:ph type="title"/>
          </p:nvPr>
        </p:nvSpPr>
        <p:spPr/>
        <p:txBody>
          <a:bodyPr>
            <a:normAutofit/>
          </a:bodyPr>
          <a:lstStyle/>
          <a:p>
            <a:r>
              <a:rPr lang="en-US" dirty="0"/>
              <a:t>METIS</a:t>
            </a:r>
            <a:endParaRPr lang="en-GB" dirty="0"/>
          </a:p>
        </p:txBody>
      </p:sp>
    </p:spTree>
    <p:extLst>
      <p:ext uri="{BB962C8B-B14F-4D97-AF65-F5344CB8AC3E}">
        <p14:creationId xmlns:p14="http://schemas.microsoft.com/office/powerpoint/2010/main" val="334007346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GB"/>
              <a:t>ESC/12 October 2017/Instrumentation Update</a:t>
            </a:r>
            <a:endParaRPr lang="en-GB" dirty="0"/>
          </a:p>
        </p:txBody>
      </p:sp>
      <p:sp>
        <p:nvSpPr>
          <p:cNvPr id="3" name="Slide Number Placeholder 2"/>
          <p:cNvSpPr>
            <a:spLocks noGrp="1"/>
          </p:cNvSpPr>
          <p:nvPr>
            <p:ph type="sldNum" sz="quarter" idx="4"/>
          </p:nvPr>
        </p:nvSpPr>
        <p:spPr/>
        <p:txBody>
          <a:bodyPr/>
          <a:lstStyle/>
          <a:p>
            <a:fld id="{CD6CA89A-7F63-7545-9B43-AF7DF332BE1B}" type="slidenum">
              <a:rPr lang="en-GB" smtClean="0"/>
              <a:pPr/>
              <a:t>57</a:t>
            </a:fld>
            <a:endParaRPr lang="en-GB"/>
          </a:p>
        </p:txBody>
      </p:sp>
      <p:sp>
        <p:nvSpPr>
          <p:cNvPr id="4" name="Content Placeholder 3"/>
          <p:cNvSpPr>
            <a:spLocks noGrp="1"/>
          </p:cNvSpPr>
          <p:nvPr>
            <p:ph sz="quarter" idx="10"/>
          </p:nvPr>
        </p:nvSpPr>
        <p:spPr/>
        <p:txBody>
          <a:bodyPr/>
          <a:lstStyle/>
          <a:p>
            <a:pPr marL="0" indent="0">
              <a:buNone/>
            </a:pPr>
            <a:endParaRPr lang="en-US" sz="2400" dirty="0"/>
          </a:p>
          <a:p>
            <a:pPr marL="0" indent="0" algn="ctr">
              <a:buNone/>
            </a:pPr>
            <a:endParaRPr lang="en-US" sz="2400" dirty="0"/>
          </a:p>
          <a:p>
            <a:pPr marL="0" indent="0" algn="ctr">
              <a:buNone/>
            </a:pPr>
            <a:endParaRPr lang="en-US" sz="5400" dirty="0"/>
          </a:p>
          <a:p>
            <a:pPr marL="0" indent="0" algn="ctr">
              <a:buNone/>
            </a:pPr>
            <a:endParaRPr lang="en-US" sz="5400" dirty="0"/>
          </a:p>
          <a:p>
            <a:pPr marL="0" indent="0" algn="ctr">
              <a:buNone/>
            </a:pPr>
            <a:endParaRPr lang="en-US" sz="2400" dirty="0"/>
          </a:p>
          <a:p>
            <a:pPr marL="0" indent="0">
              <a:buNone/>
            </a:pPr>
            <a:endParaRPr lang="en-US" sz="2400" dirty="0"/>
          </a:p>
          <a:p>
            <a:pPr marL="0" indent="0">
              <a:buNone/>
            </a:pPr>
            <a:endParaRPr lang="en-US" sz="2400" dirty="0"/>
          </a:p>
          <a:p>
            <a:endParaRPr lang="en-US" sz="2400" dirty="0"/>
          </a:p>
          <a:p>
            <a:endParaRPr lang="en-GB" sz="2400" dirty="0"/>
          </a:p>
        </p:txBody>
      </p:sp>
      <p:pic>
        <p:nvPicPr>
          <p:cNvPr id="8" name="Picture 7">
            <a:extLst>
              <a:ext uri="{FF2B5EF4-FFF2-40B4-BE49-F238E27FC236}">
                <a16:creationId xmlns:a16="http://schemas.microsoft.com/office/drawing/2014/main" id="{B4F1E161-37CE-460D-A6AB-A220C19BE3E9}"/>
              </a:ext>
            </a:extLst>
          </p:cNvPr>
          <p:cNvPicPr>
            <a:picLocks noChangeAspect="1"/>
          </p:cNvPicPr>
          <p:nvPr/>
        </p:nvPicPr>
        <p:blipFill>
          <a:blip r:embed="rId3"/>
          <a:stretch>
            <a:fillRect/>
          </a:stretch>
        </p:blipFill>
        <p:spPr>
          <a:xfrm>
            <a:off x="1169424" y="1131005"/>
            <a:ext cx="7196530" cy="5398484"/>
          </a:xfrm>
          <a:prstGeom prst="rect">
            <a:avLst/>
          </a:prstGeom>
        </p:spPr>
      </p:pic>
      <p:sp>
        <p:nvSpPr>
          <p:cNvPr id="5" name="Title 4"/>
          <p:cNvSpPr>
            <a:spLocks noGrp="1"/>
          </p:cNvSpPr>
          <p:nvPr>
            <p:ph type="title"/>
          </p:nvPr>
        </p:nvSpPr>
        <p:spPr/>
        <p:txBody>
          <a:bodyPr>
            <a:normAutofit/>
          </a:bodyPr>
          <a:lstStyle/>
          <a:p>
            <a:r>
              <a:rPr lang="en-US" dirty="0"/>
              <a:t>METIS</a:t>
            </a:r>
            <a:endParaRPr lang="en-GB" dirty="0"/>
          </a:p>
        </p:txBody>
      </p:sp>
    </p:spTree>
    <p:extLst>
      <p:ext uri="{BB962C8B-B14F-4D97-AF65-F5344CB8AC3E}">
        <p14:creationId xmlns:p14="http://schemas.microsoft.com/office/powerpoint/2010/main" val="41978934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69264" y="1"/>
            <a:ext cx="7872984" cy="987552"/>
          </a:xfrm>
        </p:spPr>
        <p:txBody>
          <a:bodyPr/>
          <a:lstStyle/>
          <a:p>
            <a:r>
              <a:rPr lang="en-US" dirty="0"/>
              <a:t>Ongoing Science Updates</a:t>
            </a:r>
          </a:p>
        </p:txBody>
      </p:sp>
      <p:sp>
        <p:nvSpPr>
          <p:cNvPr id="6" name="Content Placeholder 2"/>
          <p:cNvSpPr txBox="1">
            <a:spLocks/>
          </p:cNvSpPr>
          <p:nvPr/>
        </p:nvSpPr>
        <p:spPr>
          <a:xfrm>
            <a:off x="396000" y="3059667"/>
            <a:ext cx="8748000" cy="2763703"/>
          </a:xfrm>
          <a:prstGeom prst="rect">
            <a:avLst/>
          </a:prstGeom>
        </p:spPr>
        <p:txBody>
          <a:bodyPr/>
          <a:lstStyle>
            <a:lvl1pPr marL="324000" indent="-324000" algn="l" rtl="0" eaLnBrk="1" fontAlgn="base" hangingPunct="1">
              <a:spcBef>
                <a:spcPts val="1200"/>
              </a:spcBef>
              <a:spcAft>
                <a:spcPts val="0"/>
              </a:spcAft>
              <a:buClr>
                <a:srgbClr val="FF0000"/>
              </a:buClr>
              <a:buSzPct val="90000"/>
              <a:buFontTx/>
              <a:buBlip>
                <a:blip r:embed="rId3"/>
              </a:buBlip>
              <a:defRPr sz="2800">
                <a:solidFill>
                  <a:schemeClr val="tx1"/>
                </a:solidFill>
                <a:latin typeface="+mn-lt"/>
                <a:ea typeface="ＭＳ Ｐゴシック" charset="0"/>
                <a:cs typeface="+mn-cs"/>
              </a:defRPr>
            </a:lvl1pPr>
            <a:lvl2pPr marL="742950" indent="-285750" algn="l" rtl="0" eaLnBrk="1" fontAlgn="base" hangingPunct="1">
              <a:spcBef>
                <a:spcPts val="600"/>
              </a:spcBef>
              <a:spcAft>
                <a:spcPts val="0"/>
              </a:spcAft>
              <a:buClr>
                <a:schemeClr val="accent1"/>
              </a:buClr>
              <a:buFont typeface="Wingdings" charset="0"/>
              <a:buChar char="Ø"/>
              <a:defRPr sz="2400">
                <a:solidFill>
                  <a:schemeClr val="tx1"/>
                </a:solidFill>
                <a:latin typeface="+mn-lt"/>
                <a:ea typeface="ＭＳ Ｐゴシック" charset="0"/>
              </a:defRPr>
            </a:lvl2pPr>
            <a:lvl3pPr marL="1143000" indent="-228600" algn="l" rtl="0" eaLnBrk="1" fontAlgn="base" hangingPunct="1">
              <a:spcBef>
                <a:spcPts val="0"/>
              </a:spcBef>
              <a:spcAft>
                <a:spcPct val="0"/>
              </a:spcAft>
              <a:buClr>
                <a:schemeClr val="tx2"/>
              </a:buClr>
              <a:buChar char="•"/>
              <a:defRPr sz="2000">
                <a:solidFill>
                  <a:schemeClr val="tx1"/>
                </a:solidFill>
                <a:latin typeface="+mn-lt"/>
                <a:ea typeface="ＭＳ Ｐゴシック" charset="0"/>
              </a:defRPr>
            </a:lvl3pPr>
            <a:lvl4pPr marL="1600200" indent="-228600" algn="l" rtl="0" eaLnBrk="1" fontAlgn="base" hangingPunct="1">
              <a:spcBef>
                <a:spcPts val="0"/>
              </a:spcBef>
              <a:spcAft>
                <a:spcPct val="0"/>
              </a:spcAft>
              <a:buChar char="–"/>
              <a:defRPr sz="2000">
                <a:solidFill>
                  <a:schemeClr val="tx1"/>
                </a:solidFill>
                <a:latin typeface="+mn-lt"/>
                <a:ea typeface="ＭＳ Ｐゴシック" charset="0"/>
              </a:defRPr>
            </a:lvl4pPr>
            <a:lvl5pPr marL="2057400" indent="-228600" algn="l" rtl="0" eaLnBrk="1" fontAlgn="base" hangingPunct="1">
              <a:spcBef>
                <a:spcPts val="0"/>
              </a:spcBef>
              <a:spcAft>
                <a:spcPct val="0"/>
              </a:spcAft>
              <a:buChar char="»"/>
              <a:defRPr sz="2000">
                <a:solidFill>
                  <a:schemeClr val="tx1"/>
                </a:solidFill>
                <a:latin typeface="+mn-lt"/>
                <a:ea typeface="ＭＳ Ｐゴシック" charset="0"/>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defTabSz="914400"/>
            <a:r>
              <a:rPr lang="en-US" sz="4000" kern="0" dirty="0"/>
              <a:t> </a:t>
            </a:r>
            <a:r>
              <a:rPr lang="en-US" sz="3200" kern="0" dirty="0"/>
              <a:t>Oct.’17: Baseline Instrument</a:t>
            </a:r>
          </a:p>
          <a:p>
            <a:pPr defTabSz="914400"/>
            <a:r>
              <a:rPr lang="en-US" sz="3200" kern="0" dirty="0"/>
              <a:t> Jan.’18: </a:t>
            </a:r>
            <a:r>
              <a:rPr lang="en-US" sz="3200" kern="0" dirty="0" err="1"/>
              <a:t>Verfication</a:t>
            </a:r>
            <a:r>
              <a:rPr lang="en-US" sz="3200" kern="0" dirty="0"/>
              <a:t> of baseline</a:t>
            </a:r>
          </a:p>
          <a:p>
            <a:pPr defTabSz="914400"/>
            <a:r>
              <a:rPr lang="en-US" sz="3200" kern="0" dirty="0"/>
              <a:t> Mar’18: Re-simulation of science cases</a:t>
            </a:r>
          </a:p>
          <a:p>
            <a:pPr defTabSz="914400"/>
            <a:r>
              <a:rPr lang="en-US" sz="3200" kern="0" dirty="0"/>
              <a:t> Mai’18: Science </a:t>
            </a:r>
            <a:r>
              <a:rPr lang="en-US" sz="3200" kern="0" dirty="0" err="1"/>
              <a:t>Update@PDR</a:t>
            </a:r>
            <a:endParaRPr lang="en-US" sz="3200" kern="0" dirty="0"/>
          </a:p>
        </p:txBody>
      </p:sp>
      <p:sp>
        <p:nvSpPr>
          <p:cNvPr id="3" name="Rectangle 2"/>
          <p:cNvSpPr/>
          <p:nvPr/>
        </p:nvSpPr>
        <p:spPr>
          <a:xfrm>
            <a:off x="969264" y="1820656"/>
            <a:ext cx="3129383" cy="830997"/>
          </a:xfrm>
          <a:prstGeom prst="rect">
            <a:avLst/>
          </a:prstGeom>
        </p:spPr>
        <p:txBody>
          <a:bodyPr wrap="none">
            <a:spAutoFit/>
          </a:bodyPr>
          <a:lstStyle/>
          <a:p>
            <a:r>
              <a:rPr lang="en-US" sz="4800" dirty="0">
                <a:solidFill>
                  <a:schemeClr val="tx2"/>
                </a:solidFill>
              </a:rPr>
              <a:t>Milestones</a:t>
            </a:r>
          </a:p>
        </p:txBody>
      </p:sp>
    </p:spTree>
    <p:extLst>
      <p:ext uri="{BB962C8B-B14F-4D97-AF65-F5344CB8AC3E}">
        <p14:creationId xmlns:p14="http://schemas.microsoft.com/office/powerpoint/2010/main" val="8387064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GB"/>
              <a:t>ESC/12 October 2017/Instrumentation Update</a:t>
            </a:r>
            <a:endParaRPr lang="en-GB" dirty="0"/>
          </a:p>
        </p:txBody>
      </p:sp>
      <p:sp>
        <p:nvSpPr>
          <p:cNvPr id="3" name="Content Placeholder 2"/>
          <p:cNvSpPr>
            <a:spLocks noGrp="1"/>
          </p:cNvSpPr>
          <p:nvPr>
            <p:ph sz="quarter" idx="10"/>
          </p:nvPr>
        </p:nvSpPr>
        <p:spPr>
          <a:xfrm>
            <a:off x="826294" y="1424249"/>
            <a:ext cx="7742160" cy="4354759"/>
          </a:xfrm>
        </p:spPr>
        <p:txBody>
          <a:bodyPr/>
          <a:lstStyle/>
          <a:p>
            <a:endParaRPr lang="en-US" sz="4000" dirty="0"/>
          </a:p>
          <a:p>
            <a:r>
              <a:rPr lang="en-US" sz="4000" dirty="0"/>
              <a:t> ADC</a:t>
            </a:r>
          </a:p>
          <a:p>
            <a:r>
              <a:rPr lang="en-US" sz="4000" dirty="0"/>
              <a:t> </a:t>
            </a:r>
            <a:r>
              <a:rPr lang="en-US" sz="4000" dirty="0" err="1"/>
              <a:t>Coronagraphy</a:t>
            </a:r>
            <a:endParaRPr lang="en-US" sz="4000" dirty="0"/>
          </a:p>
          <a:p>
            <a:r>
              <a:rPr lang="en-US" sz="4000" dirty="0"/>
              <a:t> LTAO </a:t>
            </a:r>
          </a:p>
          <a:p>
            <a:r>
              <a:rPr lang="en-US" sz="4000" dirty="0"/>
              <a:t> NQ band detector</a:t>
            </a:r>
          </a:p>
        </p:txBody>
      </p:sp>
      <p:sp>
        <p:nvSpPr>
          <p:cNvPr id="4" name="Title 3"/>
          <p:cNvSpPr>
            <a:spLocks noGrp="1"/>
          </p:cNvSpPr>
          <p:nvPr>
            <p:ph type="title"/>
          </p:nvPr>
        </p:nvSpPr>
        <p:spPr/>
        <p:txBody>
          <a:bodyPr/>
          <a:lstStyle/>
          <a:p>
            <a:r>
              <a:rPr lang="en-US" dirty="0"/>
              <a:t>Technical items</a:t>
            </a:r>
          </a:p>
        </p:txBody>
      </p:sp>
    </p:spTree>
    <p:extLst>
      <p:ext uri="{BB962C8B-B14F-4D97-AF65-F5344CB8AC3E}">
        <p14:creationId xmlns:p14="http://schemas.microsoft.com/office/powerpoint/2010/main" val="19099903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GB"/>
              <a:t>ESC/12 October 2017/Instrumentation Update</a:t>
            </a:r>
            <a:endParaRPr lang="en-GB" dirty="0"/>
          </a:p>
        </p:txBody>
      </p:sp>
      <p:sp>
        <p:nvSpPr>
          <p:cNvPr id="4" name="Title 3"/>
          <p:cNvSpPr>
            <a:spLocks noGrp="1"/>
          </p:cNvSpPr>
          <p:nvPr>
            <p:ph type="title"/>
          </p:nvPr>
        </p:nvSpPr>
        <p:spPr/>
        <p:txBody>
          <a:bodyPr/>
          <a:lstStyle/>
          <a:p>
            <a:r>
              <a:rPr lang="en-US" dirty="0"/>
              <a:t>Ongoing ADC Simulations </a:t>
            </a:r>
          </a:p>
        </p:txBody>
      </p:sp>
      <p:sp>
        <p:nvSpPr>
          <p:cNvPr id="6" name="Shape 157"/>
          <p:cNvSpPr/>
          <p:nvPr/>
        </p:nvSpPr>
        <p:spPr>
          <a:xfrm>
            <a:off x="1040236" y="1263257"/>
            <a:ext cx="1017518" cy="34913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p>
            <a:r>
              <a:t>no ADC</a:t>
            </a:r>
          </a:p>
        </p:txBody>
      </p:sp>
      <p:sp>
        <p:nvSpPr>
          <p:cNvPr id="7" name="Shape 158"/>
          <p:cNvSpPr/>
          <p:nvPr/>
        </p:nvSpPr>
        <p:spPr>
          <a:xfrm>
            <a:off x="4025910" y="1339457"/>
            <a:ext cx="1288315" cy="34913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p>
            <a:r>
              <a:t>fixed ADC</a:t>
            </a:r>
          </a:p>
        </p:txBody>
      </p:sp>
      <p:sp>
        <p:nvSpPr>
          <p:cNvPr id="8" name="Shape 159"/>
          <p:cNvSpPr/>
          <p:nvPr/>
        </p:nvSpPr>
        <p:spPr>
          <a:xfrm>
            <a:off x="7273372" y="1339457"/>
            <a:ext cx="1288315" cy="34913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p>
            <a:r>
              <a:rPr dirty="0"/>
              <a:t>ideal ADC</a:t>
            </a:r>
          </a:p>
        </p:txBody>
      </p:sp>
      <p:sp>
        <p:nvSpPr>
          <p:cNvPr id="9" name="Shape 160"/>
          <p:cNvSpPr/>
          <p:nvPr/>
        </p:nvSpPr>
        <p:spPr>
          <a:xfrm>
            <a:off x="6582153" y="4501660"/>
            <a:ext cx="2146212" cy="318357"/>
          </a:xfrm>
          <a:prstGeom prst="rect">
            <a:avLst/>
          </a:prstGeom>
          <a:ln w="12700">
            <a:miter lim="400000"/>
          </a:ln>
          <a:extLst>
            <a:ext uri="{C572A759-6A51-4108-AA02-DFA0A04FC94B}">
              <ma14:wrappingTextBoxFlag xmlns:ma14="http://schemas.microsoft.com/office/mac/drawingml/2011/main" xmlns="" val="1"/>
            </a:ext>
          </a:extLst>
        </p:spPr>
        <p:txBody>
          <a:bodyPr wrap="square" lIns="35719" tIns="35719" rIns="35719" bIns="35719" anchor="ctr">
            <a:spAutoFit/>
          </a:bodyPr>
          <a:lstStyle/>
          <a:p>
            <a:pPr>
              <a:defRPr sz="2800">
                <a:latin typeface="Helvetica"/>
                <a:ea typeface="Helvetica"/>
                <a:cs typeface="Helvetica"/>
                <a:sym typeface="Helvetica"/>
              </a:defRPr>
            </a:pPr>
            <a:r>
              <a:rPr sz="1600" i="1" dirty="0"/>
              <a:t>intensity</a:t>
            </a:r>
            <a:r>
              <a:rPr sz="1600" b="1" i="1" baseline="31999" dirty="0"/>
              <a:t>1/4</a:t>
            </a:r>
            <a:r>
              <a:rPr sz="1600" i="1" dirty="0"/>
              <a:t> stretch</a:t>
            </a:r>
          </a:p>
        </p:txBody>
      </p:sp>
      <p:pic>
        <p:nvPicPr>
          <p:cNvPr id="10" name="unknown.png"/>
          <p:cNvPicPr>
            <a:picLocks noChangeAspect="1"/>
          </p:cNvPicPr>
          <p:nvPr/>
        </p:nvPicPr>
        <p:blipFill>
          <a:blip r:embed="rId2">
            <a:extLst/>
          </a:blip>
          <a:srcRect t="75556"/>
          <a:stretch>
            <a:fillRect/>
          </a:stretch>
        </p:blipFill>
        <p:spPr>
          <a:xfrm>
            <a:off x="227707" y="1670304"/>
            <a:ext cx="8333980" cy="2777147"/>
          </a:xfrm>
          <a:prstGeom prst="rect">
            <a:avLst/>
          </a:prstGeom>
          <a:ln w="12700">
            <a:miter lim="400000"/>
          </a:ln>
        </p:spPr>
      </p:pic>
      <p:sp>
        <p:nvSpPr>
          <p:cNvPr id="11" name="Rectangle 10"/>
          <p:cNvSpPr/>
          <p:nvPr/>
        </p:nvSpPr>
        <p:spPr>
          <a:xfrm>
            <a:off x="0" y="4971672"/>
            <a:ext cx="9143999" cy="1569660"/>
          </a:xfrm>
          <a:prstGeom prst="rect">
            <a:avLst/>
          </a:prstGeom>
        </p:spPr>
        <p:txBody>
          <a:bodyPr wrap="square">
            <a:spAutoFit/>
          </a:bodyPr>
          <a:lstStyle/>
          <a:p>
            <a:pPr marL="342900" indent="-342900">
              <a:buFont typeface="Arial" charset="0"/>
              <a:buChar char="•"/>
            </a:pPr>
            <a:r>
              <a:rPr lang="en-US" sz="2400" dirty="0"/>
              <a:t>PSF at </a:t>
            </a:r>
            <a:r>
              <a:rPr lang="en-US" sz="2400" dirty="0" err="1"/>
              <a:t>airmass</a:t>
            </a:r>
            <a:r>
              <a:rPr lang="en-US" sz="2400" dirty="0"/>
              <a:t> 1.6 simulated for ADC optimized to </a:t>
            </a:r>
            <a:r>
              <a:rPr lang="en-US" sz="2400" dirty="0" err="1"/>
              <a:t>airmass</a:t>
            </a:r>
            <a:r>
              <a:rPr lang="en-US" sz="2400" dirty="0"/>
              <a:t> 1.4</a:t>
            </a:r>
          </a:p>
          <a:p>
            <a:pPr marL="342900" indent="-342900">
              <a:buFont typeface="Arial" charset="0"/>
              <a:buChar char="•"/>
            </a:pPr>
            <a:endParaRPr lang="en-US" sz="2400" dirty="0"/>
          </a:p>
          <a:p>
            <a:pPr marL="342900" indent="-342900">
              <a:buFont typeface="Arial" charset="0"/>
              <a:buChar char="•"/>
            </a:pPr>
            <a:r>
              <a:rPr lang="en-US" sz="2400" dirty="0"/>
              <a:t>Fixed </a:t>
            </a:r>
            <a:r>
              <a:rPr lang="en-US" sz="2400" dirty="0" err="1"/>
              <a:t>vers</a:t>
            </a:r>
            <a:r>
              <a:rPr lang="en-US" sz="2400" dirty="0"/>
              <a:t> movable ADC: </a:t>
            </a:r>
          </a:p>
          <a:p>
            <a:r>
              <a:rPr lang="en-US" sz="2400" dirty="0"/>
              <a:t>    higher throughput, less ghosts, higher TLR</a:t>
            </a:r>
          </a:p>
        </p:txBody>
      </p:sp>
    </p:spTree>
    <p:extLst>
      <p:ext uri="{BB962C8B-B14F-4D97-AF65-F5344CB8AC3E}">
        <p14:creationId xmlns:p14="http://schemas.microsoft.com/office/powerpoint/2010/main" val="20522040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GB"/>
              <a:t>ESC/12 October 2017/Instrumentation Update</a:t>
            </a:r>
            <a:endParaRPr lang="en-GB" dirty="0"/>
          </a:p>
        </p:txBody>
      </p:sp>
      <p:sp>
        <p:nvSpPr>
          <p:cNvPr id="3" name="Content Placeholder 2"/>
          <p:cNvSpPr>
            <a:spLocks noGrp="1"/>
          </p:cNvSpPr>
          <p:nvPr>
            <p:ph sz="quarter" idx="10"/>
          </p:nvPr>
        </p:nvSpPr>
        <p:spPr>
          <a:xfrm>
            <a:off x="393689" y="1076141"/>
            <a:ext cx="8748000" cy="5278663"/>
          </a:xfrm>
        </p:spPr>
        <p:txBody>
          <a:bodyPr/>
          <a:lstStyle/>
          <a:p>
            <a:endParaRPr lang="en-US" dirty="0"/>
          </a:p>
          <a:p>
            <a:r>
              <a:rPr lang="en-US" sz="2400" dirty="0"/>
              <a:t>Ring-</a:t>
            </a:r>
            <a:r>
              <a:rPr lang="en-US" sz="2400" dirty="0" err="1"/>
              <a:t>Apodized</a:t>
            </a:r>
            <a:r>
              <a:rPr lang="en-US" sz="2400" dirty="0"/>
              <a:t> Vortex Coronagraph (RAVC)</a:t>
            </a:r>
            <a:br>
              <a:rPr lang="en-US" sz="2400" dirty="0"/>
            </a:br>
            <a:r>
              <a:rPr lang="en-US" sz="2400" dirty="0"/>
              <a:t>+ 	prevents star light reaching detector</a:t>
            </a:r>
            <a:br>
              <a:rPr lang="en-US" sz="2400" dirty="0"/>
            </a:br>
            <a:r>
              <a:rPr lang="en-US" sz="2400" dirty="0"/>
              <a:t> </a:t>
            </a:r>
            <a:r>
              <a:rPr lang="en-US" sz="2400" b="1" dirty="0"/>
              <a:t>- </a:t>
            </a:r>
            <a:r>
              <a:rPr lang="en-US" sz="2400" dirty="0"/>
              <a:t>	sensitive to jitter (&lt;1mas),   needs several optical 	elements spread over instrument </a:t>
            </a:r>
            <a:br>
              <a:rPr lang="en-US" sz="2400" dirty="0"/>
            </a:br>
            <a:br>
              <a:rPr lang="en-US" sz="2400" dirty="0"/>
            </a:br>
            <a:r>
              <a:rPr lang="en-US" sz="2400" dirty="0"/>
              <a:t>						 </a:t>
            </a:r>
          </a:p>
          <a:p>
            <a:r>
              <a:rPr lang="en-US" sz="2400" dirty="0" err="1"/>
              <a:t>Apodized</a:t>
            </a:r>
            <a:r>
              <a:rPr lang="en-US" sz="2400" dirty="0"/>
              <a:t> Phase Plate Coronagraph (APP)</a:t>
            </a:r>
            <a:br>
              <a:rPr lang="en-US" sz="2400" dirty="0"/>
            </a:br>
            <a:r>
              <a:rPr lang="en-US" sz="2400" dirty="0"/>
              <a:t>+  	robust (1 optical element), insensitive to jitter</a:t>
            </a:r>
            <a:br>
              <a:rPr lang="en-US" sz="2400" dirty="0"/>
            </a:br>
            <a:r>
              <a:rPr lang="en-US" sz="2400" b="1" dirty="0"/>
              <a:t>-</a:t>
            </a:r>
            <a:r>
              <a:rPr lang="en-US" sz="2400" dirty="0"/>
              <a:t> 	10</a:t>
            </a:r>
            <a:r>
              <a:rPr lang="en-US" sz="2400" baseline="30000" dirty="0"/>
              <a:t>- 3..4 </a:t>
            </a:r>
            <a:r>
              <a:rPr lang="en-US" sz="2400" dirty="0"/>
              <a:t>of light reach detector (saturation) </a:t>
            </a:r>
            <a:br>
              <a:rPr lang="en-US" sz="2400" dirty="0"/>
            </a:br>
            <a:endParaRPr lang="en-US" sz="2400" dirty="0"/>
          </a:p>
        </p:txBody>
      </p:sp>
      <p:sp>
        <p:nvSpPr>
          <p:cNvPr id="4" name="Title 3"/>
          <p:cNvSpPr>
            <a:spLocks noGrp="1"/>
          </p:cNvSpPr>
          <p:nvPr>
            <p:ph type="title"/>
          </p:nvPr>
        </p:nvSpPr>
        <p:spPr>
          <a:xfrm>
            <a:off x="826294" y="0"/>
            <a:ext cx="8317706" cy="1131005"/>
          </a:xfrm>
        </p:spPr>
        <p:txBody>
          <a:bodyPr>
            <a:normAutofit fontScale="90000"/>
          </a:bodyPr>
          <a:lstStyle/>
          <a:p>
            <a:r>
              <a:rPr lang="en-US" dirty="0" err="1"/>
              <a:t>Coronagraphy</a:t>
            </a:r>
            <a:br>
              <a:rPr lang="en-US" dirty="0"/>
            </a:br>
            <a:r>
              <a:rPr lang="en-US" sz="2000" i="1" dirty="0"/>
              <a:t>Concept M. </a:t>
            </a:r>
            <a:r>
              <a:rPr lang="en-US" sz="2000" i="1" dirty="0" err="1"/>
              <a:t>Kenworthy</a:t>
            </a:r>
            <a:r>
              <a:rPr lang="en-US" sz="2000" i="1" dirty="0"/>
              <a:t>, O. </a:t>
            </a:r>
            <a:r>
              <a:rPr lang="en-US" sz="2000" i="1" dirty="0" err="1"/>
              <a:t>Absil</a:t>
            </a:r>
            <a:br>
              <a:rPr lang="en-US" sz="2000" i="1" dirty="0"/>
            </a:br>
            <a:endParaRPr lang="en-US" sz="2000" dirty="0"/>
          </a:p>
        </p:txBody>
      </p:sp>
      <p:pic>
        <p:nvPicPr>
          <p:cNvPr id="6" name="Picture 5"/>
          <p:cNvPicPr>
            <a:picLocks noChangeAspect="1"/>
          </p:cNvPicPr>
          <p:nvPr/>
        </p:nvPicPr>
        <p:blipFill>
          <a:blip r:embed="rId2"/>
          <a:stretch>
            <a:fillRect/>
          </a:stretch>
        </p:blipFill>
        <p:spPr>
          <a:xfrm>
            <a:off x="7363435" y="4752092"/>
            <a:ext cx="1778254" cy="1789064"/>
          </a:xfrm>
          <a:prstGeom prst="rect">
            <a:avLst/>
          </a:prstGeom>
        </p:spPr>
      </p:pic>
      <p:pic>
        <p:nvPicPr>
          <p:cNvPr id="7" name="Picture 6"/>
          <p:cNvPicPr>
            <a:picLocks noChangeAspect="1"/>
          </p:cNvPicPr>
          <p:nvPr/>
        </p:nvPicPr>
        <p:blipFill>
          <a:blip r:embed="rId3"/>
          <a:stretch>
            <a:fillRect/>
          </a:stretch>
        </p:blipFill>
        <p:spPr>
          <a:xfrm>
            <a:off x="7363435" y="724408"/>
            <a:ext cx="1778254" cy="1778254"/>
          </a:xfrm>
          <a:prstGeom prst="rect">
            <a:avLst/>
          </a:prstGeom>
        </p:spPr>
      </p:pic>
    </p:spTree>
    <p:extLst>
      <p:ext uri="{BB962C8B-B14F-4D97-AF65-F5344CB8AC3E}">
        <p14:creationId xmlns:p14="http://schemas.microsoft.com/office/powerpoint/2010/main" val="1018794630"/>
      </p:ext>
    </p:extLst>
  </p:cSld>
  <p:clrMapOvr>
    <a:masterClrMapping/>
  </p:clrMapOvr>
</p:sld>
</file>

<file path=ppt/theme/theme1.xml><?xml version="1.0" encoding="utf-8"?>
<a:theme xmlns:a="http://schemas.openxmlformats.org/drawingml/2006/main" name="Default Theme">
  <a:themeElements>
    <a:clrScheme name="ESO">
      <a:dk1>
        <a:srgbClr val="000000"/>
      </a:dk1>
      <a:lt1>
        <a:sysClr val="window" lastClr="FFFFFF"/>
      </a:lt1>
      <a:dk2>
        <a:srgbClr val="1F6CB4"/>
      </a:dk2>
      <a:lt2>
        <a:srgbClr val="EEECE1"/>
      </a:lt2>
      <a:accent1>
        <a:srgbClr val="3A6CB4"/>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1"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r" defTabSz="914400" rtl="0" eaLnBrk="1" fontAlgn="base" latinLnBrk="0" hangingPunct="1">
          <a:lnSpc>
            <a:spcPct val="100000"/>
          </a:lnSpc>
          <a:spcBef>
            <a:spcPct val="0"/>
          </a:spcBef>
          <a:spcAft>
            <a:spcPct val="0"/>
          </a:spcAft>
          <a:buClrTx/>
          <a:buSzTx/>
          <a:buFontTx/>
          <a:buNone/>
          <a:tabLst/>
          <a:defRPr kumimoji="0" lang="en-US" sz="1800" b="0" i="1"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blank.potx" id="{C24FFE06-F5BE-49A6-9D76-E34E12DE0B07}" vid="{5DF010B8-6673-43B6-990E-882798CB54B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B16D2408B93DF40BA108CD2988DD55F" ma:contentTypeVersion="2" ma:contentTypeDescription="Create a new document." ma:contentTypeScope="" ma:versionID="0df1f75800124b8710582673894150d0">
  <xsd:schema xmlns:xsd="http://www.w3.org/2001/XMLSchema" xmlns:xs="http://www.w3.org/2001/XMLSchema" xmlns:p="http://schemas.microsoft.com/office/2006/metadata/properties" xmlns:ns3="fe6bf98e-3663-4d33-9299-74b2d3a86f36" targetNamespace="http://schemas.microsoft.com/office/2006/metadata/properties" ma:root="true" ma:fieldsID="264aebd59b55cf4b0c486b778e6c0fc7" ns3:_="">
    <xsd:import namespace="fe6bf98e-3663-4d33-9299-74b2d3a86f36"/>
    <xsd:element name="properties">
      <xsd:complexType>
        <xsd:sequence>
          <xsd:element name="documentManagement">
            <xsd:complexType>
              <xsd:all>
                <xsd:element ref="ns3:SharedWithUsers" minOccurs="0"/>
                <xsd:element ref="ns3: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e6bf98e-3663-4d33-9299-74b2d3a86f3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ingHintHash" ma:index="9" nillable="true" ma:displayName="Sharing Hint Hash"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2DDB58B-840D-4625-8126-FFD9D3F77066}">
  <ds:schemaRefs>
    <ds:schemaRef ds:uri="http://schemas.microsoft.com/sharepoint/v3/contenttype/forms"/>
  </ds:schemaRefs>
</ds:datastoreItem>
</file>

<file path=customXml/itemProps2.xml><?xml version="1.0" encoding="utf-8"?>
<ds:datastoreItem xmlns:ds="http://schemas.openxmlformats.org/officeDocument/2006/customXml" ds:itemID="{972AD29B-D4DB-4F39-98CD-A659600F68CB}">
  <ds:schemaRefs>
    <ds:schemaRef ds:uri="fe6bf98e-3663-4d33-9299-74b2d3a86f36"/>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http://purl.org/dc/terms/"/>
    <ds:schemaRef ds:uri="http://www.w3.org/XML/1998/namespace"/>
    <ds:schemaRef ds:uri="http://purl.org/dc/dcmitype/"/>
    <ds:schemaRef ds:uri="http://purl.org/dc/elements/1.1/"/>
  </ds:schemaRefs>
</ds:datastoreItem>
</file>

<file path=customXml/itemProps3.xml><?xml version="1.0" encoding="utf-8"?>
<ds:datastoreItem xmlns:ds="http://schemas.openxmlformats.org/officeDocument/2006/customXml" ds:itemID="{678482DC-F63D-4F72-99C2-7E2EDBBEE23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e6bf98e-3663-4d33-9299-74b2d3a86f3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eso_official_ppt_arial_2015</Template>
  <TotalTime>9766</TotalTime>
  <Words>2974</Words>
  <Application>Microsoft Office PowerPoint</Application>
  <PresentationFormat>On-screen Show (4:3)</PresentationFormat>
  <Paragraphs>708</Paragraphs>
  <Slides>57</Slides>
  <Notes>36</Notes>
  <HiddenSlides>0</HiddenSlides>
  <MMClips>1</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57</vt:i4>
      </vt:variant>
    </vt:vector>
  </HeadingPairs>
  <TitlesOfParts>
    <vt:vector size="69" baseType="lpstr">
      <vt:lpstr>MS PGothic</vt:lpstr>
      <vt:lpstr>MS PGothic</vt:lpstr>
      <vt:lpstr>Abadi MT Condensed Extra Bold</vt:lpstr>
      <vt:lpstr>Arial</vt:lpstr>
      <vt:lpstr>Calibri</vt:lpstr>
      <vt:lpstr>Calibri (Body)</vt:lpstr>
      <vt:lpstr>Helvetica</vt:lpstr>
      <vt:lpstr>Helvetica Light</vt:lpstr>
      <vt:lpstr>Symbol</vt:lpstr>
      <vt:lpstr>Times New Roman</vt:lpstr>
      <vt:lpstr>Wingdings</vt:lpstr>
      <vt:lpstr>Default Theme</vt:lpstr>
      <vt:lpstr>METIS</vt:lpstr>
      <vt:lpstr>METIS</vt:lpstr>
      <vt:lpstr>METIS Observing Capabilities</vt:lpstr>
      <vt:lpstr>Imaging Sensitivity</vt:lpstr>
      <vt:lpstr>Spectroscopic Sensitivity</vt:lpstr>
      <vt:lpstr>Ongoing Science Updates</vt:lpstr>
      <vt:lpstr>Technical items</vt:lpstr>
      <vt:lpstr>Ongoing ADC Simulations </vt:lpstr>
      <vt:lpstr>Coronagraphy Concept M. Kenworthy, O. Absil </vt:lpstr>
      <vt:lpstr>Coronagraphy</vt:lpstr>
      <vt:lpstr>LTAO </vt:lpstr>
      <vt:lpstr>LTAO</vt:lpstr>
      <vt:lpstr>NQ band detector</vt:lpstr>
      <vt:lpstr>NQ band detector</vt:lpstr>
      <vt:lpstr>NQ band detector</vt:lpstr>
      <vt:lpstr>Phase A Science</vt:lpstr>
      <vt:lpstr>Ongoing Science Updates</vt:lpstr>
      <vt:lpstr>Observing Modes</vt:lpstr>
      <vt:lpstr>Observing Modes</vt:lpstr>
      <vt:lpstr>Observing Modes</vt:lpstr>
      <vt:lpstr>Ongoing Science Updates</vt:lpstr>
      <vt:lpstr>Direct imaging of Debris Disks</vt:lpstr>
      <vt:lpstr>Direct imaging of Proto-Planetary Disks</vt:lpstr>
      <vt:lpstr>Direct imaging of Proto-Planets</vt:lpstr>
      <vt:lpstr>Exoplanet Discovery Space</vt:lpstr>
      <vt:lpstr>Exoplanet Discovery Space</vt:lpstr>
      <vt:lpstr>Earth-like planet around α Cen A</vt:lpstr>
      <vt:lpstr>Earth-like planet around α Cen A</vt:lpstr>
      <vt:lpstr>Planets around α Cen A</vt:lpstr>
      <vt:lpstr>XXL Contrast</vt:lpstr>
      <vt:lpstr>PowerPoint Presentation</vt:lpstr>
      <vt:lpstr>Exoplanet Atmospheres</vt:lpstr>
      <vt:lpstr>HCI + HDS  XXL Contrast</vt:lpstr>
      <vt:lpstr>HCI + HDS  10–10 Contrast</vt:lpstr>
      <vt:lpstr>Observing Modes</vt:lpstr>
      <vt:lpstr>METIS</vt:lpstr>
      <vt:lpstr>METIS Consortium</vt:lpstr>
      <vt:lpstr>METIS Consortium May 2017</vt:lpstr>
      <vt:lpstr>METIS Consortium  News</vt:lpstr>
      <vt:lpstr>METIS</vt:lpstr>
      <vt:lpstr>Warm Support Structure</vt:lpstr>
      <vt:lpstr>METIS Optical Overview</vt:lpstr>
      <vt:lpstr>METIS Cryostat</vt:lpstr>
      <vt:lpstr>METIS Subsystem Packaging</vt:lpstr>
      <vt:lpstr>METIS “Skeleton” Design</vt:lpstr>
      <vt:lpstr>METIS SE and CFO</vt:lpstr>
      <vt:lpstr>METIS SCAO </vt:lpstr>
      <vt:lpstr>METIS Imager</vt:lpstr>
      <vt:lpstr>Mechanisms, Instrument Control </vt:lpstr>
      <vt:lpstr>METIS 3 main risks</vt:lpstr>
      <vt:lpstr>METIS last 6 month</vt:lpstr>
      <vt:lpstr>METIS last 6 month</vt:lpstr>
      <vt:lpstr>METIS next 6 month (to PDR)</vt:lpstr>
      <vt:lpstr>METIS</vt:lpstr>
      <vt:lpstr>METIS</vt:lpstr>
      <vt:lpstr>METIS</vt:lpstr>
      <vt:lpstr>METIS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E-ELT Instrumentation Update</dc:title>
  <dc:creator>Suzanne Ramsay</dc:creator>
  <cp:lastModifiedBy>Christoph Haupt</cp:lastModifiedBy>
  <cp:revision>220</cp:revision>
  <cp:lastPrinted>2017-03-27T15:18:54Z</cp:lastPrinted>
  <dcterms:created xsi:type="dcterms:W3CDTF">2016-04-14T13:16:13Z</dcterms:created>
  <dcterms:modified xsi:type="dcterms:W3CDTF">2017-10-12T08:52:41Z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0x010100CB16D2408B93DF40BA108CD2988DD55F</vt:lpwstr>
  </property>
</Properties>
</file>