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51" r:id="rId2"/>
  </p:sldMasterIdLst>
  <p:notesMasterIdLst>
    <p:notesMasterId r:id="rId49"/>
  </p:notesMasterIdLst>
  <p:sldIdLst>
    <p:sldId id="299" r:id="rId3"/>
    <p:sldId id="367" r:id="rId4"/>
    <p:sldId id="313" r:id="rId5"/>
    <p:sldId id="300" r:id="rId6"/>
    <p:sldId id="377" r:id="rId7"/>
    <p:sldId id="475" r:id="rId8"/>
    <p:sldId id="422" r:id="rId9"/>
    <p:sldId id="386" r:id="rId10"/>
    <p:sldId id="387" r:id="rId11"/>
    <p:sldId id="388" r:id="rId12"/>
    <p:sldId id="259" r:id="rId13"/>
    <p:sldId id="322" r:id="rId14"/>
    <p:sldId id="397" r:id="rId15"/>
    <p:sldId id="471" r:id="rId16"/>
    <p:sldId id="473" r:id="rId17"/>
    <p:sldId id="393" r:id="rId18"/>
    <p:sldId id="472" r:id="rId19"/>
    <p:sldId id="401" r:id="rId20"/>
    <p:sldId id="396" r:id="rId21"/>
    <p:sldId id="474" r:id="rId22"/>
    <p:sldId id="477" r:id="rId23"/>
    <p:sldId id="476" r:id="rId24"/>
    <p:sldId id="484" r:id="rId25"/>
    <p:sldId id="398" r:id="rId26"/>
    <p:sldId id="375" r:id="rId27"/>
    <p:sldId id="478" r:id="rId28"/>
    <p:sldId id="385" r:id="rId29"/>
    <p:sldId id="420" r:id="rId30"/>
    <p:sldId id="408" r:id="rId31"/>
    <p:sldId id="407" r:id="rId32"/>
    <p:sldId id="409" r:id="rId33"/>
    <p:sldId id="417" r:id="rId34"/>
    <p:sldId id="419" r:id="rId35"/>
    <p:sldId id="421" r:id="rId36"/>
    <p:sldId id="418" r:id="rId37"/>
    <p:sldId id="479" r:id="rId38"/>
    <p:sldId id="400" r:id="rId39"/>
    <p:sldId id="480" r:id="rId40"/>
    <p:sldId id="482" r:id="rId41"/>
    <p:sldId id="483" r:id="rId42"/>
    <p:sldId id="410" r:id="rId43"/>
    <p:sldId id="411" r:id="rId44"/>
    <p:sldId id="412" r:id="rId45"/>
    <p:sldId id="413" r:id="rId46"/>
    <p:sldId id="415" r:id="rId47"/>
    <p:sldId id="485" r:id="rId48"/>
  </p:sldIdLst>
  <p:sldSz cx="9144000" cy="6858000" type="screen4x3"/>
  <p:notesSz cx="9269413" cy="6997700"/>
  <p:defaultTextStyle>
    <a:defPPr>
      <a:defRPr lang="en-GB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1pPr>
    <a:lvl2pPr marL="742950" indent="-28575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2pPr>
    <a:lvl3pPr marL="11430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3pPr>
    <a:lvl4pPr marL="16002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4pPr>
    <a:lvl5pPr marL="2057400" indent="-228600" algn="l" defTabSz="457200" rtl="0" fontAlgn="base">
      <a:spcBef>
        <a:spcPct val="0"/>
      </a:spcBef>
      <a:spcAft>
        <a:spcPct val="0"/>
      </a:spcAft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5pPr>
    <a:lvl6pPr marL="22860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6pPr>
    <a:lvl7pPr marL="27432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7pPr>
    <a:lvl8pPr marL="32004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8pPr>
    <a:lvl9pPr marL="3657600" algn="l" defTabSz="457200" rtl="0" eaLnBrk="1" latinLnBrk="0" hangingPunct="1">
      <a:defRPr sz="2400" kern="1200">
        <a:solidFill>
          <a:schemeClr val="bg1"/>
        </a:solidFill>
        <a:latin typeface="Times New Roman" charset="0"/>
        <a:ea typeface="DejaVu LGC Sans" charset="0"/>
        <a:cs typeface="DejaVu LGC San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8080"/>
    <a:srgbClr val="B3B3B3"/>
    <a:srgbClr val="D2D2F4"/>
    <a:srgbClr val="75D4E0"/>
    <a:srgbClr val="DB7DE0"/>
    <a:srgbClr val="66A72D"/>
    <a:srgbClr val="E24431"/>
    <a:srgbClr val="EB8EA9"/>
    <a:srgbClr val="E6E6E6"/>
    <a:srgbClr val="4D65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961"/>
    <p:restoredTop sz="95179" autoAdjust="0"/>
  </p:normalViewPr>
  <p:slideViewPr>
    <p:cSldViewPr>
      <p:cViewPr varScale="1">
        <p:scale>
          <a:sx n="91" d="100"/>
          <a:sy n="91" d="100"/>
        </p:scale>
        <p:origin x="384" y="17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2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presProps" Target="presProps.xml"/><Relationship Id="rId51" Type="http://schemas.openxmlformats.org/officeDocument/2006/relationships/viewProps" Target="viewProps.xml"/><Relationship Id="rId52" Type="http://schemas.openxmlformats.org/officeDocument/2006/relationships/theme" Target="theme/theme1.xml"/><Relationship Id="rId53" Type="http://schemas.openxmlformats.org/officeDocument/2006/relationships/tableStyles" Target="tableStyle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1"/>
          <p:cNvSpPr>
            <a:spLocks noChangeArrowheads="1"/>
          </p:cNvSpPr>
          <p:nvPr/>
        </p:nvSpPr>
        <p:spPr bwMode="auto">
          <a:xfrm>
            <a:off x="0" y="0"/>
            <a:ext cx="9269413" cy="6997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87" name="AutoShape 2"/>
          <p:cNvSpPr>
            <a:spLocks noChangeArrowheads="1"/>
          </p:cNvSpPr>
          <p:nvPr/>
        </p:nvSpPr>
        <p:spPr bwMode="auto">
          <a:xfrm>
            <a:off x="0" y="0"/>
            <a:ext cx="9269413" cy="6997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88" name="AutoShape 3"/>
          <p:cNvSpPr>
            <a:spLocks noChangeArrowheads="1"/>
          </p:cNvSpPr>
          <p:nvPr/>
        </p:nvSpPr>
        <p:spPr bwMode="auto">
          <a:xfrm>
            <a:off x="0" y="0"/>
            <a:ext cx="9269413" cy="69977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89" name="AutoShape 4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0" name="AutoShape 5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1" name="AutoShape 6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2" name="AutoShape 7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3" name="AutoShape 8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4" name="AutoShape 9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5" name="AutoShape 10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6" name="AutoShape 11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7" name="AutoShape 12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8" name="AutoShape 13"/>
          <p:cNvSpPr>
            <a:spLocks noChangeArrowheads="1"/>
          </p:cNvSpPr>
          <p:nvPr/>
        </p:nvSpPr>
        <p:spPr bwMode="auto">
          <a:xfrm>
            <a:off x="0" y="0"/>
            <a:ext cx="9271000" cy="6999288"/>
          </a:xfrm>
          <a:prstGeom prst="roundRect">
            <a:avLst>
              <a:gd name="adj" fmla="val 19"/>
            </a:avLst>
          </a:prstGeom>
          <a:solidFill>
            <a:srgbClr val="FFFFFF">
              <a:alpha val="29803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399" name="AutoShape 14"/>
          <p:cNvSpPr>
            <a:spLocks noChangeArrowheads="1"/>
          </p:cNvSpPr>
          <p:nvPr/>
        </p:nvSpPr>
        <p:spPr bwMode="auto">
          <a:xfrm>
            <a:off x="2890838" y="525463"/>
            <a:ext cx="3500437" cy="2625725"/>
          </a:xfrm>
          <a:prstGeom prst="roundRect">
            <a:avLst>
              <a:gd name="adj" fmla="val 60"/>
            </a:avLst>
          </a:prstGeom>
          <a:solidFill>
            <a:srgbClr val="FFFFFF">
              <a:alpha val="29803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5135" name="Rectangle 15"/>
          <p:cNvSpPr>
            <a:spLocks noGrp="1" noChangeArrowheads="1"/>
          </p:cNvSpPr>
          <p:nvPr>
            <p:ph type="body"/>
          </p:nvPr>
        </p:nvSpPr>
        <p:spPr bwMode="auto">
          <a:xfrm>
            <a:off x="1238250" y="3325813"/>
            <a:ext cx="6783388" cy="31400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16401" name="Text Box 16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255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6402" name="Rectangle 17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86075" y="531813"/>
            <a:ext cx="3490913" cy="26162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sp>
    </p:spTree>
    <p:extLst>
      <p:ext uri="{BB962C8B-B14F-4D97-AF65-F5344CB8AC3E}">
        <p14:creationId xmlns:p14="http://schemas.microsoft.com/office/powerpoint/2010/main" val="689541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ＭＳ Ｐゴシック" charset="0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6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1"/>
          <p:cNvSpPr>
            <a:spLocks noChangeArrowheads="1"/>
          </p:cNvSpPr>
          <p:nvPr/>
        </p:nvSpPr>
        <p:spPr bwMode="auto">
          <a:xfrm>
            <a:off x="2890838" y="525463"/>
            <a:ext cx="3500437" cy="2625725"/>
          </a:xfrm>
          <a:prstGeom prst="roundRect">
            <a:avLst>
              <a:gd name="adj" fmla="val 60"/>
            </a:avLst>
          </a:prstGeom>
          <a:solidFill>
            <a:srgbClr val="FFFFFF">
              <a:alpha val="29803"/>
            </a:srgbClr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9738" cy="31464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1041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6563" cy="32385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0436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4975" cy="32353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72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4975" cy="32353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32318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4975" cy="32353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92205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4975" cy="32353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99697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0659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6563" cy="3238500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0348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4975" cy="32353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03824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1"/>
          <p:cNvSpPr txBox="1">
            <a:spLocks noChangeArrowheads="1"/>
          </p:cNvSpPr>
          <p:nvPr/>
        </p:nvSpPr>
        <p:spPr bwMode="auto">
          <a:xfrm>
            <a:off x="2886075" y="531813"/>
            <a:ext cx="3495675" cy="262096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62467" name="Rectangle 2"/>
          <p:cNvSpPr>
            <a:spLocks noGrp="1" noChangeArrowheads="1"/>
          </p:cNvSpPr>
          <p:nvPr>
            <p:ph type="body"/>
          </p:nvPr>
        </p:nvSpPr>
        <p:spPr>
          <a:xfrm>
            <a:off x="1238250" y="3325813"/>
            <a:ext cx="6784975" cy="3235325"/>
          </a:xfrm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0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0582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998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813" y="273050"/>
            <a:ext cx="2055812" cy="5854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3050"/>
            <a:ext cx="6018213" cy="5854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16450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25533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89044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411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 bwMode="auto">
          <a:xfrm>
            <a:off x="0" y="6572250"/>
            <a:ext cx="9144000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642024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268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989654-FDBA-7043-AD91-676A9D19FF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242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324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173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536760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7012" cy="45227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239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361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0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5318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1463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Box 1"/>
          <p:cNvSpPr txBox="1">
            <a:spLocks noChangeArrowheads="1"/>
          </p:cNvSpPr>
          <p:nvPr/>
        </p:nvSpPr>
        <p:spPr bwMode="auto">
          <a:xfrm>
            <a:off x="-35496" y="6525344"/>
            <a:ext cx="9288016" cy="36004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360">
            <a:noFill/>
            <a:miter lim="800000"/>
            <a:headEnd/>
            <a:tailEnd/>
          </a:ln>
          <a:extLst/>
        </p:spPr>
        <p:txBody>
          <a:bodyPr lIns="90000" tIns="46800" rIns="90000" bIns="46800"/>
          <a:lstStyle>
            <a:lvl1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1pPr>
            <a:lvl2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>
              <a:lnSpc>
                <a:spcPct val="91000"/>
              </a:lnSpc>
              <a:spcBef>
                <a:spcPts val="688"/>
              </a:spcBef>
              <a:defRPr/>
            </a:pPr>
            <a:r>
              <a:rPr lang="en-US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</a:rPr>
              <a:t> 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</a:rPr>
              <a:t>Ralf  </a:t>
            </a:r>
            <a:r>
              <a:rPr lang="en-US" sz="14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</a:rPr>
              <a:t>Siebenmorgen</a:t>
            </a:r>
            <a:r>
              <a:rPr lang="en-U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</a:rPr>
              <a:t>                                                                          </a:t>
            </a:r>
            <a:r>
              <a:rPr lang="en-US" sz="1400" baseline="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omic Sans MS" charset="0"/>
              </a:rPr>
              <a:t>Multiple phases of interstellar dust, 2016</a:t>
            </a:r>
            <a:endParaRPr lang="en-US" sz="1400" dirty="0" smtClean="0">
              <a:solidFill>
                <a:srgbClr val="7878DE"/>
              </a:solidFill>
              <a:latin typeface="Comic Sans MS" charset="0"/>
            </a:endParaRP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6425" cy="114141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556792"/>
            <a:ext cx="8226425" cy="452278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the outline text format</a:t>
            </a:r>
          </a:p>
          <a:p>
            <a:pPr lvl="1"/>
            <a:r>
              <a:rPr lang="en-GB" dirty="0"/>
              <a:t>Second Outline Level</a:t>
            </a:r>
          </a:p>
          <a:p>
            <a:pPr lvl="2"/>
            <a:r>
              <a:rPr lang="en-GB" dirty="0"/>
              <a:t>Third Outline Level</a:t>
            </a:r>
          </a:p>
          <a:p>
            <a:pPr lvl="3"/>
            <a:r>
              <a:rPr lang="en-GB" dirty="0"/>
              <a:t>Fourth Outline Level</a:t>
            </a:r>
          </a:p>
          <a:p>
            <a:pPr lvl="4"/>
            <a:r>
              <a:rPr lang="en-GB" dirty="0"/>
              <a:t>Fifth Outline Level</a:t>
            </a:r>
          </a:p>
          <a:p>
            <a:pPr lvl="4"/>
            <a:r>
              <a:rPr lang="en-GB" dirty="0"/>
              <a:t>Sixth Outline Level</a:t>
            </a:r>
          </a:p>
          <a:p>
            <a:pPr lvl="4"/>
            <a:r>
              <a:rPr lang="en-GB" dirty="0"/>
              <a:t>Seventh Outline Level</a:t>
            </a:r>
          </a:p>
          <a:p>
            <a:pPr lvl="4"/>
            <a:r>
              <a:rPr lang="en-GB" dirty="0"/>
              <a:t>Eighth Outline Level</a:t>
            </a:r>
          </a:p>
          <a:p>
            <a:pPr lvl="4"/>
            <a:r>
              <a:rPr lang="en-GB" dirty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816" r:id="rId13"/>
    <p:sldLayoutId id="2147483817" r:id="rId14"/>
    <p:sldLayoutId id="2147483818" r:id="rId15"/>
    <p:sldLayoutId id="2147483823" r:id="rId16"/>
  </p:sldLayoutIdLst>
  <p:txStyles>
    <p:titleStyle>
      <a:lvl1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2pPr>
      <a:lvl3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3pPr>
      <a:lvl4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4pPr>
      <a:lvl5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5pPr>
      <a:lvl6pPr marL="25146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6pPr>
      <a:lvl7pPr marL="29718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7pPr>
      <a:lvl8pPr marL="34290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8pPr>
      <a:lvl9pPr marL="38862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1"/>
          <p:cNvSpPr txBox="1">
            <a:spLocks noChangeArrowheads="1"/>
          </p:cNvSpPr>
          <p:nvPr/>
        </p:nvSpPr>
        <p:spPr bwMode="auto">
          <a:xfrm>
            <a:off x="0" y="6572250"/>
            <a:ext cx="9144000" cy="214313"/>
          </a:xfrm>
          <a:prstGeom prst="rect">
            <a:avLst/>
          </a:prstGeom>
          <a:noFill/>
          <a:ln w="936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lIns="90000" tIns="46800" rIns="90000" bIns="46800"/>
          <a:lstStyle>
            <a:lvl1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1pPr>
            <a:lvl2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323850" algn="l"/>
                <a:tab pos="452438" algn="l"/>
                <a:tab pos="909638" algn="l"/>
                <a:tab pos="1366838" algn="l"/>
                <a:tab pos="1824038" algn="l"/>
                <a:tab pos="2281238" algn="l"/>
                <a:tab pos="2738438" algn="l"/>
                <a:tab pos="3195638" algn="l"/>
                <a:tab pos="3652838" algn="l"/>
                <a:tab pos="4110038" algn="l"/>
                <a:tab pos="4567238" algn="l"/>
                <a:tab pos="5024438" algn="l"/>
                <a:tab pos="5481638" algn="l"/>
                <a:tab pos="5938838" algn="l"/>
                <a:tab pos="6396038" algn="l"/>
                <a:tab pos="6853238" algn="l"/>
                <a:tab pos="7310438" algn="l"/>
                <a:tab pos="7767638" algn="l"/>
                <a:tab pos="8224838" algn="l"/>
                <a:tab pos="8682038" algn="l"/>
                <a:tab pos="9139238" algn="l"/>
                <a:tab pos="9144000" algn="l"/>
                <a:tab pos="9601200" algn="l"/>
                <a:tab pos="10058400" algn="l"/>
                <a:tab pos="105156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>
              <a:lnSpc>
                <a:spcPct val="91000"/>
              </a:lnSpc>
              <a:spcBef>
                <a:spcPts val="688"/>
              </a:spcBef>
              <a:defRPr/>
            </a:pPr>
            <a:r>
              <a:rPr lang="en-US" sz="1200" smtClean="0">
                <a:solidFill>
                  <a:srgbClr val="2D2DB9"/>
                </a:solidFill>
                <a:latin typeface="Comic Sans MS" charset="0"/>
                <a:ea typeface="DejaVu Sans" charset="0"/>
                <a:cs typeface="DejaVu Sans" charset="0"/>
              </a:rPr>
              <a:t>Ralf Siebenmorgen    									Shadows in planet forming disks	</a:t>
            </a:r>
          </a:p>
        </p:txBody>
      </p:sp>
      <p:sp>
        <p:nvSpPr>
          <p:cNvPr id="14339" name="Freeform 2"/>
          <p:cNvSpPr>
            <a:spLocks noChangeArrowheads="1"/>
          </p:cNvSpPr>
          <p:nvPr/>
        </p:nvSpPr>
        <p:spPr bwMode="auto">
          <a:xfrm>
            <a:off x="0" y="6572250"/>
            <a:ext cx="9144000" cy="1588"/>
          </a:xfrm>
          <a:custGeom>
            <a:avLst/>
            <a:gdLst>
              <a:gd name="T0" fmla="*/ 0 w 25401"/>
              <a:gd name="T1" fmla="*/ 0 h 1"/>
              <a:gd name="T2" fmla="*/ 2147483647 w 25401"/>
              <a:gd name="T3" fmla="*/ 0 h 1"/>
              <a:gd name="T4" fmla="*/ 0 w 25401"/>
              <a:gd name="T5" fmla="*/ 0 h 1"/>
              <a:gd name="T6" fmla="*/ 0 60000 65536"/>
              <a:gd name="T7" fmla="*/ 0 60000 65536"/>
              <a:gd name="T8" fmla="*/ 0 60000 65536"/>
              <a:gd name="T9" fmla="*/ 0 w 25401"/>
              <a:gd name="T10" fmla="*/ 0 h 1"/>
              <a:gd name="T11" fmla="*/ 25401 w 2540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5401" h="1">
                <a:moveTo>
                  <a:pt x="0" y="0"/>
                </a:moveTo>
                <a:lnTo>
                  <a:pt x="25400" y="0"/>
                </a:lnTo>
                <a:lnTo>
                  <a:pt x="0" y="0"/>
                </a:lnTo>
              </a:path>
            </a:pathLst>
          </a:custGeom>
          <a:solidFill>
            <a:srgbClr val="00B8FF"/>
          </a:solidFill>
          <a:ln w="9360">
            <a:solidFill>
              <a:srgbClr val="2D2DB9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0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8838" cy="471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>
                <a:solidFill>
                  <a:srgbClr val="FFFFFF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A7B5DAED-CCA0-B649-9B15-4BE2D83693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</p:sldLayoutIdLst>
  <p:txStyles>
    <p:titleStyle>
      <a:lvl1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2pPr>
      <a:lvl3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3pPr>
      <a:lvl4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4pPr>
      <a:lvl5pPr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5pPr>
      <a:lvl6pPr marL="25146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6pPr>
      <a:lvl7pPr marL="29718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7pPr>
      <a:lvl8pPr marL="34290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8pPr>
      <a:lvl9pPr marL="3886200" indent="-228600" algn="ctr" defTabSz="457200" rtl="0" eaLnBrk="0" fontAlgn="base" hangingPunct="0">
        <a:lnSpc>
          <a:spcPct val="91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FF"/>
          </a:solidFill>
          <a:latin typeface="Comic Sans MS" pitchFamily="64" charset="0"/>
          <a:ea typeface="DejaVu LGC Sans" charset="0"/>
          <a:cs typeface="DejaVu LGC Sans" charset="0"/>
        </a:defRPr>
      </a:lvl9pPr>
    </p:titleStyle>
    <p:bodyStyle>
      <a:lvl1pPr marL="342900" indent="-3429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charset="0"/>
        <a:defRPr sz="2800">
          <a:solidFill>
            <a:srgbClr val="0000FF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1000"/>
        </a:lnSpc>
        <a:spcBef>
          <a:spcPts val="688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800">
          <a:solidFill>
            <a:srgbClr val="0000FF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6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7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Relationship Id="rId3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4.tif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32.png"/><Relationship Id="rId7" Type="http://schemas.openxmlformats.org/officeDocument/2006/relationships/image" Target="../media/image33.png"/><Relationship Id="rId8" Type="http://schemas.openxmlformats.org/officeDocument/2006/relationships/image" Target="../media/image34.png"/><Relationship Id="rId9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iff"/><Relationship Id="rId4" Type="http://schemas.openxmlformats.org/officeDocument/2006/relationships/image" Target="../media/image40.tiff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8.tif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4.tiff"/><Relationship Id="rId3" Type="http://schemas.openxmlformats.org/officeDocument/2006/relationships/image" Target="../media/image45.tiff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6.tif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tif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tif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4" Type="http://schemas.openxmlformats.org/officeDocument/2006/relationships/image" Target="../media/image48.tiff"/><Relationship Id="rId5" Type="http://schemas.openxmlformats.org/officeDocument/2006/relationships/image" Target="../media/image49.tiff"/><Relationship Id="rId6" Type="http://schemas.openxmlformats.org/officeDocument/2006/relationships/image" Target="../media/image44.tiff"/><Relationship Id="rId7" Type="http://schemas.openxmlformats.org/officeDocument/2006/relationships/image" Target="../media/image36.png"/><Relationship Id="rId8" Type="http://schemas.openxmlformats.org/officeDocument/2006/relationships/image" Target="../media/image52.png"/><Relationship Id="rId9" Type="http://schemas.openxmlformats.org/officeDocument/2006/relationships/image" Target="../media/image42.png"/><Relationship Id="rId10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1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AutoShape 3"/>
          <p:cNvSpPr>
            <a:spLocks noChangeArrowheads="1"/>
          </p:cNvSpPr>
          <p:nvPr/>
        </p:nvSpPr>
        <p:spPr bwMode="auto">
          <a:xfrm>
            <a:off x="2879725" y="2571750"/>
            <a:ext cx="3908425" cy="363538"/>
          </a:xfrm>
          <a:prstGeom prst="roundRect">
            <a:avLst>
              <a:gd name="adj" fmla="val 431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2052" name="Text Box 11"/>
          <p:cNvSpPr txBox="1">
            <a:spLocks noChangeArrowheads="1"/>
          </p:cNvSpPr>
          <p:nvPr/>
        </p:nvSpPr>
        <p:spPr bwMode="auto">
          <a:xfrm>
            <a:off x="1" y="2708920"/>
            <a:ext cx="9127180" cy="175650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buClr>
                <a:schemeClr val="accent6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endParaRPr lang="en-GB" dirty="0">
              <a:solidFill>
                <a:srgbClr val="22228B"/>
              </a:solidFill>
              <a:latin typeface="+mn-lt"/>
              <a:ea typeface="+mn-ea"/>
              <a:cs typeface="+mn-cs"/>
            </a:endParaRPr>
          </a:p>
          <a:p>
            <a:pPr>
              <a:lnSpc>
                <a:spcPct val="150000"/>
              </a:lnSpc>
              <a:buClr>
                <a:schemeClr val="accent6"/>
              </a:buClr>
              <a:buSzPct val="100000"/>
              <a:buFont typeface="Wingdings" pitchFamily="2" charset="2"/>
              <a:buChar char="v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dirty="0" smtClean="0">
                <a:solidFill>
                  <a:srgbClr val="22228B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800" dirty="0" smtClean="0">
                <a:solidFill>
                  <a:srgbClr val="8585E0"/>
                </a:solidFill>
                <a:latin typeface="+mn-lt"/>
                <a:ea typeface="+mn-ea"/>
                <a:cs typeface="+mn-cs"/>
              </a:rPr>
              <a:t>Extinction, emission and polarisation of dust </a:t>
            </a:r>
          </a:p>
          <a:p>
            <a:pPr>
              <a:lnSpc>
                <a:spcPct val="150000"/>
              </a:lnSpc>
              <a:buClr>
                <a:schemeClr val="accent6"/>
              </a:buClr>
              <a:buSzPct val="100000"/>
              <a:buFont typeface="Wingdings" pitchFamily="2" charset="2"/>
              <a:buChar char="v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800" dirty="0">
                <a:solidFill>
                  <a:srgbClr val="8585E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GB" sz="2800" dirty="0" smtClean="0">
                <a:solidFill>
                  <a:srgbClr val="8585E0"/>
                </a:solidFill>
                <a:latin typeface="+mn-lt"/>
              </a:rPr>
              <a:t>Large </a:t>
            </a:r>
            <a:r>
              <a:rPr lang="en-GB" sz="2800" dirty="0">
                <a:solidFill>
                  <a:srgbClr val="8585E0"/>
                </a:solidFill>
                <a:latin typeface="+mn-lt"/>
              </a:rPr>
              <a:t>Interstellar Polarisation </a:t>
            </a:r>
            <a:r>
              <a:rPr lang="en-GB" sz="2800" dirty="0" smtClean="0">
                <a:solidFill>
                  <a:srgbClr val="8585E0"/>
                </a:solidFill>
                <a:latin typeface="+mn-lt"/>
              </a:rPr>
              <a:t>Survey</a:t>
            </a:r>
            <a:endParaRPr lang="en-GB" sz="2800" dirty="0" smtClean="0">
              <a:solidFill>
                <a:srgbClr val="8585E0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17411" name="Group 12"/>
          <p:cNvGrpSpPr>
            <a:grpSpLocks/>
          </p:cNvGrpSpPr>
          <p:nvPr/>
        </p:nvGrpSpPr>
        <p:grpSpPr bwMode="auto">
          <a:xfrm>
            <a:off x="250825" y="4581525"/>
            <a:ext cx="5086350" cy="1909763"/>
            <a:chOff x="158" y="2886"/>
            <a:chExt cx="3204" cy="1203"/>
          </a:xfrm>
        </p:grpSpPr>
        <p:sp>
          <p:nvSpPr>
            <p:cNvPr id="17415" name="AutoShape 13"/>
            <p:cNvSpPr>
              <a:spLocks noChangeArrowheads="1"/>
            </p:cNvSpPr>
            <p:nvPr/>
          </p:nvSpPr>
          <p:spPr bwMode="auto">
            <a:xfrm>
              <a:off x="158" y="2886"/>
              <a:ext cx="3205" cy="1204"/>
            </a:xfrm>
            <a:prstGeom prst="roundRect">
              <a:avLst>
                <a:gd name="adj" fmla="val 79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pPr>
                <a:lnSpc>
                  <a:spcPct val="134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endParaRPr lang="en-US"/>
            </a:p>
          </p:txBody>
        </p:sp>
        <p:grpSp>
          <p:nvGrpSpPr>
            <p:cNvPr id="17416" name="Group 14"/>
            <p:cNvGrpSpPr>
              <a:grpSpLocks/>
            </p:cNvGrpSpPr>
            <p:nvPr/>
          </p:nvGrpSpPr>
          <p:grpSpPr bwMode="auto">
            <a:xfrm>
              <a:off x="1703" y="2886"/>
              <a:ext cx="113" cy="519"/>
              <a:chOff x="1703" y="2886"/>
              <a:chExt cx="113" cy="519"/>
            </a:xfrm>
          </p:grpSpPr>
          <p:sp>
            <p:nvSpPr>
              <p:cNvPr id="17417" name="AutoShape 15"/>
              <p:cNvSpPr>
                <a:spLocks noChangeArrowheads="1"/>
              </p:cNvSpPr>
              <p:nvPr/>
            </p:nvSpPr>
            <p:spPr bwMode="auto">
              <a:xfrm>
                <a:off x="1706" y="2886"/>
                <a:ext cx="111" cy="517"/>
              </a:xfrm>
              <a:prstGeom prst="roundRect">
                <a:avLst>
                  <a:gd name="adj" fmla="val 889"/>
                </a:avLst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>
                  <a:lnSpc>
                    <a:spcPct val="134000"/>
                  </a:lnSpc>
                  <a:buClr>
                    <a:srgbClr val="000000"/>
                  </a:buClr>
                  <a:buSzPct val="100000"/>
                  <a:buFont typeface="Times New Roman" charset="0"/>
                  <a:buNone/>
                </a:pPr>
                <a:endParaRPr lang="en-US"/>
              </a:p>
            </p:txBody>
          </p:sp>
          <p:grpSp>
            <p:nvGrpSpPr>
              <p:cNvPr id="17418" name="Group 16"/>
              <p:cNvGrpSpPr>
                <a:grpSpLocks/>
              </p:cNvGrpSpPr>
              <p:nvPr/>
            </p:nvGrpSpPr>
            <p:grpSpPr bwMode="auto">
              <a:xfrm>
                <a:off x="1703" y="2886"/>
                <a:ext cx="113" cy="519"/>
                <a:chOff x="1703" y="2886"/>
                <a:chExt cx="113" cy="519"/>
              </a:xfrm>
            </p:grpSpPr>
            <p:sp>
              <p:nvSpPr>
                <p:cNvPr id="17419" name="AutoShape 17"/>
                <p:cNvSpPr>
                  <a:spLocks noChangeArrowheads="1"/>
                </p:cNvSpPr>
                <p:nvPr/>
              </p:nvSpPr>
              <p:spPr bwMode="auto">
                <a:xfrm>
                  <a:off x="1706" y="2886"/>
                  <a:ext cx="109" cy="515"/>
                </a:xfrm>
                <a:prstGeom prst="roundRect">
                  <a:avLst>
                    <a:gd name="adj" fmla="val 907"/>
                  </a:avLst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/>
                <a:p>
                  <a:pPr>
                    <a:lnSpc>
                      <a:spcPct val="134000"/>
                    </a:lnSpc>
                    <a:buClr>
                      <a:srgbClr val="000000"/>
                    </a:buClr>
                    <a:buSzPct val="100000"/>
                    <a:buFont typeface="Times New Roman" charset="0"/>
                    <a:buNone/>
                  </a:pPr>
                  <a:endParaRPr lang="en-US"/>
                </a:p>
              </p:txBody>
            </p:sp>
            <p:grpSp>
              <p:nvGrpSpPr>
                <p:cNvPr id="17420" name="Group 18"/>
                <p:cNvGrpSpPr>
                  <a:grpSpLocks/>
                </p:cNvGrpSpPr>
                <p:nvPr/>
              </p:nvGrpSpPr>
              <p:grpSpPr bwMode="auto">
                <a:xfrm>
                  <a:off x="1703" y="2886"/>
                  <a:ext cx="113" cy="519"/>
                  <a:chOff x="1703" y="2886"/>
                  <a:chExt cx="113" cy="519"/>
                </a:xfrm>
              </p:grpSpPr>
              <p:sp>
                <p:nvSpPr>
                  <p:cNvPr id="17421" name="AutoShape 19"/>
                  <p:cNvSpPr>
                    <a:spLocks noChangeArrowheads="1"/>
                  </p:cNvSpPr>
                  <p:nvPr/>
                </p:nvSpPr>
                <p:spPr bwMode="auto">
                  <a:xfrm>
                    <a:off x="1706" y="2886"/>
                    <a:ext cx="108" cy="513"/>
                  </a:xfrm>
                  <a:prstGeom prst="roundRect">
                    <a:avLst>
                      <a:gd name="adj" fmla="val 907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/>
                  <a:p>
                    <a:pPr>
                      <a:lnSpc>
                        <a:spcPct val="134000"/>
                      </a:lnSpc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</a:pPr>
                    <a:endParaRPr lang="en-US"/>
                  </a:p>
                </p:txBody>
              </p:sp>
              <p:sp>
                <p:nvSpPr>
                  <p:cNvPr id="17422" name="AutoShape 20"/>
                  <p:cNvSpPr>
                    <a:spLocks noChangeArrowheads="1"/>
                  </p:cNvSpPr>
                  <p:nvPr/>
                </p:nvSpPr>
                <p:spPr bwMode="auto">
                  <a:xfrm>
                    <a:off x="1703" y="2886"/>
                    <a:ext cx="114" cy="520"/>
                  </a:xfrm>
                  <a:prstGeom prst="roundRect">
                    <a:avLst>
                      <a:gd name="adj" fmla="val 907"/>
                    </a:avLst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 xmlns="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xmlns="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wrap="none" lIns="90000" tIns="46800" rIns="90000" bIns="46800">
                    <a:spAutoFit/>
                  </a:bodyPr>
                  <a:lstStyle/>
                  <a:p>
                    <a:pPr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</a:pPr>
                    <a:endParaRPr lang="en-GB">
                      <a:solidFill>
                        <a:srgbClr val="3333CC"/>
                      </a:solidFill>
                      <a:latin typeface="Comic Sans MS" charset="0"/>
                      <a:cs typeface="Times New Roman" charset="0"/>
                    </a:endParaRPr>
                  </a:p>
                  <a:p>
                    <a:pPr>
                      <a:buClr>
                        <a:srgbClr val="000000"/>
                      </a:buClr>
                      <a:buSzPct val="100000"/>
                      <a:buFont typeface="Times New Roman" charset="0"/>
                      <a:buNone/>
                      <a:tabLst>
                        <a:tab pos="0" algn="l"/>
                        <a:tab pos="457200" algn="l"/>
                        <a:tab pos="914400" algn="l"/>
                        <a:tab pos="1371600" algn="l"/>
                        <a:tab pos="1828800" algn="l"/>
                        <a:tab pos="2286000" algn="l"/>
                        <a:tab pos="2743200" algn="l"/>
                        <a:tab pos="3200400" algn="l"/>
                        <a:tab pos="3657600" algn="l"/>
                        <a:tab pos="4114800" algn="l"/>
                        <a:tab pos="4572000" algn="l"/>
                        <a:tab pos="5029200" algn="l"/>
                        <a:tab pos="5486400" algn="l"/>
                        <a:tab pos="5943600" algn="l"/>
                        <a:tab pos="6400800" algn="l"/>
                        <a:tab pos="6858000" algn="l"/>
                        <a:tab pos="7315200" algn="l"/>
                        <a:tab pos="7772400" algn="l"/>
                        <a:tab pos="8229600" algn="l"/>
                        <a:tab pos="8686800" algn="l"/>
                        <a:tab pos="9144000" algn="l"/>
                      </a:tabLst>
                    </a:pPr>
                    <a:endParaRPr lang="en-GB">
                      <a:solidFill>
                        <a:srgbClr val="3333CC"/>
                      </a:solidFill>
                      <a:latin typeface="Comic Sans MS" charset="0"/>
                      <a:cs typeface="Times New Roman" charset="0"/>
                    </a:endParaRPr>
                  </a:p>
                </p:txBody>
              </p:sp>
            </p:grpSp>
          </p:grpSp>
        </p:grpSp>
      </p:grpSp>
      <p:sp>
        <p:nvSpPr>
          <p:cNvPr id="17" name="Rectangle 16"/>
          <p:cNvSpPr/>
          <p:nvPr/>
        </p:nvSpPr>
        <p:spPr>
          <a:xfrm>
            <a:off x="5789" y="1664075"/>
            <a:ext cx="8748463" cy="5407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Stefano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Bagnulo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, Nikolai 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Voshchinnikov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, Nick Cox (PI)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-27384"/>
            <a:ext cx="9144000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Dust extinction, emission &amp;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polarisation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 </a:t>
            </a:r>
          </a:p>
          <a:p>
            <a:pPr algn="ctr"/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in the diffuse ISM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9872" y="1"/>
            <a:ext cx="5760640" cy="692351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116632"/>
            <a:ext cx="402546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Influence of model parameters: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E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xponent of size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distribution </a:t>
            </a:r>
          </a:p>
          <a:p>
            <a:pPr>
              <a:lnSpc>
                <a:spcPct val="120000"/>
              </a:lnSpc>
            </a:pPr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0107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3" y="1772816"/>
            <a:ext cx="7634852" cy="4735792"/>
          </a:xfrm>
          <a:prstGeom prst="rect">
            <a:avLst/>
          </a:prstGeom>
        </p:spPr>
      </p:pic>
      <p:sp>
        <p:nvSpPr>
          <p:cNvPr id="11" name="Text Box 1"/>
          <p:cNvSpPr txBox="1">
            <a:spLocks noChangeArrowheads="1"/>
          </p:cNvSpPr>
          <p:nvPr/>
        </p:nvSpPr>
        <p:spPr bwMode="auto">
          <a:xfrm>
            <a:off x="35496" y="116632"/>
            <a:ext cx="8172400" cy="1123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rgbClr val="22228B"/>
                </a:solidFill>
                <a:latin typeface="+mj-lt"/>
              </a:rPr>
              <a:t>FIR/</a:t>
            </a:r>
            <a:r>
              <a:rPr lang="en-US" sz="3200" dirty="0" err="1" smtClean="0">
                <a:solidFill>
                  <a:srgbClr val="22228B"/>
                </a:solidFill>
                <a:latin typeface="+mj-lt"/>
              </a:rPr>
              <a:t>submm</a:t>
            </a:r>
            <a:r>
              <a:rPr lang="en-US" sz="3200" dirty="0" smtClean="0">
                <a:solidFill>
                  <a:srgbClr val="22228B"/>
                </a:solidFill>
                <a:latin typeface="+mj-lt"/>
              </a:rPr>
              <a:t> extinction cross section: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3200" dirty="0" smtClean="0">
                <a:solidFill>
                  <a:srgbClr val="22228B"/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rgbClr val="22228B"/>
                </a:solidFill>
                <a:latin typeface="Impact" charset="0"/>
              </a:rPr>
              <a:t> </a:t>
            </a:r>
            <a:r>
              <a:rPr lang="en-US" sz="3200" dirty="0" err="1" smtClean="0">
                <a:solidFill>
                  <a:srgbClr val="7878DE"/>
                </a:solidFill>
                <a:latin typeface="+mn-lt"/>
              </a:rPr>
              <a:t>Prolate</a:t>
            </a:r>
            <a:r>
              <a:rPr lang="en-US" sz="3200" dirty="0" smtClean="0">
                <a:solidFill>
                  <a:srgbClr val="7878DE"/>
                </a:solidFill>
                <a:latin typeface="+mn-lt"/>
              </a:rPr>
              <a:t>/Sphere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1"/>
          <p:cNvSpPr txBox="1">
            <a:spLocks noChangeArrowheads="1"/>
          </p:cNvSpPr>
          <p:nvPr/>
        </p:nvSpPr>
        <p:spPr bwMode="auto">
          <a:xfrm>
            <a:off x="35496" y="-27384"/>
            <a:ext cx="838842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sz="4000" dirty="0" smtClean="0">
                <a:solidFill>
                  <a:srgbClr val="22228B"/>
                </a:solidFill>
                <a:latin typeface="+mj-lt"/>
              </a:rPr>
              <a:t>Observing </a:t>
            </a:r>
            <a:r>
              <a:rPr lang="en-US" sz="4000" dirty="0" err="1" smtClean="0">
                <a:solidFill>
                  <a:srgbClr val="22228B"/>
                </a:solidFill>
                <a:latin typeface="+mj-lt"/>
              </a:rPr>
              <a:t>polarisation</a:t>
            </a:r>
            <a:r>
              <a:rPr lang="en-US" sz="4000" dirty="0" smtClean="0">
                <a:solidFill>
                  <a:srgbClr val="22228B"/>
                </a:solidFill>
                <a:latin typeface="+mj-lt"/>
              </a:rPr>
              <a:t> spectra 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 FORS/VLT data = space based observations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1518868"/>
            <a:ext cx="8207896" cy="500647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24419097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1052736"/>
            <a:ext cx="5040560" cy="49514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-27384"/>
            <a:ext cx="914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Large Interstellar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Survey 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(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LIPS,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PI:Cox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4572000" y="4221088"/>
            <a:ext cx="460851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	Target distribution (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l,b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):</a:t>
            </a:r>
          </a:p>
          <a:p>
            <a:pPr>
              <a:buClr>
                <a:srgbClr val="000000"/>
              </a:buClr>
              <a:buSzPct val="100000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- Literature: 174 known stars</a:t>
            </a:r>
          </a:p>
          <a:p>
            <a:pPr>
              <a:buClr>
                <a:srgbClr val="000000"/>
              </a:buClr>
              <a:buSzPct val="100000"/>
              <a:defRPr/>
            </a:pPr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- LIPS:  		108 targets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          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760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853" y="637002"/>
            <a:ext cx="5544616" cy="5440001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LIPS: Calibration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3752453"/>
            <a:ext cx="223651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878DE"/>
                </a:solidFill>
                <a:latin typeface="+mn-lt"/>
              </a:rPr>
              <a:t>Observing </a:t>
            </a:r>
          </a:p>
          <a:p>
            <a:r>
              <a:rPr lang="en-US" sz="2800" dirty="0" smtClean="0">
                <a:solidFill>
                  <a:srgbClr val="7878DE"/>
                </a:solidFill>
                <a:latin typeface="+mn-lt"/>
              </a:rPr>
              <a:t>low (&lt;0.3%)</a:t>
            </a:r>
          </a:p>
          <a:p>
            <a:r>
              <a:rPr lang="en-US" sz="2800" dirty="0" err="1" smtClean="0">
                <a:solidFill>
                  <a:srgbClr val="7878DE"/>
                </a:solidFill>
                <a:latin typeface="+mn-lt"/>
              </a:rPr>
              <a:t>polarisation</a:t>
            </a:r>
            <a:r>
              <a:rPr lang="en-US" sz="2800" dirty="0" smtClean="0">
                <a:solidFill>
                  <a:srgbClr val="7878DE"/>
                </a:solidFill>
                <a:latin typeface="+mn-lt"/>
              </a:rPr>
              <a:t>:</a:t>
            </a:r>
            <a:endParaRPr lang="en-US" sz="2800" dirty="0">
              <a:solidFill>
                <a:srgbClr val="7878DE"/>
              </a:solidFill>
              <a:latin typeface="+mn-lt"/>
            </a:endParaRPr>
          </a:p>
          <a:p>
            <a:endParaRPr lang="en-US" sz="2000" dirty="0" smtClean="0">
              <a:solidFill>
                <a:srgbClr val="7878DE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139952" y="1280269"/>
            <a:ext cx="18565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i</a:t>
            </a:r>
            <a:r>
              <a:rPr lang="en-US" sz="1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ndividual reads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364088" y="4859868"/>
            <a:ext cx="1221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+mn-lt"/>
              </a:rPr>
              <a:t>r</a:t>
            </a:r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e-binned</a:t>
            </a: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 flipV="1">
            <a:off x="4903256" y="4520153"/>
            <a:ext cx="368424" cy="391398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5996550" y="1464935"/>
            <a:ext cx="1455770" cy="412554"/>
          </a:xfrm>
          <a:prstGeom prst="straightConnector1">
            <a:avLst/>
          </a:prstGeom>
          <a:solidFill>
            <a:srgbClr val="00B8FF"/>
          </a:solidFill>
          <a:ln w="381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145709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0245" y="696727"/>
            <a:ext cx="7834163" cy="5828617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LIPS: Calibration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283968" y="3356992"/>
            <a:ext cx="1656184" cy="369332"/>
          </a:xfrm>
          <a:prstGeom prst="rect">
            <a:avLst/>
          </a:prstGeom>
          <a:solidFill>
            <a:srgbClr val="808080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80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endParaRPr lang="en-US" sz="18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04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022" y="2410232"/>
            <a:ext cx="7164498" cy="476318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96" y="692696"/>
            <a:ext cx="6344704" cy="1872208"/>
          </a:xfrm>
          <a:prstGeom prst="rect">
            <a:avLst/>
          </a:prstGeom>
        </p:spPr>
      </p:pic>
      <p:sp>
        <p:nvSpPr>
          <p:cNvPr id="3" name="Donut 2"/>
          <p:cNvSpPr/>
          <p:nvPr/>
        </p:nvSpPr>
        <p:spPr bwMode="auto">
          <a:xfrm>
            <a:off x="4716016" y="1052736"/>
            <a:ext cx="1224136" cy="648072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0" name="Donut 9"/>
          <p:cNvSpPr/>
          <p:nvPr/>
        </p:nvSpPr>
        <p:spPr bwMode="auto">
          <a:xfrm>
            <a:off x="3203848" y="1268760"/>
            <a:ext cx="648072" cy="864096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Serkowski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parameters:	</a:t>
            </a:r>
            <a:endParaRPr lang="en-US" sz="4000" baseline="-25000" dirty="0" smtClean="0">
              <a:solidFill>
                <a:schemeClr val="accent6">
                  <a:lumMod val="75000"/>
                </a:schemeClr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9" name="Donut 8"/>
          <p:cNvSpPr/>
          <p:nvPr/>
        </p:nvSpPr>
        <p:spPr bwMode="auto">
          <a:xfrm>
            <a:off x="323528" y="1700808"/>
            <a:ext cx="1152128" cy="709424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06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LIPS: First Results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084" y="622236"/>
            <a:ext cx="6347420" cy="618496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5089" y="475476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strong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polarisation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4854" y="4293096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878DE"/>
                </a:solidFill>
                <a:latin typeface="+mn-lt"/>
              </a:rPr>
              <a:t>Serkowski</a:t>
            </a:r>
            <a:r>
              <a:rPr lang="en-US" dirty="0" smtClean="0">
                <a:solidFill>
                  <a:srgbClr val="7878DE"/>
                </a:solidFill>
                <a:latin typeface="+mn-lt"/>
              </a:rPr>
              <a:t> fit</a:t>
            </a:r>
          </a:p>
        </p:txBody>
      </p:sp>
    </p:spTree>
    <p:extLst>
      <p:ext uri="{BB962C8B-B14F-4D97-AF65-F5344CB8AC3E}">
        <p14:creationId xmlns:p14="http://schemas.microsoft.com/office/powerpoint/2010/main" val="470323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LIPS: First Results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9444" y="620687"/>
            <a:ext cx="6509014" cy="6237313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85089" y="4754761"/>
            <a:ext cx="2592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ow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polarisation</a:t>
            </a: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4854" y="4293096"/>
            <a:ext cx="2133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7878DE"/>
                </a:solidFill>
                <a:latin typeface="+mn-lt"/>
              </a:rPr>
              <a:t>Serkowski</a:t>
            </a:r>
            <a:r>
              <a:rPr lang="en-US" dirty="0" smtClean="0">
                <a:solidFill>
                  <a:srgbClr val="7878DE"/>
                </a:solidFill>
                <a:latin typeface="+mn-lt"/>
              </a:rPr>
              <a:t> fit</a:t>
            </a:r>
          </a:p>
        </p:txBody>
      </p:sp>
    </p:spTree>
    <p:extLst>
      <p:ext uri="{BB962C8B-B14F-4D97-AF65-F5344CB8AC3E}">
        <p14:creationId xmlns:p14="http://schemas.microsoft.com/office/powerpoint/2010/main" val="11266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398060" y="1916832"/>
            <a:ext cx="18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</a:t>
            </a:r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108 stars</a:t>
            </a:r>
            <a:endParaRPr lang="en-US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52120" y="-27384"/>
            <a:ext cx="3491880" cy="181588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ct val="100000"/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Helvetica Neue"/>
              </a:rPr>
              <a:t>LIPS detection statistics of</a:t>
            </a:r>
          </a:p>
          <a:p>
            <a:pPr algn="r">
              <a:buClr>
                <a:srgbClr val="000000"/>
              </a:buClr>
              <a:buSzPct val="100000"/>
              <a:defRPr/>
            </a:pPr>
            <a:r>
              <a:rPr lang="en-US" sz="36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3600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max</a:t>
            </a:r>
            <a:r>
              <a:rPr lang="en-US" sz="36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</a:t>
            </a: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 </a:t>
            </a:r>
            <a:r>
              <a:rPr lang="en-US" sz="36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λ</a:t>
            </a:r>
            <a:r>
              <a:rPr lang="en-US" sz="3600" baseline="-25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max</a:t>
            </a:r>
            <a:r>
              <a:rPr lang="en-US" sz="36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, </a:t>
            </a: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 Neue"/>
                <a:cs typeface="Helvetica Neue"/>
              </a:rPr>
              <a:t>K</a:t>
            </a:r>
            <a:r>
              <a:rPr lang="en-US" sz="4000" baseline="-25000" dirty="0" smtClean="0">
                <a:solidFill>
                  <a:srgbClr val="FF0000"/>
                </a:solidFill>
              </a:rPr>
              <a:t>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798" y="116632"/>
            <a:ext cx="553690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1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2"/>
          <p:cNvSpPr>
            <a:spLocks noChangeArrowheads="1"/>
          </p:cNvSpPr>
          <p:nvPr/>
        </p:nvSpPr>
        <p:spPr bwMode="auto">
          <a:xfrm>
            <a:off x="3643313" y="571500"/>
            <a:ext cx="857250" cy="2857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66936"/>
            <a:ext cx="625157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425952" y="2132856"/>
            <a:ext cx="27180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en-US" u="sng" dirty="0" smtClean="0">
                <a:solidFill>
                  <a:srgbClr val="22228B"/>
                </a:solidFill>
                <a:latin typeface="+mn-lt"/>
              </a:rPr>
              <a:t>Simultaneously  </a:t>
            </a:r>
            <a:r>
              <a:rPr lang="en-US" u="sng" dirty="0">
                <a:solidFill>
                  <a:srgbClr val="22228B"/>
                </a:solidFill>
                <a:latin typeface="+mn-lt"/>
              </a:rPr>
              <a:t>model :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solidFill>
                  <a:srgbClr val="22228B"/>
                </a:solidFill>
                <a:latin typeface="+mn-lt"/>
              </a:rPr>
              <a:t>- Extinction </a:t>
            </a:r>
          </a:p>
          <a:p>
            <a:pPr eaLnBrk="1" hangingPunct="1">
              <a:lnSpc>
                <a:spcPct val="150000"/>
              </a:lnSpc>
            </a:pPr>
            <a:r>
              <a:rPr lang="en-US" dirty="0">
                <a:solidFill>
                  <a:srgbClr val="22228B"/>
                </a:solidFill>
                <a:latin typeface="+mn-lt"/>
              </a:rPr>
              <a:t>- </a:t>
            </a:r>
            <a:r>
              <a:rPr lang="en-US" dirty="0" smtClean="0">
                <a:solidFill>
                  <a:srgbClr val="22228B"/>
                </a:solidFill>
                <a:latin typeface="+mn-lt"/>
              </a:rPr>
              <a:t>Emission </a:t>
            </a:r>
            <a:endParaRPr lang="en-US" dirty="0">
              <a:solidFill>
                <a:srgbClr val="22228B"/>
              </a:solidFill>
              <a:latin typeface="+mn-lt"/>
            </a:endParaRPr>
          </a:p>
          <a:p>
            <a:pPr eaLnBrk="1" hangingPunct="1">
              <a:lnSpc>
                <a:spcPct val="150000"/>
              </a:lnSpc>
            </a:pPr>
            <a:r>
              <a:rPr lang="en-US" dirty="0">
                <a:solidFill>
                  <a:srgbClr val="22228B"/>
                </a:solidFill>
                <a:latin typeface="+mn-lt"/>
              </a:rPr>
              <a:t>- </a:t>
            </a:r>
            <a:r>
              <a:rPr lang="en-US" dirty="0" err="1">
                <a:solidFill>
                  <a:srgbClr val="22228B"/>
                </a:solidFill>
                <a:latin typeface="+mn-lt"/>
              </a:rPr>
              <a:t>Polarisation</a:t>
            </a:r>
            <a:r>
              <a:rPr lang="en-US" dirty="0">
                <a:solidFill>
                  <a:srgbClr val="22228B"/>
                </a:solidFill>
              </a:rPr>
              <a:t> </a:t>
            </a:r>
          </a:p>
        </p:txBody>
      </p:sp>
      <p:sp>
        <p:nvSpPr>
          <p:cNvPr id="7" name="Text Box 1"/>
          <p:cNvSpPr txBox="1">
            <a:spLocks noChangeArrowheads="1"/>
          </p:cNvSpPr>
          <p:nvPr/>
        </p:nvSpPr>
        <p:spPr bwMode="auto">
          <a:xfrm>
            <a:off x="6372225" y="73248"/>
            <a:ext cx="2700338" cy="97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algn="r" eaLnBrk="1" hangingPunct="1">
              <a:lnSpc>
                <a:spcPct val="150000"/>
              </a:lnSpc>
            </a:pPr>
            <a:r>
              <a:rPr lang="en-US" sz="4000" dirty="0">
                <a:solidFill>
                  <a:srgbClr val="22228B"/>
                </a:solidFill>
                <a:latin typeface="+mj-lt"/>
              </a:rPr>
              <a:t>ISM dust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2195736" y="1412776"/>
            <a:ext cx="2153301" cy="37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Fitzpatrick </a:t>
            </a:r>
            <a:r>
              <a:rPr lang="en-US" sz="1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(1999</a:t>
            </a:r>
            <a:r>
              <a:rPr lang="en-US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Comic Sans MS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953312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27384"/>
            <a:ext cx="9144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   Distribution of linear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p</a:t>
            </a:r>
            <a:r>
              <a:rPr lang="en-US" sz="3200" baseline="-25000" dirty="0" err="1" smtClean="0">
                <a:solidFill>
                  <a:srgbClr val="FF0000"/>
                </a:solidFill>
              </a:rPr>
              <a:t>max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   within LIPS	</a:t>
            </a:r>
            <a:endParaRPr lang="en-US" sz="3200" baseline="-25000" dirty="0" smtClean="0">
              <a:solidFill>
                <a:schemeClr val="accent6">
                  <a:lumMod val="75000"/>
                </a:schemeClr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124744"/>
            <a:ext cx="103105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9" y="3686835"/>
            <a:ext cx="33843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049834"/>
            <a:ext cx="5861361" cy="54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27384"/>
            <a:ext cx="9144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   Distribution of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Serkowski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parameter </a:t>
            </a:r>
            <a:r>
              <a:rPr lang="en-US" sz="32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λ</a:t>
            </a:r>
            <a:r>
              <a:rPr lang="en-US" sz="3200" baseline="-250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max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 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   within LIPS	</a:t>
            </a:r>
            <a:endParaRPr lang="en-US" sz="3200" baseline="-25000" dirty="0" smtClean="0">
              <a:solidFill>
                <a:schemeClr val="accent6">
                  <a:lumMod val="75000"/>
                </a:schemeClr>
              </a:solidFill>
              <a:latin typeface="Helvetica Neue"/>
              <a:ea typeface="+mn-ea"/>
              <a:cs typeface="Helvetica Neue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961" y="1049835"/>
            <a:ext cx="6049303" cy="55475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211960" y="1124744"/>
            <a:ext cx="103105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9" y="3686835"/>
            <a:ext cx="33843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804248" y="5117122"/>
            <a:ext cx="1891865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&lt;</a:t>
            </a:r>
            <a:r>
              <a:rPr lang="en-US" sz="2000" dirty="0" err="1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λ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aseline="-25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max </a:t>
            </a: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&gt; ~ 5500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3381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0" y="-27384"/>
            <a:ext cx="9144000" cy="107721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D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istribution of 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Serkowski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parameter </a:t>
            </a:r>
            <a:r>
              <a:rPr lang="en-US" sz="3200" dirty="0" smtClean="0">
                <a:solidFill>
                  <a:srgbClr val="FF0000"/>
                </a:solidFill>
                <a:latin typeface="Helvetica Neue"/>
                <a:cs typeface="Helvetica Neue"/>
              </a:rPr>
              <a:t>K</a:t>
            </a:r>
          </a:p>
          <a:p>
            <a:pPr>
              <a:buClr>
                <a:srgbClr val="000000"/>
              </a:buClr>
              <a:buSzPct val="100000"/>
              <a:defRPr/>
            </a:pP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     within LIPS	</a:t>
            </a:r>
            <a:endParaRPr lang="en-US" sz="3200" baseline="-25000" dirty="0" smtClean="0">
              <a:solidFill>
                <a:schemeClr val="accent6">
                  <a:lumMod val="75000"/>
                </a:schemeClr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11960" y="1124744"/>
            <a:ext cx="1031051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9" y="3686835"/>
            <a:ext cx="33843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4653136"/>
            <a:ext cx="1963873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K ~ 1.15</a:t>
            </a:r>
            <a:endParaRPr lang="en-US" sz="2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113591"/>
            <a:ext cx="5671790" cy="550768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3728" y="3717032"/>
            <a:ext cx="3384376" cy="2462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000" dirty="0" smtClean="0">
                <a:latin typeface="+mn-lt"/>
              </a:rPr>
              <a:t>                      </a:t>
            </a:r>
            <a:endParaRPr lang="en-US" sz="1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302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680502"/>
            <a:ext cx="5544616" cy="579417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0192" y="860520"/>
            <a:ext cx="28083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~174 known stars</a:t>
            </a:r>
          </a:p>
          <a:p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f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rom literature</a:t>
            </a: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Voshchinnikov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&amp;</a:t>
            </a:r>
          </a:p>
          <a:p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Hirashita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(2014)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K 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viz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λ</a:t>
            </a:r>
            <a:r>
              <a:rPr lang="en-US" sz="4000" baseline="-25000" dirty="0" err="1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max</a:t>
            </a:r>
            <a:endParaRPr lang="en-US" sz="4000" baseline="-25000" dirty="0" smtClean="0">
              <a:solidFill>
                <a:schemeClr val="accent6">
                  <a:lumMod val="75000"/>
                </a:schemeClr>
              </a:solidFill>
              <a:latin typeface="Helvetica Neue"/>
              <a:ea typeface="+mn-ea"/>
              <a:cs typeface="Helvetica Neue"/>
            </a:endParaRPr>
          </a:p>
        </p:txBody>
      </p:sp>
      <p:sp>
        <p:nvSpPr>
          <p:cNvPr id="8" name="Donut 7"/>
          <p:cNvSpPr/>
          <p:nvPr/>
        </p:nvSpPr>
        <p:spPr bwMode="auto">
          <a:xfrm flipH="1">
            <a:off x="467544" y="2852936"/>
            <a:ext cx="598625" cy="605971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9" name="Donut 8"/>
          <p:cNvSpPr/>
          <p:nvPr/>
        </p:nvSpPr>
        <p:spPr bwMode="auto">
          <a:xfrm flipH="1">
            <a:off x="2807804" y="5868708"/>
            <a:ext cx="864095" cy="605971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75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91680" y="5661248"/>
            <a:ext cx="69847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Magnetic filed and/or grain alignment</a:t>
            </a:r>
          </a:p>
          <a:p>
            <a:r>
              <a:rPr lang="en-US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en-US" sz="1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Voshchinnikov</a:t>
            </a:r>
            <a:r>
              <a:rPr lang="en-US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&amp; </a:t>
            </a:r>
            <a:r>
              <a:rPr lang="en-US" sz="1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Hirashita</a:t>
            </a:r>
            <a:r>
              <a:rPr lang="en-US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2014</a:t>
            </a:r>
            <a:r>
              <a:rPr lang="en-US" sz="1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</a:t>
            </a:r>
          </a:p>
          <a:p>
            <a:endParaRPr lang="en-US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5852" y="1196752"/>
            <a:ext cx="4240604" cy="4248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196752"/>
            <a:ext cx="4104456" cy="420887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076056" y="2031231"/>
            <a:ext cx="537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</a:t>
            </a:r>
            <a:r>
              <a:rPr lang="en-US" baseline="-25000" dirty="0" err="1" smtClean="0">
                <a:solidFill>
                  <a:schemeClr val="accent1">
                    <a:lumMod val="75000"/>
                  </a:schemeClr>
                </a:solidFill>
              </a:rPr>
              <a:t>cut</a:t>
            </a:r>
            <a:endParaRPr lang="en-US" baseline="-25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96336" y="1484784"/>
            <a:ext cx="372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4D650C"/>
                </a:solidFill>
              </a:rPr>
              <a:t>T</a:t>
            </a:r>
            <a:endParaRPr lang="en-US" baseline="-25000" dirty="0">
              <a:solidFill>
                <a:srgbClr val="4D650C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68144" y="213285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Ω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60232" y="1628800"/>
            <a:ext cx="4322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δ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-27384"/>
            <a:ext cx="9144000" cy="103618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</a:t>
            </a:r>
            <a:r>
              <a:rPr lang="en-US" sz="4000" baseline="-25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max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viz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λ</a:t>
            </a:r>
            <a:r>
              <a:rPr lang="en-US" sz="4000" baseline="-25000" dirty="0" err="1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max</a:t>
            </a:r>
            <a:r>
              <a:rPr lang="en-US" sz="4000" baseline="-25000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 	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Helvetica Neue"/>
                <a:ea typeface="+mn-ea"/>
                <a:cs typeface="Helvetica Neue"/>
              </a:rPr>
              <a:t>	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Helvetica Neue"/>
              </a:rPr>
              <a:t>-&gt; degenerated (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</a:rPr>
              <a:t>Ω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, δ</a:t>
            </a:r>
            <a:r>
              <a:rPr lang="en-US" sz="3200" baseline="-25000" dirty="0" smtClean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) </a:t>
            </a:r>
            <a:endParaRPr lang="en-US" sz="3200" dirty="0">
              <a:solidFill>
                <a:schemeClr val="accent6">
                  <a:lumMod val="75000"/>
                </a:schemeClr>
              </a:solidFill>
            </a:endParaRPr>
          </a:p>
          <a:p>
            <a:pPr algn="ctr">
              <a:buClr>
                <a:srgbClr val="000000"/>
              </a:buClr>
              <a:buSzPct val="100000"/>
              <a:defRPr/>
            </a:pPr>
            <a:endParaRPr lang="en-US" sz="3200" baseline="-25000" dirty="0" smtClean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Helvetica Neue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4139952" y="1268760"/>
            <a:ext cx="936104" cy="172819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Donut 12"/>
          <p:cNvSpPr/>
          <p:nvPr/>
        </p:nvSpPr>
        <p:spPr bwMode="auto">
          <a:xfrm flipH="1">
            <a:off x="5783985" y="2105418"/>
            <a:ext cx="576063" cy="489103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5" name="Donut 14"/>
          <p:cNvSpPr/>
          <p:nvPr/>
        </p:nvSpPr>
        <p:spPr bwMode="auto">
          <a:xfrm flipH="1">
            <a:off x="6569106" y="1701897"/>
            <a:ext cx="576063" cy="489103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080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	Simultaneous fit of 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	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 &amp; 	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endParaRPr lang="en-US" sz="3600" dirty="0" smtClean="0">
              <a:solidFill>
                <a:schemeClr val="accent6">
                  <a:lumMod val="75000"/>
                </a:schemeClr>
              </a:solidFill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46665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6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 fit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40" y="1540396"/>
            <a:ext cx="26162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80928"/>
            <a:ext cx="271780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933056"/>
            <a:ext cx="39624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229200"/>
            <a:ext cx="4711700" cy="87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499992" y="174319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Dust attenuation 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1815356"/>
            <a:ext cx="1968500" cy="317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499992" y="275131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  <a:latin typeface="+mn-lt"/>
              </a:rPr>
              <a:t>Dust extinction cross section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37890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D0D0D"/>
                </a:solidFill>
                <a:latin typeface="+mn-lt"/>
              </a:rPr>
              <a:t>..of particle of population 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42296" y="4293096"/>
            <a:ext cx="4394200" cy="2540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95688" y="6165304"/>
            <a:ext cx="4368800" cy="266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08103" y="5485170"/>
            <a:ext cx="2088233" cy="3200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38534" y="5343599"/>
            <a:ext cx="389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Helvetica Neue"/>
                <a:cs typeface="Helvetica Neue"/>
              </a:rPr>
              <a:t>Υ</a:t>
            </a:r>
            <a:endParaRPr lang="en-US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05282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Extinction: 6 fit parameters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40" y="1540396"/>
            <a:ext cx="26162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80928"/>
            <a:ext cx="271780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933056"/>
            <a:ext cx="39624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5229200"/>
            <a:ext cx="4711700" cy="87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0192" y="278092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Particle size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3789040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Exponent of size distribution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16" name="Donut 15"/>
          <p:cNvSpPr/>
          <p:nvPr/>
        </p:nvSpPr>
        <p:spPr bwMode="auto">
          <a:xfrm>
            <a:off x="1691680" y="3140968"/>
            <a:ext cx="432048" cy="360040"/>
          </a:xfrm>
          <a:prstGeom prst="donut">
            <a:avLst>
              <a:gd name="adj" fmla="val 751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8" name="Donut 17"/>
          <p:cNvSpPr/>
          <p:nvPr/>
        </p:nvSpPr>
        <p:spPr bwMode="auto">
          <a:xfrm>
            <a:off x="2771800" y="3933056"/>
            <a:ext cx="432048" cy="360040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Donut 18"/>
          <p:cNvSpPr/>
          <p:nvPr/>
        </p:nvSpPr>
        <p:spPr bwMode="auto">
          <a:xfrm>
            <a:off x="611560" y="5445224"/>
            <a:ext cx="504056" cy="432048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8024" y="5199583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Relative dust abundances</a:t>
            </a:r>
          </a:p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(n-1) = 4 parameters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1823740" y="2687340"/>
            <a:ext cx="432048" cy="360040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99992" y="1743199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Dust attenuation  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564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Caveats on extinction fit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40" y="1540396"/>
            <a:ext cx="2616200" cy="952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707904" y="1815207"/>
            <a:ext cx="5112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Scattering in </a:t>
            </a:r>
            <a:r>
              <a:rPr lang="en-US" smtClean="0">
                <a:solidFill>
                  <a:srgbClr val="0D0D0D"/>
                </a:solidFill>
                <a:latin typeface="+mn-lt"/>
              </a:rPr>
              <a:t>or out-of</a:t>
            </a:r>
            <a:r>
              <a:rPr lang="en-US" dirty="0">
                <a:solidFill>
                  <a:srgbClr val="0D0D0D"/>
                </a:solidFill>
                <a:latin typeface="+mn-lt"/>
              </a:rPr>
              <a:t>-</a:t>
            </a:r>
            <a:r>
              <a:rPr lang="en-US" smtClean="0">
                <a:solidFill>
                  <a:srgbClr val="0D0D0D"/>
                </a:solidFill>
                <a:latin typeface="+mn-lt"/>
              </a:rPr>
              <a:t>the </a:t>
            </a:r>
            <a:r>
              <a:rPr lang="en-US" dirty="0" smtClean="0">
                <a:solidFill>
                  <a:srgbClr val="0D0D0D"/>
                </a:solidFill>
                <a:latin typeface="+mn-lt"/>
              </a:rPr>
              <a:t>beam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4122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276872"/>
            <a:ext cx="5976664" cy="42222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36512" y="-27384"/>
            <a:ext cx="9180512" cy="646331"/>
          </a:xfrm>
          <a:prstGeom prst="rect">
            <a:avLst/>
          </a:prstGeom>
          <a:solidFill>
            <a:srgbClr val="D2D2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22228B"/>
                </a:solidFill>
                <a:latin typeface="+mj-lt"/>
              </a:rPr>
              <a:t>Caveats on extinction fit</a:t>
            </a:r>
            <a:endParaRPr lang="en-US" sz="3600" dirty="0">
              <a:solidFill>
                <a:srgbClr val="22228B"/>
              </a:solidFill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2076" y="980728"/>
            <a:ext cx="3348393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Scattering in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 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or </a:t>
            </a:r>
          </a:p>
          <a:p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o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ut-of-the beam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76056" y="4931876"/>
            <a:ext cx="1204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d</a:t>
            </a:r>
            <a:r>
              <a:rPr lang="en-US" sz="1800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cs typeface="Times New Roman"/>
              </a:rPr>
              <a:t>ust clump</a:t>
            </a:r>
            <a:endParaRPr lang="en-US" sz="1800" dirty="0">
              <a:solidFill>
                <a:schemeClr val="accent3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36512" y="6453336"/>
            <a:ext cx="6768752" cy="461665"/>
          </a:xfrm>
          <a:prstGeom prst="rect">
            <a:avLst/>
          </a:prstGeom>
          <a:solidFill>
            <a:srgbClr val="D2D2F4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Scicluna</a:t>
            </a: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Times New Roman"/>
                <a:cs typeface="Times New Roman"/>
              </a:rPr>
              <a:t> &amp; Siebenmorgen, 2015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860" y="780085"/>
            <a:ext cx="2706563" cy="120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28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555776" y="44624"/>
            <a:ext cx="6480720" cy="3316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0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PAH absorption</a:t>
            </a:r>
          </a:p>
          <a:p>
            <a:pPr algn="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000" b="1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cross section  </a:t>
            </a:r>
            <a:endParaRPr lang="en-US" sz="1800" b="1" dirty="0" smtClean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  <a:p>
            <a:pPr algn="r"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4000" dirty="0" smtClean="0">
              <a:solidFill>
                <a:schemeClr val="accent6"/>
              </a:solidFill>
              <a:latin typeface="+mn-lt"/>
              <a:ea typeface="+mn-ea"/>
              <a:cs typeface="+mn-cs"/>
            </a:endParaRPr>
          </a:p>
          <a:p>
            <a:pPr algn="r"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000" dirty="0" smtClean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+ ‘</a:t>
            </a:r>
            <a:r>
              <a:rPr lang="en-US" sz="40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’2200” bump </a:t>
            </a:r>
          </a:p>
          <a:p>
            <a:pPr algn="r"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 sz="2800" dirty="0">
              <a:solidFill>
                <a:schemeClr val="accent6"/>
              </a:solidFill>
              <a:latin typeface="Impact" pitchFamily="34" charset="0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6588" y="260648"/>
            <a:ext cx="5599548" cy="5903515"/>
            <a:chOff x="899592" y="260648"/>
            <a:chExt cx="5599548" cy="5903515"/>
          </a:xfrm>
        </p:grpSpPr>
        <p:pic>
          <p:nvPicPr>
            <p:cNvPr id="20481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0188" y="3284984"/>
              <a:ext cx="4998952" cy="2879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2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9592" y="260648"/>
              <a:ext cx="4680520" cy="30444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484" name="TextBox 11"/>
            <p:cNvSpPr txBox="1">
              <a:spLocks noChangeArrowheads="1"/>
            </p:cNvSpPr>
            <p:nvPr/>
          </p:nvSpPr>
          <p:spPr bwMode="auto">
            <a:xfrm>
              <a:off x="1857375" y="3357563"/>
              <a:ext cx="1660525" cy="38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4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400">
                  <a:solidFill>
                    <a:schemeClr val="tx1"/>
                  </a:solidFill>
                </a:rPr>
                <a:t>Malloci et al. (2007)</a:t>
              </a:r>
            </a:p>
          </p:txBody>
        </p:sp>
        <p:cxnSp>
          <p:nvCxnSpPr>
            <p:cNvPr id="14" name="Straight Connector 13"/>
            <p:cNvCxnSpPr/>
            <p:nvPr/>
          </p:nvCxnSpPr>
          <p:spPr bwMode="auto">
            <a:xfrm flipH="1">
              <a:off x="1785939" y="3284984"/>
              <a:ext cx="4442245" cy="1141"/>
            </a:xfrm>
            <a:prstGeom prst="line">
              <a:avLst/>
            </a:prstGeom>
            <a:solidFill>
              <a:srgbClr val="00B8FF"/>
            </a:solidFill>
            <a:ln w="9525" cap="flat" cmpd="sng" algn="ctr">
              <a:solidFill>
                <a:schemeClr val="accent4">
                  <a:lumMod val="65000"/>
                  <a:lumOff val="3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488" name="TextBox 8"/>
            <p:cNvSpPr txBox="1">
              <a:spLocks noChangeArrowheads="1"/>
            </p:cNvSpPr>
            <p:nvPr/>
          </p:nvSpPr>
          <p:spPr bwMode="auto">
            <a:xfrm>
              <a:off x="2123728" y="785812"/>
              <a:ext cx="1701800" cy="380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>
                <a:lnSpc>
                  <a:spcPct val="134000"/>
                </a:lnSpc>
                <a:buClr>
                  <a:srgbClr val="000000"/>
                </a:buClr>
                <a:buSzPct val="100000"/>
                <a:buFont typeface="Times New Roman" charset="0"/>
                <a:buNone/>
              </a:pPr>
              <a:r>
                <a:rPr lang="en-US" sz="1400" dirty="0" err="1">
                  <a:solidFill>
                    <a:schemeClr val="tx1"/>
                  </a:solidFill>
                </a:rPr>
                <a:t>Verstraete</a:t>
              </a:r>
              <a:r>
                <a:rPr lang="en-US" sz="1400" dirty="0">
                  <a:solidFill>
                    <a:schemeClr val="tx1"/>
                  </a:solidFill>
                </a:rPr>
                <a:t> et al. 1992</a:t>
              </a:r>
            </a:p>
          </p:txBody>
        </p:sp>
        <p:pic>
          <p:nvPicPr>
            <p:cNvPr id="2048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1563" y="3567113"/>
              <a:ext cx="381000" cy="136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03548" y="4797152"/>
            <a:ext cx="8532948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7878DE"/>
                </a:solidFill>
                <a:latin typeface="+mj-lt"/>
              </a:rPr>
              <a:t>Milky Way dust </a:t>
            </a:r>
            <a:r>
              <a:rPr lang="en-US" dirty="0" smtClean="0">
                <a:solidFill>
                  <a:srgbClr val="7878DE"/>
                </a:solidFill>
                <a:latin typeface="Zapf Dingbats"/>
                <a:ea typeface="Zapf Dingbats"/>
                <a:cs typeface="Zapf Dingbats"/>
                <a:sym typeface="Zapf Dingbats"/>
              </a:rPr>
              <a:t>✕</a:t>
            </a:r>
            <a:r>
              <a:rPr lang="en-US" dirty="0" smtClean="0">
                <a:solidFill>
                  <a:srgbClr val="7878DE"/>
                </a:solidFill>
                <a:latin typeface="+mj-lt"/>
                <a:sym typeface="Zapf Dingbats"/>
              </a:rPr>
              <a:t> </a:t>
            </a:r>
            <a:r>
              <a:rPr lang="en-US" sz="3200" dirty="0" smtClean="0">
                <a:solidFill>
                  <a:srgbClr val="7878DE"/>
                </a:solidFill>
                <a:latin typeface="+mj-lt"/>
                <a:sym typeface="Zapf Dingbats"/>
              </a:rPr>
              <a:t>scattering medium -&gt; </a:t>
            </a:r>
          </a:p>
          <a:p>
            <a:pPr algn="ctr">
              <a:lnSpc>
                <a:spcPct val="120000"/>
              </a:lnSpc>
            </a:pPr>
            <a:r>
              <a:rPr lang="en-US" sz="3200" dirty="0" smtClean="0">
                <a:solidFill>
                  <a:srgbClr val="7878DE"/>
                </a:solidFill>
                <a:latin typeface="+mj-lt"/>
                <a:sym typeface="Zapf Dingbats"/>
              </a:rPr>
              <a:t>SMC type extinction curve </a:t>
            </a:r>
            <a:endParaRPr lang="en-US" sz="1000" dirty="0" smtClean="0">
              <a:solidFill>
                <a:srgbClr val="7878DE"/>
              </a:solidFill>
              <a:latin typeface="+mj-lt"/>
              <a:sym typeface="Zapf Dingbats"/>
            </a:endParaRPr>
          </a:p>
          <a:p>
            <a:pPr algn="ctr">
              <a:lnSpc>
                <a:spcPct val="120000"/>
              </a:lnSpc>
            </a:pPr>
            <a:r>
              <a:rPr lang="en-US" sz="1000" dirty="0">
                <a:solidFill>
                  <a:srgbClr val="7878DE"/>
                </a:solidFill>
                <a:latin typeface="+mj-lt"/>
                <a:sym typeface="Zapf Dingbats"/>
              </a:rPr>
              <a:t> </a:t>
            </a:r>
            <a:r>
              <a:rPr lang="en-US" sz="1000" dirty="0" smtClean="0">
                <a:solidFill>
                  <a:srgbClr val="7878DE"/>
                </a:solidFill>
                <a:latin typeface="+mj-lt"/>
                <a:sym typeface="Zapf Dingbats"/>
              </a:rPr>
              <a:t>                                                               ,   </a:t>
            </a:r>
          </a:p>
          <a:p>
            <a:pPr algn="ctr">
              <a:lnSpc>
                <a:spcPct val="120000"/>
              </a:lnSpc>
            </a:pPr>
            <a:endParaRPr lang="en-US" sz="1000" dirty="0">
              <a:solidFill>
                <a:srgbClr val="7878DE"/>
              </a:solidFill>
              <a:latin typeface="+mj-lt"/>
              <a:sym typeface="Zapf Dingbats"/>
            </a:endParaRPr>
          </a:p>
          <a:p>
            <a:pPr algn="ctr">
              <a:lnSpc>
                <a:spcPct val="120000"/>
              </a:lnSpc>
            </a:pPr>
            <a:r>
              <a:rPr lang="en-US" sz="1000" dirty="0" smtClean="0">
                <a:solidFill>
                  <a:srgbClr val="7878DE"/>
                </a:solidFill>
                <a:latin typeface="+mj-lt"/>
                <a:sym typeface="Zapf Dingbats"/>
              </a:rPr>
              <a:t>                                                                                                                                                                                 ,            </a:t>
            </a:r>
            <a:r>
              <a:rPr lang="en-US" sz="1600" dirty="0" smtClean="0">
                <a:solidFill>
                  <a:schemeClr val="tx1"/>
                </a:solidFill>
                <a:latin typeface="+mj-lt"/>
                <a:sym typeface="Zapf Dingbats"/>
              </a:rPr>
              <a:t>A&amp;A,  2009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-36512" y="-27384"/>
            <a:ext cx="9180512" cy="707886"/>
          </a:xfrm>
          <a:prstGeom prst="rect">
            <a:avLst/>
          </a:prstGeom>
          <a:solidFill>
            <a:srgbClr val="D2D2F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</a:rPr>
              <a:t>Caveats on extinction fits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596" y="1052736"/>
            <a:ext cx="6184900" cy="3441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42" y="861151"/>
            <a:ext cx="2385392" cy="11521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3" y="6353070"/>
            <a:ext cx="7802941" cy="38307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444208" y="3789040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SMC type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91419" y="2339588"/>
            <a:ext cx="11769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MW </a:t>
            </a:r>
            <a:r>
              <a:rPr lang="en-US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type</a:t>
            </a:r>
            <a:endParaRPr lang="en-US" sz="18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133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Caveats on extinction fit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40" y="1540396"/>
            <a:ext cx="26162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80928"/>
            <a:ext cx="2717800" cy="69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0192" y="278092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Particle size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16" name="Donut 15"/>
          <p:cNvSpPr/>
          <p:nvPr/>
        </p:nvSpPr>
        <p:spPr bwMode="auto">
          <a:xfrm>
            <a:off x="1691680" y="3140968"/>
            <a:ext cx="432048" cy="360040"/>
          </a:xfrm>
          <a:prstGeom prst="donut">
            <a:avLst>
              <a:gd name="adj" fmla="val 751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1823740" y="2687340"/>
            <a:ext cx="432048" cy="360040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5936" y="1815207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D0D0D"/>
                </a:solidFill>
                <a:latin typeface="+mn-lt"/>
              </a:rPr>
              <a:t>Scattering (</a:t>
            </a:r>
            <a:r>
              <a:rPr lang="en-US" sz="1800" dirty="0" err="1" smtClean="0">
                <a:solidFill>
                  <a:srgbClr val="0D0D0D"/>
                </a:solidFill>
                <a:latin typeface="+mn-lt"/>
              </a:rPr>
              <a:t>Sicluna</a:t>
            </a:r>
            <a:r>
              <a:rPr lang="en-US" sz="1800" dirty="0" smtClean="0">
                <a:solidFill>
                  <a:srgbClr val="0D0D0D"/>
                </a:solidFill>
                <a:latin typeface="+mn-lt"/>
              </a:rPr>
              <a:t> &amp; </a:t>
            </a:r>
            <a:r>
              <a:rPr lang="en-US" sz="1800" dirty="0" err="1" smtClean="0">
                <a:solidFill>
                  <a:srgbClr val="0D0D0D"/>
                </a:solidFill>
                <a:latin typeface="+mn-lt"/>
              </a:rPr>
              <a:t>Siebenmorgen</a:t>
            </a:r>
            <a:r>
              <a:rPr lang="en-US" sz="1800" dirty="0" smtClean="0">
                <a:solidFill>
                  <a:srgbClr val="0D0D0D"/>
                </a:solidFill>
                <a:latin typeface="+mn-lt"/>
              </a:rPr>
              <a:t> 2015)</a:t>
            </a:r>
            <a:endParaRPr lang="en-US" sz="1800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9727" y="1702549"/>
            <a:ext cx="8340745" cy="646331"/>
          </a:xfrm>
          <a:prstGeom prst="rect">
            <a:avLst/>
          </a:prstGeom>
          <a:solidFill>
            <a:srgbClr val="E6E6E6">
              <a:alpha val="69804"/>
            </a:srgbClr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600" smtClean="0"/>
              <a:t>                                                                      </a:t>
            </a:r>
            <a:r>
              <a:rPr lang="en-US" smtClean="0"/>
              <a:t>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19672" y="4581128"/>
            <a:ext cx="1928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0.5nm ~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OK 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2039764" y="3594596"/>
            <a:ext cx="683180" cy="994519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</p:spTree>
    <p:extLst>
      <p:ext uri="{BB962C8B-B14F-4D97-AF65-F5344CB8AC3E}">
        <p14:creationId xmlns:p14="http://schemas.microsoft.com/office/powerpoint/2010/main" val="1624806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/>
          <p:cNvSpPr txBox="1">
            <a:spLocks noChangeArrowheads="1"/>
          </p:cNvSpPr>
          <p:nvPr/>
        </p:nvSpPr>
        <p:spPr bwMode="auto">
          <a:xfrm>
            <a:off x="35496" y="116632"/>
            <a:ext cx="9108504" cy="2275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/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ＭＳ Ｐゴシック" charset="0"/>
                <a:cs typeface="DejaVu LGC Sans" charset="0"/>
              </a:defRPr>
            </a:lvl1pPr>
            <a:lvl2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2pPr>
            <a:lvl3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3pPr>
            <a:lvl4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4pPr>
            <a:lvl5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5pPr>
            <a:lvl6pPr marL="25146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6pPr>
            <a:lvl7pPr marL="29718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7pPr>
            <a:lvl8pPr marL="34290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8pPr>
            <a:lvl9pPr marL="3886200" indent="-228600" eaLnBrk="0" fontAlgn="base" hangingPunct="0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bg1"/>
                </a:solidFill>
                <a:latin typeface="Times New Roman" charset="0"/>
                <a:ea typeface="DejaVu LGC Sans" charset="0"/>
                <a:cs typeface="DejaVu LGC Sans" charset="0"/>
              </a:defRPr>
            </a:lvl9pPr>
          </a:lstStyle>
          <a:p>
            <a:pPr eaLnBrk="1" hangingPunct="1"/>
            <a:r>
              <a:rPr lang="en-US" sz="4000" dirty="0" smtClean="0">
                <a:solidFill>
                  <a:srgbClr val="22228B"/>
                </a:solidFill>
                <a:latin typeface="+mj-lt"/>
              </a:rPr>
              <a:t>SPHERE: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XAO diffraction limited optical polarimetry of supergiant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VYCMa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+mj-lt"/>
            </a:endParaRPr>
          </a:p>
          <a:p>
            <a:pPr eaLnBrk="1" hangingPunct="1">
              <a:lnSpc>
                <a:spcPct val="140000"/>
              </a:lnSpc>
            </a:pPr>
            <a:r>
              <a:rPr lang="en-US" sz="4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</a:rPr>
              <a:t>-&gt;</a:t>
            </a:r>
            <a:r>
              <a:rPr lang="en-US" sz="3200" dirty="0" smtClean="0">
                <a:solidFill>
                  <a:srgbClr val="7878DE"/>
                </a:solidFill>
                <a:latin typeface="+mn-lt"/>
              </a:rPr>
              <a:t>Mean grain size </a:t>
            </a:r>
            <a:r>
              <a:rPr lang="en-US" sz="3200" dirty="0">
                <a:solidFill>
                  <a:srgbClr val="7878DE"/>
                </a:solidFill>
                <a:latin typeface="+mn-lt"/>
                <a:cs typeface="Impact"/>
              </a:rPr>
              <a:t>50</a:t>
            </a:r>
            <a:r>
              <a:rPr lang="en-US" sz="3200" dirty="0">
                <a:solidFill>
                  <a:srgbClr val="7878DE"/>
                </a:solidFill>
                <a:latin typeface="+mn-lt"/>
              </a:rPr>
              <a:t> times larger than in </a:t>
            </a:r>
            <a:r>
              <a:rPr lang="en-US" sz="3200" dirty="0" smtClean="0">
                <a:solidFill>
                  <a:srgbClr val="7878DE"/>
                </a:solidFill>
                <a:latin typeface="+mn-lt"/>
              </a:rPr>
              <a:t>ISM</a:t>
            </a:r>
            <a:endParaRPr lang="en-US" sz="40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0528" y="2276872"/>
            <a:ext cx="9502993" cy="38122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80528" y="6381328"/>
            <a:ext cx="4032447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    </a:t>
            </a:r>
            <a:r>
              <a:rPr lang="en-US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Scicluna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et al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(2015)</a:t>
            </a:r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96" y="5715"/>
            <a:ext cx="9108504" cy="1296000"/>
          </a:xfrm>
          <a:prstGeom prst="rect">
            <a:avLst/>
          </a:prstGeom>
          <a:solidFill>
            <a:schemeClr val="accent6">
              <a:lumMod val="20000"/>
              <a:lumOff val="80000"/>
              <a:alpha val="38000"/>
            </a:schemeClr>
          </a:solidFill>
        </p:spPr>
        <p:txBody>
          <a:bodyPr wrap="square" rtlCol="0">
            <a:spAutoFit/>
          </a:bodyPr>
          <a:lstStyle/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980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324544" y="344850"/>
            <a:ext cx="806388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r</a:t>
            </a:r>
            <a:r>
              <a:rPr lang="en-US" sz="4000" baseline="-250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+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(Silicates) =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r</a:t>
            </a:r>
            <a:r>
              <a:rPr lang="en-US" sz="4000" baseline="-25000" dirty="0" smtClean="0">
                <a:solidFill>
                  <a:schemeClr val="accent6"/>
                </a:solidFill>
                <a:latin typeface="+mn-lt"/>
              </a:rPr>
              <a:t>+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amorph.Carbon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)</a:t>
            </a:r>
            <a:endParaRPr lang="en-US" sz="40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780928"/>
            <a:ext cx="2717800" cy="698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0192" y="2780928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Particle size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15" name="Donut 14"/>
          <p:cNvSpPr/>
          <p:nvPr/>
        </p:nvSpPr>
        <p:spPr bwMode="auto">
          <a:xfrm>
            <a:off x="1823740" y="2687340"/>
            <a:ext cx="432048" cy="360040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252598"/>
            <a:ext cx="879118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Is the growth of silicates and 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aC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grains similar?</a:t>
            </a:r>
          </a:p>
          <a:p>
            <a:pPr marL="571500" indent="-571500">
              <a:lnSpc>
                <a:spcPct val="150000"/>
              </a:lnSpc>
              <a:buFont typeface="Arial" charset="0"/>
              <a:buChar char="•"/>
            </a:pP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Holds:  r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+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</a:t>
            </a:r>
            <a:r>
              <a:rPr lang="en-US" sz="28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ext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) = r</a:t>
            </a:r>
            <a:r>
              <a:rPr lang="en-US" sz="2800" baseline="-25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+</a:t>
            </a:r>
            <a:r>
              <a:rPr lang="en-US" sz="28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(pol) ?</a:t>
            </a:r>
            <a:endParaRPr lang="en-US" sz="28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2484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 fit parameters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395536" y="717074"/>
            <a:ext cx="8496944" cy="3767078"/>
            <a:chOff x="395536" y="1449358"/>
            <a:chExt cx="8496944" cy="3767078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640" y="1540396"/>
              <a:ext cx="2616200" cy="9525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9552" y="2780928"/>
              <a:ext cx="2717800" cy="6985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5536" y="3933056"/>
              <a:ext cx="3962400" cy="10795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300192" y="2780928"/>
              <a:ext cx="259228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>
                  <a:solidFill>
                    <a:srgbClr val="0D0D0D"/>
                  </a:solidFill>
                  <a:latin typeface="+mn-lt"/>
                </a:rPr>
                <a:t>Particle size</a:t>
              </a:r>
              <a:endParaRPr lang="en-US" dirty="0">
                <a:solidFill>
                  <a:srgbClr val="0D0D0D"/>
                </a:solidFill>
                <a:latin typeface="+mn-lt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79912" y="3585220"/>
              <a:ext cx="511256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 smtClean="0">
                  <a:solidFill>
                    <a:srgbClr val="0D0D0D"/>
                  </a:solidFill>
                  <a:latin typeface="+mn-lt"/>
                </a:rPr>
                <a:t>Exponent of size distribution</a:t>
              </a:r>
            </a:p>
            <a:p>
              <a:pPr algn="r"/>
              <a:r>
                <a:rPr lang="en-US" sz="3600" dirty="0" smtClean="0">
                  <a:solidFill>
                    <a:schemeClr val="accent6"/>
                  </a:solidFill>
                  <a:latin typeface="+mn-lt"/>
                </a:rPr>
                <a:t>-&gt;								 simplified assumption</a:t>
              </a:r>
              <a:endParaRPr lang="en-US" sz="3600" dirty="0">
                <a:solidFill>
                  <a:schemeClr val="accent6"/>
                </a:solidFill>
                <a:latin typeface="+mn-lt"/>
              </a:endParaRPr>
            </a:p>
          </p:txBody>
        </p:sp>
        <p:sp>
          <p:nvSpPr>
            <p:cNvPr id="16" name="Donut 15"/>
            <p:cNvSpPr/>
            <p:nvPr/>
          </p:nvSpPr>
          <p:spPr bwMode="auto">
            <a:xfrm>
              <a:off x="1691680" y="3140968"/>
              <a:ext cx="432048" cy="360040"/>
            </a:xfrm>
            <a:prstGeom prst="donut">
              <a:avLst>
                <a:gd name="adj" fmla="val 7518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18" name="Donut 17"/>
            <p:cNvSpPr/>
            <p:nvPr/>
          </p:nvSpPr>
          <p:spPr bwMode="auto">
            <a:xfrm>
              <a:off x="2771800" y="3933056"/>
              <a:ext cx="432048" cy="360040"/>
            </a:xfrm>
            <a:prstGeom prst="donut">
              <a:avLst>
                <a:gd name="adj" fmla="val 7518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15" name="Donut 14"/>
            <p:cNvSpPr/>
            <p:nvPr/>
          </p:nvSpPr>
          <p:spPr bwMode="auto">
            <a:xfrm>
              <a:off x="1823740" y="2687340"/>
              <a:ext cx="432048" cy="360040"/>
            </a:xfrm>
            <a:prstGeom prst="donut">
              <a:avLst>
                <a:gd name="adj" fmla="val 7518"/>
              </a:avLst>
            </a:prstGeom>
            <a:solidFill>
              <a:srgbClr val="FF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34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itchFamily="16" charset="0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6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995936" y="1815207"/>
              <a:ext cx="48245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800" dirty="0" smtClean="0">
                  <a:solidFill>
                    <a:srgbClr val="0D0D0D"/>
                  </a:solidFill>
                  <a:latin typeface="+mn-lt"/>
                </a:rPr>
                <a:t>Scattering (</a:t>
              </a:r>
              <a:r>
                <a:rPr lang="en-US" sz="1800" dirty="0" err="1" smtClean="0">
                  <a:solidFill>
                    <a:srgbClr val="0D0D0D"/>
                  </a:solidFill>
                  <a:latin typeface="+mn-lt"/>
                </a:rPr>
                <a:t>Scicluna</a:t>
              </a:r>
              <a:r>
                <a:rPr lang="en-US" sz="1800" dirty="0" smtClean="0">
                  <a:solidFill>
                    <a:srgbClr val="0D0D0D"/>
                  </a:solidFill>
                  <a:latin typeface="+mn-lt"/>
                </a:rPr>
                <a:t> &amp; </a:t>
              </a:r>
              <a:r>
                <a:rPr lang="en-US" sz="1800" dirty="0" err="1" smtClean="0">
                  <a:solidFill>
                    <a:srgbClr val="0D0D0D"/>
                  </a:solidFill>
                  <a:latin typeface="+mn-lt"/>
                </a:rPr>
                <a:t>Siebenmorgen</a:t>
              </a:r>
              <a:r>
                <a:rPr lang="en-US" sz="1800" dirty="0" smtClean="0">
                  <a:solidFill>
                    <a:srgbClr val="0D0D0D"/>
                  </a:solidFill>
                  <a:latin typeface="+mn-lt"/>
                </a:rPr>
                <a:t> 2015)</a:t>
              </a:r>
              <a:endParaRPr lang="en-US" sz="1800" dirty="0">
                <a:solidFill>
                  <a:srgbClr val="0D0D0D"/>
                </a:solidFill>
                <a:latin typeface="+mn-lt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67544" y="1449358"/>
              <a:ext cx="8424936" cy="2123658"/>
            </a:xfrm>
            <a:prstGeom prst="rect">
              <a:avLst/>
            </a:prstGeom>
            <a:solidFill>
              <a:srgbClr val="E6E6E6">
                <a:alpha val="69804"/>
              </a:srgbClr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                                    </a:t>
              </a:r>
            </a:p>
            <a:p>
              <a:endParaRPr lang="en-US" sz="3600" dirty="0"/>
            </a:p>
            <a:p>
              <a:r>
                <a:rPr lang="en-US" sz="3600" dirty="0" smtClean="0"/>
                <a:t>                                   </a:t>
              </a:r>
              <a:r>
                <a:rPr lang="en-US" dirty="0" smtClean="0"/>
                <a:t> 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48377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 fit parameters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640" y="808112"/>
            <a:ext cx="2616200" cy="952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048644"/>
            <a:ext cx="2717800" cy="698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3200772"/>
            <a:ext cx="3962400" cy="1079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4496916"/>
            <a:ext cx="4711700" cy="876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00192" y="2048644"/>
            <a:ext cx="25922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Particle size</a:t>
            </a:r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16016" y="3056756"/>
            <a:ext cx="43924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Exponent of size distribution</a:t>
            </a:r>
          </a:p>
          <a:p>
            <a:pPr algn="r"/>
            <a:r>
              <a:rPr lang="en-US" dirty="0">
                <a:solidFill>
                  <a:schemeClr val="tx1"/>
                </a:solidFill>
                <a:latin typeface="+mn-lt"/>
              </a:rPr>
              <a:t>Simplified assumption</a:t>
            </a:r>
          </a:p>
          <a:p>
            <a:pPr algn="r"/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6" name="Donut 15"/>
          <p:cNvSpPr/>
          <p:nvPr/>
        </p:nvSpPr>
        <p:spPr bwMode="auto">
          <a:xfrm>
            <a:off x="1691680" y="2408684"/>
            <a:ext cx="432048" cy="360040"/>
          </a:xfrm>
          <a:prstGeom prst="donut">
            <a:avLst>
              <a:gd name="adj" fmla="val 7518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8" name="Donut 17"/>
          <p:cNvSpPr/>
          <p:nvPr/>
        </p:nvSpPr>
        <p:spPr bwMode="auto">
          <a:xfrm>
            <a:off x="2771800" y="3200772"/>
            <a:ext cx="432048" cy="360040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19" name="Donut 18"/>
          <p:cNvSpPr/>
          <p:nvPr/>
        </p:nvSpPr>
        <p:spPr bwMode="auto">
          <a:xfrm>
            <a:off x="467544" y="4712940"/>
            <a:ext cx="504056" cy="432048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8024" y="4467299"/>
            <a:ext cx="439248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rgbClr val="0D0D0D"/>
                </a:solidFill>
                <a:latin typeface="+mn-lt"/>
              </a:rPr>
              <a:t>Relative dust abundances </a:t>
            </a:r>
          </a:p>
          <a:p>
            <a:pPr algn="r"/>
            <a:r>
              <a:rPr lang="en-US" sz="2800" dirty="0" smtClean="0">
                <a:solidFill>
                  <a:schemeClr val="accent6"/>
                </a:solidFill>
                <a:latin typeface="+mn-lt"/>
              </a:rPr>
              <a:t>-&gt;						 </a:t>
            </a:r>
          </a:p>
          <a:p>
            <a:pPr algn="r"/>
            <a:r>
              <a:rPr lang="en-US" sz="2800" dirty="0" smtClean="0">
                <a:solidFill>
                  <a:schemeClr val="accent6"/>
                </a:solidFill>
                <a:latin typeface="+mn-lt"/>
              </a:rPr>
              <a:t>(</a:t>
            </a:r>
            <a:r>
              <a:rPr lang="en-US" sz="2800" dirty="0">
                <a:solidFill>
                  <a:schemeClr val="accent6"/>
                </a:solidFill>
                <a:latin typeface="+mn-lt"/>
              </a:rPr>
              <a:t>n-1) = 4 parameters</a:t>
            </a:r>
          </a:p>
          <a:p>
            <a:pPr algn="r"/>
            <a:endParaRPr lang="en-US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5" name="Donut 14"/>
          <p:cNvSpPr/>
          <p:nvPr/>
        </p:nvSpPr>
        <p:spPr bwMode="auto">
          <a:xfrm>
            <a:off x="1823740" y="1955056"/>
            <a:ext cx="432048" cy="360040"/>
          </a:xfrm>
          <a:prstGeom prst="donut">
            <a:avLst>
              <a:gd name="adj" fmla="val 7518"/>
            </a:avLst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95936" y="1082923"/>
            <a:ext cx="4824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 smtClean="0">
                <a:solidFill>
                  <a:srgbClr val="0D0D0D"/>
                </a:solidFill>
                <a:latin typeface="+mn-lt"/>
              </a:rPr>
              <a:t>Scattering (</a:t>
            </a:r>
            <a:r>
              <a:rPr lang="en-US" sz="1800" dirty="0" err="1" smtClean="0">
                <a:solidFill>
                  <a:srgbClr val="0D0D0D"/>
                </a:solidFill>
                <a:latin typeface="+mn-lt"/>
              </a:rPr>
              <a:t>Scicluna</a:t>
            </a:r>
            <a:r>
              <a:rPr lang="en-US" sz="1800" dirty="0" smtClean="0">
                <a:solidFill>
                  <a:srgbClr val="0D0D0D"/>
                </a:solidFill>
                <a:latin typeface="+mn-lt"/>
              </a:rPr>
              <a:t> &amp; </a:t>
            </a:r>
            <a:r>
              <a:rPr lang="en-US" sz="1800" dirty="0" err="1" smtClean="0">
                <a:solidFill>
                  <a:srgbClr val="0D0D0D"/>
                </a:solidFill>
                <a:latin typeface="+mn-lt"/>
              </a:rPr>
              <a:t>Siebenmorgen</a:t>
            </a:r>
            <a:r>
              <a:rPr lang="en-US" sz="1800" dirty="0" smtClean="0">
                <a:solidFill>
                  <a:srgbClr val="0D0D0D"/>
                </a:solidFill>
                <a:latin typeface="+mn-lt"/>
              </a:rPr>
              <a:t> 2015)</a:t>
            </a:r>
            <a:endParaRPr lang="en-US" sz="1800" dirty="0">
              <a:solidFill>
                <a:srgbClr val="0D0D0D"/>
              </a:solidFill>
              <a:latin typeface="+mn-lt"/>
            </a:endParaRPr>
          </a:p>
        </p:txBody>
      </p:sp>
      <p:sp>
        <p:nvSpPr>
          <p:cNvPr id="17" name="TextBox 16"/>
          <p:cNvSpPr txBox="1">
            <a:spLocks/>
          </p:cNvSpPr>
          <p:nvPr/>
        </p:nvSpPr>
        <p:spPr>
          <a:xfrm>
            <a:off x="323528" y="818699"/>
            <a:ext cx="8676000" cy="3384000"/>
          </a:xfrm>
          <a:prstGeom prst="rect">
            <a:avLst/>
          </a:prstGeom>
          <a:solidFill>
            <a:srgbClr val="E6E6E6">
              <a:alpha val="69804"/>
            </a:srgbClr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                                    </a:t>
            </a:r>
          </a:p>
          <a:p>
            <a:endParaRPr lang="en-US" sz="3600" dirty="0"/>
          </a:p>
          <a:p>
            <a:r>
              <a:rPr lang="en-US" sz="3600" dirty="0" smtClean="0"/>
              <a:t>                                   </a:t>
            </a:r>
            <a:r>
              <a:rPr lang="en-US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42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Caveats on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fit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1560" y="1700808"/>
            <a:ext cx="7287572" cy="427809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For n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umber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of dust clouds along the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line-of-sight of LIPS targets &gt; 1</a:t>
            </a:r>
          </a:p>
          <a:p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-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&gt;</a:t>
            </a:r>
          </a:p>
          <a:p>
            <a:endParaRPr lang="en-US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Adding-up of Stokes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vectors </a:t>
            </a: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results </a:t>
            </a:r>
          </a:p>
          <a:p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in de-</a:t>
            </a:r>
            <a:r>
              <a:rPr lang="en-US" sz="32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polarisation</a:t>
            </a:r>
            <a:endParaRPr lang="en-US" sz="3200" dirty="0" smtClean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83030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806" y="1268760"/>
            <a:ext cx="9144000" cy="523400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12" y="-147593"/>
            <a:ext cx="9144000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Local dust distribution</a:t>
            </a:r>
          </a:p>
          <a:p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(</a:t>
            </a: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Lallement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et al. 2015)</a:t>
            </a:r>
          </a:p>
        </p:txBody>
      </p:sp>
    </p:spTree>
    <p:extLst>
      <p:ext uri="{BB962C8B-B14F-4D97-AF65-F5344CB8AC3E}">
        <p14:creationId xmlns:p14="http://schemas.microsoft.com/office/powerpoint/2010/main" val="3775779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12" y="-147593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Local dust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distribution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251520" y="1052736"/>
            <a:ext cx="889248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  <a:p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B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y 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high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resolution 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spectroscopy (UVES@VLT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)</a:t>
            </a:r>
          </a:p>
          <a:p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of </a:t>
            </a:r>
            <a:r>
              <a:rPr lang="en-US" sz="32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IS 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lines: </a:t>
            </a:r>
          </a:p>
          <a:p>
            <a:endParaRPr lang="en-US" sz="32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Ca II doublet (warm ISM)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KI line (cold ISM)</a:t>
            </a:r>
          </a:p>
          <a:p>
            <a:pPr marL="457200" indent="-457200">
              <a:buFont typeface="Arial" charset="0"/>
              <a:buChar char="•"/>
            </a:pPr>
            <a:r>
              <a:rPr lang="en-US" sz="32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NaI</a:t>
            </a:r>
            <a:r>
              <a:rPr lang="en-US" sz="32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, …</a:t>
            </a:r>
            <a:endParaRPr lang="en-US" sz="32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35906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512" y="-147593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Local dust 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distribution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66924"/>
            <a:ext cx="7472994" cy="52166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12839" y="5822503"/>
            <a:ext cx="41553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Jacek </a:t>
            </a:r>
            <a:r>
              <a:rPr lang="en-US" dirty="0" err="1" smtClean="0">
                <a:solidFill>
                  <a:schemeClr val="tx1"/>
                </a:solidFill>
              </a:rPr>
              <a:t>Krelowski</a:t>
            </a:r>
            <a:r>
              <a:rPr lang="en-US" dirty="0" smtClean="0">
                <a:solidFill>
                  <a:schemeClr val="tx1"/>
                </a:solidFill>
              </a:rPr>
              <a:t>, private comm.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4248" y="1268760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1 cloud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4591" y="2492896"/>
            <a:ext cx="16658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1 cloud 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dominated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76256" y="3645024"/>
            <a:ext cx="18565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everal 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velocity </a:t>
            </a:r>
          </a:p>
          <a:p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components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154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286125"/>
            <a:ext cx="4699000" cy="321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072063" y="4857750"/>
            <a:ext cx="4071937" cy="113823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000" dirty="0">
                <a:solidFill>
                  <a:srgbClr val="00B050"/>
                </a:solidFill>
                <a:latin typeface="Times New Roman" pitchFamily="16" charset="0"/>
                <a:ea typeface="+mn-ea"/>
                <a:cs typeface="+mn-cs"/>
              </a:rPr>
              <a:t>Si</a:t>
            </a:r>
            <a:r>
              <a:rPr lang="en-US" sz="20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 + </a:t>
            </a:r>
            <a:r>
              <a:rPr lang="en-US" sz="2000" dirty="0" err="1">
                <a:solidFill>
                  <a:srgbClr val="C00000"/>
                </a:solidFill>
                <a:latin typeface="Times New Roman" pitchFamily="16" charset="0"/>
                <a:ea typeface="+mn-ea"/>
                <a:cs typeface="+mn-cs"/>
              </a:rPr>
              <a:t>aC</a:t>
            </a:r>
            <a:r>
              <a:rPr lang="en-US" sz="20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   </a:t>
            </a:r>
            <a:r>
              <a:rPr lang="en-US" sz="18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: 60Å &lt; a &lt; 0.2-0.3µm   </a:t>
            </a:r>
            <a:r>
              <a:rPr lang="en-US" sz="20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~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6" charset="0"/>
                <a:ea typeface="+mn-ea"/>
                <a:cs typeface="+mn-cs"/>
              </a:rPr>
              <a:t>a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  <a:latin typeface="Times New Roman" pitchFamily="16" charset="0"/>
                <a:ea typeface="+mn-ea"/>
                <a:cs typeface="+mn-cs"/>
              </a:rPr>
              <a:t>-3.5</a:t>
            </a: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000" dirty="0">
                <a:solidFill>
                  <a:srgbClr val="FF0000"/>
                </a:solidFill>
                <a:latin typeface="Times New Roman" pitchFamily="16" charset="0"/>
                <a:ea typeface="+mn-ea"/>
                <a:cs typeface="+mn-cs"/>
              </a:rPr>
              <a:t>Graphite	 </a:t>
            </a:r>
            <a:r>
              <a:rPr lang="en-US" sz="18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:   5Å &lt; a &lt; 80 Å</a:t>
            </a:r>
            <a:r>
              <a:rPr lang="en-US" sz="20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          </a:t>
            </a:r>
            <a:r>
              <a:rPr lang="en-US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~ </a:t>
            </a:r>
            <a:r>
              <a:rPr lang="en-US" dirty="0">
                <a:solidFill>
                  <a:schemeClr val="accent6">
                    <a:lumMod val="75000"/>
                  </a:schemeClr>
                </a:solidFill>
                <a:latin typeface="Times New Roman" pitchFamily="16" charset="0"/>
                <a:ea typeface="+mn-ea"/>
                <a:cs typeface="+mn-cs"/>
              </a:rPr>
              <a:t>a</a:t>
            </a:r>
            <a:r>
              <a:rPr lang="en-US" b="1" baseline="30000" dirty="0">
                <a:solidFill>
                  <a:schemeClr val="accent6">
                    <a:lumMod val="75000"/>
                  </a:schemeClr>
                </a:solidFill>
                <a:latin typeface="Times New Roman" pitchFamily="16" charset="0"/>
                <a:ea typeface="+mn-ea"/>
                <a:cs typeface="+mn-cs"/>
              </a:rPr>
              <a:t>-3.5</a:t>
            </a:r>
            <a:r>
              <a:rPr lang="en-US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  </a:t>
            </a:r>
          </a:p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0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Times New Roman" pitchFamily="16" charset="0"/>
                <a:ea typeface="+mn-ea"/>
                <a:cs typeface="+mn-cs"/>
              </a:rPr>
              <a:t>PAH       </a:t>
            </a:r>
            <a:r>
              <a:rPr lang="en-US" sz="1800" dirty="0">
                <a:solidFill>
                  <a:schemeClr val="accent2"/>
                </a:solidFill>
                <a:latin typeface="Times New Roman" pitchFamily="16" charset="0"/>
                <a:ea typeface="+mn-ea"/>
                <a:cs typeface="+mn-cs"/>
              </a:rPr>
              <a:t>: 30, 200 C</a:t>
            </a:r>
            <a:r>
              <a:rPr lang="en-US" sz="1800" dirty="0">
                <a:solidFill>
                  <a:srgbClr val="00B05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  <p:pic>
        <p:nvPicPr>
          <p:cNvPr id="1946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4964113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929188" y="1708795"/>
            <a:ext cx="5000625" cy="89973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0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Abundances [X/H in </a:t>
            </a:r>
            <a:r>
              <a:rPr lang="en-US" sz="2000" dirty="0" err="1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ppm</a:t>
            </a:r>
            <a:r>
              <a:rPr lang="en-US" sz="2000" dirty="0">
                <a:solidFill>
                  <a:schemeClr val="accent6"/>
                </a:solidFill>
                <a:latin typeface="+mn-lt"/>
                <a:ea typeface="+mn-ea"/>
                <a:cs typeface="+mn-cs"/>
              </a:rPr>
              <a:t>]:       </a:t>
            </a:r>
          </a:p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2000" dirty="0">
                <a:solidFill>
                  <a:schemeClr val="accent6"/>
                </a:solidFill>
                <a:latin typeface="Times New Roman" pitchFamily="16" charset="0"/>
                <a:ea typeface="+mn-ea"/>
                <a:cs typeface="+mn-cs"/>
              </a:rPr>
              <a:t>31</a:t>
            </a:r>
            <a:r>
              <a:rPr lang="en-US" sz="2000" dirty="0">
                <a:solidFill>
                  <a:srgbClr val="00B050"/>
                </a:solidFill>
                <a:latin typeface="Times New Roman" pitchFamily="16" charset="0"/>
                <a:ea typeface="+mn-ea"/>
                <a:cs typeface="+mn-cs"/>
              </a:rPr>
              <a:t>Si</a:t>
            </a:r>
            <a:r>
              <a:rPr lang="en-US" sz="2000" dirty="0">
                <a:solidFill>
                  <a:schemeClr val="accent6"/>
                </a:solidFill>
                <a:latin typeface="Times New Roman" pitchFamily="16" charset="0"/>
                <a:ea typeface="+mn-ea"/>
                <a:cs typeface="+mn-cs"/>
              </a:rPr>
              <a:t>  +  150</a:t>
            </a:r>
            <a:r>
              <a:rPr lang="en-US" sz="2000" dirty="0">
                <a:solidFill>
                  <a:srgbClr val="C00000"/>
                </a:solidFill>
                <a:latin typeface="Times New Roman" pitchFamily="16" charset="0"/>
                <a:ea typeface="+mn-ea"/>
                <a:cs typeface="+mn-cs"/>
              </a:rPr>
              <a:t>aC</a:t>
            </a:r>
            <a:r>
              <a:rPr lang="en-US" sz="2000" dirty="0">
                <a:solidFill>
                  <a:schemeClr val="accent6"/>
                </a:solidFill>
                <a:latin typeface="Times New Roman" pitchFamily="16" charset="0"/>
                <a:ea typeface="+mn-ea"/>
                <a:cs typeface="+mn-cs"/>
              </a:rPr>
              <a:t>  +  50</a:t>
            </a:r>
            <a:r>
              <a:rPr lang="en-US" sz="2000" dirty="0">
                <a:solidFill>
                  <a:srgbClr val="FF0000"/>
                </a:solidFill>
                <a:latin typeface="Times New Roman" pitchFamily="16" charset="0"/>
                <a:ea typeface="+mn-ea"/>
                <a:cs typeface="+mn-cs"/>
              </a:rPr>
              <a:t>gr</a:t>
            </a:r>
            <a:r>
              <a:rPr lang="en-US" sz="2000" dirty="0">
                <a:solidFill>
                  <a:schemeClr val="accent6"/>
                </a:solidFill>
                <a:latin typeface="Times New Roman" pitchFamily="16" charset="0"/>
                <a:ea typeface="+mn-ea"/>
                <a:cs typeface="+mn-cs"/>
              </a:rPr>
              <a:t>  +  30</a:t>
            </a:r>
            <a:r>
              <a:rPr lang="en-US" sz="2000" dirty="0">
                <a:solidFill>
                  <a:srgbClr val="0070C0"/>
                </a:solidFill>
                <a:latin typeface="Times New Roman" pitchFamily="16" charset="0"/>
                <a:ea typeface="+mn-ea"/>
                <a:cs typeface="+mn-cs"/>
              </a:rPr>
              <a:t>PAH </a:t>
            </a:r>
            <a:endParaRPr lang="en-US" sz="2000" dirty="0">
              <a:solidFill>
                <a:schemeClr val="accent6"/>
              </a:solidFill>
              <a:latin typeface="Times New Roman" pitchFamily="16" charset="0"/>
              <a:ea typeface="+mn-ea"/>
              <a:cs typeface="+mn-cs"/>
            </a:endParaRPr>
          </a:p>
        </p:txBody>
      </p:sp>
      <p:cxnSp>
        <p:nvCxnSpPr>
          <p:cNvPr id="19462" name="Straight Connector 8"/>
          <p:cNvCxnSpPr>
            <a:cxnSpLocks noChangeShapeType="1"/>
          </p:cNvCxnSpPr>
          <p:nvPr/>
        </p:nvCxnSpPr>
        <p:spPr bwMode="auto">
          <a:xfrm rot="5400000">
            <a:off x="321469" y="892969"/>
            <a:ext cx="3571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</p:cxnSp>
      <p:sp>
        <p:nvSpPr>
          <p:cNvPr id="19463" name="Rectangle 9"/>
          <p:cNvSpPr>
            <a:spLocks noChangeArrowheads="1"/>
          </p:cNvSpPr>
          <p:nvPr/>
        </p:nvSpPr>
        <p:spPr bwMode="auto">
          <a:xfrm>
            <a:off x="3643313" y="548680"/>
            <a:ext cx="857250" cy="3600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528517" y="1"/>
            <a:ext cx="4579987" cy="1700808"/>
          </a:xfrm>
        </p:spPr>
        <p:txBody>
          <a:bodyPr/>
          <a:lstStyle/>
          <a:p>
            <a:pPr algn="r">
              <a:lnSpc>
                <a:spcPct val="120000"/>
              </a:lnSpc>
              <a:buFont typeface="Times New Roman" pitchFamily="16" charset="0"/>
              <a:buNone/>
              <a:defRPr/>
            </a:pPr>
            <a:r>
              <a:rPr lang="en-US" sz="4000" b="1" dirty="0" smtClean="0">
                <a:solidFill>
                  <a:schemeClr val="accent6"/>
                </a:solidFill>
                <a:latin typeface="+mn-lt"/>
              </a:rPr>
              <a:t>ISM dust  </a:t>
            </a:r>
            <a:br>
              <a:rPr lang="en-US" sz="4000" b="1" dirty="0" smtClean="0">
                <a:solidFill>
                  <a:schemeClr val="accent6"/>
                </a:solidFill>
                <a:latin typeface="+mn-lt"/>
              </a:rPr>
            </a:br>
            <a:r>
              <a:rPr lang="en-US" b="1" dirty="0" smtClean="0">
                <a:solidFill>
                  <a:schemeClr val="accent6"/>
                </a:solidFill>
                <a:latin typeface="+mn-lt"/>
              </a:rPr>
              <a:t>S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+mn-lt"/>
              </a:rPr>
              <a:t>olar neighborhood  </a:t>
            </a:r>
            <a:endParaRPr lang="en-US" b="1" dirty="0">
              <a:solidFill>
                <a:schemeClr val="accent2">
                  <a:lumMod val="75000"/>
                </a:schemeClr>
              </a:solidFill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-11691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52 LIPS targets with UVES spectra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4048" y="814192"/>
            <a:ext cx="3823681" cy="55008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3" y="786538"/>
            <a:ext cx="4446609" cy="5528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 &amp;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 fit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657415"/>
            <a:ext cx="4578076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980728"/>
            <a:ext cx="3283271" cy="193899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7878DE"/>
                </a:solidFill>
                <a:latin typeface="+mn-lt"/>
              </a:rPr>
              <a:t>UV extinction </a:t>
            </a:r>
          </a:p>
          <a:p>
            <a:r>
              <a:rPr lang="en-US" dirty="0" smtClean="0">
                <a:solidFill>
                  <a:srgbClr val="7878DE"/>
                </a:solidFill>
                <a:latin typeface="+mn-lt"/>
              </a:rPr>
              <a:t>(</a:t>
            </a:r>
            <a:r>
              <a:rPr lang="en-US" dirty="0" err="1" smtClean="0">
                <a:solidFill>
                  <a:srgbClr val="7878DE"/>
                </a:solidFill>
                <a:latin typeface="+mn-lt"/>
              </a:rPr>
              <a:t>Valencic</a:t>
            </a:r>
            <a:r>
              <a:rPr lang="en-US" dirty="0" smtClean="0">
                <a:solidFill>
                  <a:srgbClr val="7878DE"/>
                </a:solidFill>
                <a:latin typeface="+mn-lt"/>
              </a:rPr>
              <a:t> et al. 2014)</a:t>
            </a:r>
          </a:p>
          <a:p>
            <a:endParaRPr lang="en-US" dirty="0" smtClean="0">
              <a:solidFill>
                <a:srgbClr val="7878DE"/>
              </a:solidFill>
              <a:latin typeface="+mn-lt"/>
            </a:endParaRPr>
          </a:p>
          <a:p>
            <a:r>
              <a:rPr lang="en-US" dirty="0" smtClean="0">
                <a:solidFill>
                  <a:srgbClr val="7878DE"/>
                </a:solidFill>
                <a:latin typeface="+mn-lt"/>
              </a:rPr>
              <a:t>Optical extinction R</a:t>
            </a:r>
            <a:r>
              <a:rPr lang="en-US" baseline="-25000" dirty="0" smtClean="0">
                <a:solidFill>
                  <a:srgbClr val="7878DE"/>
                </a:solidFill>
                <a:latin typeface="+mn-lt"/>
              </a:rPr>
              <a:t>V</a:t>
            </a:r>
            <a:r>
              <a:rPr lang="en-US" dirty="0" smtClean="0">
                <a:solidFill>
                  <a:srgbClr val="7878DE"/>
                </a:solidFill>
                <a:latin typeface="+mn-lt"/>
              </a:rPr>
              <a:t> </a:t>
            </a:r>
          </a:p>
          <a:p>
            <a:r>
              <a:rPr lang="en-US" dirty="0" smtClean="0">
                <a:solidFill>
                  <a:srgbClr val="7878DE"/>
                </a:solidFill>
                <a:latin typeface="+mn-lt"/>
              </a:rPr>
              <a:t>(F&amp;M2004) </a:t>
            </a:r>
            <a:endParaRPr lang="en-US" dirty="0">
              <a:solidFill>
                <a:srgbClr val="7878DE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638335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-27384"/>
            <a:ext cx="9144000" cy="126188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Extinction &amp; </a:t>
            </a:r>
            <a:r>
              <a:rPr lang="en-US" sz="40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:</a:t>
            </a:r>
          </a:p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3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j-lt"/>
                <a:ea typeface="+mn-ea"/>
                <a:cs typeface="+mn-cs"/>
              </a:rPr>
              <a:t>… more examples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36512" y="1916832"/>
            <a:ext cx="9183195" cy="3888432"/>
            <a:chOff x="-36512" y="1196752"/>
            <a:chExt cx="9183195" cy="3888432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1246939"/>
              <a:ext cx="3062515" cy="383824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1196752"/>
              <a:ext cx="3151250" cy="3888432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6512" y="1196752"/>
              <a:ext cx="3199343" cy="388843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574708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LIPS: … fit first 7 stars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772816"/>
            <a:ext cx="8496352" cy="230425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 bwMode="auto">
          <a:xfrm>
            <a:off x="539552" y="1772816"/>
            <a:ext cx="8064896" cy="0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2256769" y="4536250"/>
            <a:ext cx="416011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r>
              <a:rPr lang="en-US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vsg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	= no very small grains</a:t>
            </a:r>
          </a:p>
          <a:p>
            <a:pPr>
              <a:lnSpc>
                <a:spcPct val="150000"/>
              </a:lnSpc>
            </a:pP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5    	= 5 free parameters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P7    	= </a:t>
            </a:r>
            <a:r>
              <a:rPr lang="en-US" dirty="0" smtClean="0">
                <a:solidFill>
                  <a:srgbClr val="EB8EA9"/>
                </a:solidFill>
                <a:latin typeface="+mn-lt"/>
              </a:rPr>
              <a:t>7 </a:t>
            </a:r>
            <a:r>
              <a:rPr lang="en-U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free parameters</a:t>
            </a:r>
            <a:endParaRPr lang="en-US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67744" y="2082334"/>
            <a:ext cx="5472608" cy="338554"/>
          </a:xfrm>
          <a:prstGeom prst="rect">
            <a:avLst/>
          </a:prstGeom>
          <a:solidFill>
            <a:srgbClr val="EB8EA9">
              <a:alpha val="9804"/>
            </a:srgbClr>
          </a:solidFill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endParaRPr lang="en-US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23528" y="2961064"/>
            <a:ext cx="8820472" cy="1044000"/>
          </a:xfrm>
          <a:prstGeom prst="rect">
            <a:avLst/>
          </a:prstGeom>
          <a:solidFill>
            <a:srgbClr val="B3B3B3">
              <a:alpha val="60000"/>
            </a:srgbClr>
          </a:solidFill>
          <a:ln>
            <a:solidFill>
              <a:schemeClr val="bg2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sz="800" dirty="0" smtClean="0"/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512596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LIPS: … median best fit models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211956" y="1214134"/>
            <a:ext cx="8032452" cy="4735146"/>
            <a:chOff x="211956" y="1214134"/>
            <a:chExt cx="8032452" cy="473514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956" y="1214134"/>
              <a:ext cx="8032452" cy="4735146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 rot="16200000">
              <a:off x="4934074" y="2058813"/>
              <a:ext cx="3888432" cy="2308324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r>
                <a:rPr lang="en-US" sz="800" dirty="0"/>
                <a:t>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 rot="16200000">
              <a:off x="5553111" y="2735923"/>
              <a:ext cx="3888430" cy="954107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</p:txBody>
        </p:sp>
        <p:sp>
          <p:nvSpPr>
            <p:cNvPr id="2" name="Rectangle 1"/>
            <p:cNvSpPr/>
            <p:nvPr/>
          </p:nvSpPr>
          <p:spPr>
            <a:xfrm>
              <a:off x="2843808" y="1484784"/>
              <a:ext cx="41549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p</a:t>
              </a:r>
              <a:r>
                <a:rPr lang="en-US" sz="1800" dirty="0">
                  <a:solidFill>
                    <a:schemeClr val="tx1"/>
                  </a:solidFill>
                </a:rPr>
                <a:t>7</a:t>
              </a:r>
              <a:endParaRPr lang="en-US" sz="1800" dirty="0" smtClean="0">
                <a:solidFill>
                  <a:schemeClr val="tx1"/>
                </a:solidFill>
              </a:endParaRPr>
            </a:p>
            <a:p>
              <a:r>
                <a:rPr lang="en-US" sz="1800" dirty="0" smtClean="0">
                  <a:solidFill>
                    <a:srgbClr val="FF60F5"/>
                  </a:solidFill>
                </a:rPr>
                <a:t>p5</a:t>
              </a:r>
            </a:p>
            <a:p>
              <a:r>
                <a:rPr lang="en-US" sz="1800" dirty="0" err="1" smtClean="0">
                  <a:solidFill>
                    <a:srgbClr val="64D1E8"/>
                  </a:solidFill>
                </a:rPr>
                <a:t>nv</a:t>
              </a:r>
              <a:endParaRPr lang="en-US" sz="1800" dirty="0">
                <a:solidFill>
                  <a:srgbClr val="64D1E8"/>
                </a:solidFill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018" y="5602014"/>
            <a:ext cx="29803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5D4E0"/>
                </a:solidFill>
                <a:latin typeface="+mn-lt"/>
              </a:rPr>
              <a:t>n</a:t>
            </a:r>
            <a:r>
              <a:rPr lang="en-US" sz="1800" dirty="0" err="1" smtClean="0">
                <a:solidFill>
                  <a:srgbClr val="75D4E0"/>
                </a:solidFill>
                <a:latin typeface="+mn-lt"/>
              </a:rPr>
              <a:t>v</a:t>
            </a:r>
            <a:r>
              <a:rPr lang="en-US" sz="1800" dirty="0" smtClean="0">
                <a:solidFill>
                  <a:srgbClr val="75D4E0"/>
                </a:solidFill>
                <a:latin typeface="+mn-lt"/>
              </a:rPr>
              <a:t>    = no very small grains</a:t>
            </a:r>
          </a:p>
          <a:p>
            <a:r>
              <a:rPr lang="en-US" sz="1800" dirty="0">
                <a:solidFill>
                  <a:srgbClr val="DB7DE0"/>
                </a:solidFill>
                <a:latin typeface="+mn-lt"/>
              </a:rPr>
              <a:t>p</a:t>
            </a:r>
            <a:r>
              <a:rPr lang="en-US" sz="1800" dirty="0" smtClean="0">
                <a:solidFill>
                  <a:srgbClr val="DB7DE0"/>
                </a:solidFill>
                <a:latin typeface="+mn-lt"/>
              </a:rPr>
              <a:t>5    = 5 free parameters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p7 </a:t>
            </a:r>
            <a:r>
              <a:rPr lang="en-US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= 7 free parameters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5848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-27384"/>
            <a:ext cx="914400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>
              <a:buClr>
                <a:srgbClr val="000000"/>
              </a:buClr>
              <a:buSzPct val="100000"/>
              <a:defRPr/>
            </a:pPr>
            <a:r>
              <a:rPr lang="en-US" sz="40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Summary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883741"/>
            <a:ext cx="914400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First results of the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Large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Interstellar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Polarisation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Survey includes 108 FORS spectra </a:t>
            </a:r>
            <a:r>
              <a:rPr lang="en-US" sz="28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and </a:t>
            </a:r>
            <a:r>
              <a:rPr lang="en-US" sz="280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52 existing UVES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high resolution spectra.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Optical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polarisation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explained by aligned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prolates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, with silicates as major contributor</a:t>
            </a:r>
          </a:p>
          <a:p>
            <a:pPr marL="285750" indent="-285750">
              <a:buFont typeface="Arial" charset="0"/>
              <a:buChar char="•"/>
            </a:pP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eed 10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Arial" charset="0"/>
                <a:ea typeface="Arial" charset="0"/>
                <a:cs typeface="Arial" charset="0"/>
              </a:rPr>
              <a:t>µ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m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polarisation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spectroscopy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Simultaneous fit of extinction + </a:t>
            </a:r>
            <a:r>
              <a:rPr lang="en-US" sz="28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polarisation</a:t>
            </a:r>
            <a:endParaRPr lang="en-US" sz="28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 lvl="2" indent="0"/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- need VSG</a:t>
            </a:r>
          </a:p>
          <a:p>
            <a:pPr lvl="2" indent="0"/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- q 	~ 3.1 </a:t>
            </a:r>
          </a:p>
          <a:p>
            <a:pPr lvl="2" indent="0"/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- r</a:t>
            </a:r>
            <a:r>
              <a:rPr lang="en-US" sz="28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-</a:t>
            </a:r>
            <a:r>
              <a:rPr lang="en-US" sz="28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pol 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~ 100nm,  r</a:t>
            </a:r>
            <a:r>
              <a:rPr lang="en-US" sz="2800" baseline="-25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+</a:t>
            </a:r>
            <a:r>
              <a:rPr lang="en-US" sz="2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	~ 330nm</a:t>
            </a:r>
          </a:p>
          <a:p>
            <a:pPr marL="342900" indent="-342900">
              <a:buFont typeface="Arial"/>
              <a:buChar char="•"/>
            </a:pPr>
            <a:endParaRPr lang="en-US" sz="2000" dirty="0" smtClean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7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148060" y="-1035496"/>
            <a:ext cx="8032452" cy="4735146"/>
            <a:chOff x="211956" y="1214134"/>
            <a:chExt cx="8032452" cy="4735146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1956" y="1214134"/>
              <a:ext cx="8032452" cy="4735146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 rot="16200000">
              <a:off x="4934074" y="2058813"/>
              <a:ext cx="3888432" cy="2308324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r>
                <a:rPr lang="en-US" sz="800" dirty="0"/>
                <a:t> 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16200000">
              <a:off x="5553111" y="2735923"/>
              <a:ext cx="3888430" cy="954107"/>
            </a:xfrm>
            <a:prstGeom prst="rect">
              <a:avLst/>
            </a:prstGeom>
            <a:solidFill>
              <a:srgbClr val="FF0000">
                <a:alpha val="10000"/>
              </a:srgbClr>
            </a:solidFill>
          </p:spPr>
          <p:txBody>
            <a:bodyPr wrap="square" rtlCol="0">
              <a:spAutoFit/>
            </a:bodyPr>
            <a:lstStyle/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  <a:p>
              <a:endParaRPr lang="en-US" sz="800" dirty="0"/>
            </a:p>
            <a:p>
              <a:endParaRPr lang="en-US" sz="800" dirty="0" smtClean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2843808" y="1484784"/>
              <a:ext cx="415498" cy="92333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en-US" sz="1800" dirty="0" smtClean="0">
                  <a:solidFill>
                    <a:schemeClr val="tx1"/>
                  </a:solidFill>
                </a:rPr>
                <a:t>p</a:t>
              </a:r>
              <a:r>
                <a:rPr lang="en-US" sz="1800" dirty="0">
                  <a:solidFill>
                    <a:schemeClr val="tx1"/>
                  </a:solidFill>
                </a:rPr>
                <a:t>7</a:t>
              </a:r>
              <a:endParaRPr lang="en-US" sz="1800" dirty="0" smtClean="0">
                <a:solidFill>
                  <a:schemeClr val="tx1"/>
                </a:solidFill>
              </a:endParaRPr>
            </a:p>
            <a:p>
              <a:r>
                <a:rPr lang="en-US" sz="1800" dirty="0" smtClean="0">
                  <a:solidFill>
                    <a:srgbClr val="FF60F5"/>
                  </a:solidFill>
                </a:rPr>
                <a:t>p5</a:t>
              </a:r>
            </a:p>
            <a:p>
              <a:r>
                <a:rPr lang="en-US" sz="1800" dirty="0" err="1" smtClean="0">
                  <a:solidFill>
                    <a:srgbClr val="64D1E8"/>
                  </a:solidFill>
                </a:rPr>
                <a:t>nv</a:t>
              </a:r>
              <a:endParaRPr lang="en-US" sz="1800" dirty="0">
                <a:solidFill>
                  <a:srgbClr val="64D1E8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-72339" y="2708920"/>
            <a:ext cx="9183195" cy="3888432"/>
            <a:chOff x="-36512" y="1196752"/>
            <a:chExt cx="9183195" cy="3888432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84168" y="1246939"/>
              <a:ext cx="3062515" cy="383824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15816" y="1196752"/>
              <a:ext cx="3151250" cy="3888432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6512" y="1196752"/>
              <a:ext cx="3199343" cy="3888432"/>
            </a:xfrm>
            <a:prstGeom prst="rect">
              <a:avLst/>
            </a:prstGeom>
          </p:spPr>
        </p:pic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96552" y="-27384"/>
            <a:ext cx="3823681" cy="55008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605935">
            <a:off x="404532" y="575367"/>
            <a:ext cx="4072514" cy="268311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 rot="19693531">
            <a:off x="-3490298" y="1992906"/>
            <a:ext cx="14479276" cy="1323439"/>
          </a:xfrm>
          <a:prstGeom prst="rect">
            <a:avLst/>
          </a:prstGeom>
          <a:solidFill>
            <a:schemeClr val="accent6">
              <a:lumMod val="40000"/>
              <a:lumOff val="60000"/>
              <a:alpha val="41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   </a:t>
            </a:r>
            <a:r>
              <a:rPr lang="en-US" sz="800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+mj-lt"/>
              </a:rPr>
              <a:t>Thank You</a:t>
            </a:r>
            <a:endParaRPr lang="en-US" sz="8000" baseline="30000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95736" y="6525345"/>
            <a:ext cx="1080120" cy="33265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en-US" sz="1000" b="1" dirty="0" smtClean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536" y="4969417"/>
            <a:ext cx="2237757" cy="14631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08511" y="3573016"/>
            <a:ext cx="4296137" cy="19134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391" y="1598085"/>
            <a:ext cx="3035465" cy="2118947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200209" y="5457998"/>
            <a:ext cx="2980303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75D4E0"/>
                </a:solidFill>
                <a:latin typeface="+mn-lt"/>
              </a:rPr>
              <a:t>n</a:t>
            </a:r>
            <a:r>
              <a:rPr lang="en-US" sz="1800" dirty="0" err="1" smtClean="0">
                <a:solidFill>
                  <a:srgbClr val="75D4E0"/>
                </a:solidFill>
                <a:latin typeface="+mn-lt"/>
              </a:rPr>
              <a:t>v</a:t>
            </a:r>
            <a:r>
              <a:rPr lang="en-US" sz="1800" dirty="0" smtClean="0">
                <a:solidFill>
                  <a:srgbClr val="75D4E0"/>
                </a:solidFill>
                <a:latin typeface="+mn-lt"/>
              </a:rPr>
              <a:t>    = no very small grains</a:t>
            </a:r>
          </a:p>
          <a:p>
            <a:r>
              <a:rPr lang="en-US" sz="1800" dirty="0">
                <a:solidFill>
                  <a:srgbClr val="DB7DE0"/>
                </a:solidFill>
                <a:latin typeface="+mn-lt"/>
              </a:rPr>
              <a:t>p</a:t>
            </a:r>
            <a:r>
              <a:rPr lang="en-US" sz="1800" dirty="0" smtClean="0">
                <a:solidFill>
                  <a:srgbClr val="DB7DE0"/>
                </a:solidFill>
                <a:latin typeface="+mn-lt"/>
              </a:rPr>
              <a:t>5    = 5 free parameters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n-lt"/>
              </a:rPr>
              <a:t>p7 </a:t>
            </a:r>
            <a:r>
              <a:rPr lang="en-US" sz="18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   </a:t>
            </a:r>
            <a:r>
              <a:rPr lang="en-US" sz="1800" dirty="0" smtClean="0">
                <a:solidFill>
                  <a:schemeClr val="tx1"/>
                </a:solidFill>
                <a:latin typeface="+mn-lt"/>
              </a:rPr>
              <a:t>= 7 free parameters</a:t>
            </a:r>
            <a:endParaRPr lang="en-US" sz="180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301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521272" cy="370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162622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31463" y="-6326"/>
            <a:ext cx="5505033" cy="91717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r"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0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Di-</a:t>
            </a:r>
            <a:r>
              <a:rPr lang="en-US" sz="4000" dirty="0" err="1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chroic</a:t>
            </a:r>
            <a:r>
              <a:rPr lang="en-US" sz="40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 </a:t>
            </a:r>
            <a:r>
              <a:rPr lang="en-US" sz="4000" dirty="0" err="1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4000" dirty="0" smtClean="0">
                <a:solidFill>
                  <a:schemeClr val="accent6"/>
                </a:solidFill>
                <a:latin typeface="Impact" pitchFamily="34" charset="0"/>
                <a:ea typeface="+mn-ea"/>
                <a:cs typeface="+mn-cs"/>
              </a:rPr>
              <a:t>  </a:t>
            </a:r>
            <a:endParaRPr lang="en-US" sz="4000" dirty="0">
              <a:solidFill>
                <a:schemeClr val="accent6"/>
              </a:solidFill>
              <a:latin typeface="Impact" pitchFamily="34" charset="0"/>
              <a:ea typeface="+mn-ea"/>
              <a:cs typeface="+mn-cs"/>
            </a:endParaRPr>
          </a:p>
        </p:txBody>
      </p:sp>
      <p:sp>
        <p:nvSpPr>
          <p:cNvPr id="7" name="TextBox 20"/>
          <p:cNvSpPr txBox="1">
            <a:spLocks noChangeArrowheads="1"/>
          </p:cNvSpPr>
          <p:nvPr/>
        </p:nvSpPr>
        <p:spPr bwMode="auto">
          <a:xfrm>
            <a:off x="5580112" y="764704"/>
            <a:ext cx="3168352" cy="540789"/>
          </a:xfrm>
          <a:prstGeom prst="rect">
            <a:avLst/>
          </a:prstGeom>
          <a:noFill/>
          <a:ln>
            <a:noFill/>
          </a:ln>
          <a:extLst/>
        </p:spPr>
        <p:txBody>
          <a:bodyPr wrap="square">
            <a:spAutoFit/>
          </a:bodyPr>
          <a:lstStyle/>
          <a:p>
            <a:pPr>
              <a:lnSpc>
                <a:spcPct val="134000"/>
              </a:lnSpc>
              <a:buClr>
                <a:srgbClr val="000000"/>
              </a:buClr>
              <a:buSzPct val="100000"/>
              <a:buFont typeface="Times New Roman" charset="0"/>
              <a:buNone/>
            </a:pPr>
            <a:r>
              <a:rPr lang="en-US" dirty="0" err="1" smtClean="0">
                <a:solidFill>
                  <a:srgbClr val="A5A5E9"/>
                </a:solidFill>
                <a:latin typeface="+mn-lt"/>
              </a:rPr>
              <a:t>Voshchinnikov</a:t>
            </a:r>
            <a:r>
              <a:rPr lang="en-US" dirty="0" smtClean="0">
                <a:solidFill>
                  <a:srgbClr val="A5A5E9"/>
                </a:solidFill>
                <a:latin typeface="+mn-lt"/>
              </a:rPr>
              <a:t>(2012)</a:t>
            </a:r>
          </a:p>
        </p:txBody>
      </p:sp>
      <p:sp>
        <p:nvSpPr>
          <p:cNvPr id="9" name="Rectangle 8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1421701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51" y="1988841"/>
            <a:ext cx="7272808" cy="4835192"/>
          </a:xfrm>
          <a:prstGeom prst="rect">
            <a:avLst/>
          </a:prstGeom>
        </p:spPr>
      </p:pic>
      <p:pic>
        <p:nvPicPr>
          <p:cNvPr id="215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521272" cy="370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162622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414142" y="356463"/>
            <a:ext cx="6694362" cy="120032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Linear ISM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j-lt"/>
                <a:ea typeface="+mn-ea"/>
                <a:cs typeface="+mn-cs"/>
              </a:rPr>
              <a:t> empirical </a:t>
            </a:r>
            <a:r>
              <a:rPr lang="en-US" sz="3600" dirty="0" err="1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Serkowski</a:t>
            </a:r>
            <a:r>
              <a:rPr lang="en-US" sz="3600" dirty="0" smtClean="0">
                <a:solidFill>
                  <a:schemeClr val="accent6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 formulae 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</p:spTree>
    <p:extLst>
      <p:ext uri="{BB962C8B-B14F-4D97-AF65-F5344CB8AC3E}">
        <p14:creationId xmlns:p14="http://schemas.microsoft.com/office/powerpoint/2010/main" val="9141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7551" y="1988841"/>
            <a:ext cx="7272808" cy="4835192"/>
          </a:xfrm>
          <a:prstGeom prst="rect">
            <a:avLst/>
          </a:prstGeom>
        </p:spPr>
      </p:pic>
      <p:pic>
        <p:nvPicPr>
          <p:cNvPr id="2150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20888"/>
            <a:ext cx="1521272" cy="3708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0"/>
            <a:ext cx="2162622" cy="1988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256021" y="-6326"/>
            <a:ext cx="4780475" cy="174201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000" dirty="0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Linear </a:t>
            </a:r>
            <a:r>
              <a:rPr lang="en-US" sz="4000" dirty="0" err="1" smtClean="0">
                <a:solidFill>
                  <a:schemeClr val="accent6"/>
                </a:solidFill>
                <a:latin typeface="+mj-lt"/>
                <a:ea typeface="+mn-ea"/>
                <a:cs typeface="+mn-cs"/>
              </a:rPr>
              <a:t>polarisation</a:t>
            </a:r>
            <a:r>
              <a:rPr lang="en-US" sz="4000" dirty="0" smtClean="0">
                <a:solidFill>
                  <a:schemeClr val="accent6"/>
                </a:solidFill>
                <a:latin typeface="Impact" pitchFamily="34" charset="0"/>
                <a:ea typeface="+mn-ea"/>
                <a:cs typeface="+mn-cs"/>
              </a:rPr>
              <a:t>  </a:t>
            </a:r>
            <a:endParaRPr lang="en-US" sz="4000" dirty="0">
              <a:solidFill>
                <a:schemeClr val="accent6"/>
              </a:solidFill>
              <a:latin typeface="Impact" pitchFamily="34" charset="0"/>
              <a:ea typeface="+mn-ea"/>
              <a:cs typeface="+mn-cs"/>
            </a:endParaRPr>
          </a:p>
          <a:p>
            <a:pPr algn="r">
              <a:lnSpc>
                <a:spcPct val="134000"/>
              </a:lnSpc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r>
              <a:rPr lang="en-US" sz="4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Silicate feature</a:t>
            </a:r>
            <a:endParaRPr lang="en-US" sz="4000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sp>
        <p:nvSpPr>
          <p:cNvPr id="10" name="Donut 9"/>
          <p:cNvSpPr/>
          <p:nvPr/>
        </p:nvSpPr>
        <p:spPr bwMode="auto">
          <a:xfrm>
            <a:off x="2765281" y="3068960"/>
            <a:ext cx="1230655" cy="2520280"/>
          </a:xfrm>
          <a:prstGeom prst="donut">
            <a:avLst>
              <a:gd name="adj" fmla="val 7518"/>
            </a:avLst>
          </a:prstGeom>
          <a:solidFill>
            <a:schemeClr val="accent6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3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485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892" y="0"/>
            <a:ext cx="5901612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44208" y="5507940"/>
            <a:ext cx="2326628" cy="36933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c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ircular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polarisation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6613" y="404664"/>
            <a:ext cx="2105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+mn-lt"/>
              </a:rPr>
              <a:t>inear </a:t>
            </a:r>
            <a:r>
              <a:rPr lang="en-US" sz="1800" dirty="0" err="1" smtClean="0">
                <a:solidFill>
                  <a:srgbClr val="000000"/>
                </a:solidFill>
                <a:latin typeface="+mn-lt"/>
              </a:rPr>
              <a:t>polarisation</a:t>
            </a:r>
            <a:endParaRPr lang="en-US" sz="1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36465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496" y="6525344"/>
            <a:ext cx="2736304" cy="338554"/>
          </a:xfrm>
          <a:prstGeom prst="rect">
            <a:avLst/>
          </a:prstGeom>
          <a:solidFill>
            <a:srgbClr val="D2D2F4"/>
          </a:solidFill>
        </p:spPr>
        <p:txBody>
          <a:bodyPr wrap="square">
            <a:spAutoFit/>
          </a:bodyPr>
          <a:lstStyle/>
          <a:p>
            <a:pPr>
              <a:buClr>
                <a:srgbClr val="000000"/>
              </a:buClr>
              <a:buSzPct val="100000"/>
              <a:buFont typeface="Times New Roman" pitchFamily="16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6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  <a:ea typeface="+mn-ea"/>
                <a:cs typeface="+mn-cs"/>
              </a:rPr>
              <a:t>Siebenmorgen et al. (2014)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64" y="1"/>
            <a:ext cx="5802296" cy="6813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10739"/>
            <a:ext cx="402385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</a:rPr>
              <a:t>Influence of model parameters:</a:t>
            </a:r>
          </a:p>
          <a:p>
            <a:pPr>
              <a:lnSpc>
                <a:spcPct val="120000"/>
              </a:lnSpc>
            </a:pP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latin typeface="+mn-lt"/>
            </a:endParaRPr>
          </a:p>
          <a:p>
            <a:pPr>
              <a:lnSpc>
                <a:spcPct val="120000"/>
              </a:lnSpc>
            </a:pPr>
            <a:r>
              <a:rPr lang="en-US" sz="20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Upper and lower particle radius </a:t>
            </a:r>
          </a:p>
        </p:txBody>
      </p:sp>
    </p:spTree>
    <p:extLst>
      <p:ext uri="{BB962C8B-B14F-4D97-AF65-F5344CB8AC3E}">
        <p14:creationId xmlns:p14="http://schemas.microsoft.com/office/powerpoint/2010/main" val="24147623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DejaVu LGC Sans"/>
        <a:cs typeface="DejaVu LGC Sans"/>
      </a:majorFont>
      <a:minorFont>
        <a:latin typeface="Comic Sans MS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3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3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omic Sans MS"/>
        <a:ea typeface="DejaVu LGC Sans"/>
        <a:cs typeface="DejaVu LGC Sans"/>
      </a:majorFont>
      <a:minorFont>
        <a:latin typeface="Comic Sans MS"/>
        <a:ea typeface="DejaVu LGC Sans"/>
        <a:cs typeface="DejaVu LGC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3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1">
          <a:lnSpc>
            <a:spcPct val="13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6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16399</TotalTime>
  <Words>845</Words>
  <Application>Microsoft Macintosh PowerPoint</Application>
  <PresentationFormat>On-screen Show (4:3)</PresentationFormat>
  <Paragraphs>283</Paragraphs>
  <Slides>46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Comic Sans MS</vt:lpstr>
      <vt:lpstr>DejaVu LGC Sans</vt:lpstr>
      <vt:lpstr>DejaVu Sans</vt:lpstr>
      <vt:lpstr>Helvetica Neue</vt:lpstr>
      <vt:lpstr>Impact</vt:lpstr>
      <vt:lpstr>ＭＳ Ｐゴシック</vt:lpstr>
      <vt:lpstr>Times New Roman</vt:lpstr>
      <vt:lpstr>Wingdings</vt:lpstr>
      <vt:lpstr>Zapf Dingbats</vt:lpstr>
      <vt:lpstr>Arial</vt:lpstr>
      <vt:lpstr>Office Theme</vt:lpstr>
      <vt:lpstr>3_Office Theme</vt:lpstr>
      <vt:lpstr>PowerPoint Presentation</vt:lpstr>
      <vt:lpstr>PowerPoint Presentation</vt:lpstr>
      <vt:lpstr>PowerPoint Presentation</vt:lpstr>
      <vt:lpstr>ISM dust   Solar neighborhood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MIR emission of X-ray/EUV    irradiated proto-planetary   disks</dc:title>
  <cp:lastModifiedBy>Ralf Siebenmorgen</cp:lastModifiedBy>
  <cp:revision>907</cp:revision>
  <cp:lastPrinted>2016-08-16T05:23:36Z</cp:lastPrinted>
  <dcterms:created xsi:type="dcterms:W3CDTF">1601-01-01T00:00:00Z</dcterms:created>
  <dcterms:modified xsi:type="dcterms:W3CDTF">2016-09-12T14:58:42Z</dcterms:modified>
</cp:coreProperties>
</file>