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9" r:id="rId4"/>
    <p:sldId id="258" r:id="rId5"/>
    <p:sldId id="257" r:id="rId6"/>
  </p:sldIdLst>
  <p:sldSz cx="9144000" cy="6858000" type="screen4x3"/>
  <p:notesSz cx="9601200" cy="73152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accent2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accent2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accent2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accent2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accent2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accent2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accent2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accent2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accent2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0066"/>
    <a:srgbClr val="9933FF"/>
    <a:srgbClr val="CC66FF"/>
    <a:srgbClr val="FFCCFF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 autoAdjust="0"/>
    <p:restoredTop sz="94753" autoAdjust="0"/>
  </p:normalViewPr>
  <p:slideViewPr>
    <p:cSldViewPr>
      <p:cViewPr varScale="1">
        <p:scale>
          <a:sx n="81" d="100"/>
          <a:sy n="81" d="100"/>
        </p:scale>
        <p:origin x="-1770" y="-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1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11"/>
        <p:guide pos="223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9602788" cy="7316788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978150" y="549275"/>
            <a:ext cx="3659188" cy="27447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282700" y="3476625"/>
            <a:ext cx="7037388" cy="328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88" tIns="48667" rIns="95088" bIns="48667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0" y="657227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/>
              <a:t>Ralf </a:t>
            </a:r>
            <a:r>
              <a:rPr lang="en-US" sz="1000" dirty="0" err="1" smtClean="0"/>
              <a:t>Siebenmorgen</a:t>
            </a:r>
            <a:r>
              <a:rPr lang="en-US" sz="1000" dirty="0" smtClean="0"/>
              <a:t>                                                                                                                          </a:t>
            </a:r>
            <a:r>
              <a:rPr lang="en-US" sz="1000" baseline="0" dirty="0" smtClean="0"/>
              <a:t>                                                  </a:t>
            </a:r>
            <a:r>
              <a:rPr lang="en-US" sz="1200" baseline="0" dirty="0" smtClean="0"/>
              <a:t>HAWKI + GRRAL </a:t>
            </a:r>
            <a:endParaRPr lang="en-US" sz="1200" dirty="0" smtClean="0"/>
          </a:p>
          <a:p>
            <a:r>
              <a:rPr lang="en-US" sz="1200" dirty="0" smtClean="0"/>
              <a:t>  </a:t>
            </a:r>
            <a:endParaRPr lang="en-US" sz="12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8001000" y="228600"/>
            <a:ext cx="906463" cy="87471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dt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1600">
          <a:solidFill>
            <a:srgbClr val="0000FF"/>
          </a:solidFill>
          <a:latin typeface="+mj-lt"/>
          <a:ea typeface="+mj-ea"/>
          <a:cs typeface="+mj-cs"/>
        </a:defRPr>
      </a:lvl1pPr>
      <a:lvl2pPr algn="l" defTabSz="449263" rtl="0" eaLnBrk="1" fontAlgn="base" hangingPunct="1"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</a:defRPr>
      </a:lvl2pPr>
      <a:lvl3pPr algn="l" defTabSz="449263" rtl="0" eaLnBrk="1" fontAlgn="base" hangingPunct="1"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</a:defRPr>
      </a:lvl3pPr>
      <a:lvl4pPr algn="l" defTabSz="449263" rtl="0" eaLnBrk="1" fontAlgn="base" hangingPunct="1"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</a:defRPr>
      </a:lvl4pPr>
      <a:lvl5pPr algn="l" defTabSz="449263" rtl="0" eaLnBrk="1" fontAlgn="base" hangingPunct="1"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</a:defRPr>
      </a:lvl5pPr>
      <a:lvl6pPr marL="457200" algn="l" defTabSz="449263" rtl="0" eaLnBrk="1" fontAlgn="base" hangingPunct="1"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</a:defRPr>
      </a:lvl6pPr>
      <a:lvl7pPr marL="914400" algn="l" defTabSz="449263" rtl="0" eaLnBrk="1" fontAlgn="base" hangingPunct="1"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</a:defRPr>
      </a:lvl7pPr>
      <a:lvl8pPr marL="1371600" algn="l" defTabSz="449263" rtl="0" eaLnBrk="1" fontAlgn="base" hangingPunct="1"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</a:defRPr>
      </a:lvl8pPr>
      <a:lvl9pPr marL="1828800" algn="l" defTabSz="449263" rtl="0" eaLnBrk="1" fontAlgn="base" hangingPunct="1">
        <a:spcBef>
          <a:spcPct val="0"/>
        </a:spcBef>
        <a:spcAft>
          <a:spcPct val="0"/>
        </a:spcAft>
        <a:buClr>
          <a:srgbClr val="0000FF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</a:defRPr>
      </a:lvl9pPr>
    </p:titleStyle>
    <p:bodyStyle>
      <a:lvl1pPr marL="341313" indent="-341313" algn="l" defTabSz="449263" rtl="0" eaLnBrk="1" fontAlgn="base" hangingPunct="1"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449263" rtl="0" eaLnBrk="1" fontAlgn="base" hangingPunct="1"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defTabSz="449263" rtl="0" eaLnBrk="1" fontAlgn="base" hangingPunct="1"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800">
          <a:solidFill>
            <a:srgbClr val="000000"/>
          </a:solidFill>
          <a:latin typeface="+mn-lt"/>
        </a:defRPr>
      </a:lvl3pPr>
      <a:lvl4pPr marL="1600200" indent="-228600" algn="l" defTabSz="449263" rtl="0" eaLnBrk="1" fontAlgn="base" hangingPunct="1"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</a:defRPr>
      </a:lvl4pPr>
      <a:lvl5pPr marL="2057400" indent="-228600" algn="l" defTabSz="449263" rtl="0" eaLnBrk="1" fontAlgn="base" hangingPunct="1"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800">
          <a:solidFill>
            <a:srgbClr val="000000"/>
          </a:solidFill>
          <a:latin typeface="+mn-lt"/>
        </a:defRPr>
      </a:lvl5pPr>
      <a:lvl6pPr marL="2514600" indent="-228600" algn="l" defTabSz="449263" rtl="0" eaLnBrk="1" fontAlgn="base" hangingPunct="1"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800">
          <a:solidFill>
            <a:srgbClr val="000000"/>
          </a:solidFill>
          <a:latin typeface="+mn-lt"/>
        </a:defRPr>
      </a:lvl6pPr>
      <a:lvl7pPr marL="2971800" indent="-228600" algn="l" defTabSz="449263" rtl="0" eaLnBrk="1" fontAlgn="base" hangingPunct="1"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800">
          <a:solidFill>
            <a:srgbClr val="000000"/>
          </a:solidFill>
          <a:latin typeface="+mn-lt"/>
        </a:defRPr>
      </a:lvl7pPr>
      <a:lvl8pPr marL="3429000" indent="-228600" algn="l" defTabSz="449263" rtl="0" eaLnBrk="1" fontAlgn="base" hangingPunct="1"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800">
          <a:solidFill>
            <a:srgbClr val="000000"/>
          </a:solidFill>
          <a:latin typeface="+mn-lt"/>
        </a:defRPr>
      </a:lvl8pPr>
      <a:lvl9pPr marL="3886200" indent="-228600" algn="l" defTabSz="449263" rtl="0" eaLnBrk="1" fontAlgn="base" hangingPunct="1">
        <a:spcBef>
          <a:spcPts val="6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8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8358182" cy="107157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GB" sz="3200" b="0" i="0" u="none" strike="noStrike" kern="0" cap="none" spc="0" normalizeH="0" noProof="0" dirty="0" smtClean="0">
                <a:ln>
                  <a:noFill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High Acuity Wide-field K-band Imager</a:t>
            </a:r>
          </a:p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0" y="2071678"/>
            <a:ext cx="564357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GB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l-GR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icrosoft Sans Serif"/>
                <a:cs typeface="Microsoft Sans Serif"/>
              </a:rPr>
              <a:t>λ</a:t>
            </a:r>
            <a:r>
              <a:rPr lang="en-GB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range:      0.85 </a:t>
            </a:r>
            <a:r>
              <a:rPr lang="en-GB" sz="180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- 2.5 </a:t>
            </a:r>
            <a:r>
              <a:rPr lang="en-GB" sz="180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</a:t>
            </a:r>
            <a:r>
              <a:rPr lang="en-GB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  <a:endParaRPr lang="en-GB" sz="800" dirty="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</a:pPr>
            <a:endParaRPr lang="en-GB" sz="800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</a:pPr>
            <a:r>
              <a:rPr lang="en-GB" sz="180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field:          7.5‘  x 7.5’ with 0.1” pixel</a:t>
            </a:r>
          </a:p>
          <a:p>
            <a:pPr>
              <a:buFontTx/>
              <a:buChar char="•"/>
            </a:pPr>
            <a:endParaRPr lang="en-GB" sz="800" dirty="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</a:pPr>
            <a:r>
              <a:rPr lang="en-GB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filters:   </a:t>
            </a:r>
            <a:r>
              <a:rPr lang="en-GB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n-GB" sz="16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VISTA: </a:t>
            </a:r>
            <a:r>
              <a:rPr lang="en-GB" sz="16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z,J,H,Ks</a:t>
            </a:r>
            <a:r>
              <a:rPr lang="en-GB" sz="16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;  narrow band: </a:t>
            </a:r>
          </a:p>
          <a:p>
            <a:r>
              <a:rPr lang="en-GB" sz="16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Br</a:t>
            </a:r>
            <a:r>
              <a:rPr lang="el-GR" sz="16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/>
              </a:rPr>
              <a:t>γ</a:t>
            </a:r>
            <a:r>
              <a:rPr lang="en-GB" sz="16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GB" sz="160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</a:t>
            </a:r>
            <a:r>
              <a:rPr lang="en-GB" sz="1600" baseline="-2500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r>
              <a:rPr lang="en-GB" sz="160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GB" sz="16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</a:t>
            </a:r>
            <a:r>
              <a:rPr lang="en-GB" sz="1600" baseline="-25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GB" sz="16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1.061,   1.187, 2.090 </a:t>
            </a:r>
            <a:r>
              <a:rPr lang="en-GB" sz="16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m</a:t>
            </a:r>
            <a:endParaRPr lang="en-GB" sz="1600" dirty="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buFontTx/>
              <a:buChar char="•"/>
            </a:pPr>
            <a:endParaRPr lang="en-GB" sz="800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</a:pPr>
            <a:r>
              <a:rPr lang="en-GB" sz="180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detectors: 4  Hawaii 2k at 60-80 K</a:t>
            </a:r>
            <a:endParaRPr lang="en-GB" sz="800" dirty="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</a:pPr>
            <a:endParaRPr lang="en-GB" sz="800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</a:pPr>
            <a:r>
              <a:rPr lang="en-GB" sz="180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design:       all reflective at 120K </a:t>
            </a:r>
          </a:p>
          <a:p>
            <a:pPr>
              <a:buFontTx/>
              <a:buChar char="•"/>
            </a:pPr>
            <a:endParaRPr lang="en-GB" sz="1800" dirty="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</a:pPr>
            <a:r>
              <a:rPr lang="en-GB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sensitivity:  21.6 [</a:t>
            </a:r>
            <a:r>
              <a:rPr lang="en-GB" sz="18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mag</a:t>
            </a:r>
            <a:r>
              <a:rPr lang="en-GB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/10</a:t>
            </a:r>
            <a:r>
              <a:rPr lang="el-GR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σ</a:t>
            </a:r>
            <a:r>
              <a:rPr lang="en-US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/1h]  in  K</a:t>
            </a:r>
            <a:endParaRPr lang="en-GB" sz="1800" dirty="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GB" sz="1800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</a:pPr>
            <a:r>
              <a:rPr lang="en-GB" sz="180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spatial resolution:  &lt;0.4’’  (FWHM) with AO</a:t>
            </a:r>
            <a:endParaRPr lang="en-GB" sz="1800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70602" y="2071678"/>
            <a:ext cx="3959083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3214678" y="857232"/>
            <a:ext cx="19511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u="sng" kern="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HAWK-I</a:t>
            </a:r>
            <a:endParaRPr lang="en-US" sz="3200" b="1" u="sng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0455" y="2117492"/>
            <a:ext cx="5227825" cy="402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0" y="2071678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/>
          </a:p>
          <a:p>
            <a:r>
              <a:rPr lang="en-US" sz="2400" dirty="0" smtClean="0"/>
              <a:t>•4 Lasers</a:t>
            </a:r>
          </a:p>
          <a:p>
            <a:endParaRPr lang="en-US" sz="2400" dirty="0" smtClean="0"/>
          </a:p>
          <a:p>
            <a:r>
              <a:rPr lang="en-US" sz="2400" dirty="0" smtClean="0"/>
              <a:t>•Deformable thin-shell secondary mirror with 1070 actuators</a:t>
            </a:r>
          </a:p>
          <a:p>
            <a:endParaRPr lang="en-US" sz="2400" dirty="0" smtClean="0"/>
          </a:p>
          <a:p>
            <a:r>
              <a:rPr lang="en-US" sz="2400" dirty="0" smtClean="0"/>
              <a:t>•WFS modules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28596" y="642918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The Adaptive Optics Facility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71942"/>
            <a:ext cx="2672381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71414"/>
            <a:ext cx="850109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GRound</a:t>
            </a:r>
            <a:r>
              <a:rPr lang="en-US" dirty="0" smtClean="0"/>
              <a:t> layer Adaptive optics Assisted by Lasers </a:t>
            </a:r>
          </a:p>
          <a:p>
            <a:endParaRPr lang="en-US" sz="800" dirty="0" smtClean="0"/>
          </a:p>
          <a:p>
            <a:r>
              <a:rPr lang="en-US" sz="3200" b="1" dirty="0" smtClean="0"/>
              <a:t>              </a:t>
            </a:r>
            <a:r>
              <a:rPr lang="en-US" sz="3200" b="1" u="sng" dirty="0" smtClean="0"/>
              <a:t>GRAAL</a:t>
            </a:r>
            <a:endParaRPr lang="en-US" sz="3200" b="1" u="sng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1428736"/>
            <a:ext cx="2641554" cy="1933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2673" y="2857496"/>
            <a:ext cx="4361359" cy="393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2101653">
            <a:off x="2813433" y="1661609"/>
            <a:ext cx="3403736" cy="311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 bwMode="auto">
          <a:xfrm rot="16200000" flipH="1">
            <a:off x="2786050" y="1428736"/>
            <a:ext cx="785818" cy="500066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fiftyee_25psfs_84phLGS_TTonchipmag10_delay2_K_circ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4826000" cy="3444875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23" name="Picture 4" descr="fwhm_vs_fov_hawkI_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43248"/>
            <a:ext cx="4714876" cy="3365553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6" name="Oval 25"/>
          <p:cNvSpPr/>
          <p:nvPr/>
        </p:nvSpPr>
        <p:spPr bwMode="auto">
          <a:xfrm>
            <a:off x="1428728" y="1357298"/>
            <a:ext cx="3000396" cy="428628"/>
          </a:xfrm>
          <a:prstGeom prst="ellipse">
            <a:avLst/>
          </a:prstGeom>
          <a:noFill/>
          <a:ln w="9525" cap="flat" cmpd="sng" algn="ctr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1285852" y="4572008"/>
            <a:ext cx="3000396" cy="428628"/>
          </a:xfrm>
          <a:prstGeom prst="ellipse">
            <a:avLst/>
          </a:prstGeom>
          <a:noFill/>
          <a:ln w="9525" cap="flat" cmpd="sng" algn="ctr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1428728" y="857232"/>
            <a:ext cx="3000396" cy="428628"/>
          </a:xfrm>
          <a:prstGeom prst="ellipse">
            <a:avLst/>
          </a:prstGeom>
          <a:noFill/>
          <a:ln w="9525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1285852" y="3857628"/>
            <a:ext cx="3000396" cy="428628"/>
          </a:xfrm>
          <a:prstGeom prst="ellipse">
            <a:avLst/>
          </a:prstGeom>
          <a:noFill/>
          <a:ln w="9525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28926" y="5048920"/>
            <a:ext cx="14558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 </a:t>
            </a:r>
            <a:r>
              <a:rPr lang="en-US" dirty="0" smtClean="0">
                <a:solidFill>
                  <a:srgbClr val="FF0000"/>
                </a:solidFill>
              </a:rPr>
              <a:t>GLAO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43240" y="3477284"/>
            <a:ext cx="12330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seeing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072066" y="1500174"/>
            <a:ext cx="3791423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HAWK-I with GRAAL</a:t>
            </a:r>
          </a:p>
          <a:p>
            <a:pPr>
              <a:buFont typeface="Symbol"/>
              <a:buChar char="Þ"/>
            </a:pPr>
            <a:r>
              <a:rPr lang="en-US" dirty="0" smtClean="0">
                <a:solidFill>
                  <a:schemeClr val="accent6"/>
                </a:solidFill>
              </a:rPr>
              <a:t> 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Gain in: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</a:rPr>
              <a:t> sensitivity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</a:rPr>
              <a:t> resolution 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2910" y="3429000"/>
            <a:ext cx="500066" cy="178510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1.2</a:t>
            </a:r>
          </a:p>
          <a:p>
            <a:endParaRPr lang="en-US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n-US" sz="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n-US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0.8</a:t>
            </a:r>
          </a:p>
          <a:p>
            <a:endParaRPr lang="en-US" sz="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n-US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en-US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0.4</a:t>
            </a:r>
            <a:endParaRPr 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lidm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76200" y="76200"/>
            <a:ext cx="855394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chemeClr val="bg1"/>
                </a:solidFill>
              </a:rPr>
              <a:t>HAWK-I </a:t>
            </a:r>
            <a:r>
              <a:rPr lang="en-US" u="sng" dirty="0">
                <a:solidFill>
                  <a:schemeClr val="bg1"/>
                </a:solidFill>
              </a:rPr>
              <a:t>with </a:t>
            </a:r>
            <a:r>
              <a:rPr lang="en-US" u="sng" dirty="0" smtClean="0">
                <a:solidFill>
                  <a:schemeClr val="bg1"/>
                </a:solidFill>
              </a:rPr>
              <a:t>GRAAL: 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+ resolution &lt;0.4’’ (FWHM) uniform over 7.5’x7.5’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+ 0.5mag sensitivity gain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+ exposure time reduced </a:t>
            </a:r>
            <a:r>
              <a:rPr lang="en-US" smtClean="0">
                <a:solidFill>
                  <a:schemeClr val="bg1"/>
                </a:solidFill>
              </a:rPr>
              <a:t>by ~2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5924528" y="6396335"/>
            <a:ext cx="32194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Galaxy </a:t>
            </a:r>
            <a:r>
              <a:rPr lang="en-US" sz="1200" dirty="0">
                <a:solidFill>
                  <a:schemeClr val="bg1"/>
                </a:solidFill>
              </a:rPr>
              <a:t>Cluster at z~1.5, FWHM~0.3” in </a:t>
            </a:r>
            <a:r>
              <a:rPr lang="en-US" sz="1200" dirty="0" smtClean="0">
                <a:solidFill>
                  <a:schemeClr val="bg1"/>
                </a:solidFill>
              </a:rPr>
              <a:t>K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courtesy </a:t>
            </a:r>
            <a:r>
              <a:rPr lang="en-US" sz="1200" dirty="0" err="1">
                <a:solidFill>
                  <a:schemeClr val="bg1"/>
                </a:solidFill>
              </a:rPr>
              <a:t>C.Lidman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G0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AG05</Template>
  <TotalTime>5096</TotalTime>
  <Words>177</Words>
  <Application>Microsoft Office PowerPoint</Application>
  <PresentationFormat>On-screen Show (4:3)</PresentationFormat>
  <Paragraphs>49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AG05</vt:lpstr>
      <vt:lpstr>Slide 1</vt:lpstr>
      <vt:lpstr>Slide 2</vt:lpstr>
      <vt:lpstr>Slide 3</vt:lpstr>
      <vt:lpstr>Slide 4</vt:lpstr>
      <vt:lpstr>Slide 5</vt:lpstr>
    </vt:vector>
  </TitlesOfParts>
  <Company>European Organisation for Astronomical Research in the Southern Hemisphere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Dust emission by AGN and starbursts </dc:title>
  <dc:creator>rsiebenm</dc:creator>
  <cp:lastModifiedBy>rsiebenm</cp:lastModifiedBy>
  <cp:revision>335</cp:revision>
  <dcterms:created xsi:type="dcterms:W3CDTF">2009-03-22T17:09:12Z</dcterms:created>
  <dcterms:modified xsi:type="dcterms:W3CDTF">2009-09-09T12:27:49Z</dcterms:modified>
</cp:coreProperties>
</file>