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tiff" ContentType="image/tiff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0"/>
  </p:notesMasterIdLst>
  <p:sldIdLst>
    <p:sldId id="334" r:id="rId2"/>
    <p:sldId id="337" r:id="rId3"/>
    <p:sldId id="336" r:id="rId4"/>
    <p:sldId id="330" r:id="rId5"/>
    <p:sldId id="335" r:id="rId6"/>
    <p:sldId id="338" r:id="rId7"/>
    <p:sldId id="341" r:id="rId8"/>
    <p:sldId id="343" r:id="rId9"/>
    <p:sldId id="342" r:id="rId10"/>
    <p:sldId id="256" r:id="rId11"/>
    <p:sldId id="285" r:id="rId12"/>
    <p:sldId id="292" r:id="rId13"/>
    <p:sldId id="333" r:id="rId14"/>
    <p:sldId id="294" r:id="rId15"/>
    <p:sldId id="279" r:id="rId16"/>
    <p:sldId id="269" r:id="rId17"/>
    <p:sldId id="271" r:id="rId18"/>
    <p:sldId id="296" r:id="rId19"/>
    <p:sldId id="297" r:id="rId20"/>
    <p:sldId id="298" r:id="rId21"/>
    <p:sldId id="299" r:id="rId22"/>
    <p:sldId id="302" r:id="rId23"/>
    <p:sldId id="306" r:id="rId24"/>
    <p:sldId id="305" r:id="rId25"/>
    <p:sldId id="317" r:id="rId26"/>
    <p:sldId id="307" r:id="rId27"/>
    <p:sldId id="308" r:id="rId28"/>
    <p:sldId id="316" r:id="rId29"/>
    <p:sldId id="314" r:id="rId30"/>
    <p:sldId id="344" r:id="rId31"/>
    <p:sldId id="347" r:id="rId32"/>
    <p:sldId id="346" r:id="rId33"/>
    <p:sldId id="345" r:id="rId34"/>
    <p:sldId id="276" r:id="rId35"/>
    <p:sldId id="261" r:id="rId36"/>
    <p:sldId id="273" r:id="rId37"/>
    <p:sldId id="329" r:id="rId38"/>
    <p:sldId id="348" r:id="rId39"/>
  </p:sldIdLst>
  <p:sldSz cx="9144000" cy="6858000" type="screen4x3"/>
  <p:notesSz cx="9269413" cy="6997700"/>
  <p:defaultTextStyle>
    <a:defPPr>
      <a:defRPr lang="en-GB"/>
    </a:defPPr>
    <a:lvl1pPr algn="l" defTabSz="457200" rtl="0" eaLnBrk="0" fontAlgn="base" hangingPunct="0">
      <a:lnSpc>
        <a:spcPct val="134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1pPr>
    <a:lvl2pPr marL="457200" algn="l" defTabSz="457200" rtl="0" eaLnBrk="0" fontAlgn="base" hangingPunct="0">
      <a:lnSpc>
        <a:spcPct val="134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2pPr>
    <a:lvl3pPr marL="914400" algn="l" defTabSz="457200" rtl="0" eaLnBrk="0" fontAlgn="base" hangingPunct="0">
      <a:lnSpc>
        <a:spcPct val="134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3pPr>
    <a:lvl4pPr marL="1371600" algn="l" defTabSz="457200" rtl="0" eaLnBrk="0" fontAlgn="base" hangingPunct="0">
      <a:lnSpc>
        <a:spcPct val="134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4pPr>
    <a:lvl5pPr marL="1828800" algn="l" defTabSz="457200" rtl="0" eaLnBrk="0" fontAlgn="base" hangingPunct="0">
      <a:lnSpc>
        <a:spcPct val="134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CCCCFF"/>
    <a:srgbClr val="CC00CC"/>
    <a:srgbClr val="CC0099"/>
    <a:srgbClr val="D60093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3" autoAdjust="0"/>
    <p:restoredTop sz="92190" autoAdjust="0"/>
  </p:normalViewPr>
  <p:slideViewPr>
    <p:cSldViewPr>
      <p:cViewPr varScale="1">
        <p:scale>
          <a:sx n="73" d="100"/>
          <a:sy n="73" d="100"/>
        </p:scale>
        <p:origin x="-1092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88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0" y="0"/>
            <a:ext cx="9271000" cy="6999288"/>
          </a:xfrm>
          <a:prstGeom prst="roundRect">
            <a:avLst>
              <a:gd name="adj" fmla="val 19"/>
            </a:avLst>
          </a:prstGeom>
          <a:solidFill>
            <a:srgbClr val="FFFFFF">
              <a:alpha val="2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2890838" y="525463"/>
            <a:ext cx="3500437" cy="2625725"/>
          </a:xfrm>
          <a:prstGeom prst="roundRect">
            <a:avLst>
              <a:gd name="adj" fmla="val 60"/>
            </a:avLst>
          </a:prstGeom>
          <a:solidFill>
            <a:srgbClr val="FFFFFF">
              <a:alpha val="29999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1238250" y="3325813"/>
            <a:ext cx="6788150" cy="3144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2886075" y="531813"/>
            <a:ext cx="3495675" cy="26225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6639" name="Rectangle 1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86075" y="531813"/>
            <a:ext cx="3495675" cy="2620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1"/>
          <p:cNvSpPr>
            <a:spLocks noChangeArrowheads="1"/>
          </p:cNvSpPr>
          <p:nvPr/>
        </p:nvSpPr>
        <p:spPr bwMode="auto">
          <a:xfrm>
            <a:off x="2890838" y="525463"/>
            <a:ext cx="3500437" cy="2625725"/>
          </a:xfrm>
          <a:prstGeom prst="roundRect">
            <a:avLst>
              <a:gd name="adj" fmla="val 60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LGC Sans" charset="0"/>
              <a:cs typeface="DejaVu LGC Sans" charset="0"/>
            </a:endParaRPr>
          </a:p>
        </p:txBody>
      </p:sp>
      <p:sp>
        <p:nvSpPr>
          <p:cNvPr id="27651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9738" cy="31464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31276096-1746-44AB-BBD5-36E5DDE7C4C9}" type="slidenum">
              <a:rPr lang="en-US"/>
              <a:pPr/>
              <a:t>24</a:t>
            </a:fld>
            <a:endParaRPr lang="en-US"/>
          </a:p>
        </p:txBody>
      </p:sp>
      <p:sp>
        <p:nvSpPr>
          <p:cNvPr id="5734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734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EF2ECD73-B2F0-4E69-9A31-8EDC640D5906}" type="slidenum">
              <a:rPr lang="en-US"/>
              <a:pPr/>
              <a:t>25</a:t>
            </a:fld>
            <a:endParaRPr lang="en-US"/>
          </a:p>
        </p:txBody>
      </p:sp>
      <p:sp>
        <p:nvSpPr>
          <p:cNvPr id="5837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837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887110EB-6B4D-42E8-A695-1A9C2FF8D2ED}" type="slidenum">
              <a:rPr lang="en-US"/>
              <a:pPr/>
              <a:t>26</a:t>
            </a:fld>
            <a:endParaRPr lang="en-US"/>
          </a:p>
        </p:txBody>
      </p:sp>
      <p:sp>
        <p:nvSpPr>
          <p:cNvPr id="5939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939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4AD3EEC9-997D-457B-8E24-FCA49EA727D5}" type="slidenum">
              <a:rPr lang="en-US"/>
              <a:pPr/>
              <a:t>27</a:t>
            </a:fld>
            <a:endParaRPr lang="en-US"/>
          </a:p>
        </p:txBody>
      </p:sp>
      <p:sp>
        <p:nvSpPr>
          <p:cNvPr id="604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04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C16DC258-305A-48BA-B9DB-A35FBEAD5428}" type="slidenum">
              <a:rPr lang="en-US"/>
              <a:pPr/>
              <a:t>28</a:t>
            </a:fld>
            <a:endParaRPr lang="en-US"/>
          </a:p>
        </p:txBody>
      </p:sp>
      <p:sp>
        <p:nvSpPr>
          <p:cNvPr id="4915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915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4AD3EEC9-997D-457B-8E24-FCA49EA727D5}" type="slidenum">
              <a:rPr lang="en-US"/>
              <a:pPr/>
              <a:t>30</a:t>
            </a:fld>
            <a:endParaRPr lang="en-US"/>
          </a:p>
        </p:txBody>
      </p:sp>
      <p:sp>
        <p:nvSpPr>
          <p:cNvPr id="604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04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4AD3EEC9-997D-457B-8E24-FCA49EA727D5}" type="slidenum">
              <a:rPr lang="en-US"/>
              <a:pPr/>
              <a:t>31</a:t>
            </a:fld>
            <a:endParaRPr lang="en-US"/>
          </a:p>
        </p:txBody>
      </p:sp>
      <p:sp>
        <p:nvSpPr>
          <p:cNvPr id="604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04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4AD3EEC9-997D-457B-8E24-FCA49EA727D5}" type="slidenum">
              <a:rPr lang="en-US"/>
              <a:pPr/>
              <a:t>32</a:t>
            </a:fld>
            <a:endParaRPr lang="en-US"/>
          </a:p>
        </p:txBody>
      </p:sp>
      <p:sp>
        <p:nvSpPr>
          <p:cNvPr id="604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04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4AD3EEC9-997D-457B-8E24-FCA49EA727D5}" type="slidenum">
              <a:rPr lang="en-US"/>
              <a:pPr/>
              <a:t>33</a:t>
            </a:fld>
            <a:endParaRPr lang="en-US"/>
          </a:p>
        </p:txBody>
      </p:sp>
      <p:sp>
        <p:nvSpPr>
          <p:cNvPr id="604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04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1"/>
          <p:cNvSpPr txBox="1">
            <a:spLocks noChangeArrowheads="1"/>
          </p:cNvSpPr>
          <p:nvPr/>
        </p:nvSpPr>
        <p:spPr bwMode="auto">
          <a:xfrm>
            <a:off x="2886075" y="531813"/>
            <a:ext cx="3498850" cy="26241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LGC Sans" charset="0"/>
              <a:cs typeface="DejaVu LGC Sans" charset="0"/>
            </a:endParaRPr>
          </a:p>
        </p:txBody>
      </p:sp>
      <p:sp>
        <p:nvSpPr>
          <p:cNvPr id="48131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9738" cy="31464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1"/>
          <p:cNvSpPr>
            <a:spLocks noChangeArrowheads="1"/>
          </p:cNvSpPr>
          <p:nvPr/>
        </p:nvSpPr>
        <p:spPr bwMode="auto">
          <a:xfrm>
            <a:off x="2886075" y="531813"/>
            <a:ext cx="3498850" cy="2624137"/>
          </a:xfrm>
          <a:prstGeom prst="roundRect">
            <a:avLst>
              <a:gd name="adj" fmla="val 60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LGC Sans" charset="0"/>
              <a:cs typeface="DejaVu LGC Sans" charset="0"/>
            </a:endParaRPr>
          </a:p>
        </p:txBody>
      </p:sp>
      <p:sp>
        <p:nvSpPr>
          <p:cNvPr id="40963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9738" cy="31464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1"/>
          <p:cNvSpPr>
            <a:spLocks noChangeArrowheads="1"/>
          </p:cNvSpPr>
          <p:nvPr/>
        </p:nvSpPr>
        <p:spPr bwMode="auto">
          <a:xfrm>
            <a:off x="2890838" y="525463"/>
            <a:ext cx="3500437" cy="2625725"/>
          </a:xfrm>
          <a:prstGeom prst="roundRect">
            <a:avLst>
              <a:gd name="adj" fmla="val 60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LGC Sans" charset="0"/>
              <a:cs typeface="DejaVu LGC Sans" charset="0"/>
            </a:endParaRPr>
          </a:p>
        </p:txBody>
      </p:sp>
      <p:sp>
        <p:nvSpPr>
          <p:cNvPr id="32771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9738" cy="31464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1"/>
          <p:cNvSpPr txBox="1">
            <a:spLocks noChangeArrowheads="1"/>
          </p:cNvSpPr>
          <p:nvPr/>
        </p:nvSpPr>
        <p:spPr bwMode="auto">
          <a:xfrm>
            <a:off x="2886075" y="531813"/>
            <a:ext cx="3498850" cy="26241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LGC Sans" charset="0"/>
              <a:cs typeface="DejaVu LGC Sans" charset="0"/>
            </a:endParaRPr>
          </a:p>
        </p:txBody>
      </p:sp>
      <p:sp>
        <p:nvSpPr>
          <p:cNvPr id="45059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9738" cy="31464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1"/>
          <p:cNvSpPr>
            <a:spLocks noChangeArrowheads="1"/>
          </p:cNvSpPr>
          <p:nvPr/>
        </p:nvSpPr>
        <p:spPr bwMode="auto">
          <a:xfrm>
            <a:off x="2886075" y="531813"/>
            <a:ext cx="3498850" cy="2624137"/>
          </a:xfrm>
          <a:prstGeom prst="roundRect">
            <a:avLst>
              <a:gd name="adj" fmla="val 60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LGC Sans" charset="0"/>
              <a:cs typeface="DejaVu LGC Sans" charset="0"/>
            </a:endParaRPr>
          </a:p>
        </p:txBody>
      </p:sp>
      <p:sp>
        <p:nvSpPr>
          <p:cNvPr id="43011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1238250" y="3325813"/>
            <a:ext cx="6789738" cy="314642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C08BA64D-0AF7-47F6-8653-C557F94CFAB8}" type="slidenum">
              <a:rPr lang="en-US"/>
              <a:pPr/>
              <a:t>18</a:t>
            </a:fld>
            <a:endParaRPr lang="en-US"/>
          </a:p>
        </p:txBody>
      </p:sp>
      <p:sp>
        <p:nvSpPr>
          <p:cNvPr id="4813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813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C16DC258-305A-48BA-B9DB-A35FBEAD5428}" type="slidenum">
              <a:rPr lang="en-US"/>
              <a:pPr/>
              <a:t>19</a:t>
            </a:fld>
            <a:endParaRPr lang="en-US"/>
          </a:p>
        </p:txBody>
      </p:sp>
      <p:sp>
        <p:nvSpPr>
          <p:cNvPr id="4915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915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2DF372EB-B79B-4F4A-B8C0-D2278F37E40E}" type="slidenum">
              <a:rPr lang="en-US"/>
              <a:pPr/>
              <a:t>20</a:t>
            </a:fld>
            <a:endParaRPr lang="en-US"/>
          </a:p>
        </p:txBody>
      </p:sp>
      <p:sp>
        <p:nvSpPr>
          <p:cNvPr id="5017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018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BF5EEB13-0D42-4EF6-B779-4EA88FBFAB9E}" type="slidenum">
              <a:rPr lang="en-US"/>
              <a:pPr/>
              <a:t>21</a:t>
            </a:fld>
            <a:endParaRPr lang="en-US"/>
          </a:p>
        </p:txBody>
      </p:sp>
      <p:sp>
        <p:nvSpPr>
          <p:cNvPr id="5120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120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88F5230C-97D6-417B-9EBD-2920AA3EB6B8}" type="slidenum">
              <a:rPr lang="en-US"/>
              <a:pPr/>
              <a:t>22</a:t>
            </a:fld>
            <a:endParaRPr lang="en-US"/>
          </a:p>
        </p:txBody>
      </p:sp>
      <p:sp>
        <p:nvSpPr>
          <p:cNvPr id="542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427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sldNum" sz="quarter"/>
          </p:nvPr>
        </p:nvSpPr>
        <p:spPr>
          <a:xfrm>
            <a:off x="5250018" y="6646490"/>
            <a:ext cx="4017503" cy="350106"/>
          </a:xfrm>
          <a:prstGeom prst="rect">
            <a:avLst/>
          </a:prstGeom>
          <a:noFill/>
        </p:spPr>
        <p:txBody>
          <a:bodyPr/>
          <a:lstStyle/>
          <a:p>
            <a:fld id="{EF2ECD73-B2F0-4E69-9A31-8EDC640D5906}" type="slidenum">
              <a:rPr lang="en-US"/>
              <a:pPr/>
              <a:t>23</a:t>
            </a:fld>
            <a:endParaRPr lang="en-US"/>
          </a:p>
        </p:txBody>
      </p:sp>
      <p:sp>
        <p:nvSpPr>
          <p:cNvPr id="5837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4488" y="531813"/>
            <a:ext cx="3500437" cy="26241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837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27698" y="3323246"/>
            <a:ext cx="7415910" cy="308579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 bwMode="auto">
          <a:xfrm>
            <a:off x="0" y="6572272"/>
            <a:ext cx="9144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 bwMode="auto">
          <a:xfrm>
            <a:off x="0" y="6572272"/>
            <a:ext cx="9144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 userDrawn="1"/>
        </p:nvSpPr>
        <p:spPr>
          <a:xfrm>
            <a:off x="-32" y="6572272"/>
            <a:ext cx="9144000" cy="21431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/>
          <a:lstStyle>
            <a:lvl1pPr>
              <a:defRPr sz="1600" baseline="0">
                <a:solidFill>
                  <a:schemeClr val="accent6"/>
                </a:solidFill>
              </a:defRPr>
            </a:lvl1pPr>
          </a:lstStyle>
          <a:p>
            <a:pPr marL="327025" marR="0" lvl="0" indent="-327025" algn="l" defTabSz="457200" rtl="0" eaLnBrk="0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Ralf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Siebenmorgen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				      	  	                                                                                      Crete  2010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Straight Connector 5"/>
          <p:cNvCxnSpPr/>
          <p:nvPr userDrawn="1"/>
        </p:nvCxnSpPr>
        <p:spPr bwMode="auto">
          <a:xfrm>
            <a:off x="0" y="6572272"/>
            <a:ext cx="9144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50" r:id="rId3"/>
    <p:sldLayoutId id="2147483655" r:id="rId4"/>
    <p:sldLayoutId id="2147483664" r:id="rId5"/>
    <p:sldLayoutId id="2147483665" r:id="rId6"/>
  </p:sldLayoutIdLst>
  <p:txStyles>
    <p:titleStyle>
      <a:lvl1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3200">
          <a:solidFill>
            <a:srgbClr val="0000F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2pPr>
      <a:lvl3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3pPr>
      <a:lvl4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4pPr>
      <a:lvl5pPr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5pPr>
      <a:lvl6pPr marL="4572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6pPr>
      <a:lvl7pPr marL="9144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7pPr>
      <a:lvl8pPr marL="13716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8pPr>
      <a:lvl9pPr marL="1828800" algn="ctr" defTabSz="457200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3200">
          <a:solidFill>
            <a:srgbClr val="0000FF"/>
          </a:solidFill>
          <a:latin typeface="Comic Sans MS" pitchFamily="64" charset="0"/>
          <a:ea typeface="DejaVu LGC Sans" charset="0"/>
          <a:cs typeface="DejaVu LGC Sans" charset="0"/>
        </a:defRPr>
      </a:lvl9pPr>
    </p:titleStyle>
    <p:bodyStyle>
      <a:lvl1pPr marL="327025" indent="-327025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FF"/>
          </a:solidFill>
          <a:latin typeface="+mn-lt"/>
          <a:ea typeface="+mn-ea"/>
          <a:cs typeface="+mn-cs"/>
        </a:defRPr>
      </a:lvl1pPr>
      <a:lvl2pPr marL="727075" indent="-269875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F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800">
          <a:solidFill>
            <a:srgbClr val="0000F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F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FF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FF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FF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FF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1000"/>
        </a:lnSpc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eso.org/~rsiebenm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8072" y="116633"/>
            <a:ext cx="7596336" cy="720080"/>
          </a:xfrm>
          <a:solidFill>
            <a:srgbClr val="FFFFFF"/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100000"/>
              </a:lnSpc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AGN dust model of 3CR sources</a:t>
            </a: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en-US" sz="4000" b="1" dirty="0">
                <a:solidFill>
                  <a:schemeClr val="accent2"/>
                </a:solidFill>
              </a:rPr>
              <a:t/>
            </a:r>
            <a:br>
              <a:rPr lang="en-US" sz="4000" b="1" dirty="0">
                <a:solidFill>
                  <a:schemeClr val="accent2"/>
                </a:solidFill>
              </a:rPr>
            </a:br>
            <a:endParaRPr lang="en-US" sz="4000" b="1" dirty="0">
              <a:solidFill>
                <a:schemeClr val="accent2"/>
              </a:solidFill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827584" y="3861048"/>
            <a:ext cx="7848600" cy="1576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dirty="0">
              <a:solidFill>
                <a:schemeClr val="accent2"/>
              </a:solidFill>
              <a:cs typeface="Times New Roman" pitchFamily="18" charset="0"/>
            </a:endParaRPr>
          </a:p>
          <a:p>
            <a:endParaRPr lang="en-US" dirty="0">
              <a:solidFill>
                <a:schemeClr val="accent2"/>
              </a:solidFill>
              <a:cs typeface="Times New Roman" pitchFamily="18" charset="0"/>
            </a:endParaRPr>
          </a:p>
          <a:p>
            <a:endParaRPr lang="el-GR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539552" y="2817070"/>
            <a:ext cx="6768752" cy="277217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chemeClr val="accent6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solidFill>
                  <a:srgbClr val="3333CC"/>
                </a:solidFill>
                <a:latin typeface="+mn-lt"/>
              </a:rPr>
              <a:t> </a:t>
            </a:r>
            <a:endParaRPr lang="en-GB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v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Times New Roman" pitchFamily="18" charset="0"/>
              </a:rPr>
              <a:t>MIR imaging  &amp; </a:t>
            </a:r>
            <a:r>
              <a:rPr lang="en-US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s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Times New Roman" pitchFamily="18" charset="0"/>
              </a:rPr>
              <a:t>pectroscopy</a:t>
            </a:r>
            <a:endParaRPr lang="en-GB" dirty="0" smtClean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v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 ISM dust model &amp; PAH</a:t>
            </a:r>
          </a:p>
          <a:p>
            <a:pPr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v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 </a:t>
            </a:r>
            <a:r>
              <a:rPr lang="en-GB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vectorized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Monte Carlo model  </a:t>
            </a:r>
            <a:endParaRPr lang="en-GB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v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SED of a clumpy AGN torus</a:t>
            </a:r>
            <a:endParaRPr lang="en-GB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504" y="908720"/>
            <a:ext cx="83884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Frank </a:t>
            </a:r>
            <a:r>
              <a:rPr lang="en-GB" sz="2000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Heymann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(PhD),  Martin Haas,  </a:t>
            </a:r>
            <a:endParaRPr lang="en-GB" sz="2000" dirty="0" smtClean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Endrik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2000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Kr</a:t>
            </a:r>
            <a:r>
              <a:rPr lang="en-GB" sz="20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Times New Roman" pitchFamily="16" charset="0"/>
              </a:rPr>
              <a:t>ű</a:t>
            </a:r>
            <a:r>
              <a:rPr lang="en-GB" sz="2000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gel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, Christian </a:t>
            </a:r>
            <a:r>
              <a:rPr lang="en-GB" sz="2000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Leipski</a:t>
            </a:r>
            <a:endParaRPr lang="en-GB" sz="2000" dirty="0" smtClean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762648" y="2780928"/>
            <a:ext cx="3345856" cy="2908323"/>
            <a:chOff x="5762648" y="2780928"/>
            <a:chExt cx="3345856" cy="2908323"/>
          </a:xfrm>
        </p:grpSpPr>
        <p:pic>
          <p:nvPicPr>
            <p:cNvPr id="6" name="Picture 5" descr="CenA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62648" y="2780928"/>
              <a:ext cx="3082552" cy="283021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 rot="16200000">
              <a:off x="8341467" y="4922214"/>
              <a:ext cx="1180131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002060"/>
                  </a:solidFill>
                  <a:latin typeface="+mn-lt"/>
                </a:rPr>
                <a:t>CenA</a:t>
              </a:r>
              <a:r>
                <a:rPr lang="en-US" sz="1400" dirty="0" smtClean="0">
                  <a:solidFill>
                    <a:srgbClr val="002060"/>
                  </a:solidFill>
                  <a:latin typeface="+mn-lt"/>
                </a:rPr>
                <a:t> (ESO)</a:t>
              </a:r>
              <a:endParaRPr lang="en-US" sz="1400" dirty="0">
                <a:solidFill>
                  <a:srgbClr val="002060"/>
                </a:solidFill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2" name="AutoShape 3"/>
          <p:cNvSpPr>
            <a:spLocks noChangeArrowheads="1"/>
          </p:cNvSpPr>
          <p:nvPr/>
        </p:nvSpPr>
        <p:spPr bwMode="auto">
          <a:xfrm>
            <a:off x="2879712" y="2571744"/>
            <a:ext cx="3908425" cy="363538"/>
          </a:xfrm>
          <a:prstGeom prst="roundRect">
            <a:avLst>
              <a:gd name="adj" fmla="val 431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11"/>
          <p:cNvSpPr txBox="1">
            <a:spLocks noChangeArrowheads="1"/>
          </p:cNvSpPr>
          <p:nvPr/>
        </p:nvSpPr>
        <p:spPr bwMode="auto">
          <a:xfrm>
            <a:off x="13468" y="2924944"/>
            <a:ext cx="8662988" cy="2679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chemeClr val="accent6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solidFill>
                  <a:srgbClr val="3333CC"/>
                </a:solidFill>
                <a:latin typeface="+mn-lt"/>
              </a:rPr>
              <a:t> </a:t>
            </a:r>
            <a:endParaRPr lang="en-GB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457200" indent="-457200">
              <a:lnSpc>
                <a:spcPct val="150000"/>
              </a:lnSpc>
              <a:buClr>
                <a:schemeClr val="accent6"/>
              </a:buClr>
              <a:buAutoNum type="arabicParenR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ISM dust model</a:t>
            </a:r>
          </a:p>
          <a:p>
            <a:pPr marL="457200" indent="-457200">
              <a:lnSpc>
                <a:spcPct val="150000"/>
              </a:lnSpc>
              <a:buClr>
                <a:schemeClr val="accent6"/>
              </a:buClr>
              <a:buFont typeface="+mj-lt"/>
              <a:buAutoNum type="arabicParenR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PAH: SB emission &amp; AGN destruction </a:t>
            </a:r>
          </a:p>
          <a:p>
            <a:pPr marL="457200" indent="-457200">
              <a:lnSpc>
                <a:spcPct val="150000"/>
              </a:lnSpc>
              <a:buClr>
                <a:schemeClr val="accent6"/>
              </a:buClr>
              <a:buFont typeface="+mj-lt"/>
              <a:buAutoNum type="arabicParenR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MC model </a:t>
            </a:r>
          </a:p>
          <a:p>
            <a:pPr marL="457200" indent="-457200">
              <a:lnSpc>
                <a:spcPct val="150000"/>
              </a:lnSpc>
              <a:buClr>
                <a:schemeClr val="accent6"/>
              </a:buClr>
              <a:buFont typeface="+mj-lt"/>
              <a:buAutoNum type="arabicParenR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clumpy AGN torus models </a:t>
            </a:r>
            <a:endParaRPr lang="en-GB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2053" name="Group 12"/>
          <p:cNvGrpSpPr>
            <a:grpSpLocks/>
          </p:cNvGrpSpPr>
          <p:nvPr/>
        </p:nvGrpSpPr>
        <p:grpSpPr bwMode="auto">
          <a:xfrm>
            <a:off x="250825" y="4581525"/>
            <a:ext cx="5086350" cy="1909763"/>
            <a:chOff x="158" y="2886"/>
            <a:chExt cx="3204" cy="1203"/>
          </a:xfrm>
        </p:grpSpPr>
        <p:sp>
          <p:nvSpPr>
            <p:cNvPr id="2054" name="AutoShape 13"/>
            <p:cNvSpPr>
              <a:spLocks noChangeArrowheads="1"/>
            </p:cNvSpPr>
            <p:nvPr/>
          </p:nvSpPr>
          <p:spPr bwMode="auto">
            <a:xfrm>
              <a:off x="158" y="2886"/>
              <a:ext cx="3205" cy="1204"/>
            </a:xfrm>
            <a:prstGeom prst="roundRect">
              <a:avLst>
                <a:gd name="adj" fmla="val 7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5" name="Group 14"/>
            <p:cNvGrpSpPr>
              <a:grpSpLocks/>
            </p:cNvGrpSpPr>
            <p:nvPr/>
          </p:nvGrpSpPr>
          <p:grpSpPr bwMode="auto">
            <a:xfrm>
              <a:off x="1703" y="2886"/>
              <a:ext cx="113" cy="519"/>
              <a:chOff x="1703" y="2886"/>
              <a:chExt cx="113" cy="519"/>
            </a:xfrm>
          </p:grpSpPr>
          <p:sp>
            <p:nvSpPr>
              <p:cNvPr id="2056" name="AutoShape 15"/>
              <p:cNvSpPr>
                <a:spLocks noChangeArrowheads="1"/>
              </p:cNvSpPr>
              <p:nvPr/>
            </p:nvSpPr>
            <p:spPr bwMode="auto">
              <a:xfrm>
                <a:off x="1706" y="2886"/>
                <a:ext cx="111" cy="517"/>
              </a:xfrm>
              <a:prstGeom prst="roundRect">
                <a:avLst>
                  <a:gd name="adj" fmla="val 889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057" name="Group 16"/>
              <p:cNvGrpSpPr>
                <a:grpSpLocks/>
              </p:cNvGrpSpPr>
              <p:nvPr/>
            </p:nvGrpSpPr>
            <p:grpSpPr bwMode="auto">
              <a:xfrm>
                <a:off x="1703" y="2886"/>
                <a:ext cx="113" cy="519"/>
                <a:chOff x="1703" y="2886"/>
                <a:chExt cx="113" cy="519"/>
              </a:xfrm>
            </p:grpSpPr>
            <p:sp>
              <p:nvSpPr>
                <p:cNvPr id="2058" name="AutoShape 17"/>
                <p:cNvSpPr>
                  <a:spLocks noChangeArrowheads="1"/>
                </p:cNvSpPr>
                <p:nvPr/>
              </p:nvSpPr>
              <p:spPr bwMode="auto">
                <a:xfrm>
                  <a:off x="1706" y="2886"/>
                  <a:ext cx="109" cy="515"/>
                </a:xfrm>
                <a:prstGeom prst="roundRect">
                  <a:avLst>
                    <a:gd name="adj" fmla="val 90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2059" name="Group 18"/>
                <p:cNvGrpSpPr>
                  <a:grpSpLocks/>
                </p:cNvGrpSpPr>
                <p:nvPr/>
              </p:nvGrpSpPr>
              <p:grpSpPr bwMode="auto">
                <a:xfrm>
                  <a:off x="1703" y="2886"/>
                  <a:ext cx="113" cy="519"/>
                  <a:chOff x="1703" y="2886"/>
                  <a:chExt cx="113" cy="519"/>
                </a:xfrm>
              </p:grpSpPr>
              <p:sp>
                <p:nvSpPr>
                  <p:cNvPr id="2060" name="AutoShape 19"/>
                  <p:cNvSpPr>
                    <a:spLocks noChangeArrowheads="1"/>
                  </p:cNvSpPr>
                  <p:nvPr/>
                </p:nvSpPr>
                <p:spPr bwMode="auto">
                  <a:xfrm>
                    <a:off x="1706" y="2886"/>
                    <a:ext cx="108" cy="513"/>
                  </a:xfrm>
                  <a:prstGeom prst="roundRect">
                    <a:avLst>
                      <a:gd name="adj" fmla="val 907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61" name="AutoShape 20"/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886"/>
                    <a:ext cx="114" cy="520"/>
                  </a:xfrm>
                  <a:prstGeom prst="roundRect">
                    <a:avLst>
                      <a:gd name="adj" fmla="val 907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lIns="90000" tIns="46800" rIns="90000" bIns="46800">
                    <a:spAutoFit/>
                  </a:bodyPr>
                  <a:lstStyle/>
                  <a:p>
                    <a:pPr>
                      <a:lnSpc>
                        <a:spcPct val="100000"/>
                      </a:lnSpc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</a:pPr>
                    <a:endParaRPr lang="en-GB">
                      <a:solidFill>
                        <a:srgbClr val="3333CC"/>
                      </a:solidFill>
                      <a:latin typeface="Comic Sans MS" pitchFamily="64" charset="0"/>
                      <a:cs typeface="Times New Roman" pitchFamily="16" charset="0"/>
                    </a:endParaRPr>
                  </a:p>
                  <a:p>
                    <a:pPr>
                      <a:lnSpc>
                        <a:spcPct val="100000"/>
                      </a:lnSpc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</a:pPr>
                    <a:endParaRPr lang="en-GB">
                      <a:solidFill>
                        <a:srgbClr val="3333CC"/>
                      </a:solidFill>
                      <a:latin typeface="Comic Sans MS" pitchFamily="64" charset="0"/>
                      <a:cs typeface="Times New Roman" pitchFamily="16" charset="0"/>
                    </a:endParaRPr>
                  </a:p>
                </p:txBody>
              </p:sp>
            </p:grpSp>
          </p:grpSp>
        </p:grpSp>
      </p:grpSp>
      <p:sp>
        <p:nvSpPr>
          <p:cNvPr id="16" name="TextBox 15"/>
          <p:cNvSpPr txBox="1"/>
          <p:nvPr/>
        </p:nvSpPr>
        <p:spPr>
          <a:xfrm>
            <a:off x="2553630" y="44624"/>
            <a:ext cx="65334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3D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Monte Carlo </a:t>
            </a:r>
          </a:p>
          <a:p>
            <a:pPr algn="r">
              <a:lnSpc>
                <a:spcPct val="100000"/>
              </a:lnSpc>
            </a:pPr>
            <a:r>
              <a:rPr lang="en-US" sz="3600" dirty="0" err="1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radiative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transfer models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868144" y="2780928"/>
            <a:ext cx="3345856" cy="2908323"/>
            <a:chOff x="5762648" y="2780928"/>
            <a:chExt cx="3345856" cy="2908323"/>
          </a:xfrm>
        </p:grpSpPr>
        <p:pic>
          <p:nvPicPr>
            <p:cNvPr id="19" name="Picture 18" descr="CenA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62648" y="2780928"/>
              <a:ext cx="3082552" cy="2830219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 rot="16200000">
              <a:off x="8341467" y="4922214"/>
              <a:ext cx="1180131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002060"/>
                  </a:solidFill>
                  <a:latin typeface="+mn-lt"/>
                </a:rPr>
                <a:t>CenA</a:t>
              </a:r>
              <a:r>
                <a:rPr lang="en-US" sz="1400" dirty="0" smtClean="0">
                  <a:solidFill>
                    <a:srgbClr val="002060"/>
                  </a:solidFill>
                  <a:latin typeface="+mn-lt"/>
                </a:rPr>
                <a:t> (ESO)</a:t>
              </a:r>
              <a:endParaRPr lang="en-US" sz="1400" dirty="0">
                <a:solidFill>
                  <a:srgbClr val="002060"/>
                </a:solidFill>
                <a:latin typeface="+mn-lt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728" y="3286124"/>
            <a:ext cx="469846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788024" y="4857760"/>
            <a:ext cx="4355976" cy="11387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rgbClr val="00B050"/>
                </a:solidFill>
                <a:latin typeface="+mn-lt"/>
              </a:rPr>
              <a:t>Si</a:t>
            </a:r>
            <a:r>
              <a:rPr lang="en-US" sz="2000" dirty="0" smtClean="0">
                <a:solidFill>
                  <a:schemeClr val="accent2"/>
                </a:solidFill>
                <a:latin typeface="+mn-lt"/>
              </a:rPr>
              <a:t> + </a:t>
            </a:r>
            <a:r>
              <a:rPr lang="en-US" sz="2000" dirty="0" err="1" smtClean="0">
                <a:solidFill>
                  <a:srgbClr val="C00000"/>
                </a:solidFill>
                <a:latin typeface="+mn-lt"/>
              </a:rPr>
              <a:t>aC</a:t>
            </a:r>
            <a:r>
              <a:rPr lang="en-US" sz="2000" dirty="0" smtClean="0">
                <a:solidFill>
                  <a:schemeClr val="accent2"/>
                </a:solidFill>
                <a:latin typeface="+mn-lt"/>
              </a:rPr>
              <a:t>    </a:t>
            </a:r>
            <a:r>
              <a:rPr lang="en-US" sz="1800" dirty="0" smtClean="0">
                <a:solidFill>
                  <a:schemeClr val="accent2"/>
                </a:solidFill>
                <a:latin typeface="+mn-lt"/>
              </a:rPr>
              <a:t>: 60Å &lt; a &lt;0.2-0.3µm </a:t>
            </a:r>
            <a:r>
              <a:rPr lang="en-US" sz="2000" dirty="0" smtClean="0">
                <a:solidFill>
                  <a:schemeClr val="accent2"/>
                </a:solidFill>
                <a:latin typeface="+mn-lt"/>
              </a:rPr>
              <a:t>~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a</a:t>
            </a:r>
            <a:r>
              <a:rPr lang="en-US" b="1" baseline="30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-3.5</a:t>
            </a: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Graphite </a:t>
            </a:r>
            <a:r>
              <a:rPr lang="en-US" sz="1800" dirty="0" smtClean="0">
                <a:solidFill>
                  <a:schemeClr val="accent2"/>
                </a:solidFill>
                <a:latin typeface="+mn-lt"/>
              </a:rPr>
              <a:t>:   5Å &lt; a &lt; 80 Å</a:t>
            </a:r>
            <a:r>
              <a:rPr lang="en-US" sz="2000" dirty="0" smtClean="0">
                <a:solidFill>
                  <a:schemeClr val="accent2"/>
                </a:solidFill>
                <a:latin typeface="+mn-lt"/>
              </a:rPr>
              <a:t>       </a:t>
            </a:r>
            <a:r>
              <a:rPr lang="en-US" dirty="0" smtClean="0">
                <a:solidFill>
                  <a:schemeClr val="accent2"/>
                </a:solidFill>
                <a:latin typeface="+mn-lt"/>
              </a:rPr>
              <a:t>~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a</a:t>
            </a:r>
            <a:r>
              <a:rPr lang="en-US" b="1" baseline="30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-3.5</a:t>
            </a:r>
            <a:r>
              <a:rPr lang="en-US" dirty="0" smtClean="0">
                <a:solidFill>
                  <a:schemeClr val="accent2"/>
                </a:solidFill>
                <a:latin typeface="+mn-lt"/>
              </a:rPr>
              <a:t>  </a:t>
            </a: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accent2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+mn-lt"/>
              </a:rPr>
              <a:t>PAH       </a:t>
            </a:r>
            <a:r>
              <a:rPr lang="en-US" sz="1800" dirty="0" smtClean="0">
                <a:solidFill>
                  <a:schemeClr val="accent2"/>
                </a:solidFill>
                <a:latin typeface="+mn-lt"/>
              </a:rPr>
              <a:t>: 30 C + 200 C</a:t>
            </a:r>
            <a:r>
              <a:rPr lang="en-US" sz="1800" dirty="0" smtClean="0">
                <a:solidFill>
                  <a:srgbClr val="00B050"/>
                </a:solidFill>
                <a:latin typeface="+mn-lt"/>
              </a:rPr>
              <a:t>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5572131" y="-142900"/>
            <a:ext cx="3571869" cy="1000107"/>
          </a:xfrm>
          <a:prstGeom prst="rect">
            <a:avLst/>
          </a:prstGeom>
        </p:spPr>
        <p:txBody>
          <a:bodyPr/>
          <a:lstStyle/>
          <a:p>
            <a:pPr algn="r">
              <a:lnSpc>
                <a:spcPct val="150000"/>
              </a:lnSpc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1)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ISM dust  2010</a:t>
            </a:r>
            <a:b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</a:br>
            <a:endParaRPr lang="en-US" sz="2400" dirty="0">
              <a:solidFill>
                <a:schemeClr val="accent6">
                  <a:lumMod val="75000"/>
                </a:schemeClr>
              </a:solidFill>
              <a:latin typeface="+mn-lt"/>
              <a:cs typeface="Arial" pitchFamily="34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" y="214290"/>
            <a:ext cx="496349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929190" y="1571612"/>
            <a:ext cx="5000660" cy="999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Abundances [X/H in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ppm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]:       </a:t>
            </a:r>
          </a:p>
          <a:p>
            <a:r>
              <a:rPr lang="en-US" sz="2000" dirty="0" smtClean="0">
                <a:solidFill>
                  <a:schemeClr val="accent6"/>
                </a:solidFill>
                <a:latin typeface="+mn-lt"/>
              </a:rPr>
              <a:t>31</a:t>
            </a:r>
            <a:r>
              <a:rPr lang="en-US" sz="2000" dirty="0" smtClean="0">
                <a:solidFill>
                  <a:srgbClr val="00B050"/>
                </a:solidFill>
                <a:latin typeface="+mn-lt"/>
              </a:rPr>
              <a:t>Si</a:t>
            </a:r>
            <a:r>
              <a:rPr lang="en-US" sz="2000" dirty="0" smtClean="0">
                <a:solidFill>
                  <a:schemeClr val="accent6"/>
                </a:solidFill>
                <a:latin typeface="+mn-lt"/>
              </a:rPr>
              <a:t>  +  150</a:t>
            </a:r>
            <a:r>
              <a:rPr lang="en-US" sz="2000" dirty="0" smtClean="0">
                <a:solidFill>
                  <a:srgbClr val="C00000"/>
                </a:solidFill>
                <a:latin typeface="+mn-lt"/>
              </a:rPr>
              <a:t>aC</a:t>
            </a:r>
            <a:r>
              <a:rPr lang="en-US" sz="2000" dirty="0" smtClean="0">
                <a:solidFill>
                  <a:schemeClr val="accent6"/>
                </a:solidFill>
                <a:latin typeface="+mn-lt"/>
              </a:rPr>
              <a:t>  +  50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gr</a:t>
            </a:r>
            <a:r>
              <a:rPr lang="en-US" sz="2000" dirty="0" smtClean="0">
                <a:solidFill>
                  <a:schemeClr val="accent6"/>
                </a:solidFill>
                <a:latin typeface="+mn-lt"/>
              </a:rPr>
              <a:t>  +  30</a:t>
            </a:r>
            <a:r>
              <a:rPr lang="en-US" sz="2000" dirty="0" smtClean="0">
                <a:solidFill>
                  <a:srgbClr val="0070C0"/>
                </a:solidFill>
                <a:latin typeface="+mn-lt"/>
              </a:rPr>
              <a:t>PAH </a:t>
            </a:r>
            <a:endParaRPr lang="en-US" sz="2000" dirty="0" smtClean="0">
              <a:solidFill>
                <a:schemeClr val="accent6"/>
              </a:solidFill>
              <a:latin typeface="+mn-lt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rot="5400000">
            <a:off x="321439" y="892951"/>
            <a:ext cx="35719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3643306" y="571480"/>
            <a:ext cx="857256" cy="285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55776" y="2245586"/>
            <a:ext cx="2000869" cy="391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solar neighborhood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47864" y="3469722"/>
            <a:ext cx="1154483" cy="391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extinction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676525" y="1571612"/>
            <a:ext cx="646747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6381328"/>
            <a:ext cx="5857884" cy="4286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Tutokov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&amp; </a:t>
            </a:r>
            <a:r>
              <a:rPr lang="en-GB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Kr</a:t>
            </a:r>
            <a:r>
              <a:rPr lang="en-GB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Times New Roman" pitchFamily="16" charset="0"/>
              </a:rPr>
              <a:t>ű</a:t>
            </a:r>
            <a:r>
              <a:rPr lang="en-GB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gel</a:t>
            </a:r>
            <a:r>
              <a:rPr lang="en-GB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(1978); </a:t>
            </a:r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Siebenmorgen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et al. (2001)</a:t>
            </a:r>
            <a:endParaRPr lang="en-US" sz="180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pic>
        <p:nvPicPr>
          <p:cNvPr id="7" name="Picture 8" descr="hotspots_cu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" y="-24"/>
            <a:ext cx="2643206" cy="206396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29058" y="2000240"/>
            <a:ext cx="3000396" cy="5872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Nucleus of NGC1808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995936" y="0"/>
            <a:ext cx="5148032" cy="128586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lang="en-US" sz="2800" kern="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+mj-cs"/>
              </a:rPr>
              <a:t>2</a:t>
            </a: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) PAH emission</a:t>
            </a:r>
          </a:p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280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Radiative</a:t>
            </a:r>
            <a:r>
              <a:rPr lang="en-US" sz="2800" kern="0" dirty="0" smtClean="0">
                <a:solidFill>
                  <a:schemeClr val="accent6"/>
                </a:solidFill>
                <a:latin typeface="+mn-lt"/>
                <a:ea typeface="+mj-ea"/>
                <a:cs typeface="+mj-cs"/>
              </a:rPr>
              <a:t> </a:t>
            </a: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transfer in </a:t>
            </a:r>
          </a:p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the nuclei of star bursts</a:t>
            </a:r>
            <a:endParaRPr kumimoji="0" lang="en-US" sz="280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32" y="2071678"/>
            <a:ext cx="3498073" cy="10356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Distribution of stars + 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“Hot spots”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571736" y="1714488"/>
            <a:ext cx="617442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6309320"/>
            <a:ext cx="7236296" cy="4635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Siebenmorgen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et al. (2001), </a:t>
            </a:r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Draine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&amp; Li  (2007</a:t>
            </a:r>
            <a:r>
              <a:rPr lang="en-GB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); </a:t>
            </a:r>
            <a:r>
              <a:rPr lang="en-GB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Tielens</a:t>
            </a:r>
            <a:r>
              <a:rPr lang="en-GB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(2008) </a:t>
            </a:r>
            <a:endParaRPr lang="en-US" sz="180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pic>
        <p:nvPicPr>
          <p:cNvPr id="7" name="Picture 8" descr="hotspots_cu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" y="-24"/>
            <a:ext cx="2571768" cy="200818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286380" y="2357430"/>
            <a:ext cx="3000396" cy="53565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PAH cross section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995936" y="0"/>
            <a:ext cx="5148032" cy="128586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lang="en-US" sz="2800" kern="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+mj-cs"/>
              </a:rPr>
              <a:t>2</a:t>
            </a: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) PAH emission</a:t>
            </a:r>
          </a:p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280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Radiative</a:t>
            </a:r>
            <a:r>
              <a:rPr lang="en-US" sz="2800" kern="0" dirty="0" smtClean="0">
                <a:solidFill>
                  <a:schemeClr val="accent6"/>
                </a:solidFill>
                <a:latin typeface="+mn-lt"/>
                <a:ea typeface="+mj-ea"/>
                <a:cs typeface="+mj-cs"/>
              </a:rPr>
              <a:t> </a:t>
            </a: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transfer in </a:t>
            </a:r>
          </a:p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the nuclei of star bursts</a:t>
            </a:r>
            <a:endParaRPr kumimoji="0" lang="en-US" sz="280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5496" y="404664"/>
            <a:ext cx="5365781" cy="5861070"/>
            <a:chOff x="0" y="714355"/>
            <a:chExt cx="5365781" cy="5861070"/>
          </a:xfrm>
        </p:grpSpPr>
        <p:pic>
          <p:nvPicPr>
            <p:cNvPr id="41988" name="Picture 4" descr="M82lin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857628"/>
              <a:ext cx="4932363" cy="2717797"/>
            </a:xfrm>
            <a:prstGeom prst="rect">
              <a:avLst/>
            </a:prstGeom>
            <a:noFill/>
          </p:spPr>
        </p:pic>
        <p:pic>
          <p:nvPicPr>
            <p:cNvPr id="42000" name="Picture 16" descr="M82se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714355"/>
              <a:ext cx="5365781" cy="3286149"/>
            </a:xfrm>
            <a:prstGeom prst="rect">
              <a:avLst/>
            </a:prstGeom>
            <a:noFill/>
          </p:spPr>
        </p:pic>
        <p:sp>
          <p:nvSpPr>
            <p:cNvPr id="42001" name="Line 17"/>
            <p:cNvSpPr>
              <a:spLocks noChangeShapeType="1"/>
            </p:cNvSpPr>
            <p:nvPr/>
          </p:nvSpPr>
          <p:spPr bwMode="auto">
            <a:xfrm flipH="1">
              <a:off x="928661" y="3500438"/>
              <a:ext cx="1928826" cy="579435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005" name="Line 21"/>
            <p:cNvSpPr>
              <a:spLocks noChangeShapeType="1"/>
            </p:cNvSpPr>
            <p:nvPr/>
          </p:nvSpPr>
          <p:spPr bwMode="auto">
            <a:xfrm>
              <a:off x="3500431" y="3500439"/>
              <a:ext cx="1071570" cy="500066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0" y="6381328"/>
            <a:ext cx="5148064" cy="4286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Siebenmorgen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 et al. (2007) 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92080" y="0"/>
            <a:ext cx="3851920" cy="3020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6"/>
              </a:buClr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SED library for SB</a:t>
            </a:r>
          </a:p>
          <a:p>
            <a:pPr>
              <a:buClr>
                <a:schemeClr val="accent6"/>
              </a:buClr>
            </a:pPr>
            <a:r>
              <a:rPr lang="en-US" sz="1800" u="sng" dirty="0" smtClean="0">
                <a:solidFill>
                  <a:schemeClr val="accent6"/>
                </a:solidFill>
                <a:latin typeface="+mn-lt"/>
                <a:hlinkClick r:id="rId4"/>
              </a:rPr>
              <a:t>www.eso.org/~rsiebenm</a:t>
            </a:r>
            <a:r>
              <a:rPr lang="en-US" sz="1800" u="sng" dirty="0" smtClean="0">
                <a:solidFill>
                  <a:schemeClr val="accent6"/>
                </a:solidFill>
                <a:latin typeface="+mn-lt"/>
              </a:rPr>
              <a:t>   </a:t>
            </a:r>
          </a:p>
          <a:p>
            <a:pPr>
              <a:buClr>
                <a:schemeClr val="accent6"/>
              </a:buClr>
            </a:pPr>
            <a:endParaRPr lang="en-US" u="sng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>
              <a:buClr>
                <a:schemeClr val="accent6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luminosity</a:t>
            </a:r>
          </a:p>
          <a:p>
            <a:pPr>
              <a:buClr>
                <a:schemeClr val="accent6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size </a:t>
            </a:r>
          </a:p>
          <a:p>
            <a:pPr>
              <a:buClr>
                <a:schemeClr val="accent6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mass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rs35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2745" y="714357"/>
            <a:ext cx="8103305" cy="51435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71470" y="23812"/>
            <a:ext cx="9144000" cy="76198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SMG at </a:t>
            </a:r>
            <a:r>
              <a:rPr kumimoji="0" lang="en-US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high z</a:t>
            </a:r>
            <a:endParaRPr kumimoji="0" lang="en-US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4714876" y="4500570"/>
            <a:ext cx="1000132" cy="785818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7072330" y="5857892"/>
            <a:ext cx="17907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6381328"/>
            <a:ext cx="6929454" cy="4286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Efstathiou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 &amp; </a:t>
            </a:r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Siebenmorgen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  (2009)</a:t>
            </a:r>
            <a:endParaRPr lang="en-US" sz="1800" dirty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8588"/>
            <a:ext cx="3019425" cy="160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5402" name="AutoShape 3"/>
          <p:cNvSpPr>
            <a:spLocks noChangeArrowheads="1"/>
          </p:cNvSpPr>
          <p:nvPr/>
        </p:nvSpPr>
        <p:spPr bwMode="auto">
          <a:xfrm>
            <a:off x="4435506" y="126980"/>
            <a:ext cx="4024313" cy="577851"/>
          </a:xfrm>
          <a:prstGeom prst="roundRect">
            <a:avLst>
              <a:gd name="adj" fmla="val 273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404" name="AutoShape 5"/>
          <p:cNvSpPr>
            <a:spLocks noChangeArrowheads="1"/>
          </p:cNvSpPr>
          <p:nvPr/>
        </p:nvSpPr>
        <p:spPr bwMode="auto">
          <a:xfrm>
            <a:off x="4857752" y="285728"/>
            <a:ext cx="4022726" cy="576263"/>
          </a:xfrm>
          <a:prstGeom prst="roundRect">
            <a:avLst>
              <a:gd name="adj" fmla="val 273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71406" y="2237212"/>
            <a:ext cx="8412163" cy="292625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Arrhenius form:</a:t>
            </a:r>
            <a:endParaRPr lang="en-GB" sz="22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 err="1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GB" sz="2200" baseline="-25000" dirty="0" err="1">
                <a:solidFill>
                  <a:schemeClr val="accent6">
                    <a:lumMod val="75000"/>
                  </a:schemeClr>
                </a:solidFill>
              </a:rPr>
              <a:t>dis</a:t>
            </a:r>
            <a:r>
              <a:rPr lang="en-GB" sz="2200" dirty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en-GB" sz="2200" dirty="0" smtClean="0">
                <a:solidFill>
                  <a:schemeClr val="accent6">
                    <a:lumMod val="75000"/>
                  </a:schemeClr>
                </a:solidFill>
              </a:rPr>
              <a:t>~ exp(</a:t>
            </a:r>
            <a:r>
              <a:rPr lang="en-GB" sz="2200" dirty="0" err="1" smtClean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GB" sz="2200" baseline="-25000" dirty="0" err="1" smtClean="0">
                <a:solidFill>
                  <a:schemeClr val="accent6">
                    <a:lumMod val="75000"/>
                  </a:schemeClr>
                </a:solidFill>
              </a:rPr>
              <a:t>o</a:t>
            </a:r>
            <a:r>
              <a:rPr lang="en-GB" sz="2200" dirty="0" smtClean="0">
                <a:solidFill>
                  <a:schemeClr val="accent6">
                    <a:lumMod val="75000"/>
                  </a:schemeClr>
                </a:solidFill>
              </a:rPr>
              <a:t>/</a:t>
            </a:r>
            <a:r>
              <a:rPr lang="en-GB" sz="2200" dirty="0" err="1" smtClean="0">
                <a:solidFill>
                  <a:schemeClr val="accent6">
                    <a:lumMod val="75000"/>
                  </a:schemeClr>
                </a:solidFill>
              </a:rPr>
              <a:t>kT</a:t>
            </a:r>
            <a:r>
              <a:rPr lang="en-GB" sz="2200" dirty="0">
                <a:solidFill>
                  <a:schemeClr val="accent6">
                    <a:lumMod val="75000"/>
                  </a:schemeClr>
                </a:solidFill>
              </a:rPr>
              <a:t>) / ν</a:t>
            </a:r>
            <a:r>
              <a:rPr lang="en-GB" sz="2200" baseline="-25000" dirty="0">
                <a:solidFill>
                  <a:schemeClr val="accent6">
                    <a:lumMod val="75000"/>
                  </a:schemeClr>
                </a:solidFill>
              </a:rPr>
              <a:t>0</a:t>
            </a:r>
            <a:r>
              <a:rPr lang="en-GB" sz="2200" dirty="0">
                <a:solidFill>
                  <a:schemeClr val="accent6">
                    <a:lumMod val="75000"/>
                  </a:schemeClr>
                </a:solidFill>
              </a:rPr>
              <a:t>      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«</a:t>
            </a:r>
            <a:r>
              <a:rPr lang="en-GB" sz="22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2200" dirty="0" err="1" smtClean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GB" sz="2200" baseline="-25000" dirty="0" err="1" smtClean="0">
                <a:solidFill>
                  <a:schemeClr val="accent6">
                    <a:lumMod val="75000"/>
                  </a:schemeClr>
                </a:solidFill>
              </a:rPr>
              <a:t>cool</a:t>
            </a:r>
            <a:r>
              <a:rPr lang="en-GB" sz="22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2200" dirty="0">
                <a:solidFill>
                  <a:schemeClr val="accent6">
                    <a:lumMod val="75000"/>
                  </a:schemeClr>
                </a:solidFill>
              </a:rPr>
              <a:t>~ 1s</a:t>
            </a: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200" dirty="0">
              <a:solidFill>
                <a:schemeClr val="accent6"/>
              </a:solidFill>
            </a:endParaRP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T</a:t>
            </a:r>
            <a:r>
              <a:rPr lang="en-GB" sz="2200" baseline="-250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min</a:t>
            </a: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= </a:t>
            </a:r>
            <a:r>
              <a:rPr lang="en-GB" sz="22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</a:t>
            </a:r>
            <a:r>
              <a:rPr lang="en-GB" sz="2200" baseline="-25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</a:t>
            </a:r>
            <a:r>
              <a:rPr lang="en-GB" sz="2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/k </a:t>
            </a:r>
            <a:r>
              <a:rPr lang="en-GB" sz="22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ln</a:t>
            </a: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(ν</a:t>
            </a:r>
            <a:r>
              <a:rPr lang="en-GB" sz="2200" baseline="-25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0</a:t>
            </a: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)  ~2000K;       </a:t>
            </a:r>
            <a:r>
              <a:rPr lang="en-GB" sz="22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</a:t>
            </a:r>
            <a:r>
              <a:rPr lang="en-GB" sz="2200" baseline="-250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o</a:t>
            </a:r>
            <a:r>
              <a:rPr lang="en-GB" sz="2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</a:t>
            </a: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~ </a:t>
            </a:r>
            <a:r>
              <a:rPr lang="en-GB" sz="2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5eV;   ν</a:t>
            </a:r>
            <a:r>
              <a:rPr lang="en-GB" sz="2200" baseline="-25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0</a:t>
            </a:r>
            <a:r>
              <a:rPr lang="en-GB" sz="2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= 10</a:t>
            </a:r>
            <a:r>
              <a:rPr lang="en-GB" sz="2200" baseline="30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13</a:t>
            </a:r>
            <a:r>
              <a:rPr lang="en-GB" sz="2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Hz</a:t>
            </a:r>
            <a:endParaRPr lang="en-GB" sz="2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ΔE = 3N</a:t>
            </a:r>
            <a:r>
              <a:rPr lang="en-GB" sz="2200" baseline="-25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</a:t>
            </a: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en-GB" sz="22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kT</a:t>
            </a:r>
            <a:r>
              <a:rPr lang="en-GB" sz="2200" baseline="-250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min</a:t>
            </a: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~ 0.1 </a:t>
            </a:r>
            <a:r>
              <a:rPr lang="en-GB" sz="22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N</a:t>
            </a:r>
            <a:r>
              <a:rPr lang="en-GB" sz="2200" baseline="-25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</a:t>
            </a:r>
            <a:r>
              <a:rPr lang="en-GB" sz="2200" b="1" baseline="30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.</a:t>
            </a:r>
            <a:r>
              <a:rPr lang="en-GB" sz="22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</a:t>
            </a:r>
            <a:r>
              <a:rPr lang="en-GB" sz="2200" baseline="-250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b</a:t>
            </a:r>
            <a:r>
              <a:rPr lang="en-GB" sz="2200" baseline="-25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en-GB" sz="2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</a:t>
            </a: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=&gt;    </a:t>
            </a:r>
            <a:r>
              <a:rPr lang="en-GB" sz="22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N</a:t>
            </a:r>
            <a:r>
              <a:rPr lang="en-GB" sz="2200" baseline="-250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c</a:t>
            </a: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&lt;  2 ΔE /[</a:t>
            </a:r>
            <a:r>
              <a:rPr lang="en-GB" sz="22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eV</a:t>
            </a: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]   </a:t>
            </a: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                                                    (PAH unstable)</a:t>
            </a:r>
          </a:p>
          <a:p>
            <a:pPr>
              <a:lnSpc>
                <a:spcPct val="92000"/>
              </a:lnSpc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200" dirty="0">
              <a:solidFill>
                <a:srgbClr val="99CCFF"/>
              </a:solidFill>
            </a:endParaRPr>
          </a:p>
          <a:p>
            <a:pPr>
              <a:lnSpc>
                <a:spcPct val="92000"/>
              </a:lnSpc>
              <a:buClr>
                <a:srgbClr val="00CCFF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200" dirty="0">
              <a:solidFill>
                <a:srgbClr val="99CCFF"/>
              </a:solidFill>
            </a:endParaRPr>
          </a:p>
        </p:txBody>
      </p:sp>
      <p:grpSp>
        <p:nvGrpSpPr>
          <p:cNvPr id="15376" name="Group 27"/>
          <p:cNvGrpSpPr>
            <a:grpSpLocks/>
          </p:cNvGrpSpPr>
          <p:nvPr/>
        </p:nvGrpSpPr>
        <p:grpSpPr bwMode="auto">
          <a:xfrm>
            <a:off x="474664" y="836614"/>
            <a:ext cx="382588" cy="368300"/>
            <a:chOff x="299" y="527"/>
            <a:chExt cx="241" cy="232"/>
          </a:xfrm>
        </p:grpSpPr>
        <p:sp>
          <p:nvSpPr>
            <p:cNvPr id="15390" name="AutoShape 28"/>
            <p:cNvSpPr>
              <a:spLocks noChangeArrowheads="1"/>
            </p:cNvSpPr>
            <p:nvPr/>
          </p:nvSpPr>
          <p:spPr bwMode="auto">
            <a:xfrm>
              <a:off x="300" y="527"/>
              <a:ext cx="237" cy="232"/>
            </a:xfrm>
            <a:prstGeom prst="roundRect">
              <a:avLst>
                <a:gd name="adj" fmla="val 43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5391" name="Group 29"/>
            <p:cNvGrpSpPr>
              <a:grpSpLocks/>
            </p:cNvGrpSpPr>
            <p:nvPr/>
          </p:nvGrpSpPr>
          <p:grpSpPr bwMode="auto">
            <a:xfrm>
              <a:off x="299" y="527"/>
              <a:ext cx="241" cy="231"/>
              <a:chOff x="299" y="527"/>
              <a:chExt cx="241" cy="231"/>
            </a:xfrm>
          </p:grpSpPr>
          <p:sp>
            <p:nvSpPr>
              <p:cNvPr id="15392" name="AutoShape 30"/>
              <p:cNvSpPr>
                <a:spLocks noChangeArrowheads="1"/>
              </p:cNvSpPr>
              <p:nvPr/>
            </p:nvSpPr>
            <p:spPr bwMode="auto">
              <a:xfrm>
                <a:off x="300" y="527"/>
                <a:ext cx="236" cy="231"/>
              </a:xfrm>
              <a:prstGeom prst="roundRect">
                <a:avLst>
                  <a:gd name="adj" fmla="val 4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93" name="AutoShape 31"/>
              <p:cNvSpPr>
                <a:spLocks noChangeArrowheads="1"/>
              </p:cNvSpPr>
              <p:nvPr/>
            </p:nvSpPr>
            <p:spPr bwMode="auto">
              <a:xfrm>
                <a:off x="299" y="527"/>
                <a:ext cx="241" cy="215"/>
              </a:xfrm>
              <a:prstGeom prst="roundRect">
                <a:avLst>
                  <a:gd name="adj" fmla="val 4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  <a:buClr>
                    <a:srgbClr val="FF0066"/>
                  </a:buClr>
                  <a:buFont typeface="Comic Sans MS" pitchFamily="64" charset="0"/>
                  <a:buNone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 sz="1600" dirty="0" err="1" smtClean="0">
                    <a:solidFill>
                      <a:srgbClr val="FF0066"/>
                    </a:solidFill>
                    <a:latin typeface="Comic Sans MS" pitchFamily="64" charset="0"/>
                  </a:rPr>
                  <a:t>E</a:t>
                </a:r>
                <a:r>
                  <a:rPr lang="en-GB" sz="1600" baseline="-25000" dirty="0" err="1">
                    <a:solidFill>
                      <a:srgbClr val="FF0066"/>
                    </a:solidFill>
                    <a:latin typeface="Comic Sans MS" pitchFamily="64" charset="0"/>
                  </a:rPr>
                  <a:t>o</a:t>
                </a:r>
                <a:endParaRPr lang="en-GB" sz="1600" baseline="-25000" dirty="0">
                  <a:solidFill>
                    <a:srgbClr val="FF0066"/>
                  </a:solidFill>
                  <a:latin typeface="Comic Sans MS" pitchFamily="64" charset="0"/>
                </a:endParaRPr>
              </a:p>
            </p:txBody>
          </p:sp>
        </p:grpSp>
      </p:grpSp>
      <p:sp>
        <p:nvSpPr>
          <p:cNvPr id="15377" name="AutoShape 32"/>
          <p:cNvSpPr>
            <a:spLocks noChangeArrowheads="1"/>
          </p:cNvSpPr>
          <p:nvPr/>
        </p:nvSpPr>
        <p:spPr bwMode="auto">
          <a:xfrm>
            <a:off x="4763" y="476250"/>
            <a:ext cx="468312" cy="1152525"/>
          </a:xfrm>
          <a:prstGeom prst="roundRect">
            <a:avLst>
              <a:gd name="adj" fmla="val 338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8" name="AutoShape 33"/>
          <p:cNvSpPr>
            <a:spLocks noChangeArrowheads="1"/>
          </p:cNvSpPr>
          <p:nvPr/>
        </p:nvSpPr>
        <p:spPr bwMode="auto">
          <a:xfrm>
            <a:off x="2411413" y="549275"/>
            <a:ext cx="468312" cy="1152525"/>
          </a:xfrm>
          <a:prstGeom prst="roundRect">
            <a:avLst>
              <a:gd name="adj" fmla="val 338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5903913" y="1536704"/>
            <a:ext cx="3159125" cy="2463800"/>
            <a:chOff x="5903913" y="661988"/>
            <a:chExt cx="3159125" cy="2463800"/>
          </a:xfrm>
        </p:grpSpPr>
        <p:sp>
          <p:nvSpPr>
            <p:cNvPr id="15365" name="Line 8"/>
            <p:cNvSpPr>
              <a:spLocks noChangeShapeType="1"/>
            </p:cNvSpPr>
            <p:nvPr/>
          </p:nvSpPr>
          <p:spPr bwMode="auto">
            <a:xfrm flipV="1">
              <a:off x="6516688" y="1114425"/>
              <a:ext cx="1587" cy="131762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66" name="Line 9"/>
            <p:cNvSpPr>
              <a:spLocks noChangeShapeType="1"/>
            </p:cNvSpPr>
            <p:nvPr/>
          </p:nvSpPr>
          <p:spPr bwMode="auto">
            <a:xfrm>
              <a:off x="6443663" y="2276475"/>
              <a:ext cx="2449512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67" name="Line 10"/>
            <p:cNvSpPr>
              <a:spLocks noChangeShapeType="1"/>
            </p:cNvSpPr>
            <p:nvPr/>
          </p:nvSpPr>
          <p:spPr bwMode="auto">
            <a:xfrm>
              <a:off x="6877050" y="1125538"/>
              <a:ext cx="1588" cy="10795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68" name="Line 11"/>
            <p:cNvSpPr>
              <a:spLocks noChangeShapeType="1"/>
            </p:cNvSpPr>
            <p:nvPr/>
          </p:nvSpPr>
          <p:spPr bwMode="auto">
            <a:xfrm>
              <a:off x="6877050" y="1125538"/>
              <a:ext cx="71438" cy="28733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69" name="Line 12"/>
            <p:cNvSpPr>
              <a:spLocks noChangeShapeType="1"/>
            </p:cNvSpPr>
            <p:nvPr/>
          </p:nvSpPr>
          <p:spPr bwMode="auto">
            <a:xfrm>
              <a:off x="6948488" y="1412875"/>
              <a:ext cx="144462" cy="28733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0" name="Line 13"/>
            <p:cNvSpPr>
              <a:spLocks noChangeShapeType="1"/>
            </p:cNvSpPr>
            <p:nvPr/>
          </p:nvSpPr>
          <p:spPr bwMode="auto">
            <a:xfrm>
              <a:off x="7092950" y="1700213"/>
              <a:ext cx="287338" cy="14446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1" name="Line 14"/>
            <p:cNvSpPr>
              <a:spLocks noChangeShapeType="1"/>
            </p:cNvSpPr>
            <p:nvPr/>
          </p:nvSpPr>
          <p:spPr bwMode="auto">
            <a:xfrm>
              <a:off x="7380288" y="1844675"/>
              <a:ext cx="431800" cy="2159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2" name="Line 15"/>
            <p:cNvSpPr>
              <a:spLocks noChangeShapeType="1"/>
            </p:cNvSpPr>
            <p:nvPr/>
          </p:nvSpPr>
          <p:spPr bwMode="auto">
            <a:xfrm>
              <a:off x="7812088" y="2060575"/>
              <a:ext cx="719137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3" name="Line 16"/>
            <p:cNvSpPr>
              <a:spLocks noChangeShapeType="1"/>
            </p:cNvSpPr>
            <p:nvPr/>
          </p:nvSpPr>
          <p:spPr bwMode="auto">
            <a:xfrm>
              <a:off x="6877050" y="1700213"/>
              <a:ext cx="215900" cy="1587"/>
            </a:xfrm>
            <a:prstGeom prst="line">
              <a:avLst/>
            </a:prstGeom>
            <a:noFill/>
            <a:ln w="38160">
              <a:solidFill>
                <a:srgbClr val="FF00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374" name="Group 17"/>
            <p:cNvGrpSpPr>
              <a:grpSpLocks/>
            </p:cNvGrpSpPr>
            <p:nvPr/>
          </p:nvGrpSpPr>
          <p:grpSpPr bwMode="auto">
            <a:xfrm>
              <a:off x="5903913" y="957263"/>
              <a:ext cx="650875" cy="336550"/>
              <a:chOff x="3719" y="603"/>
              <a:chExt cx="410" cy="212"/>
            </a:xfrm>
          </p:grpSpPr>
          <p:sp>
            <p:nvSpPr>
              <p:cNvPr id="15398" name="AutoShape 18"/>
              <p:cNvSpPr>
                <a:spLocks noChangeArrowheads="1"/>
              </p:cNvSpPr>
              <p:nvPr/>
            </p:nvSpPr>
            <p:spPr bwMode="auto">
              <a:xfrm>
                <a:off x="3720" y="603"/>
                <a:ext cx="409" cy="211"/>
              </a:xfrm>
              <a:prstGeom prst="roundRect">
                <a:avLst>
                  <a:gd name="adj" fmla="val 468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5399" name="Group 19"/>
              <p:cNvGrpSpPr>
                <a:grpSpLocks/>
              </p:cNvGrpSpPr>
              <p:nvPr/>
            </p:nvGrpSpPr>
            <p:grpSpPr bwMode="auto">
              <a:xfrm>
                <a:off x="3719" y="603"/>
                <a:ext cx="410" cy="212"/>
                <a:chOff x="3719" y="603"/>
                <a:chExt cx="410" cy="212"/>
              </a:xfrm>
            </p:grpSpPr>
            <p:sp>
              <p:nvSpPr>
                <p:cNvPr id="15400" name="AutoShape 20"/>
                <p:cNvSpPr>
                  <a:spLocks noChangeArrowheads="1"/>
                </p:cNvSpPr>
                <p:nvPr/>
              </p:nvSpPr>
              <p:spPr bwMode="auto">
                <a:xfrm>
                  <a:off x="3720" y="603"/>
                  <a:ext cx="408" cy="210"/>
                </a:xfrm>
                <a:prstGeom prst="roundRect">
                  <a:avLst>
                    <a:gd name="adj" fmla="val 468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401" name="AutoShape 21"/>
                <p:cNvSpPr>
                  <a:spLocks noChangeArrowheads="1"/>
                </p:cNvSpPr>
                <p:nvPr/>
              </p:nvSpPr>
              <p:spPr bwMode="auto">
                <a:xfrm>
                  <a:off x="3719" y="603"/>
                  <a:ext cx="411" cy="213"/>
                </a:xfrm>
                <a:prstGeom prst="roundRect">
                  <a:avLst>
                    <a:gd name="adj" fmla="val 468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>
                    <a:lnSpc>
                      <a:spcPct val="100000"/>
                    </a:lnSpc>
                    <a:buFont typeface="Comic Sans MS" pitchFamily="64" charset="0"/>
                    <a:buNone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GB" sz="1600">
                      <a:solidFill>
                        <a:srgbClr val="000000"/>
                      </a:solidFill>
                      <a:latin typeface="Comic Sans MS" pitchFamily="64" charset="0"/>
                    </a:rPr>
                    <a:t>T [K]</a:t>
                  </a:r>
                </a:p>
              </p:txBody>
            </p:sp>
          </p:grpSp>
        </p:grpSp>
        <p:grpSp>
          <p:nvGrpSpPr>
            <p:cNvPr id="15375" name="Group 22"/>
            <p:cNvGrpSpPr>
              <a:grpSpLocks/>
            </p:cNvGrpSpPr>
            <p:nvPr/>
          </p:nvGrpSpPr>
          <p:grpSpPr bwMode="auto">
            <a:xfrm>
              <a:off x="8374063" y="2420938"/>
              <a:ext cx="625475" cy="336550"/>
              <a:chOff x="5275" y="1525"/>
              <a:chExt cx="394" cy="212"/>
            </a:xfrm>
          </p:grpSpPr>
          <p:sp>
            <p:nvSpPr>
              <p:cNvPr id="15394" name="AutoShape 23"/>
              <p:cNvSpPr>
                <a:spLocks noChangeArrowheads="1"/>
              </p:cNvSpPr>
              <p:nvPr/>
            </p:nvSpPr>
            <p:spPr bwMode="auto">
              <a:xfrm>
                <a:off x="5277" y="1525"/>
                <a:ext cx="393" cy="211"/>
              </a:xfrm>
              <a:prstGeom prst="roundRect">
                <a:avLst>
                  <a:gd name="adj" fmla="val 468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5395" name="Group 24"/>
              <p:cNvGrpSpPr>
                <a:grpSpLocks/>
              </p:cNvGrpSpPr>
              <p:nvPr/>
            </p:nvGrpSpPr>
            <p:grpSpPr bwMode="auto">
              <a:xfrm>
                <a:off x="5275" y="1525"/>
                <a:ext cx="394" cy="212"/>
                <a:chOff x="5275" y="1525"/>
                <a:chExt cx="394" cy="212"/>
              </a:xfrm>
            </p:grpSpPr>
            <p:sp>
              <p:nvSpPr>
                <p:cNvPr id="15396" name="AutoShape 25"/>
                <p:cNvSpPr>
                  <a:spLocks noChangeArrowheads="1"/>
                </p:cNvSpPr>
                <p:nvPr/>
              </p:nvSpPr>
              <p:spPr bwMode="auto">
                <a:xfrm>
                  <a:off x="5277" y="1525"/>
                  <a:ext cx="392" cy="210"/>
                </a:xfrm>
                <a:prstGeom prst="roundRect">
                  <a:avLst>
                    <a:gd name="adj" fmla="val 468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397" name="AutoShape 26"/>
                <p:cNvSpPr>
                  <a:spLocks noChangeArrowheads="1"/>
                </p:cNvSpPr>
                <p:nvPr/>
              </p:nvSpPr>
              <p:spPr bwMode="auto">
                <a:xfrm>
                  <a:off x="5275" y="1525"/>
                  <a:ext cx="395" cy="213"/>
                </a:xfrm>
                <a:prstGeom prst="roundRect">
                  <a:avLst>
                    <a:gd name="adj" fmla="val 468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>
                    <a:lnSpc>
                      <a:spcPct val="100000"/>
                    </a:lnSpc>
                    <a:buFont typeface="Comic Sans MS" pitchFamily="64" charset="0"/>
                    <a:buNone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GB" sz="1600">
                      <a:solidFill>
                        <a:srgbClr val="000000"/>
                      </a:solidFill>
                      <a:latin typeface="Comic Sans MS" pitchFamily="64" charset="0"/>
                    </a:rPr>
                    <a:t>time</a:t>
                  </a:r>
                </a:p>
              </p:txBody>
            </p:sp>
          </p:grpSp>
        </p:grpSp>
        <p:grpSp>
          <p:nvGrpSpPr>
            <p:cNvPr id="15379" name="Group 34"/>
            <p:cNvGrpSpPr>
              <a:grpSpLocks/>
            </p:cNvGrpSpPr>
            <p:nvPr/>
          </p:nvGrpSpPr>
          <p:grpSpPr bwMode="auto">
            <a:xfrm>
              <a:off x="7016750" y="1320800"/>
              <a:ext cx="657225" cy="509588"/>
              <a:chOff x="4420" y="832"/>
              <a:chExt cx="414" cy="321"/>
            </a:xfrm>
          </p:grpSpPr>
          <p:sp>
            <p:nvSpPr>
              <p:cNvPr id="15386" name="AutoShape 35"/>
              <p:cNvSpPr>
                <a:spLocks noChangeArrowheads="1"/>
              </p:cNvSpPr>
              <p:nvPr/>
            </p:nvSpPr>
            <p:spPr bwMode="auto">
              <a:xfrm>
                <a:off x="4483" y="832"/>
                <a:ext cx="289" cy="210"/>
              </a:xfrm>
              <a:prstGeom prst="roundRect">
                <a:avLst>
                  <a:gd name="adj" fmla="val 472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5387" name="Group 36"/>
              <p:cNvGrpSpPr>
                <a:grpSpLocks/>
              </p:cNvGrpSpPr>
              <p:nvPr/>
            </p:nvGrpSpPr>
            <p:grpSpPr bwMode="auto">
              <a:xfrm>
                <a:off x="4420" y="832"/>
                <a:ext cx="414" cy="321"/>
                <a:chOff x="4420" y="832"/>
                <a:chExt cx="414" cy="321"/>
              </a:xfrm>
            </p:grpSpPr>
            <p:sp>
              <p:nvSpPr>
                <p:cNvPr id="15388" name="AutoShape 37"/>
                <p:cNvSpPr>
                  <a:spLocks noChangeArrowheads="1"/>
                </p:cNvSpPr>
                <p:nvPr/>
              </p:nvSpPr>
              <p:spPr bwMode="auto">
                <a:xfrm>
                  <a:off x="4483" y="832"/>
                  <a:ext cx="288" cy="209"/>
                </a:xfrm>
                <a:prstGeom prst="roundRect">
                  <a:avLst>
                    <a:gd name="adj" fmla="val 47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389" name="AutoShape 38"/>
                <p:cNvSpPr>
                  <a:spLocks noChangeArrowheads="1"/>
                </p:cNvSpPr>
                <p:nvPr/>
              </p:nvSpPr>
              <p:spPr bwMode="auto">
                <a:xfrm>
                  <a:off x="4420" y="832"/>
                  <a:ext cx="415" cy="322"/>
                </a:xfrm>
                <a:prstGeom prst="roundRect">
                  <a:avLst>
                    <a:gd name="adj" fmla="val 47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>
                    <a:lnSpc>
                      <a:spcPct val="100000"/>
                    </a:lnSpc>
                    <a:buClr>
                      <a:srgbClr val="FF0066"/>
                    </a:buClr>
                    <a:buFont typeface="Comic Sans MS" pitchFamily="64" charset="0"/>
                    <a:buNone/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GB" dirty="0" err="1">
                      <a:solidFill>
                        <a:srgbClr val="FF0066"/>
                      </a:solidFill>
                      <a:latin typeface="Comic Sans MS" pitchFamily="64" charset="0"/>
                    </a:rPr>
                    <a:t>t</a:t>
                  </a:r>
                  <a:r>
                    <a:rPr lang="en-GB" baseline="-25000" dirty="0" err="1">
                      <a:solidFill>
                        <a:srgbClr val="FF0066"/>
                      </a:solidFill>
                      <a:latin typeface="Comic Sans MS" pitchFamily="64" charset="0"/>
                    </a:rPr>
                    <a:t>cool</a:t>
                  </a:r>
                  <a:endParaRPr lang="en-GB" baseline="-25000" dirty="0">
                    <a:solidFill>
                      <a:srgbClr val="FF0066"/>
                    </a:solidFill>
                    <a:latin typeface="Comic Sans MS" pitchFamily="64" charset="0"/>
                  </a:endParaRPr>
                </a:p>
              </p:txBody>
            </p:sp>
          </p:grpSp>
        </p:grpSp>
        <p:sp>
          <p:nvSpPr>
            <p:cNvPr id="15380" name="Line 39"/>
            <p:cNvSpPr>
              <a:spLocks noChangeShapeType="1"/>
            </p:cNvSpPr>
            <p:nvPr/>
          </p:nvSpPr>
          <p:spPr bwMode="auto">
            <a:xfrm flipH="1" flipV="1">
              <a:off x="8526463" y="661988"/>
              <a:ext cx="31750" cy="142398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1" name="Line 40"/>
            <p:cNvSpPr>
              <a:spLocks noChangeShapeType="1"/>
            </p:cNvSpPr>
            <p:nvPr/>
          </p:nvSpPr>
          <p:spPr bwMode="auto">
            <a:xfrm>
              <a:off x="8531225" y="681038"/>
              <a:ext cx="217488" cy="96678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2" name="Line 41"/>
            <p:cNvSpPr>
              <a:spLocks noChangeShapeType="1"/>
            </p:cNvSpPr>
            <p:nvPr/>
          </p:nvSpPr>
          <p:spPr bwMode="auto">
            <a:xfrm>
              <a:off x="8763000" y="1660525"/>
              <a:ext cx="300038" cy="3952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3" name="Line 42"/>
            <p:cNvSpPr>
              <a:spLocks noChangeShapeType="1"/>
            </p:cNvSpPr>
            <p:nvPr/>
          </p:nvSpPr>
          <p:spPr bwMode="auto">
            <a:xfrm>
              <a:off x="6884988" y="2774950"/>
              <a:ext cx="1587" cy="23177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4" name="Line 43"/>
            <p:cNvSpPr>
              <a:spLocks noChangeShapeType="1"/>
            </p:cNvSpPr>
            <p:nvPr/>
          </p:nvSpPr>
          <p:spPr bwMode="auto">
            <a:xfrm flipH="1">
              <a:off x="8529638" y="2781300"/>
              <a:ext cx="14287" cy="28733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5" name="Text Box 44"/>
            <p:cNvSpPr txBox="1">
              <a:spLocks noChangeArrowheads="1"/>
            </p:cNvSpPr>
            <p:nvPr/>
          </p:nvSpPr>
          <p:spPr bwMode="auto">
            <a:xfrm>
              <a:off x="7259638" y="2708275"/>
              <a:ext cx="957262" cy="4175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ts val="315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t</a:t>
              </a:r>
              <a:r>
                <a:rPr lang="en-GB" baseline="-25000" dirty="0">
                  <a:solidFill>
                    <a:srgbClr val="000000"/>
                  </a:solidFill>
                </a:rPr>
                <a:t>abs </a:t>
              </a:r>
              <a:r>
                <a:rPr lang="en-GB" dirty="0">
                  <a:solidFill>
                    <a:srgbClr val="000000"/>
                  </a:solidFill>
                </a:rPr>
                <a:t>~ 1h</a:t>
              </a:r>
              <a:r>
                <a:rPr lang="en-GB" baseline="-25000" dirty="0">
                  <a:solidFill>
                    <a:srgbClr val="000000"/>
                  </a:solidFill>
                </a:rPr>
                <a:t> </a:t>
              </a: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249320" y="571480"/>
            <a:ext cx="3874779" cy="5397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GB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Unimolecular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dissociation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292080" y="-24"/>
            <a:ext cx="3872214" cy="6697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2) PAH destruction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cxnSp>
        <p:nvCxnSpPr>
          <p:cNvPr id="51" name="Straight Connector 50"/>
          <p:cNvCxnSpPr/>
          <p:nvPr/>
        </p:nvCxnSpPr>
        <p:spPr bwMode="auto">
          <a:xfrm>
            <a:off x="0" y="6381328"/>
            <a:ext cx="9144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-32" y="6381328"/>
            <a:ext cx="9144032" cy="4286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Tielens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(2005) ; </a:t>
            </a:r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Micelotta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et al. (2010) ;   </a:t>
            </a:r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Siebenmorgen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&amp; Kr</a:t>
            </a:r>
            <a:r>
              <a:rPr lang="hu-H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Arial"/>
              </a:rPr>
              <a:t>ű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gel (2010)  </a:t>
            </a:r>
            <a:endParaRPr lang="en-US" sz="180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96350" cy="126999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17424" name="Group 27"/>
          <p:cNvGrpSpPr>
            <a:grpSpLocks/>
          </p:cNvGrpSpPr>
          <p:nvPr/>
        </p:nvGrpSpPr>
        <p:grpSpPr bwMode="auto">
          <a:xfrm>
            <a:off x="474664" y="836614"/>
            <a:ext cx="382588" cy="368300"/>
            <a:chOff x="299" y="527"/>
            <a:chExt cx="241" cy="232"/>
          </a:xfrm>
        </p:grpSpPr>
        <p:sp>
          <p:nvSpPr>
            <p:cNvPr id="17438" name="AutoShape 28"/>
            <p:cNvSpPr>
              <a:spLocks noChangeArrowheads="1"/>
            </p:cNvSpPr>
            <p:nvPr/>
          </p:nvSpPr>
          <p:spPr bwMode="auto">
            <a:xfrm>
              <a:off x="300" y="527"/>
              <a:ext cx="237" cy="232"/>
            </a:xfrm>
            <a:prstGeom prst="roundRect">
              <a:avLst>
                <a:gd name="adj" fmla="val 43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7439" name="Group 29"/>
            <p:cNvGrpSpPr>
              <a:grpSpLocks/>
            </p:cNvGrpSpPr>
            <p:nvPr/>
          </p:nvGrpSpPr>
          <p:grpSpPr bwMode="auto">
            <a:xfrm>
              <a:off x="299" y="527"/>
              <a:ext cx="241" cy="231"/>
              <a:chOff x="299" y="527"/>
              <a:chExt cx="241" cy="231"/>
            </a:xfrm>
          </p:grpSpPr>
          <p:sp>
            <p:nvSpPr>
              <p:cNvPr id="17440" name="AutoShape 30"/>
              <p:cNvSpPr>
                <a:spLocks noChangeArrowheads="1"/>
              </p:cNvSpPr>
              <p:nvPr/>
            </p:nvSpPr>
            <p:spPr bwMode="auto">
              <a:xfrm>
                <a:off x="300" y="527"/>
                <a:ext cx="236" cy="231"/>
              </a:xfrm>
              <a:prstGeom prst="roundRect">
                <a:avLst>
                  <a:gd name="adj" fmla="val 4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41" name="AutoShape 31"/>
              <p:cNvSpPr>
                <a:spLocks noChangeArrowheads="1"/>
              </p:cNvSpPr>
              <p:nvPr/>
            </p:nvSpPr>
            <p:spPr bwMode="auto">
              <a:xfrm>
                <a:off x="299" y="527"/>
                <a:ext cx="241" cy="215"/>
              </a:xfrm>
              <a:prstGeom prst="roundRect">
                <a:avLst>
                  <a:gd name="adj" fmla="val 43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  <a:buClr>
                    <a:srgbClr val="FF0066"/>
                  </a:buClr>
                  <a:buFont typeface="Comic Sans MS" pitchFamily="64" charset="0"/>
                  <a:buNone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 sz="1600" dirty="0" err="1" smtClean="0">
                    <a:solidFill>
                      <a:srgbClr val="FF0066"/>
                    </a:solidFill>
                    <a:latin typeface="Comic Sans MS" pitchFamily="64" charset="0"/>
                  </a:rPr>
                  <a:t>E</a:t>
                </a:r>
                <a:r>
                  <a:rPr lang="en-GB" sz="1600" baseline="-25000" dirty="0" err="1">
                    <a:solidFill>
                      <a:srgbClr val="FF0066"/>
                    </a:solidFill>
                    <a:latin typeface="Comic Sans MS" pitchFamily="64" charset="0"/>
                  </a:rPr>
                  <a:t>o</a:t>
                </a:r>
                <a:endParaRPr lang="en-GB" sz="1600" baseline="-25000" dirty="0">
                  <a:solidFill>
                    <a:srgbClr val="FF0066"/>
                  </a:solidFill>
                  <a:latin typeface="Comic Sans MS" pitchFamily="64" charset="0"/>
                </a:endParaRPr>
              </a:p>
            </p:txBody>
          </p:sp>
        </p:grpSp>
      </p:grpSp>
      <p:sp>
        <p:nvSpPr>
          <p:cNvPr id="17425" name="AutoShape 32"/>
          <p:cNvSpPr>
            <a:spLocks noChangeArrowheads="1"/>
          </p:cNvSpPr>
          <p:nvPr/>
        </p:nvSpPr>
        <p:spPr bwMode="auto">
          <a:xfrm>
            <a:off x="4763" y="476250"/>
            <a:ext cx="468312" cy="1152525"/>
          </a:xfrm>
          <a:prstGeom prst="roundRect">
            <a:avLst>
              <a:gd name="adj" fmla="val 338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6" name="AutoShape 33"/>
          <p:cNvSpPr>
            <a:spLocks noChangeArrowheads="1"/>
          </p:cNvSpPr>
          <p:nvPr/>
        </p:nvSpPr>
        <p:spPr bwMode="auto">
          <a:xfrm>
            <a:off x="2411413" y="549275"/>
            <a:ext cx="468312" cy="1152525"/>
          </a:xfrm>
          <a:prstGeom prst="roundRect">
            <a:avLst>
              <a:gd name="adj" fmla="val 338"/>
            </a:avLst>
          </a:prstGeom>
          <a:solidFill>
            <a:srgbClr val="FFFFFF">
              <a:alpha val="29803"/>
            </a:srgbClr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214282" y="4357694"/>
            <a:ext cx="8143932" cy="1576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6"/>
              </a:buClr>
            </a:pPr>
            <a:endParaRPr lang="en-US" dirty="0" smtClean="0">
              <a:solidFill>
                <a:schemeClr val="accent6"/>
              </a:solidFill>
            </a:endParaRPr>
          </a:p>
          <a:p>
            <a:pPr marL="457200" indent="-457200">
              <a:buClr>
                <a:schemeClr val="accent6"/>
              </a:buClr>
              <a:buFont typeface="+mj-lt"/>
              <a:buAutoNum type="arabicParenR"/>
            </a:pPr>
            <a:r>
              <a:rPr lang="en-US" dirty="0" smtClean="0">
                <a:solidFill>
                  <a:schemeClr val="accent6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single 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hard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 photon   :  independent of  distance</a:t>
            </a:r>
          </a:p>
          <a:p>
            <a:pPr marL="457200" indent="-457200">
              <a:buClr>
                <a:schemeClr val="accent6"/>
              </a:buClr>
              <a:buFont typeface="+mj-lt"/>
              <a:buAutoNum type="arabicParenR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many  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soft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  photons :  ~inner torus  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71406" y="2237212"/>
            <a:ext cx="8412163" cy="292625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  <a:t>Arrhenius form:</a:t>
            </a:r>
            <a:endParaRPr lang="en-GB" sz="2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t</a:t>
            </a:r>
            <a:r>
              <a:rPr lang="en-GB" sz="2200" baseline="-250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dis</a:t>
            </a: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 </a:t>
            </a:r>
            <a:r>
              <a:rPr lang="en-GB" sz="2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~ exp(</a:t>
            </a:r>
            <a:r>
              <a:rPr lang="en-GB" sz="22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</a:t>
            </a:r>
            <a:r>
              <a:rPr lang="en-GB" sz="2200" baseline="-25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</a:t>
            </a:r>
            <a:r>
              <a:rPr lang="en-GB" sz="2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/</a:t>
            </a:r>
            <a:r>
              <a:rPr lang="en-GB" sz="22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kT</a:t>
            </a: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) / ν</a:t>
            </a:r>
            <a:r>
              <a:rPr lang="en-GB" sz="2200" baseline="-25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0</a:t>
            </a: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</a:t>
            </a:r>
            <a:r>
              <a:rPr lang="en-GB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«</a:t>
            </a: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en-GB" sz="22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</a:t>
            </a:r>
            <a:r>
              <a:rPr lang="en-GB" sz="2200" baseline="-25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cool</a:t>
            </a:r>
            <a:r>
              <a:rPr lang="en-GB" sz="2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~ 1s</a:t>
            </a: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T</a:t>
            </a:r>
            <a:r>
              <a:rPr lang="en-GB" sz="2200" baseline="-250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min</a:t>
            </a: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= </a:t>
            </a:r>
            <a:r>
              <a:rPr lang="en-GB" sz="22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</a:t>
            </a:r>
            <a:r>
              <a:rPr lang="en-GB" sz="2200" baseline="-25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</a:t>
            </a:r>
            <a:r>
              <a:rPr lang="en-GB" sz="2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/k </a:t>
            </a:r>
            <a:r>
              <a:rPr lang="en-GB" sz="22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ln</a:t>
            </a: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(ν</a:t>
            </a:r>
            <a:r>
              <a:rPr lang="en-GB" sz="2200" baseline="-25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0</a:t>
            </a: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)  ~2000K;       </a:t>
            </a:r>
            <a:r>
              <a:rPr lang="en-GB" sz="22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</a:t>
            </a:r>
            <a:r>
              <a:rPr lang="en-GB" sz="2200" baseline="-250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o</a:t>
            </a:r>
            <a:r>
              <a:rPr lang="en-GB" sz="2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</a:t>
            </a: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~ </a:t>
            </a:r>
            <a:r>
              <a:rPr lang="en-GB" sz="2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5eV;   ν</a:t>
            </a:r>
            <a:r>
              <a:rPr lang="en-GB" sz="2200" baseline="-25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0</a:t>
            </a:r>
            <a:r>
              <a:rPr lang="en-GB" sz="2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= 10</a:t>
            </a:r>
            <a:r>
              <a:rPr lang="en-GB" sz="2200" baseline="30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13</a:t>
            </a:r>
            <a:r>
              <a:rPr lang="en-GB" sz="2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Hz</a:t>
            </a:r>
            <a:endParaRPr lang="en-GB" sz="2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ΔE = 3N</a:t>
            </a:r>
            <a:r>
              <a:rPr lang="en-GB" sz="2200" baseline="-25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</a:t>
            </a: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en-GB" sz="22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kT</a:t>
            </a:r>
            <a:r>
              <a:rPr lang="en-GB" sz="2200" baseline="-250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min</a:t>
            </a: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~ 0.1 </a:t>
            </a:r>
            <a:r>
              <a:rPr lang="en-GB" sz="22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N</a:t>
            </a:r>
            <a:r>
              <a:rPr lang="en-GB" sz="2200" baseline="-25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</a:t>
            </a:r>
            <a:r>
              <a:rPr lang="en-GB" sz="2200" b="1" baseline="300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.</a:t>
            </a:r>
            <a:r>
              <a:rPr lang="en-GB" sz="22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</a:t>
            </a:r>
            <a:r>
              <a:rPr lang="en-GB" sz="2200" baseline="-250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b</a:t>
            </a:r>
            <a:r>
              <a:rPr lang="en-GB" sz="2200" baseline="-25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en-GB" sz="2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</a:t>
            </a:r>
            <a:r>
              <a:rPr lang="en-GB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=&gt;   </a:t>
            </a:r>
            <a:r>
              <a:rPr lang="en-GB" sz="2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en-GB" sz="2200" dirty="0" err="1">
                <a:solidFill>
                  <a:srgbClr val="FF0000"/>
                </a:solidFill>
              </a:rPr>
              <a:t>N</a:t>
            </a:r>
            <a:r>
              <a:rPr lang="en-GB" sz="2200" baseline="-25000" dirty="0" err="1">
                <a:solidFill>
                  <a:srgbClr val="FF0000"/>
                </a:solidFill>
              </a:rPr>
              <a:t>c</a:t>
            </a:r>
            <a:r>
              <a:rPr lang="en-GB" sz="2200" dirty="0">
                <a:solidFill>
                  <a:srgbClr val="FF0000"/>
                </a:solidFill>
              </a:rPr>
              <a:t> &lt;  2 ΔE /[</a:t>
            </a:r>
            <a:r>
              <a:rPr lang="en-GB" sz="2200" dirty="0" err="1">
                <a:solidFill>
                  <a:srgbClr val="FF0000"/>
                </a:solidFill>
              </a:rPr>
              <a:t>eV</a:t>
            </a:r>
            <a:r>
              <a:rPr lang="en-GB" sz="2200" dirty="0">
                <a:solidFill>
                  <a:srgbClr val="FF0000"/>
                </a:solidFill>
              </a:rPr>
              <a:t>]   </a:t>
            </a:r>
          </a:p>
          <a:p>
            <a:pPr>
              <a:lnSpc>
                <a:spcPct val="92000"/>
              </a:lnSpc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dirty="0">
                <a:solidFill>
                  <a:srgbClr val="FF0000"/>
                </a:solidFill>
              </a:rPr>
              <a:t>                                                           (PAH unstable)</a:t>
            </a:r>
          </a:p>
          <a:p>
            <a:pPr>
              <a:lnSpc>
                <a:spcPct val="92000"/>
              </a:lnSpc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200" dirty="0">
              <a:solidFill>
                <a:srgbClr val="99CCFF"/>
              </a:solidFill>
            </a:endParaRPr>
          </a:p>
          <a:p>
            <a:pPr>
              <a:lnSpc>
                <a:spcPct val="92000"/>
              </a:lnSpc>
              <a:buClr>
                <a:srgbClr val="00CCFF"/>
              </a:buClr>
              <a:buFont typeface="Comic Sans MS" pitchFamily="6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200" dirty="0">
              <a:solidFill>
                <a:srgbClr val="99CCFF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0" y="6381328"/>
            <a:ext cx="9144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292080" y="-24"/>
            <a:ext cx="3872214" cy="6697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2) PAH destruction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32" y="6381328"/>
            <a:ext cx="9144032" cy="4286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Tielens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(2005) ; </a:t>
            </a:r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Micelotta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et al. (2010) ;   </a:t>
            </a:r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Siebenmorgen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&amp; Kr</a:t>
            </a:r>
            <a:r>
              <a:rPr lang="hu-H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Arial"/>
              </a:rPr>
              <a:t>ű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gel (2010)  </a:t>
            </a:r>
            <a:endParaRPr lang="en-US" sz="180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0" y="6384733"/>
            <a:ext cx="6215042" cy="4286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Kr</a:t>
            </a:r>
            <a:r>
              <a:rPr lang="hu-H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Arial"/>
              </a:rPr>
              <a:t>ű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Arial"/>
              </a:rPr>
              <a:t>gel (2006)</a:t>
            </a:r>
            <a:endParaRPr lang="en-US" sz="180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5363" name="AutoShape 1"/>
          <p:cNvSpPr>
            <a:spLocks noChangeArrowheads="1"/>
          </p:cNvSpPr>
          <p:nvPr/>
        </p:nvSpPr>
        <p:spPr bwMode="auto">
          <a:xfrm>
            <a:off x="622080" y="1820351"/>
            <a:ext cx="4608000" cy="4608484"/>
          </a:xfrm>
          <a:prstGeom prst="roundRect">
            <a:avLst>
              <a:gd name="adj" fmla="val 28"/>
            </a:avLst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364" name="Line 2"/>
          <p:cNvSpPr>
            <a:spLocks noChangeShapeType="1"/>
          </p:cNvSpPr>
          <p:nvPr/>
        </p:nvSpPr>
        <p:spPr bwMode="auto">
          <a:xfrm>
            <a:off x="1774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65" name="Line 3"/>
          <p:cNvSpPr>
            <a:spLocks noChangeShapeType="1"/>
          </p:cNvSpPr>
          <p:nvPr/>
        </p:nvSpPr>
        <p:spPr bwMode="auto">
          <a:xfrm>
            <a:off x="2926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66" name="Line 4"/>
          <p:cNvSpPr>
            <a:spLocks noChangeShapeType="1"/>
          </p:cNvSpPr>
          <p:nvPr/>
        </p:nvSpPr>
        <p:spPr bwMode="auto">
          <a:xfrm>
            <a:off x="4078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67" name="Line 5"/>
          <p:cNvSpPr>
            <a:spLocks noChangeShapeType="1"/>
          </p:cNvSpPr>
          <p:nvPr/>
        </p:nvSpPr>
        <p:spPr bwMode="auto">
          <a:xfrm>
            <a:off x="622080" y="2972472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68" name="Line 6"/>
          <p:cNvSpPr>
            <a:spLocks noChangeShapeType="1"/>
          </p:cNvSpPr>
          <p:nvPr/>
        </p:nvSpPr>
        <p:spPr bwMode="auto">
          <a:xfrm>
            <a:off x="622080" y="4124593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69" name="Line 7"/>
          <p:cNvSpPr>
            <a:spLocks noChangeShapeType="1"/>
          </p:cNvSpPr>
          <p:nvPr/>
        </p:nvSpPr>
        <p:spPr bwMode="auto">
          <a:xfrm>
            <a:off x="622080" y="5276714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0" name="Line 8"/>
          <p:cNvSpPr>
            <a:spLocks noChangeShapeType="1"/>
          </p:cNvSpPr>
          <p:nvPr/>
        </p:nvSpPr>
        <p:spPr bwMode="auto">
          <a:xfrm>
            <a:off x="2158561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1" name="Line 9"/>
          <p:cNvSpPr>
            <a:spLocks noChangeShapeType="1"/>
          </p:cNvSpPr>
          <p:nvPr/>
        </p:nvSpPr>
        <p:spPr bwMode="auto">
          <a:xfrm>
            <a:off x="2541601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2" name="Line 10"/>
          <p:cNvSpPr>
            <a:spLocks noChangeShapeType="1"/>
          </p:cNvSpPr>
          <p:nvPr/>
        </p:nvSpPr>
        <p:spPr bwMode="auto">
          <a:xfrm>
            <a:off x="1774080" y="450911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3" name="Line 11"/>
          <p:cNvSpPr>
            <a:spLocks noChangeShapeType="1"/>
          </p:cNvSpPr>
          <p:nvPr/>
        </p:nvSpPr>
        <p:spPr bwMode="auto">
          <a:xfrm>
            <a:off x="1774080" y="489219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4" name="Line 12"/>
          <p:cNvSpPr>
            <a:spLocks noChangeShapeType="1"/>
          </p:cNvSpPr>
          <p:nvPr/>
        </p:nvSpPr>
        <p:spPr bwMode="auto">
          <a:xfrm>
            <a:off x="4078080" y="4700653"/>
            <a:ext cx="1152000" cy="144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5" name="Line 13"/>
          <p:cNvSpPr>
            <a:spLocks noChangeShapeType="1"/>
          </p:cNvSpPr>
          <p:nvPr/>
        </p:nvSpPr>
        <p:spPr bwMode="auto">
          <a:xfrm>
            <a:off x="4654080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6" name="Line 14"/>
          <p:cNvSpPr>
            <a:spLocks noChangeShapeType="1"/>
          </p:cNvSpPr>
          <p:nvPr/>
        </p:nvSpPr>
        <p:spPr bwMode="auto">
          <a:xfrm>
            <a:off x="311760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7" name="Line 15"/>
          <p:cNvSpPr>
            <a:spLocks noChangeShapeType="1"/>
          </p:cNvSpPr>
          <p:nvPr/>
        </p:nvSpPr>
        <p:spPr bwMode="auto">
          <a:xfrm>
            <a:off x="331056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8" name="Line 16"/>
          <p:cNvSpPr>
            <a:spLocks noChangeShapeType="1"/>
          </p:cNvSpPr>
          <p:nvPr/>
        </p:nvSpPr>
        <p:spPr bwMode="auto">
          <a:xfrm>
            <a:off x="3502080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9" name="Line 17"/>
          <p:cNvSpPr>
            <a:spLocks noChangeShapeType="1"/>
          </p:cNvSpPr>
          <p:nvPr/>
        </p:nvSpPr>
        <p:spPr bwMode="auto">
          <a:xfrm>
            <a:off x="369360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0" name="Line 18"/>
          <p:cNvSpPr>
            <a:spLocks noChangeShapeType="1"/>
          </p:cNvSpPr>
          <p:nvPr/>
        </p:nvSpPr>
        <p:spPr bwMode="auto">
          <a:xfrm>
            <a:off x="388656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1" name="Line 19"/>
          <p:cNvSpPr>
            <a:spLocks noChangeShapeType="1"/>
          </p:cNvSpPr>
          <p:nvPr/>
        </p:nvSpPr>
        <p:spPr bwMode="auto">
          <a:xfrm>
            <a:off x="2926080" y="316401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2" name="Line 20"/>
          <p:cNvSpPr>
            <a:spLocks noChangeShapeType="1"/>
          </p:cNvSpPr>
          <p:nvPr/>
        </p:nvSpPr>
        <p:spPr bwMode="auto">
          <a:xfrm>
            <a:off x="2926080" y="335699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3" name="Line 21"/>
          <p:cNvSpPr>
            <a:spLocks noChangeShapeType="1"/>
          </p:cNvSpPr>
          <p:nvPr/>
        </p:nvSpPr>
        <p:spPr bwMode="auto">
          <a:xfrm>
            <a:off x="2926080" y="3548532"/>
            <a:ext cx="1152000" cy="144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4" name="Line 22"/>
          <p:cNvSpPr>
            <a:spLocks noChangeShapeType="1"/>
          </p:cNvSpPr>
          <p:nvPr/>
        </p:nvSpPr>
        <p:spPr bwMode="auto">
          <a:xfrm>
            <a:off x="2926080" y="393305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5" name="Line 23"/>
          <p:cNvSpPr>
            <a:spLocks noChangeShapeType="1"/>
          </p:cNvSpPr>
          <p:nvPr/>
        </p:nvSpPr>
        <p:spPr bwMode="auto">
          <a:xfrm>
            <a:off x="2926080" y="374007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6" name="Line 24"/>
          <p:cNvSpPr>
            <a:spLocks noChangeShapeType="1"/>
          </p:cNvSpPr>
          <p:nvPr/>
        </p:nvSpPr>
        <p:spPr bwMode="auto">
          <a:xfrm flipV="1">
            <a:off x="622080" y="1242851"/>
            <a:ext cx="1440" cy="5789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7" name="Line 25"/>
          <p:cNvSpPr>
            <a:spLocks noChangeShapeType="1"/>
          </p:cNvSpPr>
          <p:nvPr/>
        </p:nvSpPr>
        <p:spPr bwMode="auto">
          <a:xfrm>
            <a:off x="5230080" y="6428835"/>
            <a:ext cx="576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8" name="Text Box 26"/>
          <p:cNvSpPr txBox="1">
            <a:spLocks noChangeArrowheads="1"/>
          </p:cNvSpPr>
          <p:nvPr/>
        </p:nvSpPr>
        <p:spPr bwMode="auto">
          <a:xfrm>
            <a:off x="714348" y="714356"/>
            <a:ext cx="5643602" cy="99082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91686" indent="-293764">
              <a:lnSpc>
                <a:spcPct val="100000"/>
              </a:lnSpc>
              <a:spcAft>
                <a:spcPts val="1293"/>
              </a:spcAft>
              <a:buClr>
                <a:schemeClr val="accent6"/>
              </a:buClr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Arbitrary dust distribution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</a:p>
          <a:p>
            <a:pPr marL="391686" indent="-293764">
              <a:lnSpc>
                <a:spcPct val="100000"/>
              </a:lnSpc>
              <a:spcAft>
                <a:spcPts val="1293"/>
              </a:spcAft>
              <a:buClr>
                <a:schemeClr val="accent6"/>
              </a:buClr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dirty="0" smtClean="0">
                <a:solidFill>
                  <a:schemeClr val="accent6"/>
                </a:solidFill>
                <a:latin typeface="+mn-lt"/>
              </a:rPr>
              <a:t>Pseudo </a:t>
            </a:r>
            <a:r>
              <a:rPr lang="en-US" dirty="0">
                <a:solidFill>
                  <a:schemeClr val="accent6"/>
                </a:solidFill>
                <a:latin typeface="+mn-lt"/>
              </a:rPr>
              <a:t>adaptive mesh </a:t>
            </a:r>
          </a:p>
        </p:txBody>
      </p:sp>
      <p:sp>
        <p:nvSpPr>
          <p:cNvPr id="15389" name="Text Box 27"/>
          <p:cNvSpPr txBox="1">
            <a:spLocks noChangeArrowheads="1"/>
          </p:cNvSpPr>
          <p:nvPr/>
        </p:nvSpPr>
        <p:spPr bwMode="auto">
          <a:xfrm>
            <a:off x="6013440" y="2832778"/>
            <a:ext cx="2695680" cy="25591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2401" rIns="0" bIns="0"/>
          <a:lstStyle/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6">
                    <a:lumMod val="75000"/>
                  </a:schemeClr>
                </a:solidFill>
              </a:rPr>
              <a:t>geometry</a:t>
            </a:r>
            <a:endParaRPr lang="en-US" sz="2500" dirty="0">
              <a:solidFill>
                <a:schemeClr val="accent6">
                  <a:lumMod val="75000"/>
                </a:schemeClr>
              </a:solidFill>
            </a:endParaRPr>
          </a:p>
          <a:p>
            <a:pPr marL="391686" indent="-293764">
              <a:spcAft>
                <a:spcPts val="1293"/>
              </a:spcAft>
              <a:buSzPct val="45000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en-US" sz="2500" dirty="0">
              <a:solidFill>
                <a:srgbClr val="000000"/>
              </a:solidFill>
            </a:endParaRPr>
          </a:p>
        </p:txBody>
      </p:sp>
      <p:sp>
        <p:nvSpPr>
          <p:cNvPr id="32" name="Text Box 28"/>
          <p:cNvSpPr txBox="1">
            <a:spLocks noChangeArrowheads="1"/>
          </p:cNvSpPr>
          <p:nvPr/>
        </p:nvSpPr>
        <p:spPr bwMode="auto">
          <a:xfrm>
            <a:off x="6300192" y="-24"/>
            <a:ext cx="2785192" cy="7632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3)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Monte Carlo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AutoShape 1"/>
          <p:cNvSpPr>
            <a:spLocks noChangeArrowheads="1"/>
          </p:cNvSpPr>
          <p:nvPr/>
        </p:nvSpPr>
        <p:spPr bwMode="auto">
          <a:xfrm>
            <a:off x="622080" y="1820351"/>
            <a:ext cx="4608000" cy="4608484"/>
          </a:xfrm>
          <a:prstGeom prst="roundRect">
            <a:avLst>
              <a:gd name="adj" fmla="val 28"/>
            </a:avLst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6388" name="Line 2"/>
          <p:cNvSpPr>
            <a:spLocks noChangeShapeType="1"/>
          </p:cNvSpPr>
          <p:nvPr/>
        </p:nvSpPr>
        <p:spPr bwMode="auto">
          <a:xfrm>
            <a:off x="1774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89" name="Line 3"/>
          <p:cNvSpPr>
            <a:spLocks noChangeShapeType="1"/>
          </p:cNvSpPr>
          <p:nvPr/>
        </p:nvSpPr>
        <p:spPr bwMode="auto">
          <a:xfrm>
            <a:off x="2926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0" name="Line 4"/>
          <p:cNvSpPr>
            <a:spLocks noChangeShapeType="1"/>
          </p:cNvSpPr>
          <p:nvPr/>
        </p:nvSpPr>
        <p:spPr bwMode="auto">
          <a:xfrm>
            <a:off x="4078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1" name="Line 5"/>
          <p:cNvSpPr>
            <a:spLocks noChangeShapeType="1"/>
          </p:cNvSpPr>
          <p:nvPr/>
        </p:nvSpPr>
        <p:spPr bwMode="auto">
          <a:xfrm>
            <a:off x="622080" y="2972472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2" name="Line 6"/>
          <p:cNvSpPr>
            <a:spLocks noChangeShapeType="1"/>
          </p:cNvSpPr>
          <p:nvPr/>
        </p:nvSpPr>
        <p:spPr bwMode="auto">
          <a:xfrm>
            <a:off x="622080" y="4124593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3" name="Line 7"/>
          <p:cNvSpPr>
            <a:spLocks noChangeShapeType="1"/>
          </p:cNvSpPr>
          <p:nvPr/>
        </p:nvSpPr>
        <p:spPr bwMode="auto">
          <a:xfrm>
            <a:off x="622080" y="5276714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4" name="Line 8"/>
          <p:cNvSpPr>
            <a:spLocks noChangeShapeType="1"/>
          </p:cNvSpPr>
          <p:nvPr/>
        </p:nvSpPr>
        <p:spPr bwMode="auto">
          <a:xfrm>
            <a:off x="2158561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5" name="Line 9"/>
          <p:cNvSpPr>
            <a:spLocks noChangeShapeType="1"/>
          </p:cNvSpPr>
          <p:nvPr/>
        </p:nvSpPr>
        <p:spPr bwMode="auto">
          <a:xfrm>
            <a:off x="2541601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6" name="Line 10"/>
          <p:cNvSpPr>
            <a:spLocks noChangeShapeType="1"/>
          </p:cNvSpPr>
          <p:nvPr/>
        </p:nvSpPr>
        <p:spPr bwMode="auto">
          <a:xfrm>
            <a:off x="1774080" y="450911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7" name="Line 11"/>
          <p:cNvSpPr>
            <a:spLocks noChangeShapeType="1"/>
          </p:cNvSpPr>
          <p:nvPr/>
        </p:nvSpPr>
        <p:spPr bwMode="auto">
          <a:xfrm>
            <a:off x="1774080" y="489219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8" name="Line 12"/>
          <p:cNvSpPr>
            <a:spLocks noChangeShapeType="1"/>
          </p:cNvSpPr>
          <p:nvPr/>
        </p:nvSpPr>
        <p:spPr bwMode="auto">
          <a:xfrm>
            <a:off x="4078080" y="4700653"/>
            <a:ext cx="1152000" cy="144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9" name="Line 13"/>
          <p:cNvSpPr>
            <a:spLocks noChangeShapeType="1"/>
          </p:cNvSpPr>
          <p:nvPr/>
        </p:nvSpPr>
        <p:spPr bwMode="auto">
          <a:xfrm>
            <a:off x="4654080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0" name="Line 14"/>
          <p:cNvSpPr>
            <a:spLocks noChangeShapeType="1"/>
          </p:cNvSpPr>
          <p:nvPr/>
        </p:nvSpPr>
        <p:spPr bwMode="auto">
          <a:xfrm>
            <a:off x="311760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1" name="Line 15"/>
          <p:cNvSpPr>
            <a:spLocks noChangeShapeType="1"/>
          </p:cNvSpPr>
          <p:nvPr/>
        </p:nvSpPr>
        <p:spPr bwMode="auto">
          <a:xfrm>
            <a:off x="331056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2" name="Line 16"/>
          <p:cNvSpPr>
            <a:spLocks noChangeShapeType="1"/>
          </p:cNvSpPr>
          <p:nvPr/>
        </p:nvSpPr>
        <p:spPr bwMode="auto">
          <a:xfrm>
            <a:off x="3502080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3" name="Line 17"/>
          <p:cNvSpPr>
            <a:spLocks noChangeShapeType="1"/>
          </p:cNvSpPr>
          <p:nvPr/>
        </p:nvSpPr>
        <p:spPr bwMode="auto">
          <a:xfrm>
            <a:off x="369360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4" name="Line 18"/>
          <p:cNvSpPr>
            <a:spLocks noChangeShapeType="1"/>
          </p:cNvSpPr>
          <p:nvPr/>
        </p:nvSpPr>
        <p:spPr bwMode="auto">
          <a:xfrm>
            <a:off x="388656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5" name="Line 19"/>
          <p:cNvSpPr>
            <a:spLocks noChangeShapeType="1"/>
          </p:cNvSpPr>
          <p:nvPr/>
        </p:nvSpPr>
        <p:spPr bwMode="auto">
          <a:xfrm>
            <a:off x="2926080" y="316401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6" name="Line 20"/>
          <p:cNvSpPr>
            <a:spLocks noChangeShapeType="1"/>
          </p:cNvSpPr>
          <p:nvPr/>
        </p:nvSpPr>
        <p:spPr bwMode="auto">
          <a:xfrm>
            <a:off x="2926080" y="335699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7" name="Line 21"/>
          <p:cNvSpPr>
            <a:spLocks noChangeShapeType="1"/>
          </p:cNvSpPr>
          <p:nvPr/>
        </p:nvSpPr>
        <p:spPr bwMode="auto">
          <a:xfrm>
            <a:off x="2926080" y="3548532"/>
            <a:ext cx="1152000" cy="144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8" name="Line 22"/>
          <p:cNvSpPr>
            <a:spLocks noChangeShapeType="1"/>
          </p:cNvSpPr>
          <p:nvPr/>
        </p:nvSpPr>
        <p:spPr bwMode="auto">
          <a:xfrm>
            <a:off x="2926080" y="393305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9" name="Line 23"/>
          <p:cNvSpPr>
            <a:spLocks noChangeShapeType="1"/>
          </p:cNvSpPr>
          <p:nvPr/>
        </p:nvSpPr>
        <p:spPr bwMode="auto">
          <a:xfrm>
            <a:off x="2926080" y="374007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10" name="Line 24"/>
          <p:cNvSpPr>
            <a:spLocks noChangeShapeType="1"/>
          </p:cNvSpPr>
          <p:nvPr/>
        </p:nvSpPr>
        <p:spPr bwMode="auto">
          <a:xfrm flipV="1">
            <a:off x="622080" y="1242851"/>
            <a:ext cx="1440" cy="5789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11" name="Line 25"/>
          <p:cNvSpPr>
            <a:spLocks noChangeShapeType="1"/>
          </p:cNvSpPr>
          <p:nvPr/>
        </p:nvSpPr>
        <p:spPr bwMode="auto">
          <a:xfrm>
            <a:off x="5230080" y="6428835"/>
            <a:ext cx="576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12" name="Line 26"/>
          <p:cNvSpPr>
            <a:spLocks noChangeShapeType="1"/>
          </p:cNvSpPr>
          <p:nvPr/>
        </p:nvSpPr>
        <p:spPr bwMode="auto">
          <a:xfrm flipV="1">
            <a:off x="622081" y="5083734"/>
            <a:ext cx="2112480" cy="1346542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13" name="Text Box 27"/>
          <p:cNvSpPr txBox="1">
            <a:spLocks noChangeArrowheads="1"/>
          </p:cNvSpPr>
          <p:nvPr/>
        </p:nvSpPr>
        <p:spPr bwMode="auto">
          <a:xfrm>
            <a:off x="6013440" y="2832778"/>
            <a:ext cx="2695680" cy="25591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2401" rIns="0" bIns="0"/>
          <a:lstStyle/>
          <a:p>
            <a:pPr marL="555122" indent="-457200">
              <a:spcAft>
                <a:spcPts val="1293"/>
              </a:spcAft>
              <a:buClr>
                <a:srgbClr val="002060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geometry</a:t>
            </a:r>
            <a:endParaRPr lang="en-US" sz="25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marL="555122" indent="-457200">
              <a:spcAft>
                <a:spcPts val="1293"/>
              </a:spcAft>
              <a:buClr>
                <a:srgbClr val="002060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6">
                    <a:lumMod val="75000"/>
                  </a:schemeClr>
                </a:solidFill>
              </a:rPr>
              <a:t>source</a:t>
            </a:r>
            <a:endParaRPr lang="en-US" sz="2500" dirty="0">
              <a:solidFill>
                <a:schemeClr val="accent6">
                  <a:lumMod val="75000"/>
                </a:schemeClr>
              </a:solidFill>
            </a:endParaRPr>
          </a:p>
          <a:p>
            <a:pPr marL="391686" indent="-293764">
              <a:spcAft>
                <a:spcPts val="1293"/>
              </a:spcAft>
              <a:buSzPct val="45000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en-US" sz="2500" dirty="0">
              <a:solidFill>
                <a:srgbClr val="000000"/>
              </a:solidFill>
            </a:endParaRPr>
          </a:p>
          <a:p>
            <a:pPr marL="391686" indent="-293764">
              <a:spcAft>
                <a:spcPts val="1293"/>
              </a:spcAft>
              <a:buSzPct val="45000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en-US" sz="2500" dirty="0">
              <a:solidFill>
                <a:srgbClr val="000000"/>
              </a:solidFill>
            </a:endParaRPr>
          </a:p>
        </p:txBody>
      </p:sp>
      <p:sp>
        <p:nvSpPr>
          <p:cNvPr id="16414" name="Text Box 28"/>
          <p:cNvSpPr txBox="1">
            <a:spLocks noChangeArrowheads="1"/>
          </p:cNvSpPr>
          <p:nvPr/>
        </p:nvSpPr>
        <p:spPr bwMode="auto">
          <a:xfrm>
            <a:off x="642910" y="1163781"/>
            <a:ext cx="7277760" cy="62214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91686" indent="-293764">
              <a:spcAft>
                <a:spcPts val="1293"/>
              </a:spcAft>
              <a:buClr>
                <a:schemeClr val="accent6"/>
              </a:buClr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Source emits “photon packages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” of equal energy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6415" name="Oval 29"/>
          <p:cNvSpPr>
            <a:spLocks noChangeArrowheads="1"/>
          </p:cNvSpPr>
          <p:nvPr/>
        </p:nvSpPr>
        <p:spPr bwMode="auto">
          <a:xfrm>
            <a:off x="414720" y="6221453"/>
            <a:ext cx="414720" cy="414764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32" name="Text Box 28"/>
          <p:cNvSpPr txBox="1">
            <a:spLocks noChangeArrowheads="1"/>
          </p:cNvSpPr>
          <p:nvPr/>
        </p:nvSpPr>
        <p:spPr bwMode="auto">
          <a:xfrm>
            <a:off x="6876256" y="-24"/>
            <a:ext cx="2209128" cy="7632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Monte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Carlo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500812" y="23659"/>
            <a:ext cx="5468164" cy="1906932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1)  Ground based MIR imaging</a:t>
            </a:r>
          </a:p>
          <a:p>
            <a:r>
              <a:rPr lang="en-US" sz="2000" dirty="0" smtClean="0">
                <a:solidFill>
                  <a:schemeClr val="accent6"/>
                </a:solidFill>
                <a:latin typeface="+mj-lt"/>
              </a:rPr>
              <a:t>  Nuclear activity in nearby galaxies</a:t>
            </a:r>
          </a:p>
          <a:p>
            <a:r>
              <a:rPr lang="en-US" sz="2000" dirty="0" smtClean="0">
                <a:solidFill>
                  <a:schemeClr val="accent6"/>
                </a:solidFill>
                <a:latin typeface="+mj-lt"/>
              </a:rPr>
              <a:t>  Surface brightness </a:t>
            </a:r>
            <a:r>
              <a:rPr lang="en-US" sz="2000" dirty="0" smtClean="0">
                <a:solidFill>
                  <a:schemeClr val="accent6"/>
                </a:solidFill>
                <a:latin typeface="+mj-lt"/>
                <a:sym typeface="Symbol"/>
              </a:rPr>
              <a:t></a:t>
            </a:r>
            <a:r>
              <a:rPr lang="en-US" sz="2000" dirty="0" smtClean="0">
                <a:solidFill>
                  <a:schemeClr val="accent6"/>
                </a:solidFill>
                <a:latin typeface="+mj-lt"/>
              </a:rPr>
              <a:t> AGN viz. starbursts</a:t>
            </a:r>
          </a:p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   </a:t>
            </a:r>
            <a:endParaRPr lang="en-US" dirty="0">
              <a:solidFill>
                <a:schemeClr val="accent6"/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3250" y="0"/>
            <a:ext cx="21907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6228184" y="6237312"/>
            <a:ext cx="2915816" cy="54078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10m telescopes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AutoShape 1"/>
          <p:cNvSpPr>
            <a:spLocks noChangeArrowheads="1"/>
          </p:cNvSpPr>
          <p:nvPr/>
        </p:nvSpPr>
        <p:spPr bwMode="auto">
          <a:xfrm>
            <a:off x="3502080" y="3740073"/>
            <a:ext cx="191520" cy="191540"/>
          </a:xfrm>
          <a:prstGeom prst="roundRect">
            <a:avLst>
              <a:gd name="adj" fmla="val 755"/>
            </a:avLst>
          </a:prstGeom>
          <a:solidFill>
            <a:srgbClr val="94006B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7412" name="AutoShape 2"/>
          <p:cNvSpPr>
            <a:spLocks noChangeArrowheads="1"/>
          </p:cNvSpPr>
          <p:nvPr/>
        </p:nvSpPr>
        <p:spPr bwMode="auto">
          <a:xfrm>
            <a:off x="622080" y="2972472"/>
            <a:ext cx="1152000" cy="1152121"/>
          </a:xfrm>
          <a:prstGeom prst="roundRect">
            <a:avLst>
              <a:gd name="adj" fmla="val 125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7413" name="AutoShape 3"/>
          <p:cNvSpPr>
            <a:spLocks noChangeArrowheads="1"/>
          </p:cNvSpPr>
          <p:nvPr/>
        </p:nvSpPr>
        <p:spPr bwMode="auto">
          <a:xfrm>
            <a:off x="3310561" y="3164013"/>
            <a:ext cx="191520" cy="191540"/>
          </a:xfrm>
          <a:prstGeom prst="roundRect">
            <a:avLst>
              <a:gd name="adj" fmla="val 755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7414" name="AutoShape 4"/>
          <p:cNvSpPr>
            <a:spLocks noChangeArrowheads="1"/>
          </p:cNvSpPr>
          <p:nvPr/>
        </p:nvSpPr>
        <p:spPr bwMode="auto">
          <a:xfrm>
            <a:off x="2541600" y="4892194"/>
            <a:ext cx="384480" cy="384520"/>
          </a:xfrm>
          <a:prstGeom prst="roundRect">
            <a:avLst>
              <a:gd name="adj" fmla="val 375"/>
            </a:avLst>
          </a:prstGeom>
          <a:solidFill>
            <a:srgbClr val="94006B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7415" name="AutoShape 5"/>
          <p:cNvSpPr>
            <a:spLocks noChangeArrowheads="1"/>
          </p:cNvSpPr>
          <p:nvPr/>
        </p:nvSpPr>
        <p:spPr bwMode="auto">
          <a:xfrm>
            <a:off x="622080" y="1820351"/>
            <a:ext cx="4608000" cy="4608484"/>
          </a:xfrm>
          <a:prstGeom prst="roundRect">
            <a:avLst>
              <a:gd name="adj" fmla="val 28"/>
            </a:avLst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7416" name="Line 6"/>
          <p:cNvSpPr>
            <a:spLocks noChangeShapeType="1"/>
          </p:cNvSpPr>
          <p:nvPr/>
        </p:nvSpPr>
        <p:spPr bwMode="auto">
          <a:xfrm>
            <a:off x="1774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17" name="Line 7"/>
          <p:cNvSpPr>
            <a:spLocks noChangeShapeType="1"/>
          </p:cNvSpPr>
          <p:nvPr/>
        </p:nvSpPr>
        <p:spPr bwMode="auto">
          <a:xfrm>
            <a:off x="2926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18" name="Line 8"/>
          <p:cNvSpPr>
            <a:spLocks noChangeShapeType="1"/>
          </p:cNvSpPr>
          <p:nvPr/>
        </p:nvSpPr>
        <p:spPr bwMode="auto">
          <a:xfrm>
            <a:off x="4078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19" name="Line 9"/>
          <p:cNvSpPr>
            <a:spLocks noChangeShapeType="1"/>
          </p:cNvSpPr>
          <p:nvPr/>
        </p:nvSpPr>
        <p:spPr bwMode="auto">
          <a:xfrm>
            <a:off x="622080" y="2972472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20" name="Line 10"/>
          <p:cNvSpPr>
            <a:spLocks noChangeShapeType="1"/>
          </p:cNvSpPr>
          <p:nvPr/>
        </p:nvSpPr>
        <p:spPr bwMode="auto">
          <a:xfrm>
            <a:off x="622080" y="4124593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21" name="Line 11"/>
          <p:cNvSpPr>
            <a:spLocks noChangeShapeType="1"/>
          </p:cNvSpPr>
          <p:nvPr/>
        </p:nvSpPr>
        <p:spPr bwMode="auto">
          <a:xfrm>
            <a:off x="622080" y="5276714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22" name="Line 12"/>
          <p:cNvSpPr>
            <a:spLocks noChangeShapeType="1"/>
          </p:cNvSpPr>
          <p:nvPr/>
        </p:nvSpPr>
        <p:spPr bwMode="auto">
          <a:xfrm>
            <a:off x="2158561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23" name="Line 13"/>
          <p:cNvSpPr>
            <a:spLocks noChangeShapeType="1"/>
          </p:cNvSpPr>
          <p:nvPr/>
        </p:nvSpPr>
        <p:spPr bwMode="auto">
          <a:xfrm>
            <a:off x="2541601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24" name="Line 14"/>
          <p:cNvSpPr>
            <a:spLocks noChangeShapeType="1"/>
          </p:cNvSpPr>
          <p:nvPr/>
        </p:nvSpPr>
        <p:spPr bwMode="auto">
          <a:xfrm>
            <a:off x="1774080" y="450911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25" name="Line 15"/>
          <p:cNvSpPr>
            <a:spLocks noChangeShapeType="1"/>
          </p:cNvSpPr>
          <p:nvPr/>
        </p:nvSpPr>
        <p:spPr bwMode="auto">
          <a:xfrm>
            <a:off x="1774080" y="489219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26" name="Line 16"/>
          <p:cNvSpPr>
            <a:spLocks noChangeShapeType="1"/>
          </p:cNvSpPr>
          <p:nvPr/>
        </p:nvSpPr>
        <p:spPr bwMode="auto">
          <a:xfrm>
            <a:off x="4078080" y="4700653"/>
            <a:ext cx="1152000" cy="144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27" name="Line 17"/>
          <p:cNvSpPr>
            <a:spLocks noChangeShapeType="1"/>
          </p:cNvSpPr>
          <p:nvPr/>
        </p:nvSpPr>
        <p:spPr bwMode="auto">
          <a:xfrm>
            <a:off x="4654080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28" name="Line 18"/>
          <p:cNvSpPr>
            <a:spLocks noChangeShapeType="1"/>
          </p:cNvSpPr>
          <p:nvPr/>
        </p:nvSpPr>
        <p:spPr bwMode="auto">
          <a:xfrm>
            <a:off x="311760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29" name="Line 19"/>
          <p:cNvSpPr>
            <a:spLocks noChangeShapeType="1"/>
          </p:cNvSpPr>
          <p:nvPr/>
        </p:nvSpPr>
        <p:spPr bwMode="auto">
          <a:xfrm>
            <a:off x="331056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30" name="Line 20"/>
          <p:cNvSpPr>
            <a:spLocks noChangeShapeType="1"/>
          </p:cNvSpPr>
          <p:nvPr/>
        </p:nvSpPr>
        <p:spPr bwMode="auto">
          <a:xfrm>
            <a:off x="3502080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31" name="Line 21"/>
          <p:cNvSpPr>
            <a:spLocks noChangeShapeType="1"/>
          </p:cNvSpPr>
          <p:nvPr/>
        </p:nvSpPr>
        <p:spPr bwMode="auto">
          <a:xfrm>
            <a:off x="369360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32" name="Line 22"/>
          <p:cNvSpPr>
            <a:spLocks noChangeShapeType="1"/>
          </p:cNvSpPr>
          <p:nvPr/>
        </p:nvSpPr>
        <p:spPr bwMode="auto">
          <a:xfrm>
            <a:off x="388656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33" name="Line 23"/>
          <p:cNvSpPr>
            <a:spLocks noChangeShapeType="1"/>
          </p:cNvSpPr>
          <p:nvPr/>
        </p:nvSpPr>
        <p:spPr bwMode="auto">
          <a:xfrm>
            <a:off x="2926080" y="316401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34" name="Line 24"/>
          <p:cNvSpPr>
            <a:spLocks noChangeShapeType="1"/>
          </p:cNvSpPr>
          <p:nvPr/>
        </p:nvSpPr>
        <p:spPr bwMode="auto">
          <a:xfrm>
            <a:off x="2926080" y="335699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35" name="Line 25"/>
          <p:cNvSpPr>
            <a:spLocks noChangeShapeType="1"/>
          </p:cNvSpPr>
          <p:nvPr/>
        </p:nvSpPr>
        <p:spPr bwMode="auto">
          <a:xfrm>
            <a:off x="2926080" y="3548532"/>
            <a:ext cx="1152000" cy="144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36" name="Line 26"/>
          <p:cNvSpPr>
            <a:spLocks noChangeShapeType="1"/>
          </p:cNvSpPr>
          <p:nvPr/>
        </p:nvSpPr>
        <p:spPr bwMode="auto">
          <a:xfrm>
            <a:off x="2926080" y="393305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37" name="Line 27"/>
          <p:cNvSpPr>
            <a:spLocks noChangeShapeType="1"/>
          </p:cNvSpPr>
          <p:nvPr/>
        </p:nvSpPr>
        <p:spPr bwMode="auto">
          <a:xfrm>
            <a:off x="2926080" y="374007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38" name="Line 28"/>
          <p:cNvSpPr>
            <a:spLocks noChangeShapeType="1"/>
          </p:cNvSpPr>
          <p:nvPr/>
        </p:nvSpPr>
        <p:spPr bwMode="auto">
          <a:xfrm flipV="1">
            <a:off x="622080" y="1242851"/>
            <a:ext cx="1440" cy="5789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39" name="Line 29"/>
          <p:cNvSpPr>
            <a:spLocks noChangeShapeType="1"/>
          </p:cNvSpPr>
          <p:nvPr/>
        </p:nvSpPr>
        <p:spPr bwMode="auto">
          <a:xfrm>
            <a:off x="5230080" y="6428835"/>
            <a:ext cx="576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40" name="Line 30"/>
          <p:cNvSpPr>
            <a:spLocks noChangeShapeType="1"/>
          </p:cNvSpPr>
          <p:nvPr/>
        </p:nvSpPr>
        <p:spPr bwMode="auto">
          <a:xfrm flipV="1">
            <a:off x="622081" y="5083734"/>
            <a:ext cx="2112480" cy="1346542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41" name="Line 31"/>
          <p:cNvSpPr>
            <a:spLocks noChangeShapeType="1"/>
          </p:cNvSpPr>
          <p:nvPr/>
        </p:nvSpPr>
        <p:spPr bwMode="auto">
          <a:xfrm flipH="1" flipV="1">
            <a:off x="1389600" y="3740073"/>
            <a:ext cx="1346400" cy="13465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42" name="Line 32"/>
          <p:cNvSpPr>
            <a:spLocks noChangeShapeType="1"/>
          </p:cNvSpPr>
          <p:nvPr/>
        </p:nvSpPr>
        <p:spPr bwMode="auto">
          <a:xfrm flipV="1">
            <a:off x="1389601" y="3264823"/>
            <a:ext cx="2018880" cy="476690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43" name="Line 33"/>
          <p:cNvSpPr>
            <a:spLocks noChangeShapeType="1"/>
          </p:cNvSpPr>
          <p:nvPr/>
        </p:nvSpPr>
        <p:spPr bwMode="auto">
          <a:xfrm>
            <a:off x="3412800" y="3272023"/>
            <a:ext cx="178560" cy="565980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444" name="Text Box 34"/>
          <p:cNvSpPr txBox="1">
            <a:spLocks noChangeArrowheads="1"/>
          </p:cNvSpPr>
          <p:nvPr/>
        </p:nvSpPr>
        <p:spPr bwMode="auto">
          <a:xfrm>
            <a:off x="6013440" y="2832778"/>
            <a:ext cx="3130560" cy="2973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2401" rIns="0" bIns="0"/>
          <a:lstStyle/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geometry</a:t>
            </a:r>
            <a:endParaRPr lang="en-US" sz="25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source</a:t>
            </a:r>
            <a:endParaRPr lang="en-US" sz="25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6">
                    <a:lumMod val="75000"/>
                  </a:schemeClr>
                </a:solidFill>
              </a:rPr>
              <a:t>inter-action</a:t>
            </a:r>
            <a:endParaRPr lang="en-US" sz="2500" dirty="0">
              <a:solidFill>
                <a:schemeClr val="accent6">
                  <a:lumMod val="75000"/>
                </a:schemeClr>
              </a:solidFill>
            </a:endParaRPr>
          </a:p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6">
                    <a:lumMod val="75000"/>
                  </a:schemeClr>
                </a:solidFill>
              </a:rPr>
              <a:t>dust temperature</a:t>
            </a:r>
            <a:endParaRPr lang="en-US" sz="2500" dirty="0">
              <a:solidFill>
                <a:schemeClr val="accent6">
                  <a:lumMod val="75000"/>
                </a:schemeClr>
              </a:solidFill>
            </a:endParaRPr>
          </a:p>
          <a:p>
            <a:pPr marL="391686" indent="-293764">
              <a:spcAft>
                <a:spcPts val="1293"/>
              </a:spcAft>
              <a:buSzPct val="45000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en-US" sz="2500" dirty="0">
              <a:solidFill>
                <a:srgbClr val="000000"/>
              </a:solidFill>
            </a:endParaRPr>
          </a:p>
          <a:p>
            <a:pPr marL="391686" indent="-293764">
              <a:spcAft>
                <a:spcPts val="1293"/>
              </a:spcAft>
              <a:buSzPct val="45000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en-US" sz="2500" dirty="0">
              <a:solidFill>
                <a:srgbClr val="000000"/>
              </a:solidFill>
            </a:endParaRPr>
          </a:p>
        </p:txBody>
      </p:sp>
      <p:sp>
        <p:nvSpPr>
          <p:cNvPr id="17445" name="Text Box 35"/>
          <p:cNvSpPr txBox="1">
            <a:spLocks noChangeArrowheads="1"/>
          </p:cNvSpPr>
          <p:nvPr/>
        </p:nvSpPr>
        <p:spPr bwMode="auto">
          <a:xfrm>
            <a:off x="644170" y="1242151"/>
            <a:ext cx="6428160" cy="8295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91686" indent="-293764">
              <a:spcAft>
                <a:spcPts val="1293"/>
              </a:spcAft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</a:tabLst>
            </a:pPr>
            <a:r>
              <a:rPr lang="en-US" dirty="0" smtClean="0">
                <a:solidFill>
                  <a:srgbClr val="94006B"/>
                </a:solidFill>
                <a:latin typeface="+mn-lt"/>
              </a:rPr>
              <a:t>absorption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dirty="0">
                <a:solidFill>
                  <a:srgbClr val="000000"/>
                </a:solidFill>
                <a:latin typeface="+mn-lt"/>
              </a:rPr>
              <a:t>/ </a:t>
            </a:r>
            <a:r>
              <a:rPr lang="en-US" dirty="0" smtClean="0">
                <a:solidFill>
                  <a:srgbClr val="0099FF"/>
                </a:solidFill>
                <a:latin typeface="+mn-lt"/>
              </a:rPr>
              <a:t>scattering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/ no interaction</a:t>
            </a:r>
            <a:endParaRPr lang="en-US" dirty="0">
              <a:solidFill>
                <a:srgbClr val="0099FF"/>
              </a:solidFill>
              <a:latin typeface="+mn-lt"/>
            </a:endParaRPr>
          </a:p>
        </p:txBody>
      </p:sp>
      <p:sp>
        <p:nvSpPr>
          <p:cNvPr id="17446" name="Oval 36"/>
          <p:cNvSpPr>
            <a:spLocks noChangeArrowheads="1"/>
          </p:cNvSpPr>
          <p:nvPr/>
        </p:nvSpPr>
        <p:spPr bwMode="auto">
          <a:xfrm>
            <a:off x="414720" y="6221453"/>
            <a:ext cx="414720" cy="414764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7250008" y="681548"/>
            <a:ext cx="1714480" cy="587212"/>
            <a:chOff x="7092280" y="1484784"/>
            <a:chExt cx="1714480" cy="587212"/>
          </a:xfrm>
        </p:grpSpPr>
        <p:sp>
          <p:nvSpPr>
            <p:cNvPr id="42" name="TextBox 41"/>
            <p:cNvSpPr txBox="1"/>
            <p:nvPr/>
          </p:nvSpPr>
          <p:spPr>
            <a:xfrm>
              <a:off x="7092280" y="1484784"/>
              <a:ext cx="1714480" cy="587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       </a:t>
              </a:r>
              <a:r>
                <a:rPr lang="en-US" sz="2000" dirty="0" smtClean="0">
                  <a:solidFill>
                    <a:schemeClr val="tx1"/>
                  </a:solidFill>
                </a:rPr>
                <a:t>=</a:t>
              </a:r>
              <a:r>
                <a:rPr lang="en-US" dirty="0" smtClean="0">
                  <a:solidFill>
                    <a:schemeClr val="tx1"/>
                  </a:solidFill>
                </a:rPr>
                <a:t> - </a:t>
              </a:r>
              <a:r>
                <a:rPr lang="en-US" sz="2000" dirty="0" err="1" smtClean="0">
                  <a:solidFill>
                    <a:schemeClr val="tx1"/>
                  </a:solidFill>
                </a:rPr>
                <a:t>ln</a:t>
              </a:r>
              <a:r>
                <a:rPr lang="en-US" sz="2000" dirty="0" smtClean="0">
                  <a:solidFill>
                    <a:schemeClr val="tx1"/>
                  </a:solidFill>
                </a:rPr>
                <a:t>(</a:t>
              </a:r>
              <a:r>
                <a:rPr lang="el-GR" sz="2000" dirty="0" smtClean="0">
                  <a:solidFill>
                    <a:schemeClr val="tx1"/>
                  </a:solidFill>
                  <a:latin typeface="Arial"/>
                  <a:cs typeface="Arial"/>
                </a:rPr>
                <a:t>ζ</a:t>
              </a:r>
              <a:r>
                <a:rPr lang="en-US" sz="2000" dirty="0" smtClean="0">
                  <a:solidFill>
                    <a:schemeClr val="tx1"/>
                  </a:solidFill>
                  <a:latin typeface="Arial"/>
                  <a:cs typeface="Arial"/>
                </a:rPr>
                <a:t>)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236296" y="1700808"/>
              <a:ext cx="338295" cy="2022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41" name="Text Box 28"/>
          <p:cNvSpPr txBox="1">
            <a:spLocks noChangeArrowheads="1"/>
          </p:cNvSpPr>
          <p:nvPr/>
        </p:nvSpPr>
        <p:spPr bwMode="auto">
          <a:xfrm>
            <a:off x="6876256" y="-24"/>
            <a:ext cx="2209128" cy="7632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Monte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Carlo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AutoShape 1"/>
          <p:cNvSpPr>
            <a:spLocks noChangeArrowheads="1"/>
          </p:cNvSpPr>
          <p:nvPr/>
        </p:nvSpPr>
        <p:spPr bwMode="auto">
          <a:xfrm>
            <a:off x="3502080" y="3740073"/>
            <a:ext cx="191520" cy="191540"/>
          </a:xfrm>
          <a:prstGeom prst="roundRect">
            <a:avLst>
              <a:gd name="adj" fmla="val 755"/>
            </a:avLst>
          </a:prstGeom>
          <a:solidFill>
            <a:srgbClr val="94006B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8436" name="AutoShape 2"/>
          <p:cNvSpPr>
            <a:spLocks noChangeArrowheads="1"/>
          </p:cNvSpPr>
          <p:nvPr/>
        </p:nvSpPr>
        <p:spPr bwMode="auto">
          <a:xfrm>
            <a:off x="622080" y="2972472"/>
            <a:ext cx="1152000" cy="1152121"/>
          </a:xfrm>
          <a:prstGeom prst="roundRect">
            <a:avLst>
              <a:gd name="adj" fmla="val 125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8437" name="AutoShape 3"/>
          <p:cNvSpPr>
            <a:spLocks noChangeArrowheads="1"/>
          </p:cNvSpPr>
          <p:nvPr/>
        </p:nvSpPr>
        <p:spPr bwMode="auto">
          <a:xfrm>
            <a:off x="3310561" y="3164013"/>
            <a:ext cx="191520" cy="191540"/>
          </a:xfrm>
          <a:prstGeom prst="roundRect">
            <a:avLst>
              <a:gd name="adj" fmla="val 755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8438" name="AutoShape 4"/>
          <p:cNvSpPr>
            <a:spLocks noChangeArrowheads="1"/>
          </p:cNvSpPr>
          <p:nvPr/>
        </p:nvSpPr>
        <p:spPr bwMode="auto">
          <a:xfrm>
            <a:off x="2541600" y="4892194"/>
            <a:ext cx="384480" cy="384520"/>
          </a:xfrm>
          <a:prstGeom prst="roundRect">
            <a:avLst>
              <a:gd name="adj" fmla="val 375"/>
            </a:avLst>
          </a:prstGeom>
          <a:solidFill>
            <a:srgbClr val="94006B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8439" name="AutoShape 5"/>
          <p:cNvSpPr>
            <a:spLocks noChangeArrowheads="1"/>
          </p:cNvSpPr>
          <p:nvPr/>
        </p:nvSpPr>
        <p:spPr bwMode="auto">
          <a:xfrm>
            <a:off x="622080" y="1820351"/>
            <a:ext cx="4608000" cy="4608484"/>
          </a:xfrm>
          <a:prstGeom prst="roundRect">
            <a:avLst>
              <a:gd name="adj" fmla="val 28"/>
            </a:avLst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8440" name="Line 6"/>
          <p:cNvSpPr>
            <a:spLocks noChangeShapeType="1"/>
          </p:cNvSpPr>
          <p:nvPr/>
        </p:nvSpPr>
        <p:spPr bwMode="auto">
          <a:xfrm>
            <a:off x="1774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41" name="Line 7"/>
          <p:cNvSpPr>
            <a:spLocks noChangeShapeType="1"/>
          </p:cNvSpPr>
          <p:nvPr/>
        </p:nvSpPr>
        <p:spPr bwMode="auto">
          <a:xfrm>
            <a:off x="2926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42" name="Line 8"/>
          <p:cNvSpPr>
            <a:spLocks noChangeShapeType="1"/>
          </p:cNvSpPr>
          <p:nvPr/>
        </p:nvSpPr>
        <p:spPr bwMode="auto">
          <a:xfrm>
            <a:off x="4078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43" name="Line 9"/>
          <p:cNvSpPr>
            <a:spLocks noChangeShapeType="1"/>
          </p:cNvSpPr>
          <p:nvPr/>
        </p:nvSpPr>
        <p:spPr bwMode="auto">
          <a:xfrm>
            <a:off x="622080" y="2972472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44" name="Line 10"/>
          <p:cNvSpPr>
            <a:spLocks noChangeShapeType="1"/>
          </p:cNvSpPr>
          <p:nvPr/>
        </p:nvSpPr>
        <p:spPr bwMode="auto">
          <a:xfrm>
            <a:off x="622080" y="4124593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45" name="Line 11"/>
          <p:cNvSpPr>
            <a:spLocks noChangeShapeType="1"/>
          </p:cNvSpPr>
          <p:nvPr/>
        </p:nvSpPr>
        <p:spPr bwMode="auto">
          <a:xfrm>
            <a:off x="622080" y="5276714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46" name="Line 12"/>
          <p:cNvSpPr>
            <a:spLocks noChangeShapeType="1"/>
          </p:cNvSpPr>
          <p:nvPr/>
        </p:nvSpPr>
        <p:spPr bwMode="auto">
          <a:xfrm>
            <a:off x="2158561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47" name="Line 13"/>
          <p:cNvSpPr>
            <a:spLocks noChangeShapeType="1"/>
          </p:cNvSpPr>
          <p:nvPr/>
        </p:nvSpPr>
        <p:spPr bwMode="auto">
          <a:xfrm>
            <a:off x="2541601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48" name="Line 14"/>
          <p:cNvSpPr>
            <a:spLocks noChangeShapeType="1"/>
          </p:cNvSpPr>
          <p:nvPr/>
        </p:nvSpPr>
        <p:spPr bwMode="auto">
          <a:xfrm>
            <a:off x="1774080" y="450911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49" name="Line 15"/>
          <p:cNvSpPr>
            <a:spLocks noChangeShapeType="1"/>
          </p:cNvSpPr>
          <p:nvPr/>
        </p:nvSpPr>
        <p:spPr bwMode="auto">
          <a:xfrm>
            <a:off x="1774080" y="489219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50" name="Line 16"/>
          <p:cNvSpPr>
            <a:spLocks noChangeShapeType="1"/>
          </p:cNvSpPr>
          <p:nvPr/>
        </p:nvSpPr>
        <p:spPr bwMode="auto">
          <a:xfrm>
            <a:off x="4078080" y="4700653"/>
            <a:ext cx="1152000" cy="144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51" name="Line 17"/>
          <p:cNvSpPr>
            <a:spLocks noChangeShapeType="1"/>
          </p:cNvSpPr>
          <p:nvPr/>
        </p:nvSpPr>
        <p:spPr bwMode="auto">
          <a:xfrm>
            <a:off x="4654080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52" name="Line 18"/>
          <p:cNvSpPr>
            <a:spLocks noChangeShapeType="1"/>
          </p:cNvSpPr>
          <p:nvPr/>
        </p:nvSpPr>
        <p:spPr bwMode="auto">
          <a:xfrm>
            <a:off x="311760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53" name="Line 19"/>
          <p:cNvSpPr>
            <a:spLocks noChangeShapeType="1"/>
          </p:cNvSpPr>
          <p:nvPr/>
        </p:nvSpPr>
        <p:spPr bwMode="auto">
          <a:xfrm>
            <a:off x="331056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54" name="Line 20"/>
          <p:cNvSpPr>
            <a:spLocks noChangeShapeType="1"/>
          </p:cNvSpPr>
          <p:nvPr/>
        </p:nvSpPr>
        <p:spPr bwMode="auto">
          <a:xfrm>
            <a:off x="3502080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55" name="Line 21"/>
          <p:cNvSpPr>
            <a:spLocks noChangeShapeType="1"/>
          </p:cNvSpPr>
          <p:nvPr/>
        </p:nvSpPr>
        <p:spPr bwMode="auto">
          <a:xfrm>
            <a:off x="369360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56" name="Line 22"/>
          <p:cNvSpPr>
            <a:spLocks noChangeShapeType="1"/>
          </p:cNvSpPr>
          <p:nvPr/>
        </p:nvSpPr>
        <p:spPr bwMode="auto">
          <a:xfrm>
            <a:off x="388656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57" name="Line 23"/>
          <p:cNvSpPr>
            <a:spLocks noChangeShapeType="1"/>
          </p:cNvSpPr>
          <p:nvPr/>
        </p:nvSpPr>
        <p:spPr bwMode="auto">
          <a:xfrm>
            <a:off x="2926080" y="316401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58" name="Line 24"/>
          <p:cNvSpPr>
            <a:spLocks noChangeShapeType="1"/>
          </p:cNvSpPr>
          <p:nvPr/>
        </p:nvSpPr>
        <p:spPr bwMode="auto">
          <a:xfrm>
            <a:off x="2926080" y="335699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59" name="Line 25"/>
          <p:cNvSpPr>
            <a:spLocks noChangeShapeType="1"/>
          </p:cNvSpPr>
          <p:nvPr/>
        </p:nvSpPr>
        <p:spPr bwMode="auto">
          <a:xfrm>
            <a:off x="2926080" y="3548532"/>
            <a:ext cx="1152000" cy="144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60" name="Line 26"/>
          <p:cNvSpPr>
            <a:spLocks noChangeShapeType="1"/>
          </p:cNvSpPr>
          <p:nvPr/>
        </p:nvSpPr>
        <p:spPr bwMode="auto">
          <a:xfrm>
            <a:off x="2926080" y="393305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61" name="Line 27"/>
          <p:cNvSpPr>
            <a:spLocks noChangeShapeType="1"/>
          </p:cNvSpPr>
          <p:nvPr/>
        </p:nvSpPr>
        <p:spPr bwMode="auto">
          <a:xfrm>
            <a:off x="2926080" y="374007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62" name="Line 28"/>
          <p:cNvSpPr>
            <a:spLocks noChangeShapeType="1"/>
          </p:cNvSpPr>
          <p:nvPr/>
        </p:nvSpPr>
        <p:spPr bwMode="auto">
          <a:xfrm flipV="1">
            <a:off x="622080" y="1242851"/>
            <a:ext cx="1440" cy="5789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63" name="Line 29"/>
          <p:cNvSpPr>
            <a:spLocks noChangeShapeType="1"/>
          </p:cNvSpPr>
          <p:nvPr/>
        </p:nvSpPr>
        <p:spPr bwMode="auto">
          <a:xfrm>
            <a:off x="5230080" y="6428835"/>
            <a:ext cx="576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64" name="Line 30"/>
          <p:cNvSpPr>
            <a:spLocks noChangeShapeType="1"/>
          </p:cNvSpPr>
          <p:nvPr/>
        </p:nvSpPr>
        <p:spPr bwMode="auto">
          <a:xfrm flipV="1">
            <a:off x="622081" y="5083734"/>
            <a:ext cx="2112480" cy="1346542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65" name="Line 31"/>
          <p:cNvSpPr>
            <a:spLocks noChangeShapeType="1"/>
          </p:cNvSpPr>
          <p:nvPr/>
        </p:nvSpPr>
        <p:spPr bwMode="auto">
          <a:xfrm flipH="1" flipV="1">
            <a:off x="1389600" y="3740073"/>
            <a:ext cx="1346400" cy="13465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66" name="Line 32"/>
          <p:cNvSpPr>
            <a:spLocks noChangeShapeType="1"/>
          </p:cNvSpPr>
          <p:nvPr/>
        </p:nvSpPr>
        <p:spPr bwMode="auto">
          <a:xfrm flipV="1">
            <a:off x="1389601" y="3264823"/>
            <a:ext cx="2018880" cy="476690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67" name="Line 33"/>
          <p:cNvSpPr>
            <a:spLocks noChangeShapeType="1"/>
          </p:cNvSpPr>
          <p:nvPr/>
        </p:nvSpPr>
        <p:spPr bwMode="auto">
          <a:xfrm>
            <a:off x="3412800" y="3272023"/>
            <a:ext cx="178560" cy="565980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68" name="Line 34"/>
          <p:cNvSpPr>
            <a:spLocks noChangeShapeType="1"/>
          </p:cNvSpPr>
          <p:nvPr/>
        </p:nvSpPr>
        <p:spPr bwMode="auto">
          <a:xfrm flipV="1">
            <a:off x="3607200" y="2279760"/>
            <a:ext cx="2406240" cy="1542401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ashDotDot"/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8470" name="Text Box 36"/>
          <p:cNvSpPr txBox="1">
            <a:spLocks noChangeArrowheads="1"/>
          </p:cNvSpPr>
          <p:nvPr/>
        </p:nvSpPr>
        <p:spPr bwMode="auto">
          <a:xfrm>
            <a:off x="647120" y="1163781"/>
            <a:ext cx="6782400" cy="62214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91686" indent="-293764">
              <a:spcAft>
                <a:spcPts val="1293"/>
              </a:spcAft>
              <a:buClr>
                <a:schemeClr val="accent6"/>
              </a:buClr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Photons escape model cloud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8471" name="Oval 37"/>
          <p:cNvSpPr>
            <a:spLocks noChangeArrowheads="1"/>
          </p:cNvSpPr>
          <p:nvPr/>
        </p:nvSpPr>
        <p:spPr bwMode="auto">
          <a:xfrm>
            <a:off x="414720" y="6221453"/>
            <a:ext cx="414720" cy="414764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41" name="Text Box 28"/>
          <p:cNvSpPr txBox="1">
            <a:spLocks noChangeArrowheads="1"/>
          </p:cNvSpPr>
          <p:nvPr/>
        </p:nvSpPr>
        <p:spPr bwMode="auto">
          <a:xfrm>
            <a:off x="6876256" y="-24"/>
            <a:ext cx="2209128" cy="7632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Monte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Carlo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Impact" pitchFamily="34" charset="0"/>
            </a:endParaRPr>
          </a:p>
        </p:txBody>
      </p:sp>
      <p:sp>
        <p:nvSpPr>
          <p:cNvPr id="42" name="Text Box 34"/>
          <p:cNvSpPr txBox="1">
            <a:spLocks noChangeArrowheads="1"/>
          </p:cNvSpPr>
          <p:nvPr/>
        </p:nvSpPr>
        <p:spPr bwMode="auto">
          <a:xfrm>
            <a:off x="6013440" y="2832778"/>
            <a:ext cx="2695680" cy="359661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2401" rIns="0" bIns="0"/>
          <a:lstStyle/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geometry</a:t>
            </a:r>
            <a:endParaRPr lang="en-US" sz="25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source</a:t>
            </a:r>
            <a:endParaRPr lang="en-US" sz="25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inter-action</a:t>
            </a:r>
            <a:endParaRPr lang="en-US" sz="25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temperature</a:t>
            </a:r>
          </a:p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+mj-lt"/>
              <a:buAutoNum type="arabicPeriod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500" dirty="0" smtClean="0">
                <a:solidFill>
                  <a:schemeClr val="accent6"/>
                </a:solidFill>
              </a:rPr>
              <a:t>detection</a:t>
            </a:r>
            <a:endParaRPr lang="en-US" sz="25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42844" y="1643050"/>
            <a:ext cx="5286412" cy="642942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391686" indent="-293764" eaLnBrk="1">
              <a:buSzPct val="45000"/>
              <a:buFont typeface="Arial" pitchFamily="34" charset="0"/>
              <a:buChar char="•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Multiple photons at a time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71406" y="1714488"/>
            <a:ext cx="4214842" cy="4214842"/>
            <a:chOff x="829440" y="2694523"/>
            <a:chExt cx="3525121" cy="3734312"/>
          </a:xfrm>
        </p:grpSpPr>
        <p:sp>
          <p:nvSpPr>
            <p:cNvPr id="21509" name="AutoShape 3"/>
            <p:cNvSpPr>
              <a:spLocks noChangeArrowheads="1"/>
            </p:cNvSpPr>
            <p:nvPr/>
          </p:nvSpPr>
          <p:spPr bwMode="auto">
            <a:xfrm>
              <a:off x="964800" y="3094886"/>
              <a:ext cx="3012480" cy="3189934"/>
            </a:xfrm>
            <a:prstGeom prst="roundRect">
              <a:avLst>
                <a:gd name="adj" fmla="val 46"/>
              </a:avLst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21510" name="Line 4"/>
            <p:cNvSpPr>
              <a:spLocks noChangeShapeType="1"/>
            </p:cNvSpPr>
            <p:nvPr/>
          </p:nvSpPr>
          <p:spPr bwMode="auto">
            <a:xfrm>
              <a:off x="1717921" y="3094886"/>
              <a:ext cx="1440" cy="3189934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11" name="Line 5"/>
            <p:cNvSpPr>
              <a:spLocks noChangeShapeType="1"/>
            </p:cNvSpPr>
            <p:nvPr/>
          </p:nvSpPr>
          <p:spPr bwMode="auto">
            <a:xfrm>
              <a:off x="2471040" y="3094886"/>
              <a:ext cx="1440" cy="3189934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12" name="Line 6"/>
            <p:cNvSpPr>
              <a:spLocks noChangeShapeType="1"/>
            </p:cNvSpPr>
            <p:nvPr/>
          </p:nvSpPr>
          <p:spPr bwMode="auto">
            <a:xfrm>
              <a:off x="3224161" y="3094886"/>
              <a:ext cx="1440" cy="3189934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13" name="Line 7"/>
            <p:cNvSpPr>
              <a:spLocks noChangeShapeType="1"/>
            </p:cNvSpPr>
            <p:nvPr/>
          </p:nvSpPr>
          <p:spPr bwMode="auto">
            <a:xfrm>
              <a:off x="964800" y="3892729"/>
              <a:ext cx="3012480" cy="1440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14" name="Line 8"/>
            <p:cNvSpPr>
              <a:spLocks noChangeShapeType="1"/>
            </p:cNvSpPr>
            <p:nvPr/>
          </p:nvSpPr>
          <p:spPr bwMode="auto">
            <a:xfrm>
              <a:off x="964800" y="4690573"/>
              <a:ext cx="3012480" cy="1440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15" name="Line 9"/>
            <p:cNvSpPr>
              <a:spLocks noChangeShapeType="1"/>
            </p:cNvSpPr>
            <p:nvPr/>
          </p:nvSpPr>
          <p:spPr bwMode="auto">
            <a:xfrm>
              <a:off x="964800" y="5486976"/>
              <a:ext cx="3012480" cy="1441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16" name="Line 10"/>
            <p:cNvSpPr>
              <a:spLocks noChangeShapeType="1"/>
            </p:cNvSpPr>
            <p:nvPr/>
          </p:nvSpPr>
          <p:spPr bwMode="auto">
            <a:xfrm>
              <a:off x="1969920" y="4690573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17" name="Line 11"/>
            <p:cNvSpPr>
              <a:spLocks noChangeShapeType="1"/>
            </p:cNvSpPr>
            <p:nvPr/>
          </p:nvSpPr>
          <p:spPr bwMode="auto">
            <a:xfrm>
              <a:off x="2220480" y="4690573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18" name="Line 12"/>
            <p:cNvSpPr>
              <a:spLocks noChangeShapeType="1"/>
            </p:cNvSpPr>
            <p:nvPr/>
          </p:nvSpPr>
          <p:spPr bwMode="auto">
            <a:xfrm>
              <a:off x="1717920" y="4955561"/>
              <a:ext cx="753120" cy="144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19" name="Line 13"/>
            <p:cNvSpPr>
              <a:spLocks noChangeShapeType="1"/>
            </p:cNvSpPr>
            <p:nvPr/>
          </p:nvSpPr>
          <p:spPr bwMode="auto">
            <a:xfrm>
              <a:off x="1717920" y="5221988"/>
              <a:ext cx="753120" cy="144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20" name="Line 14"/>
            <p:cNvSpPr>
              <a:spLocks noChangeShapeType="1"/>
            </p:cNvSpPr>
            <p:nvPr/>
          </p:nvSpPr>
          <p:spPr bwMode="auto">
            <a:xfrm>
              <a:off x="3224160" y="5089494"/>
              <a:ext cx="753120" cy="144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21" name="Line 15"/>
            <p:cNvSpPr>
              <a:spLocks noChangeShapeType="1"/>
            </p:cNvSpPr>
            <p:nvPr/>
          </p:nvSpPr>
          <p:spPr bwMode="auto">
            <a:xfrm>
              <a:off x="3601441" y="4690573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22" name="Line 16"/>
            <p:cNvSpPr>
              <a:spLocks noChangeShapeType="1"/>
            </p:cNvSpPr>
            <p:nvPr/>
          </p:nvSpPr>
          <p:spPr bwMode="auto">
            <a:xfrm>
              <a:off x="2597760" y="3892729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23" name="Line 17"/>
            <p:cNvSpPr>
              <a:spLocks noChangeShapeType="1"/>
            </p:cNvSpPr>
            <p:nvPr/>
          </p:nvSpPr>
          <p:spPr bwMode="auto">
            <a:xfrm>
              <a:off x="2723041" y="3892729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24" name="Line 18"/>
            <p:cNvSpPr>
              <a:spLocks noChangeShapeType="1"/>
            </p:cNvSpPr>
            <p:nvPr/>
          </p:nvSpPr>
          <p:spPr bwMode="auto">
            <a:xfrm>
              <a:off x="2848320" y="3892729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25" name="Line 19"/>
            <p:cNvSpPr>
              <a:spLocks noChangeShapeType="1"/>
            </p:cNvSpPr>
            <p:nvPr/>
          </p:nvSpPr>
          <p:spPr bwMode="auto">
            <a:xfrm>
              <a:off x="2973601" y="3892729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26" name="Line 20"/>
            <p:cNvSpPr>
              <a:spLocks noChangeShapeType="1"/>
            </p:cNvSpPr>
            <p:nvPr/>
          </p:nvSpPr>
          <p:spPr bwMode="auto">
            <a:xfrm>
              <a:off x="3098880" y="3892729"/>
              <a:ext cx="1440" cy="797844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27" name="Line 21"/>
            <p:cNvSpPr>
              <a:spLocks noChangeShapeType="1"/>
            </p:cNvSpPr>
            <p:nvPr/>
          </p:nvSpPr>
          <p:spPr bwMode="auto">
            <a:xfrm>
              <a:off x="2471041" y="4025223"/>
              <a:ext cx="753120" cy="144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28" name="Line 22"/>
            <p:cNvSpPr>
              <a:spLocks noChangeShapeType="1"/>
            </p:cNvSpPr>
            <p:nvPr/>
          </p:nvSpPr>
          <p:spPr bwMode="auto">
            <a:xfrm>
              <a:off x="2471041" y="4157717"/>
              <a:ext cx="753120" cy="1440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29" name="Line 23"/>
            <p:cNvSpPr>
              <a:spLocks noChangeShapeType="1"/>
            </p:cNvSpPr>
            <p:nvPr/>
          </p:nvSpPr>
          <p:spPr bwMode="auto">
            <a:xfrm>
              <a:off x="2471041" y="4291650"/>
              <a:ext cx="753120" cy="144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30" name="Line 24"/>
            <p:cNvSpPr>
              <a:spLocks noChangeShapeType="1"/>
            </p:cNvSpPr>
            <p:nvPr/>
          </p:nvSpPr>
          <p:spPr bwMode="auto">
            <a:xfrm>
              <a:off x="2471041" y="4556638"/>
              <a:ext cx="753120" cy="144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31" name="Line 25"/>
            <p:cNvSpPr>
              <a:spLocks noChangeShapeType="1"/>
            </p:cNvSpPr>
            <p:nvPr/>
          </p:nvSpPr>
          <p:spPr bwMode="auto">
            <a:xfrm>
              <a:off x="2471041" y="4424144"/>
              <a:ext cx="753120" cy="1441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32" name="Line 26"/>
            <p:cNvSpPr>
              <a:spLocks noChangeShapeType="1"/>
            </p:cNvSpPr>
            <p:nvPr/>
          </p:nvSpPr>
          <p:spPr bwMode="auto">
            <a:xfrm flipV="1">
              <a:off x="964800" y="2694523"/>
              <a:ext cx="1440" cy="401802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33" name="Line 27"/>
            <p:cNvSpPr>
              <a:spLocks noChangeShapeType="1"/>
            </p:cNvSpPr>
            <p:nvPr/>
          </p:nvSpPr>
          <p:spPr bwMode="auto">
            <a:xfrm>
              <a:off x="3978721" y="6284820"/>
              <a:ext cx="375840" cy="1441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34" name="Line 28"/>
            <p:cNvSpPr>
              <a:spLocks noChangeShapeType="1"/>
            </p:cNvSpPr>
            <p:nvPr/>
          </p:nvSpPr>
          <p:spPr bwMode="auto">
            <a:xfrm flipV="1">
              <a:off x="964801" y="5353042"/>
              <a:ext cx="1380960" cy="933218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35" name="Oval 29"/>
            <p:cNvSpPr>
              <a:spLocks noChangeArrowheads="1"/>
            </p:cNvSpPr>
            <p:nvPr/>
          </p:nvSpPr>
          <p:spPr bwMode="auto">
            <a:xfrm>
              <a:off x="829440" y="6140805"/>
              <a:ext cx="270720" cy="28803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21536" name="Line 30"/>
            <p:cNvSpPr>
              <a:spLocks noChangeShapeType="1"/>
            </p:cNvSpPr>
            <p:nvPr/>
          </p:nvSpPr>
          <p:spPr bwMode="auto">
            <a:xfrm flipV="1">
              <a:off x="966241" y="4991565"/>
              <a:ext cx="452160" cy="1294696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37" name="Line 31"/>
            <p:cNvSpPr>
              <a:spLocks noChangeShapeType="1"/>
            </p:cNvSpPr>
            <p:nvPr/>
          </p:nvSpPr>
          <p:spPr bwMode="auto">
            <a:xfrm flipV="1">
              <a:off x="966241" y="5854216"/>
              <a:ext cx="1920960" cy="433485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38" name="Line 32"/>
            <p:cNvSpPr>
              <a:spLocks noChangeShapeType="1"/>
            </p:cNvSpPr>
            <p:nvPr/>
          </p:nvSpPr>
          <p:spPr bwMode="auto">
            <a:xfrm flipV="1">
              <a:off x="966241" y="4128915"/>
              <a:ext cx="1039680" cy="2157346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39" name="Line 33"/>
            <p:cNvSpPr>
              <a:spLocks noChangeShapeType="1"/>
            </p:cNvSpPr>
            <p:nvPr/>
          </p:nvSpPr>
          <p:spPr bwMode="auto">
            <a:xfrm flipV="1">
              <a:off x="966241" y="3555734"/>
              <a:ext cx="452160" cy="2730527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40" name="Line 34"/>
            <p:cNvSpPr>
              <a:spLocks noChangeShapeType="1"/>
            </p:cNvSpPr>
            <p:nvPr/>
          </p:nvSpPr>
          <p:spPr bwMode="auto">
            <a:xfrm flipV="1">
              <a:off x="966241" y="4416945"/>
              <a:ext cx="1627200" cy="1869316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21541" name="Line 35"/>
            <p:cNvSpPr>
              <a:spLocks noChangeShapeType="1"/>
            </p:cNvSpPr>
            <p:nvPr/>
          </p:nvSpPr>
          <p:spPr bwMode="auto">
            <a:xfrm flipV="1">
              <a:off x="966241" y="4416945"/>
              <a:ext cx="2508480" cy="1869316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</p:grpSp>
      <p:sp>
        <p:nvSpPr>
          <p:cNvPr id="39" name="Text Box 28"/>
          <p:cNvSpPr txBox="1">
            <a:spLocks noChangeArrowheads="1"/>
          </p:cNvSpPr>
          <p:nvPr/>
        </p:nvSpPr>
        <p:spPr bwMode="auto">
          <a:xfrm>
            <a:off x="6572264" y="165390"/>
            <a:ext cx="2500330" cy="7632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MC parallelization 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Impact" pitchFamily="34" charset="0"/>
            </a:endParaRPr>
          </a:p>
        </p:txBody>
      </p:sp>
      <p:sp>
        <p:nvSpPr>
          <p:cNvPr id="40" name="Rectangle 1"/>
          <p:cNvSpPr txBox="1">
            <a:spLocks noChangeArrowheads="1"/>
          </p:cNvSpPr>
          <p:nvPr/>
        </p:nvSpPr>
        <p:spPr>
          <a:xfrm>
            <a:off x="4500562" y="2214554"/>
            <a:ext cx="4643470" cy="3786214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514350" marR="0" lvl="0" indent="-514350" algn="ctr" defTabSz="457200" rtl="0" eaLnBrk="1" fontAlgn="base" latinLnBrk="0" hangingPunct="0">
              <a:lnSpc>
                <a:spcPct val="150000"/>
              </a:lnSpc>
              <a:spcBef>
                <a:spcPts val="688"/>
              </a:spcBef>
              <a:spcAft>
                <a:spcPct val="0"/>
              </a:spcAft>
              <a:buClr>
                <a:schemeClr val="accent6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kumimoji="0" lang="en-US" sz="2000" i="0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Challenges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</a:p>
          <a:p>
            <a:pPr marL="514350" marR="0" lvl="0" indent="-514350" algn="l" defTabSz="457200" rtl="0" eaLnBrk="1" fontAlgn="base" latinLnBrk="0" hangingPunct="0">
              <a:lnSpc>
                <a:spcPct val="150000"/>
              </a:lnSpc>
              <a:spcBef>
                <a:spcPts val="688"/>
              </a:spcBef>
              <a:spcAft>
                <a:spcPct val="0"/>
              </a:spcAft>
              <a:buClr>
                <a:schemeClr val="accent6"/>
              </a:buClr>
              <a:buSzPct val="100000"/>
              <a:buFont typeface="Wingdings" pitchFamily="2" charset="2"/>
              <a:buChar char="v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Cell locked when hit by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photon</a:t>
            </a:r>
          </a:p>
          <a:p>
            <a:pPr marL="514350" lvl="0" indent="-514350" eaLnBrk="1">
              <a:lnSpc>
                <a:spcPct val="150000"/>
              </a:lnSpc>
              <a:spcBef>
                <a:spcPts val="688"/>
              </a:spcBef>
              <a:buClr>
                <a:schemeClr val="accent6"/>
              </a:buClr>
              <a:buSzTx/>
              <a:buFont typeface="Wingdings" pitchFamily="2" charset="2"/>
              <a:buChar char="v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Parallel random number generator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(</a:t>
            </a:r>
            <a:r>
              <a:rPr lang="en-US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Mersene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Twister)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457200" rtl="0" eaLnBrk="1" fontAlgn="base" latinLnBrk="0" hangingPunct="0">
              <a:lnSpc>
                <a:spcPct val="150000"/>
              </a:lnSpc>
              <a:spcBef>
                <a:spcPts val="688"/>
              </a:spcBef>
              <a:spcAft>
                <a:spcPct val="0"/>
              </a:spcAft>
              <a:buClr>
                <a:schemeClr val="accent6"/>
              </a:buClr>
              <a:buSzTx/>
              <a:buFont typeface="Wingdings" pitchFamily="2" charset="2"/>
              <a:buChar char="v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Computer games    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Graphical Processing Units 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(CUDA)</a:t>
            </a:r>
          </a:p>
          <a:p>
            <a:pPr marL="327025" marR="0" lvl="0" indent="-327025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Tx/>
              <a:buSzTx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AutoShape 2"/>
          <p:cNvSpPr>
            <a:spLocks noChangeArrowheads="1"/>
          </p:cNvSpPr>
          <p:nvPr/>
        </p:nvSpPr>
        <p:spPr bwMode="auto">
          <a:xfrm>
            <a:off x="7143768" y="4572008"/>
            <a:ext cx="428628" cy="142876"/>
          </a:xfrm>
          <a:prstGeom prst="rightArrow">
            <a:avLst>
              <a:gd name="adj1" fmla="val 50000"/>
              <a:gd name="adj2" fmla="val 37500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0" y="6384733"/>
            <a:ext cx="6228184" cy="4286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Heymann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 (2010, PhD)</a:t>
            </a:r>
            <a:endParaRPr lang="en-US" sz="180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" y="1230110"/>
            <a:ext cx="6715172" cy="41991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57322" y="5429264"/>
            <a:ext cx="5643570" cy="878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Benchmark = ‘Dusty’ code 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(</a:t>
            </a:r>
            <a:r>
              <a:rPr lang="en-US" sz="1800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Iveciz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et al. 1999):  </a:t>
            </a:r>
          </a:p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                     unphysical at faint flux levels</a:t>
            </a:r>
          </a:p>
        </p:txBody>
      </p:sp>
      <p:sp>
        <p:nvSpPr>
          <p:cNvPr id="7" name="Rectangle 6"/>
          <p:cNvSpPr/>
          <p:nvPr/>
        </p:nvSpPr>
        <p:spPr>
          <a:xfrm>
            <a:off x="1071538" y="1177025"/>
            <a:ext cx="5786478" cy="466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Dust sphere: A</a:t>
            </a:r>
            <a:r>
              <a:rPr lang="en-US" sz="2000" baseline="-25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V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= 1000mag, heated by star</a:t>
            </a: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1500166" y="3214686"/>
            <a:ext cx="4786346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bg1">
                <a:lumMod val="85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3"/>
          <p:cNvSpPr/>
          <p:nvPr/>
        </p:nvSpPr>
        <p:spPr>
          <a:xfrm>
            <a:off x="6396165" y="0"/>
            <a:ext cx="274786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Comparison of 2 </a:t>
            </a:r>
          </a:p>
          <a:p>
            <a:pPr algn="r">
              <a:lnSpc>
                <a:spcPct val="100000"/>
              </a:lnSpc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ray tracing codes</a:t>
            </a:r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 rot="3574988" flipV="1">
            <a:off x="1796772" y="3001554"/>
            <a:ext cx="452700" cy="118667"/>
          </a:xfrm>
          <a:prstGeom prst="rightArrow">
            <a:avLst>
              <a:gd name="adj1" fmla="val 50000"/>
              <a:gd name="adj2" fmla="val 37500"/>
            </a:avLst>
          </a:prstGeom>
          <a:solidFill>
            <a:schemeClr val="bg1">
              <a:lumMod val="95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20046" y="1620792"/>
            <a:ext cx="6995160" cy="437997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Box 28"/>
          <p:cNvSpPr txBox="1">
            <a:spLocks noChangeArrowheads="1"/>
          </p:cNvSpPr>
          <p:nvPr/>
        </p:nvSpPr>
        <p:spPr bwMode="auto">
          <a:xfrm>
            <a:off x="8072462" y="-214338"/>
            <a:ext cx="928694" cy="100013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1D </a:t>
            </a:r>
            <a:r>
              <a:rPr lang="en-US" sz="2800" dirty="0" smtClean="0">
                <a:solidFill>
                  <a:schemeClr val="accent6"/>
                </a:solidFill>
                <a:latin typeface="Impact" pitchFamily="34" charset="0"/>
              </a:rPr>
              <a:t> </a:t>
            </a:r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7143768" y="2928934"/>
            <a:ext cx="2214546" cy="1643074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391686" indent="-293764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Sphere</a:t>
            </a:r>
          </a:p>
          <a:p>
            <a:pPr marL="391686" indent="-293764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US" sz="2400" baseline="-25000" dirty="0" smtClean="0">
                <a:solidFill>
                  <a:schemeClr val="accent6">
                    <a:lumMod val="75000"/>
                  </a:schemeClr>
                </a:solidFill>
              </a:rPr>
              <a:t>*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   = 2500K</a:t>
            </a:r>
          </a:p>
          <a:p>
            <a:pPr marL="391686" indent="-293764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l-GR" sz="24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ρ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Arial"/>
              </a:rPr>
              <a:t>(r) =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const.</a:t>
            </a:r>
          </a:p>
          <a:p>
            <a:pPr marL="391686" indent="-293764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dirty="0" smtClean="0"/>
          </a:p>
          <a:p>
            <a:pPr marL="391686" indent="-293764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470824" y="4004592"/>
            <a:ext cx="815160" cy="424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2"/>
                </a:solidFill>
                <a:latin typeface="Arial"/>
                <a:cs typeface="Arial"/>
              </a:rPr>
              <a:t>A</a:t>
            </a:r>
            <a:r>
              <a:rPr lang="en-US" sz="1800" baseline="-25000" dirty="0" smtClean="0">
                <a:solidFill>
                  <a:schemeClr val="accent2"/>
                </a:solidFill>
                <a:latin typeface="Arial"/>
                <a:cs typeface="Arial"/>
              </a:rPr>
              <a:t>V</a:t>
            </a:r>
            <a:r>
              <a:rPr lang="en-US" sz="1800" dirty="0" smtClean="0">
                <a:solidFill>
                  <a:schemeClr val="accent2"/>
                </a:solidFill>
                <a:latin typeface="Arial"/>
                <a:cs typeface="Arial"/>
              </a:rPr>
              <a:t>=10</a:t>
            </a:r>
            <a:endParaRPr lang="en-US" sz="1800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1574" y="1932890"/>
            <a:ext cx="312906" cy="424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CC00CC"/>
                </a:solidFill>
                <a:latin typeface="Arial"/>
                <a:cs typeface="Arial"/>
              </a:rPr>
              <a:t>1</a:t>
            </a:r>
            <a:endParaRPr lang="en-US" sz="1800" b="1" dirty="0">
              <a:solidFill>
                <a:srgbClr val="CC00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5357" y="4004592"/>
            <a:ext cx="569387" cy="424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C000"/>
                </a:solidFill>
                <a:latin typeface="Arial"/>
                <a:cs typeface="Arial"/>
              </a:rPr>
              <a:t>100</a:t>
            </a:r>
            <a:endParaRPr lang="en-US" sz="1800" b="1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29124" y="4004592"/>
            <a:ext cx="1210588" cy="424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B050"/>
                </a:solidFill>
                <a:latin typeface="Arial"/>
                <a:cs typeface="Arial"/>
              </a:rPr>
              <a:t>1000 </a:t>
            </a:r>
            <a:r>
              <a:rPr lang="en-US" sz="1800" dirty="0" err="1" smtClean="0">
                <a:solidFill>
                  <a:srgbClr val="00B050"/>
                </a:solidFill>
                <a:latin typeface="Arial"/>
                <a:cs typeface="Arial"/>
              </a:rPr>
              <a:t>mag</a:t>
            </a:r>
            <a:endParaRPr lang="en-US" sz="1800" dirty="0">
              <a:solidFill>
                <a:srgbClr val="00B050"/>
              </a:solidFill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7143768" y="4714884"/>
            <a:ext cx="1357322" cy="428628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~5% for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7358082" y="4842052"/>
            <a:ext cx="1038298" cy="587212"/>
            <a:chOff x="7358082" y="4857760"/>
            <a:chExt cx="1038298" cy="58721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58082" y="5072074"/>
              <a:ext cx="28575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5" name="Straight Arrow Connector 14"/>
            <p:cNvCxnSpPr/>
            <p:nvPr/>
          </p:nvCxnSpPr>
          <p:spPr bwMode="auto">
            <a:xfrm>
              <a:off x="7715272" y="5213362"/>
              <a:ext cx="285752" cy="158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7929586" y="4857760"/>
              <a:ext cx="466794" cy="587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sz="2000" dirty="0" smtClean="0">
                  <a:solidFill>
                    <a:schemeClr val="tx1"/>
                  </a:solidFill>
                </a:rPr>
                <a:t>0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428728" y="1214422"/>
            <a:ext cx="3491661" cy="5407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MC  versus  benchmark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8" name="Group 4"/>
          <p:cNvGraphicFramePr>
            <a:graphicFrameLocks noGrp="1"/>
          </p:cNvGraphicFramePr>
          <p:nvPr/>
        </p:nvGraphicFramePr>
        <p:xfrm>
          <a:off x="428596" y="1785926"/>
          <a:ext cx="7564566" cy="3524706"/>
        </p:xfrm>
        <a:graphic>
          <a:graphicData uri="http://schemas.openxmlformats.org/drawingml/2006/table">
            <a:tbl>
              <a:tblPr/>
              <a:tblGrid>
                <a:gridCol w="1500198"/>
                <a:gridCol w="2071702"/>
                <a:gridCol w="2303546"/>
                <a:gridCol w="1689120"/>
              </a:tblGrid>
              <a:tr h="128588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DejaVu Sans" charset="0"/>
                          <a:cs typeface="Arial" pitchFamily="34" charset="0"/>
                        </a:rPr>
                        <a:t>Method</a:t>
                      </a:r>
                    </a:p>
                  </a:txBody>
                  <a:tcPr marL="81638" marR="81638" marT="600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DejaVu Sans" charset="0"/>
                          <a:cs typeface="Arial" pitchFamily="34" charset="0"/>
                        </a:rPr>
                        <a:t>Parallelization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DejaVu Sans" charset="0"/>
                          <a:cs typeface="Arial" pitchFamily="34" charset="0"/>
                        </a:rPr>
                        <a:t>Advantage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  <a:ea typeface="DejaVu Sans" charset="0"/>
                        <a:cs typeface="Arial" pitchFamily="34" charset="0"/>
                      </a:endParaRP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DejaVu Sans" charset="0"/>
                          <a:cs typeface="Arial" pitchFamily="34" charset="0"/>
                        </a:rPr>
                        <a:t>Time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  <a:ea typeface="DejaVu Sans" charset="0"/>
                        <a:cs typeface="Arial" pitchFamily="34" charset="0"/>
                      </a:endParaRP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DejaVu Sans" charset="0"/>
                          <a:cs typeface="Arial" pitchFamily="34" charset="0"/>
                        </a:rPr>
                        <a:t>Benchmark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DejaVu Sans" charset="0"/>
                          <a:cs typeface="Arial" pitchFamily="34" charset="0"/>
                        </a:rPr>
                        <a:t>sphere τ~1000)</a:t>
                      </a:r>
                    </a:p>
                  </a:txBody>
                  <a:tcPr marL="81638" marR="81638" marT="56859" marB="42456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23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DejaVu Sans" charset="0"/>
                          <a:cs typeface="Arial" pitchFamily="34" charset="0"/>
                        </a:rPr>
                        <a:t>Lucy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DejaVu Sans" charset="0"/>
                          <a:cs typeface="Arial" pitchFamily="34" charset="0"/>
                        </a:rPr>
                        <a:t>YES 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DejaVu Sans" charset="0"/>
                          <a:cs typeface="Arial" pitchFamily="34" charset="0"/>
                        </a:rPr>
                        <a:t>(but floating)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DejaVu Sans" charset="0"/>
                          <a:cs typeface="Arial" pitchFamily="34" charset="0"/>
                        </a:rPr>
                        <a:t>Optical thin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DejaVu Sans" charset="0"/>
                          <a:cs typeface="Arial" pitchFamily="34" charset="0"/>
                        </a:rPr>
                        <a:t>&gt;1h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23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DejaVu Sans" charset="0"/>
                          <a:cs typeface="Arial" pitchFamily="34" charset="0"/>
                        </a:rPr>
                        <a:t>Bjorkman &amp; Wood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DejaVu Sans" charset="0"/>
                          <a:cs typeface="Arial" pitchFamily="34" charset="0"/>
                        </a:rPr>
                        <a:t>Partly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DejaVu Sans" charset="0"/>
                          <a:cs typeface="Arial" pitchFamily="34" charset="0"/>
                        </a:rPr>
                        <a:t>(not independent)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  <a:ea typeface="DejaVu Sans" charset="0"/>
                        <a:cs typeface="Arial" pitchFamily="34" charset="0"/>
                      </a:endParaRP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DejaVu Sans" charset="0"/>
                          <a:cs typeface="Arial" pitchFamily="34" charset="0"/>
                        </a:rPr>
                        <a:t>No iteration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DejaVu Sans" charset="0"/>
                          <a:cs typeface="Arial" pitchFamily="34" charset="0"/>
                        </a:rPr>
                        <a:t>5min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23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DejaVu Sans" charset="0"/>
                          <a:cs typeface="Arial" pitchFamily="34" charset="0"/>
                        </a:rPr>
                        <a:t>our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DejaVu Sans" charset="0"/>
                          <a:cs typeface="Arial" pitchFamily="34" charset="0"/>
                        </a:rPr>
                        <a:t>YES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DejaVu Sans" charset="0"/>
                          <a:cs typeface="Arial" pitchFamily="34" charset="0"/>
                        </a:rPr>
                        <a:t>GPU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DejaVu Sans" charset="0"/>
                          <a:cs typeface="Arial" pitchFamily="34" charset="0"/>
                        </a:rPr>
                        <a:t>&lt;1min</a:t>
                      </a:r>
                    </a:p>
                  </a:txBody>
                  <a:tcPr marL="81638" marR="81638" marT="56859" marB="42456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ext Box 28"/>
          <p:cNvSpPr txBox="1">
            <a:spLocks noChangeArrowheads="1"/>
          </p:cNvSpPr>
          <p:nvPr/>
        </p:nvSpPr>
        <p:spPr bwMode="auto">
          <a:xfrm>
            <a:off x="7143768" y="-24"/>
            <a:ext cx="1928826" cy="7632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MC  methods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786314" y="4429132"/>
            <a:ext cx="4357686" cy="2143140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391686" indent="-293764" algn="r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Disk:</a:t>
            </a:r>
          </a:p>
          <a:p>
            <a:pPr marL="391686" indent="-293764" algn="r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US" sz="2000" baseline="-25000" dirty="0" smtClean="0">
                <a:solidFill>
                  <a:schemeClr val="accent6">
                    <a:lumMod val="75000"/>
                  </a:schemeClr>
                </a:solidFill>
              </a:rPr>
              <a:t>*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= 5800K</a:t>
            </a:r>
          </a:p>
          <a:p>
            <a:pPr marL="391686" indent="-293764" algn="r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   L </a:t>
            </a:r>
            <a:r>
              <a:rPr lang="en-US" sz="2000" baseline="-25000" dirty="0" smtClean="0">
                <a:solidFill>
                  <a:schemeClr val="accent6">
                    <a:lumMod val="75000"/>
                  </a:schemeClr>
                </a:solidFill>
              </a:rPr>
              <a:t>*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=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L</a:t>
            </a:r>
            <a:r>
              <a:rPr lang="en-US" sz="2000" baseline="-33000" dirty="0" err="1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sun</a:t>
            </a:r>
            <a:endParaRPr lang="en-US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91686" indent="-293764" algn="r" eaLnBrk="1">
              <a:buClrTx/>
              <a:buSzTx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l-GR" sz="20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ρ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cs typeface="Arial"/>
              </a:rPr>
              <a:t>(r) :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hydro static equilibrium  </a:t>
            </a:r>
          </a:p>
          <a:p>
            <a:pPr marL="391686" indent="-293764" algn="r" eaLnBrk="1">
              <a:buClrTx/>
              <a:buSzTx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(Chiang &amp; </a:t>
            </a:r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Goldreich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1997)</a:t>
            </a:r>
          </a:p>
        </p:txBody>
      </p:sp>
      <p:pic>
        <p:nvPicPr>
          <p:cNvPr id="2662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673720"/>
            <a:ext cx="5572164" cy="49709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6630" name="Text Box 4"/>
          <p:cNvSpPr txBox="1">
            <a:spLocks noChangeArrowheads="1"/>
          </p:cNvSpPr>
          <p:nvPr/>
        </p:nvSpPr>
        <p:spPr bwMode="auto">
          <a:xfrm>
            <a:off x="1584842" y="4550179"/>
            <a:ext cx="2915720" cy="5933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5221" rIns="81639" bIns="40820"/>
          <a:lstStyle/>
          <a:p>
            <a:pPr>
              <a:tabLst>
                <a:tab pos="656650" algn="l"/>
                <a:tab pos="1313299" algn="l"/>
                <a:tab pos="1969949" algn="l"/>
              </a:tabLst>
            </a:pPr>
            <a:r>
              <a:rPr lang="en-US" sz="1800" dirty="0" err="1">
                <a:solidFill>
                  <a:srgbClr val="000000"/>
                </a:solidFill>
              </a:rPr>
              <a:t>Pascucci</a:t>
            </a:r>
            <a:r>
              <a:rPr lang="en-US" sz="1800" dirty="0">
                <a:solidFill>
                  <a:srgbClr val="000000"/>
                </a:solidFill>
              </a:rPr>
              <a:t> et </a:t>
            </a:r>
            <a:r>
              <a:rPr lang="en-US" sz="1800" dirty="0" smtClean="0">
                <a:solidFill>
                  <a:srgbClr val="000000"/>
                </a:solidFill>
              </a:rPr>
              <a:t>al. </a:t>
            </a:r>
            <a:r>
              <a:rPr lang="en-US" sz="1800" dirty="0">
                <a:solidFill>
                  <a:srgbClr val="000000"/>
                </a:solidFill>
              </a:rPr>
              <a:t>(2004)</a:t>
            </a:r>
          </a:p>
        </p:txBody>
      </p:sp>
      <p:sp>
        <p:nvSpPr>
          <p:cNvPr id="7" name="Text Box 28"/>
          <p:cNvSpPr txBox="1">
            <a:spLocks noChangeArrowheads="1"/>
          </p:cNvSpPr>
          <p:nvPr/>
        </p:nvSpPr>
        <p:spPr bwMode="auto">
          <a:xfrm>
            <a:off x="6715140" y="-24"/>
            <a:ext cx="2357454" cy="92869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2D benchmark </a:t>
            </a: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sz="3200" b="1" dirty="0">
              <a:solidFill>
                <a:schemeClr val="accent6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tretch>
            <a:fillRect/>
          </a:stretch>
        </p:blipFill>
        <p:spPr bwMode="auto">
          <a:xfrm>
            <a:off x="428596" y="1643050"/>
            <a:ext cx="6995160" cy="43799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 4"/>
          <p:cNvGrpSpPr/>
          <p:nvPr/>
        </p:nvGrpSpPr>
        <p:grpSpPr>
          <a:xfrm>
            <a:off x="7358082" y="4842052"/>
            <a:ext cx="1038298" cy="587212"/>
            <a:chOff x="7358082" y="4857760"/>
            <a:chExt cx="1038298" cy="587212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58082" y="5072074"/>
              <a:ext cx="28575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Straight Arrow Connector 7"/>
            <p:cNvCxnSpPr/>
            <p:nvPr/>
          </p:nvCxnSpPr>
          <p:spPr bwMode="auto">
            <a:xfrm>
              <a:off x="7715272" y="5213362"/>
              <a:ext cx="285752" cy="158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7929586" y="4857760"/>
              <a:ext cx="466794" cy="587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sz="2000" dirty="0" smtClean="0">
                  <a:solidFill>
                    <a:schemeClr val="tx1"/>
                  </a:solidFill>
                </a:rPr>
                <a:t>0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7143768" y="4643446"/>
            <a:ext cx="1357322" cy="428628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~10% for</a:t>
            </a:r>
          </a:p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500166" y="3286124"/>
            <a:ext cx="1357322" cy="428628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1800" kern="0" dirty="0" smtClean="0">
                <a:solidFill>
                  <a:schemeClr val="tx1"/>
                </a:solidFill>
                <a:latin typeface="+mn-lt"/>
              </a:rPr>
              <a:t>face-on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4214810" y="3286124"/>
            <a:ext cx="1357322" cy="428628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1800" kern="0" dirty="0" smtClean="0">
                <a:solidFill>
                  <a:schemeClr val="tx1"/>
                </a:solidFill>
                <a:latin typeface="+mn-lt"/>
              </a:rPr>
              <a:t>edge-on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2700334"/>
            <a:ext cx="2857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7000892" y="2571744"/>
            <a:ext cx="527709" cy="10512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latin typeface="+mn-lt"/>
              </a:rPr>
              <a:t>1 = </a:t>
            </a:r>
          </a:p>
          <a:p>
            <a:r>
              <a:rPr lang="en-US" sz="1600" dirty="0" smtClean="0">
                <a:solidFill>
                  <a:schemeClr val="tx1"/>
                </a:solidFill>
                <a:latin typeface="+mn-lt"/>
              </a:rPr>
              <a:t>10</a:t>
            </a:r>
          </a:p>
          <a:p>
            <a:r>
              <a:rPr lang="en-US" sz="1600" dirty="0" smtClean="0">
                <a:solidFill>
                  <a:schemeClr val="tx1"/>
                </a:solidFill>
                <a:latin typeface="+mn-lt"/>
              </a:rPr>
              <a:t>100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Text Box 28"/>
          <p:cNvSpPr txBox="1">
            <a:spLocks noChangeArrowheads="1"/>
          </p:cNvSpPr>
          <p:nvPr/>
        </p:nvSpPr>
        <p:spPr bwMode="auto">
          <a:xfrm>
            <a:off x="6715140" y="-24"/>
            <a:ext cx="2357454" cy="92869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2D benchmark </a:t>
            </a: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sz="3200" b="1" dirty="0">
              <a:solidFill>
                <a:schemeClr val="accent6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AutoShape 1"/>
          <p:cNvSpPr>
            <a:spLocks noChangeArrowheads="1"/>
          </p:cNvSpPr>
          <p:nvPr/>
        </p:nvSpPr>
        <p:spPr bwMode="auto">
          <a:xfrm>
            <a:off x="622080" y="1820351"/>
            <a:ext cx="4608000" cy="4608484"/>
          </a:xfrm>
          <a:prstGeom prst="roundRect">
            <a:avLst>
              <a:gd name="adj" fmla="val 28"/>
            </a:avLst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6388" name="Line 2"/>
          <p:cNvSpPr>
            <a:spLocks noChangeShapeType="1"/>
          </p:cNvSpPr>
          <p:nvPr/>
        </p:nvSpPr>
        <p:spPr bwMode="auto">
          <a:xfrm>
            <a:off x="1774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89" name="Line 3"/>
          <p:cNvSpPr>
            <a:spLocks noChangeShapeType="1"/>
          </p:cNvSpPr>
          <p:nvPr/>
        </p:nvSpPr>
        <p:spPr bwMode="auto">
          <a:xfrm>
            <a:off x="2926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0" name="Line 4"/>
          <p:cNvSpPr>
            <a:spLocks noChangeShapeType="1"/>
          </p:cNvSpPr>
          <p:nvPr/>
        </p:nvSpPr>
        <p:spPr bwMode="auto">
          <a:xfrm>
            <a:off x="4078080" y="1820351"/>
            <a:ext cx="1440" cy="4608484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1" name="Line 5"/>
          <p:cNvSpPr>
            <a:spLocks noChangeShapeType="1"/>
          </p:cNvSpPr>
          <p:nvPr/>
        </p:nvSpPr>
        <p:spPr bwMode="auto">
          <a:xfrm>
            <a:off x="622080" y="2972472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2" name="Line 6"/>
          <p:cNvSpPr>
            <a:spLocks noChangeShapeType="1"/>
          </p:cNvSpPr>
          <p:nvPr/>
        </p:nvSpPr>
        <p:spPr bwMode="auto">
          <a:xfrm>
            <a:off x="622080" y="4124593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3" name="Line 7"/>
          <p:cNvSpPr>
            <a:spLocks noChangeShapeType="1"/>
          </p:cNvSpPr>
          <p:nvPr/>
        </p:nvSpPr>
        <p:spPr bwMode="auto">
          <a:xfrm>
            <a:off x="622080" y="5276714"/>
            <a:ext cx="4608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4" name="Line 8"/>
          <p:cNvSpPr>
            <a:spLocks noChangeShapeType="1"/>
          </p:cNvSpPr>
          <p:nvPr/>
        </p:nvSpPr>
        <p:spPr bwMode="auto">
          <a:xfrm>
            <a:off x="2158561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5" name="Line 9"/>
          <p:cNvSpPr>
            <a:spLocks noChangeShapeType="1"/>
          </p:cNvSpPr>
          <p:nvPr/>
        </p:nvSpPr>
        <p:spPr bwMode="auto">
          <a:xfrm>
            <a:off x="2541601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 dirty="0"/>
          </a:p>
        </p:txBody>
      </p:sp>
      <p:sp>
        <p:nvSpPr>
          <p:cNvPr id="16396" name="Line 10"/>
          <p:cNvSpPr>
            <a:spLocks noChangeShapeType="1"/>
          </p:cNvSpPr>
          <p:nvPr/>
        </p:nvSpPr>
        <p:spPr bwMode="auto">
          <a:xfrm>
            <a:off x="1774080" y="450911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7" name="Line 11"/>
          <p:cNvSpPr>
            <a:spLocks noChangeShapeType="1"/>
          </p:cNvSpPr>
          <p:nvPr/>
        </p:nvSpPr>
        <p:spPr bwMode="auto">
          <a:xfrm>
            <a:off x="1774080" y="489219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8" name="Line 12"/>
          <p:cNvSpPr>
            <a:spLocks noChangeShapeType="1"/>
          </p:cNvSpPr>
          <p:nvPr/>
        </p:nvSpPr>
        <p:spPr bwMode="auto">
          <a:xfrm>
            <a:off x="4078080" y="4700653"/>
            <a:ext cx="1152000" cy="144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9" name="Line 13"/>
          <p:cNvSpPr>
            <a:spLocks noChangeShapeType="1"/>
          </p:cNvSpPr>
          <p:nvPr/>
        </p:nvSpPr>
        <p:spPr bwMode="auto">
          <a:xfrm>
            <a:off x="4654080" y="4124593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0" name="Line 14"/>
          <p:cNvSpPr>
            <a:spLocks noChangeShapeType="1"/>
          </p:cNvSpPr>
          <p:nvPr/>
        </p:nvSpPr>
        <p:spPr bwMode="auto">
          <a:xfrm>
            <a:off x="311760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1" name="Line 15"/>
          <p:cNvSpPr>
            <a:spLocks noChangeShapeType="1"/>
          </p:cNvSpPr>
          <p:nvPr/>
        </p:nvSpPr>
        <p:spPr bwMode="auto">
          <a:xfrm>
            <a:off x="331056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2" name="Line 16"/>
          <p:cNvSpPr>
            <a:spLocks noChangeShapeType="1"/>
          </p:cNvSpPr>
          <p:nvPr/>
        </p:nvSpPr>
        <p:spPr bwMode="auto">
          <a:xfrm>
            <a:off x="3502080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3" name="Line 17"/>
          <p:cNvSpPr>
            <a:spLocks noChangeShapeType="1"/>
          </p:cNvSpPr>
          <p:nvPr/>
        </p:nvSpPr>
        <p:spPr bwMode="auto">
          <a:xfrm>
            <a:off x="369360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4" name="Line 18"/>
          <p:cNvSpPr>
            <a:spLocks noChangeShapeType="1"/>
          </p:cNvSpPr>
          <p:nvPr/>
        </p:nvSpPr>
        <p:spPr bwMode="auto">
          <a:xfrm>
            <a:off x="3886561" y="2972472"/>
            <a:ext cx="1440" cy="115212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5" name="Line 19"/>
          <p:cNvSpPr>
            <a:spLocks noChangeShapeType="1"/>
          </p:cNvSpPr>
          <p:nvPr/>
        </p:nvSpPr>
        <p:spPr bwMode="auto">
          <a:xfrm>
            <a:off x="2926080" y="316401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6" name="Line 20"/>
          <p:cNvSpPr>
            <a:spLocks noChangeShapeType="1"/>
          </p:cNvSpPr>
          <p:nvPr/>
        </p:nvSpPr>
        <p:spPr bwMode="auto">
          <a:xfrm>
            <a:off x="2926080" y="335699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7" name="Line 21"/>
          <p:cNvSpPr>
            <a:spLocks noChangeShapeType="1"/>
          </p:cNvSpPr>
          <p:nvPr/>
        </p:nvSpPr>
        <p:spPr bwMode="auto">
          <a:xfrm>
            <a:off x="2926080" y="3548532"/>
            <a:ext cx="1152000" cy="1441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8" name="Line 22"/>
          <p:cNvSpPr>
            <a:spLocks noChangeShapeType="1"/>
          </p:cNvSpPr>
          <p:nvPr/>
        </p:nvSpPr>
        <p:spPr bwMode="auto">
          <a:xfrm>
            <a:off x="2926080" y="3933054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9" name="Line 23"/>
          <p:cNvSpPr>
            <a:spLocks noChangeShapeType="1"/>
          </p:cNvSpPr>
          <p:nvPr/>
        </p:nvSpPr>
        <p:spPr bwMode="auto">
          <a:xfrm>
            <a:off x="2926080" y="3740073"/>
            <a:ext cx="1152000" cy="144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10" name="Line 24"/>
          <p:cNvSpPr>
            <a:spLocks noChangeShapeType="1"/>
          </p:cNvSpPr>
          <p:nvPr/>
        </p:nvSpPr>
        <p:spPr bwMode="auto">
          <a:xfrm flipV="1">
            <a:off x="622080" y="1242851"/>
            <a:ext cx="1440" cy="5789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11" name="Line 25"/>
          <p:cNvSpPr>
            <a:spLocks noChangeShapeType="1"/>
          </p:cNvSpPr>
          <p:nvPr/>
        </p:nvSpPr>
        <p:spPr bwMode="auto">
          <a:xfrm>
            <a:off x="5230080" y="6428835"/>
            <a:ext cx="576000" cy="1441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15" name="Oval 29"/>
          <p:cNvSpPr>
            <a:spLocks noChangeArrowheads="1"/>
          </p:cNvSpPr>
          <p:nvPr/>
        </p:nvSpPr>
        <p:spPr bwMode="auto">
          <a:xfrm>
            <a:off x="414720" y="6221453"/>
            <a:ext cx="414720" cy="414764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571736" y="4929198"/>
            <a:ext cx="357190" cy="25731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/>
              <a:t> </a:t>
            </a:r>
            <a:endParaRPr lang="en-US" sz="800" dirty="0"/>
          </a:p>
        </p:txBody>
      </p:sp>
      <p:sp>
        <p:nvSpPr>
          <p:cNvPr id="16412" name="Line 26"/>
          <p:cNvSpPr>
            <a:spLocks noChangeShapeType="1"/>
          </p:cNvSpPr>
          <p:nvPr/>
        </p:nvSpPr>
        <p:spPr bwMode="auto">
          <a:xfrm flipV="1">
            <a:off x="622081" y="5083734"/>
            <a:ext cx="2112480" cy="1346542"/>
          </a:xfrm>
          <a:prstGeom prst="line">
            <a:avLst/>
          </a:prstGeom>
          <a:noFill/>
          <a:ln w="36720">
            <a:solidFill>
              <a:srgbClr val="000000"/>
            </a:solidFill>
            <a:prstDash val="solid"/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143372" y="4143380"/>
            <a:ext cx="500066" cy="587277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endParaRPr lang="en-US" sz="800" dirty="0" smtClean="0"/>
          </a:p>
          <a:p>
            <a:endParaRPr lang="en-US" sz="800" dirty="0" smtClean="0"/>
          </a:p>
          <a:p>
            <a:endParaRPr lang="en-US" sz="800" dirty="0"/>
          </a:p>
        </p:txBody>
      </p:sp>
      <p:sp>
        <p:nvSpPr>
          <p:cNvPr id="34" name="Line 26"/>
          <p:cNvSpPr>
            <a:spLocks noChangeShapeType="1"/>
          </p:cNvSpPr>
          <p:nvPr/>
        </p:nvSpPr>
        <p:spPr bwMode="auto">
          <a:xfrm flipV="1">
            <a:off x="2714612" y="4500570"/>
            <a:ext cx="1785950" cy="571504"/>
          </a:xfrm>
          <a:prstGeom prst="line">
            <a:avLst/>
          </a:prstGeom>
          <a:noFill/>
          <a:ln w="36720">
            <a:solidFill>
              <a:srgbClr val="000000"/>
            </a:solidFill>
            <a:prstDash val="solid"/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7" name="Line 26"/>
          <p:cNvSpPr>
            <a:spLocks noChangeShapeType="1"/>
          </p:cNvSpPr>
          <p:nvPr/>
        </p:nvSpPr>
        <p:spPr bwMode="auto">
          <a:xfrm flipV="1">
            <a:off x="4500562" y="2000240"/>
            <a:ext cx="1143008" cy="2500330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ash"/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38" name="Text Box 28"/>
          <p:cNvSpPr txBox="1">
            <a:spLocks noChangeArrowheads="1"/>
          </p:cNvSpPr>
          <p:nvPr/>
        </p:nvSpPr>
        <p:spPr bwMode="auto">
          <a:xfrm>
            <a:off x="5500694" y="2143116"/>
            <a:ext cx="3643306" cy="421484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Wingdings" pitchFamily="2" charset="2"/>
              <a:buChar char="v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store PAH absorption events of each cell</a:t>
            </a:r>
          </a:p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Wingdings" pitchFamily="2" charset="2"/>
              <a:buChar char="v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compute PAH emission</a:t>
            </a:r>
          </a:p>
          <a:p>
            <a:pPr marL="555122" indent="-457200">
              <a:spcAft>
                <a:spcPts val="1293"/>
              </a:spcAft>
              <a:buClr>
                <a:schemeClr val="accent6"/>
              </a:buClr>
              <a:buSzPct val="45000"/>
              <a:buFont typeface="Wingdings" pitchFamily="2" charset="2"/>
              <a:buChar char="v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neglect PAH self absorption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9" name="Text Box 28"/>
          <p:cNvSpPr txBox="1">
            <a:spLocks noChangeArrowheads="1"/>
          </p:cNvSpPr>
          <p:nvPr/>
        </p:nvSpPr>
        <p:spPr bwMode="auto">
          <a:xfrm>
            <a:off x="6715140" y="165390"/>
            <a:ext cx="2286016" cy="7632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Monte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Carlo  </a:t>
            </a: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+  PAH 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Impact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0" y="0"/>
            <a:ext cx="1813895" cy="6095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HeroicExtremeRightFacing"/>
              <a:lightRig rig="threePt" dir="t"/>
            </a:scene3d>
          </a:bodyPr>
          <a:lstStyle/>
          <a:p>
            <a:pPr algn="ctr"/>
            <a:r>
              <a:rPr lang="en-US" sz="2800" b="1" i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PAH in 3D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107587"/>
            <a:ext cx="7358114" cy="4916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6715140" y="71414"/>
            <a:ext cx="2286016" cy="7632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Monte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Carlo </a:t>
            </a: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 +  PAH 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Impact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813895" cy="6095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HeroicExtremeRightFacing"/>
              <a:lightRig rig="threePt" dir="t"/>
            </a:scene3d>
          </a:bodyPr>
          <a:lstStyle/>
          <a:p>
            <a:pPr algn="ctr"/>
            <a:r>
              <a:rPr lang="en-US" sz="2800" b="1" i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PAH in 3D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ur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1538733" y="467184"/>
            <a:ext cx="5192170" cy="7046516"/>
          </a:xfrm>
          <a:prstGeom prst="rect">
            <a:avLst/>
          </a:prstGeom>
        </p:spPr>
      </p:pic>
      <p:cxnSp>
        <p:nvCxnSpPr>
          <p:cNvPr id="7" name="Straight Arrow Connector 6"/>
          <p:cNvCxnSpPr>
            <a:endCxn id="8" idx="1"/>
          </p:cNvCxnSpPr>
          <p:nvPr/>
        </p:nvCxnSpPr>
        <p:spPr bwMode="auto">
          <a:xfrm>
            <a:off x="7166568" y="5384218"/>
            <a:ext cx="285752" cy="57412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7452320" y="5229200"/>
            <a:ext cx="966931" cy="42486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   </a:t>
            </a:r>
            <a:r>
              <a:rPr lang="en-US" sz="1400" dirty="0" smtClean="0">
                <a:solidFill>
                  <a:schemeClr val="tx1"/>
                </a:solidFill>
              </a:rPr>
              <a:t>resolved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15081" y="4878206"/>
            <a:ext cx="992579" cy="38100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unresolved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0" name="Straight Arrow Connector 9"/>
          <p:cNvCxnSpPr>
            <a:endCxn id="9" idx="1"/>
          </p:cNvCxnSpPr>
          <p:nvPr/>
        </p:nvCxnSpPr>
        <p:spPr bwMode="auto">
          <a:xfrm flipV="1">
            <a:off x="7150419" y="5068707"/>
            <a:ext cx="264662" cy="38064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1500812" y="23659"/>
            <a:ext cx="5468164" cy="1906932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 Black" pitchFamily="34" charset="0"/>
              </a:rPr>
              <a:t>1)  Ground based MIR imaging</a:t>
            </a:r>
            <a:endParaRPr lang="en-US" b="1" dirty="0" smtClean="0">
              <a:solidFill>
                <a:schemeClr val="accent6">
                  <a:lumMod val="40000"/>
                  <a:lumOff val="60000"/>
                </a:schemeClr>
              </a:solidFill>
              <a:latin typeface="+mj-lt"/>
            </a:endParaRPr>
          </a:p>
          <a:p>
            <a:r>
              <a:rPr lang="en-US" sz="2000" dirty="0" smtClean="0">
                <a:solidFill>
                  <a:schemeClr val="accent6"/>
                </a:solidFill>
                <a:latin typeface="+mj-lt"/>
              </a:rPr>
              <a:t> 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Nuclear activity in nearby galaxies</a:t>
            </a:r>
          </a:p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  Surface brightness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+mj-lt"/>
                <a:sym typeface="Symbol"/>
              </a:rPr>
              <a:t>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 AGN viz. starbursts</a:t>
            </a:r>
          </a:p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   </a:t>
            </a:r>
            <a:endParaRPr lang="en-US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6494058"/>
            <a:ext cx="3114955" cy="42864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Siebenmorgen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et al. (2008)</a:t>
            </a:r>
            <a:endParaRPr lang="en-US" sz="180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3250" y="0"/>
            <a:ext cx="21907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Connector 18"/>
          <p:cNvCxnSpPr/>
          <p:nvPr/>
        </p:nvCxnSpPr>
        <p:spPr bwMode="auto">
          <a:xfrm rot="5400000">
            <a:off x="3635896" y="4221088"/>
            <a:ext cx="4896544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228184" y="6237312"/>
            <a:ext cx="2915816" cy="54078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10m telescopes</a:t>
            </a:r>
            <a:endParaRPr lang="en-US" dirty="0">
              <a:solidFill>
                <a:schemeClr val="accent6">
                  <a:lumMod val="40000"/>
                  <a:lumOff val="6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2008" y="1939112"/>
            <a:ext cx="7092280" cy="3002056"/>
            <a:chOff x="0" y="3212976"/>
            <a:chExt cx="7092280" cy="3002056"/>
          </a:xfrm>
        </p:grpSpPr>
        <p:pic>
          <p:nvPicPr>
            <p:cNvPr id="1027" name="Picture 3" descr="U:\Tex\Conf\10\Kreta\Talk\pictures\fitting_torus_faceon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3356992"/>
              <a:ext cx="3810720" cy="2858040"/>
            </a:xfrm>
            <a:prstGeom prst="rect">
              <a:avLst/>
            </a:prstGeom>
            <a:noFill/>
          </p:spPr>
        </p:pic>
        <p:pic>
          <p:nvPicPr>
            <p:cNvPr id="1026" name="Picture 2" descr="U:\Tex\Conf\10\Kreta\Talk\pictures\fitting_torus_edgeon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96294" y="3212976"/>
              <a:ext cx="3995986" cy="2996989"/>
            </a:xfrm>
            <a:prstGeom prst="rect">
              <a:avLst/>
            </a:prstGeom>
            <a:noFill/>
          </p:spPr>
        </p:pic>
        <p:grpSp>
          <p:nvGrpSpPr>
            <p:cNvPr id="19" name="Group 18"/>
            <p:cNvGrpSpPr/>
            <p:nvPr/>
          </p:nvGrpSpPr>
          <p:grpSpPr>
            <a:xfrm>
              <a:off x="539552" y="3212976"/>
              <a:ext cx="4597682" cy="432048"/>
              <a:chOff x="539552" y="3212976"/>
              <a:chExt cx="4597682" cy="432048"/>
            </a:xfrm>
          </p:grpSpPr>
          <p:sp>
            <p:nvSpPr>
              <p:cNvPr id="13" name="Rectangle 2"/>
              <p:cNvSpPr txBox="1">
                <a:spLocks noChangeArrowheads="1"/>
              </p:cNvSpPr>
              <p:nvPr/>
            </p:nvSpPr>
            <p:spPr>
              <a:xfrm>
                <a:off x="539552" y="3216396"/>
                <a:ext cx="1357322" cy="428628"/>
              </a:xfrm>
              <a:prstGeom prst="rect">
                <a:avLst/>
              </a:prstGeom>
            </p:spPr>
            <p:txBody>
              <a:bodyPr lIns="82945" tIns="41473" rIns="82945" bIns="41473"/>
              <a:lstStyle/>
              <a:p>
                <a:pPr marL="391686" marR="0" lvl="0" indent="-293764" algn="l" defTabSz="457200" rtl="0" eaLnBrk="1" fontAlgn="base" latinLnBrk="0" hangingPunct="0">
                  <a:lnSpc>
                    <a:spcPct val="91000"/>
                  </a:lnSpc>
                  <a:spcBef>
                    <a:spcPts val="688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Times New Roman" pitchFamily="16" charset="0"/>
                  <a:buNone/>
                  <a:tabLst>
                    <a:tab pos="656650" algn="l"/>
                    <a:tab pos="1313299" algn="l"/>
                    <a:tab pos="1969949" algn="l"/>
                    <a:tab pos="2626599" algn="l"/>
                    <a:tab pos="3283248" algn="l"/>
                    <a:tab pos="3939898" algn="l"/>
                    <a:tab pos="4596548" algn="l"/>
                    <a:tab pos="5253198" algn="l"/>
                    <a:tab pos="5909847" algn="l"/>
                    <a:tab pos="6566497" algn="l"/>
                    <a:tab pos="7223147" algn="l"/>
                    <a:tab pos="7879796" algn="l"/>
                  </a:tabLst>
                  <a:defRPr/>
                </a:pPr>
                <a:r>
                  <a:rPr lang="en-US" sz="1800" kern="0" dirty="0" smtClean="0">
                    <a:solidFill>
                      <a:schemeClr val="accent6">
                        <a:lumMod val="75000"/>
                      </a:schemeClr>
                    </a:solidFill>
                    <a:latin typeface="+mn-lt"/>
                  </a:rPr>
                  <a:t>face-on</a:t>
                </a: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  <a:p>
                <a:pPr marL="391686" marR="0" lvl="0" indent="-293764" algn="l" defTabSz="457200" rtl="0" eaLnBrk="1" fontAlgn="base" latinLnBrk="0" hangingPunct="0">
                  <a:lnSpc>
                    <a:spcPct val="91000"/>
                  </a:lnSpc>
                  <a:spcBef>
                    <a:spcPts val="688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Times New Roman" pitchFamily="16" charset="0"/>
                  <a:buNone/>
                  <a:tabLst>
                    <a:tab pos="656650" algn="l"/>
                    <a:tab pos="1313299" algn="l"/>
                    <a:tab pos="1969949" algn="l"/>
                    <a:tab pos="2626599" algn="l"/>
                    <a:tab pos="3283248" algn="l"/>
                    <a:tab pos="3939898" algn="l"/>
                    <a:tab pos="4596548" algn="l"/>
                    <a:tab pos="5253198" algn="l"/>
                    <a:tab pos="5909847" algn="l"/>
                    <a:tab pos="6566497" algn="l"/>
                    <a:tab pos="7223147" algn="l"/>
                    <a:tab pos="7879796" algn="l"/>
                  </a:tabLst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  </a:t>
                </a:r>
                <a:endPara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  <a:p>
                <a:pPr marL="391686" marR="0" lvl="0" indent="-293764" algn="l" defTabSz="457200" rtl="0" eaLnBrk="1" fontAlgn="base" latinLnBrk="0" hangingPunct="0">
                  <a:lnSpc>
                    <a:spcPct val="91000"/>
                  </a:lnSpc>
                  <a:spcBef>
                    <a:spcPts val="688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Times New Roman" pitchFamily="16" charset="0"/>
                  <a:buNone/>
                  <a:tabLst>
                    <a:tab pos="656650" algn="l"/>
                    <a:tab pos="1313299" algn="l"/>
                    <a:tab pos="1969949" algn="l"/>
                    <a:tab pos="2626599" algn="l"/>
                    <a:tab pos="3283248" algn="l"/>
                    <a:tab pos="3939898" algn="l"/>
                    <a:tab pos="4596548" algn="l"/>
                    <a:tab pos="5253198" algn="l"/>
                    <a:tab pos="5909847" algn="l"/>
                    <a:tab pos="6566497" algn="l"/>
                    <a:tab pos="7223147" algn="l"/>
                    <a:tab pos="7879796" algn="l"/>
                  </a:tabLst>
                  <a:defRPr/>
                </a:pPr>
                <a:endPara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Rectangle 2"/>
              <p:cNvSpPr txBox="1">
                <a:spLocks noChangeArrowheads="1"/>
              </p:cNvSpPr>
              <p:nvPr/>
            </p:nvSpPr>
            <p:spPr>
              <a:xfrm>
                <a:off x="3779912" y="3212976"/>
                <a:ext cx="1357322" cy="428628"/>
              </a:xfrm>
              <a:prstGeom prst="rect">
                <a:avLst/>
              </a:prstGeom>
            </p:spPr>
            <p:txBody>
              <a:bodyPr lIns="82945" tIns="41473" rIns="82945" bIns="41473"/>
              <a:lstStyle/>
              <a:p>
                <a:pPr marL="391686" marR="0" lvl="0" indent="-293764" algn="l" defTabSz="457200" rtl="0" eaLnBrk="1" fontAlgn="base" latinLnBrk="0" hangingPunct="0">
                  <a:lnSpc>
                    <a:spcPct val="91000"/>
                  </a:lnSpc>
                  <a:spcBef>
                    <a:spcPts val="688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Times New Roman" pitchFamily="16" charset="0"/>
                  <a:buNone/>
                  <a:tabLst>
                    <a:tab pos="656650" algn="l"/>
                    <a:tab pos="1313299" algn="l"/>
                    <a:tab pos="1969949" algn="l"/>
                    <a:tab pos="2626599" algn="l"/>
                    <a:tab pos="3283248" algn="l"/>
                    <a:tab pos="3939898" algn="l"/>
                    <a:tab pos="4596548" algn="l"/>
                    <a:tab pos="5253198" algn="l"/>
                    <a:tab pos="5909847" algn="l"/>
                    <a:tab pos="6566497" algn="l"/>
                    <a:tab pos="7223147" algn="l"/>
                    <a:tab pos="7879796" algn="l"/>
                  </a:tabLst>
                  <a:defRPr/>
                </a:pPr>
                <a:r>
                  <a:rPr lang="en-US" sz="1800" kern="0" dirty="0" smtClean="0">
                    <a:solidFill>
                      <a:schemeClr val="accent6">
                        <a:lumMod val="75000"/>
                      </a:schemeClr>
                    </a:solidFill>
                    <a:latin typeface="+mn-lt"/>
                  </a:rPr>
                  <a:t>edge-on</a:t>
                </a: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  <a:p>
                <a:pPr marL="391686" marR="0" lvl="0" indent="-293764" algn="l" defTabSz="457200" rtl="0" eaLnBrk="1" fontAlgn="base" latinLnBrk="0" hangingPunct="0">
                  <a:lnSpc>
                    <a:spcPct val="91000"/>
                  </a:lnSpc>
                  <a:spcBef>
                    <a:spcPts val="688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Times New Roman" pitchFamily="16" charset="0"/>
                  <a:buNone/>
                  <a:tabLst>
                    <a:tab pos="656650" algn="l"/>
                    <a:tab pos="1313299" algn="l"/>
                    <a:tab pos="1969949" algn="l"/>
                    <a:tab pos="2626599" algn="l"/>
                    <a:tab pos="3283248" algn="l"/>
                    <a:tab pos="3939898" algn="l"/>
                    <a:tab pos="4596548" algn="l"/>
                    <a:tab pos="5253198" algn="l"/>
                    <a:tab pos="5909847" algn="l"/>
                    <a:tab pos="6566497" algn="l"/>
                    <a:tab pos="7223147" algn="l"/>
                    <a:tab pos="7879796" algn="l"/>
                  </a:tabLst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  </a:t>
                </a:r>
                <a:endPara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  <a:p>
                <a:pPr marL="391686" marR="0" lvl="0" indent="-293764" algn="l" defTabSz="457200" rtl="0" eaLnBrk="1" fontAlgn="base" latinLnBrk="0" hangingPunct="0">
                  <a:lnSpc>
                    <a:spcPct val="91000"/>
                  </a:lnSpc>
                  <a:spcBef>
                    <a:spcPts val="688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Times New Roman" pitchFamily="16" charset="0"/>
                  <a:buNone/>
                  <a:tabLst>
                    <a:tab pos="656650" algn="l"/>
                    <a:tab pos="1313299" algn="l"/>
                    <a:tab pos="1969949" algn="l"/>
                    <a:tab pos="2626599" algn="l"/>
                    <a:tab pos="3283248" algn="l"/>
                    <a:tab pos="3939898" algn="l"/>
                    <a:tab pos="4596548" algn="l"/>
                    <a:tab pos="5253198" algn="l"/>
                    <a:tab pos="5909847" algn="l"/>
                    <a:tab pos="6566497" algn="l"/>
                    <a:tab pos="7223147" algn="l"/>
                    <a:tab pos="7879796" algn="l"/>
                  </a:tabLst>
                  <a:defRPr/>
                </a:pPr>
                <a:endPara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611560" y="5536162"/>
            <a:ext cx="6486604" cy="917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MIDI:                             </a:t>
            </a:r>
            <a:r>
              <a:rPr lang="en-US" sz="1800" dirty="0" err="1" smtClean="0">
                <a:solidFill>
                  <a:schemeClr val="accent6">
                    <a:lumMod val="75000"/>
                  </a:schemeClr>
                </a:solidFill>
              </a:rPr>
              <a:t>Tristram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 (2007) </a:t>
            </a:r>
          </a:p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Statistical model:           </a:t>
            </a:r>
            <a:r>
              <a:rPr lang="en-US" sz="1800" dirty="0" err="1" smtClean="0">
                <a:solidFill>
                  <a:schemeClr val="accent6">
                    <a:lumMod val="75000"/>
                  </a:schemeClr>
                </a:solidFill>
              </a:rPr>
              <a:t>Nenkova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 et al.(2002, 2008)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  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4" name="Picture 23" descr="schartmannClump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2492896"/>
            <a:ext cx="2699792" cy="208823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27961" y="4930020"/>
            <a:ext cx="8516039" cy="587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3D models:             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800" dirty="0" err="1" smtClean="0">
                <a:solidFill>
                  <a:schemeClr val="accent6">
                    <a:lumMod val="75000"/>
                  </a:schemeClr>
                </a:solidFill>
              </a:rPr>
              <a:t>Heymann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 (PhD)                                    </a:t>
            </a:r>
            <a:r>
              <a:rPr lang="en-US" sz="1800" dirty="0" err="1" smtClean="0">
                <a:solidFill>
                  <a:schemeClr val="accent6">
                    <a:lumMod val="75000"/>
                  </a:schemeClr>
                </a:solidFill>
              </a:rPr>
              <a:t>Schartmann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 et al. (2008)</a:t>
            </a:r>
            <a:endParaRPr lang="en-U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 Box 28"/>
          <p:cNvSpPr txBox="1">
            <a:spLocks noChangeArrowheads="1"/>
          </p:cNvSpPr>
          <p:nvPr/>
        </p:nvSpPr>
        <p:spPr bwMode="auto">
          <a:xfrm>
            <a:off x="4355976" y="260648"/>
            <a:ext cx="4661710" cy="201622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4) clumpy AGN torus</a:t>
            </a: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sz="3200" dirty="0" smtClean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sz="3200" dirty="0" smtClean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- density structure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28"/>
          <p:cNvSpPr txBox="1">
            <a:spLocks noChangeArrowheads="1"/>
          </p:cNvSpPr>
          <p:nvPr/>
        </p:nvSpPr>
        <p:spPr bwMode="auto">
          <a:xfrm>
            <a:off x="305826" y="0"/>
            <a:ext cx="8838174" cy="9087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ct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Shadows caused by clump structure</a:t>
            </a: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6804248" y="5301208"/>
            <a:ext cx="2339752" cy="1080120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kern="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10</a:t>
            </a:r>
            <a:r>
              <a:rPr lang="el-GR" kern="0" dirty="0" smtClean="0">
                <a:solidFill>
                  <a:schemeClr val="accent6">
                    <a:lumMod val="75000"/>
                  </a:schemeClr>
                </a:solidFill>
                <a:latin typeface="Microsoft Sans Serif"/>
                <a:cs typeface="Microsoft Sans Serif"/>
              </a:rPr>
              <a:t>μ</a:t>
            </a:r>
            <a:r>
              <a:rPr lang="en-US" kern="0" dirty="0" smtClean="0">
                <a:solidFill>
                  <a:schemeClr val="accent6">
                    <a:lumMod val="75000"/>
                  </a:schemeClr>
                </a:solidFill>
                <a:latin typeface="Microsoft Sans Serif"/>
                <a:cs typeface="Microsoft Sans Serif"/>
              </a:rPr>
              <a:t>m emission </a:t>
            </a:r>
          </a:p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kern="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face-on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6732240" y="3356992"/>
            <a:ext cx="2411760" cy="428628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1800" kern="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bright side:  </a:t>
            </a:r>
            <a:r>
              <a:rPr lang="en-US" sz="1800" kern="0" dirty="0" smtClean="0">
                <a:solidFill>
                  <a:srgbClr val="FF0000"/>
                </a:solidFill>
                <a:latin typeface="+mn-lt"/>
              </a:rPr>
              <a:t>hot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1686" marR="0" lvl="0" indent="-293764" algn="l" defTabSz="457200" rtl="0" eaLnBrk="1" fontAlgn="base" latinLnBrk="0" hangingPunct="0">
              <a:lnSpc>
                <a:spcPct val="91000"/>
              </a:lnSpc>
              <a:spcBef>
                <a:spcPts val="688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512168" y="1124744"/>
            <a:ext cx="7631832" cy="5256586"/>
            <a:chOff x="0" y="1268760"/>
            <a:chExt cx="7631832" cy="5256586"/>
          </a:xfrm>
        </p:grpSpPr>
        <p:pic>
          <p:nvPicPr>
            <p:cNvPr id="21" name="Picture 5" descr="U:\Tex\Conf\10\Kreta\Talk\pictures\10mu.tif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268760"/>
              <a:ext cx="5256584" cy="5256586"/>
            </a:xfrm>
            <a:prstGeom prst="rect">
              <a:avLst/>
            </a:prstGeom>
            <a:noFill/>
          </p:spPr>
        </p:pic>
        <p:sp>
          <p:nvSpPr>
            <p:cNvPr id="12" name="Rectangle 2"/>
            <p:cNvSpPr txBox="1">
              <a:spLocks noChangeArrowheads="1"/>
            </p:cNvSpPr>
            <p:nvPr/>
          </p:nvSpPr>
          <p:spPr>
            <a:xfrm>
              <a:off x="5364088" y="2136276"/>
              <a:ext cx="2267744" cy="428628"/>
            </a:xfrm>
            <a:prstGeom prst="rect">
              <a:avLst/>
            </a:prstGeom>
          </p:spPr>
          <p:txBody>
            <a:bodyPr lIns="82945" tIns="41473" rIns="82945" bIns="41473"/>
            <a:lstStyle/>
            <a:p>
              <a:pPr marL="391686" marR="0" lvl="0" indent="-293764" algn="l" defTabSz="457200" rtl="0" eaLnBrk="1" fontAlgn="base" latinLnBrk="0" hangingPunct="0">
                <a:lnSpc>
                  <a:spcPct val="91000"/>
                </a:lnSpc>
                <a:spcBef>
                  <a:spcPts val="688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Times New Roman" pitchFamily="16" charset="0"/>
                <a:buNone/>
                <a:tabLst>
                  <a:tab pos="656650" algn="l"/>
                  <a:tab pos="1313299" algn="l"/>
                  <a:tab pos="1969949" algn="l"/>
                  <a:tab pos="2626599" algn="l"/>
                  <a:tab pos="3283248" algn="l"/>
                  <a:tab pos="3939898" algn="l"/>
                  <a:tab pos="4596548" algn="l"/>
                  <a:tab pos="5253198" algn="l"/>
                  <a:tab pos="5909847" algn="l"/>
                  <a:tab pos="6566497" algn="l"/>
                  <a:tab pos="7223147" algn="l"/>
                  <a:tab pos="7879796" algn="l"/>
                </a:tabLst>
                <a:defRPr/>
              </a:pPr>
              <a:r>
                <a:rPr lang="en-US" sz="1800" kern="0" noProof="0" dirty="0" smtClean="0">
                  <a:solidFill>
                    <a:schemeClr val="accent6">
                      <a:lumMod val="75000"/>
                    </a:schemeClr>
                  </a:solidFill>
                  <a:latin typeface="+mn-lt"/>
                </a:rPr>
                <a:t>dark side</a:t>
              </a:r>
              <a:r>
                <a:rPr lang="en-US" sz="1800" kern="0" noProof="0" dirty="0" smtClean="0">
                  <a:solidFill>
                    <a:srgbClr val="00B0F0"/>
                  </a:solidFill>
                  <a:latin typeface="+mn-lt"/>
                </a:rPr>
                <a:t>:   cold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91686" marR="0" lvl="0" indent="-293764" algn="l" defTabSz="457200" rtl="0" eaLnBrk="1" fontAlgn="base" latinLnBrk="0" hangingPunct="0">
                <a:lnSpc>
                  <a:spcPct val="91000"/>
                </a:lnSpc>
                <a:spcBef>
                  <a:spcPts val="688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Times New Roman" pitchFamily="16" charset="0"/>
                <a:buNone/>
                <a:tabLst>
                  <a:tab pos="656650" algn="l"/>
                  <a:tab pos="1313299" algn="l"/>
                  <a:tab pos="1969949" algn="l"/>
                  <a:tab pos="2626599" algn="l"/>
                  <a:tab pos="3283248" algn="l"/>
                  <a:tab pos="3939898" algn="l"/>
                  <a:tab pos="4596548" algn="l"/>
                  <a:tab pos="5253198" algn="l"/>
                  <a:tab pos="5909847" algn="l"/>
                  <a:tab pos="6566497" algn="l"/>
                  <a:tab pos="7223147" algn="l"/>
                  <a:tab pos="7879796" algn="l"/>
                </a:tabLst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 </a:t>
              </a: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91686" marR="0" lvl="0" indent="-293764" algn="l" defTabSz="457200" rtl="0" eaLnBrk="1" fontAlgn="base" latinLnBrk="0" hangingPunct="0">
                <a:lnSpc>
                  <a:spcPct val="91000"/>
                </a:lnSpc>
                <a:spcBef>
                  <a:spcPts val="688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Times New Roman" pitchFamily="16" charset="0"/>
                <a:buNone/>
                <a:tabLst>
                  <a:tab pos="656650" algn="l"/>
                  <a:tab pos="1313299" algn="l"/>
                  <a:tab pos="1969949" algn="l"/>
                  <a:tab pos="2626599" algn="l"/>
                  <a:tab pos="3283248" algn="l"/>
                  <a:tab pos="3939898" algn="l"/>
                  <a:tab pos="4596548" algn="l"/>
                  <a:tab pos="5253198" algn="l"/>
                  <a:tab pos="5909847" algn="l"/>
                  <a:tab pos="6566497" algn="l"/>
                  <a:tab pos="7223147" algn="l"/>
                  <a:tab pos="7879796" algn="l"/>
                </a:tabLst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 rot="10800000">
              <a:off x="2555776" y="2996952"/>
              <a:ext cx="2808312" cy="646362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 rot="10800000" flipV="1">
              <a:off x="2411760" y="2276872"/>
              <a:ext cx="3096344" cy="504056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8036" y="1340768"/>
            <a:ext cx="6374284" cy="486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305826" y="0"/>
            <a:ext cx="8838174" cy="9087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ct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Number of clouds  </a:t>
            </a: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sym typeface="Symbol"/>
              </a:rPr>
              <a:t> 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sym typeface="Symbol"/>
              </a:rPr>
              <a:t>SED of AGN</a:t>
            </a:r>
            <a:endParaRPr lang="en-US" sz="2800" dirty="0" smtClean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339752" y="1484784"/>
            <a:ext cx="1056700" cy="3096344"/>
            <a:chOff x="1643092" y="1556792"/>
            <a:chExt cx="1056700" cy="3096344"/>
          </a:xfrm>
        </p:grpSpPr>
        <p:sp>
          <p:nvSpPr>
            <p:cNvPr id="11" name="TextBox 10"/>
            <p:cNvSpPr txBox="1"/>
            <p:nvPr/>
          </p:nvSpPr>
          <p:spPr>
            <a:xfrm>
              <a:off x="1643092" y="1556792"/>
              <a:ext cx="1056700" cy="5356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</a:rPr>
                <a:t>Quasar</a:t>
              </a:r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95492" y="4117477"/>
              <a:ext cx="646331" cy="5356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6">
                      <a:lumMod val="75000"/>
                    </a:schemeClr>
                  </a:solidFill>
                </a:rPr>
                <a:t>RG</a:t>
              </a:r>
              <a:endParaRPr lang="en-US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28"/>
          <p:cNvSpPr txBox="1">
            <a:spLocks noChangeArrowheads="1"/>
          </p:cNvSpPr>
          <p:nvPr/>
        </p:nvSpPr>
        <p:spPr bwMode="auto">
          <a:xfrm>
            <a:off x="5310890" y="-27384"/>
            <a:ext cx="3797614" cy="143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 smtClean="0">
                <a:solidFill>
                  <a:schemeClr val="accent6"/>
                </a:solidFill>
                <a:latin typeface="Arial Black" pitchFamily="34" charset="0"/>
              </a:rPr>
              <a:t>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Mean SED of 3CR sources</a:t>
            </a:r>
            <a:endParaRPr lang="en-US" sz="2800" dirty="0" smtClean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sz="3200" b="1" dirty="0">
              <a:solidFill>
                <a:schemeClr val="accent6"/>
              </a:solidFill>
              <a:latin typeface="Arial Black" pitchFamily="34" charset="0"/>
            </a:endParaRPr>
          </a:p>
        </p:txBody>
      </p:sp>
      <p:pic>
        <p:nvPicPr>
          <p:cNvPr id="1028" name="Picture 4" descr="U:\Tex\Conf\10\Kreta\Talk\pictures\modell_averag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111" y="1970785"/>
            <a:ext cx="7388423" cy="4554559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7383"/>
            <a:ext cx="331320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oup 20"/>
          <p:cNvGrpSpPr/>
          <p:nvPr/>
        </p:nvGrpSpPr>
        <p:grpSpPr>
          <a:xfrm>
            <a:off x="1403648" y="2399225"/>
            <a:ext cx="514885" cy="669735"/>
            <a:chOff x="5844237" y="1319105"/>
            <a:chExt cx="514885" cy="669735"/>
          </a:xfrm>
        </p:grpSpPr>
        <p:sp>
          <p:nvSpPr>
            <p:cNvPr id="14" name="TextBox 13"/>
            <p:cNvSpPr txBox="1"/>
            <p:nvPr/>
          </p:nvSpPr>
          <p:spPr>
            <a:xfrm>
              <a:off x="5844237" y="1319105"/>
              <a:ext cx="514885" cy="669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chemeClr val="tx1"/>
                  </a:solidFill>
                  <a:sym typeface="Symbol"/>
                </a:rPr>
                <a:t> </a:t>
              </a:r>
              <a:r>
                <a:rPr lang="en-US" sz="2800" dirty="0" smtClean="0">
                  <a:solidFill>
                    <a:schemeClr val="tx1"/>
                  </a:solidFill>
                  <a:sym typeface="Symbol"/>
                </a:rPr>
                <a:t></a:t>
              </a:r>
              <a:endParaRPr lang="en-US" sz="2800" dirty="0">
                <a:solidFill>
                  <a:schemeClr val="tx1"/>
                </a:solidFill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 bwMode="auto">
            <a:xfrm rot="5400000">
              <a:off x="5652120" y="1628800"/>
              <a:ext cx="432048" cy="0"/>
            </a:xfrm>
            <a:prstGeom prst="line">
              <a:avLst/>
            </a:prstGeom>
            <a:solidFill>
              <a:srgbClr val="00B8FF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" name="TextBox 21"/>
          <p:cNvSpPr txBox="1"/>
          <p:nvPr/>
        </p:nvSpPr>
        <p:spPr>
          <a:xfrm>
            <a:off x="395536" y="1700808"/>
            <a:ext cx="5139548" cy="461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Data:   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Haas et al (2008),  </a:t>
            </a:r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Leipski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et al. (2010)</a:t>
            </a:r>
            <a:endParaRPr lang="en-US" sz="180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1403648" y="2924944"/>
            <a:ext cx="72008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1403648" y="2492896"/>
            <a:ext cx="72008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857224" y="692696"/>
            <a:ext cx="7797800" cy="5760640"/>
          </a:xfrm>
          <a:prstGeom prst="rect">
            <a:avLst/>
          </a:prstGeom>
        </p:spPr>
        <p:txBody>
          <a:bodyPr anchor="t"/>
          <a:lstStyle/>
          <a:p>
            <a:pPr marL="325438" indent="-325438" algn="l">
              <a:lnSpc>
                <a:spcPct val="95000"/>
              </a:lnSpc>
              <a:spcBef>
                <a:spcPts val="688"/>
              </a:spcBef>
              <a:buClr>
                <a:schemeClr val="accent6"/>
              </a:buClr>
              <a:buFont typeface="Wingdings" pitchFamily="2" charset="2"/>
              <a:buChar char="v"/>
              <a:tabLst>
                <a:tab pos="325438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  <a:defRPr/>
            </a:pPr>
            <a:endParaRPr lang="en-GB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25438" indent="-325438" algn="l">
              <a:lnSpc>
                <a:spcPct val="95000"/>
              </a:lnSpc>
              <a:spcBef>
                <a:spcPts val="688"/>
              </a:spcBef>
              <a:buClr>
                <a:schemeClr val="accent6"/>
              </a:buClr>
              <a:buFont typeface="Wingdings" pitchFamily="2" charset="2"/>
              <a:buChar char="v"/>
              <a:tabLst>
                <a:tab pos="325438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  <a:defRPr/>
            </a:pPr>
            <a:endParaRPr lang="en-GB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25438" indent="-325438" algn="l">
              <a:lnSpc>
                <a:spcPct val="95000"/>
              </a:lnSpc>
              <a:spcBef>
                <a:spcPts val="688"/>
              </a:spcBef>
              <a:buClr>
                <a:schemeClr val="accent6"/>
              </a:buClr>
              <a:buFont typeface="Wingdings" pitchFamily="2" charset="2"/>
              <a:buChar char="v"/>
              <a:tabLst>
                <a:tab pos="325438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  <a:defRPr/>
            </a:pPr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</a:rPr>
              <a:t>MIR observations consistent with unified scheme.</a:t>
            </a:r>
          </a:p>
          <a:p>
            <a:pPr marL="325438" indent="-325438" algn="l">
              <a:lnSpc>
                <a:spcPct val="95000"/>
              </a:lnSpc>
              <a:spcBef>
                <a:spcPts val="688"/>
              </a:spcBef>
              <a:buClr>
                <a:schemeClr val="accent6"/>
              </a:buClr>
              <a:tabLst>
                <a:tab pos="325438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  <a:defRPr/>
            </a:pPr>
            <a:endParaRPr lang="en-GB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25438" indent="-325438" algn="l">
              <a:lnSpc>
                <a:spcPct val="95000"/>
              </a:lnSpc>
              <a:spcBef>
                <a:spcPts val="688"/>
              </a:spcBef>
              <a:buClr>
                <a:schemeClr val="accent6"/>
              </a:buClr>
              <a:buFont typeface="Wingdings" pitchFamily="2" charset="2"/>
              <a:buChar char="v"/>
              <a:tabLst>
                <a:tab pos="325438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  <a:defRPr/>
            </a:pPr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</a:rPr>
              <a:t>Dust model of the diffuse ISM for extinction and emission. PAH destruction by hard photons.</a:t>
            </a:r>
          </a:p>
          <a:p>
            <a:pPr marL="325438" indent="-325438" algn="l">
              <a:lnSpc>
                <a:spcPct val="95000"/>
              </a:lnSpc>
              <a:spcBef>
                <a:spcPts val="688"/>
              </a:spcBef>
              <a:buClr>
                <a:schemeClr val="accent6"/>
              </a:buClr>
              <a:buFont typeface="Wingdings" pitchFamily="2" charset="2"/>
              <a:buChar char="v"/>
              <a:tabLst>
                <a:tab pos="325438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  <a:defRPr/>
            </a:pPr>
            <a:endParaRPr lang="en-GB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25438" indent="-325438" algn="l">
              <a:lnSpc>
                <a:spcPct val="95000"/>
              </a:lnSpc>
              <a:spcBef>
                <a:spcPts val="688"/>
              </a:spcBef>
              <a:buClr>
                <a:schemeClr val="accent6"/>
              </a:buClr>
              <a:buFont typeface="Wingdings" pitchFamily="2" charset="2"/>
              <a:buChar char="v"/>
              <a:tabLst>
                <a:tab pos="325438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  <a:defRPr/>
            </a:pPr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</a:rPr>
              <a:t>Monte Carlo dust </a:t>
            </a:r>
            <a:r>
              <a:rPr lang="en-GB" sz="2400" dirty="0" err="1" smtClean="0">
                <a:solidFill>
                  <a:schemeClr val="accent6">
                    <a:lumMod val="75000"/>
                  </a:schemeClr>
                </a:solidFill>
              </a:rPr>
              <a:t>radiative</a:t>
            </a:r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</a:rPr>
              <a:t> transfer model including PAH using </a:t>
            </a:r>
            <a:r>
              <a:rPr lang="en-GB" sz="2400" dirty="0" err="1" smtClean="0">
                <a:solidFill>
                  <a:schemeClr val="accent6">
                    <a:lumMod val="75000"/>
                  </a:schemeClr>
                </a:solidFill>
              </a:rPr>
              <a:t>vectorised</a:t>
            </a:r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</a:rPr>
              <a:t> computing technology.</a:t>
            </a:r>
          </a:p>
          <a:p>
            <a:pPr marL="325438" indent="-325438" algn="l">
              <a:lnSpc>
                <a:spcPct val="95000"/>
              </a:lnSpc>
              <a:spcBef>
                <a:spcPts val="688"/>
              </a:spcBef>
              <a:buClr>
                <a:schemeClr val="accent6"/>
              </a:buClr>
              <a:buFont typeface="Wingdings" pitchFamily="2" charset="2"/>
              <a:buChar char="v"/>
              <a:tabLst>
                <a:tab pos="325438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  <a:defRPr/>
            </a:pPr>
            <a:endParaRPr lang="en-GB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25438" indent="-325438" algn="l">
              <a:lnSpc>
                <a:spcPct val="95000"/>
              </a:lnSpc>
              <a:spcBef>
                <a:spcPts val="688"/>
              </a:spcBef>
              <a:buClr>
                <a:schemeClr val="accent6"/>
              </a:buClr>
              <a:buFont typeface="Wingdings" pitchFamily="2" charset="2"/>
              <a:buChar char="v"/>
              <a:tabLst>
                <a:tab pos="325438" algn="l"/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  <a:defRPr/>
            </a:pPr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</a:rPr>
              <a:t>Clumpy AGN torus model consistent with SED of 3CR sources.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79712" y="188640"/>
            <a:ext cx="5246688" cy="969963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lnSpc>
                <a:spcPct val="95000"/>
              </a:lnSpc>
              <a:spcBef>
                <a:spcPct val="0"/>
              </a:spcBef>
              <a:buClr>
                <a:srgbClr val="0000FF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40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Conclusion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2887955"/>
            <a:ext cx="4572000" cy="157536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0" dirty="0" smtClean="0">
                <a:solidFill>
                  <a:schemeClr val="accent6">
                    <a:lumMod val="75000"/>
                  </a:schemeClr>
                </a:solidFill>
                <a:latin typeface="Cooper Black" pitchFamily="18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980728"/>
            <a:ext cx="7150828" cy="496094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171" name="Group 2"/>
          <p:cNvGrpSpPr>
            <a:grpSpLocks/>
          </p:cNvGrpSpPr>
          <p:nvPr/>
        </p:nvGrpSpPr>
        <p:grpSpPr bwMode="auto">
          <a:xfrm>
            <a:off x="2071670" y="188640"/>
            <a:ext cx="6876111" cy="984443"/>
            <a:chOff x="1429" y="45"/>
            <a:chExt cx="4097" cy="783"/>
          </a:xfrm>
        </p:grpSpPr>
        <p:sp>
          <p:nvSpPr>
            <p:cNvPr id="7173" name="AutoShape 3"/>
            <p:cNvSpPr>
              <a:spLocks noChangeArrowheads="1"/>
            </p:cNvSpPr>
            <p:nvPr/>
          </p:nvSpPr>
          <p:spPr bwMode="auto">
            <a:xfrm>
              <a:off x="1429" y="210"/>
              <a:ext cx="2821" cy="460"/>
            </a:xfrm>
            <a:prstGeom prst="roundRect">
              <a:avLst>
                <a:gd name="adj" fmla="val 213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/>
            </a:p>
          </p:txBody>
        </p:sp>
        <p:grpSp>
          <p:nvGrpSpPr>
            <p:cNvPr id="7174" name="Group 4"/>
            <p:cNvGrpSpPr>
              <a:grpSpLocks/>
            </p:cNvGrpSpPr>
            <p:nvPr/>
          </p:nvGrpSpPr>
          <p:grpSpPr bwMode="auto">
            <a:xfrm>
              <a:off x="1429" y="45"/>
              <a:ext cx="4097" cy="783"/>
              <a:chOff x="1429" y="45"/>
              <a:chExt cx="4097" cy="783"/>
            </a:xfrm>
          </p:grpSpPr>
          <p:sp>
            <p:nvSpPr>
              <p:cNvPr id="7175" name="AutoShape 5"/>
              <p:cNvSpPr>
                <a:spLocks noChangeArrowheads="1"/>
              </p:cNvSpPr>
              <p:nvPr/>
            </p:nvSpPr>
            <p:spPr bwMode="auto">
              <a:xfrm>
                <a:off x="1429" y="210"/>
                <a:ext cx="2821" cy="460"/>
              </a:xfrm>
              <a:prstGeom prst="roundRect">
                <a:avLst>
                  <a:gd name="adj" fmla="val 213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r"/>
                <a:endParaRPr lang="en-US"/>
              </a:p>
            </p:txBody>
          </p:sp>
          <p:sp>
            <p:nvSpPr>
              <p:cNvPr id="7176" name="AutoShape 6"/>
              <p:cNvSpPr>
                <a:spLocks noChangeArrowheads="1"/>
              </p:cNvSpPr>
              <p:nvPr/>
            </p:nvSpPr>
            <p:spPr bwMode="auto">
              <a:xfrm>
                <a:off x="1763" y="45"/>
                <a:ext cx="3763" cy="783"/>
              </a:xfrm>
              <a:prstGeom prst="roundRect">
                <a:avLst>
                  <a:gd name="adj" fmla="val 213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/>
              <a:p>
                <a:pPr algn="r"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 sz="3200" dirty="0">
                    <a:solidFill>
                      <a:schemeClr val="accent2">
                        <a:lumMod val="75000"/>
                      </a:schemeClr>
                    </a:solidFill>
                    <a:latin typeface="Arial Black" pitchFamily="34" charset="0"/>
                  </a:rPr>
                  <a:t>PAH </a:t>
                </a:r>
                <a:r>
                  <a:rPr lang="en-GB" sz="3200" dirty="0" smtClean="0">
                    <a:solidFill>
                      <a:schemeClr val="accent2">
                        <a:lumMod val="75000"/>
                      </a:schemeClr>
                    </a:solidFill>
                    <a:latin typeface="Arial Black" pitchFamily="34" charset="0"/>
                  </a:rPr>
                  <a:t>in a mono-energetic </a:t>
                </a:r>
                <a:r>
                  <a:rPr lang="en-GB" sz="3200" dirty="0">
                    <a:solidFill>
                      <a:schemeClr val="accent2">
                        <a:lumMod val="75000"/>
                      </a:schemeClr>
                    </a:solidFill>
                    <a:latin typeface="Arial Black" pitchFamily="34" charset="0"/>
                  </a:rPr>
                  <a:t>heating bath</a:t>
                </a:r>
              </a:p>
            </p:txBody>
          </p:sp>
        </p:grpSp>
      </p:grpSp>
      <p:sp>
        <p:nvSpPr>
          <p:cNvPr id="7172" name="Text Box 7"/>
          <p:cNvSpPr txBox="1">
            <a:spLocks noChangeArrowheads="1"/>
          </p:cNvSpPr>
          <p:nvPr/>
        </p:nvSpPr>
        <p:spPr bwMode="auto">
          <a:xfrm>
            <a:off x="0" y="5572140"/>
            <a:ext cx="3857620" cy="710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</a:rPr>
              <a:t> if  | 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</a:rPr>
              <a:t>U</a:t>
            </a:r>
            <a:r>
              <a:rPr lang="en-GB" sz="2000" baseline="-25000" dirty="0" err="1">
                <a:solidFill>
                  <a:schemeClr val="accent2">
                    <a:lumMod val="75000"/>
                  </a:schemeClr>
                </a:solidFill>
              </a:rPr>
              <a:t>f</a:t>
            </a:r>
            <a:r>
              <a:rPr lang="en-GB" sz="2000" baseline="-250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</a:rPr>
              <a:t>U</a:t>
            </a:r>
            <a:r>
              <a:rPr lang="en-GB" sz="2000" baseline="-25000" dirty="0" err="1">
                <a:solidFill>
                  <a:schemeClr val="accent2">
                    <a:lumMod val="75000"/>
                  </a:schemeClr>
                </a:solidFill>
              </a:rPr>
              <a:t>i</a:t>
            </a:r>
            <a:r>
              <a:rPr lang="en-GB" sz="2000" baseline="-25000" dirty="0">
                <a:solidFill>
                  <a:schemeClr val="accent2">
                    <a:lumMod val="75000"/>
                  </a:schemeClr>
                </a:solidFill>
              </a:rPr>
              <a:t>   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</a:rPr>
              <a:t>h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ν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 | &lt; ½ 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ΔU</a:t>
            </a:r>
            <a:r>
              <a:rPr lang="en-GB" sz="2000" baseline="-25000" dirty="0" err="1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f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  : </a:t>
            </a:r>
          </a:p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      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GB" sz="2000" baseline="-25000" dirty="0" err="1">
                <a:solidFill>
                  <a:schemeClr val="accent2">
                    <a:lumMod val="75000"/>
                  </a:schemeClr>
                </a:solidFill>
              </a:rPr>
              <a:t>fi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 = </a:t>
            </a:r>
            <a:r>
              <a:rPr lang="en-GB" sz="2000" dirty="0" err="1" smtClean="0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K</a:t>
            </a:r>
            <a:r>
              <a:rPr lang="en-GB" sz="2000" baseline="-25000" dirty="0" err="1" smtClean="0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ν</a:t>
            </a:r>
            <a:r>
              <a:rPr lang="en-GB" sz="2000" baseline="-25000" dirty="0" smtClean="0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 </a:t>
            </a:r>
            <a:r>
              <a:rPr lang="en-GB" sz="2000" dirty="0" err="1" smtClean="0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F</a:t>
            </a:r>
            <a:r>
              <a:rPr lang="en-GB" sz="2000" baseline="-25000" dirty="0" err="1" smtClean="0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ν</a:t>
            </a:r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 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/ 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  <a:cs typeface="Times New Roman" pitchFamily="16" charset="0"/>
              </a:rPr>
              <a:t>hν</a:t>
            </a:r>
            <a:endParaRPr lang="en-GB" sz="2000" dirty="0">
              <a:solidFill>
                <a:schemeClr val="accent2">
                  <a:lumMod val="75000"/>
                </a:schemeClr>
              </a:solidFill>
              <a:cs typeface="Times New Roman" pitchFamily="1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32" y="6453336"/>
            <a:ext cx="7524360" cy="4286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err="1" smtClean="0">
                <a:solidFill>
                  <a:schemeClr val="accent6"/>
                </a:solidFill>
                <a:latin typeface="+mn-lt"/>
              </a:rPr>
              <a:t>Siebenmorgen</a:t>
            </a:r>
            <a:r>
              <a:rPr lang="en-US" sz="1800" dirty="0" smtClean="0">
                <a:solidFill>
                  <a:schemeClr val="accent6"/>
                </a:solidFill>
                <a:latin typeface="+mn-lt"/>
              </a:rPr>
              <a:t> &amp; Kr</a:t>
            </a:r>
            <a:r>
              <a:rPr lang="hu-HU" sz="1800" dirty="0" smtClean="0">
                <a:solidFill>
                  <a:schemeClr val="accent6"/>
                </a:solidFill>
                <a:latin typeface="+mn-lt"/>
                <a:cs typeface="Arial"/>
              </a:rPr>
              <a:t>ű</a:t>
            </a:r>
            <a:r>
              <a:rPr lang="en-US" sz="1800" dirty="0" smtClean="0">
                <a:solidFill>
                  <a:schemeClr val="accent6"/>
                </a:solidFill>
                <a:latin typeface="+mn-lt"/>
              </a:rPr>
              <a:t>gel (2010)</a:t>
            </a:r>
            <a:endParaRPr lang="en-US" sz="1800" dirty="0">
              <a:solidFill>
                <a:schemeClr val="accent6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96752"/>
            <a:ext cx="8249032" cy="494941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5436096" y="642918"/>
            <a:ext cx="3686195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Vertical </a:t>
            </a:r>
            <a:r>
              <a:rPr lang="en-GB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mixing in </a:t>
            </a:r>
            <a:r>
              <a:rPr lang="en-GB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torus?</a:t>
            </a:r>
            <a:endParaRPr lang="en-GB" dirty="0">
              <a:solidFill>
                <a:schemeClr val="accent6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6500826" y="1285860"/>
            <a:ext cx="2643206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ℓ /v</a:t>
            </a:r>
            <a:r>
              <a:rPr lang="en-GB" baseline="-25000" dirty="0">
                <a:solidFill>
                  <a:schemeClr val="accent6">
                    <a:lumMod val="40000"/>
                    <a:lumOff val="60000"/>
                  </a:schemeClr>
                </a:solidFill>
                <a:cs typeface="Times New Roman" pitchFamily="16" charset="0"/>
              </a:rPr>
              <a:t>┴ </a:t>
            </a:r>
            <a:r>
              <a:rPr lang="en-GB" dirty="0">
                <a:solidFill>
                  <a:schemeClr val="accent6">
                    <a:lumMod val="40000"/>
                    <a:lumOff val="60000"/>
                  </a:schemeClr>
                </a:solidFill>
                <a:cs typeface="Times New Roman" pitchFamily="16" charset="0"/>
              </a:rPr>
              <a:t>= </a:t>
            </a:r>
            <a:r>
              <a:rPr lang="en-GB" dirty="0" err="1">
                <a:solidFill>
                  <a:schemeClr val="accent6">
                    <a:lumMod val="40000"/>
                    <a:lumOff val="60000"/>
                  </a:schemeClr>
                </a:solidFill>
                <a:cs typeface="Times New Roman" pitchFamily="16" charset="0"/>
              </a:rPr>
              <a:t>t</a:t>
            </a:r>
            <a:r>
              <a:rPr lang="en-GB" baseline="-25000" dirty="0" err="1">
                <a:solidFill>
                  <a:schemeClr val="accent6">
                    <a:lumMod val="40000"/>
                    <a:lumOff val="60000"/>
                  </a:schemeClr>
                </a:solidFill>
                <a:cs typeface="Times New Roman" pitchFamily="16" charset="0"/>
              </a:rPr>
              <a:t>exp</a:t>
            </a:r>
            <a:r>
              <a:rPr lang="en-GB" dirty="0">
                <a:solidFill>
                  <a:schemeClr val="accent6">
                    <a:lumMod val="40000"/>
                    <a:lumOff val="60000"/>
                  </a:schemeClr>
                </a:solidFill>
                <a:cs typeface="Times New Roman" pitchFamily="16" charset="0"/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  <a:cs typeface="Times New Roman" pitchFamily="16" charset="0"/>
              </a:rPr>
              <a:t>&gt;</a:t>
            </a:r>
            <a:r>
              <a:rPr lang="en-GB" dirty="0">
                <a:solidFill>
                  <a:schemeClr val="accent6">
                    <a:lumMod val="40000"/>
                    <a:lumOff val="60000"/>
                  </a:schemeClr>
                </a:solidFill>
                <a:cs typeface="Times New Roman" pitchFamily="16" charset="0"/>
              </a:rPr>
              <a:t> N</a:t>
            </a:r>
            <a:r>
              <a:rPr lang="en-GB" baseline="-25000" dirty="0">
                <a:solidFill>
                  <a:schemeClr val="accent6">
                    <a:lumMod val="40000"/>
                    <a:lumOff val="60000"/>
                  </a:schemeClr>
                </a:solidFill>
                <a:cs typeface="Times New Roman" pitchFamily="16" charset="0"/>
              </a:rPr>
              <a:t>C</a:t>
            </a:r>
            <a:r>
              <a:rPr lang="en-GB" dirty="0">
                <a:solidFill>
                  <a:schemeClr val="accent6">
                    <a:lumMod val="40000"/>
                    <a:lumOff val="60000"/>
                  </a:schemeClr>
                </a:solidFill>
                <a:cs typeface="Times New Roman" pitchFamily="16" charset="0"/>
              </a:rPr>
              <a:t> t</a:t>
            </a:r>
            <a:r>
              <a:rPr lang="en-GB" baseline="-25000" dirty="0">
                <a:solidFill>
                  <a:schemeClr val="accent6">
                    <a:lumMod val="40000"/>
                    <a:lumOff val="60000"/>
                  </a:schemeClr>
                </a:solidFill>
                <a:cs typeface="Times New Roman" pitchFamily="16" charset="0"/>
              </a:rPr>
              <a:t>abs</a:t>
            </a:r>
          </a:p>
        </p:txBody>
      </p:sp>
      <p:sp>
        <p:nvSpPr>
          <p:cNvPr id="7" name="Rectangle 6"/>
          <p:cNvSpPr/>
          <p:nvPr/>
        </p:nvSpPr>
        <p:spPr>
          <a:xfrm>
            <a:off x="5253540" y="43010"/>
            <a:ext cx="3926972" cy="6200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PAH replenishment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2" y="6453336"/>
            <a:ext cx="6832658" cy="4286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err="1" smtClean="0">
                <a:solidFill>
                  <a:schemeClr val="accent6"/>
                </a:solidFill>
                <a:latin typeface="+mn-lt"/>
              </a:rPr>
              <a:t>Siebenmorgen</a:t>
            </a:r>
            <a:r>
              <a:rPr lang="en-US" sz="1800" dirty="0" smtClean="0">
                <a:solidFill>
                  <a:schemeClr val="accent6"/>
                </a:solidFill>
                <a:latin typeface="+mn-lt"/>
              </a:rPr>
              <a:t> &amp; Kr</a:t>
            </a:r>
            <a:r>
              <a:rPr lang="hu-HU" sz="1800" dirty="0" smtClean="0">
                <a:solidFill>
                  <a:schemeClr val="accent6"/>
                </a:solidFill>
                <a:latin typeface="+mn-lt"/>
                <a:cs typeface="Arial"/>
              </a:rPr>
              <a:t>ű</a:t>
            </a:r>
            <a:r>
              <a:rPr lang="en-US" sz="1800" dirty="0" smtClean="0">
                <a:solidFill>
                  <a:schemeClr val="accent6"/>
                </a:solidFill>
                <a:latin typeface="+mn-lt"/>
              </a:rPr>
              <a:t>gel (2010)</a:t>
            </a:r>
            <a:endParaRPr lang="en-US" sz="1800" dirty="0">
              <a:solidFill>
                <a:schemeClr val="accent6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500" y="1428736"/>
            <a:ext cx="767283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851920" y="188640"/>
            <a:ext cx="5220610" cy="76198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AGN </a:t>
            </a:r>
            <a:r>
              <a:rPr lang="en-US" sz="3200" kern="0" noProof="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+mj-cs"/>
              </a:rPr>
              <a:t>and</a:t>
            </a:r>
            <a:r>
              <a:rPr lang="en-US" sz="3200" kern="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hard photons </a:t>
            </a:r>
          </a:p>
          <a:p>
            <a:pPr marL="0" marR="0" lvl="0" indent="0" algn="r" defTabSz="457200" rtl="0" eaLnBrk="0" fontAlgn="base" latinLnBrk="0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lang="en-US" sz="2800" kern="0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(EUV, soft X-ray)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381328"/>
            <a:ext cx="3429926" cy="4635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Leipski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et al. (2010)</a:t>
            </a:r>
            <a:endParaRPr lang="en-US" sz="180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897139"/>
            <a:ext cx="3347864" cy="14121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+mn-lt"/>
              </a:rPr>
              <a:t>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Quasar (10) :   ~ flat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RG (9): reddened quasar +host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similar emission line ratios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 no PAH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4255" y="0"/>
            <a:ext cx="61802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0" y="0"/>
            <a:ext cx="3851920" cy="1082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4) IRS spectroscopy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   of 3CR sources 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965741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2555776" y="99938"/>
            <a:ext cx="6516216" cy="253697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5203" rIns="0" bIns="0" anchor="ctr"/>
          <a:lstStyle/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ELT 42m</a:t>
            </a:r>
            <a:endParaRPr lang="en-US" sz="2800" b="1" dirty="0" smtClean="0">
              <a:solidFill>
                <a:schemeClr val="accent6"/>
              </a:solidFill>
              <a:latin typeface="+mn-lt"/>
            </a:endParaRP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b="1" dirty="0" smtClean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MIR surface brightness diagnostics  </a:t>
            </a: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up to D ~ 500Mpc </a:t>
            </a: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sz="3200" dirty="0" smtClean="0">
              <a:solidFill>
                <a:schemeClr val="accent6"/>
              </a:solidFill>
              <a:latin typeface="Impact" pitchFamily="34" charset="0"/>
            </a:endParaRPr>
          </a:p>
          <a:p>
            <a:pPr algn="r">
              <a:lnSpc>
                <a:spcPct val="100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200" dirty="0" smtClean="0">
                <a:solidFill>
                  <a:schemeClr val="accent6"/>
                </a:solidFill>
                <a:latin typeface="Impact" pitchFamily="34" charset="0"/>
              </a:rPr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6124"/>
            <a:ext cx="821533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2" name="Picture 6" descr="sbag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674" y="188640"/>
            <a:ext cx="7007678" cy="6377604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>
            <a:off x="4716016" y="1844824"/>
            <a:ext cx="2304256" cy="3553544"/>
            <a:chOff x="5219700" y="1844824"/>
            <a:chExt cx="2304256" cy="3553544"/>
          </a:xfrm>
        </p:grpSpPr>
        <p:sp>
          <p:nvSpPr>
            <p:cNvPr id="55305" name="Text Box 9"/>
            <p:cNvSpPr txBox="1">
              <a:spLocks noChangeArrowheads="1"/>
            </p:cNvSpPr>
            <p:nvPr/>
          </p:nvSpPr>
          <p:spPr bwMode="auto">
            <a:xfrm>
              <a:off x="6155804" y="3356992"/>
              <a:ext cx="11080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dirty="0">
                  <a:solidFill>
                    <a:schemeClr val="accent2"/>
                  </a:solidFill>
                </a:rPr>
                <a:t>No PAH</a:t>
              </a:r>
              <a:r>
                <a:rPr lang="en-US" dirty="0"/>
                <a:t> </a:t>
              </a:r>
            </a:p>
          </p:txBody>
        </p:sp>
        <p:sp>
          <p:nvSpPr>
            <p:cNvPr id="55306" name="Text Box 10"/>
            <p:cNvSpPr txBox="1">
              <a:spLocks noChangeArrowheads="1"/>
            </p:cNvSpPr>
            <p:nvPr/>
          </p:nvSpPr>
          <p:spPr bwMode="auto">
            <a:xfrm>
              <a:off x="5472906" y="4941168"/>
              <a:ext cx="20510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dirty="0">
                  <a:solidFill>
                    <a:schemeClr val="accent2"/>
                  </a:solidFill>
                </a:rPr>
                <a:t>Silicate emission</a:t>
              </a:r>
              <a:r>
                <a:rPr lang="en-US" dirty="0"/>
                <a:t> </a:t>
              </a:r>
            </a:p>
          </p:txBody>
        </p:sp>
        <p:sp>
          <p:nvSpPr>
            <p:cNvPr id="55307" name="Line 11"/>
            <p:cNvSpPr>
              <a:spLocks noChangeShapeType="1"/>
            </p:cNvSpPr>
            <p:nvPr/>
          </p:nvSpPr>
          <p:spPr bwMode="auto">
            <a:xfrm>
              <a:off x="5219700" y="3716338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308" name="Line 12"/>
            <p:cNvSpPr>
              <a:spLocks noChangeShapeType="1"/>
            </p:cNvSpPr>
            <p:nvPr/>
          </p:nvSpPr>
          <p:spPr bwMode="auto">
            <a:xfrm flipH="1" flipV="1">
              <a:off x="5940152" y="3429000"/>
              <a:ext cx="215900" cy="21590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309" name="Line 13"/>
            <p:cNvSpPr>
              <a:spLocks noChangeShapeType="1"/>
            </p:cNvSpPr>
            <p:nvPr/>
          </p:nvSpPr>
          <p:spPr bwMode="auto">
            <a:xfrm flipH="1" flipV="1">
              <a:off x="5220072" y="4941168"/>
              <a:ext cx="288032" cy="360040"/>
            </a:xfrm>
            <a:prstGeom prst="line">
              <a:avLst/>
            </a:prstGeom>
            <a:noFill/>
            <a:ln w="4445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sz="2000" dirty="0"/>
            </a:p>
          </p:txBody>
        </p:sp>
        <p:sp>
          <p:nvSpPr>
            <p:cNvPr id="55310" name="Line 14"/>
            <p:cNvSpPr>
              <a:spLocks noChangeShapeType="1"/>
            </p:cNvSpPr>
            <p:nvPr/>
          </p:nvSpPr>
          <p:spPr bwMode="auto">
            <a:xfrm flipH="1" flipV="1">
              <a:off x="5868144" y="1916832"/>
              <a:ext cx="215900" cy="21590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311" name="Text Box 15"/>
            <p:cNvSpPr txBox="1">
              <a:spLocks noChangeArrowheads="1"/>
            </p:cNvSpPr>
            <p:nvPr/>
          </p:nvSpPr>
          <p:spPr bwMode="auto">
            <a:xfrm>
              <a:off x="6156176" y="1844824"/>
              <a:ext cx="736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dirty="0">
                  <a:solidFill>
                    <a:schemeClr val="accent2"/>
                  </a:solidFill>
                </a:rPr>
                <a:t>PAH</a:t>
              </a:r>
              <a:r>
                <a:rPr lang="en-US" dirty="0"/>
                <a:t> </a:t>
              </a:r>
            </a:p>
          </p:txBody>
        </p:sp>
      </p:grp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1684116" y="0"/>
            <a:ext cx="4568495" cy="669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2)  MIR  spectroscopy 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5313" name="Rectangle 17"/>
          <p:cNvSpPr>
            <a:spLocks noChangeArrowheads="1"/>
          </p:cNvSpPr>
          <p:nvPr/>
        </p:nvSpPr>
        <p:spPr bwMode="auto">
          <a:xfrm>
            <a:off x="539750" y="549275"/>
            <a:ext cx="719138" cy="50403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0" y="6381328"/>
            <a:ext cx="3847758" cy="42864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8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Siebenmorgen</a:t>
            </a:r>
            <a:r>
              <a:rPr lang="en-US" sz="18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et al. 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(2004, 2005)</a:t>
            </a:r>
            <a:endParaRPr lang="en-US" sz="180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1259632" y="44624"/>
            <a:ext cx="6613862" cy="54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3) Spitzer photometry of 3CR sources 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29357"/>
            <a:ext cx="7092280" cy="4286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Haas et al. (2008)</a:t>
            </a:r>
            <a:endParaRPr lang="en-US" sz="180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7068" y="548680"/>
            <a:ext cx="5955328" cy="10822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+mn-lt"/>
              </a:rPr>
              <a:t>   </a:t>
            </a:r>
            <a:r>
              <a:rPr lang="en-US" sz="1600" dirty="0" err="1" smtClean="0">
                <a:solidFill>
                  <a:schemeClr val="accent6"/>
                </a:solidFill>
                <a:latin typeface="+mn-lt"/>
              </a:rPr>
              <a:t>powerfull</a:t>
            </a:r>
            <a:r>
              <a:rPr lang="en-US" sz="1600" dirty="0" smtClean="0">
                <a:solidFill>
                  <a:schemeClr val="accent6"/>
                </a:solidFill>
                <a:latin typeface="+mn-lt"/>
              </a:rPr>
              <a:t> AGN:  </a:t>
            </a:r>
            <a:r>
              <a:rPr lang="en-US" sz="1600" dirty="0" smtClean="0">
                <a:solidFill>
                  <a:schemeClr val="accent6"/>
                </a:solidFill>
                <a:latin typeface="+mn-lt"/>
              </a:rPr>
              <a:t>178MHz flux </a:t>
            </a:r>
            <a:r>
              <a:rPr lang="en-US" sz="1600" dirty="0" smtClean="0">
                <a:solidFill>
                  <a:schemeClr val="accent6"/>
                </a:solidFill>
                <a:latin typeface="+mn-lt"/>
              </a:rPr>
              <a:t>limited, isotropic sample </a:t>
            </a:r>
            <a:endParaRPr lang="en-US" sz="1600" dirty="0" smtClean="0">
              <a:solidFill>
                <a:schemeClr val="accent6"/>
              </a:solidFill>
              <a:latin typeface="+mn-lt"/>
            </a:endParaRPr>
          </a:p>
          <a:p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 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 23 quasars, 38 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radio 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galaxies (Spitzer GTO: Fazio )</a:t>
            </a:r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+mn-lt"/>
              </a:rPr>
              <a:t>  1 &lt; z &lt; 2.5 </a:t>
            </a:r>
            <a:r>
              <a:rPr lang="en-US" sz="1600" dirty="0" smtClean="0">
                <a:solidFill>
                  <a:schemeClr val="accent6"/>
                </a:solidFill>
                <a:latin typeface="+mn-lt"/>
                <a:sym typeface="Symbol"/>
              </a:rPr>
              <a:t> r</a:t>
            </a:r>
            <a:r>
              <a:rPr lang="en-US" sz="1600" dirty="0" smtClean="0">
                <a:solidFill>
                  <a:schemeClr val="accent6"/>
                </a:solidFill>
                <a:latin typeface="+mn-lt"/>
              </a:rPr>
              <a:t>est frame 1.6-10</a:t>
            </a:r>
            <a:r>
              <a:rPr lang="en-US" sz="1600" dirty="0" smtClean="0">
                <a:solidFill>
                  <a:schemeClr val="accent6"/>
                </a:solidFill>
                <a:latin typeface="Comic Sans MS"/>
              </a:rPr>
              <a:t>µm</a:t>
            </a:r>
            <a:endParaRPr lang="en-US" sz="1600" dirty="0">
              <a:solidFill>
                <a:schemeClr val="accent6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21" y="1484784"/>
            <a:ext cx="7081267" cy="4827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6349851"/>
            <a:ext cx="5796136" cy="4286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Haas et al. (2008)</a:t>
            </a:r>
            <a:endParaRPr lang="en-US" sz="180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4128" y="5445819"/>
            <a:ext cx="3419872" cy="14121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SED consistent with unification:</a:t>
            </a:r>
          </a:p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      Quasar:   ~flat </a:t>
            </a:r>
          </a:p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      RG:   reddened quasar + host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24</a:t>
            </a:r>
            <a:r>
              <a:rPr lang="el-GR" sz="1600" dirty="0" smtClean="0">
                <a:solidFill>
                  <a:schemeClr val="accent6">
                    <a:lumMod val="75000"/>
                  </a:schemeClr>
                </a:solidFill>
                <a:latin typeface="Microsoft Sans Serif"/>
                <a:cs typeface="Microsoft Sans Serif"/>
              </a:rPr>
              <a:t>μ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m surveys biased to type I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1259632" y="44624"/>
            <a:ext cx="6613862" cy="58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3) Spitzer </a:t>
            </a:r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photometry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of 3CR sources 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7068" y="500042"/>
            <a:ext cx="5955328" cy="10822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+mn-lt"/>
              </a:rPr>
              <a:t>   </a:t>
            </a:r>
            <a:r>
              <a:rPr lang="en-US" sz="1600" dirty="0" err="1" smtClean="0">
                <a:solidFill>
                  <a:schemeClr val="accent6"/>
                </a:solidFill>
                <a:latin typeface="+mn-lt"/>
              </a:rPr>
              <a:t>powerfull</a:t>
            </a:r>
            <a:r>
              <a:rPr lang="en-US" sz="1600" dirty="0" smtClean="0">
                <a:solidFill>
                  <a:schemeClr val="accent6"/>
                </a:solidFill>
                <a:latin typeface="+mn-lt"/>
              </a:rPr>
              <a:t> AGN:  </a:t>
            </a:r>
            <a:r>
              <a:rPr lang="en-US" sz="1600" dirty="0" smtClean="0">
                <a:solidFill>
                  <a:schemeClr val="accent6"/>
                </a:solidFill>
                <a:latin typeface="+mn-lt"/>
              </a:rPr>
              <a:t>178MHz flux </a:t>
            </a:r>
            <a:r>
              <a:rPr lang="en-US" sz="1600" dirty="0" smtClean="0">
                <a:solidFill>
                  <a:schemeClr val="accent6"/>
                </a:solidFill>
                <a:latin typeface="+mn-lt"/>
              </a:rPr>
              <a:t>limited, isotropic sample </a:t>
            </a:r>
            <a:endParaRPr lang="en-US" sz="1600" dirty="0" smtClean="0">
              <a:solidFill>
                <a:schemeClr val="accent6"/>
              </a:solidFill>
              <a:latin typeface="+mn-lt"/>
            </a:endParaRPr>
          </a:p>
          <a:p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 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 23 quasars, 38 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radio 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galaxies (Spitzer GTO: Fazio )</a:t>
            </a:r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+mn-lt"/>
              </a:rPr>
              <a:t>  </a:t>
            </a:r>
            <a:r>
              <a:rPr lang="en-US" sz="1600" dirty="0" smtClean="0">
                <a:solidFill>
                  <a:schemeClr val="accent6"/>
                </a:solidFill>
                <a:latin typeface="+mn-lt"/>
              </a:rPr>
              <a:t> 1 </a:t>
            </a:r>
            <a:r>
              <a:rPr lang="en-US" sz="1600" dirty="0" smtClean="0">
                <a:solidFill>
                  <a:schemeClr val="accent6"/>
                </a:solidFill>
                <a:latin typeface="+mn-lt"/>
              </a:rPr>
              <a:t>&lt; z &lt; 2.5 </a:t>
            </a:r>
            <a:r>
              <a:rPr lang="en-US" sz="1600" dirty="0" smtClean="0">
                <a:solidFill>
                  <a:schemeClr val="accent6"/>
                </a:solidFill>
                <a:latin typeface="+mn-lt"/>
              </a:rPr>
              <a:t>  </a:t>
            </a:r>
            <a:r>
              <a:rPr lang="en-US" sz="1600" dirty="0" smtClean="0">
                <a:solidFill>
                  <a:schemeClr val="accent6"/>
                </a:solidFill>
                <a:latin typeface="+mn-lt"/>
                <a:sym typeface="Symbol"/>
              </a:rPr>
              <a:t>   </a:t>
            </a:r>
            <a:r>
              <a:rPr lang="en-US" sz="1600" dirty="0" smtClean="0">
                <a:solidFill>
                  <a:schemeClr val="accent6"/>
                </a:solidFill>
                <a:latin typeface="+mn-lt"/>
                <a:sym typeface="Symbol"/>
              </a:rPr>
              <a:t>r</a:t>
            </a:r>
            <a:r>
              <a:rPr lang="en-US" sz="1600" dirty="0" smtClean="0">
                <a:solidFill>
                  <a:schemeClr val="accent6"/>
                </a:solidFill>
                <a:latin typeface="+mn-lt"/>
              </a:rPr>
              <a:t>est frame 1.6-10</a:t>
            </a:r>
            <a:r>
              <a:rPr lang="en-US" sz="1600" dirty="0" smtClean="0">
                <a:solidFill>
                  <a:schemeClr val="accent6"/>
                </a:solidFill>
                <a:latin typeface="Comic Sans MS"/>
              </a:rPr>
              <a:t>µm</a:t>
            </a:r>
            <a:endParaRPr lang="en-US" sz="1600" dirty="0">
              <a:solidFill>
                <a:schemeClr val="accent6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1259632" y="44624"/>
            <a:ext cx="6937092" cy="58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4) Spitzer </a:t>
            </a:r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spectroscopy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of 3CR sources 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349851"/>
            <a:ext cx="9144000" cy="4635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Leipski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et al. (2010)</a:t>
            </a:r>
            <a:endParaRPr lang="en-US" sz="18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928670"/>
            <a:ext cx="749617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57488" y="571480"/>
            <a:ext cx="5112568" cy="4635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mean SED </a:t>
            </a:r>
            <a:r>
              <a:rPr lang="en-US" sz="1800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normalised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to 178 MHz luminosity</a:t>
            </a:r>
            <a:endParaRPr lang="en-US" sz="18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9058" y="6105767"/>
            <a:ext cx="5214974" cy="7522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Quasar (11) ~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flat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 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RG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(9): reddened quasar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+ host</a:t>
            </a:r>
            <a:endParaRPr lang="en-US" sz="1600" dirty="0" smtClean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 no PAH </a:t>
            </a:r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                       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similar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emission line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ratios</a:t>
            </a:r>
            <a:endParaRPr lang="en-US" sz="1600" dirty="0" smtClean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611560" y="1268760"/>
            <a:ext cx="6120680" cy="4968552"/>
            <a:chOff x="1115616" y="908720"/>
            <a:chExt cx="5556665" cy="4613516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47664" y="908720"/>
              <a:ext cx="5121390" cy="2639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15616" y="2636912"/>
              <a:ext cx="5556665" cy="2885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1043608" y="44624"/>
            <a:ext cx="7074116" cy="1082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5) Herschel observations of 3CR sources</a:t>
            </a:r>
          </a:p>
          <a:p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</a:rPr>
              <a:t>   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at z&lt;1 (proposed by Haas + 19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CoIs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)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00192" y="5773087"/>
            <a:ext cx="2880320" cy="7522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filling the gap between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Spitzer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+ SCUBA/MAMBO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omic Sans MS"/>
        <a:ea typeface="DejaVu LGC Sans"/>
        <a:cs typeface="DejaVu LGC Sans"/>
      </a:majorFont>
      <a:minorFont>
        <a:latin typeface="Comic Sans MS"/>
        <a:ea typeface="DejaVu LGC Sans"/>
        <a:cs typeface="DejaVu LGC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3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3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9877</TotalTime>
  <Words>1216</Words>
  <Application>Microsoft Office PowerPoint</Application>
  <PresentationFormat>On-screen Show (4:3)</PresentationFormat>
  <Paragraphs>287</Paragraphs>
  <Slides>38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AGN dust model of 3CR sources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1) ISM dust  2010 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Conclusion</vt:lpstr>
      <vt:lpstr>Slide 35</vt:lpstr>
      <vt:lpstr>Slide 36</vt:lpstr>
      <vt:lpstr>Slide 37</vt:lpstr>
      <vt:lpstr>Slide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MIR emission of X-ray/EUV    irradiated proto-planetary   disks</dc:title>
  <cp:lastModifiedBy>rsiebenm</cp:lastModifiedBy>
  <cp:revision>524</cp:revision>
  <dcterms:modified xsi:type="dcterms:W3CDTF">2010-09-24T14:39:37Z</dcterms:modified>
</cp:coreProperties>
</file>