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4"/>
  </p:notesMasterIdLst>
  <p:sldIdLst>
    <p:sldId id="256" r:id="rId2"/>
    <p:sldId id="276" r:id="rId3"/>
    <p:sldId id="277" r:id="rId4"/>
    <p:sldId id="278" r:id="rId5"/>
    <p:sldId id="279" r:id="rId6"/>
    <p:sldId id="287" r:id="rId7"/>
    <p:sldId id="297" r:id="rId8"/>
    <p:sldId id="281" r:id="rId9"/>
    <p:sldId id="292" r:id="rId10"/>
    <p:sldId id="293" r:id="rId11"/>
    <p:sldId id="294" r:id="rId12"/>
    <p:sldId id="295" r:id="rId13"/>
    <p:sldId id="296" r:id="rId14"/>
    <p:sldId id="302" r:id="rId15"/>
    <p:sldId id="303" r:id="rId16"/>
    <p:sldId id="300" r:id="rId17"/>
    <p:sldId id="299" r:id="rId18"/>
    <p:sldId id="301" r:id="rId19"/>
    <p:sldId id="298" r:id="rId20"/>
    <p:sldId id="304" r:id="rId21"/>
    <p:sldId id="289" r:id="rId22"/>
    <p:sldId id="290" r:id="rId23"/>
    <p:sldId id="288" r:id="rId24"/>
    <p:sldId id="305" r:id="rId25"/>
    <p:sldId id="291" r:id="rId26"/>
    <p:sldId id="269" r:id="rId27"/>
    <p:sldId id="309" r:id="rId28"/>
    <p:sldId id="307" r:id="rId29"/>
    <p:sldId id="308" r:id="rId30"/>
    <p:sldId id="282" r:id="rId31"/>
    <p:sldId id="306" r:id="rId32"/>
    <p:sldId id="310" r:id="rId33"/>
  </p:sldIdLst>
  <p:sldSz cx="9144000" cy="6858000" type="screen4x3"/>
  <p:notesSz cx="9601200" cy="73152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accent2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accent2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accent2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accent2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accent2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accent2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accent2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accent2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accent2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9933FF"/>
    <a:srgbClr val="6600CC"/>
    <a:srgbClr val="CC0000"/>
    <a:srgbClr val="CC66FF"/>
    <a:srgbClr val="FF0066"/>
    <a:srgbClr val="FF9900"/>
    <a:srgbClr val="FFCCFF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1" autoAdjust="0"/>
    <p:restoredTop sz="94753" autoAdjust="0"/>
  </p:normalViewPr>
  <p:slideViewPr>
    <p:cSldViewPr>
      <p:cViewPr varScale="1">
        <p:scale>
          <a:sx n="81" d="100"/>
          <a:sy n="81" d="100"/>
        </p:scale>
        <p:origin x="-1644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1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3011"/>
        <p:guide pos="223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9602788" cy="7316788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978150" y="549275"/>
            <a:ext cx="3659188" cy="27447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1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282700" y="3476625"/>
            <a:ext cx="7037388" cy="328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88" tIns="48667" rIns="95088" bIns="48667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6643710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 smtClean="0"/>
              <a:t>Ralf </a:t>
            </a:r>
            <a:r>
              <a:rPr lang="en-US" sz="1000" dirty="0" err="1" smtClean="0"/>
              <a:t>Siebenmorgen</a:t>
            </a:r>
            <a:r>
              <a:rPr lang="en-US" sz="1000" dirty="0" smtClean="0"/>
              <a:t>                                                                                                                                                            IR instrument from Antarctica                                                                                                                         </a:t>
            </a:r>
            <a:r>
              <a:rPr lang="en-US" sz="1000" baseline="0" dirty="0" smtClean="0"/>
              <a:t>                                                          </a:t>
            </a:r>
            <a:endParaRPr lang="en-US" sz="1200" dirty="0" smtClean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8001000" y="228600"/>
            <a:ext cx="906463" cy="87471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dt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FF"/>
        </a:buClr>
        <a:buSzPct val="100000"/>
        <a:buFont typeface="Times New Roman" pitchFamily="16" charset="0"/>
        <a:defRPr sz="1600">
          <a:solidFill>
            <a:srgbClr val="0000FF"/>
          </a:solidFill>
          <a:latin typeface="+mj-lt"/>
          <a:ea typeface="+mj-ea"/>
          <a:cs typeface="+mj-cs"/>
        </a:defRPr>
      </a:lvl1pPr>
      <a:lvl2pPr algn="l" defTabSz="449263" rtl="0" eaLnBrk="1" fontAlgn="base" hangingPunct="1">
        <a:spcBef>
          <a:spcPct val="0"/>
        </a:spcBef>
        <a:spcAft>
          <a:spcPct val="0"/>
        </a:spcAft>
        <a:buClr>
          <a:srgbClr val="0000FF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</a:defRPr>
      </a:lvl2pPr>
      <a:lvl3pPr algn="l" defTabSz="449263" rtl="0" eaLnBrk="1" fontAlgn="base" hangingPunct="1">
        <a:spcBef>
          <a:spcPct val="0"/>
        </a:spcBef>
        <a:spcAft>
          <a:spcPct val="0"/>
        </a:spcAft>
        <a:buClr>
          <a:srgbClr val="0000FF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</a:defRPr>
      </a:lvl3pPr>
      <a:lvl4pPr algn="l" defTabSz="449263" rtl="0" eaLnBrk="1" fontAlgn="base" hangingPunct="1">
        <a:spcBef>
          <a:spcPct val="0"/>
        </a:spcBef>
        <a:spcAft>
          <a:spcPct val="0"/>
        </a:spcAft>
        <a:buClr>
          <a:srgbClr val="0000FF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</a:defRPr>
      </a:lvl4pPr>
      <a:lvl5pPr algn="l" defTabSz="449263" rtl="0" eaLnBrk="1" fontAlgn="base" hangingPunct="1">
        <a:spcBef>
          <a:spcPct val="0"/>
        </a:spcBef>
        <a:spcAft>
          <a:spcPct val="0"/>
        </a:spcAft>
        <a:buClr>
          <a:srgbClr val="0000FF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</a:defRPr>
      </a:lvl5pPr>
      <a:lvl6pPr marL="457200" algn="l" defTabSz="449263" rtl="0" eaLnBrk="1" fontAlgn="base" hangingPunct="1">
        <a:spcBef>
          <a:spcPct val="0"/>
        </a:spcBef>
        <a:spcAft>
          <a:spcPct val="0"/>
        </a:spcAft>
        <a:buClr>
          <a:srgbClr val="0000FF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</a:defRPr>
      </a:lvl6pPr>
      <a:lvl7pPr marL="914400" algn="l" defTabSz="449263" rtl="0" eaLnBrk="1" fontAlgn="base" hangingPunct="1">
        <a:spcBef>
          <a:spcPct val="0"/>
        </a:spcBef>
        <a:spcAft>
          <a:spcPct val="0"/>
        </a:spcAft>
        <a:buClr>
          <a:srgbClr val="0000FF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</a:defRPr>
      </a:lvl7pPr>
      <a:lvl8pPr marL="1371600" algn="l" defTabSz="449263" rtl="0" eaLnBrk="1" fontAlgn="base" hangingPunct="1">
        <a:spcBef>
          <a:spcPct val="0"/>
        </a:spcBef>
        <a:spcAft>
          <a:spcPct val="0"/>
        </a:spcAft>
        <a:buClr>
          <a:srgbClr val="0000FF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</a:defRPr>
      </a:lvl8pPr>
      <a:lvl9pPr marL="1828800" algn="l" defTabSz="449263" rtl="0" eaLnBrk="1" fontAlgn="base" hangingPunct="1">
        <a:spcBef>
          <a:spcPct val="0"/>
        </a:spcBef>
        <a:spcAft>
          <a:spcPct val="0"/>
        </a:spcAft>
        <a:buClr>
          <a:srgbClr val="0000FF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</a:defRPr>
      </a:lvl9pPr>
    </p:titleStyle>
    <p:bodyStyle>
      <a:lvl1pPr marL="341313" indent="-341313" algn="l" defTabSz="449263" rtl="0" eaLnBrk="1" fontAlgn="base" hangingPunct="1"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1363" indent="-284163" algn="l" defTabSz="449263" rtl="0" eaLnBrk="1" fontAlgn="base" hangingPunct="1"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defTabSz="449263" rtl="0" eaLnBrk="1" fontAlgn="base" hangingPunct="1"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2800">
          <a:solidFill>
            <a:srgbClr val="000000"/>
          </a:solidFill>
          <a:latin typeface="+mn-lt"/>
        </a:defRPr>
      </a:lvl3pPr>
      <a:lvl4pPr marL="1600200" indent="-228600" algn="l" defTabSz="449263" rtl="0" eaLnBrk="1" fontAlgn="base" hangingPunct="1"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800">
          <a:solidFill>
            <a:srgbClr val="000000"/>
          </a:solidFill>
          <a:latin typeface="+mn-lt"/>
        </a:defRPr>
      </a:lvl4pPr>
      <a:lvl5pPr marL="2057400" indent="-228600" algn="l" defTabSz="449263" rtl="0" eaLnBrk="1" fontAlgn="base" hangingPunct="1"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800">
          <a:solidFill>
            <a:srgbClr val="000000"/>
          </a:solidFill>
          <a:latin typeface="+mn-lt"/>
        </a:defRPr>
      </a:lvl5pPr>
      <a:lvl6pPr marL="2514600" indent="-228600" algn="l" defTabSz="449263" rtl="0" eaLnBrk="1" fontAlgn="base" hangingPunct="1"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800">
          <a:solidFill>
            <a:srgbClr val="000000"/>
          </a:solidFill>
          <a:latin typeface="+mn-lt"/>
        </a:defRPr>
      </a:lvl6pPr>
      <a:lvl7pPr marL="2971800" indent="-228600" algn="l" defTabSz="449263" rtl="0" eaLnBrk="1" fontAlgn="base" hangingPunct="1"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800">
          <a:solidFill>
            <a:srgbClr val="000000"/>
          </a:solidFill>
          <a:latin typeface="+mn-lt"/>
        </a:defRPr>
      </a:lvl7pPr>
      <a:lvl8pPr marL="3429000" indent="-228600" algn="l" defTabSz="449263" rtl="0" eaLnBrk="1" fontAlgn="base" hangingPunct="1"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800">
          <a:solidFill>
            <a:srgbClr val="000000"/>
          </a:solidFill>
          <a:latin typeface="+mn-lt"/>
        </a:defRPr>
      </a:lvl8pPr>
      <a:lvl9pPr marL="3886200" indent="-228600" algn="l" defTabSz="449263" rtl="0" eaLnBrk="1" fontAlgn="base" hangingPunct="1"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8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8182" y="923022"/>
            <a:ext cx="800571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9933FF"/>
                </a:solidFill>
              </a:rPr>
              <a:t>(thermal) </a:t>
            </a:r>
            <a:r>
              <a:rPr lang="en-US" sz="3200" dirty="0" smtClean="0"/>
              <a:t>IR instruments from Antarctica: </a:t>
            </a:r>
          </a:p>
          <a:p>
            <a:pPr algn="ctr"/>
            <a:r>
              <a:rPr lang="en-US" sz="3200" dirty="0" smtClean="0"/>
              <a:t>what can be gained</a:t>
            </a:r>
          </a:p>
          <a:p>
            <a:pPr algn="ctr"/>
            <a:r>
              <a:rPr lang="en-US" sz="24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Ralf </a:t>
            </a:r>
            <a:r>
              <a:rPr lang="en-US" sz="2400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Siebenmorgen</a:t>
            </a:r>
            <a:endParaRPr lang="en-US" sz="2400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2714620"/>
            <a:ext cx="6407523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dirty="0" smtClean="0"/>
              <a:t> Why</a:t>
            </a:r>
            <a:r>
              <a:rPr lang="en-US" dirty="0" smtClean="0">
                <a:solidFill>
                  <a:schemeClr val="accent6"/>
                </a:solidFill>
              </a:rPr>
              <a:t>? </a:t>
            </a:r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pwv</a:t>
            </a:r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, T, aerosols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dirty="0" smtClean="0"/>
              <a:t> IR projects: </a:t>
            </a:r>
            <a:r>
              <a:rPr lang="en-US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DomeC</a:t>
            </a:r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and elsewhere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dirty="0" smtClean="0"/>
              <a:t> Science cases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dirty="0" smtClean="0"/>
              <a:t> Conclusion: </a:t>
            </a:r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my </a:t>
            </a:r>
            <a:r>
              <a:rPr lang="en-US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favoured</a:t>
            </a:r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modes</a:t>
            </a:r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71472" y="5854503"/>
            <a:ext cx="70663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9933FF"/>
                </a:solidFill>
              </a:rPr>
              <a:t>(thermal) </a:t>
            </a:r>
            <a:r>
              <a:rPr lang="en-US" sz="3200" dirty="0" smtClean="0"/>
              <a:t>IR  :=  2-24µm  = K,L,M,N,Q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8" name="Text Box 8"/>
          <p:cNvSpPr txBox="1">
            <a:spLocks noChangeArrowheads="1"/>
          </p:cNvSpPr>
          <p:nvPr/>
        </p:nvSpPr>
        <p:spPr bwMode="auto">
          <a:xfrm>
            <a:off x="2506663" y="2071678"/>
            <a:ext cx="2701381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buFontTx/>
              <a:buNone/>
            </a:pPr>
            <a:r>
              <a:rPr 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Wide corrected </a:t>
            </a:r>
            <a:r>
              <a:rPr lang="en-US" sz="20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FoV</a:t>
            </a:r>
            <a:endParaRPr lang="en-US" sz="20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9449" name="Text Box 9"/>
          <p:cNvSpPr txBox="1">
            <a:spLocks noChangeArrowheads="1"/>
          </p:cNvSpPr>
          <p:nvPr/>
        </p:nvSpPr>
        <p:spPr bwMode="auto">
          <a:xfrm>
            <a:off x="3000364" y="3556345"/>
            <a:ext cx="2705099" cy="1015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82563" indent="-182563">
              <a:buFont typeface="Wingdings" pitchFamily="2" charset="2"/>
              <a:buChar char="Ø"/>
            </a:pPr>
            <a:r>
              <a:rPr lang="en-US" sz="2000" b="1" dirty="0"/>
              <a:t> 5 LGSs/ WFSs </a:t>
            </a:r>
            <a:endParaRPr lang="en-US" sz="2000" b="1" dirty="0" smtClean="0"/>
          </a:p>
          <a:p>
            <a:pPr marL="182563" indent="-182563">
              <a:buFont typeface="Wingdings" pitchFamily="2" charset="2"/>
              <a:buChar char="Ø"/>
            </a:pPr>
            <a:r>
              <a:rPr lang="en-US" sz="2000" b="1" dirty="0" smtClean="0"/>
              <a:t> 1 DM</a:t>
            </a:r>
          </a:p>
          <a:p>
            <a:pPr marL="182563" indent="-182563">
              <a:buFont typeface="Wingdings" pitchFamily="2" charset="2"/>
              <a:buChar char="Ø"/>
            </a:pPr>
            <a:r>
              <a:rPr lang="en-US" sz="2000" b="1" dirty="0" smtClean="0"/>
              <a:t> </a:t>
            </a:r>
            <a:r>
              <a:rPr lang="en-US" sz="2000" b="1" dirty="0" err="1" smtClean="0"/>
              <a:t>FoV</a:t>
            </a:r>
            <a:r>
              <a:rPr lang="en-US" sz="2000" b="1" dirty="0" smtClean="0"/>
              <a:t> ~ 6’</a:t>
            </a:r>
            <a:endParaRPr lang="en-US" sz="2000" b="1" dirty="0"/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3198799" y="4643446"/>
            <a:ext cx="1919288" cy="1909763"/>
            <a:chOff x="730" y="2705"/>
            <a:chExt cx="1209" cy="1203"/>
          </a:xfrm>
        </p:grpSpPr>
        <p:sp>
          <p:nvSpPr>
            <p:cNvPr id="189451" name="Oval 11" descr="10%"/>
            <p:cNvSpPr>
              <a:spLocks noChangeArrowheads="1"/>
            </p:cNvSpPr>
            <p:nvPr/>
          </p:nvSpPr>
          <p:spPr bwMode="auto">
            <a:xfrm>
              <a:off x="732" y="2808"/>
              <a:ext cx="1064" cy="1001"/>
            </a:xfrm>
            <a:prstGeom prst="ellipse">
              <a:avLst/>
            </a:prstGeom>
            <a:pattFill prst="pct10">
              <a:fgClr>
                <a:srgbClr val="000099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452" name="AutoShape 12"/>
            <p:cNvSpPr>
              <a:spLocks noChangeArrowheads="1"/>
            </p:cNvSpPr>
            <p:nvPr/>
          </p:nvSpPr>
          <p:spPr bwMode="auto">
            <a:xfrm>
              <a:off x="747" y="2811"/>
              <a:ext cx="255" cy="263"/>
            </a:xfrm>
            <a:prstGeom prst="star4">
              <a:avLst>
                <a:gd name="adj" fmla="val 125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453" name="AutoShape 13"/>
            <p:cNvSpPr>
              <a:spLocks noChangeArrowheads="1"/>
            </p:cNvSpPr>
            <p:nvPr/>
          </p:nvSpPr>
          <p:spPr bwMode="auto">
            <a:xfrm>
              <a:off x="1684" y="3175"/>
              <a:ext cx="255" cy="263"/>
            </a:xfrm>
            <a:prstGeom prst="star4">
              <a:avLst>
                <a:gd name="adj" fmla="val 125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454" name="AutoShape 14"/>
            <p:cNvSpPr>
              <a:spLocks noChangeArrowheads="1"/>
            </p:cNvSpPr>
            <p:nvPr/>
          </p:nvSpPr>
          <p:spPr bwMode="auto">
            <a:xfrm>
              <a:off x="730" y="3504"/>
              <a:ext cx="255" cy="263"/>
            </a:xfrm>
            <a:prstGeom prst="star4">
              <a:avLst>
                <a:gd name="adj" fmla="val 125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456" name="AutoShape 16"/>
            <p:cNvSpPr>
              <a:spLocks noChangeArrowheads="1"/>
            </p:cNvSpPr>
            <p:nvPr/>
          </p:nvSpPr>
          <p:spPr bwMode="auto">
            <a:xfrm>
              <a:off x="1358" y="2705"/>
              <a:ext cx="255" cy="263"/>
            </a:xfrm>
            <a:prstGeom prst="star4">
              <a:avLst>
                <a:gd name="adj" fmla="val 125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457" name="AutoShape 17"/>
            <p:cNvSpPr>
              <a:spLocks noChangeArrowheads="1"/>
            </p:cNvSpPr>
            <p:nvPr/>
          </p:nvSpPr>
          <p:spPr bwMode="auto">
            <a:xfrm>
              <a:off x="1341" y="3645"/>
              <a:ext cx="255" cy="263"/>
            </a:xfrm>
            <a:prstGeom prst="star4">
              <a:avLst>
                <a:gd name="adj" fmla="val 9218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0" y="1555750"/>
            <a:ext cx="1927225" cy="3136900"/>
            <a:chOff x="0" y="980"/>
            <a:chExt cx="1214" cy="1976"/>
          </a:xfrm>
        </p:grpSpPr>
        <p:pic>
          <p:nvPicPr>
            <p:cNvPr id="189446" name="Picture 6" descr="ltao"/>
            <p:cNvPicPr>
              <a:picLocks noChangeAspect="1" noChangeArrowheads="1"/>
            </p:cNvPicPr>
            <p:nvPr/>
          </p:nvPicPr>
          <p:blipFill>
            <a:blip r:embed="rId2"/>
            <a:srcRect r="10326" b="3586"/>
            <a:stretch>
              <a:fillRect/>
            </a:stretch>
          </p:blipFill>
          <p:spPr bwMode="auto">
            <a:xfrm>
              <a:off x="0" y="1353"/>
              <a:ext cx="1164" cy="16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89460" name="Rectangle 20"/>
            <p:cNvSpPr>
              <a:spLocks noChangeArrowheads="1"/>
            </p:cNvSpPr>
            <p:nvPr/>
          </p:nvSpPr>
          <p:spPr bwMode="auto">
            <a:xfrm>
              <a:off x="0" y="980"/>
              <a:ext cx="1214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buFontTx/>
                <a:buNone/>
              </a:pPr>
              <a:r>
                <a:rPr lang="en-US" sz="2400" dirty="0" smtClean="0">
                  <a:solidFill>
                    <a:srgbClr val="000099"/>
                  </a:solidFill>
                </a:rPr>
                <a:t>LTAO</a:t>
              </a:r>
              <a:endParaRPr lang="en-US" sz="2400" dirty="0">
                <a:solidFill>
                  <a:srgbClr val="000099"/>
                </a:solidFill>
              </a:endParaRPr>
            </a:p>
          </p:txBody>
        </p:sp>
      </p:grpSp>
      <p:pic>
        <p:nvPicPr>
          <p:cNvPr id="189478" name="Picture 38"/>
          <p:cNvPicPr>
            <a:picLocks noChangeAspect="1" noChangeArrowheads="1"/>
          </p:cNvPicPr>
          <p:nvPr/>
        </p:nvPicPr>
        <p:blipFill>
          <a:blip r:embed="rId3"/>
          <a:srcRect l="1741" r="11230" b="3825"/>
          <a:stretch>
            <a:fillRect/>
          </a:stretch>
        </p:blipFill>
        <p:spPr bwMode="auto">
          <a:xfrm>
            <a:off x="5721350" y="2279674"/>
            <a:ext cx="3425825" cy="4578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21" name="Rectangle 20"/>
          <p:cNvSpPr/>
          <p:nvPr/>
        </p:nvSpPr>
        <p:spPr>
          <a:xfrm>
            <a:off x="6825702" y="1643050"/>
            <a:ext cx="164179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G L A O</a:t>
            </a:r>
            <a:endParaRPr lang="en-US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2" name="AutoShape 9"/>
          <p:cNvSpPr>
            <a:spLocks noChangeArrowheads="1"/>
          </p:cNvSpPr>
          <p:nvPr/>
        </p:nvSpPr>
        <p:spPr bwMode="auto">
          <a:xfrm>
            <a:off x="2786050" y="1714488"/>
            <a:ext cx="2124000" cy="216000"/>
          </a:xfrm>
          <a:prstGeom prst="rightArrow">
            <a:avLst>
              <a:gd name="adj1" fmla="val 50000"/>
              <a:gd name="adj2" fmla="val 144010"/>
            </a:avLst>
          </a:prstGeom>
          <a:solidFill>
            <a:schemeClr val="accent6">
              <a:lumMod val="40000"/>
              <a:lumOff val="6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7743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l"/>
            <a:r>
              <a:rPr lang="en-US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AO at 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Dome</a:t>
            </a:r>
            <a:r>
              <a:rPr lang="en-US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C – </a:t>
            </a:r>
          </a:p>
          <a:p>
            <a:pPr algn="l"/>
            <a:r>
              <a:rPr lang="en-US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what is done at E-ELT ?</a:t>
            </a:r>
          </a:p>
          <a:p>
            <a:r>
              <a:rPr lang="en-US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en-US" sz="4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9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89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9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8" grpId="0"/>
      <p:bldP spid="18944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22" name="AutoShape 6"/>
          <p:cNvSpPr>
            <a:spLocks noChangeArrowheads="1"/>
          </p:cNvSpPr>
          <p:nvPr/>
        </p:nvSpPr>
        <p:spPr bwMode="auto">
          <a:xfrm>
            <a:off x="1006475" y="3170238"/>
            <a:ext cx="1111250" cy="487362"/>
          </a:xfrm>
          <a:prstGeom prst="rightArrow">
            <a:avLst>
              <a:gd name="adj1" fmla="val 50000"/>
              <a:gd name="adj2" fmla="val 57003"/>
            </a:avLst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88424" name="Picture 8" descr="ltao"/>
          <p:cNvPicPr>
            <a:picLocks noChangeAspect="1" noChangeArrowheads="1"/>
          </p:cNvPicPr>
          <p:nvPr/>
        </p:nvPicPr>
        <p:blipFill>
          <a:blip r:embed="rId2"/>
          <a:srcRect r="10326" b="3586"/>
          <a:stretch>
            <a:fillRect/>
          </a:stretch>
        </p:blipFill>
        <p:spPr bwMode="auto">
          <a:xfrm>
            <a:off x="-1" y="2392362"/>
            <a:ext cx="1946815" cy="2679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1885950" y="1714522"/>
            <a:ext cx="7258050" cy="5143501"/>
            <a:chOff x="1188" y="946"/>
            <a:chExt cx="4572" cy="3240"/>
          </a:xfrm>
        </p:grpSpPr>
        <p:sp>
          <p:nvSpPr>
            <p:cNvPr id="188427" name="Text Box 11"/>
            <p:cNvSpPr txBox="1">
              <a:spLocks noChangeArrowheads="1"/>
            </p:cNvSpPr>
            <p:nvPr/>
          </p:nvSpPr>
          <p:spPr bwMode="auto">
            <a:xfrm>
              <a:off x="1755" y="946"/>
              <a:ext cx="1276" cy="44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buFontTx/>
                <a:buNone/>
              </a:pPr>
              <a:r>
                <a:rPr lang="en-US" sz="2000" b="1" dirty="0" smtClean="0"/>
                <a:t> </a:t>
              </a:r>
              <a:endParaRPr lang="en-US" sz="2000" b="1" dirty="0"/>
            </a:p>
            <a:p>
              <a:pPr algn="ctr">
                <a:buFontTx/>
                <a:buNone/>
              </a:pPr>
              <a:r>
                <a:rPr lang="en-US" sz="2000" b="1" dirty="0" smtClean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PSF </a:t>
              </a:r>
              <a:r>
                <a:rPr lang="en-US" sz="2000" b="1" dirty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uniformity</a:t>
              </a:r>
            </a:p>
          </p:txBody>
        </p:sp>
        <p:sp>
          <p:nvSpPr>
            <p:cNvPr id="188428" name="Text Box 12"/>
            <p:cNvSpPr txBox="1">
              <a:spLocks noChangeArrowheads="1"/>
            </p:cNvSpPr>
            <p:nvPr/>
          </p:nvSpPr>
          <p:spPr bwMode="auto">
            <a:xfrm>
              <a:off x="1188" y="1601"/>
              <a:ext cx="2395" cy="83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182563" indent="-182563">
                <a:buFont typeface="Wingdings" pitchFamily="2" charset="2"/>
                <a:buChar char="Ø"/>
              </a:pPr>
              <a:r>
                <a:rPr lang="en-US" sz="2000" b="1" dirty="0"/>
                <a:t> </a:t>
              </a:r>
              <a:r>
                <a:rPr lang="en-US" sz="2000" b="1" dirty="0" smtClean="0"/>
                <a:t>&gt;6 </a:t>
              </a:r>
              <a:r>
                <a:rPr lang="en-US" sz="2000" b="1" dirty="0"/>
                <a:t>LGSs/ WFSs </a:t>
              </a:r>
              <a:endParaRPr lang="en-US" sz="2000" b="1" dirty="0" smtClean="0"/>
            </a:p>
            <a:p>
              <a:pPr marL="182563" indent="-182563">
                <a:buFont typeface="Wingdings" pitchFamily="2" charset="2"/>
                <a:buChar char="Ø"/>
              </a:pPr>
              <a:r>
                <a:rPr lang="en-US" sz="2000" b="1" dirty="0" smtClean="0"/>
                <a:t> &gt;3 NGS</a:t>
              </a:r>
            </a:p>
            <a:p>
              <a:pPr marL="182563" indent="-182563">
                <a:buFont typeface="Wingdings" pitchFamily="2" charset="2"/>
                <a:buChar char="Ø"/>
              </a:pPr>
              <a:r>
                <a:rPr lang="en-US" sz="2000" b="1" dirty="0" smtClean="0"/>
                <a:t> &gt;2 DM</a:t>
              </a:r>
            </a:p>
            <a:p>
              <a:pPr marL="182563" indent="-182563">
                <a:buFont typeface="Wingdings" pitchFamily="2" charset="2"/>
                <a:buChar char="Ø"/>
              </a:pPr>
              <a:r>
                <a:rPr lang="en-US" sz="2000" b="1" dirty="0" smtClean="0"/>
                <a:t> improve </a:t>
              </a:r>
              <a:r>
                <a:rPr lang="en-US" sz="2000" b="1" dirty="0"/>
                <a:t>corrected </a:t>
              </a:r>
              <a:r>
                <a:rPr lang="en-US" sz="2000" b="1" dirty="0" err="1" smtClean="0"/>
                <a:t>FoV</a:t>
              </a:r>
              <a:endParaRPr lang="en-US" sz="2000" b="1" dirty="0"/>
            </a:p>
          </p:txBody>
        </p:sp>
        <p:grpSp>
          <p:nvGrpSpPr>
            <p:cNvPr id="3" name="Group 24"/>
            <p:cNvGrpSpPr>
              <a:grpSpLocks/>
            </p:cNvGrpSpPr>
            <p:nvPr/>
          </p:nvGrpSpPr>
          <p:grpSpPr bwMode="auto">
            <a:xfrm>
              <a:off x="1660" y="2848"/>
              <a:ext cx="1469" cy="1203"/>
              <a:chOff x="1660" y="2983"/>
              <a:chExt cx="1469" cy="1203"/>
            </a:xfrm>
          </p:grpSpPr>
          <p:sp>
            <p:nvSpPr>
              <p:cNvPr id="188430" name="Oval 14" descr="10%"/>
              <p:cNvSpPr>
                <a:spLocks noChangeArrowheads="1"/>
              </p:cNvSpPr>
              <p:nvPr/>
            </p:nvSpPr>
            <p:spPr bwMode="auto">
              <a:xfrm>
                <a:off x="1922" y="3086"/>
                <a:ext cx="1064" cy="1001"/>
              </a:xfrm>
              <a:prstGeom prst="ellipse">
                <a:avLst/>
              </a:prstGeom>
              <a:pattFill prst="pct10">
                <a:fgClr>
                  <a:srgbClr val="000099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prstDash val="dash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8431" name="AutoShape 15"/>
              <p:cNvSpPr>
                <a:spLocks noChangeArrowheads="1"/>
              </p:cNvSpPr>
              <p:nvPr/>
            </p:nvSpPr>
            <p:spPr bwMode="auto">
              <a:xfrm>
                <a:off x="1937" y="3089"/>
                <a:ext cx="255" cy="263"/>
              </a:xfrm>
              <a:prstGeom prst="star4">
                <a:avLst>
                  <a:gd name="adj" fmla="val 125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8432" name="AutoShape 16"/>
              <p:cNvSpPr>
                <a:spLocks noChangeArrowheads="1"/>
              </p:cNvSpPr>
              <p:nvPr/>
            </p:nvSpPr>
            <p:spPr bwMode="auto">
              <a:xfrm>
                <a:off x="2874" y="3453"/>
                <a:ext cx="255" cy="263"/>
              </a:xfrm>
              <a:prstGeom prst="star4">
                <a:avLst>
                  <a:gd name="adj" fmla="val 125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8433" name="AutoShape 17"/>
              <p:cNvSpPr>
                <a:spLocks noChangeArrowheads="1"/>
              </p:cNvSpPr>
              <p:nvPr/>
            </p:nvSpPr>
            <p:spPr bwMode="auto">
              <a:xfrm>
                <a:off x="1920" y="3782"/>
                <a:ext cx="255" cy="263"/>
              </a:xfrm>
              <a:prstGeom prst="star4">
                <a:avLst>
                  <a:gd name="adj" fmla="val 125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8434" name="Text Box 18"/>
              <p:cNvSpPr txBox="1">
                <a:spLocks noChangeArrowheads="1"/>
              </p:cNvSpPr>
              <p:nvPr/>
            </p:nvSpPr>
            <p:spPr bwMode="auto">
              <a:xfrm>
                <a:off x="1660" y="3161"/>
                <a:ext cx="249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FontTx/>
                  <a:buNone/>
                </a:pPr>
                <a:r>
                  <a:rPr lang="en-US" sz="2000" b="1"/>
                  <a:t>2’</a:t>
                </a:r>
              </a:p>
            </p:txBody>
          </p:sp>
          <p:sp>
            <p:nvSpPr>
              <p:cNvPr id="188435" name="Oval 19"/>
              <p:cNvSpPr>
                <a:spLocks noChangeArrowheads="1"/>
              </p:cNvSpPr>
              <p:nvPr/>
            </p:nvSpPr>
            <p:spPr bwMode="auto">
              <a:xfrm>
                <a:off x="2221" y="3347"/>
                <a:ext cx="468" cy="47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8436" name="AutoShape 20"/>
              <p:cNvSpPr>
                <a:spLocks noChangeArrowheads="1"/>
              </p:cNvSpPr>
              <p:nvPr/>
            </p:nvSpPr>
            <p:spPr bwMode="auto">
              <a:xfrm>
                <a:off x="2548" y="2983"/>
                <a:ext cx="255" cy="263"/>
              </a:xfrm>
              <a:prstGeom prst="star4">
                <a:avLst>
                  <a:gd name="adj" fmla="val 125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8437" name="AutoShape 21"/>
              <p:cNvSpPr>
                <a:spLocks noChangeArrowheads="1"/>
              </p:cNvSpPr>
              <p:nvPr/>
            </p:nvSpPr>
            <p:spPr bwMode="auto">
              <a:xfrm>
                <a:off x="2531" y="3923"/>
                <a:ext cx="255" cy="263"/>
              </a:xfrm>
              <a:prstGeom prst="star4">
                <a:avLst>
                  <a:gd name="adj" fmla="val 9218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8438" name="Text Box 22"/>
              <p:cNvSpPr txBox="1">
                <a:spLocks noChangeArrowheads="1"/>
              </p:cNvSpPr>
              <p:nvPr/>
            </p:nvSpPr>
            <p:spPr bwMode="auto">
              <a:xfrm>
                <a:off x="2185" y="3440"/>
                <a:ext cx="249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FontTx/>
                  <a:buNone/>
                </a:pPr>
                <a:r>
                  <a:rPr lang="en-US" sz="2000" b="1"/>
                  <a:t>1’</a:t>
                </a:r>
              </a:p>
            </p:txBody>
          </p:sp>
          <p:sp>
            <p:nvSpPr>
              <p:cNvPr id="188439" name="AutoShape 23"/>
              <p:cNvSpPr>
                <a:spLocks noChangeArrowheads="1"/>
              </p:cNvSpPr>
              <p:nvPr/>
            </p:nvSpPr>
            <p:spPr bwMode="auto">
              <a:xfrm>
                <a:off x="2331" y="3453"/>
                <a:ext cx="255" cy="263"/>
              </a:xfrm>
              <a:prstGeom prst="star4">
                <a:avLst>
                  <a:gd name="adj" fmla="val 125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pic>
          <p:nvPicPr>
            <p:cNvPr id="188443" name="Picture 27"/>
            <p:cNvPicPr>
              <a:picLocks noChangeAspect="1" noChangeArrowheads="1"/>
            </p:cNvPicPr>
            <p:nvPr/>
          </p:nvPicPr>
          <p:blipFill>
            <a:blip r:embed="rId3"/>
            <a:srcRect l="1172" t="722" r="5196" b="4533"/>
            <a:stretch>
              <a:fillRect/>
            </a:stretch>
          </p:blipFill>
          <p:spPr bwMode="auto">
            <a:xfrm>
              <a:off x="3484" y="1410"/>
              <a:ext cx="2276" cy="27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</p:grpSp>
      <p:sp>
        <p:nvSpPr>
          <p:cNvPr id="24" name="Rectangle 23"/>
          <p:cNvSpPr/>
          <p:nvPr/>
        </p:nvSpPr>
        <p:spPr>
          <a:xfrm>
            <a:off x="5572132" y="1643050"/>
            <a:ext cx="174118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M C A O</a:t>
            </a:r>
            <a:endParaRPr lang="en-US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82034" y="1571612"/>
            <a:ext cx="117532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GLAO</a:t>
            </a:r>
            <a:endParaRPr lang="en-US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6" name="AutoShape 9"/>
          <p:cNvSpPr>
            <a:spLocks noChangeArrowheads="1"/>
          </p:cNvSpPr>
          <p:nvPr/>
        </p:nvSpPr>
        <p:spPr bwMode="auto">
          <a:xfrm>
            <a:off x="2786050" y="1714488"/>
            <a:ext cx="2124000" cy="216000"/>
          </a:xfrm>
          <a:prstGeom prst="rightArrow">
            <a:avLst>
              <a:gd name="adj1" fmla="val 50000"/>
              <a:gd name="adj2" fmla="val 144010"/>
            </a:avLst>
          </a:prstGeom>
          <a:solidFill>
            <a:schemeClr val="accent6">
              <a:lumMod val="40000"/>
              <a:lumOff val="6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071538" y="1"/>
            <a:ext cx="7215238" cy="187743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AO at 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Dome</a:t>
            </a:r>
            <a:r>
              <a:rPr lang="en-US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C – </a:t>
            </a:r>
          </a:p>
          <a:p>
            <a:r>
              <a:rPr lang="en-US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what is done at E-ELT ?</a:t>
            </a:r>
          </a:p>
          <a:p>
            <a:r>
              <a:rPr lang="en-US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en-US" sz="4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22" name="AutoShape 6"/>
          <p:cNvSpPr>
            <a:spLocks noChangeArrowheads="1"/>
          </p:cNvSpPr>
          <p:nvPr/>
        </p:nvSpPr>
        <p:spPr bwMode="auto">
          <a:xfrm>
            <a:off x="1006475" y="3170238"/>
            <a:ext cx="1111250" cy="487362"/>
          </a:xfrm>
          <a:prstGeom prst="rightArrow">
            <a:avLst>
              <a:gd name="adj1" fmla="val 50000"/>
              <a:gd name="adj2" fmla="val 57003"/>
            </a:avLst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808805" y="3435494"/>
            <a:ext cx="7263657" cy="1422266"/>
            <a:chOff x="357158" y="714356"/>
            <a:chExt cx="7263657" cy="1422266"/>
          </a:xfrm>
        </p:grpSpPr>
        <p:sp>
          <p:nvSpPr>
            <p:cNvPr id="6" name="TextBox 5"/>
            <p:cNvSpPr txBox="1"/>
            <p:nvPr/>
          </p:nvSpPr>
          <p:spPr>
            <a:xfrm>
              <a:off x="4286248" y="785794"/>
              <a:ext cx="333456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>
                  <a:solidFill>
                    <a:schemeClr val="accent6"/>
                  </a:solidFill>
                </a:rPr>
                <a:t>Tower solution</a:t>
              </a:r>
              <a:endParaRPr lang="en-US" sz="3600" dirty="0">
                <a:solidFill>
                  <a:schemeClr val="accent6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357158" y="714356"/>
              <a:ext cx="1175322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b="1" cap="none" spc="0" dirty="0" smtClean="0">
                  <a:ln w="31550" cmpd="sng">
                    <a:gradFill>
                      <a:gsLst>
                        <a:gs pos="70000">
                          <a:schemeClr val="accent6">
                            <a:shade val="50000"/>
                            <a:satMod val="190000"/>
                          </a:schemeClr>
                        </a:gs>
                        <a:gs pos="0">
                          <a:schemeClr val="accent6">
                            <a:tint val="77000"/>
                            <a:satMod val="180000"/>
                          </a:schemeClr>
                        </a:gs>
                      </a:gsLst>
                      <a:lin ang="5400000"/>
                    </a:gradFill>
                    <a:prstDash val="solid"/>
                  </a:ln>
                  <a:solidFill>
                    <a:schemeClr val="accent6">
                      <a:tint val="15000"/>
                      <a:satMod val="200000"/>
                    </a:schemeClr>
                  </a:solidFill>
                  <a:effectLst>
                    <a:outerShdw blurRad="50800" dist="40000" dir="5400000" algn="tl" rotWithShape="0">
                      <a:srgbClr val="000000">
                        <a:shade val="5000"/>
                        <a:satMod val="120000"/>
                        <a:alpha val="33000"/>
                      </a:srgbClr>
                    </a:outerShdw>
                  </a:effectLst>
                </a:rPr>
                <a:t>GLAO</a:t>
              </a:r>
              <a:endParaRPr lang="en-US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endParaRPr>
            </a:p>
          </p:txBody>
        </p:sp>
        <p:sp>
          <p:nvSpPr>
            <p:cNvPr id="10" name="AutoShape 9"/>
            <p:cNvSpPr>
              <a:spLocks noChangeArrowheads="1"/>
            </p:cNvSpPr>
            <p:nvPr/>
          </p:nvSpPr>
          <p:spPr bwMode="auto">
            <a:xfrm>
              <a:off x="1785918" y="928670"/>
              <a:ext cx="2124000" cy="216000"/>
            </a:xfrm>
            <a:prstGeom prst="rightArrow">
              <a:avLst>
                <a:gd name="adj1" fmla="val 50000"/>
                <a:gd name="adj2" fmla="val 144010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Text Box 11"/>
            <p:cNvSpPr txBox="1">
              <a:spLocks noChangeArrowheads="1"/>
            </p:cNvSpPr>
            <p:nvPr/>
          </p:nvSpPr>
          <p:spPr bwMode="auto">
            <a:xfrm>
              <a:off x="1785918" y="1285860"/>
              <a:ext cx="2025650" cy="70802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buFontTx/>
                <a:buNone/>
              </a:pPr>
              <a:r>
                <a:rPr lang="en-US" sz="2000" b="1" dirty="0" smtClean="0"/>
                <a:t> </a:t>
              </a:r>
              <a:endParaRPr lang="en-US" sz="2000" b="1" dirty="0"/>
            </a:p>
            <a:p>
              <a:pPr algn="ctr">
                <a:buFontTx/>
                <a:buNone/>
              </a:pPr>
              <a:endParaRPr 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2" name="Text Box 11"/>
            <p:cNvSpPr txBox="1">
              <a:spLocks noChangeArrowheads="1"/>
            </p:cNvSpPr>
            <p:nvPr/>
          </p:nvSpPr>
          <p:spPr bwMode="auto">
            <a:xfrm>
              <a:off x="1857356" y="1428736"/>
              <a:ext cx="2286016" cy="70788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just">
                <a:buFont typeface="Arial" pitchFamily="34" charset="0"/>
                <a:buChar char="•"/>
              </a:pPr>
              <a:r>
                <a:rPr lang="en-US" sz="2000" b="1" dirty="0" smtClean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Technical issues </a:t>
              </a:r>
            </a:p>
            <a:p>
              <a:pPr algn="just">
                <a:buFont typeface="Arial" pitchFamily="34" charset="0"/>
                <a:buChar char="•"/>
              </a:pPr>
              <a:r>
                <a:rPr lang="en-US" sz="2000" b="1" dirty="0" err="1" smtClean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maintenace</a:t>
              </a:r>
              <a:endParaRPr 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928662" y="1714488"/>
            <a:ext cx="67281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GLAO -&gt; next talk by </a:t>
            </a:r>
            <a:r>
              <a:rPr lang="en-US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Marcell</a:t>
            </a:r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Carbillet</a:t>
            </a:r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endParaRPr lang="en-US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428860" y="214290"/>
            <a:ext cx="4500594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AO at 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Dome</a:t>
            </a:r>
            <a:r>
              <a:rPr lang="en-US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C  </a:t>
            </a:r>
            <a:r>
              <a:rPr lang="en-US" sz="40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?</a:t>
            </a:r>
            <a:endParaRPr lang="en-US" sz="3600" b="1" i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en-US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en-US" sz="4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22" name="AutoShape 6"/>
          <p:cNvSpPr>
            <a:spLocks noChangeArrowheads="1"/>
          </p:cNvSpPr>
          <p:nvPr/>
        </p:nvSpPr>
        <p:spPr bwMode="auto">
          <a:xfrm>
            <a:off x="1006475" y="3170238"/>
            <a:ext cx="1111250" cy="487362"/>
          </a:xfrm>
          <a:prstGeom prst="rightArrow">
            <a:avLst>
              <a:gd name="adj1" fmla="val 50000"/>
              <a:gd name="adj2" fmla="val 57003"/>
            </a:avLst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40131" y="2571744"/>
            <a:ext cx="2220664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96121" y="1714488"/>
            <a:ext cx="2047879" cy="4188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286248" y="785794"/>
            <a:ext cx="33345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accent6"/>
                </a:solidFill>
              </a:rPr>
              <a:t>Tower solution</a:t>
            </a:r>
            <a:endParaRPr lang="en-US" sz="3600" dirty="0">
              <a:solidFill>
                <a:schemeClr val="accent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00958" y="6072206"/>
            <a:ext cx="1374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</a:rPr>
              <a:t>Beckers’08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3929066"/>
            <a:ext cx="3626314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accent6"/>
                </a:solidFill>
              </a:rPr>
              <a:t>Vibration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accent6"/>
                </a:solidFill>
              </a:rPr>
              <a:t>Footing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accent6"/>
                </a:solidFill>
              </a:rPr>
              <a:t>Thermal bending 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accent6"/>
                </a:solidFill>
              </a:rPr>
              <a:t>Icing</a:t>
            </a:r>
            <a:endParaRPr lang="en-US" sz="3200" dirty="0">
              <a:solidFill>
                <a:schemeClr val="accent6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57158" y="714356"/>
            <a:ext cx="117532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GLAO</a:t>
            </a:r>
            <a:endParaRPr lang="en-US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>
            <a:off x="1785918" y="928670"/>
            <a:ext cx="2124000" cy="216000"/>
          </a:xfrm>
          <a:prstGeom prst="rightArrow">
            <a:avLst>
              <a:gd name="adj1" fmla="val 50000"/>
              <a:gd name="adj2" fmla="val 144010"/>
            </a:avLst>
          </a:prstGeom>
          <a:solidFill>
            <a:schemeClr val="accent6">
              <a:lumMod val="40000"/>
              <a:lumOff val="6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1785918" y="1285860"/>
            <a:ext cx="2025650" cy="708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en-US" sz="2000" b="1" dirty="0" smtClean="0"/>
              <a:t> </a:t>
            </a:r>
            <a:endParaRPr lang="en-US" sz="2000" b="1" dirty="0"/>
          </a:p>
          <a:p>
            <a:pPr algn="ctr">
              <a:buFontTx/>
              <a:buNone/>
            </a:pPr>
            <a:endParaRPr lang="en-US" sz="20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1785918" y="1285860"/>
            <a:ext cx="202565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en-US" sz="2000" b="1" dirty="0" smtClean="0"/>
              <a:t> </a:t>
            </a:r>
            <a:r>
              <a:rPr lang="en-US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maintenance </a:t>
            </a:r>
            <a:endParaRPr lang="en-US" sz="20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146800"/>
            <a:ext cx="1571636" cy="3214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000100" y="642918"/>
            <a:ext cx="2165978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Dome sizes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lt-structu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77674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00570"/>
            <a:ext cx="560461" cy="1146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000100" y="642918"/>
            <a:ext cx="2058577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Dome sizes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00" y="214290"/>
            <a:ext cx="7258072" cy="582594"/>
          </a:xfrm>
        </p:spPr>
        <p:txBody>
          <a:bodyPr/>
          <a:lstStyle/>
          <a:p>
            <a:r>
              <a:rPr lang="en-US" sz="3200" dirty="0" smtClean="0"/>
              <a:t>IR projects at Dome C</a:t>
            </a:r>
            <a:endParaRPr lang="en-US" sz="3200" dirty="0"/>
          </a:p>
        </p:txBody>
      </p:sp>
      <p:sp>
        <p:nvSpPr>
          <p:cNvPr id="8" name="Rectangle 7"/>
          <p:cNvSpPr/>
          <p:nvPr/>
        </p:nvSpPr>
        <p:spPr>
          <a:xfrm>
            <a:off x="214282" y="2000240"/>
            <a:ext cx="835824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i="1" u="sng" dirty="0" smtClean="0"/>
              <a:t>This  session :</a:t>
            </a:r>
          </a:p>
          <a:p>
            <a:pPr>
              <a:buFont typeface="Wingdings" pitchFamily="2" charset="2"/>
              <a:buChar char="Ø"/>
            </a:pPr>
            <a:endParaRPr lang="en-US" sz="2000" dirty="0" smtClean="0"/>
          </a:p>
          <a:p>
            <a:pPr>
              <a:buFont typeface="Wingdings" pitchFamily="2" charset="2"/>
              <a:buChar char="Ø"/>
            </a:pPr>
            <a:r>
              <a:rPr lang="en-US" sz="2000" b="1" dirty="0" smtClean="0"/>
              <a:t> IRAIT</a:t>
            </a:r>
            <a:r>
              <a:rPr lang="en-US" sz="2000" dirty="0" smtClean="0"/>
              <a:t>   </a:t>
            </a:r>
            <a:r>
              <a:rPr lang="en-US" sz="20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(International Robotic Antarctic IR Tel.) </a:t>
            </a:r>
            <a:r>
              <a:rPr lang="en-US" sz="2000" dirty="0" smtClean="0"/>
              <a:t>  </a:t>
            </a:r>
            <a:r>
              <a:rPr lang="en-US" sz="2000" dirty="0" err="1" smtClean="0"/>
              <a:t>Maurizo</a:t>
            </a:r>
            <a:r>
              <a:rPr lang="en-US" sz="2000" dirty="0" smtClean="0"/>
              <a:t> </a:t>
            </a:r>
            <a:r>
              <a:rPr lang="en-US" sz="2000" dirty="0" err="1" smtClean="0"/>
              <a:t>Busso</a:t>
            </a:r>
            <a:endParaRPr lang="en-US" sz="2000" dirty="0" smtClean="0"/>
          </a:p>
          <a:p>
            <a:pPr>
              <a:buFont typeface="Wingdings" pitchFamily="2" charset="2"/>
              <a:buChar char="Ø"/>
            </a:pPr>
            <a:endParaRPr lang="en-US" sz="2000" dirty="0" smtClean="0"/>
          </a:p>
          <a:p>
            <a:pPr>
              <a:buFont typeface="Wingdings" pitchFamily="2" charset="2"/>
              <a:buChar char="Ø"/>
            </a:pPr>
            <a:r>
              <a:rPr lang="en-US" sz="2000" b="1" dirty="0" smtClean="0"/>
              <a:t> AMICA</a:t>
            </a:r>
            <a:r>
              <a:rPr lang="en-US" sz="2000" dirty="0" smtClean="0"/>
              <a:t>  </a:t>
            </a:r>
            <a:r>
              <a:rPr lang="en-US" sz="20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(Antarctic Multiband IR Camera )</a:t>
            </a:r>
            <a:r>
              <a:rPr lang="en-US" sz="2000" dirty="0" smtClean="0"/>
              <a:t>               Mauro </a:t>
            </a:r>
            <a:r>
              <a:rPr lang="en-US" sz="2000" dirty="0" err="1" smtClean="0"/>
              <a:t>Dolci</a:t>
            </a:r>
            <a:endParaRPr lang="en-US" sz="2000" dirty="0" smtClean="0"/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00" y="214290"/>
            <a:ext cx="7258072" cy="582594"/>
          </a:xfrm>
        </p:spPr>
        <p:txBody>
          <a:bodyPr/>
          <a:lstStyle/>
          <a:p>
            <a:r>
              <a:rPr lang="en-US" sz="3200" dirty="0" smtClean="0"/>
              <a:t>IR projects at Dome C</a:t>
            </a:r>
            <a:endParaRPr lang="en-US" sz="3200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" y="1428758"/>
            <a:ext cx="4357718" cy="5429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643570" y="1357298"/>
            <a:ext cx="2860078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WHITE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2.4m tel.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0.3” resolution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0.7deg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dirty="0" err="1" smtClean="0"/>
              <a:t>fov</a:t>
            </a:r>
            <a:r>
              <a:rPr lang="en-US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9933FF"/>
                </a:solidFill>
              </a:rPr>
              <a:t> 1-5µm </a:t>
            </a:r>
            <a:r>
              <a:rPr lang="en-US" sz="2400" dirty="0" smtClean="0">
                <a:solidFill>
                  <a:srgbClr val="9933FF"/>
                </a:solidFill>
              </a:rPr>
              <a:t>?</a:t>
            </a:r>
            <a:endParaRPr lang="en-US" dirty="0" smtClean="0">
              <a:solidFill>
                <a:srgbClr val="9933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86446" y="3786190"/>
            <a:ext cx="350046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 smtClean="0"/>
              <a:t>Surveys</a:t>
            </a:r>
            <a:r>
              <a:rPr lang="en-US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LMC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weak </a:t>
            </a:r>
            <a:r>
              <a:rPr lang="en-US" dirty="0" err="1" smtClean="0"/>
              <a:t>lensing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SN(z&lt;0.2)</a:t>
            </a:r>
          </a:p>
        </p:txBody>
      </p:sp>
      <p:sp>
        <p:nvSpPr>
          <p:cNvPr id="7" name="Rectangle 6"/>
          <p:cNvSpPr/>
          <p:nvPr/>
        </p:nvSpPr>
        <p:spPr>
          <a:xfrm>
            <a:off x="4929190" y="5786454"/>
            <a:ext cx="35205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PI: Denis </a:t>
            </a:r>
            <a:r>
              <a:rPr lang="en-US" dirty="0" err="1" smtClean="0"/>
              <a:t>Burgarella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00" y="214290"/>
            <a:ext cx="7258072" cy="582594"/>
          </a:xfrm>
        </p:spPr>
        <p:txBody>
          <a:bodyPr/>
          <a:lstStyle/>
          <a:p>
            <a:r>
              <a:rPr lang="en-US" sz="3200" dirty="0" smtClean="0"/>
              <a:t>IR projects at Dome C</a:t>
            </a:r>
            <a:endParaRPr lang="en-US" sz="3200" dirty="0"/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" y="1000108"/>
            <a:ext cx="4286280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Straight Connector 7"/>
          <p:cNvCxnSpPr/>
          <p:nvPr/>
        </p:nvCxnSpPr>
        <p:spPr bwMode="auto">
          <a:xfrm>
            <a:off x="500034" y="3498850"/>
            <a:ext cx="928694" cy="1588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00" y="214290"/>
            <a:ext cx="7258072" cy="582594"/>
          </a:xfrm>
        </p:spPr>
        <p:txBody>
          <a:bodyPr/>
          <a:lstStyle/>
          <a:p>
            <a:r>
              <a:rPr lang="en-US" sz="3200" dirty="0" smtClean="0"/>
              <a:t>IR projects at Dome C</a:t>
            </a:r>
            <a:endParaRPr lang="en-US" sz="3200" dirty="0"/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" y="1000108"/>
            <a:ext cx="4286280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Straight Connector 7"/>
          <p:cNvCxnSpPr/>
          <p:nvPr/>
        </p:nvCxnSpPr>
        <p:spPr bwMode="auto">
          <a:xfrm>
            <a:off x="500034" y="3498850"/>
            <a:ext cx="928694" cy="1588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9" name="Picture 8" descr="b0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0298" y="2428868"/>
            <a:ext cx="6643702" cy="4000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428604"/>
            <a:ext cx="70711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Atmospheric optical thickness spectrum</a:t>
            </a:r>
            <a:endParaRPr lang="en-US" b="1" dirty="0"/>
          </a:p>
        </p:txBody>
      </p:sp>
      <p:pic>
        <p:nvPicPr>
          <p:cNvPr id="3" name="Picture 2" descr="tauspe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129093" y="585496"/>
            <a:ext cx="3786213" cy="60441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0232" y="428604"/>
            <a:ext cx="60917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MIR instrument at Dome C </a:t>
            </a:r>
            <a:endParaRPr lang="en-US" sz="36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714348" y="2237141"/>
            <a:ext cx="2077814" cy="3477875"/>
            <a:chOff x="1142975" y="2428868"/>
            <a:chExt cx="2077814" cy="3477875"/>
          </a:xfrm>
        </p:grpSpPr>
        <p:sp>
          <p:nvSpPr>
            <p:cNvPr id="3" name="TextBox 2"/>
            <p:cNvSpPr txBox="1"/>
            <p:nvPr/>
          </p:nvSpPr>
          <p:spPr>
            <a:xfrm>
              <a:off x="1142976" y="2428868"/>
              <a:ext cx="2077813" cy="34778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      10</a:t>
              </a:r>
              <a:r>
                <a:rPr lang="el-GR" dirty="0" smtClean="0"/>
                <a:t>σ</a:t>
              </a:r>
              <a:r>
                <a:rPr lang="en-US" dirty="0" smtClean="0"/>
                <a:t>/1h</a:t>
              </a:r>
            </a:p>
            <a:p>
              <a:r>
                <a:rPr lang="en-US" dirty="0" smtClean="0"/>
                <a:t>K       2µJy</a:t>
              </a:r>
            </a:p>
            <a:p>
              <a:r>
                <a:rPr lang="en-US" dirty="0" smtClean="0"/>
                <a:t>L     80µJy</a:t>
              </a:r>
            </a:p>
            <a:p>
              <a:r>
                <a:rPr lang="en-US" dirty="0" smtClean="0"/>
                <a:t>M  200µJy</a:t>
              </a:r>
            </a:p>
            <a:p>
              <a:endParaRPr lang="en-US" dirty="0" smtClean="0"/>
            </a:p>
            <a:p>
              <a:r>
                <a:rPr lang="en-US" dirty="0" smtClean="0"/>
                <a:t>N      8mJy</a:t>
              </a:r>
            </a:p>
            <a:p>
              <a:r>
                <a:rPr lang="en-US" dirty="0" smtClean="0"/>
                <a:t>Q  200mJy</a:t>
              </a:r>
            </a:p>
            <a:p>
              <a:endParaRPr lang="en-US" sz="800" dirty="0" smtClean="0"/>
            </a:p>
            <a:p>
              <a:r>
                <a:rPr lang="en-US" sz="1600" dirty="0" smtClean="0"/>
                <a:t>Burton et al ‘05</a:t>
              </a:r>
              <a:endParaRPr lang="en-US" sz="1600" dirty="0"/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1142975" y="2428868"/>
              <a:ext cx="2077814" cy="3144860"/>
              <a:chOff x="1142975" y="2428868"/>
              <a:chExt cx="2077814" cy="3144860"/>
            </a:xfrm>
          </p:grpSpPr>
          <p:cxnSp>
            <p:nvCxnSpPr>
              <p:cNvPr id="5" name="Straight Connector 4"/>
              <p:cNvCxnSpPr>
                <a:stCxn id="3" idx="1"/>
                <a:endCxn id="3" idx="3"/>
              </p:cNvCxnSpPr>
              <p:nvPr/>
            </p:nvCxnSpPr>
            <p:spPr bwMode="auto">
              <a:xfrm rot="10800000" flipH="1">
                <a:off x="1142975" y="4167806"/>
                <a:ext cx="2077813" cy="1588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/>
              <p:cNvCxnSpPr/>
              <p:nvPr/>
            </p:nvCxnSpPr>
            <p:spPr bwMode="auto">
              <a:xfrm rot="10800000" flipH="1">
                <a:off x="1142976" y="5572140"/>
                <a:ext cx="2077813" cy="1588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 bwMode="auto">
              <a:xfrm rot="10800000" flipH="1">
                <a:off x="1142976" y="2855907"/>
                <a:ext cx="2077813" cy="1588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 bwMode="auto">
              <a:xfrm rot="5400000" flipH="1" flipV="1">
                <a:off x="142050" y="4000504"/>
                <a:ext cx="3144066" cy="794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</p:grpSp>
      <p:sp>
        <p:nvSpPr>
          <p:cNvPr id="19" name="TextBox 18"/>
          <p:cNvSpPr txBox="1"/>
          <p:nvPr/>
        </p:nvSpPr>
        <p:spPr>
          <a:xfrm>
            <a:off x="5368084" y="2571744"/>
            <a:ext cx="2847254" cy="2339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N band</a:t>
            </a:r>
            <a:r>
              <a:rPr lang="en-US" dirty="0" smtClean="0"/>
              <a:t>: </a:t>
            </a:r>
            <a:endParaRPr lang="en-US" sz="800" dirty="0" smtClean="0"/>
          </a:p>
          <a:p>
            <a:endParaRPr lang="en-US" sz="800" dirty="0" smtClean="0"/>
          </a:p>
          <a:p>
            <a:r>
              <a:rPr lang="en-US" dirty="0" err="1" smtClean="0"/>
              <a:t>pfov</a:t>
            </a:r>
            <a:r>
              <a:rPr lang="en-US" dirty="0" smtClean="0"/>
              <a:t> 0.5”; </a:t>
            </a:r>
          </a:p>
          <a:p>
            <a:r>
              <a:rPr lang="en-US" dirty="0" smtClean="0"/>
              <a:t>1kx1k detector</a:t>
            </a:r>
            <a:endParaRPr lang="en-US" sz="800" dirty="0" smtClean="0"/>
          </a:p>
          <a:p>
            <a:endParaRPr lang="en-US" sz="800" dirty="0" smtClean="0"/>
          </a:p>
          <a:p>
            <a:r>
              <a:rPr lang="en-US" sz="1800" dirty="0" smtClean="0"/>
              <a:t>Mora et al. (this session)</a:t>
            </a:r>
          </a:p>
          <a:p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14282" y="1762772"/>
            <a:ext cx="42931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n-US" u="sng" dirty="0" smtClean="0"/>
              <a:t>Point source sensitivity</a:t>
            </a:r>
            <a:endParaRPr lang="en-US" u="sng" dirty="0"/>
          </a:p>
        </p:txBody>
      </p:sp>
      <p:sp>
        <p:nvSpPr>
          <p:cNvPr id="22" name="Oval 21"/>
          <p:cNvSpPr/>
          <p:nvPr/>
        </p:nvSpPr>
        <p:spPr bwMode="auto">
          <a:xfrm>
            <a:off x="1500166" y="4214818"/>
            <a:ext cx="1357322" cy="71438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1071570"/>
            <a:ext cx="9072594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Oval 2"/>
          <p:cNvSpPr/>
          <p:nvPr/>
        </p:nvSpPr>
        <p:spPr bwMode="auto">
          <a:xfrm>
            <a:off x="4929190" y="5286388"/>
            <a:ext cx="571504" cy="35719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</a:endParaRPr>
          </a:p>
        </p:txBody>
      </p:sp>
      <p:sp>
        <p:nvSpPr>
          <p:cNvPr id="4" name="Oval 3"/>
          <p:cNvSpPr/>
          <p:nvPr/>
        </p:nvSpPr>
        <p:spPr bwMode="auto">
          <a:xfrm flipH="1">
            <a:off x="0" y="5286388"/>
            <a:ext cx="1142976" cy="1571612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71604" y="285728"/>
            <a:ext cx="65181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Present MIR instruments: &lt;8m</a:t>
            </a:r>
            <a:endParaRPr lang="en-US" sz="3200" b="1" dirty="0"/>
          </a:p>
        </p:txBody>
      </p:sp>
      <p:sp>
        <p:nvSpPr>
          <p:cNvPr id="6" name="TextBox 5"/>
          <p:cNvSpPr txBox="1"/>
          <p:nvPr/>
        </p:nvSpPr>
        <p:spPr>
          <a:xfrm rot="19874248">
            <a:off x="5713048" y="5316928"/>
            <a:ext cx="3230372" cy="52322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None in the South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71546"/>
            <a:ext cx="9144000" cy="4714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928662" y="285728"/>
            <a:ext cx="66770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Present MIR instruments:  ≥8m</a:t>
            </a:r>
            <a:endParaRPr lang="en-US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928794" y="4643446"/>
            <a:ext cx="255198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chemeClr val="tx1"/>
                </a:solidFill>
              </a:rPr>
              <a:t>4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1857356" y="4572008"/>
            <a:ext cx="428628" cy="35719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3286116" y="4143380"/>
            <a:ext cx="633418" cy="35719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8429652" y="4214818"/>
            <a:ext cx="714348" cy="35719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2107373" y="-321480"/>
            <a:ext cx="5286411" cy="8215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0" y="6111453"/>
            <a:ext cx="9144000" cy="2246769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2500298" y="3478413"/>
            <a:ext cx="1428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R~900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3929058" y="5286388"/>
            <a:ext cx="642942" cy="428628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2643174" y="4643446"/>
            <a:ext cx="928694" cy="1588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6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85860"/>
            <a:ext cx="9144000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5582" y="1714512"/>
            <a:ext cx="5262566" cy="4071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8" name="Group 17"/>
          <p:cNvGrpSpPr/>
          <p:nvPr/>
        </p:nvGrpSpPr>
        <p:grpSpPr>
          <a:xfrm>
            <a:off x="2871782" y="1834545"/>
            <a:ext cx="4843490" cy="3666157"/>
            <a:chOff x="4071934" y="192265"/>
            <a:chExt cx="4843490" cy="3666157"/>
          </a:xfrm>
        </p:grpSpPr>
        <p:sp>
          <p:nvSpPr>
            <p:cNvPr id="4" name="TextBox 3"/>
            <p:cNvSpPr txBox="1"/>
            <p:nvPr/>
          </p:nvSpPr>
          <p:spPr>
            <a:xfrm>
              <a:off x="5143504" y="2714620"/>
              <a:ext cx="91242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9900"/>
                  </a:solidFill>
                </a:rPr>
                <a:t>Spitzer</a:t>
              </a:r>
              <a:endParaRPr lang="en-US" sz="1600" dirty="0">
                <a:solidFill>
                  <a:srgbClr val="FF99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071934" y="2285992"/>
              <a:ext cx="1000132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     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742005" y="192265"/>
              <a:ext cx="11160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tx2"/>
                  </a:solidFill>
                </a:rPr>
                <a:t>flux [ mJy]</a:t>
              </a:r>
              <a:endParaRPr lang="en-US" sz="1400" dirty="0">
                <a:solidFill>
                  <a:schemeClr val="tx2"/>
                </a:solidFill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 bwMode="auto">
            <a:xfrm rot="5400000">
              <a:off x="4893471" y="2178835"/>
              <a:ext cx="3357586" cy="1588"/>
            </a:xfrm>
            <a:prstGeom prst="line">
              <a:avLst/>
            </a:prstGeom>
            <a:solidFill>
              <a:srgbClr val="00B8FF"/>
            </a:solidFill>
            <a:ln w="3175" cap="flat" cmpd="sng" algn="ctr">
              <a:solidFill>
                <a:srgbClr val="FFC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" name="Oval 10"/>
            <p:cNvSpPr/>
            <p:nvPr/>
          </p:nvSpPr>
          <p:spPr bwMode="auto">
            <a:xfrm>
              <a:off x="4943484" y="728650"/>
              <a:ext cx="271458" cy="271458"/>
            </a:xfrm>
            <a:prstGeom prst="ellipse">
              <a:avLst/>
            </a:prstGeom>
            <a:solidFill>
              <a:srgbClr val="FF006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accent2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2" name="Oval 11"/>
            <p:cNvSpPr/>
            <p:nvPr/>
          </p:nvSpPr>
          <p:spPr bwMode="auto">
            <a:xfrm>
              <a:off x="5643570" y="1571612"/>
              <a:ext cx="271458" cy="271458"/>
            </a:xfrm>
            <a:prstGeom prst="ellipse">
              <a:avLst/>
            </a:prstGeom>
            <a:solidFill>
              <a:srgbClr val="FF006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accent2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3" name="Oval 12"/>
            <p:cNvSpPr/>
            <p:nvPr/>
          </p:nvSpPr>
          <p:spPr bwMode="auto">
            <a:xfrm>
              <a:off x="7572396" y="2428868"/>
              <a:ext cx="271458" cy="271458"/>
            </a:xfrm>
            <a:prstGeom prst="ellipse">
              <a:avLst/>
            </a:prstGeom>
            <a:solidFill>
              <a:srgbClr val="FF006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accent2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5" name="Oval 14"/>
            <p:cNvSpPr/>
            <p:nvPr/>
          </p:nvSpPr>
          <p:spPr bwMode="auto">
            <a:xfrm>
              <a:off x="8643966" y="3586964"/>
              <a:ext cx="271458" cy="271458"/>
            </a:xfrm>
            <a:prstGeom prst="ellipse">
              <a:avLst/>
            </a:prstGeom>
            <a:solidFill>
              <a:srgbClr val="FF006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accent2"/>
                </a:solidFill>
                <a:effectLst/>
                <a:latin typeface="Comic Sans MS" pitchFamily="66" charset="0"/>
              </a:endParaRPr>
            </a:p>
          </p:txBody>
        </p:sp>
      </p:grpSp>
      <p:sp>
        <p:nvSpPr>
          <p:cNvPr id="19" name="Oval 18"/>
          <p:cNvSpPr/>
          <p:nvPr/>
        </p:nvSpPr>
        <p:spPr bwMode="auto">
          <a:xfrm>
            <a:off x="428596" y="4143380"/>
            <a:ext cx="271458" cy="271458"/>
          </a:xfrm>
          <a:prstGeom prst="ellipse">
            <a:avLst/>
          </a:prstGeom>
          <a:solidFill>
            <a:srgbClr val="FF00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85786" y="4000504"/>
            <a:ext cx="143340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Dome C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~VLT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643463" y="2357430"/>
            <a:ext cx="785793" cy="33855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C66FF"/>
                </a:solidFill>
              </a:rPr>
              <a:t>NACO</a:t>
            </a:r>
            <a:endParaRPr lang="en-US" sz="1600" dirty="0">
              <a:solidFill>
                <a:srgbClr val="CC66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57884" y="3304760"/>
            <a:ext cx="785793" cy="33855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C66FF"/>
                </a:solidFill>
              </a:rPr>
              <a:t>NACO</a:t>
            </a:r>
            <a:endParaRPr lang="en-US" sz="1600" dirty="0">
              <a:solidFill>
                <a:srgbClr val="CC66F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760840" y="5572140"/>
            <a:ext cx="453970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0.1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98218" y="5572140"/>
            <a:ext cx="402674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10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223054" y="5572140"/>
            <a:ext cx="277640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1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71472" y="714356"/>
            <a:ext cx="8243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Dome C:  IR sensitivities in context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8" name="Straight Arrow Connector 27"/>
          <p:cNvCxnSpPr>
            <a:stCxn id="15" idx="6"/>
          </p:cNvCxnSpPr>
          <p:nvPr/>
        </p:nvCxnSpPr>
        <p:spPr bwMode="auto">
          <a:xfrm flipV="1">
            <a:off x="7715272" y="5357826"/>
            <a:ext cx="357190" cy="7147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71470" y="988796"/>
            <a:ext cx="8598473" cy="5369162"/>
            <a:chOff x="-32" y="1516030"/>
            <a:chExt cx="7776173" cy="4177447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372898" y="2683251"/>
              <a:ext cx="3893809" cy="2390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TextBox 4"/>
            <p:cNvSpPr txBox="1"/>
            <p:nvPr/>
          </p:nvSpPr>
          <p:spPr>
            <a:xfrm>
              <a:off x="4845371" y="1516030"/>
              <a:ext cx="2227034" cy="11254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Formation of </a:t>
              </a:r>
            </a:p>
            <a:p>
              <a:r>
                <a:rPr lang="en-US" b="1" dirty="0" smtClean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stars</a:t>
              </a:r>
              <a:r>
                <a:rPr lang="en-US" dirty="0" smtClean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 in MC:</a:t>
              </a:r>
            </a:p>
            <a:p>
              <a:r>
                <a:rPr lang="en-US" sz="3200" b="1" dirty="0" smtClean="0">
                  <a:solidFill>
                    <a:schemeClr val="accent5">
                      <a:lumMod val="50000"/>
                    </a:schemeClr>
                  </a:solidFill>
                </a:rPr>
                <a:t>surveys</a:t>
              </a:r>
              <a:endParaRPr lang="en-US" sz="3200" b="1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32" y="1643050"/>
              <a:ext cx="2959133" cy="17480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Evolution of </a:t>
              </a:r>
            </a:p>
            <a:p>
              <a:r>
                <a:rPr lang="en-US" dirty="0" smtClean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proto-planetary &amp; </a:t>
              </a:r>
            </a:p>
            <a:p>
              <a:r>
                <a:rPr lang="en-US" dirty="0" smtClean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debris </a:t>
              </a:r>
              <a:r>
                <a:rPr lang="en-US" b="1" dirty="0" smtClean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disks: </a:t>
              </a:r>
            </a:p>
            <a:p>
              <a:r>
                <a:rPr lang="en-US" dirty="0" smtClean="0">
                  <a:solidFill>
                    <a:schemeClr val="accent5">
                      <a:lumMod val="50000"/>
                    </a:schemeClr>
                  </a:solidFill>
                </a:rPr>
                <a:t>spectral index </a:t>
              </a:r>
            </a:p>
            <a:p>
              <a:r>
                <a:rPr lang="en-US" dirty="0" smtClean="0">
                  <a:solidFill>
                    <a:schemeClr val="accent5">
                      <a:lumMod val="50000"/>
                    </a:schemeClr>
                  </a:solidFill>
                </a:rPr>
                <a:t>3-10µm</a:t>
              </a:r>
              <a:endPara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14282" y="5286389"/>
              <a:ext cx="3167890" cy="4070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Planet</a:t>
              </a:r>
              <a:r>
                <a:rPr lang="en-US" dirty="0" smtClean="0"/>
                <a:t>: </a:t>
              </a:r>
              <a:r>
                <a:rPr lang="en-US" dirty="0" smtClean="0">
                  <a:solidFill>
                    <a:schemeClr val="accent5">
                      <a:lumMod val="50000"/>
                    </a:schemeClr>
                  </a:solidFill>
                </a:rPr>
                <a:t>transits in K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780765" y="5184438"/>
              <a:ext cx="2995376" cy="4070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Life cycle of dust</a:t>
              </a:r>
            </a:p>
          </p:txBody>
        </p:sp>
      </p:grpSp>
      <p:sp>
        <p:nvSpPr>
          <p:cNvPr id="9" name="Rectangle 8"/>
          <p:cNvSpPr/>
          <p:nvPr/>
        </p:nvSpPr>
        <p:spPr>
          <a:xfrm>
            <a:off x="5254794" y="6072206"/>
            <a:ext cx="38892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MIR </a:t>
            </a:r>
            <a:r>
              <a:rPr lang="en-US" sz="2400" dirty="0" err="1" smtClean="0">
                <a:solidFill>
                  <a:schemeClr val="accent5">
                    <a:lumMod val="50000"/>
                  </a:schemeClr>
                </a:solidFill>
              </a:rPr>
              <a:t>spectro-polarisation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00232" y="285728"/>
            <a:ext cx="53222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Science in the Galaxy</a:t>
            </a:r>
            <a:endParaRPr lang="en-US" sz="4000" dirty="0"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4084" y="2657464"/>
            <a:ext cx="7219916" cy="4200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470886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4857752" y="1214422"/>
            <a:ext cx="32143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MIR spectra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571480"/>
            <a:ext cx="5214974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3214686"/>
            <a:ext cx="4572032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 bwMode="auto">
          <a:xfrm>
            <a:off x="2000232" y="3357562"/>
            <a:ext cx="571504" cy="50006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7000892" y="3286124"/>
            <a:ext cx="571504" cy="50006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86116" y="2272721"/>
            <a:ext cx="10406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</a:rPr>
              <a:t>IR3481</a:t>
            </a:r>
          </a:p>
          <a:p>
            <a:r>
              <a:rPr lang="en-US" sz="1400" dirty="0" smtClean="0">
                <a:solidFill>
                  <a:schemeClr val="tx1"/>
                </a:solidFill>
              </a:rPr>
              <a:t>Wright’08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 rot="5400000">
            <a:off x="4749404" y="2821380"/>
            <a:ext cx="1786744" cy="1588"/>
          </a:xfrm>
          <a:prstGeom prst="line">
            <a:avLst/>
          </a:prstGeom>
          <a:solidFill>
            <a:srgbClr val="00B8FF"/>
          </a:solidFill>
          <a:ln w="57150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3071802" y="0"/>
            <a:ext cx="41184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MIR </a:t>
            </a:r>
            <a:r>
              <a:rPr lang="en-US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spectro-pol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2085990"/>
            <a:ext cx="5429288" cy="4343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741349"/>
            <a:ext cx="3786214" cy="4421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 bwMode="auto">
          <a:xfrm>
            <a:off x="7786742" y="6143644"/>
            <a:ext cx="1643042" cy="28575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2" y="1000108"/>
            <a:ext cx="77925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Monitoring of X-ray flares of the GC at 10µm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 bwMode="auto">
          <a:xfrm rot="16200000" flipH="1">
            <a:off x="7179487" y="2107397"/>
            <a:ext cx="1714512" cy="500066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 rot="16200000" flipH="1">
            <a:off x="6715140" y="2571744"/>
            <a:ext cx="2643206" cy="500066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NIRatra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857482" y="928676"/>
            <a:ext cx="4800600" cy="6515100"/>
          </a:xfrm>
          <a:prstGeom prst="rect">
            <a:avLst/>
          </a:prstGeom>
        </p:spPr>
      </p:pic>
      <p:pic>
        <p:nvPicPr>
          <p:cNvPr id="2" name="Picture 1" descr="NIRatra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843240" y="914421"/>
            <a:ext cx="4800600" cy="65151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42976" y="214290"/>
            <a:ext cx="60276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u="sng" dirty="0" smtClean="0"/>
              <a:t>Atmospheric transmission </a:t>
            </a:r>
            <a:endParaRPr lang="en-US" sz="3600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-32" y="1142984"/>
            <a:ext cx="394851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1 - 2.5µm opens up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OH emission remains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dirty="0" err="1" smtClean="0"/>
              <a:t>K</a:t>
            </a:r>
            <a:r>
              <a:rPr lang="en-US" baseline="-25000" dirty="0" err="1" smtClean="0"/>
              <a:t>dark</a:t>
            </a:r>
            <a:r>
              <a:rPr lang="en-US" dirty="0" smtClean="0"/>
              <a:t> filter</a:t>
            </a:r>
          </a:p>
        </p:txBody>
      </p:sp>
      <p:sp>
        <p:nvSpPr>
          <p:cNvPr id="6" name="Left Arrow 5"/>
          <p:cNvSpPr/>
          <p:nvPr/>
        </p:nvSpPr>
        <p:spPr bwMode="auto">
          <a:xfrm rot="16200000">
            <a:off x="3982636" y="1553752"/>
            <a:ext cx="750100" cy="285752"/>
          </a:xfrm>
          <a:prstGeom prst="leftArrow">
            <a:avLst>
              <a:gd name="adj1" fmla="val 50001"/>
              <a:gd name="adj2" fmla="val 50000"/>
            </a:avLst>
          </a:prstGeom>
          <a:solidFill>
            <a:schemeClr val="accent5"/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</a:endParaRPr>
          </a:p>
        </p:txBody>
      </p:sp>
      <p:sp>
        <p:nvSpPr>
          <p:cNvPr id="7" name="Left Arrow 6"/>
          <p:cNvSpPr/>
          <p:nvPr/>
        </p:nvSpPr>
        <p:spPr bwMode="auto">
          <a:xfrm rot="16200000">
            <a:off x="5339958" y="1553752"/>
            <a:ext cx="750100" cy="285752"/>
          </a:xfrm>
          <a:prstGeom prst="leftArrow">
            <a:avLst>
              <a:gd name="adj1" fmla="val 50001"/>
              <a:gd name="adj2" fmla="val 50000"/>
            </a:avLst>
          </a:prstGeom>
          <a:solidFill>
            <a:schemeClr val="accent5"/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</a:endParaRPr>
          </a:p>
        </p:txBody>
      </p:sp>
      <p:sp>
        <p:nvSpPr>
          <p:cNvPr id="8" name="Left Arrow 7"/>
          <p:cNvSpPr/>
          <p:nvPr/>
        </p:nvSpPr>
        <p:spPr bwMode="auto">
          <a:xfrm rot="16200000">
            <a:off x="7125908" y="1553752"/>
            <a:ext cx="750100" cy="285752"/>
          </a:xfrm>
          <a:prstGeom prst="leftArrow">
            <a:avLst>
              <a:gd name="adj1" fmla="val 50001"/>
              <a:gd name="adj2" fmla="val 50000"/>
            </a:avLst>
          </a:prstGeom>
          <a:solidFill>
            <a:schemeClr val="accent5"/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5249" y="4929198"/>
            <a:ext cx="21836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9933FF"/>
                </a:solidFill>
              </a:rPr>
              <a:t>Paranal</a:t>
            </a:r>
            <a:endParaRPr lang="en-US" sz="2400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Dome C (30m)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379906" y="1048930"/>
            <a:ext cx="5500694" cy="526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071802" y="0"/>
            <a:ext cx="32063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MIR surveys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16" y="6072206"/>
            <a:ext cx="22188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Whitney ‘08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Nligh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1142984"/>
            <a:ext cx="4657725" cy="50196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643702" y="6072206"/>
            <a:ext cx="25058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Burgarella</a:t>
            </a:r>
            <a:r>
              <a:rPr lang="en-US" dirty="0" smtClean="0"/>
              <a:t> ‘08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71538" y="285728"/>
            <a:ext cx="49439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SN light curves in K</a:t>
            </a:r>
            <a:endParaRPr lang="en-US" sz="4000" dirty="0">
              <a:solidFill>
                <a:srgbClr val="66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29322" y="3429000"/>
            <a:ext cx="331052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 rapid monitoring </a:t>
            </a:r>
          </a:p>
          <a:p>
            <a:r>
              <a:rPr lang="en-US" dirty="0" smtClean="0"/>
              <a:t>   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GRB</a:t>
            </a:r>
            <a:r>
              <a:rPr lang="en-US" dirty="0" smtClean="0"/>
              <a:t> at high z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428604"/>
            <a:ext cx="6447599" cy="57554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 instruments from Antarctica:</a:t>
            </a:r>
          </a:p>
          <a:p>
            <a:endParaRPr lang="en-US" sz="3200" dirty="0" smtClean="0"/>
          </a:p>
          <a:p>
            <a:r>
              <a:rPr lang="en-US" sz="3200" dirty="0" smtClean="0"/>
              <a:t>- 2m telescope (+ tower)</a:t>
            </a:r>
          </a:p>
          <a:p>
            <a:endParaRPr lang="en-US" sz="2400" dirty="0" smtClean="0"/>
          </a:p>
          <a:p>
            <a:pPr>
              <a:buFontTx/>
              <a:buChar char="-"/>
            </a:pPr>
            <a:r>
              <a:rPr lang="en-US" sz="3200" dirty="0" smtClean="0"/>
              <a:t>Surveys</a:t>
            </a:r>
            <a:r>
              <a:rPr lang="en-US" sz="2400" dirty="0" smtClean="0"/>
              <a:t> </a:t>
            </a:r>
            <a:endParaRPr lang="en-US" sz="800" dirty="0" smtClean="0"/>
          </a:p>
          <a:p>
            <a:endParaRPr lang="en-US" sz="800" dirty="0" smtClean="0"/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 wide field imaging: K,L band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 SED: K,L,M,N,Q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 low resolution </a:t>
            </a:r>
            <a:r>
              <a:rPr lang="en-US" sz="2400" dirty="0" err="1" smtClean="0"/>
              <a:t>spectro-polarisation</a:t>
            </a:r>
            <a:r>
              <a:rPr lang="en-US" sz="2400" dirty="0" smtClean="0"/>
              <a:t> in N</a:t>
            </a:r>
          </a:p>
          <a:p>
            <a:endParaRPr lang="en-US" sz="2400" dirty="0" smtClean="0"/>
          </a:p>
          <a:p>
            <a:pPr>
              <a:buFontTx/>
              <a:buChar char="-"/>
            </a:pPr>
            <a:r>
              <a:rPr lang="en-US" sz="3200" dirty="0" smtClean="0"/>
              <a:t>Monitoring</a:t>
            </a:r>
            <a:endParaRPr lang="en-US" sz="800" dirty="0" smtClean="0"/>
          </a:p>
          <a:p>
            <a:pPr>
              <a:buFontTx/>
              <a:buChar char="-"/>
            </a:pPr>
            <a:endParaRPr lang="en-US" sz="800" dirty="0" smtClean="0"/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 </a:t>
            </a:r>
            <a:r>
              <a:rPr lang="en-US" sz="2400" dirty="0" err="1" smtClean="0"/>
              <a:t>Sgr</a:t>
            </a:r>
            <a:r>
              <a:rPr lang="en-US" sz="2400" dirty="0" smtClean="0"/>
              <a:t> A* 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 SN 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 GRB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Matra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571598" y="71420"/>
            <a:ext cx="4800600" cy="6515100"/>
          </a:xfrm>
          <a:prstGeom prst="rect">
            <a:avLst/>
          </a:prstGeom>
        </p:spPr>
      </p:pic>
      <p:sp>
        <p:nvSpPr>
          <p:cNvPr id="7" name="Left Arrow 6"/>
          <p:cNvSpPr/>
          <p:nvPr/>
        </p:nvSpPr>
        <p:spPr bwMode="auto">
          <a:xfrm rot="5400000">
            <a:off x="2089529" y="5768595"/>
            <a:ext cx="750100" cy="357190"/>
          </a:xfrm>
          <a:prstGeom prst="leftArrow">
            <a:avLst>
              <a:gd name="adj1" fmla="val 50001"/>
              <a:gd name="adj2" fmla="val 50000"/>
            </a:avLst>
          </a:prstGeom>
          <a:solidFill>
            <a:schemeClr val="accent5"/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</a:endParaRPr>
          </a:p>
        </p:txBody>
      </p:sp>
      <p:sp>
        <p:nvSpPr>
          <p:cNvPr id="9" name="Left Arrow 8"/>
          <p:cNvSpPr/>
          <p:nvPr/>
        </p:nvSpPr>
        <p:spPr bwMode="auto">
          <a:xfrm rot="5400000">
            <a:off x="5232801" y="5768595"/>
            <a:ext cx="750100" cy="357190"/>
          </a:xfrm>
          <a:prstGeom prst="leftArrow">
            <a:avLst>
              <a:gd name="adj1" fmla="val 50001"/>
              <a:gd name="adj2" fmla="val 50000"/>
            </a:avLst>
          </a:prstGeom>
          <a:solidFill>
            <a:schemeClr val="accent5"/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17545" y="4241077"/>
            <a:ext cx="21836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9933FF"/>
                </a:solidFill>
              </a:rPr>
              <a:t>Paranal</a:t>
            </a:r>
            <a:endParaRPr lang="en-US" sz="2400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Dome C (30m)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42976" y="214290"/>
            <a:ext cx="60276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u="sng" dirty="0" smtClean="0"/>
              <a:t>Atmospheric transmission </a:t>
            </a:r>
            <a:endParaRPr lang="en-US" sz="36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NQatra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770876" y="300771"/>
            <a:ext cx="4716395" cy="6400822"/>
          </a:xfrm>
          <a:prstGeom prst="rect">
            <a:avLst/>
          </a:prstGeom>
        </p:spPr>
      </p:pic>
      <p:sp>
        <p:nvSpPr>
          <p:cNvPr id="7" name="Left Arrow 6"/>
          <p:cNvSpPr/>
          <p:nvPr/>
        </p:nvSpPr>
        <p:spPr bwMode="auto">
          <a:xfrm rot="5400000">
            <a:off x="5947181" y="5482843"/>
            <a:ext cx="750099" cy="357190"/>
          </a:xfrm>
          <a:prstGeom prst="leftArrow">
            <a:avLst>
              <a:gd name="adj1" fmla="val 50001"/>
              <a:gd name="adj2" fmla="val 50000"/>
            </a:avLst>
          </a:prstGeom>
          <a:solidFill>
            <a:schemeClr val="accent5"/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2976" y="214290"/>
            <a:ext cx="60276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u="sng" dirty="0" smtClean="0"/>
              <a:t>Atmospheric transmission </a:t>
            </a:r>
            <a:endParaRPr lang="en-US" sz="3600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6858016" y="4383953"/>
            <a:ext cx="21836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9933FF"/>
                </a:solidFill>
              </a:rPr>
              <a:t>Paranal</a:t>
            </a:r>
            <a:endParaRPr lang="en-US" sz="2400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Dome C (30m)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backg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1800222"/>
            <a:ext cx="6733460" cy="42005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1538" y="642918"/>
            <a:ext cx="69445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u="sng" dirty="0" smtClean="0"/>
              <a:t>Sky background: </a:t>
            </a:r>
            <a:r>
              <a:rPr lang="en-US" sz="3600" dirty="0" smtClean="0"/>
              <a:t>  temperature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142984"/>
            <a:ext cx="8448675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928432" y="4714884"/>
            <a:ext cx="17155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Burton et al. 2005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4414" y="285728"/>
            <a:ext cx="38683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u="sng" dirty="0" smtClean="0"/>
              <a:t>Sky background:</a:t>
            </a:r>
            <a:endParaRPr lang="en-US" sz="3600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2643174" y="5500702"/>
            <a:ext cx="48577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- PWV</a:t>
            </a:r>
          </a:p>
          <a:p>
            <a:r>
              <a:rPr lang="en-US" dirty="0" smtClean="0"/>
              <a:t>Low:  - temperature </a:t>
            </a:r>
          </a:p>
          <a:p>
            <a:r>
              <a:rPr lang="en-US" dirty="0" smtClean="0"/>
              <a:t>         - aerosol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428596" y="1643050"/>
            <a:ext cx="8715404" cy="4786346"/>
            <a:chOff x="428596" y="1643050"/>
            <a:chExt cx="8715404" cy="4786346"/>
          </a:xfrm>
        </p:grpSpPr>
        <p:pic>
          <p:nvPicPr>
            <p:cNvPr id="26626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28596" y="1928802"/>
              <a:ext cx="8715404" cy="4500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Rectangle 9"/>
            <p:cNvSpPr/>
            <p:nvPr/>
          </p:nvSpPr>
          <p:spPr bwMode="auto">
            <a:xfrm>
              <a:off x="1357290" y="2143116"/>
              <a:ext cx="2643206" cy="171451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accent2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357290" y="2357430"/>
              <a:ext cx="13740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schemeClr val="tx1"/>
                  </a:solidFill>
                </a:rPr>
                <a:t>Beckers’08</a:t>
              </a:r>
              <a:endParaRPr 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3643306" y="1643050"/>
              <a:ext cx="2643206" cy="171451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accent2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143900" y="2357430"/>
              <a:ext cx="80663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8m</a:t>
              </a:r>
              <a:r>
                <a:rPr lang="en-US" sz="1400" dirty="0" smtClean="0">
                  <a:solidFill>
                    <a:schemeClr val="tx1"/>
                  </a:solidFill>
                </a:rPr>
                <a:t>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072462" y="5072074"/>
              <a:ext cx="10209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30m</a:t>
              </a:r>
            </a:p>
          </p:txBody>
        </p:sp>
        <p:cxnSp>
          <p:nvCxnSpPr>
            <p:cNvPr id="15" name="Straight Connector 14"/>
            <p:cNvCxnSpPr/>
            <p:nvPr/>
          </p:nvCxnSpPr>
          <p:spPr bwMode="auto">
            <a:xfrm rot="5400000">
              <a:off x="7608114" y="4036224"/>
              <a:ext cx="2357456" cy="1588"/>
            </a:xfrm>
            <a:prstGeom prst="line">
              <a:avLst/>
            </a:prstGeom>
            <a:solidFill>
              <a:srgbClr val="00B8FF"/>
            </a:solidFill>
            <a:ln w="57150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</p:grpSp>
      <p:sp>
        <p:nvSpPr>
          <p:cNvPr id="23" name="Rectangle 22"/>
          <p:cNvSpPr/>
          <p:nvPr/>
        </p:nvSpPr>
        <p:spPr>
          <a:xfrm>
            <a:off x="2058722" y="363660"/>
            <a:ext cx="508504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Seeing at Dome C  </a:t>
            </a:r>
            <a:endParaRPr lang="en-US" sz="4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348" name="Picture 4"/>
          <p:cNvPicPr>
            <a:picLocks noChangeAspect="1" noChangeArrowheads="1"/>
          </p:cNvPicPr>
          <p:nvPr/>
        </p:nvPicPr>
        <p:blipFill>
          <a:blip r:embed="rId2"/>
          <a:srcRect t="3784" r="10707"/>
          <a:stretch>
            <a:fillRect/>
          </a:stretch>
        </p:blipFill>
        <p:spPr bwMode="auto">
          <a:xfrm>
            <a:off x="0" y="2413024"/>
            <a:ext cx="3054350" cy="444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3027363" y="1498600"/>
            <a:ext cx="6116637" cy="5359400"/>
            <a:chOff x="1907" y="558"/>
            <a:chExt cx="3853" cy="3376"/>
          </a:xfrm>
        </p:grpSpPr>
        <p:pic>
          <p:nvPicPr>
            <p:cNvPr id="185350" name="Picture 6" descr="ltao"/>
            <p:cNvPicPr>
              <a:picLocks noChangeAspect="1" noChangeArrowheads="1"/>
            </p:cNvPicPr>
            <p:nvPr/>
          </p:nvPicPr>
          <p:blipFill>
            <a:blip r:embed="rId3"/>
            <a:srcRect l="1605" r="11551" b="3586"/>
            <a:stretch>
              <a:fillRect/>
            </a:stretch>
          </p:blipFill>
          <p:spPr bwMode="auto">
            <a:xfrm>
              <a:off x="3705" y="1093"/>
              <a:ext cx="2055" cy="28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85352" name="Rectangle 8"/>
            <p:cNvSpPr>
              <a:spLocks noChangeArrowheads="1"/>
            </p:cNvSpPr>
            <p:nvPr/>
          </p:nvSpPr>
          <p:spPr bwMode="auto">
            <a:xfrm>
              <a:off x="3501" y="558"/>
              <a:ext cx="2259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buFontTx/>
                <a:buNone/>
              </a:pPr>
              <a:endParaRPr lang="en-US" sz="2400">
                <a:solidFill>
                  <a:srgbClr val="000099"/>
                </a:solidFill>
              </a:endParaRPr>
            </a:p>
          </p:txBody>
        </p:sp>
        <p:sp>
          <p:nvSpPr>
            <p:cNvPr id="185353" name="AutoShape 9"/>
            <p:cNvSpPr>
              <a:spLocks noChangeArrowheads="1"/>
            </p:cNvSpPr>
            <p:nvPr/>
          </p:nvSpPr>
          <p:spPr bwMode="auto">
            <a:xfrm>
              <a:off x="2211" y="783"/>
              <a:ext cx="1338" cy="136"/>
            </a:xfrm>
            <a:prstGeom prst="rightArrow">
              <a:avLst>
                <a:gd name="adj1" fmla="val 50000"/>
                <a:gd name="adj2" fmla="val 144010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354" name="Text Box 10"/>
            <p:cNvSpPr txBox="1">
              <a:spLocks noChangeArrowheads="1"/>
            </p:cNvSpPr>
            <p:nvPr/>
          </p:nvSpPr>
          <p:spPr bwMode="auto">
            <a:xfrm>
              <a:off x="2300" y="964"/>
              <a:ext cx="1120" cy="25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buFontTx/>
                <a:buNone/>
              </a:pPr>
              <a:r>
                <a:rPr lang="en-US" sz="2000" b="1" dirty="0" smtClean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sky </a:t>
              </a:r>
              <a:r>
                <a:rPr lang="en-US" sz="2000" b="1" dirty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coverage</a:t>
              </a:r>
            </a:p>
          </p:txBody>
        </p:sp>
        <p:sp>
          <p:nvSpPr>
            <p:cNvPr id="185355" name="Text Box 11"/>
            <p:cNvSpPr txBox="1">
              <a:spLocks noChangeArrowheads="1"/>
            </p:cNvSpPr>
            <p:nvPr/>
          </p:nvSpPr>
          <p:spPr bwMode="auto">
            <a:xfrm>
              <a:off x="1907" y="1706"/>
              <a:ext cx="1878" cy="58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182563" indent="-182563">
                <a:buFont typeface="Wingdings" pitchFamily="2" charset="2"/>
                <a:buChar char="Ø"/>
              </a:pPr>
              <a:r>
                <a:rPr lang="en-US" sz="1800" b="1" dirty="0"/>
                <a:t>4-6 LGSs </a:t>
              </a:r>
              <a:r>
                <a:rPr lang="en-US" sz="1600" b="1" dirty="0" smtClean="0"/>
                <a:t>(cone effect)</a:t>
              </a:r>
              <a:endParaRPr lang="en-US" sz="1600" b="1" dirty="0"/>
            </a:p>
            <a:p>
              <a:pPr marL="182563" indent="-182563">
                <a:buFont typeface="Wingdings" pitchFamily="2" charset="2"/>
                <a:buChar char="Ø"/>
              </a:pPr>
              <a:r>
                <a:rPr lang="en-US" sz="1800" b="1" dirty="0"/>
                <a:t>Correction </a:t>
              </a:r>
              <a:r>
                <a:rPr lang="en-US" sz="1800" b="1" dirty="0" smtClean="0"/>
                <a:t>on </a:t>
              </a:r>
              <a:r>
                <a:rPr lang="en-US" sz="1800" b="1" dirty="0"/>
                <a:t>axis</a:t>
              </a:r>
            </a:p>
            <a:p>
              <a:pPr marL="182563" indent="-182563">
                <a:buFont typeface="Wingdings" pitchFamily="2" charset="2"/>
                <a:buChar char="Ø"/>
              </a:pPr>
              <a:r>
                <a:rPr lang="en-US" sz="1800" b="1" dirty="0" smtClean="0"/>
                <a:t>1 </a:t>
              </a:r>
              <a:r>
                <a:rPr lang="en-US" sz="1800" b="1" dirty="0"/>
                <a:t>deformable </a:t>
              </a:r>
              <a:r>
                <a:rPr lang="en-US" sz="1800" b="1" dirty="0" smtClean="0"/>
                <a:t>mirror</a:t>
              </a:r>
              <a:endParaRPr lang="en-US" sz="1800" b="1" dirty="0"/>
            </a:p>
          </p:txBody>
        </p:sp>
      </p:grp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3500430" y="4733947"/>
            <a:ext cx="2332038" cy="1909763"/>
            <a:chOff x="0" y="871"/>
            <a:chExt cx="1469" cy="1203"/>
          </a:xfrm>
        </p:grpSpPr>
        <p:sp>
          <p:nvSpPr>
            <p:cNvPr id="185360" name="Oval 16" descr="10%"/>
            <p:cNvSpPr>
              <a:spLocks noChangeArrowheads="1"/>
            </p:cNvSpPr>
            <p:nvPr/>
          </p:nvSpPr>
          <p:spPr bwMode="auto">
            <a:xfrm>
              <a:off x="262" y="974"/>
              <a:ext cx="1064" cy="1001"/>
            </a:xfrm>
            <a:prstGeom prst="ellipse">
              <a:avLst/>
            </a:prstGeom>
            <a:pattFill prst="pct10">
              <a:fgClr>
                <a:srgbClr val="000099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361" name="AutoShape 17"/>
            <p:cNvSpPr>
              <a:spLocks noChangeArrowheads="1"/>
            </p:cNvSpPr>
            <p:nvPr/>
          </p:nvSpPr>
          <p:spPr bwMode="auto">
            <a:xfrm>
              <a:off x="277" y="977"/>
              <a:ext cx="255" cy="263"/>
            </a:xfrm>
            <a:prstGeom prst="star4">
              <a:avLst>
                <a:gd name="adj" fmla="val 125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362" name="AutoShape 18"/>
            <p:cNvSpPr>
              <a:spLocks noChangeArrowheads="1"/>
            </p:cNvSpPr>
            <p:nvPr/>
          </p:nvSpPr>
          <p:spPr bwMode="auto">
            <a:xfrm>
              <a:off x="1214" y="1341"/>
              <a:ext cx="255" cy="263"/>
            </a:xfrm>
            <a:prstGeom prst="star4">
              <a:avLst>
                <a:gd name="adj" fmla="val 125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363" name="AutoShape 19"/>
            <p:cNvSpPr>
              <a:spLocks noChangeArrowheads="1"/>
            </p:cNvSpPr>
            <p:nvPr/>
          </p:nvSpPr>
          <p:spPr bwMode="auto">
            <a:xfrm>
              <a:off x="260" y="1670"/>
              <a:ext cx="255" cy="263"/>
            </a:xfrm>
            <a:prstGeom prst="star4">
              <a:avLst>
                <a:gd name="adj" fmla="val 125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364" name="Text Box 20"/>
            <p:cNvSpPr txBox="1">
              <a:spLocks noChangeArrowheads="1"/>
            </p:cNvSpPr>
            <p:nvPr/>
          </p:nvSpPr>
          <p:spPr bwMode="auto">
            <a:xfrm>
              <a:off x="0" y="1049"/>
              <a:ext cx="249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US" sz="2000" b="1"/>
                <a:t>2’</a:t>
              </a:r>
            </a:p>
          </p:txBody>
        </p:sp>
        <p:sp>
          <p:nvSpPr>
            <p:cNvPr id="185365" name="Oval 21"/>
            <p:cNvSpPr>
              <a:spLocks noChangeArrowheads="1"/>
            </p:cNvSpPr>
            <p:nvPr/>
          </p:nvSpPr>
          <p:spPr bwMode="auto">
            <a:xfrm>
              <a:off x="561" y="1235"/>
              <a:ext cx="468" cy="47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366" name="AutoShape 22"/>
            <p:cNvSpPr>
              <a:spLocks noChangeArrowheads="1"/>
            </p:cNvSpPr>
            <p:nvPr/>
          </p:nvSpPr>
          <p:spPr bwMode="auto">
            <a:xfrm>
              <a:off x="888" y="871"/>
              <a:ext cx="255" cy="263"/>
            </a:xfrm>
            <a:prstGeom prst="star4">
              <a:avLst>
                <a:gd name="adj" fmla="val 125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367" name="AutoShape 23"/>
            <p:cNvSpPr>
              <a:spLocks noChangeArrowheads="1"/>
            </p:cNvSpPr>
            <p:nvPr/>
          </p:nvSpPr>
          <p:spPr bwMode="auto">
            <a:xfrm>
              <a:off x="871" y="1811"/>
              <a:ext cx="255" cy="263"/>
            </a:xfrm>
            <a:prstGeom prst="star4">
              <a:avLst>
                <a:gd name="adj" fmla="val 9218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368" name="Text Box 24"/>
            <p:cNvSpPr txBox="1">
              <a:spLocks noChangeArrowheads="1"/>
            </p:cNvSpPr>
            <p:nvPr/>
          </p:nvSpPr>
          <p:spPr bwMode="auto">
            <a:xfrm>
              <a:off x="646" y="1278"/>
              <a:ext cx="24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US" sz="2000" b="1"/>
                <a:t>1’</a:t>
              </a:r>
            </a:p>
          </p:txBody>
        </p:sp>
      </p:grpSp>
      <p:sp>
        <p:nvSpPr>
          <p:cNvPr id="185369" name="Text Box 25"/>
          <p:cNvSpPr txBox="1">
            <a:spLocks noChangeArrowheads="1"/>
          </p:cNvSpPr>
          <p:nvPr/>
        </p:nvSpPr>
        <p:spPr bwMode="auto">
          <a:xfrm>
            <a:off x="0" y="1643050"/>
            <a:ext cx="3411511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</a:rPr>
              <a:t>NGS </a:t>
            </a:r>
            <a:r>
              <a:rPr lang="en-US" sz="2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</a:t>
            </a:r>
            <a:r>
              <a:rPr lang="en-US" sz="2000" b="1" dirty="0">
                <a:solidFill>
                  <a:schemeClr val="accent2"/>
                </a:solidFill>
              </a:rPr>
              <a:t>ingle </a:t>
            </a:r>
            <a:r>
              <a:rPr lang="en-US" sz="2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</a:t>
            </a:r>
            <a:r>
              <a:rPr lang="en-US" sz="2000" b="1" dirty="0">
                <a:solidFill>
                  <a:schemeClr val="accent2"/>
                </a:solidFill>
              </a:rPr>
              <a:t>onjugate </a:t>
            </a:r>
            <a:r>
              <a:rPr lang="en-US" sz="2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AO</a:t>
            </a:r>
            <a:endParaRPr lang="en-US" sz="2000" b="1" dirty="0">
              <a:solidFill>
                <a:schemeClr val="accent2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071538" y="1"/>
            <a:ext cx="7215238" cy="187743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AO at 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Dome</a:t>
            </a:r>
            <a:r>
              <a:rPr lang="en-US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C – </a:t>
            </a:r>
          </a:p>
          <a:p>
            <a:r>
              <a:rPr lang="en-US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what is done at E-ELT ?</a:t>
            </a:r>
          </a:p>
          <a:p>
            <a:r>
              <a:rPr lang="en-US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en-US" sz="4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4" name="Text Box 25"/>
          <p:cNvSpPr txBox="1">
            <a:spLocks noChangeArrowheads="1"/>
          </p:cNvSpPr>
          <p:nvPr/>
        </p:nvSpPr>
        <p:spPr bwMode="auto">
          <a:xfrm>
            <a:off x="6533121" y="1671568"/>
            <a:ext cx="1228221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 T A O</a:t>
            </a:r>
            <a:endParaRPr lang="en-US" sz="20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G05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AG05</Template>
  <TotalTime>8093</TotalTime>
  <Words>525</Words>
  <PresentationFormat>On-screen Show (4:3)</PresentationFormat>
  <Paragraphs>176</Paragraphs>
  <Slides>32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AG05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AO at Dome C –  what is done at E-ELT ?  </vt:lpstr>
      <vt:lpstr>Slide 11</vt:lpstr>
      <vt:lpstr>Slide 12</vt:lpstr>
      <vt:lpstr>Slide 13</vt:lpstr>
      <vt:lpstr>Slide 14</vt:lpstr>
      <vt:lpstr>Slide 15</vt:lpstr>
      <vt:lpstr>IR projects at Dome C</vt:lpstr>
      <vt:lpstr>IR projects at Dome C</vt:lpstr>
      <vt:lpstr>IR projects at Dome C</vt:lpstr>
      <vt:lpstr>IR projects at Dome C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</vt:vector>
  </TitlesOfParts>
  <Company>European Organisation for Astronomical Research in the Southern Hemisphere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Dust emission by AGN and starbursts </dc:title>
  <dc:creator>rsiebenm</dc:creator>
  <cp:lastModifiedBy>rsiebenm</cp:lastModifiedBy>
  <cp:revision>423</cp:revision>
  <dcterms:created xsi:type="dcterms:W3CDTF">2009-03-22T17:09:12Z</dcterms:created>
  <dcterms:modified xsi:type="dcterms:W3CDTF">2009-05-07T15:44:02Z</dcterms:modified>
</cp:coreProperties>
</file>