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mp4"/>
  <Default Extension="emf" ContentType="image/x-em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4"/>
  </p:sldMasterIdLst>
  <p:notesMasterIdLst>
    <p:notesMasterId r:id="rId14"/>
  </p:notesMasterIdLst>
  <p:handoutMasterIdLst>
    <p:handoutMasterId r:id="rId15"/>
  </p:handoutMasterIdLst>
  <p:sldIdLst>
    <p:sldId id="262" r:id="rId5"/>
    <p:sldId id="360" r:id="rId6"/>
    <p:sldId id="361" r:id="rId7"/>
    <p:sldId id="362" r:id="rId8"/>
    <p:sldId id="363" r:id="rId9"/>
    <p:sldId id="364" r:id="rId10"/>
    <p:sldId id="365" r:id="rId11"/>
    <p:sldId id="366" r:id="rId12"/>
    <p:sldId id="325" r:id="rId13"/>
  </p:sldIdLst>
  <p:sldSz cx="9144000" cy="6858000" type="screen4x3"/>
  <p:notesSz cx="67945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5073" autoAdjust="0"/>
  </p:normalViewPr>
  <p:slideViewPr>
    <p:cSldViewPr snapToGrid="0" snapToObjects="1">
      <p:cViewPr>
        <p:scale>
          <a:sx n="100" d="100"/>
          <a:sy n="100" d="100"/>
        </p:scale>
        <p:origin x="1456" y="-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52" d="100"/>
          <a:sy n="52" d="100"/>
        </p:scale>
        <p:origin x="205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860586-CF9C-4CF4-8033-A03DC39D1CB5}" type="datetimeFigureOut">
              <a:rPr lang="en-GB" smtClean="0"/>
              <a:t>12/12/2017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DBB60-AEA2-4086-AB3D-9AC3D6914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6190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765D0-4809-1347-B630-8C2EEAAF8735}" type="datetimeFigureOut">
              <a:rPr lang="en-US" smtClean="0"/>
              <a:t>12/12/17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3638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3A21A-F1D2-7D4C-8398-C9399E5F8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67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68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0" lvl="1" indent="-342900">
              <a:buFont typeface="+mj-lt"/>
              <a:buAutoNum type="arabicPeriod"/>
            </a:pPr>
            <a:r>
              <a:rPr lang="en-US" sz="1400" dirty="0"/>
              <a:t>Imaging at L/M band: </a:t>
            </a:r>
            <a:r>
              <a:rPr lang="en-GB" sz="1400" dirty="0"/>
              <a:t>The imager shall include low/medium resolution (R ~ few hundred - thousand) slit spectroscopy as well as </a:t>
            </a:r>
            <a:r>
              <a:rPr lang="en-GB" sz="1400" dirty="0" err="1"/>
              <a:t>coronagraphy</a:t>
            </a:r>
            <a:r>
              <a:rPr lang="en-GB" sz="1400" dirty="0"/>
              <a:t> for high contrast imaging.</a:t>
            </a:r>
            <a:endParaRPr lang="en-US" sz="1400" dirty="0"/>
          </a:p>
          <a:p>
            <a:pPr marL="800100" lvl="1" indent="-342900">
              <a:buFont typeface="+mj-lt"/>
              <a:buAutoNum type="arabicPeriod"/>
            </a:pPr>
            <a:r>
              <a:rPr lang="en-US" sz="1400" dirty="0"/>
              <a:t>Imaging at N/Q band: </a:t>
            </a:r>
            <a:r>
              <a:rPr lang="en-GB" sz="1400" dirty="0"/>
              <a:t>The N-band imager shall include low/medium resolution (R ~ few hundred - thousand) slit spectroscopy as well as </a:t>
            </a:r>
            <a:r>
              <a:rPr lang="en-GB" sz="1400" dirty="0" err="1"/>
              <a:t>coronagraphy</a:t>
            </a:r>
            <a:r>
              <a:rPr lang="en-GB" sz="1400" dirty="0"/>
              <a:t> for high contrast imaging.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1400" dirty="0"/>
              <a:t>High resolution (R ~ 100,000) IFU spectroscopy at L/M band, including a mode with extended instantaneous wavelength coverage.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GOAL: High resolution IFU 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spectroscopy at N band. Not in the baseline design.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281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/>
              <a:t>METIS CM05 18.12.17	             Ralf Siebenmorgen &amp; Eric </a:t>
            </a:r>
            <a:r>
              <a:rPr lang="en-GB" dirty="0" err="1" smtClean="0"/>
              <a:t>Pantin</a:t>
            </a:r>
            <a:endParaRPr lang="en-GB" dirty="0" smtClean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698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50165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/>
              <a:t>METISCM05 18.12.17	              Ralf Siebenmorgen &amp; Eric </a:t>
            </a:r>
            <a:r>
              <a:rPr lang="en-GB" dirty="0" err="1" smtClean="0"/>
              <a:t>Pantin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393689" y="1131005"/>
            <a:ext cx="8748000" cy="5278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4521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392488" cy="53284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8024" y="1124744"/>
            <a:ext cx="4355976" cy="53284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/>
              <a:t>METIS CM05 18.12.17	            Ralf Siebenmorgen &amp; Eric </a:t>
            </a:r>
            <a:r>
              <a:rPr lang="en-GB" dirty="0" err="1" smtClean="0"/>
              <a:t>Pantin</a:t>
            </a:r>
            <a:endParaRPr lang="en-GB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2228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/>
              <a:t>METIS CM05 18.12.17	             Ralf Siebenmorgen &amp; Eric </a:t>
            </a:r>
            <a:r>
              <a:rPr lang="en-GB" dirty="0" err="1" smtClean="0"/>
              <a:t>Pantin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9040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GB" dirty="0" smtClean="0"/>
              <a:t>METIS CM05 18.12.17	             Ralf Siebenmorgen &amp; Eric </a:t>
            </a:r>
            <a:r>
              <a:rPr lang="en-GB" dirty="0" err="1" smtClean="0"/>
              <a:t>Pantin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205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emf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122894"/>
            <a:ext cx="8748712" cy="529187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0" y="1081959"/>
            <a:ext cx="9144000" cy="1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/>
              <a:t>METISCM05 18.12.17	             Ralf Siebenmorgen &amp; Eric </a:t>
            </a:r>
            <a:r>
              <a:rPr lang="en-GB" dirty="0" err="1" smtClean="0"/>
              <a:t>Pantin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4888" y="6584764"/>
            <a:ext cx="2809875" cy="8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826294" y="0"/>
            <a:ext cx="8317706" cy="10731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8"/>
          <a:srcRect/>
          <a:stretch/>
        </p:blipFill>
        <p:spPr>
          <a:xfrm>
            <a:off x="0" y="0"/>
            <a:ext cx="825500" cy="1079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8" r:id="rId2"/>
    <p:sldLayoutId id="2147483688" r:id="rId3"/>
    <p:sldLayoutId id="2147483690" r:id="rId4"/>
    <p:sldLayoutId id="2147483691" r:id="rId5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24000" indent="-324000" algn="l" rtl="0" eaLnBrk="1" fontAlgn="base" hangingPunct="1">
        <a:spcBef>
          <a:spcPts val="1200"/>
        </a:spcBef>
        <a:spcAft>
          <a:spcPts val="0"/>
        </a:spcAft>
        <a:buClr>
          <a:srgbClr val="FF0000"/>
        </a:buClr>
        <a:buSzPct val="90000"/>
        <a:buFontTx/>
        <a:buBlip>
          <a:blip r:embed="rId9"/>
        </a:buBlip>
        <a:defRPr sz="28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1" fontAlgn="base" hangingPunct="1">
        <a:spcBef>
          <a:spcPts val="600"/>
        </a:spcBef>
        <a:spcAft>
          <a:spcPts val="0"/>
        </a:spcAft>
        <a:buClr>
          <a:schemeClr val="accent1"/>
        </a:buClr>
        <a:buFont typeface="Wingdings" charset="0"/>
        <a:buChar char="Ø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1" fontAlgn="base" hangingPunct="1">
        <a:spcBef>
          <a:spcPts val="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1" fontAlgn="base" hangingPunct="1">
        <a:spcBef>
          <a:spcPts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1" fontAlgn="base" hangingPunct="1">
        <a:spcBef>
          <a:spcPts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Drift Scan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Eric </a:t>
            </a:r>
            <a:r>
              <a:rPr lang="en-US" dirty="0" err="1" smtClean="0"/>
              <a:t>Pantin</a:t>
            </a:r>
            <a:endParaRPr lang="en-US" dirty="0"/>
          </a:p>
          <a:p>
            <a:r>
              <a:rPr lang="en-US" dirty="0"/>
              <a:t>Ralf </a:t>
            </a:r>
            <a:r>
              <a:rPr lang="en-US" dirty="0" smtClean="0"/>
              <a:t>Siebenmorgen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134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METISCM05 18.12.17	              Ralf Siebenmorgen &amp; Eric Pantin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Drift scan with VISIR</a:t>
            </a:r>
            <a:endParaRPr lang="en-US" dirty="0"/>
          </a:p>
        </p:txBody>
      </p:sp>
      <p:pic>
        <p:nvPicPr>
          <p:cNvPr id="6" name="ds_movie_scandrift_nCFLBu.mp4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3689" y="4218184"/>
            <a:ext cx="8748713" cy="662933"/>
          </a:xfrm>
        </p:spPr>
      </p:pic>
      <p:sp>
        <p:nvSpPr>
          <p:cNvPr id="7" name="TextBox 6"/>
          <p:cNvSpPr txBox="1"/>
          <p:nvPr/>
        </p:nvSpPr>
        <p:spPr>
          <a:xfrm>
            <a:off x="2921000" y="1968500"/>
            <a:ext cx="4945585" cy="1685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/>
              <a:t>VLT is starring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/>
              <a:t>Bright source drifts over detector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/>
              <a:t>VISIR in burst mode (DIT=10ms)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500915" y="1375423"/>
            <a:ext cx="36038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Observational set-up: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0031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METISCM05 18.12.17	              Ralf Siebenmorgen &amp; Eric Pantin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Drift scan with VISIR</a:t>
            </a:r>
            <a:endParaRPr lang="en-US" dirty="0"/>
          </a:p>
        </p:txBody>
      </p:sp>
      <p:pic>
        <p:nvPicPr>
          <p:cNvPr id="6" name="ds_movie_scandrift_nCFLBu.mp4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2034" y="4957520"/>
            <a:ext cx="8748713" cy="662933"/>
          </a:xfrm>
        </p:spPr>
      </p:pic>
      <p:sp>
        <p:nvSpPr>
          <p:cNvPr id="7" name="TextBox 6"/>
          <p:cNvSpPr txBox="1"/>
          <p:nvPr/>
        </p:nvSpPr>
        <p:spPr>
          <a:xfrm>
            <a:off x="736600" y="1898643"/>
            <a:ext cx="715452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/>
              <a:t>Estimate background: take for each pixel median in time of cube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/>
              <a:t>Subtract background image from each exposure (DIT)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rack source position using </a:t>
            </a:r>
            <a:r>
              <a:rPr lang="en-US" dirty="0" err="1" smtClean="0"/>
              <a:t>idl</a:t>
            </a:r>
            <a:r>
              <a:rPr lang="en-US" dirty="0" smtClean="0"/>
              <a:t> ‘find’ or expected source trajectory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/>
              <a:t>Co-add images applying:</a:t>
            </a:r>
          </a:p>
          <a:p>
            <a:pPr marL="742950" lvl="1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shift&amp;add</a:t>
            </a:r>
            <a:r>
              <a:rPr lang="en-US" dirty="0" smtClean="0"/>
              <a:t> or </a:t>
            </a:r>
          </a:p>
          <a:p>
            <a:pPr marL="742950" lvl="1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err="1" smtClean="0"/>
              <a:t>blindy</a:t>
            </a:r>
            <a:r>
              <a:rPr lang="en-US" dirty="0" smtClean="0"/>
              <a:t> (from </a:t>
            </a:r>
            <a:r>
              <a:rPr lang="en-US" dirty="0" err="1" smtClean="0"/>
              <a:t>expectred</a:t>
            </a:r>
            <a:r>
              <a:rPr lang="en-US" dirty="0" smtClean="0"/>
              <a:t> source trajectory)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00915" y="1375423"/>
            <a:ext cx="2624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Data reduction: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91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METISCM05 18.12.17	              Ralf Siebenmorgen &amp; Eric Pantin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Shift &amp; add of drift scan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140" y="1248591"/>
            <a:ext cx="6391187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1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METISCM05 18.12.17	              Ralf Siebenmorgen &amp; Eric Pantin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Blind co-add of drift scan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789" y="1301750"/>
            <a:ext cx="6546067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METISCM05 18.12.17	              Ralf Siebenmorgen &amp; Eric Pantin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VISIR 2011 sensitivity + drift scan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36" y="1272851"/>
            <a:ext cx="7864364" cy="47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METISCM05 18.12.17	              Ralf Siebenmorgen &amp; Eric Pantin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VISIR 2011 sensitivity + drift scan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714500" y="3352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36" y="1272851"/>
            <a:ext cx="7864364" cy="47324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0661908">
            <a:off x="1883973" y="3588341"/>
            <a:ext cx="4375376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2400" dirty="0" smtClean="0"/>
              <a:t>In 2016 drift-</a:t>
            </a:r>
            <a:r>
              <a:rPr lang="nb-NO" sz="2400" dirty="0" err="1" smtClean="0"/>
              <a:t>scan</a:t>
            </a:r>
            <a:r>
              <a:rPr lang="nb-NO" sz="2400" dirty="0" smtClean="0"/>
              <a:t> :</a:t>
            </a:r>
          </a:p>
          <a:p>
            <a:pPr algn="ctr"/>
            <a:r>
              <a:rPr lang="nb-NO" sz="2400" dirty="0" smtClean="0"/>
              <a:t>1.4 </a:t>
            </a:r>
            <a:r>
              <a:rPr lang="nb-NO" sz="2400" dirty="0" err="1" smtClean="0"/>
              <a:t>mJy</a:t>
            </a:r>
            <a:r>
              <a:rPr lang="nb-NO" sz="2400" dirty="0" smtClean="0"/>
              <a:t>/10σ/1h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206231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METISCM05 18.12.17	              Ralf Siebenmorgen &amp; Eric Pantin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26294" y="0"/>
            <a:ext cx="8317706" cy="1612900"/>
          </a:xfrm>
        </p:spPr>
        <p:txBody>
          <a:bodyPr>
            <a:noAutofit/>
          </a:bodyPr>
          <a:lstStyle/>
          <a:p>
            <a:pPr algn="l"/>
            <a:r>
              <a:rPr lang="en-US" sz="2800" b="0" i="1" dirty="0" smtClean="0"/>
              <a:t>No relation between source position and guide probe -&gt; </a:t>
            </a:r>
            <a:r>
              <a:rPr lang="en-US" sz="2800" dirty="0" smtClean="0"/>
              <a:t>No blind drift scan @VLT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714500" y="3352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1574800"/>
            <a:ext cx="8343900" cy="3962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56144" y="5747434"/>
            <a:ext cx="228780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Blue: VISIR</a:t>
            </a: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Green: Guide probe 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44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sz="2200" dirty="0"/>
          </a:p>
          <a:p>
            <a:pPr marL="0">
              <a:spcBef>
                <a:spcPts val="0"/>
              </a:spcBef>
              <a:spcAft>
                <a:spcPts val="1800"/>
              </a:spcAft>
            </a:pPr>
            <a:endParaRPr lang="nl-NL" dirty="0"/>
          </a:p>
          <a:p>
            <a:pPr marL="0">
              <a:spcBef>
                <a:spcPts val="0"/>
              </a:spcBef>
              <a:spcAft>
                <a:spcPts val="1800"/>
              </a:spcAft>
            </a:pPr>
            <a:r>
              <a:rPr lang="en-US" dirty="0" smtClean="0"/>
              <a:t>How easy is it nodding 1000t every 30s ?</a:t>
            </a:r>
          </a:p>
          <a:p>
            <a:pPr marL="342900" indent="-342900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dirty="0"/>
              <a:t>No 1:1 copy of VISIR </a:t>
            </a:r>
            <a:r>
              <a:rPr lang="en-US" dirty="0" err="1"/>
              <a:t>nodd</a:t>
            </a:r>
            <a:r>
              <a:rPr lang="en-US" dirty="0"/>
              <a:t>/chop</a:t>
            </a:r>
            <a:endParaRPr lang="nl-NL" dirty="0"/>
          </a:p>
          <a:p>
            <a:pPr marL="342900" indent="-342900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dirty="0" smtClean="0"/>
              <a:t>Need blind drift scans</a:t>
            </a:r>
            <a:endParaRPr lang="nl-NL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METIS </a:t>
            </a:r>
            <a:r>
              <a:rPr lang="en-US" dirty="0" smtClean="0"/>
              <a:t>Imaging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496431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ESO">
      <a:dk1>
        <a:srgbClr val="000000"/>
      </a:dk1>
      <a:lt1>
        <a:sysClr val="window" lastClr="FFFFFF"/>
      </a:lt1>
      <a:dk2>
        <a:srgbClr val="1F6CB4"/>
      </a:dk2>
      <a:lt2>
        <a:srgbClr val="EEECE1"/>
      </a:lt2>
      <a:accent1>
        <a:srgbClr val="3A6CB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lank.potx" id="{C24FFE06-F5BE-49A6-9D76-E34E12DE0B07}" vid="{5DF010B8-6673-43B6-990E-882798CB54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16D2408B93DF40BA108CD2988DD55F" ma:contentTypeVersion="2" ma:contentTypeDescription="Create a new document." ma:contentTypeScope="" ma:versionID="0df1f75800124b8710582673894150d0">
  <xsd:schema xmlns:xsd="http://www.w3.org/2001/XMLSchema" xmlns:xs="http://www.w3.org/2001/XMLSchema" xmlns:p="http://schemas.microsoft.com/office/2006/metadata/properties" xmlns:ns3="fe6bf98e-3663-4d33-9299-74b2d3a86f36" targetNamespace="http://schemas.microsoft.com/office/2006/metadata/properties" ma:root="true" ma:fieldsID="264aebd59b55cf4b0c486b778e6c0fc7" ns3:_="">
    <xsd:import namespace="fe6bf98e-3663-4d33-9299-74b2d3a86f3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6bf98e-3663-4d33-9299-74b2d3a86f3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2DDB58B-840D-4625-8126-FFD9D3F7706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72AD29B-D4DB-4F39-98CD-A659600F68CB}">
  <ds:schemaRefs>
    <ds:schemaRef ds:uri="fe6bf98e-3663-4d33-9299-74b2d3a86f36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www.w3.org/XML/1998/namespace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678482DC-F63D-4F72-99C2-7E2EDBBEE2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6bf98e-3663-4d33-9299-74b2d3a86f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eso_official_ppt_arial_2015</Template>
  <TotalTime>11211</TotalTime>
  <Words>276</Words>
  <Application>Microsoft Macintosh PowerPoint</Application>
  <PresentationFormat>On-screen Show (4:3)</PresentationFormat>
  <Paragraphs>51</Paragraphs>
  <Slides>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Calibri</vt:lpstr>
      <vt:lpstr>ＭＳ Ｐゴシック</vt:lpstr>
      <vt:lpstr>Wingdings</vt:lpstr>
      <vt:lpstr>Arial</vt:lpstr>
      <vt:lpstr>Default Theme</vt:lpstr>
      <vt:lpstr>Drift Scan</vt:lpstr>
      <vt:lpstr>Drift scan with VISIR</vt:lpstr>
      <vt:lpstr>Drift scan with VISIR</vt:lpstr>
      <vt:lpstr>Shift &amp; add of drift scan</vt:lpstr>
      <vt:lpstr>Blind co-add of drift scan</vt:lpstr>
      <vt:lpstr>VISIR 2011 sensitivity + drift scan</vt:lpstr>
      <vt:lpstr>VISIR 2011 sensitivity + drift scan</vt:lpstr>
      <vt:lpstr>No relation between source position and guide probe -&gt; No blind drift scan @VLT</vt:lpstr>
      <vt:lpstr>METIS Imaging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E-ELT Instrumentation Update</dc:title>
  <dc:creator>Suzanne Ramsay</dc:creator>
  <cp:lastModifiedBy>Microsoft Office User</cp:lastModifiedBy>
  <cp:revision>229</cp:revision>
  <cp:lastPrinted>2017-03-27T15:18:54Z</cp:lastPrinted>
  <dcterms:created xsi:type="dcterms:W3CDTF">2016-04-14T13:16:13Z</dcterms:created>
  <dcterms:modified xsi:type="dcterms:W3CDTF">2017-12-13T16:30:50Z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0x010100CB16D2408B93DF40BA108CD2988DD55F</vt:lpwstr>
  </property>
</Properties>
</file>