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4" r:id="rId6"/>
    <p:sldId id="265" r:id="rId7"/>
    <p:sldId id="260" r:id="rId8"/>
    <p:sldId id="262" r:id="rId9"/>
    <p:sldId id="269" r:id="rId10"/>
    <p:sldId id="267" r:id="rId11"/>
    <p:sldId id="268" r:id="rId12"/>
    <p:sldId id="263" r:id="rId13"/>
    <p:sldId id="274" r:id="rId14"/>
    <p:sldId id="275" r:id="rId15"/>
    <p:sldId id="270" r:id="rId16"/>
    <p:sldId id="272" r:id="rId17"/>
    <p:sldId id="273" r:id="rId18"/>
  </p:sldIdLst>
  <p:sldSz cx="9144000" cy="6858000" type="screen4x3"/>
  <p:notesSz cx="9601200" cy="73152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accent2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accent2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accent2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accent2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accent2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accent2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accent2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accent2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accent2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9933FF"/>
    <a:srgbClr val="CC66FF"/>
    <a:srgbClr val="FFCCFF"/>
    <a:srgbClr val="FF0066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1" autoAdjust="0"/>
    <p:restoredTop sz="94753" autoAdjust="0"/>
  </p:normalViewPr>
  <p:slideViewPr>
    <p:cSldViewPr>
      <p:cViewPr varScale="1">
        <p:scale>
          <a:sx n="81" d="100"/>
          <a:sy n="81" d="100"/>
        </p:scale>
        <p:origin x="-1644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1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011"/>
        <p:guide pos="223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9602788" cy="7316788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978150" y="549275"/>
            <a:ext cx="3659188" cy="27447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282700" y="3476625"/>
            <a:ext cx="7037388" cy="328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88" tIns="48667" rIns="95088" bIns="48667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657227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/>
              <a:t>Ralf </a:t>
            </a:r>
            <a:r>
              <a:rPr lang="en-US" sz="1000" dirty="0" err="1" smtClean="0"/>
              <a:t>Siebenmorgen</a:t>
            </a:r>
            <a:r>
              <a:rPr lang="en-US" sz="1000" dirty="0" smtClean="0"/>
              <a:t>                                                                                                                          </a:t>
            </a:r>
            <a:r>
              <a:rPr lang="en-US" sz="1000" baseline="0" dirty="0" smtClean="0"/>
              <a:t>                                                          </a:t>
            </a:r>
            <a:r>
              <a:rPr lang="en-US" sz="1200" baseline="0" dirty="0" smtClean="0"/>
              <a:t>MIR on ELT’s</a:t>
            </a:r>
            <a:endParaRPr lang="en-US" sz="1200" dirty="0" smtClean="0"/>
          </a:p>
          <a:p>
            <a:r>
              <a:rPr lang="en-US" sz="1200" dirty="0" smtClean="0"/>
              <a:t>  </a:t>
            </a:r>
            <a:endParaRPr lang="en-US" sz="12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8001000" y="228600"/>
            <a:ext cx="906463" cy="87471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dt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1600">
          <a:solidFill>
            <a:srgbClr val="0000FF"/>
          </a:solidFill>
          <a:latin typeface="+mj-lt"/>
          <a:ea typeface="+mj-ea"/>
          <a:cs typeface="+mj-cs"/>
        </a:defRPr>
      </a:lvl1pPr>
      <a:lvl2pPr algn="l" defTabSz="449263" rtl="0" eaLnBrk="1" fontAlgn="base" hangingPunct="1"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</a:defRPr>
      </a:lvl2pPr>
      <a:lvl3pPr algn="l" defTabSz="449263" rtl="0" eaLnBrk="1" fontAlgn="base" hangingPunct="1"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</a:defRPr>
      </a:lvl3pPr>
      <a:lvl4pPr algn="l" defTabSz="449263" rtl="0" eaLnBrk="1" fontAlgn="base" hangingPunct="1"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</a:defRPr>
      </a:lvl4pPr>
      <a:lvl5pPr algn="l" defTabSz="449263" rtl="0" eaLnBrk="1" fontAlgn="base" hangingPunct="1"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</a:defRPr>
      </a:lvl5pPr>
      <a:lvl6pPr marL="457200" algn="l" defTabSz="449263" rtl="0" eaLnBrk="1" fontAlgn="base" hangingPunct="1"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</a:defRPr>
      </a:lvl6pPr>
      <a:lvl7pPr marL="914400" algn="l" defTabSz="449263" rtl="0" eaLnBrk="1" fontAlgn="base" hangingPunct="1"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</a:defRPr>
      </a:lvl7pPr>
      <a:lvl8pPr marL="1371600" algn="l" defTabSz="449263" rtl="0" eaLnBrk="1" fontAlgn="base" hangingPunct="1"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</a:defRPr>
      </a:lvl8pPr>
      <a:lvl9pPr marL="1828800" algn="l" defTabSz="449263" rtl="0" eaLnBrk="1" fontAlgn="base" hangingPunct="1"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</a:defRPr>
      </a:lvl9pPr>
    </p:titleStyle>
    <p:bodyStyle>
      <a:lvl1pPr marL="341313" indent="-341313" algn="l" defTabSz="449263" rtl="0" eaLnBrk="1" fontAlgn="base" hangingPunct="1"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1363" indent="-284163" algn="l" defTabSz="449263" rtl="0" eaLnBrk="1" fontAlgn="base" hangingPunct="1"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defTabSz="449263" rtl="0" eaLnBrk="1" fontAlgn="base" hangingPunct="1"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800">
          <a:solidFill>
            <a:srgbClr val="000000"/>
          </a:solidFill>
          <a:latin typeface="+mn-lt"/>
        </a:defRPr>
      </a:lvl3pPr>
      <a:lvl4pPr marL="1600200" indent="-228600" algn="l" defTabSz="449263" rtl="0" eaLnBrk="1" fontAlgn="base" hangingPunct="1"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</a:defRPr>
      </a:lvl4pPr>
      <a:lvl5pPr marL="2057400" indent="-228600" algn="l" defTabSz="449263" rtl="0" eaLnBrk="1" fontAlgn="base" hangingPunct="1"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800">
          <a:solidFill>
            <a:srgbClr val="000000"/>
          </a:solidFill>
          <a:latin typeface="+mn-lt"/>
        </a:defRPr>
      </a:lvl5pPr>
      <a:lvl6pPr marL="2514600" indent="-228600" algn="l" defTabSz="449263" rtl="0" eaLnBrk="1" fontAlgn="base" hangingPunct="1"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800">
          <a:solidFill>
            <a:srgbClr val="000000"/>
          </a:solidFill>
          <a:latin typeface="+mn-lt"/>
        </a:defRPr>
      </a:lvl6pPr>
      <a:lvl7pPr marL="2971800" indent="-228600" algn="l" defTabSz="449263" rtl="0" eaLnBrk="1" fontAlgn="base" hangingPunct="1"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800">
          <a:solidFill>
            <a:srgbClr val="000000"/>
          </a:solidFill>
          <a:latin typeface="+mn-lt"/>
        </a:defRPr>
      </a:lvl7pPr>
      <a:lvl8pPr marL="3429000" indent="-228600" algn="l" defTabSz="449263" rtl="0" eaLnBrk="1" fontAlgn="base" hangingPunct="1"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800">
          <a:solidFill>
            <a:srgbClr val="000000"/>
          </a:solidFill>
          <a:latin typeface="+mn-lt"/>
        </a:defRPr>
      </a:lvl8pPr>
      <a:lvl9pPr marL="3886200" indent="-228600" algn="l" defTabSz="449263" rtl="0" eaLnBrk="1" fontAlgn="base" hangingPunct="1"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8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285728"/>
            <a:ext cx="71577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The Mid-infrared on ELT’s</a:t>
            </a:r>
            <a:endParaRPr lang="en-US" sz="4400" dirty="0"/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571612"/>
            <a:ext cx="3286148" cy="400052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643438" y="1571612"/>
            <a:ext cx="3348038" cy="4000528"/>
          </a:xfrm>
          <a:prstGeom prst="rect">
            <a:avLst/>
          </a:prstGeom>
          <a:noFill/>
          <a:ln/>
        </p:spPr>
      </p:pic>
      <p:sp>
        <p:nvSpPr>
          <p:cNvPr id="6" name="TextBox 5"/>
          <p:cNvSpPr txBox="1"/>
          <p:nvPr/>
        </p:nvSpPr>
        <p:spPr>
          <a:xfrm>
            <a:off x="2000232" y="5834738"/>
            <a:ext cx="59666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MIR recommended to be essential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00298" y="1000108"/>
            <a:ext cx="20521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(3  – 25µm)</a:t>
            </a:r>
            <a:endParaRPr lang="en-US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28844"/>
            <a:ext cx="620081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42876"/>
            <a:ext cx="4429124" cy="371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704851" y="2928934"/>
            <a:ext cx="7922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~13µm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357166"/>
            <a:ext cx="44454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 </a:t>
            </a:r>
            <a:r>
              <a:rPr lang="en-US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Richness of MIR</a:t>
            </a:r>
            <a:endParaRPr lang="en-US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572264" y="4429132"/>
            <a:ext cx="2536272" cy="206210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/>
              <a:t>+ solid state</a:t>
            </a:r>
          </a:p>
          <a:p>
            <a:r>
              <a:rPr lang="en-US" sz="3200" dirty="0" smtClean="0"/>
              <a:t>+ PAH</a:t>
            </a:r>
          </a:p>
          <a:p>
            <a:r>
              <a:rPr lang="en-US" sz="3200" dirty="0" smtClean="0"/>
              <a:t>+ atoms</a:t>
            </a:r>
          </a:p>
          <a:p>
            <a:r>
              <a:rPr lang="en-US" sz="3200" dirty="0" smtClean="0"/>
              <a:t>+ ions</a:t>
            </a:r>
            <a:endParaRPr lang="en-US" sz="320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4357686" y="2714620"/>
            <a:ext cx="785818" cy="121444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9737027">
            <a:off x="2348414" y="1713808"/>
            <a:ext cx="1787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+extinction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844" y="1857364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933FF"/>
                </a:solidFill>
              </a:rPr>
              <a:t>Molecules: </a:t>
            </a:r>
            <a:endParaRPr lang="en-US" dirty="0">
              <a:solidFill>
                <a:srgbClr val="9933FF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7158" y="214290"/>
            <a:ext cx="80724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MIR spectroscopy </a:t>
            </a:r>
            <a:r>
              <a:rPr lang="en-US" dirty="0" smtClean="0"/>
              <a:t>in: ISM, disks, comets</a:t>
            </a:r>
          </a:p>
          <a:p>
            <a:endParaRPr lang="en-US" sz="24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Resolved lines -&gt; velocity information;</a:t>
            </a:r>
          </a:p>
          <a:p>
            <a:r>
              <a:rPr 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                          density, temperature, abundance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1406" y="2071678"/>
            <a:ext cx="4143404" cy="4143404"/>
            <a:chOff x="500034" y="2071678"/>
            <a:chExt cx="4143404" cy="4143404"/>
          </a:xfrm>
        </p:grpSpPr>
        <p:grpSp>
          <p:nvGrpSpPr>
            <p:cNvPr id="8" name="Group 7"/>
            <p:cNvGrpSpPr/>
            <p:nvPr/>
          </p:nvGrpSpPr>
          <p:grpSpPr>
            <a:xfrm>
              <a:off x="500034" y="2071678"/>
              <a:ext cx="4143404" cy="4143404"/>
              <a:chOff x="1142976" y="2071678"/>
              <a:chExt cx="4143404" cy="4143404"/>
            </a:xfrm>
          </p:grpSpPr>
          <p:pic>
            <p:nvPicPr>
              <p:cNvPr id="27650" name="Picture 2" descr="U:\ESO\MIRprojects\2Read\twha.png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142976" y="2071678"/>
                <a:ext cx="4143404" cy="4143404"/>
              </a:xfrm>
              <a:prstGeom prst="rect">
                <a:avLst/>
              </a:prstGeom>
              <a:noFill/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2000232" y="2500306"/>
                <a:ext cx="968535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/>
                    </a:solidFill>
                  </a:rPr>
                  <a:t>TW Hya</a:t>
                </a:r>
              </a:p>
              <a:p>
                <a:r>
                  <a:rPr lang="en-US" sz="1400" dirty="0" smtClean="0">
                    <a:solidFill>
                      <a:schemeClr val="tx1"/>
                    </a:solidFill>
                  </a:rPr>
                  <a:t>[NeII]</a:t>
                </a: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2966239" y="5590776"/>
                <a:ext cx="973343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1"/>
                    </a:solidFill>
                  </a:rPr>
                  <a:t>v [km/s]</a:t>
                </a: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1928794" y="5152265"/>
                <a:ext cx="156485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tx1"/>
                    </a:solidFill>
                  </a:rPr>
                  <a:t>Pascuci&amp;Sterzik’09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1428728" y="2143116"/>
              <a:ext cx="27622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Photoevoparative disk wind</a:t>
              </a:r>
            </a:p>
          </p:txBody>
        </p:sp>
      </p:grpSp>
      <p:pic>
        <p:nvPicPr>
          <p:cNvPr id="27651" name="Picture 3" descr="U:\ESO\MIRprojects\2Read\N2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357430"/>
            <a:ext cx="4128830" cy="318612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786314" y="2071678"/>
            <a:ext cx="3348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Single exposure (not with ALMA)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52053" y="5500702"/>
            <a:ext cx="1720343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wavelength (nm)</a:t>
            </a:r>
          </a:p>
        </p:txBody>
      </p:sp>
      <p:sp>
        <p:nvSpPr>
          <p:cNvPr id="13" name="TextBox 12"/>
          <p:cNvSpPr txBox="1"/>
          <p:nvPr/>
        </p:nvSpPr>
        <p:spPr>
          <a:xfrm rot="16200000">
            <a:off x="3033100" y="3772089"/>
            <a:ext cx="302499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                    flux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357950" y="4500570"/>
            <a:ext cx="22145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N</a:t>
            </a:r>
            <a:r>
              <a:rPr lang="en-US" sz="2000" baseline="-25000" dirty="0" smtClean="0">
                <a:solidFill>
                  <a:schemeClr val="tx1"/>
                </a:solidFill>
              </a:rPr>
              <a:t>2</a:t>
            </a:r>
            <a:r>
              <a:rPr lang="en-US" sz="2000" dirty="0" smtClean="0">
                <a:solidFill>
                  <a:schemeClr val="tx1"/>
                </a:solidFill>
              </a:rPr>
              <a:t>O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j ≤ 46 transitions</a:t>
            </a:r>
          </a:p>
          <a:p>
            <a:endParaRPr lang="en-US" sz="1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786058"/>
            <a:ext cx="73723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714348" y="2620028"/>
            <a:ext cx="8001056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scale: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357554" y="2620028"/>
            <a:ext cx="25959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 --- ELT  ---&gt;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33723" y="2620028"/>
            <a:ext cx="25959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&lt;---- ALMA ---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53679" y="214290"/>
            <a:ext cx="44823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Proto-planetary disks</a:t>
            </a:r>
            <a:endParaRPr lang="en-US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1000108"/>
            <a:ext cx="698620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- chemical structure of the disk</a:t>
            </a:r>
          </a:p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- velocity field and turbulent disk mixing</a:t>
            </a:r>
          </a:p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- probe pathways of planet formation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4531872" y="1285860"/>
            <a:ext cx="334578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- Ground: </a:t>
            </a:r>
          </a:p>
          <a:p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RV studies + scattered </a:t>
            </a:r>
          </a:p>
          <a:p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light imaging -&gt;</a:t>
            </a:r>
          </a:p>
          <a:p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Orbit parameters (M, r, </a:t>
            </a:r>
            <a:r>
              <a:rPr lang="el-GR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ε</a:t>
            </a:r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)</a:t>
            </a:r>
          </a:p>
          <a:p>
            <a:endParaRPr lang="en-US" sz="20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Transit~&gt; atmosphere</a:t>
            </a:r>
            <a:endParaRPr lang="en-US" sz="2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071802" y="214290"/>
            <a:ext cx="343235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Exo-planets</a:t>
            </a:r>
            <a:endParaRPr lang="en-US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0" y="3429000"/>
            <a:ext cx="32015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Space: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Kepler, 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SIM </a:t>
            </a:r>
            <a:endParaRPr lang="en-US" sz="24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  improved statistics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817854" y="4500570"/>
            <a:ext cx="5040162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u="sng" dirty="0" smtClean="0"/>
              <a:t>ELT/MIR: </a:t>
            </a:r>
          </a:p>
          <a:p>
            <a:endParaRPr lang="en-US" sz="900" u="sng" dirty="0" smtClean="0"/>
          </a:p>
          <a:p>
            <a:r>
              <a:rPr lang="en-US" sz="2400" dirty="0" smtClean="0"/>
              <a:t>Resolving disk structure</a:t>
            </a:r>
            <a:endParaRPr lang="en-US" sz="2400" u="sng" dirty="0" smtClean="0"/>
          </a:p>
          <a:p>
            <a:r>
              <a:rPr lang="en-US" sz="2400" dirty="0" smtClean="0"/>
              <a:t>V</a:t>
            </a:r>
            <a:r>
              <a:rPr lang="en-US" sz="2400" dirty="0" smtClean="0"/>
              <a:t>elocity </a:t>
            </a:r>
            <a:r>
              <a:rPr lang="en-US" sz="2400" dirty="0" smtClean="0"/>
              <a:t>field</a:t>
            </a:r>
          </a:p>
          <a:p>
            <a:r>
              <a:rPr lang="en-US" sz="2400" dirty="0" smtClean="0"/>
              <a:t>Planet thermal emission</a:t>
            </a:r>
          </a:p>
          <a:p>
            <a:r>
              <a:rPr lang="en-US" sz="2400" dirty="0" smtClean="0"/>
              <a:t>Spectroscopy of bio markers</a:t>
            </a:r>
          </a:p>
        </p:txBody>
      </p:sp>
      <p:pic>
        <p:nvPicPr>
          <p:cNvPr id="20" name="Picture 4" descr="C:\Documents and Settings\mkasper\Desktop\JENAM pres\semimajoraxis_ma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57298"/>
            <a:ext cx="3795713" cy="285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2918"/>
            <a:ext cx="4429124" cy="5662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6457890"/>
            <a:ext cx="469070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3-5µm: </a:t>
            </a:r>
            <a:r>
              <a:rPr lang="en-US" sz="2400" dirty="0" smtClean="0">
                <a:solidFill>
                  <a:schemeClr val="accent6"/>
                </a:solidFill>
              </a:rPr>
              <a:t>ices in comets </a:t>
            </a:r>
            <a:r>
              <a:rPr lang="en-US" sz="1800" dirty="0" smtClean="0">
                <a:solidFill>
                  <a:schemeClr val="tx1"/>
                </a:solidFill>
              </a:rPr>
              <a:t>(</a:t>
            </a:r>
            <a:r>
              <a:rPr lang="en-US" sz="1800" dirty="0" err="1" smtClean="0">
                <a:solidFill>
                  <a:schemeClr val="tx1"/>
                </a:solidFill>
              </a:rPr>
              <a:t>Mumma</a:t>
            </a:r>
            <a:r>
              <a:rPr lang="en-US" sz="1800" dirty="0" smtClean="0">
                <a:solidFill>
                  <a:schemeClr val="tx1"/>
                </a:solidFill>
              </a:rPr>
              <a:t> et al.)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57686" y="2357430"/>
            <a:ext cx="3780202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In-situ search for </a:t>
            </a:r>
          </a:p>
          <a:p>
            <a:r>
              <a:rPr lang="en-US" dirty="0" smtClean="0"/>
              <a:t>prebiotic molecules </a:t>
            </a:r>
          </a:p>
          <a:p>
            <a:endParaRPr lang="en-US" dirty="0" smtClean="0"/>
          </a:p>
          <a:p>
            <a:r>
              <a:rPr lang="en-US" dirty="0" smtClean="0"/>
              <a:t>Delivery to </a:t>
            </a:r>
            <a:r>
              <a:rPr lang="en-US" dirty="0" smtClean="0"/>
              <a:t>Earth via </a:t>
            </a:r>
            <a:endParaRPr lang="en-US" dirty="0" smtClean="0"/>
          </a:p>
          <a:p>
            <a:r>
              <a:rPr lang="en-US" dirty="0" smtClean="0"/>
              <a:t>heavy bombardment?</a:t>
            </a:r>
          </a:p>
          <a:p>
            <a:r>
              <a:rPr lang="en-US" dirty="0" smtClean="0"/>
              <a:t>-&gt;</a:t>
            </a:r>
          </a:p>
          <a:p>
            <a:r>
              <a:rPr lang="en-US" dirty="0" smtClean="0"/>
              <a:t>ELT provide event </a:t>
            </a:r>
            <a:endParaRPr lang="en-US" dirty="0" smtClean="0"/>
          </a:p>
          <a:p>
            <a:r>
              <a:rPr lang="en-US" dirty="0" smtClean="0"/>
              <a:t>Statistics of: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714876" y="1285860"/>
            <a:ext cx="399340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Origin of life ?</a:t>
            </a:r>
            <a:endParaRPr lang="en-US" sz="4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214290"/>
            <a:ext cx="73581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Debris 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disk 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structure:  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theory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3643314"/>
            <a:ext cx="2005006" cy="1965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285860"/>
            <a:ext cx="19335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214422"/>
            <a:ext cx="3880734" cy="3409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57158" y="4857760"/>
            <a:ext cx="41008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6"/>
                </a:solidFill>
              </a:rPr>
              <a:t>Disk + planet:  possible </a:t>
            </a:r>
            <a:r>
              <a:rPr lang="en-US" sz="1800" dirty="0" smtClean="0">
                <a:solidFill>
                  <a:schemeClr val="accent6"/>
                </a:solidFill>
              </a:rPr>
              <a:t>dust </a:t>
            </a:r>
            <a:r>
              <a:rPr lang="en-US" sz="1800" dirty="0" smtClean="0">
                <a:solidFill>
                  <a:schemeClr val="accent6"/>
                </a:solidFill>
              </a:rPr>
              <a:t>density </a:t>
            </a:r>
          </a:p>
          <a:p>
            <a:r>
              <a:rPr lang="en-US" sz="1400" dirty="0" smtClean="0">
                <a:solidFill>
                  <a:schemeClr val="accent6"/>
                </a:solidFill>
              </a:rPr>
              <a:t>(</a:t>
            </a:r>
            <a:r>
              <a:rPr lang="en-US" sz="1400" dirty="0" smtClean="0">
                <a:solidFill>
                  <a:schemeClr val="accent6"/>
                </a:solidFill>
              </a:rPr>
              <a:t>Ozernoy et al.)</a:t>
            </a:r>
            <a:endParaRPr lang="en-US" sz="1400" dirty="0">
              <a:solidFill>
                <a:schemeClr val="accent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29190" y="5786454"/>
            <a:ext cx="41434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</a:rPr>
              <a:t>20µm dust emission at 40pc </a:t>
            </a:r>
            <a:r>
              <a:rPr lang="en-US" sz="1400" dirty="0" smtClean="0">
                <a:solidFill>
                  <a:schemeClr val="accent6"/>
                </a:solidFill>
              </a:rPr>
              <a:t>(Wilner et al) </a:t>
            </a:r>
            <a:endParaRPr lang="en-US" sz="1400" dirty="0">
              <a:solidFill>
                <a:schemeClr val="accent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00958" y="1977086"/>
            <a:ext cx="12891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JWST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579739" y="4429132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30m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214290"/>
            <a:ext cx="69294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Debris disks with planet: beta </a:t>
            </a:r>
            <a:r>
              <a:rPr lang="en-US" dirty="0" err="1" smtClean="0"/>
              <a:t>Pic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00462" y="5357826"/>
            <a:ext cx="550069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3" name="Picture 12" descr="bPicLba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57298"/>
            <a:ext cx="4214810" cy="4000528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-71470" y="5286388"/>
            <a:ext cx="3571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Lagrange et al. 3.6µm</a:t>
            </a:r>
            <a:endParaRPr lang="en-US" sz="1600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071546"/>
            <a:ext cx="3448050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4429124" y="5305024"/>
            <a:ext cx="3571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chemeClr val="tx1"/>
                </a:solidFill>
              </a:rPr>
              <a:t>Telesco</a:t>
            </a:r>
            <a:r>
              <a:rPr lang="en-US" sz="1600" dirty="0" smtClean="0">
                <a:solidFill>
                  <a:schemeClr val="tx1"/>
                </a:solidFill>
              </a:rPr>
              <a:t> et al. 8-25µm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>
            <a:stCxn id="2" idx="2"/>
          </p:cNvCxnSpPr>
          <p:nvPr/>
        </p:nvCxnSpPr>
        <p:spPr bwMode="auto">
          <a:xfrm rot="5400000">
            <a:off x="1743917" y="1065264"/>
            <a:ext cx="2405738" cy="175023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accent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642910" y="5929330"/>
            <a:ext cx="8358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ELT -&gt; Statistics on the debris disk structure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14480" y="214290"/>
            <a:ext cx="61436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Thermal emission of a planet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857232"/>
            <a:ext cx="5929354" cy="54801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642910" y="5618165"/>
            <a:ext cx="8358214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610657" y="5620424"/>
            <a:ext cx="14702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tx1"/>
                </a:solidFill>
              </a:rPr>
              <a:t>Pantin</a:t>
            </a:r>
            <a:r>
              <a:rPr lang="en-US" sz="1400" dirty="0" smtClean="0">
                <a:solidFill>
                  <a:schemeClr val="tx1"/>
                </a:solidFill>
              </a:rPr>
              <a:t> et al. ‘08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519235"/>
            <a:ext cx="892971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928934"/>
            <a:ext cx="914400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0" y="6111453"/>
            <a:ext cx="9144000" cy="2246769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1928794" y="5072074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R~300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1071570"/>
            <a:ext cx="9072594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Oval 2"/>
          <p:cNvSpPr/>
          <p:nvPr/>
        </p:nvSpPr>
        <p:spPr bwMode="auto">
          <a:xfrm>
            <a:off x="4929190" y="5286388"/>
            <a:ext cx="571504" cy="35719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sp>
        <p:nvSpPr>
          <p:cNvPr id="4" name="Oval 3"/>
          <p:cNvSpPr/>
          <p:nvPr/>
        </p:nvSpPr>
        <p:spPr bwMode="auto">
          <a:xfrm flipH="1">
            <a:off x="0" y="5286388"/>
            <a:ext cx="1142976" cy="1571612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1604" y="285728"/>
            <a:ext cx="65181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Present MIR instruments: &lt;8m</a:t>
            </a:r>
            <a:endParaRPr lang="en-US" sz="32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9144000" cy="4714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462334" y="5896293"/>
            <a:ext cx="6395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Sensitivity  =  BLIP  x  Site   x  Telescope 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285728"/>
            <a:ext cx="66770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Present MIR instruments:  ≥8m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928794" y="4643446"/>
            <a:ext cx="255198" cy="2308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tx1"/>
                </a:solidFill>
              </a:rPr>
              <a:t>4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1857356" y="4572008"/>
            <a:ext cx="428628" cy="35719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857224" y="3643314"/>
            <a:ext cx="785818" cy="500066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ur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000226" y="928677"/>
            <a:ext cx="4800600" cy="6515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728" y="0"/>
            <a:ext cx="642942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>
                  <a:solidFill>
                    <a:schemeClr val="accent6">
                      <a:lumMod val="20000"/>
                      <a:lumOff val="80000"/>
                    </a:schemeClr>
                  </a:solidFill>
                </a:ln>
              </a:rPr>
              <a:t>       A taste of spatial resolution  </a:t>
            </a:r>
          </a:p>
          <a:p>
            <a:r>
              <a:rPr lang="en-US" dirty="0" smtClean="0">
                <a:ln>
                  <a:solidFill>
                    <a:schemeClr val="accent6">
                      <a:lumMod val="20000"/>
                      <a:lumOff val="80000"/>
                    </a:schemeClr>
                  </a:solidFill>
                </a:ln>
              </a:rPr>
              <a:t>                   4m   </a:t>
            </a:r>
            <a:r>
              <a:rPr lang="en-US" dirty="0" err="1" smtClean="0">
                <a:ln>
                  <a:solidFill>
                    <a:schemeClr val="accent6">
                      <a:lumMod val="20000"/>
                      <a:lumOff val="80000"/>
                    </a:schemeClr>
                  </a:solidFill>
                </a:ln>
              </a:rPr>
              <a:t>viz</a:t>
            </a:r>
            <a:r>
              <a:rPr lang="en-US" dirty="0" smtClean="0">
                <a:ln>
                  <a:solidFill>
                    <a:schemeClr val="accent6">
                      <a:lumMod val="20000"/>
                      <a:lumOff val="80000"/>
                    </a:schemeClr>
                  </a:solidFill>
                </a:ln>
              </a:rPr>
              <a:t>      8m</a:t>
            </a:r>
          </a:p>
          <a:p>
            <a:endParaRPr lang="en-US" sz="1000" dirty="0" smtClean="0">
              <a:ln>
                <a:solidFill>
                  <a:schemeClr val="accent6">
                    <a:lumMod val="20000"/>
                    <a:lumOff val="80000"/>
                  </a:schemeClr>
                </a:solidFill>
              </a:ln>
            </a:endParaRPr>
          </a:p>
          <a:p>
            <a:r>
              <a:rPr lang="en-US" dirty="0" smtClean="0"/>
              <a:t>     </a:t>
            </a:r>
            <a:r>
              <a:rPr lang="en-US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AGN</a:t>
            </a:r>
            <a:r>
              <a:rPr lang="en-US" sz="3600" b="1" dirty="0" smtClean="0"/>
              <a:t>      </a:t>
            </a:r>
            <a:r>
              <a:rPr lang="en-US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viz</a:t>
            </a:r>
            <a:r>
              <a:rPr lang="en-US" sz="3600" b="1" dirty="0" smtClean="0"/>
              <a:t>   </a:t>
            </a:r>
            <a:r>
              <a:rPr lang="en-US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starburst</a:t>
            </a:r>
            <a:endParaRPr lang="en-US" sz="3600" b="1" dirty="0"/>
          </a:p>
        </p:txBody>
      </p:sp>
      <p:sp>
        <p:nvSpPr>
          <p:cNvPr id="4" name="5-Point Star 3"/>
          <p:cNvSpPr/>
          <p:nvPr/>
        </p:nvSpPr>
        <p:spPr bwMode="auto">
          <a:xfrm>
            <a:off x="3143240" y="1142984"/>
            <a:ext cx="342896" cy="285752"/>
          </a:xfrm>
          <a:prstGeom prst="star5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7572396" y="1214422"/>
            <a:ext cx="200020" cy="214314"/>
          </a:xfrm>
          <a:prstGeom prst="ellipse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Comic Sans MS" pitchFamily="66" charset="0"/>
            </a:endParaRPr>
          </a:p>
        </p:txBody>
      </p:sp>
      <p:cxnSp>
        <p:nvCxnSpPr>
          <p:cNvPr id="7" name="Straight Arrow Connector 6"/>
          <p:cNvCxnSpPr>
            <a:endCxn id="8" idx="1"/>
          </p:cNvCxnSpPr>
          <p:nvPr/>
        </p:nvCxnSpPr>
        <p:spPr bwMode="auto">
          <a:xfrm>
            <a:off x="7215206" y="5500702"/>
            <a:ext cx="285752" cy="29648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7500958" y="5345684"/>
            <a:ext cx="102944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  </a:t>
            </a:r>
            <a:r>
              <a:rPr lang="en-US" sz="1400" dirty="0" smtClean="0">
                <a:solidFill>
                  <a:schemeClr val="tx1"/>
                </a:solidFill>
              </a:rPr>
              <a:t>resolved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00958" y="5000636"/>
            <a:ext cx="107914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unresolved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>
            <a:endCxn id="9" idx="1"/>
          </p:cNvCxnSpPr>
          <p:nvPr/>
        </p:nvCxnSpPr>
        <p:spPr bwMode="auto">
          <a:xfrm flipV="1">
            <a:off x="7215206" y="5154525"/>
            <a:ext cx="285752" cy="58837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rotcu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643050"/>
            <a:ext cx="7572396" cy="37782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24" y="428604"/>
            <a:ext cx="7715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HR spectroscopy: velocity field</a:t>
            </a:r>
          </a:p>
          <a:p>
            <a:r>
              <a:rPr lang="en-US" b="1" dirty="0" smtClean="0"/>
              <a:t>Keplerian gas motion-&gt; </a:t>
            </a:r>
            <a:r>
              <a:rPr lang="en-US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black hole mass </a:t>
            </a:r>
            <a:endParaRPr lang="en-US" sz="320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2197494" y="1785926"/>
            <a:ext cx="5303464" cy="3071834"/>
            <a:chOff x="2714612" y="1785926"/>
            <a:chExt cx="5303464" cy="3071834"/>
          </a:xfrm>
        </p:grpSpPr>
        <p:graphicFrame>
          <p:nvGraphicFramePr>
            <p:cNvPr id="2050" name="Object 2"/>
            <p:cNvGraphicFramePr>
              <a:graphicFrameLocks noChangeAspect="1"/>
            </p:cNvGraphicFramePr>
            <p:nvPr/>
          </p:nvGraphicFramePr>
          <p:xfrm>
            <a:off x="2714612" y="1785926"/>
            <a:ext cx="3000428" cy="793742"/>
          </p:xfrm>
          <a:graphic>
            <a:graphicData uri="http://schemas.openxmlformats.org/presentationml/2006/ole">
              <p:oleObj spid="_x0000_s2050" r:id="rId4" imgW="2184120" imgH="507960" progId="">
                <p:embed/>
              </p:oleObj>
            </a:graphicData>
          </a:graphic>
        </p:graphicFrame>
        <p:sp>
          <p:nvSpPr>
            <p:cNvPr id="5" name="Text Box 8"/>
            <p:cNvSpPr txBox="1">
              <a:spLocks noChangeArrowheads="1"/>
            </p:cNvSpPr>
            <p:nvPr/>
          </p:nvSpPr>
          <p:spPr bwMode="auto">
            <a:xfrm>
              <a:off x="6357950" y="4552960"/>
              <a:ext cx="157003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tx1"/>
                  </a:solidFill>
                </a:rPr>
                <a:t>Wold et al. 2006</a:t>
              </a:r>
            </a:p>
          </p:txBody>
        </p:sp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6286512" y="3643314"/>
              <a:ext cx="1731564" cy="67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solidFill>
                    <a:schemeClr val="tx2"/>
                  </a:solidFill>
                </a:rPr>
                <a:t>NGC 7582 </a:t>
              </a:r>
              <a:endParaRPr lang="en-US" sz="2000" dirty="0">
                <a:solidFill>
                  <a:schemeClr val="tx2"/>
                </a:solidFill>
              </a:endParaRPr>
            </a:p>
            <a:p>
              <a:r>
                <a:rPr lang="en-US" sz="1800" dirty="0" smtClean="0">
                  <a:solidFill>
                    <a:schemeClr val="tx2"/>
                  </a:solidFill>
                </a:rPr>
                <a:t>NeII (12.8µm)</a:t>
              </a:r>
              <a:endParaRPr lang="en-US" sz="1800" dirty="0">
                <a:solidFill>
                  <a:schemeClr val="tx2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500166" y="5721510"/>
            <a:ext cx="5214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VLT,JWST, … -     ≤  10m     - unresolved</a:t>
            </a:r>
          </a:p>
          <a:p>
            <a:r>
              <a:rPr lang="en-US" sz="2000" dirty="0" smtClean="0"/>
              <a:t>         ELT        -     &gt; 30m     -     resolved</a:t>
            </a:r>
            <a:endParaRPr lang="en-US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1434" y="0"/>
            <a:ext cx="5262566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5728"/>
            <a:ext cx="3571868" cy="3203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214942" y="2714620"/>
            <a:ext cx="9124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Spitzer</a:t>
            </a:r>
            <a:endParaRPr lang="en-US" sz="1600" dirty="0">
              <a:solidFill>
                <a:srgbClr val="FF000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023815" y="714356"/>
            <a:ext cx="976549" cy="2012406"/>
            <a:chOff x="2643174" y="3286124"/>
            <a:chExt cx="976549" cy="2012406"/>
          </a:xfrm>
        </p:grpSpPr>
        <p:sp>
          <p:nvSpPr>
            <p:cNvPr id="5" name="TextBox 4"/>
            <p:cNvSpPr txBox="1"/>
            <p:nvPr/>
          </p:nvSpPr>
          <p:spPr>
            <a:xfrm>
              <a:off x="2643174" y="3286124"/>
              <a:ext cx="8130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accent5">
                      <a:lumMod val="50000"/>
                    </a:schemeClr>
                  </a:solidFill>
                </a:rPr>
                <a:t>VISIR</a:t>
              </a:r>
              <a:endParaRPr lang="en-US" sz="1600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643174" y="4929198"/>
              <a:ext cx="9765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9933FF"/>
                  </a:solidFill>
                </a:rPr>
                <a:t>METIS</a:t>
              </a:r>
              <a:endParaRPr lang="en-US" sz="1800" dirty="0">
                <a:solidFill>
                  <a:srgbClr val="9933FF"/>
                </a:solidFill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71942"/>
            <a:ext cx="9144000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4143372" y="2285992"/>
            <a:ext cx="100013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 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813443" y="192265"/>
            <a:ext cx="11160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flux [ mJy]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2" name="Oval 11"/>
          <p:cNvSpPr/>
          <p:nvPr/>
        </p:nvSpPr>
        <p:spPr bwMode="auto">
          <a:xfrm flipH="1">
            <a:off x="5072066" y="2643182"/>
            <a:ext cx="1214446" cy="50959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 rot="5400000">
            <a:off x="4964909" y="2178835"/>
            <a:ext cx="3357586" cy="1588"/>
          </a:xfrm>
          <a:prstGeom prst="line">
            <a:avLst/>
          </a:prstGeom>
          <a:solidFill>
            <a:srgbClr val="00B8FF"/>
          </a:solidFill>
          <a:ln w="3175" cap="flat" cmpd="sng" algn="ctr">
            <a:solidFill>
              <a:srgbClr val="FFC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32" y="5214950"/>
            <a:ext cx="920155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MIR/ELT will solve host of astronomical questions by 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                resolved spectroscopy and imaging 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57356" y="500042"/>
            <a:ext cx="60131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MIR/ELT  `galactic’  science cases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1928802"/>
            <a:ext cx="866134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 Life cycle of dust</a:t>
            </a:r>
          </a:p>
          <a:p>
            <a:pPr>
              <a:buFontTx/>
              <a:buChar char="-"/>
            </a:pPr>
            <a:r>
              <a:rPr lang="en-US" dirty="0" smtClean="0"/>
              <a:t> Star formation</a:t>
            </a:r>
          </a:p>
          <a:p>
            <a:pPr>
              <a:buFontTx/>
              <a:buChar char="-"/>
            </a:pPr>
            <a:r>
              <a:rPr lang="en-US" dirty="0" smtClean="0"/>
              <a:t> Governing disk architecture for planet formation</a:t>
            </a:r>
          </a:p>
          <a:p>
            <a:pPr>
              <a:buFontTx/>
              <a:buChar char="-"/>
            </a:pPr>
            <a:r>
              <a:rPr lang="en-US" dirty="0" smtClean="0"/>
              <a:t> Dynamical history of the solar system</a:t>
            </a:r>
          </a:p>
          <a:p>
            <a:pPr>
              <a:buFontTx/>
              <a:buChar char="-"/>
            </a:pPr>
            <a:r>
              <a:rPr lang="en-US" dirty="0" smtClean="0"/>
              <a:t>….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71470" y="500042"/>
            <a:ext cx="8756357" cy="5728611"/>
            <a:chOff x="-32" y="1571612"/>
            <a:chExt cx="7918959" cy="4457114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666805" y="2571744"/>
              <a:ext cx="3893809" cy="2390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TextBox 4"/>
            <p:cNvSpPr txBox="1"/>
            <p:nvPr/>
          </p:nvSpPr>
          <p:spPr>
            <a:xfrm>
              <a:off x="4824110" y="1571612"/>
              <a:ext cx="2227034" cy="7423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Formation of </a:t>
              </a:r>
            </a:p>
            <a:p>
              <a:r>
                <a:rPr lang="en-US" b="1" dirty="0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stars</a:t>
              </a:r>
              <a:r>
                <a:rPr lang="en-US" dirty="0" smtClean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 in MC</a:t>
              </a:r>
              <a:endParaRPr lang="en-US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32" y="1643050"/>
              <a:ext cx="2959133" cy="10775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Evolution of </a:t>
              </a:r>
            </a:p>
            <a:p>
              <a:r>
                <a:rPr lang="en-US" dirty="0" smtClean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proto-planetary &amp; </a:t>
              </a:r>
            </a:p>
            <a:p>
              <a:r>
                <a:rPr lang="en-US" dirty="0" smtClean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debris </a:t>
              </a:r>
              <a:r>
                <a:rPr lang="en-US" b="1" dirty="0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disks</a:t>
              </a:r>
              <a:endParaRPr lang="en-US" b="1" dirty="0">
                <a:solidFill>
                  <a:schemeClr val="accent6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14282" y="5286388"/>
              <a:ext cx="3294015" cy="7423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Planet</a:t>
              </a:r>
              <a:r>
                <a:rPr lang="en-US" dirty="0" smtClean="0"/>
                <a:t> </a:t>
              </a:r>
              <a:r>
                <a:rPr lang="en-US" dirty="0" smtClean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formation</a:t>
              </a:r>
            </a:p>
            <a:p>
              <a:r>
                <a:rPr lang="en-US" dirty="0" smtClean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Solar system: </a:t>
              </a:r>
              <a:r>
                <a:rPr lang="en-US" sz="2400" dirty="0" smtClean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unique?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214942" y="5286388"/>
              <a:ext cx="2703985" cy="7423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Building blocks &amp;</a:t>
              </a:r>
            </a:p>
            <a:p>
              <a:r>
                <a:rPr lang="en-US" b="1" dirty="0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Origin of life</a:t>
              </a:r>
              <a:endPara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AG0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AG05</Template>
  <TotalTime>3565</TotalTime>
  <Words>408</Words>
  <PresentationFormat>On-screen Show (4:3)</PresentationFormat>
  <Paragraphs>112</Paragraphs>
  <Slides>17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AG05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European Organisation for Astronomical Research in the Southern Hemisphere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Dust emission by AGN and starbursts </dc:title>
  <dc:creator>rsiebenm</dc:creator>
  <cp:lastModifiedBy>rsiebenm</cp:lastModifiedBy>
  <cp:revision>169</cp:revision>
  <dcterms:created xsi:type="dcterms:W3CDTF">2009-03-22T17:09:12Z</dcterms:created>
  <dcterms:modified xsi:type="dcterms:W3CDTF">2009-03-26T12:31:24Z</dcterms:modified>
</cp:coreProperties>
</file>