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53"/>
  </p:notesMasterIdLst>
  <p:sldIdLst>
    <p:sldId id="299" r:id="rId5"/>
    <p:sldId id="300" r:id="rId6"/>
    <p:sldId id="313" r:id="rId7"/>
    <p:sldId id="305" r:id="rId8"/>
    <p:sldId id="301" r:id="rId9"/>
    <p:sldId id="259" r:id="rId10"/>
    <p:sldId id="318" r:id="rId11"/>
    <p:sldId id="319" r:id="rId12"/>
    <p:sldId id="320" r:id="rId13"/>
    <p:sldId id="321" r:id="rId14"/>
    <p:sldId id="322" r:id="rId15"/>
    <p:sldId id="303" r:id="rId16"/>
    <p:sldId id="323" r:id="rId17"/>
    <p:sldId id="260" r:id="rId18"/>
    <p:sldId id="261" r:id="rId19"/>
    <p:sldId id="285" r:id="rId20"/>
    <p:sldId id="286" r:id="rId21"/>
    <p:sldId id="288" r:id="rId22"/>
    <p:sldId id="307" r:id="rId23"/>
    <p:sldId id="308" r:id="rId24"/>
    <p:sldId id="309" r:id="rId25"/>
    <p:sldId id="310" r:id="rId26"/>
    <p:sldId id="311" r:id="rId27"/>
    <p:sldId id="312" r:id="rId28"/>
    <p:sldId id="324" r:id="rId29"/>
    <p:sldId id="256" r:id="rId30"/>
    <p:sldId id="282" r:id="rId31"/>
    <p:sldId id="284" r:id="rId32"/>
    <p:sldId id="258" r:id="rId33"/>
    <p:sldId id="278" r:id="rId34"/>
    <p:sldId id="279" r:id="rId35"/>
    <p:sldId id="269" r:id="rId36"/>
    <p:sldId id="289" r:id="rId37"/>
    <p:sldId id="292" r:id="rId38"/>
    <p:sldId id="290" r:id="rId39"/>
    <p:sldId id="291" r:id="rId40"/>
    <p:sldId id="317" r:id="rId41"/>
    <p:sldId id="294" r:id="rId42"/>
    <p:sldId id="293" r:id="rId43"/>
    <p:sldId id="275" r:id="rId44"/>
    <p:sldId id="274" r:id="rId45"/>
    <p:sldId id="295" r:id="rId46"/>
    <p:sldId id="315" r:id="rId47"/>
    <p:sldId id="272" r:id="rId48"/>
    <p:sldId id="296" r:id="rId49"/>
    <p:sldId id="297" r:id="rId50"/>
    <p:sldId id="298" r:id="rId51"/>
    <p:sldId id="268" r:id="rId52"/>
  </p:sldIdLst>
  <p:sldSz cx="9144000" cy="6858000" type="screen4x3"/>
  <p:notesSz cx="9269413" cy="69977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DejaVu LGC Sans" charset="0"/>
        <a:cs typeface="DejaVu LGC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BBFF"/>
    <a:srgbClr val="CCF6FF"/>
    <a:srgbClr val="FFCAC7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976" y="-1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1"/>
          <p:cNvSpPr>
            <a:spLocks noChangeArrowheads="1"/>
          </p:cNvSpPr>
          <p:nvPr/>
        </p:nvSpPr>
        <p:spPr bwMode="auto">
          <a:xfrm>
            <a:off x="0" y="0"/>
            <a:ext cx="9269413" cy="69977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87" name="AutoShape 2"/>
          <p:cNvSpPr>
            <a:spLocks noChangeArrowheads="1"/>
          </p:cNvSpPr>
          <p:nvPr/>
        </p:nvSpPr>
        <p:spPr bwMode="auto">
          <a:xfrm>
            <a:off x="0" y="0"/>
            <a:ext cx="9269413" cy="69977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88" name="AutoShape 3"/>
          <p:cNvSpPr>
            <a:spLocks noChangeArrowheads="1"/>
          </p:cNvSpPr>
          <p:nvPr/>
        </p:nvSpPr>
        <p:spPr bwMode="auto">
          <a:xfrm>
            <a:off x="0" y="0"/>
            <a:ext cx="9269413" cy="69977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89" name="AutoShape 4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0" name="AutoShape 5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1" name="AutoShape 6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2" name="AutoShape 7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3" name="AutoShape 8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4" name="AutoShape 9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5" name="AutoShape 10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6" name="AutoShape 11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7" name="AutoShape 12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8" name="AutoShape 13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399" name="AutoShape 14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/>
          </p:nvPr>
        </p:nvSpPr>
        <p:spPr bwMode="auto">
          <a:xfrm>
            <a:off x="1238250" y="3325813"/>
            <a:ext cx="6783388" cy="3140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6401" name="Text Box 16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25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6402" name="Rectangle 1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86075" y="531813"/>
            <a:ext cx="3490913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6895416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5EF652C1-4914-CA48-8967-00D086535FB0}" type="slidenum">
              <a:rPr lang="en-US">
                <a:solidFill>
                  <a:srgbClr val="FFFFFF"/>
                </a:solidFill>
              </a:rPr>
              <a:pPr eaLnBrk="1" hangingPunct="1"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884488" y="531813"/>
            <a:ext cx="3500437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81E4B365-651C-4C4F-B84F-782BAAC4F60C}" type="slidenum">
              <a:rPr lang="en-US"/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16</a:t>
            </a:fld>
            <a:endParaRPr lang="en-US"/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3322638"/>
            <a:ext cx="74168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1E65BDAF-C20A-074C-A7DB-C5710383283C}" type="slidenum">
              <a:rPr lang="en-US"/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17</a:t>
            </a:fld>
            <a:endParaRPr lang="en-US"/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3322638"/>
            <a:ext cx="74168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A9116AC5-A1C6-8D4F-9E05-09E90C6768CF}" type="slidenum">
              <a:rPr lang="en-US"/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18</a:t>
            </a:fld>
            <a:endParaRPr lang="en-US"/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3322638"/>
            <a:ext cx="74168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16704F9E-C376-A547-B828-A20A54DA9DEF}" type="slidenum">
              <a:rPr lang="en-US"/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19</a:t>
            </a:fld>
            <a:endParaRPr lang="en-US"/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3322638"/>
            <a:ext cx="74168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FD722D90-360D-C740-AB26-27FC954BEAD5}" type="slidenum">
              <a:rPr lang="en-US"/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20</a:t>
            </a:fld>
            <a:endParaRPr lang="en-US"/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3322638"/>
            <a:ext cx="74168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1205AD8C-7EDB-C345-A6E7-81A8926929C9}" type="slidenum">
              <a:rPr lang="en-US"/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21</a:t>
            </a:fld>
            <a:endParaRPr lang="en-US"/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3322638"/>
            <a:ext cx="74168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AE108E2A-3ACD-3A49-A86D-E800BA742C95}" type="slidenum">
              <a:rPr lang="en-US"/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22</a:t>
            </a:fld>
            <a:endParaRPr lang="en-US"/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3322638"/>
            <a:ext cx="74168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887663" y="531813"/>
            <a:ext cx="3489325" cy="2617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38250" y="3325813"/>
            <a:ext cx="6784975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887663" y="531813"/>
            <a:ext cx="3489325" cy="2617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38250" y="3325813"/>
            <a:ext cx="6784975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887663" y="531813"/>
            <a:ext cx="3489325" cy="2617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38250" y="3325813"/>
            <a:ext cx="6784975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887663" y="531813"/>
            <a:ext cx="3489325" cy="26177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38250" y="3325813"/>
            <a:ext cx="6784975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/>
          <p:cNvSpPr txBox="1">
            <a:spLocks noChangeArrowheads="1"/>
          </p:cNvSpPr>
          <p:nvPr/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98840EEE-E4E1-E248-A03D-A153C926AEB1}" type="slidenum">
              <a:rPr lang="en-US">
                <a:solidFill>
                  <a:srgbClr val="FFFFFF"/>
                </a:solidFill>
              </a:rPr>
              <a:pPr eaLnBrk="1" hangingPunct="1"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40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2707" name="Text Box 2"/>
          <p:cNvSpPr txBox="1">
            <a:spLocks noChangeArrowheads="1"/>
          </p:cNvSpPr>
          <p:nvPr/>
        </p:nvSpPr>
        <p:spPr bwMode="auto">
          <a:xfrm>
            <a:off x="2884488" y="531813"/>
            <a:ext cx="3500437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14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1"/>
          <p:cNvSpPr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14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6563" cy="323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6563" cy="323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6563" cy="323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6563" cy="323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6563" cy="3238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09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5249863" y="6646863"/>
            <a:ext cx="40179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8E0D4577-A703-134C-B4AD-8FA99E76C1C8}" type="slidenum">
              <a:rPr lang="en-US">
                <a:solidFill>
                  <a:srgbClr val="FFFFFF"/>
                </a:solidFill>
              </a:rPr>
              <a:pPr eaLnBrk="1" hangingPunct="1"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884488" y="531813"/>
            <a:ext cx="3500437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4975" cy="323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505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98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3050"/>
            <a:ext cx="2055812" cy="585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8213" cy="585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45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55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>
            <a:off x="0" y="657225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78904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>
            <a:off x="0" y="657225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52411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>
            <a:off x="0" y="657225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4202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>
            <a:off x="0" y="657225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02245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987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826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47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24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845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>
            <a:off x="0" y="657225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94268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5169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7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7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00728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707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926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440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1239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735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859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468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53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6625" cy="5853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613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>
            <a:off x="0" y="657225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908152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12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163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56904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608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553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1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36760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13522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24888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64784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409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391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>
            <a:off x="0" y="657225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907170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9654-FDBA-7043-AD91-676A9D19FF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42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61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531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146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"/>
          <p:cNvSpPr txBox="1">
            <a:spLocks noChangeArrowheads="1"/>
          </p:cNvSpPr>
          <p:nvPr/>
        </p:nvSpPr>
        <p:spPr bwMode="auto">
          <a:xfrm>
            <a:off x="-36512" y="6525344"/>
            <a:ext cx="9073008" cy="332656"/>
          </a:xfrm>
          <a:prstGeom prst="rect">
            <a:avLst/>
          </a:prstGeom>
          <a:noFill/>
          <a:ln w="936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91000"/>
              </a:lnSpc>
              <a:spcBef>
                <a:spcPts val="688"/>
              </a:spcBef>
              <a:defRPr/>
            </a:pPr>
            <a:r>
              <a:rPr lang="en-US" sz="1200" dirty="0" smtClean="0">
                <a:solidFill>
                  <a:srgbClr val="2D2DB9"/>
                </a:solidFill>
                <a:latin typeface="Comic Sans MS" charset="0"/>
              </a:rPr>
              <a:t> Ralf  Siebenmorgen                                                                                                                                                   Köln 2012 </a:t>
            </a:r>
            <a:endParaRPr lang="en-US" sz="1400" dirty="0" smtClean="0">
              <a:solidFill>
                <a:srgbClr val="22228B"/>
              </a:solidFill>
              <a:latin typeface="Comic Sans MS" charset="0"/>
            </a:endParaRPr>
          </a:p>
        </p:txBody>
      </p:sp>
      <p:sp>
        <p:nvSpPr>
          <p:cNvPr id="1027" name="Freeform 2"/>
          <p:cNvSpPr>
            <a:spLocks noChangeArrowheads="1"/>
          </p:cNvSpPr>
          <p:nvPr/>
        </p:nvSpPr>
        <p:spPr bwMode="auto">
          <a:xfrm>
            <a:off x="0" y="6572250"/>
            <a:ext cx="9144000" cy="1588"/>
          </a:xfrm>
          <a:custGeom>
            <a:avLst/>
            <a:gdLst>
              <a:gd name="T0" fmla="*/ 0 w 25401"/>
              <a:gd name="T1" fmla="*/ 0 h 1"/>
              <a:gd name="T2" fmla="*/ 2147483647 w 25401"/>
              <a:gd name="T3" fmla="*/ 0 h 1"/>
              <a:gd name="T4" fmla="*/ 0 w 25401"/>
              <a:gd name="T5" fmla="*/ 0 h 1"/>
              <a:gd name="T6" fmla="*/ 0 60000 65536"/>
              <a:gd name="T7" fmla="*/ 0 60000 65536"/>
              <a:gd name="T8" fmla="*/ 0 60000 65536"/>
              <a:gd name="T9" fmla="*/ 0 w 25401"/>
              <a:gd name="T10" fmla="*/ 0 h 1"/>
              <a:gd name="T11" fmla="*/ 25401 w 2540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1" h="1">
                <a:moveTo>
                  <a:pt x="0" y="0"/>
                </a:moveTo>
                <a:lnTo>
                  <a:pt x="25400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9360">
            <a:solidFill>
              <a:srgbClr val="2D2DB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816" r:id="rId13"/>
    <p:sldLayoutId id="2147483817" r:id="rId14"/>
    <p:sldLayoutId id="2147483818" r:id="rId15"/>
    <p:sldLayoutId id="2147483821" r:id="rId16"/>
    <p:sldLayoutId id="2147483789" r:id="rId17"/>
    <p:sldLayoutId id="2147483790" r:id="rId18"/>
    <p:sldLayoutId id="2147483791" r:id="rId19"/>
    <p:sldLayoutId id="2147483792" r:id="rId20"/>
    <p:sldLayoutId id="2147483823" r:id="rId21"/>
  </p:sldLayoutIdLst>
  <p:txStyles>
    <p:titleStyle>
      <a:lvl1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2pPr>
      <a:lvl3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3pPr>
      <a:lvl4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4pPr>
      <a:lvl5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5pPr>
      <a:lvl6pPr marL="25146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6pPr>
      <a:lvl7pPr marL="29718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7pPr>
      <a:lvl8pPr marL="34290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8pPr>
      <a:lvl9pPr marL="38862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9pPr>
    </p:titleStyle>
    <p:bodyStyle>
      <a:lvl1pPr marL="342900" indent="-3429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0" y="6572250"/>
            <a:ext cx="9144000" cy="214313"/>
          </a:xfrm>
          <a:prstGeom prst="rect">
            <a:avLst/>
          </a:prstGeom>
          <a:noFill/>
          <a:ln w="936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91000"/>
              </a:lnSpc>
              <a:spcBef>
                <a:spcPts val="688"/>
              </a:spcBef>
              <a:defRPr/>
            </a:pPr>
            <a:r>
              <a:rPr lang="en-US" sz="1200" smtClean="0">
                <a:solidFill>
                  <a:srgbClr val="2D2DB9"/>
                </a:solidFill>
                <a:latin typeface="Comic Sans MS" charset="0"/>
                <a:ea typeface="DejaVu Sans" charset="0"/>
                <a:cs typeface="DejaVu Sans" charset="0"/>
              </a:rPr>
              <a:t>Ralf Siebenmorgen    							Shadows in planet forming disks</a:t>
            </a:r>
          </a:p>
        </p:txBody>
      </p:sp>
      <p:sp>
        <p:nvSpPr>
          <p:cNvPr id="10243" name="Freeform 2"/>
          <p:cNvSpPr>
            <a:spLocks noChangeArrowheads="1"/>
          </p:cNvSpPr>
          <p:nvPr/>
        </p:nvSpPr>
        <p:spPr bwMode="auto">
          <a:xfrm>
            <a:off x="0" y="6572250"/>
            <a:ext cx="9144000" cy="1588"/>
          </a:xfrm>
          <a:custGeom>
            <a:avLst/>
            <a:gdLst>
              <a:gd name="T0" fmla="*/ 0 w 25401"/>
              <a:gd name="T1" fmla="*/ 0 h 1"/>
              <a:gd name="T2" fmla="*/ 2147483647 w 25401"/>
              <a:gd name="T3" fmla="*/ 0 h 1"/>
              <a:gd name="T4" fmla="*/ 0 w 25401"/>
              <a:gd name="T5" fmla="*/ 0 h 1"/>
              <a:gd name="T6" fmla="*/ 0 60000 65536"/>
              <a:gd name="T7" fmla="*/ 0 60000 65536"/>
              <a:gd name="T8" fmla="*/ 0 60000 65536"/>
              <a:gd name="T9" fmla="*/ 0 w 25401"/>
              <a:gd name="T10" fmla="*/ 0 h 1"/>
              <a:gd name="T11" fmla="*/ 25401 w 2540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1" h="1">
                <a:moveTo>
                  <a:pt x="0" y="0"/>
                </a:moveTo>
                <a:lnTo>
                  <a:pt x="25400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9360">
            <a:solidFill>
              <a:srgbClr val="2D2DB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Freeform 3"/>
          <p:cNvSpPr>
            <a:spLocks noChangeArrowheads="1"/>
          </p:cNvSpPr>
          <p:nvPr/>
        </p:nvSpPr>
        <p:spPr bwMode="auto">
          <a:xfrm>
            <a:off x="0" y="6572250"/>
            <a:ext cx="9144000" cy="1588"/>
          </a:xfrm>
          <a:custGeom>
            <a:avLst/>
            <a:gdLst>
              <a:gd name="T0" fmla="*/ 0 w 25401"/>
              <a:gd name="T1" fmla="*/ 0 h 1"/>
              <a:gd name="T2" fmla="*/ 2147483647 w 25401"/>
              <a:gd name="T3" fmla="*/ 0 h 1"/>
              <a:gd name="T4" fmla="*/ 0 w 25401"/>
              <a:gd name="T5" fmla="*/ 0 h 1"/>
              <a:gd name="T6" fmla="*/ 0 60000 65536"/>
              <a:gd name="T7" fmla="*/ 0 60000 65536"/>
              <a:gd name="T8" fmla="*/ 0 60000 65536"/>
              <a:gd name="T9" fmla="*/ 0 w 25401"/>
              <a:gd name="T10" fmla="*/ 0 h 1"/>
              <a:gd name="T11" fmla="*/ 25401 w 2540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1" h="1">
                <a:moveTo>
                  <a:pt x="0" y="0"/>
                </a:moveTo>
                <a:lnTo>
                  <a:pt x="25400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9360">
            <a:solidFill>
              <a:srgbClr val="2D2DB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483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4838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24" r:id="rId12"/>
  </p:sldLayoutIdLst>
  <p:txStyles>
    <p:titleStyle>
      <a:lvl1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2pPr>
      <a:lvl3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3pPr>
      <a:lvl4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4pPr>
      <a:lvl5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5pPr>
      <a:lvl6pPr marL="25146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6pPr>
      <a:lvl7pPr marL="29718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7pPr>
      <a:lvl8pPr marL="34290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8pPr>
      <a:lvl9pPr marL="38862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9pPr>
    </p:titleStyle>
    <p:bodyStyle>
      <a:lvl1pPr marL="342900" indent="-3429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0" y="6572250"/>
            <a:ext cx="9144000" cy="214313"/>
          </a:xfrm>
          <a:prstGeom prst="rect">
            <a:avLst/>
          </a:prstGeom>
          <a:noFill/>
          <a:ln w="936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91000"/>
              </a:lnSpc>
              <a:spcBef>
                <a:spcPts val="688"/>
              </a:spcBef>
              <a:defRPr/>
            </a:pPr>
            <a:r>
              <a:rPr lang="en-US" sz="1200" smtClean="0">
                <a:solidFill>
                  <a:srgbClr val="2D2DB9"/>
                </a:solidFill>
                <a:latin typeface="Comic Sans MS" charset="0"/>
              </a:rPr>
              <a:t>Ralf Siebenmorgen    								        Shadows in planet forming disks</a:t>
            </a:r>
          </a:p>
        </p:txBody>
      </p:sp>
      <p:sp>
        <p:nvSpPr>
          <p:cNvPr id="12291" name="Freeform 2"/>
          <p:cNvSpPr>
            <a:spLocks noChangeArrowheads="1"/>
          </p:cNvSpPr>
          <p:nvPr/>
        </p:nvSpPr>
        <p:spPr bwMode="auto">
          <a:xfrm>
            <a:off x="0" y="6572250"/>
            <a:ext cx="9144000" cy="1588"/>
          </a:xfrm>
          <a:custGeom>
            <a:avLst/>
            <a:gdLst>
              <a:gd name="T0" fmla="*/ 0 w 25401"/>
              <a:gd name="T1" fmla="*/ 0 h 1"/>
              <a:gd name="T2" fmla="*/ 2147483647 w 25401"/>
              <a:gd name="T3" fmla="*/ 0 h 1"/>
              <a:gd name="T4" fmla="*/ 0 w 25401"/>
              <a:gd name="T5" fmla="*/ 0 h 1"/>
              <a:gd name="T6" fmla="*/ 0 60000 65536"/>
              <a:gd name="T7" fmla="*/ 0 60000 65536"/>
              <a:gd name="T8" fmla="*/ 0 60000 65536"/>
              <a:gd name="T9" fmla="*/ 0 w 25401"/>
              <a:gd name="T10" fmla="*/ 0 h 1"/>
              <a:gd name="T11" fmla="*/ 25401 w 2540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1" h="1">
                <a:moveTo>
                  <a:pt x="0" y="0"/>
                </a:moveTo>
                <a:lnTo>
                  <a:pt x="25400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9360">
            <a:solidFill>
              <a:srgbClr val="2D2DB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Freeform 3"/>
          <p:cNvSpPr>
            <a:spLocks noChangeArrowheads="1"/>
          </p:cNvSpPr>
          <p:nvPr/>
        </p:nvSpPr>
        <p:spPr bwMode="auto">
          <a:xfrm>
            <a:off x="0" y="6572250"/>
            <a:ext cx="9144000" cy="1588"/>
          </a:xfrm>
          <a:custGeom>
            <a:avLst/>
            <a:gdLst>
              <a:gd name="T0" fmla="*/ 0 w 25401"/>
              <a:gd name="T1" fmla="*/ 0 h 1"/>
              <a:gd name="T2" fmla="*/ 2147483647 w 25401"/>
              <a:gd name="T3" fmla="*/ 0 h 1"/>
              <a:gd name="T4" fmla="*/ 0 w 25401"/>
              <a:gd name="T5" fmla="*/ 0 h 1"/>
              <a:gd name="T6" fmla="*/ 0 60000 65536"/>
              <a:gd name="T7" fmla="*/ 0 60000 65536"/>
              <a:gd name="T8" fmla="*/ 0 60000 65536"/>
              <a:gd name="T9" fmla="*/ 0 w 25401"/>
              <a:gd name="T10" fmla="*/ 0 h 1"/>
              <a:gd name="T11" fmla="*/ 25401 w 2540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1" h="1">
                <a:moveTo>
                  <a:pt x="0" y="0"/>
                </a:moveTo>
                <a:lnTo>
                  <a:pt x="25400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9360">
            <a:solidFill>
              <a:srgbClr val="2D2DB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25" r:id="rId12"/>
  </p:sldLayoutIdLst>
  <p:txStyles>
    <p:titleStyle>
      <a:lvl1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2pPr>
      <a:lvl3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3pPr>
      <a:lvl4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4pPr>
      <a:lvl5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5pPr>
      <a:lvl6pPr marL="25146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6pPr>
      <a:lvl7pPr marL="29718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7pPr>
      <a:lvl8pPr marL="34290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8pPr>
      <a:lvl9pPr marL="38862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9pPr>
    </p:titleStyle>
    <p:bodyStyle>
      <a:lvl1pPr marL="342900" indent="-3429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0" y="6572250"/>
            <a:ext cx="9144000" cy="214313"/>
          </a:xfrm>
          <a:prstGeom prst="rect">
            <a:avLst/>
          </a:prstGeom>
          <a:noFill/>
          <a:ln w="936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23850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91000"/>
              </a:lnSpc>
              <a:spcBef>
                <a:spcPts val="688"/>
              </a:spcBef>
              <a:defRPr/>
            </a:pPr>
            <a:r>
              <a:rPr lang="en-US" sz="1200" smtClean="0">
                <a:solidFill>
                  <a:srgbClr val="2D2DB9"/>
                </a:solidFill>
                <a:latin typeface="Comic Sans MS" charset="0"/>
                <a:ea typeface="DejaVu Sans" charset="0"/>
                <a:cs typeface="DejaVu Sans" charset="0"/>
              </a:rPr>
              <a:t>Ralf Siebenmorgen    									Shadows in planet forming disks	</a:t>
            </a:r>
          </a:p>
        </p:txBody>
      </p:sp>
      <p:sp>
        <p:nvSpPr>
          <p:cNvPr id="14339" name="Freeform 2"/>
          <p:cNvSpPr>
            <a:spLocks noChangeArrowheads="1"/>
          </p:cNvSpPr>
          <p:nvPr/>
        </p:nvSpPr>
        <p:spPr bwMode="auto">
          <a:xfrm>
            <a:off x="0" y="6572250"/>
            <a:ext cx="9144000" cy="1588"/>
          </a:xfrm>
          <a:custGeom>
            <a:avLst/>
            <a:gdLst>
              <a:gd name="T0" fmla="*/ 0 w 25401"/>
              <a:gd name="T1" fmla="*/ 0 h 1"/>
              <a:gd name="T2" fmla="*/ 2147483647 w 25401"/>
              <a:gd name="T3" fmla="*/ 0 h 1"/>
              <a:gd name="T4" fmla="*/ 0 w 25401"/>
              <a:gd name="T5" fmla="*/ 0 h 1"/>
              <a:gd name="T6" fmla="*/ 0 60000 65536"/>
              <a:gd name="T7" fmla="*/ 0 60000 65536"/>
              <a:gd name="T8" fmla="*/ 0 60000 65536"/>
              <a:gd name="T9" fmla="*/ 0 w 25401"/>
              <a:gd name="T10" fmla="*/ 0 h 1"/>
              <a:gd name="T11" fmla="*/ 25401 w 2540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1" h="1">
                <a:moveTo>
                  <a:pt x="0" y="0"/>
                </a:moveTo>
                <a:lnTo>
                  <a:pt x="25400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9360">
            <a:solidFill>
              <a:srgbClr val="2D2DB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8838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>
                <a:solidFill>
                  <a:srgbClr val="FFFFFF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A7B5DAED-CCA0-B649-9B15-4BE2D8369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</p:sldLayoutIdLst>
  <p:txStyles>
    <p:titleStyle>
      <a:lvl1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2pPr>
      <a:lvl3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3pPr>
      <a:lvl4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4pPr>
      <a:lvl5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5pPr>
      <a:lvl6pPr marL="25146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6pPr>
      <a:lvl7pPr marL="29718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7pPr>
      <a:lvl8pPr marL="34290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8pPr>
      <a:lvl9pPr marL="3886200" indent="-228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9pPr>
    </p:titleStyle>
    <p:bodyStyle>
      <a:lvl1pPr marL="342900" indent="-3429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2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5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3"/>
          <p:cNvSpPr>
            <a:spLocks noChangeArrowheads="1"/>
          </p:cNvSpPr>
          <p:nvPr/>
        </p:nvSpPr>
        <p:spPr bwMode="auto">
          <a:xfrm>
            <a:off x="2879725" y="2571750"/>
            <a:ext cx="3908425" cy="363538"/>
          </a:xfrm>
          <a:prstGeom prst="roundRect">
            <a:avLst>
              <a:gd name="adj" fmla="val 43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481013" y="3463925"/>
            <a:ext cx="8662987" cy="27413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chemeClr val="accent6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22228B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GB" dirty="0" smtClean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ISM </a:t>
            </a:r>
            <a:r>
              <a:rPr lang="en-GB" sz="2800" dirty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d</a:t>
            </a:r>
            <a:r>
              <a:rPr lang="en-GB" sz="2800" dirty="0" smtClean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ust </a:t>
            </a:r>
            <a:r>
              <a:rPr lang="en-GB" sz="2800" dirty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model</a:t>
            </a: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GB" dirty="0" smtClean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Monte Carlo</a:t>
            </a:r>
            <a:r>
              <a:rPr lang="en-GB" dirty="0" smtClean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dust </a:t>
            </a:r>
            <a:r>
              <a:rPr lang="en-GB" dirty="0" err="1" smtClean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radiative</a:t>
            </a:r>
            <a:r>
              <a:rPr lang="en-GB" dirty="0" smtClean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 transfer   </a:t>
            </a:r>
            <a:endParaRPr lang="en-GB" dirty="0">
              <a:solidFill>
                <a:srgbClr val="3333CC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GB" dirty="0" smtClean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Proto-planetary disks: </a:t>
            </a:r>
            <a:r>
              <a:rPr lang="en-GB" dirty="0" smtClean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ring-like structures</a:t>
            </a: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rgbClr val="22228B"/>
                </a:solidFill>
                <a:latin typeface="+mn-lt"/>
                <a:ea typeface="+mn-ea"/>
                <a:cs typeface="+mn-cs"/>
              </a:rPr>
              <a:t> PAH </a:t>
            </a:r>
            <a:r>
              <a:rPr lang="en-GB" dirty="0" smtClean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destruction in proto-planetary disks </a:t>
            </a:r>
            <a:endParaRPr lang="en-GB" dirty="0">
              <a:solidFill>
                <a:srgbClr val="3333CC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7411" name="Group 12"/>
          <p:cNvGrpSpPr>
            <a:grpSpLocks/>
          </p:cNvGrpSpPr>
          <p:nvPr/>
        </p:nvGrpSpPr>
        <p:grpSpPr bwMode="auto">
          <a:xfrm>
            <a:off x="250825" y="4581525"/>
            <a:ext cx="5086350" cy="1909763"/>
            <a:chOff x="158" y="2886"/>
            <a:chExt cx="3204" cy="1203"/>
          </a:xfrm>
        </p:grpSpPr>
        <p:sp>
          <p:nvSpPr>
            <p:cNvPr id="17415" name="AutoShape 13"/>
            <p:cNvSpPr>
              <a:spLocks noChangeArrowheads="1"/>
            </p:cNvSpPr>
            <p:nvPr/>
          </p:nvSpPr>
          <p:spPr bwMode="auto">
            <a:xfrm>
              <a:off x="158" y="2886"/>
              <a:ext cx="3205" cy="1204"/>
            </a:xfrm>
            <a:prstGeom prst="roundRect">
              <a:avLst>
                <a:gd name="adj" fmla="val 79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grpSp>
          <p:nvGrpSpPr>
            <p:cNvPr id="17416" name="Group 14"/>
            <p:cNvGrpSpPr>
              <a:grpSpLocks/>
            </p:cNvGrpSpPr>
            <p:nvPr/>
          </p:nvGrpSpPr>
          <p:grpSpPr bwMode="auto">
            <a:xfrm>
              <a:off x="1703" y="2886"/>
              <a:ext cx="113" cy="519"/>
              <a:chOff x="1703" y="2886"/>
              <a:chExt cx="113" cy="519"/>
            </a:xfrm>
          </p:grpSpPr>
          <p:sp>
            <p:nvSpPr>
              <p:cNvPr id="17417" name="AutoShape 15"/>
              <p:cNvSpPr>
                <a:spLocks noChangeArrowheads="1"/>
              </p:cNvSpPr>
              <p:nvPr/>
            </p:nvSpPr>
            <p:spPr bwMode="auto">
              <a:xfrm>
                <a:off x="1706" y="2886"/>
                <a:ext cx="111" cy="517"/>
              </a:xfrm>
              <a:prstGeom prst="roundRect">
                <a:avLst>
                  <a:gd name="adj" fmla="val 88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  <p:grpSp>
            <p:nvGrpSpPr>
              <p:cNvPr id="17418" name="Group 16"/>
              <p:cNvGrpSpPr>
                <a:grpSpLocks/>
              </p:cNvGrpSpPr>
              <p:nvPr/>
            </p:nvGrpSpPr>
            <p:grpSpPr bwMode="auto">
              <a:xfrm>
                <a:off x="1703" y="2886"/>
                <a:ext cx="113" cy="519"/>
                <a:chOff x="1703" y="2886"/>
                <a:chExt cx="113" cy="519"/>
              </a:xfrm>
            </p:grpSpPr>
            <p:sp>
              <p:nvSpPr>
                <p:cNvPr id="17419" name="AutoShape 17"/>
                <p:cNvSpPr>
                  <a:spLocks noChangeArrowheads="1"/>
                </p:cNvSpPr>
                <p:nvPr/>
              </p:nvSpPr>
              <p:spPr bwMode="auto">
                <a:xfrm>
                  <a:off x="1706" y="2886"/>
                  <a:ext cx="109" cy="515"/>
                </a:xfrm>
                <a:prstGeom prst="roundRect">
                  <a:avLst>
                    <a:gd name="adj" fmla="val 907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lnSpc>
                      <a:spcPct val="134000"/>
                    </a:lnSpc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/>
                </a:p>
              </p:txBody>
            </p:sp>
            <p:grpSp>
              <p:nvGrpSpPr>
                <p:cNvPr id="17420" name="Group 18"/>
                <p:cNvGrpSpPr>
                  <a:grpSpLocks/>
                </p:cNvGrpSpPr>
                <p:nvPr/>
              </p:nvGrpSpPr>
              <p:grpSpPr bwMode="auto">
                <a:xfrm>
                  <a:off x="1703" y="2886"/>
                  <a:ext cx="113" cy="519"/>
                  <a:chOff x="1703" y="2886"/>
                  <a:chExt cx="113" cy="519"/>
                </a:xfrm>
              </p:grpSpPr>
              <p:sp>
                <p:nvSpPr>
                  <p:cNvPr id="17421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706" y="2886"/>
                    <a:ext cx="108" cy="513"/>
                  </a:xfrm>
                  <a:prstGeom prst="roundRect">
                    <a:avLst>
                      <a:gd name="adj" fmla="val 907"/>
                    </a:avLst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>
                      <a:lnSpc>
                        <a:spcPct val="134000"/>
                      </a:lnSpc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422" name="AutoShape 20"/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886"/>
                    <a:ext cx="114" cy="520"/>
                  </a:xfrm>
                  <a:prstGeom prst="roundRect">
                    <a:avLst>
                      <a:gd name="adj" fmla="val 907"/>
                    </a:avLst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endParaRPr lang="en-GB">
                      <a:solidFill>
                        <a:srgbClr val="3333CC"/>
                      </a:solidFill>
                      <a:latin typeface="Comic Sans MS" charset="0"/>
                      <a:cs typeface="Times New Roman" charset="0"/>
                    </a:endParaRPr>
                  </a:p>
                  <a:p>
                    <a:pPr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endParaRPr lang="en-GB">
                      <a:solidFill>
                        <a:srgbClr val="3333CC"/>
                      </a:solidFill>
                      <a:latin typeface="Comic Sans MS" charset="0"/>
                      <a:cs typeface="Times New Roman" charset="0"/>
                    </a:endParaRPr>
                  </a:p>
                </p:txBody>
              </p:sp>
            </p:grpSp>
          </p:grpSp>
        </p:grpSp>
      </p:grpSp>
      <p:sp>
        <p:nvSpPr>
          <p:cNvPr id="17" name="Rectangle 16"/>
          <p:cNvSpPr/>
          <p:nvPr/>
        </p:nvSpPr>
        <p:spPr>
          <a:xfrm>
            <a:off x="0" y="2527300"/>
            <a:ext cx="874846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Ralf Siebenmorgen, Frank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Heymann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Nikolai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Voshchinikov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Endrik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Kr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Times New Roman" pitchFamily="16" charset="0"/>
              </a:rPr>
              <a:t>ű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gel</a:t>
            </a:r>
            <a:endParaRPr lang="en-GB" dirty="0" smtClean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Peter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Scicluna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(PhD)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b="1" i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ea typeface="+mn-ea"/>
                <a:cs typeface="+mn-cs"/>
              </a:rPr>
              <a:t>PAH in 3D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274" y="428625"/>
            <a:ext cx="8592166" cy="170713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Shadows, gaps and ring-like </a:t>
            </a:r>
          </a:p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structures in proto-planetary disks</a:t>
            </a:r>
            <a:endParaRPr lang="en-US" sz="4000" dirty="0">
              <a:solidFill>
                <a:schemeClr val="accent6"/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5724128" y="73024"/>
            <a:ext cx="3348435" cy="1123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sz="4800" dirty="0" smtClean="0">
                <a:solidFill>
                  <a:srgbClr val="22228B"/>
                </a:solidFill>
                <a:latin typeface="Impact" charset="0"/>
              </a:rPr>
              <a:t>Emission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3643313" y="571500"/>
            <a:ext cx="857250" cy="285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73" y="260648"/>
            <a:ext cx="5699911" cy="32403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3212976"/>
            <a:ext cx="5428971" cy="3312368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288" y="3658518"/>
            <a:ext cx="2362200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9890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5148064" y="73024"/>
            <a:ext cx="3348435" cy="1123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sz="4800" dirty="0" err="1" smtClean="0">
                <a:solidFill>
                  <a:srgbClr val="22228B"/>
                </a:solidFill>
                <a:latin typeface="Impact" charset="0"/>
              </a:rPr>
              <a:t>Polarisation</a:t>
            </a:r>
            <a:endParaRPr lang="en-US" sz="4800" dirty="0" smtClean="0">
              <a:solidFill>
                <a:srgbClr val="22228B"/>
              </a:solidFill>
              <a:latin typeface="Impact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3643313" y="571500"/>
            <a:ext cx="857250" cy="285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230836"/>
            <a:ext cx="8207896" cy="500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097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3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857375" y="785813"/>
            <a:ext cx="4714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Box 9"/>
          <p:cNvSpPr txBox="1">
            <a:spLocks noChangeArrowheads="1"/>
          </p:cNvSpPr>
          <p:nvPr/>
        </p:nvSpPr>
        <p:spPr bwMode="auto">
          <a:xfrm>
            <a:off x="500063" y="357188"/>
            <a:ext cx="7429500" cy="130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3200" b="1" u="sng" dirty="0">
                <a:solidFill>
                  <a:schemeClr val="tx1"/>
                </a:solidFill>
              </a:rPr>
              <a:t>Circular </a:t>
            </a:r>
            <a:r>
              <a:rPr lang="en-US" sz="3200" b="1" u="sng" dirty="0" err="1">
                <a:solidFill>
                  <a:schemeClr val="tx1"/>
                </a:solidFill>
              </a:rPr>
              <a:t>polarisation</a:t>
            </a:r>
            <a:r>
              <a:rPr lang="en-US" sz="3200" b="1" u="sng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of dust: 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800" b="1" dirty="0">
                <a:solidFill>
                  <a:schemeClr val="tx1"/>
                </a:solidFill>
              </a:rPr>
              <a:t>              </a:t>
            </a:r>
            <a:r>
              <a:rPr lang="en-US" sz="2800" dirty="0">
                <a:solidFill>
                  <a:schemeClr val="tx1"/>
                </a:solidFill>
              </a:rPr>
              <a:t>oblate           versus     </a:t>
            </a:r>
            <a:r>
              <a:rPr lang="en-US" sz="2800" dirty="0" err="1">
                <a:solidFill>
                  <a:schemeClr val="tx1"/>
                </a:solidFill>
              </a:rPr>
              <a:t>prolate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23555" name="Straight Arrow Connector 8"/>
          <p:cNvCxnSpPr>
            <a:cxnSpLocks noChangeShapeType="1"/>
          </p:cNvCxnSpPr>
          <p:nvPr/>
        </p:nvCxnSpPr>
        <p:spPr bwMode="auto">
          <a:xfrm rot="16200000" flipH="1">
            <a:off x="2321719" y="1678781"/>
            <a:ext cx="714375" cy="500063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6" name="Straight Arrow Connector 13"/>
          <p:cNvCxnSpPr>
            <a:cxnSpLocks noChangeShapeType="1"/>
          </p:cNvCxnSpPr>
          <p:nvPr/>
        </p:nvCxnSpPr>
        <p:spPr bwMode="auto">
          <a:xfrm flipH="1">
            <a:off x="3563938" y="1643063"/>
            <a:ext cx="1365250" cy="16414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57" name="Oval 15"/>
          <p:cNvSpPr>
            <a:spLocks noChangeArrowheads="1"/>
          </p:cNvSpPr>
          <p:nvPr/>
        </p:nvSpPr>
        <p:spPr bwMode="auto">
          <a:xfrm>
            <a:off x="2714625" y="3500438"/>
            <a:ext cx="285750" cy="285750"/>
          </a:xfrm>
          <a:prstGeom prst="ellips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hangingPunct="0"/>
            <a:endParaRPr lang="en-US" sz="2800">
              <a:solidFill>
                <a:schemeClr val="accent2"/>
              </a:solidFill>
              <a:latin typeface="Comic Sans MS" charset="0"/>
            </a:endParaRPr>
          </a:p>
        </p:txBody>
      </p:sp>
      <p:sp>
        <p:nvSpPr>
          <p:cNvPr id="23558" name="TextBox 20"/>
          <p:cNvSpPr txBox="1">
            <a:spLocks noChangeArrowheads="1"/>
          </p:cNvSpPr>
          <p:nvPr/>
        </p:nvSpPr>
        <p:spPr bwMode="auto">
          <a:xfrm>
            <a:off x="3502025" y="5715000"/>
            <a:ext cx="4240163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/>
              <a:t>~</a:t>
            </a:r>
            <a:r>
              <a:rPr lang="en-US" dirty="0">
                <a:solidFill>
                  <a:srgbClr val="000000"/>
                </a:solidFill>
              </a:rPr>
              <a:t>maximum of linear </a:t>
            </a:r>
            <a:r>
              <a:rPr lang="en-US" dirty="0" err="1" smtClean="0">
                <a:solidFill>
                  <a:srgbClr val="000000"/>
                </a:solidFill>
              </a:rPr>
              <a:t>polarisation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23559" name="Straight Arrow Connector 22"/>
          <p:cNvCxnSpPr>
            <a:cxnSpLocks noChangeShapeType="1"/>
          </p:cNvCxnSpPr>
          <p:nvPr/>
        </p:nvCxnSpPr>
        <p:spPr bwMode="auto">
          <a:xfrm rot="16200000" flipV="1">
            <a:off x="2214563" y="4643438"/>
            <a:ext cx="2000250" cy="571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0" name="Straight Connector 11"/>
          <p:cNvCxnSpPr>
            <a:cxnSpLocks noChangeShapeType="1"/>
          </p:cNvCxnSpPr>
          <p:nvPr/>
        </p:nvCxnSpPr>
        <p:spPr bwMode="auto">
          <a:xfrm>
            <a:off x="4929188" y="1643063"/>
            <a:ext cx="171450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14"/>
          <p:cNvCxnSpPr>
            <a:cxnSpLocks noChangeShapeType="1"/>
          </p:cNvCxnSpPr>
          <p:nvPr/>
        </p:nvCxnSpPr>
        <p:spPr bwMode="auto">
          <a:xfrm>
            <a:off x="1643063" y="1571625"/>
            <a:ext cx="1571625" cy="1588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2" name="TextBox 10"/>
          <p:cNvSpPr txBox="1">
            <a:spLocks noChangeArrowheads="1"/>
          </p:cNvSpPr>
          <p:nvPr/>
        </p:nvSpPr>
        <p:spPr bwMode="auto">
          <a:xfrm>
            <a:off x="3960813" y="5119688"/>
            <a:ext cx="396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" name="TextBox 20"/>
          <p:cNvSpPr txBox="1">
            <a:spLocks noChangeArrowheads="1"/>
          </p:cNvSpPr>
          <p:nvPr/>
        </p:nvSpPr>
        <p:spPr bwMode="auto">
          <a:xfrm>
            <a:off x="-36512" y="6319075"/>
            <a:ext cx="9180512" cy="56630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 smtClean="0"/>
              <a:t>~</a:t>
            </a:r>
            <a:r>
              <a:rPr lang="en-US" dirty="0" err="1" smtClean="0">
                <a:solidFill>
                  <a:srgbClr val="000000"/>
                </a:solidFill>
              </a:rPr>
              <a:t>Voshchinnikov</a:t>
            </a:r>
            <a:r>
              <a:rPr lang="en-US" dirty="0" smtClean="0">
                <a:solidFill>
                  <a:srgbClr val="000000"/>
                </a:solidFill>
              </a:rPr>
              <a:t> (2002, 2012)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Group 9"/>
          <p:cNvGrpSpPr>
            <a:grpSpLocks/>
          </p:cNvGrpSpPr>
          <p:nvPr/>
        </p:nvGrpSpPr>
        <p:grpSpPr bwMode="auto">
          <a:xfrm>
            <a:off x="1547664" y="1656184"/>
            <a:ext cx="6552728" cy="4725144"/>
            <a:chOff x="179512" y="0"/>
            <a:chExt cx="5472608" cy="3375767"/>
          </a:xfrm>
        </p:grpSpPr>
        <p:pic>
          <p:nvPicPr>
            <p:cNvPr id="61444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0"/>
              <a:ext cx="5472608" cy="3375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grpSp>
          <p:nvGrpSpPr>
            <p:cNvPr id="61445" name="Group 8"/>
            <p:cNvGrpSpPr>
              <a:grpSpLocks/>
            </p:cNvGrpSpPr>
            <p:nvPr/>
          </p:nvGrpSpPr>
          <p:grpSpPr bwMode="auto">
            <a:xfrm>
              <a:off x="1043608" y="2276872"/>
              <a:ext cx="4032448" cy="648072"/>
              <a:chOff x="1043608" y="2276872"/>
              <a:chExt cx="4032448" cy="648072"/>
            </a:xfrm>
          </p:grpSpPr>
          <p:sp>
            <p:nvSpPr>
              <p:cNvPr id="61446" name="Text Box 2"/>
              <p:cNvSpPr txBox="1">
                <a:spLocks noChangeArrowheads="1"/>
              </p:cNvSpPr>
              <p:nvPr/>
            </p:nvSpPr>
            <p:spPr bwMode="auto">
              <a:xfrm>
                <a:off x="4575300" y="2427753"/>
                <a:ext cx="500756" cy="3531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1pPr>
                <a:lvl2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2pPr>
                <a:lvl3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3pPr>
                <a:lvl4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4pPr>
                <a:lvl5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9pPr>
              </a:lstStyle>
              <a:p>
                <a:pPr eaLnBrk="1" hangingPunct="1"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n-US" sz="1400">
                    <a:solidFill>
                      <a:schemeClr val="tx1"/>
                    </a:solidFill>
                  </a:rPr>
                  <a:t>ISM</a:t>
                </a:r>
                <a:endParaRPr lang="en-US" sz="14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447" name="Text Box 4"/>
              <p:cNvSpPr txBox="1">
                <a:spLocks noChangeArrowheads="1"/>
              </p:cNvSpPr>
              <p:nvPr/>
            </p:nvSpPr>
            <p:spPr bwMode="auto">
              <a:xfrm>
                <a:off x="1043608" y="2568820"/>
                <a:ext cx="2952328" cy="3561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1pPr>
                <a:lvl2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2pPr>
                <a:lvl3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3pPr>
                <a:lvl4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4pPr>
                <a:lvl5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LGC Sans" charset="0"/>
                    <a:cs typeface="DejaVu LGC Sans" charset="0"/>
                  </a:defRPr>
                </a:lvl9pPr>
              </a:lstStyle>
              <a:p>
                <a:pPr eaLnBrk="1" hangingPunct="1"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Comic Sans MS" charset="0"/>
                  </a:rPr>
                  <a:t>Krügel&amp;Siebenmorgen (1994)</a:t>
                </a:r>
              </a:p>
            </p:txBody>
          </p:sp>
          <p:sp>
            <p:nvSpPr>
              <p:cNvPr id="61448" name="Rounded Rectangle 6"/>
              <p:cNvSpPr>
                <a:spLocks noChangeArrowheads="1"/>
              </p:cNvSpPr>
              <p:nvPr/>
            </p:nvSpPr>
            <p:spPr bwMode="auto">
              <a:xfrm>
                <a:off x="1187624" y="2276872"/>
                <a:ext cx="2304256" cy="288032"/>
              </a:xfrm>
              <a:prstGeom prst="roundRect">
                <a:avLst>
                  <a:gd name="adj" fmla="val 16667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</p:grpSp>
      </p:grp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2879749" y="-171400"/>
            <a:ext cx="5148635" cy="184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sz="4000" dirty="0" smtClean="0">
                <a:solidFill>
                  <a:srgbClr val="22228B"/>
                </a:solidFill>
                <a:latin typeface="Impact" charset="0"/>
              </a:rPr>
              <a:t>Homogenous versus 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sz="4000" dirty="0" smtClean="0">
                <a:solidFill>
                  <a:srgbClr val="22228B"/>
                </a:solidFill>
                <a:latin typeface="Impact" charset="0"/>
              </a:rPr>
              <a:t>composite grains</a:t>
            </a:r>
            <a:endParaRPr lang="en-US" sz="4000" dirty="0" smtClean="0">
              <a:solidFill>
                <a:srgbClr val="22228B"/>
              </a:solidFill>
              <a:latin typeface="+mn-lt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6660232" y="5085184"/>
            <a:ext cx="720080" cy="36004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6">
                <a:lumMod val="20000"/>
                <a:lumOff val="80000"/>
                <a:alpha val="75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9553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1"/>
          <p:cNvSpPr>
            <a:spLocks noChangeArrowheads="1"/>
          </p:cNvSpPr>
          <p:nvPr/>
        </p:nvSpPr>
        <p:spPr bwMode="auto">
          <a:xfrm>
            <a:off x="622300" y="1820863"/>
            <a:ext cx="4608513" cy="4608512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1774825" y="1820863"/>
            <a:ext cx="1588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2925763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4078288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622300" y="297180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622300" y="4124325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622300" y="527685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215900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2541588" y="4124325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>
            <a:off x="1774825" y="4508500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1774825" y="4892675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4078288" y="47005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465455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311785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3309938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3502025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3694113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388620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2925763" y="31638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2925763" y="33575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>
            <a:off x="2925763" y="35480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2925763" y="3933825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2925763" y="3740150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 flipV="1">
            <a:off x="622300" y="1238250"/>
            <a:ext cx="1588" cy="588963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5230813" y="6429375"/>
            <a:ext cx="574675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611188" y="714375"/>
            <a:ext cx="5643562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5560" rIns="0" bIns="0"/>
          <a:lstStyle/>
          <a:p>
            <a:pPr marL="385763" indent="-292100">
              <a:spcAft>
                <a:spcPts val="1288"/>
              </a:spcAft>
              <a:buClr>
                <a:srgbClr val="2D2DB9"/>
              </a:buClr>
              <a:buSzPct val="100000"/>
              <a:buFont typeface="Wingdings" charset="2"/>
              <a:buChar char=""/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Arbitrary dust distribution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</a:t>
            </a:r>
          </a:p>
          <a:p>
            <a:pPr marL="385763" indent="-292100">
              <a:spcAft>
                <a:spcPts val="1288"/>
              </a:spcAft>
              <a:buClr>
                <a:srgbClr val="2D2DB9"/>
              </a:buClr>
              <a:buSzPct val="100000"/>
              <a:buFont typeface="Wingdings" charset="2"/>
              <a:buChar char=""/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Pseudo adaptive mesh </a:t>
            </a:r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>
            <a:off x="6013450" y="2832100"/>
            <a:ext cx="269557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2320" rIns="0" bIns="0"/>
          <a:lstStyle>
            <a:lvl1pPr marL="549275" indent="-455613"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spcAft>
                <a:spcPts val="1288"/>
              </a:spcAft>
              <a:buClr>
                <a:srgbClr val="2D2DB9"/>
              </a:buClr>
              <a:buSzPct val="100000"/>
              <a:buFont typeface="Times New Roman" charset="0"/>
              <a:buAutoNum type="arabicPeriod"/>
            </a:pPr>
            <a:r>
              <a:rPr lang="en-US" sz="2500">
                <a:solidFill>
                  <a:srgbClr val="22228B"/>
                </a:solidFill>
              </a:rPr>
              <a:t>geometry</a:t>
            </a:r>
          </a:p>
          <a:p>
            <a:pPr eaLnBrk="1" hangingPunct="1">
              <a:lnSpc>
                <a:spcPct val="134000"/>
              </a:lnSpc>
              <a:spcAft>
                <a:spcPts val="1288"/>
              </a:spcAft>
            </a:pPr>
            <a:endParaRPr lang="en-US" sz="2500">
              <a:solidFill>
                <a:srgbClr val="22228B"/>
              </a:solidFill>
            </a:endParaRPr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4716463" y="-100013"/>
            <a:ext cx="4297362" cy="213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528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4000" dirty="0">
                <a:solidFill>
                  <a:srgbClr val="22228B"/>
                </a:solidFill>
                <a:latin typeface="Impact" charset="0"/>
              </a:rPr>
              <a:t>3D   Monte Carlo</a:t>
            </a:r>
          </a:p>
          <a:p>
            <a:pPr algn="r"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3200" dirty="0" err="1">
                <a:solidFill>
                  <a:srgbClr val="22228B"/>
                </a:solidFill>
                <a:latin typeface="Arial Black" charset="0"/>
              </a:rPr>
              <a:t>R</a:t>
            </a:r>
            <a:r>
              <a:rPr lang="en-US" sz="3200" dirty="0" err="1" smtClean="0">
                <a:solidFill>
                  <a:srgbClr val="22228B"/>
                </a:solidFill>
                <a:latin typeface="Arial Black" charset="0"/>
              </a:rPr>
              <a:t>adiative</a:t>
            </a:r>
            <a:r>
              <a:rPr lang="en-US" sz="3200" dirty="0" smtClean="0">
                <a:solidFill>
                  <a:srgbClr val="22228B"/>
                </a:solidFill>
                <a:latin typeface="Arial Black" charset="0"/>
              </a:rPr>
              <a:t> </a:t>
            </a:r>
          </a:p>
          <a:p>
            <a:pPr algn="r"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3200" dirty="0" smtClean="0">
                <a:solidFill>
                  <a:srgbClr val="22228B"/>
                </a:solidFill>
                <a:latin typeface="Arial Black" charset="0"/>
              </a:rPr>
              <a:t>Transfer</a:t>
            </a:r>
            <a:endParaRPr lang="en-US" sz="3200" dirty="0">
              <a:solidFill>
                <a:srgbClr val="22228B"/>
              </a:solidFill>
              <a:latin typeface="Arial Black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622300" y="1820863"/>
            <a:ext cx="4608513" cy="4608512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1774825" y="1820863"/>
            <a:ext cx="1588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2925763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4078288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622300" y="297180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622300" y="4124325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622300" y="527685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215900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2541588" y="4124325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774825" y="4508500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1774825" y="4892675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4078288" y="47005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465455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311785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3309938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502025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3694113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>
            <a:off x="388620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>
            <a:off x="2925763" y="31638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2925763" y="33575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2925763" y="35480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2925763" y="3933825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2925763" y="3740150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 flipV="1">
            <a:off x="622300" y="1238250"/>
            <a:ext cx="1588" cy="588963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21" name="Line 25"/>
          <p:cNvSpPr>
            <a:spLocks noChangeShapeType="1"/>
          </p:cNvSpPr>
          <p:nvPr/>
        </p:nvSpPr>
        <p:spPr bwMode="auto">
          <a:xfrm>
            <a:off x="5230813" y="6429375"/>
            <a:ext cx="574675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22" name="Line 26"/>
          <p:cNvSpPr>
            <a:spLocks noChangeShapeType="1"/>
          </p:cNvSpPr>
          <p:nvPr/>
        </p:nvSpPr>
        <p:spPr bwMode="auto">
          <a:xfrm flipV="1">
            <a:off x="622300" y="5078413"/>
            <a:ext cx="2112963" cy="135731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6013450" y="2832100"/>
            <a:ext cx="269557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2320" rIns="0" bIns="0"/>
          <a:lstStyle>
            <a:lvl1pPr marL="549275" indent="-455613"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spcAft>
                <a:spcPts val="1288"/>
              </a:spcAft>
              <a:buClr>
                <a:srgbClr val="002060"/>
              </a:buClr>
              <a:buSzPct val="100000"/>
              <a:buFont typeface="Times New Roman" charset="0"/>
              <a:buAutoNum type="arabicPeriod"/>
            </a:pPr>
            <a:r>
              <a:rPr lang="en-US" sz="2500">
                <a:solidFill>
                  <a:srgbClr val="D2D2F4"/>
                </a:solidFill>
              </a:rPr>
              <a:t>geometry</a:t>
            </a:r>
          </a:p>
          <a:p>
            <a:pPr eaLnBrk="1" hangingPunct="1">
              <a:lnSpc>
                <a:spcPct val="134000"/>
              </a:lnSpc>
              <a:spcAft>
                <a:spcPts val="1288"/>
              </a:spcAft>
              <a:buClr>
                <a:srgbClr val="002060"/>
              </a:buClr>
              <a:buSzPct val="100000"/>
              <a:buFont typeface="Times New Roman" charset="0"/>
              <a:buAutoNum type="arabicPeriod"/>
            </a:pPr>
            <a:r>
              <a:rPr lang="en-US" sz="2800">
                <a:solidFill>
                  <a:srgbClr val="22228B"/>
                </a:solidFill>
              </a:rPr>
              <a:t>source</a:t>
            </a:r>
          </a:p>
          <a:p>
            <a:pPr eaLnBrk="1" hangingPunct="1">
              <a:lnSpc>
                <a:spcPct val="134000"/>
              </a:lnSpc>
              <a:spcAft>
                <a:spcPts val="1288"/>
              </a:spcAft>
            </a:pPr>
            <a:endParaRPr lang="en-US" sz="2500">
              <a:solidFill>
                <a:srgbClr val="000000"/>
              </a:solidFill>
            </a:endParaRPr>
          </a:p>
          <a:p>
            <a:pPr eaLnBrk="1" hangingPunct="1">
              <a:lnSpc>
                <a:spcPct val="134000"/>
              </a:lnSpc>
              <a:spcAft>
                <a:spcPts val="1288"/>
              </a:spcAft>
            </a:pPr>
            <a:endParaRPr lang="en-US" sz="2500">
              <a:solidFill>
                <a:srgbClr val="000000"/>
              </a:solidFill>
            </a:endParaRPr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642938" y="1163638"/>
            <a:ext cx="72771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5560" rIns="0" bIns="0"/>
          <a:lstStyle>
            <a:lvl1pPr marL="385763" indent="-292100" eaLnBrk="0" hangingPunct="0"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5763" algn="l"/>
                <a:tab pos="842963" algn="l"/>
                <a:tab pos="1300163" algn="l"/>
                <a:tab pos="1757363" algn="l"/>
                <a:tab pos="2214563" algn="l"/>
                <a:tab pos="2671763" algn="l"/>
                <a:tab pos="3128963" algn="l"/>
                <a:tab pos="3586163" algn="l"/>
                <a:tab pos="4043363" algn="l"/>
                <a:tab pos="4500563" algn="l"/>
                <a:tab pos="4957763" algn="l"/>
                <a:tab pos="5414963" algn="l"/>
                <a:tab pos="5872163" algn="l"/>
                <a:tab pos="6329363" algn="l"/>
                <a:tab pos="6786563" algn="l"/>
                <a:tab pos="7243763" algn="l"/>
                <a:tab pos="7700963" algn="l"/>
                <a:tab pos="8158163" algn="l"/>
                <a:tab pos="8615363" algn="l"/>
                <a:tab pos="9072563" algn="l"/>
                <a:tab pos="95297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spcAft>
                <a:spcPts val="1288"/>
              </a:spcAft>
              <a:buClr>
                <a:srgbClr val="2D2DB9"/>
              </a:buClr>
              <a:buSzPct val="100000"/>
              <a:buFont typeface="Wingdings" charset="0"/>
              <a:buChar char=""/>
            </a:pPr>
            <a:r>
              <a:rPr lang="en-US">
                <a:solidFill>
                  <a:srgbClr val="22228B"/>
                </a:solidFill>
                <a:latin typeface="Comic Sans MS" charset="0"/>
              </a:rPr>
              <a:t>Source emits “photon packages” of equal energy</a:t>
            </a:r>
          </a:p>
        </p:txBody>
      </p:sp>
      <p:sp>
        <p:nvSpPr>
          <p:cNvPr id="29725" name="Oval 29"/>
          <p:cNvSpPr>
            <a:spLocks noChangeArrowheads="1"/>
          </p:cNvSpPr>
          <p:nvPr/>
        </p:nvSpPr>
        <p:spPr bwMode="auto">
          <a:xfrm>
            <a:off x="414338" y="6221413"/>
            <a:ext cx="414337" cy="414337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>
            <a:off x="6875463" y="0"/>
            <a:ext cx="22098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528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3200">
                <a:solidFill>
                  <a:srgbClr val="22228B"/>
                </a:solidFill>
                <a:latin typeface="Impact" charset="0"/>
              </a:rPr>
              <a:t>Monte Carlo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1"/>
          <p:cNvSpPr>
            <a:spLocks noChangeArrowheads="1"/>
          </p:cNvSpPr>
          <p:nvPr/>
        </p:nvSpPr>
        <p:spPr bwMode="auto">
          <a:xfrm>
            <a:off x="3502025" y="3740150"/>
            <a:ext cx="192088" cy="192088"/>
          </a:xfrm>
          <a:prstGeom prst="roundRect">
            <a:avLst>
              <a:gd name="adj" fmla="val 75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622300" y="2971800"/>
            <a:ext cx="1152525" cy="1152525"/>
          </a:xfrm>
          <a:prstGeom prst="roundRect">
            <a:avLst>
              <a:gd name="adj" fmla="val 12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3309938" y="3163888"/>
            <a:ext cx="192087" cy="192087"/>
          </a:xfrm>
          <a:prstGeom prst="roundRect">
            <a:avLst>
              <a:gd name="adj" fmla="val 75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2541588" y="4892675"/>
            <a:ext cx="384175" cy="384175"/>
          </a:xfrm>
          <a:prstGeom prst="roundRect">
            <a:avLst>
              <a:gd name="adj" fmla="val 37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622300" y="1820863"/>
            <a:ext cx="4608513" cy="4608512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1774825" y="1820863"/>
            <a:ext cx="0" cy="460851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2925763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4078288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622300" y="297180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622300" y="4124325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622300" y="527685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215900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>
            <a:off x="2541588" y="4124325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>
            <a:off x="1774825" y="4508500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1774825" y="4892675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4078288" y="47005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465455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>
            <a:off x="311785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3309938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>
            <a:off x="3502025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>
            <a:off x="3694113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>
            <a:off x="388620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>
            <a:off x="2925763" y="31638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>
            <a:off x="2925763" y="33575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>
            <a:off x="2925763" y="35480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>
            <a:off x="2925763" y="3933825"/>
            <a:ext cx="1152525" cy="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1" name="Line 27"/>
          <p:cNvSpPr>
            <a:spLocks noChangeShapeType="1"/>
          </p:cNvSpPr>
          <p:nvPr/>
        </p:nvSpPr>
        <p:spPr bwMode="auto">
          <a:xfrm>
            <a:off x="2925763" y="3740150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 flipV="1">
            <a:off x="622300" y="1243013"/>
            <a:ext cx="1588" cy="57943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3" name="Line 29"/>
          <p:cNvSpPr>
            <a:spLocks noChangeShapeType="1"/>
          </p:cNvSpPr>
          <p:nvPr/>
        </p:nvSpPr>
        <p:spPr bwMode="auto">
          <a:xfrm>
            <a:off x="5230813" y="6429375"/>
            <a:ext cx="574675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4" name="Line 30"/>
          <p:cNvSpPr>
            <a:spLocks noChangeShapeType="1"/>
          </p:cNvSpPr>
          <p:nvPr/>
        </p:nvSpPr>
        <p:spPr bwMode="auto">
          <a:xfrm flipV="1">
            <a:off x="622300" y="5083175"/>
            <a:ext cx="2112963" cy="1347788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5" name="Line 31"/>
          <p:cNvSpPr>
            <a:spLocks noChangeShapeType="1"/>
          </p:cNvSpPr>
          <p:nvPr/>
        </p:nvSpPr>
        <p:spPr bwMode="auto">
          <a:xfrm flipH="1" flipV="1">
            <a:off x="1389063" y="3740150"/>
            <a:ext cx="1346200" cy="134620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6" name="Line 32"/>
          <p:cNvSpPr>
            <a:spLocks noChangeShapeType="1"/>
          </p:cNvSpPr>
          <p:nvPr/>
        </p:nvSpPr>
        <p:spPr bwMode="auto">
          <a:xfrm flipV="1">
            <a:off x="1389063" y="3265488"/>
            <a:ext cx="2019300" cy="47625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1777" name="Line 33"/>
          <p:cNvSpPr>
            <a:spLocks noChangeShapeType="1"/>
          </p:cNvSpPr>
          <p:nvPr/>
        </p:nvSpPr>
        <p:spPr bwMode="auto">
          <a:xfrm>
            <a:off x="3413125" y="3271838"/>
            <a:ext cx="177800" cy="56673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4" name="Text Box 34"/>
          <p:cNvSpPr txBox="1">
            <a:spLocks noChangeArrowheads="1"/>
          </p:cNvSpPr>
          <p:nvPr/>
        </p:nvSpPr>
        <p:spPr bwMode="auto">
          <a:xfrm>
            <a:off x="6013450" y="2832100"/>
            <a:ext cx="3130550" cy="297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geometry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source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inter-action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dust temperature</a:t>
            </a:r>
          </a:p>
          <a:p>
            <a:pPr marL="391686" indent="-293764">
              <a:lnSpc>
                <a:spcPct val="134000"/>
              </a:lnSpc>
              <a:spcAft>
                <a:spcPts val="1293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endParaRPr lang="en-US" sz="2500" dirty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pPr marL="391686" indent="-293764">
              <a:lnSpc>
                <a:spcPct val="134000"/>
              </a:lnSpc>
              <a:spcAft>
                <a:spcPts val="1293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endParaRPr lang="en-US" sz="2500" dirty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17445" name="Text Box 35"/>
          <p:cNvSpPr txBox="1">
            <a:spLocks noChangeArrowheads="1"/>
          </p:cNvSpPr>
          <p:nvPr/>
        </p:nvSpPr>
        <p:spPr bwMode="auto">
          <a:xfrm>
            <a:off x="644525" y="1241425"/>
            <a:ext cx="6427788" cy="830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lnSpc>
                <a:spcPct val="134000"/>
              </a:lnSpc>
              <a:spcAft>
                <a:spcPts val="129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  <a:defRPr/>
            </a:pPr>
            <a:r>
              <a:rPr lang="en-US" dirty="0">
                <a:solidFill>
                  <a:srgbClr val="94006B"/>
                </a:solidFill>
                <a:latin typeface="+mn-lt"/>
                <a:ea typeface="+mn-ea"/>
                <a:cs typeface="+mn-cs"/>
              </a:rPr>
              <a:t>absorption</a:t>
            </a:r>
            <a:r>
              <a:rPr lang="en-US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/ </a:t>
            </a:r>
            <a:r>
              <a:rPr lang="en-US" dirty="0">
                <a:solidFill>
                  <a:srgbClr val="0099FF"/>
                </a:solidFill>
                <a:latin typeface="+mn-lt"/>
                <a:ea typeface="+mn-ea"/>
                <a:cs typeface="+mn-cs"/>
              </a:rPr>
              <a:t>scattering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no interaction</a:t>
            </a:r>
            <a:endParaRPr lang="en-US" dirty="0">
              <a:solidFill>
                <a:srgbClr val="0099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780" name="Oval 36"/>
          <p:cNvSpPr>
            <a:spLocks noChangeArrowheads="1"/>
          </p:cNvSpPr>
          <p:nvPr/>
        </p:nvSpPr>
        <p:spPr bwMode="auto">
          <a:xfrm>
            <a:off x="414338" y="6221413"/>
            <a:ext cx="414337" cy="4143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857250" y="-71438"/>
            <a:ext cx="8228013" cy="76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Monte Carlo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29500" y="571500"/>
            <a:ext cx="1714500" cy="58737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rPr>
              <a:t>       </a:t>
            </a:r>
            <a:r>
              <a:rPr lang="en-US" sz="2000" dirty="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rPr>
              <a:t>=</a:t>
            </a:r>
            <a:r>
              <a:rPr lang="en-US" dirty="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rPr>
              <a:t> - </a:t>
            </a:r>
            <a:r>
              <a:rPr lang="en-US" sz="2000" dirty="0" err="1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rPr>
              <a:t>ln</a:t>
            </a:r>
            <a:r>
              <a:rPr lang="en-US" sz="2000" dirty="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rPr>
              <a:t>(</a:t>
            </a:r>
            <a:r>
              <a:rPr lang="el-GR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ζ</a:t>
            </a:r>
            <a:r>
              <a:rPr lang="en-US" sz="20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)</a:t>
            </a:r>
            <a:endParaRPr lang="en-US" sz="2000" dirty="0">
              <a:solidFill>
                <a:schemeClr val="tx1"/>
              </a:solidFill>
              <a:latin typeface="Times New Roman" pitchFamily="16" charset="0"/>
              <a:ea typeface="+mn-ea"/>
              <a:cs typeface="+mn-cs"/>
            </a:endParaRPr>
          </a:p>
        </p:txBody>
      </p:sp>
      <p:pic>
        <p:nvPicPr>
          <p:cNvPr id="317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785813"/>
            <a:ext cx="338138" cy="201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1"/>
          <p:cNvSpPr>
            <a:spLocks noChangeArrowheads="1"/>
          </p:cNvSpPr>
          <p:nvPr/>
        </p:nvSpPr>
        <p:spPr bwMode="auto">
          <a:xfrm>
            <a:off x="3502025" y="3740150"/>
            <a:ext cx="192088" cy="192088"/>
          </a:xfrm>
          <a:prstGeom prst="roundRect">
            <a:avLst>
              <a:gd name="adj" fmla="val 75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622300" y="2971800"/>
            <a:ext cx="1152525" cy="1152525"/>
          </a:xfrm>
          <a:prstGeom prst="roundRect">
            <a:avLst>
              <a:gd name="adj" fmla="val 12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309938" y="3163888"/>
            <a:ext cx="192087" cy="192087"/>
          </a:xfrm>
          <a:prstGeom prst="roundRect">
            <a:avLst>
              <a:gd name="adj" fmla="val 75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2541588" y="4892675"/>
            <a:ext cx="384175" cy="384175"/>
          </a:xfrm>
          <a:prstGeom prst="roundRect">
            <a:avLst>
              <a:gd name="adj" fmla="val 37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622300" y="1820863"/>
            <a:ext cx="4608513" cy="4608512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1774825" y="1820863"/>
            <a:ext cx="0" cy="460851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2925763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4078288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622300" y="297180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622300" y="4124325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622300" y="527685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215900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2541588" y="4124325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1774825" y="4508500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1774825" y="4892675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>
            <a:off x="4078288" y="47005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465455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311785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3309938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>
            <a:off x="3502025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>
            <a:off x="3694113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>
            <a:off x="388620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>
            <a:off x="2925763" y="31638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>
            <a:off x="2925763" y="33575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2925763" y="35480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>
            <a:off x="2925763" y="3933825"/>
            <a:ext cx="1152525" cy="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2925763" y="3740150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flipV="1">
            <a:off x="622300" y="1243013"/>
            <a:ext cx="1588" cy="57943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5230813" y="6429375"/>
            <a:ext cx="574675" cy="158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 flipV="1">
            <a:off x="622300" y="5083175"/>
            <a:ext cx="2112963" cy="1347788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23" name="Line 31"/>
          <p:cNvSpPr>
            <a:spLocks noChangeShapeType="1"/>
          </p:cNvSpPr>
          <p:nvPr/>
        </p:nvSpPr>
        <p:spPr bwMode="auto">
          <a:xfrm flipH="1" flipV="1">
            <a:off x="1389063" y="3740150"/>
            <a:ext cx="1346200" cy="134620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 flipV="1">
            <a:off x="1389063" y="3265488"/>
            <a:ext cx="2019300" cy="47625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25" name="Line 33"/>
          <p:cNvSpPr>
            <a:spLocks noChangeShapeType="1"/>
          </p:cNvSpPr>
          <p:nvPr/>
        </p:nvSpPr>
        <p:spPr bwMode="auto">
          <a:xfrm>
            <a:off x="3413125" y="3271838"/>
            <a:ext cx="177800" cy="56673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3826" name="Line 34"/>
          <p:cNvSpPr>
            <a:spLocks noChangeShapeType="1"/>
          </p:cNvSpPr>
          <p:nvPr/>
        </p:nvSpPr>
        <p:spPr bwMode="auto">
          <a:xfrm flipV="1">
            <a:off x="3606800" y="2279650"/>
            <a:ext cx="2406650" cy="1543050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70" name="Text Box 36"/>
          <p:cNvSpPr txBox="1">
            <a:spLocks noChangeArrowheads="1"/>
          </p:cNvSpPr>
          <p:nvPr/>
        </p:nvSpPr>
        <p:spPr bwMode="auto">
          <a:xfrm>
            <a:off x="647700" y="1163638"/>
            <a:ext cx="6781800" cy="62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Photons escape model cloud</a:t>
            </a:r>
          </a:p>
        </p:txBody>
      </p:sp>
      <p:sp>
        <p:nvSpPr>
          <p:cNvPr id="33828" name="Oval 37"/>
          <p:cNvSpPr>
            <a:spLocks noChangeArrowheads="1"/>
          </p:cNvSpPr>
          <p:nvPr/>
        </p:nvSpPr>
        <p:spPr bwMode="auto">
          <a:xfrm>
            <a:off x="414338" y="6221413"/>
            <a:ext cx="414337" cy="4143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41" name="Text Box 28"/>
          <p:cNvSpPr txBox="1">
            <a:spLocks noChangeArrowheads="1"/>
          </p:cNvSpPr>
          <p:nvPr/>
        </p:nvSpPr>
        <p:spPr bwMode="auto">
          <a:xfrm>
            <a:off x="857250" y="0"/>
            <a:ext cx="8228013" cy="76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Monte Carlo</a:t>
            </a: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6013450" y="1412776"/>
            <a:ext cx="2695575" cy="4824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geometry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source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inter-action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temperature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dirty="0" smtClean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detection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en-US" sz="2500" u="sng" dirty="0" err="1" smtClean="0">
                <a:solidFill>
                  <a:srgbClr val="008000"/>
                </a:solidFill>
                <a:latin typeface="Times New Roman" pitchFamily="16" charset="0"/>
                <a:ea typeface="+mn-ea"/>
                <a:cs typeface="+mn-cs"/>
              </a:rPr>
              <a:t>Lightechos</a:t>
            </a:r>
            <a:r>
              <a:rPr lang="en-US" sz="2500" u="sng" dirty="0" smtClean="0">
                <a:solidFill>
                  <a:srgbClr val="008000"/>
                </a:solidFill>
                <a:latin typeface="Times New Roman" pitchFamily="16" charset="0"/>
                <a:ea typeface="+mn-ea"/>
                <a:cs typeface="+mn-cs"/>
              </a:rPr>
              <a:t>:</a:t>
            </a:r>
            <a:r>
              <a:rPr lang="en-US" sz="2500" dirty="0" smtClean="0">
                <a:solidFill>
                  <a:srgbClr val="008000"/>
                </a:solidFill>
                <a:latin typeface="Times New Roman" pitchFamily="16" charset="0"/>
                <a:ea typeface="+mn-ea"/>
                <a:cs typeface="+mn-cs"/>
              </a:rPr>
              <a:t>  time as 4</a:t>
            </a:r>
            <a:r>
              <a:rPr lang="en-US" sz="2500" baseline="30000" dirty="0" smtClean="0">
                <a:solidFill>
                  <a:srgbClr val="008000"/>
                </a:solidFill>
                <a:latin typeface="Times New Roman" pitchFamily="16" charset="0"/>
                <a:ea typeface="+mn-ea"/>
                <a:cs typeface="+mn-cs"/>
              </a:rPr>
              <a:t>th</a:t>
            </a:r>
            <a:r>
              <a:rPr lang="en-US" sz="2500" dirty="0" smtClean="0">
                <a:solidFill>
                  <a:srgbClr val="008000"/>
                </a:solidFill>
                <a:latin typeface="Times New Roman" pitchFamily="16" charset="0"/>
                <a:ea typeface="+mn-ea"/>
                <a:cs typeface="+mn-cs"/>
              </a:rPr>
              <a:t> dimension?</a:t>
            </a:r>
          </a:p>
          <a:p>
            <a:pPr marL="555122" indent="-457200">
              <a:lnSpc>
                <a:spcPct val="134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endParaRPr lang="en-US" sz="2500" dirty="0">
              <a:solidFill>
                <a:schemeClr val="accent6"/>
              </a:solidFill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1643063"/>
            <a:ext cx="5286375" cy="642937"/>
          </a:xfrm>
        </p:spPr>
        <p:txBody>
          <a:bodyPr lIns="82945" tIns="41473" rIns="82945" bIns="41473"/>
          <a:lstStyle/>
          <a:p>
            <a:pPr marL="391686" indent="-293764" eaLnBrk="1">
              <a:buSzPct val="45000"/>
              <a:buFont typeface="Arial" pitchFamily="34" charset="0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Multiple photons at a time:</a:t>
            </a:r>
          </a:p>
        </p:txBody>
      </p:sp>
      <p:grpSp>
        <p:nvGrpSpPr>
          <p:cNvPr id="35842" name="Group 40"/>
          <p:cNvGrpSpPr>
            <a:grpSpLocks/>
          </p:cNvGrpSpPr>
          <p:nvPr/>
        </p:nvGrpSpPr>
        <p:grpSpPr bwMode="auto">
          <a:xfrm>
            <a:off x="71438" y="1714500"/>
            <a:ext cx="4214812" cy="4214813"/>
            <a:chOff x="829440" y="2694523"/>
            <a:chExt cx="3525121" cy="3734312"/>
          </a:xfrm>
        </p:grpSpPr>
        <p:sp>
          <p:nvSpPr>
            <p:cNvPr id="35845" name="AutoShape 3"/>
            <p:cNvSpPr>
              <a:spLocks noChangeArrowheads="1"/>
            </p:cNvSpPr>
            <p:nvPr/>
          </p:nvSpPr>
          <p:spPr bwMode="auto">
            <a:xfrm>
              <a:off x="964800" y="3094886"/>
              <a:ext cx="3012480" cy="3189934"/>
            </a:xfrm>
            <a:prstGeom prst="roundRect">
              <a:avLst>
                <a:gd name="adj" fmla="val 46"/>
              </a:avLst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945" tIns="41473" rIns="82945" bIns="41473" anchor="ctr"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sp>
          <p:nvSpPr>
            <p:cNvPr id="35846" name="Line 4"/>
            <p:cNvSpPr>
              <a:spLocks noChangeShapeType="1"/>
            </p:cNvSpPr>
            <p:nvPr/>
          </p:nvSpPr>
          <p:spPr bwMode="auto">
            <a:xfrm>
              <a:off x="1717921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47" name="Line 5"/>
            <p:cNvSpPr>
              <a:spLocks noChangeShapeType="1"/>
            </p:cNvSpPr>
            <p:nvPr/>
          </p:nvSpPr>
          <p:spPr bwMode="auto">
            <a:xfrm>
              <a:off x="2471040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48" name="Line 6"/>
            <p:cNvSpPr>
              <a:spLocks noChangeShapeType="1"/>
            </p:cNvSpPr>
            <p:nvPr/>
          </p:nvSpPr>
          <p:spPr bwMode="auto">
            <a:xfrm>
              <a:off x="3224161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49" name="Line 7"/>
            <p:cNvSpPr>
              <a:spLocks noChangeShapeType="1"/>
            </p:cNvSpPr>
            <p:nvPr/>
          </p:nvSpPr>
          <p:spPr bwMode="auto">
            <a:xfrm>
              <a:off x="964800" y="3892729"/>
              <a:ext cx="3012480" cy="144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0" name="Line 8"/>
            <p:cNvSpPr>
              <a:spLocks noChangeShapeType="1"/>
            </p:cNvSpPr>
            <p:nvPr/>
          </p:nvSpPr>
          <p:spPr bwMode="auto">
            <a:xfrm>
              <a:off x="964800" y="4690573"/>
              <a:ext cx="3012480" cy="144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1" name="Line 9"/>
            <p:cNvSpPr>
              <a:spLocks noChangeShapeType="1"/>
            </p:cNvSpPr>
            <p:nvPr/>
          </p:nvSpPr>
          <p:spPr bwMode="auto">
            <a:xfrm>
              <a:off x="964800" y="5486976"/>
              <a:ext cx="3012480" cy="1441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2" name="Line 10"/>
            <p:cNvSpPr>
              <a:spLocks noChangeShapeType="1"/>
            </p:cNvSpPr>
            <p:nvPr/>
          </p:nvSpPr>
          <p:spPr bwMode="auto">
            <a:xfrm>
              <a:off x="1969920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3" name="Line 11"/>
            <p:cNvSpPr>
              <a:spLocks noChangeShapeType="1"/>
            </p:cNvSpPr>
            <p:nvPr/>
          </p:nvSpPr>
          <p:spPr bwMode="auto">
            <a:xfrm>
              <a:off x="2220480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4" name="Line 12"/>
            <p:cNvSpPr>
              <a:spLocks noChangeShapeType="1"/>
            </p:cNvSpPr>
            <p:nvPr/>
          </p:nvSpPr>
          <p:spPr bwMode="auto">
            <a:xfrm>
              <a:off x="1717920" y="4955561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5" name="Line 13"/>
            <p:cNvSpPr>
              <a:spLocks noChangeShapeType="1"/>
            </p:cNvSpPr>
            <p:nvPr/>
          </p:nvSpPr>
          <p:spPr bwMode="auto">
            <a:xfrm>
              <a:off x="1717920" y="5221988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6" name="Line 14"/>
            <p:cNvSpPr>
              <a:spLocks noChangeShapeType="1"/>
            </p:cNvSpPr>
            <p:nvPr/>
          </p:nvSpPr>
          <p:spPr bwMode="auto">
            <a:xfrm>
              <a:off x="3224160" y="5089494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7" name="Line 15"/>
            <p:cNvSpPr>
              <a:spLocks noChangeShapeType="1"/>
            </p:cNvSpPr>
            <p:nvPr/>
          </p:nvSpPr>
          <p:spPr bwMode="auto">
            <a:xfrm>
              <a:off x="3601441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8" name="Line 16"/>
            <p:cNvSpPr>
              <a:spLocks noChangeShapeType="1"/>
            </p:cNvSpPr>
            <p:nvPr/>
          </p:nvSpPr>
          <p:spPr bwMode="auto">
            <a:xfrm>
              <a:off x="259776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59" name="Line 17"/>
            <p:cNvSpPr>
              <a:spLocks noChangeShapeType="1"/>
            </p:cNvSpPr>
            <p:nvPr/>
          </p:nvSpPr>
          <p:spPr bwMode="auto">
            <a:xfrm>
              <a:off x="2723041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0" name="Line 18"/>
            <p:cNvSpPr>
              <a:spLocks noChangeShapeType="1"/>
            </p:cNvSpPr>
            <p:nvPr/>
          </p:nvSpPr>
          <p:spPr bwMode="auto">
            <a:xfrm>
              <a:off x="284832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1" name="Line 19"/>
            <p:cNvSpPr>
              <a:spLocks noChangeShapeType="1"/>
            </p:cNvSpPr>
            <p:nvPr/>
          </p:nvSpPr>
          <p:spPr bwMode="auto">
            <a:xfrm>
              <a:off x="2973601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2" name="Line 20"/>
            <p:cNvSpPr>
              <a:spLocks noChangeShapeType="1"/>
            </p:cNvSpPr>
            <p:nvPr/>
          </p:nvSpPr>
          <p:spPr bwMode="auto">
            <a:xfrm>
              <a:off x="309888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3" name="Line 21"/>
            <p:cNvSpPr>
              <a:spLocks noChangeShapeType="1"/>
            </p:cNvSpPr>
            <p:nvPr/>
          </p:nvSpPr>
          <p:spPr bwMode="auto">
            <a:xfrm>
              <a:off x="2471041" y="4025223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4" name="Line 22"/>
            <p:cNvSpPr>
              <a:spLocks noChangeShapeType="1"/>
            </p:cNvSpPr>
            <p:nvPr/>
          </p:nvSpPr>
          <p:spPr bwMode="auto">
            <a:xfrm>
              <a:off x="2471041" y="4157717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5" name="Line 23"/>
            <p:cNvSpPr>
              <a:spLocks noChangeShapeType="1"/>
            </p:cNvSpPr>
            <p:nvPr/>
          </p:nvSpPr>
          <p:spPr bwMode="auto">
            <a:xfrm>
              <a:off x="2471041" y="4291650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6" name="Line 24"/>
            <p:cNvSpPr>
              <a:spLocks noChangeShapeType="1"/>
            </p:cNvSpPr>
            <p:nvPr/>
          </p:nvSpPr>
          <p:spPr bwMode="auto">
            <a:xfrm>
              <a:off x="2471041" y="4556638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7" name="Line 25"/>
            <p:cNvSpPr>
              <a:spLocks noChangeShapeType="1"/>
            </p:cNvSpPr>
            <p:nvPr/>
          </p:nvSpPr>
          <p:spPr bwMode="auto">
            <a:xfrm>
              <a:off x="2471041" y="4424144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8" name="Line 26"/>
            <p:cNvSpPr>
              <a:spLocks noChangeShapeType="1"/>
            </p:cNvSpPr>
            <p:nvPr/>
          </p:nvSpPr>
          <p:spPr bwMode="auto">
            <a:xfrm flipV="1">
              <a:off x="964800" y="2694523"/>
              <a:ext cx="1440" cy="401802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69" name="Line 27"/>
            <p:cNvSpPr>
              <a:spLocks noChangeShapeType="1"/>
            </p:cNvSpPr>
            <p:nvPr/>
          </p:nvSpPr>
          <p:spPr bwMode="auto">
            <a:xfrm>
              <a:off x="3978721" y="6284820"/>
              <a:ext cx="375840" cy="1441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70" name="Line 28"/>
            <p:cNvSpPr>
              <a:spLocks noChangeShapeType="1"/>
            </p:cNvSpPr>
            <p:nvPr/>
          </p:nvSpPr>
          <p:spPr bwMode="auto">
            <a:xfrm flipV="1">
              <a:off x="964801" y="5353042"/>
              <a:ext cx="1380960" cy="93321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71" name="Oval 29"/>
            <p:cNvSpPr>
              <a:spLocks noChangeArrowheads="1"/>
            </p:cNvSpPr>
            <p:nvPr/>
          </p:nvSpPr>
          <p:spPr bwMode="auto">
            <a:xfrm>
              <a:off x="829440" y="6140805"/>
              <a:ext cx="270720" cy="28803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sp>
          <p:nvSpPr>
            <p:cNvPr id="35872" name="Line 30"/>
            <p:cNvSpPr>
              <a:spLocks noChangeShapeType="1"/>
            </p:cNvSpPr>
            <p:nvPr/>
          </p:nvSpPr>
          <p:spPr bwMode="auto">
            <a:xfrm flipV="1">
              <a:off x="966241" y="4991565"/>
              <a:ext cx="452160" cy="129469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73" name="Line 31"/>
            <p:cNvSpPr>
              <a:spLocks noChangeShapeType="1"/>
            </p:cNvSpPr>
            <p:nvPr/>
          </p:nvSpPr>
          <p:spPr bwMode="auto">
            <a:xfrm flipV="1">
              <a:off x="966241" y="5854216"/>
              <a:ext cx="1920960" cy="433485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74" name="Line 32"/>
            <p:cNvSpPr>
              <a:spLocks noChangeShapeType="1"/>
            </p:cNvSpPr>
            <p:nvPr/>
          </p:nvSpPr>
          <p:spPr bwMode="auto">
            <a:xfrm flipV="1">
              <a:off x="966241" y="4128915"/>
              <a:ext cx="1039680" cy="215734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75" name="Line 33"/>
            <p:cNvSpPr>
              <a:spLocks noChangeShapeType="1"/>
            </p:cNvSpPr>
            <p:nvPr/>
          </p:nvSpPr>
          <p:spPr bwMode="auto">
            <a:xfrm flipV="1">
              <a:off x="966241" y="3555734"/>
              <a:ext cx="452160" cy="2730527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76" name="Line 34"/>
            <p:cNvSpPr>
              <a:spLocks noChangeShapeType="1"/>
            </p:cNvSpPr>
            <p:nvPr/>
          </p:nvSpPr>
          <p:spPr bwMode="auto">
            <a:xfrm flipV="1">
              <a:off x="966241" y="4416945"/>
              <a:ext cx="1627200" cy="186931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35877" name="Line 35"/>
            <p:cNvSpPr>
              <a:spLocks noChangeShapeType="1"/>
            </p:cNvSpPr>
            <p:nvPr/>
          </p:nvSpPr>
          <p:spPr bwMode="auto">
            <a:xfrm flipV="1">
              <a:off x="966241" y="4416945"/>
              <a:ext cx="2508480" cy="186931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</p:grp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5435600" y="165100"/>
            <a:ext cx="3636963" cy="1679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40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 </a:t>
            </a:r>
            <a:r>
              <a:rPr lang="en-US" sz="4000" dirty="0" err="1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vectorized</a:t>
            </a:r>
            <a:r>
              <a:rPr lang="en-US" sz="40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 MC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3200" dirty="0">
                <a:solidFill>
                  <a:schemeClr val="accent6"/>
                </a:solidFill>
                <a:latin typeface="Comic Sans MS" pitchFamily="66" charset="0"/>
                <a:ea typeface="+mn-ea"/>
                <a:cs typeface="+mn-cs"/>
              </a:rPr>
              <a:t>100 x faster </a:t>
            </a:r>
          </a:p>
        </p:txBody>
      </p:sp>
      <p:sp>
        <p:nvSpPr>
          <p:cNvPr id="40" name="Rectangle 1"/>
          <p:cNvSpPr txBox="1">
            <a:spLocks noChangeArrowheads="1"/>
          </p:cNvSpPr>
          <p:nvPr/>
        </p:nvSpPr>
        <p:spPr>
          <a:xfrm>
            <a:off x="4500563" y="2852738"/>
            <a:ext cx="4643437" cy="3786187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514350" indent="-514350" hangingPunct="0">
              <a:lnSpc>
                <a:spcPct val="150000"/>
              </a:lnSpc>
              <a:spcBef>
                <a:spcPts val="688"/>
              </a:spcBef>
              <a:buClr>
                <a:schemeClr val="accent6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u="sng" kern="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Challenges: </a:t>
            </a:r>
          </a:p>
          <a:p>
            <a:pPr marL="514350" indent="-514350" hangingPunct="0">
              <a:lnSpc>
                <a:spcPct val="150000"/>
              </a:lnSpc>
              <a:spcBef>
                <a:spcPts val="688"/>
              </a:spcBef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000" kern="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Cell locked when hit by photon</a:t>
            </a:r>
          </a:p>
          <a:p>
            <a:pPr marL="514350" indent="-514350">
              <a:lnSpc>
                <a:spcPct val="150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000" kern="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Parallel random number generator</a:t>
            </a:r>
            <a:r>
              <a:rPr lang="en-US" sz="2000" dirty="0"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(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Mersene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Twister)</a:t>
            </a:r>
            <a:endParaRPr lang="en-US" sz="2000" kern="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marL="514350" indent="-514350" hangingPunct="0">
              <a:lnSpc>
                <a:spcPct val="150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000" kern="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Graphical Processing Units  </a:t>
            </a:r>
            <a:r>
              <a:rPr lang="en-US" sz="2000" kern="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(CUDA)</a:t>
            </a:r>
            <a:endParaRPr lang="en-US" sz="2000" kern="0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marL="327025" indent="-327025" hangingPunct="0">
              <a:lnSpc>
                <a:spcPct val="91000"/>
              </a:lnSpc>
              <a:spcBef>
                <a:spcPts val="688"/>
              </a:spcBef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2800" kern="0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94" y="6453336"/>
            <a:ext cx="7287910" cy="3688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 err="1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Heymann</a:t>
            </a:r>
            <a:r>
              <a:rPr lang="en-US" sz="1400" dirty="0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 &amp; Siebenmorgen (</a:t>
            </a: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2012)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0313"/>
            <a:ext cx="6715125" cy="419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57313" y="5429250"/>
            <a:ext cx="5643562" cy="89973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K06 	: </a:t>
            </a:r>
            <a:r>
              <a:rPr lang="en-US" sz="2000" dirty="0" err="1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Krügel</a:t>
            </a:r>
            <a:r>
              <a:rPr lang="en-US" sz="20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(2006)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Dusty 	: </a:t>
            </a:r>
            <a:r>
              <a:rPr lang="en-US" sz="2000" dirty="0" err="1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Iveciz</a:t>
            </a:r>
            <a:r>
              <a:rPr lang="en-US" sz="20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et al. </a:t>
            </a:r>
            <a:r>
              <a:rPr lang="en-US" sz="20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(1999</a:t>
            </a:r>
            <a:r>
              <a:rPr lang="en-US" sz="18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)</a:t>
            </a:r>
            <a:endParaRPr lang="en-US" sz="1800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1563" y="980728"/>
            <a:ext cx="5786437" cy="504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Dust sphere: A</a:t>
            </a:r>
            <a:r>
              <a:rPr lang="en-US" sz="2000" baseline="-25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V</a:t>
            </a:r>
            <a:r>
              <a:rPr lang="en-US" sz="2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en-US" sz="20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1000mag</a:t>
            </a:r>
            <a:r>
              <a:rPr lang="en-US" sz="2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, heated by star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500188" y="3214688"/>
            <a:ext cx="4786312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6396038" y="0"/>
            <a:ext cx="2747962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  <a:ea typeface="+mn-ea"/>
                <a:cs typeface="+mn-cs"/>
              </a:rPr>
              <a:t>Comparison of 2 </a:t>
            </a: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  <a:ea typeface="+mn-ea"/>
                <a:cs typeface="+mn-cs"/>
              </a:rPr>
              <a:t>ray tracing codes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3574988" flipV="1">
            <a:off x="1797050" y="3001963"/>
            <a:ext cx="452438" cy="119062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3286125"/>
            <a:ext cx="46990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72063" y="4857750"/>
            <a:ext cx="4071937" cy="113823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>
                <a:solidFill>
                  <a:srgbClr val="00B050"/>
                </a:solidFill>
                <a:latin typeface="Times New Roman" pitchFamily="16" charset="0"/>
                <a:ea typeface="+mn-ea"/>
                <a:cs typeface="+mn-cs"/>
              </a:rPr>
              <a:t>Si</a:t>
            </a:r>
            <a:r>
              <a:rPr lang="en-US" sz="20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 + </a:t>
            </a:r>
            <a:r>
              <a:rPr lang="en-US" sz="2000" dirty="0" err="1">
                <a:solidFill>
                  <a:srgbClr val="C00000"/>
                </a:solidFill>
                <a:latin typeface="Times New Roman" pitchFamily="16" charset="0"/>
                <a:ea typeface="+mn-ea"/>
                <a:cs typeface="+mn-cs"/>
              </a:rPr>
              <a:t>aC</a:t>
            </a:r>
            <a:r>
              <a:rPr lang="en-US" sz="20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   </a:t>
            </a:r>
            <a:r>
              <a:rPr lang="en-US" sz="18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: 60Å &lt; a &lt; 0.2-0.3µm   </a:t>
            </a:r>
            <a:r>
              <a:rPr lang="en-US" sz="20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~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a</a:t>
            </a:r>
            <a:r>
              <a:rPr lang="en-US" b="1" baseline="30000" dirty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-3.5</a:t>
            </a:r>
          </a:p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Graphite	 </a:t>
            </a:r>
            <a:r>
              <a:rPr lang="en-US" sz="18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:   5Å &lt; a &lt; 80 Å</a:t>
            </a:r>
            <a:r>
              <a:rPr lang="en-US" sz="20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          </a:t>
            </a:r>
            <a:r>
              <a:rPr lang="en-US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~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a</a:t>
            </a:r>
            <a:r>
              <a:rPr lang="en-US" b="1" baseline="30000" dirty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-3.5</a:t>
            </a:r>
            <a:r>
              <a:rPr lang="en-US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  </a:t>
            </a:r>
          </a:p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imes New Roman" pitchFamily="16" charset="0"/>
                <a:ea typeface="+mn-ea"/>
                <a:cs typeface="+mn-cs"/>
              </a:rPr>
              <a:t>PAH       </a:t>
            </a:r>
            <a:r>
              <a:rPr lang="en-US" sz="1800" dirty="0">
                <a:solidFill>
                  <a:schemeClr val="accent2"/>
                </a:solidFill>
                <a:latin typeface="Times New Roman" pitchFamily="16" charset="0"/>
                <a:ea typeface="+mn-ea"/>
                <a:cs typeface="+mn-cs"/>
              </a:rPr>
              <a:t>: 30, 200 C</a:t>
            </a:r>
            <a:r>
              <a:rPr lang="en-US" sz="1800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427984" y="1"/>
            <a:ext cx="4579987" cy="1700808"/>
          </a:xfrm>
        </p:spPr>
        <p:txBody>
          <a:bodyPr/>
          <a:lstStyle/>
          <a:p>
            <a:pPr algn="r">
              <a:lnSpc>
                <a:spcPct val="150000"/>
              </a:lnSpc>
              <a:buFont typeface="Times New Roman" pitchFamily="16" charset="0"/>
              <a:buNone/>
              <a:defRPr/>
            </a:pPr>
            <a:r>
              <a:rPr lang="en-US" sz="4000" dirty="0" smtClean="0">
                <a:solidFill>
                  <a:schemeClr val="accent6"/>
                </a:solidFill>
                <a:latin typeface="Impact" pitchFamily="34" charset="0"/>
              </a:rPr>
              <a:t>ISM dust  </a:t>
            </a:r>
            <a:br>
              <a:rPr lang="en-US" sz="4000" dirty="0" smtClean="0">
                <a:solidFill>
                  <a:schemeClr val="accent6"/>
                </a:solidFill>
                <a:latin typeface="Impact" pitchFamily="34" charset="0"/>
              </a:rPr>
            </a:b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solar neighborhood  </a:t>
            </a:r>
            <a:endParaRPr lang="en-US" sz="4000" b="1" u="sng" dirty="0">
              <a:solidFill>
                <a:schemeClr val="accent2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pic>
        <p:nvPicPr>
          <p:cNvPr id="1946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49641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29188" y="1708795"/>
            <a:ext cx="5000625" cy="100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Abundances [X/H in </a:t>
            </a:r>
            <a:r>
              <a:rPr lang="en-US" dirty="0" err="1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ppm</a:t>
            </a:r>
            <a:r>
              <a:rPr lang="en-US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]:       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31</a:t>
            </a:r>
            <a:r>
              <a:rPr lang="en-US" sz="2000" dirty="0">
                <a:solidFill>
                  <a:srgbClr val="00B050"/>
                </a:solidFill>
                <a:latin typeface="Times New Roman" pitchFamily="16" charset="0"/>
                <a:ea typeface="+mn-ea"/>
                <a:cs typeface="+mn-cs"/>
              </a:rPr>
              <a:t>Si</a:t>
            </a:r>
            <a:r>
              <a:rPr lang="en-US" sz="20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  +  150</a:t>
            </a:r>
            <a:r>
              <a:rPr lang="en-US" sz="2000" dirty="0">
                <a:solidFill>
                  <a:srgbClr val="C00000"/>
                </a:solidFill>
                <a:latin typeface="Times New Roman" pitchFamily="16" charset="0"/>
                <a:ea typeface="+mn-ea"/>
                <a:cs typeface="+mn-cs"/>
              </a:rPr>
              <a:t>aC</a:t>
            </a:r>
            <a:r>
              <a:rPr lang="en-US" sz="20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  +  50</a:t>
            </a:r>
            <a:r>
              <a:rPr lang="en-US" sz="2000" dirty="0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gr</a:t>
            </a:r>
            <a:r>
              <a:rPr lang="en-US" sz="20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  +  30</a:t>
            </a:r>
            <a:r>
              <a:rPr lang="en-US" sz="2000" dirty="0">
                <a:solidFill>
                  <a:srgbClr val="0070C0"/>
                </a:solidFill>
                <a:latin typeface="Times New Roman" pitchFamily="16" charset="0"/>
                <a:ea typeface="+mn-ea"/>
                <a:cs typeface="+mn-cs"/>
              </a:rPr>
              <a:t>PAH </a:t>
            </a:r>
            <a:endParaRPr lang="en-US" sz="2000" dirty="0">
              <a:solidFill>
                <a:schemeClr val="accent6"/>
              </a:solidFill>
              <a:latin typeface="Times New Roman" pitchFamily="16" charset="0"/>
              <a:ea typeface="+mn-ea"/>
              <a:cs typeface="+mn-cs"/>
            </a:endParaRPr>
          </a:p>
        </p:txBody>
      </p:sp>
      <p:cxnSp>
        <p:nvCxnSpPr>
          <p:cNvPr id="19462" name="Straight Connector 8"/>
          <p:cNvCxnSpPr>
            <a:cxnSpLocks noChangeShapeType="1"/>
          </p:cNvCxnSpPr>
          <p:nvPr/>
        </p:nvCxnSpPr>
        <p:spPr bwMode="auto">
          <a:xfrm rot="5400000">
            <a:off x="321469" y="892969"/>
            <a:ext cx="35718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3643313" y="548680"/>
            <a:ext cx="857250" cy="36004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620838"/>
            <a:ext cx="6994525" cy="437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143750" y="2928938"/>
            <a:ext cx="2214563" cy="1643062"/>
          </a:xfrm>
        </p:spPr>
        <p:txBody>
          <a:bodyPr lIns="82945" tIns="41473" rIns="82945" bIns="41473"/>
          <a:lstStyle/>
          <a:p>
            <a:pPr marL="390525" indent="-293688" eaLnBrk="1"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2400">
                <a:solidFill>
                  <a:schemeClr val="accent2"/>
                </a:solidFill>
                <a:latin typeface="Comic Sans MS" charset="0"/>
                <a:ea typeface="DejaVu LGC Sans" charset="0"/>
                <a:cs typeface="DejaVu LGC Sans" charset="0"/>
              </a:rPr>
              <a:t>Sphere</a:t>
            </a:r>
          </a:p>
          <a:p>
            <a:pPr marL="390525" indent="-293688" eaLnBrk="1"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sz="2400">
                <a:solidFill>
                  <a:schemeClr val="accent2"/>
                </a:solidFill>
                <a:latin typeface="Comic Sans MS" charset="0"/>
                <a:ea typeface="DejaVu LGC Sans" charset="0"/>
                <a:cs typeface="DejaVu LGC Sans" charset="0"/>
              </a:rPr>
              <a:t>T</a:t>
            </a:r>
            <a:r>
              <a:rPr lang="en-US" sz="2400" baseline="-25000">
                <a:solidFill>
                  <a:schemeClr val="accent2"/>
                </a:solidFill>
                <a:latin typeface="Comic Sans MS" charset="0"/>
                <a:ea typeface="DejaVu LGC Sans" charset="0"/>
                <a:cs typeface="DejaVu LGC Sans" charset="0"/>
              </a:rPr>
              <a:t>*</a:t>
            </a:r>
            <a:r>
              <a:rPr lang="en-US" sz="2400">
                <a:solidFill>
                  <a:schemeClr val="accent2"/>
                </a:solidFill>
                <a:latin typeface="Comic Sans MS" charset="0"/>
                <a:ea typeface="DejaVu LGC Sans" charset="0"/>
                <a:cs typeface="DejaVu LGC Sans" charset="0"/>
              </a:rPr>
              <a:t>   = 2500K</a:t>
            </a:r>
          </a:p>
          <a:p>
            <a:pPr marL="390525" indent="-293688" eaLnBrk="1"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l-GR" sz="2400">
                <a:solidFill>
                  <a:schemeClr val="accent2"/>
                </a:solidFill>
                <a:latin typeface="Arial" charset="0"/>
                <a:ea typeface="DejaVu LGC Sans" charset="0"/>
                <a:cs typeface="Arial" charset="0"/>
              </a:rPr>
              <a:t>ρ</a:t>
            </a:r>
            <a:r>
              <a:rPr lang="en-US" sz="2400">
                <a:solidFill>
                  <a:schemeClr val="accent2"/>
                </a:solidFill>
                <a:latin typeface="Comic Sans MS" charset="0"/>
                <a:ea typeface="DejaVu LGC Sans" charset="0"/>
                <a:cs typeface="Arial" charset="0"/>
              </a:rPr>
              <a:t>(r) = </a:t>
            </a:r>
            <a:r>
              <a:rPr lang="en-US" sz="2400">
                <a:solidFill>
                  <a:schemeClr val="accent2"/>
                </a:solidFill>
                <a:latin typeface="Comic Sans MS" charset="0"/>
                <a:ea typeface="DejaVu LGC Sans" charset="0"/>
                <a:cs typeface="DejaVu LGC Sans" charset="0"/>
              </a:rPr>
              <a:t>const.</a:t>
            </a:r>
          </a:p>
          <a:p>
            <a:pPr marL="390525" indent="-293688" eaLnBrk="1"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endParaRPr lang="en-US">
              <a:latin typeface="Comic Sans MS" charset="0"/>
              <a:ea typeface="DejaVu LGC Sans" charset="0"/>
              <a:cs typeface="DejaVu LGC Sans" charset="0"/>
            </a:endParaRPr>
          </a:p>
          <a:p>
            <a:pPr marL="390525" indent="-293688" eaLnBrk="1"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endParaRPr lang="en-US">
              <a:latin typeface="Comic Sans MS" charset="0"/>
              <a:ea typeface="DejaVu LGC Sans" charset="0"/>
              <a:cs typeface="DejaVu LGC Sans" charset="0"/>
            </a:endParaRPr>
          </a:p>
        </p:txBody>
      </p:sp>
      <p:sp>
        <p:nvSpPr>
          <p:cNvPr id="39940" name="TextBox 7"/>
          <p:cNvSpPr txBox="1">
            <a:spLocks noChangeArrowheads="1"/>
          </p:cNvSpPr>
          <p:nvPr/>
        </p:nvSpPr>
        <p:spPr bwMode="auto">
          <a:xfrm>
            <a:off x="1471613" y="4005263"/>
            <a:ext cx="814387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800">
                <a:solidFill>
                  <a:schemeClr val="accent2"/>
                </a:solidFill>
                <a:latin typeface="Arial" charset="0"/>
                <a:cs typeface="Arial" charset="0"/>
              </a:rPr>
              <a:t>A</a:t>
            </a:r>
            <a:r>
              <a:rPr lang="en-US" sz="1800" baseline="-25000">
                <a:solidFill>
                  <a:schemeClr val="accent2"/>
                </a:solidFill>
                <a:latin typeface="Arial" charset="0"/>
                <a:cs typeface="Arial" charset="0"/>
              </a:rPr>
              <a:t>V</a:t>
            </a:r>
            <a:r>
              <a:rPr lang="en-US" sz="1800">
                <a:solidFill>
                  <a:schemeClr val="accent2"/>
                </a:solidFill>
                <a:latin typeface="Arial" charset="0"/>
                <a:cs typeface="Arial" charset="0"/>
              </a:rPr>
              <a:t>=10</a:t>
            </a:r>
            <a:endParaRPr lang="en-US" sz="1800">
              <a:solidFill>
                <a:schemeClr val="accent2"/>
              </a:solidFill>
            </a:endParaRPr>
          </a:p>
        </p:txBody>
      </p:sp>
      <p:sp>
        <p:nvSpPr>
          <p:cNvPr id="39941" name="TextBox 8"/>
          <p:cNvSpPr txBox="1">
            <a:spLocks noChangeArrowheads="1"/>
          </p:cNvSpPr>
          <p:nvPr/>
        </p:nvSpPr>
        <p:spPr bwMode="auto">
          <a:xfrm>
            <a:off x="1401763" y="1933575"/>
            <a:ext cx="312737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800" b="1">
                <a:solidFill>
                  <a:srgbClr val="CC00CC"/>
                </a:solidFill>
                <a:latin typeface="Arial" charset="0"/>
                <a:cs typeface="Arial" charset="0"/>
              </a:rPr>
              <a:t>1</a:t>
            </a:r>
            <a:endParaRPr lang="en-US" sz="1800" b="1">
              <a:solidFill>
                <a:srgbClr val="CC00CC"/>
              </a:solidFill>
            </a:endParaRPr>
          </a:p>
        </p:txBody>
      </p:sp>
      <p:sp>
        <p:nvSpPr>
          <p:cNvPr id="39942" name="TextBox 10"/>
          <p:cNvSpPr txBox="1">
            <a:spLocks noChangeArrowheads="1"/>
          </p:cNvSpPr>
          <p:nvPr/>
        </p:nvSpPr>
        <p:spPr bwMode="auto">
          <a:xfrm>
            <a:off x="3144838" y="4005263"/>
            <a:ext cx="569912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800" b="1">
                <a:solidFill>
                  <a:srgbClr val="FFC000"/>
                </a:solidFill>
                <a:latin typeface="Arial" charset="0"/>
                <a:cs typeface="Arial" charset="0"/>
              </a:rPr>
              <a:t>100</a:t>
            </a:r>
            <a:endParaRPr lang="en-US" sz="1800" b="1">
              <a:solidFill>
                <a:srgbClr val="FFC000"/>
              </a:solidFill>
            </a:endParaRPr>
          </a:p>
        </p:txBody>
      </p:sp>
      <p:sp>
        <p:nvSpPr>
          <p:cNvPr id="39943" name="TextBox 11"/>
          <p:cNvSpPr txBox="1">
            <a:spLocks noChangeArrowheads="1"/>
          </p:cNvSpPr>
          <p:nvPr/>
        </p:nvSpPr>
        <p:spPr bwMode="auto">
          <a:xfrm>
            <a:off x="4429125" y="4005263"/>
            <a:ext cx="121126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800">
                <a:solidFill>
                  <a:srgbClr val="00B050"/>
                </a:solidFill>
                <a:latin typeface="Arial" charset="0"/>
                <a:cs typeface="Arial" charset="0"/>
              </a:rPr>
              <a:t>1000 mag</a:t>
            </a:r>
            <a:endParaRPr lang="en-US" sz="1800">
              <a:solidFill>
                <a:srgbClr val="00B050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7143750" y="4714875"/>
            <a:ext cx="1357313" cy="428625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indent="-293764" hangingPunct="0">
              <a:lnSpc>
                <a:spcPct val="91000"/>
              </a:lnSpc>
              <a:spcBef>
                <a:spcPts val="688"/>
              </a:spcBef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~5% for</a:t>
            </a:r>
            <a:r>
              <a:rPr lang="en-US" kern="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  </a:t>
            </a:r>
          </a:p>
          <a:p>
            <a:pPr marL="391686" indent="-293764" hangingPunct="0">
              <a:lnSpc>
                <a:spcPct val="91000"/>
              </a:lnSpc>
              <a:spcBef>
                <a:spcPts val="688"/>
              </a:spcBef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2800" kern="0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marL="391686" indent="-293764" hangingPunct="0">
              <a:lnSpc>
                <a:spcPct val="91000"/>
              </a:lnSpc>
              <a:spcBef>
                <a:spcPts val="688"/>
              </a:spcBef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2800" kern="0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9945" name="Group 16"/>
          <p:cNvGrpSpPr>
            <a:grpSpLocks/>
          </p:cNvGrpSpPr>
          <p:nvPr/>
        </p:nvGrpSpPr>
        <p:grpSpPr bwMode="auto">
          <a:xfrm>
            <a:off x="7358063" y="4841875"/>
            <a:ext cx="1038225" cy="587375"/>
            <a:chOff x="7358082" y="4857760"/>
            <a:chExt cx="1038298" cy="587212"/>
          </a:xfrm>
        </p:grpSpPr>
        <p:pic>
          <p:nvPicPr>
            <p:cNvPr id="3994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8082" y="5072074"/>
              <a:ext cx="2857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9948" name="Straight Arrow Connector 14"/>
            <p:cNvCxnSpPr>
              <a:cxnSpLocks noChangeShapeType="1"/>
            </p:cNvCxnSpPr>
            <p:nvPr/>
          </p:nvCxnSpPr>
          <p:spPr bwMode="auto">
            <a:xfrm>
              <a:off x="7715272" y="5213362"/>
              <a:ext cx="285752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49" name="TextBox 15"/>
            <p:cNvSpPr txBox="1">
              <a:spLocks noChangeArrowheads="1"/>
            </p:cNvSpPr>
            <p:nvPr/>
          </p:nvSpPr>
          <p:spPr bwMode="auto">
            <a:xfrm>
              <a:off x="7929586" y="4857760"/>
              <a:ext cx="466794" cy="587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>
                  <a:solidFill>
                    <a:schemeClr val="tx1"/>
                  </a:solidFill>
                </a:rPr>
                <a:t> </a:t>
              </a:r>
              <a:r>
                <a:rPr lang="en-US" sz="2000">
                  <a:solidFill>
                    <a:schemeClr val="tx1"/>
                  </a:solidFill>
                </a:rPr>
                <a:t>0</a:t>
              </a:r>
              <a:r>
                <a:rPr lang="en-US">
                  <a:solidFill>
                    <a:schemeClr val="tx1"/>
                  </a:solidFill>
                </a:rPr>
                <a:t> 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593596" y="44624"/>
            <a:ext cx="2586916" cy="170713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Impact"/>
                <a:ea typeface="+mn-ea"/>
                <a:cs typeface="Impact"/>
              </a:rPr>
              <a:t>MC  versus  </a:t>
            </a:r>
            <a:endParaRPr lang="en-US" sz="4000" dirty="0" smtClean="0">
              <a:solidFill>
                <a:schemeClr val="accent6"/>
              </a:solidFill>
              <a:latin typeface="Impact"/>
              <a:ea typeface="+mn-ea"/>
              <a:cs typeface="Impact"/>
            </a:endParaRP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 smtClean="0">
                <a:solidFill>
                  <a:schemeClr val="accent6"/>
                </a:solidFill>
                <a:latin typeface="Impact"/>
                <a:ea typeface="+mn-ea"/>
                <a:cs typeface="Impact"/>
              </a:rPr>
              <a:t>benchmark</a:t>
            </a:r>
            <a:endParaRPr lang="en-US" sz="4000" dirty="0">
              <a:solidFill>
                <a:schemeClr val="accent6"/>
              </a:solidFill>
              <a:latin typeface="Impact"/>
              <a:ea typeface="+mn-ea"/>
              <a:cs typeface="Impac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394" y="6453336"/>
            <a:ext cx="7287910" cy="3688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 err="1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Heymann</a:t>
            </a:r>
            <a:r>
              <a:rPr lang="en-US" sz="1400" dirty="0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 &amp; Siebenmorgen (</a:t>
            </a: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2012)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56376"/>
              </p:ext>
            </p:extLst>
          </p:nvPr>
        </p:nvGraphicFramePr>
        <p:xfrm>
          <a:off x="428625" y="1785938"/>
          <a:ext cx="7564438" cy="3524533"/>
        </p:xfrm>
        <a:graphic>
          <a:graphicData uri="http://schemas.openxmlformats.org/drawingml/2006/table">
            <a:tbl>
              <a:tblPr/>
              <a:tblGrid>
                <a:gridCol w="1500173"/>
                <a:gridCol w="2071667"/>
                <a:gridCol w="2303507"/>
                <a:gridCol w="1689091"/>
              </a:tblGrid>
              <a:tr h="13464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Method</a:t>
                      </a:r>
                    </a:p>
                  </a:txBody>
                  <a:tcPr marL="81637" marR="81637" marT="600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Parallelization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Advantage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  <a:ea typeface="DejaVu Sans" charset="0"/>
                        <a:cs typeface="Arial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Time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  <a:ea typeface="DejaVu Sans" charset="0"/>
                        <a:cs typeface="Arial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Benchmark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sphere τ~1000)</a:t>
                      </a:r>
                    </a:p>
                  </a:txBody>
                  <a:tcPr marL="81637" marR="81637" marT="56845" marB="4244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6615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Lucy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A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YES 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(but floating)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A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Optical thin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A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&gt;1h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AC7"/>
                    </a:solidFill>
                  </a:tcPr>
                </a:tc>
              </a:tr>
              <a:tr h="94959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Bjorkman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 &amp; Wood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Partly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(not independent)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No iteration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5min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6FF"/>
                    </a:solidFill>
                  </a:tcPr>
                </a:tc>
              </a:tr>
              <a:tr h="5620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our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B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YES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B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GPU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B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&lt;1min</a:t>
                      </a:r>
                    </a:p>
                  </a:txBody>
                  <a:tcPr marL="81637" marR="81637" marT="56845" marB="4244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BBFF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4932040" y="216024"/>
            <a:ext cx="3060403" cy="11967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44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  <a:ea typeface="+mn-ea"/>
                <a:cs typeface="+mn-cs"/>
              </a:rPr>
              <a:t>MC  methods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394" y="6453336"/>
            <a:ext cx="7287910" cy="3688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 err="1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Heymann</a:t>
            </a:r>
            <a:r>
              <a:rPr lang="en-US" sz="1400" dirty="0" smtClean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 &amp; Siebenmorgen (</a:t>
            </a: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2012)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2286000"/>
            <a:ext cx="37147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5143500" y="-214313"/>
            <a:ext cx="3929063" cy="2071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3D</a:t>
            </a: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b="1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proto-planetary disk</a:t>
            </a: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b="1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+ spiral</a:t>
            </a:r>
            <a:r>
              <a:rPr lang="en-US" sz="32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64318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285750" y="5429250"/>
            <a:ext cx="5286375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60021" rIns="81639" bIns="40820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</a:tabLst>
              <a:defRPr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MHD  (Fargo)               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density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29438" y="2643188"/>
            <a:ext cx="19288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91686" indent="-293764"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T</a:t>
            </a:r>
            <a:r>
              <a:rPr lang="en-US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*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= 5800K</a:t>
            </a:r>
          </a:p>
          <a:p>
            <a:pPr marL="391686" indent="-293764"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L </a:t>
            </a:r>
            <a:r>
              <a:rPr lang="en-US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*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=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L</a:t>
            </a:r>
            <a:r>
              <a:rPr lang="en-US" baseline="-33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Arial" charset="0"/>
              </a:rPr>
              <a:t>sun</a:t>
            </a:r>
            <a:endParaRPr lang="en-US" baseline="-33000" dirty="0">
              <a:solidFill>
                <a:schemeClr val="accent2">
                  <a:lumMod val="75000"/>
                </a:schemeClr>
              </a:solidFill>
              <a:latin typeface="Times New Roman" pitchFamily="16" charset="0"/>
              <a:ea typeface="+mn-ea"/>
              <a:cs typeface="Arial" charset="0"/>
            </a:endParaRPr>
          </a:p>
          <a:p>
            <a:pPr marL="391686" indent="-293764"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Arial" charset="0"/>
              </a:rPr>
              <a:t>A</a:t>
            </a:r>
            <a:r>
              <a:rPr lang="en-US" baseline="-33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Arial" charset="0"/>
              </a:rPr>
              <a:t>v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Arial" charset="0"/>
              </a:rPr>
              <a:t>=10mag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Times New Roman" pitchFamily="16" charset="0"/>
              <a:ea typeface="+mn-ea"/>
              <a:cs typeface="+mn-cs"/>
            </a:endParaRPr>
          </a:p>
        </p:txBody>
      </p:sp>
      <p:cxnSp>
        <p:nvCxnSpPr>
          <p:cNvPr id="44038" name="Straight Connector 7"/>
          <p:cNvCxnSpPr>
            <a:cxnSpLocks noChangeShapeType="1"/>
            <a:endCxn id="28677" idx="3"/>
          </p:cNvCxnSpPr>
          <p:nvPr/>
        </p:nvCxnSpPr>
        <p:spPr bwMode="auto">
          <a:xfrm rot="5400000">
            <a:off x="4946650" y="5054600"/>
            <a:ext cx="1250950" cy="0"/>
          </a:xfrm>
          <a:prstGeom prst="line">
            <a:avLst/>
          </a:prstGeom>
          <a:noFill/>
          <a:ln w="9525">
            <a:solidFill>
              <a:srgbClr val="00B0F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9" name="Straight Connector 10"/>
          <p:cNvCxnSpPr>
            <a:cxnSpLocks noChangeShapeType="1"/>
          </p:cNvCxnSpPr>
          <p:nvPr/>
        </p:nvCxnSpPr>
        <p:spPr bwMode="auto">
          <a:xfrm rot="5400000" flipH="1" flipV="1">
            <a:off x="4500562" y="5072063"/>
            <a:ext cx="1571625" cy="0"/>
          </a:xfrm>
          <a:prstGeom prst="line">
            <a:avLst/>
          </a:prstGeom>
          <a:noFill/>
          <a:ln w="952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500688" y="5360988"/>
            <a:ext cx="517525" cy="425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8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8au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14938" y="5572125"/>
            <a:ext cx="517525" cy="425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800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3au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0242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6215063" y="-71438"/>
            <a:ext cx="2857500" cy="14287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3200" b="1" dirty="0">
              <a:solidFill>
                <a:schemeClr val="accent6"/>
              </a:solidFill>
              <a:latin typeface="Times New Roman" pitchFamily="16" charset="0"/>
              <a:ea typeface="+mn-ea"/>
              <a:cs typeface="+mn-cs"/>
            </a:endParaRP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3200" b="1" dirty="0">
              <a:solidFill>
                <a:schemeClr val="accent6"/>
              </a:solidFill>
              <a:latin typeface="Times New Roman" pitchFamily="16" charset="0"/>
              <a:ea typeface="+mn-ea"/>
              <a:cs typeface="+mn-cs"/>
            </a:endParaRP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ELT 42m</a:t>
            </a: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b="1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PAH imaging</a:t>
            </a: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3200" dirty="0">
              <a:solidFill>
                <a:schemeClr val="accent6"/>
              </a:solidFill>
              <a:latin typeface="Impact" pitchFamily="34" charset="0"/>
              <a:ea typeface="+mn-ea"/>
              <a:cs typeface="+mn-cs"/>
            </a:endParaRP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25"/>
            <a:ext cx="8215313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0242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4071938"/>
            <a:ext cx="2500312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141788"/>
            <a:ext cx="2430462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4143375"/>
            <a:ext cx="2433637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Rectangle 12"/>
          <p:cNvSpPr>
            <a:spLocks noChangeArrowheads="1"/>
          </p:cNvSpPr>
          <p:nvPr/>
        </p:nvSpPr>
        <p:spPr bwMode="auto">
          <a:xfrm>
            <a:off x="6500813" y="2205038"/>
            <a:ext cx="26431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buClr>
                <a:srgbClr val="000000"/>
              </a:buClr>
              <a:buSzPct val="45000"/>
              <a:buFont typeface="Times New Roman" charset="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>
                <a:solidFill>
                  <a:srgbClr val="262699"/>
                </a:solidFill>
                <a:latin typeface="Comic Sans MS" charset="0"/>
              </a:rPr>
              <a:t>D = 50pc</a:t>
            </a:r>
          </a:p>
          <a:p>
            <a:pPr algn="r">
              <a:buClr>
                <a:srgbClr val="000000"/>
              </a:buClr>
              <a:buSzPct val="45000"/>
              <a:buFont typeface="Times New Roman" charset="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>
                <a:solidFill>
                  <a:srgbClr val="262699"/>
                </a:solidFill>
                <a:latin typeface="Comic Sans MS" charset="0"/>
              </a:rPr>
              <a:t>50mas </a:t>
            </a:r>
          </a:p>
          <a:p>
            <a:pPr algn="r">
              <a:buClr>
                <a:srgbClr val="000000"/>
              </a:buClr>
              <a:buSzPct val="45000"/>
              <a:buFont typeface="Times New Roman" charset="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>
                <a:solidFill>
                  <a:srgbClr val="262699"/>
                </a:solidFill>
                <a:latin typeface="Comic Sans MS" charset="0"/>
              </a:rPr>
              <a:t>at 11.3</a:t>
            </a:r>
            <a:r>
              <a:rPr lang="el-GR">
                <a:solidFill>
                  <a:srgbClr val="262699"/>
                </a:solidFill>
                <a:latin typeface="Comic Sans MS" charset="0"/>
                <a:cs typeface="Arial" charset="0"/>
              </a:rPr>
              <a:t>μ</a:t>
            </a:r>
            <a:r>
              <a:rPr lang="en-US">
                <a:solidFill>
                  <a:srgbClr val="262699"/>
                </a:solidFill>
                <a:latin typeface="Comic Sans MS" charset="0"/>
                <a:cs typeface="Arial" charset="0"/>
              </a:rPr>
              <a:t>m</a:t>
            </a:r>
          </a:p>
          <a:p>
            <a:pPr algn="r">
              <a:lnSpc>
                <a:spcPct val="150000"/>
              </a:lnSpc>
              <a:buClr>
                <a:srgbClr val="000000"/>
              </a:buClr>
              <a:buSzPct val="45000"/>
              <a:buFont typeface="Times New Roman" charset="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>
                <a:solidFill>
                  <a:srgbClr val="262699"/>
                </a:solidFill>
                <a:latin typeface="Comic Sans MS" charset="0"/>
                <a:cs typeface="Arial" charset="0"/>
              </a:rPr>
              <a:t>PSF</a:t>
            </a:r>
            <a:r>
              <a:rPr lang="en-US">
                <a:solidFill>
                  <a:srgbClr val="262699"/>
                </a:solidFill>
                <a:latin typeface="Comic Sans MS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8" y="3536950"/>
            <a:ext cx="2408237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dual band          +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29000" y="3571875"/>
            <a:ext cx="1739900" cy="534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coronograph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6215063" y="-71438"/>
            <a:ext cx="2857500" cy="14287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3200" b="1" dirty="0">
              <a:solidFill>
                <a:schemeClr val="accent6"/>
              </a:solidFill>
              <a:latin typeface="Times New Roman" pitchFamily="16" charset="0"/>
              <a:ea typeface="+mn-ea"/>
              <a:cs typeface="+mn-cs"/>
            </a:endParaRP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3200" b="1" dirty="0">
              <a:solidFill>
                <a:schemeClr val="accent6"/>
              </a:solidFill>
              <a:latin typeface="Times New Roman" pitchFamily="16" charset="0"/>
              <a:ea typeface="+mn-ea"/>
              <a:cs typeface="+mn-cs"/>
            </a:endParaRP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ELT 42m</a:t>
            </a: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2800" b="1" dirty="0">
                <a:solidFill>
                  <a:schemeClr val="accent6"/>
                </a:solidFill>
                <a:latin typeface="Times New Roman" pitchFamily="16" charset="0"/>
                <a:ea typeface="+mn-ea"/>
                <a:cs typeface="+mn-cs"/>
              </a:rPr>
              <a:t>PAH imaging</a:t>
            </a: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lang="en-US" sz="3200" dirty="0">
              <a:solidFill>
                <a:schemeClr val="accent6"/>
              </a:solidFill>
              <a:latin typeface="Impact" pitchFamily="34" charset="0"/>
              <a:ea typeface="+mn-ea"/>
              <a:cs typeface="+mn-cs"/>
            </a:endParaRPr>
          </a:p>
          <a:p>
            <a:pPr algn="r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735808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358082" y="2728737"/>
            <a:ext cx="17859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D = 50pc</a:t>
            </a:r>
          </a:p>
          <a:p>
            <a:pPr lvl="0" algn="r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50mas </a:t>
            </a:r>
          </a:p>
          <a:p>
            <a:pPr lvl="0" algn="r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at 11.3</a:t>
            </a:r>
            <a:r>
              <a:rPr lang="el-GR" dirty="0" smtClean="0">
                <a:solidFill>
                  <a:srgbClr val="3333CC">
                    <a:lumMod val="75000"/>
                  </a:srgbClr>
                </a:solidFill>
                <a:latin typeface="Comic Sans MS"/>
                <a:cs typeface="Arial"/>
              </a:rPr>
              <a:t>μ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  <a:cs typeface="Arial"/>
              </a:rPr>
              <a:t>m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 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6562" y="1"/>
            <a:ext cx="2207438" cy="107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6929454" y="1142985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b="1" dirty="0" smtClean="0">
                <a:solidFill>
                  <a:schemeClr val="accent6"/>
                </a:solidFill>
              </a:rPr>
              <a:t>MIR imaging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1714480" y="2928934"/>
            <a:ext cx="142876" cy="40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28728" y="3071810"/>
            <a:ext cx="628698" cy="53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gap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4714869"/>
            <a:ext cx="562975" cy="428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+mn-lt"/>
              </a:rPr>
              <a:t>/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px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 rot="15999031">
            <a:off x="-184513" y="2732835"/>
            <a:ext cx="1188146" cy="4648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el-GR" sz="2000" dirty="0" smtClean="0">
                <a:solidFill>
                  <a:schemeClr val="tx1"/>
                </a:solidFill>
                <a:latin typeface="Arial"/>
                <a:cs typeface="Arial"/>
              </a:rPr>
              <a:t>μ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Jy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px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79388" y="115888"/>
            <a:ext cx="8964612" cy="1190625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Arial Black" pitchFamily="32" charset="0"/>
                <a:ea typeface="DejaVu Sans" charset="0"/>
                <a:cs typeface="DejaVu Sans" charset="0"/>
              </a:rPr>
              <a:t>Shadows in planet forming disks </a:t>
            </a:r>
            <a:r>
              <a:rPr lang="en-US" sz="4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2" charset="0"/>
                <a:ea typeface="DejaVu Sans" charset="0"/>
                <a:cs typeface="DejaVu Sans" charset="0"/>
              </a:rPr>
              <a:t/>
            </a:r>
            <a:br>
              <a:rPr lang="en-US" sz="4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2" charset="0"/>
                <a:ea typeface="DejaVu Sans" charset="0"/>
                <a:cs typeface="DejaVu Sans" charset="0"/>
              </a:rPr>
            </a:br>
            <a:endParaRPr lang="en-US" sz="4000" b="1" dirty="0">
              <a:solidFill>
                <a:schemeClr val="accent6">
                  <a:lumMod val="60000"/>
                  <a:lumOff val="40000"/>
                </a:schemeClr>
              </a:solidFill>
              <a:latin typeface="Arial Black" pitchFamily="32" charset="0"/>
              <a:ea typeface="DejaVu Sans" charset="0"/>
              <a:cs typeface="DejaVu Sans" charset="0"/>
            </a:endParaRPr>
          </a:p>
        </p:txBody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27088" y="3860800"/>
            <a:ext cx="7848600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3333CC"/>
              </a:solidFill>
              <a:cs typeface="Times New Roman" charset="0"/>
            </a:endParaRPr>
          </a:p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3333CC"/>
              </a:solidFill>
              <a:cs typeface="Times New Roman" charset="0"/>
            </a:endParaRPr>
          </a:p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3333CC"/>
              </a:solidFill>
              <a:cs typeface="Times New Roman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388" y="1268760"/>
            <a:ext cx="8785225" cy="61269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Wingdings" charset="2"/>
              <a:buChar char="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22228B"/>
                </a:solidFill>
                <a:latin typeface="Comic Sans MS" pitchFamily="64" charset="0"/>
              </a:rPr>
              <a:t>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Gaps and ring-like structures: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... are caused by hydrostatic + radiation balance without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the need to postulate a companion/planet  </a:t>
            </a:r>
            <a:endParaRPr lang="en-GB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4" charset="0"/>
            </a:endParaRP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</a:t>
            </a:r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(Siebenmorgen &amp; </a:t>
            </a:r>
            <a:r>
              <a:rPr lang="en-GB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Heymann</a:t>
            </a:r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, </a:t>
            </a:r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2012)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4" charset="0"/>
            </a:endParaRP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Wingdings" charset="2"/>
              <a:buChar char="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22228B"/>
                </a:solidFill>
                <a:latin typeface="Comic Sans MS" pitchFamily="64" charset="0"/>
              </a:rPr>
              <a:t>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PAH  emission from disks: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Low / high detection statistics of PAH in </a:t>
            </a:r>
            <a:endParaRPr lang="en-GB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4" charset="0"/>
            </a:endParaRP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T </a:t>
            </a:r>
            <a:r>
              <a:rPr lang="en-GB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Tauri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/ </a:t>
            </a:r>
            <a:r>
              <a:rPr lang="en-GB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Herbig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</a:t>
            </a:r>
            <a:r>
              <a:rPr lang="en-GB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Ae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stars is consistent with </a:t>
            </a:r>
            <a:endParaRPr lang="en-GB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4" charset="0"/>
            </a:endParaRP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X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-ray destruction 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of PAH </a:t>
            </a:r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(Siebenmorgen  &amp; Kr</a:t>
            </a:r>
            <a:r>
              <a:rPr lang="hu-H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ű</a:t>
            </a:r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gel 2010).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4" charset="0"/>
            </a:endParaRPr>
          </a:p>
          <a:p>
            <a:pPr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 dirty="0">
                <a:solidFill>
                  <a:srgbClr val="22228B"/>
                </a:solidFill>
                <a:latin typeface="Arial Black" pitchFamily="32" charset="0"/>
                <a:ea typeface="DejaVu Sans" charset="0"/>
                <a:cs typeface="DejaVu Sans" charset="0"/>
              </a:rPr>
              <a:t> </a:t>
            </a:r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250825" y="765175"/>
            <a:ext cx="7200900" cy="287338"/>
          </a:xfrm>
          <a:custGeom>
            <a:avLst/>
            <a:gdLst>
              <a:gd name="T0" fmla="*/ 0 w 23002"/>
              <a:gd name="T1" fmla="*/ 0 h 1"/>
              <a:gd name="T2" fmla="*/ 2147483647 w 23002"/>
              <a:gd name="T3" fmla="*/ 0 h 1"/>
              <a:gd name="T4" fmla="*/ 0 w 23002"/>
              <a:gd name="T5" fmla="*/ 0 h 1"/>
              <a:gd name="T6" fmla="*/ 0 w 23002"/>
              <a:gd name="T7" fmla="*/ 0 h 1"/>
              <a:gd name="T8" fmla="*/ 23002 w 23002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3002" h="1">
                <a:moveTo>
                  <a:pt x="0" y="0"/>
                </a:moveTo>
                <a:lnTo>
                  <a:pt x="23001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3816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7" name="Group 6"/>
          <p:cNvGrpSpPr>
            <a:grpSpLocks/>
          </p:cNvGrpSpPr>
          <p:nvPr/>
        </p:nvGrpSpPr>
        <p:grpSpPr bwMode="auto">
          <a:xfrm>
            <a:off x="468313" y="2133600"/>
            <a:ext cx="3598862" cy="3287713"/>
            <a:chOff x="323528" y="2025148"/>
            <a:chExt cx="4493598" cy="4019513"/>
          </a:xfrm>
        </p:grpSpPr>
        <p:pic>
          <p:nvPicPr>
            <p:cNvPr id="50180" name="Picture 1" descr="Armitag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977" y="2025148"/>
              <a:ext cx="4464149" cy="3960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23528" y="5545860"/>
              <a:ext cx="2673958" cy="4988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r>
                <a:rPr lang="en-US" sz="14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n-lt"/>
                  <a:ea typeface="+mn-ea"/>
                  <a:cs typeface="+mn-cs"/>
                </a:rPr>
                <a:t>Armitage’07</a:t>
              </a:r>
            </a:p>
          </p:txBody>
        </p:sp>
      </p:grpSp>
      <p:sp>
        <p:nvSpPr>
          <p:cNvPr id="50178" name="Rectangle 5"/>
          <p:cNvSpPr>
            <a:spLocks noChangeArrowheads="1"/>
          </p:cNvSpPr>
          <p:nvPr/>
        </p:nvSpPr>
        <p:spPr bwMode="auto">
          <a:xfrm>
            <a:off x="4356100" y="2032000"/>
            <a:ext cx="4752975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000">
                <a:solidFill>
                  <a:srgbClr val="22228B"/>
                </a:solidFill>
                <a:latin typeface="Comic Sans MS" charset="0"/>
              </a:rPr>
              <a:t>Lagrange et al, </a:t>
            </a:r>
            <a:r>
              <a:rPr lang="el-GR" sz="2000">
                <a:solidFill>
                  <a:srgbClr val="22228B"/>
                </a:solidFill>
                <a:latin typeface="Comic Sans MS" charset="0"/>
                <a:cs typeface="Arial" charset="0"/>
              </a:rPr>
              <a:t>β</a:t>
            </a:r>
            <a:r>
              <a:rPr lang="en-US" sz="2000">
                <a:solidFill>
                  <a:srgbClr val="22228B"/>
                </a:solidFill>
                <a:latin typeface="Comic Sans MS" charset="0"/>
                <a:cs typeface="Arial" charset="0"/>
              </a:rPr>
              <a:t> Pic planet detection, Science’10: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000">
                <a:solidFill>
                  <a:srgbClr val="22228B"/>
                </a:solidFill>
                <a:latin typeface="Comic Sans MS" charset="0"/>
              </a:rPr>
              <a:t> 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rgbClr val="22228B"/>
                </a:solidFill>
                <a:latin typeface="Comic Sans MS" charset="0"/>
              </a:rPr>
              <a:t>	“…validates the use of  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800" b="1">
                <a:solidFill>
                  <a:srgbClr val="22228B"/>
                </a:solidFill>
                <a:latin typeface="Comic Sans MS" charset="0"/>
              </a:rPr>
              <a:t>	disk structures </a:t>
            </a:r>
            <a:r>
              <a:rPr lang="en-US">
                <a:solidFill>
                  <a:srgbClr val="22228B"/>
                </a:solidFill>
                <a:latin typeface="Comic Sans MS" charset="0"/>
              </a:rPr>
              <a:t>as 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800" b="1">
                <a:solidFill>
                  <a:srgbClr val="22228B"/>
                </a:solidFill>
                <a:latin typeface="Comic Sans MS" charset="0"/>
              </a:rPr>
              <a:t>	fingerprints</a:t>
            </a:r>
            <a:r>
              <a:rPr lang="en-US">
                <a:solidFill>
                  <a:srgbClr val="22228B"/>
                </a:solidFill>
                <a:latin typeface="Comic Sans MS" charset="0"/>
              </a:rPr>
              <a:t> of embedded 	</a:t>
            </a:r>
            <a:r>
              <a:rPr lang="en-US" sz="2800" b="1">
                <a:solidFill>
                  <a:srgbClr val="22228B"/>
                </a:solidFill>
                <a:latin typeface="Comic Sans MS" charset="0"/>
              </a:rPr>
              <a:t>planets</a:t>
            </a:r>
            <a:r>
              <a:rPr lang="en-US">
                <a:solidFill>
                  <a:srgbClr val="22228B"/>
                </a:solidFill>
                <a:latin typeface="Comic Sans MS" charset="0"/>
              </a:rPr>
              <a:t>.”</a:t>
            </a:r>
          </a:p>
        </p:txBody>
      </p:sp>
      <p:sp>
        <p:nvSpPr>
          <p:cNvPr id="50179" name="Rectangle 7"/>
          <p:cNvSpPr>
            <a:spLocks noChangeArrowheads="1"/>
          </p:cNvSpPr>
          <p:nvPr/>
        </p:nvSpPr>
        <p:spPr bwMode="auto">
          <a:xfrm>
            <a:off x="3203575" y="44450"/>
            <a:ext cx="587057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22228B"/>
                </a:solidFill>
                <a:latin typeface="Arial Black" charset="0"/>
              </a:rPr>
              <a:t>Gaps and ring-like structures in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22228B"/>
                </a:solidFill>
                <a:latin typeface="Arial Black" charset="0"/>
              </a:rPr>
              <a:t>hydro-dynamical simulations</a:t>
            </a:r>
            <a:endParaRPr lang="en-US">
              <a:latin typeface="Arial Black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Group 9"/>
          <p:cNvGrpSpPr>
            <a:grpSpLocks/>
          </p:cNvGrpSpPr>
          <p:nvPr/>
        </p:nvGrpSpPr>
        <p:grpSpPr bwMode="auto">
          <a:xfrm>
            <a:off x="250825" y="900113"/>
            <a:ext cx="6345238" cy="2673350"/>
            <a:chOff x="251520" y="900336"/>
            <a:chExt cx="6343925" cy="2672679"/>
          </a:xfrm>
        </p:grpSpPr>
        <p:pic>
          <p:nvPicPr>
            <p:cNvPr id="5223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51520" y="908719"/>
              <a:ext cx="6343925" cy="266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36" name="Rectangle 6"/>
            <p:cNvSpPr>
              <a:spLocks noChangeArrowheads="1"/>
            </p:cNvSpPr>
            <p:nvPr/>
          </p:nvSpPr>
          <p:spPr bwMode="auto">
            <a:xfrm>
              <a:off x="4932040" y="1556792"/>
              <a:ext cx="360040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sp>
          <p:nvSpPr>
            <p:cNvPr id="52237" name="Rectangle 7"/>
            <p:cNvSpPr>
              <a:spLocks noChangeArrowheads="1"/>
            </p:cNvSpPr>
            <p:nvPr/>
          </p:nvSpPr>
          <p:spPr bwMode="auto">
            <a:xfrm>
              <a:off x="5580112" y="900336"/>
              <a:ext cx="1008112" cy="1376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sp>
          <p:nvSpPr>
            <p:cNvPr id="52238" name="Rectangle 8"/>
            <p:cNvSpPr>
              <a:spLocks noChangeArrowheads="1"/>
            </p:cNvSpPr>
            <p:nvPr/>
          </p:nvSpPr>
          <p:spPr bwMode="auto">
            <a:xfrm>
              <a:off x="4788024" y="1628800"/>
              <a:ext cx="360040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</p:grpSp>
      <p:grpSp>
        <p:nvGrpSpPr>
          <p:cNvPr id="52226" name="Group 11"/>
          <p:cNvGrpSpPr>
            <a:grpSpLocks/>
          </p:cNvGrpSpPr>
          <p:nvPr/>
        </p:nvGrpSpPr>
        <p:grpSpPr bwMode="auto">
          <a:xfrm>
            <a:off x="323850" y="4152900"/>
            <a:ext cx="6192838" cy="2228850"/>
            <a:chOff x="323528" y="4153247"/>
            <a:chExt cx="6192688" cy="2228081"/>
          </a:xfrm>
        </p:grpSpPr>
        <p:pic>
          <p:nvPicPr>
            <p:cNvPr id="5223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4153247"/>
              <a:ext cx="5876925" cy="1724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5508104" y="4797152"/>
              <a:ext cx="1008112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sp>
          <p:nvSpPr>
            <p:cNvPr id="52234" name="Rectangle 10"/>
            <p:cNvSpPr>
              <a:spLocks noChangeArrowheads="1"/>
            </p:cNvSpPr>
            <p:nvPr/>
          </p:nvSpPr>
          <p:spPr bwMode="auto">
            <a:xfrm>
              <a:off x="467544" y="5805264"/>
              <a:ext cx="561662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</p:grpSp>
      <p:sp>
        <p:nvSpPr>
          <p:cNvPr id="52227" name="Oval 12"/>
          <p:cNvSpPr>
            <a:spLocks noChangeArrowheads="1"/>
          </p:cNvSpPr>
          <p:nvPr/>
        </p:nvSpPr>
        <p:spPr bwMode="auto">
          <a:xfrm>
            <a:off x="2843213" y="5827713"/>
            <a:ext cx="482600" cy="4921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276600" y="44450"/>
            <a:ext cx="5868988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4000">
                <a:solidFill>
                  <a:srgbClr val="22228B"/>
                </a:solidFill>
                <a:latin typeface="Arial Black" charset="0"/>
              </a:rPr>
              <a:t>Radiative transfer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>
                <a:solidFill>
                  <a:srgbClr val="22228B"/>
                </a:solidFill>
                <a:latin typeface="Arial Black" charset="0"/>
              </a:rPr>
              <a:t>1D slab geometry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latin typeface="Arial Black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859338" y="2133600"/>
            <a:ext cx="288925" cy="1008063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1116013" y="1773238"/>
            <a:ext cx="484187" cy="863600"/>
          </a:xfrm>
          <a:prstGeom prst="downArrow">
            <a:avLst/>
          </a:prstGeom>
          <a:solidFill>
            <a:schemeClr val="accent4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2363" y="981075"/>
            <a:ext cx="496887" cy="846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ea typeface="+mn-ea"/>
                <a:cs typeface="+mn-cs"/>
              </a:rPr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9" name="Group 13"/>
          <p:cNvGrpSpPr>
            <a:grpSpLocks/>
          </p:cNvGrpSpPr>
          <p:nvPr/>
        </p:nvGrpSpPr>
        <p:grpSpPr bwMode="auto">
          <a:xfrm>
            <a:off x="0" y="1052513"/>
            <a:ext cx="11196638" cy="2447925"/>
            <a:chOff x="539552" y="2974974"/>
            <a:chExt cx="6696745" cy="969963"/>
          </a:xfrm>
        </p:grpSpPr>
        <p:pic>
          <p:nvPicPr>
            <p:cNvPr id="5325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203200"/>
              <a:ext cx="460949" cy="446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5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288" y="2974974"/>
              <a:ext cx="5190009" cy="96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53256" name="Straight Connector 11"/>
            <p:cNvCxnSpPr>
              <a:cxnSpLocks noChangeShapeType="1"/>
            </p:cNvCxnSpPr>
            <p:nvPr/>
          </p:nvCxnSpPr>
          <p:spPr bwMode="auto">
            <a:xfrm rot="10800000" flipV="1">
              <a:off x="755577" y="3089087"/>
              <a:ext cx="2432344" cy="339913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3250" name="Rectangle 14"/>
          <p:cNvSpPr>
            <a:spLocks noChangeArrowheads="1"/>
          </p:cNvSpPr>
          <p:nvPr/>
        </p:nvSpPr>
        <p:spPr bwMode="auto">
          <a:xfrm>
            <a:off x="3276600" y="44450"/>
            <a:ext cx="5868988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3200">
                <a:solidFill>
                  <a:srgbClr val="22228B"/>
                </a:solidFill>
                <a:latin typeface="Arial Black" charset="0"/>
              </a:rPr>
              <a:t>Puffed up </a:t>
            </a:r>
            <a:r>
              <a:rPr lang="en-GB" sz="3200">
                <a:solidFill>
                  <a:srgbClr val="7030A0"/>
                </a:solidFill>
                <a:latin typeface="Arial Black" charset="0"/>
              </a:rPr>
              <a:t>inner</a:t>
            </a:r>
            <a:r>
              <a:rPr lang="en-GB" sz="3200">
                <a:solidFill>
                  <a:srgbClr val="22228B"/>
                </a:solidFill>
                <a:latin typeface="Arial Black" charset="0"/>
              </a:rPr>
              <a:t> rim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latin typeface="Arial Black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9388" y="188913"/>
            <a:ext cx="2736850" cy="835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800" b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Dullemond</a:t>
            </a:r>
            <a:r>
              <a:rPr lang="en-US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et al.2001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Kama et al. 2010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508625" y="3644900"/>
            <a:ext cx="3095625" cy="1412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n-ea"/>
                <a:cs typeface="+mn-cs"/>
              </a:rPr>
              <a:t>Shadow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3200" b="1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3200" b="1" baseline="-2500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mid</a:t>
            </a:r>
            <a:r>
              <a:rPr lang="en-US" sz="3200" b="1" baseline="-25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- lower</a:t>
            </a:r>
          </a:p>
        </p:txBody>
      </p:sp>
      <p:sp>
        <p:nvSpPr>
          <p:cNvPr id="53253" name="Rectangle 17"/>
          <p:cNvSpPr>
            <a:spLocks noChangeArrowheads="1"/>
          </p:cNvSpPr>
          <p:nvPr/>
        </p:nvSpPr>
        <p:spPr bwMode="auto">
          <a:xfrm>
            <a:off x="3059113" y="2781300"/>
            <a:ext cx="5048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3284984"/>
            <a:ext cx="4998952" cy="287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4680520" cy="304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0"/>
            <a:ext cx="3659150" cy="31198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PAH </a:t>
            </a:r>
            <a:r>
              <a:rPr lang="en-US" sz="4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absorption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cross section 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+‘’2200” bump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800" dirty="0">
              <a:solidFill>
                <a:schemeClr val="accent6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20484" name="TextBox 11"/>
          <p:cNvSpPr txBox="1">
            <a:spLocks noChangeArrowheads="1"/>
          </p:cNvSpPr>
          <p:nvPr/>
        </p:nvSpPr>
        <p:spPr bwMode="auto">
          <a:xfrm>
            <a:off x="1857375" y="3357563"/>
            <a:ext cx="16605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>
                <a:solidFill>
                  <a:schemeClr val="tx1"/>
                </a:solidFill>
              </a:rPr>
              <a:t>Malloci et al. (2007)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1785939" y="3284984"/>
            <a:ext cx="4442245" cy="11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4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2123728" y="785812"/>
            <a:ext cx="1701800" cy="38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dirty="0" err="1">
                <a:solidFill>
                  <a:schemeClr val="tx1"/>
                </a:solidFill>
              </a:rPr>
              <a:t>Verstraete</a:t>
            </a:r>
            <a:r>
              <a:rPr lang="en-US" sz="1400" dirty="0">
                <a:solidFill>
                  <a:schemeClr val="tx1"/>
                </a:solidFill>
              </a:rPr>
              <a:t> et al. 1992</a:t>
            </a:r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3567113"/>
            <a:ext cx="3810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7" name="Group 11"/>
          <p:cNvGrpSpPr>
            <a:grpSpLocks/>
          </p:cNvGrpSpPr>
          <p:nvPr/>
        </p:nvGrpSpPr>
        <p:grpSpPr bwMode="auto">
          <a:xfrm>
            <a:off x="323850" y="2286000"/>
            <a:ext cx="5564188" cy="2370138"/>
            <a:chOff x="323528" y="2286000"/>
            <a:chExt cx="5564510" cy="2370138"/>
          </a:xfrm>
        </p:grpSpPr>
        <p:pic>
          <p:nvPicPr>
            <p:cNvPr id="5530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740924"/>
              <a:ext cx="1008112" cy="126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1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288" y="2974975"/>
              <a:ext cx="2022475" cy="96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5530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2038" y="2286000"/>
              <a:ext cx="2286000" cy="2370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55303" name="Straight Connector 7"/>
            <p:cNvCxnSpPr>
              <a:cxnSpLocks noChangeShapeType="1"/>
            </p:cNvCxnSpPr>
            <p:nvPr/>
          </p:nvCxnSpPr>
          <p:spPr bwMode="auto">
            <a:xfrm rot="10800000" flipV="1">
              <a:off x="683568" y="2348880"/>
              <a:ext cx="5184576" cy="1080120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4" name="Straight Connector 8"/>
            <p:cNvCxnSpPr>
              <a:cxnSpLocks noChangeShapeType="1"/>
            </p:cNvCxnSpPr>
            <p:nvPr/>
          </p:nvCxnSpPr>
          <p:spPr bwMode="auto">
            <a:xfrm rot="10800000" flipV="1">
              <a:off x="683568" y="3140968"/>
              <a:ext cx="1800200" cy="288032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5298" name="Rectangle 12"/>
          <p:cNvSpPr>
            <a:spLocks noChangeArrowheads="1"/>
          </p:cNvSpPr>
          <p:nvPr/>
        </p:nvSpPr>
        <p:spPr bwMode="auto">
          <a:xfrm>
            <a:off x="3276600" y="44450"/>
            <a:ext cx="58689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3200">
                <a:solidFill>
                  <a:srgbClr val="22228B"/>
                </a:solidFill>
                <a:latin typeface="Arial Black" charset="0"/>
              </a:rPr>
              <a:t>Puffed up </a:t>
            </a:r>
            <a:r>
              <a:rPr lang="en-GB" sz="3200">
                <a:solidFill>
                  <a:srgbClr val="7030A0"/>
                </a:solidFill>
                <a:latin typeface="Arial Black" charset="0"/>
              </a:rPr>
              <a:t>second</a:t>
            </a:r>
            <a:r>
              <a:rPr lang="en-GB" sz="3200">
                <a:solidFill>
                  <a:srgbClr val="22228B"/>
                </a:solidFill>
                <a:latin typeface="Arial Black" charset="0"/>
              </a:rPr>
              <a:t> rim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latin typeface="Arial Black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36900" y="1773238"/>
            <a:ext cx="2082800" cy="587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T</a:t>
            </a:r>
            <a:r>
              <a:rPr lang="en-US" b="1" baseline="-25000" dirty="0" err="1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mid</a:t>
            </a:r>
            <a:r>
              <a:rPr lang="en-US" b="1" baseline="-25000" dirty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- warmer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36615" y="4509120"/>
            <a:ext cx="3095625" cy="10612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n-ea"/>
                <a:cs typeface="+mn-cs"/>
              </a:rPr>
              <a:t>Shadow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baseline="-2500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mid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- lower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5" name="Group 8"/>
          <p:cNvGrpSpPr>
            <a:grpSpLocks/>
          </p:cNvGrpSpPr>
          <p:nvPr/>
        </p:nvGrpSpPr>
        <p:grpSpPr bwMode="auto">
          <a:xfrm>
            <a:off x="323850" y="985838"/>
            <a:ext cx="8362950" cy="5029200"/>
            <a:chOff x="323528" y="985838"/>
            <a:chExt cx="8363272" cy="5029200"/>
          </a:xfrm>
        </p:grpSpPr>
        <p:pic>
          <p:nvPicPr>
            <p:cNvPr id="5734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740924"/>
              <a:ext cx="1008112" cy="126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48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288" y="2974975"/>
              <a:ext cx="2022475" cy="96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5734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2038" y="2286000"/>
              <a:ext cx="2286000" cy="2370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57350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638" y="985838"/>
              <a:ext cx="2824162" cy="502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57351" name="Straight Connector 6"/>
            <p:cNvCxnSpPr>
              <a:cxnSpLocks noChangeShapeType="1"/>
            </p:cNvCxnSpPr>
            <p:nvPr/>
          </p:nvCxnSpPr>
          <p:spPr bwMode="auto">
            <a:xfrm rot="10800000" flipV="1">
              <a:off x="683568" y="1340768"/>
              <a:ext cx="7920880" cy="2088232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352" name="Straight Connector 7"/>
            <p:cNvCxnSpPr>
              <a:cxnSpLocks noChangeShapeType="1"/>
            </p:cNvCxnSpPr>
            <p:nvPr/>
          </p:nvCxnSpPr>
          <p:spPr bwMode="auto">
            <a:xfrm rot="10800000" flipV="1">
              <a:off x="683568" y="2348880"/>
              <a:ext cx="5184576" cy="1080120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7346" name="Rectangle 9"/>
          <p:cNvSpPr>
            <a:spLocks noChangeArrowheads="1"/>
          </p:cNvSpPr>
          <p:nvPr/>
        </p:nvSpPr>
        <p:spPr bwMode="auto">
          <a:xfrm>
            <a:off x="3276600" y="44450"/>
            <a:ext cx="58689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3200">
                <a:solidFill>
                  <a:srgbClr val="22228B"/>
                </a:solidFill>
                <a:latin typeface="Arial Black" charset="0"/>
              </a:rPr>
              <a:t>Puffed up </a:t>
            </a:r>
            <a:r>
              <a:rPr lang="en-GB" sz="3200">
                <a:solidFill>
                  <a:srgbClr val="7030A0"/>
                </a:solidFill>
                <a:latin typeface="Arial Black" charset="0"/>
              </a:rPr>
              <a:t>third</a:t>
            </a:r>
            <a:r>
              <a:rPr lang="en-GB" sz="3200">
                <a:solidFill>
                  <a:srgbClr val="22228B"/>
                </a:solidFill>
                <a:latin typeface="Arial Black" charset="0"/>
              </a:rPr>
              <a:t> rim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latin typeface="Arial Black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3" name="Group 11"/>
          <p:cNvGrpSpPr>
            <a:grpSpLocks/>
          </p:cNvGrpSpPr>
          <p:nvPr/>
        </p:nvGrpSpPr>
        <p:grpSpPr bwMode="auto">
          <a:xfrm>
            <a:off x="1835150" y="122238"/>
            <a:ext cx="3816350" cy="1290637"/>
            <a:chOff x="323528" y="985838"/>
            <a:chExt cx="8363272" cy="5029200"/>
          </a:xfrm>
        </p:grpSpPr>
        <p:pic>
          <p:nvPicPr>
            <p:cNvPr id="5940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740924"/>
              <a:ext cx="1008112" cy="1264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404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288" y="2974975"/>
              <a:ext cx="2022475" cy="96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5940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2038" y="2286000"/>
              <a:ext cx="2286000" cy="2370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5940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638" y="985838"/>
              <a:ext cx="2824162" cy="502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59407" name="Straight Connector 16"/>
            <p:cNvCxnSpPr>
              <a:cxnSpLocks noChangeShapeType="1"/>
            </p:cNvCxnSpPr>
            <p:nvPr/>
          </p:nvCxnSpPr>
          <p:spPr bwMode="auto">
            <a:xfrm rot="10800000" flipV="1">
              <a:off x="683568" y="1340768"/>
              <a:ext cx="7920880" cy="2088232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8" name="Straight Connector 17"/>
            <p:cNvCxnSpPr>
              <a:cxnSpLocks noChangeShapeType="1"/>
            </p:cNvCxnSpPr>
            <p:nvPr/>
          </p:nvCxnSpPr>
          <p:spPr bwMode="auto">
            <a:xfrm rot="10800000" flipV="1">
              <a:off x="683568" y="2348880"/>
              <a:ext cx="5184576" cy="1080120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520825"/>
            <a:ext cx="3414712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92600"/>
            <a:ext cx="384968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350963" y="1663700"/>
            <a:ext cx="576262" cy="541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0)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31913" y="4437063"/>
            <a:ext cx="723900" cy="587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II) </a:t>
            </a:r>
          </a:p>
        </p:txBody>
      </p:sp>
      <p:sp>
        <p:nvSpPr>
          <p:cNvPr id="59398" name="Text Box 58"/>
          <p:cNvSpPr txBox="1">
            <a:spLocks noChangeArrowheads="1"/>
          </p:cNvSpPr>
          <p:nvPr/>
        </p:nvSpPr>
        <p:spPr bwMode="auto">
          <a:xfrm>
            <a:off x="5508625" y="0"/>
            <a:ext cx="3563938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528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800">
                <a:solidFill>
                  <a:srgbClr val="22228B"/>
                </a:solidFill>
                <a:latin typeface="Impact" charset="0"/>
              </a:rPr>
              <a:t>Hydrostatic and radiation balance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27150" y="3068638"/>
            <a:ext cx="555625" cy="587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I)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68538" y="3068638"/>
            <a:ext cx="2644775" cy="587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T(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x,y,z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  by   MC</a:t>
            </a:r>
          </a:p>
        </p:txBody>
      </p:sp>
      <p:cxnSp>
        <p:nvCxnSpPr>
          <p:cNvPr id="59401" name="Straight Connector 33"/>
          <p:cNvCxnSpPr>
            <a:cxnSpLocks noChangeShapeType="1"/>
          </p:cNvCxnSpPr>
          <p:nvPr/>
        </p:nvCxnSpPr>
        <p:spPr bwMode="auto">
          <a:xfrm flipV="1">
            <a:off x="5004048" y="3429000"/>
            <a:ext cx="432048" cy="1871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Straight Arrow Connector 38"/>
          <p:cNvCxnSpPr>
            <a:cxnSpLocks noChangeShapeType="1"/>
          </p:cNvCxnSpPr>
          <p:nvPr/>
        </p:nvCxnSpPr>
        <p:spPr bwMode="auto">
          <a:xfrm flipH="1">
            <a:off x="4932041" y="3429000"/>
            <a:ext cx="504055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Oval 2"/>
          <p:cNvSpPr/>
          <p:nvPr/>
        </p:nvSpPr>
        <p:spPr bwMode="auto">
          <a:xfrm>
            <a:off x="4860032" y="5301208"/>
            <a:ext cx="288032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58"/>
          <p:cNvSpPr txBox="1">
            <a:spLocks noChangeArrowheads="1"/>
          </p:cNvSpPr>
          <p:nvPr/>
        </p:nvSpPr>
        <p:spPr bwMode="auto">
          <a:xfrm>
            <a:off x="4427984" y="0"/>
            <a:ext cx="4428555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528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4000" dirty="0" smtClean="0">
                <a:solidFill>
                  <a:srgbClr val="22228B"/>
                </a:solidFill>
                <a:latin typeface="Impact" charset="0"/>
              </a:rPr>
              <a:t>Proto-planetary  disk  models</a:t>
            </a:r>
            <a:endParaRPr lang="en-US" sz="4000" dirty="0">
              <a:solidFill>
                <a:srgbClr val="22228B"/>
              </a:solidFill>
              <a:latin typeface="Impact" charset="0"/>
            </a:endParaRP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79388" y="3284538"/>
            <a:ext cx="5472112" cy="31686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420888"/>
            <a:ext cx="9180513" cy="3959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060848"/>
            <a:ext cx="2208212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2" name="Rounded Rectangle 6"/>
          <p:cNvSpPr>
            <a:spLocks noChangeArrowheads="1"/>
          </p:cNvSpPr>
          <p:nvPr/>
        </p:nvSpPr>
        <p:spPr bwMode="auto">
          <a:xfrm>
            <a:off x="3995738" y="4725144"/>
            <a:ext cx="4248150" cy="360363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60423" name="Rounded Rectangle 7"/>
          <p:cNvSpPr>
            <a:spLocks noChangeArrowheads="1"/>
          </p:cNvSpPr>
          <p:nvPr/>
        </p:nvSpPr>
        <p:spPr bwMode="auto">
          <a:xfrm>
            <a:off x="6588224" y="1988840"/>
            <a:ext cx="2376487" cy="360363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" name="Rounded Rectangle 1"/>
          <p:cNvSpPr/>
          <p:nvPr/>
        </p:nvSpPr>
        <p:spPr bwMode="auto">
          <a:xfrm>
            <a:off x="6444208" y="2564904"/>
            <a:ext cx="2448272" cy="432048"/>
          </a:xfrm>
          <a:prstGeom prst="roundRect">
            <a:avLst/>
          </a:prstGeom>
          <a:solidFill>
            <a:schemeClr val="accent6">
              <a:alpha val="1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58"/>
          <p:cNvSpPr txBox="1">
            <a:spLocks noChangeArrowheads="1"/>
          </p:cNvSpPr>
          <p:nvPr/>
        </p:nvSpPr>
        <p:spPr bwMode="auto">
          <a:xfrm>
            <a:off x="6300788" y="0"/>
            <a:ext cx="27717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528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4000">
                <a:solidFill>
                  <a:srgbClr val="22228B"/>
                </a:solidFill>
                <a:latin typeface="Impact" charset="0"/>
              </a:rPr>
              <a:t>T Tauri  disk</a:t>
            </a: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9688"/>
            <a:ext cx="5688013" cy="648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2250"/>
            <a:ext cx="5616575" cy="601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87900" y="44450"/>
            <a:ext cx="4357688" cy="2071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dirty="0">
                <a:solidFill>
                  <a:srgbClr val="22228B"/>
                </a:solidFill>
                <a:latin typeface="Arial Black" pitchFamily="34" charset="0"/>
              </a:rPr>
              <a:t>Gaps and ring-like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dirty="0">
                <a:solidFill>
                  <a:srgbClr val="22228B"/>
                </a:solidFill>
                <a:latin typeface="Arial Black" pitchFamily="34" charset="0"/>
              </a:rPr>
              <a:t>structures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dirty="0">
                <a:solidFill>
                  <a:srgbClr val="7030A0"/>
                </a:solidFill>
                <a:latin typeface="Arial Black" pitchFamily="34" charset="0"/>
              </a:rPr>
              <a:t>without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planet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dirty="0"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9563" y="4508500"/>
            <a:ext cx="2484437" cy="145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Arial" pitchFamily="34" charset="0"/>
              </a:rPr>
              <a:t>extinction layer </a:t>
            </a: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Arial" pitchFamily="34" charset="0"/>
              </a:rPr>
              <a:t>(photosphere)</a:t>
            </a: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Arial"/>
              </a:rPr>
              <a:t>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ea typeface="+mn-ea"/>
                <a:cs typeface="Calibri"/>
              </a:rPr>
              <a:t>τ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Arial" pitchFamily="34" charset="0"/>
              </a:rPr>
              <a:t>(</a:t>
            </a:r>
            <a:r>
              <a:rPr lang="en-US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Arial" pitchFamily="34" charset="0"/>
              </a:rPr>
              <a:t>z</a:t>
            </a:r>
            <a:r>
              <a:rPr lang="en-US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Arial" pitchFamily="34" charset="0"/>
              </a:rPr>
              <a:t>bot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Arial" pitchFamily="34" charset="0"/>
              </a:rPr>
              <a:t>) :=1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1075"/>
            <a:ext cx="5656262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787900" y="44450"/>
            <a:ext cx="4357688" cy="2133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22228B"/>
                </a:solidFill>
                <a:latin typeface="Arial Black" charset="0"/>
              </a:rPr>
              <a:t>Gaps and ring-like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22228B"/>
                </a:solidFill>
                <a:latin typeface="Arial Black" charset="0"/>
              </a:rPr>
              <a:t>structures in the </a:t>
            </a:r>
            <a:endParaRPr lang="en-GB" dirty="0" smtClean="0">
              <a:solidFill>
                <a:srgbClr val="22228B"/>
              </a:solidFill>
              <a:latin typeface="Arial Black" charset="0"/>
            </a:endParaRP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800" dirty="0" smtClean="0">
                <a:solidFill>
                  <a:srgbClr val="7030A0"/>
                </a:solidFill>
                <a:latin typeface="Arial Black" charset="0"/>
              </a:rPr>
              <a:t>mid</a:t>
            </a:r>
            <a:r>
              <a:rPr lang="en-GB" sz="2800" dirty="0">
                <a:solidFill>
                  <a:srgbClr val="7030A0"/>
                </a:solidFill>
                <a:latin typeface="Arial Black" charset="0"/>
              </a:rPr>
              <a:t>-</a:t>
            </a:r>
            <a:r>
              <a:rPr lang="en-GB" sz="2800" dirty="0" smtClean="0">
                <a:solidFill>
                  <a:srgbClr val="7030A0"/>
                </a:solidFill>
                <a:latin typeface="Arial Black" charset="0"/>
              </a:rPr>
              <a:t>IR emission</a:t>
            </a:r>
            <a:endParaRPr lang="en-GB" sz="2800" dirty="0">
              <a:solidFill>
                <a:srgbClr val="7030A0"/>
              </a:solidFill>
              <a:latin typeface="Arial Black" charset="0"/>
            </a:endParaRP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dirty="0">
              <a:latin typeface="Arial Black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3563888" y="5445224"/>
            <a:ext cx="432048" cy="43204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787900" y="44450"/>
            <a:ext cx="4357688" cy="2133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22228B"/>
                </a:solidFill>
                <a:latin typeface="Arial Black" charset="0"/>
              </a:rPr>
              <a:t>Gaps and ring-like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22228B"/>
                </a:solidFill>
                <a:latin typeface="Arial Black" charset="0"/>
              </a:rPr>
              <a:t>structures </a:t>
            </a:r>
            <a:r>
              <a:rPr lang="en-GB">
                <a:solidFill>
                  <a:srgbClr val="22228B"/>
                </a:solidFill>
                <a:latin typeface="Arial Black" charset="0"/>
              </a:rPr>
              <a:t>in </a:t>
            </a:r>
            <a:r>
              <a:rPr lang="en-GB" smtClean="0">
                <a:solidFill>
                  <a:srgbClr val="22228B"/>
                </a:solidFill>
                <a:latin typeface="Arial Black" charset="0"/>
              </a:rPr>
              <a:t> </a:t>
            </a:r>
            <a:r>
              <a:rPr lang="en-GB" sz="2800" dirty="0" smtClean="0">
                <a:solidFill>
                  <a:srgbClr val="7030A0"/>
                </a:solidFill>
                <a:latin typeface="Arial Black" charset="0"/>
              </a:rPr>
              <a:t>scattered light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dirty="0">
              <a:latin typeface="Arial Black" charset="0"/>
            </a:endParaRPr>
          </a:p>
        </p:txBody>
      </p:sp>
      <p:pic>
        <p:nvPicPr>
          <p:cNvPr id="4" name="Picture 4" descr="JgSc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5020" y="1061244"/>
            <a:ext cx="5422900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023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AutoShape 3"/>
          <p:cNvSpPr>
            <a:spLocks noChangeArrowheads="1"/>
          </p:cNvSpPr>
          <p:nvPr/>
        </p:nvSpPr>
        <p:spPr bwMode="auto">
          <a:xfrm>
            <a:off x="2879725" y="2571750"/>
            <a:ext cx="3908425" cy="363538"/>
          </a:xfrm>
          <a:prstGeom prst="roundRect">
            <a:avLst>
              <a:gd name="adj" fmla="val 43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49783" y="1700808"/>
            <a:ext cx="4594225" cy="209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chemeClr val="accent6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3333CC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PAH </a:t>
            </a:r>
            <a:r>
              <a:rPr lang="en-GB" dirty="0" smtClean="0">
                <a:solidFill>
                  <a:srgbClr val="3333CC"/>
                </a:solidFill>
              </a:rPr>
              <a:t>detection statistics</a:t>
            </a:r>
            <a:endParaRPr lang="en-GB" dirty="0">
              <a:solidFill>
                <a:srgbClr val="3333CC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smtClean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 PAH </a:t>
            </a:r>
            <a:r>
              <a:rPr lang="en-GB" dirty="0" smtClean="0">
                <a:solidFill>
                  <a:srgbClr val="3333CC"/>
                </a:solidFill>
              </a:rPr>
              <a:t>excitation / </a:t>
            </a: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 smtClean="0">
                <a:solidFill>
                  <a:srgbClr val="3333CC"/>
                </a:solidFill>
              </a:rPr>
              <a:t>            destruction</a:t>
            </a:r>
            <a:endParaRPr lang="en-GB" dirty="0">
              <a:solidFill>
                <a:srgbClr val="3333C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54238" y="428625"/>
            <a:ext cx="6089650" cy="839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PAH emission from disks</a:t>
            </a:r>
          </a:p>
        </p:txBody>
      </p:sp>
      <p:pic>
        <p:nvPicPr>
          <p:cNvPr id="675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205038"/>
            <a:ext cx="5219700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b="1" i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ea typeface="+mn-ea"/>
                <a:cs typeface="+mn-cs"/>
              </a:rPr>
              <a:t>PAH in 3D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276350"/>
            <a:ext cx="7151687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2879725" y="260350"/>
            <a:ext cx="5724525" cy="984250"/>
            <a:chOff x="1429" y="45"/>
            <a:chExt cx="4097" cy="783"/>
          </a:xfrm>
        </p:grpSpPr>
        <p:sp>
          <p:nvSpPr>
            <p:cNvPr id="69638" name="AutoShape 3"/>
            <p:cNvSpPr>
              <a:spLocks noChangeArrowheads="1"/>
            </p:cNvSpPr>
            <p:nvPr/>
          </p:nvSpPr>
          <p:spPr bwMode="auto">
            <a:xfrm>
              <a:off x="1429" y="210"/>
              <a:ext cx="2821" cy="460"/>
            </a:xfrm>
            <a:prstGeom prst="roundRect">
              <a:avLst>
                <a:gd name="adj" fmla="val 213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grpSp>
          <p:nvGrpSpPr>
            <p:cNvPr id="69639" name="Group 4"/>
            <p:cNvGrpSpPr>
              <a:grpSpLocks/>
            </p:cNvGrpSpPr>
            <p:nvPr/>
          </p:nvGrpSpPr>
          <p:grpSpPr bwMode="auto">
            <a:xfrm>
              <a:off x="1429" y="45"/>
              <a:ext cx="4097" cy="783"/>
              <a:chOff x="1429" y="45"/>
              <a:chExt cx="4097" cy="783"/>
            </a:xfrm>
          </p:grpSpPr>
          <p:sp>
            <p:nvSpPr>
              <p:cNvPr id="69640" name="AutoShape 5"/>
              <p:cNvSpPr>
                <a:spLocks noChangeArrowheads="1"/>
              </p:cNvSpPr>
              <p:nvPr/>
            </p:nvSpPr>
            <p:spPr bwMode="auto">
              <a:xfrm>
                <a:off x="1429" y="210"/>
                <a:ext cx="2821" cy="460"/>
              </a:xfrm>
              <a:prstGeom prst="roundRect">
                <a:avLst>
                  <a:gd name="adj" fmla="val 21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  <p:sp>
            <p:nvSpPr>
              <p:cNvPr id="7176" name="AutoShape 6"/>
              <p:cNvSpPr>
                <a:spLocks noChangeArrowheads="1"/>
              </p:cNvSpPr>
              <p:nvPr/>
            </p:nvSpPr>
            <p:spPr bwMode="auto">
              <a:xfrm>
                <a:off x="1763" y="45"/>
                <a:ext cx="3763" cy="783"/>
              </a:xfrm>
              <a:prstGeom prst="roundRect">
                <a:avLst>
                  <a:gd name="adj" fmla="val 21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32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rPr>
                  <a:t>PAH in a mono-energetic </a:t>
                </a:r>
              </a:p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GB" sz="32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rPr>
                  <a:t>heating bath</a:t>
                </a:r>
              </a:p>
            </p:txBody>
          </p:sp>
        </p:grpSp>
      </p:grp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0" y="5572125"/>
            <a:ext cx="3857625" cy="70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if  |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f</a:t>
            </a:r>
            <a:r>
              <a:rPr lang="en-GB" sz="2000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–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i</a:t>
            </a:r>
            <a:r>
              <a:rPr lang="en-GB" sz="2000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–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h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ν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 | &lt; ½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ΔU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f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: </a:t>
            </a:r>
          </a:p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   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A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fi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=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K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ν</a:t>
            </a:r>
            <a:r>
              <a:rPr lang="en-GB" sz="2000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F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ν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 /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ea typeface="+mn-ea"/>
                <a:cs typeface="Times New Roman" pitchFamily="16" charset="0"/>
              </a:rPr>
              <a:t>hν</a:t>
            </a:r>
            <a:endParaRPr lang="en-GB" sz="2000" dirty="0">
              <a:solidFill>
                <a:schemeClr val="accent2">
                  <a:lumMod val="75000"/>
                </a:schemeClr>
              </a:solidFill>
              <a:latin typeface="Times New Roman" pitchFamily="16" charset="0"/>
              <a:ea typeface="+mn-ea"/>
              <a:cs typeface="Times New Roman" pitchFamily="1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77000"/>
            <a:ext cx="9144000" cy="4286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800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Siebenmorgen</a:t>
            </a:r>
            <a:r>
              <a:rPr lang="en-US" sz="18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&amp; Kr</a:t>
            </a:r>
            <a:r>
              <a:rPr lang="hu-HU" sz="1800" dirty="0">
                <a:solidFill>
                  <a:schemeClr val="accent6"/>
                </a:solidFill>
                <a:latin typeface="+mn-lt"/>
                <a:ea typeface="+mn-ea"/>
                <a:cs typeface="Arial"/>
              </a:rPr>
              <a:t>ű</a:t>
            </a:r>
            <a:r>
              <a:rPr lang="en-US" sz="18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gel (2010)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21400" y="6597650"/>
            <a:ext cx="3059113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PAH emission from disks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194" y="0"/>
            <a:ext cx="5292080" cy="409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65888"/>
            <a:ext cx="5857875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n-ea"/>
                <a:cs typeface="+mn-cs"/>
              </a:rPr>
              <a:t>Siebenmorgen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n-ea"/>
                <a:cs typeface="+mn-cs"/>
              </a:rPr>
              <a:t>et al. (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n-ea"/>
                <a:cs typeface="+mn-cs"/>
              </a:rPr>
              <a:t>2001,2007)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323528" y="177329"/>
            <a:ext cx="3000375" cy="587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>
                <a:solidFill>
                  <a:schemeClr val="tx1"/>
                </a:solidFill>
              </a:rPr>
              <a:t>Nucleus of NGC1808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93266" y="2969568"/>
            <a:ext cx="525073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20072" y="142875"/>
            <a:ext cx="3593045" cy="3119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PAH </a:t>
            </a:r>
            <a:r>
              <a:rPr lang="en-US" sz="40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emission</a:t>
            </a:r>
            <a:endParaRPr lang="en-US" sz="4000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cross section  </a:t>
            </a: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 smtClean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starbursts</a:t>
            </a:r>
            <a:endParaRPr lang="en-US" sz="4000" dirty="0">
              <a:solidFill>
                <a:srgbClr val="008000"/>
              </a:solidFill>
              <a:latin typeface="+mn-lt"/>
              <a:ea typeface="+mn-ea"/>
              <a:cs typeface="+mn-cs"/>
            </a:endParaRP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800" dirty="0">
              <a:solidFill>
                <a:schemeClr val="accent6"/>
              </a:solidFill>
              <a:latin typeface="Impac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AutoShape 1"/>
          <p:cNvSpPr>
            <a:spLocks noChangeArrowheads="1"/>
          </p:cNvSpPr>
          <p:nvPr/>
        </p:nvSpPr>
        <p:spPr bwMode="auto">
          <a:xfrm>
            <a:off x="622300" y="1820863"/>
            <a:ext cx="4608513" cy="4608512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1682" name="Line 2"/>
          <p:cNvSpPr>
            <a:spLocks noChangeShapeType="1"/>
          </p:cNvSpPr>
          <p:nvPr/>
        </p:nvSpPr>
        <p:spPr bwMode="auto">
          <a:xfrm>
            <a:off x="1774825" y="1820863"/>
            <a:ext cx="1588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3" name="Line 3"/>
          <p:cNvSpPr>
            <a:spLocks noChangeShapeType="1"/>
          </p:cNvSpPr>
          <p:nvPr/>
        </p:nvSpPr>
        <p:spPr bwMode="auto">
          <a:xfrm>
            <a:off x="2925763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4078288" y="1820863"/>
            <a:ext cx="1587" cy="46085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>
            <a:off x="622300" y="297180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622300" y="4124325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622300" y="5276850"/>
            <a:ext cx="4608513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8" name="Line 8"/>
          <p:cNvSpPr>
            <a:spLocks noChangeShapeType="1"/>
          </p:cNvSpPr>
          <p:nvPr/>
        </p:nvSpPr>
        <p:spPr bwMode="auto">
          <a:xfrm>
            <a:off x="215900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9" name="Line 9"/>
          <p:cNvSpPr>
            <a:spLocks noChangeShapeType="1"/>
          </p:cNvSpPr>
          <p:nvPr/>
        </p:nvSpPr>
        <p:spPr bwMode="auto">
          <a:xfrm>
            <a:off x="2541588" y="4124325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0" name="Line 10"/>
          <p:cNvSpPr>
            <a:spLocks noChangeShapeType="1"/>
          </p:cNvSpPr>
          <p:nvPr/>
        </p:nvSpPr>
        <p:spPr bwMode="auto">
          <a:xfrm>
            <a:off x="1774825" y="4508500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1" name="Line 11"/>
          <p:cNvSpPr>
            <a:spLocks noChangeShapeType="1"/>
          </p:cNvSpPr>
          <p:nvPr/>
        </p:nvSpPr>
        <p:spPr bwMode="auto">
          <a:xfrm>
            <a:off x="1774825" y="4892675"/>
            <a:ext cx="1150938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2" name="Line 12"/>
          <p:cNvSpPr>
            <a:spLocks noChangeShapeType="1"/>
          </p:cNvSpPr>
          <p:nvPr/>
        </p:nvSpPr>
        <p:spPr bwMode="auto">
          <a:xfrm>
            <a:off x="4078288" y="47005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3" name="Line 13"/>
          <p:cNvSpPr>
            <a:spLocks noChangeShapeType="1"/>
          </p:cNvSpPr>
          <p:nvPr/>
        </p:nvSpPr>
        <p:spPr bwMode="auto">
          <a:xfrm>
            <a:off x="4654550" y="4124325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>
            <a:off x="311785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>
            <a:off x="3309938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6" name="Line 16"/>
          <p:cNvSpPr>
            <a:spLocks noChangeShapeType="1"/>
          </p:cNvSpPr>
          <p:nvPr/>
        </p:nvSpPr>
        <p:spPr bwMode="auto">
          <a:xfrm>
            <a:off x="3502025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3694113" y="2971800"/>
            <a:ext cx="1587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>
            <a:off x="3886200" y="2971800"/>
            <a:ext cx="1588" cy="1152525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9" name="Line 19"/>
          <p:cNvSpPr>
            <a:spLocks noChangeShapeType="1"/>
          </p:cNvSpPr>
          <p:nvPr/>
        </p:nvSpPr>
        <p:spPr bwMode="auto">
          <a:xfrm>
            <a:off x="2925763" y="3163888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0" name="Line 20"/>
          <p:cNvSpPr>
            <a:spLocks noChangeShapeType="1"/>
          </p:cNvSpPr>
          <p:nvPr/>
        </p:nvSpPr>
        <p:spPr bwMode="auto">
          <a:xfrm>
            <a:off x="2925763" y="33575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1" name="Line 21"/>
          <p:cNvSpPr>
            <a:spLocks noChangeShapeType="1"/>
          </p:cNvSpPr>
          <p:nvPr/>
        </p:nvSpPr>
        <p:spPr bwMode="auto">
          <a:xfrm>
            <a:off x="2925763" y="3548063"/>
            <a:ext cx="1152525" cy="1587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2" name="Line 22"/>
          <p:cNvSpPr>
            <a:spLocks noChangeShapeType="1"/>
          </p:cNvSpPr>
          <p:nvPr/>
        </p:nvSpPr>
        <p:spPr bwMode="auto">
          <a:xfrm>
            <a:off x="2925763" y="3933825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3" name="Line 23"/>
          <p:cNvSpPr>
            <a:spLocks noChangeShapeType="1"/>
          </p:cNvSpPr>
          <p:nvPr/>
        </p:nvSpPr>
        <p:spPr bwMode="auto">
          <a:xfrm>
            <a:off x="2925763" y="3740150"/>
            <a:ext cx="1152525" cy="1588"/>
          </a:xfrm>
          <a:prstGeom prst="line">
            <a:avLst/>
          </a:prstGeom>
          <a:noFill/>
          <a:ln w="18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4" name="Line 24"/>
          <p:cNvSpPr>
            <a:spLocks noChangeShapeType="1"/>
          </p:cNvSpPr>
          <p:nvPr/>
        </p:nvSpPr>
        <p:spPr bwMode="auto">
          <a:xfrm flipV="1">
            <a:off x="622300" y="1238250"/>
            <a:ext cx="1588" cy="588963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5" name="Line 25"/>
          <p:cNvSpPr>
            <a:spLocks noChangeShapeType="1"/>
          </p:cNvSpPr>
          <p:nvPr/>
        </p:nvSpPr>
        <p:spPr bwMode="auto">
          <a:xfrm>
            <a:off x="5230813" y="6429375"/>
            <a:ext cx="574675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6" name="Oval 26"/>
          <p:cNvSpPr>
            <a:spLocks noChangeArrowheads="1"/>
          </p:cNvSpPr>
          <p:nvPr/>
        </p:nvSpPr>
        <p:spPr bwMode="auto">
          <a:xfrm>
            <a:off x="414338" y="6221413"/>
            <a:ext cx="414337" cy="414337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1707" name="Text Box 27"/>
          <p:cNvSpPr txBox="1">
            <a:spLocks noChangeArrowheads="1"/>
          </p:cNvSpPr>
          <p:nvPr/>
        </p:nvSpPr>
        <p:spPr bwMode="auto">
          <a:xfrm>
            <a:off x="2571750" y="4929188"/>
            <a:ext cx="357188" cy="2571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8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71708" name="Line 28"/>
          <p:cNvSpPr>
            <a:spLocks noChangeShapeType="1"/>
          </p:cNvSpPr>
          <p:nvPr/>
        </p:nvSpPr>
        <p:spPr bwMode="auto">
          <a:xfrm flipV="1">
            <a:off x="622300" y="5078413"/>
            <a:ext cx="2112963" cy="1357312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9" name="Text Box 29"/>
          <p:cNvSpPr txBox="1">
            <a:spLocks noChangeArrowheads="1"/>
          </p:cNvSpPr>
          <p:nvPr/>
        </p:nvSpPr>
        <p:spPr bwMode="auto">
          <a:xfrm>
            <a:off x="4143375" y="4143375"/>
            <a:ext cx="500063" cy="582613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800">
              <a:solidFill>
                <a:srgbClr val="FFFFFF"/>
              </a:solidFill>
            </a:endParaRPr>
          </a:p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800">
              <a:solidFill>
                <a:srgbClr val="FFFFFF"/>
              </a:solidFill>
            </a:endParaRPr>
          </a:p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800">
              <a:solidFill>
                <a:srgbClr val="FFFFFF"/>
              </a:solidFill>
            </a:endParaRPr>
          </a:p>
        </p:txBody>
      </p:sp>
      <p:sp>
        <p:nvSpPr>
          <p:cNvPr id="71710" name="Line 30"/>
          <p:cNvSpPr>
            <a:spLocks noChangeShapeType="1"/>
          </p:cNvSpPr>
          <p:nvPr/>
        </p:nvSpPr>
        <p:spPr bwMode="auto">
          <a:xfrm flipV="1">
            <a:off x="2714625" y="4495800"/>
            <a:ext cx="1785938" cy="581025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11" name="Line 31"/>
          <p:cNvSpPr>
            <a:spLocks noChangeShapeType="1"/>
          </p:cNvSpPr>
          <p:nvPr/>
        </p:nvSpPr>
        <p:spPr bwMode="auto">
          <a:xfrm flipV="1">
            <a:off x="4500563" y="1995488"/>
            <a:ext cx="1143000" cy="2509837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12" name="Text Box 32"/>
          <p:cNvSpPr txBox="1">
            <a:spLocks noChangeArrowheads="1"/>
          </p:cNvSpPr>
          <p:nvPr/>
        </p:nvSpPr>
        <p:spPr bwMode="auto">
          <a:xfrm>
            <a:off x="5500688" y="2143125"/>
            <a:ext cx="3643312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5560" rIns="0" bIns="0"/>
          <a:lstStyle>
            <a:lvl1pPr marL="549275" indent="-455613"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9275" algn="l"/>
                <a:tab pos="1006475" algn="l"/>
                <a:tab pos="1463675" algn="l"/>
                <a:tab pos="1920875" algn="l"/>
                <a:tab pos="2378075" algn="l"/>
                <a:tab pos="2835275" algn="l"/>
                <a:tab pos="3292475" algn="l"/>
                <a:tab pos="3749675" algn="l"/>
                <a:tab pos="4206875" algn="l"/>
                <a:tab pos="4664075" algn="l"/>
                <a:tab pos="5121275" algn="l"/>
                <a:tab pos="5578475" algn="l"/>
                <a:tab pos="6035675" algn="l"/>
                <a:tab pos="6492875" algn="l"/>
                <a:tab pos="6950075" algn="l"/>
                <a:tab pos="7407275" algn="l"/>
                <a:tab pos="7864475" algn="l"/>
                <a:tab pos="8321675" algn="l"/>
                <a:tab pos="8778875" algn="l"/>
                <a:tab pos="9236075" algn="l"/>
                <a:tab pos="96932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spcAft>
                <a:spcPts val="1288"/>
              </a:spcAft>
              <a:buClr>
                <a:srgbClr val="2D2DB9"/>
              </a:buClr>
              <a:buSzPct val="100000"/>
              <a:buFont typeface="Wingdings" charset="0"/>
              <a:buChar char=""/>
            </a:pPr>
            <a:r>
              <a:rPr lang="en-US">
                <a:solidFill>
                  <a:srgbClr val="22228B"/>
                </a:solidFill>
                <a:latin typeface="Comic Sans MS" charset="0"/>
              </a:rPr>
              <a:t>store PAH absorption events of each cell</a:t>
            </a:r>
          </a:p>
          <a:p>
            <a:pPr eaLnBrk="1" hangingPunct="1">
              <a:lnSpc>
                <a:spcPct val="134000"/>
              </a:lnSpc>
              <a:spcAft>
                <a:spcPts val="1288"/>
              </a:spcAft>
              <a:buClr>
                <a:srgbClr val="2D2DB9"/>
              </a:buClr>
              <a:buSzPct val="100000"/>
              <a:buFont typeface="Wingdings" charset="0"/>
              <a:buChar char=""/>
            </a:pPr>
            <a:r>
              <a:rPr lang="en-US">
                <a:solidFill>
                  <a:srgbClr val="22228B"/>
                </a:solidFill>
                <a:latin typeface="Comic Sans MS" charset="0"/>
              </a:rPr>
              <a:t>compute PAH emission</a:t>
            </a:r>
          </a:p>
          <a:p>
            <a:pPr eaLnBrk="1" hangingPunct="1">
              <a:lnSpc>
                <a:spcPct val="134000"/>
              </a:lnSpc>
              <a:spcAft>
                <a:spcPts val="1288"/>
              </a:spcAft>
              <a:buClr>
                <a:srgbClr val="2D2DB9"/>
              </a:buClr>
              <a:buSzPct val="100000"/>
              <a:buFont typeface="Wingdings" charset="0"/>
              <a:buChar char=""/>
            </a:pPr>
            <a:r>
              <a:rPr lang="en-US">
                <a:solidFill>
                  <a:srgbClr val="22228B"/>
                </a:solidFill>
                <a:latin typeface="Comic Sans MS" charset="0"/>
              </a:rPr>
              <a:t>neglect PAH self absorption</a:t>
            </a:r>
          </a:p>
        </p:txBody>
      </p:sp>
      <p:sp>
        <p:nvSpPr>
          <p:cNvPr id="71713" name="Text Box 33"/>
          <p:cNvSpPr txBox="1">
            <a:spLocks noChangeArrowheads="1"/>
          </p:cNvSpPr>
          <p:nvPr/>
        </p:nvSpPr>
        <p:spPr bwMode="auto">
          <a:xfrm>
            <a:off x="6715125" y="165100"/>
            <a:ext cx="22860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528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800">
                <a:solidFill>
                  <a:srgbClr val="22228B"/>
                </a:solidFill>
                <a:latin typeface="Impact" charset="0"/>
              </a:rPr>
              <a:t>Monte Carlo  </a:t>
            </a:r>
          </a:p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800">
                <a:solidFill>
                  <a:srgbClr val="22228B"/>
                </a:solidFill>
                <a:latin typeface="Impact" charset="0"/>
              </a:rPr>
              <a:t>+  PAH </a:t>
            </a:r>
          </a:p>
        </p:txBody>
      </p:sp>
      <p:pic>
        <p:nvPicPr>
          <p:cNvPr id="71714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63" y="-85725"/>
            <a:ext cx="1865313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500563" y="6597650"/>
            <a:ext cx="467995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PAH emission from disks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28800"/>
            <a:ext cx="7358063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63" y="-85725"/>
            <a:ext cx="1865313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00563" y="6597650"/>
            <a:ext cx="467995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PAH emission from disks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05564" y="137690"/>
            <a:ext cx="2586916" cy="170713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>
                <a:solidFill>
                  <a:schemeClr val="accent6"/>
                </a:solidFill>
                <a:latin typeface="Impact"/>
                <a:ea typeface="+mn-ea"/>
                <a:cs typeface="Impact"/>
              </a:rPr>
              <a:t>MC  versus  </a:t>
            </a:r>
            <a:endParaRPr lang="en-US" sz="4000" dirty="0" smtClean="0">
              <a:solidFill>
                <a:schemeClr val="accent6"/>
              </a:solidFill>
              <a:latin typeface="Impact"/>
              <a:ea typeface="+mn-ea"/>
              <a:cs typeface="Impact"/>
            </a:endParaRPr>
          </a:p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 smtClean="0">
                <a:solidFill>
                  <a:schemeClr val="accent6"/>
                </a:solidFill>
                <a:latin typeface="Impact"/>
                <a:ea typeface="+mn-ea"/>
                <a:cs typeface="Impact"/>
              </a:rPr>
              <a:t>benchmark</a:t>
            </a:r>
            <a:endParaRPr lang="en-US" sz="4000" dirty="0">
              <a:solidFill>
                <a:schemeClr val="accent6"/>
              </a:solidFill>
              <a:latin typeface="Impact"/>
              <a:ea typeface="+mn-ea"/>
              <a:cs typeface="Impac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40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75778" name="Group 27"/>
          <p:cNvGrpSpPr>
            <a:grpSpLocks/>
          </p:cNvGrpSpPr>
          <p:nvPr/>
        </p:nvGrpSpPr>
        <p:grpSpPr bwMode="auto">
          <a:xfrm>
            <a:off x="474663" y="836613"/>
            <a:ext cx="382587" cy="368300"/>
            <a:chOff x="299" y="527"/>
            <a:chExt cx="241" cy="232"/>
          </a:xfrm>
        </p:grpSpPr>
        <p:sp>
          <p:nvSpPr>
            <p:cNvPr id="75816" name="AutoShape 28"/>
            <p:cNvSpPr>
              <a:spLocks noChangeArrowheads="1"/>
            </p:cNvSpPr>
            <p:nvPr/>
          </p:nvSpPr>
          <p:spPr bwMode="auto">
            <a:xfrm>
              <a:off x="300" y="527"/>
              <a:ext cx="237" cy="232"/>
            </a:xfrm>
            <a:prstGeom prst="roundRect">
              <a:avLst>
                <a:gd name="adj" fmla="val 43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lnSpc>
                  <a:spcPct val="134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/>
            </a:p>
          </p:txBody>
        </p:sp>
        <p:grpSp>
          <p:nvGrpSpPr>
            <p:cNvPr id="75817" name="Group 29"/>
            <p:cNvGrpSpPr>
              <a:grpSpLocks/>
            </p:cNvGrpSpPr>
            <p:nvPr/>
          </p:nvGrpSpPr>
          <p:grpSpPr bwMode="auto">
            <a:xfrm>
              <a:off x="299" y="527"/>
              <a:ext cx="241" cy="231"/>
              <a:chOff x="299" y="527"/>
              <a:chExt cx="241" cy="231"/>
            </a:xfrm>
          </p:grpSpPr>
          <p:sp>
            <p:nvSpPr>
              <p:cNvPr id="75818" name="AutoShape 30"/>
              <p:cNvSpPr>
                <a:spLocks noChangeArrowheads="1"/>
              </p:cNvSpPr>
              <p:nvPr/>
            </p:nvSpPr>
            <p:spPr bwMode="auto">
              <a:xfrm>
                <a:off x="300" y="527"/>
                <a:ext cx="236" cy="231"/>
              </a:xfrm>
              <a:prstGeom prst="roundRect">
                <a:avLst>
                  <a:gd name="adj" fmla="val 43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  <p:sp>
            <p:nvSpPr>
              <p:cNvPr id="75819" name="AutoShape 31"/>
              <p:cNvSpPr>
                <a:spLocks noChangeArrowheads="1"/>
              </p:cNvSpPr>
              <p:nvPr/>
            </p:nvSpPr>
            <p:spPr bwMode="auto">
              <a:xfrm>
                <a:off x="299" y="527"/>
                <a:ext cx="241" cy="215"/>
              </a:xfrm>
              <a:prstGeom prst="roundRect">
                <a:avLst>
                  <a:gd name="adj" fmla="val 43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>
                    <a:srgbClr val="FF0066"/>
                  </a:buClr>
                  <a:buSzPct val="100000"/>
                  <a:buFont typeface="Comic Sans MS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1600" dirty="0" err="1">
                    <a:solidFill>
                      <a:srgbClr val="FF0066"/>
                    </a:solidFill>
                    <a:latin typeface="Comic Sans MS" charset="0"/>
                  </a:rPr>
                  <a:t>E</a:t>
                </a:r>
                <a:r>
                  <a:rPr lang="en-GB" sz="1600" baseline="-25000" dirty="0" err="1">
                    <a:solidFill>
                      <a:srgbClr val="FF0066"/>
                    </a:solidFill>
                    <a:latin typeface="Comic Sans MS" charset="0"/>
                  </a:rPr>
                  <a:t>o</a:t>
                </a:r>
                <a:endParaRPr lang="en-GB" sz="1600" baseline="-25000" dirty="0">
                  <a:solidFill>
                    <a:srgbClr val="FF0066"/>
                  </a:solidFill>
                  <a:latin typeface="Comic Sans MS" charset="0"/>
                </a:endParaRPr>
              </a:p>
            </p:txBody>
          </p:sp>
        </p:grpSp>
      </p:grpSp>
      <p:sp>
        <p:nvSpPr>
          <p:cNvPr id="75779" name="AutoShape 32"/>
          <p:cNvSpPr>
            <a:spLocks noChangeArrowheads="1"/>
          </p:cNvSpPr>
          <p:nvPr/>
        </p:nvSpPr>
        <p:spPr bwMode="auto">
          <a:xfrm>
            <a:off x="4763" y="476250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5508104" y="93663"/>
            <a:ext cx="3581921" cy="1882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3200" u="sng" dirty="0" smtClean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PAH destruction</a:t>
            </a:r>
            <a:endParaRPr lang="en-US" sz="3200" u="sng" dirty="0">
              <a:solidFill>
                <a:schemeClr val="accent6"/>
              </a:solidFill>
              <a:latin typeface="Impact" pitchFamily="34" charset="0"/>
              <a:ea typeface="+mn-ea"/>
              <a:cs typeface="+mn-cs"/>
            </a:endParaRP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b="1" dirty="0" err="1" smtClean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Unimolecular</a:t>
            </a:r>
            <a:r>
              <a:rPr lang="en-US" sz="2800" b="1" dirty="0" smtClean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 </a:t>
            </a:r>
            <a:endParaRPr lang="en-US" sz="2800" b="1" dirty="0">
              <a:solidFill>
                <a:srgbClr val="008000"/>
              </a:solidFill>
              <a:latin typeface="+mn-lt"/>
              <a:ea typeface="+mn-ea"/>
              <a:cs typeface="+mn-cs"/>
            </a:endParaRP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b="1" dirty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dissociation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14313" y="3861048"/>
            <a:ext cx="8143875" cy="15763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chemeClr val="accent6"/>
              </a:buClr>
              <a:buSzPct val="100000"/>
              <a:buFont typeface="Times New Roman" pitchFamily="16" charset="0"/>
              <a:buNone/>
              <a:defRPr/>
            </a:pPr>
            <a:endParaRPr lang="en-US" dirty="0">
              <a:solidFill>
                <a:schemeClr val="accent6"/>
              </a:solidFill>
              <a:latin typeface="Times New Roman" pitchFamily="16" charset="0"/>
              <a:ea typeface="+mn-ea"/>
              <a:cs typeface="+mn-cs"/>
            </a:endParaRPr>
          </a:p>
          <a:p>
            <a:pPr marL="457200" indent="-457200">
              <a:lnSpc>
                <a:spcPct val="134000"/>
              </a:lnSpc>
              <a:buClr>
                <a:schemeClr val="accent6"/>
              </a:buClr>
              <a:buSzPct val="100000"/>
              <a:buFont typeface="+mj-lt"/>
              <a:buAutoNum type="arabicParenR"/>
              <a:defRPr/>
            </a:pPr>
            <a:r>
              <a:rPr lang="en-US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single  </a:t>
            </a:r>
            <a:r>
              <a:rPr lang="en-US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hard</a:t>
            </a:r>
            <a:r>
              <a:rPr lang="en-US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 photon   :  independent of  distance</a:t>
            </a:r>
          </a:p>
          <a:p>
            <a:pPr marL="457200" indent="-457200">
              <a:lnSpc>
                <a:spcPct val="134000"/>
              </a:lnSpc>
              <a:buClr>
                <a:schemeClr val="accent6"/>
              </a:buClr>
              <a:buSzPct val="100000"/>
              <a:buFont typeface="+mj-lt"/>
              <a:buAutoNum type="arabicParenR"/>
              <a:defRPr/>
            </a:pPr>
            <a:r>
              <a:rPr lang="en-US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many   </a:t>
            </a:r>
            <a:r>
              <a:rPr lang="en-US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soft</a:t>
            </a:r>
            <a:r>
              <a:rPr lang="en-US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  photons :  ~AU </a:t>
            </a: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1438" y="1428750"/>
            <a:ext cx="8412162" cy="3152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2000"/>
              </a:lnSpc>
              <a:buClr>
                <a:srgbClr val="3333CC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200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Arrhenius form:</a:t>
            </a:r>
            <a:endParaRPr lang="en-GB" sz="2200" u="sng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6" charset="0"/>
              <a:ea typeface="+mn-ea"/>
              <a:cs typeface="+mn-cs"/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t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dis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~ exp(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o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/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kT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) / ν</a:t>
            </a:r>
            <a:r>
              <a:rPr lang="en-GB" sz="22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0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     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«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t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cool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~ 1s</a:t>
            </a:r>
          </a:p>
          <a:p>
            <a:pPr>
              <a:lnSpc>
                <a:spcPct val="92000"/>
              </a:lnSpc>
              <a:buClr>
                <a:srgbClr val="3333CC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2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6" charset="0"/>
              <a:ea typeface="+mn-ea"/>
              <a:cs typeface="+mn-cs"/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T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min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= 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o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/k 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ln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(ν</a:t>
            </a:r>
            <a:r>
              <a:rPr lang="en-GB" sz="22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0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)  ~2000K;       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o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~ 5eV;   ν</a:t>
            </a:r>
            <a:r>
              <a:rPr lang="en-GB" sz="22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0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= 10</a:t>
            </a:r>
            <a:r>
              <a:rPr lang="en-GB" sz="2200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13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Hz</a:t>
            </a:r>
          </a:p>
          <a:p>
            <a:pPr>
              <a:lnSpc>
                <a:spcPct val="92000"/>
              </a:lnSpc>
              <a:buClr>
                <a:srgbClr val="3333CC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2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6" charset="0"/>
              <a:ea typeface="+mn-ea"/>
              <a:cs typeface="+mn-cs"/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ΔE = 3N</a:t>
            </a:r>
            <a:r>
              <a:rPr lang="en-GB" sz="22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c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kT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min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  ~ 0.1 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N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c</a:t>
            </a:r>
            <a:r>
              <a:rPr lang="en-GB" sz="2200" b="1" baseline="30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.</a:t>
            </a:r>
            <a:r>
              <a:rPr lang="en-GB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b</a:t>
            </a:r>
            <a:r>
              <a:rPr lang="en-GB" sz="22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en-GB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6" charset="0"/>
                <a:ea typeface="+mn-ea"/>
                <a:cs typeface="+mn-cs"/>
              </a:rPr>
              <a:t>  =&gt;    </a:t>
            </a:r>
            <a:r>
              <a:rPr lang="en-GB" sz="3200" b="1" dirty="0" err="1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N</a:t>
            </a:r>
            <a:r>
              <a:rPr lang="en-GB" sz="3200" b="1" baseline="-25000" dirty="0" err="1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c</a:t>
            </a:r>
            <a:r>
              <a:rPr lang="en-GB" sz="3200" b="1" dirty="0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 &lt; 2 ΔE </a:t>
            </a:r>
            <a:r>
              <a:rPr lang="en-GB" sz="3200" dirty="0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/</a:t>
            </a:r>
            <a:r>
              <a:rPr lang="en-GB" dirty="0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[</a:t>
            </a:r>
            <a:r>
              <a:rPr lang="en-GB" dirty="0" err="1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eV</a:t>
            </a:r>
            <a:r>
              <a:rPr lang="en-GB" dirty="0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]   </a:t>
            </a:r>
          </a:p>
          <a:p>
            <a:pPr>
              <a:lnSpc>
                <a:spcPct val="92000"/>
              </a:lnSpc>
              <a:buClr>
                <a:srgbClr val="3333CC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800" dirty="0">
                <a:solidFill>
                  <a:srgbClr val="FF0000"/>
                </a:solidFill>
                <a:latin typeface="Times New Roman" pitchFamily="16" charset="0"/>
                <a:ea typeface="+mn-ea"/>
                <a:cs typeface="+mn-cs"/>
              </a:rPr>
              <a:t>                                              PAH unstable</a:t>
            </a:r>
          </a:p>
          <a:p>
            <a:pPr>
              <a:lnSpc>
                <a:spcPct val="92000"/>
              </a:lnSpc>
              <a:buClr>
                <a:srgbClr val="000000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200" dirty="0">
              <a:solidFill>
                <a:srgbClr val="99CCFF"/>
              </a:solidFill>
              <a:latin typeface="Times New Roman" pitchFamily="16" charset="0"/>
              <a:ea typeface="+mn-ea"/>
              <a:cs typeface="+mn-cs"/>
            </a:endParaRPr>
          </a:p>
          <a:p>
            <a:pPr>
              <a:lnSpc>
                <a:spcPct val="92000"/>
              </a:lnSpc>
              <a:buClr>
                <a:srgbClr val="00CCFF"/>
              </a:buClr>
              <a:buSzPct val="100000"/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200" dirty="0">
              <a:solidFill>
                <a:srgbClr val="99CCFF"/>
              </a:solidFill>
              <a:latin typeface="Times New Roman" pitchFamily="16" charset="0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628650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0" y="6316663"/>
            <a:ext cx="9144000" cy="5397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dirty="0" err="1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Siebenmorgen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  &amp; Kr</a:t>
            </a: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ű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gel (2010)</a:t>
            </a:r>
          </a:p>
        </p:txBody>
      </p:sp>
      <p:grpSp>
        <p:nvGrpSpPr>
          <p:cNvPr id="75785" name="Group 15"/>
          <p:cNvGrpSpPr>
            <a:grpSpLocks/>
          </p:cNvGrpSpPr>
          <p:nvPr/>
        </p:nvGrpSpPr>
        <p:grpSpPr bwMode="auto">
          <a:xfrm>
            <a:off x="3851275" y="115888"/>
            <a:ext cx="2763838" cy="1965325"/>
            <a:chOff x="5903913" y="661988"/>
            <a:chExt cx="3159125" cy="2463800"/>
          </a:xfrm>
        </p:grpSpPr>
        <p:sp>
          <p:nvSpPr>
            <p:cNvPr id="75786" name="Line 8"/>
            <p:cNvSpPr>
              <a:spLocks noChangeShapeType="1"/>
            </p:cNvSpPr>
            <p:nvPr/>
          </p:nvSpPr>
          <p:spPr bwMode="auto">
            <a:xfrm flipV="1">
              <a:off x="6516688" y="1114425"/>
              <a:ext cx="1587" cy="131762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87" name="Line 9"/>
            <p:cNvSpPr>
              <a:spLocks noChangeShapeType="1"/>
            </p:cNvSpPr>
            <p:nvPr/>
          </p:nvSpPr>
          <p:spPr bwMode="auto">
            <a:xfrm>
              <a:off x="6443663" y="2276475"/>
              <a:ext cx="2449512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88" name="Line 10"/>
            <p:cNvSpPr>
              <a:spLocks noChangeShapeType="1"/>
            </p:cNvSpPr>
            <p:nvPr/>
          </p:nvSpPr>
          <p:spPr bwMode="auto">
            <a:xfrm>
              <a:off x="6877050" y="1125538"/>
              <a:ext cx="1588" cy="10795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89" name="Line 11"/>
            <p:cNvSpPr>
              <a:spLocks noChangeShapeType="1"/>
            </p:cNvSpPr>
            <p:nvPr/>
          </p:nvSpPr>
          <p:spPr bwMode="auto">
            <a:xfrm>
              <a:off x="6877050" y="1125538"/>
              <a:ext cx="71438" cy="2873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0" name="Line 12"/>
            <p:cNvSpPr>
              <a:spLocks noChangeShapeType="1"/>
            </p:cNvSpPr>
            <p:nvPr/>
          </p:nvSpPr>
          <p:spPr bwMode="auto">
            <a:xfrm>
              <a:off x="6948488" y="1412875"/>
              <a:ext cx="144462" cy="2873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1" name="Line 13"/>
            <p:cNvSpPr>
              <a:spLocks noChangeShapeType="1"/>
            </p:cNvSpPr>
            <p:nvPr/>
          </p:nvSpPr>
          <p:spPr bwMode="auto">
            <a:xfrm>
              <a:off x="7092950" y="1700213"/>
              <a:ext cx="287338" cy="1444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2" name="Line 14"/>
            <p:cNvSpPr>
              <a:spLocks noChangeShapeType="1"/>
            </p:cNvSpPr>
            <p:nvPr/>
          </p:nvSpPr>
          <p:spPr bwMode="auto">
            <a:xfrm>
              <a:off x="7380288" y="1844675"/>
              <a:ext cx="431800" cy="2159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3" name="Line 15"/>
            <p:cNvSpPr>
              <a:spLocks noChangeShapeType="1"/>
            </p:cNvSpPr>
            <p:nvPr/>
          </p:nvSpPr>
          <p:spPr bwMode="auto">
            <a:xfrm>
              <a:off x="7812088" y="2060575"/>
              <a:ext cx="719137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4" name="Line 16"/>
            <p:cNvSpPr>
              <a:spLocks noChangeShapeType="1"/>
            </p:cNvSpPr>
            <p:nvPr/>
          </p:nvSpPr>
          <p:spPr bwMode="auto">
            <a:xfrm>
              <a:off x="6877050" y="1700213"/>
              <a:ext cx="215900" cy="1587"/>
            </a:xfrm>
            <a:prstGeom prst="line">
              <a:avLst/>
            </a:prstGeom>
            <a:noFill/>
            <a:ln w="38160">
              <a:solidFill>
                <a:srgbClr val="FF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795" name="Group 17"/>
            <p:cNvGrpSpPr>
              <a:grpSpLocks/>
            </p:cNvGrpSpPr>
            <p:nvPr/>
          </p:nvGrpSpPr>
          <p:grpSpPr bwMode="auto">
            <a:xfrm>
              <a:off x="5903917" y="957264"/>
              <a:ext cx="652463" cy="338138"/>
              <a:chOff x="3719" y="603"/>
              <a:chExt cx="411" cy="213"/>
            </a:xfrm>
          </p:grpSpPr>
          <p:sp>
            <p:nvSpPr>
              <p:cNvPr id="75812" name="AutoShape 18"/>
              <p:cNvSpPr>
                <a:spLocks noChangeArrowheads="1"/>
              </p:cNvSpPr>
              <p:nvPr/>
            </p:nvSpPr>
            <p:spPr bwMode="auto">
              <a:xfrm>
                <a:off x="3720" y="603"/>
                <a:ext cx="409" cy="211"/>
              </a:xfrm>
              <a:prstGeom prst="roundRect">
                <a:avLst>
                  <a:gd name="adj" fmla="val 46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  <p:grpSp>
            <p:nvGrpSpPr>
              <p:cNvPr id="75813" name="Group 19"/>
              <p:cNvGrpSpPr>
                <a:grpSpLocks/>
              </p:cNvGrpSpPr>
              <p:nvPr/>
            </p:nvGrpSpPr>
            <p:grpSpPr bwMode="auto">
              <a:xfrm>
                <a:off x="3719" y="603"/>
                <a:ext cx="411" cy="213"/>
                <a:chOff x="3719" y="603"/>
                <a:chExt cx="411" cy="213"/>
              </a:xfrm>
            </p:grpSpPr>
            <p:sp>
              <p:nvSpPr>
                <p:cNvPr id="75814" name="AutoShape 20"/>
                <p:cNvSpPr>
                  <a:spLocks noChangeArrowheads="1"/>
                </p:cNvSpPr>
                <p:nvPr/>
              </p:nvSpPr>
              <p:spPr bwMode="auto">
                <a:xfrm>
                  <a:off x="3720" y="603"/>
                  <a:ext cx="408" cy="210"/>
                </a:xfrm>
                <a:prstGeom prst="roundRect">
                  <a:avLst>
                    <a:gd name="adj" fmla="val 468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lnSpc>
                      <a:spcPct val="134000"/>
                    </a:lnSpc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/>
                </a:p>
              </p:txBody>
            </p:sp>
            <p:sp>
              <p:nvSpPr>
                <p:cNvPr id="75815" name="AutoShape 21"/>
                <p:cNvSpPr>
                  <a:spLocks noChangeArrowheads="1"/>
                </p:cNvSpPr>
                <p:nvPr/>
              </p:nvSpPr>
              <p:spPr bwMode="auto">
                <a:xfrm>
                  <a:off x="3719" y="603"/>
                  <a:ext cx="411" cy="213"/>
                </a:xfrm>
                <a:prstGeom prst="roundRect">
                  <a:avLst>
                    <a:gd name="adj" fmla="val 468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Comic Sans MS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>
                      <a:solidFill>
                        <a:srgbClr val="000000"/>
                      </a:solidFill>
                      <a:latin typeface="Comic Sans MS" charset="0"/>
                    </a:rPr>
                    <a:t>T [K]</a:t>
                  </a:r>
                </a:p>
              </p:txBody>
            </p:sp>
          </p:grpSp>
        </p:grpSp>
        <p:grpSp>
          <p:nvGrpSpPr>
            <p:cNvPr id="75796" name="Group 22"/>
            <p:cNvGrpSpPr>
              <a:grpSpLocks/>
            </p:cNvGrpSpPr>
            <p:nvPr/>
          </p:nvGrpSpPr>
          <p:grpSpPr bwMode="auto">
            <a:xfrm>
              <a:off x="8374070" y="2420942"/>
              <a:ext cx="627063" cy="338138"/>
              <a:chOff x="5275" y="1525"/>
              <a:chExt cx="395" cy="213"/>
            </a:xfrm>
          </p:grpSpPr>
          <p:sp>
            <p:nvSpPr>
              <p:cNvPr id="75808" name="AutoShape 23"/>
              <p:cNvSpPr>
                <a:spLocks noChangeArrowheads="1"/>
              </p:cNvSpPr>
              <p:nvPr/>
            </p:nvSpPr>
            <p:spPr bwMode="auto">
              <a:xfrm>
                <a:off x="5277" y="1525"/>
                <a:ext cx="393" cy="211"/>
              </a:xfrm>
              <a:prstGeom prst="roundRect">
                <a:avLst>
                  <a:gd name="adj" fmla="val 46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  <p:grpSp>
            <p:nvGrpSpPr>
              <p:cNvPr id="75809" name="Group 24"/>
              <p:cNvGrpSpPr>
                <a:grpSpLocks/>
              </p:cNvGrpSpPr>
              <p:nvPr/>
            </p:nvGrpSpPr>
            <p:grpSpPr bwMode="auto">
              <a:xfrm>
                <a:off x="5275" y="1525"/>
                <a:ext cx="395" cy="213"/>
                <a:chOff x="5275" y="1525"/>
                <a:chExt cx="395" cy="213"/>
              </a:xfrm>
            </p:grpSpPr>
            <p:sp>
              <p:nvSpPr>
                <p:cNvPr id="75810" name="AutoShape 25"/>
                <p:cNvSpPr>
                  <a:spLocks noChangeArrowheads="1"/>
                </p:cNvSpPr>
                <p:nvPr/>
              </p:nvSpPr>
              <p:spPr bwMode="auto">
                <a:xfrm>
                  <a:off x="5277" y="1525"/>
                  <a:ext cx="392" cy="210"/>
                </a:xfrm>
                <a:prstGeom prst="roundRect">
                  <a:avLst>
                    <a:gd name="adj" fmla="val 468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lnSpc>
                      <a:spcPct val="134000"/>
                    </a:lnSpc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/>
                </a:p>
              </p:txBody>
            </p:sp>
            <p:sp>
              <p:nvSpPr>
                <p:cNvPr id="75811" name="AutoShape 26"/>
                <p:cNvSpPr>
                  <a:spLocks noChangeArrowheads="1"/>
                </p:cNvSpPr>
                <p:nvPr/>
              </p:nvSpPr>
              <p:spPr bwMode="auto">
                <a:xfrm>
                  <a:off x="5275" y="1525"/>
                  <a:ext cx="395" cy="213"/>
                </a:xfrm>
                <a:prstGeom prst="roundRect">
                  <a:avLst>
                    <a:gd name="adj" fmla="val 468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buClr>
                      <a:srgbClr val="000000"/>
                    </a:buClr>
                    <a:buSzPct val="100000"/>
                    <a:buFont typeface="Comic Sans MS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>
                      <a:solidFill>
                        <a:srgbClr val="000000"/>
                      </a:solidFill>
                      <a:latin typeface="Comic Sans MS" charset="0"/>
                    </a:rPr>
                    <a:t>time</a:t>
                  </a:r>
                </a:p>
              </p:txBody>
            </p:sp>
          </p:grpSp>
        </p:grpSp>
        <p:grpSp>
          <p:nvGrpSpPr>
            <p:cNvPr id="75797" name="Group 34"/>
            <p:cNvGrpSpPr>
              <a:grpSpLocks/>
            </p:cNvGrpSpPr>
            <p:nvPr/>
          </p:nvGrpSpPr>
          <p:grpSpPr bwMode="auto">
            <a:xfrm>
              <a:off x="7016755" y="1320799"/>
              <a:ext cx="658813" cy="511175"/>
              <a:chOff x="4420" y="832"/>
              <a:chExt cx="415" cy="322"/>
            </a:xfrm>
          </p:grpSpPr>
          <p:sp>
            <p:nvSpPr>
              <p:cNvPr id="75804" name="AutoShape 35"/>
              <p:cNvSpPr>
                <a:spLocks noChangeArrowheads="1"/>
              </p:cNvSpPr>
              <p:nvPr/>
            </p:nvSpPr>
            <p:spPr bwMode="auto">
              <a:xfrm>
                <a:off x="4483" y="832"/>
                <a:ext cx="289" cy="210"/>
              </a:xfrm>
              <a:prstGeom prst="roundRect">
                <a:avLst>
                  <a:gd name="adj" fmla="val 472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34000"/>
                  </a:lnSpc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n-US"/>
              </a:p>
            </p:txBody>
          </p:sp>
          <p:grpSp>
            <p:nvGrpSpPr>
              <p:cNvPr id="75805" name="Group 36"/>
              <p:cNvGrpSpPr>
                <a:grpSpLocks/>
              </p:cNvGrpSpPr>
              <p:nvPr/>
            </p:nvGrpSpPr>
            <p:grpSpPr bwMode="auto">
              <a:xfrm>
                <a:off x="4420" y="832"/>
                <a:ext cx="415" cy="322"/>
                <a:chOff x="4420" y="832"/>
                <a:chExt cx="415" cy="322"/>
              </a:xfrm>
            </p:grpSpPr>
            <p:sp>
              <p:nvSpPr>
                <p:cNvPr id="75806" name="AutoShape 37"/>
                <p:cNvSpPr>
                  <a:spLocks noChangeArrowheads="1"/>
                </p:cNvSpPr>
                <p:nvPr/>
              </p:nvSpPr>
              <p:spPr bwMode="auto">
                <a:xfrm>
                  <a:off x="4483" y="832"/>
                  <a:ext cx="288" cy="209"/>
                </a:xfrm>
                <a:prstGeom prst="roundRect">
                  <a:avLst>
                    <a:gd name="adj" fmla="val 472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>
                    <a:lnSpc>
                      <a:spcPct val="134000"/>
                    </a:lnSpc>
                    <a:buClr>
                      <a:srgbClr val="000000"/>
                    </a:buClr>
                    <a:buSzPct val="100000"/>
                    <a:buFont typeface="Times New Roman" charset="0"/>
                    <a:buNone/>
                  </a:pPr>
                  <a:endParaRPr lang="en-US"/>
                </a:p>
              </p:txBody>
            </p:sp>
            <p:sp>
              <p:nvSpPr>
                <p:cNvPr id="75807" name="AutoShape 38"/>
                <p:cNvSpPr>
                  <a:spLocks noChangeArrowheads="1"/>
                </p:cNvSpPr>
                <p:nvPr/>
              </p:nvSpPr>
              <p:spPr bwMode="auto">
                <a:xfrm>
                  <a:off x="4420" y="832"/>
                  <a:ext cx="415" cy="322"/>
                </a:xfrm>
                <a:prstGeom prst="roundRect">
                  <a:avLst>
                    <a:gd name="adj" fmla="val 472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buClr>
                      <a:srgbClr val="FF0066"/>
                    </a:buClr>
                    <a:buSzPct val="100000"/>
                    <a:buFont typeface="Comic Sans MS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>
                      <a:solidFill>
                        <a:srgbClr val="FF0066"/>
                      </a:solidFill>
                      <a:latin typeface="Comic Sans MS" charset="0"/>
                    </a:rPr>
                    <a:t>t</a:t>
                  </a:r>
                  <a:r>
                    <a:rPr lang="en-GB" baseline="-25000">
                      <a:solidFill>
                        <a:srgbClr val="FF0066"/>
                      </a:solidFill>
                      <a:latin typeface="Comic Sans MS" charset="0"/>
                    </a:rPr>
                    <a:t>cool</a:t>
                  </a:r>
                </a:p>
              </p:txBody>
            </p:sp>
          </p:grpSp>
        </p:grpSp>
        <p:sp>
          <p:nvSpPr>
            <p:cNvPr id="75798" name="Line 39"/>
            <p:cNvSpPr>
              <a:spLocks noChangeShapeType="1"/>
            </p:cNvSpPr>
            <p:nvPr/>
          </p:nvSpPr>
          <p:spPr bwMode="auto">
            <a:xfrm flipH="1" flipV="1">
              <a:off x="8526463" y="661988"/>
              <a:ext cx="31750" cy="14239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9" name="Line 40"/>
            <p:cNvSpPr>
              <a:spLocks noChangeShapeType="1"/>
            </p:cNvSpPr>
            <p:nvPr/>
          </p:nvSpPr>
          <p:spPr bwMode="auto">
            <a:xfrm>
              <a:off x="8531225" y="681038"/>
              <a:ext cx="217488" cy="9667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0" name="Line 41"/>
            <p:cNvSpPr>
              <a:spLocks noChangeShapeType="1"/>
            </p:cNvSpPr>
            <p:nvPr/>
          </p:nvSpPr>
          <p:spPr bwMode="auto">
            <a:xfrm>
              <a:off x="8763000" y="1660525"/>
              <a:ext cx="300038" cy="3952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1" name="Line 42"/>
            <p:cNvSpPr>
              <a:spLocks noChangeShapeType="1"/>
            </p:cNvSpPr>
            <p:nvPr/>
          </p:nvSpPr>
          <p:spPr bwMode="auto">
            <a:xfrm>
              <a:off x="6884988" y="2774950"/>
              <a:ext cx="1587" cy="2317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2" name="Line 43"/>
            <p:cNvSpPr>
              <a:spLocks noChangeShapeType="1"/>
            </p:cNvSpPr>
            <p:nvPr/>
          </p:nvSpPr>
          <p:spPr bwMode="auto">
            <a:xfrm flipH="1">
              <a:off x="8529638" y="2781300"/>
              <a:ext cx="14287" cy="2873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3" name="Text Box 44"/>
            <p:cNvSpPr txBox="1">
              <a:spLocks noChangeArrowheads="1"/>
            </p:cNvSpPr>
            <p:nvPr/>
          </p:nvSpPr>
          <p:spPr bwMode="auto">
            <a:xfrm>
              <a:off x="7259638" y="2708275"/>
              <a:ext cx="957262" cy="41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1pPr>
              <a:lvl2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2pPr>
              <a:lvl3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3pPr>
              <a:lvl4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4pPr>
              <a:lvl5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LGC Sans" charset="0"/>
                  <a:cs typeface="DejaVu LGC Sans" charset="0"/>
                </a:defRPr>
              </a:lvl9pPr>
            </a:lstStyle>
            <a:p>
              <a:pPr eaLnBrk="1" hangingPunct="1">
                <a:lnSpc>
                  <a:spcPts val="315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t</a:t>
              </a:r>
              <a:r>
                <a:rPr lang="en-GB" baseline="-25000">
                  <a:solidFill>
                    <a:srgbClr val="000000"/>
                  </a:solidFill>
                </a:rPr>
                <a:t>abs </a:t>
              </a:r>
              <a:r>
                <a:rPr lang="en-GB">
                  <a:solidFill>
                    <a:srgbClr val="000000"/>
                  </a:solidFill>
                </a:rPr>
                <a:t>~ 1h</a:t>
              </a:r>
              <a:r>
                <a:rPr lang="en-GB" baseline="-25000">
                  <a:solidFill>
                    <a:srgbClr val="000000"/>
                  </a:solidFill>
                </a:rPr>
                <a:t> </a:t>
              </a:r>
            </a:p>
          </p:txBody>
        </p:sp>
      </p:grpSp>
      <p:sp>
        <p:nvSpPr>
          <p:cNvPr id="2" name="Rounded Rectangle 1"/>
          <p:cNvSpPr/>
          <p:nvPr/>
        </p:nvSpPr>
        <p:spPr bwMode="auto">
          <a:xfrm>
            <a:off x="107504" y="4437112"/>
            <a:ext cx="8208912" cy="1008112"/>
          </a:xfrm>
          <a:prstGeom prst="roundRect">
            <a:avLst/>
          </a:prstGeom>
          <a:solidFill>
            <a:schemeClr val="accent6">
              <a:lumMod val="60000"/>
              <a:lumOff val="40000"/>
              <a:alpha val="9000"/>
            </a:schemeClr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179388" y="2420938"/>
            <a:ext cx="3168650" cy="863600"/>
          </a:xfrm>
          <a:prstGeom prst="rect">
            <a:avLst/>
          </a:prstGeom>
          <a:solidFill>
            <a:srgbClr val="CCCC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97313" y="0"/>
            <a:ext cx="5246687" cy="1928813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5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800" dirty="0" smtClean="0">
                <a:solidFill>
                  <a:srgbClr val="3333CC"/>
                </a:solidFill>
                <a:latin typeface="Impact" pitchFamily="34" charset="0"/>
              </a:rPr>
              <a:t>Stationary disk</a:t>
            </a:r>
            <a:r>
              <a:rPr lang="en-GB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lang="en-GB" sz="2800" b="1" dirty="0" smtClean="0">
                <a:solidFill>
                  <a:srgbClr val="3333CC"/>
                </a:solidFill>
              </a:rPr>
              <a:t/>
            </a:r>
            <a:br>
              <a:rPr lang="en-GB" sz="2800" b="1" dirty="0" smtClean="0">
                <a:solidFill>
                  <a:srgbClr val="3333CC"/>
                </a:solidFill>
              </a:rPr>
            </a:br>
            <a:r>
              <a:rPr lang="en-GB" sz="2800" dirty="0" smtClean="0">
                <a:solidFill>
                  <a:schemeClr val="accent6"/>
                </a:solidFill>
              </a:rPr>
              <a:t>Sufficient X-ray photons? </a:t>
            </a:r>
            <a:endParaRPr lang="en-GB" b="1" dirty="0" smtClean="0">
              <a:solidFill>
                <a:schemeClr val="accent6"/>
              </a:solidFill>
            </a:endParaRPr>
          </a:p>
        </p:txBody>
      </p:sp>
      <p:sp>
        <p:nvSpPr>
          <p:cNvPr id="77827" name="Line 3"/>
          <p:cNvSpPr>
            <a:spLocks noChangeShapeType="1"/>
          </p:cNvSpPr>
          <p:nvPr/>
        </p:nvSpPr>
        <p:spPr bwMode="auto">
          <a:xfrm>
            <a:off x="179388" y="2420938"/>
            <a:ext cx="3168650" cy="1587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179388" y="3284538"/>
            <a:ext cx="3168650" cy="1587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611188" y="2492375"/>
            <a:ext cx="1587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468313" y="1773238"/>
            <a:ext cx="2735262" cy="18002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735013" y="1989138"/>
            <a:ext cx="463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000000"/>
                </a:solidFill>
                <a:cs typeface="Times New Roman" charset="0"/>
              </a:rPr>
              <a:t>α 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684213" y="4221163"/>
            <a:ext cx="358775" cy="457200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/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179388" y="2636838"/>
            <a:ext cx="307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000000"/>
                </a:solidFill>
              </a:rPr>
              <a:t>ℓ</a:t>
            </a:r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2146300" y="2343150"/>
            <a:ext cx="10445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3200">
                <a:solidFill>
                  <a:srgbClr val="000000"/>
                </a:solidFill>
                <a:cs typeface="Times New Roman" charset="0"/>
              </a:rPr>
              <a:t>τ = 1</a:t>
            </a:r>
          </a:p>
        </p:txBody>
      </p:sp>
      <p:sp>
        <p:nvSpPr>
          <p:cNvPr id="77835" name="Line 11"/>
          <p:cNvSpPr>
            <a:spLocks noChangeShapeType="1"/>
          </p:cNvSpPr>
          <p:nvPr/>
        </p:nvSpPr>
        <p:spPr bwMode="auto">
          <a:xfrm>
            <a:off x="179388" y="1341438"/>
            <a:ext cx="1587" cy="27352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252413" y="1246188"/>
            <a:ext cx="29368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2000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3205163" y="3429000"/>
            <a:ext cx="280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3544888" y="2362200"/>
            <a:ext cx="4730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4800">
                <a:solidFill>
                  <a:srgbClr val="000000"/>
                </a:solidFill>
                <a:cs typeface="Times New Roman" charset="0"/>
              </a:rPr>
              <a:t>}</a:t>
            </a:r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3708400" y="3692525"/>
            <a:ext cx="3817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3333CC"/>
                </a:solidFill>
              </a:rPr>
              <a:t>    # C  in PAH </a:t>
            </a:r>
          </a:p>
        </p:txBody>
      </p:sp>
      <p:sp>
        <p:nvSpPr>
          <p:cNvPr id="77840" name="Rectangle 16"/>
          <p:cNvSpPr>
            <a:spLocks noChangeArrowheads="1"/>
          </p:cNvSpPr>
          <p:nvPr/>
        </p:nvSpPr>
        <p:spPr bwMode="auto">
          <a:xfrm>
            <a:off x="3492500" y="4076700"/>
            <a:ext cx="3311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>
                <a:srgbClr val="3333CC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CC"/>
                </a:solidFill>
              </a:rPr>
              <a:t>#</a:t>
            </a:r>
            <a:r>
              <a:rPr lang="en-GB">
                <a:solidFill>
                  <a:srgbClr val="3333CC"/>
                </a:solidFill>
                <a:cs typeface="Times New Roman" charset="0"/>
              </a:rPr>
              <a:t>  hard γ absorption/sec</a:t>
            </a:r>
          </a:p>
        </p:txBody>
      </p:sp>
      <p:sp>
        <p:nvSpPr>
          <p:cNvPr id="77841" name="Line 17"/>
          <p:cNvSpPr>
            <a:spLocks noChangeShapeType="1"/>
          </p:cNvSpPr>
          <p:nvPr/>
        </p:nvSpPr>
        <p:spPr bwMode="auto">
          <a:xfrm>
            <a:off x="3635375" y="4076700"/>
            <a:ext cx="2736850" cy="1588"/>
          </a:xfrm>
          <a:prstGeom prst="line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43" name="Text Box 19"/>
          <p:cNvSpPr txBox="1">
            <a:spLocks noChangeArrowheads="1"/>
          </p:cNvSpPr>
          <p:nvPr/>
        </p:nvSpPr>
        <p:spPr bwMode="auto">
          <a:xfrm>
            <a:off x="1763688" y="5495887"/>
            <a:ext cx="6336704" cy="5254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n-GB" sz="2800" dirty="0">
                <a:solidFill>
                  <a:srgbClr val="3333CC"/>
                </a:solidFill>
              </a:rPr>
              <a:t> </a:t>
            </a:r>
            <a:r>
              <a:rPr lang="en-GB" sz="2800" dirty="0">
                <a:solidFill>
                  <a:srgbClr val="3333CC"/>
                </a:solidFill>
                <a:latin typeface="+mn-lt"/>
              </a:rPr>
              <a:t>‘PAH removal time</a:t>
            </a:r>
            <a:r>
              <a:rPr lang="en-GB" sz="2800" dirty="0" smtClean="0">
                <a:solidFill>
                  <a:srgbClr val="3333CC"/>
                </a:solidFill>
                <a:latin typeface="+mn-lt"/>
              </a:rPr>
              <a:t>’ &lt;&lt; T </a:t>
            </a:r>
            <a:r>
              <a:rPr lang="en-GB" sz="2800" dirty="0" err="1" smtClean="0">
                <a:solidFill>
                  <a:srgbClr val="3333CC"/>
                </a:solidFill>
                <a:latin typeface="+mn-lt"/>
              </a:rPr>
              <a:t>Tauri</a:t>
            </a:r>
            <a:r>
              <a:rPr lang="en-GB" sz="2800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sz="2800" dirty="0" err="1" smtClean="0">
                <a:solidFill>
                  <a:srgbClr val="3333CC"/>
                </a:solidFill>
                <a:latin typeface="+mn-lt"/>
              </a:rPr>
              <a:t>pahse</a:t>
            </a:r>
            <a:endParaRPr lang="en-GB" sz="280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77844" name="Line 20"/>
          <p:cNvSpPr>
            <a:spLocks noChangeShapeType="1"/>
          </p:cNvSpPr>
          <p:nvPr/>
        </p:nvSpPr>
        <p:spPr bwMode="auto">
          <a:xfrm>
            <a:off x="4932363" y="4652963"/>
            <a:ext cx="1587" cy="720725"/>
          </a:xfrm>
          <a:prstGeom prst="line">
            <a:avLst/>
          </a:prstGeom>
          <a:noFill/>
          <a:ln w="38160">
            <a:solidFill>
              <a:srgbClr val="3333CC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45" name="Text Box 21"/>
          <p:cNvSpPr txBox="1">
            <a:spLocks noChangeArrowheads="1"/>
          </p:cNvSpPr>
          <p:nvPr/>
        </p:nvSpPr>
        <p:spPr bwMode="auto">
          <a:xfrm>
            <a:off x="3963988" y="2636838"/>
            <a:ext cx="3884612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3333CC"/>
                </a:solidFill>
              </a:rPr>
              <a:t>top extinction  layer    </a:t>
            </a:r>
            <a:r>
              <a:rPr lang="en-GB">
                <a:solidFill>
                  <a:srgbClr val="3333CC"/>
                </a:solidFill>
                <a:cs typeface="Times New Roman" charset="0"/>
              </a:rPr>
              <a:t>Σ</a:t>
            </a:r>
            <a:r>
              <a:rPr lang="en-GB" baseline="-25000">
                <a:solidFill>
                  <a:srgbClr val="3333CC"/>
                </a:solidFill>
              </a:rPr>
              <a:t>ℓ</a:t>
            </a:r>
            <a:r>
              <a:rPr lang="en-GB">
                <a:solidFill>
                  <a:srgbClr val="3333CC"/>
                </a:solidFill>
              </a:rPr>
              <a:t>= </a:t>
            </a:r>
            <a:r>
              <a:rPr lang="en-GB">
                <a:solidFill>
                  <a:srgbClr val="3333CC"/>
                </a:solidFill>
                <a:cs typeface="Times New Roman" charset="0"/>
              </a:rPr>
              <a:t>α/κ</a:t>
            </a:r>
          </a:p>
        </p:txBody>
      </p:sp>
      <p:sp>
        <p:nvSpPr>
          <p:cNvPr id="77846" name="Text Box 22"/>
          <p:cNvSpPr txBox="1">
            <a:spLocks noChangeArrowheads="1"/>
          </p:cNvSpPr>
          <p:nvPr/>
        </p:nvSpPr>
        <p:spPr bwMode="auto">
          <a:xfrm>
            <a:off x="6535738" y="3757613"/>
            <a:ext cx="21510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16000"/>
              </a:lnSpc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3333CC"/>
                </a:solidFill>
              </a:rPr>
              <a:t>= h</a:t>
            </a:r>
            <a:r>
              <a:rPr lang="en-GB" sz="2000">
                <a:solidFill>
                  <a:srgbClr val="3333CC"/>
                </a:solidFill>
                <a:cs typeface="Times New Roman" charset="0"/>
              </a:rPr>
              <a:t>ν</a:t>
            </a:r>
            <a:r>
              <a:rPr lang="en-GB">
                <a:solidFill>
                  <a:srgbClr val="3333CC"/>
                </a:solidFill>
                <a:cs typeface="Times New Roman" charset="0"/>
              </a:rPr>
              <a:t> ∙ 4</a:t>
            </a:r>
            <a:r>
              <a:rPr lang="en-GB" sz="2000">
                <a:solidFill>
                  <a:srgbClr val="3333CC"/>
                </a:solidFill>
                <a:latin typeface="DejaVu LGC Sans" charset="0"/>
              </a:rPr>
              <a:t>π</a:t>
            </a:r>
            <a:r>
              <a:rPr lang="en-GB">
                <a:solidFill>
                  <a:srgbClr val="3333CC"/>
                </a:solidFill>
                <a:cs typeface="Times New Roman" charset="0"/>
              </a:rPr>
              <a:t>r</a:t>
            </a:r>
            <a:r>
              <a:rPr lang="en-GB" baseline="30000">
                <a:solidFill>
                  <a:srgbClr val="3333CC"/>
                </a:solidFill>
                <a:cs typeface="Times New Roman" charset="0"/>
              </a:rPr>
              <a:t>2</a:t>
            </a:r>
            <a:r>
              <a:rPr lang="en-GB">
                <a:solidFill>
                  <a:srgbClr val="3333CC"/>
                </a:solidFill>
                <a:cs typeface="Times New Roman" charset="0"/>
              </a:rPr>
              <a:t>/Lκ 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824865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6515100" y="642938"/>
            <a:ext cx="25209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A5A5E9"/>
                </a:solidFill>
                <a:latin typeface="Comic Sans MS" charset="0"/>
              </a:rPr>
              <a:t>Vertical mixing 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6500813" y="1285875"/>
            <a:ext cx="264318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>
                <a:solidFill>
                  <a:srgbClr val="A5A5E9"/>
                </a:solidFill>
              </a:rPr>
              <a:t>ℓ /v</a:t>
            </a:r>
            <a:r>
              <a:rPr lang="en-GB" baseline="-25000">
                <a:solidFill>
                  <a:srgbClr val="A5A5E9"/>
                </a:solidFill>
                <a:cs typeface="Times New Roman" charset="0"/>
              </a:rPr>
              <a:t>┴ </a:t>
            </a:r>
            <a:r>
              <a:rPr lang="en-GB">
                <a:solidFill>
                  <a:srgbClr val="A5A5E9"/>
                </a:solidFill>
                <a:cs typeface="Times New Roman" charset="0"/>
              </a:rPr>
              <a:t>= t</a:t>
            </a:r>
            <a:r>
              <a:rPr lang="en-GB" baseline="-25000">
                <a:solidFill>
                  <a:srgbClr val="A5A5E9"/>
                </a:solidFill>
                <a:cs typeface="Times New Roman" charset="0"/>
              </a:rPr>
              <a:t>exp</a:t>
            </a:r>
            <a:r>
              <a:rPr lang="en-GB">
                <a:solidFill>
                  <a:srgbClr val="A5A5E9"/>
                </a:solidFill>
                <a:cs typeface="Times New Roman" charset="0"/>
              </a:rPr>
              <a:t> </a:t>
            </a:r>
            <a:r>
              <a:rPr lang="en-GB" b="1">
                <a:solidFill>
                  <a:srgbClr val="A5A5E9"/>
                </a:solidFill>
                <a:cs typeface="Times New Roman" charset="0"/>
              </a:rPr>
              <a:t>&gt;</a:t>
            </a:r>
            <a:r>
              <a:rPr lang="en-GB">
                <a:solidFill>
                  <a:srgbClr val="A5A5E9"/>
                </a:solidFill>
                <a:cs typeface="Times New Roman" charset="0"/>
              </a:rPr>
              <a:t> t</a:t>
            </a:r>
            <a:r>
              <a:rPr lang="en-GB" baseline="-25000">
                <a:solidFill>
                  <a:srgbClr val="A5A5E9"/>
                </a:solidFill>
                <a:cs typeface="Times New Roman" charset="0"/>
              </a:rPr>
              <a:t>dis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1412875" y="92075"/>
            <a:ext cx="798353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>
                <a:solidFill>
                  <a:srgbClr val="22228B"/>
                </a:solidFill>
                <a:latin typeface="Arial Black" charset="0"/>
              </a:rPr>
              <a:t>Disk lifetime   =&gt;  PAH replenishment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0" y="6453188"/>
            <a:ext cx="9144000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800">
                <a:solidFill>
                  <a:srgbClr val="2D2DB9"/>
                </a:solidFill>
                <a:latin typeface="Comic Sans MS" charset="0"/>
              </a:rPr>
              <a:t>Siebenmorgen &amp; Kr</a:t>
            </a:r>
            <a:r>
              <a:rPr lang="hu-HU" sz="1800">
                <a:solidFill>
                  <a:srgbClr val="2D2DB9"/>
                </a:solidFill>
                <a:latin typeface="Comic Sans MS" charset="0"/>
                <a:cs typeface="Arial" charset="0"/>
              </a:rPr>
              <a:t>ű</a:t>
            </a:r>
            <a:r>
              <a:rPr lang="en-US" sz="1800">
                <a:solidFill>
                  <a:srgbClr val="2D2DB9"/>
                </a:solidFill>
                <a:latin typeface="Comic Sans MS" charset="0"/>
              </a:rPr>
              <a:t>gel (2010)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0563" y="6597650"/>
            <a:ext cx="467995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PAH emission from disks</a:t>
            </a:r>
          </a:p>
        </p:txBody>
      </p:sp>
      <p:pic>
        <p:nvPicPr>
          <p:cNvPr id="819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76275"/>
            <a:ext cx="439261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75" y="642938"/>
            <a:ext cx="4562475" cy="581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Box 5"/>
          <p:cNvSpPr txBox="1">
            <a:spLocks noChangeArrowheads="1"/>
          </p:cNvSpPr>
          <p:nvPr/>
        </p:nvSpPr>
        <p:spPr bwMode="auto">
          <a:xfrm>
            <a:off x="2843213" y="2533650"/>
            <a:ext cx="10826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>
                <a:solidFill>
                  <a:schemeClr val="tx1"/>
                </a:solidFill>
              </a:rPr>
              <a:t>T Tauri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2275" y="-26988"/>
            <a:ext cx="6335713" cy="7524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32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PAH emission from disks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b="1" i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ea typeface="+mn-ea"/>
                <a:cs typeface="+mn-cs"/>
              </a:rPr>
              <a:t>PAH in 3D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2051720" y="5085184"/>
            <a:ext cx="2160240" cy="648072"/>
          </a:xfrm>
          <a:prstGeom prst="roundRect">
            <a:avLst/>
          </a:prstGeom>
          <a:solidFill>
            <a:srgbClr val="ADBBFF">
              <a:alpha val="34000"/>
            </a:srgbClr>
          </a:solidFill>
          <a:ln w="31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013" y="670843"/>
            <a:ext cx="7632700" cy="66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Mid-IR emission from </a:t>
            </a:r>
            <a:r>
              <a:rPr lang="en-US" sz="2800" dirty="0" err="1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Herbig</a:t>
            </a:r>
            <a:r>
              <a:rPr lang="en-US" sz="28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 disks</a:t>
            </a:r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081463"/>
            <a:ext cx="4859337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1533128"/>
            <a:ext cx="5807076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925" y="6524625"/>
            <a:ext cx="4681538" cy="3540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 err="1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Siebenmorgen</a:t>
            </a: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 &amp; </a:t>
            </a:r>
            <a:r>
              <a:rPr lang="en-US" sz="1400" dirty="0" err="1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Heymann</a:t>
            </a: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 (2012)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800" b="1" i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ea typeface="+mn-ea"/>
                <a:cs typeface="+mn-cs"/>
              </a:rPr>
              <a:t>PAH in 3D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79388" y="115888"/>
            <a:ext cx="8964612" cy="1190625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Arial Black" pitchFamily="32" charset="0"/>
                <a:ea typeface="DejaVu Sans" charset="0"/>
                <a:cs typeface="DejaVu Sans" charset="0"/>
              </a:rPr>
              <a:t>Shadows in planet forming disks </a:t>
            </a:r>
            <a:r>
              <a:rPr lang="en-US" sz="4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2" charset="0"/>
                <a:ea typeface="DejaVu Sans" charset="0"/>
                <a:cs typeface="DejaVu Sans" charset="0"/>
              </a:rPr>
              <a:t/>
            </a:r>
            <a:br>
              <a:rPr lang="en-US" sz="4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2" charset="0"/>
                <a:ea typeface="DejaVu Sans" charset="0"/>
                <a:cs typeface="DejaVu Sans" charset="0"/>
              </a:rPr>
            </a:br>
            <a:endParaRPr lang="en-US" sz="4000" b="1" dirty="0">
              <a:solidFill>
                <a:schemeClr val="accent6">
                  <a:lumMod val="60000"/>
                  <a:lumOff val="40000"/>
                </a:schemeClr>
              </a:solidFill>
              <a:latin typeface="Arial Black" pitchFamily="32" charset="0"/>
              <a:ea typeface="DejaVu Sans" charset="0"/>
              <a:cs typeface="DejaVu Sans" charset="0"/>
            </a:endParaRPr>
          </a:p>
        </p:txBody>
      </p:sp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827088" y="3860800"/>
            <a:ext cx="7848600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3333CC"/>
              </a:solidFill>
              <a:cs typeface="Times New Roman" charset="0"/>
            </a:endParaRPr>
          </a:p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3333CC"/>
              </a:solidFill>
              <a:cs typeface="Times New Roman" charset="0"/>
            </a:endParaRPr>
          </a:p>
          <a:p>
            <a:pPr eaLnBrk="1" hangingPunct="1"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srgbClr val="3333CC"/>
              </a:solidFill>
              <a:cs typeface="Times New Roman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512" y="908720"/>
            <a:ext cx="8785225" cy="66809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Wingdings" charset="2"/>
              <a:buChar char="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22228B"/>
                </a:solidFill>
                <a:latin typeface="Comic Sans MS" pitchFamily="64" charset="0"/>
              </a:rPr>
              <a:t> </a:t>
            </a:r>
            <a:r>
              <a:rPr lang="en-GB" dirty="0" smtClean="0">
                <a:solidFill>
                  <a:srgbClr val="22228B"/>
                </a:solidFill>
                <a:latin typeface="Comic Sans MS" pitchFamily="64" charset="0"/>
              </a:rPr>
              <a:t>Dust model for: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22228B"/>
                </a:solidFill>
                <a:latin typeface="Comic Sans MS" pitchFamily="64" charset="0"/>
              </a:rPr>
              <a:t> </a:t>
            </a:r>
            <a:r>
              <a:rPr lang="en-GB" dirty="0" smtClean="0">
                <a:solidFill>
                  <a:srgbClr val="22228B"/>
                </a:solidFill>
                <a:latin typeface="Comic Sans MS" pitchFamily="64" charset="0"/>
              </a:rPr>
              <a:t>    </a:t>
            </a:r>
            <a:r>
              <a:rPr lang="en-GB" dirty="0" smtClean="0">
                <a:solidFill>
                  <a:srgbClr val="7878DE"/>
                </a:solidFill>
                <a:latin typeface="Comic Sans MS" pitchFamily="64" charset="0"/>
              </a:rPr>
              <a:t>extinction, emission, linear and circular polarisation</a:t>
            </a:r>
            <a:endParaRPr lang="en-GB" dirty="0">
              <a:solidFill>
                <a:srgbClr val="7878DE"/>
              </a:solidFill>
              <a:latin typeface="Comic Sans MS" pitchFamily="64" charset="0"/>
            </a:endParaRP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Wingdings" charset="2"/>
              <a:buChar char="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Gaps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and ring-like structures: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... are caused by hydrostatic + radiation balance without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the need to postulate a companion/planet 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</a:t>
            </a:r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(</a:t>
            </a:r>
            <a:r>
              <a:rPr lang="en-GB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Siebenmorgen&amp;Heymann</a:t>
            </a:r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, </a:t>
            </a:r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2012)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.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4" charset="0"/>
            </a:endParaRP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Wingdings" charset="2"/>
              <a:buChar char="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22228B"/>
                </a:solidFill>
                <a:latin typeface="Comic Sans MS" pitchFamily="64" charset="0"/>
              </a:rPr>
              <a:t>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PAH  emission from disks: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Low / high detection statistics of PAH in T </a:t>
            </a:r>
            <a:r>
              <a:rPr lang="en-GB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Tauri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/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</a:t>
            </a:r>
            <a:r>
              <a:rPr lang="en-GB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Herbig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</a:t>
            </a:r>
            <a:r>
              <a:rPr lang="en-GB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Ae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stars is consistent with X-ray destruction of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  PAH </a:t>
            </a:r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(</a:t>
            </a:r>
            <a:r>
              <a:rPr lang="en-GB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Siebenmorgen</a:t>
            </a:r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  &amp; Kr</a:t>
            </a:r>
            <a:r>
              <a:rPr lang="hu-H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ű</a:t>
            </a:r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4" charset="0"/>
              </a:rPr>
              <a:t>gel 2010). </a:t>
            </a:r>
          </a:p>
          <a:p>
            <a:pPr>
              <a:lnSpc>
                <a:spcPct val="150000"/>
              </a:lnSpc>
              <a:buClr>
                <a:srgbClr val="2D2DB9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4" charset="0"/>
            </a:endParaRPr>
          </a:p>
          <a:p>
            <a:pPr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 dirty="0">
                <a:solidFill>
                  <a:srgbClr val="22228B"/>
                </a:solidFill>
                <a:latin typeface="Arial Black" pitchFamily="32" charset="0"/>
                <a:ea typeface="DejaVu Sans" charset="0"/>
                <a:cs typeface="DejaVu Sans" charset="0"/>
              </a:rPr>
              <a:t> </a:t>
            </a:r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250825" y="765175"/>
            <a:ext cx="7200900" cy="287338"/>
          </a:xfrm>
          <a:custGeom>
            <a:avLst/>
            <a:gdLst>
              <a:gd name="T0" fmla="*/ 0 w 23002"/>
              <a:gd name="T1" fmla="*/ 0 h 1"/>
              <a:gd name="T2" fmla="*/ 2147483647 w 23002"/>
              <a:gd name="T3" fmla="*/ 0 h 1"/>
              <a:gd name="T4" fmla="*/ 0 w 23002"/>
              <a:gd name="T5" fmla="*/ 0 h 1"/>
              <a:gd name="T6" fmla="*/ 0 w 23002"/>
              <a:gd name="T7" fmla="*/ 0 h 1"/>
              <a:gd name="T8" fmla="*/ 23002 w 23002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3002" h="1">
                <a:moveTo>
                  <a:pt x="0" y="0"/>
                </a:moveTo>
                <a:lnTo>
                  <a:pt x="23001" y="0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3816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85913"/>
            <a:ext cx="793115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978025" y="549275"/>
            <a:ext cx="6770688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PAH band ratios:</a:t>
            </a:r>
          </a:p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ionisation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Comic Sans MS" pitchFamily="64" charset="0"/>
              </a:rPr>
              <a:t>           dehydrogenation</a:t>
            </a:r>
          </a:p>
        </p:txBody>
      </p:sp>
      <p:cxnSp>
        <p:nvCxnSpPr>
          <p:cNvPr id="88067" name="AutoShape 3"/>
          <p:cNvCxnSpPr>
            <a:cxnSpLocks noChangeShapeType="1"/>
          </p:cNvCxnSpPr>
          <p:nvPr/>
        </p:nvCxnSpPr>
        <p:spPr bwMode="auto">
          <a:xfrm>
            <a:off x="4356100" y="1341438"/>
            <a:ext cx="457200" cy="1587"/>
          </a:xfrm>
          <a:prstGeom prst="straightConnector1">
            <a:avLst/>
          </a:prstGeom>
          <a:noFill/>
          <a:ln w="19080">
            <a:solidFill>
              <a:srgbClr val="22228B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6121400" y="6597650"/>
            <a:ext cx="3059113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+mj-lt"/>
                <a:ea typeface="+mn-ea"/>
                <a:cs typeface="+mn-cs"/>
              </a:rPr>
              <a:t>PAH emission from disks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53075" y="3933825"/>
            <a:ext cx="1682750" cy="3524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1400" dirty="0" err="1">
                <a:solidFill>
                  <a:schemeClr val="tx1"/>
                </a:solidFill>
                <a:latin typeface="+mj-lt"/>
                <a:ea typeface="+mn-ea"/>
                <a:cs typeface="+mn-cs"/>
              </a:rPr>
              <a:t>Galiano</a:t>
            </a:r>
            <a:r>
              <a:rPr lang="en-US" sz="14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et al.’08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1521272" cy="370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2162622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7551" y="1988841"/>
            <a:ext cx="7272808" cy="48351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78683" y="142875"/>
            <a:ext cx="4162117" cy="170713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 smtClean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Linear </a:t>
            </a:r>
            <a:r>
              <a:rPr lang="en-US" sz="4000" dirty="0" err="1" smtClean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polarisation</a:t>
            </a:r>
            <a:r>
              <a:rPr lang="en-US" sz="4000" dirty="0" smtClean="0">
                <a:solidFill>
                  <a:schemeClr val="accent6"/>
                </a:solidFill>
                <a:latin typeface="Impact" pitchFamily="34" charset="0"/>
                <a:ea typeface="+mn-ea"/>
                <a:cs typeface="+mn-cs"/>
              </a:rPr>
              <a:t>  </a:t>
            </a:r>
            <a:endParaRPr lang="en-US" sz="4000" dirty="0">
              <a:solidFill>
                <a:schemeClr val="accent6"/>
              </a:solidFill>
              <a:latin typeface="Impact" pitchFamily="34" charset="0"/>
              <a:ea typeface="+mn-ea"/>
              <a:cs typeface="+mn-cs"/>
            </a:endParaRPr>
          </a:p>
          <a:p>
            <a:pPr algn="r">
              <a:lnSpc>
                <a:spcPct val="13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Serkowski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20"/>
          <p:cNvSpPr txBox="1">
            <a:spLocks noChangeArrowheads="1"/>
          </p:cNvSpPr>
          <p:nvPr/>
        </p:nvSpPr>
        <p:spPr bwMode="auto">
          <a:xfrm>
            <a:off x="6372200" y="1556792"/>
            <a:ext cx="2664296" cy="56630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34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 smtClean="0"/>
              <a:t>~</a:t>
            </a:r>
            <a:r>
              <a:rPr lang="en-US" sz="1800" dirty="0" err="1" smtClean="0">
                <a:solidFill>
                  <a:srgbClr val="A5A5E9"/>
                </a:solidFill>
              </a:rPr>
              <a:t>Voshchinnikov</a:t>
            </a:r>
            <a:r>
              <a:rPr lang="en-US" sz="1800" dirty="0" smtClean="0">
                <a:solidFill>
                  <a:srgbClr val="A5A5E9"/>
                </a:solidFill>
              </a:rPr>
              <a:t> (2012)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84784"/>
            <a:ext cx="8099205" cy="5023824"/>
          </a:xfrm>
          <a:prstGeom prst="rect">
            <a:avLst/>
          </a:prstGeom>
        </p:spPr>
      </p:pic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971600" y="73024"/>
            <a:ext cx="7164859" cy="1123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sz="4400" dirty="0" smtClean="0">
                <a:solidFill>
                  <a:srgbClr val="22228B"/>
                </a:solidFill>
                <a:latin typeface="Impact" charset="0"/>
              </a:rPr>
              <a:t>Extinction: </a:t>
            </a:r>
            <a:r>
              <a:rPr lang="en-US" sz="4000" dirty="0" err="1" smtClean="0">
                <a:solidFill>
                  <a:srgbClr val="22228B"/>
                </a:solidFill>
                <a:latin typeface="+mn-lt"/>
              </a:rPr>
              <a:t>Prolate</a:t>
            </a:r>
            <a:r>
              <a:rPr lang="en-US" sz="4000" dirty="0" smtClean="0">
                <a:solidFill>
                  <a:srgbClr val="22228B"/>
                </a:solidFill>
                <a:latin typeface="+mn-lt"/>
              </a:rPr>
              <a:t>/ Sphere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6372225" y="73025"/>
            <a:ext cx="2700338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sz="3200">
                <a:solidFill>
                  <a:srgbClr val="22228B"/>
                </a:solidFill>
                <a:latin typeface="Impact" charset="0"/>
              </a:rPr>
              <a:t>ISM dust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3643313" y="571500"/>
            <a:ext cx="857250" cy="285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7021513" y="728663"/>
            <a:ext cx="21145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16165D"/>
                </a:solidFill>
                <a:latin typeface="Comic Sans MS" charset="0"/>
              </a:rPr>
              <a:t>Fitzpatrick (99)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914400"/>
            <a:ext cx="62515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16632"/>
            <a:ext cx="4927600" cy="5854700"/>
          </a:xfrm>
          <a:prstGeom prst="rect">
            <a:avLst/>
          </a:prstGeom>
        </p:spPr>
      </p:pic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6156176" y="73024"/>
            <a:ext cx="2916387" cy="587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sz="4000" dirty="0" smtClean="0">
                <a:solidFill>
                  <a:srgbClr val="22228B"/>
                </a:solidFill>
                <a:latin typeface="Impact" charset="0"/>
              </a:rPr>
              <a:t>NGC2023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sz="3200" dirty="0" smtClean="0">
                <a:solidFill>
                  <a:srgbClr val="22228B"/>
                </a:solidFill>
                <a:latin typeface="+mn-lt"/>
              </a:rPr>
              <a:t>HD37903</a:t>
            </a:r>
          </a:p>
          <a:p>
            <a:pPr algn="r" eaLnBrk="1" hangingPunct="1">
              <a:lnSpc>
                <a:spcPct val="150000"/>
              </a:lnSpc>
            </a:pPr>
            <a:endParaRPr lang="en-US" sz="3200" dirty="0" smtClean="0">
              <a:solidFill>
                <a:srgbClr val="22228B"/>
              </a:solidFill>
              <a:latin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3200" u="sng" dirty="0" smtClean="0">
                <a:solidFill>
                  <a:srgbClr val="22228B"/>
                </a:solidFill>
                <a:latin typeface="+mn-lt"/>
              </a:rPr>
              <a:t>Dust model :</a:t>
            </a:r>
            <a:endParaRPr lang="en-US" sz="3200" u="sng" dirty="0">
              <a:solidFill>
                <a:srgbClr val="22228B"/>
              </a:solidFill>
              <a:latin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3200" dirty="0" smtClean="0">
                <a:solidFill>
                  <a:srgbClr val="22228B"/>
                </a:solidFill>
                <a:latin typeface="+mn-lt"/>
              </a:rPr>
              <a:t>- Extinction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dirty="0" smtClean="0">
                <a:solidFill>
                  <a:srgbClr val="22228B"/>
                </a:solidFill>
                <a:latin typeface="+mn-lt"/>
              </a:rPr>
              <a:t>- Emission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dirty="0" smtClean="0">
                <a:solidFill>
                  <a:srgbClr val="22228B"/>
                </a:solidFill>
                <a:latin typeface="+mn-lt"/>
              </a:rPr>
              <a:t>- </a:t>
            </a:r>
            <a:r>
              <a:rPr lang="en-US" sz="3200" dirty="0" err="1" smtClean="0">
                <a:solidFill>
                  <a:srgbClr val="22228B"/>
                </a:solidFill>
                <a:latin typeface="+mn-lt"/>
              </a:rPr>
              <a:t>Polarisation</a:t>
            </a:r>
            <a:r>
              <a:rPr lang="en-US" sz="3200" dirty="0" smtClean="0">
                <a:solidFill>
                  <a:srgbClr val="22228B"/>
                </a:solidFill>
                <a:latin typeface="+mn-lt"/>
              </a:rPr>
              <a:t> </a:t>
            </a:r>
          </a:p>
          <a:p>
            <a:pPr algn="r" eaLnBrk="1" hangingPunct="1">
              <a:lnSpc>
                <a:spcPct val="150000"/>
              </a:lnSpc>
            </a:pPr>
            <a:endParaRPr lang="en-US" sz="3200" dirty="0">
              <a:solidFill>
                <a:srgbClr val="22228B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45024"/>
            <a:ext cx="2915816" cy="29158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9712" y="5949280"/>
            <a:ext cx="15008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5A5E9"/>
                </a:solidFill>
              </a:rPr>
              <a:t>8μm</a:t>
            </a:r>
          </a:p>
          <a:p>
            <a:r>
              <a:rPr lang="en-US" sz="14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Peeters</a:t>
            </a:r>
            <a:r>
              <a:rPr lang="en-US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et al. 2012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1763688" y="3140968"/>
            <a:ext cx="1584176" cy="165618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9897989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5724128" y="73024"/>
            <a:ext cx="3348435" cy="1123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LGC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5pPr>
            <a:lvl6pPr marL="25146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6pPr>
            <a:lvl7pPr marL="29718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7pPr>
            <a:lvl8pPr marL="34290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8pPr>
            <a:lvl9pPr marL="3886200" indent="-228600" eaLnBrk="0" fontAlgn="base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LGC Sans" charset="0"/>
                <a:cs typeface="DejaVu LGC Sans" charset="0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sz="4800" dirty="0" smtClean="0">
                <a:solidFill>
                  <a:srgbClr val="22228B"/>
                </a:solidFill>
                <a:latin typeface="Impact" charset="0"/>
              </a:rPr>
              <a:t>Albedo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sz="4800" dirty="0" smtClean="0">
                <a:solidFill>
                  <a:srgbClr val="22228B"/>
                </a:solidFill>
                <a:latin typeface="Impact" charset="0"/>
              </a:rPr>
              <a:t>Extinction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3643313" y="571500"/>
            <a:ext cx="857250" cy="285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" name="Picture 2" descr="Extin_HD379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38914"/>
            <a:ext cx="7488832" cy="49656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5" y="72008"/>
            <a:ext cx="5836909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39624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DejaVu LGC Sans"/>
        <a:cs typeface="DejaVu LGC Sans"/>
      </a:majorFont>
      <a:minorFont>
        <a:latin typeface="Comic Sans MS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DejaVu LGC Sans"/>
        <a:cs typeface="DejaVu LGC Sans"/>
      </a:majorFont>
      <a:minorFont>
        <a:latin typeface="Comic Sans MS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DejaVu LGC Sans"/>
        <a:cs typeface="DejaVu LGC Sans"/>
      </a:majorFont>
      <a:minorFont>
        <a:latin typeface="Comic Sans MS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DejaVu LGC Sans"/>
        <a:cs typeface="DejaVu LGC Sans"/>
      </a:majorFont>
      <a:minorFont>
        <a:latin typeface="Comic Sans MS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10820</TotalTime>
  <Words>1083</Words>
  <Application>Microsoft Macintosh PowerPoint</Application>
  <PresentationFormat>On-screen Show (4:3)</PresentationFormat>
  <Paragraphs>307</Paragraphs>
  <Slides>48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Office Theme</vt:lpstr>
      <vt:lpstr>1_Office Theme</vt:lpstr>
      <vt:lpstr>2_Office Theme</vt:lpstr>
      <vt:lpstr>3_Office Theme</vt:lpstr>
      <vt:lpstr>PowerPoint Presentation</vt:lpstr>
      <vt:lpstr>ISM dust   solar neighborhood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Stationary disk  Sufficient X-ray photons?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 emission of X-ray/EUV    irradiated proto-planetary   disks</dc:title>
  <cp:lastModifiedBy>Ralf Siebenmorgen</cp:lastModifiedBy>
  <cp:revision>656</cp:revision>
  <cp:lastPrinted>1601-01-01T00:00:00Z</cp:lastPrinted>
  <dcterms:created xsi:type="dcterms:W3CDTF">1601-01-01T00:00:00Z</dcterms:created>
  <dcterms:modified xsi:type="dcterms:W3CDTF">2012-12-02T12:36:08Z</dcterms:modified>
</cp:coreProperties>
</file>