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heme/themeOverride3.xml" ContentType="application/vnd.openxmlformats-officedocument.themeOverride+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slideMasters/slideMaster6.xml" ContentType="application/vnd.openxmlformats-officedocument.presentationml.slideMaster+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theme/theme7.xml" ContentType="application/vnd.openxmlformats-officedocument.them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822" r:id="rId3"/>
    <p:sldMasterId id="2147484655" r:id="rId4"/>
    <p:sldMasterId id="2147484659" r:id="rId5"/>
    <p:sldMasterId id="2147484661" r:id="rId6"/>
  </p:sldMasterIdLst>
  <p:notesMasterIdLst>
    <p:notesMasterId r:id="rId34"/>
  </p:notesMasterIdLst>
  <p:sldIdLst>
    <p:sldId id="258" r:id="rId7"/>
    <p:sldId id="394" r:id="rId8"/>
    <p:sldId id="566" r:id="rId9"/>
    <p:sldId id="567" r:id="rId10"/>
    <p:sldId id="594" r:id="rId11"/>
    <p:sldId id="595" r:id="rId12"/>
    <p:sldId id="596" r:id="rId13"/>
    <p:sldId id="598" r:id="rId14"/>
    <p:sldId id="597" r:id="rId15"/>
    <p:sldId id="599" r:id="rId16"/>
    <p:sldId id="602" r:id="rId17"/>
    <p:sldId id="606" r:id="rId18"/>
    <p:sldId id="543" r:id="rId19"/>
    <p:sldId id="540" r:id="rId20"/>
    <p:sldId id="607" r:id="rId21"/>
    <p:sldId id="524" r:id="rId22"/>
    <p:sldId id="558" r:id="rId23"/>
    <p:sldId id="608" r:id="rId24"/>
    <p:sldId id="453" r:id="rId25"/>
    <p:sldId id="413" r:id="rId26"/>
    <p:sldId id="478" r:id="rId27"/>
    <p:sldId id="584" r:id="rId28"/>
    <p:sldId id="600" r:id="rId29"/>
    <p:sldId id="609" r:id="rId30"/>
    <p:sldId id="603" r:id="rId31"/>
    <p:sldId id="604" r:id="rId32"/>
    <p:sldId id="605" r:id="rId33"/>
  </p:sldIdLst>
  <p:sldSz cx="9144000" cy="6858000" type="screen4x3"/>
  <p:notesSz cx="7099300" cy="102346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2089F"/>
    <a:srgbClr val="2EA24A"/>
    <a:srgbClr val="EBF1DE"/>
    <a:srgbClr val="000000"/>
    <a:srgbClr val="A50021"/>
    <a:srgbClr val="333300"/>
    <a:srgbClr val="000099"/>
    <a:srgbClr val="C00000"/>
    <a:srgbClr val="DCE6F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81" autoAdjust="0"/>
    <p:restoredTop sz="98739" autoAdjust="0"/>
  </p:normalViewPr>
  <p:slideViewPr>
    <p:cSldViewPr>
      <p:cViewPr varScale="1">
        <p:scale>
          <a:sx n="85" d="100"/>
          <a:sy n="85" d="100"/>
        </p:scale>
        <p:origin x="-155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3600" y="-84"/>
      </p:cViewPr>
      <p:guideLst>
        <p:guide orient="horz" pos="3223"/>
        <p:guide pos="22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brandle\Documents\ELT\PROGRESS_MEETING_EDINBURGH\sensi_comparison.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brandle\Documents\ELT\PROGRESS_MEETING_EDINBURGH\sensi_comparison.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brandle\Documents\ELT\PROGRESS_MEETING_EDINBURGH\sensi_comparison.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1162219305920101"/>
          <c:y val="2.2909011373578335E-2"/>
          <c:w val="0.83961049139690869"/>
          <c:h val="0.74938407699037679"/>
        </c:manualLayout>
      </c:layout>
      <c:scatterChart>
        <c:scatterStyle val="lineMarker"/>
        <c:ser>
          <c:idx val="0"/>
          <c:order val="0"/>
          <c:tx>
            <c:strRef>
              <c:f>Comparisons!$A$2</c:f>
              <c:strCache>
                <c:ptCount val="1"/>
                <c:pt idx="0">
                  <c:v>NACO </c:v>
                </c:pt>
              </c:strCache>
            </c:strRef>
          </c:tx>
          <c:xVal>
            <c:numRef>
              <c:f>Comparisons!$B$2:$B$4</c:f>
              <c:numCache>
                <c:formatCode>General</c:formatCode>
                <c:ptCount val="3"/>
                <c:pt idx="0">
                  <c:v>3.5</c:v>
                </c:pt>
                <c:pt idx="1">
                  <c:v>4.5</c:v>
                </c:pt>
                <c:pt idx="2">
                  <c:v>10.5</c:v>
                </c:pt>
              </c:numCache>
            </c:numRef>
          </c:xVal>
          <c:yVal>
            <c:numRef>
              <c:f>Comparisons!$C$2:$C$4</c:f>
              <c:numCache>
                <c:formatCode>General</c:formatCode>
                <c:ptCount val="3"/>
                <c:pt idx="0">
                  <c:v>1.8400000000000173E-2</c:v>
                </c:pt>
                <c:pt idx="1">
                  <c:v>0.28400000000000031</c:v>
                </c:pt>
                <c:pt idx="2" formatCode="0.0">
                  <c:v>10</c:v>
                </c:pt>
              </c:numCache>
            </c:numRef>
          </c:yVal>
        </c:ser>
        <c:ser>
          <c:idx val="1"/>
          <c:order val="1"/>
          <c:tx>
            <c:strRef>
              <c:f>Comparisons!$A$5</c:f>
              <c:strCache>
                <c:ptCount val="1"/>
                <c:pt idx="0">
                  <c:v>Spitzer</c:v>
                </c:pt>
              </c:strCache>
            </c:strRef>
          </c:tx>
          <c:spPr>
            <a:ln>
              <a:solidFill>
                <a:srgbClr val="7030A0"/>
              </a:solidFill>
            </a:ln>
          </c:spPr>
          <c:marker>
            <c:spPr>
              <a:solidFill>
                <a:srgbClr val="7030A0"/>
              </a:solidFill>
              <a:ln>
                <a:solidFill>
                  <a:srgbClr val="7030A0"/>
                </a:solidFill>
              </a:ln>
            </c:spPr>
          </c:marker>
          <c:xVal>
            <c:numRef>
              <c:f>Comparisons!$B$5:$B$7</c:f>
              <c:numCache>
                <c:formatCode>General</c:formatCode>
                <c:ptCount val="3"/>
                <c:pt idx="0">
                  <c:v>3.5</c:v>
                </c:pt>
                <c:pt idx="1">
                  <c:v>4.5</c:v>
                </c:pt>
                <c:pt idx="2">
                  <c:v>10.5</c:v>
                </c:pt>
              </c:numCache>
            </c:numRef>
          </c:xVal>
          <c:yVal>
            <c:numRef>
              <c:f>Comparisons!$C$5:$C$7</c:f>
              <c:numCache>
                <c:formatCode>General</c:formatCode>
                <c:ptCount val="3"/>
                <c:pt idx="0">
                  <c:v>1.0000000000000041E-3</c:v>
                </c:pt>
                <c:pt idx="1">
                  <c:v>2.0000000000000052E-3</c:v>
                </c:pt>
                <c:pt idx="2">
                  <c:v>1.6000000000000146E-2</c:v>
                </c:pt>
              </c:numCache>
            </c:numRef>
          </c:yVal>
        </c:ser>
        <c:ser>
          <c:idx val="2"/>
          <c:order val="2"/>
          <c:tx>
            <c:strRef>
              <c:f>Comparisons!$A$8</c:f>
              <c:strCache>
                <c:ptCount val="1"/>
                <c:pt idx="0">
                  <c:v>JWST</c:v>
                </c:pt>
              </c:strCache>
            </c:strRef>
          </c:tx>
          <c:xVal>
            <c:numRef>
              <c:f>Comparisons!$B$8:$B$10</c:f>
              <c:numCache>
                <c:formatCode>General</c:formatCode>
                <c:ptCount val="3"/>
                <c:pt idx="0">
                  <c:v>3.5</c:v>
                </c:pt>
                <c:pt idx="1">
                  <c:v>4.5</c:v>
                </c:pt>
                <c:pt idx="2">
                  <c:v>10.5</c:v>
                </c:pt>
              </c:numCache>
            </c:numRef>
          </c:xVal>
          <c:yVal>
            <c:numRef>
              <c:f>Comparisons!$C$8:$C$10</c:f>
              <c:numCache>
                <c:formatCode>General</c:formatCode>
                <c:ptCount val="3"/>
                <c:pt idx="0">
                  <c:v>2.0000000000000275E-4</c:v>
                </c:pt>
                <c:pt idx="1">
                  <c:v>2.500000000000044E-4</c:v>
                </c:pt>
                <c:pt idx="2">
                  <c:v>1.6000000000000241E-3</c:v>
                </c:pt>
              </c:numCache>
            </c:numRef>
          </c:yVal>
        </c:ser>
        <c:ser>
          <c:idx val="3"/>
          <c:order val="3"/>
          <c:tx>
            <c:strRef>
              <c:f>Comparisons!$A$11</c:f>
              <c:strCache>
                <c:ptCount val="1"/>
                <c:pt idx="0">
                  <c:v>METIS-MR</c:v>
                </c:pt>
              </c:strCache>
            </c:strRef>
          </c:tx>
          <c:spPr>
            <a:ln>
              <a:solidFill>
                <a:srgbClr val="FF0000"/>
              </a:solidFill>
            </a:ln>
          </c:spPr>
          <c:marker>
            <c:spPr>
              <a:solidFill>
                <a:srgbClr val="FF0000"/>
              </a:solidFill>
              <a:ln>
                <a:solidFill>
                  <a:srgbClr val="FF0000"/>
                </a:solidFill>
              </a:ln>
            </c:spPr>
          </c:marker>
          <c:xVal>
            <c:numRef>
              <c:f>Comparisons!$B$11:$B$13</c:f>
              <c:numCache>
                <c:formatCode>General</c:formatCode>
                <c:ptCount val="3"/>
                <c:pt idx="0">
                  <c:v>3.5</c:v>
                </c:pt>
                <c:pt idx="1">
                  <c:v>4.5</c:v>
                </c:pt>
                <c:pt idx="2">
                  <c:v>10.5</c:v>
                </c:pt>
              </c:numCache>
            </c:numRef>
          </c:xVal>
          <c:yVal>
            <c:numRef>
              <c:f>Comparisons!$C$11:$C$13</c:f>
              <c:numCache>
                <c:formatCode>General</c:formatCode>
                <c:ptCount val="3"/>
                <c:pt idx="0">
                  <c:v>7.0000000000000997E-4</c:v>
                </c:pt>
                <c:pt idx="1">
                  <c:v>9.0000000000000548E-3</c:v>
                </c:pt>
                <c:pt idx="2">
                  <c:v>2.300000000000001E-2</c:v>
                </c:pt>
              </c:numCache>
            </c:numRef>
          </c:yVal>
        </c:ser>
        <c:axId val="38156160"/>
        <c:axId val="38171776"/>
      </c:scatterChart>
      <c:valAx>
        <c:axId val="38156160"/>
        <c:scaling>
          <c:orientation val="minMax"/>
          <c:min val="2"/>
        </c:scaling>
        <c:axPos val="b"/>
        <c:numFmt formatCode="General" sourceLinked="1"/>
        <c:tickLblPos val="nextTo"/>
        <c:crossAx val="38171776"/>
        <c:crossesAt val="1.0000000000000179E-4"/>
        <c:crossBetween val="midCat"/>
      </c:valAx>
      <c:valAx>
        <c:axId val="38171776"/>
        <c:scaling>
          <c:logBase val="10"/>
          <c:orientation val="minMax"/>
        </c:scaling>
        <c:axPos val="l"/>
        <c:majorGridlines/>
        <c:numFmt formatCode="General" sourceLinked="1"/>
        <c:tickLblPos val="nextTo"/>
        <c:crossAx val="38156160"/>
        <c:crosses val="autoZero"/>
        <c:crossBetween val="midCat"/>
      </c:valAx>
    </c:plotArea>
    <c:legend>
      <c:legendPos val="t"/>
      <c:layout/>
    </c:legend>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scatterChart>
        <c:scatterStyle val="lineMarker"/>
        <c:ser>
          <c:idx val="0"/>
          <c:order val="0"/>
          <c:tx>
            <c:strRef>
              <c:f>Comparisons!$A$4</c:f>
              <c:strCache>
                <c:ptCount val="1"/>
                <c:pt idx="0">
                  <c:v>VISIR</c:v>
                </c:pt>
              </c:strCache>
            </c:strRef>
          </c:tx>
          <c:xVal>
            <c:numRef>
              <c:f>Comparisons!$B$4</c:f>
              <c:numCache>
                <c:formatCode>General</c:formatCode>
                <c:ptCount val="1"/>
                <c:pt idx="0">
                  <c:v>10.5</c:v>
                </c:pt>
              </c:numCache>
            </c:numRef>
          </c:xVal>
          <c:yVal>
            <c:numRef>
              <c:f>Comparisons!$E$4</c:f>
              <c:numCache>
                <c:formatCode>0.0</c:formatCode>
                <c:ptCount val="1"/>
                <c:pt idx="0">
                  <c:v>200</c:v>
                </c:pt>
              </c:numCache>
            </c:numRef>
          </c:yVal>
        </c:ser>
        <c:ser>
          <c:idx val="1"/>
          <c:order val="1"/>
          <c:tx>
            <c:strRef>
              <c:f>Comparisons!$A$5</c:f>
              <c:strCache>
                <c:ptCount val="1"/>
                <c:pt idx="0">
                  <c:v>Spitzer</c:v>
                </c:pt>
              </c:strCache>
            </c:strRef>
          </c:tx>
          <c:spPr>
            <a:ln>
              <a:solidFill>
                <a:srgbClr val="7030A0"/>
              </a:solidFill>
            </a:ln>
          </c:spPr>
          <c:marker>
            <c:spPr>
              <a:solidFill>
                <a:srgbClr val="7030A0"/>
              </a:solidFill>
              <a:ln>
                <a:solidFill>
                  <a:srgbClr val="7030A0"/>
                </a:solidFill>
              </a:ln>
            </c:spPr>
          </c:marker>
          <c:xVal>
            <c:numRef>
              <c:f>Comparisons!$B$5:$B$7</c:f>
              <c:numCache>
                <c:formatCode>General</c:formatCode>
                <c:ptCount val="3"/>
                <c:pt idx="0">
                  <c:v>3.5</c:v>
                </c:pt>
                <c:pt idx="1">
                  <c:v>4.5</c:v>
                </c:pt>
                <c:pt idx="2">
                  <c:v>10.5</c:v>
                </c:pt>
              </c:numCache>
            </c:numRef>
          </c:xVal>
          <c:yVal>
            <c:numRef>
              <c:f>Comparisons!$E$5:$E$7</c:f>
              <c:numCache>
                <c:formatCode>General</c:formatCode>
                <c:ptCount val="3"/>
                <c:pt idx="1">
                  <c:v>0.22600000000000001</c:v>
                </c:pt>
                <c:pt idx="2">
                  <c:v>2.9</c:v>
                </c:pt>
              </c:numCache>
            </c:numRef>
          </c:yVal>
        </c:ser>
        <c:ser>
          <c:idx val="2"/>
          <c:order val="2"/>
          <c:tx>
            <c:strRef>
              <c:f>Comparisons!$A$8</c:f>
              <c:strCache>
                <c:ptCount val="1"/>
                <c:pt idx="0">
                  <c:v>JWST</c:v>
                </c:pt>
              </c:strCache>
            </c:strRef>
          </c:tx>
          <c:xVal>
            <c:numRef>
              <c:f>Comparisons!$B$8:$B$10</c:f>
              <c:numCache>
                <c:formatCode>General</c:formatCode>
                <c:ptCount val="3"/>
                <c:pt idx="0">
                  <c:v>3.5</c:v>
                </c:pt>
                <c:pt idx="1">
                  <c:v>4.5</c:v>
                </c:pt>
                <c:pt idx="2">
                  <c:v>10.5</c:v>
                </c:pt>
              </c:numCache>
            </c:numRef>
          </c:xVal>
          <c:yVal>
            <c:numRef>
              <c:f>Comparisons!$E$8:$E$10</c:f>
              <c:numCache>
                <c:formatCode>General</c:formatCode>
                <c:ptCount val="3"/>
                <c:pt idx="0">
                  <c:v>4.7000000000000123E-3</c:v>
                </c:pt>
                <c:pt idx="1">
                  <c:v>7.700000000000087E-3</c:v>
                </c:pt>
                <c:pt idx="2">
                  <c:v>0.255</c:v>
                </c:pt>
              </c:numCache>
            </c:numRef>
          </c:yVal>
        </c:ser>
        <c:ser>
          <c:idx val="3"/>
          <c:order val="3"/>
          <c:tx>
            <c:strRef>
              <c:f>Comparisons!$A$11</c:f>
              <c:strCache>
                <c:ptCount val="1"/>
                <c:pt idx="0">
                  <c:v>METIS-MR</c:v>
                </c:pt>
              </c:strCache>
            </c:strRef>
          </c:tx>
          <c:spPr>
            <a:ln>
              <a:solidFill>
                <a:srgbClr val="FF0000"/>
              </a:solidFill>
            </a:ln>
          </c:spPr>
          <c:marker>
            <c:spPr>
              <a:solidFill>
                <a:srgbClr val="FF0000"/>
              </a:solidFill>
              <a:ln>
                <a:solidFill>
                  <a:srgbClr val="FF0000"/>
                </a:solidFill>
              </a:ln>
            </c:spPr>
          </c:marker>
          <c:xVal>
            <c:numRef>
              <c:f>Comparisons!$B$11:$B$13</c:f>
              <c:numCache>
                <c:formatCode>General</c:formatCode>
                <c:ptCount val="3"/>
                <c:pt idx="0">
                  <c:v>3.5</c:v>
                </c:pt>
                <c:pt idx="1">
                  <c:v>4.5</c:v>
                </c:pt>
                <c:pt idx="2">
                  <c:v>10.5</c:v>
                </c:pt>
              </c:numCache>
            </c:numRef>
          </c:xVal>
          <c:yVal>
            <c:numRef>
              <c:f>Comparisons!$E$11:$E$13</c:f>
              <c:numCache>
                <c:formatCode>General</c:formatCode>
                <c:ptCount val="3"/>
                <c:pt idx="0">
                  <c:v>2.5000000000000001E-2</c:v>
                </c:pt>
                <c:pt idx="1">
                  <c:v>5.8000000000000003E-2</c:v>
                </c:pt>
                <c:pt idx="2">
                  <c:v>0.67000000000000826</c:v>
                </c:pt>
              </c:numCache>
            </c:numRef>
          </c:yVal>
        </c:ser>
        <c:axId val="47671168"/>
        <c:axId val="47912448"/>
      </c:scatterChart>
      <c:valAx>
        <c:axId val="47671168"/>
        <c:scaling>
          <c:orientation val="minMax"/>
          <c:min val="2"/>
        </c:scaling>
        <c:axPos val="b"/>
        <c:numFmt formatCode="General" sourceLinked="1"/>
        <c:tickLblPos val="nextTo"/>
        <c:crossAx val="47912448"/>
        <c:crossesAt val="1.0000000000000178E-4"/>
        <c:crossBetween val="midCat"/>
      </c:valAx>
      <c:valAx>
        <c:axId val="47912448"/>
        <c:scaling>
          <c:logBase val="10"/>
          <c:orientation val="minMax"/>
        </c:scaling>
        <c:axPos val="l"/>
        <c:majorGridlines/>
        <c:numFmt formatCode="0.000" sourceLinked="0"/>
        <c:tickLblPos val="nextTo"/>
        <c:crossAx val="47671168"/>
        <c:crosses val="autoZero"/>
        <c:crossBetween val="midCat"/>
      </c:valAx>
    </c:plotArea>
    <c:legend>
      <c:legendPos val="t"/>
      <c:layout/>
    </c:legend>
    <c:plotVisOnly val="1"/>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579713373813664"/>
          <c:y val="0.15432207487221991"/>
          <c:w val="0.80913461245928608"/>
          <c:h val="0.70321798590965523"/>
        </c:manualLayout>
      </c:layout>
      <c:scatterChart>
        <c:scatterStyle val="lineMarker"/>
        <c:ser>
          <c:idx val="0"/>
          <c:order val="0"/>
          <c:tx>
            <c:strRef>
              <c:f>Comparisons!$A$3</c:f>
              <c:strCache>
                <c:ptCount val="1"/>
                <c:pt idx="0">
                  <c:v>CRIRES - VISIR</c:v>
                </c:pt>
              </c:strCache>
            </c:strRef>
          </c:tx>
          <c:xVal>
            <c:numRef>
              <c:f>Comparisons!$B$2:$B$4</c:f>
              <c:numCache>
                <c:formatCode>General</c:formatCode>
                <c:ptCount val="3"/>
                <c:pt idx="0">
                  <c:v>3.5</c:v>
                </c:pt>
                <c:pt idx="1">
                  <c:v>4.5</c:v>
                </c:pt>
                <c:pt idx="2">
                  <c:v>10.5</c:v>
                </c:pt>
              </c:numCache>
            </c:numRef>
          </c:xVal>
          <c:yVal>
            <c:numRef>
              <c:f>Comparisons!$F$2:$F$4</c:f>
              <c:numCache>
                <c:formatCode>General</c:formatCode>
                <c:ptCount val="3"/>
                <c:pt idx="0">
                  <c:v>8.0000000000000043E-2</c:v>
                </c:pt>
                <c:pt idx="1">
                  <c:v>0.18300000000000041</c:v>
                </c:pt>
                <c:pt idx="2">
                  <c:v>6.4</c:v>
                </c:pt>
              </c:numCache>
            </c:numRef>
          </c:yVal>
        </c:ser>
        <c:ser>
          <c:idx val="2"/>
          <c:order val="1"/>
          <c:tx>
            <c:strRef>
              <c:f>Comparisons!$A$8</c:f>
              <c:strCache>
                <c:ptCount val="1"/>
                <c:pt idx="0">
                  <c:v>JWST</c:v>
                </c:pt>
              </c:strCache>
            </c:strRef>
          </c:tx>
          <c:xVal>
            <c:numRef>
              <c:f>Comparisons!$B$8:$B$10</c:f>
              <c:numCache>
                <c:formatCode>General</c:formatCode>
                <c:ptCount val="3"/>
                <c:pt idx="0">
                  <c:v>3.5</c:v>
                </c:pt>
                <c:pt idx="1">
                  <c:v>4.5</c:v>
                </c:pt>
                <c:pt idx="2">
                  <c:v>10.5</c:v>
                </c:pt>
              </c:numCache>
            </c:numRef>
          </c:xVal>
          <c:yVal>
            <c:numRef>
              <c:f>Comparisons!$F$8:$F$10</c:f>
              <c:numCache>
                <c:formatCode>General</c:formatCode>
                <c:ptCount val="3"/>
                <c:pt idx="0">
                  <c:v>1.6700000000000258E-3</c:v>
                </c:pt>
                <c:pt idx="1">
                  <c:v>8.0000000000000227E-3</c:v>
                </c:pt>
                <c:pt idx="2">
                  <c:v>1.7000000000000001E-2</c:v>
                </c:pt>
              </c:numCache>
            </c:numRef>
          </c:yVal>
        </c:ser>
        <c:ser>
          <c:idx val="3"/>
          <c:order val="2"/>
          <c:tx>
            <c:strRef>
              <c:f>Comparisons!$A$12</c:f>
              <c:strCache>
                <c:ptCount val="1"/>
                <c:pt idx="0">
                  <c:v>METIS-HR</c:v>
                </c:pt>
              </c:strCache>
            </c:strRef>
          </c:tx>
          <c:spPr>
            <a:ln>
              <a:solidFill>
                <a:srgbClr val="FF0000"/>
              </a:solidFill>
            </a:ln>
          </c:spPr>
          <c:marker>
            <c:spPr>
              <a:solidFill>
                <a:srgbClr val="FF0000"/>
              </a:solidFill>
              <a:ln>
                <a:solidFill>
                  <a:srgbClr val="FF0000"/>
                </a:solidFill>
              </a:ln>
            </c:spPr>
          </c:marker>
          <c:xVal>
            <c:numRef>
              <c:f>Comparisons!$B$11:$B$12</c:f>
              <c:numCache>
                <c:formatCode>General</c:formatCode>
                <c:ptCount val="2"/>
                <c:pt idx="0">
                  <c:v>3.5</c:v>
                </c:pt>
                <c:pt idx="1">
                  <c:v>4.5</c:v>
                </c:pt>
              </c:numCache>
            </c:numRef>
          </c:xVal>
          <c:yVal>
            <c:numRef>
              <c:f>Comparisons!$F$11:$F$12</c:f>
              <c:numCache>
                <c:formatCode>General</c:formatCode>
                <c:ptCount val="2"/>
                <c:pt idx="0">
                  <c:v>1.5000000000000154E-3</c:v>
                </c:pt>
                <c:pt idx="1">
                  <c:v>2.5999999999999999E-3</c:v>
                </c:pt>
              </c:numCache>
            </c:numRef>
          </c:yVal>
        </c:ser>
        <c:axId val="48166400"/>
        <c:axId val="48248704"/>
      </c:scatterChart>
      <c:valAx>
        <c:axId val="48166400"/>
        <c:scaling>
          <c:orientation val="minMax"/>
          <c:min val="2"/>
        </c:scaling>
        <c:axPos val="b"/>
        <c:numFmt formatCode="General" sourceLinked="1"/>
        <c:tickLblPos val="nextTo"/>
        <c:crossAx val="48248704"/>
        <c:crossesAt val="1.0000000000000173E-4"/>
        <c:crossBetween val="midCat"/>
      </c:valAx>
      <c:valAx>
        <c:axId val="48248704"/>
        <c:scaling>
          <c:logBase val="10"/>
          <c:orientation val="minMax"/>
        </c:scaling>
        <c:axPos val="l"/>
        <c:majorGridlines/>
        <c:numFmt formatCode="General" sourceLinked="1"/>
        <c:tickLblPos val="nextTo"/>
        <c:crossAx val="48166400"/>
        <c:crosses val="autoZero"/>
        <c:crossBetween val="midCat"/>
      </c:valAx>
    </c:plotArea>
    <c:legend>
      <c:legendPos val="t"/>
      <c:layout/>
    </c:legend>
    <c:plotVisOnly val="1"/>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4832" tIns="47416" rIns="94832" bIns="47416"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4021138" y="0"/>
            <a:ext cx="3076575" cy="511175"/>
          </a:xfrm>
          <a:prstGeom prst="rect">
            <a:avLst/>
          </a:prstGeom>
        </p:spPr>
        <p:txBody>
          <a:bodyPr vert="horz" lIns="94832" tIns="47416" rIns="94832" bIns="47416" rtlCol="0"/>
          <a:lstStyle>
            <a:lvl1pPr algn="r" fontAlgn="auto">
              <a:spcBef>
                <a:spcPts val="0"/>
              </a:spcBef>
              <a:spcAft>
                <a:spcPts val="0"/>
              </a:spcAft>
              <a:defRPr sz="1200">
                <a:latin typeface="+mn-lt"/>
                <a:cs typeface="+mn-cs"/>
              </a:defRPr>
            </a:lvl1pPr>
          </a:lstStyle>
          <a:p>
            <a:pPr>
              <a:defRPr/>
            </a:pPr>
            <a:fld id="{598B9EC6-D001-4858-A7AF-79E565466EE8}" type="datetimeFigureOut">
              <a:rPr lang="en-US"/>
              <a:pPr>
                <a:defRPr/>
              </a:pPr>
              <a:t>29/09/2009</a:t>
            </a:fld>
            <a:endParaRPr lang="en-US"/>
          </a:p>
        </p:txBody>
      </p:sp>
      <p:sp>
        <p:nvSpPr>
          <p:cNvPr id="4" name="Slide Image Placeholder 3"/>
          <p:cNvSpPr>
            <a:spLocks noGrp="1" noRot="1" noChangeAspect="1"/>
          </p:cNvSpPr>
          <p:nvPr>
            <p:ph type="sldImg" idx="2"/>
          </p:nvPr>
        </p:nvSpPr>
        <p:spPr>
          <a:xfrm>
            <a:off x="990600" y="768350"/>
            <a:ext cx="5118100" cy="3838575"/>
          </a:xfrm>
          <a:prstGeom prst="rect">
            <a:avLst/>
          </a:prstGeom>
          <a:noFill/>
          <a:ln w="12700">
            <a:solidFill>
              <a:prstClr val="black"/>
            </a:solidFill>
          </a:ln>
        </p:spPr>
        <p:txBody>
          <a:bodyPr vert="horz" lIns="94832" tIns="47416" rIns="94832" bIns="47416" rtlCol="0" anchor="ctr"/>
          <a:lstStyle/>
          <a:p>
            <a:pPr lvl="0"/>
            <a:endParaRPr lang="en-US" noProof="0" smtClean="0"/>
          </a:p>
        </p:txBody>
      </p:sp>
      <p:sp>
        <p:nvSpPr>
          <p:cNvPr id="5" name="Notes Placeholder 4"/>
          <p:cNvSpPr>
            <a:spLocks noGrp="1"/>
          </p:cNvSpPr>
          <p:nvPr>
            <p:ph type="body" sz="quarter" idx="3"/>
          </p:nvPr>
        </p:nvSpPr>
        <p:spPr>
          <a:xfrm>
            <a:off x="709613" y="4862513"/>
            <a:ext cx="5680075" cy="4603750"/>
          </a:xfrm>
          <a:prstGeom prst="rect">
            <a:avLst/>
          </a:prstGeom>
        </p:spPr>
        <p:txBody>
          <a:bodyPr vert="horz" lIns="94832" tIns="47416" rIns="94832" bIns="4741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721850"/>
            <a:ext cx="3076575" cy="511175"/>
          </a:xfrm>
          <a:prstGeom prst="rect">
            <a:avLst/>
          </a:prstGeom>
        </p:spPr>
        <p:txBody>
          <a:bodyPr vert="horz" lIns="94832" tIns="47416" rIns="94832" bIns="47416"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lIns="94832" tIns="47416" rIns="94832" bIns="47416" rtlCol="0" anchor="b"/>
          <a:lstStyle>
            <a:lvl1pPr algn="r" fontAlgn="auto">
              <a:spcBef>
                <a:spcPts val="0"/>
              </a:spcBef>
              <a:spcAft>
                <a:spcPts val="0"/>
              </a:spcAft>
              <a:defRPr sz="1200">
                <a:latin typeface="+mn-lt"/>
                <a:cs typeface="+mn-cs"/>
              </a:defRPr>
            </a:lvl1pPr>
          </a:lstStyle>
          <a:p>
            <a:pPr>
              <a:defRPr/>
            </a:pPr>
            <a:fld id="{06B613B5-D6CD-4C9E-BF3F-8A614D78725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9B6E94-97C0-4868-AE49-6E24284E82E4}"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txBox="1">
            <a:spLocks noGrp="1"/>
          </p:cNvSpPr>
          <p:nvPr/>
        </p:nvSpPr>
        <p:spPr bwMode="auto">
          <a:xfrm>
            <a:off x="4021138" y="9721850"/>
            <a:ext cx="3076575" cy="511175"/>
          </a:xfrm>
          <a:prstGeom prst="rect">
            <a:avLst/>
          </a:prstGeom>
          <a:noFill/>
          <a:ln>
            <a:miter lim="800000"/>
            <a:headEnd/>
            <a:tailEnd/>
          </a:ln>
        </p:spPr>
        <p:txBody>
          <a:bodyPr lIns="94832" tIns="47416" rIns="94832" bIns="47416" anchor="b"/>
          <a:lstStyle/>
          <a:p>
            <a:pPr algn="r">
              <a:defRPr/>
            </a:pPr>
            <a:fld id="{62E704F2-47E9-44CF-974E-29231D766222}" type="slidenum">
              <a:rPr lang="en-US" sz="1200">
                <a:latin typeface="+mn-lt"/>
                <a:cs typeface="+mn-cs"/>
              </a:rPr>
              <a:pPr algn="r">
                <a:defRPr/>
              </a:pPr>
              <a:t>10</a:t>
            </a:fld>
            <a:endParaRPr lang="en-US" sz="1200">
              <a:latin typeface="+mn-lt"/>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txBox="1">
            <a:spLocks noGrp="1"/>
          </p:cNvSpPr>
          <p:nvPr/>
        </p:nvSpPr>
        <p:spPr bwMode="auto">
          <a:xfrm>
            <a:off x="4021138" y="9721850"/>
            <a:ext cx="3076575" cy="511175"/>
          </a:xfrm>
          <a:prstGeom prst="rect">
            <a:avLst/>
          </a:prstGeom>
          <a:noFill/>
          <a:ln>
            <a:miter lim="800000"/>
            <a:headEnd/>
            <a:tailEnd/>
          </a:ln>
        </p:spPr>
        <p:txBody>
          <a:bodyPr lIns="94832" tIns="47416" rIns="94832" bIns="47416" anchor="b"/>
          <a:lstStyle/>
          <a:p>
            <a:pPr algn="r">
              <a:defRPr/>
            </a:pPr>
            <a:fld id="{62E704F2-47E9-44CF-974E-29231D766222}" type="slidenum">
              <a:rPr lang="en-US" sz="1200">
                <a:latin typeface="+mn-lt"/>
                <a:cs typeface="+mn-cs"/>
              </a:rPr>
              <a:pPr algn="r">
                <a:defRPr/>
              </a:pPr>
              <a:t>11</a:t>
            </a:fld>
            <a:endParaRPr lang="en-US" sz="1200">
              <a:latin typeface="+mn-lt"/>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C5B674-17AC-45B0-8154-4DD83A9E581D}" type="slidenum">
              <a:rPr lang="en-US" smtClean="0">
                <a:solidFill>
                  <a:prstClr val="black"/>
                </a:solidFill>
              </a:rPr>
              <a:pPr fontAlgn="base">
                <a:spcBef>
                  <a:spcPct val="0"/>
                </a:spcBef>
                <a:spcAft>
                  <a:spcPct val="0"/>
                </a:spcAft>
                <a:defRPr/>
              </a:pPr>
              <a:t>12</a:t>
            </a:fld>
            <a:endParaRPr lang="en-US"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370145-190A-4E83-BDA7-B7ABF3479A93}"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B2CE4F-7D3A-4C0F-BB55-93F9EEBA227E}"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9ED7C9-51F2-4CD8-9B66-A12FBBAF29B5}"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FE46C2-11D3-40F3-82EC-1799F94C35D1}"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A9E0DF-3934-4C1B-91D9-2EBD73DC3706}"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de-DE" smtClean="0"/>
          </a:p>
        </p:txBody>
      </p:sp>
      <p:sp>
        <p:nvSpPr>
          <p:cNvPr id="86020" name="Slide Number Placeholder 3"/>
          <p:cNvSpPr txBox="1">
            <a:spLocks noGrp="1"/>
          </p:cNvSpPr>
          <p:nvPr/>
        </p:nvSpPr>
        <p:spPr bwMode="auto">
          <a:xfrm>
            <a:off x="4021138" y="9721850"/>
            <a:ext cx="3076575" cy="511175"/>
          </a:xfrm>
          <a:prstGeom prst="rect">
            <a:avLst/>
          </a:prstGeom>
          <a:noFill/>
          <a:ln w="9525">
            <a:noFill/>
            <a:miter lim="800000"/>
            <a:headEnd/>
            <a:tailEnd/>
          </a:ln>
        </p:spPr>
        <p:txBody>
          <a:bodyPr lIns="94832" tIns="47416" rIns="94832" bIns="47416" anchor="b"/>
          <a:lstStyle/>
          <a:p>
            <a:pPr algn="r"/>
            <a:fld id="{7B338404-8A7A-4E44-9C10-035A2E6C1B65}" type="slidenum">
              <a:rPr lang="en-US" sz="1200">
                <a:latin typeface="Calibri" pitchFamily="32" charset="0"/>
              </a:rPr>
              <a:pPr algn="r"/>
              <a:t>21</a:t>
            </a:fld>
            <a:endParaRPr lang="en-US" sz="1200">
              <a:latin typeface="Calibri" pitchFamily="32"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00" name="Slide Number Placeholder 3"/>
          <p:cNvSpPr txBox="1">
            <a:spLocks noGrp="1"/>
          </p:cNvSpPr>
          <p:nvPr/>
        </p:nvSpPr>
        <p:spPr bwMode="auto">
          <a:xfrm>
            <a:off x="4021138" y="9721850"/>
            <a:ext cx="3076575" cy="511175"/>
          </a:xfrm>
          <a:prstGeom prst="rect">
            <a:avLst/>
          </a:prstGeom>
          <a:noFill/>
          <a:ln>
            <a:miter lim="800000"/>
            <a:headEnd/>
            <a:tailEnd/>
          </a:ln>
        </p:spPr>
        <p:txBody>
          <a:bodyPr lIns="94832" tIns="47416" rIns="94832" bIns="47416" anchor="b"/>
          <a:lstStyle/>
          <a:p>
            <a:pPr algn="r">
              <a:defRPr/>
            </a:pPr>
            <a:fld id="{E5D18B46-8A20-4175-BCED-6E21B1809634}" type="slidenum">
              <a:rPr lang="en-US" sz="1200">
                <a:solidFill>
                  <a:prstClr val="black"/>
                </a:solidFill>
                <a:latin typeface="+mn-lt"/>
                <a:cs typeface="+mn-cs"/>
              </a:rPr>
              <a:pPr algn="r">
                <a:defRPr/>
              </a:pPr>
              <a:t>22</a:t>
            </a:fld>
            <a:endParaRPr lang="en-US" sz="1200">
              <a:solidFill>
                <a:prstClr val="black"/>
              </a:solidFill>
              <a:latin typeface="+mn-lt"/>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5351F9-5E30-493E-BDBD-CD9200B91F39}"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00" name="Slide Number Placeholder 3"/>
          <p:cNvSpPr txBox="1">
            <a:spLocks noGrp="1"/>
          </p:cNvSpPr>
          <p:nvPr/>
        </p:nvSpPr>
        <p:spPr bwMode="auto">
          <a:xfrm>
            <a:off x="4021138" y="9721850"/>
            <a:ext cx="3076575" cy="511175"/>
          </a:xfrm>
          <a:prstGeom prst="rect">
            <a:avLst/>
          </a:prstGeom>
          <a:noFill/>
          <a:ln>
            <a:miter lim="800000"/>
            <a:headEnd/>
            <a:tailEnd/>
          </a:ln>
        </p:spPr>
        <p:txBody>
          <a:bodyPr lIns="94832" tIns="47416" rIns="94832" bIns="47416" anchor="b"/>
          <a:lstStyle/>
          <a:p>
            <a:pPr algn="r">
              <a:defRPr/>
            </a:pPr>
            <a:fld id="{E5D18B46-8A20-4175-BCED-6E21B1809634}" type="slidenum">
              <a:rPr lang="en-US" sz="1200">
                <a:solidFill>
                  <a:prstClr val="black"/>
                </a:solidFill>
                <a:latin typeface="+mn-lt"/>
                <a:cs typeface="+mn-cs"/>
              </a:rPr>
              <a:pPr algn="r">
                <a:defRPr/>
              </a:pPr>
              <a:t>23</a:t>
            </a:fld>
            <a:endParaRPr lang="en-US" sz="1200">
              <a:solidFill>
                <a:prstClr val="black"/>
              </a:solidFill>
              <a:latin typeface="+mn-lt"/>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F21D0F-5BAB-4E01-8DA1-DB6237B38C65}"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9751027-7B7F-4516-B212-CF4DA5FC70D2}"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D53F61-791C-4057-B767-75F3FD6BBEFF}"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9378BD-265B-43EE-B415-4B7D8CC5882C}"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txBox="1">
            <a:spLocks noGrp="1"/>
          </p:cNvSpPr>
          <p:nvPr/>
        </p:nvSpPr>
        <p:spPr bwMode="auto">
          <a:xfrm>
            <a:off x="4021138" y="9721850"/>
            <a:ext cx="3076575" cy="511175"/>
          </a:xfrm>
          <a:prstGeom prst="rect">
            <a:avLst/>
          </a:prstGeom>
          <a:noFill/>
          <a:ln>
            <a:miter lim="800000"/>
            <a:headEnd/>
            <a:tailEnd/>
          </a:ln>
        </p:spPr>
        <p:txBody>
          <a:bodyPr lIns="94832" tIns="47416" rIns="94832" bIns="47416" anchor="b"/>
          <a:lstStyle/>
          <a:p>
            <a:pPr algn="r">
              <a:defRPr/>
            </a:pPr>
            <a:fld id="{74D08ED1-6E2B-415B-AB49-4B60A6E48110}" type="slidenum">
              <a:rPr lang="en-US" sz="1200">
                <a:latin typeface="+mn-lt"/>
                <a:cs typeface="+mn-cs"/>
              </a:rPr>
              <a:pPr algn="r">
                <a:defRPr/>
              </a:pPr>
              <a:t>7</a:t>
            </a:fld>
            <a:endParaRPr lang="en-US" sz="1200">
              <a:latin typeface="+mn-lt"/>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3DA84C-E9C8-4B4D-87AB-739847DEA95B}"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3AC78E-23D5-4C63-8EF6-12D937E198B0}"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E89E03A-F636-4524-9507-B9F607EA28DF}"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8DB1D17E-449B-40EF-AF9D-1C92F83B0FE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766986-068D-442F-9201-159E033436D9}"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330BFB2A-0153-43F4-B043-892D03110BE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05042E1-ACE3-4B21-83A6-1ADFA009287D}"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C5EEA5F0-3D1C-46AE-904F-2AE7E435D3E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10AFEAD-A0AE-4497-8003-163A955E60C3}"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82762F03-8DDF-4D26-9AD9-9DC383FED19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3686908-E0A1-4677-B3FD-603CDF57035D}"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FD25CC24-BFD6-4849-9393-C5AB6EA5938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0740BED-4B6E-4912-B265-4898289C8566}"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A8273921-12A9-4D91-9FB2-5679288F3844}"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B1EF94A-44BE-45AF-B875-70EFF08E7596}" type="datetime1">
              <a:rPr lang="en-GB"/>
              <a:pPr>
                <a:defRPr/>
              </a:pPr>
              <a:t>29/09/2009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7" name="Slide Number Placeholder 5"/>
          <p:cNvSpPr>
            <a:spLocks noGrp="1"/>
          </p:cNvSpPr>
          <p:nvPr>
            <p:ph type="sldNum" sz="quarter" idx="12"/>
          </p:nvPr>
        </p:nvSpPr>
        <p:spPr/>
        <p:txBody>
          <a:bodyPr/>
          <a:lstStyle>
            <a:lvl1pPr>
              <a:defRPr/>
            </a:lvl1pPr>
          </a:lstStyle>
          <a:p>
            <a:pPr>
              <a:defRPr/>
            </a:pPr>
            <a:fld id="{74311704-74AC-4449-978C-2C6322AEBDE7}"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AA194F6-5355-4DA7-934F-45C3BD839AF7}" type="datetime1">
              <a:rPr lang="en-GB"/>
              <a:pPr>
                <a:defRPr/>
              </a:pPr>
              <a:t>29/09/2009</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9" name="Slide Number Placeholder 5"/>
          <p:cNvSpPr>
            <a:spLocks noGrp="1"/>
          </p:cNvSpPr>
          <p:nvPr>
            <p:ph type="sldNum" sz="quarter" idx="12"/>
          </p:nvPr>
        </p:nvSpPr>
        <p:spPr/>
        <p:txBody>
          <a:bodyPr/>
          <a:lstStyle>
            <a:lvl1pPr>
              <a:defRPr/>
            </a:lvl1pPr>
          </a:lstStyle>
          <a:p>
            <a:pPr>
              <a:defRPr/>
            </a:pPr>
            <a:fld id="{377C222F-2E31-4E79-9F6E-AB1B4782D105}"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5B6B2F0-0284-4090-AE66-CC7D5C26A7CB}" type="datetime1">
              <a:rPr lang="en-GB"/>
              <a:pPr>
                <a:defRPr/>
              </a:pPr>
              <a:t>29/09/2009</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5" name="Slide Number Placeholder 5"/>
          <p:cNvSpPr>
            <a:spLocks noGrp="1"/>
          </p:cNvSpPr>
          <p:nvPr>
            <p:ph type="sldNum" sz="quarter" idx="12"/>
          </p:nvPr>
        </p:nvSpPr>
        <p:spPr/>
        <p:txBody>
          <a:bodyPr/>
          <a:lstStyle>
            <a:lvl1pPr>
              <a:defRPr/>
            </a:lvl1pPr>
          </a:lstStyle>
          <a:p>
            <a:pPr>
              <a:defRPr/>
            </a:pPr>
            <a:fld id="{87DFE1C4-18E7-455C-A821-5421DA228645}"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AE47139-8911-474E-8F4D-FA328C912B8B}" type="datetime1">
              <a:rPr lang="en-GB"/>
              <a:pPr>
                <a:defRPr/>
              </a:pPr>
              <a:t>29/09/2009</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4" name="Slide Number Placeholder 5"/>
          <p:cNvSpPr>
            <a:spLocks noGrp="1"/>
          </p:cNvSpPr>
          <p:nvPr>
            <p:ph type="sldNum" sz="quarter" idx="12"/>
          </p:nvPr>
        </p:nvSpPr>
        <p:spPr/>
        <p:txBody>
          <a:bodyPr/>
          <a:lstStyle>
            <a:lvl1pPr>
              <a:defRPr/>
            </a:lvl1pPr>
          </a:lstStyle>
          <a:p>
            <a:pPr>
              <a:defRPr/>
            </a:pPr>
            <a:fld id="{CB519A8F-5182-44E5-A1C3-A99A517E1293}"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FD4987C-5E6B-4359-A6A6-5409E5862C47}" type="datetime1">
              <a:rPr lang="en-GB"/>
              <a:pPr>
                <a:defRPr/>
              </a:pPr>
              <a:t>29/09/2009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7" name="Slide Number Placeholder 5"/>
          <p:cNvSpPr>
            <a:spLocks noGrp="1"/>
          </p:cNvSpPr>
          <p:nvPr>
            <p:ph type="sldNum" sz="quarter" idx="12"/>
          </p:nvPr>
        </p:nvSpPr>
        <p:spPr/>
        <p:txBody>
          <a:bodyPr/>
          <a:lstStyle>
            <a:lvl1pPr>
              <a:defRPr/>
            </a:lvl1pPr>
          </a:lstStyle>
          <a:p>
            <a:pPr>
              <a:defRPr/>
            </a:pPr>
            <a:fld id="{93B90FB0-2D59-4740-9817-C2198B43BB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6" descr="logo_no_text_no_background.png"/>
          <p:cNvPicPr>
            <a:picLocks noChangeAspect="1"/>
          </p:cNvPicPr>
          <p:nvPr userDrawn="1"/>
        </p:nvPicPr>
        <p:blipFill>
          <a:blip r:embed="rId2"/>
          <a:srcRect/>
          <a:stretch>
            <a:fillRect/>
          </a:stretch>
        </p:blipFill>
        <p:spPr bwMode="auto">
          <a:xfrm>
            <a:off x="0" y="0"/>
            <a:ext cx="2052638" cy="1143000"/>
          </a:xfrm>
          <a:prstGeom prst="rect">
            <a:avLst/>
          </a:prstGeom>
          <a:noFill/>
          <a:ln w="9525">
            <a:noFill/>
            <a:miter lim="800000"/>
            <a:headEnd/>
            <a:tailEnd/>
          </a:ln>
        </p:spPr>
      </p:pic>
      <p:cxnSp>
        <p:nvCxnSpPr>
          <p:cNvPr id="6" name="Straight Connector 5"/>
          <p:cNvCxnSpPr/>
          <p:nvPr userDrawn="1"/>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81000" y="1295400"/>
            <a:ext cx="8458200" cy="4953000"/>
          </a:xfrm>
        </p:spPr>
        <p:txBody>
          <a:bodyPr/>
          <a:lstStyle>
            <a:lvl1pPr>
              <a:buNone/>
              <a:defRPr sz="2400">
                <a:solidFill>
                  <a:srgbClr val="0000FF"/>
                </a:solidFill>
                <a:latin typeface="Comic Sans MS" pitchFamily="66" charset="0"/>
              </a:defRPr>
            </a:lvl1pPr>
          </a:lstStyle>
          <a:p>
            <a:pPr lvl="0"/>
            <a:r>
              <a:rPr lang="en-US" dirty="0" smtClean="0"/>
              <a:t>Click to edit Master text styles</a:t>
            </a:r>
          </a:p>
        </p:txBody>
      </p:sp>
      <p:sp>
        <p:nvSpPr>
          <p:cNvPr id="7" name="Title 1"/>
          <p:cNvSpPr>
            <a:spLocks noGrp="1"/>
          </p:cNvSpPr>
          <p:nvPr>
            <p:ph type="title"/>
          </p:nvPr>
        </p:nvSpPr>
        <p:spPr>
          <a:xfrm>
            <a:off x="1981200" y="76200"/>
            <a:ext cx="5943600" cy="914400"/>
          </a:xfrm>
        </p:spPr>
        <p:txBody>
          <a:bodyPr>
            <a:normAutofit/>
          </a:bodyPr>
          <a:lstStyle>
            <a:lvl1pPr>
              <a:defRPr>
                <a:solidFill>
                  <a:srgbClr val="0000FF"/>
                </a:solidFill>
                <a:latin typeface="Comic Sans MS" pitchFamily="66" charset="0"/>
              </a:defRPr>
            </a:lvl1pPr>
          </a:lstStyle>
          <a:p>
            <a:endParaRPr lang="en-US" dirty="0"/>
          </a:p>
        </p:txBody>
      </p:sp>
      <p:sp>
        <p:nvSpPr>
          <p:cNvPr id="8" name="Date Placeholder 3"/>
          <p:cNvSpPr>
            <a:spLocks noGrp="1"/>
          </p:cNvSpPr>
          <p:nvPr>
            <p:ph type="dt" sz="half" idx="10"/>
          </p:nvPr>
        </p:nvSpPr>
        <p:spPr/>
        <p:txBody>
          <a:bodyPr/>
          <a:lstStyle>
            <a:lvl1pPr>
              <a:defRPr>
                <a:solidFill>
                  <a:schemeClr val="tx2">
                    <a:lumMod val="40000"/>
                    <a:lumOff val="60000"/>
                  </a:schemeClr>
                </a:solidFill>
                <a:latin typeface="Comic Sans MS" pitchFamily="66" charset="0"/>
              </a:defRPr>
            </a:lvl1pPr>
          </a:lstStyle>
          <a:p>
            <a:pPr>
              <a:defRPr/>
            </a:pPr>
            <a:r>
              <a:rPr lang="en-US" dirty="0" smtClean="0"/>
              <a:t>METIS: IPO Sept’09</a:t>
            </a:r>
            <a:endParaRPr lang="en-US" dirty="0"/>
          </a:p>
        </p:txBody>
      </p:sp>
      <p:sp>
        <p:nvSpPr>
          <p:cNvPr id="9" name="Footer Placeholder 4"/>
          <p:cNvSpPr>
            <a:spLocks noGrp="1"/>
          </p:cNvSpPr>
          <p:nvPr>
            <p:ph type="ftr" sz="quarter" idx="11"/>
          </p:nvPr>
        </p:nvSpPr>
        <p:spPr/>
        <p:txBody>
          <a:bodyPr/>
          <a:lstStyle>
            <a:lvl1pPr>
              <a:defRPr>
                <a:solidFill>
                  <a:schemeClr val="tx2">
                    <a:lumMod val="40000"/>
                    <a:lumOff val="60000"/>
                  </a:schemeClr>
                </a:solidFill>
                <a:latin typeface="Comic Sans MS" pitchFamily="66" charset="0"/>
              </a:defRPr>
            </a:lvl1pPr>
          </a:lstStyle>
          <a:p>
            <a:pPr>
              <a:defRPr/>
            </a:pPr>
            <a:r>
              <a:rPr lang="en-US" dirty="0" smtClean="0"/>
              <a:t>Ralf </a:t>
            </a:r>
            <a:r>
              <a:rPr lang="en-US" dirty="0" err="1" smtClean="0"/>
              <a:t>Siebenmorgen</a:t>
            </a:r>
            <a:endParaRPr lang="en-US" dirty="0"/>
          </a:p>
        </p:txBody>
      </p:sp>
      <p:sp>
        <p:nvSpPr>
          <p:cNvPr id="10" name="Slide Number Placeholder 5"/>
          <p:cNvSpPr>
            <a:spLocks noGrp="1"/>
          </p:cNvSpPr>
          <p:nvPr>
            <p:ph type="sldNum" sz="quarter" idx="12"/>
          </p:nvPr>
        </p:nvSpPr>
        <p:spPr/>
        <p:txBody>
          <a:bodyPr/>
          <a:lstStyle>
            <a:lvl1pPr>
              <a:defRPr>
                <a:solidFill>
                  <a:schemeClr val="tx2">
                    <a:lumMod val="40000"/>
                    <a:lumOff val="60000"/>
                  </a:schemeClr>
                </a:solidFill>
              </a:defRPr>
            </a:lvl1pPr>
          </a:lstStyle>
          <a:p>
            <a:pPr>
              <a:defRPr/>
            </a:pPr>
            <a:fld id="{B23707E2-A113-49D2-8B53-44E71003511B}" type="slidenum">
              <a:rPr lang="en-US" smtClean="0"/>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0DC802-7EE5-4B64-99E5-D197B3E5BE34}" type="datetime1">
              <a:rPr lang="en-GB"/>
              <a:pPr>
                <a:defRPr/>
              </a:pPr>
              <a:t>29/09/2009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7" name="Slide Number Placeholder 5"/>
          <p:cNvSpPr>
            <a:spLocks noGrp="1"/>
          </p:cNvSpPr>
          <p:nvPr>
            <p:ph type="sldNum" sz="quarter" idx="12"/>
          </p:nvPr>
        </p:nvSpPr>
        <p:spPr/>
        <p:txBody>
          <a:bodyPr/>
          <a:lstStyle>
            <a:lvl1pPr>
              <a:defRPr/>
            </a:lvl1pPr>
          </a:lstStyle>
          <a:p>
            <a:pPr>
              <a:defRPr/>
            </a:pPr>
            <a:fld id="{DA94D320-8420-499F-BFF2-60803C86F01F}"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EA38DC0-1B10-4FFC-A757-8A2DA72106FB}"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BAE3A05C-3F2D-4411-ABDA-65085D3DFF30}"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844AD46-EA0D-4231-9EC7-80A1321AECBB}"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754763F9-5DA4-43E4-BA00-AABE6884E625}"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4" name="Picture 6" descr="logo_no_text_no_background.png"/>
          <p:cNvPicPr>
            <a:picLocks noChangeAspect="1"/>
          </p:cNvPicPr>
          <p:nvPr/>
        </p:nvPicPr>
        <p:blipFill>
          <a:blip r:embed="rId2"/>
          <a:srcRect/>
          <a:stretch>
            <a:fillRect/>
          </a:stretch>
        </p:blipFill>
        <p:spPr bwMode="auto">
          <a:xfrm>
            <a:off x="0" y="0"/>
            <a:ext cx="2052638"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17000" t="7974" r="13000" b="6473"/>
          <a:stretch>
            <a:fillRect/>
          </a:stretch>
        </p:blipFill>
        <p:spPr bwMode="auto">
          <a:xfrm>
            <a:off x="7927975" y="0"/>
            <a:ext cx="1216025" cy="990600"/>
          </a:xfrm>
          <a:prstGeom prst="rect">
            <a:avLst/>
          </a:prstGeom>
          <a:noFill/>
          <a:ln w="9525">
            <a:noFill/>
            <a:miter lim="800000"/>
            <a:headEnd/>
            <a:tailEnd/>
          </a:ln>
        </p:spPr>
      </p:pic>
      <p:cxnSp>
        <p:nvCxnSpPr>
          <p:cNvPr id="6" name="Straight Connector 5"/>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81000" y="1295400"/>
            <a:ext cx="8458200" cy="4953000"/>
          </a:xfrm>
        </p:spPr>
        <p:txBody>
          <a:bodyPr/>
          <a:lstStyle>
            <a:lvl1pPr>
              <a:buNone/>
              <a:defRPr sz="2400"/>
            </a:lvl1pPr>
          </a:lstStyle>
          <a:p>
            <a:pPr lvl="0"/>
            <a:r>
              <a:rPr lang="en-US" dirty="0" smtClean="0"/>
              <a:t>Click to edit Master text styles</a:t>
            </a:r>
          </a:p>
        </p:txBody>
      </p:sp>
      <p:sp>
        <p:nvSpPr>
          <p:cNvPr id="7" name="Title 1"/>
          <p:cNvSpPr>
            <a:spLocks noGrp="1"/>
          </p:cNvSpPr>
          <p:nvPr>
            <p:ph type="title"/>
          </p:nvPr>
        </p:nvSpPr>
        <p:spPr>
          <a:xfrm>
            <a:off x="1981200" y="76200"/>
            <a:ext cx="5943600" cy="914400"/>
          </a:xfrm>
        </p:spPr>
        <p:txBody>
          <a:bodyPr>
            <a:normAutofit/>
          </a:bodyPr>
          <a:lstStyle/>
          <a:p>
            <a:endParaRPr lang="en-US" dirty="0"/>
          </a:p>
        </p:txBody>
      </p:sp>
      <p:sp>
        <p:nvSpPr>
          <p:cNvPr id="8" name="Date Placeholder 3"/>
          <p:cNvSpPr>
            <a:spLocks noGrp="1"/>
          </p:cNvSpPr>
          <p:nvPr>
            <p:ph type="dt" sz="half" idx="10"/>
          </p:nvPr>
        </p:nvSpPr>
        <p:spPr/>
        <p:txBody>
          <a:bodyPr/>
          <a:lstStyle>
            <a:lvl1pPr>
              <a:defRPr/>
            </a:lvl1pPr>
          </a:lstStyle>
          <a:p>
            <a:pPr>
              <a:defRPr/>
            </a:pPr>
            <a:fld id="{44897EEE-59A4-4499-A599-D51F3B687E3A}" type="datetime1">
              <a:rPr lang="en-GB"/>
              <a:pPr>
                <a:defRPr/>
              </a:pPr>
              <a:t>29/09/2009</a:t>
            </a:fld>
            <a:endParaRPr lang="en-US"/>
          </a:p>
        </p:txBody>
      </p:sp>
      <p:sp>
        <p:nvSpPr>
          <p:cNvPr id="9"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10" name="Slide Number Placeholder 5"/>
          <p:cNvSpPr>
            <a:spLocks noGrp="1"/>
          </p:cNvSpPr>
          <p:nvPr>
            <p:ph type="sldNum" sz="quarter" idx="12"/>
          </p:nvPr>
        </p:nvSpPr>
        <p:spPr/>
        <p:txBody>
          <a:bodyPr/>
          <a:lstStyle>
            <a:lvl1pPr>
              <a:defRPr/>
            </a:lvl1pPr>
          </a:lstStyle>
          <a:p>
            <a:pPr>
              <a:defRPr/>
            </a:pPr>
            <a:fld id="{E7530082-E4F7-4AD5-A6E5-2BCF0C1B0B6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2473B54-2EB1-4A84-92C5-A8248BA4AB31}" type="datetime1">
              <a:rPr lang="en-GB"/>
              <a:pPr>
                <a:defRPr/>
              </a:pPr>
              <a:t>29/09/2009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6" name="Slide Number Placeholder 5"/>
          <p:cNvSpPr>
            <a:spLocks noGrp="1"/>
          </p:cNvSpPr>
          <p:nvPr>
            <p:ph type="sldNum" sz="quarter" idx="12"/>
          </p:nvPr>
        </p:nvSpPr>
        <p:spPr/>
        <p:txBody>
          <a:bodyPr/>
          <a:lstStyle>
            <a:lvl1pPr>
              <a:defRPr/>
            </a:lvl1pPr>
          </a:lstStyle>
          <a:p>
            <a:pPr>
              <a:defRPr/>
            </a:pPr>
            <a:fld id="{A415E6BD-8CF2-4C5F-8BE0-B96EF350C9A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E6489DC-5C30-48CD-B60B-DBFE39E5AF13}" type="datetime1">
              <a:rPr lang="en-GB"/>
              <a:pPr>
                <a:defRPr/>
              </a:pPr>
              <a:t>29/09/2009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7" name="Slide Number Placeholder 5"/>
          <p:cNvSpPr>
            <a:spLocks noGrp="1"/>
          </p:cNvSpPr>
          <p:nvPr>
            <p:ph type="sldNum" sz="quarter" idx="12"/>
          </p:nvPr>
        </p:nvSpPr>
        <p:spPr/>
        <p:txBody>
          <a:bodyPr/>
          <a:lstStyle>
            <a:lvl1pPr>
              <a:defRPr/>
            </a:lvl1pPr>
          </a:lstStyle>
          <a:p>
            <a:pPr>
              <a:defRPr/>
            </a:pPr>
            <a:fld id="{7095D99F-8AAB-439A-BDF2-DA59D46663F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D9D4B12-1708-4DC7-AB2E-5B51317FEFA8}" type="datetime1">
              <a:rPr lang="en-GB"/>
              <a:pPr>
                <a:defRPr/>
              </a:pPr>
              <a:t>29/09/2009</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9" name="Slide Number Placeholder 5"/>
          <p:cNvSpPr>
            <a:spLocks noGrp="1"/>
          </p:cNvSpPr>
          <p:nvPr>
            <p:ph type="sldNum" sz="quarter" idx="12"/>
          </p:nvPr>
        </p:nvSpPr>
        <p:spPr/>
        <p:txBody>
          <a:bodyPr/>
          <a:lstStyle>
            <a:lvl1pPr>
              <a:defRPr/>
            </a:lvl1pPr>
          </a:lstStyle>
          <a:p>
            <a:pPr>
              <a:defRPr/>
            </a:pPr>
            <a:fld id="{2DAD4974-3695-45EB-96FD-287D8944D2C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B2257A6-BD7F-4B3E-B0A4-622DAEB8BC5F}" type="datetime1">
              <a:rPr lang="en-GB"/>
              <a:pPr>
                <a:defRPr/>
              </a:pPr>
              <a:t>29/09/2009</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5" name="Slide Number Placeholder 5"/>
          <p:cNvSpPr>
            <a:spLocks noGrp="1"/>
          </p:cNvSpPr>
          <p:nvPr>
            <p:ph type="sldNum" sz="quarter" idx="12"/>
          </p:nvPr>
        </p:nvSpPr>
        <p:spPr/>
        <p:txBody>
          <a:bodyPr/>
          <a:lstStyle>
            <a:lvl1pPr>
              <a:defRPr/>
            </a:lvl1pPr>
          </a:lstStyle>
          <a:p>
            <a:pPr>
              <a:defRPr/>
            </a:pPr>
            <a:fld id="{E2E273D2-A025-4391-A7E6-6EAF1826EF7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BD284F5-E3C5-4D60-850E-951EF5B542E2}" type="datetime1">
              <a:rPr lang="en-GB"/>
              <a:pPr>
                <a:defRPr/>
              </a:pPr>
              <a:t>29/09/2009</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4" name="Slide Number Placeholder 5"/>
          <p:cNvSpPr>
            <a:spLocks noGrp="1"/>
          </p:cNvSpPr>
          <p:nvPr>
            <p:ph type="sldNum" sz="quarter" idx="12"/>
          </p:nvPr>
        </p:nvSpPr>
        <p:spPr/>
        <p:txBody>
          <a:bodyPr/>
          <a:lstStyle>
            <a:lvl1pPr>
              <a:defRPr/>
            </a:lvl1pPr>
          </a:lstStyle>
          <a:p>
            <a:pPr>
              <a:defRPr/>
            </a:pPr>
            <a:fld id="{AC5DF2DC-736F-4C74-A0D6-CD018395ECE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6383B5-7072-4764-A8C5-4B6E40B6700C}" type="datetime1">
              <a:rPr lang="en-GB"/>
              <a:pPr>
                <a:defRPr/>
              </a:pPr>
              <a:t>29/09/2009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7" name="Slide Number Placeholder 5"/>
          <p:cNvSpPr>
            <a:spLocks noGrp="1"/>
          </p:cNvSpPr>
          <p:nvPr>
            <p:ph type="sldNum" sz="quarter" idx="12"/>
          </p:nvPr>
        </p:nvSpPr>
        <p:spPr/>
        <p:txBody>
          <a:bodyPr/>
          <a:lstStyle>
            <a:lvl1pPr>
              <a:defRPr/>
            </a:lvl1pPr>
          </a:lstStyle>
          <a:p>
            <a:pPr>
              <a:defRPr/>
            </a:pPr>
            <a:fld id="{1260FBA4-9BD7-45D4-B7C1-213A3A244DF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AE515C7-CECF-4C15-A85A-4689430E9C63}" type="datetime1">
              <a:rPr lang="en-GB"/>
              <a:pPr>
                <a:defRPr/>
              </a:pPr>
              <a:t>29/09/2009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B.R.Brandl – The METIS Project</a:t>
            </a:r>
          </a:p>
        </p:txBody>
      </p:sp>
      <p:sp>
        <p:nvSpPr>
          <p:cNvPr id="7" name="Slide Number Placeholder 5"/>
          <p:cNvSpPr>
            <a:spLocks noGrp="1"/>
          </p:cNvSpPr>
          <p:nvPr>
            <p:ph type="sldNum" sz="quarter" idx="12"/>
          </p:nvPr>
        </p:nvSpPr>
        <p:spPr/>
        <p:txBody>
          <a:bodyPr/>
          <a:lstStyle>
            <a:lvl1pPr>
              <a:defRPr/>
            </a:lvl1pPr>
          </a:lstStyle>
          <a:p>
            <a:pPr>
              <a:defRPr/>
            </a:pPr>
            <a:fld id="{4D69078C-D627-4C7B-AC41-79D2FEC2F6A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alpha val="11000"/>
          </a:schemeClr>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48F81BF-E64D-49F8-80DA-C9E94E4D9FB4}" type="datetime1">
              <a:rPr lang="en-GB"/>
              <a:pPr>
                <a:defRPr/>
              </a:pPr>
              <a:t>29/09/2009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B.R.Brandl – The METIS Project</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4D76041-3747-4F49-9C20-35F02C4E4CD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397" r:id="rId1"/>
    <p:sldLayoutId id="2147485418" r:id="rId2"/>
    <p:sldLayoutId id="2147485398" r:id="rId3"/>
    <p:sldLayoutId id="2147485399" r:id="rId4"/>
    <p:sldLayoutId id="2147485400" r:id="rId5"/>
    <p:sldLayoutId id="2147485401" r:id="rId6"/>
    <p:sldLayoutId id="2147485402" r:id="rId7"/>
    <p:sldLayoutId id="2147485403" r:id="rId8"/>
    <p:sldLayoutId id="2147485404" r:id="rId9"/>
    <p:sldLayoutId id="2147485405" r:id="rId10"/>
    <p:sldLayoutId id="2147485406"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lumMod val="20000"/>
            <a:lumOff val="80000"/>
            <a:alpha val="11000"/>
          </a:schemeClr>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CF68DBC-3382-41E1-A9E7-BACFDB532C56}" type="datetime1">
              <a:rPr lang="en-GB"/>
              <a:pPr>
                <a:defRPr/>
              </a:pPr>
              <a:t>29/09/2009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B.R.Brandl – The METIS Project</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4AD0CEE-45BA-421E-A57C-424934EAEA4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407" r:id="rId1"/>
    <p:sldLayoutId id="2147485408" r:id="rId2"/>
    <p:sldLayoutId id="2147485409" r:id="rId3"/>
    <p:sldLayoutId id="2147485410" r:id="rId4"/>
    <p:sldLayoutId id="2147485411" r:id="rId5"/>
    <p:sldLayoutId id="2147485412" r:id="rId6"/>
    <p:sldLayoutId id="2147485413" r:id="rId7"/>
    <p:sldLayoutId id="2147485414" r:id="rId8"/>
    <p:sldLayoutId id="2147485415" r:id="rId9"/>
    <p:sldLayoutId id="2147485416" r:id="rId10"/>
    <p:sldLayoutId id="2147485417"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alpha val="11000"/>
          </a:schemeClr>
        </a:soli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D76295C-A059-44E8-A37F-E9ADB9E7A379}" type="datetime1">
              <a:rPr lang="en-GB"/>
              <a:pPr>
                <a:defRPr/>
              </a:pPr>
              <a:t>29/09/2009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B.R.Brandl – The METIS Project</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908DB09-5B7E-4BE2-8FBE-79844511AFE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419" r:id="rId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alpha val="11000"/>
          </a:schemeClr>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1296F56F-4CA1-4E89-B5D7-00D0F3FC1CC8}" type="datetime1">
              <a:rPr lang="en-GB"/>
              <a:pPr>
                <a:defRPr/>
              </a:pPr>
              <a:t>29/09/2009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B.R.Brandl – METIS Project Overview</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0D4D6652-71FF-4F48-9616-CD35B8F9B671}" type="slidenum">
              <a:rPr lang="en-US"/>
              <a:pPr>
                <a:defRPr/>
              </a:pPr>
              <a:t>‹#›</a:t>
            </a:fld>
            <a:endParaRPr lang="en-US"/>
          </a:p>
        </p:txBody>
      </p:sp>
    </p:spTree>
  </p:cSld>
  <p:clrMap bg1="lt1" tx1="dk1" bg2="lt2" tx2="dk2" accent1="accent1" accent2="accent2" accent3="accent3" accent4="accent4" accent5="accent5" accent6="accent6" hlink="hlink" folHlink="folHlink"/>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alpha val="11000"/>
          </a:schemeClr>
        </a:solidFill>
        <a:effectLst/>
      </p:bgPr>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AD40B30E-E4B9-41CF-B158-AA86F2FBEBAD}" type="datetime1">
              <a:rPr lang="en-GB"/>
              <a:pPr>
                <a:defRPr/>
              </a:pPr>
              <a:t>29/09/2009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B.R.Brandl – METIS Project Overview</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564C07DF-E28E-49FC-847D-B21BFCDB6D33}" type="slidenum">
              <a:rPr lang="en-US"/>
              <a:pPr>
                <a:defRPr/>
              </a:pPr>
              <a:t>‹#›</a:t>
            </a:fld>
            <a:endParaRPr lang="en-US"/>
          </a:p>
        </p:txBody>
      </p:sp>
    </p:spTree>
  </p:cSld>
  <p:clrMap bg1="lt1" tx1="dk1" bg2="lt2" tx2="dk2" accent1="accent1" accent2="accent2" accent3="accent3" accent4="accent4" accent5="accent5" accent6="accent6" hlink="hlink" folHlink="folHlink"/>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alpha val="11000"/>
          </a:schemeClr>
        </a:solidFill>
        <a:effectLst/>
      </p:bgPr>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BEC5454A-E189-44D0-BEC7-543CFB625118}" type="datetime1">
              <a:rPr lang="en-GB"/>
              <a:pPr>
                <a:defRPr/>
              </a:pPr>
              <a:t>29/09/2009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B.R.Brandl – METIS Project Overview</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68EB0FAB-0932-405D-92A8-BFB49B3B9D8F}" type="slidenum">
              <a:rPr lang="en-US"/>
              <a:pPr>
                <a:defRPr/>
              </a:pPr>
              <a:t>‹#›</a:t>
            </a:fld>
            <a:endParaRPr lang="en-US"/>
          </a:p>
        </p:txBody>
      </p:sp>
    </p:spTree>
  </p:cSld>
  <p:clrMap bg1="lt1" tx1="dk1" bg2="lt2" tx2="dk2" accent1="accent1" accent2="accent2" accent3="accent3" accent4="accent4" accent5="accent5" accent6="accent6" hlink="hlink" folHlink="folHlink"/>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0" y="2514600"/>
            <a:ext cx="8686800" cy="2155825"/>
          </a:xfrm>
        </p:spPr>
        <p:txBody>
          <a:bodyPr/>
          <a:lstStyle/>
          <a:p>
            <a:pPr eaLnBrk="1" hangingPunct="1"/>
            <a:r>
              <a:rPr lang="en-GB" sz="6000" b="1" dirty="0" smtClean="0">
                <a:solidFill>
                  <a:schemeClr val="accent2">
                    <a:lumMod val="75000"/>
                  </a:schemeClr>
                </a:solidFill>
                <a:latin typeface="Comic Sans MS" pitchFamily="66" charset="0"/>
              </a:rPr>
              <a:t>Project Status</a:t>
            </a:r>
            <a:r>
              <a:rPr lang="en-GB" sz="2400" b="1" dirty="0" smtClean="0">
                <a:solidFill>
                  <a:schemeClr val="accent2">
                    <a:lumMod val="75000"/>
                  </a:schemeClr>
                </a:solidFill>
                <a:latin typeface="Comic Sans MS" pitchFamily="66" charset="0"/>
              </a:rPr>
              <a:t/>
            </a:r>
            <a:br>
              <a:rPr lang="en-GB" sz="2400" b="1" dirty="0" smtClean="0">
                <a:solidFill>
                  <a:schemeClr val="accent2">
                    <a:lumMod val="75000"/>
                  </a:schemeClr>
                </a:solidFill>
                <a:latin typeface="Comic Sans MS" pitchFamily="66" charset="0"/>
              </a:rPr>
            </a:br>
            <a:r>
              <a:rPr lang="en-GB" sz="2400" b="1" dirty="0" smtClean="0">
                <a:solidFill>
                  <a:schemeClr val="accent2">
                    <a:lumMod val="75000"/>
                  </a:schemeClr>
                </a:solidFill>
                <a:latin typeface="Comic Sans MS" pitchFamily="66" charset="0"/>
              </a:rPr>
              <a:t/>
            </a:r>
            <a:br>
              <a:rPr lang="en-GB" sz="2400" b="1" dirty="0" smtClean="0">
                <a:solidFill>
                  <a:schemeClr val="accent2">
                    <a:lumMod val="75000"/>
                  </a:schemeClr>
                </a:solidFill>
                <a:latin typeface="Comic Sans MS" pitchFamily="66" charset="0"/>
              </a:rPr>
            </a:br>
            <a:r>
              <a:rPr lang="en-GB" sz="2400" b="1" dirty="0" smtClean="0">
                <a:solidFill>
                  <a:srgbClr val="A50021"/>
                </a:solidFill>
                <a:latin typeface="Comic Sans MS" pitchFamily="66" charset="0"/>
              </a:rPr>
              <a:t>Ralf </a:t>
            </a:r>
            <a:r>
              <a:rPr lang="en-GB" sz="2400" b="1" dirty="0" err="1" smtClean="0">
                <a:solidFill>
                  <a:srgbClr val="A50021"/>
                </a:solidFill>
                <a:latin typeface="Comic Sans MS" pitchFamily="66" charset="0"/>
              </a:rPr>
              <a:t>Siebenmorgen</a:t>
            </a:r>
            <a:r>
              <a:rPr lang="en-GB" sz="2400" b="1" dirty="0" smtClean="0">
                <a:solidFill>
                  <a:srgbClr val="A50021"/>
                </a:solidFill>
                <a:latin typeface="Comic Sans MS" pitchFamily="66" charset="0"/>
              </a:rPr>
              <a:t/>
            </a:r>
            <a:br>
              <a:rPr lang="en-GB" sz="2400" b="1" dirty="0" smtClean="0">
                <a:solidFill>
                  <a:srgbClr val="A50021"/>
                </a:solidFill>
                <a:latin typeface="Comic Sans MS" pitchFamily="66" charset="0"/>
              </a:rPr>
            </a:br>
            <a:r>
              <a:rPr lang="en-GB" sz="2400" b="1" dirty="0" smtClean="0">
                <a:solidFill>
                  <a:srgbClr val="A50021"/>
                </a:solidFill>
                <a:latin typeface="Comic Sans MS" pitchFamily="66" charset="0"/>
              </a:rPr>
              <a:t>IPO retreat Oct’09</a:t>
            </a:r>
            <a:endParaRPr lang="en-US" sz="2400" b="1" dirty="0" smtClean="0">
              <a:solidFill>
                <a:srgbClr val="A50021"/>
              </a:solidFill>
              <a:latin typeface="Comic Sans MS" pitchFamily="66" charset="0"/>
            </a:endParaRPr>
          </a:p>
        </p:txBody>
      </p:sp>
      <p:pic>
        <p:nvPicPr>
          <p:cNvPr id="14340" name="Picture 4" descr="logo_no_text_no_background.png"/>
          <p:cNvPicPr>
            <a:picLocks noChangeAspect="1"/>
          </p:cNvPicPr>
          <p:nvPr/>
        </p:nvPicPr>
        <p:blipFill>
          <a:blip r:embed="rId3"/>
          <a:srcRect t="3125"/>
          <a:stretch>
            <a:fillRect/>
          </a:stretch>
        </p:blipFill>
        <p:spPr bwMode="auto">
          <a:xfrm>
            <a:off x="76200" y="0"/>
            <a:ext cx="4378325" cy="2362200"/>
          </a:xfrm>
          <a:prstGeom prst="rect">
            <a:avLst/>
          </a:prstGeom>
          <a:noFill/>
          <a:ln w="9525">
            <a:noFill/>
            <a:miter lim="800000"/>
            <a:headEnd/>
            <a:tailEnd/>
          </a:ln>
        </p:spPr>
      </p:pic>
      <p:pic>
        <p:nvPicPr>
          <p:cNvPr id="14341" name="Picture 2"/>
          <p:cNvPicPr>
            <a:picLocks noChangeAspect="1" noChangeArrowheads="1"/>
          </p:cNvPicPr>
          <p:nvPr/>
        </p:nvPicPr>
        <p:blipFill>
          <a:blip r:embed="rId4" cstate="print"/>
          <a:srcRect/>
          <a:stretch>
            <a:fillRect/>
          </a:stretch>
        </p:blipFill>
        <p:spPr bwMode="auto">
          <a:xfrm>
            <a:off x="7086600" y="0"/>
            <a:ext cx="2057400" cy="1370555"/>
          </a:xfrm>
          <a:prstGeom prst="rect">
            <a:avLst/>
          </a:prstGeom>
          <a:noFill/>
          <a:ln w="9525">
            <a:noFill/>
            <a:miter lim="800000"/>
            <a:headEnd/>
            <a:tailEnd/>
          </a:ln>
        </p:spPr>
      </p:pic>
      <p:pic>
        <p:nvPicPr>
          <p:cNvPr id="14342" name="Picture 3"/>
          <p:cNvPicPr>
            <a:picLocks noChangeAspect="1" noChangeArrowheads="1"/>
          </p:cNvPicPr>
          <p:nvPr/>
        </p:nvPicPr>
        <p:blipFill>
          <a:blip r:embed="rId5"/>
          <a:srcRect/>
          <a:stretch>
            <a:fillRect/>
          </a:stretch>
        </p:blipFill>
        <p:spPr bwMode="auto">
          <a:xfrm>
            <a:off x="0" y="5638800"/>
            <a:ext cx="1404938" cy="1219200"/>
          </a:xfrm>
          <a:prstGeom prst="rect">
            <a:avLst/>
          </a:prstGeom>
          <a:noFill/>
          <a:ln w="9525">
            <a:noFill/>
            <a:miter lim="800000"/>
            <a:headEnd/>
            <a:tailEnd/>
          </a:ln>
        </p:spPr>
      </p:pic>
      <p:pic>
        <p:nvPicPr>
          <p:cNvPr id="14343" name="Picture 4"/>
          <p:cNvPicPr>
            <a:picLocks noChangeAspect="1" noChangeArrowheads="1"/>
          </p:cNvPicPr>
          <p:nvPr/>
        </p:nvPicPr>
        <p:blipFill>
          <a:blip r:embed="rId6"/>
          <a:srcRect/>
          <a:stretch>
            <a:fillRect/>
          </a:stretch>
        </p:blipFill>
        <p:spPr bwMode="auto">
          <a:xfrm>
            <a:off x="7772400" y="5586413"/>
            <a:ext cx="1371600" cy="1271587"/>
          </a:xfrm>
          <a:prstGeom prst="rect">
            <a:avLst/>
          </a:prstGeom>
          <a:noFill/>
          <a:ln w="9525">
            <a:noFill/>
            <a:miter lim="800000"/>
            <a:headEnd/>
            <a:tailEnd/>
          </a:ln>
        </p:spPr>
      </p:pic>
      <p:pic>
        <p:nvPicPr>
          <p:cNvPr id="14344" name="Picture 5"/>
          <p:cNvPicPr>
            <a:picLocks noChangeAspect="1" noChangeArrowheads="1"/>
          </p:cNvPicPr>
          <p:nvPr/>
        </p:nvPicPr>
        <p:blipFill>
          <a:blip r:embed="rId7"/>
          <a:srcRect t="6207" b="11034"/>
          <a:stretch>
            <a:fillRect/>
          </a:stretch>
        </p:blipFill>
        <p:spPr bwMode="auto">
          <a:xfrm>
            <a:off x="4267200" y="5715000"/>
            <a:ext cx="1143000" cy="1143000"/>
          </a:xfrm>
          <a:prstGeom prst="rect">
            <a:avLst/>
          </a:prstGeom>
          <a:noFill/>
          <a:ln w="9525">
            <a:noFill/>
            <a:miter lim="800000"/>
            <a:headEnd/>
            <a:tailEnd/>
          </a:ln>
        </p:spPr>
      </p:pic>
      <p:pic>
        <p:nvPicPr>
          <p:cNvPr id="14345" name="Picture 6"/>
          <p:cNvPicPr>
            <a:picLocks noChangeAspect="1" noChangeArrowheads="1"/>
          </p:cNvPicPr>
          <p:nvPr/>
        </p:nvPicPr>
        <p:blipFill>
          <a:blip r:embed="rId8"/>
          <a:srcRect/>
          <a:stretch>
            <a:fillRect/>
          </a:stretch>
        </p:blipFill>
        <p:spPr bwMode="auto">
          <a:xfrm>
            <a:off x="1450975" y="6019800"/>
            <a:ext cx="2816225" cy="838200"/>
          </a:xfrm>
          <a:prstGeom prst="rect">
            <a:avLst/>
          </a:prstGeom>
          <a:noFill/>
          <a:ln w="9525">
            <a:noFill/>
            <a:miter lim="800000"/>
            <a:headEnd/>
            <a:tailEnd/>
          </a:ln>
        </p:spPr>
      </p:pic>
      <p:pic>
        <p:nvPicPr>
          <p:cNvPr id="14346" name="Picture 7"/>
          <p:cNvPicPr>
            <a:picLocks noChangeAspect="1" noChangeArrowheads="1"/>
          </p:cNvPicPr>
          <p:nvPr/>
        </p:nvPicPr>
        <p:blipFill>
          <a:blip r:embed="rId9"/>
          <a:srcRect/>
          <a:stretch>
            <a:fillRect/>
          </a:stretch>
        </p:blipFill>
        <p:spPr bwMode="auto">
          <a:xfrm>
            <a:off x="5486400" y="6121400"/>
            <a:ext cx="2209800" cy="73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noGrp="1"/>
          </p:cNvSpPr>
          <p:nvPr>
            <p:ph type="title" idx="4294967295"/>
          </p:nvPr>
        </p:nvSpPr>
        <p:spPr>
          <a:xfrm>
            <a:off x="1981200" y="76200"/>
            <a:ext cx="5943600" cy="914400"/>
          </a:xfrm>
        </p:spPr>
        <p:txBody>
          <a:bodyPr wrap="none"/>
          <a:lstStyle/>
          <a:p>
            <a:pPr eaLnBrk="1" hangingPunct="1"/>
            <a:r>
              <a:rPr lang="en-GB" sz="3200" b="1" dirty="0" smtClean="0">
                <a:solidFill>
                  <a:schemeClr val="accent2">
                    <a:lumMod val="75000"/>
                  </a:schemeClr>
                </a:solidFill>
                <a:latin typeface="Comic Sans MS" pitchFamily="66" charset="0"/>
              </a:rPr>
              <a:t>imaging sensitivity</a:t>
            </a:r>
            <a:r>
              <a:rPr lang="en-GB" sz="3200" b="1" dirty="0" smtClean="0">
                <a:solidFill>
                  <a:srgbClr val="0000FF"/>
                </a:solidFill>
                <a:latin typeface="Comic Sans MS" pitchFamily="66" charset="0"/>
              </a:rPr>
              <a:t> </a:t>
            </a:r>
            <a:endParaRPr lang="en-US" sz="3200" b="1" dirty="0" smtClean="0">
              <a:solidFill>
                <a:srgbClr val="0000FF"/>
              </a:solidFill>
              <a:latin typeface="Comic Sans MS" pitchFamily="66" charset="0"/>
            </a:endParaRPr>
          </a:p>
        </p:txBody>
      </p:sp>
      <p:pic>
        <p:nvPicPr>
          <p:cNvPr id="169988"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sp>
        <p:nvSpPr>
          <p:cNvPr id="11" name="Slide Number Placeholder 10"/>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215B962-742B-4C53-97C2-3EBAE5BDEAAA}" type="slidenum">
              <a:rPr lang="en-US" sz="1200">
                <a:solidFill>
                  <a:schemeClr val="tx1">
                    <a:tint val="75000"/>
                  </a:schemeClr>
                </a:solidFill>
                <a:latin typeface="+mn-lt"/>
                <a:cs typeface="+mn-cs"/>
              </a:rPr>
              <a:pPr algn="r" fontAlgn="auto">
                <a:spcBef>
                  <a:spcPts val="0"/>
                </a:spcBef>
                <a:spcAft>
                  <a:spcPts val="0"/>
                </a:spcAft>
                <a:defRPr/>
              </a:pPr>
              <a:t>10</a:t>
            </a:fld>
            <a:endParaRPr lang="en-US" sz="1200">
              <a:solidFill>
                <a:schemeClr val="tx1">
                  <a:tint val="75000"/>
                </a:schemeClr>
              </a:solidFill>
              <a:latin typeface="+mn-lt"/>
              <a:cs typeface="+mn-cs"/>
            </a:endParaRPr>
          </a:p>
        </p:txBody>
      </p:sp>
      <p:sp>
        <p:nvSpPr>
          <p:cNvPr id="16" name="TextBox 15"/>
          <p:cNvSpPr txBox="1"/>
          <p:nvPr/>
        </p:nvSpPr>
        <p:spPr>
          <a:xfrm>
            <a:off x="4267200" y="5257800"/>
            <a:ext cx="2590800" cy="338138"/>
          </a:xfrm>
          <a:prstGeom prst="rect">
            <a:avLst/>
          </a:prstGeom>
          <a:noFill/>
        </p:spPr>
        <p:txBody>
          <a:bodyPr>
            <a:spAutoFit/>
          </a:bodyPr>
          <a:lstStyle/>
          <a:p>
            <a:pPr algn="ctr">
              <a:defRPr/>
            </a:pPr>
            <a:r>
              <a:rPr lang="en-GB" sz="1600" dirty="0">
                <a:latin typeface="+mn-lt"/>
              </a:rPr>
              <a:t>wavelength  [</a:t>
            </a:r>
            <a:r>
              <a:rPr lang="el-GR" sz="1600" dirty="0">
                <a:latin typeface="+mn-lt"/>
              </a:rPr>
              <a:t>μ</a:t>
            </a:r>
            <a:r>
              <a:rPr lang="en-GB" sz="1600" dirty="0">
                <a:latin typeface="+mn-lt"/>
              </a:rPr>
              <a:t>m]</a:t>
            </a:r>
            <a:endParaRPr lang="en-US" sz="1600" dirty="0">
              <a:latin typeface="+mn-lt"/>
            </a:endParaRPr>
          </a:p>
        </p:txBody>
      </p:sp>
      <p:sp>
        <p:nvSpPr>
          <p:cNvPr id="18" name="TextBox 17"/>
          <p:cNvSpPr txBox="1"/>
          <p:nvPr/>
        </p:nvSpPr>
        <p:spPr>
          <a:xfrm rot="16200000">
            <a:off x="592931" y="3183731"/>
            <a:ext cx="2590800" cy="338137"/>
          </a:xfrm>
          <a:prstGeom prst="rect">
            <a:avLst/>
          </a:prstGeom>
          <a:noFill/>
        </p:spPr>
        <p:txBody>
          <a:bodyPr>
            <a:spAutoFit/>
          </a:bodyPr>
          <a:lstStyle/>
          <a:p>
            <a:pPr algn="ctr">
              <a:defRPr/>
            </a:pPr>
            <a:r>
              <a:rPr lang="en-GB" sz="1600" dirty="0">
                <a:latin typeface="+mn-lt"/>
              </a:rPr>
              <a:t>flux density  [</a:t>
            </a:r>
            <a:r>
              <a:rPr lang="en-GB" sz="1600" dirty="0" err="1">
                <a:latin typeface="+mn-lt"/>
              </a:rPr>
              <a:t>mJy</a:t>
            </a:r>
            <a:r>
              <a:rPr lang="en-GB" sz="1600" dirty="0">
                <a:latin typeface="+mn-lt"/>
              </a:rPr>
              <a:t>]</a:t>
            </a:r>
            <a:endParaRPr lang="en-US" sz="1600" dirty="0">
              <a:latin typeface="+mn-lt"/>
            </a:endParaRPr>
          </a:p>
        </p:txBody>
      </p:sp>
      <p:graphicFrame>
        <p:nvGraphicFramePr>
          <p:cNvPr id="20" name="Chart 19"/>
          <p:cNvGraphicFramePr/>
          <p:nvPr/>
        </p:nvGraphicFramePr>
        <p:xfrm>
          <a:off x="2133600" y="1752600"/>
          <a:ext cx="6400800" cy="3733800"/>
        </p:xfrm>
        <a:graphic>
          <a:graphicData uri="http://schemas.openxmlformats.org/drawingml/2006/chart">
            <c:chart xmlns:c="http://schemas.openxmlformats.org/drawingml/2006/chart" xmlns:r="http://schemas.openxmlformats.org/officeDocument/2006/relationships" r:id="rId4"/>
          </a:graphicData>
        </a:graphic>
      </p:graphicFrame>
      <p:sp>
        <p:nvSpPr>
          <p:cNvPr id="31" name="Rectangle 30"/>
          <p:cNvSpPr/>
          <p:nvPr/>
        </p:nvSpPr>
        <p:spPr>
          <a:xfrm>
            <a:off x="3810000" y="1066800"/>
            <a:ext cx="2286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TextBox 32"/>
          <p:cNvSpPr txBox="1"/>
          <p:nvPr/>
        </p:nvSpPr>
        <p:spPr>
          <a:xfrm>
            <a:off x="4038600" y="1979613"/>
            <a:ext cx="609600" cy="230187"/>
          </a:xfrm>
          <a:prstGeom prst="rect">
            <a:avLst/>
          </a:prstGeom>
          <a:noFill/>
        </p:spPr>
        <p:txBody>
          <a:bodyPr>
            <a:spAutoFit/>
          </a:bodyPr>
          <a:lstStyle/>
          <a:p>
            <a:pPr>
              <a:defRPr/>
            </a:pPr>
            <a:r>
              <a:rPr lang="en-GB" sz="900" dirty="0">
                <a:latin typeface="+mn-lt"/>
              </a:rPr>
              <a:t>VISIR</a:t>
            </a:r>
            <a:endParaRPr lang="en-US" sz="900" dirty="0">
              <a:latin typeface="+mn-lt"/>
            </a:endParaRPr>
          </a:p>
        </p:txBody>
      </p:sp>
      <p:sp>
        <p:nvSpPr>
          <p:cNvPr id="170006" name="Text Box 22"/>
          <p:cNvSpPr txBox="1">
            <a:spLocks noChangeArrowheads="1"/>
          </p:cNvSpPr>
          <p:nvPr/>
        </p:nvSpPr>
        <p:spPr bwMode="auto">
          <a:xfrm>
            <a:off x="2819400" y="6290846"/>
            <a:ext cx="6096000" cy="338554"/>
          </a:xfrm>
          <a:prstGeom prst="rect">
            <a:avLst/>
          </a:prstGeom>
          <a:noFill/>
          <a:ln w="9525">
            <a:noFill/>
            <a:miter lim="800000"/>
            <a:headEnd/>
            <a:tailEnd/>
          </a:ln>
          <a:effectLst/>
        </p:spPr>
        <p:txBody>
          <a:bodyPr wrap="square">
            <a:spAutoFit/>
          </a:bodyPr>
          <a:lstStyle/>
          <a:p>
            <a:pPr>
              <a:spcBef>
                <a:spcPct val="50000"/>
              </a:spcBef>
            </a:pPr>
            <a:r>
              <a:rPr lang="en-US" sz="1600" dirty="0" smtClean="0">
                <a:solidFill>
                  <a:srgbClr val="0070C0"/>
                </a:solidFill>
                <a:latin typeface="Comic Sans MS" pitchFamily="66" charset="0"/>
              </a:rPr>
              <a:t>+ 6</a:t>
            </a:r>
            <a:r>
              <a:rPr lang="en-US" sz="1600" dirty="0">
                <a:solidFill>
                  <a:srgbClr val="0070C0"/>
                </a:solidFill>
                <a:latin typeface="Comic Sans MS" pitchFamily="66" charset="0"/>
                <a:sym typeface="Symbol" pitchFamily="16" charset="2"/>
              </a:rPr>
              <a:t> higher </a:t>
            </a:r>
            <a:r>
              <a:rPr lang="en-US" sz="1600" dirty="0" smtClean="0">
                <a:solidFill>
                  <a:srgbClr val="0070C0"/>
                </a:solidFill>
                <a:latin typeface="Comic Sans MS" pitchFamily="66" charset="0"/>
                <a:sym typeface="Symbol" pitchFamily="16" charset="2"/>
              </a:rPr>
              <a:t>angular resolution as JWST</a:t>
            </a:r>
            <a:endParaRPr lang="en-US" sz="1600" dirty="0">
              <a:solidFill>
                <a:srgbClr val="0070C0"/>
              </a:solidFill>
              <a:latin typeface="Comic Sans MS" pitchFamily="66" charset="0"/>
              <a:sym typeface="Symbol" pitchFamily="16" charset="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noGrp="1"/>
          </p:cNvSpPr>
          <p:nvPr>
            <p:ph type="title" idx="4294967295"/>
          </p:nvPr>
        </p:nvSpPr>
        <p:spPr>
          <a:xfrm>
            <a:off x="1981200" y="76200"/>
            <a:ext cx="5943600" cy="914400"/>
          </a:xfrm>
        </p:spPr>
        <p:txBody>
          <a:bodyPr wrap="none"/>
          <a:lstStyle/>
          <a:p>
            <a:pPr eaLnBrk="1" hangingPunct="1"/>
            <a:r>
              <a:rPr lang="en-GB" sz="3200" b="1" dirty="0" err="1" smtClean="0">
                <a:solidFill>
                  <a:schemeClr val="accent2">
                    <a:lumMod val="75000"/>
                  </a:schemeClr>
                </a:solidFill>
                <a:latin typeface="Comic Sans MS" pitchFamily="66" charset="0"/>
              </a:rPr>
              <a:t>spectro</a:t>
            </a:r>
            <a:r>
              <a:rPr lang="en-GB" sz="3200" b="1" dirty="0" smtClean="0">
                <a:solidFill>
                  <a:schemeClr val="accent2">
                    <a:lumMod val="75000"/>
                  </a:schemeClr>
                </a:solidFill>
                <a:latin typeface="Comic Sans MS" pitchFamily="66" charset="0"/>
              </a:rPr>
              <a:t>-sensitivity</a:t>
            </a:r>
            <a:r>
              <a:rPr lang="en-GB" sz="3200" b="1" dirty="0" smtClean="0">
                <a:solidFill>
                  <a:srgbClr val="0000FF"/>
                </a:solidFill>
                <a:latin typeface="Comic Sans MS" pitchFamily="66" charset="0"/>
              </a:rPr>
              <a:t> </a:t>
            </a:r>
            <a:endParaRPr lang="en-US" sz="3200" b="1" dirty="0" smtClean="0">
              <a:solidFill>
                <a:srgbClr val="0000FF"/>
              </a:solidFill>
              <a:latin typeface="Comic Sans MS" pitchFamily="66" charset="0"/>
            </a:endParaRPr>
          </a:p>
        </p:txBody>
      </p:sp>
      <p:pic>
        <p:nvPicPr>
          <p:cNvPr id="169988"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sp>
        <p:nvSpPr>
          <p:cNvPr id="11" name="Slide Number Placeholder 10"/>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215B962-742B-4C53-97C2-3EBAE5BDEAAA}" type="slidenum">
              <a:rPr lang="en-US" sz="1200">
                <a:solidFill>
                  <a:schemeClr val="tx1">
                    <a:tint val="75000"/>
                  </a:schemeClr>
                </a:solidFill>
                <a:latin typeface="+mn-lt"/>
                <a:cs typeface="+mn-cs"/>
              </a:rPr>
              <a:pPr algn="r" fontAlgn="auto">
                <a:spcBef>
                  <a:spcPts val="0"/>
                </a:spcBef>
                <a:spcAft>
                  <a:spcPts val="0"/>
                </a:spcAft>
                <a:defRPr/>
              </a:pPr>
              <a:t>11</a:t>
            </a:fld>
            <a:endParaRPr lang="en-US" sz="1200">
              <a:solidFill>
                <a:schemeClr val="tx1">
                  <a:tint val="75000"/>
                </a:schemeClr>
              </a:solidFill>
              <a:latin typeface="+mn-lt"/>
              <a:cs typeface="+mn-cs"/>
            </a:endParaRPr>
          </a:p>
        </p:txBody>
      </p:sp>
      <p:sp>
        <p:nvSpPr>
          <p:cNvPr id="17" name="TextBox 16"/>
          <p:cNvSpPr txBox="1"/>
          <p:nvPr/>
        </p:nvSpPr>
        <p:spPr>
          <a:xfrm>
            <a:off x="6019800" y="3810000"/>
            <a:ext cx="2590800" cy="338138"/>
          </a:xfrm>
          <a:prstGeom prst="rect">
            <a:avLst/>
          </a:prstGeom>
          <a:noFill/>
        </p:spPr>
        <p:txBody>
          <a:bodyPr>
            <a:spAutoFit/>
          </a:bodyPr>
          <a:lstStyle/>
          <a:p>
            <a:pPr algn="ctr">
              <a:defRPr/>
            </a:pPr>
            <a:r>
              <a:rPr lang="en-GB" sz="1600" dirty="0">
                <a:latin typeface="+mn-lt"/>
              </a:rPr>
              <a:t>wavelength  [</a:t>
            </a:r>
            <a:r>
              <a:rPr lang="el-GR" sz="1600" dirty="0">
                <a:latin typeface="+mn-lt"/>
              </a:rPr>
              <a:t>μ</a:t>
            </a:r>
            <a:r>
              <a:rPr lang="en-GB" sz="1600" dirty="0">
                <a:latin typeface="+mn-lt"/>
              </a:rPr>
              <a:t>m]</a:t>
            </a:r>
            <a:endParaRPr lang="en-US" sz="1600" dirty="0">
              <a:latin typeface="+mn-lt"/>
            </a:endParaRPr>
          </a:p>
        </p:txBody>
      </p:sp>
      <p:graphicFrame>
        <p:nvGraphicFramePr>
          <p:cNvPr id="21" name="Chart 20"/>
          <p:cNvGraphicFramePr/>
          <p:nvPr/>
        </p:nvGraphicFramePr>
        <p:xfrm>
          <a:off x="4572000" y="990600"/>
          <a:ext cx="4572000" cy="30764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Chart 22"/>
          <p:cNvGraphicFramePr/>
          <p:nvPr/>
        </p:nvGraphicFramePr>
        <p:xfrm>
          <a:off x="228600" y="3581400"/>
          <a:ext cx="4273022" cy="2895600"/>
        </p:xfrm>
        <a:graphic>
          <a:graphicData uri="http://schemas.openxmlformats.org/drawingml/2006/chart">
            <c:chart xmlns:c="http://schemas.openxmlformats.org/drawingml/2006/chart" xmlns:r="http://schemas.openxmlformats.org/officeDocument/2006/relationships" r:id="rId5"/>
          </a:graphicData>
        </a:graphic>
      </p:graphicFrame>
      <p:grpSp>
        <p:nvGrpSpPr>
          <p:cNvPr id="24" name="Group 23"/>
          <p:cNvGrpSpPr/>
          <p:nvPr/>
        </p:nvGrpSpPr>
        <p:grpSpPr>
          <a:xfrm>
            <a:off x="4419600" y="1143000"/>
            <a:ext cx="3810000" cy="2590800"/>
            <a:chOff x="4495800" y="1143000"/>
            <a:chExt cx="3810000" cy="2590800"/>
          </a:xfrm>
        </p:grpSpPr>
        <p:sp>
          <p:nvSpPr>
            <p:cNvPr id="19" name="TextBox 18"/>
            <p:cNvSpPr txBox="1"/>
            <p:nvPr/>
          </p:nvSpPr>
          <p:spPr>
            <a:xfrm rot="16200000">
              <a:off x="3369469" y="2269331"/>
              <a:ext cx="2590800" cy="338138"/>
            </a:xfrm>
            <a:prstGeom prst="rect">
              <a:avLst/>
            </a:prstGeom>
            <a:noFill/>
          </p:spPr>
          <p:txBody>
            <a:bodyPr>
              <a:spAutoFit/>
            </a:bodyPr>
            <a:lstStyle/>
            <a:p>
              <a:pPr algn="ctr">
                <a:defRPr/>
              </a:pPr>
              <a:r>
                <a:rPr lang="en-GB" sz="1600" dirty="0">
                  <a:latin typeface="+mn-lt"/>
                </a:rPr>
                <a:t>flux density  [</a:t>
              </a:r>
              <a:r>
                <a:rPr lang="en-GB" sz="1600" dirty="0" err="1">
                  <a:latin typeface="+mn-lt"/>
                </a:rPr>
                <a:t>mJy</a:t>
              </a:r>
              <a:r>
                <a:rPr lang="en-GB" sz="1600" dirty="0">
                  <a:latin typeface="+mn-lt"/>
                </a:rPr>
                <a:t>]</a:t>
              </a:r>
            </a:p>
          </p:txBody>
        </p:sp>
        <p:sp>
          <p:nvSpPr>
            <p:cNvPr id="29" name="TextBox 28"/>
            <p:cNvSpPr txBox="1"/>
            <p:nvPr/>
          </p:nvSpPr>
          <p:spPr>
            <a:xfrm>
              <a:off x="5334000" y="1458913"/>
              <a:ext cx="2971800" cy="369332"/>
            </a:xfrm>
            <a:prstGeom prst="rect">
              <a:avLst/>
            </a:prstGeom>
            <a:noFill/>
          </p:spPr>
          <p:txBody>
            <a:bodyPr wrap="square">
              <a:spAutoFit/>
            </a:bodyPr>
            <a:lstStyle/>
            <a:p>
              <a:pPr>
                <a:defRPr/>
              </a:pPr>
              <a:r>
                <a:rPr lang="en-GB" b="1" dirty="0" smtClean="0">
                  <a:latin typeface="+mn-lt"/>
                </a:rPr>
                <a:t>Low/Medium resolution </a:t>
              </a:r>
              <a:endParaRPr lang="en-US" b="1" dirty="0">
                <a:latin typeface="+mn-lt"/>
              </a:endParaRPr>
            </a:p>
          </p:txBody>
        </p:sp>
      </p:grpSp>
      <p:grpSp>
        <p:nvGrpSpPr>
          <p:cNvPr id="22" name="Group 21"/>
          <p:cNvGrpSpPr/>
          <p:nvPr/>
        </p:nvGrpSpPr>
        <p:grpSpPr>
          <a:xfrm>
            <a:off x="152400" y="3733800"/>
            <a:ext cx="7391400" cy="2590800"/>
            <a:chOff x="2438400" y="4191000"/>
            <a:chExt cx="4800600" cy="2590800"/>
          </a:xfrm>
        </p:grpSpPr>
        <p:sp>
          <p:nvSpPr>
            <p:cNvPr id="26" name="TextBox 25"/>
            <p:cNvSpPr txBox="1"/>
            <p:nvPr/>
          </p:nvSpPr>
          <p:spPr>
            <a:xfrm>
              <a:off x="4876800" y="4724400"/>
              <a:ext cx="2362200" cy="369332"/>
            </a:xfrm>
            <a:prstGeom prst="rect">
              <a:avLst/>
            </a:prstGeom>
            <a:noFill/>
          </p:spPr>
          <p:txBody>
            <a:bodyPr>
              <a:spAutoFit/>
            </a:bodyPr>
            <a:lstStyle/>
            <a:p>
              <a:pPr>
                <a:defRPr/>
              </a:pPr>
              <a:r>
                <a:rPr lang="en-GB" b="1" dirty="0" smtClean="0">
                  <a:latin typeface="+mn-lt"/>
                </a:rPr>
                <a:t>HR </a:t>
              </a:r>
              <a:endParaRPr lang="en-US" b="1" dirty="0">
                <a:latin typeface="+mn-lt"/>
              </a:endParaRPr>
            </a:p>
          </p:txBody>
        </p:sp>
        <p:sp>
          <p:nvSpPr>
            <p:cNvPr id="30" name="TextBox 29"/>
            <p:cNvSpPr txBox="1"/>
            <p:nvPr/>
          </p:nvSpPr>
          <p:spPr>
            <a:xfrm rot="16200000">
              <a:off x="1312069" y="5317331"/>
              <a:ext cx="2590800" cy="338138"/>
            </a:xfrm>
            <a:prstGeom prst="rect">
              <a:avLst/>
            </a:prstGeom>
            <a:noFill/>
          </p:spPr>
          <p:txBody>
            <a:bodyPr>
              <a:spAutoFit/>
            </a:bodyPr>
            <a:lstStyle/>
            <a:p>
              <a:pPr algn="ctr">
                <a:defRPr/>
              </a:pPr>
              <a:r>
                <a:rPr lang="en-GB" sz="1600" dirty="0">
                  <a:latin typeface="+mn-lt"/>
                </a:rPr>
                <a:t>line flux  [10^-18 W/m2]</a:t>
              </a:r>
              <a:endParaRPr lang="en-US" sz="1600" dirty="0">
                <a:latin typeface="+mn-lt"/>
              </a:endParaRPr>
            </a:p>
          </p:txBody>
        </p:sp>
      </p:grpSp>
      <p:sp>
        <p:nvSpPr>
          <p:cNvPr id="31" name="Rectangle 30"/>
          <p:cNvSpPr/>
          <p:nvPr/>
        </p:nvSpPr>
        <p:spPr>
          <a:xfrm>
            <a:off x="3810000" y="1066800"/>
            <a:ext cx="2286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981200" y="76200"/>
            <a:ext cx="6477000" cy="914400"/>
          </a:xfrm>
        </p:spPr>
        <p:txBody>
          <a:bodyPr>
            <a:normAutofit/>
          </a:bodyPr>
          <a:lstStyle/>
          <a:p>
            <a:pPr eaLnBrk="1" hangingPunct="1">
              <a:defRPr/>
            </a:pPr>
            <a:r>
              <a:rPr lang="en-GB" sz="3200" b="1" dirty="0" smtClean="0">
                <a:solidFill>
                  <a:schemeClr val="accent2">
                    <a:lumMod val="75000"/>
                  </a:schemeClr>
                </a:solidFill>
              </a:rPr>
              <a:t>comparison</a:t>
            </a:r>
            <a:endParaRPr lang="en-US" sz="3200" b="1" dirty="0" smtClean="0">
              <a:solidFill>
                <a:schemeClr val="accent2">
                  <a:lumMod val="75000"/>
                </a:schemeClr>
              </a:solidFill>
            </a:endParaRPr>
          </a:p>
        </p:txBody>
      </p:sp>
      <p:sp>
        <p:nvSpPr>
          <p:cNvPr id="6147" name="Content Placeholder 2"/>
          <p:cNvSpPr>
            <a:spLocks noGrp="1"/>
          </p:cNvSpPr>
          <p:nvPr>
            <p:ph idx="1"/>
          </p:nvPr>
        </p:nvSpPr>
        <p:spPr>
          <a:xfrm>
            <a:off x="2438400" y="1066800"/>
            <a:ext cx="6705600" cy="2819400"/>
          </a:xfrm>
        </p:spPr>
        <p:txBody>
          <a:bodyPr/>
          <a:lstStyle/>
          <a:p>
            <a:pPr marL="457200" indent="-457200" eaLnBrk="1" hangingPunct="1">
              <a:buFont typeface="Arial" pitchFamily="34" charset="0"/>
              <a:buChar char="•"/>
              <a:defRPr/>
            </a:pPr>
            <a:r>
              <a:rPr lang="en-US" dirty="0" smtClean="0"/>
              <a:t>             viz. </a:t>
            </a:r>
            <a:r>
              <a:rPr lang="en-US" b="1" dirty="0" smtClean="0">
                <a:solidFill>
                  <a:srgbClr val="A50021"/>
                </a:solidFill>
              </a:rPr>
              <a:t>JWST</a:t>
            </a:r>
            <a:r>
              <a:rPr lang="en-US" dirty="0" smtClean="0"/>
              <a:t>:</a:t>
            </a:r>
          </a:p>
          <a:p>
            <a:pPr marL="457200" indent="-457200" eaLnBrk="1" hangingPunct="1">
              <a:defRPr/>
            </a:pPr>
            <a:r>
              <a:rPr lang="en-US" sz="2000" dirty="0" smtClean="0"/>
              <a:t>+ 6.5 times higher spatial resolution </a:t>
            </a:r>
          </a:p>
          <a:p>
            <a:pPr marL="457200" indent="-457200" eaLnBrk="1" hangingPunct="1">
              <a:defRPr/>
            </a:pPr>
            <a:r>
              <a:rPr lang="en-US" sz="2000" dirty="0" smtClean="0"/>
              <a:t>+ high resolution </a:t>
            </a:r>
            <a:r>
              <a:rPr lang="en-US" sz="2000" dirty="0" err="1" smtClean="0"/>
              <a:t>spectrocopy</a:t>
            </a:r>
            <a:endParaRPr lang="en-US" sz="2000" dirty="0" smtClean="0"/>
          </a:p>
          <a:p>
            <a:pPr marL="457200" indent="-457200" eaLnBrk="1" hangingPunct="1">
              <a:defRPr/>
            </a:pPr>
            <a:r>
              <a:rPr lang="en-GB" sz="2000" dirty="0" smtClean="0"/>
              <a:t>+ </a:t>
            </a:r>
            <a:r>
              <a:rPr lang="en-GB" sz="2000" dirty="0" err="1" smtClean="0"/>
              <a:t>polarimetriy</a:t>
            </a:r>
            <a:r>
              <a:rPr lang="en-GB" sz="2000" dirty="0" smtClean="0"/>
              <a:t> </a:t>
            </a:r>
            <a:endParaRPr lang="en-US" sz="2000" dirty="0" smtClean="0"/>
          </a:p>
          <a:p>
            <a:pPr eaLnBrk="1" hangingPunct="1">
              <a:buFont typeface="Arial" pitchFamily="34" charset="0"/>
              <a:buChar char="•"/>
              <a:defRPr/>
            </a:pPr>
            <a:r>
              <a:rPr lang="en-GB" dirty="0" smtClean="0"/>
              <a:t>             viz. </a:t>
            </a:r>
            <a:r>
              <a:rPr lang="en-GB" b="1" dirty="0" smtClean="0">
                <a:solidFill>
                  <a:srgbClr val="A50021"/>
                </a:solidFill>
              </a:rPr>
              <a:t>ALMA</a:t>
            </a:r>
            <a:r>
              <a:rPr lang="en-GB" b="1" dirty="0" smtClean="0"/>
              <a:t>: </a:t>
            </a:r>
          </a:p>
          <a:p>
            <a:pPr marL="457200" indent="-457200" eaLnBrk="1" hangingPunct="1">
              <a:defRPr/>
            </a:pPr>
            <a:r>
              <a:rPr lang="en-US" sz="2000" dirty="0" smtClean="0">
                <a:solidFill>
                  <a:srgbClr val="0000FF"/>
                </a:solidFill>
              </a:rPr>
              <a:t>complementary temperatures and molecular species</a:t>
            </a:r>
          </a:p>
        </p:txBody>
      </p:sp>
      <p:sp>
        <p:nvSpPr>
          <p:cNvPr id="6" name="Slide Number Placeholder 5"/>
          <p:cNvSpPr>
            <a:spLocks noGrp="1"/>
          </p:cNvSpPr>
          <p:nvPr>
            <p:ph type="sldNum" sz="quarter" idx="12"/>
          </p:nvPr>
        </p:nvSpPr>
        <p:spPr/>
        <p:txBody>
          <a:bodyPr/>
          <a:lstStyle/>
          <a:p>
            <a:pPr>
              <a:defRPr/>
            </a:pPr>
            <a:fld id="{5A57FAEB-6980-4F75-B59F-6767E3B8021D}" type="slidenum">
              <a:rPr lang="en-US"/>
              <a:pPr>
                <a:defRPr/>
              </a:pPr>
              <a:t>12</a:t>
            </a:fld>
            <a:endParaRPr lang="en-US" dirty="0"/>
          </a:p>
        </p:txBody>
      </p:sp>
      <p:pic>
        <p:nvPicPr>
          <p:cNvPr id="20487"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pic>
        <p:nvPicPr>
          <p:cNvPr id="16394" name="Picture 1"/>
          <p:cNvPicPr>
            <a:picLocks noChangeAspect="1" noChangeArrowheads="1"/>
          </p:cNvPicPr>
          <p:nvPr/>
        </p:nvPicPr>
        <p:blipFill>
          <a:blip r:embed="rId4" cstate="print"/>
          <a:srcRect l="12903" r="11520"/>
          <a:stretch>
            <a:fillRect/>
          </a:stretch>
        </p:blipFill>
        <p:spPr bwMode="auto">
          <a:xfrm>
            <a:off x="0" y="1219200"/>
            <a:ext cx="1981200" cy="1412981"/>
          </a:xfrm>
          <a:prstGeom prst="rect">
            <a:avLst/>
          </a:prstGeom>
          <a:noFill/>
          <a:ln w="9525">
            <a:noFill/>
            <a:miter lim="800000"/>
            <a:headEnd/>
            <a:tailEnd/>
          </a:ln>
        </p:spPr>
      </p:pic>
      <p:pic>
        <p:nvPicPr>
          <p:cNvPr id="16395" name="Picture 3"/>
          <p:cNvPicPr>
            <a:picLocks noChangeAspect="1" noChangeArrowheads="1"/>
          </p:cNvPicPr>
          <p:nvPr/>
        </p:nvPicPr>
        <p:blipFill>
          <a:blip r:embed="rId5"/>
          <a:srcRect/>
          <a:stretch>
            <a:fillRect/>
          </a:stretch>
        </p:blipFill>
        <p:spPr bwMode="auto">
          <a:xfrm>
            <a:off x="876300" y="3886200"/>
            <a:ext cx="7505700" cy="2971800"/>
          </a:xfrm>
          <a:prstGeom prst="rect">
            <a:avLst/>
          </a:prstGeom>
          <a:noFill/>
          <a:ln w="9525">
            <a:noFill/>
            <a:miter lim="800000"/>
            <a:headEnd/>
            <a:tailEnd/>
          </a:ln>
        </p:spPr>
      </p:pic>
      <p:sp>
        <p:nvSpPr>
          <p:cNvPr id="16396" name="TextBox 2"/>
          <p:cNvSpPr txBox="1">
            <a:spLocks noChangeArrowheads="1"/>
          </p:cNvSpPr>
          <p:nvPr/>
        </p:nvSpPr>
        <p:spPr bwMode="auto">
          <a:xfrm>
            <a:off x="1709738" y="3894892"/>
            <a:ext cx="3624262" cy="677108"/>
          </a:xfrm>
          <a:prstGeom prst="rect">
            <a:avLst/>
          </a:prstGeom>
          <a:noFill/>
          <a:ln w="9525">
            <a:noFill/>
            <a:miter lim="800000"/>
            <a:headEnd/>
            <a:tailEnd/>
          </a:ln>
        </p:spPr>
        <p:txBody>
          <a:bodyPr wrap="square">
            <a:spAutoFit/>
          </a:bodyPr>
          <a:lstStyle/>
          <a:p>
            <a:r>
              <a:rPr lang="en-US" sz="2000" dirty="0" smtClean="0">
                <a:solidFill>
                  <a:srgbClr val="A50021"/>
                </a:solidFill>
              </a:rPr>
              <a:t>       &lt;----- spec ------  </a:t>
            </a:r>
            <a:r>
              <a:rPr lang="en-US" sz="2000" dirty="0" err="1" smtClean="0">
                <a:solidFill>
                  <a:srgbClr val="A50021"/>
                </a:solidFill>
              </a:rPr>
              <a:t>ima</a:t>
            </a:r>
            <a:r>
              <a:rPr lang="en-US" sz="2000" dirty="0" smtClean="0">
                <a:solidFill>
                  <a:srgbClr val="A50021"/>
                </a:solidFill>
              </a:rPr>
              <a:t> --</a:t>
            </a:r>
            <a:r>
              <a:rPr lang="en-US" sz="2000" dirty="0" smtClean="0">
                <a:solidFill>
                  <a:srgbClr val="A50021"/>
                </a:solidFill>
                <a:sym typeface="Wingdings" pitchFamily="2" charset="2"/>
              </a:rPr>
              <a:t></a:t>
            </a:r>
            <a:endParaRPr lang="en-US" sz="2000" dirty="0">
              <a:solidFill>
                <a:srgbClr val="A50021"/>
              </a:solidFill>
            </a:endParaRPr>
          </a:p>
          <a:p>
            <a:r>
              <a:rPr lang="en-US" dirty="0" smtClean="0">
                <a:solidFill>
                  <a:srgbClr val="000000"/>
                </a:solidFill>
              </a:rPr>
              <a:t>  </a:t>
            </a:r>
            <a:endParaRPr lang="en-US" dirty="0">
              <a:solidFill>
                <a:srgbClr val="000000"/>
              </a:solidFill>
            </a:endParaRPr>
          </a:p>
        </p:txBody>
      </p:sp>
      <p:sp>
        <p:nvSpPr>
          <p:cNvPr id="16397" name="TextBox 4"/>
          <p:cNvSpPr txBox="1">
            <a:spLocks noChangeArrowheads="1"/>
          </p:cNvSpPr>
          <p:nvPr/>
        </p:nvSpPr>
        <p:spPr bwMode="auto">
          <a:xfrm>
            <a:off x="5029200" y="3897868"/>
            <a:ext cx="3352800" cy="369332"/>
          </a:xfrm>
          <a:prstGeom prst="rect">
            <a:avLst/>
          </a:prstGeom>
          <a:noFill/>
          <a:ln w="9525">
            <a:noFill/>
            <a:miter lim="800000"/>
            <a:headEnd/>
            <a:tailEnd/>
          </a:ln>
        </p:spPr>
        <p:txBody>
          <a:bodyPr wrap="square">
            <a:spAutoFit/>
          </a:bodyPr>
          <a:lstStyle/>
          <a:p>
            <a:r>
              <a:rPr lang="en-US" dirty="0">
                <a:solidFill>
                  <a:srgbClr val="000000"/>
                </a:solidFill>
              </a:rPr>
              <a:t>&lt;---- ALMA </a:t>
            </a:r>
            <a:r>
              <a:rPr lang="en-US" dirty="0" smtClean="0">
                <a:solidFill>
                  <a:srgbClr val="000000"/>
                </a:solidFill>
              </a:rPr>
              <a:t>------ JWST -- </a:t>
            </a:r>
            <a:r>
              <a:rPr lang="en-US" dirty="0" smtClean="0">
                <a:solidFill>
                  <a:srgbClr val="000000"/>
                </a:solidFill>
                <a:sym typeface="Wingdings" pitchFamily="2" charset="2"/>
              </a:rPr>
              <a:t></a:t>
            </a:r>
            <a:endParaRPr lang="en-US" dirty="0">
              <a:solidFill>
                <a:srgbClr val="000000"/>
              </a:solidFill>
            </a:endParaRPr>
          </a:p>
        </p:txBody>
      </p:sp>
      <p:pic>
        <p:nvPicPr>
          <p:cNvPr id="25615" name="Picture 15"/>
          <p:cNvPicPr>
            <a:picLocks noChangeAspect="1" noChangeArrowheads="1"/>
          </p:cNvPicPr>
          <p:nvPr/>
        </p:nvPicPr>
        <p:blipFill>
          <a:blip r:embed="rId6" cstate="print"/>
          <a:srcRect/>
          <a:stretch>
            <a:fillRect/>
          </a:stretch>
        </p:blipFill>
        <p:spPr bwMode="auto">
          <a:xfrm>
            <a:off x="0" y="2667000"/>
            <a:ext cx="1974715" cy="1371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147">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9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39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39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6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6" grpId="0"/>
      <p:bldP spid="16396" grpId="0"/>
      <p:bldP spid="163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6" name="Picture 11" descr="metis-iso2-cryostat.jpg"/>
          <p:cNvPicPr>
            <a:picLocks noChangeAspect="1"/>
          </p:cNvPicPr>
          <p:nvPr/>
        </p:nvPicPr>
        <p:blipFill>
          <a:blip r:embed="rId3"/>
          <a:srcRect l="15453" r="14148" b="5556"/>
          <a:stretch>
            <a:fillRect/>
          </a:stretch>
        </p:blipFill>
        <p:spPr bwMode="auto">
          <a:xfrm>
            <a:off x="1219200" y="1066800"/>
            <a:ext cx="6248400" cy="5791200"/>
          </a:xfrm>
          <a:prstGeom prst="rect">
            <a:avLst/>
          </a:prstGeom>
          <a:noFill/>
          <a:ln w="9525">
            <a:noFill/>
            <a:miter lim="800000"/>
            <a:headEnd/>
            <a:tailEnd/>
          </a:ln>
        </p:spPr>
      </p:pic>
      <p:sp>
        <p:nvSpPr>
          <p:cNvPr id="39940" name="Title 1"/>
          <p:cNvSpPr>
            <a:spLocks noGrp="1"/>
          </p:cNvSpPr>
          <p:nvPr>
            <p:ph type="title"/>
          </p:nvPr>
        </p:nvSpPr>
        <p:spPr/>
        <p:txBody>
          <a:bodyPr/>
          <a:lstStyle/>
          <a:p>
            <a:pPr eaLnBrk="1" hangingPunct="1"/>
            <a:r>
              <a:rPr lang="en-GB" sz="3200" b="1" dirty="0" err="1" smtClean="0">
                <a:solidFill>
                  <a:schemeClr val="accent2">
                    <a:lumMod val="75000"/>
                  </a:schemeClr>
                </a:solidFill>
              </a:rPr>
              <a:t>opto</a:t>
            </a:r>
            <a:r>
              <a:rPr lang="en-GB" sz="3200" b="1" dirty="0" smtClean="0">
                <a:solidFill>
                  <a:schemeClr val="accent2">
                    <a:lumMod val="75000"/>
                  </a:schemeClr>
                </a:solidFill>
              </a:rPr>
              <a:t>-mechanical Outline</a:t>
            </a:r>
            <a:endParaRPr lang="en-US" sz="3200" b="1" dirty="0" smtClean="0">
              <a:solidFill>
                <a:schemeClr val="accent2">
                  <a:lumMod val="75000"/>
                </a:schemeClr>
              </a:solidFill>
            </a:endParaRPr>
          </a:p>
        </p:txBody>
      </p:sp>
      <p:pic>
        <p:nvPicPr>
          <p:cNvPr id="39943" name="Picture 6" descr="logo_no_text_no_background.png"/>
          <p:cNvPicPr>
            <a:picLocks noChangeAspect="1"/>
          </p:cNvPicPr>
          <p:nvPr/>
        </p:nvPicPr>
        <p:blipFill>
          <a:blip r:embed="rId4"/>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3EA66774-3A70-4398-A5B4-F572D90496D4}" type="slidenum">
              <a:rPr lang="en-US" smtClean="0"/>
              <a:pPr>
                <a:defRPr/>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0906"/>
                                        </p:tgtEl>
                                        <p:attrNameLst>
                                          <p:attrName>style.visibility</p:attrName>
                                        </p:attrNameLst>
                                      </p:cBhvr>
                                      <p:to>
                                        <p:strVal val="visible"/>
                                      </p:to>
                                    </p:set>
                                    <p:animEffect transition="in" filter="dissolve">
                                      <p:cBhvr>
                                        <p:cTn id="7" dur="500"/>
                                        <p:tgtEl>
                                          <p:spTgt spid="809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ChangeArrowheads="1"/>
          </p:cNvSpPr>
          <p:nvPr/>
        </p:nvSpPr>
        <p:spPr bwMode="auto">
          <a:xfrm>
            <a:off x="2700338" y="246063"/>
            <a:ext cx="1295400" cy="3673475"/>
          </a:xfrm>
          <a:prstGeom prst="roundRect">
            <a:avLst>
              <a:gd name="adj" fmla="val 16667"/>
            </a:avLst>
          </a:prstGeom>
          <a:solidFill>
            <a:srgbClr val="FFEBEB"/>
          </a:solidFill>
          <a:ln w="9525">
            <a:solidFill>
              <a:schemeClr val="tx1"/>
            </a:solidFill>
            <a:round/>
            <a:headEnd/>
            <a:tailEnd/>
          </a:ln>
        </p:spPr>
        <p:txBody>
          <a:bodyPr wrap="none" anchor="ctr"/>
          <a:lstStyle/>
          <a:p>
            <a:endParaRPr lang="en-US"/>
          </a:p>
        </p:txBody>
      </p:sp>
      <p:sp>
        <p:nvSpPr>
          <p:cNvPr id="37891" name="AutoShape 3"/>
          <p:cNvSpPr>
            <a:spLocks noChangeArrowheads="1"/>
          </p:cNvSpPr>
          <p:nvPr/>
        </p:nvSpPr>
        <p:spPr bwMode="auto">
          <a:xfrm rot="16200000" flipV="1">
            <a:off x="3024982" y="1218406"/>
            <a:ext cx="71438" cy="288925"/>
          </a:xfrm>
          <a:prstGeom prst="moon">
            <a:avLst>
              <a:gd name="adj" fmla="val 75347"/>
            </a:avLst>
          </a:prstGeom>
          <a:solidFill>
            <a:schemeClr val="accent1"/>
          </a:solidFill>
          <a:ln w="9525">
            <a:solidFill>
              <a:schemeClr val="tx1"/>
            </a:solidFill>
            <a:miter lim="800000"/>
            <a:headEnd/>
            <a:tailEnd/>
          </a:ln>
        </p:spPr>
        <p:txBody>
          <a:bodyPr wrap="none" anchor="ctr"/>
          <a:lstStyle/>
          <a:p>
            <a:endParaRPr lang="en-US"/>
          </a:p>
        </p:txBody>
      </p:sp>
      <p:sp>
        <p:nvSpPr>
          <p:cNvPr id="37892" name="AutoShape 4"/>
          <p:cNvSpPr>
            <a:spLocks noChangeArrowheads="1"/>
          </p:cNvSpPr>
          <p:nvPr/>
        </p:nvSpPr>
        <p:spPr bwMode="auto">
          <a:xfrm rot="5400000">
            <a:off x="3024982" y="1146969"/>
            <a:ext cx="71437" cy="288925"/>
          </a:xfrm>
          <a:prstGeom prst="moon">
            <a:avLst>
              <a:gd name="adj" fmla="val 75347"/>
            </a:avLst>
          </a:prstGeom>
          <a:solidFill>
            <a:schemeClr val="accent1"/>
          </a:solidFill>
          <a:ln w="9525">
            <a:solidFill>
              <a:schemeClr val="tx1"/>
            </a:solidFill>
            <a:miter lim="800000"/>
            <a:headEnd/>
            <a:tailEnd/>
          </a:ln>
        </p:spPr>
        <p:txBody>
          <a:bodyPr wrap="none" anchor="ctr"/>
          <a:lstStyle/>
          <a:p>
            <a:endParaRPr lang="en-US"/>
          </a:p>
        </p:txBody>
      </p:sp>
      <p:sp>
        <p:nvSpPr>
          <p:cNvPr id="37893" name="AutoShape 5"/>
          <p:cNvSpPr>
            <a:spLocks noChangeArrowheads="1"/>
          </p:cNvSpPr>
          <p:nvPr/>
        </p:nvSpPr>
        <p:spPr bwMode="auto">
          <a:xfrm rot="5400000">
            <a:off x="3958432" y="2299494"/>
            <a:ext cx="5545137" cy="2016125"/>
          </a:xfrm>
          <a:prstGeom prst="roundRect">
            <a:avLst>
              <a:gd name="adj" fmla="val 16667"/>
            </a:avLst>
          </a:prstGeom>
          <a:solidFill>
            <a:srgbClr val="CCFFCC"/>
          </a:solidFill>
          <a:ln w="9525">
            <a:solidFill>
              <a:schemeClr val="tx1"/>
            </a:solidFill>
            <a:round/>
            <a:headEnd/>
            <a:tailEnd/>
          </a:ln>
        </p:spPr>
        <p:txBody>
          <a:bodyPr wrap="none" anchor="ctr"/>
          <a:lstStyle/>
          <a:p>
            <a:endParaRPr lang="en-US"/>
          </a:p>
        </p:txBody>
      </p:sp>
      <p:sp>
        <p:nvSpPr>
          <p:cNvPr id="37894" name="AutoShape 6"/>
          <p:cNvSpPr>
            <a:spLocks noChangeArrowheads="1"/>
          </p:cNvSpPr>
          <p:nvPr/>
        </p:nvSpPr>
        <p:spPr bwMode="auto">
          <a:xfrm>
            <a:off x="4138613" y="4927600"/>
            <a:ext cx="1719262" cy="1741488"/>
          </a:xfrm>
          <a:prstGeom prst="roundRect">
            <a:avLst>
              <a:gd name="adj" fmla="val 16667"/>
            </a:avLst>
          </a:prstGeom>
          <a:solidFill>
            <a:srgbClr val="FFFF99"/>
          </a:solidFill>
          <a:ln w="9525">
            <a:solidFill>
              <a:schemeClr val="tx1"/>
            </a:solidFill>
            <a:round/>
            <a:headEnd/>
            <a:tailEnd/>
          </a:ln>
        </p:spPr>
        <p:txBody>
          <a:bodyPr wrap="none" anchor="ctr"/>
          <a:lstStyle/>
          <a:p>
            <a:endParaRPr lang="en-US"/>
          </a:p>
        </p:txBody>
      </p:sp>
      <p:sp>
        <p:nvSpPr>
          <p:cNvPr id="37895" name="AutoShape 7"/>
          <p:cNvSpPr>
            <a:spLocks noChangeArrowheads="1"/>
          </p:cNvSpPr>
          <p:nvPr/>
        </p:nvSpPr>
        <p:spPr bwMode="auto">
          <a:xfrm>
            <a:off x="4156075" y="246063"/>
            <a:ext cx="1711325" cy="1873250"/>
          </a:xfrm>
          <a:prstGeom prst="roundRect">
            <a:avLst>
              <a:gd name="adj" fmla="val 16667"/>
            </a:avLst>
          </a:prstGeom>
          <a:solidFill>
            <a:srgbClr val="FFEBEB"/>
          </a:solidFill>
          <a:ln w="9525">
            <a:solidFill>
              <a:schemeClr val="tx1"/>
            </a:solidFill>
            <a:round/>
            <a:headEnd/>
            <a:tailEnd/>
          </a:ln>
        </p:spPr>
        <p:txBody>
          <a:bodyPr wrap="none" anchor="ctr"/>
          <a:lstStyle/>
          <a:p>
            <a:endParaRPr lang="en-US"/>
          </a:p>
        </p:txBody>
      </p:sp>
      <p:sp>
        <p:nvSpPr>
          <p:cNvPr id="37896" name="Line 8"/>
          <p:cNvSpPr>
            <a:spLocks noChangeShapeType="1"/>
          </p:cNvSpPr>
          <p:nvPr/>
        </p:nvSpPr>
        <p:spPr bwMode="auto">
          <a:xfrm>
            <a:off x="534988" y="995363"/>
            <a:ext cx="0" cy="215900"/>
          </a:xfrm>
          <a:prstGeom prst="line">
            <a:avLst/>
          </a:prstGeom>
          <a:noFill/>
          <a:ln w="9525">
            <a:solidFill>
              <a:schemeClr val="tx1"/>
            </a:solidFill>
            <a:prstDash val="dash"/>
            <a:round/>
            <a:headEnd/>
            <a:tailEnd/>
          </a:ln>
        </p:spPr>
        <p:txBody>
          <a:bodyPr/>
          <a:lstStyle/>
          <a:p>
            <a:endParaRPr lang="en-US"/>
          </a:p>
        </p:txBody>
      </p:sp>
      <p:cxnSp>
        <p:nvCxnSpPr>
          <p:cNvPr id="37897" name="AutoShape 9"/>
          <p:cNvCxnSpPr>
            <a:cxnSpLocks noChangeShapeType="1"/>
          </p:cNvCxnSpPr>
          <p:nvPr/>
        </p:nvCxnSpPr>
        <p:spPr bwMode="auto">
          <a:xfrm>
            <a:off x="531813" y="779463"/>
            <a:ext cx="0" cy="215900"/>
          </a:xfrm>
          <a:prstGeom prst="straightConnector1">
            <a:avLst/>
          </a:prstGeom>
          <a:noFill/>
          <a:ln w="9525">
            <a:solidFill>
              <a:schemeClr val="tx1"/>
            </a:solidFill>
            <a:prstDash val="dash"/>
            <a:round/>
            <a:headEnd/>
            <a:tailEnd/>
          </a:ln>
        </p:spPr>
      </p:cxnSp>
      <p:sp>
        <p:nvSpPr>
          <p:cNvPr id="37898" name="Rectangle 10"/>
          <p:cNvSpPr>
            <a:spLocks noChangeArrowheads="1"/>
          </p:cNvSpPr>
          <p:nvPr/>
        </p:nvSpPr>
        <p:spPr bwMode="auto">
          <a:xfrm>
            <a:off x="2413000" y="779463"/>
            <a:ext cx="73025" cy="431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7899" name="AutoShape 11"/>
          <p:cNvSpPr>
            <a:spLocks noChangeArrowheads="1"/>
          </p:cNvSpPr>
          <p:nvPr/>
        </p:nvSpPr>
        <p:spPr bwMode="auto">
          <a:xfrm>
            <a:off x="3276600" y="3284538"/>
            <a:ext cx="431800" cy="69850"/>
          </a:xfrm>
          <a:prstGeom prst="rtTriangle">
            <a:avLst/>
          </a:prstGeom>
          <a:solidFill>
            <a:schemeClr val="accent1"/>
          </a:solidFill>
          <a:ln w="9525">
            <a:solidFill>
              <a:schemeClr val="tx1"/>
            </a:solidFill>
            <a:miter lim="800000"/>
            <a:headEnd/>
            <a:tailEnd/>
          </a:ln>
        </p:spPr>
        <p:txBody>
          <a:bodyPr wrap="none" anchor="ctr"/>
          <a:lstStyle/>
          <a:p>
            <a:endParaRPr lang="en-US"/>
          </a:p>
        </p:txBody>
      </p:sp>
      <p:sp>
        <p:nvSpPr>
          <p:cNvPr id="37900" name="AutoShape 12"/>
          <p:cNvSpPr>
            <a:spLocks noChangeArrowheads="1"/>
          </p:cNvSpPr>
          <p:nvPr/>
        </p:nvSpPr>
        <p:spPr bwMode="auto">
          <a:xfrm rot="10800000">
            <a:off x="3276600" y="3213100"/>
            <a:ext cx="431800" cy="69850"/>
          </a:xfrm>
          <a:prstGeom prst="rtTriangle">
            <a:avLst/>
          </a:prstGeom>
          <a:solidFill>
            <a:schemeClr val="accent1"/>
          </a:solidFill>
          <a:ln w="9525">
            <a:solidFill>
              <a:schemeClr val="tx1"/>
            </a:solidFill>
            <a:miter lim="800000"/>
            <a:headEnd/>
            <a:tailEnd/>
          </a:ln>
        </p:spPr>
        <p:txBody>
          <a:bodyPr wrap="none" anchor="ctr"/>
          <a:lstStyle/>
          <a:p>
            <a:endParaRPr lang="en-US"/>
          </a:p>
        </p:txBody>
      </p:sp>
      <p:cxnSp>
        <p:nvCxnSpPr>
          <p:cNvPr id="37901" name="AutoShape 13"/>
          <p:cNvCxnSpPr>
            <a:cxnSpLocks noChangeShapeType="1"/>
            <a:stCxn id="37922" idx="1"/>
            <a:endCxn id="37920" idx="1"/>
          </p:cNvCxnSpPr>
          <p:nvPr/>
        </p:nvCxnSpPr>
        <p:spPr bwMode="auto">
          <a:xfrm flipV="1">
            <a:off x="3060700" y="1012825"/>
            <a:ext cx="7938" cy="657225"/>
          </a:xfrm>
          <a:prstGeom prst="straightConnector1">
            <a:avLst/>
          </a:prstGeom>
          <a:noFill/>
          <a:ln w="9525">
            <a:solidFill>
              <a:srgbClr val="FF0000"/>
            </a:solidFill>
            <a:round/>
            <a:headEnd/>
            <a:tailEnd/>
          </a:ln>
        </p:spPr>
      </p:cxnSp>
      <p:cxnSp>
        <p:nvCxnSpPr>
          <p:cNvPr id="37902" name="AutoShape 14"/>
          <p:cNvCxnSpPr>
            <a:cxnSpLocks noChangeShapeType="1"/>
            <a:stCxn id="38064" idx="2"/>
            <a:endCxn id="37921" idx="1"/>
          </p:cNvCxnSpPr>
          <p:nvPr/>
        </p:nvCxnSpPr>
        <p:spPr bwMode="auto">
          <a:xfrm flipV="1">
            <a:off x="5378450" y="993775"/>
            <a:ext cx="4763" cy="665163"/>
          </a:xfrm>
          <a:prstGeom prst="straightConnector1">
            <a:avLst/>
          </a:prstGeom>
          <a:noFill/>
          <a:ln w="9525">
            <a:solidFill>
              <a:srgbClr val="FF0000"/>
            </a:solidFill>
            <a:round/>
            <a:headEnd/>
            <a:tailEnd/>
          </a:ln>
        </p:spPr>
      </p:cxnSp>
      <p:cxnSp>
        <p:nvCxnSpPr>
          <p:cNvPr id="37903" name="AutoShape 15"/>
          <p:cNvCxnSpPr>
            <a:cxnSpLocks noChangeShapeType="1"/>
            <a:stCxn id="37922" idx="1"/>
            <a:endCxn id="37923" idx="1"/>
          </p:cNvCxnSpPr>
          <p:nvPr/>
        </p:nvCxnSpPr>
        <p:spPr bwMode="auto">
          <a:xfrm>
            <a:off x="3060700" y="1670050"/>
            <a:ext cx="433388" cy="0"/>
          </a:xfrm>
          <a:prstGeom prst="straightConnector1">
            <a:avLst/>
          </a:prstGeom>
          <a:noFill/>
          <a:ln w="9525">
            <a:solidFill>
              <a:srgbClr val="FF0000"/>
            </a:solidFill>
            <a:round/>
            <a:headEnd/>
            <a:tailEnd/>
          </a:ln>
        </p:spPr>
      </p:cxnSp>
      <p:cxnSp>
        <p:nvCxnSpPr>
          <p:cNvPr id="37904" name="AutoShape 16"/>
          <p:cNvCxnSpPr>
            <a:cxnSpLocks noChangeShapeType="1"/>
            <a:stCxn id="37923" idx="1"/>
            <a:endCxn id="37924" idx="1"/>
          </p:cNvCxnSpPr>
          <p:nvPr/>
        </p:nvCxnSpPr>
        <p:spPr bwMode="auto">
          <a:xfrm flipH="1">
            <a:off x="3490913" y="1670050"/>
            <a:ext cx="3175" cy="696913"/>
          </a:xfrm>
          <a:prstGeom prst="straightConnector1">
            <a:avLst/>
          </a:prstGeom>
          <a:noFill/>
          <a:ln w="9525">
            <a:solidFill>
              <a:srgbClr val="FF0000"/>
            </a:solidFill>
            <a:round/>
            <a:headEnd/>
            <a:tailEnd/>
          </a:ln>
        </p:spPr>
      </p:cxnSp>
      <p:cxnSp>
        <p:nvCxnSpPr>
          <p:cNvPr id="37905" name="AutoShape 17"/>
          <p:cNvCxnSpPr>
            <a:cxnSpLocks noChangeShapeType="1"/>
            <a:stCxn id="37924" idx="1"/>
            <a:endCxn id="37926" idx="1"/>
          </p:cNvCxnSpPr>
          <p:nvPr/>
        </p:nvCxnSpPr>
        <p:spPr bwMode="auto">
          <a:xfrm>
            <a:off x="3490913" y="2366963"/>
            <a:ext cx="379412" cy="273050"/>
          </a:xfrm>
          <a:prstGeom prst="straightConnector1">
            <a:avLst/>
          </a:prstGeom>
          <a:noFill/>
          <a:ln w="9525">
            <a:solidFill>
              <a:srgbClr val="FF0000"/>
            </a:solidFill>
            <a:round/>
            <a:headEnd/>
            <a:tailEnd/>
          </a:ln>
        </p:spPr>
      </p:cxnSp>
      <p:cxnSp>
        <p:nvCxnSpPr>
          <p:cNvPr id="37906" name="AutoShape 18"/>
          <p:cNvCxnSpPr>
            <a:cxnSpLocks noChangeShapeType="1"/>
            <a:stCxn id="37926" idx="1"/>
            <a:endCxn id="37925" idx="1"/>
          </p:cNvCxnSpPr>
          <p:nvPr/>
        </p:nvCxnSpPr>
        <p:spPr bwMode="auto">
          <a:xfrm flipH="1">
            <a:off x="3509963" y="2640013"/>
            <a:ext cx="360362" cy="254000"/>
          </a:xfrm>
          <a:prstGeom prst="straightConnector1">
            <a:avLst/>
          </a:prstGeom>
          <a:noFill/>
          <a:ln w="9525">
            <a:solidFill>
              <a:srgbClr val="FF0000"/>
            </a:solidFill>
            <a:round/>
            <a:headEnd/>
            <a:tailEnd/>
          </a:ln>
        </p:spPr>
      </p:cxnSp>
      <p:cxnSp>
        <p:nvCxnSpPr>
          <p:cNvPr id="37907" name="AutoShape 19"/>
          <p:cNvCxnSpPr>
            <a:cxnSpLocks noChangeShapeType="1"/>
            <a:stCxn id="37925" idx="1"/>
            <a:endCxn id="37908" idx="3"/>
          </p:cNvCxnSpPr>
          <p:nvPr/>
        </p:nvCxnSpPr>
        <p:spPr bwMode="auto">
          <a:xfrm>
            <a:off x="3509963" y="2894013"/>
            <a:ext cx="0" cy="666750"/>
          </a:xfrm>
          <a:prstGeom prst="straightConnector1">
            <a:avLst/>
          </a:prstGeom>
          <a:noFill/>
          <a:ln w="9525">
            <a:solidFill>
              <a:srgbClr val="FF0000"/>
            </a:solidFill>
            <a:round/>
            <a:headEnd/>
            <a:tailEnd/>
          </a:ln>
        </p:spPr>
      </p:cxnSp>
      <p:sp>
        <p:nvSpPr>
          <p:cNvPr id="37908" name="Rectangle 20"/>
          <p:cNvSpPr>
            <a:spLocks noChangeArrowheads="1"/>
          </p:cNvSpPr>
          <p:nvPr/>
        </p:nvSpPr>
        <p:spPr bwMode="auto">
          <a:xfrm rot="-5400000">
            <a:off x="3472657" y="3450431"/>
            <a:ext cx="71438" cy="288925"/>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7909" name="Text Box 21"/>
          <p:cNvSpPr txBox="1">
            <a:spLocks noChangeArrowheads="1"/>
          </p:cNvSpPr>
          <p:nvPr/>
        </p:nvSpPr>
        <p:spPr bwMode="auto">
          <a:xfrm>
            <a:off x="3241675" y="3602038"/>
            <a:ext cx="466725" cy="244475"/>
          </a:xfrm>
          <a:prstGeom prst="rect">
            <a:avLst/>
          </a:prstGeom>
          <a:noFill/>
          <a:ln w="9525">
            <a:noFill/>
            <a:miter lim="800000"/>
            <a:headEnd/>
            <a:tailEnd/>
          </a:ln>
        </p:spPr>
        <p:txBody>
          <a:bodyPr wrap="none">
            <a:spAutoFit/>
          </a:bodyPr>
          <a:lstStyle/>
          <a:p>
            <a:r>
              <a:rPr lang="en-US" sz="1000"/>
              <a:t>WFS</a:t>
            </a:r>
          </a:p>
        </p:txBody>
      </p:sp>
      <p:sp>
        <p:nvSpPr>
          <p:cNvPr id="37910" name="AutoShape 22"/>
          <p:cNvSpPr>
            <a:spLocks noChangeAspect="1" noChangeArrowheads="1"/>
          </p:cNvSpPr>
          <p:nvPr/>
        </p:nvSpPr>
        <p:spPr bwMode="auto">
          <a:xfrm flipH="1">
            <a:off x="3392488" y="2695575"/>
            <a:ext cx="119062" cy="71438"/>
          </a:xfrm>
          <a:prstGeom prst="curvedUpArrow">
            <a:avLst>
              <a:gd name="adj1" fmla="val 33333"/>
              <a:gd name="adj2" fmla="val 66666"/>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7911" name="Text Box 23"/>
          <p:cNvSpPr txBox="1">
            <a:spLocks noChangeArrowheads="1"/>
          </p:cNvSpPr>
          <p:nvPr/>
        </p:nvSpPr>
        <p:spPr bwMode="auto">
          <a:xfrm>
            <a:off x="2916238" y="2451100"/>
            <a:ext cx="711200" cy="244475"/>
          </a:xfrm>
          <a:prstGeom prst="rect">
            <a:avLst/>
          </a:prstGeom>
          <a:noFill/>
          <a:ln w="9525">
            <a:noFill/>
            <a:miter lim="800000"/>
            <a:headEnd/>
            <a:tailEnd/>
          </a:ln>
        </p:spPr>
        <p:txBody>
          <a:bodyPr wrap="none">
            <a:spAutoFit/>
          </a:bodyPr>
          <a:lstStyle/>
          <a:p>
            <a:r>
              <a:rPr lang="en-US" sz="1000"/>
              <a:t>Derotator</a:t>
            </a:r>
          </a:p>
        </p:txBody>
      </p:sp>
      <p:grpSp>
        <p:nvGrpSpPr>
          <p:cNvPr id="37912" name="Group 24"/>
          <p:cNvGrpSpPr>
            <a:grpSpLocks/>
          </p:cNvGrpSpPr>
          <p:nvPr/>
        </p:nvGrpSpPr>
        <p:grpSpPr bwMode="auto">
          <a:xfrm>
            <a:off x="3444875" y="1509713"/>
            <a:ext cx="190500" cy="192087"/>
            <a:chOff x="1444" y="1842"/>
            <a:chExt cx="120" cy="121"/>
          </a:xfrm>
        </p:grpSpPr>
        <p:sp>
          <p:nvSpPr>
            <p:cNvPr id="38100" name="AutoShape 25"/>
            <p:cNvSpPr>
              <a:spLocks noChangeAspect="1" noChangeArrowheads="1"/>
            </p:cNvSpPr>
            <p:nvPr/>
          </p:nvSpPr>
          <p:spPr bwMode="auto">
            <a:xfrm rot="16200000" flipH="1">
              <a:off x="1504" y="1903"/>
              <a:ext cx="75" cy="45"/>
            </a:xfrm>
            <a:prstGeom prst="curvedUpArrow">
              <a:avLst>
                <a:gd name="adj1" fmla="val 33333"/>
                <a:gd name="adj2" fmla="val 66667"/>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8101" name="AutoShape 26"/>
            <p:cNvSpPr>
              <a:spLocks noChangeAspect="1" noChangeArrowheads="1"/>
            </p:cNvSpPr>
            <p:nvPr/>
          </p:nvSpPr>
          <p:spPr bwMode="auto">
            <a:xfrm flipH="1" flipV="1">
              <a:off x="1444" y="1842"/>
              <a:ext cx="75" cy="45"/>
            </a:xfrm>
            <a:prstGeom prst="curvedUpArrow">
              <a:avLst>
                <a:gd name="adj1" fmla="val 33333"/>
                <a:gd name="adj2" fmla="val 66667"/>
                <a:gd name="adj3" fmla="val 33333"/>
              </a:avLst>
            </a:prstGeom>
            <a:solidFill>
              <a:schemeClr val="accent1"/>
            </a:solidFill>
            <a:ln w="9525">
              <a:solidFill>
                <a:schemeClr val="tx1"/>
              </a:solidFill>
              <a:miter lim="800000"/>
              <a:headEnd/>
              <a:tailEnd/>
            </a:ln>
          </p:spPr>
          <p:txBody>
            <a:bodyPr wrap="none" anchor="ctr"/>
            <a:lstStyle/>
            <a:p>
              <a:endParaRPr lang="en-US"/>
            </a:p>
          </p:txBody>
        </p:sp>
      </p:grpSp>
      <p:grpSp>
        <p:nvGrpSpPr>
          <p:cNvPr id="37913" name="Group 27"/>
          <p:cNvGrpSpPr>
            <a:grpSpLocks/>
          </p:cNvGrpSpPr>
          <p:nvPr/>
        </p:nvGrpSpPr>
        <p:grpSpPr bwMode="auto">
          <a:xfrm rot="10800000">
            <a:off x="2916238" y="1606550"/>
            <a:ext cx="190500" cy="192088"/>
            <a:chOff x="1444" y="1842"/>
            <a:chExt cx="120" cy="121"/>
          </a:xfrm>
        </p:grpSpPr>
        <p:sp>
          <p:nvSpPr>
            <p:cNvPr id="38098" name="AutoShape 28"/>
            <p:cNvSpPr>
              <a:spLocks noChangeAspect="1" noChangeArrowheads="1"/>
            </p:cNvSpPr>
            <p:nvPr/>
          </p:nvSpPr>
          <p:spPr bwMode="auto">
            <a:xfrm rot="16200000" flipH="1">
              <a:off x="1504" y="1903"/>
              <a:ext cx="75" cy="45"/>
            </a:xfrm>
            <a:prstGeom prst="curvedUpArrow">
              <a:avLst>
                <a:gd name="adj1" fmla="val 33333"/>
                <a:gd name="adj2" fmla="val 66667"/>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8099" name="AutoShape 29"/>
            <p:cNvSpPr>
              <a:spLocks noChangeAspect="1" noChangeArrowheads="1"/>
            </p:cNvSpPr>
            <p:nvPr/>
          </p:nvSpPr>
          <p:spPr bwMode="auto">
            <a:xfrm flipH="1" flipV="1">
              <a:off x="1444" y="1842"/>
              <a:ext cx="75" cy="45"/>
            </a:xfrm>
            <a:prstGeom prst="curvedUpArrow">
              <a:avLst>
                <a:gd name="adj1" fmla="val 33333"/>
                <a:gd name="adj2" fmla="val 66667"/>
                <a:gd name="adj3" fmla="val 33333"/>
              </a:avLst>
            </a:prstGeom>
            <a:solidFill>
              <a:schemeClr val="accent1"/>
            </a:solidFill>
            <a:ln w="9525">
              <a:solidFill>
                <a:schemeClr val="tx1"/>
              </a:solidFill>
              <a:miter lim="800000"/>
              <a:headEnd/>
              <a:tailEnd/>
            </a:ln>
          </p:spPr>
          <p:txBody>
            <a:bodyPr wrap="none" anchor="ctr"/>
            <a:lstStyle/>
            <a:p>
              <a:endParaRPr lang="en-US"/>
            </a:p>
          </p:txBody>
        </p:sp>
      </p:grpSp>
      <p:sp>
        <p:nvSpPr>
          <p:cNvPr id="37914" name="Text Box 30"/>
          <p:cNvSpPr txBox="1">
            <a:spLocks noChangeArrowheads="1"/>
          </p:cNvSpPr>
          <p:nvPr/>
        </p:nvSpPr>
        <p:spPr bwMode="auto">
          <a:xfrm>
            <a:off x="2700338" y="1793875"/>
            <a:ext cx="647700" cy="396875"/>
          </a:xfrm>
          <a:prstGeom prst="rect">
            <a:avLst/>
          </a:prstGeom>
          <a:noFill/>
          <a:ln w="9525">
            <a:noFill/>
            <a:miter lim="800000"/>
            <a:headEnd/>
            <a:tailEnd/>
          </a:ln>
        </p:spPr>
        <p:txBody>
          <a:bodyPr wrap="none">
            <a:spAutoFit/>
          </a:bodyPr>
          <a:lstStyle/>
          <a:p>
            <a:r>
              <a:rPr lang="en-US" sz="1000"/>
              <a:t>Field</a:t>
            </a:r>
          </a:p>
          <a:p>
            <a:r>
              <a:rPr lang="en-US" sz="1000"/>
              <a:t>Selector</a:t>
            </a:r>
          </a:p>
        </p:txBody>
      </p:sp>
      <p:sp>
        <p:nvSpPr>
          <p:cNvPr id="37915" name="Text Box 31"/>
          <p:cNvSpPr txBox="1">
            <a:spLocks noChangeArrowheads="1"/>
          </p:cNvSpPr>
          <p:nvPr/>
        </p:nvSpPr>
        <p:spPr bwMode="auto">
          <a:xfrm>
            <a:off x="2844800" y="3141663"/>
            <a:ext cx="452438" cy="244475"/>
          </a:xfrm>
          <a:prstGeom prst="rect">
            <a:avLst/>
          </a:prstGeom>
          <a:noFill/>
          <a:ln w="9525">
            <a:noFill/>
            <a:miter lim="800000"/>
            <a:headEnd/>
            <a:tailEnd/>
          </a:ln>
        </p:spPr>
        <p:txBody>
          <a:bodyPr wrap="none">
            <a:spAutoFit/>
          </a:bodyPr>
          <a:lstStyle/>
          <a:p>
            <a:r>
              <a:rPr lang="en-US" sz="1000"/>
              <a:t>ADC</a:t>
            </a:r>
          </a:p>
        </p:txBody>
      </p:sp>
      <p:sp>
        <p:nvSpPr>
          <p:cNvPr id="37916" name="Text Box 32"/>
          <p:cNvSpPr txBox="1">
            <a:spLocks noChangeArrowheads="1"/>
          </p:cNvSpPr>
          <p:nvPr/>
        </p:nvSpPr>
        <p:spPr bwMode="auto">
          <a:xfrm>
            <a:off x="2921000" y="679450"/>
            <a:ext cx="642938" cy="244475"/>
          </a:xfrm>
          <a:prstGeom prst="rect">
            <a:avLst/>
          </a:prstGeom>
          <a:noFill/>
          <a:ln w="9525">
            <a:noFill/>
            <a:miter lim="800000"/>
            <a:headEnd/>
            <a:tailEnd/>
          </a:ln>
        </p:spPr>
        <p:txBody>
          <a:bodyPr wrap="none">
            <a:spAutoFit/>
          </a:bodyPr>
          <a:lstStyle/>
          <a:p>
            <a:r>
              <a:rPr lang="en-US" sz="1000"/>
              <a:t>Dichroic</a:t>
            </a:r>
          </a:p>
        </p:txBody>
      </p:sp>
      <p:sp>
        <p:nvSpPr>
          <p:cNvPr id="37917" name="Text Box 33"/>
          <p:cNvSpPr txBox="1">
            <a:spLocks noChangeArrowheads="1"/>
          </p:cNvSpPr>
          <p:nvPr/>
        </p:nvSpPr>
        <p:spPr bwMode="auto">
          <a:xfrm>
            <a:off x="2135188" y="1182688"/>
            <a:ext cx="635000" cy="244475"/>
          </a:xfrm>
          <a:prstGeom prst="rect">
            <a:avLst/>
          </a:prstGeom>
          <a:noFill/>
          <a:ln w="9525">
            <a:noFill/>
            <a:miter lim="800000"/>
            <a:headEnd/>
            <a:tailEnd/>
          </a:ln>
        </p:spPr>
        <p:txBody>
          <a:bodyPr wrap="none">
            <a:spAutoFit/>
          </a:bodyPr>
          <a:lstStyle/>
          <a:p>
            <a:r>
              <a:rPr lang="en-US" sz="1000"/>
              <a:t>Window</a:t>
            </a:r>
          </a:p>
        </p:txBody>
      </p:sp>
      <p:sp>
        <p:nvSpPr>
          <p:cNvPr id="37918" name="Text Box 34"/>
          <p:cNvSpPr txBox="1">
            <a:spLocks noChangeArrowheads="1"/>
          </p:cNvSpPr>
          <p:nvPr/>
        </p:nvSpPr>
        <p:spPr bwMode="auto">
          <a:xfrm>
            <a:off x="284163" y="1255713"/>
            <a:ext cx="542925" cy="549275"/>
          </a:xfrm>
          <a:prstGeom prst="rect">
            <a:avLst/>
          </a:prstGeom>
          <a:noFill/>
          <a:ln w="9525">
            <a:noFill/>
            <a:miter lim="800000"/>
            <a:headEnd/>
            <a:tailEnd/>
          </a:ln>
        </p:spPr>
        <p:txBody>
          <a:bodyPr wrap="none">
            <a:spAutoFit/>
          </a:bodyPr>
          <a:lstStyle/>
          <a:p>
            <a:r>
              <a:rPr lang="en-US" sz="1000"/>
              <a:t>E-ELT</a:t>
            </a:r>
          </a:p>
          <a:p>
            <a:r>
              <a:rPr lang="en-US" sz="1000"/>
              <a:t>Focal </a:t>
            </a:r>
          </a:p>
          <a:p>
            <a:r>
              <a:rPr lang="en-US" sz="1000"/>
              <a:t>Plane</a:t>
            </a:r>
          </a:p>
        </p:txBody>
      </p:sp>
      <p:sp>
        <p:nvSpPr>
          <p:cNvPr id="37919" name="AutoShape 35"/>
          <p:cNvSpPr>
            <a:spLocks noChangeAspect="1" noChangeArrowheads="1"/>
          </p:cNvSpPr>
          <p:nvPr/>
        </p:nvSpPr>
        <p:spPr bwMode="auto">
          <a:xfrm>
            <a:off x="3084513" y="3357563"/>
            <a:ext cx="119062" cy="71437"/>
          </a:xfrm>
          <a:prstGeom prst="curvedUpArrow">
            <a:avLst>
              <a:gd name="adj1" fmla="val 33333"/>
              <a:gd name="adj2" fmla="val 66667"/>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7920" name="Freeform 36"/>
          <p:cNvSpPr>
            <a:spLocks/>
          </p:cNvSpPr>
          <p:nvPr/>
        </p:nvSpPr>
        <p:spPr bwMode="auto">
          <a:xfrm>
            <a:off x="2927350" y="852488"/>
            <a:ext cx="287338" cy="287337"/>
          </a:xfrm>
          <a:custGeom>
            <a:avLst/>
            <a:gdLst>
              <a:gd name="T0" fmla="*/ 0 w 272"/>
              <a:gd name="T1" fmla="*/ 0 h 272"/>
              <a:gd name="T2" fmla="*/ 2147483647 w 272"/>
              <a:gd name="T3" fmla="*/ 2147483647 h 272"/>
              <a:gd name="T4" fmla="*/ 2147483647 w 272"/>
              <a:gd name="T5" fmla="*/ 2147483647 h 272"/>
              <a:gd name="T6" fmla="*/ 0 60000 65536"/>
              <a:gd name="T7" fmla="*/ 0 60000 65536"/>
              <a:gd name="T8" fmla="*/ 0 60000 65536"/>
              <a:gd name="T9" fmla="*/ 0 w 272"/>
              <a:gd name="T10" fmla="*/ 0 h 272"/>
              <a:gd name="T11" fmla="*/ 272 w 272"/>
              <a:gd name="T12" fmla="*/ 272 h 272"/>
            </a:gdLst>
            <a:ahLst/>
            <a:cxnLst>
              <a:cxn ang="T6">
                <a:pos x="T0" y="T1"/>
              </a:cxn>
              <a:cxn ang="T7">
                <a:pos x="T2" y="T3"/>
              </a:cxn>
              <a:cxn ang="T8">
                <a:pos x="T4" y="T5"/>
              </a:cxn>
            </a:cxnLst>
            <a:rect l="T9" t="T10" r="T11" b="T12"/>
            <a:pathLst>
              <a:path w="272" h="272">
                <a:moveTo>
                  <a:pt x="0" y="0"/>
                </a:moveTo>
                <a:lnTo>
                  <a:pt x="134" y="138"/>
                </a:lnTo>
                <a:lnTo>
                  <a:pt x="272" y="272"/>
                </a:lnTo>
              </a:path>
            </a:pathLst>
          </a:custGeom>
          <a:noFill/>
          <a:ln w="28575" cmpd="sng">
            <a:solidFill>
              <a:schemeClr val="tx1"/>
            </a:solidFill>
            <a:round/>
            <a:headEnd type="none" w="med" len="med"/>
            <a:tailEnd type="none" w="med" len="med"/>
          </a:ln>
        </p:spPr>
        <p:txBody>
          <a:bodyPr/>
          <a:lstStyle/>
          <a:p>
            <a:endParaRPr lang="en-US"/>
          </a:p>
        </p:txBody>
      </p:sp>
      <p:sp>
        <p:nvSpPr>
          <p:cNvPr id="37921" name="Freeform 37"/>
          <p:cNvSpPr>
            <a:spLocks/>
          </p:cNvSpPr>
          <p:nvPr/>
        </p:nvSpPr>
        <p:spPr bwMode="auto">
          <a:xfrm>
            <a:off x="5219700" y="852488"/>
            <a:ext cx="288925" cy="287337"/>
          </a:xfrm>
          <a:custGeom>
            <a:avLst/>
            <a:gdLst>
              <a:gd name="T0" fmla="*/ 2147483647 w 272"/>
              <a:gd name="T1" fmla="*/ 0 h 272"/>
              <a:gd name="T2" fmla="*/ 2147483647 w 272"/>
              <a:gd name="T3" fmla="*/ 2147483647 h 272"/>
              <a:gd name="T4" fmla="*/ 0 w 272"/>
              <a:gd name="T5" fmla="*/ 2147483647 h 272"/>
              <a:gd name="T6" fmla="*/ 0 60000 65536"/>
              <a:gd name="T7" fmla="*/ 0 60000 65536"/>
              <a:gd name="T8" fmla="*/ 0 60000 65536"/>
              <a:gd name="T9" fmla="*/ 0 w 272"/>
              <a:gd name="T10" fmla="*/ 0 h 272"/>
              <a:gd name="T11" fmla="*/ 272 w 272"/>
              <a:gd name="T12" fmla="*/ 272 h 272"/>
            </a:gdLst>
            <a:ahLst/>
            <a:cxnLst>
              <a:cxn ang="T6">
                <a:pos x="T0" y="T1"/>
              </a:cxn>
              <a:cxn ang="T7">
                <a:pos x="T2" y="T3"/>
              </a:cxn>
              <a:cxn ang="T8">
                <a:pos x="T4" y="T5"/>
              </a:cxn>
            </a:cxnLst>
            <a:rect l="T9" t="T10" r="T11" b="T12"/>
            <a:pathLst>
              <a:path w="272" h="272">
                <a:moveTo>
                  <a:pt x="272" y="0"/>
                </a:moveTo>
                <a:lnTo>
                  <a:pt x="141" y="134"/>
                </a:lnTo>
                <a:lnTo>
                  <a:pt x="0" y="272"/>
                </a:lnTo>
              </a:path>
            </a:pathLst>
          </a:custGeom>
          <a:noFill/>
          <a:ln w="28575" cmpd="sng">
            <a:solidFill>
              <a:schemeClr val="tx1"/>
            </a:solidFill>
            <a:round/>
            <a:headEnd type="none" w="med" len="med"/>
            <a:tailEnd type="none" w="med" len="med"/>
          </a:ln>
        </p:spPr>
        <p:txBody>
          <a:bodyPr/>
          <a:lstStyle/>
          <a:p>
            <a:endParaRPr lang="en-US"/>
          </a:p>
        </p:txBody>
      </p:sp>
      <p:sp>
        <p:nvSpPr>
          <p:cNvPr id="37922" name="Freeform 38"/>
          <p:cNvSpPr>
            <a:spLocks/>
          </p:cNvSpPr>
          <p:nvPr/>
        </p:nvSpPr>
        <p:spPr bwMode="auto">
          <a:xfrm>
            <a:off x="2916238" y="1509713"/>
            <a:ext cx="287337" cy="288925"/>
          </a:xfrm>
          <a:custGeom>
            <a:avLst/>
            <a:gdLst>
              <a:gd name="T0" fmla="*/ 0 w 181"/>
              <a:gd name="T1" fmla="*/ 0 h 182"/>
              <a:gd name="T2" fmla="*/ 2147483647 w 181"/>
              <a:gd name="T3" fmla="*/ 2147483647 h 182"/>
              <a:gd name="T4" fmla="*/ 2147483647 w 181"/>
              <a:gd name="T5" fmla="*/ 2147483647 h 182"/>
              <a:gd name="T6" fmla="*/ 0 60000 65536"/>
              <a:gd name="T7" fmla="*/ 0 60000 65536"/>
              <a:gd name="T8" fmla="*/ 0 60000 65536"/>
              <a:gd name="T9" fmla="*/ 0 w 181"/>
              <a:gd name="T10" fmla="*/ 0 h 182"/>
              <a:gd name="T11" fmla="*/ 181 w 181"/>
              <a:gd name="T12" fmla="*/ 182 h 182"/>
            </a:gdLst>
            <a:ahLst/>
            <a:cxnLst>
              <a:cxn ang="T6">
                <a:pos x="T0" y="T1"/>
              </a:cxn>
              <a:cxn ang="T7">
                <a:pos x="T2" y="T3"/>
              </a:cxn>
              <a:cxn ang="T8">
                <a:pos x="T4" y="T5"/>
              </a:cxn>
            </a:cxnLst>
            <a:rect l="T9" t="T10" r="T11" b="T12"/>
            <a:pathLst>
              <a:path w="181" h="182">
                <a:moveTo>
                  <a:pt x="0" y="0"/>
                </a:moveTo>
                <a:lnTo>
                  <a:pt x="91" y="92"/>
                </a:lnTo>
                <a:lnTo>
                  <a:pt x="181" y="182"/>
                </a:lnTo>
              </a:path>
            </a:pathLst>
          </a:custGeom>
          <a:noFill/>
          <a:ln w="28575" cmpd="sng">
            <a:solidFill>
              <a:schemeClr val="tx1"/>
            </a:solidFill>
            <a:round/>
            <a:headEnd type="none" w="med" len="med"/>
            <a:tailEnd type="none" w="med" len="med"/>
          </a:ln>
        </p:spPr>
        <p:txBody>
          <a:bodyPr/>
          <a:lstStyle/>
          <a:p>
            <a:endParaRPr lang="en-US"/>
          </a:p>
        </p:txBody>
      </p:sp>
      <p:sp>
        <p:nvSpPr>
          <p:cNvPr id="37923" name="Freeform 39"/>
          <p:cNvSpPr>
            <a:spLocks/>
          </p:cNvSpPr>
          <p:nvPr/>
        </p:nvSpPr>
        <p:spPr bwMode="auto">
          <a:xfrm>
            <a:off x="3349625" y="1509713"/>
            <a:ext cx="287338" cy="288925"/>
          </a:xfrm>
          <a:custGeom>
            <a:avLst/>
            <a:gdLst>
              <a:gd name="T0" fmla="*/ 0 w 181"/>
              <a:gd name="T1" fmla="*/ 0 h 182"/>
              <a:gd name="T2" fmla="*/ 2147483647 w 181"/>
              <a:gd name="T3" fmla="*/ 2147483647 h 182"/>
              <a:gd name="T4" fmla="*/ 2147483647 w 181"/>
              <a:gd name="T5" fmla="*/ 2147483647 h 182"/>
              <a:gd name="T6" fmla="*/ 0 60000 65536"/>
              <a:gd name="T7" fmla="*/ 0 60000 65536"/>
              <a:gd name="T8" fmla="*/ 0 60000 65536"/>
              <a:gd name="T9" fmla="*/ 0 w 181"/>
              <a:gd name="T10" fmla="*/ 0 h 182"/>
              <a:gd name="T11" fmla="*/ 181 w 181"/>
              <a:gd name="T12" fmla="*/ 182 h 182"/>
            </a:gdLst>
            <a:ahLst/>
            <a:cxnLst>
              <a:cxn ang="T6">
                <a:pos x="T0" y="T1"/>
              </a:cxn>
              <a:cxn ang="T7">
                <a:pos x="T2" y="T3"/>
              </a:cxn>
              <a:cxn ang="T8">
                <a:pos x="T4" y="T5"/>
              </a:cxn>
            </a:cxnLst>
            <a:rect l="T9" t="T10" r="T11" b="T12"/>
            <a:pathLst>
              <a:path w="181" h="182">
                <a:moveTo>
                  <a:pt x="0" y="0"/>
                </a:moveTo>
                <a:lnTo>
                  <a:pt x="91" y="92"/>
                </a:lnTo>
                <a:lnTo>
                  <a:pt x="181" y="182"/>
                </a:lnTo>
              </a:path>
            </a:pathLst>
          </a:custGeom>
          <a:noFill/>
          <a:ln w="28575" cmpd="sng">
            <a:solidFill>
              <a:schemeClr val="tx1"/>
            </a:solidFill>
            <a:round/>
            <a:headEnd type="none" w="med" len="med"/>
            <a:tailEnd type="none" w="med" len="med"/>
          </a:ln>
        </p:spPr>
        <p:txBody>
          <a:bodyPr/>
          <a:lstStyle/>
          <a:p>
            <a:endParaRPr lang="en-US"/>
          </a:p>
        </p:txBody>
      </p:sp>
      <p:sp>
        <p:nvSpPr>
          <p:cNvPr id="37924" name="Freeform 40"/>
          <p:cNvSpPr>
            <a:spLocks/>
          </p:cNvSpPr>
          <p:nvPr/>
        </p:nvSpPr>
        <p:spPr bwMode="auto">
          <a:xfrm>
            <a:off x="3367088" y="2119313"/>
            <a:ext cx="288925" cy="504825"/>
          </a:xfrm>
          <a:custGeom>
            <a:avLst/>
            <a:gdLst>
              <a:gd name="T0" fmla="*/ 0 w 136"/>
              <a:gd name="T1" fmla="*/ 0 h 226"/>
              <a:gd name="T2" fmla="*/ 2147483647 w 136"/>
              <a:gd name="T3" fmla="*/ 2147483647 h 226"/>
              <a:gd name="T4" fmla="*/ 2147483647 w 136"/>
              <a:gd name="T5" fmla="*/ 2147483647 h 226"/>
              <a:gd name="T6" fmla="*/ 0 60000 65536"/>
              <a:gd name="T7" fmla="*/ 0 60000 65536"/>
              <a:gd name="T8" fmla="*/ 0 60000 65536"/>
              <a:gd name="T9" fmla="*/ 0 w 136"/>
              <a:gd name="T10" fmla="*/ 0 h 226"/>
              <a:gd name="T11" fmla="*/ 136 w 136"/>
              <a:gd name="T12" fmla="*/ 226 h 226"/>
            </a:gdLst>
            <a:ahLst/>
            <a:cxnLst>
              <a:cxn ang="T6">
                <a:pos x="T0" y="T1"/>
              </a:cxn>
              <a:cxn ang="T7">
                <a:pos x="T2" y="T3"/>
              </a:cxn>
              <a:cxn ang="T8">
                <a:pos x="T4" y="T5"/>
              </a:cxn>
            </a:cxnLst>
            <a:rect l="T9" t="T10" r="T11" b="T12"/>
            <a:pathLst>
              <a:path w="136" h="226">
                <a:moveTo>
                  <a:pt x="0" y="0"/>
                </a:moveTo>
                <a:lnTo>
                  <a:pt x="65" y="111"/>
                </a:lnTo>
                <a:lnTo>
                  <a:pt x="136" y="226"/>
                </a:lnTo>
              </a:path>
            </a:pathLst>
          </a:custGeom>
          <a:noFill/>
          <a:ln w="28575" cmpd="sng">
            <a:solidFill>
              <a:schemeClr val="tx1"/>
            </a:solidFill>
            <a:round/>
            <a:headEnd type="none" w="med" len="med"/>
            <a:tailEnd type="none" w="med" len="med"/>
          </a:ln>
        </p:spPr>
        <p:txBody>
          <a:bodyPr/>
          <a:lstStyle/>
          <a:p>
            <a:endParaRPr lang="en-US"/>
          </a:p>
        </p:txBody>
      </p:sp>
      <p:sp>
        <p:nvSpPr>
          <p:cNvPr id="37925" name="Freeform 41"/>
          <p:cNvSpPr>
            <a:spLocks/>
          </p:cNvSpPr>
          <p:nvPr/>
        </p:nvSpPr>
        <p:spPr bwMode="auto">
          <a:xfrm>
            <a:off x="3367088" y="2624138"/>
            <a:ext cx="288925" cy="503237"/>
          </a:xfrm>
          <a:custGeom>
            <a:avLst/>
            <a:gdLst>
              <a:gd name="T0" fmla="*/ 0 w 136"/>
              <a:gd name="T1" fmla="*/ 2147483647 h 226"/>
              <a:gd name="T2" fmla="*/ 2147483647 w 136"/>
              <a:gd name="T3" fmla="*/ 2147483647 h 226"/>
              <a:gd name="T4" fmla="*/ 2147483647 w 136"/>
              <a:gd name="T5" fmla="*/ 0 h 226"/>
              <a:gd name="T6" fmla="*/ 0 60000 65536"/>
              <a:gd name="T7" fmla="*/ 0 60000 65536"/>
              <a:gd name="T8" fmla="*/ 0 60000 65536"/>
              <a:gd name="T9" fmla="*/ 0 w 136"/>
              <a:gd name="T10" fmla="*/ 0 h 226"/>
              <a:gd name="T11" fmla="*/ 136 w 136"/>
              <a:gd name="T12" fmla="*/ 226 h 226"/>
            </a:gdLst>
            <a:ahLst/>
            <a:cxnLst>
              <a:cxn ang="T6">
                <a:pos x="T0" y="T1"/>
              </a:cxn>
              <a:cxn ang="T7">
                <a:pos x="T2" y="T3"/>
              </a:cxn>
              <a:cxn ang="T8">
                <a:pos x="T4" y="T5"/>
              </a:cxn>
            </a:cxnLst>
            <a:rect l="T9" t="T10" r="T11" b="T12"/>
            <a:pathLst>
              <a:path w="136" h="226">
                <a:moveTo>
                  <a:pt x="0" y="226"/>
                </a:moveTo>
                <a:lnTo>
                  <a:pt x="67" y="115"/>
                </a:lnTo>
                <a:lnTo>
                  <a:pt x="136" y="0"/>
                </a:lnTo>
              </a:path>
            </a:pathLst>
          </a:custGeom>
          <a:noFill/>
          <a:ln w="28575" cmpd="sng">
            <a:solidFill>
              <a:schemeClr val="tx1"/>
            </a:solidFill>
            <a:round/>
            <a:headEnd type="none" w="med" len="med"/>
            <a:tailEnd type="none" w="med" len="med"/>
          </a:ln>
        </p:spPr>
        <p:txBody>
          <a:bodyPr/>
          <a:lstStyle/>
          <a:p>
            <a:endParaRPr lang="en-US"/>
          </a:p>
        </p:txBody>
      </p:sp>
      <p:sp>
        <p:nvSpPr>
          <p:cNvPr id="37926" name="Freeform 42"/>
          <p:cNvSpPr>
            <a:spLocks/>
          </p:cNvSpPr>
          <p:nvPr/>
        </p:nvSpPr>
        <p:spPr bwMode="auto">
          <a:xfrm>
            <a:off x="3870325" y="2408238"/>
            <a:ext cx="1588" cy="431800"/>
          </a:xfrm>
          <a:custGeom>
            <a:avLst/>
            <a:gdLst>
              <a:gd name="T0" fmla="*/ 2147483647 w 1"/>
              <a:gd name="T1" fmla="*/ 0 h 272"/>
              <a:gd name="T2" fmla="*/ 0 w 1"/>
              <a:gd name="T3" fmla="*/ 2147483647 h 272"/>
              <a:gd name="T4" fmla="*/ 2147483647 w 1"/>
              <a:gd name="T5" fmla="*/ 2147483647 h 272"/>
              <a:gd name="T6" fmla="*/ 0 60000 65536"/>
              <a:gd name="T7" fmla="*/ 0 60000 65536"/>
              <a:gd name="T8" fmla="*/ 0 60000 65536"/>
              <a:gd name="T9" fmla="*/ 0 w 1"/>
              <a:gd name="T10" fmla="*/ 0 h 272"/>
              <a:gd name="T11" fmla="*/ 1 w 1"/>
              <a:gd name="T12" fmla="*/ 272 h 272"/>
            </a:gdLst>
            <a:ahLst/>
            <a:cxnLst>
              <a:cxn ang="T6">
                <a:pos x="T0" y="T1"/>
              </a:cxn>
              <a:cxn ang="T7">
                <a:pos x="T2" y="T3"/>
              </a:cxn>
              <a:cxn ang="T8">
                <a:pos x="T4" y="T5"/>
              </a:cxn>
            </a:cxnLst>
            <a:rect l="T9" t="T10" r="T11" b="T12"/>
            <a:pathLst>
              <a:path w="1" h="272">
                <a:moveTo>
                  <a:pt x="1" y="0"/>
                </a:moveTo>
                <a:lnTo>
                  <a:pt x="0" y="137"/>
                </a:lnTo>
                <a:lnTo>
                  <a:pt x="1" y="272"/>
                </a:lnTo>
              </a:path>
            </a:pathLst>
          </a:custGeom>
          <a:noFill/>
          <a:ln w="28575" cmpd="sng">
            <a:solidFill>
              <a:schemeClr val="tx1"/>
            </a:solidFill>
            <a:round/>
            <a:headEnd type="none" w="med" len="med"/>
            <a:tailEnd type="none" w="med" len="med"/>
          </a:ln>
        </p:spPr>
        <p:txBody>
          <a:bodyPr/>
          <a:lstStyle/>
          <a:p>
            <a:endParaRPr lang="en-US"/>
          </a:p>
        </p:txBody>
      </p:sp>
      <p:sp>
        <p:nvSpPr>
          <p:cNvPr id="37927" name="Text Box 43"/>
          <p:cNvSpPr txBox="1">
            <a:spLocks noChangeArrowheads="1"/>
          </p:cNvSpPr>
          <p:nvPr/>
        </p:nvSpPr>
        <p:spPr bwMode="auto">
          <a:xfrm>
            <a:off x="4787900" y="620713"/>
            <a:ext cx="557213" cy="396875"/>
          </a:xfrm>
          <a:prstGeom prst="rect">
            <a:avLst/>
          </a:prstGeom>
          <a:noFill/>
          <a:ln w="9525">
            <a:noFill/>
            <a:miter lim="800000"/>
            <a:headEnd/>
            <a:tailEnd/>
          </a:ln>
        </p:spPr>
        <p:txBody>
          <a:bodyPr wrap="none">
            <a:spAutoFit/>
          </a:bodyPr>
          <a:lstStyle/>
          <a:p>
            <a:r>
              <a:rPr lang="en-US" sz="1000"/>
              <a:t>Dicke</a:t>
            </a:r>
          </a:p>
          <a:p>
            <a:r>
              <a:rPr lang="en-US" sz="1000"/>
              <a:t>Switch</a:t>
            </a:r>
          </a:p>
        </p:txBody>
      </p:sp>
      <p:sp>
        <p:nvSpPr>
          <p:cNvPr id="37928" name="Text Box 44"/>
          <p:cNvSpPr txBox="1">
            <a:spLocks noChangeArrowheads="1"/>
          </p:cNvSpPr>
          <p:nvPr/>
        </p:nvSpPr>
        <p:spPr bwMode="auto">
          <a:xfrm>
            <a:off x="4156075" y="319088"/>
            <a:ext cx="1703388" cy="274637"/>
          </a:xfrm>
          <a:prstGeom prst="rect">
            <a:avLst/>
          </a:prstGeom>
          <a:noFill/>
          <a:ln w="9525">
            <a:noFill/>
            <a:miter lim="800000"/>
            <a:headEnd/>
            <a:tailEnd/>
          </a:ln>
        </p:spPr>
        <p:txBody>
          <a:bodyPr wrap="none">
            <a:spAutoFit/>
          </a:bodyPr>
          <a:lstStyle/>
          <a:p>
            <a:pPr algn="ctr"/>
            <a:r>
              <a:rPr lang="en-US" sz="1200" b="1"/>
              <a:t>Cold Calibration Unit</a:t>
            </a:r>
          </a:p>
        </p:txBody>
      </p:sp>
      <p:sp>
        <p:nvSpPr>
          <p:cNvPr id="37929" name="Text Box 45"/>
          <p:cNvSpPr txBox="1">
            <a:spLocks noChangeArrowheads="1"/>
          </p:cNvSpPr>
          <p:nvPr/>
        </p:nvSpPr>
        <p:spPr bwMode="auto">
          <a:xfrm>
            <a:off x="2855913" y="246063"/>
            <a:ext cx="1057275" cy="457200"/>
          </a:xfrm>
          <a:prstGeom prst="rect">
            <a:avLst/>
          </a:prstGeom>
          <a:noFill/>
          <a:ln w="9525">
            <a:noFill/>
            <a:miter lim="800000"/>
            <a:headEnd/>
            <a:tailEnd/>
          </a:ln>
        </p:spPr>
        <p:txBody>
          <a:bodyPr wrap="none">
            <a:spAutoFit/>
          </a:bodyPr>
          <a:lstStyle/>
          <a:p>
            <a:pPr algn="ctr"/>
            <a:r>
              <a:rPr lang="en-US" sz="1200" b="1"/>
              <a:t>Wave Front </a:t>
            </a:r>
          </a:p>
          <a:p>
            <a:pPr algn="ctr"/>
            <a:r>
              <a:rPr lang="en-US" sz="1200" b="1"/>
              <a:t>Sensor</a:t>
            </a:r>
          </a:p>
        </p:txBody>
      </p:sp>
      <p:sp>
        <p:nvSpPr>
          <p:cNvPr id="37930" name="Text Box 46"/>
          <p:cNvSpPr txBox="1">
            <a:spLocks noChangeArrowheads="1"/>
          </p:cNvSpPr>
          <p:nvPr/>
        </p:nvSpPr>
        <p:spPr bwMode="auto">
          <a:xfrm>
            <a:off x="4273550" y="4927600"/>
            <a:ext cx="1550988" cy="274638"/>
          </a:xfrm>
          <a:prstGeom prst="rect">
            <a:avLst/>
          </a:prstGeom>
          <a:noFill/>
          <a:ln w="9525">
            <a:noFill/>
            <a:miter lim="800000"/>
            <a:headEnd/>
            <a:tailEnd/>
          </a:ln>
        </p:spPr>
        <p:txBody>
          <a:bodyPr wrap="none">
            <a:spAutoFit/>
          </a:bodyPr>
          <a:lstStyle/>
          <a:p>
            <a:r>
              <a:rPr lang="en-US" sz="1200" b="1"/>
              <a:t>L&amp;M band Imaging</a:t>
            </a:r>
          </a:p>
        </p:txBody>
      </p:sp>
      <p:sp>
        <p:nvSpPr>
          <p:cNvPr id="37931" name="Text Box 47"/>
          <p:cNvSpPr txBox="1">
            <a:spLocks noChangeArrowheads="1"/>
          </p:cNvSpPr>
          <p:nvPr/>
        </p:nvSpPr>
        <p:spPr bwMode="auto">
          <a:xfrm>
            <a:off x="4200525" y="5214938"/>
            <a:ext cx="661988" cy="244475"/>
          </a:xfrm>
          <a:prstGeom prst="rect">
            <a:avLst/>
          </a:prstGeom>
          <a:noFill/>
          <a:ln w="9525">
            <a:noFill/>
            <a:miter lim="800000"/>
            <a:headEnd/>
            <a:tailEnd/>
          </a:ln>
        </p:spPr>
        <p:txBody>
          <a:bodyPr wrap="none">
            <a:spAutoFit/>
          </a:bodyPr>
          <a:lstStyle/>
          <a:p>
            <a:pPr algn="r"/>
            <a:r>
              <a:rPr lang="en-US" sz="1000"/>
              <a:t>Detector</a:t>
            </a:r>
          </a:p>
        </p:txBody>
      </p:sp>
      <p:sp>
        <p:nvSpPr>
          <p:cNvPr id="37932" name="Text Box 48"/>
          <p:cNvSpPr txBox="1">
            <a:spLocks noChangeArrowheads="1"/>
          </p:cNvSpPr>
          <p:nvPr/>
        </p:nvSpPr>
        <p:spPr bwMode="auto">
          <a:xfrm>
            <a:off x="5162550" y="5610225"/>
            <a:ext cx="766763" cy="396875"/>
          </a:xfrm>
          <a:prstGeom prst="rect">
            <a:avLst/>
          </a:prstGeom>
          <a:noFill/>
          <a:ln w="9525">
            <a:noFill/>
            <a:miter lim="800000"/>
            <a:headEnd/>
            <a:tailEnd/>
          </a:ln>
        </p:spPr>
        <p:txBody>
          <a:bodyPr wrap="none">
            <a:spAutoFit/>
          </a:bodyPr>
          <a:lstStyle/>
          <a:p>
            <a:pPr algn="ctr"/>
            <a:r>
              <a:rPr lang="en-US" sz="1000"/>
              <a:t>Analyzing </a:t>
            </a:r>
          </a:p>
          <a:p>
            <a:pPr algn="ctr"/>
            <a:r>
              <a:rPr lang="en-US" sz="1000"/>
              <a:t>Optics</a:t>
            </a:r>
          </a:p>
        </p:txBody>
      </p:sp>
      <p:cxnSp>
        <p:nvCxnSpPr>
          <p:cNvPr id="37933" name="AutoShape 49"/>
          <p:cNvCxnSpPr>
            <a:cxnSpLocks noChangeShapeType="1"/>
            <a:stCxn id="37954" idx="1"/>
            <a:endCxn id="37949" idx="1"/>
          </p:cNvCxnSpPr>
          <p:nvPr/>
        </p:nvCxnSpPr>
        <p:spPr bwMode="auto">
          <a:xfrm flipV="1">
            <a:off x="6440488" y="1985963"/>
            <a:ext cx="879475" cy="9525"/>
          </a:xfrm>
          <a:prstGeom prst="straightConnector1">
            <a:avLst/>
          </a:prstGeom>
          <a:noFill/>
          <a:ln w="9525">
            <a:solidFill>
              <a:srgbClr val="FF0000"/>
            </a:solidFill>
            <a:round/>
            <a:headEnd/>
            <a:tailEnd/>
          </a:ln>
        </p:spPr>
      </p:cxnSp>
      <p:cxnSp>
        <p:nvCxnSpPr>
          <p:cNvPr id="37934" name="AutoShape 50"/>
          <p:cNvCxnSpPr>
            <a:cxnSpLocks noChangeShapeType="1"/>
            <a:stCxn id="37937" idx="1"/>
            <a:endCxn id="37938" idx="1"/>
          </p:cNvCxnSpPr>
          <p:nvPr/>
        </p:nvCxnSpPr>
        <p:spPr bwMode="auto">
          <a:xfrm flipH="1">
            <a:off x="6124575" y="2752725"/>
            <a:ext cx="320675" cy="247650"/>
          </a:xfrm>
          <a:prstGeom prst="straightConnector1">
            <a:avLst/>
          </a:prstGeom>
          <a:noFill/>
          <a:ln w="9525">
            <a:solidFill>
              <a:srgbClr val="FF0000"/>
            </a:solidFill>
            <a:round/>
            <a:headEnd/>
            <a:tailEnd/>
          </a:ln>
        </p:spPr>
      </p:cxnSp>
      <p:cxnSp>
        <p:nvCxnSpPr>
          <p:cNvPr id="37935" name="AutoShape 51"/>
          <p:cNvCxnSpPr>
            <a:cxnSpLocks noChangeShapeType="1"/>
            <a:stCxn id="37938" idx="1"/>
            <a:endCxn id="37944" idx="1"/>
          </p:cNvCxnSpPr>
          <p:nvPr/>
        </p:nvCxnSpPr>
        <p:spPr bwMode="auto">
          <a:xfrm>
            <a:off x="6124575" y="3000375"/>
            <a:ext cx="322263" cy="254000"/>
          </a:xfrm>
          <a:prstGeom prst="straightConnector1">
            <a:avLst/>
          </a:prstGeom>
          <a:noFill/>
          <a:ln w="9525">
            <a:solidFill>
              <a:srgbClr val="FF0000"/>
            </a:solidFill>
            <a:round/>
            <a:headEnd/>
            <a:tailEnd/>
          </a:ln>
        </p:spPr>
      </p:cxnSp>
      <p:sp>
        <p:nvSpPr>
          <p:cNvPr id="37936" name="AutoShape 52"/>
          <p:cNvSpPr>
            <a:spLocks noChangeAspect="1" noChangeArrowheads="1"/>
          </p:cNvSpPr>
          <p:nvPr/>
        </p:nvSpPr>
        <p:spPr bwMode="auto">
          <a:xfrm flipH="1">
            <a:off x="6369050" y="2984500"/>
            <a:ext cx="119063" cy="71438"/>
          </a:xfrm>
          <a:prstGeom prst="curvedUpArrow">
            <a:avLst>
              <a:gd name="adj1" fmla="val 33333"/>
              <a:gd name="adj2" fmla="val 66666"/>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7937" name="Freeform 53"/>
          <p:cNvSpPr>
            <a:spLocks/>
          </p:cNvSpPr>
          <p:nvPr/>
        </p:nvSpPr>
        <p:spPr bwMode="auto">
          <a:xfrm rot="5400000">
            <a:off x="6192838" y="2587625"/>
            <a:ext cx="504825" cy="288925"/>
          </a:xfrm>
          <a:custGeom>
            <a:avLst/>
            <a:gdLst>
              <a:gd name="T0" fmla="*/ 0 w 318"/>
              <a:gd name="T1" fmla="*/ 0 h 182"/>
              <a:gd name="T2" fmla="*/ 2147483647 w 318"/>
              <a:gd name="T3" fmla="*/ 2147483647 h 182"/>
              <a:gd name="T4" fmla="*/ 2147483647 w 318"/>
              <a:gd name="T5" fmla="*/ 2147483647 h 182"/>
              <a:gd name="T6" fmla="*/ 0 60000 65536"/>
              <a:gd name="T7" fmla="*/ 0 60000 65536"/>
              <a:gd name="T8" fmla="*/ 0 60000 65536"/>
              <a:gd name="T9" fmla="*/ 0 w 318"/>
              <a:gd name="T10" fmla="*/ 0 h 182"/>
              <a:gd name="T11" fmla="*/ 318 w 318"/>
              <a:gd name="T12" fmla="*/ 182 h 182"/>
            </a:gdLst>
            <a:ahLst/>
            <a:cxnLst>
              <a:cxn ang="T6">
                <a:pos x="T0" y="T1"/>
              </a:cxn>
              <a:cxn ang="T7">
                <a:pos x="T2" y="T3"/>
              </a:cxn>
              <a:cxn ang="T8">
                <a:pos x="T4" y="T5"/>
              </a:cxn>
            </a:cxnLst>
            <a:rect l="T9" t="T10" r="T11" b="T12"/>
            <a:pathLst>
              <a:path w="318" h="182">
                <a:moveTo>
                  <a:pt x="0" y="0"/>
                </a:moveTo>
                <a:lnTo>
                  <a:pt x="163" y="91"/>
                </a:lnTo>
                <a:lnTo>
                  <a:pt x="318" y="182"/>
                </a:lnTo>
              </a:path>
            </a:pathLst>
          </a:custGeom>
          <a:noFill/>
          <a:ln w="28575" cmpd="sng">
            <a:solidFill>
              <a:schemeClr val="tx1"/>
            </a:solidFill>
            <a:round/>
            <a:headEnd type="none" w="med" len="med"/>
            <a:tailEnd type="none" w="med" len="med"/>
          </a:ln>
        </p:spPr>
        <p:txBody>
          <a:bodyPr/>
          <a:lstStyle/>
          <a:p>
            <a:endParaRPr lang="en-US"/>
          </a:p>
        </p:txBody>
      </p:sp>
      <p:sp>
        <p:nvSpPr>
          <p:cNvPr id="37938" name="Freeform 54"/>
          <p:cNvSpPr>
            <a:spLocks/>
          </p:cNvSpPr>
          <p:nvPr/>
        </p:nvSpPr>
        <p:spPr bwMode="auto">
          <a:xfrm>
            <a:off x="6124575" y="2768600"/>
            <a:ext cx="1588" cy="431800"/>
          </a:xfrm>
          <a:custGeom>
            <a:avLst/>
            <a:gdLst>
              <a:gd name="T0" fmla="*/ 2147483647 w 1"/>
              <a:gd name="T1" fmla="*/ 0 h 272"/>
              <a:gd name="T2" fmla="*/ 0 w 1"/>
              <a:gd name="T3" fmla="*/ 2147483647 h 272"/>
              <a:gd name="T4" fmla="*/ 2147483647 w 1"/>
              <a:gd name="T5" fmla="*/ 2147483647 h 272"/>
              <a:gd name="T6" fmla="*/ 0 60000 65536"/>
              <a:gd name="T7" fmla="*/ 0 60000 65536"/>
              <a:gd name="T8" fmla="*/ 0 60000 65536"/>
              <a:gd name="T9" fmla="*/ 0 w 1"/>
              <a:gd name="T10" fmla="*/ 0 h 272"/>
              <a:gd name="T11" fmla="*/ 1 w 1"/>
              <a:gd name="T12" fmla="*/ 272 h 272"/>
            </a:gdLst>
            <a:ahLst/>
            <a:cxnLst>
              <a:cxn ang="T6">
                <a:pos x="T0" y="T1"/>
              </a:cxn>
              <a:cxn ang="T7">
                <a:pos x="T2" y="T3"/>
              </a:cxn>
              <a:cxn ang="T8">
                <a:pos x="T4" y="T5"/>
              </a:cxn>
            </a:cxnLst>
            <a:rect l="T9" t="T10" r="T11" b="T12"/>
            <a:pathLst>
              <a:path w="1" h="272">
                <a:moveTo>
                  <a:pt x="1" y="0"/>
                </a:moveTo>
                <a:lnTo>
                  <a:pt x="0" y="137"/>
                </a:lnTo>
                <a:lnTo>
                  <a:pt x="1" y="272"/>
                </a:lnTo>
              </a:path>
            </a:pathLst>
          </a:custGeom>
          <a:noFill/>
          <a:ln w="28575" cmpd="sng">
            <a:solidFill>
              <a:schemeClr val="tx1"/>
            </a:solidFill>
            <a:round/>
            <a:headEnd type="none" w="med" len="med"/>
            <a:tailEnd type="none" w="med" len="med"/>
          </a:ln>
        </p:spPr>
        <p:txBody>
          <a:bodyPr/>
          <a:lstStyle/>
          <a:p>
            <a:endParaRPr lang="en-US"/>
          </a:p>
        </p:txBody>
      </p:sp>
      <p:sp>
        <p:nvSpPr>
          <p:cNvPr id="37939" name="AutoShape 55"/>
          <p:cNvSpPr>
            <a:spLocks noChangeAspect="1" noChangeArrowheads="1"/>
          </p:cNvSpPr>
          <p:nvPr/>
        </p:nvSpPr>
        <p:spPr bwMode="auto">
          <a:xfrm rot="5400000" flipH="1" flipV="1">
            <a:off x="7283451" y="1422400"/>
            <a:ext cx="119062" cy="71437"/>
          </a:xfrm>
          <a:prstGeom prst="curvedUpArrow">
            <a:avLst>
              <a:gd name="adj1" fmla="val 33333"/>
              <a:gd name="adj2" fmla="val 66667"/>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7940" name="AutoShape 56"/>
          <p:cNvSpPr>
            <a:spLocks noChangeAspect="1" noChangeArrowheads="1"/>
          </p:cNvSpPr>
          <p:nvPr/>
        </p:nvSpPr>
        <p:spPr bwMode="auto">
          <a:xfrm rot="5400000" flipV="1">
            <a:off x="7283450" y="1519238"/>
            <a:ext cx="119063" cy="71437"/>
          </a:xfrm>
          <a:prstGeom prst="curvedUpArrow">
            <a:avLst>
              <a:gd name="adj1" fmla="val 33334"/>
              <a:gd name="adj2" fmla="val 66667"/>
              <a:gd name="adj3" fmla="val 33333"/>
            </a:avLst>
          </a:prstGeom>
          <a:solidFill>
            <a:schemeClr val="accent1"/>
          </a:solidFill>
          <a:ln w="9525">
            <a:solidFill>
              <a:schemeClr val="tx1"/>
            </a:solidFill>
            <a:miter lim="800000"/>
            <a:headEnd/>
            <a:tailEnd/>
          </a:ln>
        </p:spPr>
        <p:txBody>
          <a:bodyPr wrap="none" anchor="ctr"/>
          <a:lstStyle/>
          <a:p>
            <a:endParaRPr lang="en-US"/>
          </a:p>
        </p:txBody>
      </p:sp>
      <p:cxnSp>
        <p:nvCxnSpPr>
          <p:cNvPr id="37941" name="AutoShape 57"/>
          <p:cNvCxnSpPr>
            <a:cxnSpLocks noChangeShapeType="1"/>
            <a:stCxn id="37944" idx="1"/>
            <a:endCxn id="37943" idx="1"/>
          </p:cNvCxnSpPr>
          <p:nvPr/>
        </p:nvCxnSpPr>
        <p:spPr bwMode="auto">
          <a:xfrm>
            <a:off x="6446838" y="3254375"/>
            <a:ext cx="1587" cy="2249488"/>
          </a:xfrm>
          <a:prstGeom prst="straightConnector1">
            <a:avLst/>
          </a:prstGeom>
          <a:noFill/>
          <a:ln w="9525">
            <a:solidFill>
              <a:srgbClr val="FF0000"/>
            </a:solidFill>
            <a:round/>
            <a:headEnd/>
            <a:tailEnd/>
          </a:ln>
        </p:spPr>
      </p:cxnSp>
      <p:cxnSp>
        <p:nvCxnSpPr>
          <p:cNvPr id="37942" name="AutoShape 58"/>
          <p:cNvCxnSpPr>
            <a:cxnSpLocks noChangeShapeType="1"/>
            <a:stCxn id="37937" idx="1"/>
            <a:endCxn id="37954" idx="1"/>
          </p:cNvCxnSpPr>
          <p:nvPr/>
        </p:nvCxnSpPr>
        <p:spPr bwMode="auto">
          <a:xfrm flipH="1" flipV="1">
            <a:off x="6440488" y="1995488"/>
            <a:ext cx="4762" cy="757237"/>
          </a:xfrm>
          <a:prstGeom prst="straightConnector1">
            <a:avLst/>
          </a:prstGeom>
          <a:noFill/>
          <a:ln w="9525">
            <a:solidFill>
              <a:srgbClr val="FF0000"/>
            </a:solidFill>
            <a:round/>
            <a:headEnd/>
            <a:tailEnd/>
          </a:ln>
        </p:spPr>
      </p:cxnSp>
      <p:sp>
        <p:nvSpPr>
          <p:cNvPr id="37943" name="Freeform 59"/>
          <p:cNvSpPr>
            <a:spLocks/>
          </p:cNvSpPr>
          <p:nvPr/>
        </p:nvSpPr>
        <p:spPr bwMode="auto">
          <a:xfrm rot="5400000">
            <a:off x="6319044" y="5358606"/>
            <a:ext cx="287338" cy="288925"/>
          </a:xfrm>
          <a:custGeom>
            <a:avLst/>
            <a:gdLst>
              <a:gd name="T0" fmla="*/ 0 w 181"/>
              <a:gd name="T1" fmla="*/ 0 h 182"/>
              <a:gd name="T2" fmla="*/ 2147483647 w 181"/>
              <a:gd name="T3" fmla="*/ 2147483647 h 182"/>
              <a:gd name="T4" fmla="*/ 2147483647 w 181"/>
              <a:gd name="T5" fmla="*/ 2147483647 h 182"/>
              <a:gd name="T6" fmla="*/ 0 60000 65536"/>
              <a:gd name="T7" fmla="*/ 0 60000 65536"/>
              <a:gd name="T8" fmla="*/ 0 60000 65536"/>
              <a:gd name="T9" fmla="*/ 0 w 181"/>
              <a:gd name="T10" fmla="*/ 0 h 182"/>
              <a:gd name="T11" fmla="*/ 181 w 181"/>
              <a:gd name="T12" fmla="*/ 182 h 182"/>
            </a:gdLst>
            <a:ahLst/>
            <a:cxnLst>
              <a:cxn ang="T6">
                <a:pos x="T0" y="T1"/>
              </a:cxn>
              <a:cxn ang="T7">
                <a:pos x="T2" y="T3"/>
              </a:cxn>
              <a:cxn ang="T8">
                <a:pos x="T4" y="T5"/>
              </a:cxn>
            </a:cxnLst>
            <a:rect l="T9" t="T10" r="T11" b="T12"/>
            <a:pathLst>
              <a:path w="181" h="182">
                <a:moveTo>
                  <a:pt x="0" y="0"/>
                </a:moveTo>
                <a:lnTo>
                  <a:pt x="91" y="92"/>
                </a:lnTo>
                <a:lnTo>
                  <a:pt x="181" y="182"/>
                </a:lnTo>
              </a:path>
            </a:pathLst>
          </a:custGeom>
          <a:noFill/>
          <a:ln w="28575" cmpd="sng">
            <a:solidFill>
              <a:schemeClr val="tx1"/>
            </a:solidFill>
            <a:round/>
            <a:headEnd type="none" w="med" len="med"/>
            <a:tailEnd type="none" w="med" len="med"/>
          </a:ln>
        </p:spPr>
        <p:txBody>
          <a:bodyPr/>
          <a:lstStyle/>
          <a:p>
            <a:endParaRPr lang="en-US"/>
          </a:p>
        </p:txBody>
      </p:sp>
      <p:sp>
        <p:nvSpPr>
          <p:cNvPr id="37944" name="Freeform 60"/>
          <p:cNvSpPr>
            <a:spLocks/>
          </p:cNvSpPr>
          <p:nvPr/>
        </p:nvSpPr>
        <p:spPr bwMode="auto">
          <a:xfrm rot="10800000" flipV="1">
            <a:off x="6300788" y="2984500"/>
            <a:ext cx="288925" cy="503238"/>
          </a:xfrm>
          <a:custGeom>
            <a:avLst/>
            <a:gdLst>
              <a:gd name="T0" fmla="*/ 0 w 136"/>
              <a:gd name="T1" fmla="*/ 2147483647 h 226"/>
              <a:gd name="T2" fmla="*/ 2147483647 w 136"/>
              <a:gd name="T3" fmla="*/ 2147483647 h 226"/>
              <a:gd name="T4" fmla="*/ 2147483647 w 136"/>
              <a:gd name="T5" fmla="*/ 0 h 226"/>
              <a:gd name="T6" fmla="*/ 0 60000 65536"/>
              <a:gd name="T7" fmla="*/ 0 60000 65536"/>
              <a:gd name="T8" fmla="*/ 0 60000 65536"/>
              <a:gd name="T9" fmla="*/ 0 w 136"/>
              <a:gd name="T10" fmla="*/ 0 h 226"/>
              <a:gd name="T11" fmla="*/ 136 w 136"/>
              <a:gd name="T12" fmla="*/ 226 h 226"/>
            </a:gdLst>
            <a:ahLst/>
            <a:cxnLst>
              <a:cxn ang="T6">
                <a:pos x="T0" y="T1"/>
              </a:cxn>
              <a:cxn ang="T7">
                <a:pos x="T2" y="T3"/>
              </a:cxn>
              <a:cxn ang="T8">
                <a:pos x="T4" y="T5"/>
              </a:cxn>
            </a:cxnLst>
            <a:rect l="T9" t="T10" r="T11" b="T12"/>
            <a:pathLst>
              <a:path w="136" h="226">
                <a:moveTo>
                  <a:pt x="0" y="226"/>
                </a:moveTo>
                <a:lnTo>
                  <a:pt x="67" y="115"/>
                </a:lnTo>
                <a:lnTo>
                  <a:pt x="136" y="0"/>
                </a:lnTo>
              </a:path>
            </a:pathLst>
          </a:custGeom>
          <a:noFill/>
          <a:ln w="28575" cmpd="sng">
            <a:solidFill>
              <a:schemeClr val="tx1"/>
            </a:solidFill>
            <a:round/>
            <a:headEnd type="none" w="med" len="med"/>
            <a:tailEnd type="none" w="med" len="med"/>
          </a:ln>
        </p:spPr>
        <p:txBody>
          <a:bodyPr/>
          <a:lstStyle/>
          <a:p>
            <a:endParaRPr lang="en-US"/>
          </a:p>
        </p:txBody>
      </p:sp>
      <p:sp>
        <p:nvSpPr>
          <p:cNvPr id="37945" name="Freeform 61"/>
          <p:cNvSpPr>
            <a:spLocks noChangeAspect="1"/>
          </p:cNvSpPr>
          <p:nvPr/>
        </p:nvSpPr>
        <p:spPr bwMode="auto">
          <a:xfrm rot="10800000">
            <a:off x="7235825" y="1404938"/>
            <a:ext cx="36513" cy="215900"/>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46" name="Freeform 62"/>
          <p:cNvSpPr>
            <a:spLocks noChangeAspect="1"/>
          </p:cNvSpPr>
          <p:nvPr/>
        </p:nvSpPr>
        <p:spPr bwMode="auto">
          <a:xfrm rot="10800000" flipH="1">
            <a:off x="6369050" y="1547813"/>
            <a:ext cx="36513" cy="215900"/>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cxnSp>
        <p:nvCxnSpPr>
          <p:cNvPr id="37947" name="AutoShape 63"/>
          <p:cNvCxnSpPr>
            <a:cxnSpLocks noChangeShapeType="1"/>
            <a:stCxn id="37946" idx="1"/>
            <a:endCxn id="37945" idx="1"/>
          </p:cNvCxnSpPr>
          <p:nvPr/>
        </p:nvCxnSpPr>
        <p:spPr bwMode="auto">
          <a:xfrm flipV="1">
            <a:off x="6419850" y="1511300"/>
            <a:ext cx="803275" cy="142875"/>
          </a:xfrm>
          <a:prstGeom prst="straightConnector1">
            <a:avLst/>
          </a:prstGeom>
          <a:noFill/>
          <a:ln w="9525">
            <a:solidFill>
              <a:srgbClr val="FF0000"/>
            </a:solidFill>
            <a:round/>
            <a:headEnd/>
            <a:tailEnd/>
          </a:ln>
        </p:spPr>
      </p:cxnSp>
      <p:cxnSp>
        <p:nvCxnSpPr>
          <p:cNvPr id="37948" name="AutoShape 64"/>
          <p:cNvCxnSpPr>
            <a:cxnSpLocks noChangeShapeType="1"/>
            <a:stCxn id="37946" idx="1"/>
            <a:endCxn id="37949" idx="1"/>
          </p:cNvCxnSpPr>
          <p:nvPr/>
        </p:nvCxnSpPr>
        <p:spPr bwMode="auto">
          <a:xfrm>
            <a:off x="6419850" y="1654175"/>
            <a:ext cx="900113" cy="331788"/>
          </a:xfrm>
          <a:prstGeom prst="straightConnector1">
            <a:avLst/>
          </a:prstGeom>
          <a:noFill/>
          <a:ln w="9525">
            <a:solidFill>
              <a:srgbClr val="FF0000"/>
            </a:solidFill>
            <a:round/>
            <a:headEnd/>
            <a:tailEnd/>
          </a:ln>
        </p:spPr>
      </p:cxnSp>
      <p:sp>
        <p:nvSpPr>
          <p:cNvPr id="37949" name="Freeform 65"/>
          <p:cNvSpPr>
            <a:spLocks/>
          </p:cNvSpPr>
          <p:nvPr/>
        </p:nvSpPr>
        <p:spPr bwMode="auto">
          <a:xfrm rot="11763599" flipH="1">
            <a:off x="7234238" y="1757363"/>
            <a:ext cx="73025" cy="433387"/>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50" name="Freeform 66"/>
          <p:cNvSpPr>
            <a:spLocks noChangeAspect="1"/>
          </p:cNvSpPr>
          <p:nvPr/>
        </p:nvSpPr>
        <p:spPr bwMode="auto">
          <a:xfrm>
            <a:off x="6369050" y="1270000"/>
            <a:ext cx="36513" cy="215900"/>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cxnSp>
        <p:nvCxnSpPr>
          <p:cNvPr id="37951" name="AutoShape 67"/>
          <p:cNvCxnSpPr>
            <a:cxnSpLocks noChangeShapeType="1"/>
            <a:stCxn id="37950" idx="1"/>
            <a:endCxn id="37945" idx="1"/>
          </p:cNvCxnSpPr>
          <p:nvPr/>
        </p:nvCxnSpPr>
        <p:spPr bwMode="auto">
          <a:xfrm>
            <a:off x="6419850" y="1379538"/>
            <a:ext cx="803275" cy="131762"/>
          </a:xfrm>
          <a:prstGeom prst="straightConnector1">
            <a:avLst/>
          </a:prstGeom>
          <a:noFill/>
          <a:ln w="9525">
            <a:solidFill>
              <a:srgbClr val="FF0000"/>
            </a:solidFill>
            <a:round/>
            <a:headEnd/>
            <a:tailEnd/>
          </a:ln>
        </p:spPr>
      </p:cxnSp>
      <p:cxnSp>
        <p:nvCxnSpPr>
          <p:cNvPr id="37952" name="AutoShape 68"/>
          <p:cNvCxnSpPr>
            <a:cxnSpLocks noChangeShapeType="1"/>
            <a:stCxn id="37950" idx="1"/>
            <a:endCxn id="37953" idx="1"/>
          </p:cNvCxnSpPr>
          <p:nvPr/>
        </p:nvCxnSpPr>
        <p:spPr bwMode="auto">
          <a:xfrm flipV="1">
            <a:off x="6419850" y="1027113"/>
            <a:ext cx="900113" cy="352425"/>
          </a:xfrm>
          <a:prstGeom prst="straightConnector1">
            <a:avLst/>
          </a:prstGeom>
          <a:noFill/>
          <a:ln w="9525">
            <a:solidFill>
              <a:srgbClr val="FF0000"/>
            </a:solidFill>
            <a:round/>
            <a:headEnd/>
            <a:tailEnd/>
          </a:ln>
        </p:spPr>
      </p:cxnSp>
      <p:sp>
        <p:nvSpPr>
          <p:cNvPr id="37953" name="Freeform 69"/>
          <p:cNvSpPr>
            <a:spLocks/>
          </p:cNvSpPr>
          <p:nvPr/>
        </p:nvSpPr>
        <p:spPr bwMode="auto">
          <a:xfrm rot="-963599">
            <a:off x="7234238" y="822325"/>
            <a:ext cx="73025" cy="433388"/>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54" name="Freeform 70"/>
          <p:cNvSpPr>
            <a:spLocks/>
          </p:cNvSpPr>
          <p:nvPr/>
        </p:nvSpPr>
        <p:spPr bwMode="auto">
          <a:xfrm rot="16200000" flipH="1">
            <a:off x="6298406" y="1831182"/>
            <a:ext cx="288925" cy="287338"/>
          </a:xfrm>
          <a:custGeom>
            <a:avLst/>
            <a:gdLst>
              <a:gd name="T0" fmla="*/ 2147483647 w 272"/>
              <a:gd name="T1" fmla="*/ 0 h 272"/>
              <a:gd name="T2" fmla="*/ 2147483647 w 272"/>
              <a:gd name="T3" fmla="*/ 2147483647 h 272"/>
              <a:gd name="T4" fmla="*/ 0 w 272"/>
              <a:gd name="T5" fmla="*/ 2147483647 h 272"/>
              <a:gd name="T6" fmla="*/ 0 60000 65536"/>
              <a:gd name="T7" fmla="*/ 0 60000 65536"/>
              <a:gd name="T8" fmla="*/ 0 60000 65536"/>
              <a:gd name="T9" fmla="*/ 0 w 272"/>
              <a:gd name="T10" fmla="*/ 0 h 272"/>
              <a:gd name="T11" fmla="*/ 272 w 272"/>
              <a:gd name="T12" fmla="*/ 272 h 272"/>
            </a:gdLst>
            <a:ahLst/>
            <a:cxnLst>
              <a:cxn ang="T6">
                <a:pos x="T0" y="T1"/>
              </a:cxn>
              <a:cxn ang="T7">
                <a:pos x="T2" y="T3"/>
              </a:cxn>
              <a:cxn ang="T8">
                <a:pos x="T4" y="T5"/>
              </a:cxn>
            </a:cxnLst>
            <a:rect l="T9" t="T10" r="T11" b="T12"/>
            <a:pathLst>
              <a:path w="272" h="272">
                <a:moveTo>
                  <a:pt x="272" y="0"/>
                </a:moveTo>
                <a:lnTo>
                  <a:pt x="141" y="134"/>
                </a:lnTo>
                <a:lnTo>
                  <a:pt x="0" y="272"/>
                </a:lnTo>
              </a:path>
            </a:pathLst>
          </a:custGeom>
          <a:noFill/>
          <a:ln w="28575" cmpd="sng">
            <a:solidFill>
              <a:schemeClr val="tx1"/>
            </a:solidFill>
            <a:round/>
            <a:headEnd type="none" w="med" len="med"/>
            <a:tailEnd type="none" w="med" len="med"/>
          </a:ln>
        </p:spPr>
        <p:txBody>
          <a:bodyPr/>
          <a:lstStyle/>
          <a:p>
            <a:endParaRPr lang="en-US"/>
          </a:p>
        </p:txBody>
      </p:sp>
      <p:cxnSp>
        <p:nvCxnSpPr>
          <p:cNvPr id="37955" name="AutoShape 71"/>
          <p:cNvCxnSpPr>
            <a:cxnSpLocks noChangeShapeType="1"/>
            <a:stCxn id="37943" idx="1"/>
            <a:endCxn id="37966" idx="1"/>
          </p:cNvCxnSpPr>
          <p:nvPr/>
        </p:nvCxnSpPr>
        <p:spPr bwMode="auto">
          <a:xfrm flipH="1" flipV="1">
            <a:off x="5081588" y="5489575"/>
            <a:ext cx="1366837" cy="14288"/>
          </a:xfrm>
          <a:prstGeom prst="straightConnector1">
            <a:avLst/>
          </a:prstGeom>
          <a:noFill/>
          <a:ln w="9525">
            <a:solidFill>
              <a:srgbClr val="FF0000"/>
            </a:solidFill>
            <a:round/>
            <a:headEnd/>
            <a:tailEnd/>
          </a:ln>
        </p:spPr>
      </p:cxnSp>
      <p:cxnSp>
        <p:nvCxnSpPr>
          <p:cNvPr id="37956" name="AutoShape 72"/>
          <p:cNvCxnSpPr>
            <a:cxnSpLocks noChangeShapeType="1"/>
            <a:stCxn id="37964" idx="1"/>
            <a:endCxn id="37963" idx="1"/>
          </p:cNvCxnSpPr>
          <p:nvPr/>
        </p:nvCxnSpPr>
        <p:spPr bwMode="auto">
          <a:xfrm flipH="1" flipV="1">
            <a:off x="4741863" y="5753100"/>
            <a:ext cx="339725" cy="828675"/>
          </a:xfrm>
          <a:prstGeom prst="straightConnector1">
            <a:avLst/>
          </a:prstGeom>
          <a:noFill/>
          <a:ln w="9525">
            <a:solidFill>
              <a:srgbClr val="FF0000"/>
            </a:solidFill>
            <a:round/>
            <a:headEnd/>
            <a:tailEnd/>
          </a:ln>
        </p:spPr>
      </p:cxnSp>
      <p:cxnSp>
        <p:nvCxnSpPr>
          <p:cNvPr id="37957" name="AutoShape 73"/>
          <p:cNvCxnSpPr>
            <a:cxnSpLocks noChangeShapeType="1"/>
            <a:stCxn id="37965" idx="1"/>
            <a:endCxn id="37963" idx="1"/>
          </p:cNvCxnSpPr>
          <p:nvPr/>
        </p:nvCxnSpPr>
        <p:spPr bwMode="auto">
          <a:xfrm flipV="1">
            <a:off x="4556125" y="5753100"/>
            <a:ext cx="185738" cy="830263"/>
          </a:xfrm>
          <a:prstGeom prst="straightConnector1">
            <a:avLst/>
          </a:prstGeom>
          <a:noFill/>
          <a:ln w="9525">
            <a:solidFill>
              <a:srgbClr val="FF0000"/>
            </a:solidFill>
            <a:round/>
            <a:headEnd/>
            <a:tailEnd/>
          </a:ln>
        </p:spPr>
      </p:cxnSp>
      <p:cxnSp>
        <p:nvCxnSpPr>
          <p:cNvPr id="37958" name="AutoShape 74"/>
          <p:cNvCxnSpPr>
            <a:cxnSpLocks noChangeShapeType="1"/>
            <a:stCxn id="37964" idx="1"/>
            <a:endCxn id="37966" idx="1"/>
          </p:cNvCxnSpPr>
          <p:nvPr/>
        </p:nvCxnSpPr>
        <p:spPr bwMode="auto">
          <a:xfrm flipV="1">
            <a:off x="5081588" y="5489575"/>
            <a:ext cx="0" cy="1092200"/>
          </a:xfrm>
          <a:prstGeom prst="straightConnector1">
            <a:avLst/>
          </a:prstGeom>
          <a:noFill/>
          <a:ln w="9525">
            <a:solidFill>
              <a:srgbClr val="FF0000"/>
            </a:solidFill>
            <a:round/>
            <a:headEnd/>
            <a:tailEnd/>
          </a:ln>
        </p:spPr>
      </p:cxnSp>
      <p:sp>
        <p:nvSpPr>
          <p:cNvPr id="37959" name="Rectangle 75"/>
          <p:cNvSpPr>
            <a:spLocks noChangeArrowheads="1"/>
          </p:cNvSpPr>
          <p:nvPr/>
        </p:nvSpPr>
        <p:spPr bwMode="auto">
          <a:xfrm flipH="1" flipV="1">
            <a:off x="4484688" y="5416550"/>
            <a:ext cx="144462" cy="71438"/>
          </a:xfrm>
          <a:prstGeom prst="rect">
            <a:avLst/>
          </a:prstGeom>
          <a:solidFill>
            <a:srgbClr val="C0C0C0"/>
          </a:solidFill>
          <a:ln w="9525">
            <a:solidFill>
              <a:schemeClr val="tx1"/>
            </a:solidFill>
            <a:miter lim="800000"/>
            <a:headEnd/>
            <a:tailEnd/>
          </a:ln>
        </p:spPr>
        <p:txBody>
          <a:bodyPr wrap="none" anchor="ctr"/>
          <a:lstStyle/>
          <a:p>
            <a:endParaRPr lang="en-US"/>
          </a:p>
        </p:txBody>
      </p:sp>
      <p:cxnSp>
        <p:nvCxnSpPr>
          <p:cNvPr id="37960" name="AutoShape 76"/>
          <p:cNvCxnSpPr>
            <a:cxnSpLocks noChangeShapeType="1"/>
            <a:stCxn id="37959" idx="0"/>
            <a:endCxn id="37965" idx="1"/>
          </p:cNvCxnSpPr>
          <p:nvPr/>
        </p:nvCxnSpPr>
        <p:spPr bwMode="auto">
          <a:xfrm flipH="1">
            <a:off x="4556125" y="5489575"/>
            <a:ext cx="1588" cy="1093788"/>
          </a:xfrm>
          <a:prstGeom prst="straightConnector1">
            <a:avLst/>
          </a:prstGeom>
          <a:noFill/>
          <a:ln w="9525">
            <a:solidFill>
              <a:srgbClr val="FF0000"/>
            </a:solidFill>
            <a:round/>
            <a:headEnd/>
            <a:tailEnd/>
          </a:ln>
        </p:spPr>
      </p:cxnSp>
      <p:sp>
        <p:nvSpPr>
          <p:cNvPr id="37961" name="Rectangle 77"/>
          <p:cNvSpPr>
            <a:spLocks noChangeArrowheads="1"/>
          </p:cNvSpPr>
          <p:nvPr/>
        </p:nvSpPr>
        <p:spPr bwMode="auto">
          <a:xfrm rot="5400000" flipV="1">
            <a:off x="5028407" y="5595144"/>
            <a:ext cx="71437" cy="2889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7962" name="Rectangle 78"/>
          <p:cNvSpPr>
            <a:spLocks noChangeArrowheads="1"/>
          </p:cNvSpPr>
          <p:nvPr/>
        </p:nvSpPr>
        <p:spPr bwMode="auto">
          <a:xfrm rot="5400000" flipV="1">
            <a:off x="5028407" y="5739606"/>
            <a:ext cx="71438" cy="2889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7963" name="Freeform 79"/>
          <p:cNvSpPr>
            <a:spLocks noChangeAspect="1"/>
          </p:cNvSpPr>
          <p:nvPr/>
        </p:nvSpPr>
        <p:spPr bwMode="auto">
          <a:xfrm rot="5211837" flipV="1">
            <a:off x="4720432" y="5614194"/>
            <a:ext cx="36512" cy="215900"/>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64" name="Freeform 80"/>
          <p:cNvSpPr>
            <a:spLocks/>
          </p:cNvSpPr>
          <p:nvPr/>
        </p:nvSpPr>
        <p:spPr bwMode="auto">
          <a:xfrm rot="4579768">
            <a:off x="5034756" y="6314282"/>
            <a:ext cx="73025" cy="433388"/>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65" name="Freeform 81"/>
          <p:cNvSpPr>
            <a:spLocks/>
          </p:cNvSpPr>
          <p:nvPr/>
        </p:nvSpPr>
        <p:spPr bwMode="auto">
          <a:xfrm rot="5672860">
            <a:off x="4525169" y="6315869"/>
            <a:ext cx="73025" cy="433387"/>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66" name="Freeform 82"/>
          <p:cNvSpPr>
            <a:spLocks/>
          </p:cNvSpPr>
          <p:nvPr/>
        </p:nvSpPr>
        <p:spPr bwMode="auto">
          <a:xfrm rot="5400000" flipH="1" flipV="1">
            <a:off x="4920457" y="5344319"/>
            <a:ext cx="287337" cy="288925"/>
          </a:xfrm>
          <a:custGeom>
            <a:avLst/>
            <a:gdLst>
              <a:gd name="T0" fmla="*/ 0 w 181"/>
              <a:gd name="T1" fmla="*/ 0 h 182"/>
              <a:gd name="T2" fmla="*/ 2147483647 w 181"/>
              <a:gd name="T3" fmla="*/ 2147483647 h 182"/>
              <a:gd name="T4" fmla="*/ 2147483647 w 181"/>
              <a:gd name="T5" fmla="*/ 2147483647 h 182"/>
              <a:gd name="T6" fmla="*/ 0 60000 65536"/>
              <a:gd name="T7" fmla="*/ 0 60000 65536"/>
              <a:gd name="T8" fmla="*/ 0 60000 65536"/>
              <a:gd name="T9" fmla="*/ 0 w 181"/>
              <a:gd name="T10" fmla="*/ 0 h 182"/>
              <a:gd name="T11" fmla="*/ 181 w 181"/>
              <a:gd name="T12" fmla="*/ 182 h 182"/>
            </a:gdLst>
            <a:ahLst/>
            <a:cxnLst>
              <a:cxn ang="T6">
                <a:pos x="T0" y="T1"/>
              </a:cxn>
              <a:cxn ang="T7">
                <a:pos x="T2" y="T3"/>
              </a:cxn>
              <a:cxn ang="T8">
                <a:pos x="T4" y="T5"/>
              </a:cxn>
            </a:cxnLst>
            <a:rect l="T9" t="T10" r="T11" b="T12"/>
            <a:pathLst>
              <a:path w="181" h="182">
                <a:moveTo>
                  <a:pt x="0" y="0"/>
                </a:moveTo>
                <a:lnTo>
                  <a:pt x="91" y="92"/>
                </a:lnTo>
                <a:lnTo>
                  <a:pt x="181" y="182"/>
                </a:lnTo>
              </a:path>
            </a:pathLst>
          </a:custGeom>
          <a:noFill/>
          <a:ln w="28575" cmpd="sng">
            <a:solidFill>
              <a:schemeClr val="tx1"/>
            </a:solidFill>
            <a:round/>
            <a:headEnd type="none" w="med" len="med"/>
            <a:tailEnd type="none" w="med" len="med"/>
          </a:ln>
        </p:spPr>
        <p:txBody>
          <a:bodyPr/>
          <a:lstStyle/>
          <a:p>
            <a:endParaRPr lang="en-US"/>
          </a:p>
        </p:txBody>
      </p:sp>
      <p:sp>
        <p:nvSpPr>
          <p:cNvPr id="37967" name="AutoShape 83"/>
          <p:cNvSpPr>
            <a:spLocks noChangeAspect="1" noChangeArrowheads="1"/>
          </p:cNvSpPr>
          <p:nvPr/>
        </p:nvSpPr>
        <p:spPr bwMode="auto">
          <a:xfrm flipH="1" flipV="1">
            <a:off x="5153025" y="5976938"/>
            <a:ext cx="125413" cy="50800"/>
          </a:xfrm>
          <a:prstGeom prst="leftRightArrow">
            <a:avLst>
              <a:gd name="adj1" fmla="val 50000"/>
              <a:gd name="adj2" fmla="val 49375"/>
            </a:avLst>
          </a:prstGeom>
          <a:solidFill>
            <a:schemeClr val="accent1"/>
          </a:solidFill>
          <a:ln w="9525">
            <a:solidFill>
              <a:schemeClr val="tx1"/>
            </a:solidFill>
            <a:miter lim="800000"/>
            <a:headEnd/>
            <a:tailEnd/>
          </a:ln>
        </p:spPr>
        <p:txBody>
          <a:bodyPr wrap="none" anchor="ctr"/>
          <a:lstStyle/>
          <a:p>
            <a:endParaRPr lang="en-US"/>
          </a:p>
        </p:txBody>
      </p:sp>
      <p:sp>
        <p:nvSpPr>
          <p:cNvPr id="37968" name="AutoShape 84"/>
          <p:cNvSpPr>
            <a:spLocks noChangeAspect="1" noChangeArrowheads="1"/>
          </p:cNvSpPr>
          <p:nvPr/>
        </p:nvSpPr>
        <p:spPr bwMode="auto">
          <a:xfrm flipH="1" flipV="1">
            <a:off x="5153025" y="5616575"/>
            <a:ext cx="125413" cy="50800"/>
          </a:xfrm>
          <a:prstGeom prst="leftRightArrow">
            <a:avLst>
              <a:gd name="adj1" fmla="val 50000"/>
              <a:gd name="adj2" fmla="val 49375"/>
            </a:avLst>
          </a:prstGeom>
          <a:solidFill>
            <a:schemeClr val="accent1"/>
          </a:solidFill>
          <a:ln w="9525">
            <a:solidFill>
              <a:schemeClr val="tx1"/>
            </a:solidFill>
            <a:miter lim="800000"/>
            <a:headEnd/>
            <a:tailEnd/>
          </a:ln>
        </p:spPr>
        <p:txBody>
          <a:bodyPr wrap="none" anchor="ctr"/>
          <a:lstStyle/>
          <a:p>
            <a:endParaRPr lang="en-US"/>
          </a:p>
        </p:txBody>
      </p:sp>
      <p:sp>
        <p:nvSpPr>
          <p:cNvPr id="37969" name="AutoShape 86"/>
          <p:cNvSpPr>
            <a:spLocks noChangeArrowheads="1"/>
          </p:cNvSpPr>
          <p:nvPr/>
        </p:nvSpPr>
        <p:spPr bwMode="auto">
          <a:xfrm flipH="1">
            <a:off x="6948488" y="4927600"/>
            <a:ext cx="1727200" cy="1741488"/>
          </a:xfrm>
          <a:prstGeom prst="roundRect">
            <a:avLst>
              <a:gd name="adj" fmla="val 16667"/>
            </a:avLst>
          </a:prstGeom>
          <a:solidFill>
            <a:srgbClr val="FFFF99"/>
          </a:solidFill>
          <a:ln w="9525">
            <a:solidFill>
              <a:schemeClr val="tx1"/>
            </a:solidFill>
            <a:round/>
            <a:headEnd/>
            <a:tailEnd/>
          </a:ln>
        </p:spPr>
        <p:txBody>
          <a:bodyPr wrap="none" anchor="ctr"/>
          <a:lstStyle/>
          <a:p>
            <a:endParaRPr lang="en-US"/>
          </a:p>
        </p:txBody>
      </p:sp>
      <p:sp>
        <p:nvSpPr>
          <p:cNvPr id="37970" name="Text Box 87"/>
          <p:cNvSpPr txBox="1">
            <a:spLocks noChangeArrowheads="1"/>
          </p:cNvSpPr>
          <p:nvPr/>
        </p:nvSpPr>
        <p:spPr bwMode="auto">
          <a:xfrm flipH="1">
            <a:off x="7191375" y="4927600"/>
            <a:ext cx="1330325" cy="274638"/>
          </a:xfrm>
          <a:prstGeom prst="rect">
            <a:avLst/>
          </a:prstGeom>
          <a:noFill/>
          <a:ln w="9525">
            <a:noFill/>
            <a:miter lim="800000"/>
            <a:headEnd/>
            <a:tailEnd/>
          </a:ln>
        </p:spPr>
        <p:txBody>
          <a:bodyPr wrap="none">
            <a:spAutoFit/>
          </a:bodyPr>
          <a:lstStyle/>
          <a:p>
            <a:r>
              <a:rPr lang="en-US" sz="1200" b="1"/>
              <a:t>N band Imaging</a:t>
            </a:r>
          </a:p>
        </p:txBody>
      </p:sp>
      <p:sp>
        <p:nvSpPr>
          <p:cNvPr id="37971" name="Text Box 88"/>
          <p:cNvSpPr txBox="1">
            <a:spLocks noChangeArrowheads="1"/>
          </p:cNvSpPr>
          <p:nvPr/>
        </p:nvSpPr>
        <p:spPr bwMode="auto">
          <a:xfrm flipH="1">
            <a:off x="7956550" y="5214938"/>
            <a:ext cx="661988" cy="244475"/>
          </a:xfrm>
          <a:prstGeom prst="rect">
            <a:avLst/>
          </a:prstGeom>
          <a:noFill/>
          <a:ln w="9525">
            <a:noFill/>
            <a:miter lim="800000"/>
            <a:headEnd/>
            <a:tailEnd/>
          </a:ln>
        </p:spPr>
        <p:txBody>
          <a:bodyPr wrap="none">
            <a:spAutoFit/>
          </a:bodyPr>
          <a:lstStyle/>
          <a:p>
            <a:pPr algn="r"/>
            <a:r>
              <a:rPr lang="en-US" sz="1000"/>
              <a:t>Detector</a:t>
            </a:r>
          </a:p>
        </p:txBody>
      </p:sp>
      <p:sp>
        <p:nvSpPr>
          <p:cNvPr id="37972" name="Text Box 89"/>
          <p:cNvSpPr txBox="1">
            <a:spLocks noChangeArrowheads="1"/>
          </p:cNvSpPr>
          <p:nvPr/>
        </p:nvSpPr>
        <p:spPr bwMode="auto">
          <a:xfrm flipH="1">
            <a:off x="6900863" y="5610225"/>
            <a:ext cx="766762" cy="396875"/>
          </a:xfrm>
          <a:prstGeom prst="rect">
            <a:avLst/>
          </a:prstGeom>
          <a:noFill/>
          <a:ln w="9525">
            <a:noFill/>
            <a:miter lim="800000"/>
            <a:headEnd/>
            <a:tailEnd/>
          </a:ln>
        </p:spPr>
        <p:txBody>
          <a:bodyPr wrap="none">
            <a:spAutoFit/>
          </a:bodyPr>
          <a:lstStyle/>
          <a:p>
            <a:pPr algn="ctr"/>
            <a:r>
              <a:rPr lang="en-US" sz="1000"/>
              <a:t>Analyzing </a:t>
            </a:r>
          </a:p>
          <a:p>
            <a:pPr algn="ctr"/>
            <a:r>
              <a:rPr lang="en-US" sz="1000"/>
              <a:t>Optics</a:t>
            </a:r>
          </a:p>
        </p:txBody>
      </p:sp>
      <p:cxnSp>
        <p:nvCxnSpPr>
          <p:cNvPr id="37973" name="AutoShape 90"/>
          <p:cNvCxnSpPr>
            <a:cxnSpLocks noChangeShapeType="1"/>
            <a:stCxn id="37981" idx="1"/>
            <a:endCxn id="37980" idx="1"/>
          </p:cNvCxnSpPr>
          <p:nvPr/>
        </p:nvCxnSpPr>
        <p:spPr bwMode="auto">
          <a:xfrm flipV="1">
            <a:off x="7758113" y="5753100"/>
            <a:ext cx="355600" cy="828675"/>
          </a:xfrm>
          <a:prstGeom prst="straightConnector1">
            <a:avLst/>
          </a:prstGeom>
          <a:noFill/>
          <a:ln w="9525">
            <a:solidFill>
              <a:srgbClr val="FF0000"/>
            </a:solidFill>
            <a:round/>
            <a:headEnd/>
            <a:tailEnd/>
          </a:ln>
        </p:spPr>
      </p:cxnSp>
      <p:cxnSp>
        <p:nvCxnSpPr>
          <p:cNvPr id="37974" name="AutoShape 91"/>
          <p:cNvCxnSpPr>
            <a:cxnSpLocks noChangeShapeType="1"/>
            <a:stCxn id="37982" idx="1"/>
            <a:endCxn id="37980" idx="1"/>
          </p:cNvCxnSpPr>
          <p:nvPr/>
        </p:nvCxnSpPr>
        <p:spPr bwMode="auto">
          <a:xfrm flipH="1" flipV="1">
            <a:off x="8113713" y="5753100"/>
            <a:ext cx="192087" cy="828675"/>
          </a:xfrm>
          <a:prstGeom prst="straightConnector1">
            <a:avLst/>
          </a:prstGeom>
          <a:noFill/>
          <a:ln w="9525">
            <a:solidFill>
              <a:srgbClr val="FF0000"/>
            </a:solidFill>
            <a:round/>
            <a:headEnd/>
            <a:tailEnd/>
          </a:ln>
        </p:spPr>
      </p:cxnSp>
      <p:cxnSp>
        <p:nvCxnSpPr>
          <p:cNvPr id="37975" name="AutoShape 92"/>
          <p:cNvCxnSpPr>
            <a:cxnSpLocks noChangeShapeType="1"/>
            <a:stCxn id="37981" idx="1"/>
            <a:endCxn id="37983" idx="1"/>
          </p:cNvCxnSpPr>
          <p:nvPr/>
        </p:nvCxnSpPr>
        <p:spPr bwMode="auto">
          <a:xfrm flipV="1">
            <a:off x="7758113" y="5489575"/>
            <a:ext cx="1587" cy="1092200"/>
          </a:xfrm>
          <a:prstGeom prst="straightConnector1">
            <a:avLst/>
          </a:prstGeom>
          <a:noFill/>
          <a:ln w="9525">
            <a:solidFill>
              <a:srgbClr val="FF0000"/>
            </a:solidFill>
            <a:round/>
            <a:headEnd/>
            <a:tailEnd/>
          </a:ln>
        </p:spPr>
      </p:cxnSp>
      <p:sp>
        <p:nvSpPr>
          <p:cNvPr id="37976" name="Rectangle 93"/>
          <p:cNvSpPr>
            <a:spLocks noChangeArrowheads="1"/>
          </p:cNvSpPr>
          <p:nvPr/>
        </p:nvSpPr>
        <p:spPr bwMode="auto">
          <a:xfrm flipV="1">
            <a:off x="8229600" y="5416550"/>
            <a:ext cx="149225" cy="71438"/>
          </a:xfrm>
          <a:prstGeom prst="rect">
            <a:avLst/>
          </a:prstGeom>
          <a:solidFill>
            <a:srgbClr val="C0C0C0"/>
          </a:solidFill>
          <a:ln w="9525">
            <a:solidFill>
              <a:schemeClr val="tx1"/>
            </a:solidFill>
            <a:miter lim="800000"/>
            <a:headEnd/>
            <a:tailEnd/>
          </a:ln>
        </p:spPr>
        <p:txBody>
          <a:bodyPr wrap="none" anchor="ctr"/>
          <a:lstStyle/>
          <a:p>
            <a:endParaRPr lang="en-US"/>
          </a:p>
        </p:txBody>
      </p:sp>
      <p:cxnSp>
        <p:nvCxnSpPr>
          <p:cNvPr id="37977" name="AutoShape 94"/>
          <p:cNvCxnSpPr>
            <a:cxnSpLocks noChangeShapeType="1"/>
            <a:stCxn id="37976" idx="0"/>
            <a:endCxn id="37982" idx="1"/>
          </p:cNvCxnSpPr>
          <p:nvPr/>
        </p:nvCxnSpPr>
        <p:spPr bwMode="auto">
          <a:xfrm>
            <a:off x="8304213" y="5489575"/>
            <a:ext cx="1587" cy="1092200"/>
          </a:xfrm>
          <a:prstGeom prst="straightConnector1">
            <a:avLst/>
          </a:prstGeom>
          <a:noFill/>
          <a:ln w="9525">
            <a:solidFill>
              <a:srgbClr val="FF0000"/>
            </a:solidFill>
            <a:round/>
            <a:headEnd/>
            <a:tailEnd/>
          </a:ln>
        </p:spPr>
      </p:cxnSp>
      <p:sp>
        <p:nvSpPr>
          <p:cNvPr id="37978" name="Rectangle 95"/>
          <p:cNvSpPr>
            <a:spLocks noChangeArrowheads="1"/>
          </p:cNvSpPr>
          <p:nvPr/>
        </p:nvSpPr>
        <p:spPr bwMode="auto">
          <a:xfrm rot="-5400000" flipH="1" flipV="1">
            <a:off x="7739857" y="5588794"/>
            <a:ext cx="71437" cy="3016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7979" name="Rectangle 96"/>
          <p:cNvSpPr>
            <a:spLocks noChangeArrowheads="1"/>
          </p:cNvSpPr>
          <p:nvPr/>
        </p:nvSpPr>
        <p:spPr bwMode="auto">
          <a:xfrm rot="-5400000" flipH="1" flipV="1">
            <a:off x="7739857" y="5733256"/>
            <a:ext cx="71438" cy="3016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7980" name="Freeform 97"/>
          <p:cNvSpPr>
            <a:spLocks noChangeAspect="1"/>
          </p:cNvSpPr>
          <p:nvPr/>
        </p:nvSpPr>
        <p:spPr bwMode="auto">
          <a:xfrm rot="-5211837" flipH="1" flipV="1">
            <a:off x="8097045" y="5609431"/>
            <a:ext cx="36512" cy="225425"/>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81" name="Freeform 98"/>
          <p:cNvSpPr>
            <a:spLocks/>
          </p:cNvSpPr>
          <p:nvPr/>
        </p:nvSpPr>
        <p:spPr bwMode="auto">
          <a:xfrm rot="17020232" flipH="1">
            <a:off x="7731919" y="6304757"/>
            <a:ext cx="73025" cy="452437"/>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82" name="Freeform 99"/>
          <p:cNvSpPr>
            <a:spLocks/>
          </p:cNvSpPr>
          <p:nvPr/>
        </p:nvSpPr>
        <p:spPr bwMode="auto">
          <a:xfrm rot="15927140" flipH="1">
            <a:off x="8262937" y="6307138"/>
            <a:ext cx="73025" cy="450850"/>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7983" name="Freeform 100"/>
          <p:cNvSpPr>
            <a:spLocks/>
          </p:cNvSpPr>
          <p:nvPr/>
        </p:nvSpPr>
        <p:spPr bwMode="auto">
          <a:xfrm rot="16200000" flipV="1">
            <a:off x="7631907" y="5337969"/>
            <a:ext cx="287337" cy="301625"/>
          </a:xfrm>
          <a:custGeom>
            <a:avLst/>
            <a:gdLst>
              <a:gd name="T0" fmla="*/ 0 w 181"/>
              <a:gd name="T1" fmla="*/ 0 h 182"/>
              <a:gd name="T2" fmla="*/ 2147483647 w 181"/>
              <a:gd name="T3" fmla="*/ 2147483647 h 182"/>
              <a:gd name="T4" fmla="*/ 2147483647 w 181"/>
              <a:gd name="T5" fmla="*/ 2147483647 h 182"/>
              <a:gd name="T6" fmla="*/ 0 60000 65536"/>
              <a:gd name="T7" fmla="*/ 0 60000 65536"/>
              <a:gd name="T8" fmla="*/ 0 60000 65536"/>
              <a:gd name="T9" fmla="*/ 0 w 181"/>
              <a:gd name="T10" fmla="*/ 0 h 182"/>
              <a:gd name="T11" fmla="*/ 181 w 181"/>
              <a:gd name="T12" fmla="*/ 182 h 182"/>
            </a:gdLst>
            <a:ahLst/>
            <a:cxnLst>
              <a:cxn ang="T6">
                <a:pos x="T0" y="T1"/>
              </a:cxn>
              <a:cxn ang="T7">
                <a:pos x="T2" y="T3"/>
              </a:cxn>
              <a:cxn ang="T8">
                <a:pos x="T4" y="T5"/>
              </a:cxn>
            </a:cxnLst>
            <a:rect l="T9" t="T10" r="T11" b="T12"/>
            <a:pathLst>
              <a:path w="181" h="182">
                <a:moveTo>
                  <a:pt x="0" y="0"/>
                </a:moveTo>
                <a:lnTo>
                  <a:pt x="91" y="92"/>
                </a:lnTo>
                <a:lnTo>
                  <a:pt x="181" y="182"/>
                </a:lnTo>
              </a:path>
            </a:pathLst>
          </a:custGeom>
          <a:noFill/>
          <a:ln w="28575" cmpd="sng">
            <a:solidFill>
              <a:schemeClr val="tx1"/>
            </a:solidFill>
            <a:round/>
            <a:headEnd type="none" w="med" len="med"/>
            <a:tailEnd type="none" w="med" len="med"/>
          </a:ln>
        </p:spPr>
        <p:txBody>
          <a:bodyPr/>
          <a:lstStyle/>
          <a:p>
            <a:endParaRPr lang="en-US"/>
          </a:p>
        </p:txBody>
      </p:sp>
      <p:sp>
        <p:nvSpPr>
          <p:cNvPr id="37984" name="AutoShape 101"/>
          <p:cNvSpPr>
            <a:spLocks noChangeAspect="1" noChangeArrowheads="1"/>
          </p:cNvSpPr>
          <p:nvPr/>
        </p:nvSpPr>
        <p:spPr bwMode="auto">
          <a:xfrm flipV="1">
            <a:off x="7551738" y="5976938"/>
            <a:ext cx="131762" cy="50800"/>
          </a:xfrm>
          <a:prstGeom prst="leftRightArrow">
            <a:avLst>
              <a:gd name="adj1" fmla="val 50000"/>
              <a:gd name="adj2" fmla="val 51875"/>
            </a:avLst>
          </a:prstGeom>
          <a:solidFill>
            <a:schemeClr val="accent1"/>
          </a:solidFill>
          <a:ln w="9525">
            <a:solidFill>
              <a:schemeClr val="tx1"/>
            </a:solidFill>
            <a:miter lim="800000"/>
            <a:headEnd/>
            <a:tailEnd/>
          </a:ln>
        </p:spPr>
        <p:txBody>
          <a:bodyPr wrap="none" anchor="ctr"/>
          <a:lstStyle/>
          <a:p>
            <a:endParaRPr lang="en-US"/>
          </a:p>
        </p:txBody>
      </p:sp>
      <p:sp>
        <p:nvSpPr>
          <p:cNvPr id="37985" name="AutoShape 102"/>
          <p:cNvSpPr>
            <a:spLocks noChangeAspect="1" noChangeArrowheads="1"/>
          </p:cNvSpPr>
          <p:nvPr/>
        </p:nvSpPr>
        <p:spPr bwMode="auto">
          <a:xfrm flipV="1">
            <a:off x="7551738" y="5616575"/>
            <a:ext cx="131762" cy="50800"/>
          </a:xfrm>
          <a:prstGeom prst="leftRightArrow">
            <a:avLst>
              <a:gd name="adj1" fmla="val 50000"/>
              <a:gd name="adj2" fmla="val 51875"/>
            </a:avLst>
          </a:prstGeom>
          <a:solidFill>
            <a:schemeClr val="accent1"/>
          </a:solidFill>
          <a:ln w="9525">
            <a:solidFill>
              <a:schemeClr val="tx1"/>
            </a:solidFill>
            <a:miter lim="800000"/>
            <a:headEnd/>
            <a:tailEnd/>
          </a:ln>
        </p:spPr>
        <p:txBody>
          <a:bodyPr wrap="none" anchor="ctr"/>
          <a:lstStyle/>
          <a:p>
            <a:endParaRPr lang="en-US"/>
          </a:p>
        </p:txBody>
      </p:sp>
      <p:cxnSp>
        <p:nvCxnSpPr>
          <p:cNvPr id="37986" name="AutoShape 103"/>
          <p:cNvCxnSpPr>
            <a:cxnSpLocks noChangeShapeType="1"/>
            <a:stCxn id="37943" idx="1"/>
            <a:endCxn id="37983" idx="1"/>
          </p:cNvCxnSpPr>
          <p:nvPr/>
        </p:nvCxnSpPr>
        <p:spPr bwMode="auto">
          <a:xfrm flipV="1">
            <a:off x="6448425" y="5489575"/>
            <a:ext cx="1311275" cy="14288"/>
          </a:xfrm>
          <a:prstGeom prst="straightConnector1">
            <a:avLst/>
          </a:prstGeom>
          <a:noFill/>
          <a:ln w="9525">
            <a:solidFill>
              <a:srgbClr val="FF0000"/>
            </a:solidFill>
            <a:round/>
            <a:headEnd/>
            <a:tailEnd/>
          </a:ln>
        </p:spPr>
      </p:cxnSp>
      <p:sp>
        <p:nvSpPr>
          <p:cNvPr id="37987" name="Text Box 104"/>
          <p:cNvSpPr txBox="1">
            <a:spLocks noChangeArrowheads="1"/>
          </p:cNvSpPr>
          <p:nvPr/>
        </p:nvSpPr>
        <p:spPr bwMode="auto">
          <a:xfrm>
            <a:off x="6083300" y="5618163"/>
            <a:ext cx="642938" cy="244475"/>
          </a:xfrm>
          <a:prstGeom prst="rect">
            <a:avLst/>
          </a:prstGeom>
          <a:noFill/>
          <a:ln w="9525">
            <a:noFill/>
            <a:miter lim="800000"/>
            <a:headEnd/>
            <a:tailEnd/>
          </a:ln>
        </p:spPr>
        <p:txBody>
          <a:bodyPr wrap="none">
            <a:spAutoFit/>
          </a:bodyPr>
          <a:lstStyle/>
          <a:p>
            <a:r>
              <a:rPr lang="en-US" sz="1000"/>
              <a:t>Dichroic</a:t>
            </a:r>
          </a:p>
        </p:txBody>
      </p:sp>
      <p:sp>
        <p:nvSpPr>
          <p:cNvPr id="37988" name="AutoShape 105"/>
          <p:cNvSpPr>
            <a:spLocks noChangeArrowheads="1"/>
          </p:cNvSpPr>
          <p:nvPr/>
        </p:nvSpPr>
        <p:spPr bwMode="auto">
          <a:xfrm>
            <a:off x="4138613" y="2252663"/>
            <a:ext cx="1728787" cy="2563812"/>
          </a:xfrm>
          <a:prstGeom prst="roundRect">
            <a:avLst>
              <a:gd name="adj" fmla="val 16667"/>
            </a:avLst>
          </a:prstGeom>
          <a:solidFill>
            <a:srgbClr val="FFFF99"/>
          </a:solidFill>
          <a:ln w="9525">
            <a:solidFill>
              <a:schemeClr val="tx1"/>
            </a:solidFill>
            <a:round/>
            <a:headEnd/>
            <a:tailEnd/>
          </a:ln>
        </p:spPr>
        <p:txBody>
          <a:bodyPr wrap="none" anchor="ctr"/>
          <a:lstStyle/>
          <a:p>
            <a:endParaRPr lang="en-US"/>
          </a:p>
        </p:txBody>
      </p:sp>
      <p:sp>
        <p:nvSpPr>
          <p:cNvPr id="37989" name="Text Box 106"/>
          <p:cNvSpPr txBox="1">
            <a:spLocks noChangeArrowheads="1"/>
          </p:cNvSpPr>
          <p:nvPr/>
        </p:nvSpPr>
        <p:spPr bwMode="auto">
          <a:xfrm>
            <a:off x="5262563" y="4556125"/>
            <a:ext cx="388937" cy="244475"/>
          </a:xfrm>
          <a:prstGeom prst="rect">
            <a:avLst/>
          </a:prstGeom>
          <a:noFill/>
          <a:ln w="9525">
            <a:noFill/>
            <a:miter lim="800000"/>
            <a:headEnd/>
            <a:tailEnd/>
          </a:ln>
        </p:spPr>
        <p:txBody>
          <a:bodyPr wrap="none">
            <a:spAutoFit/>
          </a:bodyPr>
          <a:lstStyle/>
          <a:p>
            <a:r>
              <a:rPr lang="en-US" sz="1000"/>
              <a:t>IFU</a:t>
            </a:r>
          </a:p>
        </p:txBody>
      </p:sp>
      <p:sp>
        <p:nvSpPr>
          <p:cNvPr id="37990" name="Text Box 107"/>
          <p:cNvSpPr txBox="1">
            <a:spLocks noChangeArrowheads="1"/>
          </p:cNvSpPr>
          <p:nvPr/>
        </p:nvSpPr>
        <p:spPr bwMode="auto">
          <a:xfrm>
            <a:off x="4354513" y="2684463"/>
            <a:ext cx="782637" cy="396875"/>
          </a:xfrm>
          <a:prstGeom prst="rect">
            <a:avLst/>
          </a:prstGeom>
          <a:noFill/>
          <a:ln w="9525">
            <a:noFill/>
            <a:miter lim="800000"/>
            <a:headEnd/>
            <a:tailEnd/>
          </a:ln>
        </p:spPr>
        <p:txBody>
          <a:bodyPr wrap="none">
            <a:spAutoFit/>
          </a:bodyPr>
          <a:lstStyle/>
          <a:p>
            <a:pPr algn="ctr"/>
            <a:r>
              <a:rPr lang="en-US" sz="1000"/>
              <a:t>Main</a:t>
            </a:r>
          </a:p>
          <a:p>
            <a:pPr algn="ctr"/>
            <a:r>
              <a:rPr lang="en-US" sz="1000"/>
              <a:t>Dispersion</a:t>
            </a:r>
          </a:p>
        </p:txBody>
      </p:sp>
      <p:sp>
        <p:nvSpPr>
          <p:cNvPr id="37991" name="Text Box 108"/>
          <p:cNvSpPr txBox="1">
            <a:spLocks noChangeArrowheads="1"/>
          </p:cNvSpPr>
          <p:nvPr/>
        </p:nvSpPr>
        <p:spPr bwMode="auto">
          <a:xfrm>
            <a:off x="4140200" y="3621088"/>
            <a:ext cx="661988" cy="244475"/>
          </a:xfrm>
          <a:prstGeom prst="rect">
            <a:avLst/>
          </a:prstGeom>
          <a:noFill/>
          <a:ln w="9525">
            <a:noFill/>
            <a:miter lim="800000"/>
            <a:headEnd/>
            <a:tailEnd/>
          </a:ln>
        </p:spPr>
        <p:txBody>
          <a:bodyPr wrap="none">
            <a:spAutoFit/>
          </a:bodyPr>
          <a:lstStyle/>
          <a:p>
            <a:pPr algn="r"/>
            <a:r>
              <a:rPr lang="en-US" sz="1000"/>
              <a:t>Detector</a:t>
            </a:r>
          </a:p>
        </p:txBody>
      </p:sp>
      <p:sp>
        <p:nvSpPr>
          <p:cNvPr id="37992" name="Text Box 109"/>
          <p:cNvSpPr txBox="1">
            <a:spLocks noChangeArrowheads="1"/>
          </p:cNvSpPr>
          <p:nvPr/>
        </p:nvSpPr>
        <p:spPr bwMode="auto">
          <a:xfrm>
            <a:off x="5146675" y="3908425"/>
            <a:ext cx="782638" cy="396875"/>
          </a:xfrm>
          <a:prstGeom prst="rect">
            <a:avLst/>
          </a:prstGeom>
          <a:noFill/>
          <a:ln w="9525">
            <a:noFill/>
            <a:miter lim="800000"/>
            <a:headEnd/>
            <a:tailEnd/>
          </a:ln>
        </p:spPr>
        <p:txBody>
          <a:bodyPr wrap="none">
            <a:spAutoFit/>
          </a:bodyPr>
          <a:lstStyle/>
          <a:p>
            <a:pPr algn="ctr"/>
            <a:r>
              <a:rPr lang="en-US" sz="1000"/>
              <a:t>Pre </a:t>
            </a:r>
          </a:p>
          <a:p>
            <a:pPr algn="ctr"/>
            <a:r>
              <a:rPr lang="en-US" sz="1000"/>
              <a:t>Dispersion</a:t>
            </a:r>
          </a:p>
        </p:txBody>
      </p:sp>
      <p:sp>
        <p:nvSpPr>
          <p:cNvPr id="37993" name="Text Box 110"/>
          <p:cNvSpPr txBox="1">
            <a:spLocks noChangeArrowheads="1"/>
          </p:cNvSpPr>
          <p:nvPr/>
        </p:nvSpPr>
        <p:spPr bwMode="auto">
          <a:xfrm>
            <a:off x="4403725" y="2252663"/>
            <a:ext cx="1174750" cy="457200"/>
          </a:xfrm>
          <a:prstGeom prst="rect">
            <a:avLst/>
          </a:prstGeom>
          <a:noFill/>
          <a:ln w="9525">
            <a:noFill/>
            <a:miter lim="800000"/>
            <a:headEnd/>
            <a:tailEnd/>
          </a:ln>
        </p:spPr>
        <p:txBody>
          <a:bodyPr wrap="none">
            <a:spAutoFit/>
          </a:bodyPr>
          <a:lstStyle/>
          <a:p>
            <a:pPr algn="ctr"/>
            <a:r>
              <a:rPr lang="en-US" sz="1200" b="1"/>
              <a:t>L&amp;M band </a:t>
            </a:r>
          </a:p>
          <a:p>
            <a:pPr algn="ctr"/>
            <a:r>
              <a:rPr lang="en-US" sz="1200" b="1"/>
              <a:t>Spectrograph</a:t>
            </a:r>
          </a:p>
        </p:txBody>
      </p:sp>
      <p:sp>
        <p:nvSpPr>
          <p:cNvPr id="37994" name="Rectangle 111"/>
          <p:cNvSpPr>
            <a:spLocks noChangeArrowheads="1"/>
          </p:cNvSpPr>
          <p:nvPr/>
        </p:nvSpPr>
        <p:spPr bwMode="auto">
          <a:xfrm rot="5400000">
            <a:off x="5454651" y="4430712"/>
            <a:ext cx="430212" cy="106363"/>
          </a:xfrm>
          <a:prstGeom prst="rect">
            <a:avLst/>
          </a:prstGeom>
          <a:solidFill>
            <a:schemeClr val="accent1"/>
          </a:solidFill>
          <a:ln w="9525">
            <a:solidFill>
              <a:schemeClr val="tx1"/>
            </a:solidFill>
            <a:miter lim="800000"/>
            <a:headEnd/>
            <a:tailEnd/>
          </a:ln>
        </p:spPr>
        <p:txBody>
          <a:bodyPr wrap="none" anchor="ctr"/>
          <a:lstStyle/>
          <a:p>
            <a:endParaRPr lang="en-US"/>
          </a:p>
        </p:txBody>
      </p:sp>
      <p:cxnSp>
        <p:nvCxnSpPr>
          <p:cNvPr id="37995" name="AutoShape 112"/>
          <p:cNvCxnSpPr>
            <a:cxnSpLocks noChangeShapeType="1"/>
            <a:stCxn id="38008" idx="1"/>
            <a:endCxn id="38012" idx="1"/>
          </p:cNvCxnSpPr>
          <p:nvPr/>
        </p:nvCxnSpPr>
        <p:spPr bwMode="auto">
          <a:xfrm flipV="1">
            <a:off x="4357688" y="4227513"/>
            <a:ext cx="776287" cy="339725"/>
          </a:xfrm>
          <a:prstGeom prst="straightConnector1">
            <a:avLst/>
          </a:prstGeom>
          <a:noFill/>
          <a:ln w="9525">
            <a:solidFill>
              <a:srgbClr val="FF0000"/>
            </a:solidFill>
            <a:round/>
            <a:headEnd/>
            <a:tailEnd/>
          </a:ln>
        </p:spPr>
      </p:cxnSp>
      <p:cxnSp>
        <p:nvCxnSpPr>
          <p:cNvPr id="37996" name="AutoShape 113"/>
          <p:cNvCxnSpPr>
            <a:cxnSpLocks noChangeShapeType="1"/>
            <a:stCxn id="38009" idx="1"/>
            <a:endCxn id="38012" idx="1"/>
          </p:cNvCxnSpPr>
          <p:nvPr/>
        </p:nvCxnSpPr>
        <p:spPr bwMode="auto">
          <a:xfrm>
            <a:off x="4284663" y="4062413"/>
            <a:ext cx="849312" cy="165100"/>
          </a:xfrm>
          <a:prstGeom prst="straightConnector1">
            <a:avLst/>
          </a:prstGeom>
          <a:noFill/>
          <a:ln w="9525">
            <a:solidFill>
              <a:srgbClr val="FF0000"/>
            </a:solidFill>
            <a:round/>
            <a:headEnd/>
            <a:tailEnd/>
          </a:ln>
        </p:spPr>
      </p:cxnSp>
      <p:cxnSp>
        <p:nvCxnSpPr>
          <p:cNvPr id="37997" name="AutoShape 114"/>
          <p:cNvCxnSpPr>
            <a:cxnSpLocks noChangeShapeType="1"/>
            <a:stCxn id="38009" idx="1"/>
            <a:endCxn id="38013" idx="2"/>
          </p:cNvCxnSpPr>
          <p:nvPr/>
        </p:nvCxnSpPr>
        <p:spPr bwMode="auto">
          <a:xfrm flipV="1">
            <a:off x="4284663" y="3768725"/>
            <a:ext cx="1243012" cy="293688"/>
          </a:xfrm>
          <a:prstGeom prst="straightConnector1">
            <a:avLst/>
          </a:prstGeom>
          <a:noFill/>
          <a:ln w="9525">
            <a:solidFill>
              <a:srgbClr val="FF0000"/>
            </a:solidFill>
            <a:round/>
            <a:headEnd/>
            <a:tailEnd/>
          </a:ln>
        </p:spPr>
      </p:cxnSp>
      <p:cxnSp>
        <p:nvCxnSpPr>
          <p:cNvPr id="37998" name="AutoShape 115"/>
          <p:cNvCxnSpPr>
            <a:cxnSpLocks noChangeShapeType="1"/>
            <a:stCxn id="38013" idx="2"/>
            <a:endCxn id="38011" idx="1"/>
          </p:cNvCxnSpPr>
          <p:nvPr/>
        </p:nvCxnSpPr>
        <p:spPr bwMode="auto">
          <a:xfrm flipH="1" flipV="1">
            <a:off x="4395788" y="3486150"/>
            <a:ext cx="1131887" cy="282575"/>
          </a:xfrm>
          <a:prstGeom prst="straightConnector1">
            <a:avLst/>
          </a:prstGeom>
          <a:noFill/>
          <a:ln w="9525">
            <a:solidFill>
              <a:srgbClr val="FF0000"/>
            </a:solidFill>
            <a:round/>
            <a:headEnd/>
            <a:tailEnd/>
          </a:ln>
        </p:spPr>
      </p:cxnSp>
      <p:cxnSp>
        <p:nvCxnSpPr>
          <p:cNvPr id="37999" name="AutoShape 116"/>
          <p:cNvCxnSpPr>
            <a:cxnSpLocks noChangeShapeType="1"/>
            <a:stCxn id="38014" idx="2"/>
            <a:endCxn id="38010" idx="1"/>
          </p:cNvCxnSpPr>
          <p:nvPr/>
        </p:nvCxnSpPr>
        <p:spPr bwMode="auto">
          <a:xfrm flipH="1" flipV="1">
            <a:off x="4479925" y="3062288"/>
            <a:ext cx="1114425" cy="219075"/>
          </a:xfrm>
          <a:prstGeom prst="straightConnector1">
            <a:avLst/>
          </a:prstGeom>
          <a:noFill/>
          <a:ln w="9525">
            <a:solidFill>
              <a:srgbClr val="FF0000"/>
            </a:solidFill>
            <a:round/>
            <a:headEnd/>
            <a:tailEnd/>
          </a:ln>
        </p:spPr>
      </p:cxnSp>
      <p:sp>
        <p:nvSpPr>
          <p:cNvPr id="38000" name="Line 117"/>
          <p:cNvSpPr>
            <a:spLocks noChangeShapeType="1"/>
          </p:cNvSpPr>
          <p:nvPr/>
        </p:nvSpPr>
        <p:spPr bwMode="auto">
          <a:xfrm rot="5400000">
            <a:off x="4878387" y="3870326"/>
            <a:ext cx="73025" cy="0"/>
          </a:xfrm>
          <a:prstGeom prst="line">
            <a:avLst/>
          </a:prstGeom>
          <a:noFill/>
          <a:ln w="28575">
            <a:solidFill>
              <a:schemeClr val="tx1"/>
            </a:solidFill>
            <a:round/>
            <a:headEnd/>
            <a:tailEnd/>
          </a:ln>
        </p:spPr>
        <p:txBody>
          <a:bodyPr/>
          <a:lstStyle/>
          <a:p>
            <a:endParaRPr lang="en-US"/>
          </a:p>
        </p:txBody>
      </p:sp>
      <p:sp>
        <p:nvSpPr>
          <p:cNvPr id="38001" name="Line 118"/>
          <p:cNvSpPr>
            <a:spLocks noChangeShapeType="1"/>
          </p:cNvSpPr>
          <p:nvPr/>
        </p:nvSpPr>
        <p:spPr bwMode="auto">
          <a:xfrm rot="5400000">
            <a:off x="4878387" y="4016376"/>
            <a:ext cx="73025" cy="0"/>
          </a:xfrm>
          <a:prstGeom prst="line">
            <a:avLst/>
          </a:prstGeom>
          <a:noFill/>
          <a:ln w="28575">
            <a:solidFill>
              <a:schemeClr val="tx1"/>
            </a:solidFill>
            <a:round/>
            <a:headEnd/>
            <a:tailEnd/>
          </a:ln>
        </p:spPr>
        <p:txBody>
          <a:bodyPr/>
          <a:lstStyle/>
          <a:p>
            <a:endParaRPr lang="en-US"/>
          </a:p>
        </p:txBody>
      </p:sp>
      <p:cxnSp>
        <p:nvCxnSpPr>
          <p:cNvPr id="38002" name="AutoShape 119"/>
          <p:cNvCxnSpPr>
            <a:cxnSpLocks noChangeShapeType="1"/>
            <a:stCxn id="38014" idx="2"/>
            <a:endCxn id="38011" idx="1"/>
          </p:cNvCxnSpPr>
          <p:nvPr/>
        </p:nvCxnSpPr>
        <p:spPr bwMode="auto">
          <a:xfrm flipH="1">
            <a:off x="4395788" y="3281363"/>
            <a:ext cx="1198562" cy="204787"/>
          </a:xfrm>
          <a:prstGeom prst="straightConnector1">
            <a:avLst/>
          </a:prstGeom>
          <a:noFill/>
          <a:ln w="9525">
            <a:solidFill>
              <a:srgbClr val="FF0000"/>
            </a:solidFill>
            <a:round/>
            <a:headEnd/>
            <a:tailEnd/>
          </a:ln>
        </p:spPr>
      </p:cxnSp>
      <p:sp>
        <p:nvSpPr>
          <p:cNvPr id="38003" name="Rectangle 120"/>
          <p:cNvSpPr>
            <a:spLocks noChangeArrowheads="1"/>
          </p:cNvSpPr>
          <p:nvPr/>
        </p:nvSpPr>
        <p:spPr bwMode="auto">
          <a:xfrm rot="5400000">
            <a:off x="4751388" y="3727450"/>
            <a:ext cx="144462" cy="71438"/>
          </a:xfrm>
          <a:prstGeom prst="rect">
            <a:avLst/>
          </a:prstGeom>
          <a:solidFill>
            <a:srgbClr val="C0C0C0"/>
          </a:solidFill>
          <a:ln w="9525">
            <a:solidFill>
              <a:schemeClr val="tx1"/>
            </a:solidFill>
            <a:miter lim="800000"/>
            <a:headEnd/>
            <a:tailEnd/>
          </a:ln>
        </p:spPr>
        <p:txBody>
          <a:bodyPr wrap="none" anchor="ctr"/>
          <a:lstStyle/>
          <a:p>
            <a:endParaRPr lang="en-US"/>
          </a:p>
        </p:txBody>
      </p:sp>
      <p:cxnSp>
        <p:nvCxnSpPr>
          <p:cNvPr id="38004" name="AutoShape 121"/>
          <p:cNvCxnSpPr>
            <a:cxnSpLocks noChangeShapeType="1"/>
            <a:stCxn id="38013" idx="1"/>
            <a:endCxn id="38003" idx="0"/>
          </p:cNvCxnSpPr>
          <p:nvPr/>
        </p:nvCxnSpPr>
        <p:spPr bwMode="auto">
          <a:xfrm flipH="1">
            <a:off x="4862513" y="3603625"/>
            <a:ext cx="681037" cy="160338"/>
          </a:xfrm>
          <a:prstGeom prst="straightConnector1">
            <a:avLst/>
          </a:prstGeom>
          <a:noFill/>
          <a:ln w="9525">
            <a:solidFill>
              <a:srgbClr val="FF0000"/>
            </a:solidFill>
            <a:round/>
            <a:headEnd/>
            <a:tailEnd/>
          </a:ln>
        </p:spPr>
      </p:cxnSp>
      <p:cxnSp>
        <p:nvCxnSpPr>
          <p:cNvPr id="38005" name="AutoShape 122"/>
          <p:cNvCxnSpPr>
            <a:cxnSpLocks noChangeShapeType="1"/>
            <a:stCxn id="38013" idx="1"/>
            <a:endCxn id="38011" idx="2"/>
          </p:cNvCxnSpPr>
          <p:nvPr/>
        </p:nvCxnSpPr>
        <p:spPr bwMode="auto">
          <a:xfrm flipH="1" flipV="1">
            <a:off x="4389438" y="3394075"/>
            <a:ext cx="1154112" cy="209550"/>
          </a:xfrm>
          <a:prstGeom prst="straightConnector1">
            <a:avLst/>
          </a:prstGeom>
          <a:noFill/>
          <a:ln w="9525">
            <a:solidFill>
              <a:srgbClr val="FF0000"/>
            </a:solidFill>
            <a:round/>
            <a:headEnd/>
            <a:tailEnd/>
          </a:ln>
        </p:spPr>
      </p:cxnSp>
      <p:cxnSp>
        <p:nvCxnSpPr>
          <p:cNvPr id="38006" name="AutoShape 123"/>
          <p:cNvCxnSpPr>
            <a:cxnSpLocks noChangeShapeType="1"/>
            <a:stCxn id="38014" idx="1"/>
            <a:endCxn id="38010" idx="1"/>
          </p:cNvCxnSpPr>
          <p:nvPr/>
        </p:nvCxnSpPr>
        <p:spPr bwMode="auto">
          <a:xfrm flipH="1" flipV="1">
            <a:off x="4479925" y="3062288"/>
            <a:ext cx="1139825" cy="28575"/>
          </a:xfrm>
          <a:prstGeom prst="straightConnector1">
            <a:avLst/>
          </a:prstGeom>
          <a:noFill/>
          <a:ln w="9525">
            <a:solidFill>
              <a:srgbClr val="FF0000"/>
            </a:solidFill>
            <a:round/>
            <a:headEnd/>
            <a:tailEnd/>
          </a:ln>
        </p:spPr>
      </p:cxnSp>
      <p:cxnSp>
        <p:nvCxnSpPr>
          <p:cNvPr id="38007" name="AutoShape 124"/>
          <p:cNvCxnSpPr>
            <a:cxnSpLocks noChangeShapeType="1"/>
            <a:stCxn id="38014" idx="1"/>
            <a:endCxn id="38011" idx="2"/>
          </p:cNvCxnSpPr>
          <p:nvPr/>
        </p:nvCxnSpPr>
        <p:spPr bwMode="auto">
          <a:xfrm flipH="1">
            <a:off x="4389438" y="3090863"/>
            <a:ext cx="1230312" cy="303212"/>
          </a:xfrm>
          <a:prstGeom prst="straightConnector1">
            <a:avLst/>
          </a:prstGeom>
          <a:noFill/>
          <a:ln w="9525">
            <a:solidFill>
              <a:srgbClr val="FF0000"/>
            </a:solidFill>
            <a:round/>
            <a:headEnd/>
            <a:tailEnd/>
          </a:ln>
        </p:spPr>
      </p:cxnSp>
      <p:sp>
        <p:nvSpPr>
          <p:cNvPr id="38008" name="Freeform 125"/>
          <p:cNvSpPr>
            <a:spLocks/>
          </p:cNvSpPr>
          <p:nvPr/>
        </p:nvSpPr>
        <p:spPr bwMode="auto">
          <a:xfrm rot="10180892" flipV="1">
            <a:off x="4371975" y="4338638"/>
            <a:ext cx="73025" cy="433387"/>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8009" name="Freeform 126"/>
          <p:cNvSpPr>
            <a:spLocks/>
          </p:cNvSpPr>
          <p:nvPr/>
        </p:nvSpPr>
        <p:spPr bwMode="auto">
          <a:xfrm rot="10180892" flipV="1">
            <a:off x="4298950" y="3833813"/>
            <a:ext cx="73025" cy="433387"/>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8010" name="Freeform 127"/>
          <p:cNvSpPr>
            <a:spLocks/>
          </p:cNvSpPr>
          <p:nvPr/>
        </p:nvSpPr>
        <p:spPr bwMode="auto">
          <a:xfrm rot="5400000" flipV="1">
            <a:off x="4282282" y="2812256"/>
            <a:ext cx="361950" cy="503237"/>
          </a:xfrm>
          <a:custGeom>
            <a:avLst/>
            <a:gdLst>
              <a:gd name="T0" fmla="*/ 0 w 272"/>
              <a:gd name="T1" fmla="*/ 0 h 272"/>
              <a:gd name="T2" fmla="*/ 2147483647 w 272"/>
              <a:gd name="T3" fmla="*/ 2147483647 h 272"/>
              <a:gd name="T4" fmla="*/ 2147483647 w 272"/>
              <a:gd name="T5" fmla="*/ 2147483647 h 272"/>
              <a:gd name="T6" fmla="*/ 0 60000 65536"/>
              <a:gd name="T7" fmla="*/ 0 60000 65536"/>
              <a:gd name="T8" fmla="*/ 0 60000 65536"/>
              <a:gd name="T9" fmla="*/ 0 w 272"/>
              <a:gd name="T10" fmla="*/ 0 h 272"/>
              <a:gd name="T11" fmla="*/ 272 w 272"/>
              <a:gd name="T12" fmla="*/ 272 h 272"/>
            </a:gdLst>
            <a:ahLst/>
            <a:cxnLst>
              <a:cxn ang="T6">
                <a:pos x="T0" y="T1"/>
              </a:cxn>
              <a:cxn ang="T7">
                <a:pos x="T2" y="T3"/>
              </a:cxn>
              <a:cxn ang="T8">
                <a:pos x="T4" y="T5"/>
              </a:cxn>
            </a:cxnLst>
            <a:rect l="T9" t="T10" r="T11" b="T12"/>
            <a:pathLst>
              <a:path w="272" h="272">
                <a:moveTo>
                  <a:pt x="0" y="0"/>
                </a:moveTo>
                <a:lnTo>
                  <a:pt x="134" y="138"/>
                </a:lnTo>
                <a:lnTo>
                  <a:pt x="272" y="272"/>
                </a:lnTo>
              </a:path>
            </a:pathLst>
          </a:custGeom>
          <a:noFill/>
          <a:ln w="28575" cmpd="sng">
            <a:solidFill>
              <a:schemeClr val="tx1"/>
            </a:solidFill>
            <a:round/>
            <a:headEnd type="none" w="med" len="med"/>
            <a:tailEnd type="none" w="med" len="med"/>
          </a:ln>
        </p:spPr>
        <p:txBody>
          <a:bodyPr/>
          <a:lstStyle/>
          <a:p>
            <a:endParaRPr lang="en-US"/>
          </a:p>
        </p:txBody>
      </p:sp>
      <p:sp>
        <p:nvSpPr>
          <p:cNvPr id="38011" name="Freeform 128"/>
          <p:cNvSpPr>
            <a:spLocks noChangeAspect="1"/>
          </p:cNvSpPr>
          <p:nvPr/>
        </p:nvSpPr>
        <p:spPr bwMode="auto">
          <a:xfrm rot="5400000">
            <a:off x="4265613" y="3417888"/>
            <a:ext cx="214312" cy="42862"/>
          </a:xfrm>
          <a:custGeom>
            <a:avLst/>
            <a:gdLst>
              <a:gd name="T0" fmla="*/ 2147483647 w 135"/>
              <a:gd name="T1" fmla="*/ 2147483647 h 27"/>
              <a:gd name="T2" fmla="*/ 2147483647 w 135"/>
              <a:gd name="T3" fmla="*/ 2147483647 h 27"/>
              <a:gd name="T4" fmla="*/ 2147483647 w 135"/>
              <a:gd name="T5" fmla="*/ 2147483647 h 27"/>
              <a:gd name="T6" fmla="*/ 0 w 135"/>
              <a:gd name="T7" fmla="*/ 2147483647 h 27"/>
              <a:gd name="T8" fmla="*/ 0 60000 65536"/>
              <a:gd name="T9" fmla="*/ 0 60000 65536"/>
              <a:gd name="T10" fmla="*/ 0 60000 65536"/>
              <a:gd name="T11" fmla="*/ 0 60000 65536"/>
              <a:gd name="T12" fmla="*/ 0 w 135"/>
              <a:gd name="T13" fmla="*/ 0 h 27"/>
              <a:gd name="T14" fmla="*/ 135 w 135"/>
              <a:gd name="T15" fmla="*/ 27 h 27"/>
            </a:gdLst>
            <a:ahLst/>
            <a:cxnLst>
              <a:cxn ang="T8">
                <a:pos x="T0" y="T1"/>
              </a:cxn>
              <a:cxn ang="T9">
                <a:pos x="T2" y="T3"/>
              </a:cxn>
              <a:cxn ang="T10">
                <a:pos x="T4" y="T5"/>
              </a:cxn>
              <a:cxn ang="T11">
                <a:pos x="T6" y="T7"/>
              </a:cxn>
            </a:cxnLst>
            <a:rect l="T12" t="T13" r="T14" b="T15"/>
            <a:pathLst>
              <a:path w="135" h="27">
                <a:moveTo>
                  <a:pt x="135" y="12"/>
                </a:moveTo>
                <a:cubicBezTo>
                  <a:pt x="127" y="10"/>
                  <a:pt x="102" y="2"/>
                  <a:pt x="87" y="1"/>
                </a:cubicBezTo>
                <a:cubicBezTo>
                  <a:pt x="72" y="0"/>
                  <a:pt x="61" y="1"/>
                  <a:pt x="47" y="5"/>
                </a:cubicBezTo>
                <a:cubicBezTo>
                  <a:pt x="33" y="9"/>
                  <a:pt x="10" y="23"/>
                  <a:pt x="0" y="27"/>
                </a:cubicBezTo>
              </a:path>
            </a:pathLst>
          </a:custGeom>
          <a:noFill/>
          <a:ln w="28575" cmpd="sng">
            <a:solidFill>
              <a:schemeClr val="tx1"/>
            </a:solidFill>
            <a:round/>
            <a:headEnd/>
            <a:tailEnd/>
          </a:ln>
        </p:spPr>
        <p:txBody>
          <a:bodyPr/>
          <a:lstStyle/>
          <a:p>
            <a:endParaRPr lang="en-US"/>
          </a:p>
        </p:txBody>
      </p:sp>
      <p:sp>
        <p:nvSpPr>
          <p:cNvPr id="38012" name="Freeform 129"/>
          <p:cNvSpPr>
            <a:spLocks/>
          </p:cNvSpPr>
          <p:nvPr/>
        </p:nvSpPr>
        <p:spPr bwMode="auto">
          <a:xfrm rot="5400000">
            <a:off x="4967288" y="4157663"/>
            <a:ext cx="360362" cy="144462"/>
          </a:xfrm>
          <a:custGeom>
            <a:avLst/>
            <a:gdLst>
              <a:gd name="T0" fmla="*/ 0 w 272"/>
              <a:gd name="T1" fmla="*/ 0 h 272"/>
              <a:gd name="T2" fmla="*/ 2147483647 w 272"/>
              <a:gd name="T3" fmla="*/ 2147483647 h 272"/>
              <a:gd name="T4" fmla="*/ 2147483647 w 272"/>
              <a:gd name="T5" fmla="*/ 2147483647 h 272"/>
              <a:gd name="T6" fmla="*/ 0 60000 65536"/>
              <a:gd name="T7" fmla="*/ 0 60000 65536"/>
              <a:gd name="T8" fmla="*/ 0 60000 65536"/>
              <a:gd name="T9" fmla="*/ 0 w 272"/>
              <a:gd name="T10" fmla="*/ 0 h 272"/>
              <a:gd name="T11" fmla="*/ 272 w 272"/>
              <a:gd name="T12" fmla="*/ 272 h 272"/>
            </a:gdLst>
            <a:ahLst/>
            <a:cxnLst>
              <a:cxn ang="T6">
                <a:pos x="T0" y="T1"/>
              </a:cxn>
              <a:cxn ang="T7">
                <a:pos x="T2" y="T3"/>
              </a:cxn>
              <a:cxn ang="T8">
                <a:pos x="T4" y="T5"/>
              </a:cxn>
            </a:cxnLst>
            <a:rect l="T9" t="T10" r="T11" b="T12"/>
            <a:pathLst>
              <a:path w="272" h="272">
                <a:moveTo>
                  <a:pt x="0" y="0"/>
                </a:moveTo>
                <a:lnTo>
                  <a:pt x="134" y="138"/>
                </a:lnTo>
                <a:lnTo>
                  <a:pt x="272" y="272"/>
                </a:lnTo>
              </a:path>
            </a:pathLst>
          </a:custGeom>
          <a:noFill/>
          <a:ln w="28575" cmpd="sng">
            <a:solidFill>
              <a:schemeClr val="tx1"/>
            </a:solidFill>
            <a:round/>
            <a:headEnd type="none" w="med" len="med"/>
            <a:tailEnd type="none" w="med" len="med"/>
          </a:ln>
        </p:spPr>
        <p:txBody>
          <a:bodyPr/>
          <a:lstStyle/>
          <a:p>
            <a:endParaRPr lang="en-US"/>
          </a:p>
        </p:txBody>
      </p:sp>
      <p:sp>
        <p:nvSpPr>
          <p:cNvPr id="38013" name="Freeform 130"/>
          <p:cNvSpPr>
            <a:spLocks/>
          </p:cNvSpPr>
          <p:nvPr/>
        </p:nvSpPr>
        <p:spPr bwMode="auto">
          <a:xfrm rot="5400000">
            <a:off x="5277644" y="3631406"/>
            <a:ext cx="425450" cy="109538"/>
          </a:xfrm>
          <a:custGeom>
            <a:avLst/>
            <a:gdLst>
              <a:gd name="T0" fmla="*/ 0 w 268"/>
              <a:gd name="T1" fmla="*/ 2147483647 h 69"/>
              <a:gd name="T2" fmla="*/ 2147483647 w 268"/>
              <a:gd name="T3" fmla="*/ 2147483647 h 69"/>
              <a:gd name="T4" fmla="*/ 2147483647 w 268"/>
              <a:gd name="T5" fmla="*/ 2147483647 h 69"/>
              <a:gd name="T6" fmla="*/ 2147483647 w 268"/>
              <a:gd name="T7" fmla="*/ 2147483647 h 69"/>
              <a:gd name="T8" fmla="*/ 0 60000 65536"/>
              <a:gd name="T9" fmla="*/ 0 60000 65536"/>
              <a:gd name="T10" fmla="*/ 0 60000 65536"/>
              <a:gd name="T11" fmla="*/ 0 60000 65536"/>
              <a:gd name="T12" fmla="*/ 0 w 268"/>
              <a:gd name="T13" fmla="*/ 0 h 69"/>
              <a:gd name="T14" fmla="*/ 268 w 268"/>
              <a:gd name="T15" fmla="*/ 69 h 69"/>
            </a:gdLst>
            <a:ahLst/>
            <a:cxnLst>
              <a:cxn ang="T8">
                <a:pos x="T0" y="T1"/>
              </a:cxn>
              <a:cxn ang="T9">
                <a:pos x="T2" y="T3"/>
              </a:cxn>
              <a:cxn ang="T10">
                <a:pos x="T4" y="T5"/>
              </a:cxn>
              <a:cxn ang="T11">
                <a:pos x="T6" y="T7"/>
              </a:cxn>
            </a:cxnLst>
            <a:rect l="T12" t="T13" r="T14" b="T15"/>
            <a:pathLst>
              <a:path w="268" h="69">
                <a:moveTo>
                  <a:pt x="0" y="21"/>
                </a:moveTo>
                <a:cubicBezTo>
                  <a:pt x="15" y="18"/>
                  <a:pt x="61" y="4"/>
                  <a:pt x="90" y="2"/>
                </a:cubicBezTo>
                <a:cubicBezTo>
                  <a:pt x="119" y="0"/>
                  <a:pt x="146" y="1"/>
                  <a:pt x="176" y="12"/>
                </a:cubicBezTo>
                <a:cubicBezTo>
                  <a:pt x="206" y="23"/>
                  <a:pt x="249" y="57"/>
                  <a:pt x="268" y="69"/>
                </a:cubicBezTo>
              </a:path>
            </a:pathLst>
          </a:custGeom>
          <a:noFill/>
          <a:ln w="28575" cmpd="sng">
            <a:solidFill>
              <a:schemeClr val="tx1"/>
            </a:solidFill>
            <a:round/>
            <a:headEnd/>
            <a:tailEnd/>
          </a:ln>
        </p:spPr>
        <p:txBody>
          <a:bodyPr/>
          <a:lstStyle/>
          <a:p>
            <a:endParaRPr lang="en-US"/>
          </a:p>
        </p:txBody>
      </p:sp>
      <p:sp>
        <p:nvSpPr>
          <p:cNvPr id="38014" name="Freeform 131"/>
          <p:cNvSpPr>
            <a:spLocks/>
          </p:cNvSpPr>
          <p:nvPr/>
        </p:nvSpPr>
        <p:spPr bwMode="auto">
          <a:xfrm rot="5400000">
            <a:off x="5353051" y="3125787"/>
            <a:ext cx="425450" cy="111125"/>
          </a:xfrm>
          <a:custGeom>
            <a:avLst/>
            <a:gdLst>
              <a:gd name="T0" fmla="*/ 0 w 268"/>
              <a:gd name="T1" fmla="*/ 2147483647 h 70"/>
              <a:gd name="T2" fmla="*/ 2147483647 w 268"/>
              <a:gd name="T3" fmla="*/ 2147483647 h 70"/>
              <a:gd name="T4" fmla="*/ 2147483647 w 268"/>
              <a:gd name="T5" fmla="*/ 2147483647 h 70"/>
              <a:gd name="T6" fmla="*/ 2147483647 w 268"/>
              <a:gd name="T7" fmla="*/ 2147483647 h 70"/>
              <a:gd name="T8" fmla="*/ 0 60000 65536"/>
              <a:gd name="T9" fmla="*/ 0 60000 65536"/>
              <a:gd name="T10" fmla="*/ 0 60000 65536"/>
              <a:gd name="T11" fmla="*/ 0 60000 65536"/>
              <a:gd name="T12" fmla="*/ 0 w 268"/>
              <a:gd name="T13" fmla="*/ 0 h 70"/>
              <a:gd name="T14" fmla="*/ 268 w 268"/>
              <a:gd name="T15" fmla="*/ 70 h 70"/>
            </a:gdLst>
            <a:ahLst/>
            <a:cxnLst>
              <a:cxn ang="T8">
                <a:pos x="T0" y="T1"/>
              </a:cxn>
              <a:cxn ang="T9">
                <a:pos x="T2" y="T3"/>
              </a:cxn>
              <a:cxn ang="T10">
                <a:pos x="T4" y="T5"/>
              </a:cxn>
              <a:cxn ang="T11">
                <a:pos x="T6" y="T7"/>
              </a:cxn>
            </a:cxnLst>
            <a:rect l="T12" t="T13" r="T14" b="T15"/>
            <a:pathLst>
              <a:path w="268" h="70">
                <a:moveTo>
                  <a:pt x="0" y="22"/>
                </a:moveTo>
                <a:cubicBezTo>
                  <a:pt x="14" y="19"/>
                  <a:pt x="55" y="2"/>
                  <a:pt x="86" y="1"/>
                </a:cubicBezTo>
                <a:cubicBezTo>
                  <a:pt x="117" y="0"/>
                  <a:pt x="158" y="6"/>
                  <a:pt x="188" y="17"/>
                </a:cubicBezTo>
                <a:cubicBezTo>
                  <a:pt x="218" y="28"/>
                  <a:pt x="251" y="59"/>
                  <a:pt x="268" y="70"/>
                </a:cubicBezTo>
              </a:path>
            </a:pathLst>
          </a:custGeom>
          <a:noFill/>
          <a:ln w="28575" cmpd="sng">
            <a:solidFill>
              <a:schemeClr val="tx1"/>
            </a:solidFill>
            <a:round/>
            <a:headEnd/>
            <a:tailEnd/>
          </a:ln>
        </p:spPr>
        <p:txBody>
          <a:bodyPr/>
          <a:lstStyle/>
          <a:p>
            <a:endParaRPr lang="en-US"/>
          </a:p>
        </p:txBody>
      </p:sp>
      <p:sp>
        <p:nvSpPr>
          <p:cNvPr id="38015" name="AutoShape 132"/>
          <p:cNvSpPr>
            <a:spLocks noChangeAspect="1" noChangeArrowheads="1"/>
          </p:cNvSpPr>
          <p:nvPr/>
        </p:nvSpPr>
        <p:spPr bwMode="auto">
          <a:xfrm rot="5400000">
            <a:off x="4914107" y="4017169"/>
            <a:ext cx="125412" cy="50800"/>
          </a:xfrm>
          <a:prstGeom prst="leftRightArrow">
            <a:avLst>
              <a:gd name="adj1" fmla="val 50000"/>
              <a:gd name="adj2" fmla="val 49375"/>
            </a:avLst>
          </a:prstGeom>
          <a:solidFill>
            <a:schemeClr val="accent1"/>
          </a:solidFill>
          <a:ln w="9525">
            <a:solidFill>
              <a:schemeClr val="tx1"/>
            </a:solidFill>
            <a:miter lim="800000"/>
            <a:headEnd/>
            <a:tailEnd/>
          </a:ln>
        </p:spPr>
        <p:txBody>
          <a:bodyPr wrap="none" anchor="ctr"/>
          <a:lstStyle/>
          <a:p>
            <a:endParaRPr lang="en-US"/>
          </a:p>
        </p:txBody>
      </p:sp>
      <p:sp>
        <p:nvSpPr>
          <p:cNvPr id="38016" name="AutoShape 133"/>
          <p:cNvSpPr>
            <a:spLocks noChangeAspect="1" noChangeArrowheads="1"/>
          </p:cNvSpPr>
          <p:nvPr/>
        </p:nvSpPr>
        <p:spPr bwMode="auto">
          <a:xfrm rot="5400000" flipH="1" flipV="1">
            <a:off x="5195888" y="4292600"/>
            <a:ext cx="119062" cy="71438"/>
          </a:xfrm>
          <a:prstGeom prst="curvedUpArrow">
            <a:avLst>
              <a:gd name="adj1" fmla="val 33333"/>
              <a:gd name="adj2" fmla="val 66666"/>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8017" name="AutoShape 134"/>
          <p:cNvSpPr>
            <a:spLocks noChangeAspect="1" noChangeArrowheads="1"/>
          </p:cNvSpPr>
          <p:nvPr/>
        </p:nvSpPr>
        <p:spPr bwMode="auto">
          <a:xfrm rot="2953515">
            <a:off x="4332287" y="3078163"/>
            <a:ext cx="119063" cy="71438"/>
          </a:xfrm>
          <a:prstGeom prst="curvedUpArrow">
            <a:avLst>
              <a:gd name="adj1" fmla="val 33333"/>
              <a:gd name="adj2" fmla="val 66666"/>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8018" name="Freeform 135"/>
          <p:cNvSpPr>
            <a:spLocks/>
          </p:cNvSpPr>
          <p:nvPr/>
        </p:nvSpPr>
        <p:spPr bwMode="auto">
          <a:xfrm rot="5400000">
            <a:off x="6299994" y="4412456"/>
            <a:ext cx="287338" cy="288925"/>
          </a:xfrm>
          <a:custGeom>
            <a:avLst/>
            <a:gdLst>
              <a:gd name="T0" fmla="*/ 0 w 181"/>
              <a:gd name="T1" fmla="*/ 0 h 182"/>
              <a:gd name="T2" fmla="*/ 2147483647 w 181"/>
              <a:gd name="T3" fmla="*/ 2147483647 h 182"/>
              <a:gd name="T4" fmla="*/ 2147483647 w 181"/>
              <a:gd name="T5" fmla="*/ 2147483647 h 182"/>
              <a:gd name="T6" fmla="*/ 0 60000 65536"/>
              <a:gd name="T7" fmla="*/ 0 60000 65536"/>
              <a:gd name="T8" fmla="*/ 0 60000 65536"/>
              <a:gd name="T9" fmla="*/ 0 w 181"/>
              <a:gd name="T10" fmla="*/ 0 h 182"/>
              <a:gd name="T11" fmla="*/ 181 w 181"/>
              <a:gd name="T12" fmla="*/ 182 h 182"/>
            </a:gdLst>
            <a:ahLst/>
            <a:cxnLst>
              <a:cxn ang="T6">
                <a:pos x="T0" y="T1"/>
              </a:cxn>
              <a:cxn ang="T7">
                <a:pos x="T2" y="T3"/>
              </a:cxn>
              <a:cxn ang="T8">
                <a:pos x="T4" y="T5"/>
              </a:cxn>
            </a:cxnLst>
            <a:rect l="T9" t="T10" r="T11" b="T12"/>
            <a:pathLst>
              <a:path w="181" h="182">
                <a:moveTo>
                  <a:pt x="0" y="0"/>
                </a:moveTo>
                <a:lnTo>
                  <a:pt x="91" y="92"/>
                </a:lnTo>
                <a:lnTo>
                  <a:pt x="181" y="182"/>
                </a:lnTo>
              </a:path>
            </a:pathLst>
          </a:custGeom>
          <a:noFill/>
          <a:ln w="28575" cmpd="sng">
            <a:solidFill>
              <a:schemeClr val="tx1"/>
            </a:solidFill>
            <a:round/>
            <a:headEnd type="none" w="med" len="med"/>
            <a:tailEnd type="none" w="med" len="med"/>
          </a:ln>
        </p:spPr>
        <p:txBody>
          <a:bodyPr/>
          <a:lstStyle/>
          <a:p>
            <a:endParaRPr lang="en-US"/>
          </a:p>
        </p:txBody>
      </p:sp>
      <p:cxnSp>
        <p:nvCxnSpPr>
          <p:cNvPr id="38019" name="AutoShape 136"/>
          <p:cNvCxnSpPr>
            <a:cxnSpLocks noChangeShapeType="1"/>
            <a:stCxn id="38008" idx="1"/>
            <a:endCxn id="38018" idx="1"/>
          </p:cNvCxnSpPr>
          <p:nvPr/>
        </p:nvCxnSpPr>
        <p:spPr bwMode="auto">
          <a:xfrm flipV="1">
            <a:off x="4357688" y="4557713"/>
            <a:ext cx="2071687" cy="9525"/>
          </a:xfrm>
          <a:prstGeom prst="straightConnector1">
            <a:avLst/>
          </a:prstGeom>
          <a:noFill/>
          <a:ln w="9525">
            <a:solidFill>
              <a:srgbClr val="FF0000"/>
            </a:solidFill>
            <a:round/>
            <a:headEnd/>
            <a:tailEnd/>
          </a:ln>
        </p:spPr>
      </p:cxnSp>
      <p:sp>
        <p:nvSpPr>
          <p:cNvPr id="38020" name="Text Box 137"/>
          <p:cNvSpPr txBox="1">
            <a:spLocks noChangeArrowheads="1"/>
          </p:cNvSpPr>
          <p:nvPr/>
        </p:nvSpPr>
        <p:spPr bwMode="auto">
          <a:xfrm>
            <a:off x="5900738" y="4724400"/>
            <a:ext cx="563562" cy="244475"/>
          </a:xfrm>
          <a:prstGeom prst="rect">
            <a:avLst/>
          </a:prstGeom>
          <a:noFill/>
          <a:ln w="9525">
            <a:noFill/>
            <a:miter lim="800000"/>
            <a:headEnd/>
            <a:tailEnd/>
          </a:ln>
        </p:spPr>
        <p:txBody>
          <a:bodyPr wrap="none">
            <a:spAutoFit/>
          </a:bodyPr>
          <a:lstStyle/>
          <a:p>
            <a:r>
              <a:rPr lang="en-US" sz="1000"/>
              <a:t>Pickoff</a:t>
            </a:r>
          </a:p>
        </p:txBody>
      </p:sp>
      <p:sp>
        <p:nvSpPr>
          <p:cNvPr id="38021" name="Text Box 138"/>
          <p:cNvSpPr txBox="1">
            <a:spLocks noChangeArrowheads="1"/>
          </p:cNvSpPr>
          <p:nvPr/>
        </p:nvSpPr>
        <p:spPr bwMode="auto">
          <a:xfrm>
            <a:off x="6010275" y="3198813"/>
            <a:ext cx="501650" cy="396875"/>
          </a:xfrm>
          <a:prstGeom prst="rect">
            <a:avLst/>
          </a:prstGeom>
          <a:noFill/>
          <a:ln w="9525">
            <a:noFill/>
            <a:miter lim="800000"/>
            <a:headEnd/>
            <a:tailEnd/>
          </a:ln>
        </p:spPr>
        <p:txBody>
          <a:bodyPr wrap="none">
            <a:spAutoFit/>
          </a:bodyPr>
          <a:lstStyle/>
          <a:p>
            <a:pPr algn="ctr"/>
            <a:r>
              <a:rPr lang="en-US" sz="1000" noProof="1"/>
              <a:t>Dero-</a:t>
            </a:r>
          </a:p>
          <a:p>
            <a:pPr algn="ctr"/>
            <a:r>
              <a:rPr lang="en-US" sz="1000" noProof="1"/>
              <a:t>tator</a:t>
            </a:r>
          </a:p>
        </p:txBody>
      </p:sp>
      <p:sp>
        <p:nvSpPr>
          <p:cNvPr id="38022" name="Text Box 139"/>
          <p:cNvSpPr txBox="1">
            <a:spLocks noChangeArrowheads="1"/>
          </p:cNvSpPr>
          <p:nvPr/>
        </p:nvSpPr>
        <p:spPr bwMode="auto">
          <a:xfrm>
            <a:off x="6132513" y="606425"/>
            <a:ext cx="1031875" cy="274638"/>
          </a:xfrm>
          <a:prstGeom prst="rect">
            <a:avLst/>
          </a:prstGeom>
          <a:noFill/>
          <a:ln w="9525">
            <a:noFill/>
            <a:miter lim="800000"/>
            <a:headEnd/>
            <a:tailEnd/>
          </a:ln>
        </p:spPr>
        <p:txBody>
          <a:bodyPr wrap="none">
            <a:spAutoFit/>
          </a:bodyPr>
          <a:lstStyle/>
          <a:p>
            <a:pPr algn="ctr"/>
            <a:r>
              <a:rPr lang="en-US" sz="1200" b="1"/>
              <a:t>Fore Optics</a:t>
            </a:r>
          </a:p>
        </p:txBody>
      </p:sp>
      <p:pic>
        <p:nvPicPr>
          <p:cNvPr id="38023" name="Picture 6" descr="logo_no_text_no_background.png"/>
          <p:cNvPicPr>
            <a:picLocks noChangeAspect="1"/>
          </p:cNvPicPr>
          <p:nvPr/>
        </p:nvPicPr>
        <p:blipFill>
          <a:blip r:embed="rId2"/>
          <a:srcRect/>
          <a:stretch>
            <a:fillRect/>
          </a:stretch>
        </p:blipFill>
        <p:spPr bwMode="auto">
          <a:xfrm>
            <a:off x="1128713" y="4567238"/>
            <a:ext cx="2052637" cy="1143000"/>
          </a:xfrm>
          <a:prstGeom prst="rect">
            <a:avLst/>
          </a:prstGeom>
          <a:noFill/>
          <a:ln w="9525">
            <a:noFill/>
            <a:miter lim="800000"/>
            <a:headEnd/>
            <a:tailEnd/>
          </a:ln>
        </p:spPr>
      </p:pic>
      <p:sp>
        <p:nvSpPr>
          <p:cNvPr id="38024" name="Text Box 141"/>
          <p:cNvSpPr txBox="1">
            <a:spLocks noChangeArrowheads="1"/>
          </p:cNvSpPr>
          <p:nvPr/>
        </p:nvSpPr>
        <p:spPr bwMode="auto">
          <a:xfrm>
            <a:off x="606425" y="5634038"/>
            <a:ext cx="2951449" cy="461665"/>
          </a:xfrm>
          <a:prstGeom prst="rect">
            <a:avLst/>
          </a:prstGeom>
          <a:noFill/>
          <a:ln w="9525">
            <a:noFill/>
            <a:miter lim="800000"/>
            <a:headEnd/>
            <a:tailEnd/>
          </a:ln>
        </p:spPr>
        <p:txBody>
          <a:bodyPr wrap="none">
            <a:spAutoFit/>
          </a:bodyPr>
          <a:lstStyle/>
          <a:p>
            <a:r>
              <a:rPr lang="en-US" sz="2400" dirty="0">
                <a:solidFill>
                  <a:schemeClr val="accent2">
                    <a:lumMod val="75000"/>
                  </a:schemeClr>
                </a:solidFill>
                <a:latin typeface="Comic Sans MS" pitchFamily="66" charset="0"/>
              </a:rPr>
              <a:t>f</a:t>
            </a:r>
            <a:r>
              <a:rPr lang="en-US" sz="2400" dirty="0" smtClean="0">
                <a:solidFill>
                  <a:schemeClr val="accent2">
                    <a:lumMod val="75000"/>
                  </a:schemeClr>
                </a:solidFill>
                <a:latin typeface="Comic Sans MS" pitchFamily="66" charset="0"/>
              </a:rPr>
              <a:t>unctional overview</a:t>
            </a:r>
            <a:endParaRPr lang="en-US" sz="2400" dirty="0">
              <a:solidFill>
                <a:schemeClr val="accent2">
                  <a:lumMod val="75000"/>
                </a:schemeClr>
              </a:solidFill>
              <a:latin typeface="Comic Sans MS" pitchFamily="66" charset="0"/>
            </a:endParaRPr>
          </a:p>
        </p:txBody>
      </p:sp>
      <p:sp>
        <p:nvSpPr>
          <p:cNvPr id="38025" name="AutoShape 143"/>
          <p:cNvSpPr>
            <a:spLocks noChangeAspect="1" noChangeArrowheads="1"/>
          </p:cNvSpPr>
          <p:nvPr/>
        </p:nvSpPr>
        <p:spPr bwMode="auto">
          <a:xfrm rot="-2483240">
            <a:off x="6173788" y="4660900"/>
            <a:ext cx="125412" cy="50800"/>
          </a:xfrm>
          <a:prstGeom prst="leftRightArrow">
            <a:avLst>
              <a:gd name="adj1" fmla="val 50000"/>
              <a:gd name="adj2" fmla="val 49375"/>
            </a:avLst>
          </a:prstGeom>
          <a:solidFill>
            <a:schemeClr val="accent1"/>
          </a:solidFill>
          <a:ln w="9525">
            <a:solidFill>
              <a:schemeClr val="tx1"/>
            </a:solidFill>
            <a:miter lim="800000"/>
            <a:headEnd/>
            <a:tailEnd/>
          </a:ln>
        </p:spPr>
        <p:txBody>
          <a:bodyPr wrap="none" anchor="ctr"/>
          <a:lstStyle/>
          <a:p>
            <a:endParaRPr lang="en-US"/>
          </a:p>
        </p:txBody>
      </p:sp>
      <p:sp>
        <p:nvSpPr>
          <p:cNvPr id="38026" name="AutoShape 144"/>
          <p:cNvSpPr>
            <a:spLocks noChangeArrowheads="1"/>
          </p:cNvSpPr>
          <p:nvPr/>
        </p:nvSpPr>
        <p:spPr bwMode="auto">
          <a:xfrm>
            <a:off x="754063" y="246063"/>
            <a:ext cx="1460500" cy="3816350"/>
          </a:xfrm>
          <a:prstGeom prst="roundRect">
            <a:avLst>
              <a:gd name="adj" fmla="val 16667"/>
            </a:avLst>
          </a:prstGeom>
          <a:solidFill>
            <a:srgbClr val="FFEBEB"/>
          </a:solidFill>
          <a:ln w="9525">
            <a:solidFill>
              <a:schemeClr val="tx1"/>
            </a:solidFill>
            <a:round/>
            <a:headEnd/>
            <a:tailEnd/>
          </a:ln>
        </p:spPr>
        <p:txBody>
          <a:bodyPr wrap="none" anchor="ctr"/>
          <a:lstStyle/>
          <a:p>
            <a:endParaRPr lang="en-US"/>
          </a:p>
        </p:txBody>
      </p:sp>
      <p:cxnSp>
        <p:nvCxnSpPr>
          <p:cNvPr id="38027" name="AutoShape 145"/>
          <p:cNvCxnSpPr>
            <a:cxnSpLocks noChangeShapeType="1"/>
            <a:stCxn id="38029" idx="3"/>
            <a:endCxn id="38045" idx="1"/>
          </p:cNvCxnSpPr>
          <p:nvPr/>
        </p:nvCxnSpPr>
        <p:spPr bwMode="auto">
          <a:xfrm flipV="1">
            <a:off x="1946275" y="996950"/>
            <a:ext cx="11113" cy="1068388"/>
          </a:xfrm>
          <a:prstGeom prst="straightConnector1">
            <a:avLst/>
          </a:prstGeom>
          <a:noFill/>
          <a:ln w="9525">
            <a:solidFill>
              <a:srgbClr val="FF0000"/>
            </a:solidFill>
            <a:round/>
            <a:headEnd/>
            <a:tailEnd/>
          </a:ln>
        </p:spPr>
      </p:cxnSp>
      <p:sp>
        <p:nvSpPr>
          <p:cNvPr id="38028" name="Freeform 146"/>
          <p:cNvSpPr>
            <a:spLocks noChangeAspect="1"/>
          </p:cNvSpPr>
          <p:nvPr/>
        </p:nvSpPr>
        <p:spPr bwMode="auto">
          <a:xfrm rot="15173837" flipH="1">
            <a:off x="1551782" y="1372394"/>
            <a:ext cx="36512" cy="215900"/>
          </a:xfrm>
          <a:custGeom>
            <a:avLst/>
            <a:gdLst>
              <a:gd name="T0" fmla="*/ 0 w 46"/>
              <a:gd name="T1" fmla="*/ 0 h 91"/>
              <a:gd name="T2" fmla="*/ 2147483647 w 46"/>
              <a:gd name="T3" fmla="*/ 2147483647 h 91"/>
              <a:gd name="T4" fmla="*/ 0 w 46"/>
              <a:gd name="T5" fmla="*/ 2147483647 h 91"/>
              <a:gd name="T6" fmla="*/ 0 60000 65536"/>
              <a:gd name="T7" fmla="*/ 0 60000 65536"/>
              <a:gd name="T8" fmla="*/ 0 60000 65536"/>
              <a:gd name="T9" fmla="*/ 0 w 46"/>
              <a:gd name="T10" fmla="*/ 0 h 91"/>
              <a:gd name="T11" fmla="*/ 46 w 46"/>
              <a:gd name="T12" fmla="*/ 91 h 91"/>
            </a:gdLst>
            <a:ahLst/>
            <a:cxnLst>
              <a:cxn ang="T6">
                <a:pos x="T0" y="T1"/>
              </a:cxn>
              <a:cxn ang="T7">
                <a:pos x="T2" y="T3"/>
              </a:cxn>
              <a:cxn ang="T8">
                <a:pos x="T4" y="T5"/>
              </a:cxn>
            </a:cxnLst>
            <a:rect l="T9" t="T10" r="T11" b="T12"/>
            <a:pathLst>
              <a:path w="46" h="91">
                <a:moveTo>
                  <a:pt x="0" y="0"/>
                </a:moveTo>
                <a:cubicBezTo>
                  <a:pt x="23" y="15"/>
                  <a:pt x="46" y="31"/>
                  <a:pt x="46" y="46"/>
                </a:cubicBezTo>
                <a:cubicBezTo>
                  <a:pt x="46" y="61"/>
                  <a:pt x="8" y="84"/>
                  <a:pt x="0" y="91"/>
                </a:cubicBezTo>
              </a:path>
            </a:pathLst>
          </a:custGeom>
          <a:noFill/>
          <a:ln w="28575" cmpd="sng">
            <a:solidFill>
              <a:schemeClr val="tx1"/>
            </a:solidFill>
            <a:round/>
            <a:headEnd/>
            <a:tailEnd/>
          </a:ln>
        </p:spPr>
        <p:txBody>
          <a:bodyPr/>
          <a:lstStyle/>
          <a:p>
            <a:endParaRPr lang="en-US"/>
          </a:p>
        </p:txBody>
      </p:sp>
      <p:sp>
        <p:nvSpPr>
          <p:cNvPr id="38029" name="Freeform 147"/>
          <p:cNvSpPr>
            <a:spLocks/>
          </p:cNvSpPr>
          <p:nvPr/>
        </p:nvSpPr>
        <p:spPr bwMode="auto">
          <a:xfrm flipH="1">
            <a:off x="1319213" y="1963738"/>
            <a:ext cx="768350" cy="222250"/>
          </a:xfrm>
          <a:custGeom>
            <a:avLst/>
            <a:gdLst>
              <a:gd name="T0" fmla="*/ 2147483647 w 554"/>
              <a:gd name="T1" fmla="*/ 2147483647 h 140"/>
              <a:gd name="T2" fmla="*/ 2147483647 w 554"/>
              <a:gd name="T3" fmla="*/ 2147483647 h 140"/>
              <a:gd name="T4" fmla="*/ 2147483647 w 554"/>
              <a:gd name="T5" fmla="*/ 2147483647 h 140"/>
              <a:gd name="T6" fmla="*/ 2147483647 w 554"/>
              <a:gd name="T7" fmla="*/ 2147483647 h 140"/>
              <a:gd name="T8" fmla="*/ 0 w 554"/>
              <a:gd name="T9" fmla="*/ 0 h 140"/>
              <a:gd name="T10" fmla="*/ 0 60000 65536"/>
              <a:gd name="T11" fmla="*/ 0 60000 65536"/>
              <a:gd name="T12" fmla="*/ 0 60000 65536"/>
              <a:gd name="T13" fmla="*/ 0 60000 65536"/>
              <a:gd name="T14" fmla="*/ 0 60000 65536"/>
              <a:gd name="T15" fmla="*/ 0 w 554"/>
              <a:gd name="T16" fmla="*/ 0 h 140"/>
              <a:gd name="T17" fmla="*/ 554 w 554"/>
              <a:gd name="T18" fmla="*/ 140 h 140"/>
            </a:gdLst>
            <a:ahLst/>
            <a:cxnLst>
              <a:cxn ang="T10">
                <a:pos x="T0" y="T1"/>
              </a:cxn>
              <a:cxn ang="T11">
                <a:pos x="T2" y="T3"/>
              </a:cxn>
              <a:cxn ang="T12">
                <a:pos x="T4" y="T5"/>
              </a:cxn>
              <a:cxn ang="T13">
                <a:pos x="T6" y="T7"/>
              </a:cxn>
              <a:cxn ang="T14">
                <a:pos x="T8" y="T9"/>
              </a:cxn>
            </a:cxnLst>
            <a:rect l="T15" t="T16" r="T17" b="T18"/>
            <a:pathLst>
              <a:path w="554" h="140">
                <a:moveTo>
                  <a:pt x="554" y="137"/>
                </a:moveTo>
                <a:cubicBezTo>
                  <a:pt x="530" y="137"/>
                  <a:pt x="459" y="140"/>
                  <a:pt x="410" y="136"/>
                </a:cubicBezTo>
                <a:cubicBezTo>
                  <a:pt x="361" y="132"/>
                  <a:pt x="312" y="127"/>
                  <a:pt x="262" y="115"/>
                </a:cubicBezTo>
                <a:cubicBezTo>
                  <a:pt x="212" y="103"/>
                  <a:pt x="156" y="83"/>
                  <a:pt x="112" y="64"/>
                </a:cubicBezTo>
                <a:cubicBezTo>
                  <a:pt x="68" y="45"/>
                  <a:pt x="23" y="13"/>
                  <a:pt x="0" y="0"/>
                </a:cubicBezTo>
              </a:path>
            </a:pathLst>
          </a:custGeom>
          <a:noFill/>
          <a:ln w="28575" cmpd="sng">
            <a:solidFill>
              <a:schemeClr val="tx1"/>
            </a:solidFill>
            <a:round/>
            <a:headEnd/>
            <a:tailEnd/>
          </a:ln>
        </p:spPr>
        <p:txBody>
          <a:bodyPr/>
          <a:lstStyle/>
          <a:p>
            <a:endParaRPr lang="en-US"/>
          </a:p>
        </p:txBody>
      </p:sp>
      <p:sp>
        <p:nvSpPr>
          <p:cNvPr id="38030" name="Freeform 148"/>
          <p:cNvSpPr>
            <a:spLocks/>
          </p:cNvSpPr>
          <p:nvPr/>
        </p:nvSpPr>
        <p:spPr bwMode="auto">
          <a:xfrm flipH="1" flipV="1">
            <a:off x="985838" y="1498600"/>
            <a:ext cx="288925" cy="73025"/>
          </a:xfrm>
          <a:custGeom>
            <a:avLst/>
            <a:gdLst>
              <a:gd name="T0" fmla="*/ 2147483647 w 272"/>
              <a:gd name="T1" fmla="*/ 0 h 272"/>
              <a:gd name="T2" fmla="*/ 2147483647 w 272"/>
              <a:gd name="T3" fmla="*/ 2147483647 h 272"/>
              <a:gd name="T4" fmla="*/ 0 w 272"/>
              <a:gd name="T5" fmla="*/ 2147483647 h 272"/>
              <a:gd name="T6" fmla="*/ 0 60000 65536"/>
              <a:gd name="T7" fmla="*/ 0 60000 65536"/>
              <a:gd name="T8" fmla="*/ 0 60000 65536"/>
              <a:gd name="T9" fmla="*/ 0 w 272"/>
              <a:gd name="T10" fmla="*/ 0 h 272"/>
              <a:gd name="T11" fmla="*/ 272 w 272"/>
              <a:gd name="T12" fmla="*/ 272 h 272"/>
            </a:gdLst>
            <a:ahLst/>
            <a:cxnLst>
              <a:cxn ang="T6">
                <a:pos x="T0" y="T1"/>
              </a:cxn>
              <a:cxn ang="T7">
                <a:pos x="T2" y="T3"/>
              </a:cxn>
              <a:cxn ang="T8">
                <a:pos x="T4" y="T5"/>
              </a:cxn>
            </a:cxnLst>
            <a:rect l="T9" t="T10" r="T11" b="T12"/>
            <a:pathLst>
              <a:path w="272" h="272">
                <a:moveTo>
                  <a:pt x="272" y="0"/>
                </a:moveTo>
                <a:lnTo>
                  <a:pt x="141" y="134"/>
                </a:lnTo>
                <a:lnTo>
                  <a:pt x="0" y="272"/>
                </a:lnTo>
              </a:path>
            </a:pathLst>
          </a:custGeom>
          <a:noFill/>
          <a:ln w="28575" cmpd="sng">
            <a:solidFill>
              <a:schemeClr val="tx1"/>
            </a:solidFill>
            <a:round/>
            <a:headEnd type="none" w="med" len="med"/>
            <a:tailEnd type="none" w="med" len="med"/>
          </a:ln>
        </p:spPr>
        <p:txBody>
          <a:bodyPr/>
          <a:lstStyle/>
          <a:p>
            <a:endParaRPr lang="en-US"/>
          </a:p>
        </p:txBody>
      </p:sp>
      <p:cxnSp>
        <p:nvCxnSpPr>
          <p:cNvPr id="38031" name="AutoShape 149"/>
          <p:cNvCxnSpPr>
            <a:cxnSpLocks noChangeShapeType="1"/>
            <a:stCxn id="38029" idx="3"/>
            <a:endCxn id="38028" idx="1"/>
          </p:cNvCxnSpPr>
          <p:nvPr/>
        </p:nvCxnSpPr>
        <p:spPr bwMode="auto">
          <a:xfrm flipH="1" flipV="1">
            <a:off x="1581150" y="1511300"/>
            <a:ext cx="365125" cy="554038"/>
          </a:xfrm>
          <a:prstGeom prst="straightConnector1">
            <a:avLst/>
          </a:prstGeom>
          <a:noFill/>
          <a:ln w="9525">
            <a:solidFill>
              <a:srgbClr val="FF0000"/>
            </a:solidFill>
            <a:round/>
            <a:headEnd/>
            <a:tailEnd/>
          </a:ln>
        </p:spPr>
      </p:cxnSp>
      <p:cxnSp>
        <p:nvCxnSpPr>
          <p:cNvPr id="38032" name="AutoShape 150"/>
          <p:cNvCxnSpPr>
            <a:cxnSpLocks noChangeShapeType="1"/>
            <a:stCxn id="38029" idx="1"/>
            <a:endCxn id="38028" idx="1"/>
          </p:cNvCxnSpPr>
          <p:nvPr/>
        </p:nvCxnSpPr>
        <p:spPr bwMode="auto">
          <a:xfrm flipV="1">
            <a:off x="1503363" y="1511300"/>
            <a:ext cx="77787" cy="668338"/>
          </a:xfrm>
          <a:prstGeom prst="straightConnector1">
            <a:avLst/>
          </a:prstGeom>
          <a:noFill/>
          <a:ln w="9525">
            <a:solidFill>
              <a:srgbClr val="FF0000"/>
            </a:solidFill>
            <a:round/>
            <a:headEnd/>
            <a:tailEnd/>
          </a:ln>
        </p:spPr>
      </p:cxnSp>
      <p:cxnSp>
        <p:nvCxnSpPr>
          <p:cNvPr id="38033" name="AutoShape 151"/>
          <p:cNvCxnSpPr>
            <a:cxnSpLocks noChangeShapeType="1"/>
            <a:stCxn id="38029" idx="1"/>
            <a:endCxn id="38030" idx="1"/>
          </p:cNvCxnSpPr>
          <p:nvPr/>
        </p:nvCxnSpPr>
        <p:spPr bwMode="auto">
          <a:xfrm flipH="1" flipV="1">
            <a:off x="1109663" y="1535113"/>
            <a:ext cx="393700" cy="644525"/>
          </a:xfrm>
          <a:prstGeom prst="straightConnector1">
            <a:avLst/>
          </a:prstGeom>
          <a:noFill/>
          <a:ln w="9525">
            <a:solidFill>
              <a:srgbClr val="FF0000"/>
            </a:solidFill>
            <a:round/>
            <a:headEnd/>
            <a:tailEnd/>
          </a:ln>
        </p:spPr>
      </p:cxnSp>
      <p:cxnSp>
        <p:nvCxnSpPr>
          <p:cNvPr id="38034" name="AutoShape 152"/>
          <p:cNvCxnSpPr>
            <a:cxnSpLocks noChangeShapeType="1"/>
            <a:stCxn id="38046" idx="1"/>
            <a:endCxn id="38030" idx="1"/>
          </p:cNvCxnSpPr>
          <p:nvPr/>
        </p:nvCxnSpPr>
        <p:spPr bwMode="auto">
          <a:xfrm flipH="1" flipV="1">
            <a:off x="1109663" y="1535113"/>
            <a:ext cx="4762" cy="1444625"/>
          </a:xfrm>
          <a:prstGeom prst="straightConnector1">
            <a:avLst/>
          </a:prstGeom>
          <a:noFill/>
          <a:ln w="9525">
            <a:solidFill>
              <a:srgbClr val="FF0000"/>
            </a:solidFill>
            <a:round/>
            <a:headEnd/>
            <a:tailEnd/>
          </a:ln>
        </p:spPr>
      </p:cxnSp>
      <p:sp>
        <p:nvSpPr>
          <p:cNvPr id="38035" name="Rectangle 153"/>
          <p:cNvSpPr>
            <a:spLocks noChangeArrowheads="1"/>
          </p:cNvSpPr>
          <p:nvPr/>
        </p:nvSpPr>
        <p:spPr bwMode="auto">
          <a:xfrm>
            <a:off x="1562100" y="2835275"/>
            <a:ext cx="71438" cy="288925"/>
          </a:xfrm>
          <a:prstGeom prst="rect">
            <a:avLst/>
          </a:prstGeom>
          <a:solidFill>
            <a:srgbClr val="C0C0C0"/>
          </a:solidFill>
          <a:ln w="9525">
            <a:solidFill>
              <a:schemeClr val="tx1"/>
            </a:solidFill>
            <a:miter lim="800000"/>
            <a:headEnd/>
            <a:tailEnd/>
          </a:ln>
        </p:spPr>
        <p:txBody>
          <a:bodyPr wrap="none" anchor="ctr"/>
          <a:lstStyle/>
          <a:p>
            <a:endParaRPr lang="en-US"/>
          </a:p>
        </p:txBody>
      </p:sp>
      <p:cxnSp>
        <p:nvCxnSpPr>
          <p:cNvPr id="38036" name="AutoShape 154"/>
          <p:cNvCxnSpPr>
            <a:cxnSpLocks noChangeShapeType="1"/>
            <a:stCxn id="38046" idx="1"/>
            <a:endCxn id="38035" idx="1"/>
          </p:cNvCxnSpPr>
          <p:nvPr/>
        </p:nvCxnSpPr>
        <p:spPr bwMode="auto">
          <a:xfrm>
            <a:off x="1114425" y="2979738"/>
            <a:ext cx="447675" cy="0"/>
          </a:xfrm>
          <a:prstGeom prst="straightConnector1">
            <a:avLst/>
          </a:prstGeom>
          <a:noFill/>
          <a:ln w="9525">
            <a:solidFill>
              <a:srgbClr val="FF0000"/>
            </a:solidFill>
            <a:round/>
            <a:headEnd/>
            <a:tailEnd/>
          </a:ln>
        </p:spPr>
      </p:cxnSp>
      <p:cxnSp>
        <p:nvCxnSpPr>
          <p:cNvPr id="38037" name="AutoShape 155"/>
          <p:cNvCxnSpPr>
            <a:cxnSpLocks noChangeShapeType="1"/>
            <a:stCxn id="38046" idx="1"/>
            <a:endCxn id="38044" idx="0"/>
          </p:cNvCxnSpPr>
          <p:nvPr/>
        </p:nvCxnSpPr>
        <p:spPr bwMode="auto">
          <a:xfrm flipH="1">
            <a:off x="1112838" y="2979738"/>
            <a:ext cx="1587" cy="423862"/>
          </a:xfrm>
          <a:prstGeom prst="straightConnector1">
            <a:avLst/>
          </a:prstGeom>
          <a:noFill/>
          <a:ln w="9525">
            <a:solidFill>
              <a:srgbClr val="FF0000"/>
            </a:solidFill>
            <a:round/>
            <a:headEnd/>
            <a:tailEnd/>
          </a:ln>
        </p:spPr>
      </p:cxnSp>
      <p:sp>
        <p:nvSpPr>
          <p:cNvPr id="38038" name="Rectangle 156"/>
          <p:cNvSpPr>
            <a:spLocks noChangeArrowheads="1"/>
          </p:cNvSpPr>
          <p:nvPr/>
        </p:nvSpPr>
        <p:spPr bwMode="auto">
          <a:xfrm rot="-5400000">
            <a:off x="1094582" y="2323306"/>
            <a:ext cx="71438" cy="2889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8039" name="AutoShape 157"/>
          <p:cNvSpPr>
            <a:spLocks noChangeAspect="1" noChangeArrowheads="1"/>
          </p:cNvSpPr>
          <p:nvPr/>
        </p:nvSpPr>
        <p:spPr bwMode="auto">
          <a:xfrm flipH="1">
            <a:off x="1174750" y="3411538"/>
            <a:ext cx="122238" cy="122237"/>
          </a:xfrm>
          <a:custGeom>
            <a:avLst/>
            <a:gdLst>
              <a:gd name="T0" fmla="*/ 2147483647 w 21600"/>
              <a:gd name="T1" fmla="*/ 2007565434 h 21600"/>
              <a:gd name="T2" fmla="*/ 2007664436 w 21600"/>
              <a:gd name="T3" fmla="*/ 2147483647 h 21600"/>
              <a:gd name="T4" fmla="*/ 0 w 21600"/>
              <a:gd name="T5" fmla="*/ 2007565434 h 21600"/>
              <a:gd name="T6" fmla="*/ 2007664436 w 21600"/>
              <a:gd name="T7" fmla="*/ 0 h 21600"/>
              <a:gd name="T8" fmla="*/ 0 60000 65536"/>
              <a:gd name="T9" fmla="*/ 5898240 60000 65536"/>
              <a:gd name="T10" fmla="*/ 11796480 60000 65536"/>
              <a:gd name="T11" fmla="*/ 17694720 60000 65536"/>
              <a:gd name="T12" fmla="*/ 2160 w 21600"/>
              <a:gd name="T13" fmla="*/ 8640 h 21600"/>
              <a:gd name="T14" fmla="*/ 19440 w 21600"/>
              <a:gd name="T15" fmla="*/ 12960 h 21600"/>
            </a:gdLst>
            <a:ahLst/>
            <a:cxnLst>
              <a:cxn ang="T8">
                <a:pos x="T0" y="T1"/>
              </a:cxn>
              <a:cxn ang="T9">
                <a:pos x="T2" y="T3"/>
              </a:cxn>
              <a:cxn ang="T10">
                <a:pos x="T4" y="T5"/>
              </a:cxn>
              <a:cxn ang="T11">
                <a:pos x="T6" y="T7"/>
              </a:cxn>
            </a:cxnLst>
            <a:rect l="T12" t="T13" r="T14" b="T15"/>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8040" name="AutoShape 158"/>
          <p:cNvSpPr>
            <a:spLocks noChangeAspect="1" noChangeArrowheads="1"/>
          </p:cNvSpPr>
          <p:nvPr/>
        </p:nvSpPr>
        <p:spPr bwMode="auto">
          <a:xfrm flipH="1">
            <a:off x="1274763" y="2574925"/>
            <a:ext cx="125412" cy="50800"/>
          </a:xfrm>
          <a:prstGeom prst="leftRightArrow">
            <a:avLst>
              <a:gd name="adj1" fmla="val 50000"/>
              <a:gd name="adj2" fmla="val 49375"/>
            </a:avLst>
          </a:prstGeom>
          <a:solidFill>
            <a:schemeClr val="accent1"/>
          </a:solidFill>
          <a:ln w="9525">
            <a:solidFill>
              <a:schemeClr val="tx1"/>
            </a:solidFill>
            <a:miter lim="800000"/>
            <a:headEnd/>
            <a:tailEnd/>
          </a:ln>
        </p:spPr>
        <p:txBody>
          <a:bodyPr wrap="none" anchor="ctr"/>
          <a:lstStyle/>
          <a:p>
            <a:endParaRPr lang="en-US"/>
          </a:p>
        </p:txBody>
      </p:sp>
      <p:sp>
        <p:nvSpPr>
          <p:cNvPr id="38041" name="Text Box 159"/>
          <p:cNvSpPr txBox="1">
            <a:spLocks noChangeArrowheads="1"/>
          </p:cNvSpPr>
          <p:nvPr/>
        </p:nvSpPr>
        <p:spPr bwMode="auto">
          <a:xfrm flipH="1">
            <a:off x="1225550" y="2359025"/>
            <a:ext cx="669925" cy="244475"/>
          </a:xfrm>
          <a:prstGeom prst="rect">
            <a:avLst/>
          </a:prstGeom>
          <a:noFill/>
          <a:ln w="9525">
            <a:noFill/>
            <a:miter lim="800000"/>
            <a:headEnd/>
            <a:tailEnd/>
          </a:ln>
        </p:spPr>
        <p:txBody>
          <a:bodyPr wrap="none">
            <a:spAutoFit/>
          </a:bodyPr>
          <a:lstStyle/>
          <a:p>
            <a:r>
              <a:rPr lang="en-US" sz="1000"/>
              <a:t>Gas Cell</a:t>
            </a:r>
          </a:p>
        </p:txBody>
      </p:sp>
      <p:sp>
        <p:nvSpPr>
          <p:cNvPr id="38042" name="Text Box 160"/>
          <p:cNvSpPr txBox="1">
            <a:spLocks noChangeArrowheads="1"/>
          </p:cNvSpPr>
          <p:nvPr/>
        </p:nvSpPr>
        <p:spPr bwMode="auto">
          <a:xfrm flipH="1">
            <a:off x="1317625" y="3079750"/>
            <a:ext cx="715963" cy="396875"/>
          </a:xfrm>
          <a:prstGeom prst="rect">
            <a:avLst/>
          </a:prstGeom>
          <a:noFill/>
          <a:ln w="9525">
            <a:noFill/>
            <a:miter lim="800000"/>
            <a:headEnd/>
            <a:tailEnd/>
          </a:ln>
        </p:spPr>
        <p:txBody>
          <a:bodyPr wrap="none">
            <a:spAutoFit/>
          </a:bodyPr>
          <a:lstStyle/>
          <a:p>
            <a:pPr algn="ctr"/>
            <a:r>
              <a:rPr lang="en-US" sz="1000"/>
              <a:t>Extended</a:t>
            </a:r>
          </a:p>
          <a:p>
            <a:pPr algn="ctr"/>
            <a:r>
              <a:rPr lang="en-US" sz="1000"/>
              <a:t>Source</a:t>
            </a:r>
          </a:p>
        </p:txBody>
      </p:sp>
      <p:sp>
        <p:nvSpPr>
          <p:cNvPr id="38043" name="Text Box 161"/>
          <p:cNvSpPr txBox="1">
            <a:spLocks noChangeArrowheads="1"/>
          </p:cNvSpPr>
          <p:nvPr/>
        </p:nvSpPr>
        <p:spPr bwMode="auto">
          <a:xfrm flipH="1">
            <a:off x="871538" y="3482975"/>
            <a:ext cx="1069975" cy="396875"/>
          </a:xfrm>
          <a:prstGeom prst="rect">
            <a:avLst/>
          </a:prstGeom>
          <a:noFill/>
          <a:ln w="9525">
            <a:noFill/>
            <a:miter lim="800000"/>
            <a:headEnd/>
            <a:tailEnd/>
          </a:ln>
        </p:spPr>
        <p:txBody>
          <a:bodyPr wrap="none">
            <a:spAutoFit/>
          </a:bodyPr>
          <a:lstStyle/>
          <a:p>
            <a:pPr algn="ctr"/>
            <a:r>
              <a:rPr lang="en-US" sz="1000"/>
              <a:t>Point Source</a:t>
            </a:r>
          </a:p>
          <a:p>
            <a:pPr algn="ctr"/>
            <a:r>
              <a:rPr lang="en-US" sz="1000"/>
              <a:t>Monochromator</a:t>
            </a:r>
          </a:p>
        </p:txBody>
      </p:sp>
      <p:sp>
        <p:nvSpPr>
          <p:cNvPr id="38044" name="AutoShape 162"/>
          <p:cNvSpPr>
            <a:spLocks noChangeArrowheads="1"/>
          </p:cNvSpPr>
          <p:nvPr/>
        </p:nvSpPr>
        <p:spPr bwMode="auto">
          <a:xfrm flipH="1">
            <a:off x="1077913" y="3403600"/>
            <a:ext cx="69850" cy="69850"/>
          </a:xfrm>
          <a:prstGeom prst="diamond">
            <a:avLst/>
          </a:prstGeom>
          <a:solidFill>
            <a:srgbClr val="C0C0C0"/>
          </a:solidFill>
          <a:ln w="9525">
            <a:solidFill>
              <a:schemeClr val="tx1"/>
            </a:solidFill>
            <a:miter lim="800000"/>
            <a:headEnd/>
            <a:tailEnd/>
          </a:ln>
        </p:spPr>
        <p:txBody>
          <a:bodyPr wrap="none" anchor="ctr"/>
          <a:lstStyle/>
          <a:p>
            <a:endParaRPr lang="en-US"/>
          </a:p>
        </p:txBody>
      </p:sp>
      <p:sp>
        <p:nvSpPr>
          <p:cNvPr id="38045" name="Freeform 163"/>
          <p:cNvSpPr>
            <a:spLocks/>
          </p:cNvSpPr>
          <p:nvPr/>
        </p:nvSpPr>
        <p:spPr bwMode="auto">
          <a:xfrm>
            <a:off x="1793875" y="855663"/>
            <a:ext cx="288925" cy="287337"/>
          </a:xfrm>
          <a:custGeom>
            <a:avLst/>
            <a:gdLst>
              <a:gd name="T0" fmla="*/ 2147483647 w 272"/>
              <a:gd name="T1" fmla="*/ 0 h 272"/>
              <a:gd name="T2" fmla="*/ 2147483647 w 272"/>
              <a:gd name="T3" fmla="*/ 2147483647 h 272"/>
              <a:gd name="T4" fmla="*/ 0 w 272"/>
              <a:gd name="T5" fmla="*/ 2147483647 h 272"/>
              <a:gd name="T6" fmla="*/ 0 60000 65536"/>
              <a:gd name="T7" fmla="*/ 0 60000 65536"/>
              <a:gd name="T8" fmla="*/ 0 60000 65536"/>
              <a:gd name="T9" fmla="*/ 0 w 272"/>
              <a:gd name="T10" fmla="*/ 0 h 272"/>
              <a:gd name="T11" fmla="*/ 272 w 272"/>
              <a:gd name="T12" fmla="*/ 272 h 272"/>
            </a:gdLst>
            <a:ahLst/>
            <a:cxnLst>
              <a:cxn ang="T6">
                <a:pos x="T0" y="T1"/>
              </a:cxn>
              <a:cxn ang="T7">
                <a:pos x="T2" y="T3"/>
              </a:cxn>
              <a:cxn ang="T8">
                <a:pos x="T4" y="T5"/>
              </a:cxn>
            </a:cxnLst>
            <a:rect l="T9" t="T10" r="T11" b="T12"/>
            <a:pathLst>
              <a:path w="272" h="272">
                <a:moveTo>
                  <a:pt x="272" y="0"/>
                </a:moveTo>
                <a:lnTo>
                  <a:pt x="141" y="134"/>
                </a:lnTo>
                <a:lnTo>
                  <a:pt x="0" y="272"/>
                </a:lnTo>
              </a:path>
            </a:pathLst>
          </a:custGeom>
          <a:noFill/>
          <a:ln w="28575" cmpd="sng">
            <a:solidFill>
              <a:schemeClr val="tx1"/>
            </a:solidFill>
            <a:round/>
            <a:headEnd type="none" w="med" len="med"/>
            <a:tailEnd type="none" w="med" len="med"/>
          </a:ln>
        </p:spPr>
        <p:txBody>
          <a:bodyPr/>
          <a:lstStyle/>
          <a:p>
            <a:endParaRPr lang="en-US"/>
          </a:p>
        </p:txBody>
      </p:sp>
      <p:sp>
        <p:nvSpPr>
          <p:cNvPr id="38046" name="Freeform 164"/>
          <p:cNvSpPr>
            <a:spLocks/>
          </p:cNvSpPr>
          <p:nvPr/>
        </p:nvSpPr>
        <p:spPr bwMode="auto">
          <a:xfrm flipH="1">
            <a:off x="985838" y="2835275"/>
            <a:ext cx="288925" cy="288925"/>
          </a:xfrm>
          <a:custGeom>
            <a:avLst/>
            <a:gdLst>
              <a:gd name="T0" fmla="*/ 2147483647 w 182"/>
              <a:gd name="T1" fmla="*/ 0 h 182"/>
              <a:gd name="T2" fmla="*/ 2147483647 w 182"/>
              <a:gd name="T3" fmla="*/ 2147483647 h 182"/>
              <a:gd name="T4" fmla="*/ 0 w 182"/>
              <a:gd name="T5" fmla="*/ 2147483647 h 182"/>
              <a:gd name="T6" fmla="*/ 0 60000 65536"/>
              <a:gd name="T7" fmla="*/ 0 60000 65536"/>
              <a:gd name="T8" fmla="*/ 0 60000 65536"/>
              <a:gd name="T9" fmla="*/ 0 w 182"/>
              <a:gd name="T10" fmla="*/ 0 h 182"/>
              <a:gd name="T11" fmla="*/ 182 w 182"/>
              <a:gd name="T12" fmla="*/ 182 h 182"/>
            </a:gdLst>
            <a:ahLst/>
            <a:cxnLst>
              <a:cxn ang="T6">
                <a:pos x="T0" y="T1"/>
              </a:cxn>
              <a:cxn ang="T7">
                <a:pos x="T2" y="T3"/>
              </a:cxn>
              <a:cxn ang="T8">
                <a:pos x="T4" y="T5"/>
              </a:cxn>
            </a:cxnLst>
            <a:rect l="T9" t="T10" r="T11" b="T12"/>
            <a:pathLst>
              <a:path w="182" h="182">
                <a:moveTo>
                  <a:pt x="182" y="0"/>
                </a:moveTo>
                <a:lnTo>
                  <a:pt x="92" y="91"/>
                </a:lnTo>
                <a:lnTo>
                  <a:pt x="0" y="182"/>
                </a:lnTo>
              </a:path>
            </a:pathLst>
          </a:custGeom>
          <a:noFill/>
          <a:ln w="28575" cap="flat" cmpd="sng">
            <a:solidFill>
              <a:schemeClr val="tx1"/>
            </a:solidFill>
            <a:prstDash val="solid"/>
            <a:round/>
            <a:headEnd type="none" w="med" len="med"/>
            <a:tailEnd type="none" w="med" len="med"/>
          </a:ln>
        </p:spPr>
        <p:txBody>
          <a:bodyPr/>
          <a:lstStyle/>
          <a:p>
            <a:endParaRPr lang="en-US"/>
          </a:p>
        </p:txBody>
      </p:sp>
      <p:sp>
        <p:nvSpPr>
          <p:cNvPr id="38047" name="AutoShape 165"/>
          <p:cNvSpPr>
            <a:spLocks noChangeAspect="1" noChangeArrowheads="1"/>
          </p:cNvSpPr>
          <p:nvPr/>
        </p:nvSpPr>
        <p:spPr bwMode="auto">
          <a:xfrm rot="2483240" flipH="1">
            <a:off x="860425" y="2741613"/>
            <a:ext cx="125413" cy="50800"/>
          </a:xfrm>
          <a:prstGeom prst="leftRightArrow">
            <a:avLst>
              <a:gd name="adj1" fmla="val 50000"/>
              <a:gd name="adj2" fmla="val 49375"/>
            </a:avLst>
          </a:prstGeom>
          <a:solidFill>
            <a:schemeClr val="accent1"/>
          </a:solidFill>
          <a:ln w="9525">
            <a:solidFill>
              <a:schemeClr val="tx1"/>
            </a:solidFill>
            <a:miter lim="800000"/>
            <a:headEnd/>
            <a:tailEnd/>
          </a:ln>
        </p:spPr>
        <p:txBody>
          <a:bodyPr wrap="none" anchor="ctr"/>
          <a:lstStyle/>
          <a:p>
            <a:endParaRPr lang="en-US"/>
          </a:p>
        </p:txBody>
      </p:sp>
      <p:sp>
        <p:nvSpPr>
          <p:cNvPr id="38048" name="AutoShape 166"/>
          <p:cNvSpPr>
            <a:spLocks noChangeAspect="1" noChangeArrowheads="1"/>
          </p:cNvSpPr>
          <p:nvPr/>
        </p:nvSpPr>
        <p:spPr bwMode="auto">
          <a:xfrm rot="5400000" flipH="1">
            <a:off x="1715294" y="978694"/>
            <a:ext cx="125412" cy="50800"/>
          </a:xfrm>
          <a:prstGeom prst="leftRightArrow">
            <a:avLst>
              <a:gd name="adj1" fmla="val 50000"/>
              <a:gd name="adj2" fmla="val 49375"/>
            </a:avLst>
          </a:prstGeom>
          <a:solidFill>
            <a:schemeClr val="accent1"/>
          </a:solidFill>
          <a:ln w="9525">
            <a:solidFill>
              <a:schemeClr val="tx1"/>
            </a:solidFill>
            <a:miter lim="800000"/>
            <a:headEnd/>
            <a:tailEnd/>
          </a:ln>
        </p:spPr>
        <p:txBody>
          <a:bodyPr wrap="none" anchor="ctr"/>
          <a:lstStyle/>
          <a:p>
            <a:endParaRPr lang="en-US"/>
          </a:p>
        </p:txBody>
      </p:sp>
      <p:sp>
        <p:nvSpPr>
          <p:cNvPr id="38049" name="Text Box 167"/>
          <p:cNvSpPr txBox="1">
            <a:spLocks noChangeArrowheads="1"/>
          </p:cNvSpPr>
          <p:nvPr/>
        </p:nvSpPr>
        <p:spPr bwMode="auto">
          <a:xfrm>
            <a:off x="768350" y="293688"/>
            <a:ext cx="1489075" cy="457200"/>
          </a:xfrm>
          <a:prstGeom prst="rect">
            <a:avLst/>
          </a:prstGeom>
          <a:noFill/>
          <a:ln w="9525">
            <a:noFill/>
            <a:miter lim="800000"/>
            <a:headEnd/>
            <a:tailEnd/>
          </a:ln>
        </p:spPr>
        <p:txBody>
          <a:bodyPr wrap="none">
            <a:spAutoFit/>
          </a:bodyPr>
          <a:lstStyle/>
          <a:p>
            <a:pPr algn="ctr"/>
            <a:r>
              <a:rPr lang="en-US" sz="1200" b="1"/>
              <a:t>Warm Calibration </a:t>
            </a:r>
          </a:p>
          <a:p>
            <a:pPr algn="ctr"/>
            <a:r>
              <a:rPr lang="en-US" sz="1200" b="1"/>
              <a:t>Unit</a:t>
            </a:r>
          </a:p>
        </p:txBody>
      </p:sp>
      <p:sp>
        <p:nvSpPr>
          <p:cNvPr id="38050" name="AutoShape 168"/>
          <p:cNvSpPr>
            <a:spLocks noChangeAspect="1" noChangeArrowheads="1"/>
          </p:cNvSpPr>
          <p:nvPr/>
        </p:nvSpPr>
        <p:spPr bwMode="auto">
          <a:xfrm rot="-3222442" flipH="1" flipV="1">
            <a:off x="5053013" y="1076325"/>
            <a:ext cx="119062" cy="71438"/>
          </a:xfrm>
          <a:prstGeom prst="curvedUpArrow">
            <a:avLst>
              <a:gd name="adj1" fmla="val 33333"/>
              <a:gd name="adj2" fmla="val 66666"/>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8051" name="Text Box 170"/>
          <p:cNvSpPr txBox="1">
            <a:spLocks noChangeArrowheads="1"/>
          </p:cNvSpPr>
          <p:nvPr/>
        </p:nvSpPr>
        <p:spPr bwMode="auto">
          <a:xfrm>
            <a:off x="4227513" y="1506538"/>
            <a:ext cx="814387" cy="396875"/>
          </a:xfrm>
          <a:prstGeom prst="rect">
            <a:avLst/>
          </a:prstGeom>
          <a:noFill/>
          <a:ln w="9525">
            <a:noFill/>
            <a:miter lim="800000"/>
            <a:headEnd/>
            <a:tailEnd/>
          </a:ln>
        </p:spPr>
        <p:txBody>
          <a:bodyPr wrap="none">
            <a:spAutoFit/>
          </a:bodyPr>
          <a:lstStyle/>
          <a:p>
            <a:pPr algn="ctr"/>
            <a:r>
              <a:rPr lang="en-US" sz="1000"/>
              <a:t>Integrating </a:t>
            </a:r>
          </a:p>
          <a:p>
            <a:pPr algn="ctr"/>
            <a:r>
              <a:rPr lang="en-US" sz="1000"/>
              <a:t>Sphere</a:t>
            </a:r>
          </a:p>
        </p:txBody>
      </p:sp>
      <p:cxnSp>
        <p:nvCxnSpPr>
          <p:cNvPr id="38052" name="AutoShape 171"/>
          <p:cNvCxnSpPr>
            <a:cxnSpLocks noChangeShapeType="1"/>
            <a:stCxn id="37953" idx="1"/>
            <a:endCxn id="37896" idx="0"/>
          </p:cNvCxnSpPr>
          <p:nvPr/>
        </p:nvCxnSpPr>
        <p:spPr bwMode="auto">
          <a:xfrm flipH="1" flipV="1">
            <a:off x="534988" y="995363"/>
            <a:ext cx="6784975" cy="31750"/>
          </a:xfrm>
          <a:prstGeom prst="straightConnector1">
            <a:avLst/>
          </a:prstGeom>
          <a:noFill/>
          <a:ln w="9525">
            <a:solidFill>
              <a:srgbClr val="FF0000"/>
            </a:solidFill>
            <a:round/>
            <a:headEnd/>
            <a:tailEnd/>
          </a:ln>
        </p:spPr>
      </p:cxnSp>
      <p:sp>
        <p:nvSpPr>
          <p:cNvPr id="38053" name="Text Box 172"/>
          <p:cNvSpPr txBox="1">
            <a:spLocks noChangeArrowheads="1"/>
          </p:cNvSpPr>
          <p:nvPr/>
        </p:nvSpPr>
        <p:spPr bwMode="auto">
          <a:xfrm>
            <a:off x="3132138" y="1182688"/>
            <a:ext cx="733425" cy="244475"/>
          </a:xfrm>
          <a:prstGeom prst="rect">
            <a:avLst/>
          </a:prstGeom>
          <a:noFill/>
          <a:ln w="9525">
            <a:noFill/>
            <a:miter lim="800000"/>
            <a:headEnd/>
            <a:tailEnd/>
          </a:ln>
        </p:spPr>
        <p:txBody>
          <a:bodyPr wrap="none">
            <a:spAutoFit/>
          </a:bodyPr>
          <a:lstStyle/>
          <a:p>
            <a:r>
              <a:rPr lang="en-US" sz="1000"/>
              <a:t>Reimager</a:t>
            </a:r>
          </a:p>
        </p:txBody>
      </p:sp>
      <p:sp>
        <p:nvSpPr>
          <p:cNvPr id="38054" name="Line 173"/>
          <p:cNvSpPr>
            <a:spLocks noChangeShapeType="1"/>
          </p:cNvSpPr>
          <p:nvPr/>
        </p:nvSpPr>
        <p:spPr bwMode="auto">
          <a:xfrm rot="5400000">
            <a:off x="3240087" y="1579563"/>
            <a:ext cx="73025" cy="0"/>
          </a:xfrm>
          <a:prstGeom prst="line">
            <a:avLst/>
          </a:prstGeom>
          <a:noFill/>
          <a:ln w="28575">
            <a:solidFill>
              <a:schemeClr val="tx1"/>
            </a:solidFill>
            <a:round/>
            <a:headEnd/>
            <a:tailEnd/>
          </a:ln>
        </p:spPr>
        <p:txBody>
          <a:bodyPr/>
          <a:lstStyle/>
          <a:p>
            <a:endParaRPr lang="en-US"/>
          </a:p>
        </p:txBody>
      </p:sp>
      <p:sp>
        <p:nvSpPr>
          <p:cNvPr id="38055" name="Line 174"/>
          <p:cNvSpPr>
            <a:spLocks noChangeShapeType="1"/>
          </p:cNvSpPr>
          <p:nvPr/>
        </p:nvSpPr>
        <p:spPr bwMode="auto">
          <a:xfrm rot="5400000">
            <a:off x="3240087" y="1725613"/>
            <a:ext cx="73025" cy="0"/>
          </a:xfrm>
          <a:prstGeom prst="line">
            <a:avLst/>
          </a:prstGeom>
          <a:noFill/>
          <a:ln w="28575">
            <a:solidFill>
              <a:schemeClr val="tx1"/>
            </a:solidFill>
            <a:round/>
            <a:headEnd/>
            <a:tailEnd/>
          </a:ln>
        </p:spPr>
        <p:txBody>
          <a:bodyPr/>
          <a:lstStyle/>
          <a:p>
            <a:endParaRPr lang="en-US"/>
          </a:p>
        </p:txBody>
      </p:sp>
      <p:sp>
        <p:nvSpPr>
          <p:cNvPr id="38056" name="AutoShape 175"/>
          <p:cNvSpPr>
            <a:spLocks noChangeArrowheads="1"/>
          </p:cNvSpPr>
          <p:nvPr/>
        </p:nvSpPr>
        <p:spPr bwMode="auto">
          <a:xfrm rot="16200000" flipV="1">
            <a:off x="3449638" y="1873250"/>
            <a:ext cx="71438" cy="274637"/>
          </a:xfrm>
          <a:prstGeom prst="moon">
            <a:avLst>
              <a:gd name="adj" fmla="val 75347"/>
            </a:avLst>
          </a:prstGeom>
          <a:solidFill>
            <a:schemeClr val="accent1"/>
          </a:solidFill>
          <a:ln w="9525">
            <a:solidFill>
              <a:schemeClr val="tx1"/>
            </a:solidFill>
            <a:miter lim="800000"/>
            <a:headEnd/>
            <a:tailEnd/>
          </a:ln>
        </p:spPr>
        <p:txBody>
          <a:bodyPr wrap="none" anchor="ctr"/>
          <a:lstStyle/>
          <a:p>
            <a:endParaRPr lang="en-US"/>
          </a:p>
        </p:txBody>
      </p:sp>
      <p:sp>
        <p:nvSpPr>
          <p:cNvPr id="38057" name="AutoShape 176"/>
          <p:cNvSpPr>
            <a:spLocks noChangeArrowheads="1"/>
          </p:cNvSpPr>
          <p:nvPr/>
        </p:nvSpPr>
        <p:spPr bwMode="auto">
          <a:xfrm rot="5400000">
            <a:off x="3449638" y="1801813"/>
            <a:ext cx="71437" cy="274637"/>
          </a:xfrm>
          <a:prstGeom prst="moon">
            <a:avLst>
              <a:gd name="adj" fmla="val 75347"/>
            </a:avLst>
          </a:prstGeom>
          <a:solidFill>
            <a:schemeClr val="accent1"/>
          </a:solidFill>
          <a:ln w="9525">
            <a:solidFill>
              <a:schemeClr val="tx1"/>
            </a:solidFill>
            <a:miter lim="800000"/>
            <a:headEnd/>
            <a:tailEnd/>
          </a:ln>
        </p:spPr>
        <p:txBody>
          <a:bodyPr wrap="none" anchor="ctr"/>
          <a:lstStyle/>
          <a:p>
            <a:endParaRPr lang="en-US"/>
          </a:p>
        </p:txBody>
      </p:sp>
      <p:sp>
        <p:nvSpPr>
          <p:cNvPr id="38058" name="Text Box 177"/>
          <p:cNvSpPr txBox="1">
            <a:spLocks noChangeArrowheads="1"/>
          </p:cNvSpPr>
          <p:nvPr/>
        </p:nvSpPr>
        <p:spPr bwMode="auto">
          <a:xfrm>
            <a:off x="7318375" y="1290638"/>
            <a:ext cx="422275" cy="396875"/>
          </a:xfrm>
          <a:prstGeom prst="rect">
            <a:avLst/>
          </a:prstGeom>
          <a:noFill/>
          <a:ln w="9525">
            <a:noFill/>
            <a:miter lim="800000"/>
            <a:headEnd/>
            <a:tailEnd/>
          </a:ln>
        </p:spPr>
        <p:txBody>
          <a:bodyPr wrap="none">
            <a:spAutoFit/>
          </a:bodyPr>
          <a:lstStyle/>
          <a:p>
            <a:pPr algn="ctr"/>
            <a:r>
              <a:rPr lang="en-US" sz="1000"/>
              <a:t>cold</a:t>
            </a:r>
          </a:p>
          <a:p>
            <a:pPr algn="ctr"/>
            <a:r>
              <a:rPr lang="en-US" sz="1000"/>
              <a:t>stop</a:t>
            </a:r>
          </a:p>
        </p:txBody>
      </p:sp>
      <p:sp>
        <p:nvSpPr>
          <p:cNvPr id="38059" name="Text Box 178"/>
          <p:cNvSpPr txBox="1">
            <a:spLocks noChangeArrowheads="1"/>
          </p:cNvSpPr>
          <p:nvPr/>
        </p:nvSpPr>
        <p:spPr bwMode="auto">
          <a:xfrm>
            <a:off x="5938838" y="3838575"/>
            <a:ext cx="569912" cy="396875"/>
          </a:xfrm>
          <a:prstGeom prst="rect">
            <a:avLst/>
          </a:prstGeom>
          <a:noFill/>
          <a:ln w="9525">
            <a:noFill/>
            <a:miter lim="800000"/>
            <a:headEnd/>
            <a:tailEnd/>
          </a:ln>
        </p:spPr>
        <p:txBody>
          <a:bodyPr wrap="none">
            <a:spAutoFit/>
          </a:bodyPr>
          <a:lstStyle/>
          <a:p>
            <a:pPr algn="ctr"/>
            <a:r>
              <a:rPr lang="en-US" sz="1000"/>
              <a:t>Image </a:t>
            </a:r>
          </a:p>
          <a:p>
            <a:pPr algn="ctr"/>
            <a:r>
              <a:rPr lang="en-US" sz="1000"/>
              <a:t>mask</a:t>
            </a:r>
          </a:p>
        </p:txBody>
      </p:sp>
      <p:sp>
        <p:nvSpPr>
          <p:cNvPr id="38060" name="Line 179"/>
          <p:cNvSpPr>
            <a:spLocks noChangeShapeType="1"/>
          </p:cNvSpPr>
          <p:nvPr/>
        </p:nvSpPr>
        <p:spPr bwMode="auto">
          <a:xfrm rot="10800000">
            <a:off x="6483350" y="4241800"/>
            <a:ext cx="73025" cy="0"/>
          </a:xfrm>
          <a:prstGeom prst="line">
            <a:avLst/>
          </a:prstGeom>
          <a:noFill/>
          <a:ln w="28575">
            <a:solidFill>
              <a:schemeClr val="tx1"/>
            </a:solidFill>
            <a:round/>
            <a:headEnd/>
            <a:tailEnd/>
          </a:ln>
        </p:spPr>
        <p:txBody>
          <a:bodyPr/>
          <a:lstStyle/>
          <a:p>
            <a:endParaRPr lang="en-US"/>
          </a:p>
        </p:txBody>
      </p:sp>
      <p:sp>
        <p:nvSpPr>
          <p:cNvPr id="38061" name="Line 180"/>
          <p:cNvSpPr>
            <a:spLocks noChangeShapeType="1"/>
          </p:cNvSpPr>
          <p:nvPr/>
        </p:nvSpPr>
        <p:spPr bwMode="auto">
          <a:xfrm rot="10800000">
            <a:off x="6337300" y="4241800"/>
            <a:ext cx="73025" cy="0"/>
          </a:xfrm>
          <a:prstGeom prst="line">
            <a:avLst/>
          </a:prstGeom>
          <a:noFill/>
          <a:ln w="28575">
            <a:solidFill>
              <a:schemeClr val="tx1"/>
            </a:solidFill>
            <a:round/>
            <a:headEnd/>
            <a:tailEnd/>
          </a:ln>
        </p:spPr>
        <p:txBody>
          <a:bodyPr/>
          <a:lstStyle/>
          <a:p>
            <a:endParaRPr lang="en-US"/>
          </a:p>
        </p:txBody>
      </p:sp>
      <p:sp>
        <p:nvSpPr>
          <p:cNvPr id="38062" name="AutoShape 181"/>
          <p:cNvSpPr>
            <a:spLocks noChangeAspect="1" noChangeArrowheads="1"/>
          </p:cNvSpPr>
          <p:nvPr/>
        </p:nvSpPr>
        <p:spPr bwMode="auto">
          <a:xfrm flipH="1" flipV="1">
            <a:off x="6178550" y="4214813"/>
            <a:ext cx="125413" cy="50800"/>
          </a:xfrm>
          <a:prstGeom prst="leftRightArrow">
            <a:avLst>
              <a:gd name="adj1" fmla="val 50000"/>
              <a:gd name="adj2" fmla="val 49375"/>
            </a:avLst>
          </a:prstGeom>
          <a:solidFill>
            <a:schemeClr val="accent1"/>
          </a:solidFill>
          <a:ln w="9525">
            <a:solidFill>
              <a:schemeClr val="tx1"/>
            </a:solidFill>
            <a:miter lim="800000"/>
            <a:headEnd/>
            <a:tailEnd/>
          </a:ln>
        </p:spPr>
        <p:txBody>
          <a:bodyPr wrap="none" anchor="ctr"/>
          <a:lstStyle/>
          <a:p>
            <a:endParaRPr lang="en-US"/>
          </a:p>
        </p:txBody>
      </p:sp>
      <p:sp>
        <p:nvSpPr>
          <p:cNvPr id="38064" name="Arc 216"/>
          <p:cNvSpPr>
            <a:spLocks noChangeAspect="1"/>
          </p:cNvSpPr>
          <p:nvPr/>
        </p:nvSpPr>
        <p:spPr bwMode="auto">
          <a:xfrm rot="-5400000">
            <a:off x="5108575" y="1409700"/>
            <a:ext cx="539750" cy="546100"/>
          </a:xfrm>
          <a:custGeom>
            <a:avLst/>
            <a:gdLst>
              <a:gd name="T0" fmla="*/ 2147483647 w 42655"/>
              <a:gd name="T1" fmla="*/ 2147483647 h 43200"/>
              <a:gd name="T2" fmla="*/ 2147483647 w 42655"/>
              <a:gd name="T3" fmla="*/ 2147483647 h 43200"/>
              <a:gd name="T4" fmla="*/ 2147483647 w 42655"/>
              <a:gd name="T5" fmla="*/ 2147483647 h 43200"/>
              <a:gd name="T6" fmla="*/ 0 60000 65536"/>
              <a:gd name="T7" fmla="*/ 0 60000 65536"/>
              <a:gd name="T8" fmla="*/ 0 60000 65536"/>
              <a:gd name="T9" fmla="*/ 0 w 42655"/>
              <a:gd name="T10" fmla="*/ 0 h 43200"/>
              <a:gd name="T11" fmla="*/ 42655 w 42655"/>
              <a:gd name="T12" fmla="*/ 43200 h 43200"/>
            </a:gdLst>
            <a:ahLst/>
            <a:cxnLst>
              <a:cxn ang="T6">
                <a:pos x="T0" y="T1"/>
              </a:cxn>
              <a:cxn ang="T7">
                <a:pos x="T2" y="T3"/>
              </a:cxn>
              <a:cxn ang="T8">
                <a:pos x="T4" y="T5"/>
              </a:cxn>
            </a:cxnLst>
            <a:rect l="T9" t="T10" r="T11" b="T12"/>
            <a:pathLst>
              <a:path w="42655" h="43200" fill="none" extrusionOk="0">
                <a:moveTo>
                  <a:pt x="42562" y="26810"/>
                </a:moveTo>
                <a:cubicBezTo>
                  <a:pt x="40168" y="36439"/>
                  <a:pt x="31522" y="43199"/>
                  <a:pt x="21600" y="43200"/>
                </a:cubicBezTo>
                <a:cubicBezTo>
                  <a:pt x="9670" y="43200"/>
                  <a:pt x="0" y="33529"/>
                  <a:pt x="0" y="21600"/>
                </a:cubicBezTo>
                <a:cubicBezTo>
                  <a:pt x="0" y="9670"/>
                  <a:pt x="9670" y="0"/>
                  <a:pt x="21600" y="0"/>
                </a:cubicBezTo>
                <a:cubicBezTo>
                  <a:pt x="31670" y="-1"/>
                  <a:pt x="40405" y="6959"/>
                  <a:pt x="42654" y="16776"/>
                </a:cubicBezTo>
              </a:path>
              <a:path w="42655" h="43200" stroke="0" extrusionOk="0">
                <a:moveTo>
                  <a:pt x="42562" y="26810"/>
                </a:moveTo>
                <a:cubicBezTo>
                  <a:pt x="40168" y="36439"/>
                  <a:pt x="31522" y="43199"/>
                  <a:pt x="21600" y="43200"/>
                </a:cubicBezTo>
                <a:cubicBezTo>
                  <a:pt x="9670" y="43200"/>
                  <a:pt x="0" y="33529"/>
                  <a:pt x="0" y="21600"/>
                </a:cubicBezTo>
                <a:cubicBezTo>
                  <a:pt x="0" y="9670"/>
                  <a:pt x="9670" y="0"/>
                  <a:pt x="21600" y="0"/>
                </a:cubicBezTo>
                <a:cubicBezTo>
                  <a:pt x="31670" y="-1"/>
                  <a:pt x="40405" y="6959"/>
                  <a:pt x="42654" y="16776"/>
                </a:cubicBezTo>
                <a:lnTo>
                  <a:pt x="21600" y="21600"/>
                </a:lnTo>
                <a:close/>
              </a:path>
            </a:pathLst>
          </a:custGeom>
          <a:noFill/>
          <a:ln w="38100">
            <a:solidFill>
              <a:schemeClr val="tx1"/>
            </a:solidFill>
            <a:round/>
            <a:headEnd/>
            <a:tailEnd/>
          </a:ln>
        </p:spPr>
        <p:txBody>
          <a:bodyPr wrap="none" anchor="ctr"/>
          <a:lstStyle/>
          <a:p>
            <a:endParaRPr lang="en-US"/>
          </a:p>
        </p:txBody>
      </p:sp>
      <p:sp>
        <p:nvSpPr>
          <p:cNvPr id="38065" name="Freeform 217"/>
          <p:cNvSpPr>
            <a:spLocks/>
          </p:cNvSpPr>
          <p:nvPr/>
        </p:nvSpPr>
        <p:spPr bwMode="auto">
          <a:xfrm>
            <a:off x="4932363" y="1125538"/>
            <a:ext cx="288925" cy="287337"/>
          </a:xfrm>
          <a:custGeom>
            <a:avLst/>
            <a:gdLst>
              <a:gd name="T0" fmla="*/ 2147483647 w 272"/>
              <a:gd name="T1" fmla="*/ 0 h 272"/>
              <a:gd name="T2" fmla="*/ 2147483647 w 272"/>
              <a:gd name="T3" fmla="*/ 2147483647 h 272"/>
              <a:gd name="T4" fmla="*/ 0 w 272"/>
              <a:gd name="T5" fmla="*/ 2147483647 h 272"/>
              <a:gd name="T6" fmla="*/ 0 60000 65536"/>
              <a:gd name="T7" fmla="*/ 0 60000 65536"/>
              <a:gd name="T8" fmla="*/ 0 60000 65536"/>
              <a:gd name="T9" fmla="*/ 0 w 272"/>
              <a:gd name="T10" fmla="*/ 0 h 272"/>
              <a:gd name="T11" fmla="*/ 272 w 272"/>
              <a:gd name="T12" fmla="*/ 272 h 272"/>
            </a:gdLst>
            <a:ahLst/>
            <a:cxnLst>
              <a:cxn ang="T6">
                <a:pos x="T0" y="T1"/>
              </a:cxn>
              <a:cxn ang="T7">
                <a:pos x="T2" y="T3"/>
              </a:cxn>
              <a:cxn ang="T8">
                <a:pos x="T4" y="T5"/>
              </a:cxn>
            </a:cxnLst>
            <a:rect l="T9" t="T10" r="T11" b="T12"/>
            <a:pathLst>
              <a:path w="272" h="272">
                <a:moveTo>
                  <a:pt x="272" y="0"/>
                </a:moveTo>
                <a:lnTo>
                  <a:pt x="141" y="134"/>
                </a:lnTo>
                <a:lnTo>
                  <a:pt x="0" y="272"/>
                </a:lnTo>
              </a:path>
            </a:pathLst>
          </a:custGeom>
          <a:noFill/>
          <a:ln w="19050" cap="flat" cmpd="sng">
            <a:solidFill>
              <a:schemeClr val="tx1"/>
            </a:solidFill>
            <a:prstDash val="sysDot"/>
            <a:round/>
            <a:headEnd type="none" w="med" len="med"/>
            <a:tailEnd type="none" w="med" len="med"/>
          </a:ln>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title"/>
          </p:nvPr>
        </p:nvSpPr>
        <p:spPr>
          <a:xfrm>
            <a:off x="838200" y="76200"/>
            <a:ext cx="7924800" cy="1066800"/>
          </a:xfrm>
        </p:spPr>
        <p:txBody>
          <a:bodyPr/>
          <a:lstStyle/>
          <a:p>
            <a:r>
              <a:rPr lang="en-US" sz="3600" b="1" dirty="0">
                <a:solidFill>
                  <a:srgbClr val="A50021"/>
                </a:solidFill>
                <a:latin typeface="Comic Sans MS" pitchFamily="66" charset="0"/>
              </a:rPr>
              <a:t>AO </a:t>
            </a:r>
            <a:r>
              <a:rPr lang="en-US" sz="3600" b="1" dirty="0" smtClean="0">
                <a:solidFill>
                  <a:srgbClr val="A50021"/>
                </a:solidFill>
                <a:latin typeface="Comic Sans MS" pitchFamily="66" charset="0"/>
              </a:rPr>
              <a:t>concept </a:t>
            </a:r>
            <a:endParaRPr lang="en-US" sz="3600" b="1" dirty="0">
              <a:solidFill>
                <a:srgbClr val="A50021"/>
              </a:solidFill>
              <a:latin typeface="Comic Sans MS" pitchFamily="66" charset="0"/>
            </a:endParaRPr>
          </a:p>
        </p:txBody>
      </p:sp>
      <p:sp>
        <p:nvSpPr>
          <p:cNvPr id="4099" name="Text Box 3"/>
          <p:cNvSpPr txBox="1">
            <a:spLocks noChangeArrowheads="1"/>
          </p:cNvSpPr>
          <p:nvPr/>
        </p:nvSpPr>
        <p:spPr bwMode="auto">
          <a:xfrm>
            <a:off x="228600" y="1416784"/>
            <a:ext cx="8915400" cy="1631216"/>
          </a:xfrm>
          <a:prstGeom prst="rect">
            <a:avLst/>
          </a:prstGeom>
          <a:noFill/>
          <a:ln w="9525">
            <a:noFill/>
            <a:miter lim="800000"/>
            <a:headEnd/>
            <a:tailEnd/>
          </a:ln>
          <a:effectLst/>
        </p:spPr>
        <p:txBody>
          <a:bodyPr>
            <a:spAutoFit/>
          </a:bodyPr>
          <a:lstStyle/>
          <a:p>
            <a:r>
              <a:rPr lang="en-US" sz="2000" u="sng" dirty="0" smtClean="0">
                <a:solidFill>
                  <a:srgbClr val="472EDE"/>
                </a:solidFill>
                <a:latin typeface="Comic Sans MS" pitchFamily="66" charset="0"/>
                <a:cs typeface="Arial" charset="0"/>
              </a:rPr>
              <a:t>Considerations</a:t>
            </a:r>
            <a:r>
              <a:rPr lang="en-US" sz="2000" u="sng" dirty="0">
                <a:solidFill>
                  <a:srgbClr val="472EDE"/>
                </a:solidFill>
                <a:latin typeface="Comic Sans MS" pitchFamily="66" charset="0"/>
                <a:cs typeface="Arial" charset="0"/>
              </a:rPr>
              <a:t>:</a:t>
            </a:r>
          </a:p>
          <a:p>
            <a:endParaRPr lang="en-US" sz="2000" dirty="0">
              <a:solidFill>
                <a:srgbClr val="472EDE"/>
              </a:solidFill>
              <a:latin typeface="Comic Sans MS" pitchFamily="66" charset="0"/>
              <a:cs typeface="Arial" charset="0"/>
            </a:endParaRPr>
          </a:p>
          <a:p>
            <a:pPr>
              <a:buFontTx/>
              <a:buChar char="•"/>
            </a:pPr>
            <a:r>
              <a:rPr lang="en-US" sz="2000" dirty="0">
                <a:solidFill>
                  <a:srgbClr val="472EDE"/>
                </a:solidFill>
                <a:latin typeface="Comic Sans MS" pitchFamily="66" charset="0"/>
                <a:cs typeface="Arial" charset="0"/>
              </a:rPr>
              <a:t> METIS </a:t>
            </a:r>
            <a:r>
              <a:rPr lang="en-US" sz="2000" dirty="0" smtClean="0">
                <a:solidFill>
                  <a:srgbClr val="472EDE"/>
                </a:solidFill>
                <a:latin typeface="Comic Sans MS" pitchFamily="66" charset="0"/>
                <a:cs typeface="Arial" charset="0"/>
              </a:rPr>
              <a:t>at diffraction-limit </a:t>
            </a:r>
            <a:endParaRPr lang="en-US" sz="2000" dirty="0">
              <a:solidFill>
                <a:srgbClr val="472EDE"/>
              </a:solidFill>
              <a:latin typeface="Comic Sans MS" pitchFamily="66" charset="0"/>
              <a:cs typeface="Arial" charset="0"/>
            </a:endParaRPr>
          </a:p>
          <a:p>
            <a:pPr>
              <a:buFontTx/>
              <a:buChar char="•"/>
            </a:pPr>
            <a:r>
              <a:rPr lang="en-US" sz="2000" dirty="0">
                <a:solidFill>
                  <a:srgbClr val="472EDE"/>
                </a:solidFill>
                <a:latin typeface="Comic Sans MS" pitchFamily="66" charset="0"/>
                <a:cs typeface="Arial" charset="0"/>
              </a:rPr>
              <a:t> Low space density of mid-IR </a:t>
            </a:r>
            <a:r>
              <a:rPr lang="en-US" sz="2000" dirty="0" smtClean="0">
                <a:solidFill>
                  <a:srgbClr val="472EDE"/>
                </a:solidFill>
                <a:latin typeface="Comic Sans MS" pitchFamily="66" charset="0"/>
                <a:cs typeface="Arial" charset="0"/>
              </a:rPr>
              <a:t>targets</a:t>
            </a:r>
            <a:endParaRPr lang="en-US" sz="2000" dirty="0">
              <a:solidFill>
                <a:srgbClr val="472EDE"/>
              </a:solidFill>
              <a:latin typeface="Comic Sans MS" pitchFamily="66" charset="0"/>
              <a:cs typeface="Arial" charset="0"/>
            </a:endParaRPr>
          </a:p>
          <a:p>
            <a:pPr>
              <a:buFontTx/>
              <a:buChar char="•"/>
            </a:pPr>
            <a:r>
              <a:rPr lang="en-GB" sz="2000" dirty="0">
                <a:solidFill>
                  <a:srgbClr val="472EDE"/>
                </a:solidFill>
                <a:latin typeface="Comic Sans MS" pitchFamily="66" charset="0"/>
              </a:rPr>
              <a:t> M4 </a:t>
            </a:r>
            <a:r>
              <a:rPr lang="en-GB" sz="2000" dirty="0" smtClean="0">
                <a:solidFill>
                  <a:srgbClr val="472EDE"/>
                </a:solidFill>
                <a:latin typeface="Comic Sans MS" pitchFamily="66" charset="0"/>
              </a:rPr>
              <a:t>provide </a:t>
            </a:r>
            <a:r>
              <a:rPr lang="en-GB" sz="2000" dirty="0">
                <a:solidFill>
                  <a:srgbClr val="472EDE"/>
                </a:solidFill>
                <a:latin typeface="Comic Sans MS" pitchFamily="66" charset="0"/>
              </a:rPr>
              <a:t>diffraction-limited performance </a:t>
            </a:r>
            <a:r>
              <a:rPr lang="en-GB" sz="2000" dirty="0" smtClean="0">
                <a:solidFill>
                  <a:srgbClr val="472EDE"/>
                </a:solidFill>
                <a:latin typeface="Comic Sans MS" pitchFamily="66" charset="0"/>
              </a:rPr>
              <a:t>in </a:t>
            </a:r>
            <a:r>
              <a:rPr lang="en-GB" sz="2000" dirty="0">
                <a:solidFill>
                  <a:srgbClr val="472EDE"/>
                </a:solidFill>
                <a:latin typeface="Comic Sans MS" pitchFamily="66" charset="0"/>
              </a:rPr>
              <a:t>L-band</a:t>
            </a:r>
            <a:endParaRPr lang="en-US" sz="2000" dirty="0">
              <a:solidFill>
                <a:srgbClr val="472EDE"/>
              </a:solidFill>
              <a:latin typeface="Comic Sans MS" pitchFamily="66" charset="0"/>
              <a:cs typeface="Arial" charset="0"/>
            </a:endParaRPr>
          </a:p>
        </p:txBody>
      </p:sp>
      <p:sp>
        <p:nvSpPr>
          <p:cNvPr id="4100" name="Text Box 4"/>
          <p:cNvSpPr txBox="1">
            <a:spLocks noChangeArrowheads="1"/>
          </p:cNvSpPr>
          <p:nvPr/>
        </p:nvSpPr>
        <p:spPr bwMode="auto">
          <a:xfrm>
            <a:off x="228600" y="3711476"/>
            <a:ext cx="8610600" cy="2308324"/>
          </a:xfrm>
          <a:prstGeom prst="rect">
            <a:avLst/>
          </a:prstGeom>
          <a:noFill/>
          <a:ln w="9525">
            <a:noFill/>
            <a:miter lim="800000"/>
            <a:headEnd/>
            <a:tailEnd/>
          </a:ln>
          <a:effectLst/>
        </p:spPr>
        <p:txBody>
          <a:bodyPr>
            <a:spAutoFit/>
          </a:bodyPr>
          <a:lstStyle/>
          <a:p>
            <a:pPr>
              <a:lnSpc>
                <a:spcPct val="90000"/>
              </a:lnSpc>
            </a:pPr>
            <a:r>
              <a:rPr lang="en-US" sz="2000" b="1" u="sng" dirty="0" smtClean="0">
                <a:solidFill>
                  <a:srgbClr val="472EDE"/>
                </a:solidFill>
                <a:latin typeface="Comic Sans MS" pitchFamily="66" charset="0"/>
                <a:cs typeface="Arial" charset="0"/>
              </a:rPr>
              <a:t>=&gt; 2 AO:</a:t>
            </a:r>
            <a:endParaRPr lang="en-US" sz="2000" b="1" u="sng" dirty="0">
              <a:solidFill>
                <a:srgbClr val="472EDE"/>
              </a:solidFill>
              <a:latin typeface="Comic Sans MS" pitchFamily="66" charset="0"/>
              <a:cs typeface="Arial" charset="0"/>
            </a:endParaRPr>
          </a:p>
          <a:p>
            <a:pPr>
              <a:lnSpc>
                <a:spcPct val="90000"/>
              </a:lnSpc>
            </a:pPr>
            <a:endParaRPr lang="en-US" sz="2000" dirty="0">
              <a:solidFill>
                <a:srgbClr val="472EDE"/>
              </a:solidFill>
              <a:latin typeface="Comic Sans MS" pitchFamily="66" charset="0"/>
              <a:cs typeface="Arial" charset="0"/>
            </a:endParaRPr>
          </a:p>
          <a:p>
            <a:pPr>
              <a:lnSpc>
                <a:spcPct val="90000"/>
              </a:lnSpc>
              <a:buFontTx/>
              <a:buChar char="•"/>
            </a:pPr>
            <a:r>
              <a:rPr lang="en-US" sz="2000" dirty="0">
                <a:solidFill>
                  <a:srgbClr val="472EDE"/>
                </a:solidFill>
                <a:latin typeface="Comic Sans MS" pitchFamily="66" charset="0"/>
                <a:cs typeface="Arial" charset="0"/>
              </a:rPr>
              <a:t> I</a:t>
            </a:r>
            <a:r>
              <a:rPr lang="en-US" sz="2000" dirty="0" smtClean="0">
                <a:solidFill>
                  <a:srgbClr val="472EDE"/>
                </a:solidFill>
                <a:latin typeface="Comic Sans MS" pitchFamily="66" charset="0"/>
                <a:cs typeface="Arial" charset="0"/>
              </a:rPr>
              <a:t>nternal</a:t>
            </a:r>
            <a:r>
              <a:rPr lang="en-US" sz="2000" dirty="0" smtClean="0">
                <a:solidFill>
                  <a:srgbClr val="472EDE"/>
                </a:solidFill>
                <a:latin typeface="Comic Sans MS" pitchFamily="66" charset="0"/>
              </a:rPr>
              <a:t>: </a:t>
            </a:r>
            <a:r>
              <a:rPr lang="en-US" sz="2000" dirty="0" smtClean="0">
                <a:solidFill>
                  <a:schemeClr val="tx2">
                    <a:lumMod val="60000"/>
                    <a:lumOff val="40000"/>
                  </a:schemeClr>
                </a:solidFill>
                <a:latin typeface="Comic Sans MS" pitchFamily="66" charset="0"/>
              </a:rPr>
              <a:t>visible </a:t>
            </a:r>
            <a:r>
              <a:rPr lang="en-US" sz="2000" dirty="0">
                <a:solidFill>
                  <a:schemeClr val="tx2">
                    <a:lumMod val="60000"/>
                    <a:lumOff val="40000"/>
                  </a:schemeClr>
                </a:solidFill>
                <a:latin typeface="Comic Sans MS" pitchFamily="66" charset="0"/>
              </a:rPr>
              <a:t>SH WFS to control</a:t>
            </a:r>
            <a:r>
              <a:rPr lang="en-US" sz="2000" dirty="0">
                <a:solidFill>
                  <a:schemeClr val="tx2">
                    <a:lumMod val="60000"/>
                    <a:lumOff val="40000"/>
                  </a:schemeClr>
                </a:solidFill>
                <a:latin typeface="Comic Sans MS" pitchFamily="66" charset="0"/>
                <a:cs typeface="Arial" charset="0"/>
              </a:rPr>
              <a:t> M4:  needed for high </a:t>
            </a:r>
            <a:r>
              <a:rPr lang="en-US" sz="2000" dirty="0" err="1">
                <a:solidFill>
                  <a:schemeClr val="tx2">
                    <a:lumMod val="60000"/>
                    <a:lumOff val="40000"/>
                  </a:schemeClr>
                </a:solidFill>
                <a:latin typeface="Comic Sans MS" pitchFamily="66" charset="0"/>
                <a:cs typeface="Arial" charset="0"/>
              </a:rPr>
              <a:t>Strehl</a:t>
            </a:r>
            <a:r>
              <a:rPr lang="en-US" sz="2000" dirty="0">
                <a:solidFill>
                  <a:schemeClr val="tx2">
                    <a:lumMod val="60000"/>
                    <a:lumOff val="40000"/>
                  </a:schemeClr>
                </a:solidFill>
                <a:latin typeface="Comic Sans MS" pitchFamily="66" charset="0"/>
                <a:cs typeface="Arial" charset="0"/>
              </a:rPr>
              <a:t> (&gt;90%) observations of bright objects (</a:t>
            </a:r>
            <a:r>
              <a:rPr lang="en-US" sz="2000" dirty="0" err="1">
                <a:solidFill>
                  <a:schemeClr val="tx2">
                    <a:lumMod val="60000"/>
                    <a:lumOff val="40000"/>
                  </a:schemeClr>
                </a:solidFill>
                <a:latin typeface="Comic Sans MS" pitchFamily="66" charset="0"/>
                <a:cs typeface="Arial" charset="0"/>
              </a:rPr>
              <a:t>exoplanets</a:t>
            </a:r>
            <a:r>
              <a:rPr lang="en-US" sz="2000" dirty="0">
                <a:solidFill>
                  <a:schemeClr val="tx2">
                    <a:lumMod val="60000"/>
                    <a:lumOff val="40000"/>
                  </a:schemeClr>
                </a:solidFill>
                <a:latin typeface="Comic Sans MS" pitchFamily="66" charset="0"/>
                <a:cs typeface="Arial" charset="0"/>
              </a:rPr>
              <a:t>, disks)</a:t>
            </a:r>
          </a:p>
          <a:p>
            <a:pPr>
              <a:lnSpc>
                <a:spcPct val="90000"/>
              </a:lnSpc>
              <a:buFontTx/>
              <a:buChar char="•"/>
            </a:pPr>
            <a:endParaRPr lang="en-US" sz="2000" dirty="0">
              <a:solidFill>
                <a:srgbClr val="472EDE"/>
              </a:solidFill>
              <a:latin typeface="Comic Sans MS" pitchFamily="66" charset="0"/>
              <a:cs typeface="Arial" charset="0"/>
            </a:endParaRPr>
          </a:p>
          <a:p>
            <a:pPr>
              <a:lnSpc>
                <a:spcPct val="90000"/>
              </a:lnSpc>
              <a:buFontTx/>
              <a:buChar char="•"/>
            </a:pPr>
            <a:r>
              <a:rPr lang="en-US" sz="2000" dirty="0">
                <a:solidFill>
                  <a:srgbClr val="472EDE"/>
                </a:solidFill>
                <a:latin typeface="Comic Sans MS" pitchFamily="66" charset="0"/>
                <a:cs typeface="Arial" charset="0"/>
              </a:rPr>
              <a:t> </a:t>
            </a:r>
            <a:r>
              <a:rPr lang="en-US" sz="2000" dirty="0" smtClean="0">
                <a:solidFill>
                  <a:srgbClr val="472EDE"/>
                </a:solidFill>
                <a:latin typeface="Comic Sans MS" pitchFamily="66" charset="0"/>
                <a:cs typeface="Arial" charset="0"/>
              </a:rPr>
              <a:t>ATLAS:  </a:t>
            </a:r>
            <a:r>
              <a:rPr lang="en-US" sz="2000" dirty="0" smtClean="0">
                <a:solidFill>
                  <a:schemeClr val="tx2">
                    <a:lumMod val="60000"/>
                    <a:lumOff val="40000"/>
                  </a:schemeClr>
                </a:solidFill>
                <a:latin typeface="Comic Sans MS" pitchFamily="66" charset="0"/>
                <a:cs typeface="Arial" charset="0"/>
              </a:rPr>
              <a:t>later for better sky </a:t>
            </a:r>
            <a:r>
              <a:rPr lang="en-US" sz="2000" dirty="0">
                <a:solidFill>
                  <a:schemeClr val="tx2">
                    <a:lumMod val="60000"/>
                    <a:lumOff val="40000"/>
                  </a:schemeClr>
                </a:solidFill>
                <a:latin typeface="Comic Sans MS" pitchFamily="66" charset="0"/>
                <a:cs typeface="Arial" charset="0"/>
              </a:rPr>
              <a:t>coverage (~60% of </a:t>
            </a:r>
            <a:r>
              <a:rPr lang="en-US" sz="2000" dirty="0" smtClean="0">
                <a:solidFill>
                  <a:schemeClr val="tx2">
                    <a:lumMod val="60000"/>
                    <a:lumOff val="40000"/>
                  </a:schemeClr>
                </a:solidFill>
                <a:latin typeface="Comic Sans MS" pitchFamily="66" charset="0"/>
                <a:cs typeface="Arial" charset="0"/>
              </a:rPr>
              <a:t>science).</a:t>
            </a:r>
          </a:p>
          <a:p>
            <a:pPr>
              <a:lnSpc>
                <a:spcPct val="90000"/>
              </a:lnSpc>
              <a:buFontTx/>
              <a:buChar char="•"/>
            </a:pPr>
            <a:endParaRPr lang="en-US" sz="2000" dirty="0" smtClean="0">
              <a:solidFill>
                <a:srgbClr val="472EDE"/>
              </a:solidFill>
              <a:latin typeface="Comic Sans MS" pitchFamily="66" charset="0"/>
              <a:cs typeface="Arial" charset="0"/>
            </a:endParaRPr>
          </a:p>
          <a:p>
            <a:pPr>
              <a:lnSpc>
                <a:spcPct val="90000"/>
              </a:lnSpc>
              <a:buFontTx/>
              <a:buChar char="•"/>
            </a:pPr>
            <a:r>
              <a:rPr lang="en-US" sz="2000" dirty="0" smtClean="0">
                <a:solidFill>
                  <a:srgbClr val="472EDE"/>
                </a:solidFill>
                <a:latin typeface="Comic Sans MS" pitchFamily="66" charset="0"/>
                <a:cs typeface="Arial" charset="0"/>
              </a:rPr>
              <a:t> No AO: </a:t>
            </a:r>
            <a:r>
              <a:rPr lang="en-US" sz="2000" dirty="0" smtClean="0">
                <a:solidFill>
                  <a:schemeClr val="tx2">
                    <a:lumMod val="60000"/>
                    <a:lumOff val="40000"/>
                  </a:schemeClr>
                </a:solidFill>
                <a:latin typeface="Comic Sans MS" pitchFamily="66" charset="0"/>
                <a:cs typeface="Arial" charset="0"/>
              </a:rPr>
              <a:t>Good conditions (</a:t>
            </a:r>
            <a:r>
              <a:rPr lang="en-US" dirty="0">
                <a:solidFill>
                  <a:schemeClr val="tx2">
                    <a:lumMod val="60000"/>
                    <a:lumOff val="40000"/>
                  </a:schemeClr>
                </a:solidFill>
                <a:latin typeface="Comic Sans MS" pitchFamily="66" charset="0"/>
              </a:rPr>
              <a:t>o</a:t>
            </a:r>
            <a:r>
              <a:rPr lang="en-US" dirty="0" smtClean="0">
                <a:solidFill>
                  <a:schemeClr val="tx2">
                    <a:lumMod val="60000"/>
                    <a:lumOff val="40000"/>
                  </a:schemeClr>
                </a:solidFill>
                <a:latin typeface="Comic Sans MS" pitchFamily="66" charset="0"/>
              </a:rPr>
              <a:t>uter </a:t>
            </a:r>
            <a:r>
              <a:rPr lang="en-US" dirty="0">
                <a:solidFill>
                  <a:schemeClr val="tx2">
                    <a:lumMod val="60000"/>
                    <a:lumOff val="40000"/>
                  </a:schemeClr>
                </a:solidFill>
                <a:latin typeface="Comic Sans MS" pitchFamily="66" charset="0"/>
              </a:rPr>
              <a:t>scales </a:t>
            </a:r>
            <a:r>
              <a:rPr lang="en-US" dirty="0" smtClean="0">
                <a:solidFill>
                  <a:schemeClr val="tx2">
                    <a:lumMod val="60000"/>
                    <a:lumOff val="40000"/>
                  </a:schemeClr>
                </a:solidFill>
                <a:latin typeface="Comic Sans MS" pitchFamily="66" charset="0"/>
              </a:rPr>
              <a:t>&lt; 42m  -&gt; </a:t>
            </a:r>
            <a:r>
              <a:rPr lang="en-US" dirty="0" err="1" smtClean="0">
                <a:solidFill>
                  <a:schemeClr val="tx2">
                    <a:lumMod val="60000"/>
                    <a:lumOff val="40000"/>
                  </a:schemeClr>
                </a:solidFill>
                <a:latin typeface="Comic Sans MS" pitchFamily="66" charset="0"/>
              </a:rPr>
              <a:t>Strehl</a:t>
            </a:r>
            <a:r>
              <a:rPr lang="en-US" dirty="0" smtClean="0">
                <a:solidFill>
                  <a:schemeClr val="tx2">
                    <a:lumMod val="60000"/>
                    <a:lumOff val="40000"/>
                  </a:schemeClr>
                </a:solidFill>
                <a:latin typeface="Comic Sans MS" pitchFamily="66" charset="0"/>
              </a:rPr>
              <a:t> &gt;40</a:t>
            </a:r>
            <a:r>
              <a:rPr lang="en-US" dirty="0">
                <a:solidFill>
                  <a:schemeClr val="tx2">
                    <a:lumMod val="60000"/>
                    <a:lumOff val="40000"/>
                  </a:schemeClr>
                </a:solidFill>
                <a:latin typeface="Comic Sans MS" pitchFamily="66" charset="0"/>
              </a:rPr>
              <a:t>% </a:t>
            </a:r>
            <a:r>
              <a:rPr lang="en-US" dirty="0" smtClean="0">
                <a:solidFill>
                  <a:schemeClr val="tx2">
                    <a:lumMod val="60000"/>
                    <a:lumOff val="40000"/>
                  </a:schemeClr>
                </a:solidFill>
                <a:latin typeface="Comic Sans MS" pitchFamily="66" charset="0"/>
              </a:rPr>
              <a:t>at </a:t>
            </a:r>
            <a:r>
              <a:rPr lang="en-US" dirty="0">
                <a:solidFill>
                  <a:schemeClr val="tx2">
                    <a:lumMod val="60000"/>
                    <a:lumOff val="40000"/>
                  </a:schemeClr>
                </a:solidFill>
                <a:latin typeface="Comic Sans MS" pitchFamily="66" charset="0"/>
              </a:rPr>
              <a:t>10 </a:t>
            </a:r>
            <a:r>
              <a:rPr lang="en-US" dirty="0" smtClean="0">
                <a:solidFill>
                  <a:schemeClr val="tx2">
                    <a:lumMod val="60000"/>
                    <a:lumOff val="40000"/>
                  </a:schemeClr>
                </a:solidFill>
                <a:latin typeface="Comic Sans MS" pitchFamily="66" charset="0"/>
              </a:rPr>
              <a:t>µm)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12" descr="metis-iso2-optics.jpg"/>
          <p:cNvPicPr>
            <a:picLocks noChangeAspect="1"/>
          </p:cNvPicPr>
          <p:nvPr/>
        </p:nvPicPr>
        <p:blipFill>
          <a:blip r:embed="rId3"/>
          <a:srcRect l="22325" t="8888" r="33884" b="20000"/>
          <a:stretch>
            <a:fillRect/>
          </a:stretch>
        </p:blipFill>
        <p:spPr bwMode="auto">
          <a:xfrm>
            <a:off x="1981200" y="990600"/>
            <a:ext cx="3886200" cy="4876800"/>
          </a:xfrm>
          <a:prstGeom prst="rect">
            <a:avLst/>
          </a:prstGeom>
          <a:noFill/>
          <a:ln w="9525">
            <a:noFill/>
            <a:miter lim="800000"/>
            <a:headEnd/>
            <a:tailEnd/>
          </a:ln>
        </p:spPr>
      </p:pic>
      <p:sp>
        <p:nvSpPr>
          <p:cNvPr id="38915" name="Title 1"/>
          <p:cNvSpPr>
            <a:spLocks noGrp="1"/>
          </p:cNvSpPr>
          <p:nvPr>
            <p:ph type="title"/>
          </p:nvPr>
        </p:nvSpPr>
        <p:spPr/>
        <p:txBody>
          <a:bodyPr/>
          <a:lstStyle/>
          <a:p>
            <a:pPr eaLnBrk="1" hangingPunct="1"/>
            <a:r>
              <a:rPr lang="en-GB" sz="3200" b="1" dirty="0" err="1" smtClean="0">
                <a:solidFill>
                  <a:schemeClr val="accent2">
                    <a:lumMod val="75000"/>
                  </a:schemeClr>
                </a:solidFill>
              </a:rPr>
              <a:t>opto</a:t>
            </a:r>
            <a:r>
              <a:rPr lang="en-GB" sz="3200" b="1" dirty="0" smtClean="0">
                <a:solidFill>
                  <a:schemeClr val="accent2">
                    <a:lumMod val="75000"/>
                  </a:schemeClr>
                </a:solidFill>
              </a:rPr>
              <a:t>-mechanical outline</a:t>
            </a:r>
            <a:endParaRPr lang="en-US" sz="3200" b="1" dirty="0" smtClean="0">
              <a:solidFill>
                <a:schemeClr val="accent2">
                  <a:lumMod val="75000"/>
                </a:schemeClr>
              </a:solidFill>
            </a:endParaRPr>
          </a:p>
        </p:txBody>
      </p:sp>
      <p:pic>
        <p:nvPicPr>
          <p:cNvPr id="38918" name="Picture 6" descr="logo_no_text_no_background.png"/>
          <p:cNvPicPr>
            <a:picLocks noChangeAspect="1"/>
          </p:cNvPicPr>
          <p:nvPr/>
        </p:nvPicPr>
        <p:blipFill>
          <a:blip r:embed="rId4"/>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C658BA32-A71E-4431-8B81-144ECB021F36}" type="slidenum">
              <a:rPr lang="en-US" smtClean="0"/>
              <a:pPr>
                <a:defRPr/>
              </a:pPr>
              <a:t>16</a:t>
            </a:fld>
            <a:endParaRPr lang="en-US" dirty="0"/>
          </a:p>
        </p:txBody>
      </p:sp>
      <p:sp>
        <p:nvSpPr>
          <p:cNvPr id="38922" name="TextBox 11"/>
          <p:cNvSpPr txBox="1">
            <a:spLocks noChangeArrowheads="1"/>
          </p:cNvSpPr>
          <p:nvPr/>
        </p:nvSpPr>
        <p:spPr bwMode="auto">
          <a:xfrm>
            <a:off x="7086600" y="3821113"/>
            <a:ext cx="1905000" cy="369887"/>
          </a:xfrm>
          <a:prstGeom prst="rect">
            <a:avLst/>
          </a:prstGeom>
          <a:noFill/>
          <a:ln w="9525">
            <a:noFill/>
            <a:miter lim="800000"/>
            <a:headEnd/>
            <a:tailEnd/>
          </a:ln>
        </p:spPr>
        <p:txBody>
          <a:bodyPr>
            <a:spAutoFit/>
          </a:bodyPr>
          <a:lstStyle/>
          <a:p>
            <a:r>
              <a:rPr lang="en-GB"/>
              <a:t>Derotator</a:t>
            </a:r>
            <a:endParaRPr lang="en-US"/>
          </a:p>
        </p:txBody>
      </p:sp>
      <p:cxnSp>
        <p:nvCxnSpPr>
          <p:cNvPr id="14" name="Straight Arrow Connector 13"/>
          <p:cNvCxnSpPr/>
          <p:nvPr/>
        </p:nvCxnSpPr>
        <p:spPr>
          <a:xfrm rot="10800000" flipV="1">
            <a:off x="5410200" y="4006850"/>
            <a:ext cx="1676400" cy="317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24" name="TextBox 16"/>
          <p:cNvSpPr txBox="1">
            <a:spLocks noChangeArrowheads="1"/>
          </p:cNvSpPr>
          <p:nvPr/>
        </p:nvSpPr>
        <p:spPr bwMode="auto">
          <a:xfrm>
            <a:off x="6705600" y="5602288"/>
            <a:ext cx="2286000" cy="646112"/>
          </a:xfrm>
          <a:prstGeom prst="rect">
            <a:avLst/>
          </a:prstGeom>
          <a:noFill/>
          <a:ln w="9525">
            <a:noFill/>
            <a:miter lim="800000"/>
            <a:headEnd/>
            <a:tailEnd/>
          </a:ln>
        </p:spPr>
        <p:txBody>
          <a:bodyPr>
            <a:spAutoFit/>
          </a:bodyPr>
          <a:lstStyle/>
          <a:p>
            <a:r>
              <a:rPr lang="en-GB"/>
              <a:t>Imager (LM and N-band channels)</a:t>
            </a:r>
            <a:endParaRPr lang="en-US"/>
          </a:p>
        </p:txBody>
      </p:sp>
      <p:cxnSp>
        <p:nvCxnSpPr>
          <p:cNvPr id="19" name="Straight Arrow Connector 18"/>
          <p:cNvCxnSpPr>
            <a:stCxn id="38924" idx="1"/>
          </p:cNvCxnSpPr>
          <p:nvPr/>
        </p:nvCxnSpPr>
        <p:spPr>
          <a:xfrm rot="10800000">
            <a:off x="5638800" y="5562600"/>
            <a:ext cx="1066800" cy="3619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26" name="TextBox 11"/>
          <p:cNvSpPr txBox="1">
            <a:spLocks noChangeArrowheads="1"/>
          </p:cNvSpPr>
          <p:nvPr/>
        </p:nvSpPr>
        <p:spPr bwMode="auto">
          <a:xfrm>
            <a:off x="76200" y="5486400"/>
            <a:ext cx="1828800" cy="646113"/>
          </a:xfrm>
          <a:prstGeom prst="rect">
            <a:avLst/>
          </a:prstGeom>
          <a:noFill/>
          <a:ln w="9525">
            <a:noFill/>
            <a:miter lim="800000"/>
            <a:headEnd/>
            <a:tailEnd/>
          </a:ln>
        </p:spPr>
        <p:txBody>
          <a:bodyPr>
            <a:spAutoFit/>
          </a:bodyPr>
          <a:lstStyle/>
          <a:p>
            <a:pPr algn="r"/>
            <a:r>
              <a:rPr lang="en-GB"/>
              <a:t>LM band IFU spectrograph</a:t>
            </a:r>
            <a:endParaRPr lang="en-US"/>
          </a:p>
        </p:txBody>
      </p:sp>
      <p:cxnSp>
        <p:nvCxnSpPr>
          <p:cNvPr id="16" name="Straight Arrow Connector 15"/>
          <p:cNvCxnSpPr>
            <a:stCxn id="38926" idx="3"/>
          </p:cNvCxnSpPr>
          <p:nvPr/>
        </p:nvCxnSpPr>
        <p:spPr>
          <a:xfrm flipV="1">
            <a:off x="1905000" y="5060950"/>
            <a:ext cx="762000" cy="7493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38924" idx="1"/>
          </p:cNvCxnSpPr>
          <p:nvPr/>
        </p:nvCxnSpPr>
        <p:spPr>
          <a:xfrm rot="10800000">
            <a:off x="4876800" y="5791200"/>
            <a:ext cx="1828800" cy="1333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29" name="TextBox 11"/>
          <p:cNvSpPr txBox="1">
            <a:spLocks noChangeArrowheads="1"/>
          </p:cNvSpPr>
          <p:nvPr/>
        </p:nvSpPr>
        <p:spPr bwMode="auto">
          <a:xfrm>
            <a:off x="7086600" y="2057400"/>
            <a:ext cx="1905000" cy="369888"/>
          </a:xfrm>
          <a:prstGeom prst="rect">
            <a:avLst/>
          </a:prstGeom>
          <a:noFill/>
          <a:ln w="9525">
            <a:noFill/>
            <a:miter lim="800000"/>
            <a:headEnd/>
            <a:tailEnd/>
          </a:ln>
        </p:spPr>
        <p:txBody>
          <a:bodyPr>
            <a:spAutoFit/>
          </a:bodyPr>
          <a:lstStyle/>
          <a:p>
            <a:r>
              <a:rPr lang="en-GB"/>
              <a:t>AO module</a:t>
            </a:r>
            <a:endParaRPr lang="en-US"/>
          </a:p>
        </p:txBody>
      </p:sp>
      <p:cxnSp>
        <p:nvCxnSpPr>
          <p:cNvPr id="24" name="Straight Arrow Connector 23"/>
          <p:cNvCxnSpPr>
            <a:stCxn id="38929" idx="1"/>
          </p:cNvCxnSpPr>
          <p:nvPr/>
        </p:nvCxnSpPr>
        <p:spPr>
          <a:xfrm rot="10800000" flipV="1">
            <a:off x="5715000" y="2243138"/>
            <a:ext cx="1371600" cy="4286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31" name="TextBox 11"/>
          <p:cNvSpPr txBox="1">
            <a:spLocks noChangeArrowheads="1"/>
          </p:cNvSpPr>
          <p:nvPr/>
        </p:nvSpPr>
        <p:spPr bwMode="auto">
          <a:xfrm>
            <a:off x="7086600" y="1154113"/>
            <a:ext cx="1905000" cy="369887"/>
          </a:xfrm>
          <a:prstGeom prst="rect">
            <a:avLst/>
          </a:prstGeom>
          <a:noFill/>
          <a:ln w="9525">
            <a:noFill/>
            <a:miter lim="800000"/>
            <a:headEnd/>
            <a:tailEnd/>
          </a:ln>
        </p:spPr>
        <p:txBody>
          <a:bodyPr>
            <a:spAutoFit/>
          </a:bodyPr>
          <a:lstStyle/>
          <a:p>
            <a:r>
              <a:rPr lang="en-GB"/>
              <a:t>Window</a:t>
            </a:r>
            <a:endParaRPr lang="en-US"/>
          </a:p>
        </p:txBody>
      </p:sp>
      <p:cxnSp>
        <p:nvCxnSpPr>
          <p:cNvPr id="29" name="Straight Arrow Connector 28"/>
          <p:cNvCxnSpPr>
            <a:stCxn id="38931" idx="1"/>
          </p:cNvCxnSpPr>
          <p:nvPr/>
        </p:nvCxnSpPr>
        <p:spPr>
          <a:xfrm rot="10800000">
            <a:off x="5791200" y="1339850"/>
            <a:ext cx="12954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33" name="TextBox 11"/>
          <p:cNvSpPr txBox="1">
            <a:spLocks noChangeArrowheads="1"/>
          </p:cNvSpPr>
          <p:nvPr/>
        </p:nvSpPr>
        <p:spPr bwMode="auto">
          <a:xfrm>
            <a:off x="152400" y="3211513"/>
            <a:ext cx="1752600" cy="369887"/>
          </a:xfrm>
          <a:prstGeom prst="rect">
            <a:avLst/>
          </a:prstGeom>
          <a:noFill/>
          <a:ln w="9525">
            <a:noFill/>
            <a:miter lim="800000"/>
            <a:headEnd/>
            <a:tailEnd/>
          </a:ln>
        </p:spPr>
        <p:txBody>
          <a:bodyPr>
            <a:spAutoFit/>
          </a:bodyPr>
          <a:lstStyle/>
          <a:p>
            <a:pPr algn="r"/>
            <a:r>
              <a:rPr lang="en-GB"/>
              <a:t>Chopper</a:t>
            </a:r>
            <a:endParaRPr lang="en-US"/>
          </a:p>
        </p:txBody>
      </p:sp>
      <p:cxnSp>
        <p:nvCxnSpPr>
          <p:cNvPr id="32" name="Straight Arrow Connector 31"/>
          <p:cNvCxnSpPr>
            <a:stCxn id="38933" idx="3"/>
          </p:cNvCxnSpPr>
          <p:nvPr/>
        </p:nvCxnSpPr>
        <p:spPr>
          <a:xfrm flipV="1">
            <a:off x="1905000" y="2438400"/>
            <a:ext cx="2362200" cy="9588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35" name="TextBox 11"/>
          <p:cNvSpPr txBox="1">
            <a:spLocks noChangeArrowheads="1"/>
          </p:cNvSpPr>
          <p:nvPr/>
        </p:nvSpPr>
        <p:spPr bwMode="auto">
          <a:xfrm>
            <a:off x="152400" y="2097088"/>
            <a:ext cx="1752600" cy="646112"/>
          </a:xfrm>
          <a:prstGeom prst="rect">
            <a:avLst/>
          </a:prstGeom>
          <a:noFill/>
          <a:ln w="9525">
            <a:noFill/>
            <a:miter lim="800000"/>
            <a:headEnd/>
            <a:tailEnd/>
          </a:ln>
        </p:spPr>
        <p:txBody>
          <a:bodyPr>
            <a:spAutoFit/>
          </a:bodyPr>
          <a:lstStyle/>
          <a:p>
            <a:pPr algn="r"/>
            <a:r>
              <a:rPr lang="en-GB"/>
              <a:t>cold calibration unit</a:t>
            </a:r>
            <a:endParaRPr lang="en-US"/>
          </a:p>
        </p:txBody>
      </p:sp>
      <p:cxnSp>
        <p:nvCxnSpPr>
          <p:cNvPr id="39" name="Straight Arrow Connector 38"/>
          <p:cNvCxnSpPr>
            <a:stCxn id="38935" idx="3"/>
          </p:cNvCxnSpPr>
          <p:nvPr/>
        </p:nvCxnSpPr>
        <p:spPr>
          <a:xfrm flipV="1">
            <a:off x="1905000" y="2286000"/>
            <a:ext cx="685800" cy="1333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937" name="TextBox 11"/>
          <p:cNvSpPr txBox="1">
            <a:spLocks noChangeArrowheads="1"/>
          </p:cNvSpPr>
          <p:nvPr/>
        </p:nvSpPr>
        <p:spPr bwMode="auto">
          <a:xfrm>
            <a:off x="152400" y="1143000"/>
            <a:ext cx="1752600" cy="646113"/>
          </a:xfrm>
          <a:prstGeom prst="rect">
            <a:avLst/>
          </a:prstGeom>
          <a:noFill/>
          <a:ln w="9525">
            <a:noFill/>
            <a:miter lim="800000"/>
            <a:headEnd/>
            <a:tailEnd/>
          </a:ln>
        </p:spPr>
        <p:txBody>
          <a:bodyPr>
            <a:spAutoFit/>
          </a:bodyPr>
          <a:lstStyle/>
          <a:p>
            <a:pPr algn="r"/>
            <a:r>
              <a:rPr lang="en-GB"/>
              <a:t>common fore-optics</a:t>
            </a:r>
            <a:endParaRPr lang="en-US"/>
          </a:p>
        </p:txBody>
      </p:sp>
      <p:cxnSp>
        <p:nvCxnSpPr>
          <p:cNvPr id="43" name="Straight Arrow Connector 42"/>
          <p:cNvCxnSpPr>
            <a:stCxn id="38937" idx="3"/>
          </p:cNvCxnSpPr>
          <p:nvPr/>
        </p:nvCxnSpPr>
        <p:spPr>
          <a:xfrm>
            <a:off x="1905000" y="1466850"/>
            <a:ext cx="1905000" cy="1333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0" descr="cold-system-optics.tif"/>
          <p:cNvPicPr>
            <a:picLocks noChangeAspect="1"/>
          </p:cNvPicPr>
          <p:nvPr/>
        </p:nvPicPr>
        <p:blipFill>
          <a:blip r:embed="rId3"/>
          <a:srcRect l="18889" t="13333" r="26666" b="18889"/>
          <a:stretch>
            <a:fillRect/>
          </a:stretch>
        </p:blipFill>
        <p:spPr bwMode="auto">
          <a:xfrm>
            <a:off x="1949450" y="1066800"/>
            <a:ext cx="3917950" cy="4876800"/>
          </a:xfrm>
          <a:prstGeom prst="rect">
            <a:avLst/>
          </a:prstGeom>
          <a:noFill/>
          <a:ln w="9525">
            <a:noFill/>
            <a:miter lim="800000"/>
            <a:headEnd/>
            <a:tailEnd/>
          </a:ln>
        </p:spPr>
      </p:pic>
      <p:pic>
        <p:nvPicPr>
          <p:cNvPr id="40966" name="Picture 6" descr="logo_no_text_no_background.png"/>
          <p:cNvPicPr>
            <a:picLocks noChangeAspect="1"/>
          </p:cNvPicPr>
          <p:nvPr/>
        </p:nvPicPr>
        <p:blipFill>
          <a:blip r:embed="rId4"/>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10614FED-F7A5-433E-82C0-68D31AC3B871}" type="slidenum">
              <a:rPr lang="en-US" smtClean="0"/>
              <a:pPr>
                <a:defRPr/>
              </a:pPr>
              <a:t>17</a:t>
            </a:fld>
            <a:endParaRPr lang="en-US"/>
          </a:p>
        </p:txBody>
      </p:sp>
      <p:sp>
        <p:nvSpPr>
          <p:cNvPr id="40970" name="TextBox 11"/>
          <p:cNvSpPr txBox="1">
            <a:spLocks noChangeArrowheads="1"/>
          </p:cNvSpPr>
          <p:nvPr/>
        </p:nvSpPr>
        <p:spPr bwMode="auto">
          <a:xfrm>
            <a:off x="7086600" y="3821113"/>
            <a:ext cx="1905000" cy="369887"/>
          </a:xfrm>
          <a:prstGeom prst="rect">
            <a:avLst/>
          </a:prstGeom>
          <a:noFill/>
          <a:ln w="9525">
            <a:noFill/>
            <a:miter lim="800000"/>
            <a:headEnd/>
            <a:tailEnd/>
          </a:ln>
        </p:spPr>
        <p:txBody>
          <a:bodyPr>
            <a:spAutoFit/>
          </a:bodyPr>
          <a:lstStyle/>
          <a:p>
            <a:r>
              <a:rPr lang="en-GB"/>
              <a:t>Derotator</a:t>
            </a:r>
            <a:endParaRPr lang="en-US"/>
          </a:p>
        </p:txBody>
      </p:sp>
      <p:cxnSp>
        <p:nvCxnSpPr>
          <p:cNvPr id="14" name="Straight Arrow Connector 13"/>
          <p:cNvCxnSpPr/>
          <p:nvPr/>
        </p:nvCxnSpPr>
        <p:spPr>
          <a:xfrm rot="10800000" flipV="1">
            <a:off x="5410200" y="4006850"/>
            <a:ext cx="1676400" cy="317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72" name="TextBox 16"/>
          <p:cNvSpPr txBox="1">
            <a:spLocks noChangeArrowheads="1"/>
          </p:cNvSpPr>
          <p:nvPr/>
        </p:nvSpPr>
        <p:spPr bwMode="auto">
          <a:xfrm>
            <a:off x="6705600" y="5754688"/>
            <a:ext cx="2286000" cy="646112"/>
          </a:xfrm>
          <a:prstGeom prst="rect">
            <a:avLst/>
          </a:prstGeom>
          <a:noFill/>
          <a:ln w="9525">
            <a:noFill/>
            <a:miter lim="800000"/>
            <a:headEnd/>
            <a:tailEnd/>
          </a:ln>
        </p:spPr>
        <p:txBody>
          <a:bodyPr>
            <a:spAutoFit/>
          </a:bodyPr>
          <a:lstStyle/>
          <a:p>
            <a:r>
              <a:rPr lang="en-GB"/>
              <a:t>Imager (LM and N-band channels)</a:t>
            </a:r>
            <a:endParaRPr lang="en-US"/>
          </a:p>
        </p:txBody>
      </p:sp>
      <p:cxnSp>
        <p:nvCxnSpPr>
          <p:cNvPr id="19" name="Straight Arrow Connector 18"/>
          <p:cNvCxnSpPr>
            <a:stCxn id="40972" idx="1"/>
          </p:cNvCxnSpPr>
          <p:nvPr/>
        </p:nvCxnSpPr>
        <p:spPr>
          <a:xfrm rot="10800000">
            <a:off x="5638800" y="5638800"/>
            <a:ext cx="1066800" cy="4381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74" name="TextBox 11"/>
          <p:cNvSpPr txBox="1">
            <a:spLocks noChangeArrowheads="1"/>
          </p:cNvSpPr>
          <p:nvPr/>
        </p:nvSpPr>
        <p:spPr bwMode="auto">
          <a:xfrm>
            <a:off x="76200" y="5486400"/>
            <a:ext cx="1828800" cy="646113"/>
          </a:xfrm>
          <a:prstGeom prst="rect">
            <a:avLst/>
          </a:prstGeom>
          <a:noFill/>
          <a:ln w="9525">
            <a:noFill/>
            <a:miter lim="800000"/>
            <a:headEnd/>
            <a:tailEnd/>
          </a:ln>
        </p:spPr>
        <p:txBody>
          <a:bodyPr>
            <a:spAutoFit/>
          </a:bodyPr>
          <a:lstStyle/>
          <a:p>
            <a:pPr algn="r"/>
            <a:r>
              <a:rPr lang="en-GB"/>
              <a:t>LM band IFU spectrograph</a:t>
            </a:r>
            <a:endParaRPr lang="en-US"/>
          </a:p>
        </p:txBody>
      </p:sp>
      <p:cxnSp>
        <p:nvCxnSpPr>
          <p:cNvPr id="16" name="Straight Arrow Connector 15"/>
          <p:cNvCxnSpPr>
            <a:stCxn id="40974" idx="3"/>
          </p:cNvCxnSpPr>
          <p:nvPr/>
        </p:nvCxnSpPr>
        <p:spPr>
          <a:xfrm flipV="1">
            <a:off x="1905000" y="5105400"/>
            <a:ext cx="685800" cy="7048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40972" idx="1"/>
          </p:cNvCxnSpPr>
          <p:nvPr/>
        </p:nvCxnSpPr>
        <p:spPr>
          <a:xfrm rot="10800000">
            <a:off x="5105400" y="5791200"/>
            <a:ext cx="1600200" cy="2857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77" name="TextBox 11"/>
          <p:cNvSpPr txBox="1">
            <a:spLocks noChangeArrowheads="1"/>
          </p:cNvSpPr>
          <p:nvPr/>
        </p:nvSpPr>
        <p:spPr bwMode="auto">
          <a:xfrm>
            <a:off x="7086600" y="2057400"/>
            <a:ext cx="1905000" cy="369888"/>
          </a:xfrm>
          <a:prstGeom prst="rect">
            <a:avLst/>
          </a:prstGeom>
          <a:noFill/>
          <a:ln w="9525">
            <a:noFill/>
            <a:miter lim="800000"/>
            <a:headEnd/>
            <a:tailEnd/>
          </a:ln>
        </p:spPr>
        <p:txBody>
          <a:bodyPr>
            <a:spAutoFit/>
          </a:bodyPr>
          <a:lstStyle/>
          <a:p>
            <a:r>
              <a:rPr lang="en-GB"/>
              <a:t>AO module</a:t>
            </a:r>
            <a:endParaRPr lang="en-US"/>
          </a:p>
        </p:txBody>
      </p:sp>
      <p:cxnSp>
        <p:nvCxnSpPr>
          <p:cNvPr id="24" name="Straight Arrow Connector 23"/>
          <p:cNvCxnSpPr>
            <a:stCxn id="40977" idx="1"/>
          </p:cNvCxnSpPr>
          <p:nvPr/>
        </p:nvCxnSpPr>
        <p:spPr>
          <a:xfrm rot="10800000" flipV="1">
            <a:off x="5791200" y="2243138"/>
            <a:ext cx="1295400" cy="4286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79" name="TextBox 11"/>
          <p:cNvSpPr txBox="1">
            <a:spLocks noChangeArrowheads="1"/>
          </p:cNvSpPr>
          <p:nvPr/>
        </p:nvSpPr>
        <p:spPr bwMode="auto">
          <a:xfrm>
            <a:off x="7086600" y="1154113"/>
            <a:ext cx="1905000" cy="369887"/>
          </a:xfrm>
          <a:prstGeom prst="rect">
            <a:avLst/>
          </a:prstGeom>
          <a:noFill/>
          <a:ln w="9525">
            <a:noFill/>
            <a:miter lim="800000"/>
            <a:headEnd/>
            <a:tailEnd/>
          </a:ln>
        </p:spPr>
        <p:txBody>
          <a:bodyPr>
            <a:spAutoFit/>
          </a:bodyPr>
          <a:lstStyle/>
          <a:p>
            <a:r>
              <a:rPr lang="en-GB"/>
              <a:t>Window</a:t>
            </a:r>
            <a:endParaRPr lang="en-US"/>
          </a:p>
        </p:txBody>
      </p:sp>
      <p:cxnSp>
        <p:nvCxnSpPr>
          <p:cNvPr id="29" name="Straight Arrow Connector 28"/>
          <p:cNvCxnSpPr/>
          <p:nvPr/>
        </p:nvCxnSpPr>
        <p:spPr>
          <a:xfrm rot="10800000">
            <a:off x="5867400" y="1371600"/>
            <a:ext cx="12954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81" name="TextBox 11"/>
          <p:cNvSpPr txBox="1">
            <a:spLocks noChangeArrowheads="1"/>
          </p:cNvSpPr>
          <p:nvPr/>
        </p:nvSpPr>
        <p:spPr bwMode="auto">
          <a:xfrm>
            <a:off x="152400" y="3211513"/>
            <a:ext cx="1752600" cy="369887"/>
          </a:xfrm>
          <a:prstGeom prst="rect">
            <a:avLst/>
          </a:prstGeom>
          <a:noFill/>
          <a:ln w="9525">
            <a:noFill/>
            <a:miter lim="800000"/>
            <a:headEnd/>
            <a:tailEnd/>
          </a:ln>
        </p:spPr>
        <p:txBody>
          <a:bodyPr>
            <a:spAutoFit/>
          </a:bodyPr>
          <a:lstStyle/>
          <a:p>
            <a:pPr algn="r"/>
            <a:r>
              <a:rPr lang="en-GB"/>
              <a:t>Chopper</a:t>
            </a:r>
            <a:endParaRPr lang="en-US"/>
          </a:p>
        </p:txBody>
      </p:sp>
      <p:cxnSp>
        <p:nvCxnSpPr>
          <p:cNvPr id="32" name="Straight Arrow Connector 31"/>
          <p:cNvCxnSpPr>
            <a:stCxn id="40981" idx="3"/>
          </p:cNvCxnSpPr>
          <p:nvPr/>
        </p:nvCxnSpPr>
        <p:spPr>
          <a:xfrm flipV="1">
            <a:off x="1905000" y="2667000"/>
            <a:ext cx="2209800" cy="7302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83" name="TextBox 11"/>
          <p:cNvSpPr txBox="1">
            <a:spLocks noChangeArrowheads="1"/>
          </p:cNvSpPr>
          <p:nvPr/>
        </p:nvSpPr>
        <p:spPr bwMode="auto">
          <a:xfrm>
            <a:off x="152400" y="2097088"/>
            <a:ext cx="1752600" cy="646112"/>
          </a:xfrm>
          <a:prstGeom prst="rect">
            <a:avLst/>
          </a:prstGeom>
          <a:noFill/>
          <a:ln w="9525">
            <a:noFill/>
            <a:miter lim="800000"/>
            <a:headEnd/>
            <a:tailEnd/>
          </a:ln>
        </p:spPr>
        <p:txBody>
          <a:bodyPr>
            <a:spAutoFit/>
          </a:bodyPr>
          <a:lstStyle/>
          <a:p>
            <a:pPr algn="r"/>
            <a:r>
              <a:rPr lang="en-GB"/>
              <a:t>cold calibration unit</a:t>
            </a:r>
            <a:endParaRPr lang="en-US"/>
          </a:p>
        </p:txBody>
      </p:sp>
      <p:cxnSp>
        <p:nvCxnSpPr>
          <p:cNvPr id="39" name="Straight Arrow Connector 38"/>
          <p:cNvCxnSpPr>
            <a:stCxn id="40983" idx="3"/>
          </p:cNvCxnSpPr>
          <p:nvPr/>
        </p:nvCxnSpPr>
        <p:spPr>
          <a:xfrm flipV="1">
            <a:off x="1905000" y="2286000"/>
            <a:ext cx="685800" cy="1333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85" name="TextBox 11"/>
          <p:cNvSpPr txBox="1">
            <a:spLocks noChangeArrowheads="1"/>
          </p:cNvSpPr>
          <p:nvPr/>
        </p:nvSpPr>
        <p:spPr bwMode="auto">
          <a:xfrm>
            <a:off x="152400" y="1143000"/>
            <a:ext cx="1752600" cy="646113"/>
          </a:xfrm>
          <a:prstGeom prst="rect">
            <a:avLst/>
          </a:prstGeom>
          <a:noFill/>
          <a:ln w="9525">
            <a:noFill/>
            <a:miter lim="800000"/>
            <a:headEnd/>
            <a:tailEnd/>
          </a:ln>
        </p:spPr>
        <p:txBody>
          <a:bodyPr>
            <a:spAutoFit/>
          </a:bodyPr>
          <a:lstStyle/>
          <a:p>
            <a:pPr algn="r"/>
            <a:r>
              <a:rPr lang="en-GB"/>
              <a:t>common fore-optics</a:t>
            </a:r>
            <a:endParaRPr lang="en-US"/>
          </a:p>
        </p:txBody>
      </p:sp>
      <p:cxnSp>
        <p:nvCxnSpPr>
          <p:cNvPr id="43" name="Straight Arrow Connector 42"/>
          <p:cNvCxnSpPr>
            <a:stCxn id="40985" idx="3"/>
          </p:cNvCxnSpPr>
          <p:nvPr/>
        </p:nvCxnSpPr>
        <p:spPr>
          <a:xfrm>
            <a:off x="1905000" y="1466850"/>
            <a:ext cx="1905000" cy="1333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7" name="Picture 10" descr="cold-system.tif"/>
          <p:cNvPicPr>
            <a:picLocks noChangeAspect="1"/>
          </p:cNvPicPr>
          <p:nvPr/>
        </p:nvPicPr>
        <p:blipFill>
          <a:blip r:embed="rId5"/>
          <a:srcRect l="17778" t="10001" r="17778" b="10001"/>
          <a:stretch>
            <a:fillRect/>
          </a:stretch>
        </p:blipFill>
        <p:spPr bwMode="auto">
          <a:xfrm>
            <a:off x="1858963" y="838200"/>
            <a:ext cx="4618037" cy="5734050"/>
          </a:xfrm>
          <a:prstGeom prst="rect">
            <a:avLst/>
          </a:prstGeom>
          <a:noFill/>
          <a:ln w="9525">
            <a:noFill/>
            <a:miter lim="800000"/>
            <a:headEnd/>
            <a:tailEnd/>
          </a:ln>
        </p:spPr>
      </p:pic>
      <p:sp>
        <p:nvSpPr>
          <p:cNvPr id="28" name="Title 1"/>
          <p:cNvSpPr>
            <a:spLocks noGrp="1"/>
          </p:cNvSpPr>
          <p:nvPr>
            <p:ph type="title"/>
          </p:nvPr>
        </p:nvSpPr>
        <p:spPr>
          <a:xfrm>
            <a:off x="1981200" y="76200"/>
            <a:ext cx="5943600" cy="914400"/>
          </a:xfrm>
        </p:spPr>
        <p:txBody>
          <a:bodyPr/>
          <a:lstStyle/>
          <a:p>
            <a:pPr eaLnBrk="1" hangingPunct="1"/>
            <a:r>
              <a:rPr lang="en-GB" sz="3200" b="1" dirty="0" err="1" smtClean="0">
                <a:solidFill>
                  <a:schemeClr val="accent2">
                    <a:lumMod val="75000"/>
                  </a:schemeClr>
                </a:solidFill>
              </a:rPr>
              <a:t>opto</a:t>
            </a:r>
            <a:r>
              <a:rPr lang="en-GB" sz="3200" b="1" dirty="0" smtClean="0">
                <a:solidFill>
                  <a:schemeClr val="accent2">
                    <a:lumMod val="75000"/>
                  </a:schemeClr>
                </a:solidFill>
              </a:rPr>
              <a:t>-mechanical outline</a:t>
            </a:r>
            <a:endParaRPr lang="en-US" sz="3200" b="1" dirty="0" smtClean="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dissolv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p:cNvSpPr>
          <p:nvPr>
            <p:ph type="title" idx="4294967295"/>
          </p:nvPr>
        </p:nvSpPr>
        <p:spPr>
          <a:xfrm>
            <a:off x="762000" y="0"/>
            <a:ext cx="8229600" cy="1143000"/>
          </a:xfrm>
        </p:spPr>
        <p:txBody>
          <a:bodyPr/>
          <a:lstStyle/>
          <a:p>
            <a:r>
              <a:rPr lang="de-DE" dirty="0" err="1" smtClean="0">
                <a:solidFill>
                  <a:srgbClr val="A50021"/>
                </a:solidFill>
                <a:latin typeface="Comic Sans MS" pitchFamily="66" charset="0"/>
              </a:rPr>
              <a:t>cryo-concept</a:t>
            </a:r>
            <a:endParaRPr lang="en-US" sz="3200" dirty="0" smtClean="0">
              <a:solidFill>
                <a:srgbClr val="A50021"/>
              </a:solidFill>
              <a:latin typeface="Comic Sans MS" pitchFamily="66" charset="0"/>
            </a:endParaRPr>
          </a:p>
        </p:txBody>
      </p:sp>
      <p:sp>
        <p:nvSpPr>
          <p:cNvPr id="180227" name="Rectangle 3"/>
          <p:cNvSpPr>
            <a:spLocks noGrp="1"/>
          </p:cNvSpPr>
          <p:nvPr>
            <p:ph type="body" idx="4294967295"/>
          </p:nvPr>
        </p:nvSpPr>
        <p:spPr>
          <a:xfrm>
            <a:off x="381000" y="5257800"/>
            <a:ext cx="1905000" cy="1295400"/>
          </a:xfrm>
        </p:spPr>
        <p:txBody>
          <a:bodyPr/>
          <a:lstStyle/>
          <a:p>
            <a:pPr>
              <a:lnSpc>
                <a:spcPct val="80000"/>
              </a:lnSpc>
              <a:buNone/>
            </a:pPr>
            <a:r>
              <a:rPr lang="de-DE" sz="2000" b="1" u="sng" dirty="0" err="1" smtClean="0">
                <a:solidFill>
                  <a:srgbClr val="0000FF"/>
                </a:solidFill>
                <a:latin typeface="Comic Sans MS" pitchFamily="66" charset="0"/>
              </a:rPr>
              <a:t>Detectors</a:t>
            </a:r>
            <a:r>
              <a:rPr lang="de-DE" sz="2000" b="1" u="sng" dirty="0" smtClean="0">
                <a:solidFill>
                  <a:srgbClr val="0000FF"/>
                </a:solidFill>
                <a:latin typeface="Comic Sans MS" pitchFamily="66" charset="0"/>
              </a:rPr>
              <a:t>:</a:t>
            </a:r>
          </a:p>
          <a:p>
            <a:pPr>
              <a:lnSpc>
                <a:spcPct val="80000"/>
              </a:lnSpc>
              <a:buNone/>
            </a:pPr>
            <a:endParaRPr lang="de-DE" sz="2000" b="1" u="sng" dirty="0" smtClean="0">
              <a:solidFill>
                <a:srgbClr val="0000FF"/>
              </a:solidFill>
              <a:latin typeface="Comic Sans MS" pitchFamily="66" charset="0"/>
            </a:endParaRPr>
          </a:p>
          <a:p>
            <a:pPr>
              <a:lnSpc>
                <a:spcPct val="80000"/>
              </a:lnSpc>
            </a:pPr>
            <a:r>
              <a:rPr lang="de-DE" sz="1800" dirty="0" smtClean="0">
                <a:solidFill>
                  <a:srgbClr val="0000FF"/>
                </a:solidFill>
                <a:latin typeface="Comic Sans MS" pitchFamily="66" charset="0"/>
              </a:rPr>
              <a:t>LM: 40K</a:t>
            </a:r>
          </a:p>
          <a:p>
            <a:pPr>
              <a:lnSpc>
                <a:spcPct val="80000"/>
              </a:lnSpc>
            </a:pPr>
            <a:r>
              <a:rPr lang="de-DE" sz="1800" dirty="0" smtClean="0">
                <a:solidFill>
                  <a:srgbClr val="0000FF"/>
                </a:solidFill>
                <a:latin typeface="Comic Sans MS" pitchFamily="66" charset="0"/>
              </a:rPr>
              <a:t>  N:   8K</a:t>
            </a:r>
          </a:p>
          <a:p>
            <a:pPr>
              <a:lnSpc>
                <a:spcPct val="80000"/>
              </a:lnSpc>
              <a:buNone/>
            </a:pPr>
            <a:endParaRPr lang="de-DE" sz="1800" dirty="0" smtClean="0"/>
          </a:p>
        </p:txBody>
      </p:sp>
      <p:pic>
        <p:nvPicPr>
          <p:cNvPr id="180228" name="Picture 4"/>
          <p:cNvPicPr>
            <a:picLocks noChangeAspect="1" noChangeArrowheads="1"/>
          </p:cNvPicPr>
          <p:nvPr/>
        </p:nvPicPr>
        <p:blipFill>
          <a:blip r:embed="rId2"/>
          <a:srcRect/>
          <a:stretch>
            <a:fillRect/>
          </a:stretch>
        </p:blipFill>
        <p:spPr bwMode="auto">
          <a:xfrm>
            <a:off x="152400" y="1143000"/>
            <a:ext cx="5410200" cy="4048125"/>
          </a:xfrm>
          <a:prstGeom prst="rect">
            <a:avLst/>
          </a:prstGeom>
          <a:noFill/>
          <a:ln w="9525">
            <a:noFill/>
            <a:miter lim="800000"/>
            <a:headEnd/>
            <a:tailEnd/>
          </a:ln>
          <a:effectLst/>
        </p:spPr>
      </p:pic>
      <p:sp>
        <p:nvSpPr>
          <p:cNvPr id="5" name="TextBox 4"/>
          <p:cNvSpPr txBox="1">
            <a:spLocks noChangeArrowheads="1"/>
          </p:cNvSpPr>
          <p:nvPr/>
        </p:nvSpPr>
        <p:spPr bwMode="auto">
          <a:xfrm>
            <a:off x="5943600" y="1782901"/>
            <a:ext cx="3200400" cy="3170099"/>
          </a:xfrm>
          <a:prstGeom prst="rect">
            <a:avLst/>
          </a:prstGeom>
          <a:noFill/>
          <a:ln w="9525">
            <a:noFill/>
            <a:miter lim="800000"/>
            <a:headEnd/>
            <a:tailEnd/>
          </a:ln>
        </p:spPr>
        <p:txBody>
          <a:bodyPr wrap="square">
            <a:spAutoFit/>
          </a:bodyPr>
          <a:lstStyle/>
          <a:p>
            <a:r>
              <a:rPr lang="en-GB" sz="2000" b="1" u="sng" dirty="0">
                <a:solidFill>
                  <a:srgbClr val="0000FF"/>
                </a:solidFill>
                <a:latin typeface="Comic Sans MS" pitchFamily="66" charset="0"/>
              </a:rPr>
              <a:t>Steady </a:t>
            </a:r>
            <a:r>
              <a:rPr lang="en-GB" sz="2000" b="1" u="sng" dirty="0" smtClean="0">
                <a:solidFill>
                  <a:srgbClr val="0000FF"/>
                </a:solidFill>
                <a:latin typeface="Comic Sans MS" pitchFamily="66" charset="0"/>
              </a:rPr>
              <a:t>state:</a:t>
            </a:r>
          </a:p>
          <a:p>
            <a:endParaRPr lang="en-GB" sz="2000" dirty="0" smtClean="0">
              <a:solidFill>
                <a:srgbClr val="0000FF"/>
              </a:solidFill>
              <a:latin typeface="Comic Sans MS" pitchFamily="66" charset="0"/>
            </a:endParaRPr>
          </a:p>
          <a:p>
            <a:r>
              <a:rPr lang="en-GB" sz="2000" dirty="0" smtClean="0">
                <a:solidFill>
                  <a:srgbClr val="0000FF"/>
                </a:solidFill>
                <a:latin typeface="Comic Sans MS" pitchFamily="66" charset="0"/>
              </a:rPr>
              <a:t>– </a:t>
            </a:r>
            <a:r>
              <a:rPr lang="en-GB" sz="2000" dirty="0">
                <a:solidFill>
                  <a:srgbClr val="0000FF"/>
                </a:solidFill>
                <a:latin typeface="Comic Sans MS" pitchFamily="66" charset="0"/>
              </a:rPr>
              <a:t>cont. flow </a:t>
            </a:r>
            <a:r>
              <a:rPr lang="en-GB" sz="2000" dirty="0" smtClean="0">
                <a:solidFill>
                  <a:srgbClr val="0000FF"/>
                </a:solidFill>
                <a:latin typeface="Comic Sans MS" pitchFamily="66" charset="0"/>
              </a:rPr>
              <a:t>LN</a:t>
            </a:r>
            <a:r>
              <a:rPr lang="en-GB" sz="2000" baseline="-25000" dirty="0" smtClean="0">
                <a:solidFill>
                  <a:srgbClr val="0000FF"/>
                </a:solidFill>
                <a:latin typeface="Comic Sans MS" pitchFamily="66" charset="0"/>
              </a:rPr>
              <a:t>2</a:t>
            </a:r>
            <a:endParaRPr lang="en-GB" sz="2000" dirty="0">
              <a:solidFill>
                <a:srgbClr val="0000FF"/>
              </a:solidFill>
              <a:latin typeface="Comic Sans MS" pitchFamily="66" charset="0"/>
            </a:endParaRPr>
          </a:p>
          <a:p>
            <a:r>
              <a:rPr lang="en-GB" sz="2000" dirty="0" smtClean="0">
                <a:solidFill>
                  <a:srgbClr val="0000FF"/>
                </a:solidFill>
                <a:latin typeface="Comic Sans MS" pitchFamily="66" charset="0"/>
              </a:rPr>
              <a:t>– </a:t>
            </a:r>
            <a:r>
              <a:rPr lang="en-GB" sz="2000" dirty="0">
                <a:solidFill>
                  <a:srgbClr val="0000FF"/>
                </a:solidFill>
                <a:latin typeface="Comic Sans MS" pitchFamily="66" charset="0"/>
              </a:rPr>
              <a:t>2 Pulse Tube </a:t>
            </a:r>
            <a:r>
              <a:rPr lang="en-GB" sz="2000" dirty="0" smtClean="0">
                <a:solidFill>
                  <a:srgbClr val="0000FF"/>
                </a:solidFill>
                <a:latin typeface="Comic Sans MS" pitchFamily="66" charset="0"/>
              </a:rPr>
              <a:t>coolers</a:t>
            </a:r>
          </a:p>
          <a:p>
            <a:endParaRPr lang="en-GB" sz="2000" dirty="0">
              <a:solidFill>
                <a:srgbClr val="0000FF"/>
              </a:solidFill>
              <a:latin typeface="Comic Sans MS" pitchFamily="66" charset="0"/>
            </a:endParaRPr>
          </a:p>
          <a:p>
            <a:endParaRPr lang="en-GB" sz="2000" b="1" u="sng" dirty="0" smtClean="0">
              <a:solidFill>
                <a:srgbClr val="0000FF"/>
              </a:solidFill>
              <a:latin typeface="Comic Sans MS" pitchFamily="66" charset="0"/>
            </a:endParaRPr>
          </a:p>
          <a:p>
            <a:r>
              <a:rPr lang="en-GB" sz="2000" b="1" u="sng" dirty="0" smtClean="0">
                <a:solidFill>
                  <a:srgbClr val="0000FF"/>
                </a:solidFill>
                <a:latin typeface="Comic Sans MS" pitchFamily="66" charset="0"/>
              </a:rPr>
              <a:t>Cool Down:</a:t>
            </a:r>
          </a:p>
          <a:p>
            <a:endParaRPr lang="en-GB" sz="2000" dirty="0" smtClean="0">
              <a:solidFill>
                <a:srgbClr val="0000FF"/>
              </a:solidFill>
              <a:latin typeface="Comic Sans MS" pitchFamily="66" charset="0"/>
            </a:endParaRPr>
          </a:p>
          <a:p>
            <a:r>
              <a:rPr lang="en-GB" sz="2000" dirty="0" smtClean="0">
                <a:solidFill>
                  <a:srgbClr val="0000FF"/>
                </a:solidFill>
                <a:latin typeface="Comic Sans MS" pitchFamily="66" charset="0"/>
              </a:rPr>
              <a:t>– </a:t>
            </a:r>
            <a:r>
              <a:rPr lang="en-GB" sz="2000" dirty="0">
                <a:solidFill>
                  <a:srgbClr val="0000FF"/>
                </a:solidFill>
                <a:latin typeface="Comic Sans MS" pitchFamily="66" charset="0"/>
              </a:rPr>
              <a:t>additional </a:t>
            </a:r>
            <a:r>
              <a:rPr lang="en-GB" sz="2000" dirty="0" smtClean="0">
                <a:solidFill>
                  <a:srgbClr val="0000FF"/>
                </a:solidFill>
                <a:latin typeface="Comic Sans MS" pitchFamily="66" charset="0"/>
              </a:rPr>
              <a:t>LN</a:t>
            </a:r>
            <a:r>
              <a:rPr lang="en-GB" sz="2000" baseline="-25000" dirty="0" smtClean="0">
                <a:solidFill>
                  <a:srgbClr val="0000FF"/>
                </a:solidFill>
                <a:latin typeface="Comic Sans MS" pitchFamily="66" charset="0"/>
              </a:rPr>
              <a:t>2 </a:t>
            </a:r>
          </a:p>
          <a:p>
            <a:r>
              <a:rPr lang="en-GB" sz="2000" dirty="0" smtClean="0">
                <a:solidFill>
                  <a:srgbClr val="0000FF"/>
                </a:solidFill>
                <a:latin typeface="Comic Sans MS" pitchFamily="66" charset="0"/>
              </a:rPr>
              <a:t>- cooling time:    ~30h</a:t>
            </a:r>
            <a:endParaRPr lang="en-GB" sz="2000" dirty="0">
              <a:solidFill>
                <a:srgbClr val="0000FF"/>
              </a:solidFill>
              <a:latin typeface="Comic Sans MS" pitchFamily="66" charset="0"/>
            </a:endParaRPr>
          </a:p>
        </p:txBody>
      </p:sp>
      <p:sp>
        <p:nvSpPr>
          <p:cNvPr id="6" name="Oval 5"/>
          <p:cNvSpPr/>
          <p:nvPr/>
        </p:nvSpPr>
        <p:spPr>
          <a:xfrm>
            <a:off x="1143000" y="5638800"/>
            <a:ext cx="838200" cy="914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04800" y="4191000"/>
            <a:ext cx="838200" cy="914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924800" y="4267200"/>
            <a:ext cx="838200" cy="914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normAutofit/>
          </a:bodyPr>
          <a:lstStyle/>
          <a:p>
            <a:pPr eaLnBrk="1" hangingPunct="1"/>
            <a:r>
              <a:rPr lang="en-GB" sz="3200" b="1" dirty="0" smtClean="0">
                <a:solidFill>
                  <a:schemeClr val="accent2">
                    <a:lumMod val="75000"/>
                  </a:schemeClr>
                </a:solidFill>
              </a:rPr>
              <a:t>on the </a:t>
            </a:r>
            <a:r>
              <a:rPr lang="en-GB" sz="3200" b="1" dirty="0" err="1" smtClean="0">
                <a:solidFill>
                  <a:schemeClr val="accent2">
                    <a:lumMod val="75000"/>
                  </a:schemeClr>
                </a:solidFill>
              </a:rPr>
              <a:t>Nasmyth</a:t>
            </a:r>
            <a:endParaRPr lang="en-US" sz="3200" b="1" dirty="0" smtClean="0">
              <a:solidFill>
                <a:schemeClr val="accent2">
                  <a:lumMod val="75000"/>
                </a:schemeClr>
              </a:solidFill>
            </a:endParaRPr>
          </a:p>
        </p:txBody>
      </p:sp>
      <p:pic>
        <p:nvPicPr>
          <p:cNvPr id="44037"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6B99E5FE-B673-4930-88E4-3C57CA78F42A}" type="slidenum">
              <a:rPr lang="en-US" smtClean="0"/>
              <a:pPr>
                <a:defRPr/>
              </a:pPr>
              <a:t>19</a:t>
            </a:fld>
            <a:endParaRPr lang="en-US"/>
          </a:p>
        </p:txBody>
      </p:sp>
      <p:pic>
        <p:nvPicPr>
          <p:cNvPr id="44041" name="Picture 15" descr="e-elt metis9.jpg"/>
          <p:cNvPicPr>
            <a:picLocks noChangeAspect="1"/>
          </p:cNvPicPr>
          <p:nvPr/>
        </p:nvPicPr>
        <p:blipFill>
          <a:blip r:embed="rId4"/>
          <a:srcRect l="6499" t="1839" r="22008" b="4387"/>
          <a:stretch>
            <a:fillRect/>
          </a:stretch>
        </p:blipFill>
        <p:spPr bwMode="auto">
          <a:xfrm>
            <a:off x="4787900" y="2819400"/>
            <a:ext cx="4356100" cy="4038600"/>
          </a:xfrm>
          <a:prstGeom prst="rect">
            <a:avLst/>
          </a:prstGeom>
          <a:noFill/>
          <a:ln w="9525">
            <a:noFill/>
            <a:miter lim="800000"/>
            <a:headEnd/>
            <a:tailEnd/>
          </a:ln>
        </p:spPr>
      </p:pic>
      <p:pic>
        <p:nvPicPr>
          <p:cNvPr id="44042" name="Content Placeholder 14" descr="e-elt metis3.jpg"/>
          <p:cNvPicPr>
            <a:picLocks noGrp="1" noChangeAspect="1"/>
          </p:cNvPicPr>
          <p:nvPr>
            <p:ph idx="1"/>
          </p:nvPr>
        </p:nvPicPr>
        <p:blipFill>
          <a:blip r:embed="rId5"/>
          <a:srcRect t="3922" r="19601" b="3922"/>
          <a:stretch>
            <a:fillRect/>
          </a:stretch>
        </p:blipFill>
        <p:spPr>
          <a:xfrm>
            <a:off x="152400" y="1066800"/>
            <a:ext cx="4648200" cy="3767138"/>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7299325" y="2332038"/>
            <a:ext cx="1387475" cy="3459162"/>
            <a:chOff x="2438400" y="2362200"/>
            <a:chExt cx="1387475" cy="3459162"/>
          </a:xfrm>
        </p:grpSpPr>
        <p:pic>
          <p:nvPicPr>
            <p:cNvPr id="18434" name="Picture 9" descr="logo_cea.png"/>
            <p:cNvPicPr>
              <a:picLocks noChangeAspect="1"/>
            </p:cNvPicPr>
            <p:nvPr/>
          </p:nvPicPr>
          <p:blipFill>
            <a:blip r:embed="rId3"/>
            <a:srcRect/>
            <a:stretch>
              <a:fillRect/>
            </a:stretch>
          </p:blipFill>
          <p:spPr bwMode="auto">
            <a:xfrm>
              <a:off x="2743200" y="3657600"/>
              <a:ext cx="771525" cy="930275"/>
            </a:xfrm>
            <a:prstGeom prst="rect">
              <a:avLst/>
            </a:prstGeom>
            <a:noFill/>
            <a:ln w="9525">
              <a:noFill/>
              <a:miter lim="800000"/>
              <a:headEnd/>
              <a:tailEnd/>
            </a:ln>
          </p:spPr>
        </p:pic>
        <p:pic>
          <p:nvPicPr>
            <p:cNvPr id="18439" name="Picture 1" descr="atc64.jpg"/>
            <p:cNvPicPr>
              <a:picLocks noChangeAspect="1"/>
            </p:cNvPicPr>
            <p:nvPr/>
          </p:nvPicPr>
          <p:blipFill>
            <a:blip r:embed="rId4"/>
            <a:srcRect/>
            <a:stretch>
              <a:fillRect/>
            </a:stretch>
          </p:blipFill>
          <p:spPr bwMode="auto">
            <a:xfrm>
              <a:off x="2438400" y="5410200"/>
              <a:ext cx="1387475" cy="411162"/>
            </a:xfrm>
            <a:prstGeom prst="rect">
              <a:avLst/>
            </a:prstGeom>
            <a:noFill/>
            <a:ln w="9525">
              <a:noFill/>
              <a:miter lim="800000"/>
              <a:headEnd/>
              <a:tailEnd/>
            </a:ln>
          </p:spPr>
        </p:pic>
        <p:pic>
          <p:nvPicPr>
            <p:cNvPr id="18440" name="Picture 4" descr="kuleuven.jpg"/>
            <p:cNvPicPr>
              <a:picLocks noChangeAspect="1"/>
            </p:cNvPicPr>
            <p:nvPr/>
          </p:nvPicPr>
          <p:blipFill>
            <a:blip r:embed="rId5"/>
            <a:srcRect/>
            <a:stretch>
              <a:fillRect/>
            </a:stretch>
          </p:blipFill>
          <p:spPr bwMode="auto">
            <a:xfrm>
              <a:off x="2590800" y="4724400"/>
              <a:ext cx="1143000" cy="382588"/>
            </a:xfrm>
            <a:prstGeom prst="rect">
              <a:avLst/>
            </a:prstGeom>
            <a:noFill/>
            <a:ln w="9525">
              <a:noFill/>
              <a:miter lim="800000"/>
              <a:headEnd/>
              <a:tailEnd/>
            </a:ln>
          </p:spPr>
        </p:pic>
        <p:pic>
          <p:nvPicPr>
            <p:cNvPr id="18441" name="Picture 6" descr="logoMPIA.jpg"/>
            <p:cNvPicPr>
              <a:picLocks noChangeAspect="1"/>
            </p:cNvPicPr>
            <p:nvPr/>
          </p:nvPicPr>
          <p:blipFill>
            <a:blip r:embed="rId6"/>
            <a:srcRect/>
            <a:stretch>
              <a:fillRect/>
            </a:stretch>
          </p:blipFill>
          <p:spPr bwMode="auto">
            <a:xfrm>
              <a:off x="2743200" y="3048000"/>
              <a:ext cx="762000" cy="744538"/>
            </a:xfrm>
            <a:prstGeom prst="rect">
              <a:avLst/>
            </a:prstGeom>
            <a:noFill/>
            <a:ln w="9525">
              <a:noFill/>
              <a:miter lim="800000"/>
              <a:headEnd/>
              <a:tailEnd/>
            </a:ln>
          </p:spPr>
        </p:pic>
        <p:pic>
          <p:nvPicPr>
            <p:cNvPr id="18442" name="Picture 8" descr="novalogo2.gif"/>
            <p:cNvPicPr>
              <a:picLocks noChangeAspect="1"/>
            </p:cNvPicPr>
            <p:nvPr/>
          </p:nvPicPr>
          <p:blipFill>
            <a:blip r:embed="rId7"/>
            <a:srcRect/>
            <a:stretch>
              <a:fillRect/>
            </a:stretch>
          </p:blipFill>
          <p:spPr bwMode="auto">
            <a:xfrm>
              <a:off x="2743200" y="2362200"/>
              <a:ext cx="790575" cy="685800"/>
            </a:xfrm>
            <a:prstGeom prst="rect">
              <a:avLst/>
            </a:prstGeom>
            <a:noFill/>
            <a:ln w="9525">
              <a:noFill/>
              <a:miter lim="800000"/>
              <a:headEnd/>
              <a:tailEnd/>
            </a:ln>
          </p:spPr>
        </p:pic>
      </p:grpSp>
      <p:graphicFrame>
        <p:nvGraphicFramePr>
          <p:cNvPr id="20" name="Table 19"/>
          <p:cNvGraphicFramePr>
            <a:graphicFrameLocks noGrp="1"/>
          </p:cNvGraphicFramePr>
          <p:nvPr/>
        </p:nvGraphicFramePr>
        <p:xfrm>
          <a:off x="304801" y="1371598"/>
          <a:ext cx="8610599" cy="5486402"/>
        </p:xfrm>
        <a:graphic>
          <a:graphicData uri="http://schemas.openxmlformats.org/drawingml/2006/table">
            <a:tbl>
              <a:tblPr/>
              <a:tblGrid>
                <a:gridCol w="3190239"/>
                <a:gridCol w="162560"/>
                <a:gridCol w="5257800"/>
              </a:tblGrid>
              <a:tr h="874988">
                <a:tc>
                  <a:txBody>
                    <a:bodyPr/>
                    <a:lstStyle/>
                    <a:p>
                      <a:pPr algn="l">
                        <a:spcAft>
                          <a:spcPts val="600"/>
                        </a:spcAft>
                      </a:pPr>
                      <a:r>
                        <a:rPr lang="en-US" sz="2000" b="1" dirty="0">
                          <a:solidFill>
                            <a:srgbClr val="0000FF"/>
                          </a:solidFill>
                          <a:latin typeface="Times New Roman"/>
                          <a:ea typeface="Times New Roman"/>
                          <a:cs typeface="Times New Roman"/>
                        </a:rPr>
                        <a:t>Project Board</a:t>
                      </a:r>
                      <a:endParaRPr lang="en-US" sz="20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600"/>
                        </a:spcAft>
                      </a:pPr>
                      <a:r>
                        <a:rPr lang="en-US" sz="2000" b="1" dirty="0" smtClean="0">
                          <a:solidFill>
                            <a:srgbClr val="0000FF"/>
                          </a:solidFill>
                          <a:latin typeface="Times New Roman"/>
                          <a:ea typeface="Times New Roman"/>
                          <a:cs typeface="Times New Roman"/>
                        </a:rPr>
                        <a:t> Science </a:t>
                      </a:r>
                      <a:r>
                        <a:rPr lang="en-US" sz="2000" b="1" dirty="0">
                          <a:solidFill>
                            <a:srgbClr val="0000FF"/>
                          </a:solidFill>
                          <a:latin typeface="Times New Roman"/>
                          <a:ea typeface="Times New Roman"/>
                          <a:cs typeface="Times New Roman"/>
                        </a:rPr>
                        <a:t>Team</a:t>
                      </a:r>
                      <a:endParaRPr lang="en-US" sz="200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569">
                <a:tc>
                  <a:txBody>
                    <a:bodyPr/>
                    <a:lstStyle/>
                    <a:p>
                      <a:pPr algn="l">
                        <a:spcAft>
                          <a:spcPts val="600"/>
                        </a:spcAft>
                      </a:pPr>
                      <a:r>
                        <a:rPr lang="en-US" sz="2000" b="1" i="1" dirty="0">
                          <a:solidFill>
                            <a:srgbClr val="000099"/>
                          </a:solidFill>
                          <a:latin typeface="Times New Roman"/>
                          <a:ea typeface="Times New Roman"/>
                          <a:cs typeface="Times New Roman"/>
                        </a:rPr>
                        <a:t>Principal Investigator:</a:t>
                      </a:r>
                      <a:r>
                        <a:rPr lang="en-US" sz="2000" b="1" dirty="0">
                          <a:solidFill>
                            <a:srgbClr val="000099"/>
                          </a:solidFill>
                          <a:latin typeface="Times New Roman"/>
                          <a:ea typeface="Times New Roman"/>
                          <a:cs typeface="Times New Roman"/>
                        </a:rPr>
                        <a:t> </a:t>
                      </a:r>
                      <a:endParaRPr lang="en-US" sz="2000" b="1" dirty="0" smtClean="0">
                        <a:solidFill>
                          <a:srgbClr val="000099"/>
                        </a:solidFill>
                        <a:latin typeface="Times New Roman"/>
                        <a:ea typeface="Times New Roman"/>
                        <a:cs typeface="Times New Roman"/>
                      </a:endParaRPr>
                    </a:p>
                    <a:p>
                      <a:pPr algn="l">
                        <a:spcAft>
                          <a:spcPts val="600"/>
                        </a:spcAft>
                      </a:pPr>
                      <a:r>
                        <a:rPr lang="en-US" sz="2000" dirty="0" smtClean="0">
                          <a:latin typeface="Times New Roman"/>
                          <a:ea typeface="Times New Roman"/>
                          <a:cs typeface="Times New Roman"/>
                        </a:rPr>
                        <a:t>Bernhard </a:t>
                      </a:r>
                      <a:r>
                        <a:rPr lang="en-US" sz="2000" dirty="0">
                          <a:latin typeface="Times New Roman"/>
                          <a:ea typeface="Times New Roman"/>
                          <a:cs typeface="Times New Roman"/>
                        </a:rPr>
                        <a:t>Brandl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600"/>
                        </a:spcAft>
                      </a:pPr>
                      <a:r>
                        <a:rPr lang="nl-NL" sz="2000" dirty="0">
                          <a:latin typeface="Times New Roman"/>
                          <a:ea typeface="Times New Roman"/>
                          <a:cs typeface="Times New Roman"/>
                        </a:rPr>
                        <a:t>Ewine van Dishoeck             </a:t>
                      </a:r>
                      <a:endParaRPr lang="nl-NL" sz="2000" dirty="0" smtClean="0">
                        <a:latin typeface="Times New Roman"/>
                        <a:ea typeface="Times New Roman"/>
                        <a:cs typeface="Times New Roman"/>
                      </a:endParaRPr>
                    </a:p>
                    <a:p>
                      <a:pPr algn="l">
                        <a:spcAft>
                          <a:spcPts val="600"/>
                        </a:spcAft>
                      </a:pPr>
                      <a:r>
                        <a:rPr lang="nl-NL" sz="2000" dirty="0" smtClean="0">
                          <a:latin typeface="Times New Roman"/>
                          <a:ea typeface="Times New Roman"/>
                          <a:cs typeface="Times New Roman"/>
                        </a:rPr>
                        <a:t>Paul </a:t>
                      </a:r>
                      <a:r>
                        <a:rPr lang="nl-NL" sz="2000" dirty="0">
                          <a:latin typeface="Times New Roman"/>
                          <a:ea typeface="Times New Roman"/>
                          <a:cs typeface="Times New Roman"/>
                        </a:rPr>
                        <a:t>van der Werf</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569">
                <a:tc>
                  <a:txBody>
                    <a:bodyPr/>
                    <a:lstStyle/>
                    <a:p>
                      <a:pPr algn="l">
                        <a:spcAft>
                          <a:spcPts val="600"/>
                        </a:spcAft>
                      </a:pPr>
                      <a:r>
                        <a:rPr lang="en-GB" sz="2000" b="1" i="1" dirty="0">
                          <a:solidFill>
                            <a:srgbClr val="000099"/>
                          </a:solidFill>
                          <a:latin typeface="Times New Roman"/>
                          <a:ea typeface="Times New Roman"/>
                          <a:cs typeface="Times New Roman"/>
                        </a:rPr>
                        <a:t>Instrument Scientist: </a:t>
                      </a:r>
                      <a:endParaRPr lang="en-GB" sz="2000" b="1" i="1" dirty="0" smtClean="0">
                        <a:solidFill>
                          <a:srgbClr val="000099"/>
                        </a:solidFill>
                        <a:latin typeface="Times New Roman"/>
                        <a:ea typeface="Times New Roman"/>
                        <a:cs typeface="Times New Roman"/>
                      </a:endParaRPr>
                    </a:p>
                    <a:p>
                      <a:pPr algn="l">
                        <a:spcAft>
                          <a:spcPts val="600"/>
                        </a:spcAft>
                      </a:pPr>
                      <a:r>
                        <a:rPr lang="en-GB" sz="2000" dirty="0" smtClean="0">
                          <a:latin typeface="Times New Roman"/>
                          <a:ea typeface="Times New Roman"/>
                          <a:cs typeface="Times New Roman"/>
                        </a:rPr>
                        <a:t>Rainer </a:t>
                      </a:r>
                      <a:r>
                        <a:rPr lang="en-GB" sz="2000" dirty="0" err="1">
                          <a:latin typeface="Times New Roman"/>
                          <a:ea typeface="Times New Roman"/>
                          <a:cs typeface="Times New Roman"/>
                        </a:rPr>
                        <a:t>Lenzen</a:t>
                      </a:r>
                      <a:r>
                        <a:rPr lang="en-GB" sz="2000" dirty="0">
                          <a:latin typeface="Times New Roman"/>
                          <a:ea typeface="Times New Roman"/>
                          <a:cs typeface="Times New Roman"/>
                        </a:rPr>
                        <a:t> </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600"/>
                        </a:spcAft>
                      </a:pPr>
                      <a:r>
                        <a:rPr lang="en-GB" sz="2000" dirty="0">
                          <a:latin typeface="Times New Roman"/>
                          <a:ea typeface="Times New Roman"/>
                          <a:cs typeface="Times New Roman"/>
                        </a:rPr>
                        <a:t>Thomas Henning         </a:t>
                      </a:r>
                      <a:endParaRPr lang="en-GB" sz="2000" dirty="0" smtClean="0">
                        <a:latin typeface="Times New Roman"/>
                        <a:ea typeface="Times New Roman"/>
                        <a:cs typeface="Times New Roman"/>
                      </a:endParaRPr>
                    </a:p>
                    <a:p>
                      <a:pPr algn="l">
                        <a:spcAft>
                          <a:spcPts val="600"/>
                        </a:spcAft>
                      </a:pPr>
                      <a:r>
                        <a:rPr lang="en-GB" sz="2000" dirty="0" err="1" smtClean="0">
                          <a:latin typeface="Times New Roman"/>
                          <a:ea typeface="Times New Roman"/>
                          <a:cs typeface="Times New Roman"/>
                        </a:rPr>
                        <a:t>Wolfgan</a:t>
                      </a:r>
                      <a:r>
                        <a:rPr lang="nl-NL" sz="2000" dirty="0">
                          <a:latin typeface="Times New Roman"/>
                          <a:ea typeface="Times New Roman"/>
                          <a:cs typeface="Times New Roman"/>
                        </a:rPr>
                        <a:t>g Brandner</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569">
                <a:tc>
                  <a:txBody>
                    <a:bodyPr/>
                    <a:lstStyle/>
                    <a:p>
                      <a:pPr algn="l">
                        <a:spcAft>
                          <a:spcPts val="600"/>
                        </a:spcAft>
                      </a:pPr>
                      <a:r>
                        <a:rPr lang="nl-NL" sz="2000" b="1" i="1" dirty="0">
                          <a:solidFill>
                            <a:srgbClr val="000099"/>
                          </a:solidFill>
                          <a:latin typeface="Times New Roman"/>
                          <a:ea typeface="Times New Roman"/>
                          <a:cs typeface="Times New Roman"/>
                        </a:rPr>
                        <a:t>Project Manager:       </a:t>
                      </a:r>
                      <a:endParaRPr lang="nl-NL" sz="2000" b="1" i="1" dirty="0" smtClean="0">
                        <a:solidFill>
                          <a:srgbClr val="000099"/>
                        </a:solidFill>
                        <a:latin typeface="Times New Roman"/>
                        <a:ea typeface="Times New Roman"/>
                        <a:cs typeface="Times New Roman"/>
                      </a:endParaRPr>
                    </a:p>
                    <a:p>
                      <a:pPr algn="l">
                        <a:spcAft>
                          <a:spcPts val="600"/>
                        </a:spcAft>
                      </a:pPr>
                      <a:r>
                        <a:rPr lang="nl-NL" sz="2000" dirty="0" smtClean="0">
                          <a:latin typeface="Times New Roman"/>
                          <a:ea typeface="Times New Roman"/>
                          <a:cs typeface="Times New Roman"/>
                        </a:rPr>
                        <a:t>Frank </a:t>
                      </a:r>
                      <a:r>
                        <a:rPr lang="nl-NL" sz="2000" dirty="0">
                          <a:latin typeface="Times New Roman"/>
                          <a:ea typeface="Times New Roman"/>
                          <a:cs typeface="Times New Roman"/>
                        </a:rPr>
                        <a:t>Molster</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600"/>
                        </a:spcAft>
                      </a:pPr>
                      <a:r>
                        <a:rPr lang="nl-NL" sz="2000" dirty="0">
                          <a:latin typeface="Times New Roman"/>
                          <a:ea typeface="Times New Roman"/>
                          <a:cs typeface="Times New Roman"/>
                        </a:rPr>
                        <a:t>Pierre-Olivier Lagage</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569">
                <a:tc>
                  <a:txBody>
                    <a:bodyPr/>
                    <a:lstStyle/>
                    <a:p>
                      <a:pPr algn="l">
                        <a:spcAft>
                          <a:spcPts val="600"/>
                        </a:spcAft>
                      </a:pPr>
                      <a:r>
                        <a:rPr lang="en-US" sz="2000" b="1" i="1" dirty="0">
                          <a:solidFill>
                            <a:srgbClr val="000099"/>
                          </a:solidFill>
                          <a:latin typeface="Times New Roman"/>
                          <a:ea typeface="Times New Roman"/>
                          <a:cs typeface="Times New Roman"/>
                        </a:rPr>
                        <a:t>Systems Engineer:</a:t>
                      </a:r>
                      <a:r>
                        <a:rPr lang="en-US" sz="2000" dirty="0">
                          <a:latin typeface="Times New Roman"/>
                          <a:ea typeface="Times New Roman"/>
                          <a:cs typeface="Times New Roman"/>
                        </a:rPr>
                        <a:t>         </a:t>
                      </a:r>
                      <a:endParaRPr lang="en-US" sz="2000" dirty="0" smtClean="0">
                        <a:latin typeface="Times New Roman"/>
                        <a:ea typeface="Times New Roman"/>
                        <a:cs typeface="Times New Roman"/>
                      </a:endParaRPr>
                    </a:p>
                    <a:p>
                      <a:pPr algn="l">
                        <a:spcAft>
                          <a:spcPts val="600"/>
                        </a:spcAft>
                      </a:pPr>
                      <a:r>
                        <a:rPr lang="en-US" sz="2000" dirty="0" smtClean="0">
                          <a:latin typeface="Times New Roman"/>
                          <a:ea typeface="Times New Roman"/>
                          <a:cs typeface="Times New Roman"/>
                        </a:rPr>
                        <a:t>Lars </a:t>
                      </a:r>
                      <a:r>
                        <a:rPr lang="en-US" sz="2000" dirty="0" err="1">
                          <a:latin typeface="Times New Roman"/>
                          <a:ea typeface="Times New Roman"/>
                          <a:cs typeface="Times New Roman"/>
                        </a:rPr>
                        <a:t>Venema</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600"/>
                        </a:spcAft>
                      </a:pPr>
                      <a:r>
                        <a:rPr lang="nl-NL" sz="2000" dirty="0">
                          <a:latin typeface="Times New Roman"/>
                          <a:ea typeface="Times New Roman"/>
                          <a:cs typeface="Times New Roman"/>
                        </a:rPr>
                        <a:t>Christoffel Waelkens      </a:t>
                      </a:r>
                      <a:endParaRPr lang="nl-NL" sz="2000" dirty="0" smtClean="0">
                        <a:latin typeface="Times New Roman"/>
                        <a:ea typeface="Times New Roman"/>
                        <a:cs typeface="Times New Roman"/>
                      </a:endParaRPr>
                    </a:p>
                    <a:p>
                      <a:pPr algn="l">
                        <a:spcAft>
                          <a:spcPts val="600"/>
                        </a:spcAft>
                      </a:pPr>
                      <a:r>
                        <a:rPr lang="nl-NL" sz="2000" dirty="0" smtClean="0">
                          <a:latin typeface="Times New Roman"/>
                          <a:ea typeface="Times New Roman"/>
                          <a:cs typeface="Times New Roman"/>
                        </a:rPr>
                        <a:t>Maarten </a:t>
                      </a:r>
                      <a:r>
                        <a:rPr lang="nl-NL" sz="2000" dirty="0">
                          <a:latin typeface="Times New Roman"/>
                          <a:ea typeface="Times New Roman"/>
                          <a:cs typeface="Times New Roman"/>
                        </a:rPr>
                        <a:t>Baes</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569">
                <a:tc>
                  <a:txBody>
                    <a:bodyPr/>
                    <a:lstStyle/>
                    <a:p>
                      <a:pPr algn="l">
                        <a:spcAft>
                          <a:spcPts val="600"/>
                        </a:spcAft>
                      </a:pPr>
                      <a:endParaRPr lang="nl-NL" sz="2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600"/>
                        </a:spcAft>
                      </a:pPr>
                      <a:r>
                        <a:rPr lang="nl-NL" sz="2000" dirty="0">
                          <a:latin typeface="Times New Roman"/>
                          <a:ea typeface="Times New Roman"/>
                          <a:cs typeface="Times New Roman"/>
                        </a:rPr>
                        <a:t>Jim Hough                           </a:t>
                      </a:r>
                      <a:endParaRPr lang="nl-NL" sz="2000" dirty="0" smtClean="0">
                        <a:latin typeface="Times New Roman"/>
                        <a:ea typeface="Times New Roman"/>
                        <a:cs typeface="Times New Roman"/>
                      </a:endParaRPr>
                    </a:p>
                    <a:p>
                      <a:pPr algn="l">
                        <a:spcAft>
                          <a:spcPts val="600"/>
                        </a:spcAft>
                      </a:pPr>
                      <a:r>
                        <a:rPr lang="nl-NL" sz="2000" dirty="0" smtClean="0">
                          <a:latin typeface="Times New Roman"/>
                          <a:ea typeface="Times New Roman"/>
                          <a:cs typeface="Times New Roman"/>
                        </a:rPr>
                        <a:t>Toby </a:t>
                      </a:r>
                      <a:r>
                        <a:rPr lang="nl-NL" sz="2000" dirty="0">
                          <a:latin typeface="Times New Roman"/>
                          <a:ea typeface="Times New Roman"/>
                          <a:cs typeface="Times New Roman"/>
                        </a:rPr>
                        <a:t>Moore</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569">
                <a:tc>
                  <a:txBody>
                    <a:bodyPr/>
                    <a:lstStyle/>
                    <a:p>
                      <a:pPr algn="l">
                        <a:spcAft>
                          <a:spcPts val="600"/>
                        </a:spcAft>
                      </a:pPr>
                      <a:endParaRPr lang="nl-NL"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600"/>
                        </a:spcAft>
                      </a:pPr>
                      <a:endParaRPr lang="nl-NL"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600"/>
                        </a:spcAft>
                      </a:pPr>
                      <a:r>
                        <a:rPr lang="nl-NL" sz="2000" dirty="0">
                          <a:latin typeface="Times New Roman"/>
                          <a:ea typeface="Times New Roman"/>
                          <a:cs typeface="Times New Roman"/>
                        </a:rPr>
                        <a:t>Hermann Böhnhardt  (MPS) </a:t>
                      </a:r>
                      <a:endParaRPr lang="nl-NL" sz="2000" dirty="0" smtClean="0">
                        <a:latin typeface="Times New Roman"/>
                        <a:ea typeface="Times New Roman"/>
                        <a:cs typeface="Times New Roman"/>
                      </a:endParaRPr>
                    </a:p>
                    <a:p>
                      <a:pPr algn="l">
                        <a:spcAft>
                          <a:spcPts val="600"/>
                        </a:spcAft>
                      </a:pPr>
                      <a:r>
                        <a:rPr lang="nl-NL" sz="2000" dirty="0" smtClean="0">
                          <a:latin typeface="Times New Roman"/>
                          <a:ea typeface="Times New Roman"/>
                          <a:cs typeface="Times New Roman"/>
                        </a:rPr>
                        <a:t>Ulli </a:t>
                      </a:r>
                      <a:r>
                        <a:rPr lang="nl-NL" sz="2000" dirty="0">
                          <a:latin typeface="Times New Roman"/>
                          <a:ea typeface="Times New Roman"/>
                          <a:cs typeface="Times New Roman"/>
                        </a:rPr>
                        <a:t>Käufl  (ESO)</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435" name="Title 1"/>
          <p:cNvSpPr>
            <a:spLocks noGrp="1"/>
          </p:cNvSpPr>
          <p:nvPr>
            <p:ph type="title"/>
          </p:nvPr>
        </p:nvSpPr>
        <p:spPr/>
        <p:txBody>
          <a:bodyPr>
            <a:normAutofit/>
          </a:bodyPr>
          <a:lstStyle/>
          <a:p>
            <a:pPr eaLnBrk="1" hangingPunct="1"/>
            <a:r>
              <a:rPr lang="en-GB" sz="3600" b="1" dirty="0" smtClean="0">
                <a:solidFill>
                  <a:schemeClr val="accent2">
                    <a:lumMod val="75000"/>
                  </a:schemeClr>
                </a:solidFill>
              </a:rPr>
              <a:t>lead team</a:t>
            </a:r>
            <a:endParaRPr lang="en-US" sz="3600" b="1" dirty="0" smtClean="0">
              <a:solidFill>
                <a:schemeClr val="accent2">
                  <a:lumMod val="75000"/>
                </a:schemeClr>
              </a:solidFill>
            </a:endParaRPr>
          </a:p>
        </p:txBody>
      </p:sp>
      <p:pic>
        <p:nvPicPr>
          <p:cNvPr id="18436" name="Picture 6" descr="logo_no_text_no_background.png"/>
          <p:cNvPicPr>
            <a:picLocks noChangeAspect="1"/>
          </p:cNvPicPr>
          <p:nvPr/>
        </p:nvPicPr>
        <p:blipFill>
          <a:blip r:embed="rId8"/>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2188"/>
            <a:ext cx="7772400" cy="1587"/>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22" name="Slide Number Placeholder 21"/>
          <p:cNvSpPr>
            <a:spLocks noGrp="1"/>
          </p:cNvSpPr>
          <p:nvPr>
            <p:ph type="sldNum" sz="quarter" idx="12"/>
          </p:nvPr>
        </p:nvSpPr>
        <p:spPr/>
        <p:txBody>
          <a:bodyPr/>
          <a:lstStyle/>
          <a:p>
            <a:pPr>
              <a:defRPr/>
            </a:pPr>
            <a:fld id="{A1941CD3-FDE9-4324-8BBD-1C72AED13539}"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GB" sz="3200" b="1" dirty="0" smtClean="0">
                <a:solidFill>
                  <a:schemeClr val="accent2">
                    <a:lumMod val="75000"/>
                  </a:schemeClr>
                </a:solidFill>
              </a:rPr>
              <a:t>and the E-ELT</a:t>
            </a:r>
            <a:endParaRPr lang="en-US" sz="3200" b="1" dirty="0" smtClean="0">
              <a:solidFill>
                <a:schemeClr val="accent2">
                  <a:lumMod val="75000"/>
                </a:schemeClr>
              </a:solidFill>
            </a:endParaRPr>
          </a:p>
        </p:txBody>
      </p:sp>
      <p:sp>
        <p:nvSpPr>
          <p:cNvPr id="5" name="Footer Placeholder 4"/>
          <p:cNvSpPr>
            <a:spLocks noGrp="1"/>
          </p:cNvSpPr>
          <p:nvPr>
            <p:ph type="ftr" sz="quarter" idx="11"/>
          </p:nvPr>
        </p:nvSpPr>
        <p:spPr/>
        <p:txBody>
          <a:bodyPr/>
          <a:lstStyle/>
          <a:p>
            <a:pPr>
              <a:defRPr/>
            </a:pPr>
            <a:r>
              <a:rPr lang="en-US"/>
              <a:t>B.R.Brandl – The METIS Project</a:t>
            </a:r>
            <a:endParaRPr lang="en-US" dirty="0"/>
          </a:p>
        </p:txBody>
      </p:sp>
      <p:pic>
        <p:nvPicPr>
          <p:cNvPr id="45061"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82A0843C-D46A-42E3-BEFF-50B8610D882E}" type="slidenum">
              <a:rPr lang="en-US" smtClean="0"/>
              <a:pPr>
                <a:defRPr/>
              </a:pPr>
              <a:t>20</a:t>
            </a:fld>
            <a:endParaRPr lang="en-US"/>
          </a:p>
        </p:txBody>
      </p:sp>
      <p:pic>
        <p:nvPicPr>
          <p:cNvPr id="45065" name="Content Placeholder 11" descr="e-elt metis1.jpg"/>
          <p:cNvPicPr>
            <a:picLocks noGrp="1" noChangeAspect="1"/>
          </p:cNvPicPr>
          <p:nvPr>
            <p:ph idx="1"/>
          </p:nvPr>
        </p:nvPicPr>
        <p:blipFill>
          <a:blip r:embed="rId4"/>
          <a:srcRect l="12477" t="3078" r="25528" b="4614"/>
          <a:stretch>
            <a:fillRect/>
          </a:stretch>
        </p:blipFill>
        <p:spPr>
          <a:xfrm>
            <a:off x="1793875" y="1127125"/>
            <a:ext cx="5445125" cy="5730875"/>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a:xfrm>
            <a:off x="1981200" y="76200"/>
            <a:ext cx="5943600" cy="914400"/>
          </a:xfrm>
        </p:spPr>
        <p:txBody>
          <a:bodyPr/>
          <a:lstStyle/>
          <a:p>
            <a:r>
              <a:rPr lang="nl-NL" sz="3600" b="1" dirty="0" smtClean="0">
                <a:solidFill>
                  <a:schemeClr val="accent2">
                    <a:lumMod val="75000"/>
                  </a:schemeClr>
                </a:solidFill>
                <a:latin typeface="Comic Sans MS" pitchFamily="66" charset="0"/>
              </a:rPr>
              <a:t>mass and costs</a:t>
            </a:r>
            <a:endParaRPr lang="en-US" sz="3600" b="1" dirty="0" smtClean="0">
              <a:solidFill>
                <a:schemeClr val="accent2">
                  <a:lumMod val="75000"/>
                </a:schemeClr>
              </a:solidFill>
              <a:latin typeface="Comic Sans MS" pitchFamily="66" charset="0"/>
            </a:endParaRPr>
          </a:p>
        </p:txBody>
      </p:sp>
      <p:sp>
        <p:nvSpPr>
          <p:cNvPr id="5" name="Footer Placeholder 4"/>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endParaRPr lang="en-US" sz="1200" dirty="0">
              <a:solidFill>
                <a:schemeClr val="tx1">
                  <a:tint val="75000"/>
                </a:schemeClr>
              </a:solidFill>
              <a:latin typeface="+mn-lt"/>
              <a:cs typeface="+mn-cs"/>
            </a:endParaRPr>
          </a:p>
        </p:txBody>
      </p:sp>
      <p:sp>
        <p:nvSpPr>
          <p:cNvPr id="6" name="Slide Number Placeholder 5"/>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97D2205C-14BD-4297-9C7D-2C86077D52B3}" type="slidenum">
              <a:rPr lang="en-US" sz="1200">
                <a:solidFill>
                  <a:schemeClr val="tx1">
                    <a:tint val="75000"/>
                  </a:schemeClr>
                </a:solidFill>
                <a:latin typeface="+mn-lt"/>
                <a:cs typeface="+mn-cs"/>
              </a:rPr>
              <a:pPr algn="r" fontAlgn="auto">
                <a:spcBef>
                  <a:spcPts val="0"/>
                </a:spcBef>
                <a:spcAft>
                  <a:spcPts val="0"/>
                </a:spcAft>
                <a:defRPr/>
              </a:pPr>
              <a:t>21</a:t>
            </a:fld>
            <a:endParaRPr lang="en-US" sz="1200" dirty="0">
              <a:solidFill>
                <a:schemeClr val="tx1">
                  <a:tint val="75000"/>
                </a:schemeClr>
              </a:solidFill>
              <a:latin typeface="+mn-lt"/>
              <a:cs typeface="+mn-cs"/>
            </a:endParaRPr>
          </a:p>
        </p:txBody>
      </p:sp>
      <p:graphicFrame>
        <p:nvGraphicFramePr>
          <p:cNvPr id="7" name="Table 6"/>
          <p:cNvGraphicFramePr>
            <a:graphicFrameLocks noGrp="1"/>
          </p:cNvGraphicFramePr>
          <p:nvPr/>
        </p:nvGraphicFramePr>
        <p:xfrm>
          <a:off x="1447800" y="1143000"/>
          <a:ext cx="6477000" cy="3110479"/>
        </p:xfrm>
        <a:graphic>
          <a:graphicData uri="http://schemas.openxmlformats.org/drawingml/2006/table">
            <a:tbl>
              <a:tblPr firstRow="1" bandRow="1">
                <a:tableStyleId>{5C22544A-7EE6-4342-B048-85BDC9FD1C3A}</a:tableStyleId>
              </a:tblPr>
              <a:tblGrid>
                <a:gridCol w="3647966"/>
                <a:gridCol w="1414517"/>
                <a:gridCol w="1414517"/>
              </a:tblGrid>
              <a:tr h="415074">
                <a:tc>
                  <a:txBody>
                    <a:bodyPr/>
                    <a:lstStyle/>
                    <a:p>
                      <a:r>
                        <a:rPr lang="en-GB" sz="2200" dirty="0" smtClean="0"/>
                        <a:t>Module</a:t>
                      </a:r>
                      <a:endParaRPr lang="en-US" sz="2200" dirty="0"/>
                    </a:p>
                  </a:txBody>
                  <a:tcPr marL="99441" marR="99441" marT="49720" marB="49720"/>
                </a:tc>
                <a:tc>
                  <a:txBody>
                    <a:bodyPr/>
                    <a:lstStyle/>
                    <a:p>
                      <a:pPr algn="ctr"/>
                      <a:r>
                        <a:rPr lang="en-GB" sz="2200" dirty="0" smtClean="0"/>
                        <a:t>Mass</a:t>
                      </a:r>
                      <a:endParaRPr lang="en-US" sz="2200" dirty="0"/>
                    </a:p>
                  </a:txBody>
                  <a:tcPr marL="99441" marR="99441" marT="49720" marB="49720"/>
                </a:tc>
                <a:tc>
                  <a:txBody>
                    <a:bodyPr/>
                    <a:lstStyle/>
                    <a:p>
                      <a:pPr algn="ctr"/>
                      <a:r>
                        <a:rPr lang="en-GB" sz="2200" dirty="0" smtClean="0"/>
                        <a:t>Cold mass</a:t>
                      </a:r>
                      <a:endParaRPr lang="en-US" sz="2200" dirty="0"/>
                    </a:p>
                  </a:txBody>
                  <a:tcPr marL="99441" marR="99441" marT="49720" marB="49720"/>
                </a:tc>
              </a:tr>
              <a:tr h="479679">
                <a:tc>
                  <a:txBody>
                    <a:bodyPr/>
                    <a:lstStyle/>
                    <a:p>
                      <a:r>
                        <a:rPr lang="en-GB" sz="2200" dirty="0" smtClean="0"/>
                        <a:t>Imager</a:t>
                      </a:r>
                      <a:endParaRPr lang="en-US" sz="2200" dirty="0"/>
                    </a:p>
                  </a:txBody>
                  <a:tcPr marL="99441" marR="99441" marT="49720" marB="49720"/>
                </a:tc>
                <a:tc>
                  <a:txBody>
                    <a:bodyPr/>
                    <a:lstStyle/>
                    <a:p>
                      <a:pPr algn="ctr"/>
                      <a:endParaRPr lang="en-US" sz="2200" dirty="0"/>
                    </a:p>
                  </a:txBody>
                  <a:tcPr marL="99441" marR="99441" marT="49720" marB="49720"/>
                </a:tc>
                <a:tc>
                  <a:txBody>
                    <a:bodyPr/>
                    <a:lstStyle/>
                    <a:p>
                      <a:pPr algn="ctr"/>
                      <a:r>
                        <a:rPr lang="en-GB" sz="2200" dirty="0" smtClean="0"/>
                        <a:t>100 kg</a:t>
                      </a:r>
                      <a:endParaRPr lang="en-US" sz="2200" dirty="0"/>
                    </a:p>
                  </a:txBody>
                  <a:tcPr marL="99441" marR="99441" marT="49720" marB="49720"/>
                </a:tc>
              </a:tr>
              <a:tr h="457200">
                <a:tc>
                  <a:txBody>
                    <a:bodyPr/>
                    <a:lstStyle/>
                    <a:p>
                      <a:r>
                        <a:rPr lang="en-GB" sz="2200" dirty="0" smtClean="0"/>
                        <a:t>LM band IFU spectrograph</a:t>
                      </a:r>
                      <a:endParaRPr lang="en-US" sz="2200" dirty="0"/>
                    </a:p>
                  </a:txBody>
                  <a:tcPr marL="99441" marR="99441" marT="49720" marB="49720"/>
                </a:tc>
                <a:tc>
                  <a:txBody>
                    <a:bodyPr/>
                    <a:lstStyle/>
                    <a:p>
                      <a:pPr algn="ctr"/>
                      <a:endParaRPr lang="en-US" sz="2200" dirty="0"/>
                    </a:p>
                  </a:txBody>
                  <a:tcPr marL="99441" marR="99441" marT="49720" marB="49720"/>
                </a:tc>
                <a:tc>
                  <a:txBody>
                    <a:bodyPr/>
                    <a:lstStyle/>
                    <a:p>
                      <a:pPr algn="ctr"/>
                      <a:r>
                        <a:rPr lang="en-GB" sz="2200" dirty="0" smtClean="0"/>
                        <a:t>150 kg</a:t>
                      </a:r>
                      <a:endParaRPr lang="en-US" sz="2200" dirty="0"/>
                    </a:p>
                  </a:txBody>
                  <a:tcPr marL="99441" marR="99441" marT="49720" marB="49720"/>
                </a:tc>
              </a:tr>
              <a:tr h="415074">
                <a:tc>
                  <a:txBody>
                    <a:bodyPr/>
                    <a:lstStyle/>
                    <a:p>
                      <a:r>
                        <a:rPr lang="en-GB" sz="2200" dirty="0" smtClean="0"/>
                        <a:t>Cryostat</a:t>
                      </a:r>
                      <a:r>
                        <a:rPr lang="en-GB" sz="2200" baseline="0" dirty="0" smtClean="0"/>
                        <a:t> + pumps</a:t>
                      </a:r>
                      <a:endParaRPr lang="en-US" sz="2200" dirty="0"/>
                    </a:p>
                  </a:txBody>
                  <a:tcPr marL="99441" marR="99441" marT="49720" marB="49720"/>
                </a:tc>
                <a:tc>
                  <a:txBody>
                    <a:bodyPr/>
                    <a:lstStyle/>
                    <a:p>
                      <a:pPr algn="ctr"/>
                      <a:r>
                        <a:rPr lang="en-GB" sz="2200" dirty="0" smtClean="0"/>
                        <a:t>1.8t</a:t>
                      </a:r>
                      <a:endParaRPr lang="en-US" sz="2200" dirty="0"/>
                    </a:p>
                  </a:txBody>
                  <a:tcPr marL="99441" marR="99441" marT="49720" marB="49720"/>
                </a:tc>
                <a:tc>
                  <a:txBody>
                    <a:bodyPr/>
                    <a:lstStyle/>
                    <a:p>
                      <a:pPr algn="ctr"/>
                      <a:r>
                        <a:rPr lang="en-GB" sz="2200" dirty="0" smtClean="0"/>
                        <a:t>300 kg</a:t>
                      </a:r>
                      <a:endParaRPr lang="en-US" sz="2200" dirty="0"/>
                    </a:p>
                  </a:txBody>
                  <a:tcPr marL="99441" marR="99441" marT="49720" marB="49720"/>
                </a:tc>
              </a:tr>
              <a:tr h="415074">
                <a:tc>
                  <a:txBody>
                    <a:bodyPr/>
                    <a:lstStyle/>
                    <a:p>
                      <a:r>
                        <a:rPr lang="en-GB" sz="2200" dirty="0" smtClean="0"/>
                        <a:t>Mounting frame</a:t>
                      </a:r>
                      <a:endParaRPr lang="en-US" sz="2200" dirty="0"/>
                    </a:p>
                  </a:txBody>
                  <a:tcPr marL="99441" marR="99441" marT="49720" marB="49720"/>
                </a:tc>
                <a:tc>
                  <a:txBody>
                    <a:bodyPr/>
                    <a:lstStyle/>
                    <a:p>
                      <a:pPr algn="ctr"/>
                      <a:r>
                        <a:rPr lang="en-GB" sz="2200" dirty="0" smtClean="0"/>
                        <a:t>1.3 t</a:t>
                      </a:r>
                      <a:endParaRPr lang="en-US" sz="2200" dirty="0"/>
                    </a:p>
                  </a:txBody>
                  <a:tcPr marL="99441" marR="99441" marT="49720" marB="49720"/>
                </a:tc>
                <a:tc>
                  <a:txBody>
                    <a:bodyPr/>
                    <a:lstStyle/>
                    <a:p>
                      <a:pPr algn="ctr"/>
                      <a:r>
                        <a:rPr lang="en-GB" sz="2200" dirty="0" smtClean="0"/>
                        <a:t>-</a:t>
                      </a:r>
                      <a:endParaRPr lang="en-US" sz="2200" dirty="0"/>
                    </a:p>
                  </a:txBody>
                  <a:tcPr marL="99441" marR="99441" marT="49720" marB="49720"/>
                </a:tc>
              </a:tr>
              <a:tr h="403480">
                <a:tc>
                  <a:txBody>
                    <a:bodyPr/>
                    <a:lstStyle/>
                    <a:p>
                      <a:r>
                        <a:rPr lang="en-GB" sz="2200" dirty="0" smtClean="0"/>
                        <a:t>Common electronics</a:t>
                      </a:r>
                      <a:endParaRPr lang="en-US" sz="2200" dirty="0"/>
                    </a:p>
                  </a:txBody>
                  <a:tcPr marL="99441" marR="99441" marT="49720" marB="49720"/>
                </a:tc>
                <a:tc>
                  <a:txBody>
                    <a:bodyPr/>
                    <a:lstStyle/>
                    <a:p>
                      <a:pPr algn="ctr"/>
                      <a:r>
                        <a:rPr lang="en-GB" sz="2200" dirty="0" smtClean="0"/>
                        <a:t>0.9 t</a:t>
                      </a:r>
                      <a:endParaRPr lang="en-US" sz="2200" dirty="0"/>
                    </a:p>
                  </a:txBody>
                  <a:tcPr marL="99441" marR="99441" marT="49720" marB="49720"/>
                </a:tc>
                <a:tc>
                  <a:txBody>
                    <a:bodyPr/>
                    <a:lstStyle/>
                    <a:p>
                      <a:pPr algn="ctr"/>
                      <a:r>
                        <a:rPr lang="en-GB" sz="2200" dirty="0" smtClean="0"/>
                        <a:t>-</a:t>
                      </a:r>
                      <a:endParaRPr lang="en-US" sz="2200" dirty="0"/>
                    </a:p>
                  </a:txBody>
                  <a:tcPr marL="99441" marR="99441" marT="49720" marB="49720"/>
                </a:tc>
              </a:tr>
              <a:tr h="415074">
                <a:tc>
                  <a:txBody>
                    <a:bodyPr/>
                    <a:lstStyle/>
                    <a:p>
                      <a:r>
                        <a:rPr lang="en-GB" sz="2200" b="1" dirty="0" smtClean="0"/>
                        <a:t>TOTAL</a:t>
                      </a:r>
                      <a:endParaRPr lang="en-US" sz="2200" b="1" dirty="0"/>
                    </a:p>
                  </a:txBody>
                  <a:tcPr marL="99441" marR="99441" marT="49720" marB="49720"/>
                </a:tc>
                <a:tc>
                  <a:txBody>
                    <a:bodyPr/>
                    <a:lstStyle/>
                    <a:p>
                      <a:pPr algn="ctr"/>
                      <a:r>
                        <a:rPr lang="en-GB" sz="2200" b="1" dirty="0" smtClean="0"/>
                        <a:t>4.0 t</a:t>
                      </a:r>
                      <a:endParaRPr lang="en-US" sz="2200" b="1" dirty="0"/>
                    </a:p>
                  </a:txBody>
                  <a:tcPr marL="99441" marR="99441" marT="49720" marB="49720"/>
                </a:tc>
                <a:tc>
                  <a:txBody>
                    <a:bodyPr/>
                    <a:lstStyle/>
                    <a:p>
                      <a:pPr algn="ctr"/>
                      <a:r>
                        <a:rPr lang="en-GB" sz="2200" b="1" dirty="0" smtClean="0"/>
                        <a:t>550 kg</a:t>
                      </a:r>
                      <a:endParaRPr lang="en-US" sz="2200" b="1" dirty="0"/>
                    </a:p>
                  </a:txBody>
                  <a:tcPr marL="99441" marR="99441" marT="49720" marB="49720"/>
                </a:tc>
              </a:tr>
            </a:tbl>
          </a:graphicData>
        </a:graphic>
      </p:graphicFrame>
      <p:graphicFrame>
        <p:nvGraphicFramePr>
          <p:cNvPr id="8" name="Table 7"/>
          <p:cNvGraphicFramePr>
            <a:graphicFrameLocks noGrp="1"/>
          </p:cNvGraphicFramePr>
          <p:nvPr/>
        </p:nvGraphicFramePr>
        <p:xfrm>
          <a:off x="1490663" y="4464050"/>
          <a:ext cx="5062483" cy="2241039"/>
        </p:xfrm>
        <a:graphic>
          <a:graphicData uri="http://schemas.openxmlformats.org/drawingml/2006/table">
            <a:tbl>
              <a:tblPr firstRow="1" bandRow="1">
                <a:tableStyleId>{5C22544A-7EE6-4342-B048-85BDC9FD1C3A}</a:tableStyleId>
              </a:tblPr>
              <a:tblGrid>
                <a:gridCol w="3647966"/>
                <a:gridCol w="1414517"/>
              </a:tblGrid>
              <a:tr h="415074">
                <a:tc>
                  <a:txBody>
                    <a:bodyPr/>
                    <a:lstStyle/>
                    <a:p>
                      <a:r>
                        <a:rPr lang="en-GB" sz="2200" dirty="0" smtClean="0"/>
                        <a:t>Module</a:t>
                      </a:r>
                      <a:endParaRPr lang="en-US" sz="2200" dirty="0"/>
                    </a:p>
                  </a:txBody>
                  <a:tcPr marL="99441" marR="99441" marT="49720" marB="49720"/>
                </a:tc>
                <a:tc>
                  <a:txBody>
                    <a:bodyPr/>
                    <a:lstStyle/>
                    <a:p>
                      <a:pPr algn="ctr"/>
                      <a:r>
                        <a:rPr lang="en-GB" sz="2200" dirty="0" smtClean="0"/>
                        <a:t>Cost</a:t>
                      </a:r>
                      <a:endParaRPr lang="en-US" sz="2200" dirty="0"/>
                    </a:p>
                  </a:txBody>
                  <a:tcPr marL="99441" marR="99441" marT="49720" marB="49720"/>
                </a:tc>
              </a:tr>
              <a:tr h="479679">
                <a:tc>
                  <a:txBody>
                    <a:bodyPr/>
                    <a:lstStyle/>
                    <a:p>
                      <a:r>
                        <a:rPr lang="en-GB" sz="2200" dirty="0" smtClean="0"/>
                        <a:t>Common system</a:t>
                      </a:r>
                      <a:endParaRPr lang="en-US" sz="2200" dirty="0"/>
                    </a:p>
                  </a:txBody>
                  <a:tcPr marL="99441" marR="99441" marT="49720" marB="49720"/>
                </a:tc>
                <a:tc>
                  <a:txBody>
                    <a:bodyPr/>
                    <a:lstStyle/>
                    <a:p>
                      <a:pPr algn="ctr"/>
                      <a:r>
                        <a:rPr lang="en-GB" sz="2200" dirty="0" smtClean="0"/>
                        <a:t>3.3 M€</a:t>
                      </a:r>
                      <a:endParaRPr lang="en-US" sz="2200" dirty="0"/>
                    </a:p>
                  </a:txBody>
                  <a:tcPr marL="99441" marR="99441" marT="49720" marB="49720"/>
                </a:tc>
              </a:tr>
              <a:tr h="457200">
                <a:tc>
                  <a:txBody>
                    <a:bodyPr/>
                    <a:lstStyle/>
                    <a:p>
                      <a:r>
                        <a:rPr lang="en-GB" sz="2200" dirty="0" smtClean="0"/>
                        <a:t>Imager</a:t>
                      </a:r>
                      <a:endParaRPr lang="en-US" sz="2200" dirty="0"/>
                    </a:p>
                  </a:txBody>
                  <a:tcPr marL="99441" marR="99441" marT="49720" marB="49720"/>
                </a:tc>
                <a:tc>
                  <a:txBody>
                    <a:bodyPr/>
                    <a:lstStyle/>
                    <a:p>
                      <a:pPr algn="ctr"/>
                      <a:r>
                        <a:rPr lang="en-GB" sz="2200" dirty="0" smtClean="0"/>
                        <a:t>2.6 M€</a:t>
                      </a:r>
                      <a:endParaRPr lang="en-US" sz="2200" dirty="0"/>
                    </a:p>
                  </a:txBody>
                  <a:tcPr marL="99441" marR="99441" marT="49720" marB="49720"/>
                </a:tc>
              </a:tr>
              <a:tr h="415074">
                <a:tc>
                  <a:txBody>
                    <a:bodyPr/>
                    <a:lstStyle/>
                    <a:p>
                      <a:r>
                        <a:rPr lang="en-GB" sz="2200" dirty="0" smtClean="0"/>
                        <a:t>LM band IFU spectrograph</a:t>
                      </a:r>
                      <a:endParaRPr lang="en-US" sz="2200" dirty="0"/>
                    </a:p>
                  </a:txBody>
                  <a:tcPr marL="99441" marR="99441" marT="49720" marB="49720"/>
                </a:tc>
                <a:tc>
                  <a:txBody>
                    <a:bodyPr/>
                    <a:lstStyle/>
                    <a:p>
                      <a:pPr algn="ctr"/>
                      <a:r>
                        <a:rPr lang="en-GB" sz="2200" dirty="0" smtClean="0"/>
                        <a:t>2.9 M€</a:t>
                      </a:r>
                      <a:endParaRPr lang="en-US" sz="2200" dirty="0"/>
                    </a:p>
                  </a:txBody>
                  <a:tcPr marL="99441" marR="99441" marT="49720" marB="49720"/>
                </a:tc>
              </a:tr>
              <a:tr h="415074">
                <a:tc>
                  <a:txBody>
                    <a:bodyPr/>
                    <a:lstStyle/>
                    <a:p>
                      <a:r>
                        <a:rPr lang="en-GB" sz="2200" b="1" dirty="0" smtClean="0"/>
                        <a:t>TOTAL</a:t>
                      </a:r>
                      <a:endParaRPr lang="en-US" sz="2200" b="1" dirty="0"/>
                    </a:p>
                  </a:txBody>
                  <a:tcPr marL="99441" marR="99441" marT="49720" marB="49720"/>
                </a:tc>
                <a:tc>
                  <a:txBody>
                    <a:bodyPr/>
                    <a:lstStyle/>
                    <a:p>
                      <a:pPr algn="ctr"/>
                      <a:r>
                        <a:rPr lang="en-GB" sz="2200" b="1" dirty="0" smtClean="0"/>
                        <a:t>8.8 M€</a:t>
                      </a:r>
                      <a:endParaRPr lang="en-US" sz="2200" b="1" dirty="0"/>
                    </a:p>
                  </a:txBody>
                  <a:tcPr marL="99441" marR="99441" marT="49720" marB="49720"/>
                </a:tc>
              </a:tr>
            </a:tbl>
          </a:graphicData>
        </a:graphic>
      </p:graphicFrame>
      <p:sp>
        <p:nvSpPr>
          <p:cNvPr id="10" name="TextBox 9"/>
          <p:cNvSpPr txBox="1"/>
          <p:nvPr/>
        </p:nvSpPr>
        <p:spPr>
          <a:xfrm>
            <a:off x="6553200" y="4900613"/>
            <a:ext cx="2362200" cy="1815882"/>
          </a:xfrm>
          <a:prstGeom prst="rect">
            <a:avLst/>
          </a:prstGeom>
          <a:noFill/>
        </p:spPr>
        <p:txBody>
          <a:bodyPr>
            <a:spAutoFit/>
          </a:bodyPr>
          <a:lstStyle/>
          <a:p>
            <a:pPr>
              <a:defRPr/>
            </a:pPr>
            <a:r>
              <a:rPr lang="en-GB" sz="1400" dirty="0">
                <a:solidFill>
                  <a:srgbClr val="0000FF"/>
                </a:solidFill>
                <a:latin typeface="Comic Sans MS" pitchFamily="66" charset="0"/>
              </a:rPr>
              <a:t>Common system includes fore-optics, calibration unit, AO module &amp; electronics</a:t>
            </a:r>
          </a:p>
          <a:p>
            <a:pPr>
              <a:defRPr/>
            </a:pPr>
            <a:endParaRPr lang="en-GB" sz="1400" dirty="0">
              <a:latin typeface="+mn-lt"/>
            </a:endParaRPr>
          </a:p>
          <a:p>
            <a:pPr>
              <a:defRPr/>
            </a:pPr>
            <a:endParaRPr lang="en-GB" sz="1400" dirty="0">
              <a:latin typeface="+mn-lt"/>
            </a:endParaRPr>
          </a:p>
          <a:p>
            <a:pPr>
              <a:defRPr/>
            </a:pPr>
            <a:endParaRPr lang="en-GB" sz="1400" dirty="0">
              <a:latin typeface="+mn-lt"/>
            </a:endParaRPr>
          </a:p>
          <a:p>
            <a:pPr>
              <a:defRPr/>
            </a:pPr>
            <a:r>
              <a:rPr lang="en-GB" sz="1400" dirty="0">
                <a:solidFill>
                  <a:srgbClr val="0000FF"/>
                </a:solidFill>
                <a:latin typeface="Comic Sans MS" pitchFamily="66" charset="0"/>
              </a:rPr>
              <a:t>Hardware costs only</a:t>
            </a:r>
            <a:endParaRPr lang="en-US" sz="1400" dirty="0">
              <a:solidFill>
                <a:srgbClr val="0000FF"/>
              </a:solidFill>
              <a:latin typeface="Comic Sans MS" pitchFamily="66"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up 102"/>
          <p:cNvGrpSpPr/>
          <p:nvPr/>
        </p:nvGrpSpPr>
        <p:grpSpPr>
          <a:xfrm>
            <a:off x="7010400" y="1295400"/>
            <a:ext cx="838200" cy="1600200"/>
            <a:chOff x="0" y="0"/>
            <a:chExt cx="838200" cy="1752600"/>
          </a:xfrm>
        </p:grpSpPr>
        <p:sp>
          <p:nvSpPr>
            <p:cNvPr id="68" name="Flowchart: Process 67"/>
            <p:cNvSpPr/>
            <p:nvPr/>
          </p:nvSpPr>
          <p:spPr>
            <a:xfrm>
              <a:off x="0" y="0"/>
              <a:ext cx="838200" cy="228600"/>
            </a:xfrm>
            <a:prstGeom prst="flowChartProcess">
              <a:avLst/>
            </a:prstGeom>
            <a:solidFill>
              <a:srgbClr val="66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NOVA</a:t>
              </a:r>
              <a:endParaRPr lang="en-US" dirty="0">
                <a:solidFill>
                  <a:prstClr val="black"/>
                </a:solidFill>
              </a:endParaRPr>
            </a:p>
          </p:txBody>
        </p:sp>
        <p:sp>
          <p:nvSpPr>
            <p:cNvPr id="69" name="Flowchart: Process 68"/>
            <p:cNvSpPr/>
            <p:nvPr/>
          </p:nvSpPr>
          <p:spPr>
            <a:xfrm>
              <a:off x="0" y="304800"/>
              <a:ext cx="838200" cy="228600"/>
            </a:xfrm>
            <a:prstGeom prst="flowChartProcess">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MPIA</a:t>
              </a:r>
              <a:endParaRPr lang="en-US" dirty="0">
                <a:solidFill>
                  <a:prstClr val="black"/>
                </a:solidFill>
              </a:endParaRPr>
            </a:p>
          </p:txBody>
        </p:sp>
        <p:sp>
          <p:nvSpPr>
            <p:cNvPr id="70" name="Flowchart: Process 69"/>
            <p:cNvSpPr/>
            <p:nvPr/>
          </p:nvSpPr>
          <p:spPr>
            <a:xfrm>
              <a:off x="0" y="609600"/>
              <a:ext cx="838200" cy="2286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CEA-S</a:t>
              </a:r>
              <a:endParaRPr lang="en-US" dirty="0">
                <a:solidFill>
                  <a:prstClr val="black"/>
                </a:solidFill>
              </a:endParaRPr>
            </a:p>
          </p:txBody>
        </p:sp>
        <p:sp>
          <p:nvSpPr>
            <p:cNvPr id="71" name="Flowchart: Process 70"/>
            <p:cNvSpPr/>
            <p:nvPr/>
          </p:nvSpPr>
          <p:spPr>
            <a:xfrm>
              <a:off x="0" y="914400"/>
              <a:ext cx="838200" cy="228600"/>
            </a:xfrm>
            <a:prstGeom prst="flowChart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KUL</a:t>
              </a:r>
              <a:endParaRPr lang="en-US" dirty="0">
                <a:solidFill>
                  <a:prstClr val="black"/>
                </a:solidFill>
              </a:endParaRPr>
            </a:p>
          </p:txBody>
        </p:sp>
        <p:sp>
          <p:nvSpPr>
            <p:cNvPr id="72" name="Flowchart: Process 71"/>
            <p:cNvSpPr/>
            <p:nvPr/>
          </p:nvSpPr>
          <p:spPr>
            <a:xfrm>
              <a:off x="0" y="1219200"/>
              <a:ext cx="838200" cy="228600"/>
            </a:xfrm>
            <a:prstGeom prst="flowChartProcess">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ATC</a:t>
              </a:r>
              <a:endParaRPr lang="en-US" dirty="0">
                <a:solidFill>
                  <a:prstClr val="black"/>
                </a:solidFill>
              </a:endParaRPr>
            </a:p>
          </p:txBody>
        </p:sp>
        <p:sp>
          <p:nvSpPr>
            <p:cNvPr id="73" name="Flowchart: Process 72"/>
            <p:cNvSpPr/>
            <p:nvPr/>
          </p:nvSpPr>
          <p:spPr>
            <a:xfrm>
              <a:off x="0" y="1524000"/>
              <a:ext cx="838200" cy="228600"/>
            </a:xfrm>
            <a:prstGeom prst="flowChartProcess">
              <a:avLst/>
            </a:prstGeom>
            <a:solidFill>
              <a:srgbClr val="CC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ESO</a:t>
              </a:r>
              <a:endParaRPr lang="en-US" dirty="0">
                <a:solidFill>
                  <a:prstClr val="black"/>
                </a:solidFill>
              </a:endParaRPr>
            </a:p>
          </p:txBody>
        </p:sp>
      </p:grpSp>
      <p:grpSp>
        <p:nvGrpSpPr>
          <p:cNvPr id="104" name="Group 103"/>
          <p:cNvGrpSpPr/>
          <p:nvPr/>
        </p:nvGrpSpPr>
        <p:grpSpPr>
          <a:xfrm>
            <a:off x="0" y="1905000"/>
            <a:ext cx="7924800" cy="4800600"/>
            <a:chOff x="303213" y="1143000"/>
            <a:chExt cx="8383587" cy="5562600"/>
          </a:xfrm>
        </p:grpSpPr>
        <p:sp>
          <p:nvSpPr>
            <p:cNvPr id="4" name="Flowchart: Process 3"/>
            <p:cNvSpPr/>
            <p:nvPr/>
          </p:nvSpPr>
          <p:spPr>
            <a:xfrm>
              <a:off x="457200" y="4343400"/>
              <a:ext cx="3124200" cy="381000"/>
            </a:xfrm>
            <a:prstGeom prst="flowChartProcess">
              <a:avLst/>
            </a:prstGeom>
            <a:solidFill>
              <a:srgbClr val="FF99FF"/>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IMAGER</a:t>
              </a:r>
              <a:endParaRPr lang="en-US" sz="1500">
                <a:solidFill>
                  <a:srgbClr val="000000"/>
                </a:solidFill>
                <a:cs typeface="Arial" charset="0"/>
              </a:endParaRPr>
            </a:p>
          </p:txBody>
        </p:sp>
        <p:sp>
          <p:nvSpPr>
            <p:cNvPr id="5" name="Flowchart: Process 4"/>
            <p:cNvSpPr/>
            <p:nvPr/>
          </p:nvSpPr>
          <p:spPr>
            <a:xfrm>
              <a:off x="457200" y="4953000"/>
              <a:ext cx="533400" cy="381000"/>
            </a:xfrm>
            <a:prstGeom prst="flowChartProcess">
              <a:avLst/>
            </a:prstGeom>
            <a:solidFill>
              <a:srgbClr val="CCCC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DET</a:t>
              </a:r>
              <a:endParaRPr lang="en-US" sz="1500">
                <a:solidFill>
                  <a:srgbClr val="000000"/>
                </a:solidFill>
                <a:cs typeface="Arial" charset="0"/>
              </a:endParaRPr>
            </a:p>
          </p:txBody>
        </p:sp>
        <p:sp>
          <p:nvSpPr>
            <p:cNvPr id="6" name="Flowchart: Process 5"/>
            <p:cNvSpPr/>
            <p:nvPr/>
          </p:nvSpPr>
          <p:spPr>
            <a:xfrm>
              <a:off x="1066800" y="4953000"/>
              <a:ext cx="533400" cy="381000"/>
            </a:xfrm>
            <a:prstGeom prst="flowChartProcess">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OPT</a:t>
              </a:r>
              <a:endParaRPr lang="en-US" sz="1500">
                <a:solidFill>
                  <a:srgbClr val="000000"/>
                </a:solidFill>
                <a:cs typeface="Arial" charset="0"/>
              </a:endParaRPr>
            </a:p>
          </p:txBody>
        </p:sp>
        <p:sp>
          <p:nvSpPr>
            <p:cNvPr id="7" name="Flowchart: Process 6"/>
            <p:cNvSpPr/>
            <p:nvPr/>
          </p:nvSpPr>
          <p:spPr>
            <a:xfrm>
              <a:off x="1676400" y="4953000"/>
              <a:ext cx="609600" cy="3810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COR</a:t>
              </a:r>
              <a:endParaRPr lang="en-US" sz="1500">
                <a:solidFill>
                  <a:srgbClr val="000000"/>
                </a:solidFill>
                <a:cs typeface="Arial" charset="0"/>
              </a:endParaRPr>
            </a:p>
          </p:txBody>
        </p:sp>
        <p:sp>
          <p:nvSpPr>
            <p:cNvPr id="8" name="Flowchart: Process 7"/>
            <p:cNvSpPr/>
            <p:nvPr/>
          </p:nvSpPr>
          <p:spPr>
            <a:xfrm>
              <a:off x="2362200" y="4953000"/>
              <a:ext cx="533400" cy="381000"/>
            </a:xfrm>
            <a:prstGeom prst="flowChartProcess">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POL</a:t>
              </a:r>
              <a:endParaRPr lang="en-US" sz="1500">
                <a:solidFill>
                  <a:srgbClr val="000000"/>
                </a:solidFill>
                <a:cs typeface="Arial" charset="0"/>
              </a:endParaRPr>
            </a:p>
          </p:txBody>
        </p:sp>
        <p:sp>
          <p:nvSpPr>
            <p:cNvPr id="9" name="Flowchart: Process 8"/>
            <p:cNvSpPr/>
            <p:nvPr/>
          </p:nvSpPr>
          <p:spPr>
            <a:xfrm>
              <a:off x="2971800" y="4953000"/>
              <a:ext cx="609600" cy="3810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MEC</a:t>
              </a:r>
              <a:endParaRPr lang="en-US" sz="1500">
                <a:solidFill>
                  <a:srgbClr val="000000"/>
                </a:solidFill>
                <a:cs typeface="Arial" charset="0"/>
              </a:endParaRPr>
            </a:p>
          </p:txBody>
        </p:sp>
        <p:cxnSp>
          <p:nvCxnSpPr>
            <p:cNvPr id="16" name="Straight Connector 15"/>
            <p:cNvCxnSpPr/>
            <p:nvPr/>
          </p:nvCxnSpPr>
          <p:spPr>
            <a:xfrm rot="5400000" flipH="1" flipV="1">
              <a:off x="31615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25519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H="1" flipV="1">
              <a:off x="18661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12565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H="1" flipV="1">
              <a:off x="648494" y="48379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lowchart: Process 20"/>
            <p:cNvSpPr/>
            <p:nvPr/>
          </p:nvSpPr>
          <p:spPr>
            <a:xfrm>
              <a:off x="3810000" y="4343400"/>
              <a:ext cx="2514600" cy="381000"/>
            </a:xfrm>
            <a:prstGeom prst="flowChartProcess">
              <a:avLst/>
            </a:prstGeom>
            <a:solidFill>
              <a:srgbClr val="66CCFF"/>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IFU SPECTROMETER(S)</a:t>
              </a:r>
              <a:endParaRPr lang="en-US" sz="1500">
                <a:solidFill>
                  <a:srgbClr val="000000"/>
                </a:solidFill>
                <a:cs typeface="Arial" charset="0"/>
              </a:endParaRPr>
            </a:p>
          </p:txBody>
        </p:sp>
        <p:sp>
          <p:nvSpPr>
            <p:cNvPr id="22" name="Flowchart: Process 21"/>
            <p:cNvSpPr/>
            <p:nvPr/>
          </p:nvSpPr>
          <p:spPr>
            <a:xfrm>
              <a:off x="3810000" y="4953000"/>
              <a:ext cx="533400" cy="381000"/>
            </a:xfrm>
            <a:prstGeom prst="flowChartProcess">
              <a:avLst/>
            </a:prstGeom>
            <a:solidFill>
              <a:srgbClr val="CCCC00"/>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DET</a:t>
              </a:r>
              <a:endParaRPr lang="en-US" sz="1500">
                <a:solidFill>
                  <a:srgbClr val="000000"/>
                </a:solidFill>
                <a:cs typeface="Arial" charset="0"/>
              </a:endParaRPr>
            </a:p>
          </p:txBody>
        </p:sp>
        <p:sp>
          <p:nvSpPr>
            <p:cNvPr id="23" name="Flowchart: Process 22"/>
            <p:cNvSpPr/>
            <p:nvPr/>
          </p:nvSpPr>
          <p:spPr>
            <a:xfrm>
              <a:off x="4419600" y="4953000"/>
              <a:ext cx="533400" cy="381000"/>
            </a:xfrm>
            <a:prstGeom prst="flowChartProcess">
              <a:avLst/>
            </a:prstGeom>
            <a:solidFill>
              <a:srgbClr val="66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OPT</a:t>
              </a:r>
              <a:endParaRPr lang="en-US" sz="1500">
                <a:solidFill>
                  <a:srgbClr val="000000"/>
                </a:solidFill>
                <a:cs typeface="Arial" charset="0"/>
              </a:endParaRPr>
            </a:p>
          </p:txBody>
        </p:sp>
        <p:sp>
          <p:nvSpPr>
            <p:cNvPr id="24" name="Flowchart: Process 23"/>
            <p:cNvSpPr/>
            <p:nvPr/>
          </p:nvSpPr>
          <p:spPr>
            <a:xfrm>
              <a:off x="5029200" y="4953000"/>
              <a:ext cx="609600" cy="381000"/>
            </a:xfrm>
            <a:prstGeom prst="flowChartProcess">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IFU</a:t>
              </a:r>
              <a:endParaRPr lang="en-US" sz="1500">
                <a:solidFill>
                  <a:srgbClr val="000000"/>
                </a:solidFill>
                <a:cs typeface="Arial" charset="0"/>
              </a:endParaRPr>
            </a:p>
          </p:txBody>
        </p:sp>
        <p:sp>
          <p:nvSpPr>
            <p:cNvPr id="26" name="Flowchart: Process 25"/>
            <p:cNvSpPr/>
            <p:nvPr/>
          </p:nvSpPr>
          <p:spPr>
            <a:xfrm>
              <a:off x="5715000" y="4953000"/>
              <a:ext cx="609600" cy="3810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MEC</a:t>
              </a:r>
              <a:endParaRPr lang="en-US" sz="1500">
                <a:solidFill>
                  <a:srgbClr val="000000"/>
                </a:solidFill>
                <a:cs typeface="Arial" charset="0"/>
              </a:endParaRPr>
            </a:p>
          </p:txBody>
        </p:sp>
        <p:cxnSp>
          <p:nvCxnSpPr>
            <p:cNvPr id="27" name="Straight Connector 26"/>
            <p:cNvCxnSpPr/>
            <p:nvPr/>
          </p:nvCxnSpPr>
          <p:spPr>
            <a:xfrm rot="5400000" flipH="1" flipV="1">
              <a:off x="59047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H="1" flipV="1">
              <a:off x="52189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flipH="1" flipV="1">
              <a:off x="46093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flipH="1" flipV="1">
              <a:off x="4001294" y="48379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lowchart: Process 31"/>
            <p:cNvSpPr/>
            <p:nvPr/>
          </p:nvSpPr>
          <p:spPr>
            <a:xfrm>
              <a:off x="6553200" y="4343400"/>
              <a:ext cx="2133600" cy="381000"/>
            </a:xfrm>
            <a:prstGeom prst="flowChartProcess">
              <a:avLst/>
            </a:prstGeom>
            <a:solidFill>
              <a:srgbClr val="66CCFF"/>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FORE-OPTICS</a:t>
              </a:r>
              <a:endParaRPr lang="en-US" sz="1500">
                <a:solidFill>
                  <a:srgbClr val="000000"/>
                </a:solidFill>
                <a:cs typeface="Arial" charset="0"/>
              </a:endParaRPr>
            </a:p>
          </p:txBody>
        </p:sp>
        <p:sp>
          <p:nvSpPr>
            <p:cNvPr id="33" name="Flowchart: Process 32"/>
            <p:cNvSpPr/>
            <p:nvPr/>
          </p:nvSpPr>
          <p:spPr>
            <a:xfrm>
              <a:off x="7162800" y="4953000"/>
              <a:ext cx="685800" cy="381000"/>
            </a:xfrm>
            <a:prstGeom prst="flowChartProcess">
              <a:avLst/>
            </a:prstGeom>
            <a:solidFill>
              <a:srgbClr val="66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CHOP</a:t>
              </a:r>
              <a:endParaRPr lang="en-US" sz="1500">
                <a:solidFill>
                  <a:srgbClr val="000000"/>
                </a:solidFill>
                <a:cs typeface="Arial" charset="0"/>
              </a:endParaRPr>
            </a:p>
          </p:txBody>
        </p:sp>
        <p:sp>
          <p:nvSpPr>
            <p:cNvPr id="34" name="Flowchart: Process 33"/>
            <p:cNvSpPr/>
            <p:nvPr/>
          </p:nvSpPr>
          <p:spPr>
            <a:xfrm>
              <a:off x="7924800" y="4953000"/>
              <a:ext cx="762000" cy="3810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DEROT</a:t>
              </a:r>
              <a:endParaRPr lang="en-US" sz="1500">
                <a:solidFill>
                  <a:srgbClr val="000000"/>
                </a:solidFill>
                <a:cs typeface="Arial" charset="0"/>
              </a:endParaRPr>
            </a:p>
          </p:txBody>
        </p:sp>
        <p:sp>
          <p:nvSpPr>
            <p:cNvPr id="35" name="Flowchart: Process 34"/>
            <p:cNvSpPr/>
            <p:nvPr/>
          </p:nvSpPr>
          <p:spPr>
            <a:xfrm>
              <a:off x="8001000" y="6324600"/>
              <a:ext cx="685800" cy="3810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DICKE</a:t>
              </a:r>
              <a:endParaRPr lang="en-US" sz="1500">
                <a:solidFill>
                  <a:srgbClr val="000000"/>
                </a:solidFill>
                <a:cs typeface="Arial" charset="0"/>
              </a:endParaRPr>
            </a:p>
          </p:txBody>
        </p:sp>
        <p:cxnSp>
          <p:nvCxnSpPr>
            <p:cNvPr id="38" name="Straight Connector 37"/>
            <p:cNvCxnSpPr/>
            <p:nvPr/>
          </p:nvCxnSpPr>
          <p:spPr>
            <a:xfrm rot="5400000" flipH="1" flipV="1">
              <a:off x="8192294" y="62095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flipH="1" flipV="1">
              <a:off x="81907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74287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Flowchart: Process 40"/>
            <p:cNvSpPr/>
            <p:nvPr/>
          </p:nvSpPr>
          <p:spPr>
            <a:xfrm>
              <a:off x="6553200" y="4953000"/>
              <a:ext cx="533400" cy="381000"/>
            </a:xfrm>
            <a:prstGeom prst="flowChartProcess">
              <a:avLst/>
            </a:prstGeom>
            <a:solidFill>
              <a:srgbClr val="66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OPT</a:t>
              </a:r>
              <a:endParaRPr lang="en-US" sz="1500">
                <a:solidFill>
                  <a:srgbClr val="000000"/>
                </a:solidFill>
                <a:cs typeface="Arial" charset="0"/>
              </a:endParaRPr>
            </a:p>
          </p:txBody>
        </p:sp>
        <p:cxnSp>
          <p:nvCxnSpPr>
            <p:cNvPr id="42" name="Straight Connector 41"/>
            <p:cNvCxnSpPr/>
            <p:nvPr/>
          </p:nvCxnSpPr>
          <p:spPr>
            <a:xfrm rot="5400000" flipH="1" flipV="1">
              <a:off x="6742907" y="4837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Flowchart: Process 42"/>
            <p:cNvSpPr/>
            <p:nvPr/>
          </p:nvSpPr>
          <p:spPr>
            <a:xfrm>
              <a:off x="6400800" y="5715000"/>
              <a:ext cx="2286000" cy="381000"/>
            </a:xfrm>
            <a:prstGeom prst="flowChartProcess">
              <a:avLst/>
            </a:prstGeom>
            <a:solidFill>
              <a:srgbClr val="99FF99"/>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CALIB. MOD.</a:t>
              </a:r>
              <a:endParaRPr lang="en-US" sz="1500">
                <a:solidFill>
                  <a:srgbClr val="000000"/>
                </a:solidFill>
                <a:cs typeface="Arial" charset="0"/>
              </a:endParaRPr>
            </a:p>
          </p:txBody>
        </p:sp>
        <p:sp>
          <p:nvSpPr>
            <p:cNvPr id="44" name="Flowchart: Process 43"/>
            <p:cNvSpPr/>
            <p:nvPr/>
          </p:nvSpPr>
          <p:spPr>
            <a:xfrm>
              <a:off x="6400800" y="6324600"/>
              <a:ext cx="762000" cy="3810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400" dirty="0">
                  <a:solidFill>
                    <a:srgbClr val="000000"/>
                  </a:solidFill>
                  <a:cs typeface="Arial" charset="0"/>
                </a:rPr>
                <a:t>WARM</a:t>
              </a:r>
              <a:endParaRPr lang="en-US" sz="1400" dirty="0">
                <a:solidFill>
                  <a:srgbClr val="000000"/>
                </a:solidFill>
                <a:cs typeface="Arial" charset="0"/>
              </a:endParaRPr>
            </a:p>
          </p:txBody>
        </p:sp>
        <p:sp>
          <p:nvSpPr>
            <p:cNvPr id="45" name="Flowchart: Process 44"/>
            <p:cNvSpPr/>
            <p:nvPr/>
          </p:nvSpPr>
          <p:spPr>
            <a:xfrm>
              <a:off x="7239000" y="6324600"/>
              <a:ext cx="685800" cy="3810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COLD</a:t>
              </a:r>
              <a:endParaRPr lang="en-US" sz="1500">
                <a:solidFill>
                  <a:srgbClr val="000000"/>
                </a:solidFill>
                <a:cs typeface="Arial" charset="0"/>
              </a:endParaRPr>
            </a:p>
          </p:txBody>
        </p:sp>
        <p:sp>
          <p:nvSpPr>
            <p:cNvPr id="46" name="Flowchart: Process 45"/>
            <p:cNvSpPr/>
            <p:nvPr/>
          </p:nvSpPr>
          <p:spPr>
            <a:xfrm>
              <a:off x="6858000" y="3048000"/>
              <a:ext cx="685800" cy="381000"/>
            </a:xfrm>
            <a:prstGeom prst="flowChart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PIPEL</a:t>
              </a:r>
              <a:endParaRPr lang="en-US" sz="1500">
                <a:solidFill>
                  <a:srgbClr val="000000"/>
                </a:solidFill>
                <a:cs typeface="Arial" charset="0"/>
              </a:endParaRPr>
            </a:p>
          </p:txBody>
        </p:sp>
        <p:cxnSp>
          <p:nvCxnSpPr>
            <p:cNvPr id="49" name="Straight Connector 48"/>
            <p:cNvCxnSpPr/>
            <p:nvPr/>
          </p:nvCxnSpPr>
          <p:spPr>
            <a:xfrm rot="5400000" flipH="1" flipV="1">
              <a:off x="7049294" y="29329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flipH="1" flipV="1">
              <a:off x="7428707" y="62095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flipH="1" flipV="1">
              <a:off x="6668294" y="62095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Flowchart: Process 51"/>
            <p:cNvSpPr/>
            <p:nvPr/>
          </p:nvSpPr>
          <p:spPr>
            <a:xfrm>
              <a:off x="457200" y="5715000"/>
              <a:ext cx="3429000" cy="381000"/>
            </a:xfrm>
            <a:prstGeom prst="flowChartProcess">
              <a:avLst/>
            </a:prstGeom>
            <a:solidFill>
              <a:srgbClr val="FF99FF"/>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AO WFS MODULE</a:t>
              </a:r>
              <a:endParaRPr lang="en-US" sz="1500">
                <a:solidFill>
                  <a:srgbClr val="000000"/>
                </a:solidFill>
                <a:cs typeface="Arial" charset="0"/>
              </a:endParaRPr>
            </a:p>
          </p:txBody>
        </p:sp>
        <p:sp>
          <p:nvSpPr>
            <p:cNvPr id="53" name="Flowchart: Process 52"/>
            <p:cNvSpPr/>
            <p:nvPr/>
          </p:nvSpPr>
          <p:spPr>
            <a:xfrm>
              <a:off x="457200" y="6324600"/>
              <a:ext cx="609600" cy="381000"/>
            </a:xfrm>
            <a:prstGeom prst="flowChartProcess">
              <a:avLst/>
            </a:prstGeom>
            <a:solidFill>
              <a:srgbClr val="CC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WFS</a:t>
              </a:r>
              <a:endParaRPr lang="en-US" sz="1500">
                <a:solidFill>
                  <a:srgbClr val="000000"/>
                </a:solidFill>
                <a:cs typeface="Arial" charset="0"/>
              </a:endParaRPr>
            </a:p>
          </p:txBody>
        </p:sp>
        <p:sp>
          <p:nvSpPr>
            <p:cNvPr id="54" name="Flowchart: Process 53"/>
            <p:cNvSpPr/>
            <p:nvPr/>
          </p:nvSpPr>
          <p:spPr>
            <a:xfrm>
              <a:off x="1981200" y="6324600"/>
              <a:ext cx="533400" cy="381000"/>
            </a:xfrm>
            <a:prstGeom prst="flowChartProcess">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OPT</a:t>
              </a:r>
              <a:endParaRPr lang="en-US" sz="1500">
                <a:solidFill>
                  <a:srgbClr val="000000"/>
                </a:solidFill>
                <a:cs typeface="Arial" charset="0"/>
              </a:endParaRPr>
            </a:p>
          </p:txBody>
        </p:sp>
        <p:sp>
          <p:nvSpPr>
            <p:cNvPr id="55" name="Flowchart: Process 54"/>
            <p:cNvSpPr/>
            <p:nvPr/>
          </p:nvSpPr>
          <p:spPr>
            <a:xfrm>
              <a:off x="2590800" y="6324600"/>
              <a:ext cx="609600" cy="381000"/>
            </a:xfrm>
            <a:prstGeom prst="flowChartProcess">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ADC</a:t>
              </a:r>
              <a:endParaRPr lang="en-US" sz="1500">
                <a:solidFill>
                  <a:srgbClr val="000000"/>
                </a:solidFill>
                <a:cs typeface="Arial" charset="0"/>
              </a:endParaRPr>
            </a:p>
          </p:txBody>
        </p:sp>
        <p:sp>
          <p:nvSpPr>
            <p:cNvPr id="56" name="Flowchart: Process 55"/>
            <p:cNvSpPr/>
            <p:nvPr/>
          </p:nvSpPr>
          <p:spPr>
            <a:xfrm>
              <a:off x="3276600" y="6324600"/>
              <a:ext cx="609600" cy="3810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WFC</a:t>
              </a:r>
              <a:endParaRPr lang="en-US" sz="1500">
                <a:solidFill>
                  <a:srgbClr val="000000"/>
                </a:solidFill>
                <a:cs typeface="Arial" charset="0"/>
              </a:endParaRPr>
            </a:p>
          </p:txBody>
        </p:sp>
        <p:cxnSp>
          <p:nvCxnSpPr>
            <p:cNvPr id="57" name="Straight Connector 56"/>
            <p:cNvCxnSpPr/>
            <p:nvPr/>
          </p:nvCxnSpPr>
          <p:spPr>
            <a:xfrm rot="5400000" flipH="1" flipV="1">
              <a:off x="3467894" y="62095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flipH="1" flipV="1">
              <a:off x="2780507" y="62095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flipH="1" flipV="1">
              <a:off x="2170907" y="62095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flipH="1" flipV="1">
              <a:off x="648494" y="62095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Flowchart: Process 60"/>
            <p:cNvSpPr/>
            <p:nvPr/>
          </p:nvSpPr>
          <p:spPr>
            <a:xfrm>
              <a:off x="4191000" y="5715000"/>
              <a:ext cx="1905000" cy="381000"/>
            </a:xfrm>
            <a:prstGeom prst="flowChartProcess">
              <a:avLst/>
            </a:prstGeom>
            <a:solidFill>
              <a:srgbClr val="66CCFF"/>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CENTRAL STRUCT.</a:t>
              </a:r>
              <a:endParaRPr lang="en-US" sz="1500">
                <a:solidFill>
                  <a:srgbClr val="000000"/>
                </a:solidFill>
                <a:cs typeface="Arial" charset="0"/>
              </a:endParaRPr>
            </a:p>
          </p:txBody>
        </p:sp>
        <p:sp>
          <p:nvSpPr>
            <p:cNvPr id="62" name="Flowchart: Process 61"/>
            <p:cNvSpPr/>
            <p:nvPr/>
          </p:nvSpPr>
          <p:spPr>
            <a:xfrm>
              <a:off x="4191000" y="6324600"/>
              <a:ext cx="838200" cy="381000"/>
            </a:xfrm>
            <a:prstGeom prst="flowChartProcess">
              <a:avLst/>
            </a:prstGeom>
            <a:solidFill>
              <a:srgbClr val="66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BBONE</a:t>
              </a:r>
              <a:endParaRPr lang="en-US" sz="1500">
                <a:solidFill>
                  <a:srgbClr val="000000"/>
                </a:solidFill>
                <a:cs typeface="Arial" charset="0"/>
              </a:endParaRPr>
            </a:p>
          </p:txBody>
        </p:sp>
        <p:sp>
          <p:nvSpPr>
            <p:cNvPr id="63" name="Flowchart: Process 62"/>
            <p:cNvSpPr/>
            <p:nvPr/>
          </p:nvSpPr>
          <p:spPr>
            <a:xfrm>
              <a:off x="5105400" y="6324600"/>
              <a:ext cx="990600" cy="381000"/>
            </a:xfrm>
            <a:prstGeom prst="flowChartProcess">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HEX.POD</a:t>
              </a:r>
              <a:endParaRPr lang="en-US" sz="1500">
                <a:solidFill>
                  <a:srgbClr val="000000"/>
                </a:solidFill>
                <a:cs typeface="Arial" charset="0"/>
              </a:endParaRPr>
            </a:p>
          </p:txBody>
        </p:sp>
        <p:cxnSp>
          <p:nvCxnSpPr>
            <p:cNvPr id="66" name="Straight Connector 65"/>
            <p:cNvCxnSpPr/>
            <p:nvPr/>
          </p:nvCxnSpPr>
          <p:spPr>
            <a:xfrm rot="5400000" flipH="1" flipV="1">
              <a:off x="5447507" y="62095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flipH="1" flipV="1">
              <a:off x="4458494" y="62095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Flowchart: Process 73"/>
            <p:cNvSpPr/>
            <p:nvPr/>
          </p:nvSpPr>
          <p:spPr>
            <a:xfrm>
              <a:off x="609600" y="2438400"/>
              <a:ext cx="2971800" cy="381000"/>
            </a:xfrm>
            <a:prstGeom prst="flowChartProcess">
              <a:avLst/>
            </a:prstGeom>
            <a:solidFill>
              <a:srgbClr val="FF9966"/>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VACUUM-CRYO SYSTEM</a:t>
              </a:r>
              <a:endParaRPr lang="en-US" dirty="0">
                <a:solidFill>
                  <a:prstClr val="black"/>
                </a:solidFill>
              </a:endParaRPr>
            </a:p>
          </p:txBody>
        </p:sp>
        <p:sp>
          <p:nvSpPr>
            <p:cNvPr id="75" name="Flowchart: Process 74"/>
            <p:cNvSpPr/>
            <p:nvPr/>
          </p:nvSpPr>
          <p:spPr>
            <a:xfrm>
              <a:off x="609600" y="3048000"/>
              <a:ext cx="990600" cy="381000"/>
            </a:xfrm>
            <a:prstGeom prst="flowChartProcess">
              <a:avLst/>
            </a:prstGeom>
            <a:solidFill>
              <a:srgbClr val="66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dirty="0">
                  <a:solidFill>
                    <a:srgbClr val="000000"/>
                  </a:solidFill>
                  <a:cs typeface="Arial" charset="0"/>
                </a:rPr>
                <a:t>COOLERS</a:t>
              </a:r>
              <a:endParaRPr lang="en-US" sz="1500" dirty="0">
                <a:solidFill>
                  <a:srgbClr val="000000"/>
                </a:solidFill>
                <a:cs typeface="Arial" charset="0"/>
              </a:endParaRPr>
            </a:p>
          </p:txBody>
        </p:sp>
        <p:sp>
          <p:nvSpPr>
            <p:cNvPr id="77" name="Flowchart: Process 76"/>
            <p:cNvSpPr/>
            <p:nvPr/>
          </p:nvSpPr>
          <p:spPr>
            <a:xfrm>
              <a:off x="1676400" y="3048000"/>
              <a:ext cx="990600" cy="381000"/>
            </a:xfrm>
            <a:prstGeom prst="flowChartProcess">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HARNESS</a:t>
              </a:r>
              <a:endParaRPr lang="en-US" sz="1500">
                <a:solidFill>
                  <a:srgbClr val="000000"/>
                </a:solidFill>
                <a:cs typeface="Arial" charset="0"/>
              </a:endParaRPr>
            </a:p>
          </p:txBody>
        </p:sp>
        <p:sp>
          <p:nvSpPr>
            <p:cNvPr id="79" name="Flowchart: Process 78"/>
            <p:cNvSpPr/>
            <p:nvPr/>
          </p:nvSpPr>
          <p:spPr>
            <a:xfrm>
              <a:off x="2743200" y="3048000"/>
              <a:ext cx="831850" cy="381000"/>
            </a:xfrm>
            <a:prstGeom prst="flowChartProcess">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CRYOST</a:t>
              </a:r>
              <a:endParaRPr lang="en-US" sz="1500">
                <a:solidFill>
                  <a:srgbClr val="000000"/>
                </a:solidFill>
                <a:cs typeface="Arial" charset="0"/>
              </a:endParaRPr>
            </a:p>
          </p:txBody>
        </p:sp>
        <p:cxnSp>
          <p:nvCxnSpPr>
            <p:cNvPr id="80" name="Straight Connector 79"/>
            <p:cNvCxnSpPr/>
            <p:nvPr/>
          </p:nvCxnSpPr>
          <p:spPr>
            <a:xfrm rot="5400000" flipH="1" flipV="1">
              <a:off x="3010694" y="29329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flipH="1" flipV="1">
              <a:off x="2094707" y="2932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flipH="1" flipV="1">
              <a:off x="1027907" y="2932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Flowchart: Process 84"/>
            <p:cNvSpPr/>
            <p:nvPr/>
          </p:nvSpPr>
          <p:spPr>
            <a:xfrm>
              <a:off x="2209800" y="1143000"/>
              <a:ext cx="2590800" cy="381000"/>
            </a:xfrm>
            <a:prstGeom prst="flowChartProcess">
              <a:avLst/>
            </a:prstGeom>
            <a:solidFill>
              <a:srgbClr val="66CCFF"/>
            </a:solidFill>
            <a:ln>
              <a:solidFill>
                <a:schemeClr val="tx1"/>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dirty="0">
                  <a:solidFill>
                    <a:prstClr val="black"/>
                  </a:solidFill>
                </a:rPr>
                <a:t>INTEGRATION &amp; TESTING</a:t>
              </a:r>
              <a:endParaRPr lang="en-US" sz="1400" dirty="0">
                <a:solidFill>
                  <a:prstClr val="black"/>
                </a:solidFill>
              </a:endParaRPr>
            </a:p>
          </p:txBody>
        </p:sp>
        <p:sp>
          <p:nvSpPr>
            <p:cNvPr id="92" name="Flowchart: Process 91"/>
            <p:cNvSpPr/>
            <p:nvPr/>
          </p:nvSpPr>
          <p:spPr>
            <a:xfrm>
              <a:off x="8229600" y="3048000"/>
              <a:ext cx="457200" cy="381000"/>
            </a:xfrm>
            <a:prstGeom prst="flowChartProcess">
              <a:avLst/>
            </a:prstGeom>
            <a:solidFill>
              <a:srgbClr val="66CCFF"/>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ISE</a:t>
              </a:r>
              <a:endParaRPr lang="en-US" sz="1500">
                <a:solidFill>
                  <a:srgbClr val="000000"/>
                </a:solidFill>
                <a:cs typeface="Arial" charset="0"/>
              </a:endParaRPr>
            </a:p>
          </p:txBody>
        </p:sp>
        <p:sp>
          <p:nvSpPr>
            <p:cNvPr id="96" name="Flowchart: Process 95"/>
            <p:cNvSpPr/>
            <p:nvPr/>
          </p:nvSpPr>
          <p:spPr>
            <a:xfrm>
              <a:off x="3733800" y="2438400"/>
              <a:ext cx="4953000" cy="381000"/>
            </a:xfrm>
            <a:prstGeom prst="flowChartProcess">
              <a:avLst/>
            </a:prstGeom>
            <a:solidFill>
              <a:srgbClr val="FFFF99"/>
            </a:solidFill>
            <a:ln>
              <a:solidFill>
                <a:srgbClr val="FF996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WARM SYSTEM</a:t>
              </a:r>
              <a:endParaRPr lang="en-US" dirty="0">
                <a:solidFill>
                  <a:prstClr val="black"/>
                </a:solidFill>
              </a:endParaRPr>
            </a:p>
          </p:txBody>
        </p:sp>
        <p:sp>
          <p:nvSpPr>
            <p:cNvPr id="97" name="Flowchart: Process 96"/>
            <p:cNvSpPr/>
            <p:nvPr/>
          </p:nvSpPr>
          <p:spPr>
            <a:xfrm>
              <a:off x="3733800" y="3048000"/>
              <a:ext cx="1066800" cy="381000"/>
            </a:xfrm>
            <a:prstGeom prst="flowChart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ELEC. BOX</a:t>
              </a:r>
              <a:endParaRPr lang="en-US" sz="1500">
                <a:solidFill>
                  <a:srgbClr val="000000"/>
                </a:solidFill>
                <a:cs typeface="Arial" charset="0"/>
              </a:endParaRPr>
            </a:p>
          </p:txBody>
        </p:sp>
        <p:sp>
          <p:nvSpPr>
            <p:cNvPr id="98" name="Flowchart: Process 97"/>
            <p:cNvSpPr/>
            <p:nvPr/>
          </p:nvSpPr>
          <p:spPr>
            <a:xfrm>
              <a:off x="4876800" y="3048000"/>
              <a:ext cx="990600" cy="381000"/>
            </a:xfrm>
            <a:prstGeom prst="flowChart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HARNESS</a:t>
              </a:r>
              <a:endParaRPr lang="en-US" sz="1500">
                <a:solidFill>
                  <a:srgbClr val="000000"/>
                </a:solidFill>
                <a:cs typeface="Arial" charset="0"/>
              </a:endParaRPr>
            </a:p>
          </p:txBody>
        </p:sp>
        <p:cxnSp>
          <p:nvCxnSpPr>
            <p:cNvPr id="99" name="Straight Connector 98"/>
            <p:cNvCxnSpPr/>
            <p:nvPr/>
          </p:nvCxnSpPr>
          <p:spPr>
            <a:xfrm rot="5400000" flipH="1" flipV="1">
              <a:off x="5295107" y="2932906"/>
              <a:ext cx="2286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flipH="1" flipV="1">
              <a:off x="4153694" y="29329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flipH="1" flipV="1">
              <a:off x="3201194" y="1751806"/>
              <a:ext cx="4572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2209800" y="1981200"/>
              <a:ext cx="43434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flipH="1" flipV="1">
              <a:off x="1981994" y="2209006"/>
              <a:ext cx="4572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5400000" flipH="1" flipV="1">
              <a:off x="6323807" y="2209006"/>
              <a:ext cx="4572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304800" y="3886200"/>
              <a:ext cx="72390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flipH="1" flipV="1">
              <a:off x="1753394" y="4114006"/>
              <a:ext cx="4572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5400000" flipH="1" flipV="1">
              <a:off x="4799807" y="4114006"/>
              <a:ext cx="4572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flipH="1" flipV="1">
              <a:off x="7315994" y="4114006"/>
              <a:ext cx="4572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rot="5400000" flipH="1" flipV="1">
              <a:off x="-343693" y="3237706"/>
              <a:ext cx="12954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304800" y="25908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rot="5400000" flipH="1" flipV="1">
              <a:off x="2743994" y="4801394"/>
              <a:ext cx="18288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rot="5400000" flipH="1" flipV="1">
              <a:off x="2896394" y="4723606"/>
              <a:ext cx="16764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3733800" y="5559425"/>
              <a:ext cx="1447800" cy="31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flipH="1" flipV="1">
              <a:off x="5105401" y="5638800"/>
              <a:ext cx="152400" cy="31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flipH="1" flipV="1">
              <a:off x="5561807" y="4799806"/>
              <a:ext cx="1828800" cy="15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Flowchart: Process 92"/>
            <p:cNvSpPr/>
            <p:nvPr/>
          </p:nvSpPr>
          <p:spPr>
            <a:xfrm>
              <a:off x="5943600" y="3048000"/>
              <a:ext cx="838200" cy="381000"/>
            </a:xfrm>
            <a:prstGeom prst="flowChart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CONTR</a:t>
              </a:r>
              <a:endParaRPr lang="en-US" sz="1500">
                <a:solidFill>
                  <a:srgbClr val="000000"/>
                </a:solidFill>
                <a:cs typeface="Arial" charset="0"/>
              </a:endParaRPr>
            </a:p>
          </p:txBody>
        </p:sp>
        <p:cxnSp>
          <p:nvCxnSpPr>
            <p:cNvPr id="94" name="Straight Connector 93"/>
            <p:cNvCxnSpPr/>
            <p:nvPr/>
          </p:nvCxnSpPr>
          <p:spPr>
            <a:xfrm rot="5400000" flipH="1" flipV="1">
              <a:off x="6211094" y="29329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Flowchart: Process 117"/>
            <p:cNvSpPr/>
            <p:nvPr/>
          </p:nvSpPr>
          <p:spPr>
            <a:xfrm>
              <a:off x="7620000" y="3048000"/>
              <a:ext cx="533400" cy="381000"/>
            </a:xfrm>
            <a:prstGeom prst="flowChartProcess">
              <a:avLst/>
            </a:prstGeom>
            <a:solidFill>
              <a:srgbClr val="66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RIG</a:t>
              </a:r>
              <a:endParaRPr lang="en-US" sz="1500">
                <a:solidFill>
                  <a:srgbClr val="000000"/>
                </a:solidFill>
                <a:cs typeface="Arial" charset="0"/>
              </a:endParaRPr>
            </a:p>
          </p:txBody>
        </p:sp>
        <p:cxnSp>
          <p:nvCxnSpPr>
            <p:cNvPr id="120" name="Straight Connector 119"/>
            <p:cNvCxnSpPr/>
            <p:nvPr/>
          </p:nvCxnSpPr>
          <p:spPr>
            <a:xfrm rot="5400000" flipH="1" flipV="1">
              <a:off x="7735094" y="29329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5400000" flipH="1" flipV="1">
              <a:off x="8344694" y="29329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Flowchart: Process 123"/>
            <p:cNvSpPr/>
            <p:nvPr/>
          </p:nvSpPr>
          <p:spPr>
            <a:xfrm>
              <a:off x="1143000" y="6324600"/>
              <a:ext cx="762000" cy="381000"/>
            </a:xfrm>
            <a:prstGeom prst="flowChartProcess">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DEROT</a:t>
              </a:r>
              <a:endParaRPr lang="en-US" sz="1500">
                <a:solidFill>
                  <a:srgbClr val="000000"/>
                </a:solidFill>
                <a:cs typeface="Arial" charset="0"/>
              </a:endParaRPr>
            </a:p>
          </p:txBody>
        </p:sp>
        <p:cxnSp>
          <p:nvCxnSpPr>
            <p:cNvPr id="125" name="Straight Connector 124"/>
            <p:cNvCxnSpPr/>
            <p:nvPr/>
          </p:nvCxnSpPr>
          <p:spPr>
            <a:xfrm rot="5400000" flipH="1" flipV="1">
              <a:off x="1410494" y="6209506"/>
              <a:ext cx="2286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Flowchart: Process 126"/>
            <p:cNvSpPr/>
            <p:nvPr/>
          </p:nvSpPr>
          <p:spPr>
            <a:xfrm>
              <a:off x="5105400" y="1143000"/>
              <a:ext cx="2057400" cy="381000"/>
            </a:xfrm>
            <a:prstGeom prst="flowChartProcess">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0"/>
            </a:gradFill>
            <a:ln>
              <a:solidFill>
                <a:schemeClr val="tx1"/>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COMMISSIONING</a:t>
              </a:r>
              <a:endParaRPr lang="en-US" dirty="0">
                <a:solidFill>
                  <a:prstClr val="black"/>
                </a:solidFill>
              </a:endParaRPr>
            </a:p>
          </p:txBody>
        </p:sp>
        <p:cxnSp>
          <p:nvCxnSpPr>
            <p:cNvPr id="129" name="Straight Connector 128"/>
            <p:cNvCxnSpPr/>
            <p:nvPr/>
          </p:nvCxnSpPr>
          <p:spPr>
            <a:xfrm>
              <a:off x="4800600" y="12954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6" name="Title 1"/>
          <p:cNvSpPr>
            <a:spLocks/>
          </p:cNvSpPr>
          <p:nvPr/>
        </p:nvSpPr>
        <p:spPr bwMode="auto">
          <a:xfrm>
            <a:off x="1981200" y="76200"/>
            <a:ext cx="5943600" cy="914400"/>
          </a:xfrm>
          <a:prstGeom prst="rect">
            <a:avLst/>
          </a:prstGeom>
          <a:noFill/>
          <a:ln w="9525">
            <a:noFill/>
            <a:miter lim="800000"/>
            <a:headEnd/>
            <a:tailEnd/>
          </a:ln>
        </p:spPr>
        <p:txBody>
          <a:bodyPr anchor="ctr"/>
          <a:lstStyle/>
          <a:p>
            <a:pPr algn="ctr" eaLnBrk="0" hangingPunct="0"/>
            <a:r>
              <a:rPr lang="nl-NL" sz="2800" b="1" dirty="0" smtClean="0">
                <a:solidFill>
                  <a:srgbClr val="A50021"/>
                </a:solidFill>
                <a:latin typeface="Comic Sans MS" pitchFamily="66" charset="0"/>
              </a:rPr>
              <a:t>workpackages </a:t>
            </a:r>
            <a:r>
              <a:rPr lang="nl-NL" sz="2800" b="1" dirty="0">
                <a:solidFill>
                  <a:srgbClr val="A50021"/>
                </a:solidFill>
                <a:latin typeface="Comic Sans MS" pitchFamily="66" charset="0"/>
              </a:rPr>
              <a:t>among </a:t>
            </a:r>
            <a:r>
              <a:rPr lang="nl-NL" sz="2800" b="1" dirty="0" smtClean="0">
                <a:solidFill>
                  <a:srgbClr val="A50021"/>
                </a:solidFill>
                <a:latin typeface="Comic Sans MS" pitchFamily="66" charset="0"/>
              </a:rPr>
              <a:t>partners</a:t>
            </a:r>
            <a:endParaRPr lang="en-US" sz="2800" b="1" dirty="0">
              <a:solidFill>
                <a:srgbClr val="A50021"/>
              </a:solidFill>
              <a:latin typeface="Comic Sans MS" pitchFamily="66"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2"/>
          <p:cNvGrpSpPr/>
          <p:nvPr/>
        </p:nvGrpSpPr>
        <p:grpSpPr>
          <a:xfrm>
            <a:off x="7010400" y="1295400"/>
            <a:ext cx="838200" cy="1600200"/>
            <a:chOff x="0" y="0"/>
            <a:chExt cx="838200" cy="1752600"/>
          </a:xfrm>
        </p:grpSpPr>
        <p:sp>
          <p:nvSpPr>
            <p:cNvPr id="68" name="Flowchart: Process 67"/>
            <p:cNvSpPr/>
            <p:nvPr/>
          </p:nvSpPr>
          <p:spPr>
            <a:xfrm>
              <a:off x="0" y="0"/>
              <a:ext cx="838200" cy="228600"/>
            </a:xfrm>
            <a:prstGeom prst="flowChartProcess">
              <a:avLst/>
            </a:prstGeom>
            <a:solidFill>
              <a:srgbClr val="66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NOVA</a:t>
              </a:r>
              <a:endParaRPr lang="en-US" dirty="0">
                <a:solidFill>
                  <a:prstClr val="black"/>
                </a:solidFill>
              </a:endParaRPr>
            </a:p>
          </p:txBody>
        </p:sp>
        <p:sp>
          <p:nvSpPr>
            <p:cNvPr id="69" name="Flowchart: Process 68"/>
            <p:cNvSpPr/>
            <p:nvPr/>
          </p:nvSpPr>
          <p:spPr>
            <a:xfrm>
              <a:off x="0" y="304800"/>
              <a:ext cx="838200" cy="228600"/>
            </a:xfrm>
            <a:prstGeom prst="flowChartProcess">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MPIA</a:t>
              </a:r>
              <a:endParaRPr lang="en-US" dirty="0">
                <a:solidFill>
                  <a:prstClr val="black"/>
                </a:solidFill>
              </a:endParaRPr>
            </a:p>
          </p:txBody>
        </p:sp>
        <p:sp>
          <p:nvSpPr>
            <p:cNvPr id="70" name="Flowchart: Process 69"/>
            <p:cNvSpPr/>
            <p:nvPr/>
          </p:nvSpPr>
          <p:spPr>
            <a:xfrm>
              <a:off x="0" y="609600"/>
              <a:ext cx="838200" cy="228600"/>
            </a:xfrm>
            <a:prstGeom prst="flowChartProcess">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CEA-S</a:t>
              </a:r>
              <a:endParaRPr lang="en-US" dirty="0">
                <a:solidFill>
                  <a:prstClr val="black"/>
                </a:solidFill>
              </a:endParaRPr>
            </a:p>
          </p:txBody>
        </p:sp>
        <p:sp>
          <p:nvSpPr>
            <p:cNvPr id="71" name="Flowchart: Process 70"/>
            <p:cNvSpPr/>
            <p:nvPr/>
          </p:nvSpPr>
          <p:spPr>
            <a:xfrm>
              <a:off x="0" y="914400"/>
              <a:ext cx="838200" cy="228600"/>
            </a:xfrm>
            <a:prstGeom prst="flowChartProcess">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KUL</a:t>
              </a:r>
              <a:endParaRPr lang="en-US" dirty="0">
                <a:solidFill>
                  <a:prstClr val="black"/>
                </a:solidFill>
              </a:endParaRPr>
            </a:p>
          </p:txBody>
        </p:sp>
        <p:sp>
          <p:nvSpPr>
            <p:cNvPr id="72" name="Flowchart: Process 71"/>
            <p:cNvSpPr/>
            <p:nvPr/>
          </p:nvSpPr>
          <p:spPr>
            <a:xfrm>
              <a:off x="0" y="1219200"/>
              <a:ext cx="838200" cy="228600"/>
            </a:xfrm>
            <a:prstGeom prst="flowChartProcess">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ATC</a:t>
              </a:r>
              <a:endParaRPr lang="en-US" dirty="0">
                <a:solidFill>
                  <a:prstClr val="black"/>
                </a:solidFill>
              </a:endParaRPr>
            </a:p>
          </p:txBody>
        </p:sp>
        <p:sp>
          <p:nvSpPr>
            <p:cNvPr id="73" name="Flowchart: Process 72"/>
            <p:cNvSpPr/>
            <p:nvPr/>
          </p:nvSpPr>
          <p:spPr>
            <a:xfrm>
              <a:off x="0" y="1524000"/>
              <a:ext cx="838200" cy="228600"/>
            </a:xfrm>
            <a:prstGeom prst="flowChartProcess">
              <a:avLst/>
            </a:prstGeom>
            <a:solidFill>
              <a:srgbClr val="CC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ESO</a:t>
              </a:r>
              <a:endParaRPr lang="en-US" dirty="0">
                <a:solidFill>
                  <a:prstClr val="black"/>
                </a:solidFill>
              </a:endParaRPr>
            </a:p>
          </p:txBody>
        </p:sp>
      </p:grpSp>
      <p:grpSp>
        <p:nvGrpSpPr>
          <p:cNvPr id="3" name="Group 103"/>
          <p:cNvGrpSpPr/>
          <p:nvPr/>
        </p:nvGrpSpPr>
        <p:grpSpPr>
          <a:xfrm>
            <a:off x="0" y="1905000"/>
            <a:ext cx="7924800" cy="4800600"/>
            <a:chOff x="303213" y="1143000"/>
            <a:chExt cx="8383587" cy="5562600"/>
          </a:xfrm>
          <a:solidFill>
            <a:srgbClr val="EBF1DE">
              <a:alpha val="32941"/>
            </a:srgbClr>
          </a:solidFill>
        </p:grpSpPr>
        <p:sp>
          <p:nvSpPr>
            <p:cNvPr id="4" name="Flowchart: Process 3"/>
            <p:cNvSpPr/>
            <p:nvPr/>
          </p:nvSpPr>
          <p:spPr>
            <a:xfrm>
              <a:off x="457200" y="4343400"/>
              <a:ext cx="3124200" cy="381000"/>
            </a:xfrm>
            <a:prstGeom prst="flowChartProcess">
              <a:avLst/>
            </a:prstGeom>
            <a:grp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IMAGER</a:t>
              </a:r>
              <a:endParaRPr lang="en-US" sz="1500">
                <a:solidFill>
                  <a:srgbClr val="000000"/>
                </a:solidFill>
                <a:cs typeface="Arial" charset="0"/>
              </a:endParaRPr>
            </a:p>
          </p:txBody>
        </p:sp>
        <p:sp>
          <p:nvSpPr>
            <p:cNvPr id="5" name="Flowchart: Process 4"/>
            <p:cNvSpPr/>
            <p:nvPr/>
          </p:nvSpPr>
          <p:spPr>
            <a:xfrm>
              <a:off x="457200" y="4953000"/>
              <a:ext cx="533400" cy="381000"/>
            </a:xfrm>
            <a:prstGeom prst="flowChartProcess">
              <a:avLst/>
            </a:prstGeom>
            <a:grp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DET</a:t>
              </a:r>
              <a:endParaRPr lang="en-US" sz="1500">
                <a:solidFill>
                  <a:srgbClr val="000000"/>
                </a:solidFill>
                <a:cs typeface="Arial" charset="0"/>
              </a:endParaRPr>
            </a:p>
          </p:txBody>
        </p:sp>
        <p:sp>
          <p:nvSpPr>
            <p:cNvPr id="6" name="Flowchart: Process 5"/>
            <p:cNvSpPr/>
            <p:nvPr/>
          </p:nvSpPr>
          <p:spPr>
            <a:xfrm>
              <a:off x="1066800" y="4953000"/>
              <a:ext cx="5334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OPT</a:t>
              </a:r>
              <a:endParaRPr lang="en-US" sz="1500">
                <a:solidFill>
                  <a:srgbClr val="000000"/>
                </a:solidFill>
                <a:cs typeface="Arial" charset="0"/>
              </a:endParaRPr>
            </a:p>
          </p:txBody>
        </p:sp>
        <p:sp>
          <p:nvSpPr>
            <p:cNvPr id="7" name="Flowchart: Process 6"/>
            <p:cNvSpPr/>
            <p:nvPr/>
          </p:nvSpPr>
          <p:spPr>
            <a:xfrm>
              <a:off x="1676400" y="4953000"/>
              <a:ext cx="609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COR</a:t>
              </a:r>
              <a:endParaRPr lang="en-US" sz="1500">
                <a:solidFill>
                  <a:srgbClr val="000000"/>
                </a:solidFill>
                <a:cs typeface="Arial" charset="0"/>
              </a:endParaRPr>
            </a:p>
          </p:txBody>
        </p:sp>
        <p:sp>
          <p:nvSpPr>
            <p:cNvPr id="8" name="Flowchart: Process 7"/>
            <p:cNvSpPr/>
            <p:nvPr/>
          </p:nvSpPr>
          <p:spPr>
            <a:xfrm>
              <a:off x="2362200" y="4953000"/>
              <a:ext cx="5334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POL</a:t>
              </a:r>
              <a:endParaRPr lang="en-US" sz="1500">
                <a:solidFill>
                  <a:srgbClr val="000000"/>
                </a:solidFill>
                <a:cs typeface="Arial" charset="0"/>
              </a:endParaRPr>
            </a:p>
          </p:txBody>
        </p:sp>
        <p:sp>
          <p:nvSpPr>
            <p:cNvPr id="9" name="Flowchart: Process 8"/>
            <p:cNvSpPr/>
            <p:nvPr/>
          </p:nvSpPr>
          <p:spPr>
            <a:xfrm>
              <a:off x="2971800" y="4953000"/>
              <a:ext cx="609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MEC</a:t>
              </a:r>
              <a:endParaRPr lang="en-US" sz="1500">
                <a:solidFill>
                  <a:srgbClr val="000000"/>
                </a:solidFill>
                <a:cs typeface="Arial" charset="0"/>
              </a:endParaRPr>
            </a:p>
          </p:txBody>
        </p:sp>
        <p:cxnSp>
          <p:nvCxnSpPr>
            <p:cNvPr id="16" name="Straight Connector 15"/>
            <p:cNvCxnSpPr/>
            <p:nvPr/>
          </p:nvCxnSpPr>
          <p:spPr>
            <a:xfrm rot="5400000" flipH="1" flipV="1">
              <a:off x="31615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25519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H="1" flipV="1">
              <a:off x="18661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12565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H="1" flipV="1">
              <a:off x="648494" y="48379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lowchart: Process 20"/>
            <p:cNvSpPr/>
            <p:nvPr/>
          </p:nvSpPr>
          <p:spPr>
            <a:xfrm>
              <a:off x="3810000" y="4343400"/>
              <a:ext cx="2514600" cy="381000"/>
            </a:xfrm>
            <a:prstGeom prst="flowChartProcess">
              <a:avLst/>
            </a:prstGeom>
            <a:grp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IFU SPECTROMETER(S)</a:t>
              </a:r>
              <a:endParaRPr lang="en-US" sz="1500">
                <a:solidFill>
                  <a:srgbClr val="000000"/>
                </a:solidFill>
                <a:cs typeface="Arial" charset="0"/>
              </a:endParaRPr>
            </a:p>
          </p:txBody>
        </p:sp>
        <p:sp>
          <p:nvSpPr>
            <p:cNvPr id="22" name="Flowchart: Process 21"/>
            <p:cNvSpPr/>
            <p:nvPr/>
          </p:nvSpPr>
          <p:spPr>
            <a:xfrm>
              <a:off x="3810000" y="4953000"/>
              <a:ext cx="533400" cy="381000"/>
            </a:xfrm>
            <a:prstGeom prst="flowChartProcess">
              <a:avLst/>
            </a:prstGeom>
            <a:grp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DET</a:t>
              </a:r>
              <a:endParaRPr lang="en-US" sz="1500">
                <a:solidFill>
                  <a:srgbClr val="000000"/>
                </a:solidFill>
                <a:cs typeface="Arial" charset="0"/>
              </a:endParaRPr>
            </a:p>
          </p:txBody>
        </p:sp>
        <p:sp>
          <p:nvSpPr>
            <p:cNvPr id="23" name="Flowchart: Process 22"/>
            <p:cNvSpPr/>
            <p:nvPr/>
          </p:nvSpPr>
          <p:spPr>
            <a:xfrm>
              <a:off x="4419600" y="4953000"/>
              <a:ext cx="5334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OPT</a:t>
              </a:r>
              <a:endParaRPr lang="en-US" sz="1500">
                <a:solidFill>
                  <a:srgbClr val="000000"/>
                </a:solidFill>
                <a:cs typeface="Arial" charset="0"/>
              </a:endParaRPr>
            </a:p>
          </p:txBody>
        </p:sp>
        <p:sp>
          <p:nvSpPr>
            <p:cNvPr id="24" name="Flowchart: Process 23"/>
            <p:cNvSpPr/>
            <p:nvPr/>
          </p:nvSpPr>
          <p:spPr>
            <a:xfrm>
              <a:off x="5029200" y="4953000"/>
              <a:ext cx="609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IFU</a:t>
              </a:r>
              <a:endParaRPr lang="en-US" sz="1500">
                <a:solidFill>
                  <a:srgbClr val="000000"/>
                </a:solidFill>
                <a:cs typeface="Arial" charset="0"/>
              </a:endParaRPr>
            </a:p>
          </p:txBody>
        </p:sp>
        <p:sp>
          <p:nvSpPr>
            <p:cNvPr id="26" name="Flowchart: Process 25"/>
            <p:cNvSpPr/>
            <p:nvPr/>
          </p:nvSpPr>
          <p:spPr>
            <a:xfrm>
              <a:off x="5715000" y="4953000"/>
              <a:ext cx="609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MEC</a:t>
              </a:r>
              <a:endParaRPr lang="en-US" sz="1500">
                <a:solidFill>
                  <a:srgbClr val="000000"/>
                </a:solidFill>
                <a:cs typeface="Arial" charset="0"/>
              </a:endParaRPr>
            </a:p>
          </p:txBody>
        </p:sp>
        <p:cxnSp>
          <p:nvCxnSpPr>
            <p:cNvPr id="27" name="Straight Connector 26"/>
            <p:cNvCxnSpPr/>
            <p:nvPr/>
          </p:nvCxnSpPr>
          <p:spPr>
            <a:xfrm rot="5400000" flipH="1" flipV="1">
              <a:off x="59047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H="1" flipV="1">
              <a:off x="52189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flipH="1" flipV="1">
              <a:off x="46093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flipH="1" flipV="1">
              <a:off x="4001294" y="48379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lowchart: Process 31"/>
            <p:cNvSpPr/>
            <p:nvPr/>
          </p:nvSpPr>
          <p:spPr>
            <a:xfrm>
              <a:off x="6553200" y="4343400"/>
              <a:ext cx="2133600" cy="381000"/>
            </a:xfrm>
            <a:prstGeom prst="flowChartProcess">
              <a:avLst/>
            </a:prstGeom>
            <a:grp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FORE-OPTICS</a:t>
              </a:r>
              <a:endParaRPr lang="en-US" sz="1500">
                <a:solidFill>
                  <a:srgbClr val="000000"/>
                </a:solidFill>
                <a:cs typeface="Arial" charset="0"/>
              </a:endParaRPr>
            </a:p>
          </p:txBody>
        </p:sp>
        <p:sp>
          <p:nvSpPr>
            <p:cNvPr id="33" name="Flowchart: Process 32"/>
            <p:cNvSpPr/>
            <p:nvPr/>
          </p:nvSpPr>
          <p:spPr>
            <a:xfrm>
              <a:off x="7162800" y="4953000"/>
              <a:ext cx="6858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CHOP</a:t>
              </a:r>
              <a:endParaRPr lang="en-US" sz="1500">
                <a:solidFill>
                  <a:srgbClr val="000000"/>
                </a:solidFill>
                <a:cs typeface="Arial" charset="0"/>
              </a:endParaRPr>
            </a:p>
          </p:txBody>
        </p:sp>
        <p:sp>
          <p:nvSpPr>
            <p:cNvPr id="34" name="Flowchart: Process 33"/>
            <p:cNvSpPr/>
            <p:nvPr/>
          </p:nvSpPr>
          <p:spPr>
            <a:xfrm>
              <a:off x="7924800" y="4953000"/>
              <a:ext cx="7620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DEROT</a:t>
              </a:r>
              <a:endParaRPr lang="en-US" sz="1500">
                <a:solidFill>
                  <a:srgbClr val="000000"/>
                </a:solidFill>
                <a:cs typeface="Arial" charset="0"/>
              </a:endParaRPr>
            </a:p>
          </p:txBody>
        </p:sp>
        <p:sp>
          <p:nvSpPr>
            <p:cNvPr id="35" name="Flowchart: Process 34"/>
            <p:cNvSpPr/>
            <p:nvPr/>
          </p:nvSpPr>
          <p:spPr>
            <a:xfrm>
              <a:off x="8001000" y="6324600"/>
              <a:ext cx="6858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DICKE</a:t>
              </a:r>
              <a:endParaRPr lang="en-US" sz="1500">
                <a:solidFill>
                  <a:srgbClr val="000000"/>
                </a:solidFill>
                <a:cs typeface="Arial" charset="0"/>
              </a:endParaRPr>
            </a:p>
          </p:txBody>
        </p:sp>
        <p:cxnSp>
          <p:nvCxnSpPr>
            <p:cNvPr id="38" name="Straight Connector 37"/>
            <p:cNvCxnSpPr/>
            <p:nvPr/>
          </p:nvCxnSpPr>
          <p:spPr>
            <a:xfrm rot="5400000" flipH="1" flipV="1">
              <a:off x="8192294" y="62095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flipH="1" flipV="1">
              <a:off x="81907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74287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Flowchart: Process 40"/>
            <p:cNvSpPr/>
            <p:nvPr/>
          </p:nvSpPr>
          <p:spPr>
            <a:xfrm>
              <a:off x="6553200" y="4953000"/>
              <a:ext cx="5334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OPT</a:t>
              </a:r>
              <a:endParaRPr lang="en-US" sz="1500">
                <a:solidFill>
                  <a:srgbClr val="000000"/>
                </a:solidFill>
                <a:cs typeface="Arial" charset="0"/>
              </a:endParaRPr>
            </a:p>
          </p:txBody>
        </p:sp>
        <p:cxnSp>
          <p:nvCxnSpPr>
            <p:cNvPr id="42" name="Straight Connector 41"/>
            <p:cNvCxnSpPr/>
            <p:nvPr/>
          </p:nvCxnSpPr>
          <p:spPr>
            <a:xfrm rot="5400000" flipH="1" flipV="1">
              <a:off x="6742907" y="4837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Flowchart: Process 42"/>
            <p:cNvSpPr/>
            <p:nvPr/>
          </p:nvSpPr>
          <p:spPr>
            <a:xfrm>
              <a:off x="6400800" y="5715000"/>
              <a:ext cx="2286000" cy="381000"/>
            </a:xfrm>
            <a:prstGeom prst="flowChartProcess">
              <a:avLst/>
            </a:prstGeom>
            <a:grp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CALIB. MOD.</a:t>
              </a:r>
              <a:endParaRPr lang="en-US" sz="1500">
                <a:solidFill>
                  <a:srgbClr val="000000"/>
                </a:solidFill>
                <a:cs typeface="Arial" charset="0"/>
              </a:endParaRPr>
            </a:p>
          </p:txBody>
        </p:sp>
        <p:sp>
          <p:nvSpPr>
            <p:cNvPr id="44" name="Flowchart: Process 43"/>
            <p:cNvSpPr/>
            <p:nvPr/>
          </p:nvSpPr>
          <p:spPr>
            <a:xfrm>
              <a:off x="6400800" y="6324600"/>
              <a:ext cx="7620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400" dirty="0">
                  <a:solidFill>
                    <a:srgbClr val="000000"/>
                  </a:solidFill>
                  <a:cs typeface="Arial" charset="0"/>
                </a:rPr>
                <a:t>WARM</a:t>
              </a:r>
              <a:endParaRPr lang="en-US" sz="1400" dirty="0">
                <a:solidFill>
                  <a:srgbClr val="000000"/>
                </a:solidFill>
                <a:cs typeface="Arial" charset="0"/>
              </a:endParaRPr>
            </a:p>
          </p:txBody>
        </p:sp>
        <p:sp>
          <p:nvSpPr>
            <p:cNvPr id="45" name="Flowchart: Process 44"/>
            <p:cNvSpPr/>
            <p:nvPr/>
          </p:nvSpPr>
          <p:spPr>
            <a:xfrm>
              <a:off x="7239000" y="6324600"/>
              <a:ext cx="6858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COLD</a:t>
              </a:r>
              <a:endParaRPr lang="en-US" sz="1500">
                <a:solidFill>
                  <a:srgbClr val="000000"/>
                </a:solidFill>
                <a:cs typeface="Arial" charset="0"/>
              </a:endParaRPr>
            </a:p>
          </p:txBody>
        </p:sp>
        <p:sp>
          <p:nvSpPr>
            <p:cNvPr id="46" name="Flowchart: Process 45"/>
            <p:cNvSpPr/>
            <p:nvPr/>
          </p:nvSpPr>
          <p:spPr>
            <a:xfrm>
              <a:off x="6858000" y="3048000"/>
              <a:ext cx="6858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PIPEL</a:t>
              </a:r>
              <a:endParaRPr lang="en-US" sz="1500">
                <a:solidFill>
                  <a:srgbClr val="000000"/>
                </a:solidFill>
                <a:cs typeface="Arial" charset="0"/>
              </a:endParaRPr>
            </a:p>
          </p:txBody>
        </p:sp>
        <p:cxnSp>
          <p:nvCxnSpPr>
            <p:cNvPr id="49" name="Straight Connector 48"/>
            <p:cNvCxnSpPr/>
            <p:nvPr/>
          </p:nvCxnSpPr>
          <p:spPr>
            <a:xfrm rot="5400000" flipH="1" flipV="1">
              <a:off x="7049294" y="29329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flipH="1" flipV="1">
              <a:off x="7428707" y="62095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flipH="1" flipV="1">
              <a:off x="6668294" y="62095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Flowchart: Process 51"/>
            <p:cNvSpPr/>
            <p:nvPr/>
          </p:nvSpPr>
          <p:spPr>
            <a:xfrm>
              <a:off x="457200" y="5715000"/>
              <a:ext cx="3429000" cy="381000"/>
            </a:xfrm>
            <a:prstGeom prst="flowChartProcess">
              <a:avLst/>
            </a:prstGeom>
            <a:grp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AO WFS MODULE</a:t>
              </a:r>
              <a:endParaRPr lang="en-US" sz="1500">
                <a:solidFill>
                  <a:srgbClr val="000000"/>
                </a:solidFill>
                <a:cs typeface="Arial" charset="0"/>
              </a:endParaRPr>
            </a:p>
          </p:txBody>
        </p:sp>
        <p:sp>
          <p:nvSpPr>
            <p:cNvPr id="53" name="Flowchart: Process 52"/>
            <p:cNvSpPr/>
            <p:nvPr/>
          </p:nvSpPr>
          <p:spPr>
            <a:xfrm>
              <a:off x="457200" y="6324600"/>
              <a:ext cx="609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WFS</a:t>
              </a:r>
              <a:endParaRPr lang="en-US" sz="1500">
                <a:solidFill>
                  <a:srgbClr val="000000"/>
                </a:solidFill>
                <a:cs typeface="Arial" charset="0"/>
              </a:endParaRPr>
            </a:p>
          </p:txBody>
        </p:sp>
        <p:sp>
          <p:nvSpPr>
            <p:cNvPr id="54" name="Flowchart: Process 53"/>
            <p:cNvSpPr/>
            <p:nvPr/>
          </p:nvSpPr>
          <p:spPr>
            <a:xfrm>
              <a:off x="1981200" y="6324600"/>
              <a:ext cx="5334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OPT</a:t>
              </a:r>
              <a:endParaRPr lang="en-US" sz="1500">
                <a:solidFill>
                  <a:srgbClr val="000000"/>
                </a:solidFill>
                <a:cs typeface="Arial" charset="0"/>
              </a:endParaRPr>
            </a:p>
          </p:txBody>
        </p:sp>
        <p:sp>
          <p:nvSpPr>
            <p:cNvPr id="55" name="Flowchart: Process 54"/>
            <p:cNvSpPr/>
            <p:nvPr/>
          </p:nvSpPr>
          <p:spPr>
            <a:xfrm>
              <a:off x="2590800" y="6324600"/>
              <a:ext cx="609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ADC</a:t>
              </a:r>
              <a:endParaRPr lang="en-US" sz="1500">
                <a:solidFill>
                  <a:srgbClr val="000000"/>
                </a:solidFill>
                <a:cs typeface="Arial" charset="0"/>
              </a:endParaRPr>
            </a:p>
          </p:txBody>
        </p:sp>
        <p:sp>
          <p:nvSpPr>
            <p:cNvPr id="56" name="Flowchart: Process 55"/>
            <p:cNvSpPr/>
            <p:nvPr/>
          </p:nvSpPr>
          <p:spPr>
            <a:xfrm>
              <a:off x="3276600" y="6324600"/>
              <a:ext cx="609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WFC</a:t>
              </a:r>
              <a:endParaRPr lang="en-US" sz="1500">
                <a:solidFill>
                  <a:srgbClr val="000000"/>
                </a:solidFill>
                <a:cs typeface="Arial" charset="0"/>
              </a:endParaRPr>
            </a:p>
          </p:txBody>
        </p:sp>
        <p:cxnSp>
          <p:nvCxnSpPr>
            <p:cNvPr id="57" name="Straight Connector 56"/>
            <p:cNvCxnSpPr/>
            <p:nvPr/>
          </p:nvCxnSpPr>
          <p:spPr>
            <a:xfrm rot="5400000" flipH="1" flipV="1">
              <a:off x="3467894" y="62095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flipH="1" flipV="1">
              <a:off x="2780507" y="62095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flipH="1" flipV="1">
              <a:off x="2170907" y="62095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flipH="1" flipV="1">
              <a:off x="648494" y="62095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Flowchart: Process 60"/>
            <p:cNvSpPr/>
            <p:nvPr/>
          </p:nvSpPr>
          <p:spPr>
            <a:xfrm>
              <a:off x="4191000" y="5715000"/>
              <a:ext cx="1905000" cy="381000"/>
            </a:xfrm>
            <a:prstGeom prst="flowChartProcess">
              <a:avLst/>
            </a:prstGeom>
            <a:grp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CENTRAL STRUCT.</a:t>
              </a:r>
              <a:endParaRPr lang="en-US" sz="1500">
                <a:solidFill>
                  <a:srgbClr val="000000"/>
                </a:solidFill>
                <a:cs typeface="Arial" charset="0"/>
              </a:endParaRPr>
            </a:p>
          </p:txBody>
        </p:sp>
        <p:sp>
          <p:nvSpPr>
            <p:cNvPr id="62" name="Flowchart: Process 61"/>
            <p:cNvSpPr/>
            <p:nvPr/>
          </p:nvSpPr>
          <p:spPr>
            <a:xfrm>
              <a:off x="4191000" y="6324600"/>
              <a:ext cx="8382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BBONE</a:t>
              </a:r>
              <a:endParaRPr lang="en-US" sz="1500">
                <a:solidFill>
                  <a:srgbClr val="000000"/>
                </a:solidFill>
                <a:cs typeface="Arial" charset="0"/>
              </a:endParaRPr>
            </a:p>
          </p:txBody>
        </p:sp>
        <p:sp>
          <p:nvSpPr>
            <p:cNvPr id="63" name="Flowchart: Process 62"/>
            <p:cNvSpPr/>
            <p:nvPr/>
          </p:nvSpPr>
          <p:spPr>
            <a:xfrm>
              <a:off x="5105400" y="6324600"/>
              <a:ext cx="990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HEX.POD</a:t>
              </a:r>
              <a:endParaRPr lang="en-US" sz="1500">
                <a:solidFill>
                  <a:srgbClr val="000000"/>
                </a:solidFill>
                <a:cs typeface="Arial" charset="0"/>
              </a:endParaRPr>
            </a:p>
          </p:txBody>
        </p:sp>
        <p:cxnSp>
          <p:nvCxnSpPr>
            <p:cNvPr id="66" name="Straight Connector 65"/>
            <p:cNvCxnSpPr/>
            <p:nvPr/>
          </p:nvCxnSpPr>
          <p:spPr>
            <a:xfrm rot="5400000" flipH="1" flipV="1">
              <a:off x="5447507" y="62095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flipH="1" flipV="1">
              <a:off x="4458494" y="62095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Flowchart: Process 73"/>
            <p:cNvSpPr/>
            <p:nvPr/>
          </p:nvSpPr>
          <p:spPr>
            <a:xfrm>
              <a:off x="609600" y="2438400"/>
              <a:ext cx="2971800" cy="381000"/>
            </a:xfrm>
            <a:prstGeom prst="flowChartProcess">
              <a:avLst/>
            </a:prstGeom>
            <a:grp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VACUUM-CRYO SYSTEM</a:t>
              </a:r>
              <a:endParaRPr lang="en-US" dirty="0">
                <a:solidFill>
                  <a:prstClr val="black"/>
                </a:solidFill>
              </a:endParaRPr>
            </a:p>
          </p:txBody>
        </p:sp>
        <p:sp>
          <p:nvSpPr>
            <p:cNvPr id="75" name="Flowchart: Process 74"/>
            <p:cNvSpPr/>
            <p:nvPr/>
          </p:nvSpPr>
          <p:spPr>
            <a:xfrm>
              <a:off x="609600" y="3048000"/>
              <a:ext cx="990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dirty="0">
                  <a:solidFill>
                    <a:srgbClr val="000000"/>
                  </a:solidFill>
                  <a:cs typeface="Arial" charset="0"/>
                </a:rPr>
                <a:t>COOLERS</a:t>
              </a:r>
              <a:endParaRPr lang="en-US" sz="1500" dirty="0">
                <a:solidFill>
                  <a:srgbClr val="000000"/>
                </a:solidFill>
                <a:cs typeface="Arial" charset="0"/>
              </a:endParaRPr>
            </a:p>
          </p:txBody>
        </p:sp>
        <p:sp>
          <p:nvSpPr>
            <p:cNvPr id="77" name="Flowchart: Process 76"/>
            <p:cNvSpPr/>
            <p:nvPr/>
          </p:nvSpPr>
          <p:spPr>
            <a:xfrm>
              <a:off x="1676400" y="3048000"/>
              <a:ext cx="990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dirty="0">
                  <a:solidFill>
                    <a:srgbClr val="000000"/>
                  </a:solidFill>
                  <a:cs typeface="Arial" charset="0"/>
                </a:rPr>
                <a:t>HARNESS</a:t>
              </a:r>
              <a:endParaRPr lang="en-US" sz="1500" dirty="0">
                <a:solidFill>
                  <a:srgbClr val="000000"/>
                </a:solidFill>
                <a:cs typeface="Arial" charset="0"/>
              </a:endParaRPr>
            </a:p>
          </p:txBody>
        </p:sp>
        <p:sp>
          <p:nvSpPr>
            <p:cNvPr id="79" name="Flowchart: Process 78"/>
            <p:cNvSpPr/>
            <p:nvPr/>
          </p:nvSpPr>
          <p:spPr>
            <a:xfrm>
              <a:off x="2743200" y="3048000"/>
              <a:ext cx="83185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CRYOST</a:t>
              </a:r>
              <a:endParaRPr lang="en-US" sz="1500">
                <a:solidFill>
                  <a:srgbClr val="000000"/>
                </a:solidFill>
                <a:cs typeface="Arial" charset="0"/>
              </a:endParaRPr>
            </a:p>
          </p:txBody>
        </p:sp>
        <p:cxnSp>
          <p:nvCxnSpPr>
            <p:cNvPr id="80" name="Straight Connector 79"/>
            <p:cNvCxnSpPr/>
            <p:nvPr/>
          </p:nvCxnSpPr>
          <p:spPr>
            <a:xfrm rot="5400000" flipH="1" flipV="1">
              <a:off x="3010694" y="29329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flipH="1" flipV="1">
              <a:off x="2094707" y="2932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flipH="1" flipV="1">
              <a:off x="1027907" y="2932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Flowchart: Process 84"/>
            <p:cNvSpPr/>
            <p:nvPr/>
          </p:nvSpPr>
          <p:spPr>
            <a:xfrm>
              <a:off x="2209800" y="1143000"/>
              <a:ext cx="2590800" cy="381000"/>
            </a:xfrm>
            <a:prstGeom prst="flowChartProcess">
              <a:avLst/>
            </a:prstGeom>
            <a:grpFill/>
            <a:ln>
              <a:solidFill>
                <a:schemeClr val="tx1"/>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dirty="0">
                  <a:solidFill>
                    <a:prstClr val="black"/>
                  </a:solidFill>
                </a:rPr>
                <a:t>INTEGRATION &amp; TESTING</a:t>
              </a:r>
              <a:endParaRPr lang="en-US" sz="1400" dirty="0">
                <a:solidFill>
                  <a:prstClr val="black"/>
                </a:solidFill>
              </a:endParaRPr>
            </a:p>
          </p:txBody>
        </p:sp>
        <p:sp>
          <p:nvSpPr>
            <p:cNvPr id="92" name="Flowchart: Process 91"/>
            <p:cNvSpPr/>
            <p:nvPr/>
          </p:nvSpPr>
          <p:spPr>
            <a:xfrm>
              <a:off x="8229600" y="3048000"/>
              <a:ext cx="457200" cy="381000"/>
            </a:xfrm>
            <a:prstGeom prst="flowChartProcess">
              <a:avLst/>
            </a:prstGeom>
            <a:grp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ISE</a:t>
              </a:r>
              <a:endParaRPr lang="en-US" sz="1500">
                <a:solidFill>
                  <a:srgbClr val="000000"/>
                </a:solidFill>
                <a:cs typeface="Arial" charset="0"/>
              </a:endParaRPr>
            </a:p>
          </p:txBody>
        </p:sp>
        <p:sp>
          <p:nvSpPr>
            <p:cNvPr id="96" name="Flowchart: Process 95"/>
            <p:cNvSpPr/>
            <p:nvPr/>
          </p:nvSpPr>
          <p:spPr>
            <a:xfrm>
              <a:off x="3733800" y="2438400"/>
              <a:ext cx="4953000" cy="381000"/>
            </a:xfrm>
            <a:prstGeom prst="flowChartProcess">
              <a:avLst/>
            </a:prstGeom>
            <a:grpFill/>
            <a:ln>
              <a:solidFill>
                <a:srgbClr val="FF996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WARM SYSTEM</a:t>
              </a:r>
              <a:endParaRPr lang="en-US" dirty="0">
                <a:solidFill>
                  <a:prstClr val="black"/>
                </a:solidFill>
              </a:endParaRPr>
            </a:p>
          </p:txBody>
        </p:sp>
        <p:sp>
          <p:nvSpPr>
            <p:cNvPr id="97" name="Flowchart: Process 96"/>
            <p:cNvSpPr/>
            <p:nvPr/>
          </p:nvSpPr>
          <p:spPr>
            <a:xfrm>
              <a:off x="3733800" y="3048000"/>
              <a:ext cx="10668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ELEC. BOX</a:t>
              </a:r>
              <a:endParaRPr lang="en-US" sz="1500">
                <a:solidFill>
                  <a:srgbClr val="000000"/>
                </a:solidFill>
                <a:cs typeface="Arial" charset="0"/>
              </a:endParaRPr>
            </a:p>
          </p:txBody>
        </p:sp>
        <p:sp>
          <p:nvSpPr>
            <p:cNvPr id="98" name="Flowchart: Process 97"/>
            <p:cNvSpPr/>
            <p:nvPr/>
          </p:nvSpPr>
          <p:spPr>
            <a:xfrm>
              <a:off x="4876800" y="3048000"/>
              <a:ext cx="9906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HARNESS</a:t>
              </a:r>
              <a:endParaRPr lang="en-US" sz="1500">
                <a:solidFill>
                  <a:srgbClr val="000000"/>
                </a:solidFill>
                <a:cs typeface="Arial" charset="0"/>
              </a:endParaRPr>
            </a:p>
          </p:txBody>
        </p:sp>
        <p:cxnSp>
          <p:nvCxnSpPr>
            <p:cNvPr id="99" name="Straight Connector 98"/>
            <p:cNvCxnSpPr/>
            <p:nvPr/>
          </p:nvCxnSpPr>
          <p:spPr>
            <a:xfrm rot="5400000" flipH="1" flipV="1">
              <a:off x="5295107" y="2932906"/>
              <a:ext cx="2286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flipH="1" flipV="1">
              <a:off x="4153694" y="29329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flipH="1" flipV="1">
              <a:off x="3201194" y="1751806"/>
              <a:ext cx="4572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2209800" y="1981200"/>
              <a:ext cx="43434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flipH="1" flipV="1">
              <a:off x="1981994" y="2209006"/>
              <a:ext cx="4572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5400000" flipH="1" flipV="1">
              <a:off x="6323807" y="2209006"/>
              <a:ext cx="4572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304800" y="3886200"/>
              <a:ext cx="72390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flipH="1" flipV="1">
              <a:off x="1753394" y="4114006"/>
              <a:ext cx="4572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5400000" flipH="1" flipV="1">
              <a:off x="4799807" y="4114006"/>
              <a:ext cx="4572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flipH="1" flipV="1">
              <a:off x="7315994" y="4114006"/>
              <a:ext cx="4572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rot="5400000" flipH="1" flipV="1">
              <a:off x="-343693" y="3237706"/>
              <a:ext cx="12954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304800" y="2590800"/>
              <a:ext cx="304800" cy="0"/>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rot="5400000" flipH="1" flipV="1">
              <a:off x="2743994" y="4801394"/>
              <a:ext cx="18288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rot="5400000" flipH="1" flipV="1">
              <a:off x="2896394" y="4723606"/>
              <a:ext cx="16764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3733800" y="5559425"/>
              <a:ext cx="1447800" cy="3175"/>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flipH="1" flipV="1">
              <a:off x="5105401" y="5638800"/>
              <a:ext cx="152400" cy="3175"/>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flipH="1" flipV="1">
              <a:off x="5561807" y="4799806"/>
              <a:ext cx="1828800" cy="158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Flowchart: Process 92"/>
            <p:cNvSpPr/>
            <p:nvPr/>
          </p:nvSpPr>
          <p:spPr>
            <a:xfrm>
              <a:off x="5943600" y="3048000"/>
              <a:ext cx="8382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CONTR</a:t>
              </a:r>
              <a:endParaRPr lang="en-US" sz="1500">
                <a:solidFill>
                  <a:srgbClr val="000000"/>
                </a:solidFill>
                <a:cs typeface="Arial" charset="0"/>
              </a:endParaRPr>
            </a:p>
          </p:txBody>
        </p:sp>
        <p:cxnSp>
          <p:nvCxnSpPr>
            <p:cNvPr id="94" name="Straight Connector 93"/>
            <p:cNvCxnSpPr/>
            <p:nvPr/>
          </p:nvCxnSpPr>
          <p:spPr>
            <a:xfrm rot="5400000" flipH="1" flipV="1">
              <a:off x="6211094" y="29329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Flowchart: Process 117"/>
            <p:cNvSpPr/>
            <p:nvPr/>
          </p:nvSpPr>
          <p:spPr>
            <a:xfrm>
              <a:off x="7620000" y="3048000"/>
              <a:ext cx="5334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RIG</a:t>
              </a:r>
              <a:endParaRPr lang="en-US" sz="1500">
                <a:solidFill>
                  <a:srgbClr val="000000"/>
                </a:solidFill>
                <a:cs typeface="Arial" charset="0"/>
              </a:endParaRPr>
            </a:p>
          </p:txBody>
        </p:sp>
        <p:cxnSp>
          <p:nvCxnSpPr>
            <p:cNvPr id="120" name="Straight Connector 119"/>
            <p:cNvCxnSpPr/>
            <p:nvPr/>
          </p:nvCxnSpPr>
          <p:spPr>
            <a:xfrm rot="5400000" flipH="1" flipV="1">
              <a:off x="7735094" y="29329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5400000" flipH="1" flipV="1">
              <a:off x="8344694" y="29329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Flowchart: Process 123"/>
            <p:cNvSpPr/>
            <p:nvPr/>
          </p:nvSpPr>
          <p:spPr>
            <a:xfrm>
              <a:off x="1143000" y="6324600"/>
              <a:ext cx="762000" cy="381000"/>
            </a:xfrm>
            <a:prstGeom prst="flowChartProcess">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500">
                  <a:solidFill>
                    <a:srgbClr val="000000"/>
                  </a:solidFill>
                  <a:cs typeface="Arial" charset="0"/>
                </a:rPr>
                <a:t>DEROT</a:t>
              </a:r>
              <a:endParaRPr lang="en-US" sz="1500">
                <a:solidFill>
                  <a:srgbClr val="000000"/>
                </a:solidFill>
                <a:cs typeface="Arial" charset="0"/>
              </a:endParaRPr>
            </a:p>
          </p:txBody>
        </p:sp>
        <p:cxnSp>
          <p:nvCxnSpPr>
            <p:cNvPr id="125" name="Straight Connector 124"/>
            <p:cNvCxnSpPr/>
            <p:nvPr/>
          </p:nvCxnSpPr>
          <p:spPr>
            <a:xfrm rot="5400000" flipH="1" flipV="1">
              <a:off x="1410494" y="6209506"/>
              <a:ext cx="228600" cy="1588"/>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Flowchart: Process 126"/>
            <p:cNvSpPr/>
            <p:nvPr/>
          </p:nvSpPr>
          <p:spPr>
            <a:xfrm>
              <a:off x="5105400" y="1143000"/>
              <a:ext cx="2057400" cy="381000"/>
            </a:xfrm>
            <a:prstGeom prst="flowChartProcess">
              <a:avLst/>
            </a:prstGeom>
            <a:grpFill/>
            <a:ln>
              <a:solidFill>
                <a:schemeClr val="tx1"/>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prstClr val="black"/>
                  </a:solidFill>
                </a:rPr>
                <a:t>COMMISSIONING</a:t>
              </a:r>
              <a:endParaRPr lang="en-US" dirty="0">
                <a:solidFill>
                  <a:prstClr val="black"/>
                </a:solidFill>
              </a:endParaRPr>
            </a:p>
          </p:txBody>
        </p:sp>
        <p:cxnSp>
          <p:nvCxnSpPr>
            <p:cNvPr id="129" name="Straight Connector 128"/>
            <p:cNvCxnSpPr/>
            <p:nvPr/>
          </p:nvCxnSpPr>
          <p:spPr>
            <a:xfrm>
              <a:off x="4800600" y="1295400"/>
              <a:ext cx="304800" cy="0"/>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3697" name="Title 1"/>
          <p:cNvSpPr>
            <a:spLocks/>
          </p:cNvSpPr>
          <p:nvPr/>
        </p:nvSpPr>
        <p:spPr bwMode="auto">
          <a:xfrm>
            <a:off x="1981200" y="76200"/>
            <a:ext cx="5943600" cy="914400"/>
          </a:xfrm>
          <a:prstGeom prst="rect">
            <a:avLst/>
          </a:prstGeom>
          <a:noFill/>
          <a:ln w="9525">
            <a:noFill/>
            <a:miter lim="800000"/>
            <a:headEnd/>
            <a:tailEnd/>
          </a:ln>
        </p:spPr>
        <p:txBody>
          <a:bodyPr anchor="ctr"/>
          <a:lstStyle/>
          <a:p>
            <a:pPr algn="ctr" eaLnBrk="0" hangingPunct="0"/>
            <a:r>
              <a:rPr lang="nl-NL" sz="2800" b="1" dirty="0" smtClean="0">
                <a:solidFill>
                  <a:srgbClr val="A50021"/>
                </a:solidFill>
                <a:latin typeface="Comic Sans MS" pitchFamily="66" charset="0"/>
              </a:rPr>
              <a:t>workpackages </a:t>
            </a:r>
            <a:r>
              <a:rPr lang="nl-NL" sz="2800" b="1" dirty="0">
                <a:solidFill>
                  <a:srgbClr val="A50021"/>
                </a:solidFill>
                <a:latin typeface="Comic Sans MS" pitchFamily="66" charset="0"/>
              </a:rPr>
              <a:t>among </a:t>
            </a:r>
            <a:r>
              <a:rPr lang="nl-NL" sz="2800" b="1" dirty="0" smtClean="0">
                <a:solidFill>
                  <a:srgbClr val="A50021"/>
                </a:solidFill>
                <a:latin typeface="Comic Sans MS" pitchFamily="66" charset="0"/>
              </a:rPr>
              <a:t>partners</a:t>
            </a:r>
            <a:endParaRPr lang="en-US" sz="2800" b="1" dirty="0">
              <a:solidFill>
                <a:srgbClr val="A50021"/>
              </a:solidFill>
              <a:latin typeface="Comic Sans MS" pitchFamily="66" charset="0"/>
            </a:endParaRPr>
          </a:p>
        </p:txBody>
      </p:sp>
      <p:sp>
        <p:nvSpPr>
          <p:cNvPr id="102" name="TextBox 101"/>
          <p:cNvSpPr txBox="1"/>
          <p:nvPr/>
        </p:nvSpPr>
        <p:spPr>
          <a:xfrm rot="19952890">
            <a:off x="438177" y="2516602"/>
            <a:ext cx="5715000" cy="2800767"/>
          </a:xfrm>
          <a:prstGeom prst="rect">
            <a:avLst/>
          </a:prstGeom>
          <a:noFill/>
        </p:spPr>
        <p:txBody>
          <a:bodyPr wrap="square" rtlCol="0">
            <a:spAutoFit/>
          </a:bodyPr>
          <a:lstStyle/>
          <a:p>
            <a:r>
              <a:rPr lang="en-US" sz="4400" b="1" spc="300" dirty="0" smtClean="0">
                <a:solidFill>
                  <a:srgbClr val="0000FF"/>
                </a:solidFill>
                <a:effectLst>
                  <a:outerShdw blurRad="38100" dist="38100" dir="2700000" algn="tl">
                    <a:srgbClr val="000000">
                      <a:alpha val="43137"/>
                    </a:srgbClr>
                  </a:outerShdw>
                </a:effectLst>
              </a:rPr>
              <a:t>+ Z</a:t>
            </a:r>
            <a:r>
              <a:rPr lang="hu-HU" sz="4400" b="1" spc="300" dirty="0" smtClean="0">
                <a:solidFill>
                  <a:srgbClr val="0000FF"/>
                </a:solidFill>
                <a:effectLst>
                  <a:outerShdw blurRad="38100" dist="38100" dir="2700000" algn="tl">
                    <a:srgbClr val="000000">
                      <a:alpha val="43137"/>
                    </a:srgbClr>
                  </a:outerShdw>
                </a:effectLst>
              </a:rPr>
              <a:t>ű</a:t>
            </a:r>
            <a:r>
              <a:rPr lang="en-US" sz="4400" b="1" spc="300" dirty="0" smtClean="0">
                <a:solidFill>
                  <a:srgbClr val="0000FF"/>
                </a:solidFill>
                <a:effectLst>
                  <a:outerShdw blurRad="38100" dist="38100" dir="2700000" algn="tl">
                    <a:srgbClr val="000000">
                      <a:alpha val="43137"/>
                    </a:srgbClr>
                  </a:outerShdw>
                </a:effectLst>
              </a:rPr>
              <a:t>rich (ETH)</a:t>
            </a:r>
          </a:p>
          <a:p>
            <a:r>
              <a:rPr lang="en-US" sz="4400" b="1" spc="300" dirty="0" smtClean="0">
                <a:solidFill>
                  <a:srgbClr val="C2089F"/>
                </a:solidFill>
                <a:effectLst>
                  <a:outerShdw blurRad="38100" dist="38100" dir="2700000" algn="tl">
                    <a:srgbClr val="000000">
                      <a:alpha val="43137"/>
                    </a:srgbClr>
                  </a:outerShdw>
                </a:effectLst>
              </a:rPr>
              <a:t>+ Geneva</a:t>
            </a:r>
          </a:p>
          <a:p>
            <a:r>
              <a:rPr lang="en-US" sz="4400" b="1" spc="300" dirty="0" smtClean="0">
                <a:solidFill>
                  <a:srgbClr val="FF0000"/>
                </a:solidFill>
                <a:effectLst>
                  <a:outerShdw blurRad="38100" dist="38100" dir="2700000" algn="tl">
                    <a:srgbClr val="000000">
                      <a:alpha val="43137"/>
                    </a:srgbClr>
                  </a:outerShdw>
                </a:effectLst>
              </a:rPr>
              <a:t>+</a:t>
            </a:r>
            <a:r>
              <a:rPr lang="en-US" sz="4400" b="1" spc="300" dirty="0" smtClean="0">
                <a:solidFill>
                  <a:srgbClr val="0000FF"/>
                </a:solidFill>
                <a:effectLst>
                  <a:outerShdw blurRad="38100" dist="38100" dir="2700000" algn="tl">
                    <a:srgbClr val="000000">
                      <a:alpha val="43137"/>
                    </a:srgbClr>
                  </a:outerShdw>
                </a:effectLst>
              </a:rPr>
              <a:t> </a:t>
            </a:r>
            <a:r>
              <a:rPr lang="en-US" sz="4400" b="1" spc="300" dirty="0" smtClean="0">
                <a:solidFill>
                  <a:srgbClr val="FF0000"/>
                </a:solidFill>
                <a:effectLst>
                  <a:outerShdw blurRad="38100" dist="38100" dir="2700000" algn="tl">
                    <a:srgbClr val="000000">
                      <a:alpha val="43137"/>
                    </a:srgbClr>
                  </a:outerShdw>
                </a:effectLst>
              </a:rPr>
              <a:t>Madrid (INTA)</a:t>
            </a:r>
          </a:p>
          <a:p>
            <a:r>
              <a:rPr lang="en-US" sz="4400" b="1" spc="300" dirty="0" smtClean="0">
                <a:solidFill>
                  <a:srgbClr val="2EA24A"/>
                </a:solidFill>
                <a:effectLst>
                  <a:outerShdw blurRad="38100" dist="38100" dir="2700000" algn="tl">
                    <a:srgbClr val="000000">
                      <a:alpha val="43137"/>
                    </a:srgbClr>
                  </a:outerShdw>
                </a:effectLst>
              </a:rPr>
              <a:t>+ Cologne (Uni.)</a:t>
            </a:r>
            <a:endParaRPr lang="en-US" sz="4400" b="1" spc="300" dirty="0">
              <a:solidFill>
                <a:srgbClr val="2EA24A"/>
              </a:solidFill>
              <a:effectLst>
                <a:outerShdw blurRad="38100" dist="38100" dir="2700000" algn="tl">
                  <a:srgbClr val="000000">
                    <a:alpha val="43137"/>
                  </a:srgbClr>
                </a:outerShdw>
              </a:effectLst>
            </a:endParaRPr>
          </a:p>
        </p:txBody>
      </p:sp>
      <p:sp>
        <p:nvSpPr>
          <p:cNvPr id="103" name="TextBox 102"/>
          <p:cNvSpPr txBox="1"/>
          <p:nvPr/>
        </p:nvSpPr>
        <p:spPr>
          <a:xfrm rot="19672531">
            <a:off x="5207111" y="1369026"/>
            <a:ext cx="2057400" cy="2215991"/>
          </a:xfrm>
          <a:prstGeom prst="rect">
            <a:avLst/>
          </a:prstGeom>
          <a:noFill/>
        </p:spPr>
        <p:txBody>
          <a:bodyPr wrap="square" rtlCol="0">
            <a:spAutoFit/>
          </a:bodyPr>
          <a:lstStyle/>
          <a:p>
            <a:r>
              <a:rPr lang="en-US" sz="13800" dirty="0" smtClean="0">
                <a:solidFill>
                  <a:schemeClr val="tx1">
                    <a:lumMod val="65000"/>
                    <a:lumOff val="35000"/>
                  </a:schemeClr>
                </a:solidFill>
                <a:latin typeface="Arial Unicode MS" pitchFamily="34" charset="-128"/>
                <a:ea typeface="Arial Unicode MS" pitchFamily="34" charset="-128"/>
                <a:cs typeface="Arial Unicode MS" pitchFamily="34" charset="-128"/>
              </a:rPr>
              <a:t>?</a:t>
            </a:r>
            <a:endParaRPr lang="en-US" sz="13800" dirty="0">
              <a:solidFill>
                <a:schemeClr val="tx1">
                  <a:lumMod val="65000"/>
                  <a:lumOff val="35000"/>
                </a:schemeClr>
              </a:solidFill>
              <a:latin typeface="Arial Unicode MS" pitchFamily="34" charset="-128"/>
              <a:ea typeface="Arial Unicode MS" pitchFamily="34" charset="-128"/>
              <a:cs typeface="Arial Unicode MS" pitchFamily="34" charset="-128"/>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err="1" smtClean="0">
                <a:solidFill>
                  <a:srgbClr val="C00000"/>
                </a:solidFill>
                <a:latin typeface="Comic Sans MS" pitchFamily="66" charset="0"/>
              </a:rPr>
              <a:t>a``ELT</a:t>
            </a:r>
            <a:r>
              <a:rPr lang="en-US" sz="3600" dirty="0" smtClean="0">
                <a:solidFill>
                  <a:srgbClr val="C00000"/>
                </a:solidFill>
                <a:latin typeface="Comic Sans MS" pitchFamily="66" charset="0"/>
              </a:rPr>
              <a:t> debugger’’</a:t>
            </a:r>
            <a:endParaRPr lang="en-US" sz="3600" dirty="0">
              <a:solidFill>
                <a:srgbClr val="C00000"/>
              </a:solidFill>
              <a:latin typeface="Comic Sans MS" pitchFamily="66" charset="0"/>
            </a:endParaRPr>
          </a:p>
        </p:txBody>
      </p:sp>
      <p:pic>
        <p:nvPicPr>
          <p:cNvPr id="1026" name="Picture 2"/>
          <p:cNvPicPr>
            <a:picLocks noChangeAspect="1" noChangeArrowheads="1"/>
          </p:cNvPicPr>
          <p:nvPr/>
        </p:nvPicPr>
        <p:blipFill>
          <a:blip r:embed="rId2"/>
          <a:srcRect/>
          <a:stretch>
            <a:fillRect/>
          </a:stretch>
        </p:blipFill>
        <p:spPr bwMode="auto">
          <a:xfrm>
            <a:off x="1981200" y="1036256"/>
            <a:ext cx="5334000" cy="5593144"/>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p:cNvSpPr>
          <p:nvPr>
            <p:ph type="title" idx="4294967295"/>
          </p:nvPr>
        </p:nvSpPr>
        <p:spPr>
          <a:xfrm>
            <a:off x="838200" y="76200"/>
            <a:ext cx="7924800" cy="1066800"/>
          </a:xfrm>
        </p:spPr>
        <p:txBody>
          <a:bodyPr/>
          <a:lstStyle/>
          <a:p>
            <a:r>
              <a:rPr lang="en-US" sz="3600" b="1" smtClean="0"/>
              <a:t>Reactions to MTR Report  (1)</a:t>
            </a:r>
          </a:p>
        </p:txBody>
      </p:sp>
      <p:sp>
        <p:nvSpPr>
          <p:cNvPr id="160771" name="Text Box 3"/>
          <p:cNvSpPr txBox="1">
            <a:spLocks noChangeArrowheads="1"/>
          </p:cNvSpPr>
          <p:nvPr/>
        </p:nvSpPr>
        <p:spPr bwMode="auto">
          <a:xfrm>
            <a:off x="304800" y="1431925"/>
            <a:ext cx="8610600" cy="4664075"/>
          </a:xfrm>
          <a:prstGeom prst="rect">
            <a:avLst/>
          </a:prstGeom>
          <a:noFill/>
          <a:ln w="9525">
            <a:noFill/>
            <a:miter lim="800000"/>
            <a:headEnd/>
            <a:tailEnd/>
          </a:ln>
          <a:effectLst/>
        </p:spPr>
        <p:txBody>
          <a:bodyPr>
            <a:spAutoFit/>
          </a:bodyPr>
          <a:lstStyle/>
          <a:p>
            <a:r>
              <a:rPr lang="en-US" sz="2000" i="1"/>
              <a:t>“The MIR experts among the Board and representatives of ESO clearly were of the opinion that the work-horse part of an E-ELT MIR instrument would be composed of a camera and high-resolution spectrograph for mainly the LM and N band, while the Q band ought to be considered of lesser priority”.</a:t>
            </a:r>
          </a:p>
          <a:p>
            <a:endParaRPr lang="en-US" sz="2000"/>
          </a:p>
          <a:p>
            <a:r>
              <a:rPr lang="en-US" sz="2000">
                <a:solidFill>
                  <a:srgbClr val="0000FF"/>
                </a:solidFill>
              </a:rPr>
              <a:t>The METIS baseline has been modified accordingly (see baseline).</a:t>
            </a:r>
            <a:endParaRPr lang="en-US" sz="2000" i="1">
              <a:solidFill>
                <a:srgbClr val="0000FF"/>
              </a:solidFill>
            </a:endParaRPr>
          </a:p>
          <a:p>
            <a:endParaRPr lang="en-US" sz="2000" i="1">
              <a:solidFill>
                <a:srgbClr val="0000FF"/>
              </a:solidFill>
            </a:endParaRPr>
          </a:p>
          <a:p>
            <a:r>
              <a:rPr lang="en-US" sz="2000" i="1"/>
              <a:t>“ESO and the METIS study appear to be working on differing assumptions as to whether or not an LTAO mode can or - as opposed to “can” - will be made available”.</a:t>
            </a:r>
          </a:p>
          <a:p>
            <a:endParaRPr lang="en-US" sz="2000"/>
          </a:p>
          <a:p>
            <a:r>
              <a:rPr lang="en-US" sz="2000">
                <a:solidFill>
                  <a:srgbClr val="0000FF"/>
                </a:solidFill>
              </a:rPr>
              <a:t>An executive summary of the METIS AO concept has been sent to ESO and was o.k.’ed by Norbert Hubin and Jerome Paufique.</a:t>
            </a:r>
            <a:endParaRPr lang="en-US" sz="2000" i="1">
              <a:solidFill>
                <a:srgbClr val="0000FF"/>
              </a:solidFill>
            </a:endParaRPr>
          </a:p>
          <a:p>
            <a:endParaRPr lang="en-US" sz="2000" i="1">
              <a:solidFill>
                <a:srgbClr val="0000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p:cNvSpPr>
          <p:nvPr>
            <p:ph type="title" idx="4294967295"/>
          </p:nvPr>
        </p:nvSpPr>
        <p:spPr>
          <a:xfrm>
            <a:off x="838200" y="76200"/>
            <a:ext cx="7924800" cy="1066800"/>
          </a:xfrm>
        </p:spPr>
        <p:txBody>
          <a:bodyPr/>
          <a:lstStyle/>
          <a:p>
            <a:r>
              <a:rPr lang="en-US" sz="3600" b="1" smtClean="0"/>
              <a:t>Reactions to MTR Report  (2)</a:t>
            </a:r>
          </a:p>
        </p:txBody>
      </p:sp>
      <p:sp>
        <p:nvSpPr>
          <p:cNvPr id="161795" name="Text Box 3"/>
          <p:cNvSpPr txBox="1">
            <a:spLocks noChangeArrowheads="1"/>
          </p:cNvSpPr>
          <p:nvPr/>
        </p:nvSpPr>
        <p:spPr bwMode="auto">
          <a:xfrm>
            <a:off x="304800" y="1508125"/>
            <a:ext cx="8610600" cy="4359275"/>
          </a:xfrm>
          <a:prstGeom prst="rect">
            <a:avLst/>
          </a:prstGeom>
          <a:noFill/>
          <a:ln w="9525">
            <a:noFill/>
            <a:miter lim="800000"/>
            <a:headEnd/>
            <a:tailEnd/>
          </a:ln>
          <a:effectLst/>
        </p:spPr>
        <p:txBody>
          <a:bodyPr>
            <a:spAutoFit/>
          </a:bodyPr>
          <a:lstStyle/>
          <a:p>
            <a:r>
              <a:rPr lang="en-US" sz="2000" i="1"/>
              <a:t>“Nothing in detail was presented about cryostats and vacuum aspects. At the least one would have welcomed to see a summary for volumes, masses, power requirements. (…) Formally, if the design goal for METIS is to be in the category of light instruments the current design violates that mass requirement (see RID JCG-14). ESO will evaluate whether modification of this number is possible and provide an answer on maximum mass for METIS at the next progress meeting”.</a:t>
            </a:r>
            <a:endParaRPr lang="en-US" sz="2000"/>
          </a:p>
          <a:p>
            <a:endParaRPr lang="en-US" sz="2000"/>
          </a:p>
          <a:p>
            <a:r>
              <a:rPr lang="en-US" sz="2000">
                <a:solidFill>
                  <a:srgbClr val="0000FF"/>
                </a:solidFill>
              </a:rPr>
              <a:t>The cryogenic concept has been derived and is currently being discussed with J.L. Lizon at ESO.   The volumes and mass estimates have been worked out in more detail and are now compliant with the requirements as defined in the call for proposals (CfP).  Juan Carlos (ESO) has confirmed that, even if the mass were more than 6.5 tons, this would not be a technical problem.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p:cNvSpPr>
          <p:nvPr>
            <p:ph type="title" idx="4294967295"/>
          </p:nvPr>
        </p:nvSpPr>
        <p:spPr>
          <a:xfrm>
            <a:off x="838200" y="76200"/>
            <a:ext cx="7924800" cy="1066800"/>
          </a:xfrm>
        </p:spPr>
        <p:txBody>
          <a:bodyPr/>
          <a:lstStyle/>
          <a:p>
            <a:r>
              <a:rPr lang="en-US" sz="3600" b="1" smtClean="0"/>
              <a:t>Reactions to MTR Report  (3)</a:t>
            </a:r>
          </a:p>
        </p:txBody>
      </p:sp>
      <p:sp>
        <p:nvSpPr>
          <p:cNvPr id="162819" name="Text Box 3"/>
          <p:cNvSpPr txBox="1">
            <a:spLocks noChangeArrowheads="1"/>
          </p:cNvSpPr>
          <p:nvPr/>
        </p:nvSpPr>
        <p:spPr bwMode="auto">
          <a:xfrm>
            <a:off x="228600" y="1143000"/>
            <a:ext cx="8610600" cy="5584825"/>
          </a:xfrm>
          <a:prstGeom prst="rect">
            <a:avLst/>
          </a:prstGeom>
          <a:noFill/>
          <a:ln w="9525">
            <a:noFill/>
            <a:miter lim="800000"/>
            <a:headEnd/>
            <a:tailEnd/>
          </a:ln>
          <a:effectLst/>
        </p:spPr>
        <p:txBody>
          <a:bodyPr>
            <a:spAutoFit/>
          </a:bodyPr>
          <a:lstStyle/>
          <a:p>
            <a:r>
              <a:rPr lang="en-US" i="1"/>
              <a:t>“The Project Management aspects of the study are an area of deep concern. The Board is worried that the relevance and significance of applying even only very modest measures of generally accepted levels of PM methods and techniques are taken too lightly”.</a:t>
            </a:r>
          </a:p>
          <a:p>
            <a:endParaRPr lang="en-US"/>
          </a:p>
          <a:p>
            <a:r>
              <a:rPr lang="en-US">
                <a:solidFill>
                  <a:srgbClr val="0000FF"/>
                </a:solidFill>
              </a:rPr>
              <a:t>Several significant measures have been taken to address this concern:</a:t>
            </a:r>
          </a:p>
          <a:p>
            <a:endParaRPr lang="en-US">
              <a:solidFill>
                <a:srgbClr val="0000FF"/>
              </a:solidFill>
            </a:endParaRPr>
          </a:p>
          <a:p>
            <a:pPr>
              <a:buFontTx/>
              <a:buChar char="•"/>
            </a:pPr>
            <a:r>
              <a:rPr lang="en-US">
                <a:solidFill>
                  <a:srgbClr val="0000FF"/>
                </a:solidFill>
              </a:rPr>
              <a:t> S</a:t>
            </a:r>
            <a:r>
              <a:rPr lang="en-GB">
                <a:solidFill>
                  <a:srgbClr val="0000FF"/>
                </a:solidFill>
              </a:rPr>
              <a:t>ince May 1st Frank Molster is working with 0.9 FTEs for NOVA, which improved the control of the project. </a:t>
            </a:r>
          </a:p>
          <a:p>
            <a:pPr>
              <a:buFontTx/>
              <a:buChar char="•"/>
            </a:pPr>
            <a:endParaRPr lang="en-GB">
              <a:solidFill>
                <a:srgbClr val="0000FF"/>
              </a:solidFill>
            </a:endParaRPr>
          </a:p>
          <a:p>
            <a:pPr>
              <a:buFontTx/>
              <a:buChar char="•"/>
            </a:pPr>
            <a:r>
              <a:rPr lang="en-GB">
                <a:solidFill>
                  <a:srgbClr val="0000FF"/>
                </a:solidFill>
              </a:rPr>
              <a:t> At UK-ATC, Phil Parr Burman has been appointed as national UK project manager for METIS</a:t>
            </a:r>
          </a:p>
          <a:p>
            <a:pPr>
              <a:buFontTx/>
              <a:buChar char="•"/>
            </a:pPr>
            <a:endParaRPr lang="en-GB">
              <a:solidFill>
                <a:srgbClr val="0000FF"/>
              </a:solidFill>
            </a:endParaRPr>
          </a:p>
          <a:p>
            <a:pPr>
              <a:buFontTx/>
              <a:buChar char="•"/>
            </a:pPr>
            <a:r>
              <a:rPr lang="en-GB">
                <a:solidFill>
                  <a:srgbClr val="0000FF"/>
                </a:solidFill>
              </a:rPr>
              <a:t> We have switched from all-team to weekly co-I telecons, which freed up time from the technical team.  </a:t>
            </a:r>
          </a:p>
          <a:p>
            <a:pPr>
              <a:buFontTx/>
              <a:buChar char="•"/>
            </a:pPr>
            <a:endParaRPr lang="en-GB">
              <a:solidFill>
                <a:srgbClr val="0000FF"/>
              </a:solidFill>
            </a:endParaRPr>
          </a:p>
          <a:p>
            <a:pPr>
              <a:buFontTx/>
              <a:buChar char="•"/>
            </a:pPr>
            <a:r>
              <a:rPr lang="en-GB">
                <a:solidFill>
                  <a:srgbClr val="0000FF"/>
                </a:solidFill>
              </a:rPr>
              <a:t> Frequent, dedicated telecons for technical issues with the relevant experts. </a:t>
            </a:r>
          </a:p>
          <a:p>
            <a:pPr>
              <a:buFontTx/>
              <a:buChar char="•"/>
            </a:pPr>
            <a:endParaRPr lang="en-GB">
              <a:solidFill>
                <a:srgbClr val="0000FF"/>
              </a:solidFill>
            </a:endParaRPr>
          </a:p>
          <a:p>
            <a:pPr>
              <a:buFontTx/>
              <a:buChar char="•"/>
            </a:pPr>
            <a:r>
              <a:rPr lang="en-GB">
                <a:solidFill>
                  <a:srgbClr val="0000FF"/>
                </a:solidFill>
              </a:rPr>
              <a:t> For the final review we have set the </a:t>
            </a:r>
            <a:r>
              <a:rPr lang="en-GB" i="1">
                <a:solidFill>
                  <a:srgbClr val="0000FF"/>
                </a:solidFill>
              </a:rPr>
              <a:t>internal</a:t>
            </a:r>
            <a:r>
              <a:rPr lang="en-GB">
                <a:solidFill>
                  <a:srgbClr val="0000FF"/>
                </a:solidFill>
              </a:rPr>
              <a:t> deadline for documents four weeks prior to the delivery to ESO to check for optimal consistency and format.</a:t>
            </a:r>
            <a:endParaRPr lang="en-US">
              <a:solidFill>
                <a:srgbClr val="0000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normAutofit/>
          </a:bodyPr>
          <a:lstStyle/>
          <a:p>
            <a:pPr eaLnBrk="1" hangingPunct="1"/>
            <a:r>
              <a:rPr lang="en-GB" sz="3600" b="1" dirty="0" smtClean="0">
                <a:solidFill>
                  <a:schemeClr val="accent2">
                    <a:lumMod val="75000"/>
                  </a:schemeClr>
                </a:solidFill>
                <a:latin typeface="Comic Sans MS" pitchFamily="66" charset="0"/>
              </a:rPr>
              <a:t>technical team</a:t>
            </a:r>
            <a:endParaRPr lang="en-US" sz="3600" b="1" dirty="0" smtClean="0">
              <a:solidFill>
                <a:schemeClr val="accent2">
                  <a:lumMod val="75000"/>
                </a:schemeClr>
              </a:solidFill>
              <a:latin typeface="Comic Sans MS" pitchFamily="66" charset="0"/>
            </a:endParaRPr>
          </a:p>
        </p:txBody>
      </p:sp>
      <p:pic>
        <p:nvPicPr>
          <p:cNvPr id="47107"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2188"/>
            <a:ext cx="7772400" cy="1587"/>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22" name="Slide Number Placeholder 21"/>
          <p:cNvSpPr>
            <a:spLocks noGrp="1"/>
          </p:cNvSpPr>
          <p:nvPr>
            <p:ph type="sldNum" sz="quarter" idx="12"/>
          </p:nvPr>
        </p:nvSpPr>
        <p:spPr/>
        <p:txBody>
          <a:bodyPr/>
          <a:lstStyle/>
          <a:p>
            <a:pPr>
              <a:defRPr/>
            </a:pPr>
            <a:fld id="{87BEBD7A-9D72-4D92-804D-C9CE166B77CB}" type="slidenum">
              <a:rPr lang="en-US" smtClean="0"/>
              <a:pPr>
                <a:defRPr/>
              </a:pPr>
              <a:t>3</a:t>
            </a:fld>
            <a:endParaRPr lang="en-US"/>
          </a:p>
        </p:txBody>
      </p:sp>
      <p:sp>
        <p:nvSpPr>
          <p:cNvPr id="15" name="Flowchart: Process 14"/>
          <p:cNvSpPr/>
          <p:nvPr/>
        </p:nvSpPr>
        <p:spPr>
          <a:xfrm>
            <a:off x="1676400" y="1143000"/>
            <a:ext cx="2133600" cy="15240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dirty="0">
                <a:solidFill>
                  <a:srgbClr val="0000CC"/>
                </a:solidFill>
                <a:latin typeface="Arial" charset="0"/>
                <a:cs typeface="Arial" charset="0"/>
              </a:rPr>
              <a:t>OPTICAL SYSTEM</a:t>
            </a:r>
          </a:p>
          <a:p>
            <a:pPr algn="ctr">
              <a:defRPr/>
            </a:pPr>
            <a:r>
              <a:rPr lang="en-GB" sz="1200" dirty="0" err="1">
                <a:solidFill>
                  <a:schemeClr val="tx1"/>
                </a:solidFill>
                <a:latin typeface="Arial" charset="0"/>
                <a:cs typeface="Arial" charset="0"/>
              </a:rPr>
              <a:t>Rik</a:t>
            </a:r>
            <a:r>
              <a:rPr lang="en-GB" sz="1200" dirty="0">
                <a:solidFill>
                  <a:schemeClr val="tx1"/>
                </a:solidFill>
                <a:latin typeface="Arial" charset="0"/>
                <a:cs typeface="Arial" charset="0"/>
              </a:rPr>
              <a:t> </a:t>
            </a:r>
            <a:r>
              <a:rPr lang="en-GB" sz="1200" dirty="0" err="1">
                <a:solidFill>
                  <a:schemeClr val="tx1"/>
                </a:solidFill>
                <a:latin typeface="Arial" charset="0"/>
                <a:cs typeface="Arial" charset="0"/>
              </a:rPr>
              <a:t>ter</a:t>
            </a:r>
            <a:r>
              <a:rPr lang="en-GB" sz="1200" dirty="0">
                <a:solidFill>
                  <a:schemeClr val="tx1"/>
                </a:solidFill>
                <a:latin typeface="Arial" charset="0"/>
                <a:cs typeface="Arial" charset="0"/>
              </a:rPr>
              <a:t> Horst (AST)</a:t>
            </a:r>
          </a:p>
          <a:p>
            <a:pPr algn="ctr">
              <a:defRPr/>
            </a:pPr>
            <a:r>
              <a:rPr lang="en-GB" sz="1200" dirty="0">
                <a:solidFill>
                  <a:schemeClr val="tx1"/>
                </a:solidFill>
                <a:latin typeface="Arial" charset="0"/>
                <a:cs typeface="Arial" charset="0"/>
              </a:rPr>
              <a:t>Rainer </a:t>
            </a:r>
            <a:r>
              <a:rPr lang="en-GB" sz="1200" dirty="0" err="1">
                <a:solidFill>
                  <a:schemeClr val="tx1"/>
                </a:solidFill>
                <a:latin typeface="Arial" charset="0"/>
                <a:cs typeface="Arial" charset="0"/>
              </a:rPr>
              <a:t>Lenzen</a:t>
            </a:r>
            <a:r>
              <a:rPr lang="en-GB" sz="1200" dirty="0">
                <a:solidFill>
                  <a:schemeClr val="tx1"/>
                </a:solidFill>
                <a:latin typeface="Arial" charset="0"/>
                <a:cs typeface="Arial" charset="0"/>
              </a:rPr>
              <a:t> (MPIA)</a:t>
            </a:r>
          </a:p>
          <a:p>
            <a:pPr algn="ctr">
              <a:defRPr/>
            </a:pPr>
            <a:r>
              <a:rPr lang="en-GB" sz="1200" dirty="0">
                <a:solidFill>
                  <a:schemeClr val="tx1"/>
                </a:solidFill>
                <a:latin typeface="Arial" charset="0"/>
                <a:cs typeface="Arial" charset="0"/>
              </a:rPr>
              <a:t>Stephen Todd (ATC)</a:t>
            </a:r>
          </a:p>
          <a:p>
            <a:pPr algn="ctr">
              <a:defRPr/>
            </a:pPr>
            <a:r>
              <a:rPr lang="en-GB" sz="1200" dirty="0">
                <a:solidFill>
                  <a:schemeClr val="tx1"/>
                </a:solidFill>
                <a:latin typeface="Arial" charset="0"/>
                <a:cs typeface="Arial" charset="0"/>
              </a:rPr>
              <a:t>Ad </a:t>
            </a:r>
            <a:r>
              <a:rPr lang="en-GB" sz="1200" dirty="0" err="1">
                <a:solidFill>
                  <a:schemeClr val="tx1"/>
                </a:solidFill>
                <a:latin typeface="Arial" charset="0"/>
                <a:cs typeface="Arial" charset="0"/>
              </a:rPr>
              <a:t>Oudenhuysen</a:t>
            </a:r>
            <a:r>
              <a:rPr lang="en-GB" sz="1200" dirty="0">
                <a:solidFill>
                  <a:schemeClr val="tx1"/>
                </a:solidFill>
                <a:latin typeface="Arial" charset="0"/>
                <a:cs typeface="Arial" charset="0"/>
              </a:rPr>
              <a:t> (AST)</a:t>
            </a:r>
          </a:p>
          <a:p>
            <a:pPr algn="ctr">
              <a:defRPr/>
            </a:pPr>
            <a:r>
              <a:rPr lang="en-GB" sz="1200" dirty="0">
                <a:solidFill>
                  <a:schemeClr val="tx1"/>
                </a:solidFill>
                <a:latin typeface="Arial" charset="0"/>
                <a:cs typeface="Arial" charset="0"/>
              </a:rPr>
              <a:t>Samuel </a:t>
            </a:r>
            <a:r>
              <a:rPr lang="en-GB" sz="1200" dirty="0" err="1">
                <a:solidFill>
                  <a:schemeClr val="tx1"/>
                </a:solidFill>
                <a:latin typeface="Arial" charset="0"/>
                <a:cs typeface="Arial" charset="0"/>
              </a:rPr>
              <a:t>Ronayette</a:t>
            </a:r>
            <a:r>
              <a:rPr lang="en-GB" sz="1200" dirty="0">
                <a:solidFill>
                  <a:schemeClr val="tx1"/>
                </a:solidFill>
                <a:latin typeface="Arial" charset="0"/>
                <a:cs typeface="Arial" charset="0"/>
              </a:rPr>
              <a:t> (SAC)</a:t>
            </a:r>
          </a:p>
          <a:p>
            <a:pPr algn="ctr">
              <a:defRPr/>
            </a:pPr>
            <a:r>
              <a:rPr lang="en-GB" sz="1200" dirty="0">
                <a:solidFill>
                  <a:schemeClr val="tx1"/>
                </a:solidFill>
                <a:latin typeface="Arial" charset="0"/>
                <a:cs typeface="Arial" charset="0"/>
              </a:rPr>
              <a:t>Eric </a:t>
            </a:r>
            <a:r>
              <a:rPr lang="en-GB" sz="1200" dirty="0" err="1">
                <a:solidFill>
                  <a:schemeClr val="tx1"/>
                </a:solidFill>
                <a:latin typeface="Arial" charset="0"/>
                <a:cs typeface="Arial" charset="0"/>
              </a:rPr>
              <a:t>Pantin</a:t>
            </a:r>
            <a:r>
              <a:rPr lang="en-GB" sz="1200" dirty="0">
                <a:solidFill>
                  <a:schemeClr val="tx1"/>
                </a:solidFill>
                <a:latin typeface="Arial" charset="0"/>
                <a:cs typeface="Arial" charset="0"/>
              </a:rPr>
              <a:t> (SAC)</a:t>
            </a:r>
          </a:p>
          <a:p>
            <a:pPr algn="ctr">
              <a:defRPr/>
            </a:pPr>
            <a:r>
              <a:rPr lang="en-GB" sz="1200" dirty="0">
                <a:solidFill>
                  <a:schemeClr val="tx1"/>
                </a:solidFill>
                <a:latin typeface="Arial" charset="0"/>
                <a:cs typeface="Arial" charset="0"/>
              </a:rPr>
              <a:t>C. </a:t>
            </a:r>
            <a:r>
              <a:rPr lang="en-GB" sz="1200" dirty="0" err="1">
                <a:solidFill>
                  <a:schemeClr val="tx1"/>
                </a:solidFill>
                <a:latin typeface="Arial" charset="0"/>
                <a:cs typeface="Arial" charset="0"/>
              </a:rPr>
              <a:t>Cavarroc</a:t>
            </a:r>
            <a:r>
              <a:rPr lang="en-GB" sz="1200" dirty="0">
                <a:solidFill>
                  <a:schemeClr val="tx1"/>
                </a:solidFill>
                <a:latin typeface="Arial" charset="0"/>
                <a:cs typeface="Arial" charset="0"/>
              </a:rPr>
              <a:t> (SAC)</a:t>
            </a:r>
            <a:endParaRPr lang="en-US" sz="1200" dirty="0">
              <a:solidFill>
                <a:schemeClr val="tx1"/>
              </a:solidFill>
              <a:latin typeface="Arial" charset="0"/>
              <a:cs typeface="Arial" charset="0"/>
            </a:endParaRPr>
          </a:p>
        </p:txBody>
      </p:sp>
      <p:sp>
        <p:nvSpPr>
          <p:cNvPr id="16" name="Flowchart: Process 15"/>
          <p:cNvSpPr/>
          <p:nvPr/>
        </p:nvSpPr>
        <p:spPr>
          <a:xfrm>
            <a:off x="3886200" y="1143000"/>
            <a:ext cx="2133600" cy="11430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a:solidFill>
                  <a:srgbClr val="0000CC"/>
                </a:solidFill>
                <a:latin typeface="Arial" charset="0"/>
                <a:cs typeface="Arial" charset="0"/>
              </a:rPr>
              <a:t>MECHANICAL DESIGN</a:t>
            </a:r>
          </a:p>
          <a:p>
            <a:pPr algn="ctr">
              <a:defRPr/>
            </a:pPr>
            <a:r>
              <a:rPr lang="en-GB" sz="1200">
                <a:solidFill>
                  <a:schemeClr val="tx1"/>
                </a:solidFill>
                <a:latin typeface="Arial" charset="0"/>
                <a:cs typeface="Arial" charset="0"/>
              </a:rPr>
              <a:t>Gabby Kroes (AST)</a:t>
            </a:r>
          </a:p>
          <a:p>
            <a:pPr algn="ctr">
              <a:defRPr/>
            </a:pPr>
            <a:r>
              <a:rPr lang="en-GB" sz="1200">
                <a:solidFill>
                  <a:schemeClr val="tx1"/>
                </a:solidFill>
                <a:latin typeface="Arial" charset="0"/>
                <a:cs typeface="Arial" charset="0"/>
              </a:rPr>
              <a:t>Johan Pragt (AST)</a:t>
            </a:r>
          </a:p>
          <a:p>
            <a:pPr algn="ctr">
              <a:defRPr/>
            </a:pPr>
            <a:r>
              <a:rPr lang="en-GB" sz="1200">
                <a:solidFill>
                  <a:schemeClr val="tx1"/>
                </a:solidFill>
                <a:latin typeface="Arial" charset="0"/>
                <a:cs typeface="Arial" charset="0"/>
              </a:rPr>
              <a:t>Peter Hastings (ATC)</a:t>
            </a:r>
          </a:p>
          <a:p>
            <a:pPr algn="ctr">
              <a:defRPr/>
            </a:pPr>
            <a:r>
              <a:rPr lang="en-GB" sz="1200">
                <a:solidFill>
                  <a:schemeClr val="tx1"/>
                </a:solidFill>
                <a:latin typeface="Arial" charset="0"/>
                <a:cs typeface="Arial" charset="0"/>
              </a:rPr>
              <a:t>Ralf-Rainer Rohloff (MPIA)</a:t>
            </a:r>
            <a:endParaRPr lang="en-US" sz="1200">
              <a:solidFill>
                <a:schemeClr val="tx1"/>
              </a:solidFill>
              <a:latin typeface="Arial" charset="0"/>
              <a:cs typeface="Arial" charset="0"/>
            </a:endParaRPr>
          </a:p>
        </p:txBody>
      </p:sp>
      <p:sp>
        <p:nvSpPr>
          <p:cNvPr id="17" name="Flowchart: Process 16"/>
          <p:cNvSpPr/>
          <p:nvPr/>
        </p:nvSpPr>
        <p:spPr>
          <a:xfrm>
            <a:off x="4267200" y="5334000"/>
            <a:ext cx="2133600" cy="10668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b="1" dirty="0">
                <a:solidFill>
                  <a:srgbClr val="0000CC"/>
                </a:solidFill>
                <a:latin typeface="Arial" pitchFamily="34" charset="0"/>
                <a:cs typeface="Arial" pitchFamily="34" charset="0"/>
              </a:rPr>
              <a:t>CALIBRATION/OPS</a:t>
            </a:r>
          </a:p>
          <a:p>
            <a:pPr algn="ctr" fontAlgn="auto">
              <a:spcBef>
                <a:spcPts val="0"/>
              </a:spcBef>
              <a:spcAft>
                <a:spcPts val="0"/>
              </a:spcAft>
              <a:defRPr/>
            </a:pPr>
            <a:r>
              <a:rPr lang="en-GB" sz="1200" dirty="0" err="1">
                <a:solidFill>
                  <a:schemeClr val="tx1"/>
                </a:solidFill>
                <a:latin typeface="Arial" pitchFamily="34" charset="0"/>
                <a:cs typeface="Arial" pitchFamily="34" charset="0"/>
              </a:rPr>
              <a:t>Joris</a:t>
            </a:r>
            <a:r>
              <a:rPr lang="en-GB" sz="1200" dirty="0">
                <a:solidFill>
                  <a:schemeClr val="tx1"/>
                </a:solidFill>
                <a:latin typeface="Arial" pitchFamily="34" charset="0"/>
                <a:cs typeface="Arial" pitchFamily="34" charset="0"/>
              </a:rPr>
              <a:t> </a:t>
            </a:r>
            <a:r>
              <a:rPr lang="en-GB" sz="1200" dirty="0" err="1">
                <a:solidFill>
                  <a:schemeClr val="tx1"/>
                </a:solidFill>
                <a:latin typeface="Arial" pitchFamily="34" charset="0"/>
                <a:cs typeface="Arial" pitchFamily="34" charset="0"/>
              </a:rPr>
              <a:t>Blommaert</a:t>
            </a:r>
            <a:r>
              <a:rPr lang="en-GB" sz="1200" dirty="0">
                <a:solidFill>
                  <a:schemeClr val="tx1"/>
                </a:solidFill>
                <a:latin typeface="Arial" pitchFamily="34" charset="0"/>
                <a:cs typeface="Arial" pitchFamily="34" charset="0"/>
              </a:rPr>
              <a:t> (KUL)</a:t>
            </a:r>
          </a:p>
          <a:p>
            <a:pPr algn="ctr" fontAlgn="auto">
              <a:spcBef>
                <a:spcPts val="0"/>
              </a:spcBef>
              <a:spcAft>
                <a:spcPts val="0"/>
              </a:spcAft>
              <a:defRPr/>
            </a:pPr>
            <a:r>
              <a:rPr lang="en-GB" sz="1200" dirty="0">
                <a:solidFill>
                  <a:schemeClr val="tx1"/>
                </a:solidFill>
                <a:latin typeface="Arial" pitchFamily="34" charset="0"/>
                <a:cs typeface="Arial" pitchFamily="34" charset="0"/>
              </a:rPr>
              <a:t>Eric </a:t>
            </a:r>
            <a:r>
              <a:rPr lang="en-GB" sz="1200" dirty="0" err="1">
                <a:solidFill>
                  <a:schemeClr val="tx1"/>
                </a:solidFill>
                <a:latin typeface="Arial" pitchFamily="34" charset="0"/>
                <a:cs typeface="Arial" pitchFamily="34" charset="0"/>
              </a:rPr>
              <a:t>Pantin</a:t>
            </a:r>
            <a:r>
              <a:rPr lang="en-GB" sz="1200" dirty="0">
                <a:solidFill>
                  <a:schemeClr val="tx1"/>
                </a:solidFill>
                <a:latin typeface="Arial" pitchFamily="34" charset="0"/>
                <a:cs typeface="Arial" pitchFamily="34" charset="0"/>
              </a:rPr>
              <a:t> (SAC)</a:t>
            </a:r>
          </a:p>
          <a:p>
            <a:pPr algn="ctr" fontAlgn="auto">
              <a:spcBef>
                <a:spcPts val="0"/>
              </a:spcBef>
              <a:spcAft>
                <a:spcPts val="0"/>
              </a:spcAft>
              <a:defRPr/>
            </a:pPr>
            <a:r>
              <a:rPr lang="en-GB" sz="1200" dirty="0">
                <a:solidFill>
                  <a:schemeClr val="tx1"/>
                </a:solidFill>
                <a:latin typeface="Arial" pitchFamily="34" charset="0"/>
                <a:cs typeface="Arial" pitchFamily="34" charset="0"/>
              </a:rPr>
              <a:t>Bart </a:t>
            </a:r>
            <a:r>
              <a:rPr lang="en-GB" sz="1200" dirty="0" err="1">
                <a:solidFill>
                  <a:schemeClr val="tx1"/>
                </a:solidFill>
                <a:latin typeface="Arial" pitchFamily="34" charset="0"/>
                <a:cs typeface="Arial" pitchFamily="34" charset="0"/>
              </a:rPr>
              <a:t>Vandenbussche</a:t>
            </a:r>
            <a:r>
              <a:rPr lang="en-GB" sz="1200" dirty="0">
                <a:solidFill>
                  <a:schemeClr val="tx1"/>
                </a:solidFill>
                <a:latin typeface="Arial" pitchFamily="34" charset="0"/>
                <a:cs typeface="Arial" pitchFamily="34" charset="0"/>
              </a:rPr>
              <a:t>  (KUL)</a:t>
            </a:r>
          </a:p>
          <a:p>
            <a:pPr algn="ctr" fontAlgn="auto">
              <a:spcBef>
                <a:spcPts val="0"/>
              </a:spcBef>
              <a:spcAft>
                <a:spcPts val="0"/>
              </a:spcAft>
              <a:defRPr/>
            </a:pPr>
            <a:r>
              <a:rPr lang="en-GB" sz="1200" dirty="0">
                <a:solidFill>
                  <a:schemeClr val="tx1"/>
                </a:solidFill>
                <a:latin typeface="Arial" pitchFamily="34" charset="0"/>
                <a:cs typeface="Arial" pitchFamily="34" charset="0"/>
              </a:rPr>
              <a:t>Stefan </a:t>
            </a:r>
            <a:r>
              <a:rPr lang="en-GB" sz="1200" dirty="0" err="1">
                <a:solidFill>
                  <a:schemeClr val="tx1"/>
                </a:solidFill>
                <a:latin typeface="Arial" pitchFamily="34" charset="0"/>
                <a:cs typeface="Arial" pitchFamily="34" charset="0"/>
              </a:rPr>
              <a:t>Uttenthaler</a:t>
            </a:r>
            <a:r>
              <a:rPr lang="en-GB" sz="1200" dirty="0">
                <a:solidFill>
                  <a:schemeClr val="tx1"/>
                </a:solidFill>
                <a:latin typeface="Arial" pitchFamily="34" charset="0"/>
                <a:cs typeface="Arial" pitchFamily="34" charset="0"/>
              </a:rPr>
              <a:t> (KUL)</a:t>
            </a:r>
            <a:endParaRPr lang="en-US" sz="1200" dirty="0">
              <a:solidFill>
                <a:schemeClr val="tx1"/>
              </a:solidFill>
              <a:latin typeface="Arial" pitchFamily="34" charset="0"/>
              <a:cs typeface="Arial" pitchFamily="34" charset="0"/>
            </a:endParaRPr>
          </a:p>
        </p:txBody>
      </p:sp>
      <p:sp>
        <p:nvSpPr>
          <p:cNvPr id="18" name="Flowchart: Process 17"/>
          <p:cNvSpPr/>
          <p:nvPr/>
        </p:nvSpPr>
        <p:spPr>
          <a:xfrm>
            <a:off x="533400" y="2743200"/>
            <a:ext cx="1981200" cy="7620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b="1" dirty="0">
                <a:solidFill>
                  <a:srgbClr val="0000CC"/>
                </a:solidFill>
                <a:latin typeface="Arial" pitchFamily="34" charset="0"/>
                <a:cs typeface="Arial" pitchFamily="34" charset="0"/>
              </a:rPr>
              <a:t>POLARIMETRY</a:t>
            </a:r>
          </a:p>
          <a:p>
            <a:pPr algn="ctr" fontAlgn="auto">
              <a:spcBef>
                <a:spcPts val="0"/>
              </a:spcBef>
              <a:spcAft>
                <a:spcPts val="0"/>
              </a:spcAft>
              <a:defRPr/>
            </a:pPr>
            <a:r>
              <a:rPr lang="en-GB" sz="1200" dirty="0">
                <a:solidFill>
                  <a:schemeClr val="tx1"/>
                </a:solidFill>
                <a:latin typeface="Arial" pitchFamily="34" charset="0"/>
                <a:cs typeface="Arial" pitchFamily="34" charset="0"/>
              </a:rPr>
              <a:t>Alistair </a:t>
            </a:r>
            <a:r>
              <a:rPr lang="en-GB" sz="1200" dirty="0" err="1">
                <a:solidFill>
                  <a:schemeClr val="tx1"/>
                </a:solidFill>
                <a:latin typeface="Arial" pitchFamily="34" charset="0"/>
                <a:cs typeface="Arial" pitchFamily="34" charset="0"/>
              </a:rPr>
              <a:t>Glasse</a:t>
            </a:r>
            <a:r>
              <a:rPr lang="en-GB" sz="1200" dirty="0">
                <a:solidFill>
                  <a:schemeClr val="tx1"/>
                </a:solidFill>
                <a:latin typeface="Arial" pitchFamily="34" charset="0"/>
                <a:cs typeface="Arial" pitchFamily="34" charset="0"/>
              </a:rPr>
              <a:t> (ATC)</a:t>
            </a:r>
          </a:p>
          <a:p>
            <a:pPr algn="ctr" fontAlgn="auto">
              <a:spcBef>
                <a:spcPts val="0"/>
              </a:spcBef>
              <a:spcAft>
                <a:spcPts val="0"/>
              </a:spcAft>
              <a:defRPr/>
            </a:pPr>
            <a:r>
              <a:rPr lang="en-GB" sz="1200" dirty="0">
                <a:solidFill>
                  <a:schemeClr val="tx1"/>
                </a:solidFill>
                <a:latin typeface="Arial" pitchFamily="34" charset="0"/>
                <a:cs typeface="Arial" pitchFamily="34" charset="0"/>
              </a:rPr>
              <a:t> James Hough (</a:t>
            </a:r>
            <a:r>
              <a:rPr lang="en-GB" sz="1200" dirty="0" err="1">
                <a:solidFill>
                  <a:schemeClr val="tx1"/>
                </a:solidFill>
                <a:latin typeface="Arial" pitchFamily="34" charset="0"/>
                <a:cs typeface="Arial" pitchFamily="34" charset="0"/>
              </a:rPr>
              <a:t>Herfortsh</a:t>
            </a:r>
            <a:r>
              <a:rPr lang="en-GB" sz="1200" dirty="0">
                <a:solidFill>
                  <a:schemeClr val="tx1"/>
                </a:solidFill>
                <a:latin typeface="Arial" pitchFamily="34" charset="0"/>
                <a:cs typeface="Arial" pitchFamily="34" charset="0"/>
              </a:rPr>
              <a:t>.)</a:t>
            </a:r>
          </a:p>
        </p:txBody>
      </p:sp>
      <p:sp>
        <p:nvSpPr>
          <p:cNvPr id="19" name="Flowchart: Process 18"/>
          <p:cNvSpPr/>
          <p:nvPr/>
        </p:nvSpPr>
        <p:spPr>
          <a:xfrm>
            <a:off x="2133600" y="5334000"/>
            <a:ext cx="2057400" cy="10668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dirty="0">
                <a:solidFill>
                  <a:srgbClr val="0000CC"/>
                </a:solidFill>
                <a:latin typeface="Arial" charset="0"/>
                <a:cs typeface="Arial" charset="0"/>
              </a:rPr>
              <a:t>MECHANISMS</a:t>
            </a:r>
          </a:p>
          <a:p>
            <a:pPr algn="ctr">
              <a:defRPr/>
            </a:pPr>
            <a:r>
              <a:rPr lang="en-GB" sz="1200" dirty="0">
                <a:solidFill>
                  <a:schemeClr val="tx1"/>
                </a:solidFill>
                <a:latin typeface="Arial" charset="0"/>
                <a:cs typeface="Arial" charset="0"/>
              </a:rPr>
              <a:t>Gilles Durant (</a:t>
            </a:r>
            <a:r>
              <a:rPr lang="en-GB" sz="1200" dirty="0" err="1">
                <a:solidFill>
                  <a:schemeClr val="tx1"/>
                </a:solidFill>
                <a:latin typeface="Arial" charset="0"/>
                <a:cs typeface="Arial" charset="0"/>
              </a:rPr>
              <a:t>Saclay</a:t>
            </a:r>
            <a:r>
              <a:rPr lang="en-GB" sz="1200" dirty="0">
                <a:solidFill>
                  <a:schemeClr val="tx1"/>
                </a:solidFill>
                <a:latin typeface="Arial" charset="0"/>
                <a:cs typeface="Arial" charset="0"/>
              </a:rPr>
              <a:t>)</a:t>
            </a:r>
          </a:p>
          <a:p>
            <a:pPr algn="ctr">
              <a:defRPr/>
            </a:pPr>
            <a:r>
              <a:rPr lang="en-GB" sz="1200" dirty="0">
                <a:solidFill>
                  <a:schemeClr val="tx1"/>
                </a:solidFill>
                <a:latin typeface="Arial" charset="0"/>
                <a:cs typeface="Arial" charset="0"/>
              </a:rPr>
              <a:t>Ralf-Rainer </a:t>
            </a:r>
            <a:r>
              <a:rPr lang="en-GB" sz="1200" dirty="0" err="1">
                <a:solidFill>
                  <a:schemeClr val="tx1"/>
                </a:solidFill>
                <a:latin typeface="Arial" charset="0"/>
                <a:cs typeface="Arial" charset="0"/>
              </a:rPr>
              <a:t>Rohloff</a:t>
            </a:r>
            <a:r>
              <a:rPr lang="en-GB" sz="1200" dirty="0">
                <a:solidFill>
                  <a:schemeClr val="tx1"/>
                </a:solidFill>
                <a:latin typeface="Arial" charset="0"/>
                <a:cs typeface="Arial" charset="0"/>
              </a:rPr>
              <a:t> (MPIA)</a:t>
            </a:r>
          </a:p>
          <a:p>
            <a:pPr algn="ctr">
              <a:defRPr/>
            </a:pPr>
            <a:r>
              <a:rPr lang="en-GB" sz="1200" dirty="0">
                <a:solidFill>
                  <a:schemeClr val="tx1"/>
                </a:solidFill>
                <a:latin typeface="Arial" charset="0"/>
                <a:cs typeface="Arial" charset="0"/>
              </a:rPr>
              <a:t>Robert </a:t>
            </a:r>
            <a:r>
              <a:rPr lang="en-GB" sz="1200" dirty="0" err="1">
                <a:solidFill>
                  <a:schemeClr val="tx1"/>
                </a:solidFill>
                <a:latin typeface="Arial" charset="0"/>
                <a:cs typeface="Arial" charset="0"/>
              </a:rPr>
              <a:t>Huisman</a:t>
            </a:r>
            <a:r>
              <a:rPr lang="en-GB" sz="1200" dirty="0">
                <a:solidFill>
                  <a:schemeClr val="tx1"/>
                </a:solidFill>
                <a:latin typeface="Arial" charset="0"/>
                <a:cs typeface="Arial" charset="0"/>
              </a:rPr>
              <a:t> (SRON)</a:t>
            </a:r>
          </a:p>
          <a:p>
            <a:pPr algn="ctr">
              <a:defRPr/>
            </a:pPr>
            <a:r>
              <a:rPr lang="en-GB" sz="1200" dirty="0">
                <a:solidFill>
                  <a:schemeClr val="tx1"/>
                </a:solidFill>
                <a:latin typeface="Arial" charset="0"/>
                <a:cs typeface="Arial" charset="0"/>
              </a:rPr>
              <a:t>Gabby </a:t>
            </a:r>
            <a:r>
              <a:rPr lang="en-GB" sz="1200" dirty="0" err="1">
                <a:solidFill>
                  <a:schemeClr val="tx1"/>
                </a:solidFill>
                <a:latin typeface="Arial" charset="0"/>
                <a:cs typeface="Arial" charset="0"/>
              </a:rPr>
              <a:t>Kroes</a:t>
            </a:r>
            <a:r>
              <a:rPr lang="en-GB" sz="1200" dirty="0">
                <a:solidFill>
                  <a:schemeClr val="tx1"/>
                </a:solidFill>
                <a:latin typeface="Arial" charset="0"/>
                <a:cs typeface="Arial" charset="0"/>
              </a:rPr>
              <a:t> (AST)</a:t>
            </a:r>
            <a:endParaRPr lang="en-US" sz="1200" dirty="0">
              <a:solidFill>
                <a:schemeClr val="tx1"/>
              </a:solidFill>
              <a:latin typeface="Arial" charset="0"/>
              <a:cs typeface="Arial" charset="0"/>
            </a:endParaRPr>
          </a:p>
        </p:txBody>
      </p:sp>
      <p:pic>
        <p:nvPicPr>
          <p:cNvPr id="47118" name="Picture 9" descr="logo_no_text_no_background.png"/>
          <p:cNvPicPr>
            <a:picLocks noChangeAspect="1"/>
          </p:cNvPicPr>
          <p:nvPr/>
        </p:nvPicPr>
        <p:blipFill>
          <a:blip r:embed="rId4"/>
          <a:srcRect/>
          <a:stretch>
            <a:fillRect/>
          </a:stretch>
        </p:blipFill>
        <p:spPr bwMode="auto">
          <a:xfrm>
            <a:off x="2057400" y="2133600"/>
            <a:ext cx="6035675" cy="3362325"/>
          </a:xfrm>
          <a:prstGeom prst="rect">
            <a:avLst/>
          </a:prstGeom>
          <a:noFill/>
          <a:ln w="9525">
            <a:noFill/>
            <a:miter lim="800000"/>
            <a:headEnd/>
            <a:tailEnd/>
          </a:ln>
        </p:spPr>
      </p:pic>
      <p:sp>
        <p:nvSpPr>
          <p:cNvPr id="25" name="Flowchart: Process 24"/>
          <p:cNvSpPr/>
          <p:nvPr/>
        </p:nvSpPr>
        <p:spPr>
          <a:xfrm>
            <a:off x="152400" y="3581400"/>
            <a:ext cx="1905000" cy="9144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b="1" dirty="0">
                <a:solidFill>
                  <a:srgbClr val="0000CC"/>
                </a:solidFill>
                <a:latin typeface="Arial" pitchFamily="34" charset="0"/>
                <a:cs typeface="Arial" pitchFamily="34" charset="0"/>
              </a:rPr>
              <a:t>CRYOGENICS</a:t>
            </a:r>
          </a:p>
          <a:p>
            <a:pPr algn="ctr" fontAlgn="auto">
              <a:spcBef>
                <a:spcPts val="0"/>
              </a:spcBef>
              <a:spcAft>
                <a:spcPts val="0"/>
              </a:spcAft>
              <a:defRPr/>
            </a:pPr>
            <a:r>
              <a:rPr lang="en-GB" sz="1200" dirty="0">
                <a:solidFill>
                  <a:schemeClr val="tx1"/>
                </a:solidFill>
                <a:latin typeface="Arial" pitchFamily="34" charset="0"/>
                <a:cs typeface="Arial" pitchFamily="34" charset="0"/>
              </a:rPr>
              <a:t>Ronald </a:t>
            </a:r>
            <a:r>
              <a:rPr lang="en-GB" sz="1200" dirty="0" err="1">
                <a:solidFill>
                  <a:schemeClr val="tx1"/>
                </a:solidFill>
                <a:latin typeface="Arial" pitchFamily="34" charset="0"/>
                <a:cs typeface="Arial" pitchFamily="34" charset="0"/>
              </a:rPr>
              <a:t>Roelfsema</a:t>
            </a:r>
            <a:r>
              <a:rPr lang="en-GB" sz="1200" dirty="0">
                <a:solidFill>
                  <a:schemeClr val="tx1"/>
                </a:solidFill>
                <a:latin typeface="Arial" pitchFamily="34" charset="0"/>
                <a:cs typeface="Arial" pitchFamily="34" charset="0"/>
              </a:rPr>
              <a:t> (AST) Sarah Kendrew (UL)</a:t>
            </a:r>
          </a:p>
          <a:p>
            <a:pPr algn="ctr" fontAlgn="auto">
              <a:spcBef>
                <a:spcPts val="0"/>
              </a:spcBef>
              <a:spcAft>
                <a:spcPts val="0"/>
              </a:spcAft>
              <a:defRPr/>
            </a:pPr>
            <a:r>
              <a:rPr lang="en-GB" sz="1200" dirty="0">
                <a:solidFill>
                  <a:schemeClr val="tx1"/>
                </a:solidFill>
                <a:latin typeface="Arial" pitchFamily="34" charset="0"/>
                <a:cs typeface="Arial" pitchFamily="34" charset="0"/>
              </a:rPr>
              <a:t>Rainer </a:t>
            </a:r>
            <a:r>
              <a:rPr lang="en-GB" sz="1200" dirty="0" err="1">
                <a:solidFill>
                  <a:schemeClr val="tx1"/>
                </a:solidFill>
                <a:latin typeface="Arial" pitchFamily="34" charset="0"/>
                <a:cs typeface="Arial" pitchFamily="34" charset="0"/>
              </a:rPr>
              <a:t>Lenzen</a:t>
            </a:r>
            <a:r>
              <a:rPr lang="en-GB" sz="1200" dirty="0">
                <a:solidFill>
                  <a:schemeClr val="tx1"/>
                </a:solidFill>
                <a:latin typeface="Arial" pitchFamily="34" charset="0"/>
                <a:cs typeface="Arial" pitchFamily="34" charset="0"/>
              </a:rPr>
              <a:t> (MPIA)</a:t>
            </a:r>
            <a:endParaRPr lang="en-US" sz="1200" dirty="0">
              <a:solidFill>
                <a:schemeClr val="tx1"/>
              </a:solidFill>
              <a:latin typeface="Arial" pitchFamily="34" charset="0"/>
              <a:cs typeface="Arial" pitchFamily="34" charset="0"/>
            </a:endParaRPr>
          </a:p>
        </p:txBody>
      </p:sp>
      <p:sp>
        <p:nvSpPr>
          <p:cNvPr id="26" name="Flowchart: Process 25"/>
          <p:cNvSpPr/>
          <p:nvPr/>
        </p:nvSpPr>
        <p:spPr>
          <a:xfrm>
            <a:off x="7162800" y="2362200"/>
            <a:ext cx="1905000" cy="9906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b="1" dirty="0">
                <a:solidFill>
                  <a:srgbClr val="0000CC"/>
                </a:solidFill>
                <a:latin typeface="Arial" pitchFamily="34" charset="0"/>
                <a:cs typeface="Arial" pitchFamily="34" charset="0"/>
              </a:rPr>
              <a:t>ADAPTIVE OPTICS</a:t>
            </a:r>
          </a:p>
          <a:p>
            <a:pPr algn="ctr" fontAlgn="auto">
              <a:spcBef>
                <a:spcPts val="0"/>
              </a:spcBef>
              <a:spcAft>
                <a:spcPts val="0"/>
              </a:spcAft>
              <a:defRPr/>
            </a:pPr>
            <a:r>
              <a:rPr lang="en-GB" sz="1200" dirty="0">
                <a:solidFill>
                  <a:schemeClr val="tx1"/>
                </a:solidFill>
                <a:latin typeface="Arial" pitchFamily="34" charset="0"/>
                <a:cs typeface="Arial" pitchFamily="34" charset="0"/>
              </a:rPr>
              <a:t>Stefan </a:t>
            </a:r>
            <a:r>
              <a:rPr lang="en-GB" sz="1200" dirty="0" err="1">
                <a:solidFill>
                  <a:schemeClr val="tx1"/>
                </a:solidFill>
                <a:latin typeface="Arial" pitchFamily="34" charset="0"/>
                <a:cs typeface="Arial" pitchFamily="34" charset="0"/>
              </a:rPr>
              <a:t>Hippler</a:t>
            </a:r>
            <a:r>
              <a:rPr lang="en-GB" sz="1200" dirty="0">
                <a:solidFill>
                  <a:schemeClr val="tx1"/>
                </a:solidFill>
                <a:latin typeface="Arial" pitchFamily="34" charset="0"/>
                <a:cs typeface="Arial" pitchFamily="34" charset="0"/>
              </a:rPr>
              <a:t> (MPIA)</a:t>
            </a:r>
          </a:p>
          <a:p>
            <a:pPr algn="ctr" fontAlgn="auto">
              <a:spcBef>
                <a:spcPts val="0"/>
              </a:spcBef>
              <a:spcAft>
                <a:spcPts val="0"/>
              </a:spcAft>
              <a:defRPr/>
            </a:pPr>
            <a:r>
              <a:rPr lang="en-GB" sz="1200" dirty="0">
                <a:solidFill>
                  <a:schemeClr val="tx1"/>
                </a:solidFill>
                <a:latin typeface="Arial" pitchFamily="34" charset="0"/>
                <a:cs typeface="Arial" pitchFamily="34" charset="0"/>
              </a:rPr>
              <a:t>Laurent </a:t>
            </a:r>
            <a:r>
              <a:rPr lang="en-GB" sz="1200" dirty="0" err="1">
                <a:solidFill>
                  <a:schemeClr val="tx1"/>
                </a:solidFill>
                <a:latin typeface="Arial" pitchFamily="34" charset="0"/>
                <a:cs typeface="Arial" pitchFamily="34" charset="0"/>
              </a:rPr>
              <a:t>Jolissaint</a:t>
            </a:r>
            <a:r>
              <a:rPr lang="en-GB" sz="1200" dirty="0">
                <a:solidFill>
                  <a:schemeClr val="tx1"/>
                </a:solidFill>
                <a:latin typeface="Arial" pitchFamily="34" charset="0"/>
                <a:cs typeface="Arial" pitchFamily="34" charset="0"/>
              </a:rPr>
              <a:t> (UL)</a:t>
            </a:r>
          </a:p>
          <a:p>
            <a:pPr algn="ctr" fontAlgn="auto">
              <a:spcBef>
                <a:spcPts val="0"/>
              </a:spcBef>
              <a:spcAft>
                <a:spcPts val="0"/>
              </a:spcAft>
              <a:defRPr/>
            </a:pPr>
            <a:r>
              <a:rPr lang="en-GB" sz="1200" dirty="0" err="1">
                <a:solidFill>
                  <a:schemeClr val="tx1"/>
                </a:solidFill>
                <a:latin typeface="Arial" pitchFamily="34" charset="0"/>
                <a:cs typeface="Arial" pitchFamily="34" charset="0"/>
              </a:rPr>
              <a:t>Remko</a:t>
            </a:r>
            <a:r>
              <a:rPr lang="en-GB" sz="1200" dirty="0">
                <a:solidFill>
                  <a:schemeClr val="tx1"/>
                </a:solidFill>
                <a:latin typeface="Arial" pitchFamily="34" charset="0"/>
                <a:cs typeface="Arial" pitchFamily="34" charset="0"/>
              </a:rPr>
              <a:t> </a:t>
            </a:r>
            <a:r>
              <a:rPr lang="en-GB" sz="1200" dirty="0" err="1">
                <a:solidFill>
                  <a:schemeClr val="tx1"/>
                </a:solidFill>
                <a:latin typeface="Arial" pitchFamily="34" charset="0"/>
                <a:cs typeface="Arial" pitchFamily="34" charset="0"/>
              </a:rPr>
              <a:t>Stuik</a:t>
            </a:r>
            <a:r>
              <a:rPr lang="en-GB" sz="1200" dirty="0">
                <a:solidFill>
                  <a:schemeClr val="tx1"/>
                </a:solidFill>
                <a:latin typeface="Arial" pitchFamily="34" charset="0"/>
                <a:cs typeface="Arial" pitchFamily="34" charset="0"/>
              </a:rPr>
              <a:t> (UL)</a:t>
            </a:r>
            <a:endParaRPr lang="en-US" sz="1200" dirty="0">
              <a:solidFill>
                <a:schemeClr val="tx1"/>
              </a:solidFill>
              <a:latin typeface="Arial" pitchFamily="34" charset="0"/>
              <a:cs typeface="Arial" pitchFamily="34" charset="0"/>
            </a:endParaRPr>
          </a:p>
        </p:txBody>
      </p:sp>
      <p:sp>
        <p:nvSpPr>
          <p:cNvPr id="27" name="Flowchart: Process 26"/>
          <p:cNvSpPr/>
          <p:nvPr/>
        </p:nvSpPr>
        <p:spPr>
          <a:xfrm>
            <a:off x="6096000" y="1676400"/>
            <a:ext cx="2362200" cy="6096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dirty="0">
                <a:solidFill>
                  <a:srgbClr val="0000CC"/>
                </a:solidFill>
                <a:latin typeface="Arial" charset="0"/>
                <a:cs typeface="Arial" charset="0"/>
              </a:rPr>
              <a:t>SUPPORT STRUCTURE</a:t>
            </a:r>
          </a:p>
          <a:p>
            <a:pPr algn="ctr">
              <a:defRPr/>
            </a:pPr>
            <a:r>
              <a:rPr lang="en-GB" sz="1200" dirty="0">
                <a:solidFill>
                  <a:schemeClr val="tx1"/>
                </a:solidFill>
                <a:latin typeface="Arial" charset="0"/>
                <a:cs typeface="Arial" charset="0"/>
              </a:rPr>
              <a:t>Raymond van den Brink (AST)</a:t>
            </a:r>
            <a:endParaRPr lang="en-US" sz="1200" dirty="0">
              <a:solidFill>
                <a:schemeClr val="tx1"/>
              </a:solidFill>
              <a:latin typeface="Arial" charset="0"/>
              <a:cs typeface="Arial" charset="0"/>
            </a:endParaRPr>
          </a:p>
        </p:txBody>
      </p:sp>
      <p:sp>
        <p:nvSpPr>
          <p:cNvPr id="28" name="Flowchart: Process 27"/>
          <p:cNvSpPr/>
          <p:nvPr/>
        </p:nvSpPr>
        <p:spPr>
          <a:xfrm>
            <a:off x="4876800" y="2667000"/>
            <a:ext cx="1676400" cy="6858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b="1" dirty="0">
                <a:solidFill>
                  <a:srgbClr val="0000CC"/>
                </a:solidFill>
                <a:latin typeface="Arial" pitchFamily="34" charset="0"/>
                <a:cs typeface="Arial" pitchFamily="34" charset="0"/>
              </a:rPr>
              <a:t>SYSTEMS ENGINEERING</a:t>
            </a:r>
          </a:p>
          <a:p>
            <a:pPr algn="ctr" fontAlgn="auto">
              <a:spcBef>
                <a:spcPts val="0"/>
              </a:spcBef>
              <a:spcAft>
                <a:spcPts val="0"/>
              </a:spcAft>
              <a:defRPr/>
            </a:pPr>
            <a:r>
              <a:rPr lang="en-GB" sz="1200" dirty="0">
                <a:solidFill>
                  <a:schemeClr val="tx1"/>
                </a:solidFill>
                <a:latin typeface="Arial" pitchFamily="34" charset="0"/>
                <a:cs typeface="Arial" pitchFamily="34" charset="0"/>
              </a:rPr>
              <a:t> Lars </a:t>
            </a:r>
            <a:r>
              <a:rPr lang="en-GB" sz="1200" dirty="0" err="1">
                <a:solidFill>
                  <a:schemeClr val="tx1"/>
                </a:solidFill>
                <a:latin typeface="Arial" pitchFamily="34" charset="0"/>
                <a:cs typeface="Arial" pitchFamily="34" charset="0"/>
              </a:rPr>
              <a:t>Venema</a:t>
            </a:r>
            <a:r>
              <a:rPr lang="en-GB" sz="1200" dirty="0">
                <a:solidFill>
                  <a:schemeClr val="tx1"/>
                </a:solidFill>
                <a:latin typeface="Arial" pitchFamily="34" charset="0"/>
                <a:cs typeface="Arial" pitchFamily="34" charset="0"/>
              </a:rPr>
              <a:t> (AST)</a:t>
            </a:r>
          </a:p>
        </p:txBody>
      </p:sp>
      <p:sp>
        <p:nvSpPr>
          <p:cNvPr id="29" name="Flowchart: Process 5"/>
          <p:cNvSpPr/>
          <p:nvPr/>
        </p:nvSpPr>
        <p:spPr>
          <a:xfrm>
            <a:off x="6019800" y="4495800"/>
            <a:ext cx="1828800" cy="7620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dirty="0">
                <a:solidFill>
                  <a:srgbClr val="0000CC"/>
                </a:solidFill>
                <a:latin typeface="Arial" charset="0"/>
                <a:cs typeface="Arial" charset="0"/>
              </a:rPr>
              <a:t>CONTROL</a:t>
            </a:r>
          </a:p>
          <a:p>
            <a:pPr algn="ctr">
              <a:defRPr/>
            </a:pPr>
            <a:r>
              <a:rPr lang="en-GB" sz="1400" b="1" dirty="0">
                <a:solidFill>
                  <a:srgbClr val="0000CC"/>
                </a:solidFill>
                <a:latin typeface="Arial" charset="0"/>
                <a:cs typeface="Arial" charset="0"/>
              </a:rPr>
              <a:t>ELECTRONICS</a:t>
            </a:r>
          </a:p>
          <a:p>
            <a:pPr algn="ctr">
              <a:defRPr/>
            </a:pPr>
            <a:r>
              <a:rPr lang="en-GB" sz="1200" dirty="0" err="1">
                <a:solidFill>
                  <a:schemeClr val="tx1"/>
                </a:solidFill>
                <a:latin typeface="Arial" charset="0"/>
                <a:cs typeface="Arial" charset="0"/>
              </a:rPr>
              <a:t>Gert</a:t>
            </a:r>
            <a:r>
              <a:rPr lang="en-GB" sz="1200" dirty="0">
                <a:solidFill>
                  <a:schemeClr val="tx1"/>
                </a:solidFill>
                <a:latin typeface="Arial" charset="0"/>
                <a:cs typeface="Arial" charset="0"/>
              </a:rPr>
              <a:t> </a:t>
            </a:r>
            <a:r>
              <a:rPr lang="en-GB" sz="1200" dirty="0" err="1">
                <a:solidFill>
                  <a:schemeClr val="tx1"/>
                </a:solidFill>
                <a:latin typeface="Arial" charset="0"/>
                <a:cs typeface="Arial" charset="0"/>
              </a:rPr>
              <a:t>Raskin</a:t>
            </a:r>
            <a:r>
              <a:rPr lang="en-GB" sz="1200" dirty="0">
                <a:solidFill>
                  <a:schemeClr val="tx1"/>
                </a:solidFill>
                <a:latin typeface="Arial" charset="0"/>
                <a:cs typeface="Arial" charset="0"/>
              </a:rPr>
              <a:t> (KUL)</a:t>
            </a:r>
            <a:endParaRPr lang="en-US" sz="1200" dirty="0">
              <a:solidFill>
                <a:schemeClr val="tx1"/>
              </a:solidFill>
              <a:latin typeface="Arial" charset="0"/>
              <a:cs typeface="Arial" charset="0"/>
            </a:endParaRPr>
          </a:p>
        </p:txBody>
      </p:sp>
      <p:sp>
        <p:nvSpPr>
          <p:cNvPr id="30" name="Flowchart: Process 29"/>
          <p:cNvSpPr/>
          <p:nvPr/>
        </p:nvSpPr>
        <p:spPr>
          <a:xfrm>
            <a:off x="152400" y="4572000"/>
            <a:ext cx="1905000" cy="1066800"/>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dirty="0">
                <a:solidFill>
                  <a:srgbClr val="0000CC"/>
                </a:solidFill>
                <a:latin typeface="Arial" charset="0"/>
                <a:cs typeface="Arial" charset="0"/>
              </a:rPr>
              <a:t>DETECTORS</a:t>
            </a:r>
          </a:p>
          <a:p>
            <a:pPr algn="ctr">
              <a:defRPr/>
            </a:pPr>
            <a:r>
              <a:rPr lang="en-GB" sz="1200" dirty="0" err="1">
                <a:solidFill>
                  <a:schemeClr val="tx1"/>
                </a:solidFill>
                <a:latin typeface="Arial" charset="0"/>
                <a:cs typeface="Arial" charset="0"/>
              </a:rPr>
              <a:t>Gert</a:t>
            </a:r>
            <a:r>
              <a:rPr lang="en-GB" sz="1200" dirty="0">
                <a:solidFill>
                  <a:schemeClr val="tx1"/>
                </a:solidFill>
                <a:latin typeface="Arial" charset="0"/>
                <a:cs typeface="Arial" charset="0"/>
              </a:rPr>
              <a:t> Finger (ESO)</a:t>
            </a:r>
          </a:p>
          <a:p>
            <a:pPr algn="ctr">
              <a:defRPr/>
            </a:pPr>
            <a:r>
              <a:rPr lang="en-GB" sz="1200" dirty="0">
                <a:solidFill>
                  <a:schemeClr val="tx1"/>
                </a:solidFill>
                <a:latin typeface="Arial" charset="0"/>
                <a:cs typeface="Arial" charset="0"/>
              </a:rPr>
              <a:t>Eric </a:t>
            </a:r>
            <a:r>
              <a:rPr lang="en-GB" sz="1200" dirty="0" err="1">
                <a:solidFill>
                  <a:schemeClr val="tx1"/>
                </a:solidFill>
                <a:latin typeface="Arial" charset="0"/>
                <a:cs typeface="Arial" charset="0"/>
              </a:rPr>
              <a:t>Pantin</a:t>
            </a:r>
            <a:r>
              <a:rPr lang="en-GB" sz="1200" dirty="0">
                <a:solidFill>
                  <a:schemeClr val="tx1"/>
                </a:solidFill>
                <a:latin typeface="Arial" charset="0"/>
                <a:cs typeface="Arial" charset="0"/>
              </a:rPr>
              <a:t> (SAC)</a:t>
            </a:r>
          </a:p>
          <a:p>
            <a:pPr algn="ctr">
              <a:defRPr/>
            </a:pPr>
            <a:r>
              <a:rPr lang="en-GB" sz="1200" dirty="0">
                <a:solidFill>
                  <a:schemeClr val="tx1"/>
                </a:solidFill>
                <a:latin typeface="Arial" charset="0"/>
                <a:cs typeface="Arial" charset="0"/>
              </a:rPr>
              <a:t>Vincent Moreau (SAC)</a:t>
            </a:r>
          </a:p>
          <a:p>
            <a:pPr algn="ctr">
              <a:defRPr/>
            </a:pPr>
            <a:r>
              <a:rPr lang="en-GB" sz="1200" dirty="0">
                <a:solidFill>
                  <a:schemeClr val="tx1"/>
                </a:solidFill>
                <a:latin typeface="Arial" charset="0"/>
                <a:cs typeface="Arial" charset="0"/>
              </a:rPr>
              <a:t>Bernhard Brandl (UL)</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normAutofit/>
          </a:bodyPr>
          <a:lstStyle/>
          <a:p>
            <a:pPr eaLnBrk="1" hangingPunct="1"/>
            <a:r>
              <a:rPr lang="en-GB" sz="3600" b="1" dirty="0" smtClean="0">
                <a:solidFill>
                  <a:schemeClr val="accent2">
                    <a:lumMod val="75000"/>
                  </a:schemeClr>
                </a:solidFill>
                <a:latin typeface="Comic Sans MS" pitchFamily="66" charset="0"/>
              </a:rPr>
              <a:t>technical team</a:t>
            </a:r>
            <a:endParaRPr lang="en-US" sz="3600" b="1" dirty="0" smtClean="0">
              <a:solidFill>
                <a:schemeClr val="accent2">
                  <a:lumMod val="75000"/>
                </a:schemeClr>
              </a:solidFill>
              <a:latin typeface="Comic Sans MS" pitchFamily="66" charset="0"/>
            </a:endParaRPr>
          </a:p>
        </p:txBody>
      </p:sp>
      <p:pic>
        <p:nvPicPr>
          <p:cNvPr id="48131"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pic>
        <p:nvPicPr>
          <p:cNvPr id="48133" name="Picture 23" descr="metis_team_heidelberg_july2009_text.jpg"/>
          <p:cNvPicPr>
            <a:picLocks noChangeAspect="1"/>
          </p:cNvPicPr>
          <p:nvPr/>
        </p:nvPicPr>
        <p:blipFill>
          <a:blip r:embed="rId4"/>
          <a:srcRect t="3499"/>
          <a:stretch>
            <a:fillRect/>
          </a:stretch>
        </p:blipFill>
        <p:spPr bwMode="auto">
          <a:xfrm>
            <a:off x="0" y="990600"/>
            <a:ext cx="9144000" cy="5867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pPr eaLnBrk="1" hangingPunct="1"/>
            <a:r>
              <a:rPr lang="en-GB" sz="3200" b="1" dirty="0" smtClean="0">
                <a:solidFill>
                  <a:schemeClr val="accent2">
                    <a:lumMod val="75000"/>
                  </a:schemeClr>
                </a:solidFill>
              </a:rPr>
              <a:t>key science drivers</a:t>
            </a:r>
            <a:endParaRPr lang="en-US" sz="3200" b="1" dirty="0" smtClean="0">
              <a:solidFill>
                <a:schemeClr val="accent2">
                  <a:lumMod val="75000"/>
                </a:schemeClr>
              </a:solidFill>
            </a:endParaRPr>
          </a:p>
        </p:txBody>
      </p:sp>
      <p:sp>
        <p:nvSpPr>
          <p:cNvPr id="25603" name="Content Placeholder 2"/>
          <p:cNvSpPr>
            <a:spLocks noGrp="1"/>
          </p:cNvSpPr>
          <p:nvPr>
            <p:ph idx="1"/>
          </p:nvPr>
        </p:nvSpPr>
        <p:spPr>
          <a:xfrm>
            <a:off x="0" y="1522881"/>
            <a:ext cx="9144000" cy="2936188"/>
          </a:xfrm>
          <a:noFill/>
          <a:ln>
            <a:noFill/>
          </a:ln>
        </p:spPr>
        <p:txBody>
          <a:bodyPr wrap="square">
            <a:spAutoFit/>
          </a:bodyPr>
          <a:lstStyle/>
          <a:p>
            <a:pPr eaLnBrk="1" hangingPunct="1">
              <a:lnSpc>
                <a:spcPct val="150000"/>
              </a:lnSpc>
              <a:buFont typeface="Arial" charset="0"/>
              <a:buChar char="•"/>
            </a:pPr>
            <a:r>
              <a:rPr lang="en-US" sz="2800" dirty="0" smtClean="0"/>
              <a:t>Formation history of the Solar System</a:t>
            </a:r>
          </a:p>
          <a:p>
            <a:pPr eaLnBrk="1" hangingPunct="1">
              <a:lnSpc>
                <a:spcPct val="150000"/>
              </a:lnSpc>
              <a:buFont typeface="Arial" charset="0"/>
              <a:buChar char="•"/>
            </a:pPr>
            <a:r>
              <a:rPr lang="en-US" sz="2800" dirty="0" smtClean="0"/>
              <a:t>Physical and chemical properties of </a:t>
            </a:r>
            <a:r>
              <a:rPr lang="en-US" sz="2800" dirty="0" err="1" smtClean="0"/>
              <a:t>exo</a:t>
            </a:r>
            <a:r>
              <a:rPr lang="en-US" sz="2800" dirty="0" smtClean="0"/>
              <a:t>-planets</a:t>
            </a:r>
          </a:p>
          <a:p>
            <a:pPr eaLnBrk="1" hangingPunct="1">
              <a:lnSpc>
                <a:spcPct val="150000"/>
              </a:lnSpc>
              <a:buFont typeface="Arial" charset="0"/>
              <a:buChar char="•"/>
            </a:pPr>
            <a:r>
              <a:rPr lang="en-US" sz="2800" dirty="0" smtClean="0"/>
              <a:t>Proto-planetary disks: and formation of Planets</a:t>
            </a:r>
          </a:p>
          <a:p>
            <a:pPr eaLnBrk="1" hangingPunct="1">
              <a:lnSpc>
                <a:spcPct val="150000"/>
              </a:lnSpc>
              <a:buFont typeface="Arial" charset="0"/>
              <a:buChar char="•"/>
            </a:pPr>
            <a:r>
              <a:rPr lang="en-US" sz="2800" dirty="0" smtClean="0"/>
              <a:t>Growth of super-massive black holes in GC</a:t>
            </a:r>
          </a:p>
        </p:txBody>
      </p:sp>
      <p:pic>
        <p:nvPicPr>
          <p:cNvPr id="25606"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D2ED06FB-1DA0-4E31-949E-7E2DEFB3FB52}"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pPr eaLnBrk="1" hangingPunct="1"/>
            <a:r>
              <a:rPr lang="en-GB" sz="3200" b="1" dirty="0" smtClean="0">
                <a:solidFill>
                  <a:schemeClr val="accent2">
                    <a:lumMod val="75000"/>
                  </a:schemeClr>
                </a:solidFill>
              </a:rPr>
              <a:t>...more science </a:t>
            </a:r>
            <a:endParaRPr lang="en-US" sz="3200" b="1" dirty="0" smtClean="0">
              <a:solidFill>
                <a:schemeClr val="accent2">
                  <a:lumMod val="75000"/>
                </a:schemeClr>
              </a:solidFill>
            </a:endParaRPr>
          </a:p>
        </p:txBody>
      </p:sp>
      <p:sp>
        <p:nvSpPr>
          <p:cNvPr id="24579" name="Content Placeholder 2"/>
          <p:cNvSpPr>
            <a:spLocks noGrp="1"/>
          </p:cNvSpPr>
          <p:nvPr>
            <p:ph idx="1"/>
          </p:nvPr>
        </p:nvSpPr>
        <p:spPr>
          <a:xfrm>
            <a:off x="457200" y="1569351"/>
            <a:ext cx="8229600" cy="4450449"/>
          </a:xfrm>
          <a:noFill/>
          <a:ln>
            <a:noFill/>
          </a:ln>
        </p:spPr>
        <p:txBody>
          <a:bodyPr>
            <a:spAutoFit/>
          </a:bodyPr>
          <a:lstStyle/>
          <a:p>
            <a:pPr eaLnBrk="1" hangingPunct="1">
              <a:buFont typeface="Arial" charset="0"/>
              <a:buChar char="•"/>
            </a:pPr>
            <a:r>
              <a:rPr lang="en-US" dirty="0" smtClean="0"/>
              <a:t>Martian atmosphere</a:t>
            </a:r>
            <a:endParaRPr lang="en-GB" dirty="0" smtClean="0"/>
          </a:p>
          <a:p>
            <a:pPr eaLnBrk="1" hangingPunct="1">
              <a:buFont typeface="Arial" charset="0"/>
              <a:buChar char="•"/>
            </a:pPr>
            <a:r>
              <a:rPr lang="en-GB" dirty="0" smtClean="0"/>
              <a:t>Properties of low mass Brown Dwarfs</a:t>
            </a:r>
            <a:endParaRPr lang="en-US" dirty="0" smtClean="0"/>
          </a:p>
          <a:p>
            <a:pPr eaLnBrk="1" hangingPunct="1">
              <a:buFont typeface="Arial" charset="0"/>
              <a:buChar char="•"/>
            </a:pPr>
            <a:r>
              <a:rPr lang="en-US" dirty="0" smtClean="0"/>
              <a:t>The Galactic Center</a:t>
            </a:r>
          </a:p>
          <a:p>
            <a:pPr eaLnBrk="1" hangingPunct="1">
              <a:buFont typeface="Arial" charset="0"/>
              <a:buChar char="•"/>
            </a:pPr>
            <a:r>
              <a:rPr lang="en-US" dirty="0" smtClean="0"/>
              <a:t>Life cycle of cosmic dust</a:t>
            </a:r>
          </a:p>
          <a:p>
            <a:pPr eaLnBrk="1" hangingPunct="1">
              <a:buFont typeface="Arial" charset="0"/>
              <a:buChar char="•"/>
            </a:pPr>
            <a:r>
              <a:rPr lang="en-US" dirty="0" smtClean="0"/>
              <a:t>Evolved stars and their </a:t>
            </a:r>
            <a:r>
              <a:rPr lang="en-US" dirty="0" err="1" smtClean="0"/>
              <a:t>circumstellar</a:t>
            </a:r>
            <a:r>
              <a:rPr lang="en-US" dirty="0" smtClean="0"/>
              <a:t> environments</a:t>
            </a:r>
          </a:p>
          <a:p>
            <a:pPr eaLnBrk="1" hangingPunct="1">
              <a:buFont typeface="Arial" charset="0"/>
              <a:buChar char="•"/>
            </a:pPr>
            <a:r>
              <a:rPr lang="en-US" dirty="0" smtClean="0"/>
              <a:t>Formation of massive stars</a:t>
            </a:r>
          </a:p>
          <a:p>
            <a:pPr eaLnBrk="1" hangingPunct="1">
              <a:buFont typeface="Arial" charset="0"/>
              <a:buChar char="•"/>
            </a:pPr>
            <a:r>
              <a:rPr lang="en-US" dirty="0" smtClean="0"/>
              <a:t>IMF Studies in massive star forming regions</a:t>
            </a:r>
          </a:p>
          <a:p>
            <a:pPr eaLnBrk="1" hangingPunct="1">
              <a:buFont typeface="Arial" charset="0"/>
              <a:buChar char="•"/>
            </a:pPr>
            <a:r>
              <a:rPr lang="en-US" dirty="0" smtClean="0"/>
              <a:t>Morphologies and dynamics of high-z galaxies</a:t>
            </a:r>
          </a:p>
          <a:p>
            <a:pPr eaLnBrk="1" hangingPunct="1">
              <a:buFont typeface="Arial" charset="0"/>
              <a:buChar char="•"/>
            </a:pPr>
            <a:r>
              <a:rPr lang="en-US" dirty="0" smtClean="0"/>
              <a:t>GRB</a:t>
            </a:r>
          </a:p>
          <a:p>
            <a:pPr eaLnBrk="1" hangingPunct="1">
              <a:buFont typeface="Arial" charset="0"/>
              <a:buChar char="•"/>
            </a:pPr>
            <a:r>
              <a:rPr lang="en-US" dirty="0" smtClean="0"/>
              <a:t>…</a:t>
            </a:r>
          </a:p>
        </p:txBody>
      </p:sp>
      <p:pic>
        <p:nvPicPr>
          <p:cNvPr id="24582"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C23E1301-2027-472B-87C7-0A155468B81B}"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idx="4294967295"/>
          </p:nvPr>
        </p:nvSpPr>
        <p:spPr>
          <a:xfrm>
            <a:off x="1981200" y="76200"/>
            <a:ext cx="5943600" cy="914400"/>
          </a:xfrm>
        </p:spPr>
        <p:txBody>
          <a:bodyPr/>
          <a:lstStyle/>
          <a:p>
            <a:pPr eaLnBrk="1" hangingPunct="1"/>
            <a:r>
              <a:rPr lang="en-GB" sz="3200" b="1" dirty="0" smtClean="0">
                <a:solidFill>
                  <a:schemeClr val="accent2">
                    <a:lumMod val="75000"/>
                  </a:schemeClr>
                </a:solidFill>
                <a:latin typeface="Comic Sans MS" pitchFamily="66" charset="0"/>
              </a:rPr>
              <a:t>science requirements</a:t>
            </a:r>
            <a:endParaRPr lang="en-US" sz="3200" b="1" dirty="0" smtClean="0">
              <a:solidFill>
                <a:schemeClr val="accent2">
                  <a:lumMod val="75000"/>
                </a:schemeClr>
              </a:solidFill>
              <a:latin typeface="Comic Sans MS" pitchFamily="66" charset="0"/>
            </a:endParaRPr>
          </a:p>
        </p:txBody>
      </p:sp>
      <p:pic>
        <p:nvPicPr>
          <p:cNvPr id="151558"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913652EC-F5BC-4BD9-B8A3-AF238ABDEACD}" type="slidenum">
              <a:rPr lang="en-US" sz="1200">
                <a:solidFill>
                  <a:schemeClr val="tx1">
                    <a:tint val="75000"/>
                  </a:schemeClr>
                </a:solidFill>
                <a:latin typeface="+mn-lt"/>
                <a:cs typeface="+mn-cs"/>
              </a:rPr>
              <a:pPr algn="r" fontAlgn="auto">
                <a:spcBef>
                  <a:spcPts val="0"/>
                </a:spcBef>
                <a:spcAft>
                  <a:spcPts val="0"/>
                </a:spcAft>
                <a:defRPr/>
              </a:pPr>
              <a:t>7</a:t>
            </a:fld>
            <a:endParaRPr lang="en-US" sz="1200">
              <a:solidFill>
                <a:schemeClr val="tx1">
                  <a:tint val="75000"/>
                </a:schemeClr>
              </a:solidFill>
              <a:latin typeface="+mn-lt"/>
              <a:cs typeface="+mn-cs"/>
            </a:endParaRPr>
          </a:p>
        </p:txBody>
      </p:sp>
      <p:sp>
        <p:nvSpPr>
          <p:cNvPr id="151565" name="Rectangle 13"/>
          <p:cNvSpPr>
            <a:spLocks noChangeArrowheads="1"/>
          </p:cNvSpPr>
          <p:nvPr/>
        </p:nvSpPr>
        <p:spPr bwMode="auto">
          <a:xfrm>
            <a:off x="0" y="-695325"/>
            <a:ext cx="9144000" cy="0"/>
          </a:xfrm>
          <a:prstGeom prst="rect">
            <a:avLst/>
          </a:prstGeom>
          <a:noFill/>
          <a:ln w="9525">
            <a:noFill/>
            <a:miter lim="800000"/>
            <a:headEnd/>
            <a:tailEnd/>
          </a:ln>
          <a:effectLst/>
        </p:spPr>
        <p:txBody>
          <a:bodyPr wrap="none" anchor="ctr">
            <a:spAutoFit/>
          </a:bodyPr>
          <a:lstStyle/>
          <a:p>
            <a:pPr eaLnBrk="0" hangingPunct="0"/>
            <a:endParaRPr lang="en-US"/>
          </a:p>
        </p:txBody>
      </p:sp>
      <p:pic>
        <p:nvPicPr>
          <p:cNvPr id="151564" name="Picture 12" descr="Requirements_traceability_2"/>
          <p:cNvPicPr>
            <a:picLocks noChangeAspect="1" noChangeArrowheads="1"/>
          </p:cNvPicPr>
          <p:nvPr/>
        </p:nvPicPr>
        <p:blipFill>
          <a:blip r:embed="rId4"/>
          <a:srcRect l="9195" t="7956" r="5746" b="20073"/>
          <a:stretch>
            <a:fillRect/>
          </a:stretch>
        </p:blipFill>
        <p:spPr bwMode="auto">
          <a:xfrm>
            <a:off x="0" y="1398588"/>
            <a:ext cx="9144000" cy="5459412"/>
          </a:xfrm>
          <a:prstGeom prst="rect">
            <a:avLst/>
          </a:prstGeom>
          <a:noFill/>
        </p:spPr>
      </p:pic>
      <p:sp>
        <p:nvSpPr>
          <p:cNvPr id="151566" name="Rectangle 14"/>
          <p:cNvSpPr>
            <a:spLocks noChangeArrowheads="1"/>
          </p:cNvSpPr>
          <p:nvPr/>
        </p:nvSpPr>
        <p:spPr bwMode="auto">
          <a:xfrm>
            <a:off x="6400800" y="4114800"/>
            <a:ext cx="2667000" cy="2667000"/>
          </a:xfrm>
          <a:prstGeom prst="rect">
            <a:avLst/>
          </a:prstGeom>
          <a:noFill/>
          <a:ln w="38100">
            <a:solidFill>
              <a:srgbClr val="FF0000"/>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pPr eaLnBrk="1" hangingPunct="1">
              <a:defRPr/>
            </a:pPr>
            <a:r>
              <a:rPr lang="en-GB" sz="3600" b="1" dirty="0" smtClean="0">
                <a:solidFill>
                  <a:srgbClr val="A50021"/>
                </a:solidFill>
              </a:rPr>
              <a:t>instrument baseline</a:t>
            </a:r>
            <a:endParaRPr lang="en-US" sz="3600" b="1" dirty="0" smtClean="0">
              <a:solidFill>
                <a:srgbClr val="A50021"/>
              </a:solidFill>
            </a:endParaRPr>
          </a:p>
        </p:txBody>
      </p:sp>
      <p:sp>
        <p:nvSpPr>
          <p:cNvPr id="67587" name="Content Placeholder 2"/>
          <p:cNvSpPr>
            <a:spLocks noGrp="1"/>
          </p:cNvSpPr>
          <p:nvPr>
            <p:ph idx="1"/>
          </p:nvPr>
        </p:nvSpPr>
        <p:spPr>
          <a:xfrm>
            <a:off x="381000" y="1371600"/>
            <a:ext cx="8534400" cy="4419600"/>
          </a:xfrm>
          <a:solidFill>
            <a:schemeClr val="accent5">
              <a:lumMod val="20000"/>
              <a:lumOff val="80000"/>
            </a:schemeClr>
          </a:solidFill>
          <a:ln w="63500">
            <a:solidFill>
              <a:srgbClr val="FF0000"/>
            </a:solidFill>
          </a:ln>
        </p:spPr>
        <p:txBody>
          <a:bodyPr/>
          <a:lstStyle/>
          <a:p>
            <a:pPr eaLnBrk="1" hangingPunct="1">
              <a:lnSpc>
                <a:spcPct val="150000"/>
              </a:lnSpc>
              <a:buFont typeface="Arial" charset="0"/>
              <a:buChar char="•"/>
            </a:pPr>
            <a:r>
              <a:rPr lang="en-US" dirty="0" smtClean="0"/>
              <a:t>Diffraction limited </a:t>
            </a:r>
            <a:r>
              <a:rPr lang="en-US" dirty="0" smtClean="0">
                <a:solidFill>
                  <a:srgbClr val="C00000"/>
                </a:solidFill>
              </a:rPr>
              <a:t>imager</a:t>
            </a:r>
            <a:r>
              <a:rPr lang="en-US" dirty="0" smtClean="0"/>
              <a:t> [18˝</a:t>
            </a:r>
            <a:r>
              <a:rPr lang="en-US" dirty="0" smtClean="0">
                <a:sym typeface="Symbol" pitchFamily="16" charset="2"/>
              </a:rPr>
              <a:t>18</a:t>
            </a:r>
            <a:r>
              <a:rPr lang="en-US" dirty="0" smtClean="0"/>
              <a:t>˝] for L/M and N</a:t>
            </a:r>
          </a:p>
          <a:p>
            <a:pPr lvl="1" eaLnBrk="1" hangingPunct="1">
              <a:lnSpc>
                <a:spcPct val="150000"/>
              </a:lnSpc>
              <a:buFont typeface="Arial" charset="0"/>
              <a:buChar char="•"/>
            </a:pPr>
            <a:r>
              <a:rPr lang="en-GB" sz="2000" dirty="0" smtClean="0">
                <a:solidFill>
                  <a:srgbClr val="0000FF"/>
                </a:solidFill>
                <a:latin typeface="Comic Sans MS" pitchFamily="66" charset="0"/>
              </a:rPr>
              <a:t>includes </a:t>
            </a:r>
            <a:r>
              <a:rPr lang="en-GB" sz="2000" dirty="0" err="1" smtClean="0">
                <a:solidFill>
                  <a:srgbClr val="0000FF"/>
                </a:solidFill>
                <a:latin typeface="Comic Sans MS" pitchFamily="66" charset="0"/>
              </a:rPr>
              <a:t>coronagraphy</a:t>
            </a:r>
            <a:endParaRPr lang="en-GB" sz="2000" dirty="0" smtClean="0">
              <a:solidFill>
                <a:srgbClr val="0000FF"/>
              </a:solidFill>
              <a:latin typeface="Comic Sans MS" pitchFamily="66" charset="0"/>
            </a:endParaRPr>
          </a:p>
          <a:p>
            <a:pPr lvl="1" eaLnBrk="1" hangingPunct="1">
              <a:lnSpc>
                <a:spcPct val="150000"/>
              </a:lnSpc>
              <a:buFont typeface="Arial" charset="0"/>
              <a:buChar char="•"/>
            </a:pPr>
            <a:r>
              <a:rPr lang="en-GB" sz="2000" dirty="0" smtClean="0">
                <a:solidFill>
                  <a:srgbClr val="0000FF"/>
                </a:solidFill>
                <a:latin typeface="Comic Sans MS" pitchFamily="66" charset="0"/>
              </a:rPr>
              <a:t>includes low-resolution (R </a:t>
            </a:r>
            <a:r>
              <a:rPr lang="en-GB" sz="2000" dirty="0" smtClean="0">
                <a:solidFill>
                  <a:srgbClr val="0000FF"/>
                </a:solidFill>
                <a:latin typeface="Comic Sans MS" pitchFamily="66" charset="0"/>
                <a:sym typeface="Symbol" pitchFamily="16" charset="2"/>
              </a:rPr>
              <a:t> 5</a:t>
            </a:r>
            <a:r>
              <a:rPr lang="en-GB" sz="2000" dirty="0" smtClean="0">
                <a:solidFill>
                  <a:srgbClr val="0000FF"/>
                </a:solidFill>
                <a:latin typeface="Comic Sans MS" pitchFamily="66" charset="0"/>
              </a:rPr>
              <a:t>000) long-slit spectrometer</a:t>
            </a:r>
          </a:p>
          <a:p>
            <a:pPr lvl="1" eaLnBrk="1" hangingPunct="1">
              <a:lnSpc>
                <a:spcPct val="150000"/>
              </a:lnSpc>
              <a:buFont typeface="Arial" charset="0"/>
              <a:buChar char="•"/>
            </a:pPr>
            <a:r>
              <a:rPr lang="en-GB" sz="2000" dirty="0" smtClean="0">
                <a:solidFill>
                  <a:srgbClr val="0000FF"/>
                </a:solidFill>
                <a:latin typeface="Comic Sans MS" pitchFamily="66" charset="0"/>
              </a:rPr>
              <a:t>includes </a:t>
            </a:r>
            <a:r>
              <a:rPr lang="en-GB" sz="2000" dirty="0" err="1" smtClean="0">
                <a:solidFill>
                  <a:srgbClr val="0000FF"/>
                </a:solidFill>
                <a:latin typeface="Comic Sans MS" pitchFamily="66" charset="0"/>
              </a:rPr>
              <a:t>polarimetry</a:t>
            </a:r>
            <a:r>
              <a:rPr lang="en-GB" sz="2000" dirty="0" smtClean="0">
                <a:solidFill>
                  <a:srgbClr val="0000FF"/>
                </a:solidFill>
                <a:latin typeface="Comic Sans MS" pitchFamily="66" charset="0"/>
              </a:rPr>
              <a:t> (N-band only)</a:t>
            </a:r>
          </a:p>
          <a:p>
            <a:pPr lvl="1" eaLnBrk="1" hangingPunct="1">
              <a:lnSpc>
                <a:spcPct val="150000"/>
              </a:lnSpc>
              <a:buNone/>
            </a:pPr>
            <a:endParaRPr lang="en-GB" sz="2000" dirty="0" smtClean="0"/>
          </a:p>
          <a:p>
            <a:pPr eaLnBrk="1" hangingPunct="1">
              <a:lnSpc>
                <a:spcPct val="150000"/>
              </a:lnSpc>
              <a:buFont typeface="Arial" charset="0"/>
              <a:buChar char="•"/>
            </a:pPr>
            <a:r>
              <a:rPr lang="en-US" dirty="0" smtClean="0"/>
              <a:t>High resolution IFU [</a:t>
            </a:r>
            <a:r>
              <a:rPr lang="en-US" dirty="0" smtClean="0">
                <a:sym typeface="Symbol" pitchFamily="16" charset="2"/>
              </a:rPr>
              <a:t> </a:t>
            </a:r>
            <a:r>
              <a:rPr lang="en-US" dirty="0" smtClean="0"/>
              <a:t>0.4˝</a:t>
            </a:r>
            <a:r>
              <a:rPr lang="en-US" dirty="0" smtClean="0">
                <a:sym typeface="Symbol" pitchFamily="16" charset="2"/>
              </a:rPr>
              <a:t>1.6</a:t>
            </a:r>
            <a:r>
              <a:rPr lang="en-US" dirty="0" smtClean="0"/>
              <a:t>˝] </a:t>
            </a:r>
            <a:r>
              <a:rPr lang="en-US" dirty="0" smtClean="0">
                <a:solidFill>
                  <a:srgbClr val="C00000"/>
                </a:solidFill>
              </a:rPr>
              <a:t>spectrograph</a:t>
            </a:r>
            <a:r>
              <a:rPr lang="en-US" dirty="0" smtClean="0"/>
              <a:t> </a:t>
            </a:r>
          </a:p>
          <a:p>
            <a:pPr eaLnBrk="1" hangingPunct="1">
              <a:lnSpc>
                <a:spcPct val="150000"/>
              </a:lnSpc>
            </a:pPr>
            <a:r>
              <a:rPr lang="en-US" dirty="0" smtClean="0"/>
              <a:t>    for L/M    [2.9 – 5.3</a:t>
            </a:r>
            <a:r>
              <a:rPr lang="el-GR" dirty="0" smtClean="0"/>
              <a:t>μ</a:t>
            </a:r>
            <a:r>
              <a:rPr lang="en-GB" dirty="0" smtClean="0"/>
              <a:t>m,  R ~ 100,000</a:t>
            </a:r>
            <a:r>
              <a:rPr lang="en-US" dirty="0" smtClean="0"/>
              <a:t>] band*</a:t>
            </a:r>
          </a:p>
        </p:txBody>
      </p:sp>
      <p:pic>
        <p:nvPicPr>
          <p:cNvPr id="36870"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C7F05277-BE26-44CC-8D8D-AD3A6B9D05D9}" type="slidenum">
              <a:rPr lang="en-US" smtClean="0"/>
              <a:pPr>
                <a:defRPr/>
              </a:pPr>
              <a:t>8</a:t>
            </a:fld>
            <a:endParaRPr lang="en-US" dirty="0"/>
          </a:p>
        </p:txBody>
      </p:sp>
      <p:sp>
        <p:nvSpPr>
          <p:cNvPr id="12" name="Rectangle 11"/>
          <p:cNvSpPr/>
          <p:nvPr/>
        </p:nvSpPr>
        <p:spPr>
          <a:xfrm>
            <a:off x="304800" y="1295400"/>
            <a:ext cx="8686800" cy="4572000"/>
          </a:xfrm>
          <a:prstGeom prst="rect">
            <a:avLst/>
          </a:prstGeom>
          <a:noFill/>
          <a:ln w="7620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TextBox 10"/>
          <p:cNvSpPr txBox="1"/>
          <p:nvPr/>
        </p:nvSpPr>
        <p:spPr>
          <a:xfrm>
            <a:off x="304800" y="6214646"/>
            <a:ext cx="8610600" cy="338554"/>
          </a:xfrm>
          <a:prstGeom prst="rect">
            <a:avLst/>
          </a:prstGeom>
          <a:noFill/>
        </p:spPr>
        <p:txBody>
          <a:bodyPr>
            <a:spAutoFit/>
          </a:bodyPr>
          <a:lstStyle/>
          <a:p>
            <a:r>
              <a:rPr lang="en-GB" sz="1600" b="1" i="1" dirty="0" smtClean="0">
                <a:solidFill>
                  <a:schemeClr val="tx2">
                    <a:lumMod val="60000"/>
                    <a:lumOff val="40000"/>
                  </a:schemeClr>
                </a:solidFill>
              </a:rPr>
              <a:t>* N-band IFU </a:t>
            </a:r>
            <a:r>
              <a:rPr lang="en-GB" sz="1600" b="1" i="1" dirty="0">
                <a:solidFill>
                  <a:schemeClr val="tx2">
                    <a:lumMod val="60000"/>
                    <a:lumOff val="40000"/>
                  </a:schemeClr>
                </a:solidFill>
              </a:rPr>
              <a:t>spectrograph </a:t>
            </a:r>
            <a:r>
              <a:rPr lang="en-GB" sz="1600" b="1" i="1" dirty="0" smtClean="0">
                <a:solidFill>
                  <a:schemeClr val="tx2">
                    <a:lumMod val="60000"/>
                    <a:lumOff val="40000"/>
                  </a:schemeClr>
                </a:solidFill>
              </a:rPr>
              <a:t>highly desirable</a:t>
            </a:r>
            <a:endParaRPr lang="en-US" sz="1600" b="1" i="1"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981200" y="152400"/>
            <a:ext cx="4953000" cy="914400"/>
          </a:xfrm>
        </p:spPr>
        <p:txBody>
          <a:bodyPr>
            <a:normAutofit/>
          </a:bodyPr>
          <a:lstStyle/>
          <a:p>
            <a:pPr eaLnBrk="1" hangingPunct="1"/>
            <a:r>
              <a:rPr lang="en-GB" sz="3200" dirty="0" smtClean="0">
                <a:solidFill>
                  <a:srgbClr val="A50021"/>
                </a:solidFill>
              </a:rPr>
              <a:t>and other ELT studies</a:t>
            </a:r>
            <a:endParaRPr lang="en-US" sz="3200" dirty="0" smtClean="0">
              <a:solidFill>
                <a:srgbClr val="A50021"/>
              </a:solidFill>
            </a:endParaRPr>
          </a:p>
        </p:txBody>
      </p:sp>
      <p:sp>
        <p:nvSpPr>
          <p:cNvPr id="4" name="Date Placeholder 3"/>
          <p:cNvSpPr>
            <a:spLocks noGrp="1"/>
          </p:cNvSpPr>
          <p:nvPr>
            <p:ph type="dt" sz="quarter" idx="10"/>
          </p:nvPr>
        </p:nvSpPr>
        <p:spPr/>
        <p:txBody>
          <a:bodyPr/>
          <a:lstStyle/>
          <a:p>
            <a:pPr>
              <a:defRPr/>
            </a:pPr>
            <a:fld id="{D04B5D79-BC12-4BD3-8458-09A77317E010}" type="datetime1">
              <a:rPr lang="en-GB"/>
              <a:pPr>
                <a:defRPr/>
              </a:pPr>
              <a:t>29/09/2009</a:t>
            </a:fld>
            <a:endParaRPr lang="en-US" dirty="0"/>
          </a:p>
        </p:txBody>
      </p:sp>
      <p:pic>
        <p:nvPicPr>
          <p:cNvPr id="16389" name="Picture 6" descr="logo_no_text_no_background.png"/>
          <p:cNvPicPr>
            <a:picLocks noChangeAspect="1"/>
          </p:cNvPicPr>
          <p:nvPr/>
        </p:nvPicPr>
        <p:blipFill>
          <a:blip r:embed="rId3"/>
          <a:srcRect/>
          <a:stretch>
            <a:fillRect/>
          </a:stretch>
        </p:blipFill>
        <p:spPr bwMode="auto">
          <a:xfrm>
            <a:off x="0" y="0"/>
            <a:ext cx="2052638" cy="1143000"/>
          </a:xfrm>
          <a:prstGeom prst="rect">
            <a:avLst/>
          </a:prstGeom>
          <a:noFill/>
          <a:ln w="9525">
            <a:noFill/>
            <a:miter lim="800000"/>
            <a:headEnd/>
            <a:tailEnd/>
          </a:ln>
        </p:spPr>
      </p:pic>
      <p:cxnSp>
        <p:nvCxnSpPr>
          <p:cNvPr id="9" name="Straight Connector 8"/>
          <p:cNvCxnSpPr/>
          <p:nvPr/>
        </p:nvCxnSpPr>
        <p:spPr>
          <a:xfrm>
            <a:off x="1371600" y="990600"/>
            <a:ext cx="7772400" cy="1588"/>
          </a:xfrm>
          <a:prstGeom prst="line">
            <a:avLst/>
          </a:prstGeom>
          <a:ln w="28575">
            <a:solidFill>
              <a:srgbClr val="000099"/>
            </a:solidFill>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pPr>
              <a:defRPr/>
            </a:pPr>
            <a:fld id="{7BEDCAF8-272B-44B7-89B7-9268C3505C88}" type="slidenum">
              <a:rPr lang="en-US" smtClean="0"/>
              <a:pPr>
                <a:defRPr/>
              </a:pPr>
              <a:t>9</a:t>
            </a:fld>
            <a:endParaRPr lang="en-US"/>
          </a:p>
        </p:txBody>
      </p:sp>
      <p:pic>
        <p:nvPicPr>
          <p:cNvPr id="16394" name="Picture 2"/>
          <p:cNvPicPr>
            <a:picLocks noChangeAspect="1" noChangeArrowheads="1"/>
          </p:cNvPicPr>
          <p:nvPr/>
        </p:nvPicPr>
        <p:blipFill>
          <a:blip r:embed="rId4"/>
          <a:srcRect l="1370" t="6024" r="4111" b="5293"/>
          <a:stretch>
            <a:fillRect/>
          </a:stretch>
        </p:blipFill>
        <p:spPr bwMode="auto">
          <a:xfrm>
            <a:off x="0" y="1447800"/>
            <a:ext cx="4551363" cy="5410200"/>
          </a:xfrm>
          <a:prstGeom prst="rect">
            <a:avLst/>
          </a:prstGeom>
          <a:noFill/>
          <a:ln w="9525">
            <a:noFill/>
            <a:miter lim="800000"/>
            <a:headEnd/>
            <a:tailEnd/>
          </a:ln>
        </p:spPr>
      </p:pic>
      <p:pic>
        <p:nvPicPr>
          <p:cNvPr id="43019" name="Picture 2"/>
          <p:cNvPicPr>
            <a:picLocks noChangeAspect="1" noChangeArrowheads="1"/>
          </p:cNvPicPr>
          <p:nvPr/>
        </p:nvPicPr>
        <p:blipFill>
          <a:blip r:embed="rId5"/>
          <a:srcRect l="2740" t="4700" r="4111" b="5293"/>
          <a:stretch>
            <a:fillRect/>
          </a:stretch>
        </p:blipFill>
        <p:spPr bwMode="auto">
          <a:xfrm>
            <a:off x="4648200" y="1371600"/>
            <a:ext cx="4495800" cy="5486400"/>
          </a:xfrm>
          <a:prstGeom prst="rect">
            <a:avLst/>
          </a:prstGeom>
          <a:noFill/>
          <a:ln w="9525">
            <a:noFill/>
            <a:miter lim="800000"/>
            <a:headEnd/>
            <a:tailEnd/>
          </a:ln>
        </p:spPr>
      </p:pic>
      <p:cxnSp>
        <p:nvCxnSpPr>
          <p:cNvPr id="13" name="Straight Connector 12"/>
          <p:cNvCxnSpPr/>
          <p:nvPr/>
        </p:nvCxnSpPr>
        <p:spPr>
          <a:xfrm>
            <a:off x="2819400" y="4419600"/>
            <a:ext cx="1447800" cy="158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6397" name="TextBox 13"/>
          <p:cNvSpPr txBox="1">
            <a:spLocks noChangeArrowheads="1"/>
          </p:cNvSpPr>
          <p:nvPr/>
        </p:nvSpPr>
        <p:spPr bwMode="auto">
          <a:xfrm>
            <a:off x="2743200" y="4173538"/>
            <a:ext cx="1371600" cy="246062"/>
          </a:xfrm>
          <a:prstGeom prst="rect">
            <a:avLst/>
          </a:prstGeom>
          <a:noFill/>
          <a:ln w="9525">
            <a:noFill/>
            <a:miter lim="800000"/>
            <a:headEnd/>
            <a:tailEnd/>
          </a:ln>
        </p:spPr>
        <p:txBody>
          <a:bodyPr>
            <a:spAutoFit/>
          </a:bodyPr>
          <a:lstStyle/>
          <a:p>
            <a:r>
              <a:rPr lang="en-GB" sz="1000" b="1">
                <a:solidFill>
                  <a:srgbClr val="0070C0"/>
                </a:solidFill>
              </a:rPr>
              <a:t>METIS (Imager+LR)</a:t>
            </a:r>
            <a:endParaRPr lang="en-US" sz="1000" b="1">
              <a:solidFill>
                <a:srgbClr val="0070C0"/>
              </a:solidFill>
            </a:endParaRPr>
          </a:p>
        </p:txBody>
      </p:sp>
      <p:sp>
        <p:nvSpPr>
          <p:cNvPr id="15" name="Rectangle 14"/>
          <p:cNvSpPr/>
          <p:nvPr/>
        </p:nvSpPr>
        <p:spPr>
          <a:xfrm>
            <a:off x="2743200" y="3962400"/>
            <a:ext cx="16002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6" name="Straight Connector 15"/>
          <p:cNvCxnSpPr/>
          <p:nvPr/>
        </p:nvCxnSpPr>
        <p:spPr>
          <a:xfrm>
            <a:off x="7239000" y="4722813"/>
            <a:ext cx="1447800" cy="1587"/>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239000" y="5181600"/>
            <a:ext cx="16002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7162800" y="2895600"/>
            <a:ext cx="16002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027" name="TextBox 19"/>
          <p:cNvSpPr txBox="1">
            <a:spLocks noChangeArrowheads="1"/>
          </p:cNvSpPr>
          <p:nvPr/>
        </p:nvSpPr>
        <p:spPr bwMode="auto">
          <a:xfrm>
            <a:off x="7162800" y="4476750"/>
            <a:ext cx="990600" cy="246063"/>
          </a:xfrm>
          <a:prstGeom prst="rect">
            <a:avLst/>
          </a:prstGeom>
          <a:noFill/>
          <a:ln w="9525">
            <a:noFill/>
            <a:miter lim="800000"/>
            <a:headEnd/>
            <a:tailEnd/>
          </a:ln>
        </p:spPr>
        <p:txBody>
          <a:bodyPr>
            <a:spAutoFit/>
          </a:bodyPr>
          <a:lstStyle/>
          <a:p>
            <a:r>
              <a:rPr lang="en-GB" sz="1000" b="1">
                <a:solidFill>
                  <a:srgbClr val="0070C0"/>
                </a:solidFill>
              </a:rPr>
              <a:t>METIS (LR)</a:t>
            </a:r>
            <a:endParaRPr lang="en-US" sz="1000" b="1">
              <a:solidFill>
                <a:srgbClr val="0070C0"/>
              </a:solidFill>
            </a:endParaRPr>
          </a:p>
        </p:txBody>
      </p:sp>
      <p:cxnSp>
        <p:nvCxnSpPr>
          <p:cNvPr id="21" name="Straight Connector 20"/>
          <p:cNvCxnSpPr/>
          <p:nvPr/>
        </p:nvCxnSpPr>
        <p:spPr>
          <a:xfrm>
            <a:off x="7239000" y="3065463"/>
            <a:ext cx="549275" cy="1587"/>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43029" name="TextBox 21"/>
          <p:cNvSpPr txBox="1">
            <a:spLocks noChangeArrowheads="1"/>
          </p:cNvSpPr>
          <p:nvPr/>
        </p:nvSpPr>
        <p:spPr bwMode="auto">
          <a:xfrm>
            <a:off x="7162800" y="2819400"/>
            <a:ext cx="990600" cy="246063"/>
          </a:xfrm>
          <a:prstGeom prst="rect">
            <a:avLst/>
          </a:prstGeom>
          <a:noFill/>
          <a:ln w="9525">
            <a:noFill/>
            <a:miter lim="800000"/>
            <a:headEnd/>
            <a:tailEnd/>
          </a:ln>
        </p:spPr>
        <p:txBody>
          <a:bodyPr>
            <a:spAutoFit/>
          </a:bodyPr>
          <a:lstStyle/>
          <a:p>
            <a:r>
              <a:rPr lang="en-GB" sz="1000" b="1">
                <a:solidFill>
                  <a:srgbClr val="0070C0"/>
                </a:solidFill>
              </a:rPr>
              <a:t>METIS (HR)</a:t>
            </a:r>
            <a:endParaRPr lang="en-US" sz="1000" b="1">
              <a:solidFill>
                <a:srgbClr val="0070C0"/>
              </a:solidFill>
            </a:endParaRPr>
          </a:p>
        </p:txBody>
      </p:sp>
      <p:cxnSp>
        <p:nvCxnSpPr>
          <p:cNvPr id="23" name="Straight Connector 22"/>
          <p:cNvCxnSpPr/>
          <p:nvPr/>
        </p:nvCxnSpPr>
        <p:spPr>
          <a:xfrm>
            <a:off x="7239000" y="6246813"/>
            <a:ext cx="1447800" cy="1587"/>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43031" name="TextBox 23"/>
          <p:cNvSpPr txBox="1">
            <a:spLocks noChangeArrowheads="1"/>
          </p:cNvSpPr>
          <p:nvPr/>
        </p:nvSpPr>
        <p:spPr bwMode="auto">
          <a:xfrm>
            <a:off x="7162800" y="6000750"/>
            <a:ext cx="1447800" cy="246063"/>
          </a:xfrm>
          <a:prstGeom prst="rect">
            <a:avLst/>
          </a:prstGeom>
          <a:noFill/>
          <a:ln w="9525">
            <a:noFill/>
            <a:miter lim="800000"/>
            <a:headEnd/>
            <a:tailEnd/>
          </a:ln>
        </p:spPr>
        <p:txBody>
          <a:bodyPr>
            <a:spAutoFit/>
          </a:bodyPr>
          <a:lstStyle/>
          <a:p>
            <a:r>
              <a:rPr lang="en-GB" sz="1000" b="1">
                <a:solidFill>
                  <a:srgbClr val="0070C0"/>
                </a:solidFill>
              </a:rPr>
              <a:t>METIS (Broadband)</a:t>
            </a:r>
            <a:endParaRPr lang="en-US" sz="1000" b="1">
              <a:solidFill>
                <a:srgbClr val="0070C0"/>
              </a:solidFill>
            </a:endParaRPr>
          </a:p>
        </p:txBody>
      </p:sp>
      <p:cxnSp>
        <p:nvCxnSpPr>
          <p:cNvPr id="25" name="Straight Connector 24"/>
          <p:cNvCxnSpPr/>
          <p:nvPr/>
        </p:nvCxnSpPr>
        <p:spPr>
          <a:xfrm>
            <a:off x="2819400" y="5865813"/>
            <a:ext cx="549275" cy="1587"/>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6409" name="TextBox 25"/>
          <p:cNvSpPr txBox="1">
            <a:spLocks noChangeArrowheads="1"/>
          </p:cNvSpPr>
          <p:nvPr/>
        </p:nvSpPr>
        <p:spPr bwMode="auto">
          <a:xfrm>
            <a:off x="2743200" y="5619750"/>
            <a:ext cx="990600" cy="246063"/>
          </a:xfrm>
          <a:prstGeom prst="rect">
            <a:avLst/>
          </a:prstGeom>
          <a:noFill/>
          <a:ln w="9525">
            <a:noFill/>
            <a:miter lim="800000"/>
            <a:headEnd/>
            <a:tailEnd/>
          </a:ln>
        </p:spPr>
        <p:txBody>
          <a:bodyPr>
            <a:spAutoFit/>
          </a:bodyPr>
          <a:lstStyle/>
          <a:p>
            <a:r>
              <a:rPr lang="en-GB" sz="1000" b="1">
                <a:solidFill>
                  <a:srgbClr val="0070C0"/>
                </a:solidFill>
              </a:rPr>
              <a:t>METIS (IFU)</a:t>
            </a:r>
            <a:endParaRPr lang="en-US" sz="1000" b="1">
              <a:solidFill>
                <a:srgbClr val="0070C0"/>
              </a:solidFill>
            </a:endParaRPr>
          </a:p>
        </p:txBody>
      </p:sp>
      <p:sp>
        <p:nvSpPr>
          <p:cNvPr id="24" name="Rectangle 23"/>
          <p:cNvSpPr/>
          <p:nvPr/>
        </p:nvSpPr>
        <p:spPr>
          <a:xfrm>
            <a:off x="7239000" y="2209800"/>
            <a:ext cx="1752600" cy="4038600"/>
          </a:xfrm>
          <a:prstGeom prst="rect">
            <a:avLst/>
          </a:prstGeom>
          <a:solidFill>
            <a:srgbClr val="C000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667000" y="3352800"/>
            <a:ext cx="1752600" cy="2895600"/>
          </a:xfrm>
          <a:prstGeom prst="rect">
            <a:avLst/>
          </a:prstGeom>
          <a:solidFill>
            <a:srgbClr val="C000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0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0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30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30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animBg="1"/>
      <p:bldP spid="18" grpId="0" animBg="1"/>
      <p:bldP spid="43027" grpId="0"/>
      <p:bldP spid="43029" grpId="0"/>
      <p:bldP spid="4303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ETI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6374</TotalTime>
  <Words>1482</Words>
  <Application>Microsoft Office PowerPoint</Application>
  <PresentationFormat>On-screen Show (4:3)</PresentationFormat>
  <Paragraphs>424</Paragraphs>
  <Slides>27</Slides>
  <Notes>20</Notes>
  <HiddenSlides>0</HiddenSlides>
  <MMClips>0</MMClips>
  <ScaleCrop>false</ScaleCrop>
  <HeadingPairs>
    <vt:vector size="4" baseType="variant">
      <vt:variant>
        <vt:lpstr>Theme</vt:lpstr>
      </vt:variant>
      <vt:variant>
        <vt:i4>6</vt:i4>
      </vt:variant>
      <vt:variant>
        <vt:lpstr>Slide Titles</vt:lpstr>
      </vt:variant>
      <vt:variant>
        <vt:i4>27</vt:i4>
      </vt:variant>
    </vt:vector>
  </HeadingPairs>
  <TitlesOfParts>
    <vt:vector size="33" baseType="lpstr">
      <vt:lpstr>Office Theme</vt:lpstr>
      <vt:lpstr>Custom Design</vt:lpstr>
      <vt:lpstr>METIS_template</vt:lpstr>
      <vt:lpstr>4_Office Theme</vt:lpstr>
      <vt:lpstr>6_Office Theme</vt:lpstr>
      <vt:lpstr>7_Office Theme</vt:lpstr>
      <vt:lpstr>Project Status  Ralf Siebenmorgen IPO retreat Oct’09</vt:lpstr>
      <vt:lpstr>lead team</vt:lpstr>
      <vt:lpstr>technical team</vt:lpstr>
      <vt:lpstr>technical team</vt:lpstr>
      <vt:lpstr>key science drivers</vt:lpstr>
      <vt:lpstr>...more science </vt:lpstr>
      <vt:lpstr>science requirements</vt:lpstr>
      <vt:lpstr>instrument baseline</vt:lpstr>
      <vt:lpstr>and other ELT studies</vt:lpstr>
      <vt:lpstr>imaging sensitivity </vt:lpstr>
      <vt:lpstr>spectro-sensitivity </vt:lpstr>
      <vt:lpstr>comparison</vt:lpstr>
      <vt:lpstr>opto-mechanical Outline</vt:lpstr>
      <vt:lpstr>Slide 14</vt:lpstr>
      <vt:lpstr>AO concept </vt:lpstr>
      <vt:lpstr>opto-mechanical outline</vt:lpstr>
      <vt:lpstr>opto-mechanical outline</vt:lpstr>
      <vt:lpstr>cryo-concept</vt:lpstr>
      <vt:lpstr>on the Nasmyth</vt:lpstr>
      <vt:lpstr>and the E-ELT</vt:lpstr>
      <vt:lpstr>mass and costs</vt:lpstr>
      <vt:lpstr>Slide 22</vt:lpstr>
      <vt:lpstr>Slide 23</vt:lpstr>
      <vt:lpstr>a``ELT debugger’’</vt:lpstr>
      <vt:lpstr>Reactions to MTR Report  (1)</vt:lpstr>
      <vt:lpstr>Reactions to MTR Report  (2)</vt:lpstr>
      <vt:lpstr>Reactions to MTR Report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Bernhard</dc:creator>
  <cp:lastModifiedBy>rsiebenm</cp:lastModifiedBy>
  <cp:revision>225</cp:revision>
  <dcterms:created xsi:type="dcterms:W3CDTF">2009-01-20T08:46:21Z</dcterms:created>
  <dcterms:modified xsi:type="dcterms:W3CDTF">2009-09-29T12:13:17Z</dcterms:modified>
</cp:coreProperties>
</file>