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3"/>
  </p:notesMasterIdLst>
  <p:sldIdLst>
    <p:sldId id="256" r:id="rId2"/>
    <p:sldId id="282" r:id="rId3"/>
    <p:sldId id="283" r:id="rId4"/>
    <p:sldId id="284" r:id="rId5"/>
    <p:sldId id="285" r:id="rId6"/>
    <p:sldId id="288" r:id="rId7"/>
    <p:sldId id="286" r:id="rId8"/>
    <p:sldId id="280" r:id="rId9"/>
    <p:sldId id="291" r:id="rId10"/>
    <p:sldId id="292" r:id="rId11"/>
    <p:sldId id="293" r:id="rId12"/>
    <p:sldId id="295" r:id="rId13"/>
    <p:sldId id="294" r:id="rId14"/>
    <p:sldId id="279" r:id="rId15"/>
    <p:sldId id="296" r:id="rId16"/>
    <p:sldId id="297" r:id="rId17"/>
    <p:sldId id="298" r:id="rId18"/>
    <p:sldId id="299" r:id="rId19"/>
    <p:sldId id="316" r:id="rId20"/>
    <p:sldId id="302" r:id="rId21"/>
    <p:sldId id="306" r:id="rId22"/>
    <p:sldId id="305" r:id="rId23"/>
    <p:sldId id="317" r:id="rId24"/>
    <p:sldId id="314" r:id="rId25"/>
    <p:sldId id="307" r:id="rId26"/>
    <p:sldId id="308" r:id="rId27"/>
    <p:sldId id="319" r:id="rId28"/>
    <p:sldId id="318" r:id="rId29"/>
    <p:sldId id="330" r:id="rId30"/>
    <p:sldId id="320" r:id="rId31"/>
    <p:sldId id="313" r:id="rId32"/>
    <p:sldId id="257" r:id="rId33"/>
    <p:sldId id="328" r:id="rId34"/>
    <p:sldId id="329" r:id="rId35"/>
    <p:sldId id="261" r:id="rId36"/>
    <p:sldId id="269" r:id="rId37"/>
    <p:sldId id="271" r:id="rId38"/>
    <p:sldId id="272" r:id="rId39"/>
    <p:sldId id="273" r:id="rId40"/>
    <p:sldId id="327" r:id="rId41"/>
    <p:sldId id="276" r:id="rId42"/>
  </p:sldIdLst>
  <p:sldSz cx="9144000" cy="6858000" type="screen4x3"/>
  <p:notesSz cx="9269413" cy="6997700"/>
  <p:defaultTextStyle>
    <a:defPPr>
      <a:defRPr lang="en-GB"/>
    </a:defPPr>
    <a:lvl1pPr algn="l" defTabSz="457200" rtl="0" eaLnBrk="0" fontAlgn="base" hangingPunct="0">
      <a:lnSpc>
        <a:spcPct val="13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1pPr>
    <a:lvl2pPr marL="457200" algn="l" defTabSz="457200" rtl="0" eaLnBrk="0" fontAlgn="base" hangingPunct="0">
      <a:lnSpc>
        <a:spcPct val="13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2pPr>
    <a:lvl3pPr marL="914400" algn="l" defTabSz="457200" rtl="0" eaLnBrk="0" fontAlgn="base" hangingPunct="0">
      <a:lnSpc>
        <a:spcPct val="13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3pPr>
    <a:lvl4pPr marL="1371600" algn="l" defTabSz="457200" rtl="0" eaLnBrk="0" fontAlgn="base" hangingPunct="0">
      <a:lnSpc>
        <a:spcPct val="13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4pPr>
    <a:lvl5pPr marL="1828800" algn="l" defTabSz="457200" rtl="0" eaLnBrk="0" fontAlgn="base" hangingPunct="0">
      <a:lnSpc>
        <a:spcPct val="13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00CC"/>
    <a:srgbClr val="CC0099"/>
    <a:srgbClr val="D60093"/>
    <a:srgbClr val="CCCC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 varScale="1">
        <p:scale>
          <a:sx n="74" d="100"/>
          <a:sy n="74" d="100"/>
        </p:scale>
        <p:origin x="-1062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2890838" y="525463"/>
            <a:ext cx="3500437" cy="2625725"/>
          </a:xfrm>
          <a:prstGeom prst="roundRect">
            <a:avLst>
              <a:gd name="adj" fmla="val 60"/>
            </a:avLst>
          </a:prstGeom>
          <a:solidFill>
            <a:srgbClr val="FFFFFF">
              <a:alpha val="29999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1238250" y="3325813"/>
            <a:ext cx="6788150" cy="3144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2886075" y="531813"/>
            <a:ext cx="3495675" cy="26225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39" name="Rectangle 1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86075" y="531813"/>
            <a:ext cx="3495675" cy="2620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1"/>
          <p:cNvSpPr>
            <a:spLocks noChangeArrowheads="1"/>
          </p:cNvSpPr>
          <p:nvPr/>
        </p:nvSpPr>
        <p:spPr bwMode="auto">
          <a:xfrm>
            <a:off x="2890838" y="525463"/>
            <a:ext cx="3500437" cy="2625725"/>
          </a:xfrm>
          <a:prstGeom prst="roundRect">
            <a:avLst>
              <a:gd name="adj" fmla="val 60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LGC Sans" charset="0"/>
              <a:cs typeface="DejaVu LGC Sans" charset="0"/>
            </a:endParaRPr>
          </a:p>
        </p:txBody>
      </p:sp>
      <p:sp>
        <p:nvSpPr>
          <p:cNvPr id="27651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31276096-1746-44AB-BBD5-36E5DDE7C4C9}" type="slidenum">
              <a:rPr lang="en-US"/>
              <a:pPr/>
              <a:t>22</a:t>
            </a:fld>
            <a:endParaRPr lang="en-US"/>
          </a:p>
        </p:txBody>
      </p:sp>
      <p:sp>
        <p:nvSpPr>
          <p:cNvPr id="5734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734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EF2ECD73-B2F0-4E69-9A31-8EDC640D5906}" type="slidenum">
              <a:rPr lang="en-US"/>
              <a:pPr/>
              <a:t>23</a:t>
            </a:fld>
            <a:endParaRPr lang="en-US"/>
          </a:p>
        </p:txBody>
      </p:sp>
      <p:sp>
        <p:nvSpPr>
          <p:cNvPr id="583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837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887110EB-6B4D-42E8-A695-1A9C2FF8D2ED}" type="slidenum">
              <a:rPr lang="en-US"/>
              <a:pPr/>
              <a:t>25</a:t>
            </a:fld>
            <a:endParaRPr lang="en-US"/>
          </a:p>
        </p:txBody>
      </p:sp>
      <p:sp>
        <p:nvSpPr>
          <p:cNvPr id="5939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4AD3EEC9-997D-457B-8E24-FCA49EA727D5}" type="slidenum">
              <a:rPr lang="en-US"/>
              <a:pPr/>
              <a:t>26</a:t>
            </a:fld>
            <a:endParaRPr lang="en-US"/>
          </a:p>
        </p:txBody>
      </p:sp>
      <p:sp>
        <p:nvSpPr>
          <p:cNvPr id="604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04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16826D25-EFA5-4AE2-AE78-CF4DC3CCB417}" type="slidenum">
              <a:rPr lang="en-US"/>
              <a:pPr/>
              <a:t>27</a:t>
            </a:fld>
            <a:endParaRPr lang="en-US"/>
          </a:p>
        </p:txBody>
      </p:sp>
      <p:sp>
        <p:nvSpPr>
          <p:cNvPr id="6144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144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16826D25-EFA5-4AE2-AE78-CF4DC3CCB417}" type="slidenum">
              <a:rPr lang="en-US"/>
              <a:pPr/>
              <a:t>28</a:t>
            </a:fld>
            <a:endParaRPr lang="en-US"/>
          </a:p>
        </p:txBody>
      </p:sp>
      <p:sp>
        <p:nvSpPr>
          <p:cNvPr id="6144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144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1"/>
          <p:cNvSpPr>
            <a:spLocks noChangeArrowheads="1"/>
          </p:cNvSpPr>
          <p:nvPr/>
        </p:nvSpPr>
        <p:spPr bwMode="auto">
          <a:xfrm>
            <a:off x="2886075" y="531813"/>
            <a:ext cx="3498850" cy="2624137"/>
          </a:xfrm>
          <a:prstGeom prst="roundRect">
            <a:avLst>
              <a:gd name="adj" fmla="val 60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LGC Sans" charset="0"/>
              <a:cs typeface="DejaVu LGC Sans" charset="0"/>
            </a:endParaRPr>
          </a:p>
        </p:txBody>
      </p:sp>
      <p:sp>
        <p:nvSpPr>
          <p:cNvPr id="2867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1"/>
          <p:cNvSpPr>
            <a:spLocks noChangeArrowheads="1"/>
          </p:cNvSpPr>
          <p:nvPr/>
        </p:nvSpPr>
        <p:spPr bwMode="auto">
          <a:xfrm>
            <a:off x="2890838" y="525463"/>
            <a:ext cx="3500437" cy="2625725"/>
          </a:xfrm>
          <a:prstGeom prst="roundRect">
            <a:avLst>
              <a:gd name="adj" fmla="val 60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LGC Sans" charset="0"/>
              <a:cs typeface="DejaVu LGC Sans" charset="0"/>
            </a:endParaRPr>
          </a:p>
        </p:txBody>
      </p:sp>
      <p:sp>
        <p:nvSpPr>
          <p:cNvPr id="32771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1"/>
          <p:cNvSpPr>
            <a:spLocks noChangeArrowheads="1"/>
          </p:cNvSpPr>
          <p:nvPr/>
        </p:nvSpPr>
        <p:spPr bwMode="auto">
          <a:xfrm>
            <a:off x="2886075" y="531813"/>
            <a:ext cx="3498850" cy="2624137"/>
          </a:xfrm>
          <a:prstGeom prst="roundRect">
            <a:avLst>
              <a:gd name="adj" fmla="val 60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LGC Sans" charset="0"/>
              <a:cs typeface="DejaVu LGC Sans" charset="0"/>
            </a:endParaRPr>
          </a:p>
        </p:txBody>
      </p:sp>
      <p:sp>
        <p:nvSpPr>
          <p:cNvPr id="40963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1"/>
          <p:cNvSpPr>
            <a:spLocks noChangeArrowheads="1"/>
          </p:cNvSpPr>
          <p:nvPr/>
        </p:nvSpPr>
        <p:spPr bwMode="auto">
          <a:xfrm>
            <a:off x="2886075" y="531813"/>
            <a:ext cx="3498850" cy="2624137"/>
          </a:xfrm>
          <a:prstGeom prst="roundRect">
            <a:avLst>
              <a:gd name="adj" fmla="val 60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LGC Sans" charset="0"/>
              <a:cs typeface="DejaVu LGC Sans" charset="0"/>
            </a:endParaRPr>
          </a:p>
        </p:txBody>
      </p:sp>
      <p:sp>
        <p:nvSpPr>
          <p:cNvPr id="43011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1"/>
          <p:cNvSpPr>
            <a:spLocks noChangeArrowheads="1"/>
          </p:cNvSpPr>
          <p:nvPr/>
        </p:nvSpPr>
        <p:spPr bwMode="auto">
          <a:xfrm>
            <a:off x="2890838" y="525463"/>
            <a:ext cx="3500437" cy="2625725"/>
          </a:xfrm>
          <a:prstGeom prst="roundRect">
            <a:avLst>
              <a:gd name="adj" fmla="val 60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LGC Sans" charset="0"/>
              <a:cs typeface="DejaVu LGC Sans" charset="0"/>
            </a:endParaRPr>
          </a:p>
        </p:txBody>
      </p:sp>
      <p:sp>
        <p:nvSpPr>
          <p:cNvPr id="50179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8850" cy="26241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LGC Sans" charset="0"/>
              <a:cs typeface="DejaVu LGC Sans" charset="0"/>
            </a:endParaRPr>
          </a:p>
        </p:txBody>
      </p:sp>
      <p:sp>
        <p:nvSpPr>
          <p:cNvPr id="4403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8850" cy="26241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LGC Sans" charset="0"/>
              <a:cs typeface="DejaVu LGC Sans" charset="0"/>
            </a:endParaRPr>
          </a:p>
        </p:txBody>
      </p:sp>
      <p:sp>
        <p:nvSpPr>
          <p:cNvPr id="45059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8850" cy="26241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LGC Sans" charset="0"/>
              <a:cs typeface="DejaVu LGC Sans" charset="0"/>
            </a:endParaRPr>
          </a:p>
        </p:txBody>
      </p:sp>
      <p:sp>
        <p:nvSpPr>
          <p:cNvPr id="48131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C08BA64D-0AF7-47F6-8653-C557F94CFAB8}" type="slidenum">
              <a:rPr lang="en-US"/>
              <a:pPr/>
              <a:t>15</a:t>
            </a:fld>
            <a:endParaRPr lang="en-US"/>
          </a:p>
        </p:txBody>
      </p:sp>
      <p:sp>
        <p:nvSpPr>
          <p:cNvPr id="4813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813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C16DC258-305A-48BA-B9DB-A35FBEAD5428}" type="slidenum">
              <a:rPr lang="en-US"/>
              <a:pPr/>
              <a:t>16</a:t>
            </a:fld>
            <a:endParaRPr lang="en-US"/>
          </a:p>
        </p:txBody>
      </p:sp>
      <p:sp>
        <p:nvSpPr>
          <p:cNvPr id="4915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915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2DF372EB-B79B-4F4A-B8C0-D2278F37E40E}" type="slidenum">
              <a:rPr lang="en-US"/>
              <a:pPr/>
              <a:t>17</a:t>
            </a:fld>
            <a:endParaRPr lang="en-US"/>
          </a:p>
        </p:txBody>
      </p:sp>
      <p:sp>
        <p:nvSpPr>
          <p:cNvPr id="5017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018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BF5EEB13-0D42-4EF6-B779-4EA88FBFAB9E}" type="slidenum">
              <a:rPr lang="en-US"/>
              <a:pPr/>
              <a:t>18</a:t>
            </a:fld>
            <a:endParaRPr lang="en-US"/>
          </a:p>
        </p:txBody>
      </p:sp>
      <p:sp>
        <p:nvSpPr>
          <p:cNvPr id="5120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120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C16DC258-305A-48BA-B9DB-A35FBEAD5428}" type="slidenum">
              <a:rPr lang="en-US"/>
              <a:pPr/>
              <a:t>19</a:t>
            </a:fld>
            <a:endParaRPr lang="en-US"/>
          </a:p>
        </p:txBody>
      </p:sp>
      <p:sp>
        <p:nvSpPr>
          <p:cNvPr id="4915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915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88F5230C-97D6-417B-9EBD-2920AA3EB6B8}" type="slidenum">
              <a:rPr lang="en-US"/>
              <a:pPr/>
              <a:t>20</a:t>
            </a:fld>
            <a:endParaRPr lang="en-US"/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427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EF2ECD73-B2F0-4E69-9A31-8EDC640D5906}" type="slidenum">
              <a:rPr lang="en-US"/>
              <a:pPr/>
              <a:t>21</a:t>
            </a:fld>
            <a:endParaRPr lang="en-US"/>
          </a:p>
        </p:txBody>
      </p:sp>
      <p:sp>
        <p:nvSpPr>
          <p:cNvPr id="583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837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 bwMode="auto">
          <a:xfrm>
            <a:off x="0" y="6572272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0" y="0"/>
            <a:ext cx="1813895" cy="6095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ctr"/>
            <a:r>
              <a:rPr lang="en-US" sz="2800" b="1" i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PAH in 3D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 bwMode="auto">
          <a:xfrm>
            <a:off x="0" y="6572272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0" y="0"/>
            <a:ext cx="1813895" cy="6095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ctr"/>
            <a:r>
              <a:rPr lang="en-US" sz="2800" b="1" i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PAH in 3D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813895" cy="6095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ctr"/>
            <a:r>
              <a:rPr lang="en-US" sz="2800" b="1" i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PAH in 3D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0" y="6572272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 userDrawn="1"/>
        </p:nvSpPr>
        <p:spPr>
          <a:xfrm>
            <a:off x="-32" y="6572272"/>
            <a:ext cx="9144000" cy="21431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/>
          <a:lstStyle>
            <a:lvl1pPr>
              <a:defRPr sz="1600" baseline="0">
                <a:solidFill>
                  <a:schemeClr val="accent6"/>
                </a:solidFill>
              </a:defRPr>
            </a:lvl1pPr>
          </a:lstStyle>
          <a:p>
            <a:pPr marL="327025" marR="0" lvl="0" indent="-327025" algn="l" defTabSz="457200" rtl="0" eaLnBrk="0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Ralf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Siebenmorgen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				      	  	                                            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Toulouse 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June’10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813895" cy="6095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ctr"/>
            <a:r>
              <a:rPr lang="en-US" sz="2800" b="1" i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PAH in 3D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0" y="6572272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50" r:id="rId3"/>
    <p:sldLayoutId id="2147483655" r:id="rId4"/>
    <p:sldLayoutId id="2147483664" r:id="rId5"/>
  </p:sldLayoutIdLst>
  <p:txStyles>
    <p:titleStyle>
      <a:lvl1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2pPr>
      <a:lvl3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3pPr>
      <a:lvl4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4pPr>
      <a:lvl5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5pPr>
      <a:lvl6pPr marL="4572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6pPr>
      <a:lvl7pPr marL="9144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7pPr>
      <a:lvl8pPr marL="1371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8pPr>
      <a:lvl9pPr marL="18288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9pPr>
    </p:titleStyle>
    <p:bodyStyle>
      <a:lvl1pPr marL="327025" indent="-327025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1pPr>
      <a:lvl2pPr marL="727075" indent="-269875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800">
          <a:solidFill>
            <a:srgbClr val="0000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AutoShape 3"/>
          <p:cNvSpPr>
            <a:spLocks noChangeArrowheads="1"/>
          </p:cNvSpPr>
          <p:nvPr/>
        </p:nvSpPr>
        <p:spPr bwMode="auto">
          <a:xfrm>
            <a:off x="2879712" y="2571744"/>
            <a:ext cx="3908425" cy="363538"/>
          </a:xfrm>
          <a:prstGeom prst="roundRect">
            <a:avLst>
              <a:gd name="adj" fmla="val 431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11"/>
          <p:cNvSpPr txBox="1">
            <a:spLocks noChangeArrowheads="1"/>
          </p:cNvSpPr>
          <p:nvPr/>
        </p:nvSpPr>
        <p:spPr bwMode="auto">
          <a:xfrm>
            <a:off x="481012" y="2535113"/>
            <a:ext cx="8662988" cy="2679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chemeClr val="accent6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dirty="0">
              <a:solidFill>
                <a:srgbClr val="3333CC"/>
              </a:solidFill>
              <a:latin typeface="+mn-lt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Ø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rgbClr val="3333CC"/>
                </a:solidFill>
                <a:latin typeface="+mn-lt"/>
              </a:rPr>
              <a:t> </a:t>
            </a:r>
            <a:r>
              <a:rPr lang="en-GB" dirty="0" smtClean="0">
                <a:solidFill>
                  <a:srgbClr val="3333CC"/>
                </a:solidFill>
                <a:latin typeface="+mn-lt"/>
              </a:rPr>
              <a:t> </a:t>
            </a:r>
            <a:r>
              <a:rPr lang="en-GB" dirty="0" smtClean="0">
                <a:solidFill>
                  <a:srgbClr val="3333CC"/>
                </a:solidFill>
                <a:latin typeface="+mn-lt"/>
              </a:rPr>
              <a:t>Dust model of the ISM</a:t>
            </a:r>
            <a:endParaRPr lang="en-GB" dirty="0">
              <a:solidFill>
                <a:srgbClr val="3333CC"/>
              </a:solidFill>
              <a:latin typeface="+mn-lt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Ø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>
                <a:solidFill>
                  <a:srgbClr val="3333CC"/>
                </a:solidFill>
                <a:latin typeface="+mn-lt"/>
              </a:rPr>
              <a:t> </a:t>
            </a:r>
            <a:r>
              <a:rPr lang="en-GB" dirty="0" smtClean="0">
                <a:solidFill>
                  <a:srgbClr val="3333CC"/>
                </a:solidFill>
                <a:latin typeface="+mn-lt"/>
              </a:rPr>
              <a:t> PAH bands in starburst nuclei</a:t>
            </a:r>
          </a:p>
          <a:p>
            <a:pPr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Ø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rgbClr val="3333CC"/>
                </a:solidFill>
                <a:latin typeface="+mn-lt"/>
              </a:rPr>
              <a:t> </a:t>
            </a:r>
            <a:r>
              <a:rPr lang="en-GB" dirty="0" smtClean="0">
                <a:solidFill>
                  <a:srgbClr val="3333CC"/>
                </a:solidFill>
                <a:latin typeface="+mn-lt"/>
              </a:rPr>
              <a:t> Monte Carlo </a:t>
            </a:r>
            <a:r>
              <a:rPr lang="en-GB" dirty="0" err="1" smtClean="0">
                <a:solidFill>
                  <a:srgbClr val="3333CC"/>
                </a:solidFill>
                <a:latin typeface="+mn-lt"/>
              </a:rPr>
              <a:t>r</a:t>
            </a:r>
            <a:r>
              <a:rPr lang="en-GB" dirty="0" err="1" smtClean="0">
                <a:solidFill>
                  <a:srgbClr val="3333CC"/>
                </a:solidFill>
                <a:latin typeface="+mn-lt"/>
              </a:rPr>
              <a:t>adiative</a:t>
            </a:r>
            <a:r>
              <a:rPr lang="en-GB" dirty="0" smtClean="0">
                <a:solidFill>
                  <a:srgbClr val="3333CC"/>
                </a:solidFill>
                <a:latin typeface="+mn-lt"/>
              </a:rPr>
              <a:t> </a:t>
            </a:r>
            <a:r>
              <a:rPr lang="en-GB" dirty="0">
                <a:solidFill>
                  <a:srgbClr val="3333CC"/>
                </a:solidFill>
                <a:latin typeface="+mn-lt"/>
              </a:rPr>
              <a:t>transfer </a:t>
            </a:r>
          </a:p>
          <a:p>
            <a:pPr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Ø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rgbClr val="3333CC"/>
                </a:solidFill>
                <a:latin typeface="+mn-lt"/>
              </a:rPr>
              <a:t> </a:t>
            </a:r>
            <a:r>
              <a:rPr lang="en-GB" dirty="0" smtClean="0">
                <a:solidFill>
                  <a:srgbClr val="3333CC"/>
                </a:solidFill>
                <a:latin typeface="+mn-lt"/>
              </a:rPr>
              <a:t> PAH destruction in T </a:t>
            </a:r>
            <a:r>
              <a:rPr lang="en-GB" dirty="0" err="1" smtClean="0">
                <a:solidFill>
                  <a:srgbClr val="3333CC"/>
                </a:solidFill>
                <a:latin typeface="+mn-lt"/>
              </a:rPr>
              <a:t>Tauri</a:t>
            </a:r>
            <a:r>
              <a:rPr lang="en-GB" dirty="0" smtClean="0">
                <a:solidFill>
                  <a:srgbClr val="3333CC"/>
                </a:solidFill>
                <a:latin typeface="+mn-lt"/>
              </a:rPr>
              <a:t> </a:t>
            </a:r>
            <a:r>
              <a:rPr lang="en-GB" dirty="0" smtClean="0">
                <a:solidFill>
                  <a:srgbClr val="3333CC"/>
                </a:solidFill>
                <a:latin typeface="+mn-lt"/>
              </a:rPr>
              <a:t>disks </a:t>
            </a:r>
            <a:endParaRPr lang="en-GB" dirty="0">
              <a:solidFill>
                <a:srgbClr val="3333CC"/>
              </a:solidFill>
              <a:latin typeface="+mn-lt"/>
            </a:endParaRPr>
          </a:p>
        </p:txBody>
      </p:sp>
      <p:grpSp>
        <p:nvGrpSpPr>
          <p:cNvPr id="2053" name="Group 12"/>
          <p:cNvGrpSpPr>
            <a:grpSpLocks/>
          </p:cNvGrpSpPr>
          <p:nvPr/>
        </p:nvGrpSpPr>
        <p:grpSpPr bwMode="auto">
          <a:xfrm>
            <a:off x="250825" y="4581525"/>
            <a:ext cx="5086350" cy="1909763"/>
            <a:chOff x="158" y="2886"/>
            <a:chExt cx="3204" cy="1203"/>
          </a:xfrm>
        </p:grpSpPr>
        <p:sp>
          <p:nvSpPr>
            <p:cNvPr id="2054" name="AutoShape 13"/>
            <p:cNvSpPr>
              <a:spLocks noChangeArrowheads="1"/>
            </p:cNvSpPr>
            <p:nvPr/>
          </p:nvSpPr>
          <p:spPr bwMode="auto">
            <a:xfrm>
              <a:off x="158" y="2886"/>
              <a:ext cx="3205" cy="1204"/>
            </a:xfrm>
            <a:prstGeom prst="roundRect">
              <a:avLst>
                <a:gd name="adj" fmla="val 7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5" name="Group 14"/>
            <p:cNvGrpSpPr>
              <a:grpSpLocks/>
            </p:cNvGrpSpPr>
            <p:nvPr/>
          </p:nvGrpSpPr>
          <p:grpSpPr bwMode="auto">
            <a:xfrm>
              <a:off x="1703" y="2886"/>
              <a:ext cx="113" cy="519"/>
              <a:chOff x="1703" y="2886"/>
              <a:chExt cx="113" cy="519"/>
            </a:xfrm>
          </p:grpSpPr>
          <p:sp>
            <p:nvSpPr>
              <p:cNvPr id="2056" name="AutoShape 15"/>
              <p:cNvSpPr>
                <a:spLocks noChangeArrowheads="1"/>
              </p:cNvSpPr>
              <p:nvPr/>
            </p:nvSpPr>
            <p:spPr bwMode="auto">
              <a:xfrm>
                <a:off x="1706" y="2886"/>
                <a:ext cx="111" cy="517"/>
              </a:xfrm>
              <a:prstGeom prst="roundRect">
                <a:avLst>
                  <a:gd name="adj" fmla="val 889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057" name="Group 16"/>
              <p:cNvGrpSpPr>
                <a:grpSpLocks/>
              </p:cNvGrpSpPr>
              <p:nvPr/>
            </p:nvGrpSpPr>
            <p:grpSpPr bwMode="auto">
              <a:xfrm>
                <a:off x="1703" y="2886"/>
                <a:ext cx="113" cy="519"/>
                <a:chOff x="1703" y="2886"/>
                <a:chExt cx="113" cy="519"/>
              </a:xfrm>
            </p:grpSpPr>
            <p:sp>
              <p:nvSpPr>
                <p:cNvPr id="2058" name="AutoShape 17"/>
                <p:cNvSpPr>
                  <a:spLocks noChangeArrowheads="1"/>
                </p:cNvSpPr>
                <p:nvPr/>
              </p:nvSpPr>
              <p:spPr bwMode="auto">
                <a:xfrm>
                  <a:off x="1706" y="2886"/>
                  <a:ext cx="109" cy="515"/>
                </a:xfrm>
                <a:prstGeom prst="roundRect">
                  <a:avLst>
                    <a:gd name="adj" fmla="val 90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2059" name="Group 18"/>
                <p:cNvGrpSpPr>
                  <a:grpSpLocks/>
                </p:cNvGrpSpPr>
                <p:nvPr/>
              </p:nvGrpSpPr>
              <p:grpSpPr bwMode="auto">
                <a:xfrm>
                  <a:off x="1703" y="2886"/>
                  <a:ext cx="113" cy="519"/>
                  <a:chOff x="1703" y="2886"/>
                  <a:chExt cx="113" cy="519"/>
                </a:xfrm>
              </p:grpSpPr>
              <p:sp>
                <p:nvSpPr>
                  <p:cNvPr id="2060" name="AutoShape 19"/>
                  <p:cNvSpPr>
                    <a:spLocks noChangeArrowheads="1"/>
                  </p:cNvSpPr>
                  <p:nvPr/>
                </p:nvSpPr>
                <p:spPr bwMode="auto">
                  <a:xfrm>
                    <a:off x="1706" y="2886"/>
                    <a:ext cx="108" cy="513"/>
                  </a:xfrm>
                  <a:prstGeom prst="roundRect">
                    <a:avLst>
                      <a:gd name="adj" fmla="val 907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61" name="AutoShape 20"/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886"/>
                    <a:ext cx="114" cy="520"/>
                  </a:xfrm>
                  <a:prstGeom prst="roundRect">
                    <a:avLst>
                      <a:gd name="adj" fmla="val 907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>
                      <a:lnSpc>
                        <a:spcPct val="100000"/>
                      </a:lnSpc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</a:pPr>
                    <a:endParaRPr lang="en-GB">
                      <a:solidFill>
                        <a:srgbClr val="3333CC"/>
                      </a:solidFill>
                      <a:latin typeface="Comic Sans MS" pitchFamily="64" charset="0"/>
                      <a:cs typeface="Times New Roman" pitchFamily="16" charset="0"/>
                    </a:endParaRPr>
                  </a:p>
                  <a:p>
                    <a:pPr>
                      <a:lnSpc>
                        <a:spcPct val="100000"/>
                      </a:lnSpc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</a:pPr>
                    <a:endParaRPr lang="en-GB">
                      <a:solidFill>
                        <a:srgbClr val="3333CC"/>
                      </a:solidFill>
                      <a:latin typeface="Comic Sans MS" pitchFamily="64" charset="0"/>
                      <a:cs typeface="Times New Roman" pitchFamily="16" charset="0"/>
                    </a:endParaRPr>
                  </a:p>
                </p:txBody>
              </p:sp>
            </p:grpSp>
          </p:grpSp>
        </p:grpSp>
      </p:grpSp>
      <p:sp>
        <p:nvSpPr>
          <p:cNvPr id="22" name="Rectangle 21"/>
          <p:cNvSpPr/>
          <p:nvPr/>
        </p:nvSpPr>
        <p:spPr>
          <a:xfrm>
            <a:off x="0" y="-24"/>
            <a:ext cx="5286348" cy="157703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perspectiveContrastingRightFacing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en-GB" sz="7200" b="1" i="1" u="sng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urier New" pitchFamily="49" charset="0"/>
              </a:rPr>
              <a:t>PAH in </a:t>
            </a:r>
            <a:r>
              <a:rPr lang="en-GB" sz="7200" i="1" u="sng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ourier New" pitchFamily="49" charset="0"/>
              </a:rPr>
              <a:t>3D</a:t>
            </a:r>
            <a:endParaRPr lang="en-US" sz="7200" i="1" u="sng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643570" y="1500174"/>
            <a:ext cx="3500430" cy="771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2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rgbClr val="3333CC"/>
                </a:solidFill>
                <a:latin typeface="+mn-lt"/>
              </a:rPr>
              <a:t>Frank </a:t>
            </a:r>
            <a:r>
              <a:rPr lang="en-GB" dirty="0" err="1" smtClean="0">
                <a:solidFill>
                  <a:srgbClr val="3333CC"/>
                </a:solidFill>
                <a:latin typeface="+mn-lt"/>
              </a:rPr>
              <a:t>Heymann</a:t>
            </a:r>
            <a:r>
              <a:rPr lang="en-GB" dirty="0" smtClean="0">
                <a:solidFill>
                  <a:srgbClr val="3333CC"/>
                </a:solidFill>
                <a:latin typeface="+mn-lt"/>
              </a:rPr>
              <a:t> (PhD)</a:t>
            </a:r>
          </a:p>
          <a:p>
            <a:pPr>
              <a:lnSpc>
                <a:spcPct val="92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err="1" smtClean="0">
                <a:solidFill>
                  <a:srgbClr val="3333CC"/>
                </a:solidFill>
                <a:latin typeface="+mn-lt"/>
              </a:rPr>
              <a:t>Endrik</a:t>
            </a:r>
            <a:r>
              <a:rPr lang="en-GB" dirty="0" smtClean="0">
                <a:solidFill>
                  <a:srgbClr val="3333CC"/>
                </a:solidFill>
                <a:latin typeface="+mn-lt"/>
              </a:rPr>
              <a:t> </a:t>
            </a:r>
            <a:r>
              <a:rPr lang="en-GB" dirty="0" err="1" smtClean="0">
                <a:solidFill>
                  <a:srgbClr val="3333CC"/>
                </a:solidFill>
                <a:latin typeface="+mn-lt"/>
              </a:rPr>
              <a:t>Kr</a:t>
            </a:r>
            <a:r>
              <a:rPr lang="en-GB" dirty="0" err="1" smtClean="0">
                <a:solidFill>
                  <a:srgbClr val="3333CC"/>
                </a:solidFill>
                <a:latin typeface="+mn-lt"/>
                <a:cs typeface="Times New Roman" pitchFamily="16" charset="0"/>
              </a:rPr>
              <a:t>ű</a:t>
            </a:r>
            <a:r>
              <a:rPr lang="en-GB" dirty="0" err="1" smtClean="0">
                <a:solidFill>
                  <a:srgbClr val="3333CC"/>
                </a:solidFill>
                <a:latin typeface="+mn-lt"/>
              </a:rPr>
              <a:t>gel</a:t>
            </a:r>
            <a:endParaRPr lang="en-GB" dirty="0" smtClean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676525" y="1571612"/>
            <a:ext cx="646747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6466674"/>
            <a:ext cx="5857884" cy="3539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Siebenmorgen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et al. (2001)</a:t>
            </a:r>
            <a:endParaRPr lang="en-US" sz="14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Picture 7" descr="galkern_ideal_c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1" y="3857629"/>
            <a:ext cx="2549405" cy="2399550"/>
          </a:xfrm>
          <a:prstGeom prst="rect">
            <a:avLst/>
          </a:prstGeom>
          <a:noFill/>
        </p:spPr>
      </p:pic>
      <p:pic>
        <p:nvPicPr>
          <p:cNvPr id="7" name="Picture 8" descr="hotspots_cu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714488"/>
            <a:ext cx="2470141" cy="192882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29058" y="2000240"/>
            <a:ext cx="2786082" cy="5872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NGC1808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32" y="0"/>
            <a:ext cx="9144000" cy="76198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</a:t>
            </a:r>
            <a:r>
              <a:rPr kumimoji="0" lang="en-US" sz="32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Radiative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 transfer in SB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285852" y="642918"/>
            <a:ext cx="664845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013" y="1066800"/>
            <a:ext cx="81819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-24"/>
            <a:ext cx="9144000" cy="76198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post  ISO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461952" y="3712174"/>
            <a:ext cx="2036135" cy="5407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n-lt"/>
              </a:rPr>
              <a:t>17   features</a:t>
            </a:r>
            <a:endParaRPr lang="en-US" dirty="0">
              <a:solidFill>
                <a:schemeClr val="accent6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32" y="6429396"/>
            <a:ext cx="6786610" cy="4286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Siebenmorgen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et al. (2001)</a:t>
            </a:r>
            <a:endParaRPr lang="en-US" sz="16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71470" y="23812"/>
            <a:ext cx="9144000" cy="76198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post  ISO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195388" y="928688"/>
            <a:ext cx="67532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M82l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57628"/>
            <a:ext cx="4932363" cy="2717797"/>
          </a:xfrm>
          <a:prstGeom prst="rect">
            <a:avLst/>
          </a:prstGeom>
          <a:noFill/>
        </p:spPr>
      </p:pic>
      <p:pic>
        <p:nvPicPr>
          <p:cNvPr id="42000" name="Picture 16" descr="M82s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14356"/>
            <a:ext cx="5365781" cy="3286149"/>
          </a:xfrm>
          <a:prstGeom prst="rect">
            <a:avLst/>
          </a:prstGeom>
          <a:noFill/>
        </p:spPr>
      </p:pic>
      <p:sp>
        <p:nvSpPr>
          <p:cNvPr id="42001" name="Line 17"/>
          <p:cNvSpPr>
            <a:spLocks noChangeShapeType="1"/>
          </p:cNvSpPr>
          <p:nvPr/>
        </p:nvSpPr>
        <p:spPr bwMode="auto">
          <a:xfrm flipH="1">
            <a:off x="928661" y="3500438"/>
            <a:ext cx="1928826" cy="579435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05" name="Line 21"/>
          <p:cNvSpPr>
            <a:spLocks noChangeShapeType="1"/>
          </p:cNvSpPr>
          <p:nvPr/>
        </p:nvSpPr>
        <p:spPr bwMode="auto">
          <a:xfrm>
            <a:off x="3500431" y="3500439"/>
            <a:ext cx="1071570" cy="500066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-32" y="6507167"/>
            <a:ext cx="6072230" cy="3539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Siebenmorgen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et al. (2007)</a:t>
            </a:r>
            <a:endParaRPr lang="en-US" sz="14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71470" y="23812"/>
            <a:ext cx="9144000" cy="76198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post Spitzer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00760" y="3071810"/>
            <a:ext cx="2890535" cy="2154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en-US" sz="2800" dirty="0" smtClean="0">
                <a:solidFill>
                  <a:schemeClr val="accent6"/>
                </a:solidFill>
                <a:latin typeface="Comic Sans MS" pitchFamily="66" charset="0"/>
              </a:rPr>
              <a:t>SED model grid:</a:t>
            </a:r>
          </a:p>
          <a:p>
            <a:pPr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Comic Sans MS" pitchFamily="66" charset="0"/>
              </a:rPr>
              <a:t> luminosity</a:t>
            </a:r>
          </a:p>
          <a:p>
            <a:pPr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Comic Sans MS" pitchFamily="66" charset="0"/>
              </a:rPr>
              <a:t> size </a:t>
            </a:r>
          </a:p>
          <a:p>
            <a:pPr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Comic Sans MS" pitchFamily="66" charset="0"/>
              </a:rPr>
              <a:t> mass</a:t>
            </a:r>
            <a:endParaRPr lang="en-US" dirty="0">
              <a:solidFill>
                <a:schemeClr val="accent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rs35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2745" y="714357"/>
            <a:ext cx="8103305" cy="51435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71470" y="23812"/>
            <a:ext cx="9144000" cy="76198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high  z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4714876" y="4500570"/>
            <a:ext cx="1000132" cy="785818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7072330" y="5857892"/>
            <a:ext cx="17907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6429396"/>
            <a:ext cx="6929454" cy="4222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Efstathiou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&amp;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Siebenmorgen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(2009)</a:t>
            </a:r>
            <a:endParaRPr lang="en-US" sz="16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0" y="6357958"/>
            <a:ext cx="6215042" cy="54078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6"/>
                </a:solidFill>
                <a:latin typeface="+mn-lt"/>
              </a:rPr>
              <a:t>        </a:t>
            </a:r>
            <a:r>
              <a:rPr lang="en-US" b="1" dirty="0" smtClean="0">
                <a:solidFill>
                  <a:schemeClr val="accent6"/>
                </a:solidFill>
                <a:latin typeface="+mn-lt"/>
              </a:rPr>
              <a:t>Original code by  Kr</a:t>
            </a:r>
            <a:r>
              <a:rPr lang="hu-HU" b="1" dirty="0" smtClean="0">
                <a:solidFill>
                  <a:schemeClr val="accent6"/>
                </a:solidFill>
                <a:latin typeface="+mn-lt"/>
                <a:cs typeface="Arial"/>
              </a:rPr>
              <a:t>ű</a:t>
            </a:r>
            <a:r>
              <a:rPr lang="en-US" b="1" dirty="0" smtClean="0">
                <a:solidFill>
                  <a:schemeClr val="accent6"/>
                </a:solidFill>
                <a:latin typeface="+mn-lt"/>
                <a:cs typeface="Arial"/>
              </a:rPr>
              <a:t>gel (2006)</a:t>
            </a:r>
            <a:endParaRPr lang="en-US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15363" name="AutoShape 1"/>
          <p:cNvSpPr>
            <a:spLocks noChangeArrowheads="1"/>
          </p:cNvSpPr>
          <p:nvPr/>
        </p:nvSpPr>
        <p:spPr bwMode="auto">
          <a:xfrm>
            <a:off x="622080" y="1820351"/>
            <a:ext cx="4608000" cy="4608484"/>
          </a:xfrm>
          <a:prstGeom prst="roundRect">
            <a:avLst>
              <a:gd name="adj" fmla="val 28"/>
            </a:avLst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64" name="Line 2"/>
          <p:cNvSpPr>
            <a:spLocks noChangeShapeType="1"/>
          </p:cNvSpPr>
          <p:nvPr/>
        </p:nvSpPr>
        <p:spPr bwMode="auto">
          <a:xfrm>
            <a:off x="1774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65" name="Line 3"/>
          <p:cNvSpPr>
            <a:spLocks noChangeShapeType="1"/>
          </p:cNvSpPr>
          <p:nvPr/>
        </p:nvSpPr>
        <p:spPr bwMode="auto">
          <a:xfrm>
            <a:off x="2926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66" name="Line 4"/>
          <p:cNvSpPr>
            <a:spLocks noChangeShapeType="1"/>
          </p:cNvSpPr>
          <p:nvPr/>
        </p:nvSpPr>
        <p:spPr bwMode="auto">
          <a:xfrm>
            <a:off x="4078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67" name="Line 5"/>
          <p:cNvSpPr>
            <a:spLocks noChangeShapeType="1"/>
          </p:cNvSpPr>
          <p:nvPr/>
        </p:nvSpPr>
        <p:spPr bwMode="auto">
          <a:xfrm>
            <a:off x="622080" y="2972472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68" name="Line 6"/>
          <p:cNvSpPr>
            <a:spLocks noChangeShapeType="1"/>
          </p:cNvSpPr>
          <p:nvPr/>
        </p:nvSpPr>
        <p:spPr bwMode="auto">
          <a:xfrm>
            <a:off x="622080" y="4124593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69" name="Line 7"/>
          <p:cNvSpPr>
            <a:spLocks noChangeShapeType="1"/>
          </p:cNvSpPr>
          <p:nvPr/>
        </p:nvSpPr>
        <p:spPr bwMode="auto">
          <a:xfrm>
            <a:off x="622080" y="5276714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0" name="Line 8"/>
          <p:cNvSpPr>
            <a:spLocks noChangeShapeType="1"/>
          </p:cNvSpPr>
          <p:nvPr/>
        </p:nvSpPr>
        <p:spPr bwMode="auto">
          <a:xfrm>
            <a:off x="215856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1" name="Line 9"/>
          <p:cNvSpPr>
            <a:spLocks noChangeShapeType="1"/>
          </p:cNvSpPr>
          <p:nvPr/>
        </p:nvSpPr>
        <p:spPr bwMode="auto">
          <a:xfrm>
            <a:off x="254160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2" name="Line 10"/>
          <p:cNvSpPr>
            <a:spLocks noChangeShapeType="1"/>
          </p:cNvSpPr>
          <p:nvPr/>
        </p:nvSpPr>
        <p:spPr bwMode="auto">
          <a:xfrm>
            <a:off x="1774080" y="450911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3" name="Line 11"/>
          <p:cNvSpPr>
            <a:spLocks noChangeShapeType="1"/>
          </p:cNvSpPr>
          <p:nvPr/>
        </p:nvSpPr>
        <p:spPr bwMode="auto">
          <a:xfrm>
            <a:off x="1774080" y="489219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4" name="Line 12"/>
          <p:cNvSpPr>
            <a:spLocks noChangeShapeType="1"/>
          </p:cNvSpPr>
          <p:nvPr/>
        </p:nvSpPr>
        <p:spPr bwMode="auto">
          <a:xfrm>
            <a:off x="4078080" y="4700653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5" name="Line 13"/>
          <p:cNvSpPr>
            <a:spLocks noChangeShapeType="1"/>
          </p:cNvSpPr>
          <p:nvPr/>
        </p:nvSpPr>
        <p:spPr bwMode="auto">
          <a:xfrm>
            <a:off x="4654080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6" name="Line 14"/>
          <p:cNvSpPr>
            <a:spLocks noChangeShapeType="1"/>
          </p:cNvSpPr>
          <p:nvPr/>
        </p:nvSpPr>
        <p:spPr bwMode="auto">
          <a:xfrm>
            <a:off x="3117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7" name="Line 15"/>
          <p:cNvSpPr>
            <a:spLocks noChangeShapeType="1"/>
          </p:cNvSpPr>
          <p:nvPr/>
        </p:nvSpPr>
        <p:spPr bwMode="auto">
          <a:xfrm>
            <a:off x="3310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8" name="Line 16"/>
          <p:cNvSpPr>
            <a:spLocks noChangeShapeType="1"/>
          </p:cNvSpPr>
          <p:nvPr/>
        </p:nvSpPr>
        <p:spPr bwMode="auto">
          <a:xfrm>
            <a:off x="3502080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9" name="Line 17"/>
          <p:cNvSpPr>
            <a:spLocks noChangeShapeType="1"/>
          </p:cNvSpPr>
          <p:nvPr/>
        </p:nvSpPr>
        <p:spPr bwMode="auto">
          <a:xfrm>
            <a:off x="3693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0" name="Line 18"/>
          <p:cNvSpPr>
            <a:spLocks noChangeShapeType="1"/>
          </p:cNvSpPr>
          <p:nvPr/>
        </p:nvSpPr>
        <p:spPr bwMode="auto">
          <a:xfrm>
            <a:off x="3886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1" name="Line 19"/>
          <p:cNvSpPr>
            <a:spLocks noChangeShapeType="1"/>
          </p:cNvSpPr>
          <p:nvPr/>
        </p:nvSpPr>
        <p:spPr bwMode="auto">
          <a:xfrm>
            <a:off x="2926080" y="316401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2" name="Line 20"/>
          <p:cNvSpPr>
            <a:spLocks noChangeShapeType="1"/>
          </p:cNvSpPr>
          <p:nvPr/>
        </p:nvSpPr>
        <p:spPr bwMode="auto">
          <a:xfrm>
            <a:off x="2926080" y="335699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3" name="Line 21"/>
          <p:cNvSpPr>
            <a:spLocks noChangeShapeType="1"/>
          </p:cNvSpPr>
          <p:nvPr/>
        </p:nvSpPr>
        <p:spPr bwMode="auto">
          <a:xfrm>
            <a:off x="2926080" y="3548532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4" name="Line 22"/>
          <p:cNvSpPr>
            <a:spLocks noChangeShapeType="1"/>
          </p:cNvSpPr>
          <p:nvPr/>
        </p:nvSpPr>
        <p:spPr bwMode="auto">
          <a:xfrm>
            <a:off x="2926080" y="393305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5" name="Line 23"/>
          <p:cNvSpPr>
            <a:spLocks noChangeShapeType="1"/>
          </p:cNvSpPr>
          <p:nvPr/>
        </p:nvSpPr>
        <p:spPr bwMode="auto">
          <a:xfrm>
            <a:off x="2926080" y="374007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6" name="Line 24"/>
          <p:cNvSpPr>
            <a:spLocks noChangeShapeType="1"/>
          </p:cNvSpPr>
          <p:nvPr/>
        </p:nvSpPr>
        <p:spPr bwMode="auto">
          <a:xfrm flipV="1">
            <a:off x="622080" y="1242851"/>
            <a:ext cx="1440" cy="5789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7" name="Line 25"/>
          <p:cNvSpPr>
            <a:spLocks noChangeShapeType="1"/>
          </p:cNvSpPr>
          <p:nvPr/>
        </p:nvSpPr>
        <p:spPr bwMode="auto">
          <a:xfrm>
            <a:off x="5230080" y="6428835"/>
            <a:ext cx="576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8" name="Text Box 26"/>
          <p:cNvSpPr txBox="1">
            <a:spLocks noChangeArrowheads="1"/>
          </p:cNvSpPr>
          <p:nvPr/>
        </p:nvSpPr>
        <p:spPr bwMode="auto">
          <a:xfrm>
            <a:off x="714348" y="714356"/>
            <a:ext cx="4420272" cy="99082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91686" indent="-293764">
              <a:lnSpc>
                <a:spcPct val="100000"/>
              </a:lnSpc>
              <a:spcAft>
                <a:spcPts val="1293"/>
              </a:spcAft>
              <a:buClr>
                <a:schemeClr val="accent6"/>
              </a:buClr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dirty="0">
                <a:solidFill>
                  <a:schemeClr val="accent6"/>
                </a:solidFill>
                <a:latin typeface="+mn-lt"/>
              </a:rPr>
              <a:t>Arbitrary dust distribution </a:t>
            </a:r>
            <a:endParaRPr lang="en-US" sz="800" dirty="0">
              <a:solidFill>
                <a:schemeClr val="accent6"/>
              </a:solidFill>
              <a:latin typeface="+mn-lt"/>
            </a:endParaRPr>
          </a:p>
          <a:p>
            <a:pPr marL="391686" indent="-293764">
              <a:lnSpc>
                <a:spcPct val="100000"/>
              </a:lnSpc>
              <a:spcAft>
                <a:spcPts val="1293"/>
              </a:spcAft>
              <a:buClr>
                <a:schemeClr val="accent6"/>
              </a:buClr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dirty="0" smtClean="0">
                <a:solidFill>
                  <a:schemeClr val="accent6"/>
                </a:solidFill>
                <a:latin typeface="+mn-lt"/>
              </a:rPr>
              <a:t>Pseudo </a:t>
            </a:r>
            <a:r>
              <a:rPr lang="en-US" dirty="0">
                <a:solidFill>
                  <a:schemeClr val="accent6"/>
                </a:solidFill>
                <a:latin typeface="+mn-lt"/>
              </a:rPr>
              <a:t>adaptive mesh </a:t>
            </a:r>
          </a:p>
        </p:txBody>
      </p:sp>
      <p:sp>
        <p:nvSpPr>
          <p:cNvPr id="15389" name="Text Box 27"/>
          <p:cNvSpPr txBox="1">
            <a:spLocks noChangeArrowheads="1"/>
          </p:cNvSpPr>
          <p:nvPr/>
        </p:nvSpPr>
        <p:spPr bwMode="auto">
          <a:xfrm>
            <a:off x="6013440" y="2832778"/>
            <a:ext cx="2695680" cy="2559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2401" rIns="0" bIns="0"/>
          <a:lstStyle/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2">
                    <a:lumMod val="75000"/>
                  </a:schemeClr>
                </a:solidFill>
              </a:rPr>
              <a:t>geometry</a:t>
            </a:r>
            <a:endParaRPr lang="en-US" sz="2500" dirty="0">
              <a:solidFill>
                <a:schemeClr val="accent2">
                  <a:lumMod val="75000"/>
                </a:schemeClr>
              </a:solidFill>
            </a:endParaRPr>
          </a:p>
          <a:p>
            <a:pPr marL="391686" indent="-293764">
              <a:spcAft>
                <a:spcPts val="1293"/>
              </a:spcAft>
              <a:buSzPct val="45000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15390" name="Text Box 28"/>
          <p:cNvSpPr txBox="1">
            <a:spLocks noChangeArrowheads="1"/>
          </p:cNvSpPr>
          <p:nvPr/>
        </p:nvSpPr>
        <p:spPr bwMode="auto">
          <a:xfrm>
            <a:off x="4929190" y="-24"/>
            <a:ext cx="4143404" cy="763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>
                <a:solidFill>
                  <a:schemeClr val="accent6"/>
                </a:solidFill>
                <a:latin typeface="Impact" pitchFamily="34" charset="0"/>
              </a:rPr>
              <a:t>Monte </a:t>
            </a: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Carlo</a:t>
            </a:r>
            <a:endParaRPr lang="en-US" sz="3200" dirty="0">
              <a:solidFill>
                <a:schemeClr val="accent6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AutoShape 1"/>
          <p:cNvSpPr>
            <a:spLocks noChangeArrowheads="1"/>
          </p:cNvSpPr>
          <p:nvPr/>
        </p:nvSpPr>
        <p:spPr bwMode="auto">
          <a:xfrm>
            <a:off x="622080" y="1820351"/>
            <a:ext cx="4608000" cy="4608484"/>
          </a:xfrm>
          <a:prstGeom prst="roundRect">
            <a:avLst>
              <a:gd name="adj" fmla="val 28"/>
            </a:avLst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6388" name="Line 2"/>
          <p:cNvSpPr>
            <a:spLocks noChangeShapeType="1"/>
          </p:cNvSpPr>
          <p:nvPr/>
        </p:nvSpPr>
        <p:spPr bwMode="auto">
          <a:xfrm>
            <a:off x="1774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89" name="Line 3"/>
          <p:cNvSpPr>
            <a:spLocks noChangeShapeType="1"/>
          </p:cNvSpPr>
          <p:nvPr/>
        </p:nvSpPr>
        <p:spPr bwMode="auto">
          <a:xfrm>
            <a:off x="2926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0" name="Line 4"/>
          <p:cNvSpPr>
            <a:spLocks noChangeShapeType="1"/>
          </p:cNvSpPr>
          <p:nvPr/>
        </p:nvSpPr>
        <p:spPr bwMode="auto">
          <a:xfrm>
            <a:off x="4078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1" name="Line 5"/>
          <p:cNvSpPr>
            <a:spLocks noChangeShapeType="1"/>
          </p:cNvSpPr>
          <p:nvPr/>
        </p:nvSpPr>
        <p:spPr bwMode="auto">
          <a:xfrm>
            <a:off x="622080" y="2972472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2" name="Line 6"/>
          <p:cNvSpPr>
            <a:spLocks noChangeShapeType="1"/>
          </p:cNvSpPr>
          <p:nvPr/>
        </p:nvSpPr>
        <p:spPr bwMode="auto">
          <a:xfrm>
            <a:off x="622080" y="4124593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3" name="Line 7"/>
          <p:cNvSpPr>
            <a:spLocks noChangeShapeType="1"/>
          </p:cNvSpPr>
          <p:nvPr/>
        </p:nvSpPr>
        <p:spPr bwMode="auto">
          <a:xfrm>
            <a:off x="622080" y="5276714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4" name="Line 8"/>
          <p:cNvSpPr>
            <a:spLocks noChangeShapeType="1"/>
          </p:cNvSpPr>
          <p:nvPr/>
        </p:nvSpPr>
        <p:spPr bwMode="auto">
          <a:xfrm>
            <a:off x="215856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5" name="Line 9"/>
          <p:cNvSpPr>
            <a:spLocks noChangeShapeType="1"/>
          </p:cNvSpPr>
          <p:nvPr/>
        </p:nvSpPr>
        <p:spPr bwMode="auto">
          <a:xfrm>
            <a:off x="254160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6" name="Line 10"/>
          <p:cNvSpPr>
            <a:spLocks noChangeShapeType="1"/>
          </p:cNvSpPr>
          <p:nvPr/>
        </p:nvSpPr>
        <p:spPr bwMode="auto">
          <a:xfrm>
            <a:off x="1774080" y="450911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7" name="Line 11"/>
          <p:cNvSpPr>
            <a:spLocks noChangeShapeType="1"/>
          </p:cNvSpPr>
          <p:nvPr/>
        </p:nvSpPr>
        <p:spPr bwMode="auto">
          <a:xfrm>
            <a:off x="1774080" y="489219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8" name="Line 12"/>
          <p:cNvSpPr>
            <a:spLocks noChangeShapeType="1"/>
          </p:cNvSpPr>
          <p:nvPr/>
        </p:nvSpPr>
        <p:spPr bwMode="auto">
          <a:xfrm>
            <a:off x="4078080" y="4700653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9" name="Line 13"/>
          <p:cNvSpPr>
            <a:spLocks noChangeShapeType="1"/>
          </p:cNvSpPr>
          <p:nvPr/>
        </p:nvSpPr>
        <p:spPr bwMode="auto">
          <a:xfrm>
            <a:off x="4654080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0" name="Line 14"/>
          <p:cNvSpPr>
            <a:spLocks noChangeShapeType="1"/>
          </p:cNvSpPr>
          <p:nvPr/>
        </p:nvSpPr>
        <p:spPr bwMode="auto">
          <a:xfrm>
            <a:off x="3117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1" name="Line 15"/>
          <p:cNvSpPr>
            <a:spLocks noChangeShapeType="1"/>
          </p:cNvSpPr>
          <p:nvPr/>
        </p:nvSpPr>
        <p:spPr bwMode="auto">
          <a:xfrm>
            <a:off x="3310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2" name="Line 16"/>
          <p:cNvSpPr>
            <a:spLocks noChangeShapeType="1"/>
          </p:cNvSpPr>
          <p:nvPr/>
        </p:nvSpPr>
        <p:spPr bwMode="auto">
          <a:xfrm>
            <a:off x="3502080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3" name="Line 17"/>
          <p:cNvSpPr>
            <a:spLocks noChangeShapeType="1"/>
          </p:cNvSpPr>
          <p:nvPr/>
        </p:nvSpPr>
        <p:spPr bwMode="auto">
          <a:xfrm>
            <a:off x="3693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4" name="Line 18"/>
          <p:cNvSpPr>
            <a:spLocks noChangeShapeType="1"/>
          </p:cNvSpPr>
          <p:nvPr/>
        </p:nvSpPr>
        <p:spPr bwMode="auto">
          <a:xfrm>
            <a:off x="3886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5" name="Line 19"/>
          <p:cNvSpPr>
            <a:spLocks noChangeShapeType="1"/>
          </p:cNvSpPr>
          <p:nvPr/>
        </p:nvSpPr>
        <p:spPr bwMode="auto">
          <a:xfrm>
            <a:off x="2926080" y="316401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6" name="Line 20"/>
          <p:cNvSpPr>
            <a:spLocks noChangeShapeType="1"/>
          </p:cNvSpPr>
          <p:nvPr/>
        </p:nvSpPr>
        <p:spPr bwMode="auto">
          <a:xfrm>
            <a:off x="2926080" y="335699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7" name="Line 21"/>
          <p:cNvSpPr>
            <a:spLocks noChangeShapeType="1"/>
          </p:cNvSpPr>
          <p:nvPr/>
        </p:nvSpPr>
        <p:spPr bwMode="auto">
          <a:xfrm>
            <a:off x="2926080" y="3548532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8" name="Line 22"/>
          <p:cNvSpPr>
            <a:spLocks noChangeShapeType="1"/>
          </p:cNvSpPr>
          <p:nvPr/>
        </p:nvSpPr>
        <p:spPr bwMode="auto">
          <a:xfrm>
            <a:off x="2926080" y="393305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9" name="Line 23"/>
          <p:cNvSpPr>
            <a:spLocks noChangeShapeType="1"/>
          </p:cNvSpPr>
          <p:nvPr/>
        </p:nvSpPr>
        <p:spPr bwMode="auto">
          <a:xfrm>
            <a:off x="2926080" y="374007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10" name="Line 24"/>
          <p:cNvSpPr>
            <a:spLocks noChangeShapeType="1"/>
          </p:cNvSpPr>
          <p:nvPr/>
        </p:nvSpPr>
        <p:spPr bwMode="auto">
          <a:xfrm flipV="1">
            <a:off x="622080" y="1242851"/>
            <a:ext cx="1440" cy="5789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11" name="Line 25"/>
          <p:cNvSpPr>
            <a:spLocks noChangeShapeType="1"/>
          </p:cNvSpPr>
          <p:nvPr/>
        </p:nvSpPr>
        <p:spPr bwMode="auto">
          <a:xfrm>
            <a:off x="5230080" y="6428835"/>
            <a:ext cx="576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12" name="Line 26"/>
          <p:cNvSpPr>
            <a:spLocks noChangeShapeType="1"/>
          </p:cNvSpPr>
          <p:nvPr/>
        </p:nvSpPr>
        <p:spPr bwMode="auto">
          <a:xfrm flipV="1">
            <a:off x="622081" y="5083734"/>
            <a:ext cx="2112480" cy="1346542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13" name="Text Box 27"/>
          <p:cNvSpPr txBox="1">
            <a:spLocks noChangeArrowheads="1"/>
          </p:cNvSpPr>
          <p:nvPr/>
        </p:nvSpPr>
        <p:spPr bwMode="auto">
          <a:xfrm>
            <a:off x="6013440" y="2832778"/>
            <a:ext cx="2695680" cy="2559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2401" rIns="0" bIns="0"/>
          <a:lstStyle/>
          <a:p>
            <a:pPr marL="555122" indent="-457200">
              <a:spcAft>
                <a:spcPts val="1293"/>
              </a:spcAft>
              <a:buClr>
                <a:srgbClr val="002060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/>
                </a:solidFill>
              </a:rPr>
              <a:t>geometry</a:t>
            </a:r>
            <a:endParaRPr lang="en-US" sz="2500" dirty="0">
              <a:solidFill>
                <a:schemeClr val="accent6"/>
              </a:solidFill>
            </a:endParaRPr>
          </a:p>
          <a:p>
            <a:pPr marL="555122" indent="-457200">
              <a:spcAft>
                <a:spcPts val="1293"/>
              </a:spcAft>
              <a:buClr>
                <a:srgbClr val="002060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/>
                </a:solidFill>
              </a:rPr>
              <a:t>source</a:t>
            </a:r>
            <a:endParaRPr lang="en-US" sz="2500" dirty="0">
              <a:solidFill>
                <a:schemeClr val="accent6"/>
              </a:solidFill>
            </a:endParaRPr>
          </a:p>
          <a:p>
            <a:pPr marL="391686" indent="-293764">
              <a:spcAft>
                <a:spcPts val="1293"/>
              </a:spcAft>
              <a:buSzPct val="45000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en-US" sz="2500" dirty="0">
              <a:solidFill>
                <a:srgbClr val="000000"/>
              </a:solidFill>
            </a:endParaRPr>
          </a:p>
          <a:p>
            <a:pPr marL="391686" indent="-293764">
              <a:spcAft>
                <a:spcPts val="1293"/>
              </a:spcAft>
              <a:buSzPct val="45000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16414" name="Text Box 28"/>
          <p:cNvSpPr txBox="1">
            <a:spLocks noChangeArrowheads="1"/>
          </p:cNvSpPr>
          <p:nvPr/>
        </p:nvSpPr>
        <p:spPr bwMode="auto">
          <a:xfrm>
            <a:off x="642910" y="1163781"/>
            <a:ext cx="7277760" cy="6221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91686" indent="-293764">
              <a:spcAft>
                <a:spcPts val="1293"/>
              </a:spcAft>
              <a:buClr>
                <a:schemeClr val="accent6"/>
              </a:buClr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dirty="0">
                <a:solidFill>
                  <a:schemeClr val="accent6"/>
                </a:solidFill>
                <a:latin typeface="+mn-lt"/>
              </a:rPr>
              <a:t>Source emits “photon packages</a:t>
            </a:r>
            <a:r>
              <a:rPr lang="en-US" dirty="0" smtClean="0">
                <a:solidFill>
                  <a:schemeClr val="accent6"/>
                </a:solidFill>
                <a:latin typeface="+mn-lt"/>
              </a:rPr>
              <a:t>” of equal energy</a:t>
            </a:r>
            <a:endParaRPr lang="en-US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16415" name="Oval 29"/>
          <p:cNvSpPr>
            <a:spLocks noChangeArrowheads="1"/>
          </p:cNvSpPr>
          <p:nvPr/>
        </p:nvSpPr>
        <p:spPr bwMode="auto">
          <a:xfrm>
            <a:off x="414720" y="6221453"/>
            <a:ext cx="414720" cy="414764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33" name="Text Box 28"/>
          <p:cNvSpPr txBox="1">
            <a:spLocks noChangeArrowheads="1"/>
          </p:cNvSpPr>
          <p:nvPr/>
        </p:nvSpPr>
        <p:spPr bwMode="auto">
          <a:xfrm>
            <a:off x="857224" y="-24"/>
            <a:ext cx="8228160" cy="763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>
                <a:solidFill>
                  <a:schemeClr val="accent6"/>
                </a:solidFill>
                <a:latin typeface="Impact" pitchFamily="34" charset="0"/>
              </a:rPr>
              <a:t>Monte </a:t>
            </a: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Carlo</a:t>
            </a:r>
            <a:endParaRPr lang="en-US" sz="3200" dirty="0">
              <a:solidFill>
                <a:schemeClr val="accent6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AutoShape 1"/>
          <p:cNvSpPr>
            <a:spLocks noChangeArrowheads="1"/>
          </p:cNvSpPr>
          <p:nvPr/>
        </p:nvSpPr>
        <p:spPr bwMode="auto">
          <a:xfrm>
            <a:off x="3502080" y="3740073"/>
            <a:ext cx="191520" cy="191540"/>
          </a:xfrm>
          <a:prstGeom prst="roundRect">
            <a:avLst>
              <a:gd name="adj" fmla="val 755"/>
            </a:avLst>
          </a:prstGeom>
          <a:solidFill>
            <a:srgbClr val="94006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7412" name="AutoShape 2"/>
          <p:cNvSpPr>
            <a:spLocks noChangeArrowheads="1"/>
          </p:cNvSpPr>
          <p:nvPr/>
        </p:nvSpPr>
        <p:spPr bwMode="auto">
          <a:xfrm>
            <a:off x="622080" y="2972472"/>
            <a:ext cx="1152000" cy="1152121"/>
          </a:xfrm>
          <a:prstGeom prst="roundRect">
            <a:avLst>
              <a:gd name="adj" fmla="val 12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7413" name="AutoShape 3"/>
          <p:cNvSpPr>
            <a:spLocks noChangeArrowheads="1"/>
          </p:cNvSpPr>
          <p:nvPr/>
        </p:nvSpPr>
        <p:spPr bwMode="auto">
          <a:xfrm>
            <a:off x="3310561" y="3164013"/>
            <a:ext cx="191520" cy="191540"/>
          </a:xfrm>
          <a:prstGeom prst="roundRect">
            <a:avLst>
              <a:gd name="adj" fmla="val 75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7414" name="AutoShape 4"/>
          <p:cNvSpPr>
            <a:spLocks noChangeArrowheads="1"/>
          </p:cNvSpPr>
          <p:nvPr/>
        </p:nvSpPr>
        <p:spPr bwMode="auto">
          <a:xfrm>
            <a:off x="2541600" y="4892194"/>
            <a:ext cx="384480" cy="384520"/>
          </a:xfrm>
          <a:prstGeom prst="roundRect">
            <a:avLst>
              <a:gd name="adj" fmla="val 375"/>
            </a:avLst>
          </a:prstGeom>
          <a:solidFill>
            <a:srgbClr val="94006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7415" name="AutoShape 5"/>
          <p:cNvSpPr>
            <a:spLocks noChangeArrowheads="1"/>
          </p:cNvSpPr>
          <p:nvPr/>
        </p:nvSpPr>
        <p:spPr bwMode="auto">
          <a:xfrm>
            <a:off x="622080" y="1820351"/>
            <a:ext cx="4608000" cy="4608484"/>
          </a:xfrm>
          <a:prstGeom prst="roundRect">
            <a:avLst>
              <a:gd name="adj" fmla="val 28"/>
            </a:avLst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7416" name="Line 6"/>
          <p:cNvSpPr>
            <a:spLocks noChangeShapeType="1"/>
          </p:cNvSpPr>
          <p:nvPr/>
        </p:nvSpPr>
        <p:spPr bwMode="auto">
          <a:xfrm>
            <a:off x="1774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17" name="Line 7"/>
          <p:cNvSpPr>
            <a:spLocks noChangeShapeType="1"/>
          </p:cNvSpPr>
          <p:nvPr/>
        </p:nvSpPr>
        <p:spPr bwMode="auto">
          <a:xfrm>
            <a:off x="2926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18" name="Line 8"/>
          <p:cNvSpPr>
            <a:spLocks noChangeShapeType="1"/>
          </p:cNvSpPr>
          <p:nvPr/>
        </p:nvSpPr>
        <p:spPr bwMode="auto">
          <a:xfrm>
            <a:off x="4078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19" name="Line 9"/>
          <p:cNvSpPr>
            <a:spLocks noChangeShapeType="1"/>
          </p:cNvSpPr>
          <p:nvPr/>
        </p:nvSpPr>
        <p:spPr bwMode="auto">
          <a:xfrm>
            <a:off x="622080" y="2972472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0" name="Line 10"/>
          <p:cNvSpPr>
            <a:spLocks noChangeShapeType="1"/>
          </p:cNvSpPr>
          <p:nvPr/>
        </p:nvSpPr>
        <p:spPr bwMode="auto">
          <a:xfrm>
            <a:off x="622080" y="4124593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1" name="Line 11"/>
          <p:cNvSpPr>
            <a:spLocks noChangeShapeType="1"/>
          </p:cNvSpPr>
          <p:nvPr/>
        </p:nvSpPr>
        <p:spPr bwMode="auto">
          <a:xfrm>
            <a:off x="622080" y="5276714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2" name="Line 12"/>
          <p:cNvSpPr>
            <a:spLocks noChangeShapeType="1"/>
          </p:cNvSpPr>
          <p:nvPr/>
        </p:nvSpPr>
        <p:spPr bwMode="auto">
          <a:xfrm>
            <a:off x="215856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3" name="Line 13"/>
          <p:cNvSpPr>
            <a:spLocks noChangeShapeType="1"/>
          </p:cNvSpPr>
          <p:nvPr/>
        </p:nvSpPr>
        <p:spPr bwMode="auto">
          <a:xfrm>
            <a:off x="254160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4" name="Line 14"/>
          <p:cNvSpPr>
            <a:spLocks noChangeShapeType="1"/>
          </p:cNvSpPr>
          <p:nvPr/>
        </p:nvSpPr>
        <p:spPr bwMode="auto">
          <a:xfrm>
            <a:off x="1774080" y="450911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5" name="Line 15"/>
          <p:cNvSpPr>
            <a:spLocks noChangeShapeType="1"/>
          </p:cNvSpPr>
          <p:nvPr/>
        </p:nvSpPr>
        <p:spPr bwMode="auto">
          <a:xfrm>
            <a:off x="1774080" y="489219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6" name="Line 16"/>
          <p:cNvSpPr>
            <a:spLocks noChangeShapeType="1"/>
          </p:cNvSpPr>
          <p:nvPr/>
        </p:nvSpPr>
        <p:spPr bwMode="auto">
          <a:xfrm>
            <a:off x="4078080" y="4700653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7" name="Line 17"/>
          <p:cNvSpPr>
            <a:spLocks noChangeShapeType="1"/>
          </p:cNvSpPr>
          <p:nvPr/>
        </p:nvSpPr>
        <p:spPr bwMode="auto">
          <a:xfrm>
            <a:off x="4654080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8" name="Line 18"/>
          <p:cNvSpPr>
            <a:spLocks noChangeShapeType="1"/>
          </p:cNvSpPr>
          <p:nvPr/>
        </p:nvSpPr>
        <p:spPr bwMode="auto">
          <a:xfrm>
            <a:off x="3117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9" name="Line 19"/>
          <p:cNvSpPr>
            <a:spLocks noChangeShapeType="1"/>
          </p:cNvSpPr>
          <p:nvPr/>
        </p:nvSpPr>
        <p:spPr bwMode="auto">
          <a:xfrm>
            <a:off x="3310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0" name="Line 20"/>
          <p:cNvSpPr>
            <a:spLocks noChangeShapeType="1"/>
          </p:cNvSpPr>
          <p:nvPr/>
        </p:nvSpPr>
        <p:spPr bwMode="auto">
          <a:xfrm>
            <a:off x="3502080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1" name="Line 21"/>
          <p:cNvSpPr>
            <a:spLocks noChangeShapeType="1"/>
          </p:cNvSpPr>
          <p:nvPr/>
        </p:nvSpPr>
        <p:spPr bwMode="auto">
          <a:xfrm>
            <a:off x="3693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2" name="Line 22"/>
          <p:cNvSpPr>
            <a:spLocks noChangeShapeType="1"/>
          </p:cNvSpPr>
          <p:nvPr/>
        </p:nvSpPr>
        <p:spPr bwMode="auto">
          <a:xfrm>
            <a:off x="3886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3" name="Line 23"/>
          <p:cNvSpPr>
            <a:spLocks noChangeShapeType="1"/>
          </p:cNvSpPr>
          <p:nvPr/>
        </p:nvSpPr>
        <p:spPr bwMode="auto">
          <a:xfrm>
            <a:off x="2926080" y="316401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4" name="Line 24"/>
          <p:cNvSpPr>
            <a:spLocks noChangeShapeType="1"/>
          </p:cNvSpPr>
          <p:nvPr/>
        </p:nvSpPr>
        <p:spPr bwMode="auto">
          <a:xfrm>
            <a:off x="2926080" y="335699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5" name="Line 25"/>
          <p:cNvSpPr>
            <a:spLocks noChangeShapeType="1"/>
          </p:cNvSpPr>
          <p:nvPr/>
        </p:nvSpPr>
        <p:spPr bwMode="auto">
          <a:xfrm>
            <a:off x="2926080" y="3548532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6" name="Line 26"/>
          <p:cNvSpPr>
            <a:spLocks noChangeShapeType="1"/>
          </p:cNvSpPr>
          <p:nvPr/>
        </p:nvSpPr>
        <p:spPr bwMode="auto">
          <a:xfrm>
            <a:off x="2926080" y="393305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7" name="Line 27"/>
          <p:cNvSpPr>
            <a:spLocks noChangeShapeType="1"/>
          </p:cNvSpPr>
          <p:nvPr/>
        </p:nvSpPr>
        <p:spPr bwMode="auto">
          <a:xfrm>
            <a:off x="2926080" y="374007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8" name="Line 28"/>
          <p:cNvSpPr>
            <a:spLocks noChangeShapeType="1"/>
          </p:cNvSpPr>
          <p:nvPr/>
        </p:nvSpPr>
        <p:spPr bwMode="auto">
          <a:xfrm flipV="1">
            <a:off x="622080" y="1242851"/>
            <a:ext cx="1440" cy="5789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9" name="Line 29"/>
          <p:cNvSpPr>
            <a:spLocks noChangeShapeType="1"/>
          </p:cNvSpPr>
          <p:nvPr/>
        </p:nvSpPr>
        <p:spPr bwMode="auto">
          <a:xfrm>
            <a:off x="5230080" y="6428835"/>
            <a:ext cx="576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40" name="Line 30"/>
          <p:cNvSpPr>
            <a:spLocks noChangeShapeType="1"/>
          </p:cNvSpPr>
          <p:nvPr/>
        </p:nvSpPr>
        <p:spPr bwMode="auto">
          <a:xfrm flipV="1">
            <a:off x="622081" y="5083734"/>
            <a:ext cx="2112480" cy="1346542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41" name="Line 31"/>
          <p:cNvSpPr>
            <a:spLocks noChangeShapeType="1"/>
          </p:cNvSpPr>
          <p:nvPr/>
        </p:nvSpPr>
        <p:spPr bwMode="auto">
          <a:xfrm flipH="1" flipV="1">
            <a:off x="1389600" y="3740073"/>
            <a:ext cx="1346400" cy="13465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42" name="Line 32"/>
          <p:cNvSpPr>
            <a:spLocks noChangeShapeType="1"/>
          </p:cNvSpPr>
          <p:nvPr/>
        </p:nvSpPr>
        <p:spPr bwMode="auto">
          <a:xfrm flipV="1">
            <a:off x="1389601" y="3264823"/>
            <a:ext cx="2018880" cy="47669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43" name="Line 33"/>
          <p:cNvSpPr>
            <a:spLocks noChangeShapeType="1"/>
          </p:cNvSpPr>
          <p:nvPr/>
        </p:nvSpPr>
        <p:spPr bwMode="auto">
          <a:xfrm>
            <a:off x="3412800" y="3272023"/>
            <a:ext cx="178560" cy="56598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44" name="Text Box 34"/>
          <p:cNvSpPr txBox="1">
            <a:spLocks noChangeArrowheads="1"/>
          </p:cNvSpPr>
          <p:nvPr/>
        </p:nvSpPr>
        <p:spPr bwMode="auto">
          <a:xfrm>
            <a:off x="6013440" y="2832778"/>
            <a:ext cx="3130560" cy="2973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2401" rIns="0" bIns="0"/>
          <a:lstStyle/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geometry</a:t>
            </a:r>
            <a:endParaRPr lang="en-US" sz="25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source</a:t>
            </a:r>
            <a:endParaRPr lang="en-US" sz="25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/>
                </a:solidFill>
              </a:rPr>
              <a:t>inter-action</a:t>
            </a:r>
            <a:endParaRPr lang="en-US" sz="2500" dirty="0">
              <a:solidFill>
                <a:schemeClr val="accent6"/>
              </a:solidFill>
            </a:endParaRP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/>
                </a:solidFill>
              </a:rPr>
              <a:t>dust temperature</a:t>
            </a:r>
            <a:endParaRPr lang="en-US" sz="2500" dirty="0">
              <a:solidFill>
                <a:schemeClr val="accent6"/>
              </a:solidFill>
            </a:endParaRPr>
          </a:p>
          <a:p>
            <a:pPr marL="391686" indent="-293764">
              <a:spcAft>
                <a:spcPts val="1293"/>
              </a:spcAft>
              <a:buSzPct val="45000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en-US" sz="2500" dirty="0">
              <a:solidFill>
                <a:srgbClr val="000000"/>
              </a:solidFill>
            </a:endParaRPr>
          </a:p>
          <a:p>
            <a:pPr marL="391686" indent="-293764">
              <a:spcAft>
                <a:spcPts val="1293"/>
              </a:spcAft>
              <a:buSzPct val="45000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17445" name="Text Box 35"/>
          <p:cNvSpPr txBox="1">
            <a:spLocks noChangeArrowheads="1"/>
          </p:cNvSpPr>
          <p:nvPr/>
        </p:nvSpPr>
        <p:spPr bwMode="auto">
          <a:xfrm>
            <a:off x="644170" y="1242151"/>
            <a:ext cx="6428160" cy="8295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91686" indent="-293764">
              <a:spcAft>
                <a:spcPts val="1293"/>
              </a:spcAft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</a:pPr>
            <a:r>
              <a:rPr lang="en-US" dirty="0" smtClean="0">
                <a:solidFill>
                  <a:srgbClr val="94006B"/>
                </a:solidFill>
                <a:latin typeface="+mn-lt"/>
              </a:rPr>
              <a:t>absorption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/ </a:t>
            </a:r>
            <a:r>
              <a:rPr lang="en-US" dirty="0" smtClean="0">
                <a:solidFill>
                  <a:srgbClr val="0099FF"/>
                </a:solidFill>
                <a:latin typeface="+mn-lt"/>
              </a:rPr>
              <a:t>scattering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/ no interaction</a:t>
            </a:r>
            <a:endParaRPr lang="en-US" dirty="0">
              <a:solidFill>
                <a:srgbClr val="0099FF"/>
              </a:solidFill>
              <a:latin typeface="+mn-lt"/>
            </a:endParaRPr>
          </a:p>
        </p:txBody>
      </p:sp>
      <p:sp>
        <p:nvSpPr>
          <p:cNvPr id="17446" name="Oval 36"/>
          <p:cNvSpPr>
            <a:spLocks noChangeArrowheads="1"/>
          </p:cNvSpPr>
          <p:nvPr/>
        </p:nvSpPr>
        <p:spPr bwMode="auto">
          <a:xfrm>
            <a:off x="414720" y="6221453"/>
            <a:ext cx="414720" cy="414764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40" name="Text Box 28"/>
          <p:cNvSpPr txBox="1">
            <a:spLocks noChangeArrowheads="1"/>
          </p:cNvSpPr>
          <p:nvPr/>
        </p:nvSpPr>
        <p:spPr bwMode="auto">
          <a:xfrm>
            <a:off x="857224" y="-71462"/>
            <a:ext cx="8228160" cy="763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>
                <a:solidFill>
                  <a:schemeClr val="accent6"/>
                </a:solidFill>
                <a:latin typeface="Impact" pitchFamily="34" charset="0"/>
              </a:rPr>
              <a:t>Monte </a:t>
            </a: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Carlo</a:t>
            </a:r>
            <a:endParaRPr lang="en-US" sz="3200" dirty="0">
              <a:solidFill>
                <a:schemeClr val="accent6"/>
              </a:solidFill>
              <a:latin typeface="Impact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29520" y="571480"/>
            <a:ext cx="1714480" cy="587212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       </a:t>
            </a:r>
            <a:r>
              <a:rPr lang="en-US" sz="2000" dirty="0" smtClean="0">
                <a:solidFill>
                  <a:schemeClr val="tx1"/>
                </a:solidFill>
              </a:rPr>
              <a:t>=</a:t>
            </a:r>
            <a:r>
              <a:rPr lang="en-US" dirty="0" smtClean="0">
                <a:solidFill>
                  <a:schemeClr val="tx1"/>
                </a:solidFill>
              </a:rPr>
              <a:t> - </a:t>
            </a:r>
            <a:r>
              <a:rPr lang="en-US" sz="2000" dirty="0" err="1" smtClean="0">
                <a:solidFill>
                  <a:schemeClr val="tx1"/>
                </a:solidFill>
              </a:rPr>
              <a:t>ln</a:t>
            </a:r>
            <a:r>
              <a:rPr lang="en-US" sz="2000" dirty="0" smtClean="0">
                <a:solidFill>
                  <a:schemeClr val="tx1"/>
                </a:solidFill>
              </a:rPr>
              <a:t>(</a:t>
            </a:r>
            <a:r>
              <a:rPr lang="el-GR" sz="2000" dirty="0" smtClean="0">
                <a:solidFill>
                  <a:schemeClr val="tx1"/>
                </a:solidFill>
                <a:latin typeface="Arial"/>
                <a:cs typeface="Arial"/>
              </a:rPr>
              <a:t>ζ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)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4167" y="785794"/>
            <a:ext cx="338295" cy="2022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AutoShape 1"/>
          <p:cNvSpPr>
            <a:spLocks noChangeArrowheads="1"/>
          </p:cNvSpPr>
          <p:nvPr/>
        </p:nvSpPr>
        <p:spPr bwMode="auto">
          <a:xfrm>
            <a:off x="3502080" y="3740073"/>
            <a:ext cx="191520" cy="191540"/>
          </a:xfrm>
          <a:prstGeom prst="roundRect">
            <a:avLst>
              <a:gd name="adj" fmla="val 755"/>
            </a:avLst>
          </a:prstGeom>
          <a:solidFill>
            <a:srgbClr val="94006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8436" name="AutoShape 2"/>
          <p:cNvSpPr>
            <a:spLocks noChangeArrowheads="1"/>
          </p:cNvSpPr>
          <p:nvPr/>
        </p:nvSpPr>
        <p:spPr bwMode="auto">
          <a:xfrm>
            <a:off x="622080" y="2972472"/>
            <a:ext cx="1152000" cy="1152121"/>
          </a:xfrm>
          <a:prstGeom prst="roundRect">
            <a:avLst>
              <a:gd name="adj" fmla="val 12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8437" name="AutoShape 3"/>
          <p:cNvSpPr>
            <a:spLocks noChangeArrowheads="1"/>
          </p:cNvSpPr>
          <p:nvPr/>
        </p:nvSpPr>
        <p:spPr bwMode="auto">
          <a:xfrm>
            <a:off x="3310561" y="3164013"/>
            <a:ext cx="191520" cy="191540"/>
          </a:xfrm>
          <a:prstGeom prst="roundRect">
            <a:avLst>
              <a:gd name="adj" fmla="val 75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8438" name="AutoShape 4"/>
          <p:cNvSpPr>
            <a:spLocks noChangeArrowheads="1"/>
          </p:cNvSpPr>
          <p:nvPr/>
        </p:nvSpPr>
        <p:spPr bwMode="auto">
          <a:xfrm>
            <a:off x="2541600" y="4892194"/>
            <a:ext cx="384480" cy="384520"/>
          </a:xfrm>
          <a:prstGeom prst="roundRect">
            <a:avLst>
              <a:gd name="adj" fmla="val 375"/>
            </a:avLst>
          </a:prstGeom>
          <a:solidFill>
            <a:srgbClr val="94006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8439" name="AutoShape 5"/>
          <p:cNvSpPr>
            <a:spLocks noChangeArrowheads="1"/>
          </p:cNvSpPr>
          <p:nvPr/>
        </p:nvSpPr>
        <p:spPr bwMode="auto">
          <a:xfrm>
            <a:off x="622080" y="1820351"/>
            <a:ext cx="4608000" cy="4608484"/>
          </a:xfrm>
          <a:prstGeom prst="roundRect">
            <a:avLst>
              <a:gd name="adj" fmla="val 28"/>
            </a:avLst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8440" name="Line 6"/>
          <p:cNvSpPr>
            <a:spLocks noChangeShapeType="1"/>
          </p:cNvSpPr>
          <p:nvPr/>
        </p:nvSpPr>
        <p:spPr bwMode="auto">
          <a:xfrm>
            <a:off x="1774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1" name="Line 7"/>
          <p:cNvSpPr>
            <a:spLocks noChangeShapeType="1"/>
          </p:cNvSpPr>
          <p:nvPr/>
        </p:nvSpPr>
        <p:spPr bwMode="auto">
          <a:xfrm>
            <a:off x="2926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2" name="Line 8"/>
          <p:cNvSpPr>
            <a:spLocks noChangeShapeType="1"/>
          </p:cNvSpPr>
          <p:nvPr/>
        </p:nvSpPr>
        <p:spPr bwMode="auto">
          <a:xfrm>
            <a:off x="4078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3" name="Line 9"/>
          <p:cNvSpPr>
            <a:spLocks noChangeShapeType="1"/>
          </p:cNvSpPr>
          <p:nvPr/>
        </p:nvSpPr>
        <p:spPr bwMode="auto">
          <a:xfrm>
            <a:off x="622080" y="2972472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4" name="Line 10"/>
          <p:cNvSpPr>
            <a:spLocks noChangeShapeType="1"/>
          </p:cNvSpPr>
          <p:nvPr/>
        </p:nvSpPr>
        <p:spPr bwMode="auto">
          <a:xfrm>
            <a:off x="622080" y="4124593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5" name="Line 11"/>
          <p:cNvSpPr>
            <a:spLocks noChangeShapeType="1"/>
          </p:cNvSpPr>
          <p:nvPr/>
        </p:nvSpPr>
        <p:spPr bwMode="auto">
          <a:xfrm>
            <a:off x="622080" y="5276714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6" name="Line 12"/>
          <p:cNvSpPr>
            <a:spLocks noChangeShapeType="1"/>
          </p:cNvSpPr>
          <p:nvPr/>
        </p:nvSpPr>
        <p:spPr bwMode="auto">
          <a:xfrm>
            <a:off x="215856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7" name="Line 13"/>
          <p:cNvSpPr>
            <a:spLocks noChangeShapeType="1"/>
          </p:cNvSpPr>
          <p:nvPr/>
        </p:nvSpPr>
        <p:spPr bwMode="auto">
          <a:xfrm>
            <a:off x="254160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8" name="Line 14"/>
          <p:cNvSpPr>
            <a:spLocks noChangeShapeType="1"/>
          </p:cNvSpPr>
          <p:nvPr/>
        </p:nvSpPr>
        <p:spPr bwMode="auto">
          <a:xfrm>
            <a:off x="1774080" y="450911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9" name="Line 15"/>
          <p:cNvSpPr>
            <a:spLocks noChangeShapeType="1"/>
          </p:cNvSpPr>
          <p:nvPr/>
        </p:nvSpPr>
        <p:spPr bwMode="auto">
          <a:xfrm>
            <a:off x="1774080" y="489219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0" name="Line 16"/>
          <p:cNvSpPr>
            <a:spLocks noChangeShapeType="1"/>
          </p:cNvSpPr>
          <p:nvPr/>
        </p:nvSpPr>
        <p:spPr bwMode="auto">
          <a:xfrm>
            <a:off x="4078080" y="4700653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1" name="Line 17"/>
          <p:cNvSpPr>
            <a:spLocks noChangeShapeType="1"/>
          </p:cNvSpPr>
          <p:nvPr/>
        </p:nvSpPr>
        <p:spPr bwMode="auto">
          <a:xfrm>
            <a:off x="4654080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2" name="Line 18"/>
          <p:cNvSpPr>
            <a:spLocks noChangeShapeType="1"/>
          </p:cNvSpPr>
          <p:nvPr/>
        </p:nvSpPr>
        <p:spPr bwMode="auto">
          <a:xfrm>
            <a:off x="3117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3" name="Line 19"/>
          <p:cNvSpPr>
            <a:spLocks noChangeShapeType="1"/>
          </p:cNvSpPr>
          <p:nvPr/>
        </p:nvSpPr>
        <p:spPr bwMode="auto">
          <a:xfrm>
            <a:off x="3310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4" name="Line 20"/>
          <p:cNvSpPr>
            <a:spLocks noChangeShapeType="1"/>
          </p:cNvSpPr>
          <p:nvPr/>
        </p:nvSpPr>
        <p:spPr bwMode="auto">
          <a:xfrm>
            <a:off x="3502080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5" name="Line 21"/>
          <p:cNvSpPr>
            <a:spLocks noChangeShapeType="1"/>
          </p:cNvSpPr>
          <p:nvPr/>
        </p:nvSpPr>
        <p:spPr bwMode="auto">
          <a:xfrm>
            <a:off x="3693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6" name="Line 22"/>
          <p:cNvSpPr>
            <a:spLocks noChangeShapeType="1"/>
          </p:cNvSpPr>
          <p:nvPr/>
        </p:nvSpPr>
        <p:spPr bwMode="auto">
          <a:xfrm>
            <a:off x="3886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7" name="Line 23"/>
          <p:cNvSpPr>
            <a:spLocks noChangeShapeType="1"/>
          </p:cNvSpPr>
          <p:nvPr/>
        </p:nvSpPr>
        <p:spPr bwMode="auto">
          <a:xfrm>
            <a:off x="2926080" y="316401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8" name="Line 24"/>
          <p:cNvSpPr>
            <a:spLocks noChangeShapeType="1"/>
          </p:cNvSpPr>
          <p:nvPr/>
        </p:nvSpPr>
        <p:spPr bwMode="auto">
          <a:xfrm>
            <a:off x="2926080" y="335699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9" name="Line 25"/>
          <p:cNvSpPr>
            <a:spLocks noChangeShapeType="1"/>
          </p:cNvSpPr>
          <p:nvPr/>
        </p:nvSpPr>
        <p:spPr bwMode="auto">
          <a:xfrm>
            <a:off x="2926080" y="3548532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0" name="Line 26"/>
          <p:cNvSpPr>
            <a:spLocks noChangeShapeType="1"/>
          </p:cNvSpPr>
          <p:nvPr/>
        </p:nvSpPr>
        <p:spPr bwMode="auto">
          <a:xfrm>
            <a:off x="2926080" y="393305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1" name="Line 27"/>
          <p:cNvSpPr>
            <a:spLocks noChangeShapeType="1"/>
          </p:cNvSpPr>
          <p:nvPr/>
        </p:nvSpPr>
        <p:spPr bwMode="auto">
          <a:xfrm>
            <a:off x="2926080" y="374007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2" name="Line 28"/>
          <p:cNvSpPr>
            <a:spLocks noChangeShapeType="1"/>
          </p:cNvSpPr>
          <p:nvPr/>
        </p:nvSpPr>
        <p:spPr bwMode="auto">
          <a:xfrm flipV="1">
            <a:off x="622080" y="1242851"/>
            <a:ext cx="1440" cy="5789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3" name="Line 29"/>
          <p:cNvSpPr>
            <a:spLocks noChangeShapeType="1"/>
          </p:cNvSpPr>
          <p:nvPr/>
        </p:nvSpPr>
        <p:spPr bwMode="auto">
          <a:xfrm>
            <a:off x="5230080" y="6428835"/>
            <a:ext cx="576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4" name="Line 30"/>
          <p:cNvSpPr>
            <a:spLocks noChangeShapeType="1"/>
          </p:cNvSpPr>
          <p:nvPr/>
        </p:nvSpPr>
        <p:spPr bwMode="auto">
          <a:xfrm flipV="1">
            <a:off x="622081" y="5083734"/>
            <a:ext cx="2112480" cy="1346542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5" name="Line 31"/>
          <p:cNvSpPr>
            <a:spLocks noChangeShapeType="1"/>
          </p:cNvSpPr>
          <p:nvPr/>
        </p:nvSpPr>
        <p:spPr bwMode="auto">
          <a:xfrm flipH="1" flipV="1">
            <a:off x="1389600" y="3740073"/>
            <a:ext cx="1346400" cy="13465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6" name="Line 32"/>
          <p:cNvSpPr>
            <a:spLocks noChangeShapeType="1"/>
          </p:cNvSpPr>
          <p:nvPr/>
        </p:nvSpPr>
        <p:spPr bwMode="auto">
          <a:xfrm flipV="1">
            <a:off x="1389601" y="3264823"/>
            <a:ext cx="2018880" cy="47669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7" name="Line 33"/>
          <p:cNvSpPr>
            <a:spLocks noChangeShapeType="1"/>
          </p:cNvSpPr>
          <p:nvPr/>
        </p:nvSpPr>
        <p:spPr bwMode="auto">
          <a:xfrm>
            <a:off x="3412800" y="3272023"/>
            <a:ext cx="178560" cy="56598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8" name="Line 34"/>
          <p:cNvSpPr>
            <a:spLocks noChangeShapeType="1"/>
          </p:cNvSpPr>
          <p:nvPr/>
        </p:nvSpPr>
        <p:spPr bwMode="auto">
          <a:xfrm flipV="1">
            <a:off x="3607200" y="2279760"/>
            <a:ext cx="2406240" cy="1542401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ashDotDot"/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70" name="Text Box 36"/>
          <p:cNvSpPr txBox="1">
            <a:spLocks noChangeArrowheads="1"/>
          </p:cNvSpPr>
          <p:nvPr/>
        </p:nvSpPr>
        <p:spPr bwMode="auto">
          <a:xfrm>
            <a:off x="647120" y="1163781"/>
            <a:ext cx="6782400" cy="6221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91686" indent="-293764">
              <a:spcAft>
                <a:spcPts val="1293"/>
              </a:spcAft>
              <a:buClr>
                <a:schemeClr val="accent6"/>
              </a:buClr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Photons escape model cloud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8471" name="Oval 37"/>
          <p:cNvSpPr>
            <a:spLocks noChangeArrowheads="1"/>
          </p:cNvSpPr>
          <p:nvPr/>
        </p:nvSpPr>
        <p:spPr bwMode="auto">
          <a:xfrm>
            <a:off x="414720" y="6221453"/>
            <a:ext cx="414720" cy="414764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41" name="Text Box 28"/>
          <p:cNvSpPr txBox="1">
            <a:spLocks noChangeArrowheads="1"/>
          </p:cNvSpPr>
          <p:nvPr/>
        </p:nvSpPr>
        <p:spPr bwMode="auto">
          <a:xfrm>
            <a:off x="857224" y="-24"/>
            <a:ext cx="8228160" cy="763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>
                <a:solidFill>
                  <a:schemeClr val="accent6"/>
                </a:solidFill>
                <a:latin typeface="Impact" pitchFamily="34" charset="0"/>
              </a:rPr>
              <a:t>Monte </a:t>
            </a: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Carlo</a:t>
            </a:r>
            <a:endParaRPr lang="en-US" sz="3200" dirty="0">
              <a:solidFill>
                <a:schemeClr val="accent6"/>
              </a:solidFill>
              <a:latin typeface="Impact" pitchFamily="34" charset="0"/>
            </a:endParaRPr>
          </a:p>
        </p:txBody>
      </p:sp>
      <p:sp>
        <p:nvSpPr>
          <p:cNvPr id="42" name="Text Box 34"/>
          <p:cNvSpPr txBox="1">
            <a:spLocks noChangeArrowheads="1"/>
          </p:cNvSpPr>
          <p:nvPr/>
        </p:nvSpPr>
        <p:spPr bwMode="auto">
          <a:xfrm>
            <a:off x="6013440" y="2832778"/>
            <a:ext cx="2695680" cy="359661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2401" rIns="0" bIns="0"/>
          <a:lstStyle/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geometry</a:t>
            </a:r>
            <a:endParaRPr lang="en-US" sz="25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source</a:t>
            </a:r>
            <a:endParaRPr lang="en-US" sz="25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inter-action</a:t>
            </a:r>
            <a:endParaRPr lang="en-US" sz="25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temperature</a:t>
            </a: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/>
                </a:solidFill>
              </a:rPr>
              <a:t>detection</a:t>
            </a:r>
            <a:endParaRPr lang="en-US" sz="25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AutoShape 1"/>
          <p:cNvSpPr>
            <a:spLocks noChangeArrowheads="1"/>
          </p:cNvSpPr>
          <p:nvPr/>
        </p:nvSpPr>
        <p:spPr bwMode="auto">
          <a:xfrm>
            <a:off x="622080" y="1820351"/>
            <a:ext cx="4608000" cy="4608484"/>
          </a:xfrm>
          <a:prstGeom prst="roundRect">
            <a:avLst>
              <a:gd name="adj" fmla="val 28"/>
            </a:avLst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6388" name="Line 2"/>
          <p:cNvSpPr>
            <a:spLocks noChangeShapeType="1"/>
          </p:cNvSpPr>
          <p:nvPr/>
        </p:nvSpPr>
        <p:spPr bwMode="auto">
          <a:xfrm>
            <a:off x="1774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89" name="Line 3"/>
          <p:cNvSpPr>
            <a:spLocks noChangeShapeType="1"/>
          </p:cNvSpPr>
          <p:nvPr/>
        </p:nvSpPr>
        <p:spPr bwMode="auto">
          <a:xfrm>
            <a:off x="2926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0" name="Line 4"/>
          <p:cNvSpPr>
            <a:spLocks noChangeShapeType="1"/>
          </p:cNvSpPr>
          <p:nvPr/>
        </p:nvSpPr>
        <p:spPr bwMode="auto">
          <a:xfrm>
            <a:off x="4078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1" name="Line 5"/>
          <p:cNvSpPr>
            <a:spLocks noChangeShapeType="1"/>
          </p:cNvSpPr>
          <p:nvPr/>
        </p:nvSpPr>
        <p:spPr bwMode="auto">
          <a:xfrm>
            <a:off x="622080" y="2972472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2" name="Line 6"/>
          <p:cNvSpPr>
            <a:spLocks noChangeShapeType="1"/>
          </p:cNvSpPr>
          <p:nvPr/>
        </p:nvSpPr>
        <p:spPr bwMode="auto">
          <a:xfrm>
            <a:off x="622080" y="4124593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3" name="Line 7"/>
          <p:cNvSpPr>
            <a:spLocks noChangeShapeType="1"/>
          </p:cNvSpPr>
          <p:nvPr/>
        </p:nvSpPr>
        <p:spPr bwMode="auto">
          <a:xfrm>
            <a:off x="622080" y="5276714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4" name="Line 8"/>
          <p:cNvSpPr>
            <a:spLocks noChangeShapeType="1"/>
          </p:cNvSpPr>
          <p:nvPr/>
        </p:nvSpPr>
        <p:spPr bwMode="auto">
          <a:xfrm>
            <a:off x="215856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5" name="Line 9"/>
          <p:cNvSpPr>
            <a:spLocks noChangeShapeType="1"/>
          </p:cNvSpPr>
          <p:nvPr/>
        </p:nvSpPr>
        <p:spPr bwMode="auto">
          <a:xfrm>
            <a:off x="254160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 dirty="0"/>
          </a:p>
        </p:txBody>
      </p:sp>
      <p:sp>
        <p:nvSpPr>
          <p:cNvPr id="16396" name="Line 10"/>
          <p:cNvSpPr>
            <a:spLocks noChangeShapeType="1"/>
          </p:cNvSpPr>
          <p:nvPr/>
        </p:nvSpPr>
        <p:spPr bwMode="auto">
          <a:xfrm>
            <a:off x="1774080" y="450911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7" name="Line 11"/>
          <p:cNvSpPr>
            <a:spLocks noChangeShapeType="1"/>
          </p:cNvSpPr>
          <p:nvPr/>
        </p:nvSpPr>
        <p:spPr bwMode="auto">
          <a:xfrm>
            <a:off x="1774080" y="489219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8" name="Line 12"/>
          <p:cNvSpPr>
            <a:spLocks noChangeShapeType="1"/>
          </p:cNvSpPr>
          <p:nvPr/>
        </p:nvSpPr>
        <p:spPr bwMode="auto">
          <a:xfrm>
            <a:off x="4078080" y="4700653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9" name="Line 13"/>
          <p:cNvSpPr>
            <a:spLocks noChangeShapeType="1"/>
          </p:cNvSpPr>
          <p:nvPr/>
        </p:nvSpPr>
        <p:spPr bwMode="auto">
          <a:xfrm>
            <a:off x="4654080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0" name="Line 14"/>
          <p:cNvSpPr>
            <a:spLocks noChangeShapeType="1"/>
          </p:cNvSpPr>
          <p:nvPr/>
        </p:nvSpPr>
        <p:spPr bwMode="auto">
          <a:xfrm>
            <a:off x="3117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1" name="Line 15"/>
          <p:cNvSpPr>
            <a:spLocks noChangeShapeType="1"/>
          </p:cNvSpPr>
          <p:nvPr/>
        </p:nvSpPr>
        <p:spPr bwMode="auto">
          <a:xfrm>
            <a:off x="3310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2" name="Line 16"/>
          <p:cNvSpPr>
            <a:spLocks noChangeShapeType="1"/>
          </p:cNvSpPr>
          <p:nvPr/>
        </p:nvSpPr>
        <p:spPr bwMode="auto">
          <a:xfrm>
            <a:off x="3502080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3" name="Line 17"/>
          <p:cNvSpPr>
            <a:spLocks noChangeShapeType="1"/>
          </p:cNvSpPr>
          <p:nvPr/>
        </p:nvSpPr>
        <p:spPr bwMode="auto">
          <a:xfrm>
            <a:off x="3693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4" name="Line 18"/>
          <p:cNvSpPr>
            <a:spLocks noChangeShapeType="1"/>
          </p:cNvSpPr>
          <p:nvPr/>
        </p:nvSpPr>
        <p:spPr bwMode="auto">
          <a:xfrm>
            <a:off x="3886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5" name="Line 19"/>
          <p:cNvSpPr>
            <a:spLocks noChangeShapeType="1"/>
          </p:cNvSpPr>
          <p:nvPr/>
        </p:nvSpPr>
        <p:spPr bwMode="auto">
          <a:xfrm>
            <a:off x="2926080" y="316401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6" name="Line 20"/>
          <p:cNvSpPr>
            <a:spLocks noChangeShapeType="1"/>
          </p:cNvSpPr>
          <p:nvPr/>
        </p:nvSpPr>
        <p:spPr bwMode="auto">
          <a:xfrm>
            <a:off x="2926080" y="335699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7" name="Line 21"/>
          <p:cNvSpPr>
            <a:spLocks noChangeShapeType="1"/>
          </p:cNvSpPr>
          <p:nvPr/>
        </p:nvSpPr>
        <p:spPr bwMode="auto">
          <a:xfrm>
            <a:off x="2926080" y="3548532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8" name="Line 22"/>
          <p:cNvSpPr>
            <a:spLocks noChangeShapeType="1"/>
          </p:cNvSpPr>
          <p:nvPr/>
        </p:nvSpPr>
        <p:spPr bwMode="auto">
          <a:xfrm>
            <a:off x="2926080" y="393305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9" name="Line 23"/>
          <p:cNvSpPr>
            <a:spLocks noChangeShapeType="1"/>
          </p:cNvSpPr>
          <p:nvPr/>
        </p:nvSpPr>
        <p:spPr bwMode="auto">
          <a:xfrm>
            <a:off x="2926080" y="374007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10" name="Line 24"/>
          <p:cNvSpPr>
            <a:spLocks noChangeShapeType="1"/>
          </p:cNvSpPr>
          <p:nvPr/>
        </p:nvSpPr>
        <p:spPr bwMode="auto">
          <a:xfrm flipV="1">
            <a:off x="622080" y="1242851"/>
            <a:ext cx="1440" cy="5789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11" name="Line 25"/>
          <p:cNvSpPr>
            <a:spLocks noChangeShapeType="1"/>
          </p:cNvSpPr>
          <p:nvPr/>
        </p:nvSpPr>
        <p:spPr bwMode="auto">
          <a:xfrm>
            <a:off x="5230080" y="6428835"/>
            <a:ext cx="576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15" name="Oval 29"/>
          <p:cNvSpPr>
            <a:spLocks noChangeArrowheads="1"/>
          </p:cNvSpPr>
          <p:nvPr/>
        </p:nvSpPr>
        <p:spPr bwMode="auto">
          <a:xfrm>
            <a:off x="414720" y="6221453"/>
            <a:ext cx="414720" cy="414764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571736" y="4929198"/>
            <a:ext cx="357190" cy="25731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/>
              <a:t> </a:t>
            </a:r>
            <a:endParaRPr lang="en-US" sz="800" dirty="0"/>
          </a:p>
        </p:txBody>
      </p:sp>
      <p:sp>
        <p:nvSpPr>
          <p:cNvPr id="16412" name="Line 26"/>
          <p:cNvSpPr>
            <a:spLocks noChangeShapeType="1"/>
          </p:cNvSpPr>
          <p:nvPr/>
        </p:nvSpPr>
        <p:spPr bwMode="auto">
          <a:xfrm flipV="1">
            <a:off x="622081" y="5083734"/>
            <a:ext cx="2112480" cy="1346542"/>
          </a:xfrm>
          <a:prstGeom prst="line">
            <a:avLst/>
          </a:prstGeom>
          <a:noFill/>
          <a:ln w="36720">
            <a:solidFill>
              <a:srgbClr val="000000"/>
            </a:solidFill>
            <a:prstDash val="solid"/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143372" y="4143380"/>
            <a:ext cx="500066" cy="58727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endParaRPr lang="en-US" sz="800" dirty="0" smtClean="0"/>
          </a:p>
          <a:p>
            <a:endParaRPr lang="en-US" sz="800" dirty="0" smtClean="0"/>
          </a:p>
          <a:p>
            <a:endParaRPr lang="en-US" sz="800" dirty="0"/>
          </a:p>
        </p:txBody>
      </p:sp>
      <p:sp>
        <p:nvSpPr>
          <p:cNvPr id="34" name="Line 26"/>
          <p:cNvSpPr>
            <a:spLocks noChangeShapeType="1"/>
          </p:cNvSpPr>
          <p:nvPr/>
        </p:nvSpPr>
        <p:spPr bwMode="auto">
          <a:xfrm flipV="1">
            <a:off x="2714612" y="4500570"/>
            <a:ext cx="1785950" cy="571504"/>
          </a:xfrm>
          <a:prstGeom prst="line">
            <a:avLst/>
          </a:prstGeom>
          <a:noFill/>
          <a:ln w="36720">
            <a:solidFill>
              <a:srgbClr val="000000"/>
            </a:solidFill>
            <a:prstDash val="solid"/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7" name="Line 26"/>
          <p:cNvSpPr>
            <a:spLocks noChangeShapeType="1"/>
          </p:cNvSpPr>
          <p:nvPr/>
        </p:nvSpPr>
        <p:spPr bwMode="auto">
          <a:xfrm flipV="1">
            <a:off x="4500562" y="2000240"/>
            <a:ext cx="1143008" cy="2500330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ash"/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8" name="Text Box 28"/>
          <p:cNvSpPr txBox="1">
            <a:spLocks noChangeArrowheads="1"/>
          </p:cNvSpPr>
          <p:nvPr/>
        </p:nvSpPr>
        <p:spPr bwMode="auto">
          <a:xfrm>
            <a:off x="5500694" y="2143116"/>
            <a:ext cx="3643306" cy="421484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Wingdings" pitchFamily="2" charset="2"/>
              <a:buChar char="v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dirty="0" smtClean="0">
                <a:solidFill>
                  <a:schemeClr val="accent6"/>
                </a:solidFill>
                <a:latin typeface="+mn-lt"/>
              </a:rPr>
              <a:t>store PAH absorption events of each cell</a:t>
            </a: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Wingdings" pitchFamily="2" charset="2"/>
              <a:buChar char="v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dirty="0" smtClean="0">
                <a:solidFill>
                  <a:schemeClr val="accent6"/>
                </a:solidFill>
                <a:latin typeface="+mn-lt"/>
              </a:rPr>
              <a:t>compute PAH emission</a:t>
            </a: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Wingdings" pitchFamily="2" charset="2"/>
              <a:buChar char="v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dirty="0" smtClean="0">
                <a:solidFill>
                  <a:schemeClr val="accent6"/>
                </a:solidFill>
                <a:latin typeface="+mn-lt"/>
              </a:rPr>
              <a:t>neglect PAH self absorption</a:t>
            </a:r>
            <a:endParaRPr lang="en-US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9" name="Text Box 28"/>
          <p:cNvSpPr txBox="1">
            <a:spLocks noChangeArrowheads="1"/>
          </p:cNvSpPr>
          <p:nvPr/>
        </p:nvSpPr>
        <p:spPr bwMode="auto">
          <a:xfrm>
            <a:off x="6715140" y="165390"/>
            <a:ext cx="2286016" cy="763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>
                <a:solidFill>
                  <a:schemeClr val="accent6"/>
                </a:solidFill>
                <a:latin typeface="Impact" pitchFamily="34" charset="0"/>
              </a:rPr>
              <a:t>Monte </a:t>
            </a: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Carlo  +  PAH </a:t>
            </a:r>
            <a:endParaRPr lang="en-US" sz="3200" dirty="0">
              <a:solidFill>
                <a:schemeClr val="accent6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286512" y="0"/>
            <a:ext cx="2857520" cy="761982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algn="r"/>
            <a:r>
              <a:rPr lang="en-US" dirty="0" smtClean="0"/>
              <a:t>     </a:t>
            </a:r>
            <a:r>
              <a:rPr lang="en-US" dirty="0" smtClean="0">
                <a:ln>
                  <a:noFill/>
                </a:ln>
                <a:solidFill>
                  <a:schemeClr val="accent6"/>
                </a:solidFill>
                <a:latin typeface="Impact" pitchFamily="34" charset="0"/>
              </a:rPr>
              <a:t>dust’1990</a:t>
            </a:r>
            <a:endParaRPr lang="en-US" dirty="0">
              <a:ln>
                <a:noFill/>
              </a:ln>
              <a:solidFill>
                <a:schemeClr val="accent6"/>
              </a:solidFill>
              <a:latin typeface="Impact" pitchFamily="34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071546"/>
            <a:ext cx="4124304" cy="280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6366" y="3786190"/>
            <a:ext cx="4401583" cy="25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0"/>
            <a:ext cx="1813895" cy="6095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ctr"/>
            <a:r>
              <a:rPr lang="en-US" sz="2800" b="1" i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PAH in 3D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42844" y="1643050"/>
            <a:ext cx="5286412" cy="642942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indent="-293764" eaLnBrk="1">
              <a:buSzPct val="45000"/>
              <a:buFont typeface="Arial" pitchFamily="34" charset="0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Multiple photons at a time: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71406" y="1714488"/>
            <a:ext cx="4214842" cy="4214842"/>
            <a:chOff x="829440" y="2694523"/>
            <a:chExt cx="3525121" cy="3734312"/>
          </a:xfrm>
        </p:grpSpPr>
        <p:sp>
          <p:nvSpPr>
            <p:cNvPr id="21509" name="AutoShape 3"/>
            <p:cNvSpPr>
              <a:spLocks noChangeArrowheads="1"/>
            </p:cNvSpPr>
            <p:nvPr/>
          </p:nvSpPr>
          <p:spPr bwMode="auto">
            <a:xfrm>
              <a:off x="964800" y="3094886"/>
              <a:ext cx="3012480" cy="3189934"/>
            </a:xfrm>
            <a:prstGeom prst="roundRect">
              <a:avLst>
                <a:gd name="adj" fmla="val 46"/>
              </a:avLst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21510" name="Line 4"/>
            <p:cNvSpPr>
              <a:spLocks noChangeShapeType="1"/>
            </p:cNvSpPr>
            <p:nvPr/>
          </p:nvSpPr>
          <p:spPr bwMode="auto">
            <a:xfrm>
              <a:off x="1717921" y="3094886"/>
              <a:ext cx="1440" cy="3189934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1" name="Line 5"/>
            <p:cNvSpPr>
              <a:spLocks noChangeShapeType="1"/>
            </p:cNvSpPr>
            <p:nvPr/>
          </p:nvSpPr>
          <p:spPr bwMode="auto">
            <a:xfrm>
              <a:off x="2471040" y="3094886"/>
              <a:ext cx="1440" cy="3189934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2" name="Line 6"/>
            <p:cNvSpPr>
              <a:spLocks noChangeShapeType="1"/>
            </p:cNvSpPr>
            <p:nvPr/>
          </p:nvSpPr>
          <p:spPr bwMode="auto">
            <a:xfrm>
              <a:off x="3224161" y="3094886"/>
              <a:ext cx="1440" cy="3189934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3" name="Line 7"/>
            <p:cNvSpPr>
              <a:spLocks noChangeShapeType="1"/>
            </p:cNvSpPr>
            <p:nvPr/>
          </p:nvSpPr>
          <p:spPr bwMode="auto">
            <a:xfrm>
              <a:off x="964800" y="3892729"/>
              <a:ext cx="3012480" cy="144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4" name="Line 8"/>
            <p:cNvSpPr>
              <a:spLocks noChangeShapeType="1"/>
            </p:cNvSpPr>
            <p:nvPr/>
          </p:nvSpPr>
          <p:spPr bwMode="auto">
            <a:xfrm>
              <a:off x="964800" y="4690573"/>
              <a:ext cx="3012480" cy="144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5" name="Line 9"/>
            <p:cNvSpPr>
              <a:spLocks noChangeShapeType="1"/>
            </p:cNvSpPr>
            <p:nvPr/>
          </p:nvSpPr>
          <p:spPr bwMode="auto">
            <a:xfrm>
              <a:off x="964800" y="5486976"/>
              <a:ext cx="3012480" cy="1441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6" name="Line 10"/>
            <p:cNvSpPr>
              <a:spLocks noChangeShapeType="1"/>
            </p:cNvSpPr>
            <p:nvPr/>
          </p:nvSpPr>
          <p:spPr bwMode="auto">
            <a:xfrm>
              <a:off x="1969920" y="4690573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7" name="Line 11"/>
            <p:cNvSpPr>
              <a:spLocks noChangeShapeType="1"/>
            </p:cNvSpPr>
            <p:nvPr/>
          </p:nvSpPr>
          <p:spPr bwMode="auto">
            <a:xfrm>
              <a:off x="2220480" y="4690573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8" name="Line 12"/>
            <p:cNvSpPr>
              <a:spLocks noChangeShapeType="1"/>
            </p:cNvSpPr>
            <p:nvPr/>
          </p:nvSpPr>
          <p:spPr bwMode="auto">
            <a:xfrm>
              <a:off x="1717920" y="4955561"/>
              <a:ext cx="753120" cy="144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9" name="Line 13"/>
            <p:cNvSpPr>
              <a:spLocks noChangeShapeType="1"/>
            </p:cNvSpPr>
            <p:nvPr/>
          </p:nvSpPr>
          <p:spPr bwMode="auto">
            <a:xfrm>
              <a:off x="1717920" y="5221988"/>
              <a:ext cx="753120" cy="144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0" name="Line 14"/>
            <p:cNvSpPr>
              <a:spLocks noChangeShapeType="1"/>
            </p:cNvSpPr>
            <p:nvPr/>
          </p:nvSpPr>
          <p:spPr bwMode="auto">
            <a:xfrm>
              <a:off x="3224160" y="5089494"/>
              <a:ext cx="753120" cy="144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1" name="Line 15"/>
            <p:cNvSpPr>
              <a:spLocks noChangeShapeType="1"/>
            </p:cNvSpPr>
            <p:nvPr/>
          </p:nvSpPr>
          <p:spPr bwMode="auto">
            <a:xfrm>
              <a:off x="3601441" y="4690573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2" name="Line 16"/>
            <p:cNvSpPr>
              <a:spLocks noChangeShapeType="1"/>
            </p:cNvSpPr>
            <p:nvPr/>
          </p:nvSpPr>
          <p:spPr bwMode="auto">
            <a:xfrm>
              <a:off x="2597760" y="3892729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3" name="Line 17"/>
            <p:cNvSpPr>
              <a:spLocks noChangeShapeType="1"/>
            </p:cNvSpPr>
            <p:nvPr/>
          </p:nvSpPr>
          <p:spPr bwMode="auto">
            <a:xfrm>
              <a:off x="2723041" y="3892729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4" name="Line 18"/>
            <p:cNvSpPr>
              <a:spLocks noChangeShapeType="1"/>
            </p:cNvSpPr>
            <p:nvPr/>
          </p:nvSpPr>
          <p:spPr bwMode="auto">
            <a:xfrm>
              <a:off x="2848320" y="3892729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5" name="Line 19"/>
            <p:cNvSpPr>
              <a:spLocks noChangeShapeType="1"/>
            </p:cNvSpPr>
            <p:nvPr/>
          </p:nvSpPr>
          <p:spPr bwMode="auto">
            <a:xfrm>
              <a:off x="2973601" y="3892729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6" name="Line 20"/>
            <p:cNvSpPr>
              <a:spLocks noChangeShapeType="1"/>
            </p:cNvSpPr>
            <p:nvPr/>
          </p:nvSpPr>
          <p:spPr bwMode="auto">
            <a:xfrm>
              <a:off x="3098880" y="3892729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7" name="Line 21"/>
            <p:cNvSpPr>
              <a:spLocks noChangeShapeType="1"/>
            </p:cNvSpPr>
            <p:nvPr/>
          </p:nvSpPr>
          <p:spPr bwMode="auto">
            <a:xfrm>
              <a:off x="2471041" y="4025223"/>
              <a:ext cx="753120" cy="144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8" name="Line 22"/>
            <p:cNvSpPr>
              <a:spLocks noChangeShapeType="1"/>
            </p:cNvSpPr>
            <p:nvPr/>
          </p:nvSpPr>
          <p:spPr bwMode="auto">
            <a:xfrm>
              <a:off x="2471041" y="4157717"/>
              <a:ext cx="753120" cy="144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9" name="Line 23"/>
            <p:cNvSpPr>
              <a:spLocks noChangeShapeType="1"/>
            </p:cNvSpPr>
            <p:nvPr/>
          </p:nvSpPr>
          <p:spPr bwMode="auto">
            <a:xfrm>
              <a:off x="2471041" y="4291650"/>
              <a:ext cx="753120" cy="144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0" name="Line 24"/>
            <p:cNvSpPr>
              <a:spLocks noChangeShapeType="1"/>
            </p:cNvSpPr>
            <p:nvPr/>
          </p:nvSpPr>
          <p:spPr bwMode="auto">
            <a:xfrm>
              <a:off x="2471041" y="4556638"/>
              <a:ext cx="753120" cy="144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1" name="Line 25"/>
            <p:cNvSpPr>
              <a:spLocks noChangeShapeType="1"/>
            </p:cNvSpPr>
            <p:nvPr/>
          </p:nvSpPr>
          <p:spPr bwMode="auto">
            <a:xfrm>
              <a:off x="2471041" y="4424144"/>
              <a:ext cx="753120" cy="144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2" name="Line 26"/>
            <p:cNvSpPr>
              <a:spLocks noChangeShapeType="1"/>
            </p:cNvSpPr>
            <p:nvPr/>
          </p:nvSpPr>
          <p:spPr bwMode="auto">
            <a:xfrm flipV="1">
              <a:off x="964800" y="2694523"/>
              <a:ext cx="1440" cy="401802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3" name="Line 27"/>
            <p:cNvSpPr>
              <a:spLocks noChangeShapeType="1"/>
            </p:cNvSpPr>
            <p:nvPr/>
          </p:nvSpPr>
          <p:spPr bwMode="auto">
            <a:xfrm>
              <a:off x="3978721" y="6284820"/>
              <a:ext cx="375840" cy="1441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4" name="Line 28"/>
            <p:cNvSpPr>
              <a:spLocks noChangeShapeType="1"/>
            </p:cNvSpPr>
            <p:nvPr/>
          </p:nvSpPr>
          <p:spPr bwMode="auto">
            <a:xfrm flipV="1">
              <a:off x="964801" y="5353042"/>
              <a:ext cx="1380960" cy="933218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5" name="Oval 29"/>
            <p:cNvSpPr>
              <a:spLocks noChangeArrowheads="1"/>
            </p:cNvSpPr>
            <p:nvPr/>
          </p:nvSpPr>
          <p:spPr bwMode="auto">
            <a:xfrm>
              <a:off x="829440" y="6140805"/>
              <a:ext cx="270720" cy="28803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21536" name="Line 30"/>
            <p:cNvSpPr>
              <a:spLocks noChangeShapeType="1"/>
            </p:cNvSpPr>
            <p:nvPr/>
          </p:nvSpPr>
          <p:spPr bwMode="auto">
            <a:xfrm flipV="1">
              <a:off x="966241" y="4991565"/>
              <a:ext cx="452160" cy="1294696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7" name="Line 31"/>
            <p:cNvSpPr>
              <a:spLocks noChangeShapeType="1"/>
            </p:cNvSpPr>
            <p:nvPr/>
          </p:nvSpPr>
          <p:spPr bwMode="auto">
            <a:xfrm flipV="1">
              <a:off x="966241" y="5854216"/>
              <a:ext cx="1920960" cy="433485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8" name="Line 32"/>
            <p:cNvSpPr>
              <a:spLocks noChangeShapeType="1"/>
            </p:cNvSpPr>
            <p:nvPr/>
          </p:nvSpPr>
          <p:spPr bwMode="auto">
            <a:xfrm flipV="1">
              <a:off x="966241" y="4128915"/>
              <a:ext cx="1039680" cy="2157346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9" name="Line 33"/>
            <p:cNvSpPr>
              <a:spLocks noChangeShapeType="1"/>
            </p:cNvSpPr>
            <p:nvPr/>
          </p:nvSpPr>
          <p:spPr bwMode="auto">
            <a:xfrm flipV="1">
              <a:off x="966241" y="3555734"/>
              <a:ext cx="452160" cy="2730527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40" name="Line 34"/>
            <p:cNvSpPr>
              <a:spLocks noChangeShapeType="1"/>
            </p:cNvSpPr>
            <p:nvPr/>
          </p:nvSpPr>
          <p:spPr bwMode="auto">
            <a:xfrm flipV="1">
              <a:off x="966241" y="4416945"/>
              <a:ext cx="1627200" cy="1869316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41" name="Line 35"/>
            <p:cNvSpPr>
              <a:spLocks noChangeShapeType="1"/>
            </p:cNvSpPr>
            <p:nvPr/>
          </p:nvSpPr>
          <p:spPr bwMode="auto">
            <a:xfrm flipV="1">
              <a:off x="966241" y="4416945"/>
              <a:ext cx="2508480" cy="1869316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</p:grpSp>
      <p:sp>
        <p:nvSpPr>
          <p:cNvPr id="39" name="Text Box 28"/>
          <p:cNvSpPr txBox="1">
            <a:spLocks noChangeArrowheads="1"/>
          </p:cNvSpPr>
          <p:nvPr/>
        </p:nvSpPr>
        <p:spPr bwMode="auto">
          <a:xfrm>
            <a:off x="6572264" y="165390"/>
            <a:ext cx="2500330" cy="763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MC parallelization </a:t>
            </a:r>
            <a:endParaRPr lang="en-US" sz="3200" dirty="0">
              <a:solidFill>
                <a:schemeClr val="accent6"/>
              </a:solidFill>
              <a:latin typeface="Impact" pitchFamily="34" charset="0"/>
            </a:endParaRPr>
          </a:p>
        </p:txBody>
      </p:sp>
      <p:sp>
        <p:nvSpPr>
          <p:cNvPr id="40" name="Rectangle 1"/>
          <p:cNvSpPr txBox="1">
            <a:spLocks noChangeArrowheads="1"/>
          </p:cNvSpPr>
          <p:nvPr/>
        </p:nvSpPr>
        <p:spPr>
          <a:xfrm>
            <a:off x="3857620" y="2714620"/>
            <a:ext cx="5286380" cy="3071834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514350" marR="0" lvl="0" indent="-514350" algn="l" defTabSz="457200" rtl="0" eaLnBrk="1" fontAlgn="base" latinLnBrk="0" hangingPunct="0">
              <a:lnSpc>
                <a:spcPct val="150000"/>
              </a:lnSpc>
              <a:spcBef>
                <a:spcPts val="688"/>
              </a:spcBef>
              <a:spcAft>
                <a:spcPct val="0"/>
              </a:spcAft>
              <a:buClr>
                <a:schemeClr val="accent6"/>
              </a:buClr>
              <a:buSzPct val="100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Cell locked when hit by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photon</a:t>
            </a:r>
          </a:p>
          <a:p>
            <a:pPr marL="514350" lvl="0" indent="-514350" eaLnBrk="1">
              <a:lnSpc>
                <a:spcPct val="150000"/>
              </a:lnSpc>
              <a:spcBef>
                <a:spcPts val="688"/>
              </a:spcBef>
              <a:buClr>
                <a:schemeClr val="accent6"/>
              </a:buClr>
              <a:buSzTx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Parallel random number generator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Mersene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Twister)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457200" rtl="0" eaLnBrk="1" fontAlgn="base" latinLnBrk="0" hangingPunct="0">
              <a:lnSpc>
                <a:spcPct val="150000"/>
              </a:lnSpc>
              <a:spcBef>
                <a:spcPts val="688"/>
              </a:spcBef>
              <a:spcAft>
                <a:spcPct val="0"/>
              </a:spcAft>
              <a:buClr>
                <a:schemeClr val="accent6"/>
              </a:buClr>
              <a:buSzTx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Computer games    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Graphical Processing Units 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(CUDA)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7025" marR="0" lvl="0" indent="-327025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Tx/>
              <a:buSzTx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AutoShape 2"/>
          <p:cNvSpPr>
            <a:spLocks noChangeArrowheads="1"/>
          </p:cNvSpPr>
          <p:nvPr/>
        </p:nvSpPr>
        <p:spPr bwMode="auto">
          <a:xfrm>
            <a:off x="7000892" y="4857760"/>
            <a:ext cx="428628" cy="142876"/>
          </a:xfrm>
          <a:prstGeom prst="rightArrow">
            <a:avLst>
              <a:gd name="adj1" fmla="val 50000"/>
              <a:gd name="adj2" fmla="val 37500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643050"/>
            <a:ext cx="6715172" cy="41991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" name="Text Box 28"/>
          <p:cNvSpPr txBox="1">
            <a:spLocks noChangeArrowheads="1"/>
          </p:cNvSpPr>
          <p:nvPr/>
        </p:nvSpPr>
        <p:spPr bwMode="auto">
          <a:xfrm>
            <a:off x="6643702" y="71414"/>
            <a:ext cx="2357454" cy="12144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 1D benchmark 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b="1" dirty="0" smtClean="0">
                <a:solidFill>
                  <a:schemeClr val="accent6"/>
                </a:solidFill>
                <a:latin typeface="+mn-lt"/>
              </a:rPr>
              <a:t>sphere</a:t>
            </a:r>
            <a:endParaRPr lang="en-US" sz="3200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 rot="3574988">
            <a:off x="3142219" y="3553589"/>
            <a:ext cx="282524" cy="159379"/>
          </a:xfrm>
          <a:prstGeom prst="rightArrow">
            <a:avLst>
              <a:gd name="adj1" fmla="val 50000"/>
              <a:gd name="adj2" fmla="val 37500"/>
            </a:avLst>
          </a:prstGeom>
          <a:solidFill>
            <a:schemeClr val="bg1">
              <a:lumMod val="9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1005" y="3071810"/>
            <a:ext cx="1302921" cy="4635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1686" indent="-293764" eaLnBrk="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1800" b="1" dirty="0" err="1" smtClean="0">
                <a:solidFill>
                  <a:schemeClr val="tx1"/>
                </a:solidFill>
              </a:rPr>
              <a:t>Iveciz</a:t>
            </a:r>
            <a:r>
              <a:rPr lang="en-US" sz="1800" b="1" dirty="0" smtClean="0">
                <a:solidFill>
                  <a:schemeClr val="tx1"/>
                </a:solidFill>
              </a:rPr>
              <a:t> (99)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20046" y="1620792"/>
            <a:ext cx="6995160" cy="437997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Box 28"/>
          <p:cNvSpPr txBox="1">
            <a:spLocks noChangeArrowheads="1"/>
          </p:cNvSpPr>
          <p:nvPr/>
        </p:nvSpPr>
        <p:spPr bwMode="auto">
          <a:xfrm>
            <a:off x="7000892" y="71414"/>
            <a:ext cx="2071702" cy="12144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 1D benchmark 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b="1" dirty="0" smtClean="0">
                <a:solidFill>
                  <a:schemeClr val="accent6"/>
                </a:solidFill>
                <a:latin typeface="+mn-lt"/>
              </a:rPr>
              <a:t>sphere</a:t>
            </a:r>
            <a:endParaRPr lang="en-US" sz="3200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143768" y="2928934"/>
            <a:ext cx="2214546" cy="1071570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indent="-293764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400" dirty="0" smtClean="0">
                <a:solidFill>
                  <a:schemeClr val="accent2"/>
                </a:solidFill>
              </a:rPr>
              <a:t>T</a:t>
            </a:r>
            <a:r>
              <a:rPr lang="en-US" sz="2400" baseline="-25000" dirty="0" smtClean="0">
                <a:solidFill>
                  <a:schemeClr val="accent2"/>
                </a:solidFill>
              </a:rPr>
              <a:t>*</a:t>
            </a:r>
            <a:r>
              <a:rPr lang="en-US" sz="2400" dirty="0" smtClean="0">
                <a:solidFill>
                  <a:schemeClr val="accent2"/>
                </a:solidFill>
              </a:rPr>
              <a:t>   = 2500K</a:t>
            </a:r>
          </a:p>
          <a:p>
            <a:pPr marL="391686" indent="-293764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l-GR" sz="2400" dirty="0" smtClean="0">
                <a:solidFill>
                  <a:schemeClr val="accent2"/>
                </a:solidFill>
                <a:latin typeface="Arial"/>
                <a:cs typeface="Arial"/>
              </a:rPr>
              <a:t>ρ</a:t>
            </a:r>
            <a:r>
              <a:rPr lang="en-US" sz="2400" dirty="0" smtClean="0">
                <a:solidFill>
                  <a:schemeClr val="accent2"/>
                </a:solidFill>
                <a:cs typeface="Arial"/>
              </a:rPr>
              <a:t>(r) = </a:t>
            </a:r>
            <a:r>
              <a:rPr lang="en-US" sz="2400" dirty="0" smtClean="0">
                <a:solidFill>
                  <a:schemeClr val="accent2"/>
                </a:solidFill>
              </a:rPr>
              <a:t>const.</a:t>
            </a:r>
          </a:p>
          <a:p>
            <a:pPr marL="391686" indent="-293764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dirty="0" smtClean="0"/>
          </a:p>
          <a:p>
            <a:pPr marL="391686" indent="-293764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470824" y="4004592"/>
            <a:ext cx="815160" cy="424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2"/>
                </a:solidFill>
                <a:latin typeface="Arial"/>
                <a:cs typeface="Arial"/>
              </a:rPr>
              <a:t>A</a:t>
            </a:r>
            <a:r>
              <a:rPr lang="en-US" sz="1800" baseline="-25000" dirty="0" smtClean="0">
                <a:solidFill>
                  <a:schemeClr val="accent2"/>
                </a:solidFill>
                <a:latin typeface="Arial"/>
                <a:cs typeface="Arial"/>
              </a:rPr>
              <a:t>V</a:t>
            </a:r>
            <a:r>
              <a:rPr lang="en-US" sz="1800" dirty="0" smtClean="0">
                <a:solidFill>
                  <a:schemeClr val="accent2"/>
                </a:solidFill>
                <a:latin typeface="Arial"/>
                <a:cs typeface="Arial"/>
              </a:rPr>
              <a:t>=10</a:t>
            </a:r>
            <a:endParaRPr lang="en-US" sz="1800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1574" y="1932890"/>
            <a:ext cx="312906" cy="424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CC00CC"/>
                </a:solidFill>
                <a:latin typeface="Arial"/>
                <a:cs typeface="Arial"/>
              </a:rPr>
              <a:t>1</a:t>
            </a:r>
            <a:endParaRPr lang="en-US" sz="1800" b="1" dirty="0">
              <a:solidFill>
                <a:srgbClr val="CC00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5357" y="4004592"/>
            <a:ext cx="569387" cy="424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C000"/>
                </a:solidFill>
                <a:latin typeface="Arial"/>
                <a:cs typeface="Arial"/>
              </a:rPr>
              <a:t>100</a:t>
            </a:r>
            <a:endParaRPr lang="en-US" sz="18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29124" y="4004592"/>
            <a:ext cx="1210588" cy="424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  <a:latin typeface="Arial"/>
                <a:cs typeface="Arial"/>
              </a:rPr>
              <a:t>1000 </a:t>
            </a:r>
            <a:r>
              <a:rPr lang="en-US" sz="1800" dirty="0" err="1" smtClean="0">
                <a:solidFill>
                  <a:srgbClr val="00B050"/>
                </a:solidFill>
                <a:latin typeface="Arial"/>
                <a:cs typeface="Arial"/>
              </a:rPr>
              <a:t>mag</a:t>
            </a:r>
            <a:endParaRPr lang="en-US" sz="1800" dirty="0">
              <a:solidFill>
                <a:srgbClr val="00B050"/>
              </a:solidFill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7143768" y="4714884"/>
            <a:ext cx="1357322" cy="428628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~5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% for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358082" y="4842052"/>
            <a:ext cx="1038298" cy="587212"/>
            <a:chOff x="7358082" y="4857760"/>
            <a:chExt cx="1038298" cy="58721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58082" y="5072074"/>
              <a:ext cx="28575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5" name="Straight Arrow Connector 14"/>
            <p:cNvCxnSpPr/>
            <p:nvPr/>
          </p:nvCxnSpPr>
          <p:spPr bwMode="auto">
            <a:xfrm>
              <a:off x="7715272" y="5213362"/>
              <a:ext cx="285752" cy="158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7929586" y="4857760"/>
              <a:ext cx="466794" cy="587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sz="2000" dirty="0" smtClean="0">
                  <a:solidFill>
                    <a:schemeClr val="tx1"/>
                  </a:solidFill>
                </a:rPr>
                <a:t>0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8" name="Group 4"/>
          <p:cNvGraphicFramePr>
            <a:graphicFrameLocks noGrp="1"/>
          </p:cNvGraphicFramePr>
          <p:nvPr/>
        </p:nvGraphicFramePr>
        <p:xfrm>
          <a:off x="428596" y="1785926"/>
          <a:ext cx="7564566" cy="3524706"/>
        </p:xfrm>
        <a:graphic>
          <a:graphicData uri="http://schemas.openxmlformats.org/drawingml/2006/table">
            <a:tbl>
              <a:tblPr/>
              <a:tblGrid>
                <a:gridCol w="1500198"/>
                <a:gridCol w="2071702"/>
                <a:gridCol w="2303546"/>
                <a:gridCol w="1689120"/>
              </a:tblGrid>
              <a:tr h="128588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Method</a:t>
                      </a:r>
                    </a:p>
                  </a:txBody>
                  <a:tcPr marL="81638" marR="81638" marT="600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Parallelization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Advantage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Arial" pitchFamily="34" charset="0"/>
                        <a:ea typeface="DejaVu Sans" charset="0"/>
                        <a:cs typeface="Arial" pitchFamily="34" charset="0"/>
                      </a:endParaRP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Time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Arial" pitchFamily="34" charset="0"/>
                        <a:ea typeface="DejaVu Sans" charset="0"/>
                        <a:cs typeface="Arial" pitchFamily="34" charset="0"/>
                      </a:endParaRP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Benchmark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sphere τ~1000)</a:t>
                      </a:r>
                    </a:p>
                  </a:txBody>
                  <a:tcPr marL="81638" marR="81638" marT="56859" marB="42456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23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Lucy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YES 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(but floating)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Optical thin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&gt;1h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23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Bjorkman &amp; Wood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Partly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(not independent)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Arial" pitchFamily="34" charset="0"/>
                        <a:ea typeface="DejaVu Sans" charset="0"/>
                        <a:cs typeface="Arial" pitchFamily="34" charset="0"/>
                      </a:endParaRP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No iteration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5min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23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our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Arial" pitchFamily="34" charset="0"/>
                        <a:ea typeface="DejaVu Sans" charset="0"/>
                        <a:cs typeface="Arial" pitchFamily="34" charset="0"/>
                      </a:endParaRP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YES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GPU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Arial" pitchFamily="34" charset="0"/>
                        </a:rPr>
                        <a:t>&lt;1min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 Box 28"/>
          <p:cNvSpPr txBox="1">
            <a:spLocks noChangeArrowheads="1"/>
          </p:cNvSpPr>
          <p:nvPr/>
        </p:nvSpPr>
        <p:spPr bwMode="auto">
          <a:xfrm>
            <a:off x="7143768" y="165390"/>
            <a:ext cx="1928826" cy="763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MC  methods</a:t>
            </a:r>
            <a:endParaRPr lang="en-US" sz="3200" dirty="0">
              <a:solidFill>
                <a:schemeClr val="accent6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07587"/>
            <a:ext cx="7358114" cy="4916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6715140" y="165390"/>
            <a:ext cx="2286016" cy="763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>
                <a:solidFill>
                  <a:schemeClr val="accent6"/>
                </a:solidFill>
                <a:latin typeface="Impact" pitchFamily="34" charset="0"/>
              </a:rPr>
              <a:t>Monte </a:t>
            </a: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Carlo  +  PAH </a:t>
            </a:r>
            <a:endParaRPr lang="en-US" sz="3200" dirty="0">
              <a:solidFill>
                <a:schemeClr val="accent6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786314" y="4429132"/>
            <a:ext cx="4357686" cy="2143140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indent="-293764" algn="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b="1" dirty="0" smtClean="0">
                <a:solidFill>
                  <a:schemeClr val="accent6"/>
                </a:solidFill>
              </a:rPr>
              <a:t>Disk:</a:t>
            </a:r>
          </a:p>
          <a:p>
            <a:pPr marL="391686" indent="-293764" algn="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2000" dirty="0" smtClean="0">
                <a:solidFill>
                  <a:schemeClr val="accent6"/>
                </a:solidFill>
              </a:rPr>
              <a:t>T</a:t>
            </a:r>
            <a:r>
              <a:rPr lang="en-US" sz="2000" baseline="-25000" dirty="0" smtClean="0">
                <a:solidFill>
                  <a:schemeClr val="accent6"/>
                </a:solidFill>
              </a:rPr>
              <a:t>* </a:t>
            </a:r>
            <a:r>
              <a:rPr lang="en-US" sz="2000" dirty="0" smtClean="0">
                <a:solidFill>
                  <a:schemeClr val="accent6"/>
                </a:solidFill>
              </a:rPr>
              <a:t>= 5800K</a:t>
            </a:r>
          </a:p>
          <a:p>
            <a:pPr marL="391686" indent="-293764" algn="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2000" dirty="0" smtClean="0">
                <a:solidFill>
                  <a:schemeClr val="accent6"/>
                </a:solidFill>
              </a:rPr>
              <a:t>    L </a:t>
            </a:r>
            <a:r>
              <a:rPr lang="en-US" sz="2000" baseline="-25000" dirty="0" smtClean="0">
                <a:solidFill>
                  <a:schemeClr val="accent6"/>
                </a:solidFill>
              </a:rPr>
              <a:t>* </a:t>
            </a:r>
            <a:r>
              <a:rPr lang="en-US" sz="2000" dirty="0" smtClean="0">
                <a:solidFill>
                  <a:schemeClr val="accent6"/>
                </a:solidFill>
              </a:rPr>
              <a:t>= </a:t>
            </a:r>
            <a:r>
              <a:rPr lang="en-US" sz="2000" dirty="0" err="1" smtClean="0">
                <a:solidFill>
                  <a:schemeClr val="accent6"/>
                </a:solidFill>
              </a:rPr>
              <a:t>L</a:t>
            </a:r>
            <a:r>
              <a:rPr lang="en-US" sz="2000" baseline="-33000" dirty="0" err="1" smtClean="0">
                <a:solidFill>
                  <a:schemeClr val="accent6"/>
                </a:solidFill>
                <a:cs typeface="Arial" charset="0"/>
              </a:rPr>
              <a:t>sun</a:t>
            </a:r>
            <a:endParaRPr lang="en-US" sz="2000" dirty="0" smtClean="0">
              <a:solidFill>
                <a:schemeClr val="accent6"/>
              </a:solidFill>
            </a:endParaRPr>
          </a:p>
          <a:p>
            <a:pPr marL="391686" indent="-293764" algn="r" eaLnBrk="1">
              <a:buClrTx/>
              <a:buSzTx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l-GR" sz="2000" dirty="0" smtClean="0">
                <a:solidFill>
                  <a:schemeClr val="accent2"/>
                </a:solidFill>
                <a:latin typeface="Arial"/>
                <a:cs typeface="Arial"/>
              </a:rPr>
              <a:t>ρ</a:t>
            </a:r>
            <a:r>
              <a:rPr lang="en-US" sz="2000" dirty="0" smtClean="0">
                <a:solidFill>
                  <a:schemeClr val="accent2"/>
                </a:solidFill>
                <a:cs typeface="Arial"/>
              </a:rPr>
              <a:t>(r) : </a:t>
            </a:r>
            <a:r>
              <a:rPr lang="en-US" sz="2000" dirty="0" smtClean="0">
                <a:solidFill>
                  <a:schemeClr val="accent6"/>
                </a:solidFill>
              </a:rPr>
              <a:t>hydro static equilibrium  </a:t>
            </a:r>
          </a:p>
          <a:p>
            <a:pPr marL="391686" indent="-293764" algn="r" eaLnBrk="1">
              <a:buClrTx/>
              <a:buSzTx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2000" dirty="0" smtClean="0">
                <a:solidFill>
                  <a:schemeClr val="accent6"/>
                </a:solidFill>
              </a:rPr>
              <a:t>(Chiang &amp; </a:t>
            </a:r>
            <a:r>
              <a:rPr lang="en-US" sz="2000" dirty="0" err="1" smtClean="0">
                <a:solidFill>
                  <a:schemeClr val="accent6"/>
                </a:solidFill>
              </a:rPr>
              <a:t>Goldreich</a:t>
            </a:r>
            <a:r>
              <a:rPr lang="en-US" sz="2000" dirty="0" smtClean="0">
                <a:solidFill>
                  <a:schemeClr val="accent6"/>
                </a:solidFill>
              </a:rPr>
              <a:t> 1997)</a:t>
            </a:r>
          </a:p>
        </p:txBody>
      </p:sp>
      <p:pic>
        <p:nvPicPr>
          <p:cNvPr id="266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673720"/>
            <a:ext cx="5572164" cy="49709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1428728" y="4550179"/>
            <a:ext cx="2915720" cy="5933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5221" rIns="81639" bIns="40820"/>
          <a:lstStyle/>
          <a:p>
            <a:pPr>
              <a:tabLst>
                <a:tab pos="656650" algn="l"/>
                <a:tab pos="1313299" algn="l"/>
                <a:tab pos="1969949" algn="l"/>
              </a:tabLst>
            </a:pPr>
            <a:r>
              <a:rPr lang="en-US" sz="1800" dirty="0" err="1">
                <a:solidFill>
                  <a:srgbClr val="000000"/>
                </a:solidFill>
              </a:rPr>
              <a:t>Pascucci</a:t>
            </a:r>
            <a:r>
              <a:rPr lang="en-US" sz="1800" dirty="0">
                <a:solidFill>
                  <a:srgbClr val="000000"/>
                </a:solidFill>
              </a:rPr>
              <a:t> et al (2004)</a:t>
            </a:r>
          </a:p>
        </p:txBody>
      </p:sp>
      <p:sp>
        <p:nvSpPr>
          <p:cNvPr id="7" name="Text Box 28"/>
          <p:cNvSpPr txBox="1">
            <a:spLocks noChangeArrowheads="1"/>
          </p:cNvSpPr>
          <p:nvPr/>
        </p:nvSpPr>
        <p:spPr bwMode="auto">
          <a:xfrm>
            <a:off x="6715140" y="214290"/>
            <a:ext cx="2357454" cy="92869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 2D benchmark 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3200" b="1" dirty="0">
              <a:solidFill>
                <a:schemeClr val="accent6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 bwMode="auto">
          <a:xfrm>
            <a:off x="428596" y="1643050"/>
            <a:ext cx="6995160" cy="437997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5000628" y="71414"/>
            <a:ext cx="4000528" cy="12144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 2D 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benchmark 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b="1" dirty="0" smtClean="0">
                <a:solidFill>
                  <a:schemeClr val="accent6"/>
                </a:solidFill>
                <a:latin typeface="+mn-lt"/>
              </a:rPr>
              <a:t>disk</a:t>
            </a:r>
            <a:endParaRPr lang="en-US" sz="3200" b="1" dirty="0">
              <a:solidFill>
                <a:schemeClr val="accent6"/>
              </a:solidFill>
              <a:latin typeface="+mn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58082" y="4842052"/>
            <a:ext cx="1038298" cy="587212"/>
            <a:chOff x="7358082" y="4857760"/>
            <a:chExt cx="1038298" cy="587212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58082" y="5072074"/>
              <a:ext cx="28575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Arrow Connector 7"/>
            <p:cNvCxnSpPr/>
            <p:nvPr/>
          </p:nvCxnSpPr>
          <p:spPr bwMode="auto">
            <a:xfrm>
              <a:off x="7715272" y="5213362"/>
              <a:ext cx="285752" cy="158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7929586" y="4857760"/>
              <a:ext cx="466794" cy="587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sz="2000" dirty="0" smtClean="0">
                  <a:solidFill>
                    <a:schemeClr val="tx1"/>
                  </a:solidFill>
                </a:rPr>
                <a:t>0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7143768" y="4643446"/>
            <a:ext cx="1357322" cy="428628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~10% for</a:t>
            </a: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500166" y="3286124"/>
            <a:ext cx="1357322" cy="428628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f</a:t>
            </a: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ace-on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214810" y="3286124"/>
            <a:ext cx="1357322" cy="428628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edge-on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2700334"/>
            <a:ext cx="2857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7000892" y="2571744"/>
            <a:ext cx="527709" cy="1051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latin typeface="+mn-lt"/>
              </a:rPr>
              <a:t>1 = </a:t>
            </a:r>
          </a:p>
          <a:p>
            <a:r>
              <a:rPr lang="en-US" sz="1600" dirty="0" smtClean="0">
                <a:solidFill>
                  <a:schemeClr val="tx1"/>
                </a:solidFill>
                <a:latin typeface="+mn-lt"/>
              </a:rPr>
              <a:t>10</a:t>
            </a:r>
          </a:p>
          <a:p>
            <a:r>
              <a:rPr lang="en-US" sz="1600" dirty="0" smtClean="0">
                <a:solidFill>
                  <a:schemeClr val="tx1"/>
                </a:solidFill>
                <a:latin typeface="+mn-lt"/>
              </a:rPr>
              <a:t>100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285992"/>
            <a:ext cx="371477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5072066" y="785794"/>
            <a:ext cx="3929058" cy="92867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3D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b="1" dirty="0" smtClean="0">
                <a:solidFill>
                  <a:schemeClr val="accent6"/>
                </a:solidFill>
              </a:rPr>
              <a:t>proto-planetary disk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b="1" dirty="0" smtClean="0">
                <a:solidFill>
                  <a:schemeClr val="accent6"/>
                </a:solidFill>
              </a:rPr>
              <a:t>+ spiral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3200" dirty="0" smtClean="0">
              <a:solidFill>
                <a:schemeClr val="accent6"/>
              </a:solidFill>
              <a:latin typeface="Impact" pitchFamily="34" charset="0"/>
            </a:endParaRP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 </a:t>
            </a: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95" y="2642956"/>
            <a:ext cx="2857445" cy="28577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285720" y="5429264"/>
            <a:ext cx="5286412" cy="5000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60021" rIns="81639" bIns="40820"/>
          <a:lstStyle/>
          <a:p>
            <a:pPr>
              <a:tabLst>
                <a:tab pos="656650" algn="l"/>
              </a:tabLst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MHD  (Fargo)                 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density    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29454" y="2643182"/>
            <a:ext cx="19288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1686" indent="-293764" eaLnBrk="1">
              <a:lnSpc>
                <a:spcPct val="100000"/>
              </a:lnSpc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</a:rPr>
              <a:t>*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=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5800K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91686" indent="-293764" eaLnBrk="1">
              <a:lnSpc>
                <a:spcPct val="100000"/>
              </a:lnSpc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 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</a:rPr>
              <a:t>*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=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L</a:t>
            </a:r>
            <a:r>
              <a:rPr lang="en-US" baseline="-33000" dirty="0" err="1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sun</a:t>
            </a:r>
            <a:endParaRPr lang="en-US" baseline="-33000" dirty="0" smtClean="0">
              <a:solidFill>
                <a:schemeClr val="accent2">
                  <a:lumMod val="75000"/>
                </a:schemeClr>
              </a:solidFill>
              <a:cs typeface="Arial" charset="0"/>
            </a:endParaRPr>
          </a:p>
          <a:p>
            <a:pPr marL="391686" indent="-293764" eaLnBrk="1">
              <a:lnSpc>
                <a:spcPct val="100000"/>
              </a:lnSpc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A</a:t>
            </a:r>
            <a:r>
              <a:rPr lang="en-US" baseline="-33000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v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=10mag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8" name="Straight Connector 7"/>
          <p:cNvCxnSpPr>
            <a:endCxn id="28677" idx="3"/>
          </p:cNvCxnSpPr>
          <p:nvPr/>
        </p:nvCxnSpPr>
        <p:spPr bwMode="auto">
          <a:xfrm rot="5400000">
            <a:off x="4947051" y="5054215"/>
            <a:ext cx="1250163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00B0F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rot="5400000" flipH="1" flipV="1">
            <a:off x="4500562" y="5072074"/>
            <a:ext cx="157163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500694" y="5361594"/>
            <a:ext cx="518091" cy="4248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6"/>
                </a:solidFill>
              </a:rPr>
              <a:t>8au</a:t>
            </a:r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14942" y="5572140"/>
            <a:ext cx="518091" cy="4248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6"/>
                </a:solidFill>
              </a:rPr>
              <a:t>3</a:t>
            </a:r>
            <a:r>
              <a:rPr lang="en-US" sz="1800" dirty="0" smtClean="0">
                <a:solidFill>
                  <a:schemeClr val="accent6"/>
                </a:solidFill>
              </a:rPr>
              <a:t>au</a:t>
            </a:r>
            <a:endParaRPr lang="en-US" sz="18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276" y="1000109"/>
            <a:ext cx="7099120" cy="535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5072066" y="357214"/>
            <a:ext cx="3929058" cy="17144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3D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b="1" dirty="0" smtClean="0">
                <a:solidFill>
                  <a:schemeClr val="accent6"/>
                </a:solidFill>
              </a:rPr>
              <a:t>proto-planetary disk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b="1" dirty="0" smtClean="0">
                <a:solidFill>
                  <a:schemeClr val="accent6"/>
                </a:solidFill>
              </a:rPr>
              <a:t>+ spiral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3200" dirty="0" smtClean="0">
              <a:solidFill>
                <a:schemeClr val="accent6"/>
              </a:solidFill>
              <a:latin typeface="Impact" pitchFamily="34" charset="0"/>
            </a:endParaRP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702407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6215074" y="-71462"/>
            <a:ext cx="2857488" cy="14287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3200" b="1" dirty="0" smtClean="0">
              <a:solidFill>
                <a:schemeClr val="accent6"/>
              </a:solidFill>
            </a:endParaRP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3200" b="1" dirty="0" smtClean="0">
              <a:solidFill>
                <a:schemeClr val="accent6"/>
              </a:solidFill>
            </a:endParaRP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4000" dirty="0" smtClean="0">
                <a:solidFill>
                  <a:schemeClr val="accent6"/>
                </a:solidFill>
                <a:latin typeface="Impact" pitchFamily="34" charset="0"/>
              </a:rPr>
              <a:t>ELT 42m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b="1" dirty="0" smtClean="0">
                <a:solidFill>
                  <a:schemeClr val="accent6"/>
                </a:solidFill>
              </a:rPr>
              <a:t>PAH imaging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3200" dirty="0" smtClean="0">
              <a:solidFill>
                <a:schemeClr val="accent6"/>
              </a:solidFill>
              <a:latin typeface="Impact" pitchFamily="34" charset="0"/>
            </a:endParaRP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6124"/>
            <a:ext cx="821533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786050" y="1500174"/>
            <a:ext cx="4143404" cy="3786214"/>
            <a:chOff x="3286116" y="642918"/>
            <a:chExt cx="3376537" cy="2928958"/>
          </a:xfrm>
        </p:grpSpPr>
        <p:sp>
          <p:nvSpPr>
            <p:cNvPr id="6" name="TextBox 5"/>
            <p:cNvSpPr txBox="1"/>
            <p:nvPr/>
          </p:nvSpPr>
          <p:spPr>
            <a:xfrm>
              <a:off x="4799736" y="753445"/>
              <a:ext cx="1737663" cy="53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  <a:latin typeface="Comic Sans MS" pitchFamily="66" charset="0"/>
                  <a:cs typeface="Tunga"/>
                </a:rPr>
                <a:t> </a:t>
              </a:r>
              <a:r>
                <a:rPr lang="en-US" sz="3200" b="1" dirty="0" smtClean="0">
                  <a:solidFill>
                    <a:schemeClr val="accent6"/>
                  </a:solidFill>
                  <a:latin typeface="Comic Sans MS" pitchFamily="66" charset="0"/>
                </a:rPr>
                <a:t>spheroids</a:t>
              </a:r>
              <a:endParaRPr lang="en-US" sz="3200" b="1" dirty="0">
                <a:solidFill>
                  <a:schemeClr val="accent6"/>
                </a:solidFill>
                <a:latin typeface="Comic Sans MS" pitchFamily="66" charset="0"/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29124" y="1857364"/>
              <a:ext cx="2233529" cy="1714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86116" y="642918"/>
              <a:ext cx="1143008" cy="2928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0" name="Title 1"/>
          <p:cNvSpPr txBox="1">
            <a:spLocks/>
          </p:cNvSpPr>
          <p:nvPr/>
        </p:nvSpPr>
        <p:spPr>
          <a:xfrm>
            <a:off x="5143504" y="0"/>
            <a:ext cx="4000496" cy="761982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</a:t>
            </a:r>
            <a:r>
              <a:rPr lang="en-US" sz="3200" kern="0" dirty="0" smtClean="0">
                <a:solidFill>
                  <a:schemeClr val="accent6"/>
                </a:solidFill>
                <a:latin typeface="Impact" pitchFamily="34" charset="0"/>
                <a:ea typeface="+mj-ea"/>
                <a:cs typeface="+mj-cs"/>
              </a:rPr>
              <a:t>1: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  </a:t>
            </a:r>
            <a:r>
              <a:rPr lang="en-US" sz="3200" kern="0" dirty="0" err="1" smtClean="0">
                <a:solidFill>
                  <a:schemeClr val="accent6"/>
                </a:solidFill>
                <a:latin typeface="Impact" pitchFamily="34" charset="0"/>
                <a:ea typeface="+mj-ea"/>
                <a:cs typeface="+mj-cs"/>
              </a:rPr>
              <a:t>polarisation</a:t>
            </a:r>
            <a:r>
              <a:rPr lang="en-US" sz="3200" kern="0" dirty="0" smtClean="0">
                <a:solidFill>
                  <a:schemeClr val="accent6"/>
                </a:solidFill>
                <a:latin typeface="Impact" pitchFamily="34" charset="0"/>
                <a:ea typeface="+mj-ea"/>
                <a:cs typeface="+mj-cs"/>
              </a:rPr>
              <a:t> 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6050" y="5357826"/>
            <a:ext cx="2238818" cy="4248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accent2">
                    <a:lumMod val="75000"/>
                  </a:schemeClr>
                </a:solidFill>
              </a:rPr>
              <a:t>Voshchinnikov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 (2004)</a:t>
            </a:r>
            <a:endParaRPr lang="en-US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702407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670" y="4071942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141396"/>
            <a:ext cx="2430876" cy="243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584" y="4143380"/>
            <a:ext cx="2433887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6500826" y="2204388"/>
            <a:ext cx="26431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Comic Sans MS"/>
              </a:rPr>
              <a:t>D = 50pc</a:t>
            </a:r>
          </a:p>
          <a:p>
            <a:pPr lvl="0" algn="r">
              <a:lnSpc>
                <a:spcPct val="100000"/>
              </a:lnSpc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Comic Sans MS"/>
              </a:rPr>
              <a:t>50mas </a:t>
            </a:r>
          </a:p>
          <a:p>
            <a:pPr lvl="0" algn="r">
              <a:lnSpc>
                <a:spcPct val="100000"/>
              </a:lnSpc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Comic Sans MS"/>
              </a:rPr>
              <a:t>at 11.3</a:t>
            </a:r>
            <a:r>
              <a:rPr lang="el-GR" dirty="0" smtClean="0">
                <a:solidFill>
                  <a:srgbClr val="3333CC">
                    <a:lumMod val="75000"/>
                  </a:srgbClr>
                </a:solidFill>
                <a:latin typeface="Comic Sans MS"/>
                <a:cs typeface="Arial"/>
              </a:rPr>
              <a:t>μ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Comic Sans MS"/>
                <a:cs typeface="Arial"/>
              </a:rPr>
              <a:t>m</a:t>
            </a:r>
          </a:p>
          <a:p>
            <a:pPr lvl="0" algn="r">
              <a:lnSpc>
                <a:spcPct val="150000"/>
              </a:lnSpc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Comic Sans MS"/>
                <a:cs typeface="Arial"/>
              </a:rPr>
              <a:t>PSF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Comic Sans MS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406" y="3536283"/>
            <a:ext cx="2408032" cy="5872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dual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band          +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3571876"/>
            <a:ext cx="1739579" cy="535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coronograph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6215074" y="-71462"/>
            <a:ext cx="2857488" cy="14287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3200" b="1" dirty="0" smtClean="0">
              <a:solidFill>
                <a:schemeClr val="accent6"/>
              </a:solidFill>
            </a:endParaRP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3200" b="1" dirty="0" smtClean="0">
              <a:solidFill>
                <a:schemeClr val="accent6"/>
              </a:solidFill>
            </a:endParaRP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4000" dirty="0" smtClean="0">
                <a:solidFill>
                  <a:schemeClr val="accent6"/>
                </a:solidFill>
                <a:latin typeface="Impact" pitchFamily="34" charset="0"/>
              </a:rPr>
              <a:t>ELT 42m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b="1" dirty="0" smtClean="0">
                <a:solidFill>
                  <a:schemeClr val="accent6"/>
                </a:solidFill>
              </a:rPr>
              <a:t>PAH imaging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3200" dirty="0" smtClean="0">
              <a:solidFill>
                <a:schemeClr val="accent6"/>
              </a:solidFill>
              <a:latin typeface="Impact" pitchFamily="34" charset="0"/>
            </a:endParaRP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2"/>
            <a:ext cx="735808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7358082" y="2728737"/>
            <a:ext cx="17859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Comic Sans MS"/>
              </a:rPr>
              <a:t>D = 50pc</a:t>
            </a:r>
          </a:p>
          <a:p>
            <a:pPr lvl="0" algn="r">
              <a:lnSpc>
                <a:spcPct val="100000"/>
              </a:lnSpc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Comic Sans MS"/>
              </a:rPr>
              <a:t>50mas </a:t>
            </a:r>
          </a:p>
          <a:p>
            <a:pPr lvl="0" algn="r">
              <a:lnSpc>
                <a:spcPct val="100000"/>
              </a:lnSpc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Comic Sans MS"/>
              </a:rPr>
              <a:t>at 11.3</a:t>
            </a:r>
            <a:r>
              <a:rPr lang="el-GR" dirty="0" smtClean="0">
                <a:solidFill>
                  <a:srgbClr val="3333CC">
                    <a:lumMod val="75000"/>
                  </a:srgbClr>
                </a:solidFill>
                <a:latin typeface="Comic Sans MS"/>
                <a:cs typeface="Arial"/>
              </a:rPr>
              <a:t>μ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Comic Sans MS"/>
                <a:cs typeface="Arial"/>
              </a:rPr>
              <a:t>m</a:t>
            </a:r>
            <a:r>
              <a:rPr lang="en-US" dirty="0" smtClean="0">
                <a:solidFill>
                  <a:srgbClr val="3333CC">
                    <a:lumMod val="75000"/>
                  </a:srgbClr>
                </a:solidFill>
                <a:latin typeface="Comic Sans MS"/>
              </a:rPr>
              <a:t> </a:t>
            </a: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6562" y="1"/>
            <a:ext cx="2207438" cy="107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6929454" y="1142985"/>
            <a:ext cx="2143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b="1" dirty="0" smtClean="0">
                <a:solidFill>
                  <a:schemeClr val="accent6"/>
                </a:solidFill>
              </a:rPr>
              <a:t>PAH imaging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1714480" y="2928934"/>
            <a:ext cx="142876" cy="40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28728" y="3071810"/>
            <a:ext cx="628698" cy="535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gap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4714869"/>
            <a:ext cx="562975" cy="428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+mn-lt"/>
              </a:rPr>
              <a:t>/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</a:rPr>
              <a:t>px</a:t>
            </a:r>
            <a:endParaRPr lang="en-US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 rot="15999031">
            <a:off x="-184513" y="2732835"/>
            <a:ext cx="1188146" cy="4648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el-GR" sz="2000" dirty="0" smtClean="0">
                <a:solidFill>
                  <a:schemeClr val="tx1"/>
                </a:solidFill>
                <a:latin typeface="Arial"/>
                <a:cs typeface="Arial"/>
              </a:rPr>
              <a:t>μ</a:t>
            </a:r>
            <a:r>
              <a:rPr lang="en-US" sz="2000" dirty="0" err="1" smtClean="0">
                <a:solidFill>
                  <a:schemeClr val="tx1"/>
                </a:solidFill>
                <a:latin typeface="Arial"/>
                <a:cs typeface="Arial"/>
              </a:rPr>
              <a:t>Jy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/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px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)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0" y="714357"/>
            <a:ext cx="5857884" cy="61436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8" name="AutoShape 4"/>
          <p:cNvSpPr>
            <a:spLocks noChangeArrowheads="1"/>
          </p:cNvSpPr>
          <p:nvPr/>
        </p:nvSpPr>
        <p:spPr bwMode="auto">
          <a:xfrm>
            <a:off x="3471863" y="1143000"/>
            <a:ext cx="604838" cy="293688"/>
          </a:xfrm>
          <a:prstGeom prst="roundRect">
            <a:avLst>
              <a:gd name="adj" fmla="val 542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6072198" y="4952617"/>
            <a:ext cx="3071802" cy="140534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>
              <a:lnSpc>
                <a:spcPts val="23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PAH detection rate</a:t>
            </a:r>
            <a:r>
              <a:rPr lang="en-GB" sz="22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:</a:t>
            </a:r>
          </a:p>
          <a:p>
            <a:pPr>
              <a:lnSpc>
                <a:spcPts val="23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 </a:t>
            </a:r>
            <a:endParaRPr lang="en-GB" sz="2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>
              <a:lnSpc>
                <a:spcPct val="10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Herbig</a:t>
            </a:r>
            <a:r>
              <a:rPr lang="en-GB" sz="2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22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AeBe</a:t>
            </a:r>
            <a:r>
              <a:rPr lang="en-GB" sz="2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 60%</a:t>
            </a:r>
          </a:p>
          <a:p>
            <a:pPr>
              <a:lnSpc>
                <a:spcPct val="10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TTS                10</a:t>
            </a:r>
            <a:r>
              <a:rPr lang="en-GB" sz="22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%</a:t>
            </a:r>
            <a:endParaRPr lang="en-GB" sz="2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4096" y="-24"/>
            <a:ext cx="2238498" cy="672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T </a:t>
            </a:r>
            <a:r>
              <a:rPr lang="en-US" sz="3200" dirty="0" err="1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Tauri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 stars</a:t>
            </a:r>
            <a:endParaRPr lang="en-US" sz="3200" dirty="0">
              <a:solidFill>
                <a:schemeClr val="accent2">
                  <a:lumMod val="75000"/>
                </a:schemeClr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7" y="928669"/>
            <a:ext cx="7143800" cy="5464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905502" y="0"/>
            <a:ext cx="2238498" cy="672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T </a:t>
            </a:r>
            <a:r>
              <a:rPr lang="en-US" sz="3200" dirty="0" err="1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Tauri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 stars</a:t>
            </a:r>
            <a:endParaRPr lang="en-US" sz="3200" dirty="0">
              <a:solidFill>
                <a:schemeClr val="accent2">
                  <a:lumMod val="75000"/>
                </a:schemeClr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500" y="1428736"/>
            <a:ext cx="767283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3172" y="968390"/>
            <a:ext cx="7150828" cy="496094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171" name="Group 2"/>
          <p:cNvGrpSpPr>
            <a:grpSpLocks/>
          </p:cNvGrpSpPr>
          <p:nvPr/>
        </p:nvGrpSpPr>
        <p:grpSpPr bwMode="auto">
          <a:xfrm>
            <a:off x="2071670" y="571504"/>
            <a:ext cx="6876111" cy="785794"/>
            <a:chOff x="1429" y="45"/>
            <a:chExt cx="4097" cy="625"/>
          </a:xfrm>
        </p:grpSpPr>
        <p:sp>
          <p:nvSpPr>
            <p:cNvPr id="7173" name="AutoShape 3"/>
            <p:cNvSpPr>
              <a:spLocks noChangeArrowheads="1"/>
            </p:cNvSpPr>
            <p:nvPr/>
          </p:nvSpPr>
          <p:spPr bwMode="auto">
            <a:xfrm>
              <a:off x="1429" y="210"/>
              <a:ext cx="2821" cy="460"/>
            </a:xfrm>
            <a:prstGeom prst="roundRect">
              <a:avLst>
                <a:gd name="adj" fmla="val 213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174" name="Group 4"/>
            <p:cNvGrpSpPr>
              <a:grpSpLocks/>
            </p:cNvGrpSpPr>
            <p:nvPr/>
          </p:nvGrpSpPr>
          <p:grpSpPr bwMode="auto">
            <a:xfrm>
              <a:off x="1429" y="45"/>
              <a:ext cx="4097" cy="625"/>
              <a:chOff x="1429" y="45"/>
              <a:chExt cx="4097" cy="625"/>
            </a:xfrm>
          </p:grpSpPr>
          <p:sp>
            <p:nvSpPr>
              <p:cNvPr id="7175" name="AutoShape 5"/>
              <p:cNvSpPr>
                <a:spLocks noChangeArrowheads="1"/>
              </p:cNvSpPr>
              <p:nvPr/>
            </p:nvSpPr>
            <p:spPr bwMode="auto">
              <a:xfrm>
                <a:off x="1429" y="210"/>
                <a:ext cx="2821" cy="460"/>
              </a:xfrm>
              <a:prstGeom prst="roundRect">
                <a:avLst>
                  <a:gd name="adj" fmla="val 213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6" name="AutoShape 6"/>
              <p:cNvSpPr>
                <a:spLocks noChangeArrowheads="1"/>
              </p:cNvSpPr>
              <p:nvPr/>
            </p:nvSpPr>
            <p:spPr bwMode="auto">
              <a:xfrm>
                <a:off x="1763" y="45"/>
                <a:ext cx="3763" cy="310"/>
              </a:xfrm>
              <a:prstGeom prst="roundRect">
                <a:avLst>
                  <a:gd name="adj" fmla="val 213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3200" dirty="0">
                    <a:solidFill>
                      <a:schemeClr val="accent2">
                        <a:lumMod val="75000"/>
                      </a:schemeClr>
                    </a:solidFill>
                    <a:latin typeface="Impact" pitchFamily="34" charset="0"/>
                  </a:rPr>
                  <a:t>PAH </a:t>
                </a:r>
                <a:r>
                  <a:rPr lang="en-GB" sz="3200" dirty="0" smtClean="0">
                    <a:solidFill>
                      <a:schemeClr val="accent2">
                        <a:lumMod val="75000"/>
                      </a:schemeClr>
                    </a:solidFill>
                    <a:latin typeface="Impact" pitchFamily="34" charset="0"/>
                  </a:rPr>
                  <a:t>in a mono-energetic </a:t>
                </a:r>
                <a:r>
                  <a:rPr lang="en-GB" sz="3200" dirty="0">
                    <a:solidFill>
                      <a:schemeClr val="accent2">
                        <a:lumMod val="75000"/>
                      </a:schemeClr>
                    </a:solidFill>
                    <a:latin typeface="Impact" pitchFamily="34" charset="0"/>
                  </a:rPr>
                  <a:t>heating bath</a:t>
                </a:r>
              </a:p>
            </p:txBody>
          </p:sp>
        </p:grpSp>
      </p:grpSp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0" y="5572140"/>
            <a:ext cx="3857620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</a:rPr>
              <a:t> if  |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</a:rPr>
              <a:t>U</a:t>
            </a:r>
            <a:r>
              <a:rPr lang="en-GB" sz="2000" baseline="-25000" dirty="0" err="1">
                <a:solidFill>
                  <a:schemeClr val="accent2">
                    <a:lumMod val="75000"/>
                  </a:schemeClr>
                </a:solidFill>
              </a:rPr>
              <a:t>f</a:t>
            </a:r>
            <a:r>
              <a:rPr lang="en-GB" sz="2000" baseline="-25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</a:rPr>
              <a:t>U</a:t>
            </a:r>
            <a:r>
              <a:rPr lang="en-GB" sz="2000" baseline="-25000" dirty="0" err="1">
                <a:solidFill>
                  <a:schemeClr val="accent2">
                    <a:lumMod val="75000"/>
                  </a:schemeClr>
                </a:solidFill>
              </a:rPr>
              <a:t>i</a:t>
            </a:r>
            <a:r>
              <a:rPr lang="en-GB" sz="2000" baseline="-25000" dirty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ν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 | &lt; ½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ΔU</a:t>
            </a:r>
            <a:r>
              <a:rPr lang="en-GB" sz="2000" baseline="-25000" dirty="0" err="1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f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  : </a:t>
            </a:r>
          </a:p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     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GB" sz="2000" baseline="-25000" dirty="0" err="1">
                <a:solidFill>
                  <a:schemeClr val="accent2">
                    <a:lumMod val="75000"/>
                  </a:schemeClr>
                </a:solidFill>
              </a:rPr>
              <a:t>fi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 = </a:t>
            </a:r>
            <a:r>
              <a:rPr lang="en-GB" sz="2000" dirty="0" err="1" smtClean="0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K</a:t>
            </a:r>
            <a:r>
              <a:rPr lang="en-GB" sz="2000" baseline="-25000" dirty="0" err="1" smtClean="0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ν</a:t>
            </a:r>
            <a:r>
              <a:rPr lang="en-GB" sz="2000" baseline="-25000" dirty="0" smtClean="0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 </a:t>
            </a:r>
            <a:r>
              <a:rPr lang="en-GB" sz="2000" dirty="0" err="1" smtClean="0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F</a:t>
            </a:r>
            <a:r>
              <a:rPr lang="en-GB" sz="2000" baseline="-25000" dirty="0" err="1" smtClean="0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ν</a:t>
            </a: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 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/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hν</a:t>
            </a:r>
            <a:endParaRPr lang="en-GB" sz="2000" dirty="0">
              <a:solidFill>
                <a:schemeClr val="accent2">
                  <a:lumMod val="75000"/>
                </a:schemeClr>
              </a:solidFill>
              <a:cs typeface="Times New Roman" pitchFamily="1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32" y="6504081"/>
            <a:ext cx="6832658" cy="3539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accent6"/>
                </a:solidFill>
                <a:latin typeface="+mn-lt"/>
              </a:rPr>
              <a:t>Siebenmorgen</a:t>
            </a:r>
            <a:r>
              <a:rPr lang="en-US" sz="1400" dirty="0" smtClean="0">
                <a:solidFill>
                  <a:schemeClr val="accent6"/>
                </a:solidFill>
                <a:latin typeface="+mn-lt"/>
              </a:rPr>
              <a:t> &amp; Kr</a:t>
            </a:r>
            <a:r>
              <a:rPr lang="hu-HU" sz="1400" dirty="0" smtClean="0">
                <a:solidFill>
                  <a:schemeClr val="accent6"/>
                </a:solidFill>
                <a:latin typeface="+mn-lt"/>
                <a:cs typeface="Arial"/>
              </a:rPr>
              <a:t>ű</a:t>
            </a:r>
            <a:r>
              <a:rPr lang="en-US" sz="1400" dirty="0" smtClean="0">
                <a:solidFill>
                  <a:schemeClr val="accent6"/>
                </a:solidFill>
                <a:latin typeface="+mn-lt"/>
              </a:rPr>
              <a:t>gel (2010)</a:t>
            </a:r>
            <a:endParaRPr lang="en-US" sz="1400" dirty="0">
              <a:solidFill>
                <a:schemeClr val="accent6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8588"/>
            <a:ext cx="3019425" cy="160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5402" name="AutoShape 3"/>
          <p:cNvSpPr>
            <a:spLocks noChangeArrowheads="1"/>
          </p:cNvSpPr>
          <p:nvPr/>
        </p:nvSpPr>
        <p:spPr bwMode="auto">
          <a:xfrm>
            <a:off x="4435506" y="126980"/>
            <a:ext cx="4024313" cy="577851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404" name="AutoShape 5"/>
          <p:cNvSpPr>
            <a:spLocks noChangeArrowheads="1"/>
          </p:cNvSpPr>
          <p:nvPr/>
        </p:nvSpPr>
        <p:spPr bwMode="auto">
          <a:xfrm>
            <a:off x="4857752" y="285728"/>
            <a:ext cx="4022726" cy="576263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71406" y="2237212"/>
            <a:ext cx="8412163" cy="354924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 smtClean="0">
                <a:solidFill>
                  <a:schemeClr val="accent6"/>
                </a:solidFill>
                <a:latin typeface="+mn-lt"/>
              </a:rPr>
              <a:t>Arrhenius form:</a:t>
            </a:r>
            <a:endParaRPr lang="en-GB" sz="2200" dirty="0">
              <a:solidFill>
                <a:schemeClr val="accent6"/>
              </a:solidFill>
              <a:latin typeface="+mn-lt"/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chemeClr val="accent6"/>
              </a:solidFill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 err="1">
                <a:solidFill>
                  <a:schemeClr val="accent6"/>
                </a:solidFill>
              </a:rPr>
              <a:t>t</a:t>
            </a:r>
            <a:r>
              <a:rPr lang="en-GB" sz="2200" baseline="-25000" dirty="0" err="1">
                <a:solidFill>
                  <a:schemeClr val="accent6"/>
                </a:solidFill>
              </a:rPr>
              <a:t>dis</a:t>
            </a:r>
            <a:r>
              <a:rPr lang="en-GB" sz="2200" dirty="0">
                <a:solidFill>
                  <a:schemeClr val="accent6"/>
                </a:solidFill>
              </a:rPr>
              <a:t>  </a:t>
            </a:r>
            <a:r>
              <a:rPr lang="en-GB" sz="2200" dirty="0" smtClean="0">
                <a:solidFill>
                  <a:schemeClr val="accent6"/>
                </a:solidFill>
              </a:rPr>
              <a:t>~ exp(</a:t>
            </a:r>
            <a:r>
              <a:rPr lang="en-GB" sz="2200" dirty="0" err="1" smtClean="0">
                <a:solidFill>
                  <a:schemeClr val="accent6"/>
                </a:solidFill>
              </a:rPr>
              <a:t>E</a:t>
            </a:r>
            <a:r>
              <a:rPr lang="en-GB" sz="2200" baseline="-25000" dirty="0" err="1" smtClean="0">
                <a:solidFill>
                  <a:schemeClr val="accent6"/>
                </a:solidFill>
              </a:rPr>
              <a:t>o</a:t>
            </a:r>
            <a:r>
              <a:rPr lang="en-GB" sz="2200" dirty="0" smtClean="0">
                <a:solidFill>
                  <a:schemeClr val="accent6"/>
                </a:solidFill>
              </a:rPr>
              <a:t>/</a:t>
            </a:r>
            <a:r>
              <a:rPr lang="en-GB" sz="2200" dirty="0" err="1" smtClean="0">
                <a:solidFill>
                  <a:schemeClr val="accent6"/>
                </a:solidFill>
              </a:rPr>
              <a:t>kT</a:t>
            </a:r>
            <a:r>
              <a:rPr lang="en-GB" sz="2200" dirty="0">
                <a:solidFill>
                  <a:schemeClr val="accent6"/>
                </a:solidFill>
              </a:rPr>
              <a:t>) / ν</a:t>
            </a:r>
            <a:r>
              <a:rPr lang="en-GB" sz="2200" baseline="-25000" dirty="0">
                <a:solidFill>
                  <a:schemeClr val="accent6"/>
                </a:solidFill>
              </a:rPr>
              <a:t>0</a:t>
            </a:r>
            <a:r>
              <a:rPr lang="en-GB" sz="2200" dirty="0">
                <a:solidFill>
                  <a:schemeClr val="accent6"/>
                </a:solidFill>
              </a:rPr>
              <a:t>       </a:t>
            </a:r>
            <a:r>
              <a:rPr lang="en-GB" dirty="0">
                <a:solidFill>
                  <a:schemeClr val="accent6"/>
                </a:solidFill>
              </a:rPr>
              <a:t>«</a:t>
            </a:r>
            <a:r>
              <a:rPr lang="en-GB" sz="2200" dirty="0">
                <a:solidFill>
                  <a:schemeClr val="accent6"/>
                </a:solidFill>
              </a:rPr>
              <a:t> </a:t>
            </a:r>
            <a:r>
              <a:rPr lang="en-GB" sz="2200" dirty="0" err="1">
                <a:solidFill>
                  <a:schemeClr val="accent6"/>
                </a:solidFill>
              </a:rPr>
              <a:t>t</a:t>
            </a:r>
            <a:r>
              <a:rPr lang="en-GB" sz="2200" baseline="-25000" dirty="0" err="1">
                <a:solidFill>
                  <a:schemeClr val="accent6"/>
                </a:solidFill>
              </a:rPr>
              <a:t>cool</a:t>
            </a:r>
            <a:r>
              <a:rPr lang="en-GB" sz="2200" dirty="0">
                <a:solidFill>
                  <a:schemeClr val="accent6"/>
                </a:solidFill>
              </a:rPr>
              <a:t>/f  ~ 1s</a:t>
            </a: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chemeClr val="accent6"/>
              </a:solidFill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 err="1">
                <a:solidFill>
                  <a:schemeClr val="accent6"/>
                </a:solidFill>
              </a:rPr>
              <a:t>T</a:t>
            </a:r>
            <a:r>
              <a:rPr lang="en-GB" sz="2200" baseline="-25000" dirty="0" err="1">
                <a:solidFill>
                  <a:schemeClr val="accent6"/>
                </a:solidFill>
              </a:rPr>
              <a:t>min</a:t>
            </a:r>
            <a:r>
              <a:rPr lang="en-GB" sz="2200" dirty="0">
                <a:solidFill>
                  <a:schemeClr val="accent6"/>
                </a:solidFill>
              </a:rPr>
              <a:t> = </a:t>
            </a:r>
            <a:r>
              <a:rPr lang="en-GB" sz="2200" dirty="0" err="1" smtClean="0">
                <a:solidFill>
                  <a:schemeClr val="accent6"/>
                </a:solidFill>
              </a:rPr>
              <a:t>E</a:t>
            </a:r>
            <a:r>
              <a:rPr lang="en-GB" sz="2200" baseline="-25000" dirty="0" err="1">
                <a:solidFill>
                  <a:schemeClr val="accent6"/>
                </a:solidFill>
              </a:rPr>
              <a:t>o</a:t>
            </a:r>
            <a:r>
              <a:rPr lang="en-GB" sz="2200" dirty="0" smtClean="0">
                <a:solidFill>
                  <a:schemeClr val="accent6"/>
                </a:solidFill>
              </a:rPr>
              <a:t>/k </a:t>
            </a:r>
            <a:r>
              <a:rPr lang="en-GB" sz="2200" dirty="0" err="1">
                <a:solidFill>
                  <a:schemeClr val="accent6"/>
                </a:solidFill>
              </a:rPr>
              <a:t>ln</a:t>
            </a:r>
            <a:r>
              <a:rPr lang="en-GB" sz="2200" dirty="0">
                <a:solidFill>
                  <a:schemeClr val="accent6"/>
                </a:solidFill>
              </a:rPr>
              <a:t>(ν</a:t>
            </a:r>
            <a:r>
              <a:rPr lang="en-GB" sz="2200" baseline="-25000" dirty="0">
                <a:solidFill>
                  <a:schemeClr val="accent6"/>
                </a:solidFill>
              </a:rPr>
              <a:t>0</a:t>
            </a:r>
            <a:r>
              <a:rPr lang="en-GB" sz="2200" dirty="0">
                <a:solidFill>
                  <a:schemeClr val="accent6"/>
                </a:solidFill>
              </a:rPr>
              <a:t>)  ~2000K;       </a:t>
            </a:r>
            <a:r>
              <a:rPr lang="en-GB" sz="2200" dirty="0" err="1">
                <a:solidFill>
                  <a:schemeClr val="accent6"/>
                </a:solidFill>
              </a:rPr>
              <a:t>E</a:t>
            </a:r>
            <a:r>
              <a:rPr lang="en-GB" sz="2200" baseline="-25000" dirty="0" err="1">
                <a:solidFill>
                  <a:schemeClr val="accent6"/>
                </a:solidFill>
              </a:rPr>
              <a:t>b</a:t>
            </a:r>
            <a:r>
              <a:rPr lang="en-GB" sz="2200" dirty="0">
                <a:solidFill>
                  <a:schemeClr val="accent6"/>
                </a:solidFill>
              </a:rPr>
              <a:t>  ~ </a:t>
            </a:r>
            <a:r>
              <a:rPr lang="en-GB" sz="2200" dirty="0" smtClean="0">
                <a:solidFill>
                  <a:schemeClr val="accent6"/>
                </a:solidFill>
              </a:rPr>
              <a:t>5eV;   ν</a:t>
            </a:r>
            <a:r>
              <a:rPr lang="en-GB" sz="2200" baseline="-25000" dirty="0" smtClean="0">
                <a:solidFill>
                  <a:schemeClr val="accent6"/>
                </a:solidFill>
              </a:rPr>
              <a:t>0</a:t>
            </a:r>
            <a:r>
              <a:rPr lang="en-GB" sz="2200" dirty="0" smtClean="0">
                <a:solidFill>
                  <a:schemeClr val="accent6"/>
                </a:solidFill>
              </a:rPr>
              <a:t>  = 10</a:t>
            </a:r>
            <a:r>
              <a:rPr lang="en-GB" sz="2200" baseline="30000" dirty="0" smtClean="0">
                <a:solidFill>
                  <a:schemeClr val="accent6"/>
                </a:solidFill>
              </a:rPr>
              <a:t>13</a:t>
            </a:r>
            <a:r>
              <a:rPr lang="en-GB" sz="2200" dirty="0" smtClean="0">
                <a:solidFill>
                  <a:schemeClr val="accent6"/>
                </a:solidFill>
              </a:rPr>
              <a:t>Hz</a:t>
            </a:r>
            <a:endParaRPr lang="en-GB" sz="2200" dirty="0">
              <a:solidFill>
                <a:schemeClr val="accent6"/>
              </a:solidFill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ΔE = 3N</a:t>
            </a:r>
            <a:r>
              <a:rPr lang="en-GB" sz="2200" baseline="-25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</a:t>
            </a:r>
            <a:r>
              <a:rPr lang="en-GB" sz="2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GB" sz="22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kT</a:t>
            </a:r>
            <a:r>
              <a:rPr lang="en-GB" sz="2200" baseline="-25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min</a:t>
            </a:r>
            <a:r>
              <a:rPr lang="en-GB" sz="2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  ~ 0.1 </a:t>
            </a:r>
            <a:r>
              <a:rPr lang="en-GB" sz="2200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N</a:t>
            </a:r>
            <a:r>
              <a:rPr lang="en-GB" sz="2200" baseline="-25000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</a:t>
            </a:r>
            <a:r>
              <a:rPr lang="en-GB" sz="2200" b="1" baseline="30000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.</a:t>
            </a:r>
            <a:r>
              <a:rPr lang="en-GB" sz="2200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E</a:t>
            </a:r>
            <a:r>
              <a:rPr lang="en-GB" sz="2200" baseline="-25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o</a:t>
            </a:r>
            <a:r>
              <a:rPr lang="en-GB" sz="2200" baseline="-25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GB" sz="22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 </a:t>
            </a:r>
            <a:r>
              <a:rPr lang="en-GB" sz="2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=&gt;    </a:t>
            </a:r>
            <a:r>
              <a:rPr lang="en-GB" sz="22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N</a:t>
            </a:r>
            <a:r>
              <a:rPr lang="en-GB" sz="2200" baseline="-25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c</a:t>
            </a:r>
            <a:r>
              <a:rPr lang="en-GB" sz="2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&lt;  2 ΔE /[</a:t>
            </a:r>
            <a:r>
              <a:rPr lang="en-GB" sz="22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eV</a:t>
            </a:r>
            <a:r>
              <a:rPr lang="en-GB" sz="2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]   </a:t>
            </a: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                                                         (PAH unstable)</a:t>
            </a:r>
          </a:p>
          <a:p>
            <a:pPr>
              <a:lnSpc>
                <a:spcPct val="92000"/>
              </a:lnSpc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rgbClr val="99CCFF"/>
              </a:solidFill>
            </a:endParaRPr>
          </a:p>
          <a:p>
            <a:pPr>
              <a:lnSpc>
                <a:spcPct val="92000"/>
              </a:lnSpc>
              <a:buClr>
                <a:srgbClr val="00CCFF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rgbClr val="99CCFF"/>
              </a:solidFill>
            </a:endParaRPr>
          </a:p>
        </p:txBody>
      </p:sp>
      <p:grpSp>
        <p:nvGrpSpPr>
          <p:cNvPr id="15376" name="Group 27"/>
          <p:cNvGrpSpPr>
            <a:grpSpLocks/>
          </p:cNvGrpSpPr>
          <p:nvPr/>
        </p:nvGrpSpPr>
        <p:grpSpPr bwMode="auto">
          <a:xfrm>
            <a:off x="474664" y="836614"/>
            <a:ext cx="382588" cy="368300"/>
            <a:chOff x="299" y="527"/>
            <a:chExt cx="241" cy="232"/>
          </a:xfrm>
        </p:grpSpPr>
        <p:sp>
          <p:nvSpPr>
            <p:cNvPr id="15390" name="AutoShape 28"/>
            <p:cNvSpPr>
              <a:spLocks noChangeArrowheads="1"/>
            </p:cNvSpPr>
            <p:nvPr/>
          </p:nvSpPr>
          <p:spPr bwMode="auto">
            <a:xfrm>
              <a:off x="300" y="527"/>
              <a:ext cx="237" cy="232"/>
            </a:xfrm>
            <a:prstGeom prst="roundRect">
              <a:avLst>
                <a:gd name="adj" fmla="val 4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391" name="Group 29"/>
            <p:cNvGrpSpPr>
              <a:grpSpLocks/>
            </p:cNvGrpSpPr>
            <p:nvPr/>
          </p:nvGrpSpPr>
          <p:grpSpPr bwMode="auto">
            <a:xfrm>
              <a:off x="299" y="527"/>
              <a:ext cx="241" cy="231"/>
              <a:chOff x="299" y="527"/>
              <a:chExt cx="241" cy="231"/>
            </a:xfrm>
          </p:grpSpPr>
          <p:sp>
            <p:nvSpPr>
              <p:cNvPr id="15392" name="AutoShape 30"/>
              <p:cNvSpPr>
                <a:spLocks noChangeArrowheads="1"/>
              </p:cNvSpPr>
              <p:nvPr/>
            </p:nvSpPr>
            <p:spPr bwMode="auto">
              <a:xfrm>
                <a:off x="300" y="527"/>
                <a:ext cx="236" cy="231"/>
              </a:xfrm>
              <a:prstGeom prst="roundRect">
                <a:avLst>
                  <a:gd name="adj" fmla="val 4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93" name="AutoShape 31"/>
              <p:cNvSpPr>
                <a:spLocks noChangeArrowheads="1"/>
              </p:cNvSpPr>
              <p:nvPr/>
            </p:nvSpPr>
            <p:spPr bwMode="auto">
              <a:xfrm>
                <a:off x="299" y="527"/>
                <a:ext cx="241" cy="215"/>
              </a:xfrm>
              <a:prstGeom prst="roundRect">
                <a:avLst>
                  <a:gd name="adj" fmla="val 4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  <a:buClr>
                    <a:srgbClr val="FF0066"/>
                  </a:buClr>
                  <a:buFont typeface="Comic Sans MS" pitchFamily="64" charset="0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1600" dirty="0" err="1" smtClean="0">
                    <a:solidFill>
                      <a:srgbClr val="FF0066"/>
                    </a:solidFill>
                    <a:latin typeface="Comic Sans MS" pitchFamily="64" charset="0"/>
                  </a:rPr>
                  <a:t>E</a:t>
                </a:r>
                <a:r>
                  <a:rPr lang="en-GB" sz="1600" baseline="-25000" dirty="0" err="1">
                    <a:solidFill>
                      <a:srgbClr val="FF0066"/>
                    </a:solidFill>
                    <a:latin typeface="Comic Sans MS" pitchFamily="64" charset="0"/>
                  </a:rPr>
                  <a:t>o</a:t>
                </a:r>
                <a:endParaRPr lang="en-GB" sz="1600" baseline="-25000" dirty="0">
                  <a:solidFill>
                    <a:srgbClr val="FF0066"/>
                  </a:solidFill>
                  <a:latin typeface="Comic Sans MS" pitchFamily="64" charset="0"/>
                </a:endParaRPr>
              </a:p>
            </p:txBody>
          </p:sp>
        </p:grpSp>
      </p:grpSp>
      <p:sp>
        <p:nvSpPr>
          <p:cNvPr id="15377" name="AutoShape 32"/>
          <p:cNvSpPr>
            <a:spLocks noChangeArrowheads="1"/>
          </p:cNvSpPr>
          <p:nvPr/>
        </p:nvSpPr>
        <p:spPr bwMode="auto">
          <a:xfrm>
            <a:off x="4763" y="476250"/>
            <a:ext cx="468312" cy="1152525"/>
          </a:xfrm>
          <a:prstGeom prst="roundRect">
            <a:avLst>
              <a:gd name="adj" fmla="val 338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AutoShape 33"/>
          <p:cNvSpPr>
            <a:spLocks noChangeArrowheads="1"/>
          </p:cNvSpPr>
          <p:nvPr/>
        </p:nvSpPr>
        <p:spPr bwMode="auto">
          <a:xfrm>
            <a:off x="2411413" y="549275"/>
            <a:ext cx="468312" cy="1152525"/>
          </a:xfrm>
          <a:prstGeom prst="roundRect">
            <a:avLst>
              <a:gd name="adj" fmla="val 338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5903913" y="965200"/>
            <a:ext cx="3159125" cy="2463800"/>
            <a:chOff x="5903913" y="661988"/>
            <a:chExt cx="3159125" cy="2463800"/>
          </a:xfrm>
        </p:grpSpPr>
        <p:sp>
          <p:nvSpPr>
            <p:cNvPr id="15365" name="Line 8"/>
            <p:cNvSpPr>
              <a:spLocks noChangeShapeType="1"/>
            </p:cNvSpPr>
            <p:nvPr/>
          </p:nvSpPr>
          <p:spPr bwMode="auto">
            <a:xfrm flipV="1">
              <a:off x="6516688" y="1114425"/>
              <a:ext cx="1587" cy="131762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6" name="Line 9"/>
            <p:cNvSpPr>
              <a:spLocks noChangeShapeType="1"/>
            </p:cNvSpPr>
            <p:nvPr/>
          </p:nvSpPr>
          <p:spPr bwMode="auto">
            <a:xfrm>
              <a:off x="6443663" y="2276475"/>
              <a:ext cx="2449512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7" name="Line 10"/>
            <p:cNvSpPr>
              <a:spLocks noChangeShapeType="1"/>
            </p:cNvSpPr>
            <p:nvPr/>
          </p:nvSpPr>
          <p:spPr bwMode="auto">
            <a:xfrm>
              <a:off x="6877050" y="1125538"/>
              <a:ext cx="1588" cy="10795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8" name="Line 11"/>
            <p:cNvSpPr>
              <a:spLocks noChangeShapeType="1"/>
            </p:cNvSpPr>
            <p:nvPr/>
          </p:nvSpPr>
          <p:spPr bwMode="auto">
            <a:xfrm>
              <a:off x="6877050" y="1125538"/>
              <a:ext cx="71438" cy="28733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9" name="Line 12"/>
            <p:cNvSpPr>
              <a:spLocks noChangeShapeType="1"/>
            </p:cNvSpPr>
            <p:nvPr/>
          </p:nvSpPr>
          <p:spPr bwMode="auto">
            <a:xfrm>
              <a:off x="6948488" y="1412875"/>
              <a:ext cx="144462" cy="28733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0" name="Line 13"/>
            <p:cNvSpPr>
              <a:spLocks noChangeShapeType="1"/>
            </p:cNvSpPr>
            <p:nvPr/>
          </p:nvSpPr>
          <p:spPr bwMode="auto">
            <a:xfrm>
              <a:off x="7092950" y="1700213"/>
              <a:ext cx="287338" cy="14446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1" name="Line 14"/>
            <p:cNvSpPr>
              <a:spLocks noChangeShapeType="1"/>
            </p:cNvSpPr>
            <p:nvPr/>
          </p:nvSpPr>
          <p:spPr bwMode="auto">
            <a:xfrm>
              <a:off x="7380288" y="1844675"/>
              <a:ext cx="431800" cy="2159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2" name="Line 15"/>
            <p:cNvSpPr>
              <a:spLocks noChangeShapeType="1"/>
            </p:cNvSpPr>
            <p:nvPr/>
          </p:nvSpPr>
          <p:spPr bwMode="auto">
            <a:xfrm>
              <a:off x="7812088" y="2060575"/>
              <a:ext cx="719137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3" name="Line 16"/>
            <p:cNvSpPr>
              <a:spLocks noChangeShapeType="1"/>
            </p:cNvSpPr>
            <p:nvPr/>
          </p:nvSpPr>
          <p:spPr bwMode="auto">
            <a:xfrm>
              <a:off x="6877050" y="1700213"/>
              <a:ext cx="215900" cy="1587"/>
            </a:xfrm>
            <a:prstGeom prst="line">
              <a:avLst/>
            </a:prstGeom>
            <a:noFill/>
            <a:ln w="38160">
              <a:solidFill>
                <a:srgbClr val="FF00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374" name="Group 17"/>
            <p:cNvGrpSpPr>
              <a:grpSpLocks/>
            </p:cNvGrpSpPr>
            <p:nvPr/>
          </p:nvGrpSpPr>
          <p:grpSpPr bwMode="auto">
            <a:xfrm>
              <a:off x="5903913" y="957263"/>
              <a:ext cx="650875" cy="336550"/>
              <a:chOff x="3719" y="603"/>
              <a:chExt cx="410" cy="212"/>
            </a:xfrm>
          </p:grpSpPr>
          <p:sp>
            <p:nvSpPr>
              <p:cNvPr id="15398" name="AutoShape 18"/>
              <p:cNvSpPr>
                <a:spLocks noChangeArrowheads="1"/>
              </p:cNvSpPr>
              <p:nvPr/>
            </p:nvSpPr>
            <p:spPr bwMode="auto">
              <a:xfrm>
                <a:off x="3720" y="603"/>
                <a:ext cx="409" cy="211"/>
              </a:xfrm>
              <a:prstGeom prst="roundRect">
                <a:avLst>
                  <a:gd name="adj" fmla="val 468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5399" name="Group 19"/>
              <p:cNvGrpSpPr>
                <a:grpSpLocks/>
              </p:cNvGrpSpPr>
              <p:nvPr/>
            </p:nvGrpSpPr>
            <p:grpSpPr bwMode="auto">
              <a:xfrm>
                <a:off x="3719" y="603"/>
                <a:ext cx="410" cy="212"/>
                <a:chOff x="3719" y="603"/>
                <a:chExt cx="410" cy="212"/>
              </a:xfrm>
            </p:grpSpPr>
            <p:sp>
              <p:nvSpPr>
                <p:cNvPr id="15400" name="AutoShape 20"/>
                <p:cNvSpPr>
                  <a:spLocks noChangeArrowheads="1"/>
                </p:cNvSpPr>
                <p:nvPr/>
              </p:nvSpPr>
              <p:spPr bwMode="auto">
                <a:xfrm>
                  <a:off x="3720" y="603"/>
                  <a:ext cx="408" cy="210"/>
                </a:xfrm>
                <a:prstGeom prst="roundRect">
                  <a:avLst>
                    <a:gd name="adj" fmla="val 468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401" name="AutoShape 21"/>
                <p:cNvSpPr>
                  <a:spLocks noChangeArrowheads="1"/>
                </p:cNvSpPr>
                <p:nvPr/>
              </p:nvSpPr>
              <p:spPr bwMode="auto">
                <a:xfrm>
                  <a:off x="3719" y="603"/>
                  <a:ext cx="411" cy="213"/>
                </a:xfrm>
                <a:prstGeom prst="roundRect">
                  <a:avLst>
                    <a:gd name="adj" fmla="val 468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lnSpc>
                      <a:spcPct val="100000"/>
                    </a:lnSpc>
                    <a:buFont typeface="Comic Sans MS" pitchFamily="64" charset="0"/>
                    <a:buNone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>
                      <a:solidFill>
                        <a:srgbClr val="000000"/>
                      </a:solidFill>
                      <a:latin typeface="Comic Sans MS" pitchFamily="64" charset="0"/>
                    </a:rPr>
                    <a:t>T [K]</a:t>
                  </a:r>
                </a:p>
              </p:txBody>
            </p:sp>
          </p:grpSp>
        </p:grpSp>
        <p:grpSp>
          <p:nvGrpSpPr>
            <p:cNvPr id="15375" name="Group 22"/>
            <p:cNvGrpSpPr>
              <a:grpSpLocks/>
            </p:cNvGrpSpPr>
            <p:nvPr/>
          </p:nvGrpSpPr>
          <p:grpSpPr bwMode="auto">
            <a:xfrm>
              <a:off x="8374063" y="2420938"/>
              <a:ext cx="625475" cy="336550"/>
              <a:chOff x="5275" y="1525"/>
              <a:chExt cx="394" cy="212"/>
            </a:xfrm>
          </p:grpSpPr>
          <p:sp>
            <p:nvSpPr>
              <p:cNvPr id="15394" name="AutoShape 23"/>
              <p:cNvSpPr>
                <a:spLocks noChangeArrowheads="1"/>
              </p:cNvSpPr>
              <p:nvPr/>
            </p:nvSpPr>
            <p:spPr bwMode="auto">
              <a:xfrm>
                <a:off x="5277" y="1525"/>
                <a:ext cx="393" cy="211"/>
              </a:xfrm>
              <a:prstGeom prst="roundRect">
                <a:avLst>
                  <a:gd name="adj" fmla="val 468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5395" name="Group 24"/>
              <p:cNvGrpSpPr>
                <a:grpSpLocks/>
              </p:cNvGrpSpPr>
              <p:nvPr/>
            </p:nvGrpSpPr>
            <p:grpSpPr bwMode="auto">
              <a:xfrm>
                <a:off x="5275" y="1525"/>
                <a:ext cx="394" cy="212"/>
                <a:chOff x="5275" y="1525"/>
                <a:chExt cx="394" cy="212"/>
              </a:xfrm>
            </p:grpSpPr>
            <p:sp>
              <p:nvSpPr>
                <p:cNvPr id="15396" name="AutoShape 25"/>
                <p:cNvSpPr>
                  <a:spLocks noChangeArrowheads="1"/>
                </p:cNvSpPr>
                <p:nvPr/>
              </p:nvSpPr>
              <p:spPr bwMode="auto">
                <a:xfrm>
                  <a:off x="5277" y="1525"/>
                  <a:ext cx="392" cy="210"/>
                </a:xfrm>
                <a:prstGeom prst="roundRect">
                  <a:avLst>
                    <a:gd name="adj" fmla="val 468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397" name="AutoShape 26"/>
                <p:cNvSpPr>
                  <a:spLocks noChangeArrowheads="1"/>
                </p:cNvSpPr>
                <p:nvPr/>
              </p:nvSpPr>
              <p:spPr bwMode="auto">
                <a:xfrm>
                  <a:off x="5275" y="1525"/>
                  <a:ext cx="395" cy="213"/>
                </a:xfrm>
                <a:prstGeom prst="roundRect">
                  <a:avLst>
                    <a:gd name="adj" fmla="val 468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lnSpc>
                      <a:spcPct val="100000"/>
                    </a:lnSpc>
                    <a:buFont typeface="Comic Sans MS" pitchFamily="64" charset="0"/>
                    <a:buNone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>
                      <a:solidFill>
                        <a:srgbClr val="000000"/>
                      </a:solidFill>
                      <a:latin typeface="Comic Sans MS" pitchFamily="64" charset="0"/>
                    </a:rPr>
                    <a:t>time</a:t>
                  </a:r>
                </a:p>
              </p:txBody>
            </p:sp>
          </p:grpSp>
        </p:grpSp>
        <p:grpSp>
          <p:nvGrpSpPr>
            <p:cNvPr id="15379" name="Group 34"/>
            <p:cNvGrpSpPr>
              <a:grpSpLocks/>
            </p:cNvGrpSpPr>
            <p:nvPr/>
          </p:nvGrpSpPr>
          <p:grpSpPr bwMode="auto">
            <a:xfrm>
              <a:off x="7016750" y="1320800"/>
              <a:ext cx="657225" cy="509588"/>
              <a:chOff x="4420" y="832"/>
              <a:chExt cx="414" cy="321"/>
            </a:xfrm>
          </p:grpSpPr>
          <p:sp>
            <p:nvSpPr>
              <p:cNvPr id="15386" name="AutoShape 35"/>
              <p:cNvSpPr>
                <a:spLocks noChangeArrowheads="1"/>
              </p:cNvSpPr>
              <p:nvPr/>
            </p:nvSpPr>
            <p:spPr bwMode="auto">
              <a:xfrm>
                <a:off x="4483" y="832"/>
                <a:ext cx="289" cy="210"/>
              </a:xfrm>
              <a:prstGeom prst="roundRect">
                <a:avLst>
                  <a:gd name="adj" fmla="val 47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5387" name="Group 36"/>
              <p:cNvGrpSpPr>
                <a:grpSpLocks/>
              </p:cNvGrpSpPr>
              <p:nvPr/>
            </p:nvGrpSpPr>
            <p:grpSpPr bwMode="auto">
              <a:xfrm>
                <a:off x="4420" y="832"/>
                <a:ext cx="414" cy="321"/>
                <a:chOff x="4420" y="832"/>
                <a:chExt cx="414" cy="321"/>
              </a:xfrm>
            </p:grpSpPr>
            <p:sp>
              <p:nvSpPr>
                <p:cNvPr id="15388" name="AutoShape 37"/>
                <p:cNvSpPr>
                  <a:spLocks noChangeArrowheads="1"/>
                </p:cNvSpPr>
                <p:nvPr/>
              </p:nvSpPr>
              <p:spPr bwMode="auto">
                <a:xfrm>
                  <a:off x="4483" y="832"/>
                  <a:ext cx="288" cy="209"/>
                </a:xfrm>
                <a:prstGeom prst="roundRect">
                  <a:avLst>
                    <a:gd name="adj" fmla="val 47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389" name="AutoShape 38"/>
                <p:cNvSpPr>
                  <a:spLocks noChangeArrowheads="1"/>
                </p:cNvSpPr>
                <p:nvPr/>
              </p:nvSpPr>
              <p:spPr bwMode="auto">
                <a:xfrm>
                  <a:off x="4420" y="832"/>
                  <a:ext cx="415" cy="322"/>
                </a:xfrm>
                <a:prstGeom prst="roundRect">
                  <a:avLst>
                    <a:gd name="adj" fmla="val 47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lnSpc>
                      <a:spcPct val="100000"/>
                    </a:lnSpc>
                    <a:buClr>
                      <a:srgbClr val="FF0066"/>
                    </a:buClr>
                    <a:buFont typeface="Comic Sans MS" pitchFamily="64" charset="0"/>
                    <a:buNone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dirty="0" err="1">
                      <a:solidFill>
                        <a:srgbClr val="FF0066"/>
                      </a:solidFill>
                      <a:latin typeface="Comic Sans MS" pitchFamily="64" charset="0"/>
                    </a:rPr>
                    <a:t>t</a:t>
                  </a:r>
                  <a:r>
                    <a:rPr lang="en-GB" baseline="-25000" dirty="0" err="1">
                      <a:solidFill>
                        <a:srgbClr val="FF0066"/>
                      </a:solidFill>
                      <a:latin typeface="Comic Sans MS" pitchFamily="64" charset="0"/>
                    </a:rPr>
                    <a:t>cool</a:t>
                  </a:r>
                  <a:endParaRPr lang="en-GB" baseline="-25000" dirty="0">
                    <a:solidFill>
                      <a:srgbClr val="FF0066"/>
                    </a:solidFill>
                    <a:latin typeface="Comic Sans MS" pitchFamily="64" charset="0"/>
                  </a:endParaRPr>
                </a:p>
              </p:txBody>
            </p:sp>
          </p:grpSp>
        </p:grpSp>
        <p:sp>
          <p:nvSpPr>
            <p:cNvPr id="15380" name="Line 39"/>
            <p:cNvSpPr>
              <a:spLocks noChangeShapeType="1"/>
            </p:cNvSpPr>
            <p:nvPr/>
          </p:nvSpPr>
          <p:spPr bwMode="auto">
            <a:xfrm flipH="1" flipV="1">
              <a:off x="8526463" y="661988"/>
              <a:ext cx="31750" cy="142398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1" name="Line 40"/>
            <p:cNvSpPr>
              <a:spLocks noChangeShapeType="1"/>
            </p:cNvSpPr>
            <p:nvPr/>
          </p:nvSpPr>
          <p:spPr bwMode="auto">
            <a:xfrm>
              <a:off x="8531225" y="681038"/>
              <a:ext cx="217488" cy="96678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2" name="Line 41"/>
            <p:cNvSpPr>
              <a:spLocks noChangeShapeType="1"/>
            </p:cNvSpPr>
            <p:nvPr/>
          </p:nvSpPr>
          <p:spPr bwMode="auto">
            <a:xfrm>
              <a:off x="8763000" y="1660525"/>
              <a:ext cx="300038" cy="3952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3" name="Line 42"/>
            <p:cNvSpPr>
              <a:spLocks noChangeShapeType="1"/>
            </p:cNvSpPr>
            <p:nvPr/>
          </p:nvSpPr>
          <p:spPr bwMode="auto">
            <a:xfrm>
              <a:off x="6884988" y="2774950"/>
              <a:ext cx="1587" cy="23177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4" name="Line 43"/>
            <p:cNvSpPr>
              <a:spLocks noChangeShapeType="1"/>
            </p:cNvSpPr>
            <p:nvPr/>
          </p:nvSpPr>
          <p:spPr bwMode="auto">
            <a:xfrm flipH="1">
              <a:off x="8529638" y="2781300"/>
              <a:ext cx="14287" cy="28733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5" name="Text Box 44"/>
            <p:cNvSpPr txBox="1">
              <a:spLocks noChangeArrowheads="1"/>
            </p:cNvSpPr>
            <p:nvPr/>
          </p:nvSpPr>
          <p:spPr bwMode="auto">
            <a:xfrm>
              <a:off x="7259638" y="2708275"/>
              <a:ext cx="957262" cy="4175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ts val="315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t</a:t>
              </a:r>
              <a:r>
                <a:rPr lang="en-GB" baseline="-25000" dirty="0">
                  <a:solidFill>
                    <a:srgbClr val="000000"/>
                  </a:solidFill>
                </a:rPr>
                <a:t>abs </a:t>
              </a:r>
              <a:r>
                <a:rPr lang="en-GB" dirty="0">
                  <a:solidFill>
                    <a:srgbClr val="000000"/>
                  </a:solidFill>
                </a:rPr>
                <a:t>~ 1h</a:t>
              </a:r>
              <a:r>
                <a:rPr lang="en-GB" baseline="-25000" dirty="0">
                  <a:solidFill>
                    <a:srgbClr val="000000"/>
                  </a:solidFill>
                </a:rPr>
                <a:t> 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0" y="6317235"/>
            <a:ext cx="9144032" cy="54078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accent6"/>
                </a:solidFill>
                <a:latin typeface="+mn-lt"/>
              </a:rPr>
              <a:t>Omont</a:t>
            </a:r>
            <a:r>
              <a:rPr lang="en-US" dirty="0" smtClean="0">
                <a:solidFill>
                  <a:schemeClr val="accent6"/>
                </a:solidFill>
                <a:latin typeface="+mn-lt"/>
              </a:rPr>
              <a:t> (1986); </a:t>
            </a:r>
            <a:r>
              <a:rPr lang="en-US" dirty="0" err="1" smtClean="0">
                <a:solidFill>
                  <a:schemeClr val="accent6"/>
                </a:solidFill>
                <a:latin typeface="+mn-lt"/>
              </a:rPr>
              <a:t>Micedlotta</a:t>
            </a:r>
            <a:r>
              <a:rPr lang="en-US" dirty="0" smtClean="0">
                <a:solidFill>
                  <a:schemeClr val="accent6"/>
                </a:solidFill>
                <a:latin typeface="+mn-lt"/>
              </a:rPr>
              <a:t> et al. (2010); </a:t>
            </a:r>
            <a:r>
              <a:rPr lang="en-US" dirty="0" err="1" smtClean="0">
                <a:solidFill>
                  <a:schemeClr val="accent6"/>
                </a:solidFill>
                <a:latin typeface="+mn-lt"/>
              </a:rPr>
              <a:t>Tielens</a:t>
            </a:r>
            <a:r>
              <a:rPr lang="en-US" dirty="0" smtClean="0">
                <a:solidFill>
                  <a:schemeClr val="accent6"/>
                </a:solidFill>
                <a:latin typeface="+mn-lt"/>
              </a:rPr>
              <a:t> (2005)</a:t>
            </a:r>
            <a:endParaRPr lang="en-US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4346" y="1484466"/>
            <a:ext cx="3966150" cy="5872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Unimolecular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dissociation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:</a:t>
            </a:r>
            <a:endParaRPr lang="en-GB" dirty="0" smtClean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86512" y="-24"/>
            <a:ext cx="2859501" cy="672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PAH destruction</a:t>
            </a:r>
            <a:endParaRPr lang="en-US" sz="3200" dirty="0">
              <a:solidFill>
                <a:schemeClr val="accent6"/>
              </a:solidFill>
              <a:latin typeface="Impact" pitchFamily="34" charset="0"/>
            </a:endParaRPr>
          </a:p>
        </p:txBody>
      </p:sp>
      <p:cxnSp>
        <p:nvCxnSpPr>
          <p:cNvPr id="51" name="Straight Connector 50"/>
          <p:cNvCxnSpPr/>
          <p:nvPr/>
        </p:nvCxnSpPr>
        <p:spPr bwMode="auto">
          <a:xfrm>
            <a:off x="0" y="6286520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96350" cy="126999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71406" y="1285860"/>
            <a:ext cx="8412163" cy="38446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50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 err="1" smtClean="0">
                <a:solidFill>
                  <a:srgbClr val="CCCCFF"/>
                </a:solidFill>
              </a:rPr>
              <a:t>Unimolecular</a:t>
            </a:r>
            <a:r>
              <a:rPr lang="en-GB" sz="2200" dirty="0" smtClean="0">
                <a:solidFill>
                  <a:srgbClr val="CCCCFF"/>
                </a:solidFill>
              </a:rPr>
              <a:t> dissociation:</a:t>
            </a:r>
            <a:endParaRPr lang="en-GB" sz="2200" dirty="0">
              <a:solidFill>
                <a:srgbClr val="CCCCFF"/>
              </a:solidFill>
            </a:endParaRPr>
          </a:p>
          <a:p>
            <a:pPr>
              <a:lnSpc>
                <a:spcPct val="150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 err="1">
                <a:solidFill>
                  <a:srgbClr val="CCCCFF"/>
                </a:solidFill>
              </a:rPr>
              <a:t>t</a:t>
            </a:r>
            <a:r>
              <a:rPr lang="en-GB" sz="2200" baseline="-25000" dirty="0" err="1">
                <a:solidFill>
                  <a:srgbClr val="CCCCFF"/>
                </a:solidFill>
              </a:rPr>
              <a:t>dis</a:t>
            </a:r>
            <a:r>
              <a:rPr lang="en-GB" sz="2200" dirty="0">
                <a:solidFill>
                  <a:srgbClr val="CCCCFF"/>
                </a:solidFill>
              </a:rPr>
              <a:t>  </a:t>
            </a:r>
            <a:r>
              <a:rPr lang="en-GB" sz="2200" dirty="0" smtClean="0">
                <a:solidFill>
                  <a:srgbClr val="CCCCFF"/>
                </a:solidFill>
              </a:rPr>
              <a:t> ~ exp(</a:t>
            </a:r>
            <a:r>
              <a:rPr lang="en-GB" sz="2200" dirty="0" err="1" smtClean="0">
                <a:solidFill>
                  <a:srgbClr val="CCCCFF"/>
                </a:solidFill>
              </a:rPr>
              <a:t>E</a:t>
            </a:r>
            <a:r>
              <a:rPr lang="en-GB" sz="2200" baseline="-25000" dirty="0" err="1">
                <a:solidFill>
                  <a:srgbClr val="CCCCFF"/>
                </a:solidFill>
              </a:rPr>
              <a:t>o</a:t>
            </a:r>
            <a:r>
              <a:rPr lang="en-GB" sz="2200" dirty="0" smtClean="0">
                <a:solidFill>
                  <a:srgbClr val="CCCCFF"/>
                </a:solidFill>
              </a:rPr>
              <a:t>/</a:t>
            </a:r>
            <a:r>
              <a:rPr lang="en-GB" sz="2200" dirty="0" err="1" smtClean="0">
                <a:solidFill>
                  <a:srgbClr val="CCCCFF"/>
                </a:solidFill>
              </a:rPr>
              <a:t>kT</a:t>
            </a:r>
            <a:r>
              <a:rPr lang="en-GB" sz="2200" dirty="0">
                <a:solidFill>
                  <a:srgbClr val="CCCCFF"/>
                </a:solidFill>
              </a:rPr>
              <a:t>) / ν</a:t>
            </a:r>
            <a:r>
              <a:rPr lang="en-GB" sz="2200" baseline="-25000" dirty="0">
                <a:solidFill>
                  <a:srgbClr val="CCCCFF"/>
                </a:solidFill>
              </a:rPr>
              <a:t>0</a:t>
            </a:r>
            <a:r>
              <a:rPr lang="en-GB" sz="2200" dirty="0">
                <a:solidFill>
                  <a:srgbClr val="CCCCFF"/>
                </a:solidFill>
              </a:rPr>
              <a:t>        </a:t>
            </a:r>
            <a:r>
              <a:rPr lang="en-GB" dirty="0">
                <a:solidFill>
                  <a:srgbClr val="CCCCFF"/>
                </a:solidFill>
              </a:rPr>
              <a:t>«</a:t>
            </a:r>
            <a:r>
              <a:rPr lang="en-GB" sz="2200" dirty="0">
                <a:solidFill>
                  <a:srgbClr val="CCCCFF"/>
                </a:solidFill>
              </a:rPr>
              <a:t> </a:t>
            </a:r>
            <a:r>
              <a:rPr lang="en-GB" sz="2200" dirty="0" err="1">
                <a:solidFill>
                  <a:srgbClr val="CCCCFF"/>
                </a:solidFill>
              </a:rPr>
              <a:t>t</a:t>
            </a:r>
            <a:r>
              <a:rPr lang="en-GB" sz="2200" baseline="-25000" dirty="0" err="1">
                <a:solidFill>
                  <a:srgbClr val="CCCCFF"/>
                </a:solidFill>
              </a:rPr>
              <a:t>cool</a:t>
            </a:r>
            <a:r>
              <a:rPr lang="en-GB" sz="2200" dirty="0">
                <a:solidFill>
                  <a:srgbClr val="CCCCFF"/>
                </a:solidFill>
              </a:rPr>
              <a:t>/f  ~ </a:t>
            </a:r>
            <a:r>
              <a:rPr lang="en-GB" sz="2200" dirty="0" smtClean="0">
                <a:solidFill>
                  <a:srgbClr val="CCCCFF"/>
                </a:solidFill>
              </a:rPr>
              <a:t>1s</a:t>
            </a:r>
            <a:endParaRPr lang="en-GB" sz="2200" dirty="0">
              <a:solidFill>
                <a:srgbClr val="CCCCFF"/>
              </a:solidFill>
            </a:endParaRPr>
          </a:p>
          <a:p>
            <a:pPr>
              <a:lnSpc>
                <a:spcPct val="150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 err="1">
                <a:solidFill>
                  <a:srgbClr val="CCCCFF"/>
                </a:solidFill>
              </a:rPr>
              <a:t>T</a:t>
            </a:r>
            <a:r>
              <a:rPr lang="en-GB" sz="2200" baseline="-25000" dirty="0" err="1">
                <a:solidFill>
                  <a:srgbClr val="CCCCFF"/>
                </a:solidFill>
              </a:rPr>
              <a:t>min</a:t>
            </a:r>
            <a:r>
              <a:rPr lang="en-GB" sz="2200" dirty="0">
                <a:solidFill>
                  <a:srgbClr val="CCCCFF"/>
                </a:solidFill>
              </a:rPr>
              <a:t> = </a:t>
            </a:r>
            <a:r>
              <a:rPr lang="en-GB" sz="2200" dirty="0" err="1" smtClean="0">
                <a:solidFill>
                  <a:srgbClr val="CCCCFF"/>
                </a:solidFill>
              </a:rPr>
              <a:t>E</a:t>
            </a:r>
            <a:r>
              <a:rPr lang="en-GB" sz="2200" baseline="-25000" dirty="0" err="1">
                <a:solidFill>
                  <a:srgbClr val="CCCCFF"/>
                </a:solidFill>
              </a:rPr>
              <a:t>o</a:t>
            </a:r>
            <a:r>
              <a:rPr lang="en-GB" sz="2200" dirty="0" smtClean="0">
                <a:solidFill>
                  <a:srgbClr val="CCCCFF"/>
                </a:solidFill>
              </a:rPr>
              <a:t>/k </a:t>
            </a:r>
            <a:r>
              <a:rPr lang="en-GB" sz="2200" dirty="0" err="1">
                <a:solidFill>
                  <a:srgbClr val="CCCCFF"/>
                </a:solidFill>
              </a:rPr>
              <a:t>ln</a:t>
            </a:r>
            <a:r>
              <a:rPr lang="en-GB" sz="2200" dirty="0">
                <a:solidFill>
                  <a:srgbClr val="CCCCFF"/>
                </a:solidFill>
              </a:rPr>
              <a:t>(ν</a:t>
            </a:r>
            <a:r>
              <a:rPr lang="en-GB" sz="2200" baseline="-25000" dirty="0">
                <a:solidFill>
                  <a:srgbClr val="CCCCFF"/>
                </a:solidFill>
              </a:rPr>
              <a:t>0</a:t>
            </a:r>
            <a:r>
              <a:rPr lang="en-GB" sz="2200" dirty="0">
                <a:solidFill>
                  <a:srgbClr val="CCCCFF"/>
                </a:solidFill>
              </a:rPr>
              <a:t>)  ~2000K;</a:t>
            </a:r>
            <a:r>
              <a:rPr lang="en-GB" sz="2200" dirty="0">
                <a:solidFill>
                  <a:srgbClr val="3333CC"/>
                </a:solidFill>
              </a:rPr>
              <a:t>       </a:t>
            </a:r>
            <a:r>
              <a:rPr lang="en-GB" sz="2200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E</a:t>
            </a:r>
            <a:r>
              <a:rPr lang="en-GB" sz="2200" baseline="-250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o</a:t>
            </a:r>
            <a:r>
              <a:rPr lang="en-GB" sz="22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 </a:t>
            </a:r>
            <a:r>
              <a:rPr lang="en-GB" sz="2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~ 5eV</a:t>
            </a: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rgbClr val="3333CC"/>
              </a:solidFill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rgbClr val="3333CC"/>
              </a:solidFill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>
                <a:solidFill>
                  <a:srgbClr val="3333CC"/>
                </a:solidFill>
              </a:rPr>
              <a:t>ΔE = 3N</a:t>
            </a:r>
            <a:r>
              <a:rPr lang="en-GB" sz="2200" baseline="-25000" dirty="0">
                <a:solidFill>
                  <a:srgbClr val="3333CC"/>
                </a:solidFill>
              </a:rPr>
              <a:t>c</a:t>
            </a:r>
            <a:r>
              <a:rPr lang="en-GB" sz="2200" dirty="0">
                <a:solidFill>
                  <a:srgbClr val="3333CC"/>
                </a:solidFill>
              </a:rPr>
              <a:t> </a:t>
            </a:r>
            <a:r>
              <a:rPr lang="en-GB" sz="2200" dirty="0" err="1">
                <a:solidFill>
                  <a:srgbClr val="3333CC"/>
                </a:solidFill>
              </a:rPr>
              <a:t>kT</a:t>
            </a:r>
            <a:r>
              <a:rPr lang="en-GB" sz="2200" baseline="-25000" dirty="0" err="1">
                <a:solidFill>
                  <a:srgbClr val="3333CC"/>
                </a:solidFill>
              </a:rPr>
              <a:t>min</a:t>
            </a:r>
            <a:r>
              <a:rPr lang="en-GB" sz="2200" dirty="0">
                <a:solidFill>
                  <a:srgbClr val="3333CC"/>
                </a:solidFill>
              </a:rPr>
              <a:t>    ~ 0.1 </a:t>
            </a:r>
            <a:r>
              <a:rPr lang="en-GB" sz="2200" dirty="0" err="1" smtClean="0">
                <a:solidFill>
                  <a:srgbClr val="3333CC"/>
                </a:solidFill>
              </a:rPr>
              <a:t>N</a:t>
            </a:r>
            <a:r>
              <a:rPr lang="en-GB" sz="2200" baseline="-25000" dirty="0" err="1" smtClean="0">
                <a:solidFill>
                  <a:srgbClr val="3333CC"/>
                </a:solidFill>
              </a:rPr>
              <a:t>c</a:t>
            </a:r>
            <a:r>
              <a:rPr lang="en-GB" sz="2200" b="1" baseline="30000" dirty="0" err="1" smtClean="0">
                <a:solidFill>
                  <a:srgbClr val="3333CC"/>
                </a:solidFill>
              </a:rPr>
              <a:t>.</a:t>
            </a:r>
            <a:r>
              <a:rPr lang="en-GB" sz="2200" dirty="0" err="1" smtClean="0">
                <a:solidFill>
                  <a:srgbClr val="3333CC"/>
                </a:solidFill>
              </a:rPr>
              <a:t>E</a:t>
            </a:r>
            <a:r>
              <a:rPr lang="en-GB" sz="2200" baseline="-25000" dirty="0" err="1">
                <a:solidFill>
                  <a:srgbClr val="3333CC"/>
                </a:solidFill>
              </a:rPr>
              <a:t>o</a:t>
            </a:r>
            <a:r>
              <a:rPr lang="en-GB" sz="2200" baseline="-25000" dirty="0" smtClean="0">
                <a:solidFill>
                  <a:srgbClr val="3333CC"/>
                </a:solidFill>
              </a:rPr>
              <a:t> </a:t>
            </a:r>
            <a:r>
              <a:rPr lang="en-GB" sz="2200" dirty="0" smtClean="0">
                <a:solidFill>
                  <a:srgbClr val="3333CC"/>
                </a:solidFill>
              </a:rPr>
              <a:t>  </a:t>
            </a:r>
            <a:r>
              <a:rPr lang="en-GB" sz="2200" dirty="0">
                <a:solidFill>
                  <a:srgbClr val="3333CC"/>
                </a:solidFill>
              </a:rPr>
              <a:t>=&gt;    </a:t>
            </a:r>
            <a:r>
              <a:rPr lang="en-GB" sz="2200" dirty="0" err="1">
                <a:solidFill>
                  <a:srgbClr val="FF0066"/>
                </a:solidFill>
              </a:rPr>
              <a:t>N</a:t>
            </a:r>
            <a:r>
              <a:rPr lang="en-GB" sz="2200" baseline="-25000" dirty="0" err="1">
                <a:solidFill>
                  <a:srgbClr val="FF0066"/>
                </a:solidFill>
              </a:rPr>
              <a:t>c</a:t>
            </a:r>
            <a:r>
              <a:rPr lang="en-GB" sz="2200" dirty="0">
                <a:solidFill>
                  <a:srgbClr val="FF0066"/>
                </a:solidFill>
              </a:rPr>
              <a:t> &lt;  2 ΔE /[</a:t>
            </a:r>
            <a:r>
              <a:rPr lang="en-GB" sz="2200" dirty="0" err="1">
                <a:solidFill>
                  <a:srgbClr val="FF0066"/>
                </a:solidFill>
              </a:rPr>
              <a:t>eV</a:t>
            </a:r>
            <a:r>
              <a:rPr lang="en-GB" sz="2200" dirty="0">
                <a:solidFill>
                  <a:srgbClr val="FF0066"/>
                </a:solidFill>
              </a:rPr>
              <a:t>]</a:t>
            </a:r>
            <a:r>
              <a:rPr lang="en-GB" sz="2200" dirty="0">
                <a:solidFill>
                  <a:srgbClr val="3333CC"/>
                </a:solidFill>
              </a:rPr>
              <a:t>   </a:t>
            </a: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>
                <a:solidFill>
                  <a:srgbClr val="3333CC"/>
                </a:solidFill>
              </a:rPr>
              <a:t>                                                    </a:t>
            </a:r>
            <a:r>
              <a:rPr lang="en-GB" sz="2200" dirty="0">
                <a:solidFill>
                  <a:srgbClr val="FF3366"/>
                </a:solidFill>
              </a:rPr>
              <a:t>       (PAH unstable</a:t>
            </a:r>
            <a:r>
              <a:rPr lang="en-GB" sz="2200" dirty="0" smtClean="0">
                <a:solidFill>
                  <a:srgbClr val="FF3366"/>
                </a:solidFill>
              </a:rPr>
              <a:t>)</a:t>
            </a: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rgbClr val="FF3366"/>
              </a:solidFill>
            </a:endParaRPr>
          </a:p>
          <a:p>
            <a:pPr>
              <a:lnSpc>
                <a:spcPct val="92000"/>
              </a:lnSpc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rgbClr val="000000"/>
              </a:solidFill>
            </a:endParaRPr>
          </a:p>
          <a:p>
            <a:pPr>
              <a:lnSpc>
                <a:spcPct val="92000"/>
              </a:lnSpc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>
                <a:solidFill>
                  <a:srgbClr val="0000FF"/>
                </a:solidFill>
              </a:rPr>
              <a:t>                                             </a:t>
            </a:r>
            <a:endParaRPr lang="en-GB" sz="2200" dirty="0">
              <a:solidFill>
                <a:srgbClr val="00CCFF"/>
              </a:solidFill>
            </a:endParaRPr>
          </a:p>
        </p:txBody>
      </p:sp>
      <p:grpSp>
        <p:nvGrpSpPr>
          <p:cNvPr id="17424" name="Group 27"/>
          <p:cNvGrpSpPr>
            <a:grpSpLocks/>
          </p:cNvGrpSpPr>
          <p:nvPr/>
        </p:nvGrpSpPr>
        <p:grpSpPr bwMode="auto">
          <a:xfrm>
            <a:off x="474664" y="836614"/>
            <a:ext cx="382588" cy="368300"/>
            <a:chOff x="299" y="527"/>
            <a:chExt cx="241" cy="232"/>
          </a:xfrm>
        </p:grpSpPr>
        <p:sp>
          <p:nvSpPr>
            <p:cNvPr id="17438" name="AutoShape 28"/>
            <p:cNvSpPr>
              <a:spLocks noChangeArrowheads="1"/>
            </p:cNvSpPr>
            <p:nvPr/>
          </p:nvSpPr>
          <p:spPr bwMode="auto">
            <a:xfrm>
              <a:off x="300" y="527"/>
              <a:ext cx="237" cy="232"/>
            </a:xfrm>
            <a:prstGeom prst="roundRect">
              <a:avLst>
                <a:gd name="adj" fmla="val 4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439" name="Group 29"/>
            <p:cNvGrpSpPr>
              <a:grpSpLocks/>
            </p:cNvGrpSpPr>
            <p:nvPr/>
          </p:nvGrpSpPr>
          <p:grpSpPr bwMode="auto">
            <a:xfrm>
              <a:off x="299" y="527"/>
              <a:ext cx="241" cy="231"/>
              <a:chOff x="299" y="527"/>
              <a:chExt cx="241" cy="231"/>
            </a:xfrm>
          </p:grpSpPr>
          <p:sp>
            <p:nvSpPr>
              <p:cNvPr id="17440" name="AutoShape 30"/>
              <p:cNvSpPr>
                <a:spLocks noChangeArrowheads="1"/>
              </p:cNvSpPr>
              <p:nvPr/>
            </p:nvSpPr>
            <p:spPr bwMode="auto">
              <a:xfrm>
                <a:off x="300" y="527"/>
                <a:ext cx="236" cy="231"/>
              </a:xfrm>
              <a:prstGeom prst="roundRect">
                <a:avLst>
                  <a:gd name="adj" fmla="val 4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41" name="AutoShape 31"/>
              <p:cNvSpPr>
                <a:spLocks noChangeArrowheads="1"/>
              </p:cNvSpPr>
              <p:nvPr/>
            </p:nvSpPr>
            <p:spPr bwMode="auto">
              <a:xfrm>
                <a:off x="299" y="527"/>
                <a:ext cx="241" cy="215"/>
              </a:xfrm>
              <a:prstGeom prst="roundRect">
                <a:avLst>
                  <a:gd name="adj" fmla="val 4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  <a:buClr>
                    <a:srgbClr val="FF0066"/>
                  </a:buClr>
                  <a:buFont typeface="Comic Sans MS" pitchFamily="64" charset="0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1600" dirty="0" err="1" smtClean="0">
                    <a:solidFill>
                      <a:srgbClr val="FF0066"/>
                    </a:solidFill>
                    <a:latin typeface="Comic Sans MS" pitchFamily="64" charset="0"/>
                  </a:rPr>
                  <a:t>E</a:t>
                </a:r>
                <a:r>
                  <a:rPr lang="en-GB" sz="1600" baseline="-25000" dirty="0" err="1">
                    <a:solidFill>
                      <a:srgbClr val="FF0066"/>
                    </a:solidFill>
                    <a:latin typeface="Comic Sans MS" pitchFamily="64" charset="0"/>
                  </a:rPr>
                  <a:t>o</a:t>
                </a:r>
                <a:endParaRPr lang="en-GB" sz="1600" baseline="-25000" dirty="0">
                  <a:solidFill>
                    <a:srgbClr val="FF0066"/>
                  </a:solidFill>
                  <a:latin typeface="Comic Sans MS" pitchFamily="64" charset="0"/>
                </a:endParaRPr>
              </a:p>
            </p:txBody>
          </p:sp>
        </p:grpSp>
      </p:grpSp>
      <p:sp>
        <p:nvSpPr>
          <p:cNvPr id="17425" name="AutoShape 32"/>
          <p:cNvSpPr>
            <a:spLocks noChangeArrowheads="1"/>
          </p:cNvSpPr>
          <p:nvPr/>
        </p:nvSpPr>
        <p:spPr bwMode="auto">
          <a:xfrm>
            <a:off x="4763" y="476250"/>
            <a:ext cx="468312" cy="1152525"/>
          </a:xfrm>
          <a:prstGeom prst="roundRect">
            <a:avLst>
              <a:gd name="adj" fmla="val 338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6" name="AutoShape 33"/>
          <p:cNvSpPr>
            <a:spLocks noChangeArrowheads="1"/>
          </p:cNvSpPr>
          <p:nvPr/>
        </p:nvSpPr>
        <p:spPr bwMode="auto">
          <a:xfrm>
            <a:off x="2411413" y="549275"/>
            <a:ext cx="468312" cy="1152525"/>
          </a:xfrm>
          <a:prstGeom prst="roundRect">
            <a:avLst>
              <a:gd name="adj" fmla="val 338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6284531" y="0"/>
            <a:ext cx="2859501" cy="672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PAH destruction</a:t>
            </a:r>
            <a:endParaRPr lang="en-US" sz="3200" dirty="0">
              <a:solidFill>
                <a:schemeClr val="accent6"/>
              </a:solidFill>
              <a:latin typeface="Impact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00034" y="3929066"/>
            <a:ext cx="8143932" cy="1576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6"/>
              </a:buClr>
            </a:pP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Clr>
                <a:schemeClr val="accent6"/>
              </a:buClr>
              <a:buFont typeface="+mj-lt"/>
              <a:buAutoNum type="arabicParenR"/>
            </a:pPr>
            <a:r>
              <a:rPr lang="en-US" dirty="0" smtClean="0">
                <a:solidFill>
                  <a:schemeClr val="accent6"/>
                </a:solidFill>
                <a:latin typeface="+mn-lt"/>
              </a:rPr>
              <a:t> single </a:t>
            </a:r>
            <a:r>
              <a:rPr lang="en-US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US" b="1" dirty="0" smtClean="0">
                <a:solidFill>
                  <a:schemeClr val="accent6"/>
                </a:solidFill>
                <a:latin typeface="+mn-lt"/>
              </a:rPr>
              <a:t>hard</a:t>
            </a:r>
            <a:r>
              <a:rPr lang="en-US" dirty="0" smtClean="0">
                <a:solidFill>
                  <a:schemeClr val="accent6"/>
                </a:solidFill>
                <a:latin typeface="+mn-lt"/>
              </a:rPr>
              <a:t>  photon   :  independent </a:t>
            </a:r>
            <a:r>
              <a:rPr lang="en-US" dirty="0" smtClean="0">
                <a:solidFill>
                  <a:schemeClr val="accent6"/>
                </a:solidFill>
                <a:latin typeface="+mn-lt"/>
              </a:rPr>
              <a:t>of  distance</a:t>
            </a:r>
          </a:p>
          <a:p>
            <a:pPr marL="457200" indent="-457200">
              <a:buClr>
                <a:schemeClr val="accent6"/>
              </a:buClr>
              <a:buFont typeface="+mj-lt"/>
              <a:buAutoNum type="arabicParenR"/>
            </a:pPr>
            <a:r>
              <a:rPr lang="en-US" dirty="0" smtClean="0">
                <a:solidFill>
                  <a:schemeClr val="accent6"/>
                </a:solidFill>
                <a:latin typeface="+mn-lt"/>
              </a:rPr>
              <a:t> many </a:t>
            </a:r>
            <a:r>
              <a:rPr lang="en-US" dirty="0" smtClean="0">
                <a:solidFill>
                  <a:schemeClr val="accent6"/>
                </a:solidFill>
                <a:latin typeface="+mn-lt"/>
              </a:rPr>
              <a:t>  </a:t>
            </a:r>
            <a:r>
              <a:rPr lang="en-US" b="1" dirty="0" smtClean="0">
                <a:solidFill>
                  <a:schemeClr val="accent6"/>
                </a:solidFill>
                <a:latin typeface="+mn-lt"/>
              </a:rPr>
              <a:t>soft</a:t>
            </a:r>
            <a:r>
              <a:rPr lang="en-US" dirty="0" smtClean="0">
                <a:solidFill>
                  <a:schemeClr val="accent6"/>
                </a:solidFill>
                <a:latin typeface="+mn-lt"/>
              </a:rPr>
              <a:t>   photons :  ~ </a:t>
            </a:r>
            <a:r>
              <a:rPr lang="en-US" dirty="0" smtClean="0">
                <a:solidFill>
                  <a:schemeClr val="accent6"/>
                </a:solidFill>
                <a:latin typeface="+mn-lt"/>
              </a:rPr>
              <a:t>1AU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179388" y="2420938"/>
            <a:ext cx="3168650" cy="863600"/>
          </a:xfrm>
          <a:prstGeom prst="rect">
            <a:avLst/>
          </a:prstGeom>
          <a:solidFill>
            <a:srgbClr val="CCCC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97344" y="0"/>
            <a:ext cx="5246688" cy="1928802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rgbClr val="3333CC"/>
                </a:solidFill>
                <a:latin typeface="Impact" pitchFamily="34" charset="0"/>
              </a:rPr>
              <a:t>Stationary disk</a:t>
            </a:r>
            <a:br>
              <a:rPr lang="en-GB" dirty="0" smtClean="0">
                <a:solidFill>
                  <a:srgbClr val="3333CC"/>
                </a:solidFill>
                <a:latin typeface="Impact" pitchFamily="34" charset="0"/>
              </a:rPr>
            </a:br>
            <a:r>
              <a:rPr lang="en-GB" dirty="0" smtClean="0">
                <a:solidFill>
                  <a:srgbClr val="3333CC"/>
                </a:solidFill>
                <a:latin typeface="Impact" pitchFamily="34" charset="0"/>
              </a:rPr>
              <a:t> </a:t>
            </a:r>
            <a:r>
              <a:rPr lang="en-GB" sz="2800" b="1" dirty="0" smtClean="0">
                <a:solidFill>
                  <a:srgbClr val="3333CC"/>
                </a:solidFill>
              </a:rPr>
              <a:t/>
            </a:r>
            <a:br>
              <a:rPr lang="en-GB" sz="2800" b="1" dirty="0" smtClean="0">
                <a:solidFill>
                  <a:srgbClr val="3333CC"/>
                </a:solidFill>
              </a:rPr>
            </a:br>
            <a:r>
              <a:rPr lang="en-GB" sz="2800" dirty="0" smtClean="0">
                <a:solidFill>
                  <a:srgbClr val="00B0F0"/>
                </a:solidFill>
              </a:rPr>
              <a:t>Sufficient X-ray photons? </a:t>
            </a:r>
            <a:endParaRPr lang="en-GB" b="1" dirty="0" smtClean="0">
              <a:solidFill>
                <a:srgbClr val="00B0F0"/>
              </a:solidFill>
            </a:endParaRPr>
          </a:p>
        </p:txBody>
      </p:sp>
      <p:sp>
        <p:nvSpPr>
          <p:cNvPr id="18436" name="Line 3"/>
          <p:cNvSpPr>
            <a:spLocks noChangeShapeType="1"/>
          </p:cNvSpPr>
          <p:nvPr/>
        </p:nvSpPr>
        <p:spPr bwMode="auto">
          <a:xfrm>
            <a:off x="179388" y="2420938"/>
            <a:ext cx="3168650" cy="1587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7" name="Line 4"/>
          <p:cNvSpPr>
            <a:spLocks noChangeShapeType="1"/>
          </p:cNvSpPr>
          <p:nvPr/>
        </p:nvSpPr>
        <p:spPr bwMode="auto">
          <a:xfrm>
            <a:off x="179388" y="3284538"/>
            <a:ext cx="3168650" cy="1587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8" name="Line 5"/>
          <p:cNvSpPr>
            <a:spLocks noChangeShapeType="1"/>
          </p:cNvSpPr>
          <p:nvPr/>
        </p:nvSpPr>
        <p:spPr bwMode="auto">
          <a:xfrm>
            <a:off x="611188" y="2492375"/>
            <a:ext cx="1587" cy="7207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39" name="Line 6"/>
          <p:cNvSpPr>
            <a:spLocks noChangeShapeType="1"/>
          </p:cNvSpPr>
          <p:nvPr/>
        </p:nvSpPr>
        <p:spPr bwMode="auto">
          <a:xfrm>
            <a:off x="468313" y="1773238"/>
            <a:ext cx="2735262" cy="18002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0" name="Text Box 7"/>
          <p:cNvSpPr txBox="1">
            <a:spLocks noChangeArrowheads="1"/>
          </p:cNvSpPr>
          <p:nvPr/>
        </p:nvSpPr>
        <p:spPr bwMode="auto">
          <a:xfrm>
            <a:off x="735013" y="1989138"/>
            <a:ext cx="4635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cs typeface="Times New Roman" pitchFamily="16" charset="0"/>
              </a:rPr>
              <a:t>α </a:t>
            </a:r>
          </a:p>
        </p:txBody>
      </p:sp>
      <p:sp>
        <p:nvSpPr>
          <p:cNvPr id="18441" name="Text Box 8"/>
          <p:cNvSpPr txBox="1">
            <a:spLocks noChangeArrowheads="1"/>
          </p:cNvSpPr>
          <p:nvPr/>
        </p:nvSpPr>
        <p:spPr bwMode="auto">
          <a:xfrm>
            <a:off x="684213" y="4221163"/>
            <a:ext cx="358775" cy="457200"/>
          </a:xfrm>
          <a:prstGeom prst="rect">
            <a:avLst/>
          </a:prstGeom>
          <a:solidFill>
            <a:srgbClr val="FFFFFF">
              <a:alpha val="29803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Text Box 9"/>
          <p:cNvSpPr txBox="1">
            <a:spLocks noChangeArrowheads="1"/>
          </p:cNvSpPr>
          <p:nvPr/>
        </p:nvSpPr>
        <p:spPr bwMode="auto">
          <a:xfrm>
            <a:off x="179388" y="2636838"/>
            <a:ext cx="3079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ℓ</a:t>
            </a:r>
          </a:p>
        </p:txBody>
      </p:sp>
      <p:sp>
        <p:nvSpPr>
          <p:cNvPr id="18443" name="Text Box 10"/>
          <p:cNvSpPr txBox="1">
            <a:spLocks noChangeArrowheads="1"/>
          </p:cNvSpPr>
          <p:nvPr/>
        </p:nvSpPr>
        <p:spPr bwMode="auto">
          <a:xfrm>
            <a:off x="2146300" y="2343150"/>
            <a:ext cx="1044575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>
                <a:solidFill>
                  <a:srgbClr val="000000"/>
                </a:solidFill>
                <a:cs typeface="Times New Roman" pitchFamily="16" charset="0"/>
              </a:rPr>
              <a:t>τ = 1</a:t>
            </a:r>
          </a:p>
        </p:txBody>
      </p:sp>
      <p:sp>
        <p:nvSpPr>
          <p:cNvPr id="18444" name="Line 11"/>
          <p:cNvSpPr>
            <a:spLocks noChangeShapeType="1"/>
          </p:cNvSpPr>
          <p:nvPr/>
        </p:nvSpPr>
        <p:spPr bwMode="auto">
          <a:xfrm>
            <a:off x="179388" y="1341438"/>
            <a:ext cx="1587" cy="27352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5" name="Text Box 12"/>
          <p:cNvSpPr txBox="1">
            <a:spLocks noChangeArrowheads="1"/>
          </p:cNvSpPr>
          <p:nvPr/>
        </p:nvSpPr>
        <p:spPr bwMode="auto">
          <a:xfrm>
            <a:off x="252413" y="1246188"/>
            <a:ext cx="293687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000000"/>
                </a:solidFill>
              </a:rPr>
              <a:t>z</a:t>
            </a:r>
          </a:p>
        </p:txBody>
      </p:sp>
      <p:sp>
        <p:nvSpPr>
          <p:cNvPr id="18446" name="Text Box 13"/>
          <p:cNvSpPr txBox="1">
            <a:spLocks noChangeArrowheads="1"/>
          </p:cNvSpPr>
          <p:nvPr/>
        </p:nvSpPr>
        <p:spPr bwMode="auto">
          <a:xfrm>
            <a:off x="3205163" y="3429000"/>
            <a:ext cx="28098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</a:rPr>
              <a:t>I</a:t>
            </a:r>
          </a:p>
        </p:txBody>
      </p:sp>
      <p:sp>
        <p:nvSpPr>
          <p:cNvPr id="18447" name="Text Box 14"/>
          <p:cNvSpPr txBox="1">
            <a:spLocks noChangeArrowheads="1"/>
          </p:cNvSpPr>
          <p:nvPr/>
        </p:nvSpPr>
        <p:spPr bwMode="auto">
          <a:xfrm>
            <a:off x="3544888" y="2362200"/>
            <a:ext cx="473075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800">
                <a:solidFill>
                  <a:srgbClr val="000000"/>
                </a:solidFill>
                <a:cs typeface="Times New Roman" pitchFamily="16" charset="0"/>
              </a:rPr>
              <a:t>}</a:t>
            </a:r>
          </a:p>
        </p:txBody>
      </p:sp>
      <p:sp>
        <p:nvSpPr>
          <p:cNvPr id="18448" name="Text Box 15"/>
          <p:cNvSpPr txBox="1">
            <a:spLocks noChangeArrowheads="1"/>
          </p:cNvSpPr>
          <p:nvPr/>
        </p:nvSpPr>
        <p:spPr bwMode="auto">
          <a:xfrm>
            <a:off x="3708400" y="3692525"/>
            <a:ext cx="3817938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3333CC"/>
                </a:solidFill>
              </a:rPr>
              <a:t>    # C  in PAH </a:t>
            </a:r>
          </a:p>
        </p:txBody>
      </p:sp>
      <p:sp>
        <p:nvSpPr>
          <p:cNvPr id="18449" name="Rectangle 16"/>
          <p:cNvSpPr>
            <a:spLocks noChangeArrowheads="1"/>
          </p:cNvSpPr>
          <p:nvPr/>
        </p:nvSpPr>
        <p:spPr bwMode="auto">
          <a:xfrm>
            <a:off x="3492500" y="4076700"/>
            <a:ext cx="33115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3333CC"/>
                </a:solidFill>
              </a:rPr>
              <a:t>#</a:t>
            </a:r>
            <a:r>
              <a:rPr lang="en-GB">
                <a:solidFill>
                  <a:srgbClr val="3333CC"/>
                </a:solidFill>
                <a:cs typeface="Times New Roman" pitchFamily="16" charset="0"/>
              </a:rPr>
              <a:t>  hard γ absorption/sec</a:t>
            </a:r>
          </a:p>
        </p:txBody>
      </p:sp>
      <p:sp>
        <p:nvSpPr>
          <p:cNvPr id="18450" name="Line 17"/>
          <p:cNvSpPr>
            <a:spLocks noChangeShapeType="1"/>
          </p:cNvSpPr>
          <p:nvPr/>
        </p:nvSpPr>
        <p:spPr bwMode="auto">
          <a:xfrm>
            <a:off x="3635375" y="4076700"/>
            <a:ext cx="2736850" cy="1588"/>
          </a:xfrm>
          <a:prstGeom prst="line">
            <a:avLst/>
          </a:prstGeom>
          <a:noFill/>
          <a:ln w="28440">
            <a:solidFill>
              <a:srgbClr val="3333CC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1" name="Text Box 18"/>
          <p:cNvSpPr txBox="1">
            <a:spLocks noChangeArrowheads="1"/>
          </p:cNvSpPr>
          <p:nvPr/>
        </p:nvSpPr>
        <p:spPr bwMode="auto">
          <a:xfrm>
            <a:off x="6264275" y="5435600"/>
            <a:ext cx="1964362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b="1" dirty="0">
                <a:solidFill>
                  <a:srgbClr val="3333CC"/>
                </a:solidFill>
              </a:rPr>
              <a:t>&lt;&lt;</a:t>
            </a:r>
            <a:r>
              <a:rPr lang="en-GB" dirty="0">
                <a:solidFill>
                  <a:srgbClr val="3333CC"/>
                </a:solidFill>
              </a:rPr>
              <a:t> </a:t>
            </a:r>
            <a:r>
              <a:rPr lang="en-GB" dirty="0" smtClean="0">
                <a:solidFill>
                  <a:srgbClr val="3333CC"/>
                </a:solidFill>
              </a:rPr>
              <a:t> TT </a:t>
            </a:r>
            <a:r>
              <a:rPr lang="en-GB" dirty="0">
                <a:solidFill>
                  <a:srgbClr val="3333CC"/>
                </a:solidFill>
              </a:rPr>
              <a:t>phase </a:t>
            </a:r>
          </a:p>
        </p:txBody>
      </p:sp>
      <p:sp>
        <p:nvSpPr>
          <p:cNvPr id="18452" name="Text Box 19"/>
          <p:cNvSpPr txBox="1">
            <a:spLocks noChangeArrowheads="1"/>
          </p:cNvSpPr>
          <p:nvPr/>
        </p:nvSpPr>
        <p:spPr bwMode="auto">
          <a:xfrm>
            <a:off x="2814638" y="5486400"/>
            <a:ext cx="2900362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3333CC"/>
                </a:solidFill>
              </a:rPr>
              <a:t> ‘PAH removal time’</a:t>
            </a:r>
          </a:p>
        </p:txBody>
      </p:sp>
      <p:sp>
        <p:nvSpPr>
          <p:cNvPr id="18453" name="Line 20"/>
          <p:cNvSpPr>
            <a:spLocks noChangeShapeType="1"/>
          </p:cNvSpPr>
          <p:nvPr/>
        </p:nvSpPr>
        <p:spPr bwMode="auto">
          <a:xfrm>
            <a:off x="4932363" y="4652963"/>
            <a:ext cx="1587" cy="720725"/>
          </a:xfrm>
          <a:prstGeom prst="line">
            <a:avLst/>
          </a:prstGeom>
          <a:noFill/>
          <a:ln w="38160">
            <a:solidFill>
              <a:srgbClr val="3333CC"/>
            </a:solidFill>
            <a:miter lim="800000"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4" name="Text Box 21"/>
          <p:cNvSpPr txBox="1">
            <a:spLocks noChangeArrowheads="1"/>
          </p:cNvSpPr>
          <p:nvPr/>
        </p:nvSpPr>
        <p:spPr bwMode="auto">
          <a:xfrm>
            <a:off x="3963988" y="2636838"/>
            <a:ext cx="3643312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3333CC"/>
                </a:solidFill>
              </a:rPr>
              <a:t>top surface layer    </a:t>
            </a:r>
            <a:r>
              <a:rPr lang="en-GB">
                <a:solidFill>
                  <a:srgbClr val="3333CC"/>
                </a:solidFill>
                <a:cs typeface="Times New Roman" pitchFamily="16" charset="0"/>
              </a:rPr>
              <a:t>Σ</a:t>
            </a:r>
            <a:r>
              <a:rPr lang="en-GB" baseline="-25000">
                <a:solidFill>
                  <a:srgbClr val="3333CC"/>
                </a:solidFill>
              </a:rPr>
              <a:t>ℓ</a:t>
            </a:r>
            <a:r>
              <a:rPr lang="en-GB">
                <a:solidFill>
                  <a:srgbClr val="3333CC"/>
                </a:solidFill>
              </a:rPr>
              <a:t>= </a:t>
            </a:r>
            <a:r>
              <a:rPr lang="en-GB">
                <a:solidFill>
                  <a:srgbClr val="3333CC"/>
                </a:solidFill>
                <a:cs typeface="Times New Roman" pitchFamily="16" charset="0"/>
              </a:rPr>
              <a:t>α/κ</a:t>
            </a:r>
          </a:p>
        </p:txBody>
      </p:sp>
      <p:sp>
        <p:nvSpPr>
          <p:cNvPr id="18455" name="Text Box 22"/>
          <p:cNvSpPr txBox="1">
            <a:spLocks noChangeArrowheads="1"/>
          </p:cNvSpPr>
          <p:nvPr/>
        </p:nvSpPr>
        <p:spPr bwMode="auto">
          <a:xfrm>
            <a:off x="6535738" y="3757613"/>
            <a:ext cx="2151062" cy="512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116000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3333CC"/>
                </a:solidFill>
              </a:rPr>
              <a:t>= h</a:t>
            </a:r>
            <a:r>
              <a:rPr lang="en-GB" sz="2000">
                <a:solidFill>
                  <a:srgbClr val="3333CC"/>
                </a:solidFill>
                <a:cs typeface="Times New Roman" pitchFamily="16" charset="0"/>
              </a:rPr>
              <a:t>ν</a:t>
            </a:r>
            <a:r>
              <a:rPr lang="en-GB">
                <a:solidFill>
                  <a:srgbClr val="3333CC"/>
                </a:solidFill>
                <a:cs typeface="Times New Roman" pitchFamily="16" charset="0"/>
              </a:rPr>
              <a:t> ∙ 4</a:t>
            </a:r>
            <a:r>
              <a:rPr lang="en-GB" sz="2000">
                <a:solidFill>
                  <a:srgbClr val="3333CC"/>
                </a:solidFill>
                <a:latin typeface="DejaVu LGC Sans" charset="0"/>
              </a:rPr>
              <a:t>π</a:t>
            </a:r>
            <a:r>
              <a:rPr lang="en-GB">
                <a:solidFill>
                  <a:srgbClr val="3333CC"/>
                </a:solidFill>
                <a:cs typeface="Times New Roman" pitchFamily="16" charset="0"/>
              </a:rPr>
              <a:t>r</a:t>
            </a:r>
            <a:r>
              <a:rPr lang="en-GB" baseline="30000">
                <a:solidFill>
                  <a:srgbClr val="3333CC"/>
                </a:solidFill>
                <a:cs typeface="Times New Roman" pitchFamily="16" charset="0"/>
              </a:rPr>
              <a:t>2</a:t>
            </a:r>
            <a:r>
              <a:rPr lang="en-GB">
                <a:solidFill>
                  <a:srgbClr val="3333CC"/>
                </a:solidFill>
                <a:cs typeface="Times New Roman" pitchFamily="16" charset="0"/>
              </a:rPr>
              <a:t>/Lκ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36"/>
            <a:ext cx="8572560" cy="51435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5600713" y="642918"/>
            <a:ext cx="3686195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600" dirty="0">
                <a:solidFill>
                  <a:srgbClr val="3333CC"/>
                </a:solidFill>
              </a:rPr>
              <a:t> 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Vertical </a:t>
            </a:r>
            <a:r>
              <a:rPr lang="en-GB" dirty="0">
                <a:solidFill>
                  <a:schemeClr val="accent6"/>
                </a:solidFill>
                <a:latin typeface="+mn-lt"/>
              </a:rPr>
              <a:t>mixing in disk?</a:t>
            </a:r>
          </a:p>
        </p:txBody>
      </p:sp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5786446" y="1285860"/>
            <a:ext cx="3071834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solidFill>
                  <a:schemeClr val="accent6"/>
                </a:solidFill>
              </a:rPr>
              <a:t>ℓ /v</a:t>
            </a:r>
            <a:r>
              <a:rPr lang="en-GB" sz="2800" baseline="-25000" dirty="0">
                <a:solidFill>
                  <a:schemeClr val="accent6"/>
                </a:solidFill>
                <a:cs typeface="Times New Roman" pitchFamily="16" charset="0"/>
              </a:rPr>
              <a:t>┴ </a:t>
            </a:r>
            <a:r>
              <a:rPr lang="en-GB" sz="2800" dirty="0">
                <a:solidFill>
                  <a:schemeClr val="accent6"/>
                </a:solidFill>
                <a:cs typeface="Times New Roman" pitchFamily="16" charset="0"/>
              </a:rPr>
              <a:t>= </a:t>
            </a:r>
            <a:r>
              <a:rPr lang="en-GB" sz="2800" dirty="0" err="1">
                <a:solidFill>
                  <a:schemeClr val="accent6"/>
                </a:solidFill>
                <a:cs typeface="Times New Roman" pitchFamily="16" charset="0"/>
              </a:rPr>
              <a:t>t</a:t>
            </a:r>
            <a:r>
              <a:rPr lang="en-GB" sz="2800" baseline="-25000" dirty="0" err="1">
                <a:solidFill>
                  <a:schemeClr val="accent6"/>
                </a:solidFill>
                <a:cs typeface="Times New Roman" pitchFamily="16" charset="0"/>
              </a:rPr>
              <a:t>exp</a:t>
            </a:r>
            <a:r>
              <a:rPr lang="en-GB" sz="2800" dirty="0">
                <a:solidFill>
                  <a:schemeClr val="accent6"/>
                </a:solidFill>
                <a:cs typeface="Times New Roman" pitchFamily="16" charset="0"/>
              </a:rPr>
              <a:t> </a:t>
            </a:r>
            <a:r>
              <a:rPr lang="en-GB" sz="2800" b="1" dirty="0">
                <a:solidFill>
                  <a:schemeClr val="accent6"/>
                </a:solidFill>
                <a:cs typeface="Times New Roman" pitchFamily="16" charset="0"/>
              </a:rPr>
              <a:t>&gt;</a:t>
            </a:r>
            <a:r>
              <a:rPr lang="en-GB" sz="2800" dirty="0">
                <a:solidFill>
                  <a:schemeClr val="accent6"/>
                </a:solidFill>
                <a:cs typeface="Times New Roman" pitchFamily="16" charset="0"/>
              </a:rPr>
              <a:t> N</a:t>
            </a:r>
            <a:r>
              <a:rPr lang="en-GB" sz="2800" baseline="-25000" dirty="0">
                <a:solidFill>
                  <a:schemeClr val="accent6"/>
                </a:solidFill>
                <a:cs typeface="Times New Roman" pitchFamily="16" charset="0"/>
              </a:rPr>
              <a:t>C</a:t>
            </a:r>
            <a:r>
              <a:rPr lang="en-GB" sz="2800" dirty="0">
                <a:solidFill>
                  <a:schemeClr val="accent6"/>
                </a:solidFill>
                <a:cs typeface="Times New Roman" pitchFamily="16" charset="0"/>
              </a:rPr>
              <a:t> t</a:t>
            </a:r>
            <a:r>
              <a:rPr lang="en-GB" sz="2800" baseline="-25000" dirty="0">
                <a:solidFill>
                  <a:schemeClr val="accent6"/>
                </a:solidFill>
                <a:cs typeface="Times New Roman" pitchFamily="16" charset="0"/>
              </a:rPr>
              <a:t>abs</a:t>
            </a:r>
          </a:p>
        </p:txBody>
      </p:sp>
      <p:sp>
        <p:nvSpPr>
          <p:cNvPr id="7" name="Rectangle 6"/>
          <p:cNvSpPr/>
          <p:nvPr/>
        </p:nvSpPr>
        <p:spPr>
          <a:xfrm>
            <a:off x="5786446" y="-111977"/>
            <a:ext cx="3396251" cy="683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3333CC"/>
                </a:solidFill>
                <a:latin typeface="Impact" pitchFamily="34" charset="0"/>
              </a:rPr>
              <a:t>PAH replenishment</a:t>
            </a:r>
            <a:endParaRPr lang="en-US" sz="3200" dirty="0">
              <a:latin typeface="Impac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2" y="6504081"/>
            <a:ext cx="6832658" cy="3539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accent6"/>
                </a:solidFill>
                <a:latin typeface="+mn-lt"/>
              </a:rPr>
              <a:t>Siebenmorgen</a:t>
            </a:r>
            <a:r>
              <a:rPr lang="en-US" sz="1400" dirty="0" smtClean="0">
                <a:solidFill>
                  <a:schemeClr val="accent6"/>
                </a:solidFill>
                <a:latin typeface="+mn-lt"/>
              </a:rPr>
              <a:t> &amp; Kr</a:t>
            </a:r>
            <a:r>
              <a:rPr lang="hu-HU" sz="1400" dirty="0" smtClean="0">
                <a:solidFill>
                  <a:schemeClr val="accent6"/>
                </a:solidFill>
                <a:latin typeface="+mn-lt"/>
                <a:cs typeface="Arial"/>
              </a:rPr>
              <a:t>ű</a:t>
            </a:r>
            <a:r>
              <a:rPr lang="en-US" sz="1400" dirty="0" smtClean="0">
                <a:solidFill>
                  <a:schemeClr val="accent6"/>
                </a:solidFill>
                <a:latin typeface="+mn-lt"/>
              </a:rPr>
              <a:t>gel (2010)</a:t>
            </a:r>
            <a:endParaRPr lang="en-US" sz="1400" dirty="0">
              <a:solidFill>
                <a:schemeClr val="accent6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419222"/>
            <a:ext cx="3305175" cy="1938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70"/>
            <a:ext cx="2909021" cy="2476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56366" y="3786190"/>
            <a:ext cx="4401583" cy="25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676369" y="0"/>
            <a:ext cx="2490105" cy="1022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Impact" pitchFamily="34" charset="0"/>
              </a:rPr>
              <a:t>2:  ‘’2200” bump +</a:t>
            </a:r>
          </a:p>
          <a:p>
            <a:r>
              <a:rPr lang="en-US" dirty="0" smtClean="0">
                <a:solidFill>
                  <a:schemeClr val="accent6"/>
                </a:solidFill>
                <a:latin typeface="Impact" pitchFamily="34" charset="0"/>
              </a:rPr>
              <a:t>3:   PAH absorption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910" y="1285860"/>
            <a:ext cx="1631537" cy="3509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Vertraete</a:t>
            </a:r>
            <a:r>
              <a:rPr lang="en-US" sz="1400" dirty="0" smtClean="0">
                <a:solidFill>
                  <a:schemeClr val="tx1"/>
                </a:solidFill>
              </a:rPr>
              <a:t> et al. 1992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7554" y="1434932"/>
            <a:ext cx="1587294" cy="3810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Malloci</a:t>
            </a:r>
            <a:r>
              <a:rPr lang="en-US" sz="1400" dirty="0" smtClean="0">
                <a:solidFill>
                  <a:schemeClr val="tx1"/>
                </a:solidFill>
              </a:rPr>
              <a:t> et al.  2007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rot="10800000">
            <a:off x="3214678" y="1428736"/>
            <a:ext cx="2928958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500430" y="2071678"/>
            <a:ext cx="2143140" cy="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rot="5400000">
            <a:off x="3143240" y="2428868"/>
            <a:ext cx="714380" cy="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357554" y="1714488"/>
            <a:ext cx="1521570" cy="38100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70C0"/>
                </a:solidFill>
              </a:rPr>
              <a:t>Schutte</a:t>
            </a:r>
            <a:r>
              <a:rPr lang="en-US" sz="1400" dirty="0" smtClean="0">
                <a:solidFill>
                  <a:srgbClr val="0070C0"/>
                </a:solidFill>
              </a:rPr>
              <a:t> et al. 1993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rot="5400000">
            <a:off x="3465505" y="3463925"/>
            <a:ext cx="1643074" cy="1588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12"/>
          <p:cNvSpPr/>
          <p:nvPr/>
        </p:nvSpPr>
        <p:spPr>
          <a:xfrm>
            <a:off x="5072066" y="5290156"/>
            <a:ext cx="625171" cy="4248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PAH</a:t>
            </a:r>
            <a:endParaRPr lang="en-US" sz="1800" dirty="0"/>
          </a:p>
        </p:txBody>
      </p:sp>
      <p:sp>
        <p:nvSpPr>
          <p:cNvPr id="15" name="Rectangle 14"/>
          <p:cNvSpPr/>
          <p:nvPr/>
        </p:nvSpPr>
        <p:spPr>
          <a:xfrm>
            <a:off x="4357686" y="5286388"/>
            <a:ext cx="377026" cy="4248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err="1" smtClean="0">
                <a:solidFill>
                  <a:srgbClr val="FF0000"/>
                </a:solidFill>
              </a:rPr>
              <a:t>gr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71678"/>
            <a:ext cx="4888912" cy="4229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357950" y="0"/>
            <a:ext cx="2788871" cy="672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Future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12799" y="2285992"/>
            <a:ext cx="42312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  <a:latin typeface="+mn-lt"/>
              </a:rPr>
              <a:t>Heating:</a:t>
            </a:r>
          </a:p>
          <a:p>
            <a:pPr>
              <a:lnSpc>
                <a:spcPct val="100000"/>
              </a:lnSpc>
              <a:buClr>
                <a:schemeClr val="accent6"/>
              </a:buClr>
            </a:pPr>
            <a:r>
              <a:rPr lang="en-US" dirty="0" smtClean="0">
                <a:solidFill>
                  <a:schemeClr val="accent6"/>
                </a:solidFill>
                <a:latin typeface="+mn-lt"/>
              </a:rPr>
              <a:t>  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p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hotosph.+FEUV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+ X-rays</a:t>
            </a:r>
          </a:p>
          <a:p>
            <a:pPr>
              <a:lnSpc>
                <a:spcPct val="100000"/>
              </a:lnSpc>
              <a:buClr>
                <a:schemeClr val="accent6"/>
              </a:buClr>
            </a:pPr>
            <a:endParaRPr lang="en-US" dirty="0" smtClean="0">
              <a:solidFill>
                <a:schemeClr val="accent6"/>
              </a:solidFill>
              <a:latin typeface="+mn-lt"/>
            </a:endParaRPr>
          </a:p>
          <a:p>
            <a:pPr>
              <a:lnSpc>
                <a:spcPct val="100000"/>
              </a:lnSpc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/>
                </a:solidFill>
                <a:latin typeface="+mn-lt"/>
              </a:rPr>
              <a:t> Dust + Gas</a:t>
            </a:r>
          </a:p>
          <a:p>
            <a:pPr>
              <a:lnSpc>
                <a:spcPct val="100000"/>
              </a:lnSpc>
              <a:buClr>
                <a:schemeClr val="accent6"/>
              </a:buClr>
              <a:buFont typeface="Wingdings" pitchFamily="2" charset="2"/>
              <a:buChar char="§"/>
            </a:pPr>
            <a:endParaRPr lang="en-US" dirty="0" smtClean="0">
              <a:solidFill>
                <a:schemeClr val="accent6"/>
              </a:solidFill>
              <a:latin typeface="+mn-lt"/>
            </a:endParaRPr>
          </a:p>
          <a:p>
            <a:pPr>
              <a:lnSpc>
                <a:spcPct val="100000"/>
              </a:lnSpc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/>
                </a:solidFill>
                <a:latin typeface="+mn-lt"/>
              </a:rPr>
              <a:t> D</a:t>
            </a:r>
            <a:r>
              <a:rPr lang="en-US" dirty="0" smtClean="0">
                <a:solidFill>
                  <a:schemeClr val="accent6"/>
                </a:solidFill>
                <a:latin typeface="+mn-lt"/>
              </a:rPr>
              <a:t>ensity structure</a:t>
            </a:r>
          </a:p>
          <a:p>
            <a:pPr>
              <a:lnSpc>
                <a:spcPct val="100000"/>
              </a:lnSpc>
              <a:buClr>
                <a:schemeClr val="accent6"/>
              </a:buClr>
            </a:pPr>
            <a:r>
              <a:rPr lang="en-US" dirty="0" smtClean="0">
                <a:solidFill>
                  <a:schemeClr val="accent6"/>
                </a:solidFill>
                <a:latin typeface="+mn-lt"/>
              </a:rPr>
              <a:t> </a:t>
            </a:r>
          </a:p>
          <a:p>
            <a:pPr>
              <a:lnSpc>
                <a:spcPct val="100000"/>
              </a:lnSpc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accent6"/>
                </a:solidFill>
                <a:latin typeface="+mn-lt"/>
              </a:rPr>
              <a:t>PAH</a:t>
            </a:r>
            <a:endParaRPr lang="en-US" dirty="0" smtClean="0">
              <a:solidFill>
                <a:schemeClr val="accent6"/>
              </a:solidFill>
              <a:latin typeface="+mn-lt"/>
            </a:endParaRPr>
          </a:p>
          <a:p>
            <a:pPr>
              <a:lnSpc>
                <a:spcPct val="100000"/>
              </a:lnSpc>
              <a:buClr>
                <a:schemeClr val="accent6"/>
              </a:buClr>
            </a:pPr>
            <a:r>
              <a:rPr lang="en-US" dirty="0" smtClean="0">
                <a:solidFill>
                  <a:schemeClr val="accent6"/>
                </a:solidFill>
                <a:latin typeface="+mn-lt"/>
              </a:rPr>
              <a:t>  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emission  +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destruction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571472" y="1357298"/>
            <a:ext cx="4572000" cy="5872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MC model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of T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Tauri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disks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7797800" cy="4864100"/>
          </a:xfrm>
          <a:prstGeom prst="rect">
            <a:avLst/>
          </a:prstGeom>
        </p:spPr>
        <p:txBody>
          <a:bodyPr anchor="t"/>
          <a:lstStyle/>
          <a:p>
            <a:pPr marL="325438" indent="-325438" algn="l">
              <a:lnSpc>
                <a:spcPct val="95000"/>
              </a:lnSpc>
              <a:spcBef>
                <a:spcPts val="688"/>
              </a:spcBef>
              <a:buClr>
                <a:srgbClr val="000000"/>
              </a:buClr>
              <a:tabLst>
                <a:tab pos="325438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  <a:defRPr/>
            </a:pPr>
            <a:r>
              <a:rPr lang="en-GB" dirty="0" smtClean="0"/>
              <a:t>                         </a:t>
            </a:r>
            <a:endParaRPr lang="en-GB" dirty="0" smtClean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03350" y="95250"/>
            <a:ext cx="5246688" cy="969963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lnSpc>
                <a:spcPct val="95000"/>
              </a:lnSpc>
              <a:spcBef>
                <a:spcPct val="0"/>
              </a:spcBef>
              <a:buClr>
                <a:srgbClr val="0000FF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4000" u="sng" smtClean="0">
                <a:solidFill>
                  <a:srgbClr val="3333CC"/>
                </a:solidFill>
              </a:rPr>
              <a:t>Conclusion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2887955"/>
            <a:ext cx="4572000" cy="157536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0" dirty="0" smtClean="0">
                <a:solidFill>
                  <a:schemeClr val="accent2">
                    <a:lumMod val="75000"/>
                  </a:schemeClr>
                </a:solidFill>
                <a:latin typeface="Cooper Black" pitchFamily="18" charset="0"/>
              </a:rPr>
              <a:t> </a:t>
            </a:r>
            <a:r>
              <a:rPr lang="en-US" sz="8000" dirty="0" smtClean="0">
                <a:solidFill>
                  <a:schemeClr val="accent2">
                    <a:lumMod val="75000"/>
                  </a:schemeClr>
                </a:solidFill>
                <a:latin typeface="Cooper Black" pitchFamily="18" charset="0"/>
              </a:rPr>
              <a:t>?</a:t>
            </a:r>
            <a:endParaRPr lang="en-US" sz="8000" dirty="0" smtClean="0">
              <a:solidFill>
                <a:schemeClr val="accent2">
                  <a:lumMod val="75000"/>
                </a:schemeClr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41" y="575504"/>
            <a:ext cx="7153259" cy="4568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-32" y="4932560"/>
            <a:ext cx="9144032" cy="19254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Si</a:t>
            </a:r>
            <a:r>
              <a:rPr lang="en-US" sz="2000" dirty="0" smtClean="0">
                <a:solidFill>
                  <a:schemeClr val="accent2"/>
                </a:solidFill>
              </a:rPr>
              <a:t> + </a:t>
            </a:r>
            <a:r>
              <a:rPr lang="en-US" sz="2000" dirty="0" err="1" smtClean="0">
                <a:solidFill>
                  <a:srgbClr val="C00000"/>
                </a:solidFill>
              </a:rPr>
              <a:t>aC</a:t>
            </a:r>
            <a:r>
              <a:rPr lang="en-US" sz="2000" dirty="0" smtClean="0">
                <a:solidFill>
                  <a:schemeClr val="accent2"/>
                </a:solidFill>
              </a:rPr>
              <a:t>   	: 60Å &lt; a &lt; 0.2-0.3µm, ~a</a:t>
            </a:r>
            <a:r>
              <a:rPr lang="en-US" sz="2000" b="1" baseline="30000" dirty="0" smtClean="0">
                <a:solidFill>
                  <a:schemeClr val="accent2"/>
                </a:solidFill>
              </a:rPr>
              <a:t>-3.5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Graphite		</a:t>
            </a:r>
            <a:r>
              <a:rPr lang="en-US" sz="2000" dirty="0" smtClean="0">
                <a:solidFill>
                  <a:schemeClr val="accent2"/>
                </a:solidFill>
              </a:rPr>
              <a:t>:   5Å &lt; a &lt; 80 Å ,         ~a</a:t>
            </a:r>
            <a:r>
              <a:rPr lang="en-US" sz="2000" b="1" baseline="30000" dirty="0" smtClean="0">
                <a:solidFill>
                  <a:schemeClr val="accent2"/>
                </a:solidFill>
              </a:rPr>
              <a:t>-3.5</a:t>
            </a:r>
            <a:r>
              <a:rPr lang="en-US" sz="2000" dirty="0" smtClean="0">
                <a:solidFill>
                  <a:schemeClr val="accent2"/>
                </a:solidFill>
              </a:rPr>
              <a:t>  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accent2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PAH         	</a:t>
            </a:r>
            <a:r>
              <a:rPr lang="en-US" sz="2000" dirty="0" smtClean="0">
                <a:solidFill>
                  <a:schemeClr val="accent2"/>
                </a:solidFill>
              </a:rPr>
              <a:t>: 30, 200 C</a:t>
            </a:r>
            <a:endParaRPr lang="en-US" sz="800" dirty="0" smtClean="0">
              <a:solidFill>
                <a:schemeClr val="accent2"/>
              </a:solidFill>
            </a:endParaRPr>
          </a:p>
          <a:p>
            <a:pPr>
              <a:lnSpc>
                <a:spcPct val="100000"/>
              </a:lnSpc>
            </a:pPr>
            <a:endParaRPr lang="en-US" sz="800" dirty="0" smtClean="0">
              <a:solidFill>
                <a:schemeClr val="accent2"/>
              </a:solidFill>
            </a:endParaRPr>
          </a:p>
          <a:p>
            <a:r>
              <a:rPr lang="en-US" sz="2000" dirty="0" smtClean="0">
                <a:solidFill>
                  <a:schemeClr val="accent6"/>
                </a:solidFill>
                <a:latin typeface="+mn-lt"/>
              </a:rPr>
              <a:t>ISM  [g]	:  0.66</a:t>
            </a:r>
            <a:r>
              <a:rPr lang="en-US" sz="2000" dirty="0" smtClean="0">
                <a:solidFill>
                  <a:srgbClr val="00B050"/>
                </a:solidFill>
                <a:latin typeface="+mn-lt"/>
              </a:rPr>
              <a:t>Si</a:t>
            </a:r>
            <a:r>
              <a:rPr lang="en-US" sz="2000" dirty="0" smtClean="0">
                <a:solidFill>
                  <a:schemeClr val="accent6"/>
                </a:solidFill>
                <a:latin typeface="+mn-lt"/>
              </a:rPr>
              <a:t> + 0.22</a:t>
            </a:r>
            <a:r>
              <a:rPr lang="en-US" sz="2000" dirty="0" smtClean="0">
                <a:solidFill>
                  <a:srgbClr val="C00000"/>
                </a:solidFill>
                <a:latin typeface="+mn-lt"/>
              </a:rPr>
              <a:t>aC</a:t>
            </a:r>
            <a:r>
              <a:rPr lang="en-US" sz="2000" dirty="0" smtClean="0">
                <a:solidFill>
                  <a:schemeClr val="accent6"/>
                </a:solidFill>
                <a:latin typeface="+mn-lt"/>
              </a:rPr>
              <a:t> + 0.07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gr</a:t>
            </a:r>
            <a:r>
              <a:rPr lang="en-US" sz="2000" dirty="0" smtClean="0">
                <a:solidFill>
                  <a:schemeClr val="accent6"/>
                </a:solidFill>
                <a:latin typeface="+mn-lt"/>
              </a:rPr>
              <a:t> + 0.05 </a:t>
            </a:r>
            <a:r>
              <a:rPr lang="en-US" sz="2000" dirty="0" smtClean="0">
                <a:solidFill>
                  <a:srgbClr val="0070C0"/>
                </a:solidFill>
                <a:latin typeface="+mn-lt"/>
              </a:rPr>
              <a:t>PAH </a:t>
            </a: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[g]</a:t>
            </a:r>
            <a:endParaRPr lang="en-US" sz="800" dirty="0" smtClean="0">
              <a:solidFill>
                <a:schemeClr val="accent2"/>
              </a:solidFill>
              <a:latin typeface="+mn-lt"/>
            </a:endParaRPr>
          </a:p>
          <a:p>
            <a:r>
              <a:rPr lang="en-US" sz="800" dirty="0" smtClean="0">
                <a:solidFill>
                  <a:srgbClr val="00B050"/>
                </a:solidFill>
                <a:latin typeface="+mn-lt"/>
              </a:rPr>
              <a:t>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1" y="1"/>
            <a:ext cx="9144000" cy="642917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dirty="0" smtClean="0">
                <a:solidFill>
                  <a:schemeClr val="accent6"/>
                </a:solidFill>
                <a:latin typeface="Impact" pitchFamily="34" charset="0"/>
              </a:rPr>
              <a:t>extinction’2010</a:t>
            </a:r>
            <a:endParaRPr lang="en-US" dirty="0">
              <a:solidFill>
                <a:schemeClr val="accent6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071546"/>
            <a:ext cx="8488245" cy="543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 bwMode="auto">
          <a:xfrm rot="5400000">
            <a:off x="8215338" y="3143248"/>
            <a:ext cx="571504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8358214" y="2857496"/>
            <a:ext cx="214314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8358214" y="3429000"/>
            <a:ext cx="214314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itle 1"/>
          <p:cNvSpPr txBox="1">
            <a:spLocks/>
          </p:cNvSpPr>
          <p:nvPr/>
        </p:nvSpPr>
        <p:spPr>
          <a:xfrm>
            <a:off x="6143636" y="0"/>
            <a:ext cx="3000364" cy="76198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US" sz="3200" kern="0" dirty="0" smtClean="0">
                <a:solidFill>
                  <a:schemeClr val="accent6"/>
                </a:solidFill>
                <a:latin typeface="Impact" pitchFamily="34" charset="0"/>
                <a:ea typeface="+mj-ea"/>
                <a:cs typeface="+mj-cs"/>
              </a:rPr>
              <a:t> </a:t>
            </a:r>
            <a:r>
              <a:rPr lang="en-US" sz="2800" kern="0" dirty="0" smtClean="0">
                <a:solidFill>
                  <a:schemeClr val="accent6"/>
                </a:solidFill>
                <a:latin typeface="Impact" pitchFamily="34" charset="0"/>
                <a:ea typeface="+mj-ea"/>
                <a:cs typeface="+mj-cs"/>
              </a:rPr>
              <a:t>mean  </a:t>
            </a:r>
            <a:r>
              <a:rPr lang="en-US" sz="3200" kern="0" dirty="0" smtClean="0">
                <a:solidFill>
                  <a:schemeClr val="accent6"/>
                </a:solidFill>
                <a:latin typeface="Impact" pitchFamily="34" charset="0"/>
                <a:ea typeface="+mj-ea"/>
                <a:cs typeface="+mj-cs"/>
              </a:rPr>
              <a:t> I S R F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071546"/>
            <a:ext cx="482915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 bwMode="auto">
          <a:xfrm>
            <a:off x="1928794" y="1571612"/>
            <a:ext cx="571504" cy="78581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5286388"/>
            <a:ext cx="9001156" cy="1082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“Carbon crisis”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abundances [</a:t>
            </a:r>
            <a:r>
              <a:rPr lang="en-US" dirty="0" err="1" smtClean="0">
                <a:solidFill>
                  <a:schemeClr val="accent6"/>
                </a:solidFill>
              </a:rPr>
              <a:t>ppm</a:t>
            </a:r>
            <a:r>
              <a:rPr lang="en-US" dirty="0" smtClean="0">
                <a:solidFill>
                  <a:schemeClr val="accent6"/>
                </a:solidFill>
              </a:rPr>
              <a:t>]:       31</a:t>
            </a:r>
            <a:r>
              <a:rPr lang="en-US" dirty="0" smtClean="0">
                <a:solidFill>
                  <a:srgbClr val="00B050"/>
                </a:solidFill>
              </a:rPr>
              <a:t>Si</a:t>
            </a:r>
            <a:r>
              <a:rPr lang="en-US" dirty="0" smtClean="0">
                <a:solidFill>
                  <a:schemeClr val="accent6"/>
                </a:solidFill>
              </a:rPr>
              <a:t>  +  150</a:t>
            </a:r>
            <a:r>
              <a:rPr lang="en-US" dirty="0" smtClean="0">
                <a:solidFill>
                  <a:srgbClr val="C00000"/>
                </a:solidFill>
              </a:rPr>
              <a:t>aC</a:t>
            </a:r>
            <a:r>
              <a:rPr lang="en-US" dirty="0" smtClean="0">
                <a:solidFill>
                  <a:schemeClr val="accent6"/>
                </a:solidFill>
              </a:rPr>
              <a:t>  +  50</a:t>
            </a:r>
            <a:r>
              <a:rPr lang="en-US" dirty="0" smtClean="0">
                <a:solidFill>
                  <a:srgbClr val="FF0000"/>
                </a:solidFill>
              </a:rPr>
              <a:t>gr</a:t>
            </a:r>
            <a:r>
              <a:rPr lang="en-US" dirty="0" smtClean="0">
                <a:solidFill>
                  <a:schemeClr val="accent6"/>
                </a:solidFill>
              </a:rPr>
              <a:t>  +  30</a:t>
            </a:r>
            <a:r>
              <a:rPr lang="en-US" dirty="0" smtClean="0">
                <a:solidFill>
                  <a:srgbClr val="0070C0"/>
                </a:solidFill>
              </a:rPr>
              <a:t>PAH </a:t>
            </a:r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3143240" y="1785926"/>
            <a:ext cx="1357322" cy="100013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84466" y="0"/>
            <a:ext cx="2149948" cy="1082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Impact" pitchFamily="34" charset="0"/>
              </a:rPr>
              <a:t>4</a:t>
            </a:r>
            <a:r>
              <a:rPr lang="en-US" dirty="0" smtClean="0">
                <a:solidFill>
                  <a:schemeClr val="accent6"/>
                </a:solidFill>
                <a:latin typeface="Impact" pitchFamily="34" charset="0"/>
              </a:rPr>
              <a:t>:  abundance </a:t>
            </a:r>
            <a:r>
              <a:rPr lang="en-US" dirty="0" smtClean="0">
                <a:solidFill>
                  <a:schemeClr val="accent6"/>
                </a:solidFill>
                <a:latin typeface="Impact" pitchFamily="34" charset="0"/>
              </a:rPr>
              <a:t>+</a:t>
            </a:r>
          </a:p>
          <a:p>
            <a:r>
              <a:rPr lang="en-US" dirty="0" smtClean="0">
                <a:solidFill>
                  <a:schemeClr val="accent6"/>
                </a:solidFill>
                <a:latin typeface="Impact" pitchFamily="34" charset="0"/>
              </a:rPr>
              <a:t>5</a:t>
            </a:r>
            <a:r>
              <a:rPr lang="en-US" dirty="0" smtClean="0">
                <a:solidFill>
                  <a:schemeClr val="accent6"/>
                </a:solidFill>
                <a:latin typeface="Impact" pitchFamily="34" charset="0"/>
              </a:rPr>
              <a:t>:   </a:t>
            </a:r>
            <a:r>
              <a:rPr lang="en-US" dirty="0" smtClean="0">
                <a:solidFill>
                  <a:schemeClr val="accent6"/>
                </a:solidFill>
                <a:latin typeface="Impact" pitchFamily="34" charset="0"/>
              </a:rPr>
              <a:t>PAH </a:t>
            </a:r>
            <a:r>
              <a:rPr lang="en-US" dirty="0" smtClean="0">
                <a:solidFill>
                  <a:schemeClr val="accent6"/>
                </a:solidFill>
                <a:latin typeface="Impact" pitchFamily="34" charset="0"/>
              </a:rPr>
              <a:t>bands</a:t>
            </a:r>
            <a:endParaRPr lang="en-US" dirty="0" smtClean="0">
              <a:solidFill>
                <a:schemeClr val="accent6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285860"/>
            <a:ext cx="7264042" cy="439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32" y="0"/>
            <a:ext cx="9144000" cy="76198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dust’2010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929586" y="0"/>
            <a:ext cx="1214382" cy="714356"/>
          </a:xfrm>
          <a:prstGeom prst="rect">
            <a:avLst/>
          </a:prstGeom>
          <a:noFill/>
          <a:ln w="3175">
            <a:noFill/>
          </a:ln>
        </p:spPr>
        <p:txBody>
          <a:bodyPr/>
          <a:lstStyle/>
          <a:p>
            <a:pPr algn="r"/>
            <a:r>
              <a:rPr lang="en-US" dirty="0" smtClean="0"/>
              <a:t> </a:t>
            </a:r>
            <a:r>
              <a:rPr lang="en-US" dirty="0" smtClean="0">
                <a:solidFill>
                  <a:schemeClr val="accent6"/>
                </a:solidFill>
                <a:latin typeface="Impact" pitchFamily="34" charset="0"/>
              </a:rPr>
              <a:t>ISO</a:t>
            </a:r>
            <a:endParaRPr lang="en-US" dirty="0">
              <a:solidFill>
                <a:schemeClr val="accent6"/>
              </a:solidFill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6009" y="6136736"/>
            <a:ext cx="5292389" cy="7522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Boulanger et al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. (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1998)</a:t>
            </a:r>
          </a:p>
          <a:p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Siebenmorgen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et al. (1998)</a:t>
            </a:r>
            <a:endParaRPr lang="en-US" sz="16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71472" y="1500174"/>
            <a:ext cx="3786214" cy="4319599"/>
            <a:chOff x="142844" y="1214422"/>
            <a:chExt cx="4214842" cy="4319599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8596" y="1214422"/>
              <a:ext cx="3714776" cy="1709641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>
              <a:lum bright="-10000" contrast="20000"/>
            </a:blip>
            <a:srcRect/>
            <a:stretch>
              <a:fillRect/>
            </a:stretch>
          </p:blipFill>
          <p:spPr bwMode="auto">
            <a:xfrm>
              <a:off x="142844" y="2857496"/>
              <a:ext cx="4214842" cy="267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5000627" y="1314456"/>
            <a:ext cx="3143272" cy="4757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142852"/>
            <a:ext cx="2786082" cy="1285884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143372" y="-71462"/>
            <a:ext cx="3357586" cy="257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936215" y="3071810"/>
            <a:ext cx="992579" cy="38792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HD97300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mic Sans MS"/>
        <a:ea typeface="DejaVu LGC Sans"/>
        <a:cs typeface="DejaVu LGC Sans"/>
      </a:majorFont>
      <a:minorFont>
        <a:latin typeface="Comic Sans MS"/>
        <a:ea typeface="DejaVu LGC Sans"/>
        <a:cs typeface="DejaVu LGC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3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3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5140</TotalTime>
  <Words>796</Words>
  <Application>Microsoft Office PowerPoint</Application>
  <PresentationFormat>On-screen Show (4:3)</PresentationFormat>
  <Paragraphs>270</Paragraphs>
  <Slides>41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Slide 1</vt:lpstr>
      <vt:lpstr>     dust’1990</vt:lpstr>
      <vt:lpstr>Slide 3</vt:lpstr>
      <vt:lpstr>Slide 4</vt:lpstr>
      <vt:lpstr>extinction’2010</vt:lpstr>
      <vt:lpstr>Slide 6</vt:lpstr>
      <vt:lpstr>Slide 7</vt:lpstr>
      <vt:lpstr>Slide 8</vt:lpstr>
      <vt:lpstr> ISO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Stationary disk   Sufficient X-ray photons? </vt:lpstr>
      <vt:lpstr>Slide 39</vt:lpstr>
      <vt:lpstr>Slide 40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 emission of X-ray/EUV    irradiated proto-planetary   disks</dc:title>
  <cp:lastModifiedBy>rsiebenm</cp:lastModifiedBy>
  <cp:revision>307</cp:revision>
  <dcterms:modified xsi:type="dcterms:W3CDTF">2010-05-27T15:10:59Z</dcterms:modified>
</cp:coreProperties>
</file>