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5"/>
  </p:notesMasterIdLst>
  <p:sldIdLst>
    <p:sldId id="331" r:id="rId3"/>
    <p:sldId id="314" r:id="rId4"/>
    <p:sldId id="315" r:id="rId5"/>
    <p:sldId id="316" r:id="rId6"/>
    <p:sldId id="317" r:id="rId7"/>
    <p:sldId id="320" r:id="rId8"/>
    <p:sldId id="323" r:id="rId9"/>
    <p:sldId id="332" r:id="rId10"/>
    <p:sldId id="321" r:id="rId11"/>
    <p:sldId id="322" r:id="rId12"/>
    <p:sldId id="329" r:id="rId13"/>
    <p:sldId id="330" r:id="rId14"/>
    <p:sldId id="326" r:id="rId15"/>
    <p:sldId id="260" r:id="rId16"/>
    <p:sldId id="327" r:id="rId17"/>
    <p:sldId id="266" r:id="rId18"/>
    <p:sldId id="267" r:id="rId19"/>
    <p:sldId id="262" r:id="rId20"/>
    <p:sldId id="280" r:id="rId21"/>
    <p:sldId id="261" r:id="rId22"/>
    <p:sldId id="264" r:id="rId23"/>
    <p:sldId id="268" r:id="rId24"/>
    <p:sldId id="294" r:id="rId25"/>
    <p:sldId id="296" r:id="rId26"/>
    <p:sldId id="276" r:id="rId27"/>
    <p:sldId id="277" r:id="rId28"/>
    <p:sldId id="274" r:id="rId29"/>
    <p:sldId id="303" r:id="rId30"/>
    <p:sldId id="308" r:id="rId31"/>
    <p:sldId id="313" r:id="rId32"/>
    <p:sldId id="297" r:id="rId33"/>
    <p:sldId id="325" r:id="rId34"/>
  </p:sldIdLst>
  <p:sldSz cx="9144000" cy="6858000" type="screen4x3"/>
  <p:notesSz cx="6670675" cy="9928225"/>
  <p:defaultTextStyle>
    <a:defPPr>
      <a:defRPr lang="en-GB"/>
    </a:defPPr>
    <a:lvl1pPr algn="l" defTabSz="457200" rtl="0" fontAlgn="base">
      <a:lnSpc>
        <a:spcPct val="68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1pPr>
    <a:lvl2pPr marL="457200" algn="l" defTabSz="457200" rtl="0" fontAlgn="base">
      <a:lnSpc>
        <a:spcPct val="68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2pPr>
    <a:lvl3pPr marL="914400" algn="l" defTabSz="457200" rtl="0" fontAlgn="base">
      <a:lnSpc>
        <a:spcPct val="68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3pPr>
    <a:lvl4pPr marL="1371600" algn="l" defTabSz="457200" rtl="0" fontAlgn="base">
      <a:lnSpc>
        <a:spcPct val="68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4pPr>
    <a:lvl5pPr marL="1828800" algn="l" defTabSz="457200" rtl="0" fontAlgn="base">
      <a:lnSpc>
        <a:spcPct val="68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02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88"/>
    </p:cViewPr>
  </p:sorterViewPr>
  <p:notesViewPr>
    <p:cSldViewPr>
      <p:cViewPr varScale="1">
        <p:scale>
          <a:sx n="54" d="100"/>
          <a:sy n="54" d="100"/>
        </p:scale>
        <p:origin x="-253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670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670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8916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52488" y="754063"/>
            <a:ext cx="4960937" cy="3719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666750" y="4716463"/>
            <a:ext cx="5332413" cy="4464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978DFEE-24DC-4A31-B572-0E20C70674B7}" type="slidenum">
              <a:rPr lang="fr-FR">
                <a:latin typeface="Verdana" charset="0"/>
              </a:rPr>
              <a:pPr/>
              <a:t>1</a:t>
            </a:fld>
            <a:endParaRPr lang="fr-FR">
              <a:latin typeface="Verdana" charset="0"/>
            </a:endParaRPr>
          </a:p>
        </p:txBody>
      </p:sp>
      <p:sp>
        <p:nvSpPr>
          <p:cNvPr id="419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3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C46E688-2B97-47BE-B6D7-D8F0753872F8}" type="slidenum">
              <a:rPr lang="en-US"/>
              <a:pPr/>
              <a:t>15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716463"/>
            <a:ext cx="1144587" cy="2936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23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67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7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978DFEE-24DC-4A31-B572-0E20C70674B7}" type="slidenum">
              <a:rPr lang="fr-FR">
                <a:latin typeface="Verdana" charset="0"/>
              </a:rPr>
              <a:pPr/>
              <a:t>2</a:t>
            </a:fld>
            <a:endParaRPr lang="fr-FR">
              <a:latin typeface="Verdana" charset="0"/>
            </a:endParaRPr>
          </a:p>
        </p:txBody>
      </p:sp>
      <p:sp>
        <p:nvSpPr>
          <p:cNvPr id="419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3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1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7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852488" y="744538"/>
            <a:ext cx="4960937" cy="3719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66750" y="4716463"/>
            <a:ext cx="533400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54063"/>
            <a:ext cx="4962525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66750" y="4716463"/>
            <a:ext cx="5334000" cy="4376737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54063"/>
            <a:ext cx="4962525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656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66750" y="4716463"/>
            <a:ext cx="5334000" cy="4376737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>
                <a:latin typeface="Arial" charset="0"/>
              </a:rPr>
              <a:t>From ESO press releases (HARPS and NACO).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016A1EF3-48F6-466F-AF84-0A2F4769ED26}" type="slidenum">
              <a:rPr lang="en-US">
                <a:latin typeface="Arial" charset="0"/>
              </a:rPr>
              <a:pPr/>
              <a:t>32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E5D7195-3A74-4357-B70F-589A4B5715C1}" type="slidenum">
              <a:rPr lang="en-US"/>
              <a:pPr/>
              <a:t>3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0CB09683-FFA7-4DDB-92A6-73D7EBD30425}" type="slidenum">
              <a:rPr lang="en-US"/>
              <a:pPr/>
              <a:t>4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C60131A-EC28-4B95-BF4B-41F0CA4C1975}" type="slidenum">
              <a:rPr lang="en-US"/>
              <a:pPr/>
              <a:t>5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0" y="746125"/>
            <a:ext cx="4957763" cy="3719513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8050"/>
            <a:ext cx="5337175" cy="4465638"/>
          </a:xfrm>
          <a:noFill/>
          <a:ln/>
        </p:spPr>
        <p:txBody>
          <a:bodyPr lIns="92075" tIns="46038" rIns="92075" bIns="46038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823DE66-A426-435B-A952-E848E7B15A55}" type="slidenum">
              <a:rPr lang="fr-FR">
                <a:latin typeface="Verdana" charset="0"/>
              </a:rPr>
              <a:pPr/>
              <a:t>7</a:t>
            </a:fld>
            <a:endParaRPr lang="fr-FR">
              <a:latin typeface="Verdana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78505" y="9430091"/>
            <a:ext cx="2890626" cy="496411"/>
          </a:xfrm>
          <a:prstGeom prst="rect">
            <a:avLst/>
          </a:prstGeom>
          <a:noFill/>
        </p:spPr>
        <p:txBody>
          <a:bodyPr/>
          <a:lstStyle/>
          <a:p>
            <a:fld id="{9AE6934B-D4DC-4593-9D55-6DC08FE6F8D5}" type="slidenum">
              <a:rPr lang="en-US">
                <a:latin typeface="Verdana" charset="0"/>
                <a:cs typeface="Arial" charset="0"/>
              </a:rPr>
              <a:pPr/>
              <a:t>8</a:t>
            </a:fld>
            <a:endParaRPr lang="en-US">
              <a:latin typeface="Verdana" charset="0"/>
              <a:cs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" charset="0"/>
              </a:rPr>
              <a:t>A preciser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B295C84-191C-407C-BF3F-2DD00931F539}" type="slidenum">
              <a:rPr lang="en-US"/>
              <a:pPr/>
              <a:t>13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716463"/>
            <a:ext cx="1146175" cy="2936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4013" y="647700"/>
            <a:ext cx="2233612" cy="5610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647700"/>
            <a:ext cx="6551613" cy="5610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47700"/>
            <a:ext cx="8848725" cy="8747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850" y="1736725"/>
            <a:ext cx="4294188" cy="452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3438" y="1736725"/>
            <a:ext cx="4294187" cy="452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47700"/>
            <a:ext cx="8848725" cy="8747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96850" y="1736725"/>
            <a:ext cx="8740775" cy="45212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8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7012" cy="458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190500"/>
            <a:ext cx="2055812" cy="59959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8213" cy="59959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850" y="1736725"/>
            <a:ext cx="4294188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36725"/>
            <a:ext cx="4294187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5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9.png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23" Type="http://schemas.openxmlformats.org/officeDocument/2006/relationships/image" Target="../media/image8.png"/><Relationship Id="rId28" Type="http://schemas.openxmlformats.org/officeDocument/2006/relationships/image" Target="../media/image1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7.png"/><Relationship Id="rId27" Type="http://schemas.openxmlformats.org/officeDocument/2006/relationships/image" Target="../media/image1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647700"/>
            <a:ext cx="8848725" cy="874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das Format des Titeltextes zu bearbeiten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6850" y="1736725"/>
            <a:ext cx="8740775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Gliederungstextes zu bearbeiten</a:t>
            </a:r>
          </a:p>
          <a:p>
            <a:pPr lvl="1"/>
            <a:r>
              <a:rPr lang="en-GB" smtClean="0"/>
              <a:t>Zweite Gliederungsebene</a:t>
            </a:r>
          </a:p>
          <a:p>
            <a:pPr lvl="2"/>
            <a:r>
              <a:rPr lang="en-GB" smtClean="0"/>
              <a:t>Dritte Gliederungsebene</a:t>
            </a:r>
          </a:p>
          <a:p>
            <a:pPr lvl="3"/>
            <a:r>
              <a:rPr lang="en-GB" smtClean="0"/>
              <a:t>Vierte Gliederungsebene</a:t>
            </a:r>
          </a:p>
          <a:p>
            <a:pPr lvl="4"/>
            <a:r>
              <a:rPr lang="en-GB" smtClean="0"/>
              <a:t>Fünfte Gliederungsebene</a:t>
            </a:r>
          </a:p>
          <a:p>
            <a:pPr lvl="4"/>
            <a:r>
              <a:rPr lang="en-GB" smtClean="0"/>
              <a:t>Sechste Gliederungsebene</a:t>
            </a:r>
          </a:p>
          <a:p>
            <a:pPr lvl="4"/>
            <a:r>
              <a:rPr lang="en-GB" smtClean="0"/>
              <a:t>Siebente Gliederungsebene</a:t>
            </a:r>
          </a:p>
          <a:p>
            <a:pPr lvl="4"/>
            <a:r>
              <a:rPr lang="en-GB" smtClean="0"/>
              <a:t>Achte Gliederungsebene</a:t>
            </a:r>
          </a:p>
          <a:p>
            <a:pPr lvl="4"/>
            <a:r>
              <a:rPr lang="en-GB" smtClean="0"/>
              <a:t>Neunte Gliederungsebene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6602413"/>
            <a:ext cx="9144000" cy="255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334963" indent="-334963">
              <a:lnSpc>
                <a:spcPct val="87000"/>
              </a:lnSpc>
              <a:spcBef>
                <a:spcPts val="1000"/>
              </a:spcBef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GB" sz="1200" dirty="0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Ralf </a:t>
            </a:r>
            <a:r>
              <a:rPr lang="en-GB" sz="1200" dirty="0" err="1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Siebenmorgen</a:t>
            </a:r>
            <a:r>
              <a:rPr lang="en-GB" sz="1200" dirty="0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                                                                                                                                        </a:t>
            </a:r>
            <a:r>
              <a:rPr lang="en-GB" sz="1200" dirty="0" err="1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Monastir</a:t>
            </a:r>
            <a:r>
              <a:rPr lang="en-GB" sz="1200" dirty="0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3-7</a:t>
            </a:r>
            <a:r>
              <a:rPr lang="en-GB" sz="1200" baseline="33000" dirty="0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th</a:t>
            </a:r>
            <a:r>
              <a:rPr lang="en-GB" sz="1200" dirty="0">
                <a:solidFill>
                  <a:srgbClr val="28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May 2010</a:t>
            </a:r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59563" y="80963"/>
            <a:ext cx="184150" cy="230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96100" y="152400"/>
            <a:ext cx="223838" cy="73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185025" y="36513"/>
            <a:ext cx="152400" cy="15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4" name="Picture 7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112000" y="260350"/>
            <a:ext cx="304800" cy="96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5" name="Picture 8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472363" y="115888"/>
            <a:ext cx="403225" cy="82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6" name="Picture 9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543800" y="260350"/>
            <a:ext cx="374650" cy="98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7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940675" y="225425"/>
            <a:ext cx="171450" cy="212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8" name="Picture 11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301038" y="296863"/>
            <a:ext cx="252412" cy="76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9" name="Picture 12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8012113" y="80963"/>
            <a:ext cx="152400" cy="15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10" name="Picture 1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675688" y="296863"/>
            <a:ext cx="334962" cy="106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11" name="Picture 14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237538" y="120650"/>
            <a:ext cx="366712" cy="104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12" name="Picture 15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8640763" y="115888"/>
            <a:ext cx="325437" cy="128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13" name="Picture 16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0" y="0"/>
            <a:ext cx="9144000" cy="161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41" name="Line 17"/>
          <p:cNvSpPr>
            <a:spLocks noChangeShapeType="1"/>
          </p:cNvSpPr>
          <p:nvPr/>
        </p:nvSpPr>
        <p:spPr bwMode="auto">
          <a:xfrm>
            <a:off x="0" y="6480175"/>
            <a:ext cx="2879725" cy="1588"/>
          </a:xfrm>
          <a:prstGeom prst="line">
            <a:avLst/>
          </a:prstGeom>
          <a:noFill/>
          <a:ln w="936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511300"/>
            <a:ext cx="9144000" cy="107950"/>
          </a:xfrm>
          <a:prstGeom prst="rect">
            <a:avLst/>
          </a:prstGeom>
          <a:solidFill>
            <a:srgbClr val="B0059F"/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r" defTabSz="457200" rtl="0" eaLnBrk="0" fontAlgn="base" hangingPunct="0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defTabSz="457200" rtl="0" eaLnBrk="0" fontAlgn="base" hangingPunct="0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2pPr>
      <a:lvl3pPr algn="r" defTabSz="457200" rtl="0" eaLnBrk="0" fontAlgn="base" hangingPunct="0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3pPr>
      <a:lvl4pPr algn="r" defTabSz="457200" rtl="0" eaLnBrk="0" fontAlgn="base" hangingPunct="0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4pPr>
      <a:lvl5pPr algn="r" defTabSz="457200" rtl="0" eaLnBrk="0" fontAlgn="base" hangingPunct="0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5pPr>
      <a:lvl6pPr marL="457200" algn="r" defTabSz="457200" rtl="0" fontAlgn="base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6pPr>
      <a:lvl7pPr marL="914400" algn="r" defTabSz="457200" rtl="0" fontAlgn="base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7pPr>
      <a:lvl8pPr marL="1371600" algn="r" defTabSz="457200" rtl="0" fontAlgn="base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8pPr>
      <a:lvl9pPr marL="1828800" algn="r" defTabSz="457200" rtl="0" fontAlgn="base">
        <a:lnSpc>
          <a:spcPct val="78000"/>
        </a:lnSpc>
        <a:spcBef>
          <a:spcPct val="0"/>
        </a:spcBef>
        <a:spcAft>
          <a:spcPct val="0"/>
        </a:spcAft>
        <a:buClr>
          <a:srgbClr val="EAEAEA"/>
        </a:buClr>
        <a:buSzPct val="100000"/>
        <a:buFont typeface="Comic Sans MS" pitchFamily="64" charset="0"/>
        <a:defRPr sz="3200" b="1">
          <a:solidFill>
            <a:srgbClr val="EAEAEA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9pPr>
    </p:titleStyle>
    <p:bodyStyle>
      <a:lvl1pPr marL="334963" indent="-334963" algn="l" defTabSz="457200" rtl="0" eaLnBrk="0" fontAlgn="base" hangingPunct="0">
        <a:lnSpc>
          <a:spcPct val="78000"/>
        </a:lnSpc>
        <a:spcBef>
          <a:spcPts val="700"/>
        </a:spcBef>
        <a:spcAft>
          <a:spcPct val="0"/>
        </a:spcAft>
        <a:buClr>
          <a:srgbClr val="000000"/>
        </a:buClr>
        <a:buSzPct val="125000"/>
        <a:buFont typeface="StarSymbol" charset="0"/>
        <a:defRPr sz="28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35013" indent="-277813" algn="l" defTabSz="457200" rtl="0" eaLnBrk="0" fontAlgn="base" hangingPunct="0">
        <a:lnSpc>
          <a:spcPct val="78000"/>
        </a:lnSpc>
        <a:spcBef>
          <a:spcPts val="600"/>
        </a:spcBef>
        <a:spcAft>
          <a:spcPct val="0"/>
        </a:spcAft>
        <a:buClr>
          <a:srgbClr val="000000"/>
        </a:buClr>
        <a:buSzPct val="158000"/>
        <a:buFont typeface="StarSymbol" charset="0"/>
        <a:defRPr sz="26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143000" indent="-228600" algn="l" defTabSz="457200" rtl="0" eaLnBrk="0" fontAlgn="base" hangingPunct="0">
        <a:lnSpc>
          <a:spcPct val="78000"/>
        </a:lnSpc>
        <a:spcBef>
          <a:spcPts val="500"/>
        </a:spcBef>
        <a:spcAft>
          <a:spcPct val="0"/>
        </a:spcAft>
        <a:buClr>
          <a:srgbClr val="000000"/>
        </a:buClr>
        <a:buSzPct val="87000"/>
        <a:buFont typeface="StarSymbol" charset="0"/>
        <a:defRPr sz="24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600200" indent="-228600" algn="l" defTabSz="457200" rtl="0" eaLnBrk="0" fontAlgn="base" hangingPunct="0">
        <a:lnSpc>
          <a:spcPct val="78000"/>
        </a:lnSpc>
        <a:spcBef>
          <a:spcPts val="450"/>
        </a:spcBef>
        <a:spcAft>
          <a:spcPct val="0"/>
        </a:spcAft>
        <a:buClr>
          <a:srgbClr val="000000"/>
        </a:buClr>
        <a:buSzPct val="55000"/>
        <a:buFont typeface="StarSymbol" charset="0"/>
        <a:defRPr sz="22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057400" indent="-228600" algn="l" defTabSz="457200" rtl="0" eaLnBrk="0" fontAlgn="base" hangingPunct="0">
        <a:lnSpc>
          <a:spcPct val="78000"/>
        </a:lnSpc>
        <a:spcBef>
          <a:spcPts val="400"/>
        </a:spcBef>
        <a:spcAft>
          <a:spcPct val="0"/>
        </a:spcAft>
        <a:buClr>
          <a:srgbClr val="000000"/>
        </a:buClr>
        <a:buSzPct val="32000"/>
        <a:buFont typeface="StarSymbol" charset="0"/>
        <a:defRPr sz="20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514600" indent="-228600" algn="l" defTabSz="457200" rtl="0" fontAlgn="base">
        <a:lnSpc>
          <a:spcPct val="78000"/>
        </a:lnSpc>
        <a:spcBef>
          <a:spcPts val="400"/>
        </a:spcBef>
        <a:spcAft>
          <a:spcPct val="0"/>
        </a:spcAft>
        <a:buClr>
          <a:srgbClr val="000000"/>
        </a:buClr>
        <a:buSzPct val="32000"/>
        <a:buFont typeface="StarSymbol" charset="0"/>
        <a:defRPr sz="20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2971800" indent="-228600" algn="l" defTabSz="457200" rtl="0" fontAlgn="base">
        <a:lnSpc>
          <a:spcPct val="78000"/>
        </a:lnSpc>
        <a:spcBef>
          <a:spcPts val="400"/>
        </a:spcBef>
        <a:spcAft>
          <a:spcPct val="0"/>
        </a:spcAft>
        <a:buClr>
          <a:srgbClr val="000000"/>
        </a:buClr>
        <a:buSzPct val="32000"/>
        <a:buFont typeface="StarSymbol" charset="0"/>
        <a:defRPr sz="20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429000" indent="-228600" algn="l" defTabSz="457200" rtl="0" fontAlgn="base">
        <a:lnSpc>
          <a:spcPct val="78000"/>
        </a:lnSpc>
        <a:spcBef>
          <a:spcPts val="400"/>
        </a:spcBef>
        <a:spcAft>
          <a:spcPct val="0"/>
        </a:spcAft>
        <a:buClr>
          <a:srgbClr val="000000"/>
        </a:buClr>
        <a:buSzPct val="32000"/>
        <a:buFont typeface="StarSymbol" charset="0"/>
        <a:defRPr sz="20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3886200" indent="-228600" algn="l" defTabSz="457200" rtl="0" fontAlgn="base">
        <a:lnSpc>
          <a:spcPct val="78000"/>
        </a:lnSpc>
        <a:spcBef>
          <a:spcPts val="400"/>
        </a:spcBef>
        <a:spcAft>
          <a:spcPct val="0"/>
        </a:spcAft>
        <a:buClr>
          <a:srgbClr val="000000"/>
        </a:buClr>
        <a:buSzPct val="32000"/>
        <a:buFont typeface="StarSymbol" charset="0"/>
        <a:defRPr sz="2000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C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0500"/>
            <a:ext cx="8226425" cy="1304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das Format des Titeltextes zu bearbeiten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6425" cy="4581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Gliederungstextes zu bearbeiten</a:t>
            </a:r>
          </a:p>
          <a:p>
            <a:pPr lvl="1"/>
            <a:r>
              <a:rPr lang="en-GB" smtClean="0"/>
              <a:t>Zweite Gliederungsebene</a:t>
            </a:r>
          </a:p>
          <a:p>
            <a:pPr lvl="2"/>
            <a:r>
              <a:rPr lang="en-GB" smtClean="0"/>
              <a:t>Dritte Gliederungsebene</a:t>
            </a:r>
          </a:p>
          <a:p>
            <a:pPr lvl="3"/>
            <a:r>
              <a:rPr lang="en-GB" smtClean="0"/>
              <a:t>Vierte Gliederungsebene</a:t>
            </a:r>
          </a:p>
          <a:p>
            <a:pPr lvl="4"/>
            <a:r>
              <a:rPr lang="en-GB" smtClean="0"/>
              <a:t>Fünfte Gliederungsebene</a:t>
            </a:r>
          </a:p>
          <a:p>
            <a:pPr lvl="4"/>
            <a:r>
              <a:rPr lang="en-GB" smtClean="0"/>
              <a:t>Sechste Gliederungsebene</a:t>
            </a:r>
          </a:p>
          <a:p>
            <a:pPr lvl="4"/>
            <a:r>
              <a:rPr lang="en-GB" smtClean="0"/>
              <a:t>Siebente Gliederungsebene</a:t>
            </a:r>
          </a:p>
          <a:p>
            <a:pPr lvl="4"/>
            <a:r>
              <a:rPr lang="en-GB" smtClean="0"/>
              <a:t>Achte Gliederungsebene</a:t>
            </a:r>
          </a:p>
          <a:p>
            <a:pPr lvl="4"/>
            <a:r>
              <a:rPr lang="en-GB" smtClean="0"/>
              <a:t>Neunte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marL="34925" indent="-34925" algn="r" defTabSz="457200" rtl="0" eaLnBrk="0" fontAlgn="base" hangingPunct="0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34925" indent="-34925" algn="r" defTabSz="457200" rtl="0" eaLnBrk="0" fontAlgn="base" hangingPunct="0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2pPr>
      <a:lvl3pPr marL="34925" indent="-34925" algn="r" defTabSz="457200" rtl="0" eaLnBrk="0" fontAlgn="base" hangingPunct="0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3pPr>
      <a:lvl4pPr marL="34925" indent="-34925" algn="r" defTabSz="457200" rtl="0" eaLnBrk="0" fontAlgn="base" hangingPunct="0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4pPr>
      <a:lvl5pPr marL="34925" indent="-34925" algn="r" defTabSz="457200" rtl="0" eaLnBrk="0" fontAlgn="base" hangingPunct="0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5pPr>
      <a:lvl6pPr marL="492125" algn="r" defTabSz="457200" rtl="0" fontAlgn="base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6pPr>
      <a:lvl7pPr marL="949325" algn="r" defTabSz="457200" rtl="0" fontAlgn="base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7pPr>
      <a:lvl8pPr marL="1406525" algn="r" defTabSz="457200" rtl="0" fontAlgn="base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8pPr>
      <a:lvl9pPr marL="1863725" algn="r" defTabSz="457200" rtl="0" fontAlgn="base">
        <a:lnSpc>
          <a:spcPct val="155000"/>
        </a:lnSpc>
        <a:spcBef>
          <a:spcPct val="0"/>
        </a:spcBef>
        <a:spcAft>
          <a:spcPct val="0"/>
        </a:spcAft>
        <a:buClr>
          <a:srgbClr val="EDEDED"/>
        </a:buClr>
        <a:buSzPct val="100000"/>
        <a:buFont typeface="Comic Sans MS" pitchFamily="64" charset="0"/>
        <a:defRPr sz="3200" b="1">
          <a:solidFill>
            <a:srgbClr val="EDEDED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4" charset="0"/>
          <a:ea typeface="MS Gothic" charset="0"/>
          <a:cs typeface="MS Gothic" charset="0"/>
        </a:defRPr>
      </a:lvl9pPr>
    </p:titleStyle>
    <p:bodyStyle>
      <a:lvl1pPr marL="377825" indent="-338138" algn="l" defTabSz="457200" rtl="0" eaLnBrk="0" fontAlgn="base" hangingPunct="0">
        <a:lnSpc>
          <a:spcPct val="155000"/>
        </a:lnSpc>
        <a:spcBef>
          <a:spcPts val="800"/>
        </a:spcBef>
        <a:spcAft>
          <a:spcPct val="0"/>
        </a:spcAft>
        <a:buClr>
          <a:srgbClr val="FFFFFF"/>
        </a:buClr>
        <a:buSzPct val="125000"/>
        <a:buFont typeface="Comic Sans MS" pitchFamily="64" charset="0"/>
        <a:buBlip>
          <a:blip r:embed="rId13"/>
        </a:buBlip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27075" indent="-282575" algn="l" defTabSz="457200" rtl="0" eaLnBrk="0" fontAlgn="base" hangingPunct="0">
        <a:lnSpc>
          <a:spcPct val="155000"/>
        </a:lnSpc>
        <a:spcBef>
          <a:spcPts val="700"/>
        </a:spcBef>
        <a:spcAft>
          <a:spcPct val="0"/>
        </a:spcAft>
        <a:buClr>
          <a:srgbClr val="FFFFFF"/>
        </a:buClr>
        <a:buSzPct val="125000"/>
        <a:buFont typeface="Comic Sans MS" pitchFamily="64" charset="0"/>
        <a:buBlip>
          <a:blip r:embed="rId13"/>
        </a:buBlip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27125" indent="-228600" algn="l" defTabSz="457200" rtl="0" eaLnBrk="0" fontAlgn="base" hangingPunct="0">
        <a:lnSpc>
          <a:spcPct val="155000"/>
        </a:lnSpc>
        <a:spcBef>
          <a:spcPts val="600"/>
        </a:spcBef>
        <a:spcAft>
          <a:spcPct val="0"/>
        </a:spcAft>
        <a:buClr>
          <a:srgbClr val="FFFFFF"/>
        </a:buClr>
        <a:buSzPct val="87000"/>
        <a:buFont typeface="Comic Sans MS" pitchFamily="64" charset="0"/>
        <a:buBlip>
          <a:blip r:embed="rId13"/>
        </a:buBlip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584325" indent="-228600" algn="l" defTabSz="457200" rtl="0" eaLnBrk="0" fontAlgn="base" hangingPunct="0">
        <a:lnSpc>
          <a:spcPct val="155000"/>
        </a:lnSpc>
        <a:spcBef>
          <a:spcPts val="500"/>
        </a:spcBef>
        <a:spcAft>
          <a:spcPct val="0"/>
        </a:spcAft>
        <a:buClr>
          <a:srgbClr val="FFFFFF"/>
        </a:buClr>
        <a:buSzPct val="71000"/>
        <a:buFont typeface="Comic Sans MS" pitchFamily="64" charset="0"/>
        <a:buBlip>
          <a:blip r:embed="rId13"/>
        </a:buBlip>
        <a:defRPr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41525" indent="-228600" algn="l" defTabSz="457200" rtl="0" eaLnBrk="0" fontAlgn="base" hangingPunct="0">
        <a:lnSpc>
          <a:spcPct val="155000"/>
        </a:lnSpc>
        <a:spcBef>
          <a:spcPts val="500"/>
        </a:spcBef>
        <a:spcAft>
          <a:spcPct val="0"/>
        </a:spcAft>
        <a:buClr>
          <a:srgbClr val="FFFFFF"/>
        </a:buClr>
        <a:buSzPct val="55000"/>
        <a:buFont typeface="Comic Sans MS" pitchFamily="64" charset="0"/>
        <a:buBlip>
          <a:blip r:embed="rId13"/>
        </a:buBlip>
        <a:defRPr sz="16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498725" indent="-228600" algn="l" defTabSz="457200" rtl="0" fontAlgn="base">
        <a:lnSpc>
          <a:spcPct val="155000"/>
        </a:lnSpc>
        <a:spcBef>
          <a:spcPts val="500"/>
        </a:spcBef>
        <a:spcAft>
          <a:spcPct val="0"/>
        </a:spcAft>
        <a:buClr>
          <a:srgbClr val="FFFFFF"/>
        </a:buClr>
        <a:buSzPct val="55000"/>
        <a:buFont typeface="Comic Sans MS" pitchFamily="64" charset="0"/>
        <a:buBlip>
          <a:blip r:embed="rId13"/>
        </a:buBlip>
        <a:defRPr sz="16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6pPr>
      <a:lvl7pPr marL="2955925" indent="-228600" algn="l" defTabSz="457200" rtl="0" fontAlgn="base">
        <a:lnSpc>
          <a:spcPct val="155000"/>
        </a:lnSpc>
        <a:spcBef>
          <a:spcPts val="500"/>
        </a:spcBef>
        <a:spcAft>
          <a:spcPct val="0"/>
        </a:spcAft>
        <a:buClr>
          <a:srgbClr val="FFFFFF"/>
        </a:buClr>
        <a:buSzPct val="55000"/>
        <a:buFont typeface="Comic Sans MS" pitchFamily="64" charset="0"/>
        <a:buBlip>
          <a:blip r:embed="rId13"/>
        </a:buBlip>
        <a:defRPr sz="16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7pPr>
      <a:lvl8pPr marL="3413125" indent="-228600" algn="l" defTabSz="457200" rtl="0" fontAlgn="base">
        <a:lnSpc>
          <a:spcPct val="155000"/>
        </a:lnSpc>
        <a:spcBef>
          <a:spcPts val="500"/>
        </a:spcBef>
        <a:spcAft>
          <a:spcPct val="0"/>
        </a:spcAft>
        <a:buClr>
          <a:srgbClr val="FFFFFF"/>
        </a:buClr>
        <a:buSzPct val="55000"/>
        <a:buFont typeface="Comic Sans MS" pitchFamily="64" charset="0"/>
        <a:buBlip>
          <a:blip r:embed="rId13"/>
        </a:buBlip>
        <a:defRPr sz="16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8pPr>
      <a:lvl9pPr marL="3870325" indent="-228600" algn="l" defTabSz="457200" rtl="0" fontAlgn="base">
        <a:lnSpc>
          <a:spcPct val="155000"/>
        </a:lnSpc>
        <a:spcBef>
          <a:spcPts val="500"/>
        </a:spcBef>
        <a:spcAft>
          <a:spcPct val="0"/>
        </a:spcAft>
        <a:buClr>
          <a:srgbClr val="FFFFFF"/>
        </a:buClr>
        <a:buSzPct val="55000"/>
        <a:buFont typeface="Comic Sans MS" pitchFamily="64" charset="0"/>
        <a:buBlip>
          <a:blip r:embed="rId13"/>
        </a:buBlip>
        <a:defRPr sz="16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notesSlide" Target="../notesSlides/notesSlide2.xml"/><Relationship Id="rId7" Type="http://schemas.openxmlformats.org/officeDocument/2006/relationships/oleObject" Target="???" TargetMode="Externa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828675"/>
            <a:ext cx="6840538" cy="647700"/>
          </a:xfrm>
        </p:spPr>
        <p:txBody>
          <a:bodyPr/>
          <a:lstStyle/>
          <a:p>
            <a:pPr eaLnBrk="1" hangingPunct="1"/>
            <a:r>
              <a:rPr lang="en-GB" dirty="0" smtClean="0">
                <a:effectLst/>
              </a:rPr>
              <a:t>The team </a:t>
            </a:r>
            <a:endParaRPr lang="fr-FR" dirty="0" smtClean="0">
              <a:effectLst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endParaRPr lang="en-GB" sz="2400" dirty="0" smtClean="0">
              <a:solidFill>
                <a:srgbClr val="FFFF00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3200" b="1" u="sng" dirty="0" smtClean="0">
                <a:solidFill>
                  <a:schemeClr val="tx1"/>
                </a:solidFill>
                <a:effectLst/>
              </a:rPr>
              <a:t>A Planet Finder Instrument for the VLT</a:t>
            </a:r>
            <a:r>
              <a:rPr lang="fr-FR" sz="3200" b="1" u="sng" dirty="0" smtClean="0">
                <a:solidFill>
                  <a:schemeClr val="tx1"/>
                </a:solidFill>
                <a:effectLst/>
              </a:rPr>
              <a:t> </a:t>
            </a:r>
            <a:endParaRPr lang="en-GB" sz="3200" b="1" u="sng" dirty="0" smtClean="0">
              <a:solidFill>
                <a:schemeClr val="tx1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endParaRPr lang="en-GB" sz="2000" dirty="0" smtClean="0"/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2000" dirty="0" smtClean="0"/>
              <a:t>Jean-Luc </a:t>
            </a:r>
            <a:r>
              <a:rPr lang="en-GB" sz="2000" dirty="0" err="1" smtClean="0"/>
              <a:t>Beuzit</a:t>
            </a:r>
            <a:r>
              <a:rPr lang="en-GB" sz="2000" dirty="0" smtClean="0"/>
              <a:t> (PI), Markus </a:t>
            </a:r>
            <a:r>
              <a:rPr lang="en-GB" sz="2000" dirty="0" err="1" smtClean="0"/>
              <a:t>Feldt</a:t>
            </a:r>
            <a:r>
              <a:rPr lang="en-GB" sz="2000" dirty="0" smtClean="0"/>
              <a:t> (Co-PI), </a:t>
            </a:r>
            <a:br>
              <a:rPr lang="en-GB" sz="2000" dirty="0" smtClean="0"/>
            </a:br>
            <a:r>
              <a:rPr lang="en-GB" sz="2000" dirty="0" smtClean="0"/>
              <a:t>David </a:t>
            </a:r>
            <a:r>
              <a:rPr lang="en-GB" sz="2000" dirty="0" err="1" smtClean="0"/>
              <a:t>Mouillet</a:t>
            </a:r>
            <a:r>
              <a:rPr lang="en-GB" sz="2000" dirty="0" smtClean="0"/>
              <a:t> (PS), Pascal Puget (PM), </a:t>
            </a:r>
            <a:r>
              <a:rPr lang="en-GB" sz="2000" dirty="0" err="1" smtClean="0"/>
              <a:t>Kjetil</a:t>
            </a:r>
            <a:r>
              <a:rPr lang="en-GB" sz="2000" dirty="0" smtClean="0"/>
              <a:t> </a:t>
            </a:r>
            <a:r>
              <a:rPr lang="en-GB" sz="2000" dirty="0" err="1" smtClean="0"/>
              <a:t>Dohlen</a:t>
            </a:r>
            <a:r>
              <a:rPr lang="en-GB" sz="2000" dirty="0" smtClean="0"/>
              <a:t> (SE)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2000" dirty="0" smtClean="0"/>
              <a:t>and numerous participants from 12 European institutes !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endParaRPr lang="en-GB" sz="2000" dirty="0" smtClean="0"/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2000" b="1" u="sng" dirty="0" smtClean="0">
                <a:solidFill>
                  <a:schemeClr val="bg2"/>
                </a:solidFill>
                <a:effectLst/>
              </a:rPr>
              <a:t>Institutes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2000" b="1" dirty="0" smtClean="0">
                <a:solidFill>
                  <a:schemeClr val="bg2"/>
                </a:solidFill>
                <a:effectLst/>
              </a:rPr>
              <a:t>LAOG, MPIA, LAM, ONERA, LESIA, INAF, Geneva Observatory, 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2000" b="1" dirty="0" smtClean="0">
                <a:solidFill>
                  <a:schemeClr val="bg2"/>
                </a:solidFill>
                <a:effectLst/>
              </a:rPr>
              <a:t>LUAN, ASTRON, ETH-Z, </a:t>
            </a:r>
            <a:r>
              <a:rPr lang="en-GB" sz="2000" b="1" dirty="0" err="1" smtClean="0">
                <a:solidFill>
                  <a:schemeClr val="bg2"/>
                </a:solidFill>
                <a:effectLst/>
              </a:rPr>
              <a:t>UvA</a:t>
            </a:r>
            <a:r>
              <a:rPr lang="en-GB" sz="2000" b="1" dirty="0" smtClean="0">
                <a:solidFill>
                  <a:schemeClr val="bg2"/>
                </a:solidFill>
                <a:effectLst/>
              </a:rPr>
              <a:t>, ESO</a:t>
            </a:r>
            <a:r>
              <a:rPr lang="en-GB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endParaRPr lang="en-GB" sz="2000" dirty="0" smtClean="0"/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1800" u="sng" dirty="0" smtClean="0"/>
              <a:t>Co-Is</a:t>
            </a:r>
            <a:r>
              <a:rPr lang="en-GB" sz="1800" dirty="0" smtClean="0"/>
              <a:t>: 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r>
              <a:rPr lang="en-GB" sz="1800" dirty="0" smtClean="0"/>
              <a:t>T. Henning (MPIA, Heidelberg), C. </a:t>
            </a:r>
            <a:r>
              <a:rPr lang="en-GB" sz="1800" dirty="0" err="1" smtClean="0"/>
              <a:t>Moutou</a:t>
            </a:r>
            <a:r>
              <a:rPr lang="en-GB" sz="1800" dirty="0" smtClean="0"/>
              <a:t> (LAM, Marseille), A. </a:t>
            </a:r>
            <a:r>
              <a:rPr lang="en-GB" sz="1800" dirty="0" err="1" smtClean="0"/>
              <a:t>Boccaletti</a:t>
            </a:r>
            <a:r>
              <a:rPr lang="en-GB" sz="1800" dirty="0" smtClean="0"/>
              <a:t> (LESIA, Paris), S. </a:t>
            </a:r>
            <a:r>
              <a:rPr lang="en-GB" sz="1800" dirty="0" err="1" smtClean="0"/>
              <a:t>Udry</a:t>
            </a:r>
            <a:r>
              <a:rPr lang="en-GB" sz="1800" dirty="0" smtClean="0"/>
              <a:t> (</a:t>
            </a:r>
            <a:r>
              <a:rPr lang="en-GB" sz="1800" dirty="0" err="1" smtClean="0"/>
              <a:t>Observatoire</a:t>
            </a:r>
            <a:r>
              <a:rPr lang="en-GB" sz="1800" dirty="0" smtClean="0"/>
              <a:t> de Genève), M. </a:t>
            </a:r>
            <a:r>
              <a:rPr lang="en-GB" sz="1800" dirty="0" err="1" smtClean="0"/>
              <a:t>Turrato</a:t>
            </a:r>
            <a:r>
              <a:rPr lang="en-GB" sz="1800" dirty="0" smtClean="0"/>
              <a:t> (INAF, </a:t>
            </a:r>
            <a:r>
              <a:rPr lang="en-GB" sz="1800" dirty="0" err="1" smtClean="0"/>
              <a:t>Padova</a:t>
            </a:r>
            <a:r>
              <a:rPr lang="en-GB" sz="1800" dirty="0" smtClean="0"/>
              <a:t>), H.M. </a:t>
            </a:r>
            <a:r>
              <a:rPr lang="en-GB" sz="1800" dirty="0" err="1" smtClean="0"/>
              <a:t>Schmid</a:t>
            </a:r>
            <a:r>
              <a:rPr lang="en-GB" sz="1800" dirty="0" smtClean="0"/>
              <a:t> (ETH, Zurich), F. </a:t>
            </a:r>
            <a:r>
              <a:rPr lang="en-GB" sz="1800" dirty="0" err="1" smtClean="0"/>
              <a:t>Vakili</a:t>
            </a:r>
            <a:r>
              <a:rPr lang="en-GB" sz="1800" dirty="0" smtClean="0"/>
              <a:t> (LUAN, Nice), R. Waters (</a:t>
            </a:r>
            <a:r>
              <a:rPr lang="en-GB" sz="1800" dirty="0" err="1" smtClean="0"/>
              <a:t>UvA</a:t>
            </a:r>
            <a:r>
              <a:rPr lang="en-GB" sz="1800" dirty="0" smtClean="0"/>
              <a:t>, Amsterdam) </a:t>
            </a:r>
          </a:p>
          <a:p>
            <a:pPr algn="ctr" eaLnBrk="1" hangingPunct="1">
              <a:lnSpc>
                <a:spcPct val="80000"/>
              </a:lnSpc>
              <a:buFont typeface="Wingdings" charset="2"/>
              <a:buNone/>
            </a:pPr>
            <a:endParaRPr lang="fr-F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14546" y="828675"/>
            <a:ext cx="6840538" cy="647700"/>
          </a:xfrm>
        </p:spPr>
        <p:txBody>
          <a:bodyPr/>
          <a:lstStyle/>
          <a:p>
            <a:pPr eaLnBrk="1" hangingPunct="1"/>
            <a:r>
              <a:rPr lang="fr-FR" dirty="0" smtClean="0">
                <a:effectLst/>
              </a:rPr>
              <a:t>Cousins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00250"/>
            <a:ext cx="8229600" cy="4343400"/>
          </a:xfrm>
        </p:spPr>
        <p:txBody>
          <a:bodyPr/>
          <a:lstStyle/>
          <a:p>
            <a:pPr eaLnBrk="1" hangingPunct="1">
              <a:defRPr/>
            </a:pPr>
            <a:r>
              <a:rPr lang="fr-FR" dirty="0" smtClean="0"/>
              <a:t>GPI </a:t>
            </a:r>
            <a:r>
              <a:rPr lang="fr-FR" dirty="0" err="1" smtClean="0"/>
              <a:t>at</a:t>
            </a:r>
            <a:r>
              <a:rPr lang="fr-FR" dirty="0" smtClean="0"/>
              <a:t> Gemini South</a:t>
            </a:r>
          </a:p>
          <a:p>
            <a:pPr eaLnBrk="1" hangingPunct="1">
              <a:buFont typeface="Wingdings" charset="2"/>
              <a:buNone/>
              <a:defRPr/>
            </a:pPr>
            <a:r>
              <a:rPr lang="fr-FR" sz="2400" dirty="0" smtClean="0"/>
              <a:t>	Macintosh et al. </a:t>
            </a:r>
          </a:p>
          <a:p>
            <a:pPr eaLnBrk="1" hangingPunct="1">
              <a:buFont typeface="Wingdings" charset="2"/>
              <a:buNone/>
              <a:defRPr/>
            </a:pPr>
            <a:endParaRPr lang="fr-FR" dirty="0" smtClean="0"/>
          </a:p>
          <a:p>
            <a:pPr eaLnBrk="1" hangingPunct="1">
              <a:buFont typeface="Wingdings" charset="2"/>
              <a:buNone/>
              <a:defRPr/>
            </a:pPr>
            <a:endParaRPr lang="fr-FR" dirty="0" smtClean="0"/>
          </a:p>
          <a:p>
            <a:pPr eaLnBrk="1" hangingPunct="1">
              <a:buFont typeface="Wingdings" charset="2"/>
              <a:buNone/>
              <a:defRPr/>
            </a:pPr>
            <a:endParaRPr lang="fr-FR" dirty="0" smtClean="0"/>
          </a:p>
          <a:p>
            <a:pPr eaLnBrk="1" hangingPunct="1">
              <a:defRPr/>
            </a:pPr>
            <a:r>
              <a:rPr lang="fr-FR" dirty="0" err="1" smtClean="0"/>
              <a:t>HiCIAO</a:t>
            </a:r>
            <a:r>
              <a:rPr lang="fr-FR" dirty="0" smtClean="0"/>
              <a:t> + </a:t>
            </a:r>
            <a:r>
              <a:rPr lang="fr-FR" dirty="0" err="1" smtClean="0"/>
              <a:t>SCExAO</a:t>
            </a:r>
            <a:r>
              <a:rPr lang="fr-FR" dirty="0" smtClean="0"/>
              <a:t> </a:t>
            </a:r>
          </a:p>
          <a:p>
            <a:pPr eaLnBrk="1" hangingPunct="1">
              <a:buFont typeface="Wingdings" charset="2"/>
              <a:buNone/>
              <a:defRPr/>
            </a:pPr>
            <a:r>
              <a:rPr lang="fr-FR" dirty="0" smtClean="0"/>
              <a:t>	</a:t>
            </a:r>
            <a:r>
              <a:rPr lang="fr-FR" dirty="0" err="1" smtClean="0"/>
              <a:t>at</a:t>
            </a:r>
            <a:r>
              <a:rPr lang="fr-FR" dirty="0" smtClean="0"/>
              <a:t> Subaru</a:t>
            </a:r>
          </a:p>
          <a:p>
            <a:pPr eaLnBrk="1" hangingPunct="1">
              <a:buFont typeface="Wingdings" charset="2"/>
              <a:buNone/>
              <a:defRPr/>
            </a:pPr>
            <a:r>
              <a:rPr lang="fr-FR" sz="2400" dirty="0" smtClean="0"/>
              <a:t>	</a:t>
            </a:r>
            <a:r>
              <a:rPr lang="fr-FR" sz="2400" dirty="0" err="1" smtClean="0"/>
              <a:t>Tamura</a:t>
            </a:r>
            <a:r>
              <a:rPr lang="fr-FR" sz="2400" dirty="0" smtClean="0"/>
              <a:t> et al. &amp; Guyon et al</a:t>
            </a:r>
          </a:p>
          <a:p>
            <a:pPr eaLnBrk="1" hangingPunct="1">
              <a:buFont typeface="Wingdings" charset="2"/>
              <a:buNone/>
              <a:defRPr/>
            </a:pPr>
            <a:endParaRPr lang="fr-FR" dirty="0" smtClean="0"/>
          </a:p>
        </p:txBody>
      </p:sp>
      <p:pic>
        <p:nvPicPr>
          <p:cNvPr id="14340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362200"/>
            <a:ext cx="19812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343400"/>
            <a:ext cx="3378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524000"/>
            <a:ext cx="3124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848725" cy="152241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600" dirty="0" smtClean="0">
                <a:solidFill>
                  <a:schemeClr val="tx1"/>
                </a:solidFill>
              </a:rPr>
              <a:t> E-ELT 42m                     EPICS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2714625"/>
            <a:ext cx="41751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429000"/>
            <a:ext cx="36290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647700"/>
            <a:ext cx="8848725" cy="874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EAEAEA"/>
              </a:buClr>
              <a:buSzPct val="100000"/>
              <a:buFont typeface="Comic Sans MS" pitchFamily="64" charset="0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future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EAEAEA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Data Flow system</a:t>
            </a:r>
            <a:endParaRPr lang="en-US" dirty="0"/>
          </a:p>
        </p:txBody>
      </p:sp>
      <p:graphicFrame>
        <p:nvGraphicFramePr>
          <p:cNvPr id="207878" name="Object 2"/>
          <p:cNvGraphicFramePr>
            <a:graphicFrameLocks noChangeAspect="1"/>
          </p:cNvGraphicFramePr>
          <p:nvPr/>
        </p:nvGraphicFramePr>
        <p:xfrm>
          <a:off x="3000364" y="1643050"/>
          <a:ext cx="6143636" cy="5072082"/>
        </p:xfrm>
        <a:graphic>
          <a:graphicData uri="http://schemas.openxmlformats.org/presentationml/2006/ole">
            <p:oleObj spid="_x0000_s97282" name="Photo Editor Photo" r:id="rId4" imgW="9011908" imgH="5304762" progId="">
              <p:embed/>
            </p:oleObj>
          </a:graphicData>
        </a:graphic>
      </p:graphicFrame>
      <p:sp>
        <p:nvSpPr>
          <p:cNvPr id="2078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" y="2214554"/>
            <a:ext cx="3071802" cy="4414846"/>
          </a:xfrm>
        </p:spPr>
        <p:txBody>
          <a:bodyPr/>
          <a:lstStyle/>
          <a:p>
            <a:pPr lvl="1" eaLnBrk="1" hangingPunct="1">
              <a:lnSpc>
                <a:spcPct val="100000"/>
              </a:lnSpc>
              <a:buClr>
                <a:schemeClr val="tx1"/>
              </a:buClr>
              <a:defRPr/>
            </a:pPr>
            <a:r>
              <a:rPr lang="en-US" sz="2400" b="1" u="sng" dirty="0" smtClean="0">
                <a:solidFill>
                  <a:schemeClr val="tx1"/>
                </a:solidFill>
              </a:rPr>
              <a:t>Customers: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User </a:t>
            </a:r>
            <a:r>
              <a:rPr lang="en-US" sz="2000" dirty="0">
                <a:solidFill>
                  <a:schemeClr val="tx1"/>
                </a:solidFill>
              </a:rPr>
              <a:t>Support Group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Data Flow Operations Group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000" dirty="0" err="1">
                <a:solidFill>
                  <a:schemeClr val="tx1"/>
                </a:solidFill>
              </a:rPr>
              <a:t>Paranal</a:t>
            </a:r>
            <a:r>
              <a:rPr lang="en-US" sz="2000" dirty="0">
                <a:solidFill>
                  <a:schemeClr val="tx1"/>
                </a:solidFill>
              </a:rPr>
              <a:t> Science Operations 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La </a:t>
            </a:r>
            <a:r>
              <a:rPr lang="en-US" sz="2000" dirty="0" err="1">
                <a:solidFill>
                  <a:schemeClr val="tx1"/>
                </a:solidFill>
              </a:rPr>
              <a:t>Silla</a:t>
            </a:r>
            <a:r>
              <a:rPr lang="en-US" sz="2000" dirty="0">
                <a:solidFill>
                  <a:schemeClr val="tx1"/>
                </a:solidFill>
              </a:rPr>
              <a:t> Science Operations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ESO </a:t>
            </a:r>
            <a:r>
              <a:rPr lang="en-US" sz="2000" dirty="0" smtClean="0">
                <a:solidFill>
                  <a:schemeClr val="tx1"/>
                </a:solidFill>
              </a:rPr>
              <a:t>Community</a:t>
            </a:r>
            <a:endParaRPr lang="en-US" sz="2000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0" y="0"/>
            <a:ext cx="4286248" cy="150017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68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15272" y="142852"/>
            <a:ext cx="1287532" cy="510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ESO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7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7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7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7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7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7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Instrument Pipelines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714488"/>
            <a:ext cx="4357686" cy="4071966"/>
          </a:xfrm>
        </p:spPr>
        <p:txBody>
          <a:bodyPr lIns="90360" tIns="44280" rIns="90360" bIns="44280"/>
          <a:lstStyle/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2000" dirty="0" smtClean="0"/>
              <a:t>Process </a:t>
            </a:r>
            <a:r>
              <a:rPr lang="en-US" sz="2000" dirty="0"/>
              <a:t>raw </a:t>
            </a:r>
            <a:r>
              <a:rPr lang="en-US" sz="2000" dirty="0" smtClean="0"/>
              <a:t>and calibration frames</a:t>
            </a:r>
            <a:endParaRPr lang="en-US" sz="2000" dirty="0"/>
          </a:p>
          <a:p>
            <a:pPr lvl="1" eaLnBrk="1" hangingPunct="1">
              <a:buFont typeface="Wingdings" pitchFamily="2" charset="2"/>
              <a:buChar char="§"/>
              <a:defRPr/>
            </a:pPr>
            <a:endParaRPr lang="en-US" sz="2000" dirty="0" smtClean="0"/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2000" dirty="0" smtClean="0"/>
              <a:t>Produce </a:t>
            </a:r>
            <a:r>
              <a:rPr lang="en-US" sz="2000" dirty="0"/>
              <a:t>Quality Control </a:t>
            </a:r>
            <a:r>
              <a:rPr lang="en-US" sz="2000" dirty="0" smtClean="0"/>
              <a:t>for </a:t>
            </a:r>
            <a:r>
              <a:rPr lang="en-US" sz="2000" dirty="0"/>
              <a:t>monitoring telescope, instrument and detector performance 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endParaRPr lang="en-US" sz="2000" dirty="0" smtClean="0"/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2000" dirty="0" smtClean="0"/>
              <a:t>Process  </a:t>
            </a:r>
            <a:r>
              <a:rPr lang="en-US" sz="2000" dirty="0"/>
              <a:t>raw </a:t>
            </a:r>
            <a:r>
              <a:rPr lang="en-US" sz="2000" dirty="0" smtClean="0"/>
              <a:t>into </a:t>
            </a:r>
            <a:r>
              <a:rPr lang="en-US" sz="2000" dirty="0"/>
              <a:t>science </a:t>
            </a:r>
            <a:r>
              <a:rPr lang="en-US" sz="2000" dirty="0" smtClean="0"/>
              <a:t>data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endParaRPr lang="en-US" sz="2000" dirty="0" smtClean="0"/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2000" dirty="0" smtClean="0"/>
              <a:t>Produce high level science grade data products (future)</a:t>
            </a:r>
            <a:endParaRPr lang="en-US" sz="2000" b="1" dirty="0"/>
          </a:p>
          <a:p>
            <a:pPr eaLnBrk="1" hangingPunct="1">
              <a:defRPr/>
            </a:pPr>
            <a:r>
              <a:rPr lang="en-US" sz="2000" dirty="0" smtClean="0">
                <a:latin typeface="Times New Roman" pitchFamily="18" charset="0"/>
              </a:rPr>
              <a:t>        </a:t>
            </a:r>
            <a:endParaRPr lang="en-US" sz="2000" dirty="0">
              <a:latin typeface="Times New Roman" pitchFamily="18" charset="0"/>
            </a:endParaRPr>
          </a:p>
        </p:txBody>
      </p:sp>
      <p:pic>
        <p:nvPicPr>
          <p:cNvPr id="17412" name="Picture 5" descr="vlt-instruments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32" y="1500174"/>
            <a:ext cx="4800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 bwMode="auto">
          <a:xfrm>
            <a:off x="0" y="0"/>
            <a:ext cx="4286248" cy="150017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68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15272" y="142852"/>
            <a:ext cx="1287532" cy="510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ESO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500042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Pipeline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Fundamentals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2428868"/>
            <a:ext cx="8745538" cy="3549663"/>
          </a:xfrm>
        </p:spPr>
        <p:txBody>
          <a:bodyPr/>
          <a:lstStyle/>
          <a:p>
            <a:pPr lvl="1" eaLnBrk="1" hangingPunct="1">
              <a:lnSpc>
                <a:spcPct val="150000"/>
              </a:lnSpc>
              <a:buSzPct val="125000"/>
              <a:buFont typeface="Wingdings" pitchFamily="2" charset="2"/>
              <a:buChar char="Ø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solidFill>
                  <a:schemeClr val="tx1"/>
                </a:solidFill>
              </a:rPr>
              <a:t>ESO pipeline  run full automatic</a:t>
            </a:r>
          </a:p>
          <a:p>
            <a:pPr lvl="1" eaLnBrk="1" hangingPunct="1">
              <a:lnSpc>
                <a:spcPct val="150000"/>
              </a:lnSpc>
              <a:buSzPct val="125000"/>
              <a:buFont typeface="Wingdings" pitchFamily="2" charset="2"/>
              <a:buChar char="Ø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solidFill>
                  <a:schemeClr val="tx1"/>
                </a:solidFill>
              </a:rPr>
              <a:t>Implemented in ANSI C</a:t>
            </a:r>
          </a:p>
          <a:p>
            <a:pPr lvl="1" eaLnBrk="1" hangingPunct="1">
              <a:lnSpc>
                <a:spcPct val="150000"/>
              </a:lnSpc>
              <a:buSzPct val="125000"/>
              <a:buFont typeface="Wingdings" pitchFamily="2" charset="2"/>
              <a:buChar char="Ø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solidFill>
                  <a:schemeClr val="tx1"/>
                </a:solidFill>
              </a:rPr>
              <a:t>Architecture based on Calibration Plan</a:t>
            </a:r>
          </a:p>
          <a:p>
            <a:pPr lvl="1" eaLnBrk="1" hangingPunct="1">
              <a:lnSpc>
                <a:spcPct val="150000"/>
              </a:lnSpc>
              <a:buSzPct val="125000"/>
              <a:buFont typeface="Wingdings" pitchFamily="2" charset="2"/>
              <a:buChar char="Ø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solidFill>
                  <a:schemeClr val="tx1"/>
                </a:solidFill>
              </a:rPr>
              <a:t>Each calibration step needs a “Recipe” </a:t>
            </a:r>
          </a:p>
          <a:p>
            <a:pPr lvl="1" eaLnBrk="1" hangingPunct="1">
              <a:lnSpc>
                <a:spcPct val="90000"/>
              </a:lnSpc>
              <a:buSzPct val="12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dirty="0" smtClean="0"/>
          </a:p>
          <a:p>
            <a:pPr lvl="1" eaLnBrk="1" hangingPunct="1">
              <a:lnSpc>
                <a:spcPct val="90000"/>
              </a:lnSpc>
              <a:buSzPct val="12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dirty="0" smtClean="0"/>
          </a:p>
          <a:p>
            <a:pPr lvl="1" eaLnBrk="1" hangingPunct="1">
              <a:lnSpc>
                <a:spcPct val="90000"/>
              </a:lnSpc>
              <a:buSzPct val="12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0" y="0"/>
            <a:ext cx="4286248" cy="150017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68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Pipeline Integration</a:t>
            </a:r>
          </a:p>
        </p:txBody>
      </p:sp>
      <p:sp>
        <p:nvSpPr>
          <p:cNvPr id="235525" name="Text Box 5"/>
          <p:cNvSpPr txBox="1">
            <a:spLocks noChangeArrowheads="1"/>
          </p:cNvSpPr>
          <p:nvPr/>
        </p:nvSpPr>
        <p:spPr bwMode="auto">
          <a:xfrm>
            <a:off x="5354638" y="4278313"/>
            <a:ext cx="3387725" cy="412750"/>
          </a:xfrm>
          <a:prstGeom prst="rect">
            <a:avLst/>
          </a:prstGeom>
          <a:solidFill>
            <a:schemeClr val="bg2">
              <a:alpha val="50195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88">
              <a:spcBef>
                <a:spcPct val="50000"/>
              </a:spcBef>
            </a:pPr>
            <a:r>
              <a:rPr lang="en-US" sz="2100" b="1" dirty="0" err="1">
                <a:latin typeface="Times" charset="0"/>
              </a:rPr>
              <a:t>Paranal</a:t>
            </a:r>
            <a:r>
              <a:rPr lang="en-US" sz="2100" b="1" dirty="0">
                <a:latin typeface="Times" charset="0"/>
              </a:rPr>
              <a:t> Science Operations </a:t>
            </a:r>
          </a:p>
        </p:txBody>
      </p:sp>
      <p:sp>
        <p:nvSpPr>
          <p:cNvPr id="235527" name="Text Box 7"/>
          <p:cNvSpPr txBox="1">
            <a:spLocks noChangeArrowheads="1"/>
          </p:cNvSpPr>
          <p:nvPr/>
        </p:nvSpPr>
        <p:spPr bwMode="auto">
          <a:xfrm>
            <a:off x="5354638" y="3494088"/>
            <a:ext cx="3387725" cy="412750"/>
          </a:xfrm>
          <a:prstGeom prst="rect">
            <a:avLst/>
          </a:prstGeom>
          <a:solidFill>
            <a:schemeClr val="bg2">
              <a:alpha val="50195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88">
              <a:spcBef>
                <a:spcPct val="50000"/>
              </a:spcBef>
            </a:pPr>
            <a:r>
              <a:rPr lang="en-US" sz="2100" b="1" dirty="0">
                <a:latin typeface="Times" charset="0"/>
              </a:rPr>
              <a:t>INS Commissioning Team </a:t>
            </a:r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5354638" y="2774950"/>
            <a:ext cx="3387725" cy="412750"/>
          </a:xfrm>
          <a:prstGeom prst="rect">
            <a:avLst/>
          </a:prstGeom>
          <a:solidFill>
            <a:schemeClr val="bg2">
              <a:alpha val="50195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88">
              <a:spcBef>
                <a:spcPct val="50000"/>
              </a:spcBef>
            </a:pPr>
            <a:r>
              <a:rPr lang="en-US" sz="2100" b="1" dirty="0">
                <a:latin typeface="Times" charset="0"/>
              </a:rPr>
              <a:t>Data Flow Operations </a:t>
            </a:r>
          </a:p>
        </p:txBody>
      </p:sp>
      <p:sp>
        <p:nvSpPr>
          <p:cNvPr id="235529" name="Text Box 9"/>
          <p:cNvSpPr txBox="1">
            <a:spLocks noChangeArrowheads="1"/>
          </p:cNvSpPr>
          <p:nvPr/>
        </p:nvSpPr>
        <p:spPr bwMode="auto">
          <a:xfrm>
            <a:off x="5354638" y="2055813"/>
            <a:ext cx="3387725" cy="412750"/>
          </a:xfrm>
          <a:prstGeom prst="rect">
            <a:avLst/>
          </a:prstGeom>
          <a:solidFill>
            <a:schemeClr val="bg2">
              <a:alpha val="50195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88">
              <a:spcBef>
                <a:spcPct val="50000"/>
              </a:spcBef>
            </a:pPr>
            <a:r>
              <a:rPr lang="en-US" sz="2100" b="1">
                <a:latin typeface="Times" charset="0"/>
              </a:rPr>
              <a:t>DICB/Archive </a:t>
            </a:r>
          </a:p>
        </p:txBody>
      </p:sp>
      <p:sp>
        <p:nvSpPr>
          <p:cNvPr id="235530" name="Line 10"/>
          <p:cNvSpPr>
            <a:spLocks noChangeShapeType="1"/>
          </p:cNvSpPr>
          <p:nvPr/>
        </p:nvSpPr>
        <p:spPr bwMode="auto">
          <a:xfrm rot="10800000">
            <a:off x="4214810" y="3643313"/>
            <a:ext cx="493713" cy="0"/>
          </a:xfrm>
          <a:custGeom>
            <a:avLst/>
            <a:gdLst>
              <a:gd name="connsiteX0" fmla="*/ 0 w 10000"/>
              <a:gd name="connsiteY0" fmla="*/ -2147483648 h 10000"/>
              <a:gd name="connsiteX1" fmla="*/ 10000 w 10000"/>
              <a:gd name="connsiteY1" fmla="*/ -214748364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-2147483648"/>
                </a:moveTo>
                <a:lnTo>
                  <a:pt x="10000" y="-2147483648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32" name="Line 12"/>
          <p:cNvSpPr>
            <a:spLocks noChangeShapeType="1"/>
          </p:cNvSpPr>
          <p:nvPr/>
        </p:nvSpPr>
        <p:spPr bwMode="auto">
          <a:xfrm flipV="1">
            <a:off x="4678363" y="2382838"/>
            <a:ext cx="554037" cy="12414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33" name="Line 13"/>
          <p:cNvSpPr>
            <a:spLocks noChangeShapeType="1"/>
          </p:cNvSpPr>
          <p:nvPr/>
        </p:nvSpPr>
        <p:spPr bwMode="auto">
          <a:xfrm flipV="1">
            <a:off x="4678363" y="3036888"/>
            <a:ext cx="554037" cy="5873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34" name="Line 14"/>
          <p:cNvSpPr>
            <a:spLocks noChangeShapeType="1"/>
          </p:cNvSpPr>
          <p:nvPr/>
        </p:nvSpPr>
        <p:spPr bwMode="auto">
          <a:xfrm flipV="1">
            <a:off x="4678363" y="3624263"/>
            <a:ext cx="5540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35" name="Line 15"/>
          <p:cNvSpPr>
            <a:spLocks noChangeShapeType="1"/>
          </p:cNvSpPr>
          <p:nvPr/>
        </p:nvSpPr>
        <p:spPr bwMode="auto">
          <a:xfrm>
            <a:off x="4678363" y="3624263"/>
            <a:ext cx="614362" cy="850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4678363" y="3624263"/>
            <a:ext cx="4064000" cy="1785937"/>
            <a:chOff x="2947" y="2283"/>
            <a:chExt cx="2560" cy="1125"/>
          </a:xfrm>
        </p:grpSpPr>
        <p:sp>
          <p:nvSpPr>
            <p:cNvPr id="18451" name="Text Box 6"/>
            <p:cNvSpPr txBox="1">
              <a:spLocks noChangeArrowheads="1"/>
            </p:cNvSpPr>
            <p:nvPr/>
          </p:nvSpPr>
          <p:spPr bwMode="auto">
            <a:xfrm>
              <a:off x="3373" y="3148"/>
              <a:ext cx="2134" cy="260"/>
            </a:xfrm>
            <a:prstGeom prst="rect">
              <a:avLst/>
            </a:prstGeom>
            <a:solidFill>
              <a:schemeClr val="accent4">
                <a:lumMod val="75000"/>
                <a:lumOff val="25000"/>
                <a:alpha val="50195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80165" tIns="40083" rIns="80165" bIns="40083">
              <a:spAutoFit/>
            </a:bodyPr>
            <a:lstStyle/>
            <a:p>
              <a:pPr algn="ctr" defTabSz="801688">
                <a:spcBef>
                  <a:spcPct val="50000"/>
                </a:spcBef>
              </a:pPr>
              <a:r>
                <a:rPr lang="en-US" sz="2100" b="1">
                  <a:latin typeface="Times" charset="0"/>
                </a:rPr>
                <a:t>Public Release </a:t>
              </a:r>
            </a:p>
          </p:txBody>
        </p:sp>
        <p:sp>
          <p:nvSpPr>
            <p:cNvPr id="18452" name="Line 16"/>
            <p:cNvSpPr>
              <a:spLocks noChangeShapeType="1"/>
            </p:cNvSpPr>
            <p:nvPr/>
          </p:nvSpPr>
          <p:spPr bwMode="auto">
            <a:xfrm>
              <a:off x="2947" y="2283"/>
              <a:ext cx="349" cy="9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724400" y="3657600"/>
            <a:ext cx="3997325" cy="2470150"/>
            <a:chOff x="2976" y="2304"/>
            <a:chExt cx="2518" cy="1556"/>
          </a:xfrm>
          <a:solidFill>
            <a:schemeClr val="bg2"/>
          </a:solidFill>
        </p:grpSpPr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3360" y="3600"/>
              <a:ext cx="2134" cy="26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80165" tIns="40083" rIns="80165" bIns="40083">
              <a:spAutoFit/>
            </a:bodyPr>
            <a:lstStyle/>
            <a:p>
              <a:pPr algn="ctr" defTabSz="801688">
                <a:spcBef>
                  <a:spcPct val="50000"/>
                </a:spcBef>
              </a:pPr>
              <a:r>
                <a:rPr lang="en-US" sz="2100" b="1">
                  <a:latin typeface="Times" charset="0"/>
                </a:rPr>
                <a:t>Reflex </a:t>
              </a:r>
            </a:p>
          </p:txBody>
        </p:sp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>
              <a:off x="2976" y="2304"/>
              <a:ext cx="336" cy="1440"/>
            </a:xfrm>
            <a:prstGeom prst="line">
              <a:avLst/>
            </a:prstGeom>
            <a:grp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18448" name="Picture 20" descr="Drawing2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4500562" cy="5214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 bwMode="auto">
          <a:xfrm>
            <a:off x="0" y="0"/>
            <a:ext cx="4286248" cy="150017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68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15272" y="142852"/>
            <a:ext cx="1287532" cy="510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ESO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5" grpId="0" animBg="1"/>
      <p:bldP spid="235527" grpId="0" animBg="1"/>
      <p:bldP spid="235528" grpId="0" animBg="1"/>
      <p:bldP spid="235529" grpId="0" animBg="1"/>
      <p:bldP spid="235530" grpId="0" animBg="1"/>
      <p:bldP spid="235532" grpId="0" animBg="1"/>
      <p:bldP spid="235533" grpId="0" animBg="1"/>
      <p:bldP spid="235534" grpId="0" animBg="1"/>
      <p:bldP spid="2355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809625"/>
            <a:ext cx="8853488" cy="555625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Execute 1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8745538" cy="45259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err="1" smtClean="0"/>
              <a:t>EsoRex</a:t>
            </a:r>
            <a:r>
              <a:rPr lang="en-GB" dirty="0" smtClean="0"/>
              <a:t>: command line tool </a:t>
            </a:r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250825" y="2636838"/>
            <a:ext cx="5976938" cy="18002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73038" y="2119313"/>
            <a:ext cx="8751887" cy="4311650"/>
          </a:xfrm>
          <a:prstGeom prst="rect">
            <a:avLst/>
          </a:prstGeom>
          <a:solidFill>
            <a:srgbClr val="C0C0C0">
              <a:alpha val="82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50760" tIns="50760" rIns="90000" bIns="50760"/>
          <a:lstStyle/>
          <a:p>
            <a:pPr marL="568325" indent="-530225">
              <a:lnSpc>
                <a:spcPct val="96000"/>
              </a:lnSpc>
              <a:spcBef>
                <a:spcPts val="800"/>
              </a:spcBef>
              <a:buSzPct val="125000"/>
              <a:buFont typeface="Comic Sans MS" pitchFamily="64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2600">
                <a:solidFill>
                  <a:srgbClr val="0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1. Edit the sof-file (set of frames)‏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Courier New" pitchFamily="49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File find_prectra.sof;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Courier New" pitchFamily="49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foo1.fits       IFS_FLAT_FIELD_RAW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Courier New" pitchFamily="49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foo2.fits       IFS_FLAT_FIELD_RAW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Courier New" pitchFamily="49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foo3.fits       IFS_FLAT_FIELD_RAW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Courier New" pitchFamily="49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det_flat.fits   SPH_IFS_MASTER_DTECTOR_FLAT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Courier New" pitchFamily="49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dark_frame.fits SPH_IFS_MASTER_DARK</a:t>
            </a:r>
          </a:p>
          <a:p>
            <a:pPr marL="568325" indent="-530225">
              <a:lnSpc>
                <a:spcPct val="96000"/>
              </a:lnSpc>
              <a:spcBef>
                <a:spcPts val="800"/>
              </a:spcBef>
              <a:buSzPct val="125000"/>
              <a:buFont typeface="Arial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endParaRPr lang="en-GB" sz="28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568325" indent="-530225">
              <a:lnSpc>
                <a:spcPct val="96000"/>
              </a:lnSpc>
              <a:spcBef>
                <a:spcPts val="800"/>
              </a:spcBef>
              <a:buSzPct val="125000"/>
              <a:buFont typeface="Comic Sans MS" pitchFamily="64" charset="0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2600">
                <a:solidFill>
                  <a:srgbClr val="0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2. Call esorex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Wingdings" charset="2"/>
              <a:buChar char=""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esorex sph_ifs_spectra_positions \</a:t>
            </a:r>
          </a:p>
          <a:p>
            <a:pPr marL="568325" indent="-530225">
              <a:lnSpc>
                <a:spcPct val="100000"/>
              </a:lnSpc>
              <a:spcBef>
                <a:spcPts val="800"/>
              </a:spcBef>
              <a:buSzPct val="125000"/>
              <a:buFont typeface="Wingdings" charset="2"/>
              <a:buNone/>
              <a:tabLst>
                <a:tab pos="568325" algn="l"/>
                <a:tab pos="1025525" algn="l"/>
                <a:tab pos="1482725" algn="l"/>
                <a:tab pos="1939925" algn="l"/>
                <a:tab pos="2397125" algn="l"/>
                <a:tab pos="2854325" algn="l"/>
                <a:tab pos="3311525" algn="l"/>
                <a:tab pos="3768725" algn="l"/>
                <a:tab pos="4225925" algn="l"/>
                <a:tab pos="4683125" algn="l"/>
                <a:tab pos="5140325" algn="l"/>
                <a:tab pos="5597525" algn="l"/>
                <a:tab pos="6054725" algn="l"/>
                <a:tab pos="6511925" algn="l"/>
                <a:tab pos="6969125" algn="l"/>
                <a:tab pos="7426325" algn="l"/>
                <a:tab pos="7883525" algn="l"/>
                <a:tab pos="8340725" algn="l"/>
                <a:tab pos="8797925" algn="l"/>
                <a:tab pos="9255125" algn="l"/>
                <a:tab pos="9712325" algn="l"/>
              </a:tabLst>
              <a:defRPr/>
            </a:pPr>
            <a:r>
              <a:rPr lang="en-GB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urier New" pitchFamily="49" charset="0"/>
              </a:rPr>
              <a:t>    --ifs.spectra_positions.dither_tolerance=0.01 find_spectra.sof</a:t>
            </a:r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4143372" y="71414"/>
            <a:ext cx="4352894" cy="555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EAEAEA"/>
              </a:buClr>
              <a:buSzPct val="100000"/>
              <a:buFont typeface="Comic Sans MS" pitchFamily="6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Pipeline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8745538" cy="45259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/>
              <a:t>GASGANO:  data organisation and executing recipes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725" y="2165350"/>
            <a:ext cx="7559675" cy="413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0" y="809625"/>
            <a:ext cx="8853488" cy="555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EAEAEA"/>
              </a:buClr>
              <a:buSzPct val="100000"/>
              <a:buFont typeface="Comic Sans MS" pitchFamily="6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Execute 2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0" y="0"/>
            <a:ext cx="4071934" cy="150017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68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" charset="0"/>
            </a:endParaRPr>
          </a:p>
        </p:txBody>
      </p:sp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4143372" y="71414"/>
            <a:ext cx="4352894" cy="555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EAEAEA"/>
              </a:buClr>
              <a:buSzPct val="100000"/>
              <a:buFont typeface="Comic Sans MS" pitchFamily="6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Pipeline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6521"/>
            <a:ext cx="9144000" cy="9064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ESO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Common  Pipeline Library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57224" y="1785926"/>
            <a:ext cx="7572396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rgbClr val="000080"/>
              </a:buClr>
              <a:buSzPct val="68000"/>
              <a:buFont typeface="Wingdings" pitchFamily="2" charset="2"/>
              <a:buChar char="§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/>
              <a:t>Data types: </a:t>
            </a:r>
            <a:r>
              <a:rPr lang="en-GB" sz="2400" dirty="0" smtClean="0">
                <a:solidFill>
                  <a:schemeClr val="bg2"/>
                </a:solidFill>
              </a:rPr>
              <a:t>images, tables, matrices, strings,  lists, ...</a:t>
            </a:r>
          </a:p>
          <a:p>
            <a:pPr eaLnBrk="1" hangingPunct="1">
              <a:lnSpc>
                <a:spcPct val="150000"/>
              </a:lnSpc>
              <a:buClr>
                <a:srgbClr val="000080"/>
              </a:buClr>
              <a:buSzPct val="68000"/>
              <a:buFont typeface="Wingdings" pitchFamily="2" charset="2"/>
              <a:buChar char="§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/>
              <a:t>Basic operators: </a:t>
            </a:r>
            <a:r>
              <a:rPr lang="en-GB" sz="2400" dirty="0" smtClean="0">
                <a:solidFill>
                  <a:schemeClr val="bg2"/>
                </a:solidFill>
              </a:rPr>
              <a:t>arithmetic, statistic, file conversion</a:t>
            </a:r>
          </a:p>
          <a:p>
            <a:pPr eaLnBrk="1" hangingPunct="1">
              <a:lnSpc>
                <a:spcPct val="150000"/>
              </a:lnSpc>
              <a:buClr>
                <a:srgbClr val="000080"/>
              </a:buClr>
              <a:buSzPct val="68000"/>
              <a:buFont typeface="Wingdings" pitchFamily="2" charset="2"/>
              <a:buChar char="§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/>
              <a:t>Data access methods: </a:t>
            </a:r>
            <a:r>
              <a:rPr lang="en-GB" sz="2400" dirty="0" smtClean="0">
                <a:solidFill>
                  <a:schemeClr val="bg2"/>
                </a:solidFill>
              </a:rPr>
              <a:t>FITS</a:t>
            </a:r>
          </a:p>
          <a:p>
            <a:pPr eaLnBrk="1" hangingPunct="1">
              <a:lnSpc>
                <a:spcPct val="150000"/>
              </a:lnSpc>
              <a:buClr>
                <a:srgbClr val="000080"/>
              </a:buClr>
              <a:buSzPct val="68000"/>
              <a:buFont typeface="Wingdings" pitchFamily="2" charset="2"/>
              <a:buChar char="§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/>
              <a:t>Keywords: </a:t>
            </a:r>
            <a:r>
              <a:rPr lang="en-GB" sz="2400" dirty="0" smtClean="0">
                <a:solidFill>
                  <a:schemeClr val="bg2"/>
                </a:solidFill>
              </a:rPr>
              <a:t>handling and management</a:t>
            </a:r>
          </a:p>
          <a:p>
            <a:pPr eaLnBrk="1" hangingPunct="1">
              <a:lnSpc>
                <a:spcPct val="150000"/>
              </a:lnSpc>
              <a:buClr>
                <a:srgbClr val="000080"/>
              </a:buClr>
              <a:buSzPct val="68000"/>
              <a:buFont typeface="Wingdings" pitchFamily="2" charset="2"/>
              <a:buChar char="§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/>
              <a:t>Standards</a:t>
            </a:r>
            <a:r>
              <a:rPr lang="en-GB" sz="2400" dirty="0" smtClean="0">
                <a:solidFill>
                  <a:schemeClr val="bg2"/>
                </a:solidFill>
              </a:rPr>
              <a:t>:  interfaces, recipes</a:t>
            </a:r>
          </a:p>
          <a:p>
            <a:pPr eaLnBrk="1" hangingPunct="1">
              <a:lnSpc>
                <a:spcPct val="150000"/>
              </a:lnSpc>
              <a:buClr>
                <a:srgbClr val="000080"/>
              </a:buClr>
              <a:buSzPct val="68000"/>
              <a:buFont typeface="Wingdings" pitchFamily="2" charset="2"/>
              <a:buChar char="§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/>
              <a:t>Dynamic loading: </a:t>
            </a:r>
            <a:r>
              <a:rPr lang="en-GB" sz="2400" dirty="0" smtClean="0">
                <a:solidFill>
                  <a:schemeClr val="bg2"/>
                </a:solidFill>
              </a:rPr>
              <a:t>recipes, modules</a:t>
            </a:r>
            <a:r>
              <a:rPr lang="en-GB" sz="1800" dirty="0" smtClean="0"/>
              <a:t>. 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0" y="0"/>
            <a:ext cx="4071934" cy="150017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68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Data reduction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3071810"/>
            <a:ext cx="8745538" cy="269240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280099"/>
              </a:buClr>
              <a:buSzPct val="45000"/>
              <a:buFont typeface="Wingdings" pitchFamily="2" charset="2"/>
              <a:buChar char="q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chemeClr val="tx1"/>
                </a:solidFill>
                <a:effectLst/>
              </a:rPr>
              <a:t>Data formats </a:t>
            </a:r>
          </a:p>
          <a:p>
            <a:pPr eaLnBrk="1" hangingPunct="1">
              <a:lnSpc>
                <a:spcPct val="90000"/>
              </a:lnSpc>
              <a:buClr>
                <a:srgbClr val="280099"/>
              </a:buClr>
              <a:buSzPct val="45000"/>
              <a:buFont typeface="Wingdings" pitchFamily="2" charset="2"/>
              <a:buChar char="q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chemeClr val="tx1"/>
                </a:solidFill>
                <a:effectLst/>
              </a:rPr>
              <a:t>Recipes</a:t>
            </a:r>
          </a:p>
          <a:p>
            <a:pPr eaLnBrk="1" hangingPunct="1">
              <a:lnSpc>
                <a:spcPct val="90000"/>
              </a:lnSpc>
              <a:buClr>
                <a:srgbClr val="280099"/>
              </a:buClr>
              <a:buSzPct val="45000"/>
              <a:buFont typeface="Wingdings" pitchFamily="2" charset="2"/>
              <a:buChar char="q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chemeClr val="bg2"/>
                </a:solidFill>
                <a:effectLst/>
              </a:rPr>
              <a:t>NGC detector  </a:t>
            </a:r>
          </a:p>
          <a:p>
            <a:pPr eaLnBrk="1" hangingPunct="1">
              <a:lnSpc>
                <a:spcPct val="90000"/>
              </a:lnSpc>
              <a:buClr>
                <a:srgbClr val="280099"/>
              </a:buClr>
              <a:buSzPct val="45000"/>
              <a:buFont typeface="Wingdings" pitchFamily="2" charset="2"/>
              <a:buChar char="q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chemeClr val="bg2"/>
                </a:solidFill>
                <a:effectLst/>
              </a:rPr>
              <a:t>Instrument Control Software interface</a:t>
            </a:r>
          </a:p>
          <a:p>
            <a:pPr eaLnBrk="1" hangingPunct="1">
              <a:lnSpc>
                <a:spcPct val="90000"/>
              </a:lnSpc>
              <a:buClr>
                <a:srgbClr val="280099"/>
              </a:buClr>
              <a:buSzPct val="45000"/>
              <a:buFont typeface="Wingdings" pitchFamily="2" charset="2"/>
              <a:buChar char="q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chemeClr val="bg2"/>
                </a:solidFill>
                <a:effectLst/>
              </a:rPr>
              <a:t>AIT support</a:t>
            </a:r>
          </a:p>
          <a:p>
            <a:pPr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sz="26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sz="2600" dirty="0" smtClean="0">
              <a:solidFill>
                <a:srgbClr val="280099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14942" y="1714488"/>
            <a:ext cx="3500462" cy="2353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4000"/>
              </a:lnSpc>
              <a:spcBef>
                <a:spcPts val="150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en" charset="0"/>
              </a:rPr>
              <a:t>Main developers:</a:t>
            </a:r>
          </a:p>
          <a:p>
            <a:pPr algn="r">
              <a:lnSpc>
                <a:spcPct val="114000"/>
              </a:lnSpc>
              <a:spcBef>
                <a:spcPts val="1500"/>
              </a:spcBef>
              <a:buFont typeface="Wingdings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en" charset="0"/>
              </a:rPr>
              <a:t>Ole Moeller-Nilsson </a:t>
            </a:r>
            <a:endParaRPr lang="en-GB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een" charset="0"/>
            </a:endParaRPr>
          </a:p>
          <a:p>
            <a:pPr algn="r">
              <a:lnSpc>
                <a:spcPct val="114000"/>
              </a:lnSpc>
              <a:spcBef>
                <a:spcPts val="1500"/>
              </a:spcBef>
              <a:buFont typeface="Wingdings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en" charset="0"/>
              </a:rPr>
              <a:t>Alexey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en" charset="0"/>
              </a:rPr>
              <a:t> Pavlov </a:t>
            </a:r>
          </a:p>
          <a:p>
            <a:pPr algn="r">
              <a:lnSpc>
                <a:spcPct val="114000"/>
              </a:lnSpc>
              <a:spcBef>
                <a:spcPts val="1500"/>
              </a:spcBef>
              <a:buFont typeface="Wingdings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en" charset="0"/>
              </a:rPr>
              <a:t>Markus </a:t>
            </a:r>
            <a:r>
              <a:rPr lang="en-GB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en" charset="0"/>
              </a:rPr>
              <a:t>Feldt</a:t>
            </a:r>
            <a:endParaRPr lang="en-GB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een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5208588"/>
            <a:ext cx="1608138" cy="1573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785794"/>
            <a:ext cx="6840538" cy="647700"/>
          </a:xfrm>
        </p:spPr>
        <p:txBody>
          <a:bodyPr/>
          <a:lstStyle/>
          <a:p>
            <a:pPr eaLnBrk="1" hangingPunct="1"/>
            <a:r>
              <a:rPr lang="en-GB" dirty="0" smtClean="0">
                <a:effectLst/>
              </a:rPr>
              <a:t>Science objectives</a:t>
            </a:r>
            <a:endParaRPr lang="fr-FR" dirty="0" smtClean="0">
              <a:effectLst/>
            </a:endParaRP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57375"/>
            <a:ext cx="8748712" cy="311943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effectLst/>
              </a:rPr>
              <a:t>High contrast imaging                 </a:t>
            </a:r>
            <a:r>
              <a:rPr lang="en-US" sz="2400" b="1" dirty="0" smtClean="0">
                <a:effectLst/>
              </a:rPr>
              <a:t>planetary masses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effectLst/>
              </a:rPr>
              <a:t>Large sample:          </a:t>
            </a:r>
            <a:r>
              <a:rPr lang="en-US" sz="2400" dirty="0" smtClean="0">
                <a:effectLst/>
              </a:rPr>
              <a:t>    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statistics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, variety of 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classes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, 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evolutionary 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trends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effectLst/>
              </a:rPr>
              <a:t>Complete accessible  </a:t>
            </a:r>
            <a:r>
              <a:rPr lang="en-US" sz="2400" dirty="0" smtClean="0">
                <a:effectLst/>
              </a:rPr>
              <a:t> </a:t>
            </a:r>
            <a:r>
              <a:rPr lang="en-US" sz="2400" b="1" dirty="0" smtClean="0">
                <a:effectLst/>
              </a:rPr>
              <a:t>m</a:t>
            </a:r>
            <a:r>
              <a:rPr lang="en-US" sz="2400" b="1" dirty="0" smtClean="0">
                <a:effectLst/>
              </a:rPr>
              <a:t>ass </a:t>
            </a:r>
            <a:r>
              <a:rPr lang="en-US" sz="2400" b="1" dirty="0" smtClean="0">
                <a:effectLst/>
              </a:rPr>
              <a:t>/ period </a:t>
            </a:r>
            <a:r>
              <a:rPr lang="en-US" sz="2400" dirty="0" smtClean="0">
                <a:effectLst/>
              </a:rPr>
              <a:t>- diagram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effectLst/>
              </a:rPr>
              <a:t>C</a:t>
            </a:r>
            <a:r>
              <a:rPr lang="en-US" sz="2400" dirty="0" smtClean="0">
                <a:effectLst/>
              </a:rPr>
              <a:t>haracterization </a:t>
            </a:r>
            <a:r>
              <a:rPr lang="en-US" sz="2400" dirty="0" smtClean="0">
                <a:effectLst/>
              </a:rPr>
              <a:t>of </a:t>
            </a:r>
            <a:r>
              <a:rPr lang="en-US" sz="2400" dirty="0" smtClean="0">
                <a:effectLst/>
              </a:rPr>
              <a:t>     </a:t>
            </a:r>
            <a:r>
              <a:rPr lang="en-US" sz="2400" b="1" dirty="0" smtClean="0">
                <a:effectLst/>
              </a:rPr>
              <a:t>planet </a:t>
            </a:r>
            <a:r>
              <a:rPr lang="en-US" sz="2400" b="1" dirty="0" smtClean="0">
                <a:effectLst/>
              </a:rPr>
              <a:t>atmospheres </a:t>
            </a:r>
            <a:r>
              <a:rPr lang="en-US" sz="800" dirty="0" smtClean="0">
                <a:effectLst/>
              </a:rPr>
              <a:t>	</a:t>
            </a:r>
          </a:p>
          <a:p>
            <a:pPr eaLnBrk="1" hangingPunct="1">
              <a:lnSpc>
                <a:spcPct val="100000"/>
              </a:lnSpc>
              <a:buFont typeface="Wingdings" charset="2"/>
              <a:buNone/>
              <a:defRPr/>
            </a:pPr>
            <a:r>
              <a:rPr lang="en-US" sz="800" dirty="0" smtClean="0">
                <a:effectLst/>
              </a:rPr>
              <a:t>	</a:t>
            </a:r>
            <a:r>
              <a:rPr lang="en-US" sz="1800" dirty="0" smtClean="0">
                <a:effectLst/>
              </a:rPr>
              <a:t>(clouds, dust content, methane, water absorption, effective temperature, radius, dust polarization)</a:t>
            </a:r>
            <a:endParaRPr lang="en-US" sz="1800" dirty="0" smtClean="0">
              <a:solidFill>
                <a:schemeClr val="accent6"/>
              </a:solidFill>
              <a:effectLst/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FFFF00"/>
              </a:solidFill>
              <a:effectLst/>
            </a:endParaRPr>
          </a:p>
        </p:txBody>
      </p:sp>
      <p:pic>
        <p:nvPicPr>
          <p:cNvPr id="103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5170488"/>
            <a:ext cx="1676400" cy="1611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1" name="Image 6" descr="hr8799_3arrow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5257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810000" y="5181600"/>
          <a:ext cx="1603375" cy="1600200"/>
        </p:xfrm>
        <a:graphic>
          <a:graphicData uri="http://schemas.openxmlformats.org/presentationml/2006/ole">
            <p:oleObj spid="_x0000_s1026" name="Document" r:id="rId7" imgW="17299815" imgH="17261709" progId="Word.Document.12">
              <p:link updateAutomatic="1"/>
            </p:oleObj>
          </a:graphicData>
        </a:graphic>
      </p:graphicFrame>
      <p:pic>
        <p:nvPicPr>
          <p:cNvPr id="1032" name="Image 7" descr="fomalhaut-annotated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79588" y="5218113"/>
            <a:ext cx="1954212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 bwMode="auto">
          <a:xfrm>
            <a:off x="3929058" y="2214554"/>
            <a:ext cx="714380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Architecture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1643050"/>
            <a:ext cx="7199313" cy="51645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4" name="Line 3"/>
          <p:cNvSpPr>
            <a:spLocks noChangeShapeType="1"/>
          </p:cNvSpPr>
          <p:nvPr/>
        </p:nvSpPr>
        <p:spPr bwMode="auto">
          <a:xfrm flipH="1">
            <a:off x="7429520" y="3500439"/>
            <a:ext cx="558798" cy="571504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 rot="2906207">
            <a:off x="7357359" y="3255467"/>
            <a:ext cx="2096117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dirty="0">
                <a:solidFill>
                  <a:schemeClr val="bg2"/>
                </a:solidFill>
              </a:rPr>
              <a:t>s</a:t>
            </a:r>
            <a:r>
              <a:rPr lang="en-GB" dirty="0" smtClean="0">
                <a:solidFill>
                  <a:schemeClr val="bg2"/>
                </a:solidFill>
              </a:rPr>
              <a:t>oon real data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20486" name="Line 5"/>
          <p:cNvSpPr>
            <a:spLocks noChangeShapeType="1"/>
          </p:cNvSpPr>
          <p:nvPr/>
        </p:nvSpPr>
        <p:spPr bwMode="auto">
          <a:xfrm flipH="1" flipV="1">
            <a:off x="4714876" y="4214818"/>
            <a:ext cx="633412" cy="1127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179388" y="5040313"/>
            <a:ext cx="8640762" cy="1260475"/>
          </a:xfrm>
          <a:prstGeom prst="rect">
            <a:avLst/>
          </a:prstGeom>
          <a:solidFill>
            <a:srgbClr val="CCCCCC"/>
          </a:solidFill>
          <a:ln w="936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smtClean="0"/>
              <a:t>Externals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8745538" cy="45259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en-GB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Libraries</a:t>
            </a:r>
            <a:r>
              <a:rPr lang="en-GB" dirty="0" smtClean="0"/>
              <a:t>:</a:t>
            </a:r>
            <a:endParaRPr lang="en-GB" dirty="0" smtClean="0"/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3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rgbClr val="280099"/>
                </a:solidFill>
              </a:rPr>
              <a:t>GSL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3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rgbClr val="280099"/>
                </a:solidFill>
              </a:rPr>
              <a:t>WCS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3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smtClean="0">
                <a:solidFill>
                  <a:srgbClr val="280099"/>
                </a:solidFill>
              </a:rPr>
              <a:t>CFITSIO</a:t>
            </a: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ESO </a:t>
            </a:r>
            <a:r>
              <a:rPr lang="en-GB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tools: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3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err="1" smtClean="0">
                <a:solidFill>
                  <a:srgbClr val="280099"/>
                </a:solidFill>
              </a:rPr>
              <a:t>Esorex</a:t>
            </a:r>
            <a:endParaRPr lang="en-GB" sz="2600" dirty="0" smtClean="0">
              <a:solidFill>
                <a:srgbClr val="280099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3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600" dirty="0" err="1" smtClean="0">
                <a:solidFill>
                  <a:srgbClr val="280099"/>
                </a:solidFill>
              </a:rPr>
              <a:t>Gasgano</a:t>
            </a:r>
            <a:endParaRPr lang="en-GB" sz="2600" dirty="0" smtClean="0">
              <a:solidFill>
                <a:srgbClr val="280099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3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sz="2600" dirty="0" smtClean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/>
              <a:t> Distribution as single package</a:t>
            </a: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>
                <a:solidFill>
                  <a:schemeClr val="bg2"/>
                </a:solidFill>
              </a:rPr>
              <a:t> </a:t>
            </a:r>
            <a:r>
              <a:rPr lang="en-GB" sz="2400" b="1" i="1" dirty="0" smtClean="0">
                <a:solidFill>
                  <a:schemeClr val="bg2"/>
                </a:solidFill>
              </a:rPr>
              <a:t>NO OTHER DEPENDENCIES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Data Formats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8745538" cy="45259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dirty="0" smtClean="0"/>
          </a:p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effectLst/>
              </a:rPr>
              <a:t>All products will be </a:t>
            </a:r>
            <a:r>
              <a:rPr lang="en-GB" u="sng" dirty="0" smtClean="0">
                <a:effectLst/>
              </a:rPr>
              <a:t>FITS</a:t>
            </a:r>
            <a:r>
              <a:rPr lang="en-GB" dirty="0" smtClean="0">
                <a:effectLst/>
              </a:rPr>
              <a:t> </a:t>
            </a:r>
          </a:p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400" dirty="0" smtClean="0">
                <a:solidFill>
                  <a:schemeClr val="bg2"/>
                </a:solidFill>
                <a:effectLst/>
              </a:rPr>
              <a:t>Currently some ASCII files </a:t>
            </a: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dirty="0" smtClean="0">
              <a:effectLst/>
            </a:endParaRP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effectLst/>
              </a:rPr>
              <a:t>Depending on the recipe and execution mode </a:t>
            </a: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>
                <a:effectLst/>
              </a:rPr>
              <a:t>formats may be </a:t>
            </a:r>
            <a:r>
              <a:rPr lang="en-GB" u="sng" dirty="0" smtClean="0">
                <a:effectLst/>
              </a:rPr>
              <a:t>complex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635000"/>
            <a:ext cx="8853488" cy="9064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Data cubes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8745538" cy="45259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dirty="0" smtClean="0"/>
              <a:t>1 FITS  = 4 Images</a:t>
            </a:r>
            <a:r>
              <a:rPr lang="en-GB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+ </a:t>
            </a:r>
            <a:r>
              <a:rPr lang="en-GB" dirty="0" smtClean="0"/>
              <a:t>1 Table of </a:t>
            </a:r>
            <a:r>
              <a:rPr lang="en-GB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en-GB" dirty="0" smtClean="0"/>
              <a:t>- extensions</a:t>
            </a:r>
          </a:p>
          <a:p>
            <a:pPr eaLnBrk="1" hangingPunct="1">
              <a:lnSpc>
                <a:spcPct val="90000"/>
              </a:lnSpc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endParaRPr lang="en-GB" dirty="0" smtClean="0"/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571744"/>
            <a:ext cx="3471862" cy="374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85750" y="3500438"/>
            <a:ext cx="1808163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dirty="0" err="1" smtClean="0">
                <a:solidFill>
                  <a:srgbClr val="000000"/>
                </a:solidFill>
              </a:rPr>
              <a:t>Badpixel</a:t>
            </a:r>
            <a:r>
              <a:rPr lang="en-GB" dirty="0" smtClean="0">
                <a:solidFill>
                  <a:srgbClr val="000000"/>
                </a:solidFill>
              </a:rPr>
              <a:t> map</a:t>
            </a:r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33798" name="Group 10"/>
          <p:cNvGrpSpPr>
            <a:grpSpLocks/>
          </p:cNvGrpSpPr>
          <p:nvPr/>
        </p:nvGrpSpPr>
        <p:grpSpPr bwMode="auto">
          <a:xfrm>
            <a:off x="357188" y="2832100"/>
            <a:ext cx="1644650" cy="3563938"/>
            <a:chOff x="1806575" y="2832100"/>
            <a:chExt cx="1644650" cy="3563938"/>
          </a:xfrm>
        </p:grpSpPr>
        <p:sp>
          <p:nvSpPr>
            <p:cNvPr id="33800" name="Text Box 4"/>
            <p:cNvSpPr txBox="1">
              <a:spLocks noChangeArrowheads="1"/>
            </p:cNvSpPr>
            <p:nvPr/>
          </p:nvSpPr>
          <p:spPr bwMode="auto">
            <a:xfrm>
              <a:off x="2487613" y="2832100"/>
              <a:ext cx="944562" cy="42703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5000" rIns="90000" bIns="45000"/>
            <a:lstStyle/>
            <a:p>
              <a:pPr>
                <a:lnSpc>
                  <a:spcPct val="80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>
                  <a:solidFill>
                    <a:srgbClr val="000000"/>
                  </a:solidFill>
                </a:rPr>
                <a:t>Image</a:t>
              </a:r>
            </a:p>
          </p:txBody>
        </p:sp>
        <p:sp>
          <p:nvSpPr>
            <p:cNvPr id="33801" name="Text Box 6"/>
            <p:cNvSpPr txBox="1">
              <a:spLocks noChangeArrowheads="1"/>
            </p:cNvSpPr>
            <p:nvPr/>
          </p:nvSpPr>
          <p:spPr bwMode="auto">
            <a:xfrm>
              <a:off x="1806575" y="4305300"/>
              <a:ext cx="1604963" cy="42703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5000" rIns="90000" bIns="45000"/>
            <a:lstStyle/>
            <a:p>
              <a:pPr>
                <a:lnSpc>
                  <a:spcPct val="80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dirty="0" smtClean="0">
                  <a:solidFill>
                    <a:srgbClr val="000000"/>
                  </a:solidFill>
                </a:rPr>
                <a:t>Weight map</a:t>
              </a:r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3802" name="Text Box 7"/>
            <p:cNvSpPr txBox="1">
              <a:spLocks noChangeArrowheads="1"/>
            </p:cNvSpPr>
            <p:nvPr/>
          </p:nvSpPr>
          <p:spPr bwMode="auto">
            <a:xfrm>
              <a:off x="1906588" y="5180013"/>
              <a:ext cx="1544637" cy="4270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5000" rIns="90000" bIns="45000"/>
            <a:lstStyle/>
            <a:p>
              <a:pPr>
                <a:lnSpc>
                  <a:spcPct val="80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>
                  <a:solidFill>
                    <a:srgbClr val="000000"/>
                  </a:solidFill>
                </a:rPr>
                <a:t>RMS Error</a:t>
              </a:r>
            </a:p>
          </p:txBody>
        </p:sp>
        <p:sp>
          <p:nvSpPr>
            <p:cNvPr id="33803" name="Text Box 8"/>
            <p:cNvSpPr txBox="1">
              <a:spLocks noChangeArrowheads="1"/>
            </p:cNvSpPr>
            <p:nvPr/>
          </p:nvSpPr>
          <p:spPr bwMode="auto">
            <a:xfrm>
              <a:off x="2400300" y="5875338"/>
              <a:ext cx="876300" cy="5207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5000" rIns="90000" bIns="45000"/>
            <a:lstStyle/>
            <a:p>
              <a:pPr>
                <a:lnSpc>
                  <a:spcPct val="80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>
                  <a:solidFill>
                    <a:srgbClr val="000000"/>
                  </a:solidFill>
                </a:rPr>
                <a:t>Table</a:t>
              </a:r>
            </a:p>
          </p:txBody>
        </p:sp>
      </p:grpSp>
      <p:sp>
        <p:nvSpPr>
          <p:cNvPr id="10" name="Rectangle 9"/>
          <p:cNvSpPr/>
          <p:nvPr/>
        </p:nvSpPr>
        <p:spPr>
          <a:xfrm rot="2602329">
            <a:off x="6241161" y="3811143"/>
            <a:ext cx="2941831" cy="4136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7000"/>
              </a:lnSpc>
              <a:tabLst>
                <a:tab pos="0" algn="l"/>
                <a:tab pos="119063" algn="l"/>
                <a:tab pos="576263" algn="l"/>
                <a:tab pos="1033463" algn="l"/>
                <a:tab pos="1490663" algn="l"/>
                <a:tab pos="1947863" algn="l"/>
                <a:tab pos="2405063" algn="l"/>
                <a:tab pos="2862263" algn="l"/>
                <a:tab pos="3319463" algn="l"/>
                <a:tab pos="3776663" algn="l"/>
                <a:tab pos="4233863" algn="l"/>
                <a:tab pos="4691063" algn="l"/>
                <a:tab pos="5148263" algn="l"/>
                <a:tab pos="5605463" algn="l"/>
                <a:tab pos="6062663" algn="l"/>
                <a:tab pos="6519863" algn="l"/>
                <a:tab pos="6977063" algn="l"/>
                <a:tab pos="7434263" algn="l"/>
                <a:tab pos="7891463" algn="l"/>
                <a:tab pos="8348663" algn="l"/>
                <a:tab pos="8805863" algn="l"/>
              </a:tabLst>
              <a:defRPr/>
            </a:pPr>
            <a:r>
              <a:rPr lang="en-GB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n</a:t>
            </a:r>
            <a:r>
              <a:rPr lang="en-GB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ot a wavelength </a:t>
            </a:r>
            <a:r>
              <a:rPr lang="en-GB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cube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95935" y="3100288"/>
            <a:ext cx="752129" cy="6574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96850" y="1736725"/>
            <a:ext cx="8745538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334963" indent="-334963">
              <a:lnSpc>
                <a:spcPct val="93000"/>
              </a:lnSpc>
              <a:spcBef>
                <a:spcPts val="700"/>
              </a:spcBef>
              <a:buClr>
                <a:srgbClr val="000000"/>
              </a:buClr>
              <a:buSzPct val="125000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GB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Table </a:t>
            </a: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contains </a:t>
            </a:r>
            <a:r>
              <a:rPr lang="en-GB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information </a:t>
            </a: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 interpret </a:t>
            </a:r>
            <a:r>
              <a:rPr lang="en-GB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planes</a:t>
            </a: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385888" y="2649538"/>
          <a:ext cx="5641975" cy="2525712"/>
        </p:xfrm>
        <a:graphic>
          <a:graphicData uri="http://schemas.openxmlformats.org/presentationml/2006/ole">
            <p:oleObj spid="_x0000_s3074" r:id="rId4" imgW="3251520" imgH="1530720" progId="">
              <p:embed/>
            </p:oleObj>
          </a:graphicData>
        </a:graphic>
      </p:graphicFrame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1238250" y="2582863"/>
            <a:ext cx="1439863" cy="423862"/>
          </a:xfrm>
          <a:prstGeom prst="ellipse">
            <a:avLst/>
          </a:prstGeom>
          <a:noFill/>
          <a:ln w="360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Oval 5"/>
          <p:cNvSpPr>
            <a:spLocks noChangeArrowheads="1"/>
          </p:cNvSpPr>
          <p:nvPr/>
        </p:nvSpPr>
        <p:spPr bwMode="auto">
          <a:xfrm>
            <a:off x="2719388" y="2455863"/>
            <a:ext cx="4635500" cy="635000"/>
          </a:xfrm>
          <a:prstGeom prst="ellipse">
            <a:avLst/>
          </a:prstGeom>
          <a:noFill/>
          <a:ln w="360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27000" y="5281613"/>
            <a:ext cx="2265363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Always the same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244975" y="5472113"/>
            <a:ext cx="3927475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Depends on recipe and “logic”</a:t>
            </a:r>
          </a:p>
        </p:txBody>
      </p:sp>
      <p:sp>
        <p:nvSpPr>
          <p:cNvPr id="45064" name="Freeform 8"/>
          <p:cNvSpPr>
            <a:spLocks noChangeArrowheads="1"/>
          </p:cNvSpPr>
          <p:nvPr/>
        </p:nvSpPr>
        <p:spPr bwMode="auto">
          <a:xfrm>
            <a:off x="1036638" y="2941638"/>
            <a:ext cx="466725" cy="2476500"/>
          </a:xfrm>
          <a:custGeom>
            <a:avLst/>
            <a:gdLst>
              <a:gd name="T0" fmla="*/ 0 w 1295"/>
              <a:gd name="T1" fmla="*/ 6879 h 6880"/>
              <a:gd name="T2" fmla="*/ 1294 w 1295"/>
              <a:gd name="T3" fmla="*/ 0 h 6880"/>
              <a:gd name="T4" fmla="*/ 0 60000 65536"/>
              <a:gd name="T5" fmla="*/ 0 60000 65536"/>
              <a:gd name="T6" fmla="*/ 0 w 1295"/>
              <a:gd name="T7" fmla="*/ 0 h 6880"/>
              <a:gd name="T8" fmla="*/ 1295 w 1295"/>
              <a:gd name="T9" fmla="*/ 6880 h 68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95" h="6880">
                <a:moveTo>
                  <a:pt x="0" y="6879"/>
                </a:moveTo>
                <a:lnTo>
                  <a:pt x="1294" y="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65" name="Freeform 9"/>
          <p:cNvSpPr>
            <a:spLocks noChangeArrowheads="1"/>
          </p:cNvSpPr>
          <p:nvPr/>
        </p:nvSpPr>
        <p:spPr bwMode="auto">
          <a:xfrm>
            <a:off x="4995863" y="3090863"/>
            <a:ext cx="603250" cy="2551112"/>
          </a:xfrm>
          <a:custGeom>
            <a:avLst/>
            <a:gdLst>
              <a:gd name="T0" fmla="*/ 1676 w 1677"/>
              <a:gd name="T1" fmla="*/ 7085 h 7086"/>
              <a:gd name="T2" fmla="*/ 0 w 1677"/>
              <a:gd name="T3" fmla="*/ 0 h 7086"/>
              <a:gd name="T4" fmla="*/ 0 60000 65536"/>
              <a:gd name="T5" fmla="*/ 0 60000 65536"/>
              <a:gd name="T6" fmla="*/ 0 w 1677"/>
              <a:gd name="T7" fmla="*/ 0 h 7086"/>
              <a:gd name="T8" fmla="*/ 1677 w 1677"/>
              <a:gd name="T9" fmla="*/ 7086 h 708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77" h="7086">
                <a:moveTo>
                  <a:pt x="1676" y="7085"/>
                </a:moveTo>
                <a:lnTo>
                  <a:pt x="0" y="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635000"/>
            <a:ext cx="8853488" cy="9064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Tables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  <p:bldP spid="45061" grpId="0" animBg="1"/>
      <p:bldP spid="45064" grpId="0" animBg="1"/>
      <p:bldP spid="450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IFS Recipes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42672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800080"/>
                </a:solidFill>
                <a:effectLst/>
              </a:rPr>
              <a:t>sph_ifs_master_dark</a:t>
            </a:r>
            <a:endParaRPr lang="en-GB" sz="20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800080"/>
                </a:solidFill>
                <a:effectLst/>
              </a:rPr>
              <a:t>sph_ifs_master_detector_flat</a:t>
            </a:r>
            <a:endParaRPr lang="en-GB" sz="20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800080"/>
                </a:solidFill>
                <a:effectLst/>
              </a:rPr>
              <a:t>sph_ifs_spectra_positions</a:t>
            </a:r>
            <a:endParaRPr lang="en-GB" sz="20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800080"/>
                </a:solidFill>
                <a:effectLst/>
              </a:rPr>
              <a:t>sph_ifs_instrument_flat</a:t>
            </a:r>
            <a:endParaRPr lang="en-GB" sz="20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800080"/>
                </a:solidFill>
                <a:effectLst/>
              </a:rPr>
              <a:t>sph_ifs_wave_calib</a:t>
            </a:r>
            <a:endParaRPr lang="en-GB" sz="20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800080"/>
                </a:solidFill>
                <a:effectLst/>
              </a:rPr>
              <a:t>sph_ifs_science_dr</a:t>
            </a:r>
            <a:endParaRPr lang="en-GB" sz="20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sph_ifs_astrometry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sph_ifs_atmospheric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sph_ifs_flux_calibration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6775" y="1736725"/>
            <a:ext cx="4267200" cy="43830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sph_ifs_standard_photometry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sph_ifs_sky_cal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sph_ifs_psf_reference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sph_ifs_ron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sph_ifs_gain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sph_ifs_cal_background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FF0000"/>
                </a:solidFill>
                <a:effectLst/>
              </a:rPr>
              <a:t>sph_ifs_distortion_map</a:t>
            </a:r>
            <a:endParaRPr lang="en-GB" sz="2000" dirty="0" smtClean="0">
              <a:solidFill>
                <a:srgbClr val="FF0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sph_ifs_detector_persistence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sph_ifs_sky_flat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7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008000"/>
                </a:solidFill>
                <a:effectLst/>
              </a:rPr>
              <a:t>sph_ifs_dithering_effects</a:t>
            </a:r>
            <a:endParaRPr lang="en-GB" sz="2000" dirty="0" smtClean="0">
              <a:solidFill>
                <a:srgbClr val="0080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5643578"/>
            <a:ext cx="954107" cy="743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</a:rPr>
              <a:t>19</a:t>
            </a:r>
            <a:endParaRPr lang="en-US" sz="6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ZIMPOL Recipes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736725"/>
            <a:ext cx="4267200" cy="4525963"/>
          </a:xfrm>
        </p:spPr>
        <p:txBody>
          <a:bodyPr/>
          <a:lstStyle/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280099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280099"/>
                </a:solidFill>
                <a:effectLst/>
              </a:rPr>
              <a:t>sph_zpl_master_bias</a:t>
            </a:r>
            <a:endParaRPr lang="en-GB" sz="22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280099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280099"/>
                </a:solidFill>
                <a:effectLst/>
              </a:rPr>
              <a:t>sph_zpl_master_dark</a:t>
            </a:r>
            <a:endParaRPr lang="en-GB" sz="22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280099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280099"/>
                </a:solidFill>
                <a:effectLst/>
              </a:rPr>
              <a:t>sph_zpl_intensity_flat</a:t>
            </a:r>
            <a:endParaRPr lang="en-GB" sz="22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000080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000080"/>
                </a:solidFill>
                <a:effectLst/>
              </a:rPr>
              <a:t>sph_zpl_polarization_flat</a:t>
            </a:r>
            <a:endParaRPr lang="en-GB" sz="2200" dirty="0" smtClean="0">
              <a:solidFill>
                <a:srgbClr val="000080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000080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000080"/>
                </a:solidFill>
                <a:effectLst/>
              </a:rPr>
              <a:t>sph_zpl_modem_efficiency</a:t>
            </a:r>
            <a:endParaRPr lang="en-GB" sz="2200" dirty="0" smtClean="0">
              <a:solidFill>
                <a:srgbClr val="000080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000080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000080"/>
                </a:solidFill>
                <a:effectLst/>
              </a:rPr>
              <a:t>sph_zpl_aoc_efficiency</a:t>
            </a:r>
            <a:endParaRPr lang="en-GB" sz="2200" dirty="0" smtClean="0">
              <a:solidFill>
                <a:srgbClr val="000080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000080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000080"/>
                </a:solidFill>
                <a:effectLst/>
              </a:rPr>
              <a:t>sph_zpl_aoc_offset</a:t>
            </a:r>
            <a:endParaRPr lang="en-GB" sz="2200" dirty="0" smtClean="0">
              <a:solidFill>
                <a:srgbClr val="000080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000080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000080"/>
                </a:solidFill>
                <a:effectLst/>
              </a:rPr>
              <a:t>sph_zpl_aoc_crosstalk</a:t>
            </a:r>
            <a:endParaRPr lang="en-GB" sz="2200" dirty="0" smtClean="0">
              <a:solidFill>
                <a:srgbClr val="000080"/>
              </a:solidFill>
              <a:effectLst/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buClr>
                <a:srgbClr val="000080"/>
              </a:buClr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200" dirty="0" err="1" smtClean="0">
                <a:solidFill>
                  <a:srgbClr val="000080"/>
                </a:solidFill>
                <a:effectLst/>
              </a:rPr>
              <a:t>sph_zpl_zimpol_crosstalk</a:t>
            </a:r>
            <a:endParaRPr lang="en-GB" sz="2200" dirty="0" smtClean="0">
              <a:solidFill>
                <a:srgbClr val="000080"/>
              </a:solidFill>
              <a:effectLst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92650" y="1736725"/>
            <a:ext cx="4267200" cy="4525963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sph_zpl_instrument_crosstalk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sph_zpl_instrument_offset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sph_zpl_instrument_zeropoint_angle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sph_zpl_distortion_map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sph_zpl_astrometry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sph_zpl_photometry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sph_zpl_science_int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err="1" smtClean="0">
                <a:solidFill>
                  <a:srgbClr val="280099"/>
                </a:solidFill>
                <a:effectLst/>
              </a:rPr>
              <a:t>sph_zpl_science_pol</a:t>
            </a:r>
            <a:endParaRPr lang="en-GB" sz="2000" dirty="0" smtClean="0">
              <a:solidFill>
                <a:srgbClr val="280099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smtClean="0">
                <a:solidFill>
                  <a:srgbClr val="280099"/>
                </a:solidFill>
                <a:effectLst/>
              </a:rPr>
              <a:t>sph_zpl_science_p2</a:t>
            </a:r>
          </a:p>
          <a:p>
            <a:pPr lvl="1" eaLnBrk="1" hangingPunct="1">
              <a:lnSpc>
                <a:spcPct val="90000"/>
              </a:lnSpc>
              <a:buClr>
                <a:srgbClr val="280099"/>
              </a:buClr>
              <a:buSzPct val="45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smtClean="0">
                <a:solidFill>
                  <a:srgbClr val="280099"/>
                </a:solidFill>
                <a:effectLst/>
              </a:rPr>
              <a:t>sph_zpl_science_p3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88900" y="2146300"/>
            <a:ext cx="3800475" cy="360363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bias.py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88900" y="2503488"/>
            <a:ext cx="3800475" cy="431800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dark.py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8900" y="3306763"/>
            <a:ext cx="3800475" cy="360362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polarization_flat.py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88900" y="3679825"/>
            <a:ext cx="3800475" cy="360363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modem.py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097463" y="5562600"/>
            <a:ext cx="3800475" cy="360363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science_p3.py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88900" y="2890838"/>
            <a:ext cx="3800475" cy="446087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intensity_flat.py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5097463" y="5175250"/>
            <a:ext cx="3800475" cy="360363"/>
          </a:xfrm>
          <a:prstGeom prst="rect">
            <a:avLst/>
          </a:prstGeom>
          <a:solidFill>
            <a:srgbClr val="F0F0F0"/>
          </a:solidFill>
          <a:ln w="9360">
            <a:solidFill>
              <a:srgbClr val="F0F0F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355E00"/>
                </a:solidFill>
              </a:rPr>
              <a:t>science_p2.py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2910" y="5643578"/>
            <a:ext cx="954107" cy="743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</a:rPr>
              <a:t>19</a:t>
            </a:r>
            <a:endParaRPr lang="en-US" sz="6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65175"/>
            <a:ext cx="8853488" cy="64611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dirty="0" smtClean="0"/>
              <a:t>IRDIS Recipes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619250"/>
            <a:ext cx="4267200" cy="49228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800080"/>
                </a:solidFill>
                <a:effectLst/>
              </a:rPr>
              <a:t>sph_ird_master_dark</a:t>
            </a:r>
            <a:endParaRPr lang="en-GB" sz="18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800080"/>
                </a:solidFill>
                <a:effectLst/>
              </a:rPr>
              <a:t>sph_ird_instrument_flat</a:t>
            </a:r>
            <a:endParaRPr lang="en-GB" sz="18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800080"/>
                </a:solidFill>
                <a:effectLst/>
              </a:rPr>
              <a:t>sph_ird_science_dbi</a:t>
            </a:r>
            <a:endParaRPr lang="en-GB" sz="18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800080"/>
                </a:solidFill>
                <a:effectLst/>
              </a:rPr>
              <a:t>sph_ird_science_imaging</a:t>
            </a:r>
            <a:endParaRPr lang="en-GB" sz="1800" dirty="0" smtClean="0">
              <a:solidFill>
                <a:srgbClr val="80008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FF0000"/>
                </a:solidFill>
                <a:effectLst/>
              </a:rPr>
              <a:t>sph_ird_science_spectroscopy</a:t>
            </a:r>
            <a:endParaRPr lang="en-GB" sz="1800" dirty="0" smtClean="0">
              <a:solidFill>
                <a:srgbClr val="FF0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FF0000"/>
                </a:solidFill>
                <a:effectLst/>
              </a:rPr>
              <a:t>sph_ird_wave_calib</a:t>
            </a:r>
            <a:endParaRPr lang="en-GB" sz="1800" dirty="0" smtClean="0">
              <a:solidFill>
                <a:srgbClr val="FF0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sph_ird_science_dpi</a:t>
            </a:r>
            <a:endParaRPr lang="en-GB" sz="18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sph_ird_astrometry</a:t>
            </a:r>
            <a:endParaRPr lang="en-GB" sz="18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sph_ird_star_centre</a:t>
            </a:r>
            <a:endParaRPr lang="en-GB" sz="18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sph_ird_atmospheric</a:t>
            </a:r>
            <a:endParaRPr lang="en-GB" sz="18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sph_ird_flux_calib</a:t>
            </a:r>
            <a:endParaRPr lang="en-GB" sz="18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sph_ird_ins_throughput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sph_ird_sky_bg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sph_ird_tff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9950" y="1619250"/>
            <a:ext cx="4267200" cy="4679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sph_ird_psf_reference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sph_ird_pol_zpa_eff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sph_ird_tel_pol_offset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sph_ird_ron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sph_ird_gain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FF0000"/>
                </a:solidFill>
                <a:effectLst/>
              </a:rPr>
              <a:t>sph_ird_distortion_map</a:t>
            </a:r>
            <a:endParaRPr lang="en-GB" sz="1800" dirty="0" smtClean="0">
              <a:solidFill>
                <a:srgbClr val="FF0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sph_ird_detector_persistence</a:t>
            </a:r>
            <a:endParaRPr lang="en-GB" sz="1800" dirty="0" smtClean="0">
              <a:solidFill>
                <a:srgbClr val="2800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sph_ird_spectra_resolution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sph_ird_ins_pol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sph_ird_ins_pol_eff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008000"/>
                </a:solidFill>
                <a:effectLst/>
              </a:rPr>
              <a:t>sph_ird_ins_pol_xtalk</a:t>
            </a:r>
            <a:endParaRPr lang="en-GB" sz="1800" dirty="0" smtClean="0">
              <a:solidFill>
                <a:srgbClr val="008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smtClean="0">
                <a:solidFill>
                  <a:srgbClr val="280099"/>
                </a:solidFill>
                <a:effectLst/>
              </a:rPr>
              <a:t>(</a:t>
            </a:r>
            <a:r>
              <a:rPr lang="en-GB" sz="1800" dirty="0" err="1" smtClean="0">
                <a:solidFill>
                  <a:srgbClr val="280099"/>
                </a:solidFill>
                <a:effectLst/>
              </a:rPr>
              <a:t>sph_ird_da_moods</a:t>
            </a:r>
            <a:r>
              <a:rPr lang="en-GB" sz="1800" dirty="0" smtClean="0">
                <a:solidFill>
                  <a:srgbClr val="280099"/>
                </a:solidFill>
                <a:effectLst/>
              </a:rPr>
              <a:t>)‏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SzPct val="194000"/>
              <a:tabLst>
                <a:tab pos="334963" algn="l"/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1800" dirty="0" err="1" smtClean="0">
                <a:solidFill>
                  <a:srgbClr val="FF0000"/>
                </a:solidFill>
                <a:effectLst/>
              </a:rPr>
              <a:t>sph_ird_da_sandromeda</a:t>
            </a:r>
            <a:endParaRPr lang="en-GB" sz="1800" dirty="0" smtClean="0">
              <a:solidFill>
                <a:srgbClr val="FF00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572140"/>
            <a:ext cx="954107" cy="743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</a:rPr>
              <a:t>27</a:t>
            </a:r>
            <a:endParaRPr lang="en-US" sz="6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09625"/>
            <a:ext cx="8853488" cy="555625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smtClean="0"/>
              <a:t>sph_ird_master_dark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525" y="2100263"/>
            <a:ext cx="2097088" cy="2049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328613" y="2349500"/>
            <a:ext cx="1851025" cy="427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1.3s, ROM=1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>
            <a:off x="455613" y="3163888"/>
            <a:ext cx="1851025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2.6s, ROM=1</a:t>
            </a:r>
          </a:p>
        </p:txBody>
      </p:sp>
      <p:sp>
        <p:nvSpPr>
          <p:cNvPr id="35846" name="Text Box 5"/>
          <p:cNvSpPr txBox="1">
            <a:spLocks noChangeArrowheads="1"/>
          </p:cNvSpPr>
          <p:nvPr/>
        </p:nvSpPr>
        <p:spPr bwMode="auto">
          <a:xfrm>
            <a:off x="455613" y="3757613"/>
            <a:ext cx="1851025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2.6s, ROM=2</a:t>
            </a:r>
          </a:p>
        </p:txBody>
      </p:sp>
      <p:sp>
        <p:nvSpPr>
          <p:cNvPr id="35847" name="AutoShape 6"/>
          <p:cNvSpPr>
            <a:spLocks noChangeArrowheads="1"/>
          </p:cNvSpPr>
          <p:nvPr/>
        </p:nvSpPr>
        <p:spPr bwMode="auto">
          <a:xfrm rot="9840000">
            <a:off x="4841875" y="4683125"/>
            <a:ext cx="709613" cy="338138"/>
          </a:xfrm>
          <a:prstGeom prst="rightArrow">
            <a:avLst>
              <a:gd name="adj1" fmla="val 50000"/>
              <a:gd name="adj2" fmla="val 52465"/>
            </a:avLst>
          </a:prstGeom>
          <a:solidFill>
            <a:srgbClr val="4700B8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584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5063" y="1682750"/>
            <a:ext cx="2305050" cy="1112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5849" name="AutoShape 8"/>
          <p:cNvSpPr>
            <a:spLocks noChangeArrowheads="1"/>
          </p:cNvSpPr>
          <p:nvPr/>
        </p:nvSpPr>
        <p:spPr bwMode="auto">
          <a:xfrm rot="5460000">
            <a:off x="4595019" y="2842419"/>
            <a:ext cx="365125" cy="338137"/>
          </a:xfrm>
          <a:prstGeom prst="rightArrow">
            <a:avLst>
              <a:gd name="adj1" fmla="val 50000"/>
              <a:gd name="adj2" fmla="val 26995"/>
            </a:avLst>
          </a:prstGeom>
          <a:solidFill>
            <a:srgbClr val="4700B8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50" name="AutoShape 9"/>
          <p:cNvSpPr>
            <a:spLocks noChangeArrowheads="1"/>
          </p:cNvSpPr>
          <p:nvPr/>
        </p:nvSpPr>
        <p:spPr bwMode="auto">
          <a:xfrm>
            <a:off x="3587750" y="3227388"/>
            <a:ext cx="1671638" cy="762000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Sort Frames</a:t>
            </a:r>
          </a:p>
        </p:txBody>
      </p:sp>
      <p:sp>
        <p:nvSpPr>
          <p:cNvPr id="35851" name="Rectangle 10"/>
          <p:cNvSpPr>
            <a:spLocks noChangeArrowheads="1"/>
          </p:cNvSpPr>
          <p:nvPr/>
        </p:nvSpPr>
        <p:spPr bwMode="auto">
          <a:xfrm>
            <a:off x="328613" y="4487863"/>
            <a:ext cx="2084387" cy="646112"/>
          </a:xfrm>
          <a:prstGeom prst="rect">
            <a:avLst/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User params</a:t>
            </a:r>
          </a:p>
        </p:txBody>
      </p:sp>
      <p:sp>
        <p:nvSpPr>
          <p:cNvPr id="35852" name="Rectangle 11"/>
          <p:cNvSpPr>
            <a:spLocks noChangeArrowheads="1"/>
          </p:cNvSpPr>
          <p:nvPr/>
        </p:nvSpPr>
        <p:spPr bwMode="auto">
          <a:xfrm>
            <a:off x="147638" y="1989138"/>
            <a:ext cx="2433637" cy="3408362"/>
          </a:xfrm>
          <a:prstGeom prst="rect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53" name="AutoShape 12"/>
          <p:cNvSpPr>
            <a:spLocks noChangeArrowheads="1"/>
          </p:cNvSpPr>
          <p:nvPr/>
        </p:nvSpPr>
        <p:spPr bwMode="auto">
          <a:xfrm>
            <a:off x="5980113" y="3249613"/>
            <a:ext cx="1671637" cy="762000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Combine Sets</a:t>
            </a:r>
          </a:p>
        </p:txBody>
      </p:sp>
      <p:cxnSp>
        <p:nvCxnSpPr>
          <p:cNvPr id="35854" name="AutoShape 13"/>
          <p:cNvCxnSpPr>
            <a:cxnSpLocks noChangeShapeType="1"/>
            <a:stCxn id="35850" idx="3"/>
            <a:endCxn id="35853" idx="1"/>
          </p:cNvCxnSpPr>
          <p:nvPr/>
        </p:nvCxnSpPr>
        <p:spPr bwMode="auto">
          <a:xfrm>
            <a:off x="5259388" y="3608388"/>
            <a:ext cx="720725" cy="22225"/>
          </a:xfrm>
          <a:prstGeom prst="curved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5855" name="AutoShape 14"/>
          <p:cNvSpPr>
            <a:spLocks noChangeArrowheads="1"/>
          </p:cNvSpPr>
          <p:nvPr/>
        </p:nvSpPr>
        <p:spPr bwMode="auto">
          <a:xfrm>
            <a:off x="5842000" y="4360863"/>
            <a:ext cx="2011363" cy="814387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Insert to output</a:t>
            </a:r>
          </a:p>
        </p:txBody>
      </p:sp>
      <p:cxnSp>
        <p:nvCxnSpPr>
          <p:cNvPr id="35856" name="AutoShape 15"/>
          <p:cNvCxnSpPr>
            <a:cxnSpLocks noChangeShapeType="1"/>
            <a:stCxn id="35853" idx="2"/>
            <a:endCxn id="35855" idx="0"/>
          </p:cNvCxnSpPr>
          <p:nvPr/>
        </p:nvCxnSpPr>
        <p:spPr bwMode="auto">
          <a:xfrm>
            <a:off x="6815138" y="4011613"/>
            <a:ext cx="31750" cy="349250"/>
          </a:xfrm>
          <a:prstGeom prst="curved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5857" name="AutoShape 16"/>
          <p:cNvCxnSpPr>
            <a:cxnSpLocks noChangeShapeType="1"/>
            <a:stCxn id="35855" idx="3"/>
            <a:endCxn id="35853" idx="3"/>
          </p:cNvCxnSpPr>
          <p:nvPr/>
        </p:nvCxnSpPr>
        <p:spPr bwMode="auto">
          <a:xfrm flipH="1" flipV="1">
            <a:off x="7651750" y="3630613"/>
            <a:ext cx="201613" cy="1136650"/>
          </a:xfrm>
          <a:prstGeom prst="curved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</p:cxnSp>
      <p:pic>
        <p:nvPicPr>
          <p:cNvPr id="35858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6088" y="4329113"/>
            <a:ext cx="1776412" cy="197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5859" name="AutoShape 18"/>
          <p:cNvSpPr>
            <a:spLocks noChangeArrowheads="1"/>
          </p:cNvSpPr>
          <p:nvPr/>
        </p:nvSpPr>
        <p:spPr bwMode="auto">
          <a:xfrm>
            <a:off x="2751138" y="3365500"/>
            <a:ext cx="709612" cy="338138"/>
          </a:xfrm>
          <a:prstGeom prst="rightArrow">
            <a:avLst>
              <a:gd name="adj1" fmla="val 50000"/>
              <a:gd name="adj2" fmla="val 52465"/>
            </a:avLst>
          </a:prstGeom>
          <a:solidFill>
            <a:srgbClr val="4700B8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788" y="5076825"/>
            <a:ext cx="1712912" cy="1449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5000"/>
            <a:ext cx="8853488" cy="9064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smtClean="0"/>
              <a:t>sph_ifs_</a:t>
            </a:r>
            <a:br>
              <a:rPr lang="en-GB" smtClean="0"/>
            </a:br>
            <a:r>
              <a:rPr lang="en-GB" smtClean="0"/>
              <a:t>master_detector_flat</a:t>
            </a:r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" y="2100263"/>
            <a:ext cx="2097088" cy="2049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339725" y="2349500"/>
            <a:ext cx="2155825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 b="1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1.3s, BB lamp, bright</a:t>
            </a:r>
          </a:p>
        </p:txBody>
      </p:sp>
      <p:sp>
        <p:nvSpPr>
          <p:cNvPr id="36870" name="Text Box 5"/>
          <p:cNvSpPr txBox="1">
            <a:spLocks noChangeArrowheads="1"/>
          </p:cNvSpPr>
          <p:nvPr/>
        </p:nvSpPr>
        <p:spPr bwMode="auto">
          <a:xfrm>
            <a:off x="465138" y="3165475"/>
            <a:ext cx="2324100" cy="417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1.3s, </a:t>
            </a:r>
            <a:r>
              <a:rPr lang="en-GB" sz="1800" b="1" dirty="0">
                <a:solidFill>
                  <a:srgbClr val="000000"/>
                </a:solidFill>
              </a:rPr>
              <a:t>“blue” </a:t>
            </a:r>
            <a:r>
              <a:rPr lang="en-GB" sz="1800" dirty="0">
                <a:solidFill>
                  <a:srgbClr val="000000"/>
                </a:solidFill>
              </a:rPr>
              <a:t>lamp, faint</a:t>
            </a:r>
          </a:p>
        </p:txBody>
      </p:sp>
      <p:sp>
        <p:nvSpPr>
          <p:cNvPr id="36871" name="AutoShape 6"/>
          <p:cNvSpPr>
            <a:spLocks noChangeArrowheads="1"/>
          </p:cNvSpPr>
          <p:nvPr/>
        </p:nvSpPr>
        <p:spPr bwMode="auto">
          <a:xfrm>
            <a:off x="3524250" y="3049588"/>
            <a:ext cx="1671638" cy="762000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Sort Frames</a:t>
            </a:r>
          </a:p>
        </p:txBody>
      </p:sp>
      <p:sp>
        <p:nvSpPr>
          <p:cNvPr id="36872" name="Rectangle 7"/>
          <p:cNvSpPr>
            <a:spLocks noChangeArrowheads="1"/>
          </p:cNvSpPr>
          <p:nvPr/>
        </p:nvSpPr>
        <p:spPr bwMode="auto">
          <a:xfrm>
            <a:off x="328613" y="4181475"/>
            <a:ext cx="2084387" cy="646113"/>
          </a:xfrm>
          <a:prstGeom prst="rect">
            <a:avLst/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User params</a:t>
            </a:r>
          </a:p>
        </p:txBody>
      </p:sp>
      <p:sp>
        <p:nvSpPr>
          <p:cNvPr id="36873" name="Rectangle 8"/>
          <p:cNvSpPr>
            <a:spLocks noChangeArrowheads="1"/>
          </p:cNvSpPr>
          <p:nvPr/>
        </p:nvSpPr>
        <p:spPr bwMode="auto">
          <a:xfrm>
            <a:off x="158750" y="1990725"/>
            <a:ext cx="2941638" cy="4433888"/>
          </a:xfrm>
          <a:prstGeom prst="rect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AutoShape 9"/>
          <p:cNvSpPr>
            <a:spLocks noChangeArrowheads="1"/>
          </p:cNvSpPr>
          <p:nvPr/>
        </p:nvSpPr>
        <p:spPr bwMode="auto">
          <a:xfrm>
            <a:off x="6900863" y="2532063"/>
            <a:ext cx="1671637" cy="762000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500">
                <a:solidFill>
                  <a:srgbClr val="000000"/>
                </a:solidFill>
              </a:rPr>
              <a:t>Combine sets</a:t>
            </a:r>
          </a:p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500">
                <a:solidFill>
                  <a:srgbClr val="000000"/>
                </a:solidFill>
              </a:rPr>
              <a:t>with </a:t>
            </a:r>
            <a:r>
              <a:rPr lang="en-GB" sz="1500">
                <a:solidFill>
                  <a:srgbClr val="FF0000"/>
                </a:solidFill>
              </a:rPr>
              <a:t>same mean</a:t>
            </a:r>
            <a:r>
              <a:rPr lang="en-GB" sz="1500">
                <a:solidFill>
                  <a:srgbClr val="000000"/>
                </a:solidFill>
              </a:rPr>
              <a:t> </a:t>
            </a:r>
          </a:p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500">
                <a:solidFill>
                  <a:srgbClr val="000000"/>
                </a:solidFill>
              </a:rPr>
              <a:t>count</a:t>
            </a:r>
          </a:p>
        </p:txBody>
      </p:sp>
      <p:cxnSp>
        <p:nvCxnSpPr>
          <p:cNvPr id="36875" name="AutoShape 10"/>
          <p:cNvCxnSpPr>
            <a:cxnSpLocks noChangeShapeType="1"/>
            <a:stCxn id="36871" idx="3"/>
            <a:endCxn id="36874" idx="1"/>
          </p:cNvCxnSpPr>
          <p:nvPr/>
        </p:nvCxnSpPr>
        <p:spPr bwMode="auto">
          <a:xfrm flipV="1">
            <a:off x="5195888" y="2913063"/>
            <a:ext cx="1704975" cy="517525"/>
          </a:xfrm>
          <a:prstGeom prst="curved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6876" name="AutoShape 11"/>
          <p:cNvSpPr>
            <a:spLocks noChangeArrowheads="1"/>
          </p:cNvSpPr>
          <p:nvPr/>
        </p:nvSpPr>
        <p:spPr bwMode="auto">
          <a:xfrm>
            <a:off x="6219825" y="3562350"/>
            <a:ext cx="2254250" cy="825500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Perform linear fit</a:t>
            </a:r>
          </a:p>
        </p:txBody>
      </p:sp>
      <p:cxnSp>
        <p:nvCxnSpPr>
          <p:cNvPr id="36877" name="AutoShape 12"/>
          <p:cNvCxnSpPr>
            <a:cxnSpLocks noChangeShapeType="1"/>
            <a:stCxn id="36874" idx="2"/>
            <a:endCxn id="36876" idx="0"/>
          </p:cNvCxnSpPr>
          <p:nvPr/>
        </p:nvCxnSpPr>
        <p:spPr bwMode="auto">
          <a:xfrm flipH="1">
            <a:off x="7346950" y="3294063"/>
            <a:ext cx="388938" cy="268287"/>
          </a:xfrm>
          <a:prstGeom prst="curved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</p:cxnSp>
      <p:pic>
        <p:nvPicPr>
          <p:cNvPr id="36878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4879975"/>
            <a:ext cx="1712913" cy="1449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79" name="AutoShape 14"/>
          <p:cNvSpPr>
            <a:spLocks noChangeArrowheads="1"/>
          </p:cNvSpPr>
          <p:nvPr/>
        </p:nvSpPr>
        <p:spPr bwMode="auto">
          <a:xfrm>
            <a:off x="2635250" y="2265363"/>
            <a:ext cx="709613" cy="338137"/>
          </a:xfrm>
          <a:prstGeom prst="rightArrow">
            <a:avLst>
              <a:gd name="adj1" fmla="val 50000"/>
              <a:gd name="adj2" fmla="val 52465"/>
            </a:avLst>
          </a:prstGeom>
          <a:solidFill>
            <a:srgbClr val="4700B8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Text Box 15"/>
          <p:cNvSpPr txBox="1">
            <a:spLocks noChangeArrowheads="1"/>
          </p:cNvSpPr>
          <p:nvPr/>
        </p:nvSpPr>
        <p:spPr bwMode="auto">
          <a:xfrm>
            <a:off x="433388" y="2773363"/>
            <a:ext cx="2028825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1.3s, BB lamp</a:t>
            </a:r>
            <a:r>
              <a:rPr lang="en-GB" sz="1800" b="1" dirty="0">
                <a:solidFill>
                  <a:srgbClr val="000000"/>
                </a:solidFill>
              </a:rPr>
              <a:t>, faint</a:t>
            </a:r>
          </a:p>
        </p:txBody>
      </p:sp>
      <p:sp>
        <p:nvSpPr>
          <p:cNvPr id="36881" name="AutoShape 16"/>
          <p:cNvSpPr>
            <a:spLocks noChangeArrowheads="1"/>
          </p:cNvSpPr>
          <p:nvPr/>
        </p:nvSpPr>
        <p:spPr bwMode="auto">
          <a:xfrm>
            <a:off x="3492500" y="2022475"/>
            <a:ext cx="1671638" cy="762000"/>
          </a:xfrm>
          <a:prstGeom prst="roundRect">
            <a:avLst>
              <a:gd name="adj" fmla="val 16667"/>
            </a:avLst>
          </a:prstGeom>
          <a:solidFill>
            <a:srgbClr val="E6E6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</a:rPr>
              <a:t>Subtract Dark</a:t>
            </a:r>
          </a:p>
        </p:txBody>
      </p:sp>
      <p:cxnSp>
        <p:nvCxnSpPr>
          <p:cNvPr id="36882" name="AutoShape 17"/>
          <p:cNvCxnSpPr>
            <a:cxnSpLocks noChangeShapeType="1"/>
            <a:stCxn id="36881" idx="2"/>
            <a:endCxn id="36871" idx="0"/>
          </p:cNvCxnSpPr>
          <p:nvPr/>
        </p:nvCxnSpPr>
        <p:spPr bwMode="auto">
          <a:xfrm>
            <a:off x="4327525" y="2784475"/>
            <a:ext cx="31750" cy="265113"/>
          </a:xfrm>
          <a:prstGeom prst="curved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6883" name="AutoShape 18"/>
          <p:cNvSpPr>
            <a:spLocks noChangeArrowheads="1"/>
          </p:cNvSpPr>
          <p:nvPr/>
        </p:nvSpPr>
        <p:spPr bwMode="auto">
          <a:xfrm rot="8400000">
            <a:off x="5456238" y="4387850"/>
            <a:ext cx="1003300" cy="338138"/>
          </a:xfrm>
          <a:prstGeom prst="rightArrow">
            <a:avLst>
              <a:gd name="adj1" fmla="val 50000"/>
              <a:gd name="adj2" fmla="val 74178"/>
            </a:avLst>
          </a:prstGeom>
          <a:solidFill>
            <a:srgbClr val="4700B8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6884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2775" y="4565650"/>
            <a:ext cx="2103438" cy="1624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85" name="Text Box 20"/>
          <p:cNvSpPr txBox="1">
            <a:spLocks noChangeArrowheads="1"/>
          </p:cNvSpPr>
          <p:nvPr/>
        </p:nvSpPr>
        <p:spPr bwMode="auto">
          <a:xfrm>
            <a:off x="465138" y="3854450"/>
            <a:ext cx="2324100" cy="417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>
                <a:solidFill>
                  <a:srgbClr val="FFFFFF"/>
                </a:solidFill>
              </a:rPr>
              <a:t>2.6s,</a:t>
            </a:r>
            <a:r>
              <a:rPr lang="en-GB" sz="1800">
                <a:solidFill>
                  <a:srgbClr val="000000"/>
                </a:solidFill>
              </a:rPr>
              <a:t> “blue” lamp, faint</a:t>
            </a:r>
          </a:p>
        </p:txBody>
      </p:sp>
      <p:sp>
        <p:nvSpPr>
          <p:cNvPr id="36886" name="Text Box 21"/>
          <p:cNvSpPr txBox="1">
            <a:spLocks noChangeArrowheads="1"/>
          </p:cNvSpPr>
          <p:nvPr/>
        </p:nvSpPr>
        <p:spPr bwMode="auto">
          <a:xfrm>
            <a:off x="422275" y="3525838"/>
            <a:ext cx="2449513" cy="417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>
                <a:solidFill>
                  <a:srgbClr val="FFFFFF"/>
                </a:solidFill>
              </a:rPr>
              <a:t>1.3s</a:t>
            </a:r>
            <a:r>
              <a:rPr lang="en-GB" sz="1800">
                <a:solidFill>
                  <a:srgbClr val="000000"/>
                </a:solidFill>
              </a:rPr>
              <a:t>, “blue” lamp, bright</a:t>
            </a:r>
          </a:p>
        </p:txBody>
      </p:sp>
      <p:sp>
        <p:nvSpPr>
          <p:cNvPr id="36887" name="Text Box 22"/>
          <p:cNvSpPr txBox="1">
            <a:spLocks noChangeArrowheads="1"/>
          </p:cNvSpPr>
          <p:nvPr/>
        </p:nvSpPr>
        <p:spPr bwMode="auto">
          <a:xfrm>
            <a:off x="733425" y="5961063"/>
            <a:ext cx="3197225" cy="42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>
                <a:solidFill>
                  <a:srgbClr val="000000"/>
                </a:solidFill>
              </a:rPr>
              <a:t>Master dark</a:t>
            </a:r>
          </a:p>
        </p:txBody>
      </p:sp>
      <p:pic>
        <p:nvPicPr>
          <p:cNvPr id="36888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0550" y="4014788"/>
            <a:ext cx="1712913" cy="1449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89" name="Text Box 24"/>
          <p:cNvSpPr txBox="1">
            <a:spLocks noChangeArrowheads="1"/>
          </p:cNvSpPr>
          <p:nvPr/>
        </p:nvSpPr>
        <p:spPr bwMode="auto">
          <a:xfrm>
            <a:off x="4062413" y="5665788"/>
            <a:ext cx="3197225" cy="560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>
                <a:solidFill>
                  <a:srgbClr val="000000"/>
                </a:solidFill>
              </a:rPr>
              <a:t>Master flat,</a:t>
            </a:r>
          </a:p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>
                <a:solidFill>
                  <a:srgbClr val="000000"/>
                </a:solidFill>
              </a:rPr>
              <a:t>Blue lamp</a:t>
            </a:r>
          </a:p>
        </p:txBody>
      </p:sp>
      <p:sp>
        <p:nvSpPr>
          <p:cNvPr id="36890" name="Text Box 25"/>
          <p:cNvSpPr txBox="1">
            <a:spLocks noChangeArrowheads="1"/>
          </p:cNvSpPr>
          <p:nvPr/>
        </p:nvSpPr>
        <p:spPr bwMode="auto">
          <a:xfrm>
            <a:off x="3163888" y="5118100"/>
            <a:ext cx="3197225" cy="427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800">
                <a:solidFill>
                  <a:srgbClr val="000000"/>
                </a:solidFill>
              </a:rPr>
              <a:t>Master flat,BB lamp</a:t>
            </a:r>
          </a:p>
        </p:txBody>
      </p:sp>
      <p:sp>
        <p:nvSpPr>
          <p:cNvPr id="36891" name="Line 26"/>
          <p:cNvSpPr>
            <a:spLocks noChangeShapeType="1"/>
          </p:cNvSpPr>
          <p:nvPr/>
        </p:nvSpPr>
        <p:spPr bwMode="auto">
          <a:xfrm flipV="1">
            <a:off x="4992688" y="4308475"/>
            <a:ext cx="1587" cy="8524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92" name="Text Box 27"/>
          <p:cNvSpPr txBox="1">
            <a:spLocks noChangeArrowheads="1"/>
          </p:cNvSpPr>
          <p:nvPr/>
        </p:nvSpPr>
        <p:spPr bwMode="auto">
          <a:xfrm>
            <a:off x="4937125" y="4389438"/>
            <a:ext cx="746125" cy="66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500">
                <a:solidFill>
                  <a:srgbClr val="000000"/>
                </a:solidFill>
              </a:rPr>
              <a:t>DIT ID</a:t>
            </a:r>
          </a:p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500">
                <a:solidFill>
                  <a:srgbClr val="000000"/>
                </a:solidFill>
              </a:rPr>
              <a:t>on</a:t>
            </a:r>
          </a:p>
          <a:p>
            <a:pPr>
              <a:lnSpc>
                <a:spcPct val="8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500">
                <a:solidFill>
                  <a:srgbClr val="000000"/>
                </a:solidFill>
              </a:rPr>
              <a:t>plane</a:t>
            </a:r>
          </a:p>
        </p:txBody>
      </p:sp>
      <p:pic>
        <p:nvPicPr>
          <p:cNvPr id="36893" name="Picture 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5150" y="1643063"/>
            <a:ext cx="1471613" cy="83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94" name="AutoShape 29"/>
          <p:cNvSpPr>
            <a:spLocks noChangeArrowheads="1"/>
          </p:cNvSpPr>
          <p:nvPr/>
        </p:nvSpPr>
        <p:spPr bwMode="auto">
          <a:xfrm rot="8400000">
            <a:off x="5187950" y="1958975"/>
            <a:ext cx="420688" cy="295275"/>
          </a:xfrm>
          <a:prstGeom prst="rightArrow">
            <a:avLst>
              <a:gd name="adj1" fmla="val 50000"/>
              <a:gd name="adj2" fmla="val 35618"/>
            </a:avLst>
          </a:prstGeom>
          <a:solidFill>
            <a:srgbClr val="4700B8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 4" descr="companions.jpg"/>
          <p:cNvPicPr>
            <a:picLocks noChangeAspect="1"/>
          </p:cNvPicPr>
          <p:nvPr/>
        </p:nvPicPr>
        <p:blipFill>
          <a:blip r:embed="rId3" cstate="print"/>
          <a:srcRect t="5907"/>
          <a:stretch>
            <a:fillRect/>
          </a:stretch>
        </p:blipFill>
        <p:spPr bwMode="auto">
          <a:xfrm>
            <a:off x="685800" y="1552575"/>
            <a:ext cx="75184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10"/>
          <p:cNvSpPr>
            <a:spLocks noGrp="1" noChangeArrowheads="1"/>
          </p:cNvSpPr>
          <p:nvPr>
            <p:ph type="title"/>
          </p:nvPr>
        </p:nvSpPr>
        <p:spPr>
          <a:xfrm>
            <a:off x="2143108" y="785794"/>
            <a:ext cx="6840538" cy="647700"/>
          </a:xfrm>
        </p:spPr>
        <p:txBody>
          <a:bodyPr/>
          <a:lstStyle/>
          <a:p>
            <a:pPr eaLnBrk="1" hangingPunct="1"/>
            <a:r>
              <a:rPr lang="en-US" dirty="0" smtClean="0">
                <a:effectLst/>
              </a:rPr>
              <a:t>Mass-Period 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2286000" y="3429000"/>
            <a:ext cx="1852613" cy="32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defTabSz="449263">
              <a:lnSpc>
                <a:spcPct val="69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>
                <a:solidFill>
                  <a:srgbClr val="FFFFFF"/>
                </a:solidFill>
                <a:latin typeface="arial*" pitchFamily="32" charset="0"/>
              </a:rPr>
              <a:t>Radial Velocity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5562600" y="2209800"/>
            <a:ext cx="1778000" cy="32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defTabSz="449263">
              <a:lnSpc>
                <a:spcPct val="69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>
                <a:solidFill>
                  <a:srgbClr val="FF0000"/>
                </a:solidFill>
                <a:latin typeface="arial*" pitchFamily="32" charset="0"/>
              </a:rPr>
              <a:t>Large Surveys</a:t>
            </a: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4495800" y="3886200"/>
            <a:ext cx="2255838" cy="32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defTabSz="449263">
              <a:lnSpc>
                <a:spcPct val="69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>
                <a:solidFill>
                  <a:srgbClr val="99CCFF"/>
                </a:solidFill>
              </a:rPr>
              <a:t>HC &amp; HAR Imaging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886200" y="4733925"/>
            <a:ext cx="1273175" cy="32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defTabSz="449263">
              <a:lnSpc>
                <a:spcPct val="69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>
                <a:solidFill>
                  <a:srgbClr val="FF00FF"/>
                </a:solidFill>
                <a:latin typeface="DejaVu Sans" charset="0"/>
              </a:rPr>
              <a:t>μ</a:t>
            </a:r>
            <a:r>
              <a:rPr lang="en-GB" sz="1600" b="1">
                <a:solidFill>
                  <a:srgbClr val="FF00FF"/>
                </a:solidFill>
                <a:latin typeface="arial*" pitchFamily="32" charset="0"/>
              </a:rPr>
              <a:t> Lensing</a:t>
            </a:r>
          </a:p>
        </p:txBody>
      </p:sp>
      <p:sp>
        <p:nvSpPr>
          <p:cNvPr id="8200" name="Text Box 5"/>
          <p:cNvSpPr txBox="1">
            <a:spLocks noChangeArrowheads="1"/>
          </p:cNvSpPr>
          <p:nvPr/>
        </p:nvSpPr>
        <p:spPr bwMode="auto">
          <a:xfrm>
            <a:off x="1524000" y="4191000"/>
            <a:ext cx="1090613" cy="32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defTabSz="449263">
              <a:lnSpc>
                <a:spcPct val="69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>
                <a:solidFill>
                  <a:srgbClr val="FFFF99"/>
                </a:solidFill>
                <a:latin typeface="arial*" pitchFamily="32" charset="0"/>
              </a:rPr>
              <a:t>Transits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752600" y="1905000"/>
            <a:ext cx="1495425" cy="219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78903" tIns="39452" rIns="78903" bIns="39452"/>
          <a:lstStyle/>
          <a:p>
            <a:pPr>
              <a:lnSpc>
                <a:spcPct val="69000"/>
              </a:lnSpc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/>
            </a:pPr>
            <a:r>
              <a:rPr lang="en-GB" sz="1400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Calibri" charset="0"/>
              </a:rPr>
              <a:t>Stars - BDs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781175" y="3048000"/>
            <a:ext cx="1495425" cy="219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78903" tIns="39452" rIns="78903" bIns="39452"/>
          <a:lstStyle/>
          <a:p>
            <a:pPr>
              <a:lnSpc>
                <a:spcPct val="69000"/>
              </a:lnSpc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/>
            </a:pPr>
            <a:r>
              <a:rPr lang="en-GB" sz="1400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Calibri" charset="0"/>
              </a:rPr>
              <a:t>BDs - Planets</a:t>
            </a:r>
          </a:p>
        </p:txBody>
      </p:sp>
      <p:sp>
        <p:nvSpPr>
          <p:cNvPr id="13" name="Forme libre 12"/>
          <p:cNvSpPr/>
          <p:nvPr/>
        </p:nvSpPr>
        <p:spPr>
          <a:xfrm>
            <a:off x="3479800" y="1752600"/>
            <a:ext cx="3962400" cy="3505200"/>
          </a:xfrm>
          <a:custGeom>
            <a:avLst/>
            <a:gdLst>
              <a:gd name="connsiteX0" fmla="*/ 0 w 3743325"/>
              <a:gd name="connsiteY0" fmla="*/ 0 h 3314700"/>
              <a:gd name="connsiteX1" fmla="*/ 914400 w 3743325"/>
              <a:gd name="connsiteY1" fmla="*/ 3314700 h 3314700"/>
              <a:gd name="connsiteX2" fmla="*/ 3743325 w 3743325"/>
              <a:gd name="connsiteY2" fmla="*/ 3314700 h 3314700"/>
              <a:gd name="connsiteX3" fmla="*/ 3743325 w 3743325"/>
              <a:gd name="connsiteY3" fmla="*/ 14288 h 3314700"/>
              <a:gd name="connsiteX4" fmla="*/ 0 w 3743325"/>
              <a:gd name="connsiteY4" fmla="*/ 0 h 331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3325" h="3314700">
                <a:moveTo>
                  <a:pt x="0" y="0"/>
                </a:moveTo>
                <a:lnTo>
                  <a:pt x="914400" y="3314700"/>
                </a:lnTo>
                <a:lnTo>
                  <a:pt x="3743325" y="3314700"/>
                </a:lnTo>
                <a:lnTo>
                  <a:pt x="3743325" y="14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1"/>
          <p:cNvSpPr txBox="1">
            <a:spLocks noChangeArrowheads="1"/>
          </p:cNvSpPr>
          <p:nvPr/>
        </p:nvSpPr>
        <p:spPr bwMode="auto">
          <a:xfrm>
            <a:off x="287337" y="285728"/>
            <a:ext cx="8856663" cy="129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50760" tIns="50760" rIns="90000" bIns="50760" anchor="ctr"/>
          <a:lstStyle/>
          <a:p>
            <a:pPr algn="r">
              <a:lnSpc>
                <a:spcPct val="84000"/>
              </a:lnSpc>
              <a:buClr>
                <a:srgbClr val="EAEAEA"/>
              </a:buClr>
              <a:buFont typeface="Comic Sans MS" pitchFamily="6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sz="3200" b="1" dirty="0" err="1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sph_ifs_spectra_positions</a:t>
            </a:r>
            <a:endParaRPr lang="en-GB" sz="3200" b="1" dirty="0">
              <a:solidFill>
                <a:srgbClr val="EAEAE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484313"/>
            <a:ext cx="4695825" cy="5373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4932363" y="2133600"/>
            <a:ext cx="4211637" cy="174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1500"/>
              </a:spcBef>
              <a:buFont typeface="Comic Sans MS" pitchFamily="6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  <a:latin typeface="Comic Sans MS" pitchFamily="64" charset="0"/>
              </a:rPr>
              <a:t>About 60k pixels mis-identified</a:t>
            </a:r>
          </a:p>
          <a:p>
            <a:pPr>
              <a:lnSpc>
                <a:spcPct val="100000"/>
              </a:lnSpc>
              <a:spcBef>
                <a:spcPts val="1500"/>
              </a:spcBef>
              <a:buFont typeface="Comic Sans MS" pitchFamily="6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00"/>
                </a:solidFill>
                <a:latin typeface="Comic Sans MS" pitchFamily="64" charset="0"/>
              </a:rPr>
              <a:t>Averaging ~1 pixel / spectrum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"/>
          <p:cNvSpPr txBox="1">
            <a:spLocks noChangeArrowheads="1"/>
          </p:cNvSpPr>
          <p:nvPr/>
        </p:nvSpPr>
        <p:spPr bwMode="auto">
          <a:xfrm>
            <a:off x="0" y="441325"/>
            <a:ext cx="8856663" cy="129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50760" tIns="50760" rIns="90000" bIns="50760" anchor="ctr"/>
          <a:lstStyle/>
          <a:p>
            <a:pPr algn="r">
              <a:lnSpc>
                <a:spcPct val="84000"/>
              </a:lnSpc>
              <a:buClr>
                <a:srgbClr val="EAEAEA"/>
              </a:buClr>
              <a:buFont typeface="Comic Sans MS" pitchFamily="6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sz="3200" b="1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Running a recipe</a:t>
            </a:r>
          </a:p>
        </p:txBody>
      </p:sp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96850" y="1736725"/>
            <a:ext cx="8748713" cy="4852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50760" tIns="50760" rIns="90000" bIns="50760"/>
          <a:lstStyle/>
          <a:p>
            <a:pPr marL="381000" indent="-341313">
              <a:lnSpc>
                <a:spcPct val="90000"/>
              </a:lnSpc>
              <a:spcBef>
                <a:spcPts val="800"/>
              </a:spcBef>
              <a:buSzPct val="125000"/>
              <a:buFont typeface="Comic Sans MS" pitchFamily="64" charset="0"/>
              <a:buNone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Methods provided:</a:t>
            </a: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25000"/>
              <a:buFont typeface="Arial" pitchFamily="34" charset="0"/>
              <a:buChar char="•"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Esorex</a:t>
            </a: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25000"/>
              <a:buFont typeface="Arial" pitchFamily="34" charset="0"/>
              <a:buChar char="•"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Gasgano</a:t>
            </a: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25000"/>
              <a:buFont typeface="Arial" pitchFamily="34" charset="0"/>
              <a:buChar char="•"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New data </a:t>
            </a: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organizer by ESO</a:t>
            </a: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25000"/>
              <a:buFont typeface="Arial" pitchFamily="34" charset="0"/>
              <a:buChar char="•"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</a:t>
            </a:r>
            <a:r>
              <a:rPr lang="en-GB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ython</a:t>
            </a: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SzPct val="125000"/>
              <a:buFont typeface="Comic Sans MS" pitchFamily="64" charset="0"/>
              <a:buNone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SzPct val="125000"/>
              <a:buFont typeface="Comic Sans MS" pitchFamily="64" charset="0"/>
              <a:buNone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Additional Methods:</a:t>
            </a: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25000"/>
              <a:buFont typeface="Arial" pitchFamily="34" charset="0"/>
              <a:buChar char="•"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 program</a:t>
            </a: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25000"/>
              <a:buFont typeface="Arial" pitchFamily="34" charset="0"/>
              <a:buChar char="•"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r>
              <a:rPr lang="en-GB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Your </a:t>
            </a:r>
            <a:r>
              <a:rPr lang="en-GB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own pipeline infrastructure…</a:t>
            </a:r>
          </a:p>
          <a:p>
            <a:pPr marL="381000" indent="-341313">
              <a:lnSpc>
                <a:spcPct val="90000"/>
              </a:lnSpc>
              <a:spcBef>
                <a:spcPts val="800"/>
              </a:spcBef>
              <a:buSzPct val="125000"/>
              <a:buFont typeface="Comic Sans MS" pitchFamily="64" charset="0"/>
              <a:buNone/>
              <a:tabLst>
                <a:tab pos="381000" algn="l"/>
                <a:tab pos="500063" algn="l"/>
                <a:tab pos="957263" algn="l"/>
                <a:tab pos="1414463" algn="l"/>
                <a:tab pos="1871663" algn="l"/>
                <a:tab pos="2328863" algn="l"/>
                <a:tab pos="2786063" algn="l"/>
                <a:tab pos="3243263" algn="l"/>
                <a:tab pos="3700463" algn="l"/>
                <a:tab pos="4157663" algn="l"/>
                <a:tab pos="4614863" algn="l"/>
                <a:tab pos="5072063" algn="l"/>
                <a:tab pos="5529263" algn="l"/>
                <a:tab pos="5986463" algn="l"/>
                <a:tab pos="6443663" algn="l"/>
                <a:tab pos="6900863" algn="l"/>
                <a:tab pos="7358063" algn="l"/>
                <a:tab pos="7815263" algn="l"/>
                <a:tab pos="8272463" algn="l"/>
                <a:tab pos="8729663" algn="l"/>
                <a:tab pos="9186863" algn="l"/>
              </a:tabLst>
              <a:defRPr/>
            </a:pP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357166"/>
            <a:ext cx="8848725" cy="87471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Exo</a:t>
            </a:r>
            <a:r>
              <a:rPr lang="en-US" dirty="0" smtClean="0"/>
              <a:t>-Planets</a:t>
            </a:r>
          </a:p>
        </p:txBody>
      </p:sp>
      <p:sp>
        <p:nvSpPr>
          <p:cNvPr id="7171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9D96FCB-C8D7-4417-85E2-D8193D222C82}" type="slidenum">
              <a:rPr lang="en-US"/>
              <a:pPr/>
              <a:t>32</a:t>
            </a:fld>
            <a:endParaRPr lang="en-US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49" y="1643050"/>
            <a:ext cx="7186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290512" y="0"/>
            <a:ext cx="8853488" cy="906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EAEAEA"/>
              </a:buClr>
              <a:buSzPct val="100000"/>
              <a:buFont typeface="Comic Sans MS" pitchFamily="6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Pipeline development for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08" y="828675"/>
            <a:ext cx="6840538" cy="647700"/>
          </a:xfrm>
        </p:spPr>
        <p:txBody>
          <a:bodyPr/>
          <a:lstStyle/>
          <a:p>
            <a:pPr eaLnBrk="1" hangingPunct="1"/>
            <a:r>
              <a:rPr lang="en-US" dirty="0" smtClean="0">
                <a:effectLst/>
              </a:rPr>
              <a:t>Targets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229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sz="2400" dirty="0" smtClean="0">
                <a:effectLst/>
              </a:rPr>
              <a:t>C</a:t>
            </a:r>
            <a:r>
              <a:rPr lang="en-US" sz="2400" dirty="0" smtClean="0">
                <a:effectLst/>
              </a:rPr>
              <a:t>lasses:  </a:t>
            </a:r>
            <a:r>
              <a:rPr lang="en-US" sz="2000" dirty="0" smtClean="0">
                <a:solidFill>
                  <a:schemeClr val="bg2"/>
                </a:solidFill>
                <a:effectLst/>
              </a:rPr>
              <a:t>several </a:t>
            </a:r>
            <a:r>
              <a:rPr lang="en-US" sz="2000" dirty="0" smtClean="0">
                <a:solidFill>
                  <a:schemeClr val="bg2"/>
                </a:solidFill>
                <a:effectLst/>
              </a:rPr>
              <a:t>hundreds </a:t>
            </a:r>
            <a:r>
              <a:rPr lang="en-US" sz="2000" dirty="0" smtClean="0">
                <a:solidFill>
                  <a:schemeClr val="bg2"/>
                </a:solidFill>
                <a:effectLst/>
              </a:rPr>
              <a:t>objects</a:t>
            </a:r>
            <a:endParaRPr lang="en-US" sz="2000" dirty="0" smtClean="0">
              <a:solidFill>
                <a:schemeClr val="bg2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Young nearby stars (5-50 </a:t>
            </a:r>
            <a:r>
              <a:rPr lang="en-US" sz="2000" dirty="0" err="1" smtClean="0">
                <a:effectLst/>
              </a:rPr>
              <a:t>Myr</a:t>
            </a:r>
            <a:r>
              <a:rPr lang="en-US" sz="2000" dirty="0" smtClean="0">
                <a:effectLst/>
              </a:rPr>
              <a:t>) (detection down to 0.5 M</a:t>
            </a:r>
            <a:r>
              <a:rPr lang="en-US" sz="2000" baseline="-25000" dirty="0" smtClean="0">
                <a:effectLst/>
              </a:rPr>
              <a:t>J</a:t>
            </a:r>
            <a:r>
              <a:rPr lang="en-US" sz="2000" dirty="0" smtClean="0">
                <a:effectLst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Young active F-K stars (0.1 – 1 </a:t>
            </a:r>
            <a:r>
              <a:rPr lang="en-US" sz="2000" dirty="0" err="1" smtClean="0">
                <a:effectLst/>
              </a:rPr>
              <a:t>Gyr</a:t>
            </a:r>
            <a:r>
              <a:rPr lang="en-US" sz="2000" dirty="0" smtClean="0">
                <a:effectLst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Late type stars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Known planetary systems </a:t>
            </a:r>
            <a:r>
              <a:rPr lang="en-US" sz="1600" dirty="0" smtClean="0">
                <a:effectLst/>
              </a:rPr>
              <a:t>(from other techniques)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Closest stars (&lt; 6 pc)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</a:pPr>
            <a:endParaRPr lang="en-US" sz="2000" dirty="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sz="2400" dirty="0" smtClean="0">
                <a:effectLst/>
              </a:rPr>
              <a:t>Selection of individual targets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Known (proto</a:t>
            </a:r>
            <a:r>
              <a:rPr lang="en-US" sz="2000" dirty="0" smtClean="0">
                <a:effectLst/>
              </a:rPr>
              <a:t>) - planetary </a:t>
            </a:r>
            <a:r>
              <a:rPr lang="en-US" sz="2000" dirty="0" smtClean="0">
                <a:effectLst/>
              </a:rPr>
              <a:t>disks: </a:t>
            </a:r>
            <a:r>
              <a:rPr lang="en-US" sz="1600" dirty="0" smtClean="0">
                <a:effectLst/>
              </a:rPr>
              <a:t>physics, evolution, dynamics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</a:rPr>
              <a:t>Variety of </a:t>
            </a:r>
            <a:r>
              <a:rPr lang="en-US" sz="2000" dirty="0" smtClean="0">
                <a:effectLst/>
              </a:rPr>
              <a:t>high </a:t>
            </a:r>
            <a:r>
              <a:rPr lang="en-US" sz="2000" dirty="0" smtClean="0">
                <a:effectLst/>
              </a:rPr>
              <a:t>contrast targets: </a:t>
            </a:r>
            <a:r>
              <a:rPr lang="en-US" sz="1600" dirty="0" smtClean="0">
                <a:effectLst/>
              </a:rPr>
              <a:t>YSO gas environment, evolved stars, Solar System objects</a:t>
            </a:r>
            <a:endParaRPr lang="en-US" sz="20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ChangeArrowheads="1"/>
          </p:cNvSpPr>
          <p:nvPr/>
        </p:nvSpPr>
        <p:spPr bwMode="auto">
          <a:xfrm>
            <a:off x="357158" y="2071678"/>
            <a:ext cx="8153400" cy="29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- Survey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all accessible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stars </a:t>
            </a:r>
          </a:p>
          <a:p>
            <a:pPr>
              <a:lnSpc>
                <a:spcPct val="150000"/>
              </a:lnSpc>
              <a:spcBef>
                <a:spcPct val="2500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- Follow-up observations for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planet characterization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-&gt; A few hundred nights required over several years </a:t>
            </a:r>
          </a:p>
          <a:p>
            <a:pPr>
              <a:lnSpc>
                <a:spcPct val="120000"/>
              </a:lnSpc>
              <a:spcBef>
                <a:spcPct val="25000"/>
              </a:spcBef>
              <a:buFont typeface="Wingdings" charset="2"/>
              <a:buChar char="Ø"/>
              <a:defRPr/>
            </a:pPr>
            <a:endParaRPr lang="en-US" sz="2000" dirty="0">
              <a:solidFill>
                <a:schemeClr val="tx1"/>
              </a:solidFill>
              <a:latin typeface="Comic Sans MS" pitchFamily="64" charset="0"/>
            </a:endParaRPr>
          </a:p>
          <a:p>
            <a:pPr>
              <a:lnSpc>
                <a:spcPct val="120000"/>
              </a:lnSpc>
              <a:spcBef>
                <a:spcPct val="25000"/>
              </a:spcBef>
              <a:buFont typeface="Wingdings" charset="2"/>
              <a:buChar char="Ø"/>
              <a:defRPr/>
            </a:pPr>
            <a:r>
              <a:rPr lang="en-US" dirty="0">
                <a:solidFill>
                  <a:schemeClr val="tx1"/>
                </a:solidFill>
                <a:latin typeface="Comic Sans MS" pitchFamily="64" charset="0"/>
              </a:rPr>
              <a:t>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339975" y="995350"/>
            <a:ext cx="68405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r>
              <a:rPr lang="en-US" sz="3200" dirty="0">
                <a:solidFill>
                  <a:srgbClr val="FFFF00"/>
                </a:solidFill>
                <a:latin typeface="Comic Sans MS" pitchFamily="64" charset="0"/>
              </a:rPr>
              <a:t>                 </a:t>
            </a:r>
            <a:r>
              <a:rPr lang="en-US" sz="3200" dirty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Operation strategy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8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8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8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8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899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214546" y="828675"/>
            <a:ext cx="6840538" cy="647700"/>
          </a:xfrm>
        </p:spPr>
        <p:txBody>
          <a:bodyPr/>
          <a:lstStyle/>
          <a:p>
            <a:pPr eaLnBrk="1" hangingPunct="1"/>
            <a:r>
              <a:rPr lang="fr-FR" dirty="0" smtClean="0">
                <a:effectLst/>
              </a:rPr>
              <a:t>Design</a:t>
            </a:r>
          </a:p>
        </p:txBody>
      </p:sp>
      <p:pic>
        <p:nvPicPr>
          <p:cNvPr id="11267" name="Picture 2" descr="top-view-15dec2008"/>
          <p:cNvPicPr>
            <a:picLocks noChangeAspect="1" noChangeArrowheads="1"/>
          </p:cNvPicPr>
          <p:nvPr/>
        </p:nvPicPr>
        <p:blipFill>
          <a:blip r:embed="rId2" cstate="print"/>
          <a:srcRect l="11089" t="13020" r="896" b="19188"/>
          <a:stretch>
            <a:fillRect/>
          </a:stretch>
        </p:blipFill>
        <p:spPr bwMode="auto">
          <a:xfrm>
            <a:off x="-76200" y="1565275"/>
            <a:ext cx="9220200" cy="522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381000" y="1447800"/>
            <a:ext cx="709613" cy="6699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2800" b="1">
                <a:solidFill>
                  <a:srgbClr val="21981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neva" charset="0"/>
              </a:rPr>
              <a:t>CPI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392113" y="5718175"/>
            <a:ext cx="1131887" cy="647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IRDIS</a:t>
            </a:r>
            <a:endParaRPr lang="en-US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5435600" y="5487988"/>
            <a:ext cx="736600" cy="647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IFS</a:t>
            </a:r>
            <a:endParaRPr lang="en-US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2" name="Text Box 7"/>
          <p:cNvSpPr txBox="1">
            <a:spLocks noChangeArrowheads="1"/>
          </p:cNvSpPr>
          <p:nvPr/>
        </p:nvSpPr>
        <p:spPr bwMode="auto">
          <a:xfrm>
            <a:off x="7373938" y="4421188"/>
            <a:ext cx="1508125" cy="647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2800">
                <a:solidFill>
                  <a:srgbClr val="B7F1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ZIMPOL</a:t>
            </a:r>
            <a:endParaRPr lang="en-US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1143000" y="1870075"/>
            <a:ext cx="685800" cy="381000"/>
          </a:xfrm>
          <a:prstGeom prst="line">
            <a:avLst/>
          </a:prstGeom>
          <a:noFill/>
          <a:ln w="38100">
            <a:solidFill>
              <a:srgbClr val="219814"/>
            </a:solidFill>
            <a:round/>
            <a:headE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4" name="Text Box 9"/>
          <p:cNvSpPr txBox="1">
            <a:spLocks noChangeArrowheads="1"/>
          </p:cNvSpPr>
          <p:nvPr/>
        </p:nvSpPr>
        <p:spPr bwMode="auto">
          <a:xfrm>
            <a:off x="2906713" y="2098675"/>
            <a:ext cx="598487" cy="36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400">
                <a:solidFill>
                  <a:srgbClr val="DD773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ITTM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5" name="Text Box 10"/>
          <p:cNvSpPr txBox="1">
            <a:spLocks noChangeArrowheads="1"/>
          </p:cNvSpPr>
          <p:nvPr/>
        </p:nvSpPr>
        <p:spPr bwMode="auto">
          <a:xfrm>
            <a:off x="5029200" y="2403475"/>
            <a:ext cx="668338" cy="36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400">
                <a:solidFill>
                  <a:srgbClr val="DD773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PTTM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6" name="Text Box 11"/>
          <p:cNvSpPr txBox="1">
            <a:spLocks noChangeArrowheads="1"/>
          </p:cNvSpPr>
          <p:nvPr/>
        </p:nvSpPr>
        <p:spPr bwMode="auto">
          <a:xfrm>
            <a:off x="6477000" y="2784475"/>
            <a:ext cx="460375" cy="36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400">
                <a:solidFill>
                  <a:srgbClr val="DD773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DM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7" name="Text Box 12"/>
          <p:cNvSpPr txBox="1">
            <a:spLocks noChangeArrowheads="1"/>
          </p:cNvSpPr>
          <p:nvPr/>
        </p:nvSpPr>
        <p:spPr bwMode="auto">
          <a:xfrm>
            <a:off x="3867150" y="5375275"/>
            <a:ext cx="781050" cy="36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400">
                <a:solidFill>
                  <a:srgbClr val="DD773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DTTP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8" name="Text Box 13"/>
          <p:cNvSpPr txBox="1">
            <a:spLocks noChangeArrowheads="1"/>
          </p:cNvSpPr>
          <p:nvPr/>
        </p:nvSpPr>
        <p:spPr bwMode="auto">
          <a:xfrm>
            <a:off x="76200" y="3851275"/>
            <a:ext cx="781050" cy="36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400">
                <a:solidFill>
                  <a:srgbClr val="DD773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DTTS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69" name="Text Box 14"/>
          <p:cNvSpPr txBox="1">
            <a:spLocks noChangeArrowheads="1"/>
          </p:cNvSpPr>
          <p:nvPr/>
        </p:nvSpPr>
        <p:spPr bwMode="auto">
          <a:xfrm>
            <a:off x="2952750" y="5006975"/>
            <a:ext cx="781050" cy="36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400">
                <a:solidFill>
                  <a:srgbClr val="DD773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WFS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3429000" y="2403475"/>
            <a:ext cx="152400" cy="457200"/>
          </a:xfrm>
          <a:prstGeom prst="line">
            <a:avLst/>
          </a:prstGeom>
          <a:noFill/>
          <a:ln w="25400">
            <a:solidFill>
              <a:srgbClr val="FFAE47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0" name="Line 17"/>
          <p:cNvSpPr>
            <a:spLocks noChangeShapeType="1"/>
          </p:cNvSpPr>
          <p:nvPr/>
        </p:nvSpPr>
        <p:spPr bwMode="auto">
          <a:xfrm flipH="1">
            <a:off x="6172200" y="3089275"/>
            <a:ext cx="381000" cy="457200"/>
          </a:xfrm>
          <a:prstGeom prst="line">
            <a:avLst/>
          </a:prstGeom>
          <a:noFill/>
          <a:ln w="25400">
            <a:solidFill>
              <a:srgbClr val="FFAE47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1" name="Line 18"/>
          <p:cNvSpPr>
            <a:spLocks noChangeShapeType="1"/>
          </p:cNvSpPr>
          <p:nvPr/>
        </p:nvSpPr>
        <p:spPr bwMode="auto">
          <a:xfrm rot="101797" flipH="1" flipV="1">
            <a:off x="4114800" y="4460875"/>
            <a:ext cx="152400" cy="993775"/>
          </a:xfrm>
          <a:prstGeom prst="line">
            <a:avLst/>
          </a:prstGeom>
          <a:noFill/>
          <a:ln w="25400">
            <a:solidFill>
              <a:srgbClr val="FFAE47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2" name="Line 19"/>
          <p:cNvSpPr>
            <a:spLocks noChangeShapeType="1"/>
          </p:cNvSpPr>
          <p:nvPr/>
        </p:nvSpPr>
        <p:spPr bwMode="auto">
          <a:xfrm flipH="1" flipV="1">
            <a:off x="3200400" y="4460875"/>
            <a:ext cx="152400" cy="609600"/>
          </a:xfrm>
          <a:prstGeom prst="line">
            <a:avLst/>
          </a:prstGeom>
          <a:noFill/>
          <a:ln w="25400">
            <a:solidFill>
              <a:srgbClr val="FFAE47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3" name="Line 20"/>
          <p:cNvSpPr>
            <a:spLocks noChangeShapeType="1"/>
          </p:cNvSpPr>
          <p:nvPr/>
        </p:nvSpPr>
        <p:spPr bwMode="auto">
          <a:xfrm>
            <a:off x="762000" y="4079875"/>
            <a:ext cx="990600" cy="76200"/>
          </a:xfrm>
          <a:prstGeom prst="line">
            <a:avLst/>
          </a:prstGeom>
          <a:noFill/>
          <a:ln w="25400">
            <a:solidFill>
              <a:srgbClr val="FFAE47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4" name="Line 21"/>
          <p:cNvSpPr>
            <a:spLocks noChangeShapeType="1"/>
          </p:cNvSpPr>
          <p:nvPr/>
        </p:nvSpPr>
        <p:spPr bwMode="auto">
          <a:xfrm flipH="1">
            <a:off x="4876800" y="4308475"/>
            <a:ext cx="76200" cy="38100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5" name="Line 22"/>
          <p:cNvSpPr>
            <a:spLocks noChangeShapeType="1"/>
          </p:cNvSpPr>
          <p:nvPr/>
        </p:nvSpPr>
        <p:spPr bwMode="auto">
          <a:xfrm flipH="1">
            <a:off x="3657600" y="3927475"/>
            <a:ext cx="76200" cy="38100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6" name="Line 23"/>
          <p:cNvSpPr>
            <a:spLocks noChangeShapeType="1"/>
          </p:cNvSpPr>
          <p:nvPr/>
        </p:nvSpPr>
        <p:spPr bwMode="auto">
          <a:xfrm flipH="1">
            <a:off x="1828800" y="3851275"/>
            <a:ext cx="457200" cy="45720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7" name="Line 24"/>
          <p:cNvSpPr>
            <a:spLocks noChangeShapeType="1"/>
          </p:cNvSpPr>
          <p:nvPr/>
        </p:nvSpPr>
        <p:spPr bwMode="auto">
          <a:xfrm flipH="1">
            <a:off x="1828800" y="5222875"/>
            <a:ext cx="457200" cy="45720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9" name="Text Box 25"/>
          <p:cNvSpPr txBox="1">
            <a:spLocks noChangeArrowheads="1"/>
          </p:cNvSpPr>
          <p:nvPr/>
        </p:nvSpPr>
        <p:spPr bwMode="auto">
          <a:xfrm>
            <a:off x="3287713" y="1844675"/>
            <a:ext cx="882650" cy="330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200">
                <a:solidFill>
                  <a:srgbClr val="A826D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De-rotator</a:t>
            </a:r>
            <a:endParaRPr lang="en-US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0" name="Text Box 27"/>
          <p:cNvSpPr txBox="1">
            <a:spLocks noChangeArrowheads="1"/>
          </p:cNvSpPr>
          <p:nvPr/>
        </p:nvSpPr>
        <p:spPr bwMode="auto">
          <a:xfrm>
            <a:off x="4362450" y="3713163"/>
            <a:ext cx="704850" cy="2905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rgbClr val="C5B5E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VIS ADC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1" name="Text Box 28"/>
          <p:cNvSpPr txBox="1">
            <a:spLocks noChangeArrowheads="1"/>
          </p:cNvSpPr>
          <p:nvPr/>
        </p:nvSpPr>
        <p:spPr bwMode="auto">
          <a:xfrm>
            <a:off x="2819400" y="3546475"/>
            <a:ext cx="704850" cy="290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rgbClr val="C5B5E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NIR ADC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2" name="Text Box 29"/>
          <p:cNvSpPr txBox="1">
            <a:spLocks noChangeArrowheads="1"/>
          </p:cNvSpPr>
          <p:nvPr/>
        </p:nvSpPr>
        <p:spPr bwMode="auto">
          <a:xfrm>
            <a:off x="5353050" y="1717675"/>
            <a:ext cx="742950" cy="330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200">
                <a:solidFill>
                  <a:srgbClr val="219814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Focus 1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3" name="Text Box 30"/>
          <p:cNvSpPr txBox="1">
            <a:spLocks noChangeArrowheads="1"/>
          </p:cNvSpPr>
          <p:nvPr/>
        </p:nvSpPr>
        <p:spPr bwMode="auto">
          <a:xfrm>
            <a:off x="5562600" y="2708275"/>
            <a:ext cx="742950" cy="330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200">
                <a:solidFill>
                  <a:srgbClr val="219814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Focus 2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4" name="Text Box 31"/>
          <p:cNvSpPr txBox="1">
            <a:spLocks noChangeArrowheads="1"/>
          </p:cNvSpPr>
          <p:nvPr/>
        </p:nvSpPr>
        <p:spPr bwMode="auto">
          <a:xfrm>
            <a:off x="457200" y="4384675"/>
            <a:ext cx="742950" cy="330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200">
                <a:solidFill>
                  <a:srgbClr val="219814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Focus 3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5" name="Text Box 32"/>
          <p:cNvSpPr txBox="1">
            <a:spLocks noChangeArrowheads="1"/>
          </p:cNvSpPr>
          <p:nvPr/>
        </p:nvSpPr>
        <p:spPr bwMode="auto">
          <a:xfrm>
            <a:off x="7105650" y="2987675"/>
            <a:ext cx="742950" cy="330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200">
                <a:solidFill>
                  <a:srgbClr val="219814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Focus 4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6" name="Freeform 33"/>
          <p:cNvSpPr>
            <a:spLocks/>
          </p:cNvSpPr>
          <p:nvPr/>
        </p:nvSpPr>
        <p:spPr bwMode="auto">
          <a:xfrm>
            <a:off x="4724400" y="1946275"/>
            <a:ext cx="685800" cy="495300"/>
          </a:xfrm>
          <a:custGeom>
            <a:avLst/>
            <a:gdLst/>
            <a:ahLst/>
            <a:cxnLst>
              <a:cxn ang="0">
                <a:pos x="432" y="0"/>
              </a:cxn>
              <a:cxn ang="0">
                <a:pos x="288" y="48"/>
              </a:cxn>
              <a:cxn ang="0">
                <a:pos x="288" y="192"/>
              </a:cxn>
              <a:cxn ang="0">
                <a:pos x="48" y="192"/>
              </a:cxn>
              <a:cxn ang="0">
                <a:pos x="0" y="192"/>
              </a:cxn>
            </a:cxnLst>
            <a:rect l="0" t="0" r="r" b="b"/>
            <a:pathLst>
              <a:path w="432" h="216">
                <a:moveTo>
                  <a:pt x="432" y="0"/>
                </a:moveTo>
                <a:cubicBezTo>
                  <a:pt x="372" y="8"/>
                  <a:pt x="312" y="16"/>
                  <a:pt x="288" y="48"/>
                </a:cubicBezTo>
                <a:cubicBezTo>
                  <a:pt x="264" y="80"/>
                  <a:pt x="328" y="168"/>
                  <a:pt x="288" y="192"/>
                </a:cubicBezTo>
                <a:cubicBezTo>
                  <a:pt x="248" y="216"/>
                  <a:pt x="96" y="192"/>
                  <a:pt x="48" y="192"/>
                </a:cubicBezTo>
                <a:cubicBezTo>
                  <a:pt x="0" y="192"/>
                  <a:pt x="8" y="192"/>
                  <a:pt x="0" y="192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stealth" w="med" len="sm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7" name="Freeform 34"/>
          <p:cNvSpPr>
            <a:spLocks/>
          </p:cNvSpPr>
          <p:nvPr/>
        </p:nvSpPr>
        <p:spPr bwMode="auto">
          <a:xfrm>
            <a:off x="6477000" y="3317875"/>
            <a:ext cx="1054100" cy="1524000"/>
          </a:xfrm>
          <a:custGeom>
            <a:avLst/>
            <a:gdLst/>
            <a:ahLst/>
            <a:cxnLst>
              <a:cxn ang="0">
                <a:pos x="576" y="0"/>
              </a:cxn>
              <a:cxn ang="0">
                <a:pos x="624" y="336"/>
              </a:cxn>
              <a:cxn ang="0">
                <a:pos x="336" y="528"/>
              </a:cxn>
              <a:cxn ang="0">
                <a:pos x="336" y="720"/>
              </a:cxn>
              <a:cxn ang="0">
                <a:pos x="0" y="960"/>
              </a:cxn>
            </a:cxnLst>
            <a:rect l="0" t="0" r="r" b="b"/>
            <a:pathLst>
              <a:path w="664" h="960">
                <a:moveTo>
                  <a:pt x="576" y="0"/>
                </a:moveTo>
                <a:cubicBezTo>
                  <a:pt x="620" y="124"/>
                  <a:pt x="664" y="248"/>
                  <a:pt x="624" y="336"/>
                </a:cubicBezTo>
                <a:cubicBezTo>
                  <a:pt x="584" y="424"/>
                  <a:pt x="384" y="464"/>
                  <a:pt x="336" y="528"/>
                </a:cubicBezTo>
                <a:cubicBezTo>
                  <a:pt x="288" y="592"/>
                  <a:pt x="392" y="648"/>
                  <a:pt x="336" y="720"/>
                </a:cubicBezTo>
                <a:cubicBezTo>
                  <a:pt x="280" y="792"/>
                  <a:pt x="56" y="920"/>
                  <a:pt x="0" y="960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stealth" w="med" len="sm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8" name="Freeform 35"/>
          <p:cNvSpPr>
            <a:spLocks/>
          </p:cNvSpPr>
          <p:nvPr/>
        </p:nvSpPr>
        <p:spPr bwMode="auto">
          <a:xfrm>
            <a:off x="3962400" y="2860675"/>
            <a:ext cx="1676400" cy="1219200"/>
          </a:xfrm>
          <a:custGeom>
            <a:avLst/>
            <a:gdLst/>
            <a:ahLst/>
            <a:cxnLst>
              <a:cxn ang="0">
                <a:pos x="912" y="0"/>
              </a:cxn>
              <a:cxn ang="0">
                <a:pos x="720" y="144"/>
              </a:cxn>
              <a:cxn ang="0">
                <a:pos x="720" y="432"/>
              </a:cxn>
              <a:cxn ang="0">
                <a:pos x="96" y="576"/>
              </a:cxn>
              <a:cxn ang="0">
                <a:pos x="144" y="816"/>
              </a:cxn>
              <a:cxn ang="0">
                <a:pos x="0" y="912"/>
              </a:cxn>
            </a:cxnLst>
            <a:rect l="0" t="0" r="r" b="b"/>
            <a:pathLst>
              <a:path w="912" h="912">
                <a:moveTo>
                  <a:pt x="912" y="0"/>
                </a:moveTo>
                <a:cubicBezTo>
                  <a:pt x="832" y="36"/>
                  <a:pt x="752" y="72"/>
                  <a:pt x="720" y="144"/>
                </a:cubicBezTo>
                <a:cubicBezTo>
                  <a:pt x="688" y="216"/>
                  <a:pt x="824" y="360"/>
                  <a:pt x="720" y="432"/>
                </a:cubicBezTo>
                <a:cubicBezTo>
                  <a:pt x="616" y="504"/>
                  <a:pt x="192" y="512"/>
                  <a:pt x="96" y="576"/>
                </a:cubicBezTo>
                <a:cubicBezTo>
                  <a:pt x="0" y="640"/>
                  <a:pt x="160" y="760"/>
                  <a:pt x="144" y="816"/>
                </a:cubicBezTo>
                <a:cubicBezTo>
                  <a:pt x="128" y="872"/>
                  <a:pt x="64" y="892"/>
                  <a:pt x="0" y="912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stealth" w="med" len="sm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89" name="AutoShape 37"/>
          <p:cNvSpPr>
            <a:spLocks noChangeArrowheads="1"/>
          </p:cNvSpPr>
          <p:nvPr/>
        </p:nvSpPr>
        <p:spPr bwMode="auto">
          <a:xfrm rot="939695">
            <a:off x="4660900" y="5257800"/>
            <a:ext cx="3238500" cy="125888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609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90" name="AutoShape 38"/>
          <p:cNvSpPr>
            <a:spLocks noChangeArrowheads="1"/>
          </p:cNvSpPr>
          <p:nvPr/>
        </p:nvSpPr>
        <p:spPr bwMode="auto">
          <a:xfrm>
            <a:off x="-76200" y="4689475"/>
            <a:ext cx="1905000" cy="20574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609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91" name="AutoShape 39"/>
          <p:cNvSpPr>
            <a:spLocks noChangeArrowheads="1"/>
          </p:cNvSpPr>
          <p:nvPr/>
        </p:nvSpPr>
        <p:spPr bwMode="auto">
          <a:xfrm rot="876339">
            <a:off x="7315200" y="3622675"/>
            <a:ext cx="1676400" cy="22860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B7F1FF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1301" name="Line 40"/>
          <p:cNvSpPr>
            <a:spLocks noChangeShapeType="1"/>
          </p:cNvSpPr>
          <p:nvPr/>
        </p:nvSpPr>
        <p:spPr bwMode="auto">
          <a:xfrm flipH="1">
            <a:off x="3276600" y="3775075"/>
            <a:ext cx="76200" cy="304800"/>
          </a:xfrm>
          <a:prstGeom prst="line">
            <a:avLst/>
          </a:prstGeom>
          <a:noFill/>
          <a:ln w="12700">
            <a:solidFill>
              <a:srgbClr val="A826DD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02" name="Line 41"/>
          <p:cNvSpPr>
            <a:spLocks noChangeShapeType="1"/>
          </p:cNvSpPr>
          <p:nvPr/>
        </p:nvSpPr>
        <p:spPr bwMode="auto">
          <a:xfrm flipH="1">
            <a:off x="4495800" y="3927475"/>
            <a:ext cx="152400" cy="304800"/>
          </a:xfrm>
          <a:prstGeom prst="line">
            <a:avLst/>
          </a:prstGeom>
          <a:noFill/>
          <a:ln w="12700">
            <a:solidFill>
              <a:srgbClr val="A826DD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4" name="Freeform 42"/>
          <p:cNvSpPr>
            <a:spLocks/>
          </p:cNvSpPr>
          <p:nvPr/>
        </p:nvSpPr>
        <p:spPr bwMode="auto">
          <a:xfrm>
            <a:off x="1143000" y="4270375"/>
            <a:ext cx="914400" cy="342900"/>
          </a:xfrm>
          <a:custGeom>
            <a:avLst/>
            <a:gdLst/>
            <a:ahLst/>
            <a:cxnLst>
              <a:cxn ang="0">
                <a:pos x="0" y="216"/>
              </a:cxn>
              <a:cxn ang="0">
                <a:pos x="144" y="72"/>
              </a:cxn>
              <a:cxn ang="0">
                <a:pos x="240" y="168"/>
              </a:cxn>
              <a:cxn ang="0">
                <a:pos x="480" y="24"/>
              </a:cxn>
              <a:cxn ang="0">
                <a:pos x="576" y="24"/>
              </a:cxn>
            </a:cxnLst>
            <a:rect l="0" t="0" r="r" b="b"/>
            <a:pathLst>
              <a:path w="576" h="216">
                <a:moveTo>
                  <a:pt x="0" y="216"/>
                </a:moveTo>
                <a:cubicBezTo>
                  <a:pt x="52" y="148"/>
                  <a:pt x="104" y="80"/>
                  <a:pt x="144" y="72"/>
                </a:cubicBezTo>
                <a:cubicBezTo>
                  <a:pt x="184" y="64"/>
                  <a:pt x="184" y="176"/>
                  <a:pt x="240" y="168"/>
                </a:cubicBezTo>
                <a:cubicBezTo>
                  <a:pt x="296" y="160"/>
                  <a:pt x="424" y="48"/>
                  <a:pt x="480" y="24"/>
                </a:cubicBezTo>
                <a:cubicBezTo>
                  <a:pt x="536" y="0"/>
                  <a:pt x="556" y="12"/>
                  <a:pt x="576" y="24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stealth" w="med" len="sm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95" name="Text Box 43"/>
          <p:cNvSpPr txBox="1">
            <a:spLocks noChangeArrowheads="1"/>
          </p:cNvSpPr>
          <p:nvPr/>
        </p:nvSpPr>
        <p:spPr bwMode="auto">
          <a:xfrm>
            <a:off x="2743200" y="5299075"/>
            <a:ext cx="857250" cy="290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NIR corono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1305" name="Line 44"/>
          <p:cNvSpPr>
            <a:spLocks noChangeShapeType="1"/>
          </p:cNvSpPr>
          <p:nvPr/>
        </p:nvSpPr>
        <p:spPr bwMode="auto">
          <a:xfrm flipH="1" flipV="1">
            <a:off x="2057400" y="4460875"/>
            <a:ext cx="762000" cy="9144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 type="stealth" w="med" len="sm"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306" name="Line 45"/>
          <p:cNvSpPr>
            <a:spLocks noChangeShapeType="1"/>
          </p:cNvSpPr>
          <p:nvPr/>
        </p:nvSpPr>
        <p:spPr bwMode="auto">
          <a:xfrm flipV="1">
            <a:off x="2895600" y="4156075"/>
            <a:ext cx="304800" cy="12192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07" name="Line 46"/>
          <p:cNvSpPr>
            <a:spLocks noChangeShapeType="1"/>
          </p:cNvSpPr>
          <p:nvPr/>
        </p:nvSpPr>
        <p:spPr bwMode="auto">
          <a:xfrm flipH="1">
            <a:off x="2057400" y="5527675"/>
            <a:ext cx="762000" cy="7620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9" name="AutoShape 47"/>
          <p:cNvSpPr>
            <a:spLocks noChangeArrowheads="1"/>
          </p:cNvSpPr>
          <p:nvPr/>
        </p:nvSpPr>
        <p:spPr bwMode="auto">
          <a:xfrm>
            <a:off x="2819400" y="5375275"/>
            <a:ext cx="762000" cy="187325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00" name="Text Box 48"/>
          <p:cNvSpPr txBox="1">
            <a:spLocks noChangeArrowheads="1"/>
          </p:cNvSpPr>
          <p:nvPr/>
        </p:nvSpPr>
        <p:spPr bwMode="auto">
          <a:xfrm>
            <a:off x="6686550" y="4308475"/>
            <a:ext cx="857250" cy="290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VIS corono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01" name="AutoShape 49"/>
          <p:cNvSpPr>
            <a:spLocks noChangeArrowheads="1"/>
          </p:cNvSpPr>
          <p:nvPr/>
        </p:nvSpPr>
        <p:spPr bwMode="auto">
          <a:xfrm>
            <a:off x="6705600" y="4384675"/>
            <a:ext cx="835025" cy="187325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fr-FR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1311" name="Line 50"/>
          <p:cNvSpPr>
            <a:spLocks noChangeShapeType="1"/>
          </p:cNvSpPr>
          <p:nvPr/>
        </p:nvSpPr>
        <p:spPr bwMode="auto">
          <a:xfrm flipH="1">
            <a:off x="6553200" y="4613275"/>
            <a:ext cx="609600" cy="2286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12" name="Line 51"/>
          <p:cNvSpPr>
            <a:spLocks noChangeShapeType="1"/>
          </p:cNvSpPr>
          <p:nvPr/>
        </p:nvSpPr>
        <p:spPr bwMode="auto">
          <a:xfrm flipH="1">
            <a:off x="7162800" y="4613275"/>
            <a:ext cx="0" cy="5334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13" name="Line 52"/>
          <p:cNvSpPr>
            <a:spLocks noChangeShapeType="1"/>
          </p:cNvSpPr>
          <p:nvPr/>
        </p:nvSpPr>
        <p:spPr bwMode="auto">
          <a:xfrm>
            <a:off x="3733800" y="2098675"/>
            <a:ext cx="533400" cy="457200"/>
          </a:xfrm>
          <a:prstGeom prst="line">
            <a:avLst/>
          </a:prstGeom>
          <a:noFill/>
          <a:ln w="25400">
            <a:solidFill>
              <a:srgbClr val="A826DD"/>
            </a:solidFill>
            <a:round/>
            <a:headEnd/>
            <a:tailEnd type="stealth" w="med" len="sm"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" name="Text Box 53"/>
          <p:cNvSpPr txBox="1">
            <a:spLocks noChangeArrowheads="1"/>
          </p:cNvSpPr>
          <p:nvPr/>
        </p:nvSpPr>
        <p:spPr bwMode="auto">
          <a:xfrm>
            <a:off x="4038600" y="1808163"/>
            <a:ext cx="552450" cy="2905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HWP2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06" name="Text Box 54"/>
          <p:cNvSpPr txBox="1">
            <a:spLocks noChangeArrowheads="1"/>
          </p:cNvSpPr>
          <p:nvPr/>
        </p:nvSpPr>
        <p:spPr bwMode="auto">
          <a:xfrm>
            <a:off x="5257800" y="2098675"/>
            <a:ext cx="552450" cy="290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HWP1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07" name="Text Box 55"/>
          <p:cNvSpPr txBox="1">
            <a:spLocks noChangeArrowheads="1"/>
          </p:cNvSpPr>
          <p:nvPr/>
        </p:nvSpPr>
        <p:spPr bwMode="auto">
          <a:xfrm>
            <a:off x="5791200" y="2479675"/>
            <a:ext cx="742950" cy="290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  <a:defRPr/>
            </a:pPr>
            <a:r>
              <a:rPr lang="en-US" sz="100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Polar Cal</a:t>
            </a:r>
            <a:endParaRPr lang="en-US" sz="28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  <p:sp>
        <p:nvSpPr>
          <p:cNvPr id="11317" name="Line 57"/>
          <p:cNvSpPr>
            <a:spLocks noChangeShapeType="1"/>
          </p:cNvSpPr>
          <p:nvPr/>
        </p:nvSpPr>
        <p:spPr bwMode="auto">
          <a:xfrm>
            <a:off x="4267200" y="2022475"/>
            <a:ext cx="304800" cy="5334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18" name="Line 58"/>
          <p:cNvSpPr>
            <a:spLocks noChangeShapeType="1"/>
          </p:cNvSpPr>
          <p:nvPr/>
        </p:nvSpPr>
        <p:spPr bwMode="auto">
          <a:xfrm flipH="1">
            <a:off x="4724400" y="2708275"/>
            <a:ext cx="1143000" cy="1524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19" name="Line 59"/>
          <p:cNvSpPr>
            <a:spLocks noChangeShapeType="1"/>
          </p:cNvSpPr>
          <p:nvPr/>
        </p:nvSpPr>
        <p:spPr bwMode="auto">
          <a:xfrm flipH="1">
            <a:off x="4800600" y="2327275"/>
            <a:ext cx="533400" cy="2286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320" name="Line 60"/>
          <p:cNvSpPr>
            <a:spLocks noChangeShapeType="1"/>
          </p:cNvSpPr>
          <p:nvPr/>
        </p:nvSpPr>
        <p:spPr bwMode="auto">
          <a:xfrm flipH="1">
            <a:off x="4800600" y="2632075"/>
            <a:ext cx="304800" cy="76200"/>
          </a:xfrm>
          <a:prstGeom prst="line">
            <a:avLst/>
          </a:prstGeom>
          <a:noFill/>
          <a:ln w="25400">
            <a:solidFill>
              <a:srgbClr val="FFAE47"/>
            </a:solidFill>
            <a:round/>
            <a:headEnd/>
            <a:tailEnd type="stealth" w="med" len="sm"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828675"/>
            <a:ext cx="6840538" cy="647700"/>
          </a:xfrm>
        </p:spPr>
        <p:txBody>
          <a:bodyPr/>
          <a:lstStyle/>
          <a:p>
            <a:pPr eaLnBrk="1" hangingPunct="1"/>
            <a:r>
              <a:rPr lang="en-GB" smtClean="0">
                <a:effectLst/>
              </a:rPr>
              <a:t>Instrument modes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571612"/>
            <a:ext cx="5429256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80" name="Text Box 4"/>
          <p:cNvSpPr txBox="1">
            <a:spLocks noChangeArrowheads="1"/>
          </p:cNvSpPr>
          <p:nvPr/>
        </p:nvSpPr>
        <p:spPr bwMode="auto">
          <a:xfrm>
            <a:off x="5345113" y="1219200"/>
            <a:ext cx="3798887" cy="6445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Wingdings" charset="2"/>
              <a:buNone/>
            </a:pPr>
            <a:r>
              <a:rPr lang="en-US" b="1">
                <a:solidFill>
                  <a:srgbClr val="95E7F5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cs typeface="Arial" charset="0"/>
              </a:rPr>
              <a:t>(i) modes and operations</a:t>
            </a:r>
            <a:endParaRPr lang="en-US" sz="3200" b="1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cs typeface="Arial" charset="0"/>
            </a:endParaRPr>
          </a:p>
        </p:txBody>
      </p:sp>
      <p:pic>
        <p:nvPicPr>
          <p:cNvPr id="35843" name="Picture 5" descr="PFtestcases_4q_H2H3_bright_good_M0_10Myr_10pc_1MJ_residu4qlambdaref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/>
          <a:stretch>
            <a:fillRect/>
          </a:stretch>
        </p:blipFill>
        <p:spPr bwMode="auto">
          <a:xfrm>
            <a:off x="4419600" y="2352675"/>
            <a:ext cx="4276725" cy="4276725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5844" name="Picture 6" descr="PFtestcases_4q_H2H3_bright_good_M0_10Myr_10pc_1MJ_residu4qlambdaref"/>
          <p:cNvPicPr>
            <a:picLocks noChangeAspect="1" noChangeArrowheads="1"/>
          </p:cNvPicPr>
          <p:nvPr/>
        </p:nvPicPr>
        <p:blipFill>
          <a:blip r:embed="rId3" cstate="print">
            <a:lum bright="-36000" contrast="48000"/>
          </a:blip>
          <a:srcRect l="37648" t="36049" r="36049" b="37648"/>
          <a:stretch>
            <a:fillRect/>
          </a:stretch>
        </p:blipFill>
        <p:spPr bwMode="auto">
          <a:xfrm>
            <a:off x="6019800" y="3962400"/>
            <a:ext cx="1066800" cy="1066800"/>
          </a:xfrm>
          <a:prstGeom prst="rect">
            <a:avLst/>
          </a:prstGeom>
          <a:noFill/>
          <a:ln w="19050">
            <a:solidFill>
              <a:srgbClr val="99CCFF"/>
            </a:solidFill>
            <a:miter lim="800000"/>
            <a:headEnd/>
            <a:tailEnd/>
          </a:ln>
        </p:spPr>
      </p:pic>
      <p:sp>
        <p:nvSpPr>
          <p:cNvPr id="741383" name="Line 7"/>
          <p:cNvSpPr>
            <a:spLocks noChangeShapeType="1"/>
          </p:cNvSpPr>
          <p:nvPr/>
        </p:nvSpPr>
        <p:spPr bwMode="auto">
          <a:xfrm>
            <a:off x="4419600" y="6248400"/>
            <a:ext cx="426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</p:spPr>
        <p:txBody>
          <a:bodyPr anchor="ctr">
            <a:spAutoFit/>
          </a:bodyPr>
          <a:lstStyle/>
          <a:p>
            <a:pPr>
              <a:buFont typeface="Wingdings" pitchFamily="-110" charset="2"/>
              <a:buChar char="Ø"/>
              <a:defRPr/>
            </a:pPr>
            <a:endParaRPr lang="fr-FR">
              <a:latin typeface="Arial" pitchFamily="-110" charset="0"/>
              <a:ea typeface="Arial" pitchFamily="-110" charset="0"/>
              <a:cs typeface="Arial" pitchFamily="-110" charset="0"/>
            </a:endParaRPr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5410200" y="5867400"/>
            <a:ext cx="1206500" cy="4587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charset="2"/>
              <a:buNone/>
            </a:pPr>
            <a:r>
              <a:rPr lang="fr-FR" sz="1600">
                <a:solidFill>
                  <a:srgbClr val="FF0000"/>
                </a:solidFill>
                <a:effectLst/>
                <a:latin typeface="Comic Sans MS" charset="0"/>
              </a:rPr>
              <a:t>11 ‘’ x 12.5’’</a:t>
            </a:r>
          </a:p>
        </p:txBody>
      </p:sp>
      <p:sp>
        <p:nvSpPr>
          <p:cNvPr id="741386" name="Line 10"/>
          <p:cNvSpPr>
            <a:spLocks noChangeShapeType="1"/>
          </p:cNvSpPr>
          <p:nvPr/>
        </p:nvSpPr>
        <p:spPr bwMode="auto">
          <a:xfrm>
            <a:off x="6019800" y="3886200"/>
            <a:ext cx="1066800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 type="arrow" w="med" len="med"/>
            <a:tailEnd type="arrow" w="med" len="med"/>
          </a:ln>
          <a:effectLst/>
        </p:spPr>
        <p:txBody>
          <a:bodyPr anchor="ctr">
            <a:spAutoFit/>
          </a:bodyPr>
          <a:lstStyle/>
          <a:p>
            <a:pPr>
              <a:buFont typeface="Wingdings" pitchFamily="-110" charset="2"/>
              <a:buChar char="Ø"/>
              <a:defRPr/>
            </a:pPr>
            <a:endParaRPr lang="fr-FR">
              <a:latin typeface="Arial" pitchFamily="-110" charset="0"/>
              <a:ea typeface="Arial" pitchFamily="-110" charset="0"/>
              <a:cs typeface="Arial" pitchFamily="-110" charset="0"/>
            </a:endParaRPr>
          </a:p>
        </p:txBody>
      </p:sp>
      <p:pic>
        <p:nvPicPr>
          <p:cNvPr id="35848" name="Picture 14" descr="planfil"/>
          <p:cNvPicPr>
            <a:picLocks noChangeAspect="1" noChangeArrowheads="1"/>
          </p:cNvPicPr>
          <p:nvPr/>
        </p:nvPicPr>
        <p:blipFill>
          <a:blip r:embed="rId4" cstate="print"/>
          <a:srcRect t="24182" b="49622"/>
          <a:stretch>
            <a:fillRect/>
          </a:stretch>
        </p:blipFill>
        <p:spPr bwMode="auto">
          <a:xfrm>
            <a:off x="3028950" y="0"/>
            <a:ext cx="611505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Text Box 13"/>
          <p:cNvSpPr txBox="1">
            <a:spLocks noChangeArrowheads="1"/>
          </p:cNvSpPr>
          <p:nvPr/>
        </p:nvSpPr>
        <p:spPr bwMode="auto">
          <a:xfrm>
            <a:off x="4572000" y="2362200"/>
            <a:ext cx="4114800" cy="5667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Wingdings" charset="2"/>
              <a:buNone/>
            </a:pPr>
            <a:r>
              <a:rPr lang="en-GB" sz="1600">
                <a:solidFill>
                  <a:srgbClr val="CCFFCC"/>
                </a:solidFill>
                <a:effectLst/>
                <a:latin typeface="Comic Sans MS" charset="0"/>
              </a:rPr>
              <a:t>Astrometric accuracy: 0.5 – 2 mas</a:t>
            </a:r>
          </a:p>
          <a:p>
            <a:pPr algn="r">
              <a:lnSpc>
                <a:spcPct val="85000"/>
              </a:lnSpc>
              <a:buFont typeface="Wingdings" charset="2"/>
              <a:buNone/>
            </a:pPr>
            <a:r>
              <a:rPr lang="en-GB" sz="1600">
                <a:solidFill>
                  <a:srgbClr val="CCFFCC"/>
                </a:solidFill>
                <a:effectLst/>
                <a:latin typeface="Comic Sans MS" charset="0"/>
              </a:rPr>
              <a:t> </a:t>
            </a:r>
            <a:r>
              <a:rPr lang="en-GB" sz="1200">
                <a:solidFill>
                  <a:srgbClr val="CCFFCC"/>
                </a:solidFill>
                <a:effectLst/>
                <a:latin typeface="Comic Sans MS" charset="0"/>
              </a:rPr>
              <a:t>(depending on SNR)</a:t>
            </a:r>
            <a:r>
              <a:rPr lang="en-GB" sz="1600">
                <a:solidFill>
                  <a:srgbClr val="CCFFCC"/>
                </a:solidFill>
                <a:effectLst/>
              </a:rPr>
              <a:t> </a:t>
            </a:r>
            <a:r>
              <a:rPr lang="fr-FR" sz="1600">
                <a:solidFill>
                  <a:srgbClr val="CCFFCC"/>
                </a:solidFill>
                <a:effectLst/>
                <a:latin typeface="Comic Sans MS" charset="0"/>
              </a:rPr>
              <a:t> </a:t>
            </a:r>
          </a:p>
        </p:txBody>
      </p:sp>
      <p:sp>
        <p:nvSpPr>
          <p:cNvPr id="35850" name="Text Box 11"/>
          <p:cNvSpPr txBox="1">
            <a:spLocks noChangeArrowheads="1"/>
          </p:cNvSpPr>
          <p:nvPr/>
        </p:nvSpPr>
        <p:spPr bwMode="auto">
          <a:xfrm>
            <a:off x="6232525" y="5105400"/>
            <a:ext cx="776288" cy="3381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charset="2"/>
              <a:buNone/>
            </a:pPr>
            <a:r>
              <a:rPr lang="fr-FR" sz="1600">
                <a:solidFill>
                  <a:srgbClr val="99CCFF"/>
                </a:solidFill>
                <a:effectLst/>
                <a:latin typeface="Comic Sans MS" charset="0"/>
              </a:rPr>
              <a:t> 1.77 ‘’ </a:t>
            </a:r>
          </a:p>
        </p:txBody>
      </p:sp>
      <p:sp>
        <p:nvSpPr>
          <p:cNvPr id="35851" name="Text Box 12"/>
          <p:cNvSpPr txBox="1">
            <a:spLocks noChangeArrowheads="1"/>
          </p:cNvSpPr>
          <p:nvPr/>
        </p:nvSpPr>
        <p:spPr bwMode="auto">
          <a:xfrm>
            <a:off x="6705600" y="4495800"/>
            <a:ext cx="1928813" cy="4095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charset="2"/>
              <a:buNone/>
            </a:pPr>
            <a:r>
              <a:rPr lang="en-GB" sz="1600">
                <a:solidFill>
                  <a:srgbClr val="99CCFF"/>
                </a:solidFill>
                <a:effectLst/>
                <a:latin typeface="Comic Sans MS" charset="0"/>
              </a:rPr>
              <a:t>10</a:t>
            </a:r>
            <a:r>
              <a:rPr lang="en-GB" sz="1600" baseline="30000">
                <a:solidFill>
                  <a:srgbClr val="99CCFF"/>
                </a:solidFill>
                <a:effectLst/>
                <a:latin typeface="Comic Sans MS" charset="0"/>
              </a:rPr>
              <a:t>-6</a:t>
            </a:r>
            <a:r>
              <a:rPr lang="en-GB" sz="1600">
                <a:solidFill>
                  <a:srgbClr val="99CCFF"/>
                </a:solidFill>
                <a:effectLst/>
                <a:latin typeface="Comic Sans MS" charset="0"/>
              </a:rPr>
              <a:t> (10</a:t>
            </a:r>
            <a:r>
              <a:rPr lang="en-GB" sz="1600" baseline="30000">
                <a:solidFill>
                  <a:srgbClr val="99CCFF"/>
                </a:solidFill>
                <a:effectLst/>
                <a:latin typeface="Comic Sans MS" charset="0"/>
              </a:rPr>
              <a:t>-7</a:t>
            </a:r>
            <a:r>
              <a:rPr lang="en-GB" sz="1600">
                <a:solidFill>
                  <a:srgbClr val="99CCFF"/>
                </a:solidFill>
                <a:effectLst/>
                <a:latin typeface="Comic Sans MS" charset="0"/>
              </a:rPr>
              <a:t>) at 0.5”</a:t>
            </a:r>
            <a:r>
              <a:rPr lang="en-GB" sz="1600">
                <a:solidFill>
                  <a:srgbClr val="FF0000"/>
                </a:solidFill>
                <a:effectLst/>
              </a:rPr>
              <a:t> </a:t>
            </a:r>
            <a:r>
              <a:rPr lang="fr-FR" sz="1600">
                <a:solidFill>
                  <a:srgbClr val="FF0000"/>
                </a:solidFill>
                <a:effectLst/>
                <a:latin typeface="Comic Sans MS" charset="0"/>
              </a:rPr>
              <a:t> </a:t>
            </a:r>
          </a:p>
        </p:txBody>
      </p:sp>
      <p:sp>
        <p:nvSpPr>
          <p:cNvPr id="35852" name="Text Box 9"/>
          <p:cNvSpPr txBox="1">
            <a:spLocks noChangeArrowheads="1"/>
          </p:cNvSpPr>
          <p:nvPr/>
        </p:nvSpPr>
        <p:spPr bwMode="auto">
          <a:xfrm>
            <a:off x="6211888" y="5562600"/>
            <a:ext cx="2398712" cy="4095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charset="2"/>
              <a:buNone/>
            </a:pPr>
            <a:r>
              <a:rPr lang="en-GB" sz="1600">
                <a:solidFill>
                  <a:srgbClr val="FF0000"/>
                </a:solidFill>
                <a:effectLst/>
                <a:latin typeface="Comic Sans MS" charset="0"/>
              </a:rPr>
              <a:t>5. 10</a:t>
            </a:r>
            <a:r>
              <a:rPr lang="en-GB" sz="1600" baseline="30000">
                <a:solidFill>
                  <a:srgbClr val="FF0000"/>
                </a:solidFill>
                <a:effectLst/>
                <a:latin typeface="Comic Sans MS" charset="0"/>
              </a:rPr>
              <a:t>-6</a:t>
            </a:r>
            <a:r>
              <a:rPr lang="en-GB" sz="1600">
                <a:solidFill>
                  <a:srgbClr val="FF0000"/>
                </a:solidFill>
                <a:effectLst/>
                <a:latin typeface="Comic Sans MS" charset="0"/>
              </a:rPr>
              <a:t> (5. 10</a:t>
            </a:r>
            <a:r>
              <a:rPr lang="en-GB" sz="1600" baseline="30000">
                <a:solidFill>
                  <a:srgbClr val="FF0000"/>
                </a:solidFill>
                <a:effectLst/>
                <a:latin typeface="Comic Sans MS" charset="0"/>
              </a:rPr>
              <a:t>-7</a:t>
            </a:r>
            <a:r>
              <a:rPr lang="en-GB" sz="1600">
                <a:solidFill>
                  <a:srgbClr val="FF0000"/>
                </a:solidFill>
                <a:effectLst/>
                <a:latin typeface="Comic Sans MS" charset="0"/>
              </a:rPr>
              <a:t>) at 0.5”</a:t>
            </a:r>
            <a:r>
              <a:rPr lang="en-GB" sz="1600">
                <a:solidFill>
                  <a:srgbClr val="FF0000"/>
                </a:solidFill>
                <a:effectLst/>
              </a:rPr>
              <a:t> </a:t>
            </a:r>
            <a:r>
              <a:rPr lang="fr-FR" sz="1600">
                <a:solidFill>
                  <a:srgbClr val="FF0000"/>
                </a:solidFill>
                <a:effectLst/>
                <a:latin typeface="Comic Sans MS" charset="0"/>
              </a:rPr>
              <a:t> 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0" y="1500174"/>
            <a:ext cx="4286248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buClr>
                <a:srgbClr val="FFFFCC"/>
              </a:buClr>
              <a:buSzPct val="75000"/>
              <a:buFont typeface="Wingdings" charset="2"/>
              <a:buNone/>
            </a:pPr>
            <a:r>
              <a:rPr lang="en-US" sz="2800" dirty="0" smtClean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 </a:t>
            </a:r>
            <a:endParaRPr lang="en-US" sz="2800" dirty="0">
              <a:solidFill>
                <a:schemeClr val="tx1"/>
              </a:solidFill>
              <a:effectLst/>
              <a:latin typeface="Comic Sans MS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buClr>
                <a:srgbClr val="FFFFCC"/>
              </a:buClr>
              <a:buSzPct val="75000"/>
            </a:pPr>
            <a:r>
              <a:rPr lang="en-US" sz="2800" dirty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Y-J band with  IFS </a:t>
            </a:r>
          </a:p>
          <a:p>
            <a:pPr marL="342900" indent="-342900">
              <a:lnSpc>
                <a:spcPct val="90000"/>
              </a:lnSpc>
              <a:buClr>
                <a:srgbClr val="FFFFCC"/>
              </a:buClr>
              <a:buSzPct val="75000"/>
            </a:pPr>
            <a:r>
              <a:rPr lang="en-US" sz="2800" dirty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Dual imaging in H</a:t>
            </a:r>
          </a:p>
          <a:p>
            <a:pPr marL="342900" indent="-342900">
              <a:lnSpc>
                <a:spcPct val="90000"/>
              </a:lnSpc>
              <a:buClr>
                <a:srgbClr val="FFFFCC"/>
              </a:buClr>
              <a:buSzPct val="75000"/>
              <a:buFont typeface="Wingdings" charset="2"/>
              <a:buNone/>
            </a:pPr>
            <a:endParaRPr lang="en-US" sz="2000" dirty="0">
              <a:solidFill>
                <a:schemeClr val="tx1"/>
              </a:solidFill>
              <a:effectLst/>
              <a:latin typeface="Comic Sans MS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buClr>
                <a:srgbClr val="B2B2B2"/>
              </a:buClr>
              <a:buSzPct val="75000"/>
              <a:buFont typeface="Wingdings" charset="2"/>
              <a:buChar char="ü"/>
            </a:pPr>
            <a:r>
              <a:rPr lang="en-US" dirty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Multiplex advantage for field and spectral range</a:t>
            </a:r>
          </a:p>
          <a:p>
            <a:pPr marL="742950" lvl="1" indent="-285750">
              <a:lnSpc>
                <a:spcPct val="90000"/>
              </a:lnSpc>
              <a:buClr>
                <a:srgbClr val="B2B2B2"/>
              </a:buClr>
              <a:buSzPct val="75000"/>
              <a:buFont typeface="Wingdings" charset="2"/>
              <a:buChar char="ü"/>
            </a:pPr>
            <a:r>
              <a:rPr lang="en-US" dirty="0" smtClean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false </a:t>
            </a:r>
            <a:r>
              <a:rPr lang="en-US" dirty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alarm reduction, operation, calibration</a:t>
            </a:r>
          </a:p>
          <a:p>
            <a:pPr marL="742950" lvl="1" indent="-285750">
              <a:lnSpc>
                <a:spcPct val="90000"/>
              </a:lnSpc>
              <a:buClr>
                <a:srgbClr val="B2B2B2"/>
              </a:buClr>
              <a:buSzPct val="75000"/>
              <a:buFont typeface="Wingdings" charset="2"/>
              <a:buChar char="ü"/>
            </a:pPr>
            <a:r>
              <a:rPr lang="en-US" dirty="0" smtClean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 early </a:t>
            </a:r>
            <a:r>
              <a:rPr lang="en-US" dirty="0">
                <a:solidFill>
                  <a:schemeClr val="tx1"/>
                </a:solidFill>
                <a:effectLst/>
                <a:latin typeface="Comic Sans MS" charset="0"/>
                <a:cs typeface="Arial" charset="0"/>
              </a:rPr>
              <a:t>classification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cs typeface="Arial" charset="0"/>
            </a:endParaRPr>
          </a:p>
        </p:txBody>
      </p:sp>
      <p:sp>
        <p:nvSpPr>
          <p:cNvPr id="358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057516" cy="1855787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en-US" sz="2400" dirty="0" smtClean="0">
                <a:solidFill>
                  <a:schemeClr val="tx1"/>
                </a:solidFill>
                <a:effectLst/>
              </a:rPr>
              <a:t> IRDIS / DBI + IFS</a:t>
            </a:r>
            <a:endParaRPr lang="fr-FR" sz="2400" dirty="0" smtClean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 4" descr="SPHERE_GlobalView_May20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643050"/>
            <a:ext cx="7007225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itre 1"/>
          <p:cNvSpPr>
            <a:spLocks noGrp="1"/>
          </p:cNvSpPr>
          <p:nvPr>
            <p:ph type="title"/>
          </p:nvPr>
        </p:nvSpPr>
        <p:spPr>
          <a:xfrm>
            <a:off x="2362200" y="857232"/>
            <a:ext cx="6781800" cy="64294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at the platform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68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68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omic Sans MS"/>
        <a:ea typeface="MS Gothic"/>
        <a:cs typeface="MS Gothic"/>
      </a:majorFont>
      <a:minorFont>
        <a:latin typeface="Comic Sans MS"/>
        <a:ea typeface="MS Gothic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68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68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</TotalTime>
  <Words>833</Words>
  <Application>Microsoft Office PowerPoint</Application>
  <PresentationFormat>On-screen Show (4:3)</PresentationFormat>
  <Paragraphs>329</Paragraphs>
  <Slides>32</Slides>
  <Notes>28</Notes>
  <HiddenSlides>0</HiddenSlides>
  <MMClips>0</MMClips>
  <ScaleCrop>false</ScaleCrop>
  <HeadingPairs>
    <vt:vector size="8" baseType="variant">
      <vt:variant>
        <vt:lpstr>Theme</vt:lpstr>
      </vt:variant>
      <vt:variant>
        <vt:i4>2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Office Theme</vt:lpstr>
      <vt:lpstr>1_Office Theme</vt:lpstr>
      <vt:lpstr>???</vt:lpstr>
      <vt:lpstr>Photo Editor Photo</vt:lpstr>
      <vt:lpstr>The team </vt:lpstr>
      <vt:lpstr>Science objectives</vt:lpstr>
      <vt:lpstr>Mass-Period </vt:lpstr>
      <vt:lpstr>Targets</vt:lpstr>
      <vt:lpstr>Slide 5</vt:lpstr>
      <vt:lpstr>Design</vt:lpstr>
      <vt:lpstr>Instrument modes</vt:lpstr>
      <vt:lpstr> IRDIS / DBI + IFS</vt:lpstr>
      <vt:lpstr>at the platform</vt:lpstr>
      <vt:lpstr>Cousins</vt:lpstr>
      <vt:lpstr> E-ELT 42m                     EPICS</vt:lpstr>
      <vt:lpstr>Data Flow system</vt:lpstr>
      <vt:lpstr>Instrument Pipelines</vt:lpstr>
      <vt:lpstr>Pipeline  Fundamentals</vt:lpstr>
      <vt:lpstr>Pipeline Integration</vt:lpstr>
      <vt:lpstr>Execute 1</vt:lpstr>
      <vt:lpstr>Slide 17</vt:lpstr>
      <vt:lpstr>ESO  Common  Pipeline Library</vt:lpstr>
      <vt:lpstr>Data reduction</vt:lpstr>
      <vt:lpstr>Architecture</vt:lpstr>
      <vt:lpstr>Externals</vt:lpstr>
      <vt:lpstr>Data Formats</vt:lpstr>
      <vt:lpstr>Data cubes</vt:lpstr>
      <vt:lpstr>Tables</vt:lpstr>
      <vt:lpstr>IFS Recipes</vt:lpstr>
      <vt:lpstr>ZIMPOL Recipes</vt:lpstr>
      <vt:lpstr>IRDIS Recipes</vt:lpstr>
      <vt:lpstr>sph_ird_master_dark</vt:lpstr>
      <vt:lpstr>sph_ifs_ master_detector_flat</vt:lpstr>
      <vt:lpstr>Slide 30</vt:lpstr>
      <vt:lpstr>Slide 31</vt:lpstr>
      <vt:lpstr>  Exo-Planets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Planetres extra-solaire</dc:title>
  <dc:creator>X Delfosse</dc:creator>
  <cp:lastModifiedBy>rsiebenm</cp:lastModifiedBy>
  <cp:revision>199</cp:revision>
  <dcterms:modified xsi:type="dcterms:W3CDTF">2010-04-30T08:39:39Z</dcterms:modified>
</cp:coreProperties>
</file>