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sldIdLst>
    <p:sldId id="299" r:id="rId2"/>
    <p:sldId id="521" r:id="rId3"/>
    <p:sldId id="519" r:id="rId4"/>
    <p:sldId id="522" r:id="rId5"/>
    <p:sldId id="524" r:id="rId6"/>
    <p:sldId id="523" r:id="rId7"/>
    <p:sldId id="545" r:id="rId8"/>
    <p:sldId id="525" r:id="rId9"/>
    <p:sldId id="527" r:id="rId10"/>
    <p:sldId id="528" r:id="rId11"/>
    <p:sldId id="530" r:id="rId12"/>
    <p:sldId id="506" r:id="rId13"/>
    <p:sldId id="531" r:id="rId14"/>
    <p:sldId id="511" r:id="rId15"/>
    <p:sldId id="517" r:id="rId16"/>
    <p:sldId id="541" r:id="rId17"/>
    <p:sldId id="540" r:id="rId18"/>
    <p:sldId id="537" r:id="rId19"/>
    <p:sldId id="536" r:id="rId20"/>
    <p:sldId id="544" r:id="rId21"/>
    <p:sldId id="539" r:id="rId22"/>
    <p:sldId id="538" r:id="rId23"/>
    <p:sldId id="503" r:id="rId24"/>
  </p:sldIdLst>
  <p:sldSz cx="9144000" cy="6858000" type="screen4x3"/>
  <p:notesSz cx="9269413" cy="6997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A5E9"/>
    <a:srgbClr val="D2D2F4"/>
    <a:srgbClr val="D9D9D9"/>
    <a:srgbClr val="F2F2F2"/>
    <a:srgbClr val="808080"/>
    <a:srgbClr val="B3B3B3"/>
    <a:srgbClr val="75D4E0"/>
    <a:srgbClr val="DB7DE0"/>
    <a:srgbClr val="66A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5"/>
    <p:restoredTop sz="94830" autoAdjust="0"/>
  </p:normalViewPr>
  <p:slideViewPr>
    <p:cSldViewPr>
      <p:cViewPr varScale="1">
        <p:scale>
          <a:sx n="121" d="100"/>
          <a:sy n="121" d="100"/>
        </p:scale>
        <p:origin x="127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1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1238250" y="3325813"/>
            <a:ext cx="6783388" cy="314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2886075" y="531813"/>
            <a:ext cx="3495675" cy="2622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402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0913" cy="2616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89541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4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3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9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1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8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3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7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1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6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4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238250" y="3325813"/>
            <a:ext cx="6789738" cy="314642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7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7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7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599634"/>
            <a:ext cx="9144000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  <a:lvl2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2pPr>
            <a:lvl3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3pPr>
            <a:lvl4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4pPr>
            <a:lvl5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688"/>
              </a:spcBef>
              <a:defRPr/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DejaVu Sans" charset="0"/>
                <a:cs typeface="DejaVu Sans" charset="0"/>
              </a:rPr>
              <a:t>Ralf 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DejaVu Sans" charset="0"/>
                <a:cs typeface="DejaVu Sans" charset="0"/>
              </a:rPr>
              <a:t>Siebenmorgen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DejaVu Sans" charset="0"/>
                <a:cs typeface="DejaVu Sans" charset="0"/>
              </a:rPr>
              <a:t>  			  Dark Dust and the Distance to the Stars    			   	                  Firenze ’23</a:t>
            </a:r>
          </a:p>
        </p:txBody>
      </p:sp>
      <p:sp>
        <p:nvSpPr>
          <p:cNvPr id="14339" name="Freeform 2"/>
          <p:cNvSpPr>
            <a:spLocks noChangeArrowheads="1"/>
          </p:cNvSpPr>
          <p:nvPr/>
        </p:nvSpPr>
        <p:spPr bwMode="auto">
          <a:xfrm>
            <a:off x="0" y="6572250"/>
            <a:ext cx="9144000" cy="1588"/>
          </a:xfrm>
          <a:custGeom>
            <a:avLst/>
            <a:gdLst>
              <a:gd name="T0" fmla="*/ 0 w 25401"/>
              <a:gd name="T1" fmla="*/ 0 h 1"/>
              <a:gd name="T2" fmla="*/ 2147483647 w 25401"/>
              <a:gd name="T3" fmla="*/ 0 h 1"/>
              <a:gd name="T4" fmla="*/ 0 w 25401"/>
              <a:gd name="T5" fmla="*/ 0 h 1"/>
              <a:gd name="T6" fmla="*/ 0 60000 65536"/>
              <a:gd name="T7" fmla="*/ 0 60000 65536"/>
              <a:gd name="T8" fmla="*/ 0 60000 65536"/>
              <a:gd name="T9" fmla="*/ 0 w 25401"/>
              <a:gd name="T10" fmla="*/ 0 h 1"/>
              <a:gd name="T11" fmla="*/ 25401 w 2540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01" h="1">
                <a:moveTo>
                  <a:pt x="0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solidFill>
            <a:srgbClr val="00B8FF"/>
          </a:solidFill>
          <a:ln w="9360">
            <a:solidFill>
              <a:srgbClr val="2D2D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7" r:id="rId2"/>
    <p:sldLayoutId id="2147483828" r:id="rId3"/>
  </p:sldLayoutIdLst>
  <p:txStyles>
    <p:titleStyle>
      <a:lvl1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5pPr>
      <a:lvl6pPr marL="25146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6pPr>
      <a:lvl7pPr marL="29718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7pPr>
      <a:lvl8pPr marL="34290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8pPr>
      <a:lvl9pPr marL="38862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5789" y="0"/>
            <a:ext cx="91497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</a:rPr>
              <a:t>The distance to the stars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029E1-EC3B-7871-31B0-D2A1809C426E}"/>
              </a:ext>
            </a:extLst>
          </p:cNvPr>
          <p:cNvSpPr txBox="1"/>
          <p:nvPr/>
        </p:nvSpPr>
        <p:spPr>
          <a:xfrm>
            <a:off x="755577" y="1857178"/>
            <a:ext cx="813759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The distance puzzle and very cold dust 	</a:t>
            </a:r>
            <a:r>
              <a:rPr lang="en-DE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(Dark Dust IV)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Dust model vs. observational constraints 	</a:t>
            </a:r>
            <a:r>
              <a:rPr lang="en-DE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(Dark Dust II)</a:t>
            </a:r>
            <a:endParaRPr lang="en-DE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Scrutinizing MW reddening curves  		</a:t>
            </a:r>
            <a:r>
              <a:rPr lang="en-DE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(Dark Dust III)</a:t>
            </a:r>
            <a:endParaRPr lang="en-DE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Model of the absolute reddening towards stars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Unification of distances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8256" y="-127848"/>
            <a:ext cx="9180512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in the general field of the diffuse ISM</a:t>
            </a:r>
          </a:p>
          <a:p>
            <a:pPr algn="ctr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Mix of new (</a:t>
            </a:r>
            <a:r>
              <a:rPr lang="en-GB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n,k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of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amorphous Si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Karine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Demyk+22) </a:t>
            </a:r>
            <a:endParaRPr lang="en-DE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7760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3" name="Picture 2" descr="A graph of a graph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DDD9A3AE-7A58-1417-F0B5-16D545B5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9" y="1471569"/>
            <a:ext cx="5906397" cy="47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-27384"/>
            <a:ext cx="91805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d) Polarised emission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graph of different colors and sizes&#10;&#10;Description automatically generated with medium confidence">
            <a:extLst>
              <a:ext uri="{FF2B5EF4-FFF2-40B4-BE49-F238E27FC236}">
                <a16:creationId xmlns:a16="http://schemas.microsoft.com/office/drawing/2014/main" id="{00D947AD-BB76-B5E4-2033-5ED5601E6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68" y="1048938"/>
            <a:ext cx="5268077" cy="4532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E8D6AF-5CB9-0953-3CA3-9ED180861502}"/>
                  </a:ext>
                </a:extLst>
              </p:cNvPr>
              <p:cNvSpPr txBox="1"/>
              <p:nvPr/>
            </p:nvSpPr>
            <p:spPr>
              <a:xfrm>
                <a:off x="2703513" y="5560963"/>
                <a:ext cx="4756238" cy="8894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D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Submm/optical polarisation:</a:t>
                </a:r>
                <a:endParaRPr lang="en-DE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D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  <m:r>
                          <a:rPr lang="en-US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baseline="-250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baseline="-2500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DE" dirty="0">
                    <a:solidFill>
                      <a:schemeClr val="accent6">
                        <a:lumMod val="75000"/>
                      </a:schemeClr>
                    </a:solidFill>
                  </a:rPr>
                  <a:t>   = 4.3 </a:t>
                </a:r>
                <a:r>
                  <a:rPr lang="en-DE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(Planck: Guillet+16)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E8D6AF-5CB9-0953-3CA3-9ED18086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13" y="5560963"/>
                <a:ext cx="4756238" cy="889474"/>
              </a:xfrm>
              <a:prstGeom prst="rect">
                <a:avLst/>
              </a:prstGeom>
              <a:blipFill>
                <a:blip r:embed="rId4"/>
                <a:stretch>
                  <a:fillRect l="-1862" t="-40845" b="-1267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8380508-00A0-2BC0-CE9B-26048E8677BD}"/>
              </a:ext>
            </a:extLst>
          </p:cNvPr>
          <p:cNvSpPr txBox="1"/>
          <p:nvPr/>
        </p:nvSpPr>
        <p:spPr>
          <a:xfrm>
            <a:off x="1387501" y="6577607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1462122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15E1-A744-0D4D-B26F-ECC3D06AC25A}"/>
              </a:ext>
            </a:extLst>
          </p:cNvPr>
          <p:cNvSpPr txBox="1"/>
          <p:nvPr/>
        </p:nvSpPr>
        <p:spPr>
          <a:xfrm>
            <a:off x="467545" y="496831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of reddening curves</a:t>
            </a:r>
          </a:p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544   </a:t>
            </a:r>
            <a:r>
              <a:rPr lang="de-D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IUE, FUSE</a:t>
            </a:r>
          </a:p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186      “      UVES </a:t>
            </a:r>
            <a:r>
              <a:rPr lang="de-D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spectroscopy</a:t>
            </a:r>
            <a:endParaRPr lang="de-DE" sz="18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110      “      Large IS Polarisation Survey</a:t>
            </a:r>
          </a:p>
        </p:txBody>
      </p:sp>
      <p:pic>
        <p:nvPicPr>
          <p:cNvPr id="8" name="Picture 7" descr="A graph of a graph of a substance&#10;&#10;Description automatically generated with medium confidence">
            <a:extLst>
              <a:ext uri="{FF2B5EF4-FFF2-40B4-BE49-F238E27FC236}">
                <a16:creationId xmlns:a16="http://schemas.microsoft.com/office/drawing/2014/main" id="{A2ADCF23-363A-E60D-BE72-2BB1A94C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0" y="1603590"/>
            <a:ext cx="8671348" cy="3193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7869E-B34E-A05B-4E02-098C6E4D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65" y="79269"/>
            <a:ext cx="7092280" cy="926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6B672-FE48-1BB0-7237-443667FA59A4}"/>
              </a:ext>
            </a:extLst>
          </p:cNvPr>
          <p:cNvSpPr txBox="1"/>
          <p:nvPr/>
        </p:nvSpPr>
        <p:spPr>
          <a:xfrm>
            <a:off x="7384717" y="657174"/>
            <a:ext cx="109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A&amp;A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BA885-9878-01C5-FAF6-F40D6BA7E5AB}"/>
              </a:ext>
            </a:extLst>
          </p:cNvPr>
          <p:cNvSpPr txBox="1"/>
          <p:nvPr/>
        </p:nvSpPr>
        <p:spPr>
          <a:xfrm>
            <a:off x="736778" y="1439198"/>
            <a:ext cx="801168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DE" sz="1100" dirty="0"/>
              <a:t>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9977E-F62A-62E2-B474-54F442760F8E}"/>
              </a:ext>
            </a:extLst>
          </p:cNvPr>
          <p:cNvSpPr txBox="1"/>
          <p:nvPr/>
        </p:nvSpPr>
        <p:spPr>
          <a:xfrm>
            <a:off x="4572000" y="5768529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</a:t>
            </a:r>
            <a:r>
              <a:rPr lang="en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DE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 in high-quality sample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E86E5-88E7-4F7D-7479-3A091134A071}"/>
              </a:ext>
            </a:extLst>
          </p:cNvPr>
          <p:cNvSpPr txBox="1"/>
          <p:nvPr/>
        </p:nvSpPr>
        <p:spPr>
          <a:xfrm>
            <a:off x="7668344" y="259390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AB4B4-BFCA-EA7E-1D18-AEDE20D2D9E7}"/>
              </a:ext>
            </a:extLst>
          </p:cNvPr>
          <p:cNvSpPr txBox="1"/>
          <p:nvPr/>
        </p:nvSpPr>
        <p:spPr>
          <a:xfrm>
            <a:off x="1924795" y="263691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E8E93-8532-C9A6-D546-B0B82F4F1237}"/>
              </a:ext>
            </a:extLst>
          </p:cNvPr>
          <p:cNvSpPr txBox="1"/>
          <p:nvPr/>
        </p:nvSpPr>
        <p:spPr>
          <a:xfrm rot="10800000" flipV="1">
            <a:off x="5724128" y="26369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32FCA-3B2A-35CE-2B03-BBD8A2AD5DA0}"/>
              </a:ext>
            </a:extLst>
          </p:cNvPr>
          <p:cNvSpPr txBox="1"/>
          <p:nvPr/>
        </p:nvSpPr>
        <p:spPr>
          <a:xfrm>
            <a:off x="-108520" y="-147593"/>
            <a:ext cx="9468544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9804"/>
            </a:schemeClr>
          </a:solidFill>
        </p:spPr>
        <p:txBody>
          <a:bodyPr wrap="square" rtlCol="0">
            <a:spAutoFit/>
          </a:bodyPr>
          <a:lstStyle/>
          <a:p>
            <a:r>
              <a:rPr lang="en-DE" dirty="0"/>
              <a:t> 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4C0A1-B36F-C2A9-CAE7-AC84EB39527A}"/>
              </a:ext>
            </a:extLst>
          </p:cNvPr>
          <p:cNvSpPr txBox="1"/>
          <p:nvPr/>
        </p:nvSpPr>
        <p:spPr>
          <a:xfrm rot="10800000" flipV="1">
            <a:off x="2771801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DCE29F-691B-48F2-9C64-FE173CB4B841}"/>
                  </a:ext>
                </a:extLst>
              </p:cNvPr>
              <p:cNvSpPr txBox="1"/>
              <p:nvPr/>
            </p:nvSpPr>
            <p:spPr>
              <a:xfrm rot="16200000">
                <a:off x="-477585" y="2730673"/>
                <a:ext cx="18089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DCE29F-691B-48F2-9C64-FE173CB4B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77585" y="2730673"/>
                <a:ext cx="1808957" cy="307777"/>
              </a:xfrm>
              <a:prstGeom prst="rect">
                <a:avLst/>
              </a:prstGeom>
              <a:blipFill>
                <a:blip r:embed="rId4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25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09728-DE09-6F46-948E-057D1EA2754A}"/>
              </a:ext>
            </a:extLst>
          </p:cNvPr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III - 	High quality sample of reddening curves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DC58C-89A3-69B7-6853-978450F2E11B}"/>
              </a:ext>
            </a:extLst>
          </p:cNvPr>
          <p:cNvSpPr txBox="1"/>
          <p:nvPr/>
        </p:nvSpPr>
        <p:spPr>
          <a:xfrm>
            <a:off x="611560" y="689509"/>
            <a:ext cx="7750840" cy="281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multiple bright sources within 10” ~IUE apertures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variability in photometry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No variability in GAIA parallax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IR reddening: no emission components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Spec type +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lum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class of reddened +unreddened stars agree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   </a:t>
            </a:r>
          </a:p>
        </p:txBody>
      </p:sp>
      <p:pic>
        <p:nvPicPr>
          <p:cNvPr id="3" name="Picture 2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A5F53C0C-B07A-B407-5384-A44A4BF8A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" y="3356855"/>
            <a:ext cx="3241167" cy="3216425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A3AEF861-5139-171D-B85F-0686410D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3656541" cy="3216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5BBCC6-BD19-ECBD-E2AB-480803E3863B}"/>
              </a:ext>
            </a:extLst>
          </p:cNvPr>
          <p:cNvSpPr txBox="1"/>
          <p:nvPr/>
        </p:nvSpPr>
        <p:spPr>
          <a:xfrm>
            <a:off x="1387501" y="6577607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(2023)</a:t>
            </a:r>
          </a:p>
        </p:txBody>
      </p:sp>
    </p:spTree>
    <p:extLst>
      <p:ext uri="{BB962C8B-B14F-4D97-AF65-F5344CB8AC3E}">
        <p14:creationId xmlns:p14="http://schemas.microsoft.com/office/powerpoint/2010/main" val="318273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0C260-42F3-FE4B-BB02-F3A2E493A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5168"/>
            <a:ext cx="7525878" cy="4390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512" y="-27384"/>
            <a:ext cx="918051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Scrutinizing extinction curves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837810"/>
            <a:ext cx="3230372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SpL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of F</a:t>
            </a:r>
            <a:r>
              <a:rPr lang="en-US" sz="20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obs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and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F</a:t>
            </a:r>
            <a:r>
              <a:rPr lang="en-US" sz="20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nd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differ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92E3E-A2D5-CB4D-8019-7E2AA07D8EEE}"/>
              </a:ext>
            </a:extLst>
          </p:cNvPr>
          <p:cNvSpPr txBox="1"/>
          <p:nvPr/>
        </p:nvSpPr>
        <p:spPr>
          <a:xfrm>
            <a:off x="1725508" y="837810"/>
            <a:ext cx="2414444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Impact of binaries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8DE8-9969-1842-AC4F-3ACE43C0AB4F}"/>
              </a:ext>
            </a:extLst>
          </p:cNvPr>
          <p:cNvSpPr txBox="1"/>
          <p:nvPr/>
        </p:nvSpPr>
        <p:spPr>
          <a:xfrm>
            <a:off x="2015716" y="5805264"/>
            <a:ext cx="604867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Impact on reddening in the NIR is large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561886-0CDF-9F46-ACB1-84B64887CB2E}"/>
              </a:ext>
            </a:extLst>
          </p:cNvPr>
          <p:cNvSpPr/>
          <p:nvPr/>
        </p:nvSpPr>
        <p:spPr>
          <a:xfrm>
            <a:off x="6969700" y="154750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extinction</a:t>
            </a:r>
            <a:endParaRPr lang="en-DE" sz="1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F93A4B-9077-4A40-85EF-4CD492C33AB8}"/>
              </a:ext>
            </a:extLst>
          </p:cNvPr>
          <p:cNvSpPr/>
          <p:nvPr/>
        </p:nvSpPr>
        <p:spPr>
          <a:xfrm>
            <a:off x="6924943" y="342467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reddening</a:t>
            </a:r>
            <a:endParaRPr lang="en-DE" sz="1800" dirty="0">
              <a:latin typeface="+mn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D1AEAE-D142-5340-91DF-7EDB98B29C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9952" y="0"/>
            <a:ext cx="1800200" cy="49583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E8201D-69CF-7C16-0EA4-8FF002B870D9}"/>
              </a:ext>
            </a:extLst>
          </p:cNvPr>
          <p:cNvSpPr txBox="1"/>
          <p:nvPr/>
        </p:nvSpPr>
        <p:spPr>
          <a:xfrm>
            <a:off x="1403648" y="6577607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(2019)</a:t>
            </a:r>
          </a:p>
        </p:txBody>
      </p:sp>
    </p:spTree>
    <p:extLst>
      <p:ext uri="{BB962C8B-B14F-4D97-AF65-F5344CB8AC3E}">
        <p14:creationId xmlns:p14="http://schemas.microsoft.com/office/powerpoint/2010/main" val="128240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7B50C2-CE9E-564B-AD39-862C0F15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4998908" cy="5726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C92E3E-A2D5-CB4D-8019-7E2AA07D8EEE}"/>
              </a:ext>
            </a:extLst>
          </p:cNvPr>
          <p:cNvSpPr txBox="1"/>
          <p:nvPr/>
        </p:nvSpPr>
        <p:spPr>
          <a:xfrm>
            <a:off x="344673" y="2489310"/>
            <a:ext cx="2427127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~50%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of OB stars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show MIR/FIR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excess emission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-36095"/>
            <a:ext cx="918051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Scrutinizing MIR reddening curves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C0C6-FD43-B2BC-74C9-0B408FBB8218}"/>
              </a:ext>
            </a:extLst>
          </p:cNvPr>
          <p:cNvSpPr txBox="1"/>
          <p:nvPr/>
        </p:nvSpPr>
        <p:spPr>
          <a:xfrm>
            <a:off x="1368139" y="6577607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 (2018)</a:t>
            </a:r>
          </a:p>
        </p:txBody>
      </p:sp>
    </p:spTree>
    <p:extLst>
      <p:ext uri="{BB962C8B-B14F-4D97-AF65-F5344CB8AC3E}">
        <p14:creationId xmlns:p14="http://schemas.microsoft.com/office/powerpoint/2010/main" val="307177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0"/>
            <a:ext cx="928903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3B2FD-5B51-FB1C-4E7B-CF4F5B84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3069"/>
            <a:ext cx="3736922" cy="4526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979615-8541-E99C-1EE7-493B901B9E5B}"/>
                  </a:ext>
                </a:extLst>
              </p:cNvPr>
              <p:cNvSpPr txBox="1"/>
              <p:nvPr/>
            </p:nvSpPr>
            <p:spPr>
              <a:xfrm>
                <a:off x="4139952" y="3933056"/>
                <a:ext cx="48675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Dimming by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‘meteoritic bodies’(Trumpler, 1930)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DE" sz="200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DE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–sized grains (Dark Dust II, 2023)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979615-8541-E99C-1EE7-493B901B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3056"/>
                <a:ext cx="4867526" cy="1077218"/>
              </a:xfrm>
              <a:prstGeom prst="rect">
                <a:avLst/>
              </a:prstGeom>
              <a:blipFill>
                <a:blip r:embed="rId3"/>
                <a:stretch>
                  <a:fillRect l="-1818" t="-4651" b="-93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9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6D1CE8-4F69-01F4-D96C-E62C0A1D0096}"/>
              </a:ext>
            </a:extLst>
          </p:cNvPr>
          <p:cNvGrpSpPr/>
          <p:nvPr/>
        </p:nvGrpSpPr>
        <p:grpSpPr>
          <a:xfrm>
            <a:off x="2663806" y="4098758"/>
            <a:ext cx="5889164" cy="913883"/>
            <a:chOff x="2283236" y="3929148"/>
            <a:chExt cx="5889164" cy="9138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ECDCD0-08BF-A556-61AB-40894B98DA99}"/>
                </a:ext>
              </a:extLst>
            </p:cNvPr>
            <p:cNvSpPr txBox="1"/>
            <p:nvPr/>
          </p:nvSpPr>
          <p:spPr>
            <a:xfrm>
              <a:off x="2283236" y="3929148"/>
              <a:ext cx="4593020" cy="400110"/>
            </a:xfrm>
            <a:prstGeom prst="rect">
              <a:avLst/>
            </a:prstGeom>
            <a:solidFill>
              <a:srgbClr val="D2D2F4">
                <a:alpha val="40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E(B-V)  = 1.086 (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en-GB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en-GB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n-DE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</a:rPr>
                <a:t> </a:t>
              </a:r>
              <a:endPara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D70B78-77E4-A62D-9A0C-C58C5F9AAB2D}"/>
                </a:ext>
              </a:extLst>
            </p:cNvPr>
            <p:cNvSpPr txBox="1"/>
            <p:nvPr/>
          </p:nvSpPr>
          <p:spPr>
            <a:xfrm>
              <a:off x="2302889" y="4442921"/>
              <a:ext cx="58695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GB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 = 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de-DE" sz="2000" kern="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2000" kern="0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N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2000" kern="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 </a:t>
              </a:r>
              <a:endPara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CC21E2-B9D4-4440-A267-C64FD2284C94}"/>
              </a:ext>
            </a:extLst>
          </p:cNvPr>
          <p:cNvGrpSpPr/>
          <p:nvPr/>
        </p:nvGrpSpPr>
        <p:grpSpPr>
          <a:xfrm>
            <a:off x="280383" y="1340768"/>
            <a:ext cx="8684105" cy="1854015"/>
            <a:chOff x="281021" y="938244"/>
            <a:chExt cx="7748403" cy="18540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C15F4A-AF7E-003C-3404-E0949879E1C3}"/>
                </a:ext>
              </a:extLst>
            </p:cNvPr>
            <p:cNvSpPr txBox="1"/>
            <p:nvPr/>
          </p:nvSpPr>
          <p:spPr>
            <a:xfrm>
              <a:off x="2407633" y="1608350"/>
              <a:ext cx="4593020" cy="400110"/>
            </a:xfrm>
            <a:prstGeom prst="rect">
              <a:avLst/>
            </a:prstGeom>
            <a:solidFill>
              <a:srgbClr val="D2D2F4">
                <a:alpha val="50196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r>
                <a:rPr lang="en-US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=  V - M</a:t>
              </a:r>
              <a:r>
                <a:rPr lang="en-US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- 5 log D</a:t>
              </a:r>
              <a:r>
                <a:rPr lang="en-US" sz="2000" kern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GAIA</a:t>
              </a:r>
              <a:r>
                <a:rPr lang="en-US" sz="2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+ 5. </a:t>
              </a:r>
              <a:endPara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B22554-BFF6-F06A-9F81-F0F7C0E30158}"/>
                </a:ext>
              </a:extLst>
            </p:cNvPr>
            <p:cNvSpPr txBox="1"/>
            <p:nvPr/>
          </p:nvSpPr>
          <p:spPr>
            <a:xfrm>
              <a:off x="294175" y="2022817"/>
              <a:ext cx="61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1800" kern="0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= 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1800" kern="0" baseline="30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1800" kern="0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1800" kern="0" baseline="30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de-DE" sz="1800" kern="0" baseline="-25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1800" kern="0" baseline="30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N</a:t>
              </a:r>
              <a:r>
                <a:rPr lang="de-DE" sz="1800" kern="0" baseline="30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1800" kern="0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</a:t>
              </a:r>
              <a:r>
                <a:rPr lang="de-DE" sz="1800" kern="0" baseline="30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µ</a:t>
              </a:r>
              <a:r>
                <a:rPr lang="de-DE" sz="1800" kern="0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ark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ust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model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with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extinction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cross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section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K</a:t>
              </a:r>
              <a:endParaRPr lang="en-DE" sz="18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ED345-7ADB-A68D-034F-1958401D0C3F}"/>
                </a:ext>
              </a:extLst>
            </p:cNvPr>
            <p:cNvSpPr txBox="1"/>
            <p:nvPr/>
          </p:nvSpPr>
          <p:spPr>
            <a:xfrm>
              <a:off x="281021" y="2422927"/>
              <a:ext cx="6036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itchFamily="2" charset="2"/>
                </a:rPr>
                <a:t></a:t>
              </a:r>
              <a:r>
                <a:rPr lang="de-DE" sz="1800" kern="0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&lt;  E(H)/1.086          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reddening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at infinite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is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smaller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de-DE" sz="1800" kern="0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than</a:t>
              </a:r>
              <a:r>
                <a:rPr lang="de-DE" sz="1800" kern="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in H-band</a:t>
              </a:r>
              <a:endParaRPr lang="en-DE" sz="18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322D0F-E5E0-B4AB-60AD-1579FC7A6DF5}"/>
                </a:ext>
              </a:extLst>
            </p:cNvPr>
            <p:cNvSpPr txBox="1"/>
            <p:nvPr/>
          </p:nvSpPr>
          <p:spPr>
            <a:xfrm>
              <a:off x="281021" y="938244"/>
              <a:ext cx="774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1) Estimate A</a:t>
              </a:r>
              <a:r>
                <a:rPr lang="en-GB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	by </a:t>
              </a:r>
              <a:r>
                <a:rPr lang="en-GB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</a:t>
              </a:r>
              <a:r>
                <a:rPr lang="en-DE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nserting </a:t>
              </a:r>
              <a:r>
                <a:rPr lang="en-DE" dirty="0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  <a:r>
                <a:rPr lang="en-DE" baseline="-25000" dirty="0">
                  <a:solidFill>
                    <a:schemeClr val="accent6">
                      <a:lumMod val="75000"/>
                    </a:schemeClr>
                  </a:solidFill>
                </a:rPr>
                <a:t>GAIA</a:t>
              </a:r>
              <a:r>
                <a:rPr lang="en-DE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DE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 photometric equation: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C05AF1-39C5-01D8-F4F6-DB2FDFC4AECB}"/>
              </a:ext>
            </a:extLst>
          </p:cNvPr>
          <p:cNvSpPr txBox="1"/>
          <p:nvPr/>
        </p:nvSpPr>
        <p:spPr>
          <a:xfrm>
            <a:off x="281021" y="3501008"/>
            <a:ext cx="503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2) Normalize </a:t>
            </a:r>
            <a:r>
              <a:rPr lang="en-GB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GB" baseline="30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GB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r>
              <a:rPr lang="de-DE" sz="2400" kern="0" baseline="30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µ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	by observed 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E(B-V)</a:t>
            </a:r>
            <a:endParaRPr lang="en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D0084-F71F-4421-0EF8-B7B40F24A1BC}"/>
              </a:ext>
            </a:extLst>
          </p:cNvPr>
          <p:cNvSpPr txBox="1"/>
          <p:nvPr/>
        </p:nvSpPr>
        <p:spPr>
          <a:xfrm>
            <a:off x="552893" y="5160275"/>
            <a:ext cx="6219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=&gt; 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Model of the absolute reddening 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53A5E-AB62-7C2C-763A-A87AF80E011D}"/>
              </a:ext>
            </a:extLst>
          </p:cNvPr>
          <p:cNvSpPr txBox="1"/>
          <p:nvPr/>
        </p:nvSpPr>
        <p:spPr>
          <a:xfrm>
            <a:off x="-36512" y="0"/>
            <a:ext cx="928903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by dark dust</a:t>
            </a:r>
          </a:p>
        </p:txBody>
      </p:sp>
    </p:spTree>
    <p:extLst>
      <p:ext uri="{BB962C8B-B14F-4D97-AF65-F5344CB8AC3E}">
        <p14:creationId xmlns:p14="http://schemas.microsoft.com/office/powerpoint/2010/main" val="285394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B67E00-F047-1E50-AADA-0640446B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70104"/>
            <a:ext cx="4819895" cy="4973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3A8434-6440-3C71-6788-C3F514D5E911}"/>
                  </a:ext>
                </a:extLst>
              </p:cNvPr>
              <p:cNvSpPr txBox="1"/>
              <p:nvPr/>
            </p:nvSpPr>
            <p:spPr>
              <a:xfrm rot="16200000">
                <a:off x="1164602" y="3198167"/>
                <a:ext cx="2176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dirty="0">
                    <a:solidFill>
                      <a:srgbClr val="000000"/>
                    </a:solidFill>
                  </a:rPr>
                  <a:t>E(</a:t>
                </a:r>
                <a14:m>
                  <m:oMath xmlns:m="http://schemas.openxmlformats.org/officeDocument/2006/math">
                    <m:r>
                      <a:rPr lang="en-DE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3A8434-6440-3C71-6788-C3F514D5E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4602" y="3198167"/>
                <a:ext cx="2176750" cy="461665"/>
              </a:xfrm>
              <a:prstGeom prst="rect">
                <a:avLst/>
              </a:prstGeom>
              <a:blipFill>
                <a:blip r:embed="rId3"/>
                <a:stretch>
                  <a:fillRect l="-10811" t="-1744" r="-29730" b="-465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00DE79D-3322-2752-AE88-1A2AC0AF0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14" y="6049606"/>
            <a:ext cx="1407790" cy="375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387CAC-3B56-C036-30C8-9B17187086D5}"/>
                  </a:ext>
                </a:extLst>
              </p:cNvPr>
              <p:cNvSpPr txBox="1"/>
              <p:nvPr/>
            </p:nvSpPr>
            <p:spPr>
              <a:xfrm>
                <a:off x="1840295" y="5373216"/>
                <a:ext cx="1005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1400" dirty="0">
                    <a:solidFill>
                      <a:schemeClr val="bg2">
                        <a:lumMod val="75000"/>
                      </a:schemeClr>
                    </a:solidFill>
                  </a:rPr>
                  <a:t>A</a:t>
                </a:r>
                <a:r>
                  <a:rPr lang="en-DE" sz="1400" baseline="-25000" dirty="0">
                    <a:solidFill>
                      <a:schemeClr val="bg2">
                        <a:lumMod val="75000"/>
                      </a:schemeClr>
                    </a:solidFill>
                  </a:rPr>
                  <a:t>V</a:t>
                </a:r>
                <a:r>
                  <a:rPr lang="en-DE" sz="1400" dirty="0">
                    <a:solidFill>
                      <a:schemeClr val="bg2">
                        <a:lumMod val="75000"/>
                      </a:schemeClr>
                    </a:solidFill>
                  </a:rPr>
                  <a:t> = -E(</a:t>
                </a:r>
                <a14:m>
                  <m:oMath xmlns:m="http://schemas.openxmlformats.org/officeDocument/2006/math">
                    <m:r>
                      <a:rPr lang="en-DE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DE" sz="140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387CAC-3B56-C036-30C8-9B171870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95" y="5373216"/>
                <a:ext cx="1005725" cy="307777"/>
              </a:xfrm>
              <a:prstGeom prst="rect">
                <a:avLst/>
              </a:prstGeom>
              <a:blipFill>
                <a:blip r:embed="rId5"/>
                <a:stretch>
                  <a:fillRect l="-1235" b="-192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8A03124-203C-AF3D-A7E5-223890592D20}"/>
              </a:ext>
            </a:extLst>
          </p:cNvPr>
          <p:cNvSpPr txBox="1"/>
          <p:nvPr/>
        </p:nvSpPr>
        <p:spPr>
          <a:xfrm>
            <a:off x="5881766" y="506042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chemeClr val="tx1"/>
                </a:solidFill>
              </a:rPr>
              <a:t>Dark dust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7928D-F50C-5839-E2C9-05FAA960A5D0}"/>
              </a:ext>
            </a:extLst>
          </p:cNvPr>
          <p:cNvSpPr txBox="1"/>
          <p:nvPr/>
        </p:nvSpPr>
        <p:spPr>
          <a:xfrm>
            <a:off x="6317790" y="427780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rgbClr val="C00000"/>
                </a:solidFill>
              </a:rPr>
              <a:t>Large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932EF-99B3-6EEB-4AC3-FC7D08EBDC90}"/>
              </a:ext>
            </a:extLst>
          </p:cNvPr>
          <p:cNvSpPr txBox="1"/>
          <p:nvPr/>
        </p:nvSpPr>
        <p:spPr>
          <a:xfrm>
            <a:off x="6317790" y="39016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rgbClr val="00B050"/>
                </a:solidFill>
              </a:rPr>
              <a:t>Nano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8C14-935E-8B07-EE2D-226406B3870C}"/>
              </a:ext>
            </a:extLst>
          </p:cNvPr>
          <p:cNvSpPr txBox="1"/>
          <p:nvPr/>
        </p:nvSpPr>
        <p:spPr>
          <a:xfrm>
            <a:off x="0" y="-31394"/>
            <a:ext cx="9144000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		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Model of the absolute reddening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8B8BA-0D8F-7195-3EDD-A6D58818738D}"/>
              </a:ext>
            </a:extLst>
          </p:cNvPr>
          <p:cNvSpPr txBox="1"/>
          <p:nvPr/>
        </p:nvSpPr>
        <p:spPr>
          <a:xfrm rot="19742673">
            <a:off x="273261" y="119818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Fit all 47 stars</a:t>
            </a:r>
          </a:p>
        </p:txBody>
      </p:sp>
    </p:spTree>
    <p:extLst>
      <p:ext uri="{BB962C8B-B14F-4D97-AF65-F5344CB8AC3E}">
        <p14:creationId xmlns:p14="http://schemas.microsoft.com/office/powerpoint/2010/main" val="344043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F29F3-9C14-BE0D-F3EE-496E1E151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142"/>
            <a:ext cx="5759450" cy="584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EEED9-D8EE-1A39-7C57-92500FB57F4C}"/>
                  </a:ext>
                </a:extLst>
              </p:cNvPr>
              <p:cNvSpPr txBox="1"/>
              <p:nvPr/>
            </p:nvSpPr>
            <p:spPr>
              <a:xfrm>
                <a:off x="4864930" y="4869160"/>
                <a:ext cx="1651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16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𝐷𝑎𝑟𝑘𝐷𝑢𝑠𝑡</m:t>
                      </m:r>
                      <m:r>
                        <a:rPr lang="en-US" sz="16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6%</m:t>
                      </m:r>
                    </m:oMath>
                  </m:oMathPara>
                </a14:m>
                <a:endParaRPr lang="en-US" sz="1600" b="0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E" sz="16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𝑙𝑖𝑡𝑒𝑟𝑎𝑡𝑢𝑒</m:t>
                      </m:r>
                      <m:r>
                        <a:rPr lang="en-US" sz="1600" b="0" i="1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1600" b="0" i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en-US" sz="1600" b="0" dirty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0EEED9-D8EE-1A39-7C57-92500FB5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30" y="4869160"/>
                <a:ext cx="1651286" cy="584775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F41B353-27D5-53D7-3ABF-CDE89E8DAE44}"/>
              </a:ext>
            </a:extLst>
          </p:cNvPr>
          <p:cNvSpPr txBox="1"/>
          <p:nvPr/>
        </p:nvSpPr>
        <p:spPr>
          <a:xfrm>
            <a:off x="179512" y="906558"/>
            <a:ext cx="2775734" cy="12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DE" sz="2800" baseline="-25000" dirty="0">
                <a:solidFill>
                  <a:schemeClr val="accent6">
                    <a:lumMod val="75000"/>
                  </a:schemeClr>
                </a:solidFill>
              </a:rPr>
              <a:t>L </a:t>
            </a: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= D</a:t>
            </a:r>
            <a:r>
              <a:rPr lang="en-DE" sz="2800" baseline="-25000" dirty="0">
                <a:solidFill>
                  <a:schemeClr val="accent6">
                    <a:lumMod val="75000"/>
                  </a:schemeClr>
                </a:solidFill>
              </a:rPr>
              <a:t>GAIA</a:t>
            </a: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40 out of 47 stars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7EE14-B3A3-8F14-7519-B5EC867A831B}"/>
              </a:ext>
            </a:extLst>
          </p:cNvPr>
          <p:cNvSpPr txBox="1"/>
          <p:nvPr/>
        </p:nvSpPr>
        <p:spPr>
          <a:xfrm>
            <a:off x="-36512" y="-31394"/>
            <a:ext cx="9289032" cy="523220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</p:txBody>
      </p:sp>
    </p:spTree>
    <p:extLst>
      <p:ext uri="{BB962C8B-B14F-4D97-AF65-F5344CB8AC3E}">
        <p14:creationId xmlns:p14="http://schemas.microsoft.com/office/powerpoint/2010/main" val="68256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69273" y="15110"/>
            <a:ext cx="93725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distance puzzle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92-47CC-11D9-DE50-E2785E35D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464496" cy="5407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BF4AA-383B-D8F5-86A8-A99CB228B37C}"/>
              </a:ext>
            </a:extLst>
          </p:cNvPr>
          <p:cNvSpPr txBox="1"/>
          <p:nvPr/>
        </p:nvSpPr>
        <p:spPr>
          <a:xfrm>
            <a:off x="4925077" y="4610658"/>
            <a:ext cx="3265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5 lo</a:t>
            </a:r>
            <a:r>
              <a:rPr lang="en-DE" sz="2000" dirty="0">
                <a:solidFill>
                  <a:schemeClr val="accent6"/>
                </a:solidFill>
              </a:rPr>
              <a:t>g(D</a:t>
            </a:r>
            <a:r>
              <a:rPr lang="en-DE" sz="2000" baseline="-25000" dirty="0">
                <a:solidFill>
                  <a:schemeClr val="accent6"/>
                </a:solidFill>
              </a:rPr>
              <a:t>L</a:t>
            </a:r>
            <a:r>
              <a:rPr lang="en-DE" sz="2000" dirty="0">
                <a:solidFill>
                  <a:schemeClr val="accent6"/>
                </a:solidFill>
              </a:rPr>
              <a:t>) = V – M</a:t>
            </a:r>
            <a:r>
              <a:rPr lang="en-DE" sz="2000" baseline="-25000" dirty="0">
                <a:solidFill>
                  <a:schemeClr val="accent6"/>
                </a:solidFill>
              </a:rPr>
              <a:t>V</a:t>
            </a:r>
            <a:r>
              <a:rPr lang="en-DE" sz="2000" dirty="0">
                <a:solidFill>
                  <a:schemeClr val="accent6"/>
                </a:solidFill>
              </a:rPr>
              <a:t> – A</a:t>
            </a:r>
            <a:r>
              <a:rPr lang="en-DE" sz="2000" baseline="-25000" dirty="0">
                <a:solidFill>
                  <a:schemeClr val="accent6"/>
                </a:solidFill>
              </a:rPr>
              <a:t>V</a:t>
            </a:r>
            <a:r>
              <a:rPr lang="en-DE" sz="2000" dirty="0">
                <a:solidFill>
                  <a:schemeClr val="accent6"/>
                </a:solidFill>
              </a:rPr>
              <a:t> + 5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DF903-738E-FA02-6F7E-E723CB5068B8}"/>
              </a:ext>
            </a:extLst>
          </p:cNvPr>
          <p:cNvSpPr txBox="1"/>
          <p:nvPr/>
        </p:nvSpPr>
        <p:spPr>
          <a:xfrm>
            <a:off x="4572000" y="5445224"/>
            <a:ext cx="488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DE" sz="16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 </a:t>
            </a:r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 Valencic+04, Fitzpartick&amp;Massa07, Gordon+09</a:t>
            </a:r>
          </a:p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DE" sz="16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</a:t>
            </a:r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 Bowen+08, Wegner+07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258B0-1C45-0D7D-FC1D-800A0396C5FC}"/>
              </a:ext>
            </a:extLst>
          </p:cNvPr>
          <p:cNvSpPr txBox="1"/>
          <p:nvPr/>
        </p:nvSpPr>
        <p:spPr>
          <a:xfrm>
            <a:off x="4960438" y="1077342"/>
            <a:ext cx="3655424" cy="1975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 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&gt;D</a:t>
            </a:r>
            <a:r>
              <a:rPr lang="en-DE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=&gt; </a:t>
            </a:r>
          </a:p>
          <a:p>
            <a:pPr>
              <a:lnSpc>
                <a:spcPct val="150000"/>
              </a:lnSpc>
            </a:pP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Compensate overestimate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 luminosity viz. GAIA distance </a:t>
            </a:r>
          </a:p>
          <a:p>
            <a:pPr>
              <a:lnSpc>
                <a:spcPct val="150000"/>
              </a:lnSpc>
            </a:pP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by extra dimming of the light.</a:t>
            </a:r>
          </a:p>
        </p:txBody>
      </p:sp>
    </p:spTree>
    <p:extLst>
      <p:ext uri="{BB962C8B-B14F-4D97-AF65-F5344CB8AC3E}">
        <p14:creationId xmlns:p14="http://schemas.microsoft.com/office/powerpoint/2010/main" val="234359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5790" y="0"/>
            <a:ext cx="933031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and </a:t>
            </a:r>
          </a:p>
          <a:p>
            <a:pPr algn="ctr"/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unification of distances to the stars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A13CE-5CEE-AA26-306D-F2AC0832CA7B}"/>
              </a:ext>
            </a:extLst>
          </p:cNvPr>
          <p:cNvSpPr txBox="1"/>
          <p:nvPr/>
        </p:nvSpPr>
        <p:spPr>
          <a:xfrm>
            <a:off x="454580" y="1628800"/>
            <a:ext cx="8409576" cy="383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The distance puzzle and very cold dust emission</a:t>
            </a:r>
          </a:p>
          <a:p>
            <a:pPr>
              <a:lnSpc>
                <a:spcPct val="200000"/>
              </a:lnSpc>
            </a:pPr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Dark dust a new component of the ISM </a:t>
            </a:r>
          </a:p>
          <a:p>
            <a:pPr>
              <a:lnSpc>
                <a:spcPct val="200000"/>
              </a:lnSpc>
            </a:pPr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Reddening of stars: NIR be careful, R</a:t>
            </a:r>
            <a:r>
              <a:rPr lang="en-DE" sz="28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 </a:t>
            </a:r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 very careful</a:t>
            </a:r>
            <a:endParaRPr lang="en-DE" sz="28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Model of the absolute reddening towards stars</a:t>
            </a:r>
          </a:p>
          <a:p>
            <a:pPr>
              <a:lnSpc>
                <a:spcPct val="200000"/>
              </a:lnSpc>
            </a:pPr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 Unification of distances:  D</a:t>
            </a:r>
            <a:r>
              <a:rPr lang="en-DE" sz="28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DE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=  D</a:t>
            </a:r>
            <a:r>
              <a:rPr lang="en-DE" sz="28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GAIA</a:t>
            </a:r>
          </a:p>
        </p:txBody>
      </p:sp>
    </p:spTree>
    <p:extLst>
      <p:ext uri="{BB962C8B-B14F-4D97-AF65-F5344CB8AC3E}">
        <p14:creationId xmlns:p14="http://schemas.microsoft.com/office/powerpoint/2010/main" val="77300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77797" y="-99392"/>
            <a:ext cx="933031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/>
                </a:solidFill>
              </a:rPr>
              <a:t>Dark Dust IV </a:t>
            </a:r>
          </a:p>
          <a:p>
            <a:pPr algn="ctr"/>
            <a:r>
              <a:rPr lang="en-GB" sz="3200" dirty="0">
                <a:solidFill>
                  <a:schemeClr val="accent6"/>
                </a:solidFill>
              </a:rPr>
              <a:t>The distance to the stars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64849-97D5-1C19-B7E7-E8F5FAFCF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" y="4393591"/>
            <a:ext cx="1761011" cy="2017343"/>
          </a:xfrm>
          <a:prstGeom prst="rect">
            <a:avLst/>
          </a:prstGeom>
        </p:spPr>
      </p:pic>
      <p:pic>
        <p:nvPicPr>
          <p:cNvPr id="8" name="Picture 7" descr="A graph of different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6BD9A991-BA7F-0C89-8407-F329D648E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27" y="858894"/>
            <a:ext cx="4240332" cy="3650226"/>
          </a:xfrm>
          <a:prstGeom prst="rect">
            <a:avLst/>
          </a:prstGeom>
        </p:spPr>
      </p:pic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pic>
        <p:nvPicPr>
          <p:cNvPr id="6" name="Picture 5" descr="A graph of 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0A5E0E29-7780-CFA5-6FDD-643774075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03" y="908720"/>
            <a:ext cx="2081649" cy="1698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38978-0F3F-3BC7-58E0-47A62E87C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18" y="3645024"/>
            <a:ext cx="2906182" cy="2950720"/>
          </a:xfrm>
          <a:prstGeom prst="rect">
            <a:avLst/>
          </a:prstGeom>
        </p:spPr>
      </p:pic>
      <p:pic>
        <p:nvPicPr>
          <p:cNvPr id="11" name="Picture 10" descr="A graph of different colors and sizes&#10;&#10;Description automatically generated with medium confidence">
            <a:extLst>
              <a:ext uri="{FF2B5EF4-FFF2-40B4-BE49-F238E27FC236}">
                <a16:creationId xmlns:a16="http://schemas.microsoft.com/office/drawing/2014/main" id="{14F1E53B-4C8A-CF88-7569-1B5DBDC12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96084"/>
            <a:ext cx="2107156" cy="1812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2B209-3407-4C10-791B-A28041D0A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41" y="3646632"/>
            <a:ext cx="2436252" cy="2950720"/>
          </a:xfrm>
          <a:prstGeom prst="rect">
            <a:avLst/>
          </a:prstGeom>
        </p:spPr>
      </p:pic>
      <p:pic>
        <p:nvPicPr>
          <p:cNvPr id="13" name="Picture 12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49B16C1F-DB86-6412-853B-25BAC1647F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3850"/>
            <a:ext cx="1865124" cy="2313342"/>
          </a:xfrm>
          <a:prstGeom prst="rect">
            <a:avLst/>
          </a:prstGeom>
        </p:spPr>
      </p:pic>
      <p:pic>
        <p:nvPicPr>
          <p:cNvPr id="14" name="Picture 13" descr="A graph of a graph of light&#10;&#10;Description automatically generated with medium confidence">
            <a:extLst>
              <a:ext uri="{FF2B5EF4-FFF2-40B4-BE49-F238E27FC236}">
                <a16:creationId xmlns:a16="http://schemas.microsoft.com/office/drawing/2014/main" id="{E8D6B797-273B-11F1-4A8B-861DF6C111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981" y="908720"/>
            <a:ext cx="2384701" cy="1862725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C7C59FB8-BADF-6F94-F2D5-EFFF090C70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7" y="4508002"/>
            <a:ext cx="2081648" cy="2017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A13CE-5CEE-AA26-306D-F2AC0832CA7B}"/>
              </a:ext>
            </a:extLst>
          </p:cNvPr>
          <p:cNvSpPr txBox="1"/>
          <p:nvPr/>
        </p:nvSpPr>
        <p:spPr>
          <a:xfrm>
            <a:off x="611560" y="2414718"/>
            <a:ext cx="8208912" cy="3246530"/>
          </a:xfrm>
          <a:prstGeom prst="rect">
            <a:avLst/>
          </a:prstGeom>
          <a:solidFill>
            <a:srgbClr val="D2D2F4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The distance puzzle and very cold dust emisson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Model constraints of Dark dust in the diffuse ISM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Scrutinizing MW reddening curves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Model of the absolute reddening towards stars</a:t>
            </a:r>
          </a:p>
          <a:p>
            <a:pPr>
              <a:lnSpc>
                <a:spcPct val="150000"/>
              </a:lnSpc>
            </a:pP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Unification of distances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84D7C-53F1-901C-E2BE-641A8873D114}"/>
              </a:ext>
            </a:extLst>
          </p:cNvPr>
          <p:cNvSpPr txBox="1"/>
          <p:nvPr/>
        </p:nvSpPr>
        <p:spPr>
          <a:xfrm rot="20571544">
            <a:off x="51556" y="247011"/>
            <a:ext cx="4593020" cy="400110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=  V - M</a:t>
            </a:r>
            <a:r>
              <a:rPr lang="en-US" sz="20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- 5 log D</a:t>
            </a:r>
            <a:r>
              <a:rPr lang="en-US" sz="20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GAIA</a:t>
            </a:r>
            <a:r>
              <a:rPr lang="en-US" sz="20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+ 5. </a:t>
            </a:r>
            <a:endParaRPr lang="en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6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86E718D5-FE87-9A80-7EB6-C1E2E0A0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07450"/>
            <a:ext cx="6431614" cy="5536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04212-0D1F-2286-6880-499322CFB6FB}"/>
              </a:ext>
            </a:extLst>
          </p:cNvPr>
          <p:cNvSpPr txBox="1"/>
          <p:nvPr/>
        </p:nvSpPr>
        <p:spPr>
          <a:xfrm rot="2700975">
            <a:off x="7872242" y="139385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Fit all 47 star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FCE61-CD12-EFAE-9574-93FABE32F8ED}"/>
              </a:ext>
            </a:extLst>
          </p:cNvPr>
          <p:cNvSpPr txBox="1"/>
          <p:nvPr/>
        </p:nvSpPr>
        <p:spPr>
          <a:xfrm>
            <a:off x="0" y="-31394"/>
            <a:ext cx="9289032" cy="954107"/>
          </a:xfrm>
          <a:prstGeom prst="rect">
            <a:avLst/>
          </a:prstGeom>
          <a:solidFill>
            <a:srgbClr val="D2D2F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	Distance unification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Model of the absolute reddening</a:t>
            </a:r>
          </a:p>
        </p:txBody>
      </p:sp>
    </p:spTree>
    <p:extLst>
      <p:ext uri="{BB962C8B-B14F-4D97-AF65-F5344CB8AC3E}">
        <p14:creationId xmlns:p14="http://schemas.microsoft.com/office/powerpoint/2010/main" val="218563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Extinction fit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0" y="1540396"/>
            <a:ext cx="26162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2717800" cy="69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33056"/>
            <a:ext cx="39624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229200"/>
            <a:ext cx="4711700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74319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Dust attenuation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815356"/>
            <a:ext cx="1968500" cy="31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275131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0D0D"/>
                </a:solidFill>
                <a:latin typeface="+mn-lt"/>
              </a:rPr>
              <a:t>Dust extinction cross section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37890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0D0D"/>
                </a:solidFill>
                <a:latin typeface="+mn-lt"/>
              </a:rPr>
              <a:t>..of particle of population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296" y="4293096"/>
            <a:ext cx="4394200" cy="25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96" y="6525344"/>
            <a:ext cx="2736304" cy="338554"/>
          </a:xfrm>
          <a:prstGeom prst="rect">
            <a:avLst/>
          </a:prstGeom>
          <a:solidFill>
            <a:srgbClr val="D2D2F4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Siebenmorgen et al. (2014)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341" y="5352978"/>
            <a:ext cx="3657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Specific mass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cs typeface="Helvetica Neue"/>
              </a:rPr>
              <a:t>requies</a:t>
            </a:r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 Neue"/>
                <a:cs typeface="Helvetica Neue"/>
              </a:rPr>
              <a:t>realtive</a:t>
            </a:r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"/>
                <a:cs typeface="Helvetica Neue"/>
              </a:rPr>
              <a:t>dust abundances</a:t>
            </a:r>
          </a:p>
        </p:txBody>
      </p:sp>
    </p:spTree>
    <p:extLst>
      <p:ext uri="{BB962C8B-B14F-4D97-AF65-F5344CB8AC3E}">
        <p14:creationId xmlns:p14="http://schemas.microsoft.com/office/powerpoint/2010/main" val="233525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7" name="Rectangle 16"/>
          <p:cNvSpPr/>
          <p:nvPr/>
        </p:nvSpPr>
        <p:spPr>
          <a:xfrm>
            <a:off x="5789" y="665140"/>
            <a:ext cx="8748463" cy="46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Ralf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Siebenmorgen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6513" y="0"/>
            <a:ext cx="917472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distance puzzle and </a:t>
            </a:r>
          </a:p>
          <a:p>
            <a:pPr algn="ctr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very cold dust 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emission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A72C836E-D830-B1D2-AC6A-91A5426A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248472" cy="398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BBF4AA-383B-D8F5-86A8-A99CB228B37C}"/>
                  </a:ext>
                </a:extLst>
              </p:cNvPr>
              <p:cNvSpPr txBox="1"/>
              <p:nvPr/>
            </p:nvSpPr>
            <p:spPr>
              <a:xfrm>
                <a:off x="179512" y="4964975"/>
                <a:ext cx="72828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Degeneracy in SED fit:</a:t>
                </a:r>
              </a:p>
              <a:p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- Chance of slope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(commonly applied) </a:t>
                </a:r>
              </a:p>
              <a:p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- </a:t>
                </a:r>
                <a:r>
                  <a:rPr lang="en-D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Dark Dust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BBF4AA-383B-D8F5-86A8-A99CB228B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964975"/>
                <a:ext cx="7282805" cy="1200329"/>
              </a:xfrm>
              <a:prstGeom prst="rect">
                <a:avLst/>
              </a:prstGeom>
              <a:blipFill>
                <a:blip r:embed="rId4"/>
                <a:stretch>
                  <a:fillRect l="-1217" t="-4167" b="-114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006D2B-7967-DFFA-4903-AB3D95C20706}"/>
              </a:ext>
            </a:extLst>
          </p:cNvPr>
          <p:cNvSpPr txBox="1"/>
          <p:nvPr/>
        </p:nvSpPr>
        <p:spPr>
          <a:xfrm>
            <a:off x="7069175" y="3682906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ubmm excess: </a:t>
            </a:r>
          </a:p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ISO (S+99)</a:t>
            </a:r>
          </a:p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Herschel</a:t>
            </a:r>
          </a:p>
          <a:p>
            <a:r>
              <a:rPr lang="en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ALMA</a:t>
            </a:r>
          </a:p>
        </p:txBody>
      </p:sp>
    </p:spTree>
    <p:extLst>
      <p:ext uri="{BB962C8B-B14F-4D97-AF65-F5344CB8AC3E}">
        <p14:creationId xmlns:p14="http://schemas.microsoft.com/office/powerpoint/2010/main" val="4056401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36512" y="0"/>
            <a:ext cx="95770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(II) in the general field of the diffuse ISM</a:t>
            </a:r>
            <a:endParaRPr lang="en-GB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4BDE3-2E88-B2E2-7317-87C95A8E3117}"/>
              </a:ext>
            </a:extLst>
          </p:cNvPr>
          <p:cNvSpPr txBox="1"/>
          <p:nvPr/>
        </p:nvSpPr>
        <p:spPr>
          <a:xfrm>
            <a:off x="250825" y="1204331"/>
            <a:ext cx="8893175" cy="359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Observational constraints of dust models </a:t>
            </a: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(Hensley &amp; Draine 21)</a:t>
            </a:r>
            <a:endParaRPr lang="en-DE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DE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olid phase element abundances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avelength dependant reddening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tar-light polarization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Dust e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mission of polarized + unpolarised light,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ccount for increased (sub)mm emission in the MW by Planck</a:t>
            </a:r>
          </a:p>
        </p:txBody>
      </p:sp>
    </p:spTree>
    <p:extLst>
      <p:ext uri="{BB962C8B-B14F-4D97-AF65-F5344CB8AC3E}">
        <p14:creationId xmlns:p14="http://schemas.microsoft.com/office/powerpoint/2010/main" val="1520831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0"/>
            <a:ext cx="9252520" cy="525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Dark Dust model</a:t>
            </a:r>
            <a:endParaRPr lang="en-GB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7760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80A37-B4CE-2654-ABB4-AB3074C67E50}"/>
              </a:ext>
            </a:extLst>
          </p:cNvPr>
          <p:cNvSpPr txBox="1"/>
          <p:nvPr/>
        </p:nvSpPr>
        <p:spPr>
          <a:xfrm>
            <a:off x="864786" y="1628800"/>
            <a:ext cx="8099176" cy="1979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Dust populations: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1) Nano-particles           &lt;6nm                        of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vSi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vGr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, and PAH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+mn-cs"/>
              </a:rPr>
              <a:t>2) Submicron spheroids   6nm &lt; a &lt; 300nm  of amorphous Si, C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3) Micrometer sized         dark dust                as fluffy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Si+C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6" charset="0"/>
              </a:rPr>
              <a:t> conglomerates 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4BD6A2-A80F-2CEE-E7A4-F5336F9D0C13}"/>
                  </a:ext>
                </a:extLst>
              </p:cNvPr>
              <p:cNvSpPr txBox="1"/>
              <p:nvPr/>
            </p:nvSpPr>
            <p:spPr>
              <a:xfrm>
                <a:off x="835968" y="4553833"/>
                <a:ext cx="8099176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n-US" sz="20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Model parameters (11):</a:t>
                </a:r>
              </a:p>
              <a:p>
                <a:pPr marL="342900" indent="-34290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dust abundances (specific mass) of  6-1 components </a:t>
                </a:r>
              </a:p>
              <a:p>
                <a:pPr marL="342900" indent="-34290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size parameters: exponent q, upper radii: </a:t>
                </a: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, 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 i="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, 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b="0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6" charset="0"/>
                  <a:ea typeface="Cambria Math" panose="02040503050406030204" pitchFamily="18" charset="0"/>
                </a:endParaRPr>
              </a:p>
              <a:p>
                <a:pPr marL="342900" indent="-34290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  <a:ea typeface="+mn-ea"/>
                    <a:cs typeface="+mn-cs"/>
                  </a:rPr>
                  <a:t>polarization alignment radii </a:t>
                </a:r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, r</a:t>
                </a:r>
                <a:r>
                  <a:rPr lang="en-US" sz="2000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6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000" baseline="-250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4BD6A2-A80F-2CEE-E7A4-F5336F9D0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8" y="4553833"/>
                <a:ext cx="8099176" cy="1323439"/>
              </a:xfrm>
              <a:prstGeom prst="rect">
                <a:avLst/>
              </a:prstGeom>
              <a:blipFill>
                <a:blip r:embed="rId3"/>
                <a:stretch>
                  <a:fillRect l="-782" t="-1905" b="-76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28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-4801"/>
            <a:ext cx="925252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a) S</a:t>
            </a:r>
            <a:r>
              <a:rPr lang="en-DE" sz="2800" dirty="0">
                <a:solidFill>
                  <a:schemeClr val="accent6">
                    <a:lumMod val="75000"/>
                  </a:schemeClr>
                </a:solidFill>
              </a:rPr>
              <a:t>olid phase element abundances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7760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C4A7C-3E79-CFA4-AB1D-33BE85E3FE8E}"/>
              </a:ext>
            </a:extLst>
          </p:cNvPr>
          <p:cNvSpPr txBox="1"/>
          <p:nvPr/>
        </p:nvSpPr>
        <p:spPr>
          <a:xfrm>
            <a:off x="1629373" y="2624752"/>
            <a:ext cx="5024132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DE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ll models respect: </a:t>
            </a:r>
            <a:r>
              <a:rPr lang="en-DE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 </a:t>
            </a:r>
            <a:r>
              <a:rPr lang="en-DE" sz="3200" dirty="0">
                <a:solidFill>
                  <a:schemeClr val="accent6">
                    <a:lumMod val="75000"/>
                  </a:schemeClr>
                </a:solidFill>
              </a:rPr>
              <a:t>[C] / [Si] &lt; 5.2</a:t>
            </a:r>
          </a:p>
        </p:txBody>
      </p:sp>
    </p:spTree>
    <p:extLst>
      <p:ext uri="{BB962C8B-B14F-4D97-AF65-F5344CB8AC3E}">
        <p14:creationId xmlns:p14="http://schemas.microsoft.com/office/powerpoint/2010/main" val="2006982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0" y="-4801"/>
            <a:ext cx="925252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b) Reddening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7760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3" name="Picture 2" descr="A comparison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B1C51DB-8BC1-DAEA-FE62-7E0A55BDC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8539"/>
            <a:ext cx="8343612" cy="3512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DA646E-7F7F-6C65-FE94-66609240B24E}"/>
                  </a:ext>
                </a:extLst>
              </p:cNvPr>
              <p:cNvSpPr txBox="1"/>
              <p:nvPr/>
            </p:nvSpPr>
            <p:spPr>
              <a:xfrm>
                <a:off x="125412" y="5704177"/>
                <a:ext cx="8893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Dark dust reddening at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is flat, n</a:t>
                </a:r>
                <a:r>
                  <a:rPr lang="en-D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on-selective</a:t>
                </a:r>
                <a:r>
                  <a:rPr lang="en-GB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</a:t>
                </a:r>
                <a:r>
                  <a:rPr lang="en-DE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gray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DA646E-7F7F-6C65-FE94-66609240B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2" y="5704177"/>
                <a:ext cx="8893175" cy="461665"/>
              </a:xfrm>
              <a:prstGeom prst="rect">
                <a:avLst/>
              </a:prstGeom>
              <a:blipFill>
                <a:blip r:embed="rId4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2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108520" y="-27384"/>
            <a:ext cx="928903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c) Starlight polarisation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7760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4" name="Picture 3" descr="A graph of 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635BF577-D52D-3DBF-0744-B1455E30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89" y="1463915"/>
            <a:ext cx="5472608" cy="44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62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2879725" y="2571750"/>
            <a:ext cx="3908425" cy="363538"/>
          </a:xfrm>
          <a:prstGeom prst="roundRect">
            <a:avLst>
              <a:gd name="adj" fmla="val 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250825" y="4581525"/>
            <a:ext cx="5086350" cy="1909763"/>
            <a:chOff x="158" y="2886"/>
            <a:chExt cx="3204" cy="1203"/>
          </a:xfrm>
        </p:grpSpPr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>
              <a:off x="158" y="2886"/>
              <a:ext cx="3205" cy="1204"/>
            </a:xfrm>
            <a:prstGeom prst="roundRect">
              <a:avLst>
                <a:gd name="adj" fmla="val 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13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grpSp>
          <p:nvGrpSpPr>
            <p:cNvPr id="17416" name="Group 14"/>
            <p:cNvGrpSpPr>
              <a:grpSpLocks/>
            </p:cNvGrpSpPr>
            <p:nvPr/>
          </p:nvGrpSpPr>
          <p:grpSpPr bwMode="auto">
            <a:xfrm>
              <a:off x="1703" y="2886"/>
              <a:ext cx="113" cy="519"/>
              <a:chOff x="1703" y="2886"/>
              <a:chExt cx="113" cy="519"/>
            </a:xfrm>
          </p:grpSpPr>
          <p:sp>
            <p:nvSpPr>
              <p:cNvPr id="17417" name="AutoShape 15"/>
              <p:cNvSpPr>
                <a:spLocks noChangeArrowheads="1"/>
              </p:cNvSpPr>
              <p:nvPr/>
            </p:nvSpPr>
            <p:spPr bwMode="auto">
              <a:xfrm>
                <a:off x="1706" y="2886"/>
                <a:ext cx="111" cy="517"/>
              </a:xfrm>
              <a:prstGeom prst="roundRect">
                <a:avLst>
                  <a:gd name="adj" fmla="val 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134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/>
              </a:p>
            </p:txBody>
          </p:sp>
          <p:grpSp>
            <p:nvGrpSpPr>
              <p:cNvPr id="17418" name="Group 16"/>
              <p:cNvGrpSpPr>
                <a:grpSpLocks/>
              </p:cNvGrpSpPr>
              <p:nvPr/>
            </p:nvGrpSpPr>
            <p:grpSpPr bwMode="auto">
              <a:xfrm>
                <a:off x="1703" y="2886"/>
                <a:ext cx="113" cy="519"/>
                <a:chOff x="1703" y="2886"/>
                <a:chExt cx="113" cy="519"/>
              </a:xfrm>
            </p:grpSpPr>
            <p:sp>
              <p:nvSpPr>
                <p:cNvPr id="17419" name="AutoShape 17"/>
                <p:cNvSpPr>
                  <a:spLocks noChangeArrowheads="1"/>
                </p:cNvSpPr>
                <p:nvPr/>
              </p:nvSpPr>
              <p:spPr bwMode="auto">
                <a:xfrm>
                  <a:off x="1706" y="2886"/>
                  <a:ext cx="109" cy="515"/>
                </a:xfrm>
                <a:prstGeom prst="roundRect">
                  <a:avLst>
                    <a:gd name="adj" fmla="val 90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34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/>
                </a:p>
              </p:txBody>
            </p:sp>
            <p:grpSp>
              <p:nvGrpSpPr>
                <p:cNvPr id="17420" name="Group 18"/>
                <p:cNvGrpSpPr>
                  <a:grpSpLocks/>
                </p:cNvGrpSpPr>
                <p:nvPr/>
              </p:nvGrpSpPr>
              <p:grpSpPr bwMode="auto">
                <a:xfrm>
                  <a:off x="1703" y="2886"/>
                  <a:ext cx="113" cy="519"/>
                  <a:chOff x="1703" y="2886"/>
                  <a:chExt cx="113" cy="519"/>
                </a:xfrm>
              </p:grpSpPr>
              <p:sp>
                <p:nvSpPr>
                  <p:cNvPr id="1742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886"/>
                    <a:ext cx="108" cy="513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lnSpc>
                        <a:spcPct val="134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2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3" y="2886"/>
                    <a:ext cx="114" cy="520"/>
                  </a:xfrm>
                  <a:prstGeom prst="roundRect">
                    <a:avLst>
                      <a:gd name="adj" fmla="val 90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>
                      <a:solidFill>
                        <a:srgbClr val="3333CC"/>
                      </a:solidFill>
                      <a:latin typeface="Comic Sans MS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sp>
        <p:nvSpPr>
          <p:cNvPr id="16" name="TextBox 15"/>
          <p:cNvSpPr txBox="1"/>
          <p:nvPr/>
        </p:nvSpPr>
        <p:spPr>
          <a:xfrm>
            <a:off x="-108520" y="0"/>
            <a:ext cx="925252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 Dust in the general field of the diffuse ISM</a:t>
            </a:r>
          </a:p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d) Emission + mm excess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B1F3B-E388-D4F9-B334-9D2A4F2C5EB3}"/>
              </a:ext>
            </a:extLst>
          </p:cNvPr>
          <p:cNvSpPr txBox="1"/>
          <p:nvPr/>
        </p:nvSpPr>
        <p:spPr>
          <a:xfrm>
            <a:off x="1405389" y="65468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(2023)</a:t>
            </a:r>
          </a:p>
        </p:txBody>
      </p:sp>
      <p:pic>
        <p:nvPicPr>
          <p:cNvPr id="3" name="Picture 2" descr="A graph of a graph of light&#10;&#10;Description automatically generated with medium confidence">
            <a:extLst>
              <a:ext uri="{FF2B5EF4-FFF2-40B4-BE49-F238E27FC236}">
                <a16:creationId xmlns:a16="http://schemas.microsoft.com/office/drawing/2014/main" id="{1198D8D4-8B98-C0DC-C49C-77F3B30B2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5" y="1772816"/>
            <a:ext cx="5400331" cy="4218279"/>
          </a:xfrm>
          <a:prstGeom prst="rect">
            <a:avLst/>
          </a:prstGeom>
        </p:spPr>
      </p:pic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77E3BBA2-3E47-8F36-80BC-8DD7C07E7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56" y="2238457"/>
            <a:ext cx="3341925" cy="29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LGC Sans"/>
        <a:cs typeface="DejaVu LGC Sans"/>
      </a:majorFont>
      <a:minorFont>
        <a:latin typeface="Comic Sans MS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3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3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5761</TotalTime>
  <Words>968</Words>
  <Application>Microsoft Macintosh PowerPoint</Application>
  <PresentationFormat>On-screen Show (4:3)</PresentationFormat>
  <Paragraphs>149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Helvetica Neue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 emission of X-ray/EUV    irradiated proto-planetary   disks</dc:title>
  <cp:lastModifiedBy>Ralf Siebenmorgen</cp:lastModifiedBy>
  <cp:revision>1085</cp:revision>
  <cp:lastPrinted>2018-05-29T16:50:51Z</cp:lastPrinted>
  <dcterms:created xsi:type="dcterms:W3CDTF">1601-01-01T00:00:00Z</dcterms:created>
  <dcterms:modified xsi:type="dcterms:W3CDTF">2023-10-27T15:23:56Z</dcterms:modified>
</cp:coreProperties>
</file>