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Roboto Slab"/>
      <p:regular r:id="rId34"/>
      <p:bold r:id="rId35"/>
    </p:embeddedFont>
    <p:embeddedFont>
      <p:font typeface="Robot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B2C04DC-3963-4B6B-A003-BC28533A3690}">
  <a:tblStyle styleId="{DB2C04DC-3963-4B6B-A003-BC28533A3690}" styleName="Table_0">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rgbClr val="FFFFFF"/>
      </a:tcTxStyle>
      <a:tcStyle>
        <a:fill>
          <a:solidFill>
            <a:srgbClr val="4472C4"/>
          </a:solidFill>
        </a:fill>
      </a:tcStyle>
    </a:lastCol>
    <a:firstCol>
      <a:tcTxStyle b="on" i="off">
        <a:font>
          <a:latin typeface="Calibri"/>
          <a:ea typeface="Calibri"/>
          <a:cs typeface="Calibri"/>
        </a:font>
        <a:srgbClr val="FFFFFF"/>
      </a:tcTxStyle>
      <a:tcStyle>
        <a:fill>
          <a:solidFill>
            <a:srgbClr val="4472C4"/>
          </a:solidFill>
        </a:fill>
      </a:tcStyle>
    </a:firstCol>
    <a:lastRow>
      <a:tcTxStyle b="on" i="off">
        <a:font>
          <a:latin typeface="Calibri"/>
          <a:ea typeface="Calibri"/>
          <a:cs typeface="Calibri"/>
        </a:font>
        <a:srgbClr val="FFFFFF"/>
      </a:tcTxStyle>
      <a:tcStyle>
        <a:tcBdr>
          <a:top>
            <a:ln cap="flat" cmpd="sng" w="38100">
              <a:solidFill>
                <a:srgbClr val="FFFFFF"/>
              </a:solidFill>
              <a:prstDash val="solid"/>
              <a:round/>
              <a:headEnd len="sm" w="sm" type="none"/>
              <a:tailEnd len="sm" w="sm" type="none"/>
            </a:ln>
          </a:top>
        </a:tcBdr>
        <a:fill>
          <a:solidFill>
            <a:srgbClr val="4472C4"/>
          </a:solidFill>
        </a:fill>
      </a:tcStyle>
    </a:lastRow>
    <a:seCell>
      <a:tcTxStyle/>
    </a:seCell>
    <a:swCell>
      <a:tcTxStyle/>
    </a:swCell>
    <a:firstRow>
      <a:tcTxStyle b="on" i="off">
        <a:font>
          <a:latin typeface="Calibri"/>
          <a:ea typeface="Calibri"/>
          <a:cs typeface="Calibri"/>
        </a:font>
        <a:srgbClr val="FFFFFF"/>
      </a:tcTxStyle>
      <a:tcStyle>
        <a:tcBdr>
          <a:bottom>
            <a:ln cap="flat" cmpd="sng" w="38100">
              <a:solidFill>
                <a:srgbClr val="FFFFFF"/>
              </a:solidFill>
              <a:prstDash val="solid"/>
              <a:round/>
              <a:headEnd len="sm" w="sm" type="none"/>
              <a:tailEnd len="sm" w="sm" type="none"/>
            </a:ln>
          </a:bottom>
        </a:tcBdr>
        <a:fill>
          <a:solidFill>
            <a:srgbClr val="4472C4"/>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RobotoSlab-bold.fntdata"/><Relationship Id="rId12" Type="http://schemas.openxmlformats.org/officeDocument/2006/relationships/slide" Target="slides/slide6.xml"/><Relationship Id="rId34" Type="http://schemas.openxmlformats.org/officeDocument/2006/relationships/font" Target="fonts/RobotoSlab-regular.fntdata"/><Relationship Id="rId15" Type="http://schemas.openxmlformats.org/officeDocument/2006/relationships/slide" Target="slides/slide9.xml"/><Relationship Id="rId37" Type="http://schemas.openxmlformats.org/officeDocument/2006/relationships/font" Target="fonts/Roboto-bold.fntdata"/><Relationship Id="rId14" Type="http://schemas.openxmlformats.org/officeDocument/2006/relationships/slide" Target="slides/slide8.xml"/><Relationship Id="rId36" Type="http://schemas.openxmlformats.org/officeDocument/2006/relationships/font" Target="fonts/Roboto-regular.fntdata"/><Relationship Id="rId17" Type="http://schemas.openxmlformats.org/officeDocument/2006/relationships/slide" Target="slides/slide11.xml"/><Relationship Id="rId39" Type="http://schemas.openxmlformats.org/officeDocument/2006/relationships/font" Target="fonts/Roboto-boldItalic.fntdata"/><Relationship Id="rId16" Type="http://schemas.openxmlformats.org/officeDocument/2006/relationships/slide" Target="slides/slide10.xml"/><Relationship Id="rId38" Type="http://schemas.openxmlformats.org/officeDocument/2006/relationships/font" Target="fonts/Robo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116c2b54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116c2b54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11966d21c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11966d21c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11966d21c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11966d21c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11966d21cf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11966d21cf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11966d21cf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11966d21cf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1375ddec7b_1_2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31375ddec7b_1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11966d21cf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11966d21cf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The upgrade of the control electronic for FORS involves the replacement of all motors, sensors and cabling, as well as a redesign of the calibration unit. The new electronics architecture, based on the Beckhoff PLC platform, is composed of an embedded CX2030 CPU with dedicated Beckhoff modules able to control all FORS functions, sensors and digital I/O. The embedded computer comes with the software TwinCAT and hosts the OPC UA server, enabling communication with the high-level software. Modules in the cabinets without a CPU are controlled via an EtherCAT connection and bus couplers. A custom low-level software library was developed to control the MOS unit and the exposure shutter. Cabinet #4 (not shown) will control the NGCII and the Cryo-cooler.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11966d21c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11966d21c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11966d21c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11966d21c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11966d21c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11966d21c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11966d21cf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11966d21cf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11966d21cf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11966d21cf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The mechanism of the FORS1 exposure shutter, which is controlled by a single rotative motor and has a non-standard interface with the NGC2 detector controller.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116c2b5467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116c2b5467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a:t>Despite being a VLT instrument, FORS1 will transition from the VLT software to the new ELT Instrument Control Software Framework (ELT-IFW), the standard foundation for implementing the control software system for all future instruments that is currently under development at ESO.</a:t>
            </a:r>
            <a:endParaRPr/>
          </a:p>
          <a:p>
            <a:pPr indent="0" lvl="0" marL="0" rtl="0" algn="l">
              <a:spcBef>
                <a:spcPts val="0"/>
              </a:spcBef>
              <a:spcAft>
                <a:spcPts val="0"/>
              </a:spcAft>
              <a:buClr>
                <a:schemeClr val="dk1"/>
              </a:buClr>
              <a:buSzPts val="1100"/>
              <a:buFont typeface="Arial"/>
              <a:buNone/>
            </a:pPr>
            <a:r>
              <a:rPr lang="it"/>
              <a:t>The Instrument Workstation (IWS) runs the main high-level processes, with several subsystems to manage and monitor the instrument and the data acquisition. </a:t>
            </a:r>
            <a:endParaRPr/>
          </a:p>
          <a:p>
            <a:pPr indent="0" lvl="0" marL="0" rtl="0" algn="l">
              <a:spcBef>
                <a:spcPts val="0"/>
              </a:spcBef>
              <a:spcAft>
                <a:spcPts val="0"/>
              </a:spcAft>
              <a:buClr>
                <a:schemeClr val="dk1"/>
              </a:buClr>
              <a:buSzPts val="1100"/>
              <a:buFont typeface="Arial"/>
              <a:buNone/>
            </a:pPr>
            <a:r>
              <a:rPr lang="it"/>
              <a:t>A Beckhoff PLC runs the low-level software to control the hardware devices; communication between the IWS and the PLC exploits the OPC UA Protocol. </a:t>
            </a:r>
            <a:endParaRPr/>
          </a:p>
          <a:p>
            <a:pPr indent="0" lvl="0" marL="0" rtl="0" algn="l">
              <a:spcBef>
                <a:spcPts val="0"/>
              </a:spcBef>
              <a:spcAft>
                <a:spcPts val="0"/>
              </a:spcAft>
              <a:buClr>
                <a:schemeClr val="dk1"/>
              </a:buClr>
              <a:buSzPts val="1100"/>
              <a:buFont typeface="Arial"/>
              <a:buNone/>
            </a:pPr>
            <a:r>
              <a:rPr lang="it"/>
              <a:t>A dedicated Detector Workstation (DWS) running the New General Controller 2 (NGC2) software (provided by ESO) will control the scientific detector. </a:t>
            </a:r>
            <a:endParaRPr/>
          </a:p>
          <a:p>
            <a:pPr indent="0" lvl="0" marL="0" rtl="0" algn="l">
              <a:spcBef>
                <a:spcPts val="0"/>
              </a:spcBef>
              <a:spcAft>
                <a:spcPts val="0"/>
              </a:spcAft>
              <a:buNone/>
            </a:pPr>
            <a:r>
              <a:rPr lang="it"/>
              <a:t>FORS1 will communicate with the VLT via the ELT-VLT Gateway, that forwards telescope commands from the IWS to the Telescope Control System (TCS) and returns telescope status and data products from the TCS to the IWS.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13236870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13236870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As you recall, it is possible to replace FORS optical elements. This involves the redefining of the named positions for the filter wheels. We wanted to separate the motor-specific  configuration from the named positions. The nomad hcl </a:t>
            </a:r>
            <a:r>
              <a:rPr lang="it">
                <a:solidFill>
                  <a:schemeClr val="dk1"/>
                </a:solidFill>
              </a:rPr>
              <a:t>syntax allows the inclusion of the list of named positions of a motor into its yaml configuration file.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1262f9a140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1262f9a140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Explain that FORS will have </a:t>
            </a:r>
            <a:r>
              <a:rPr lang="it"/>
              <a:t>replaceable</a:t>
            </a:r>
            <a:r>
              <a:rPr lang="it"/>
              <a:t> optical elements. This GUI is just a proof of concept and the setup procedure will need to be performed with a sequencer script.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11966d21cf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11966d21cf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1204170e2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1204170e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The execution of instrument procedures is organized into templates, namely Python scripts that operate individual instrument devices in the proper order. Templates are the building units of the Observation Blocks (OBs), that are executed by the Sequencer.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125c4d001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125c4d001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1204170e2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1204170e2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132368703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132368703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a:t>Concerning the template workflow, starting from their definition (upper left corner) to their execution in seqtool (bottom right corner) we identified a couple of functionalities which are not yet implemented in the standard ELT software, marked with a question mark.</a:t>
            </a:r>
            <a:endParaRPr/>
          </a:p>
          <a:p>
            <a:pPr indent="0" lvl="0" marL="0" rtl="0" algn="l">
              <a:spcBef>
                <a:spcPts val="0"/>
              </a:spcBef>
              <a:spcAft>
                <a:spcPts val="0"/>
              </a:spcAft>
              <a:buClr>
                <a:schemeClr val="dk1"/>
              </a:buClr>
              <a:buSzPts val="1100"/>
              <a:buFont typeface="Arial"/>
              <a:buNone/>
            </a:pPr>
            <a:r>
              <a:rPr lang="it"/>
              <a:t>Namely, the expansion of an "include" directive, to include a json file into another one, and the automatic generation of OB files using default values.</a:t>
            </a:r>
            <a:endParaRPr/>
          </a:p>
          <a:p>
            <a:pPr indent="0" lvl="0" marL="0" rtl="0" algn="l">
              <a:spcBef>
                <a:spcPts val="0"/>
              </a:spcBef>
              <a:spcAft>
                <a:spcPts val="0"/>
              </a:spcAft>
              <a:buClr>
                <a:schemeClr val="dk1"/>
              </a:buClr>
              <a:buSzPts val="1100"/>
              <a:buFont typeface="Arial"/>
              <a:buNone/>
            </a:pPr>
            <a:r>
              <a:rPr lang="it"/>
              <a:t>We tentatively implemented a script to perform these steps, and we are in contact with the ELT software team to understand whether this is a viable option, but no final decision has yet been reached.</a:t>
            </a:r>
            <a:endParaRPr/>
          </a:p>
          <a:p>
            <a:pPr indent="0" lvl="0" marL="0" rtl="0" algn="l">
              <a:spcBef>
                <a:spcPts val="0"/>
              </a:spcBef>
              <a:spcAft>
                <a:spcPts val="0"/>
              </a:spcAft>
              <a:buNone/>
            </a:pPr>
            <a:r>
              <a:rPr lang="it"/>
              <a:t>There are other minor issues related to the convention used in the OB files, or the use of an "instrument summary file", but these are really minor issues not worth discussing here.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132368703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132368703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IP, a collection of templates to be ingested by p2. FORS has many modes &gt; many templates &gt; possible duplication. To avoid it, we developed a script to perform the inclusion of template parameter definitions and range into the json template signature (old .tsf files).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194bccf9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194bccf9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12d90ceb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12d90ceb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11966d21cf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11966d21cf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1262f9a14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1262f9a14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A</a:t>
            </a:r>
            <a:r>
              <a:rPr lang="it"/>
              <a:t>s you recall, it is possible to replace FORS optical elements. This involves the redefining of the named positions for the filter wheels. We wanted to separate the motor-specific  configuration from the named positions. The nomad hcl </a:t>
            </a:r>
            <a:r>
              <a:rPr lang="it">
                <a:solidFill>
                  <a:schemeClr val="dk1"/>
                </a:solidFill>
              </a:rPr>
              <a:t>syntax allows the inclusion of the list of named positions of a motor into its yaml configuration file.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1262f9a14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1262f9a14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a:t>IP, a collection of templates to be ingested by p2. FORS has many modes &gt; many templates &gt; possible duplication. To avoid it, we developed a script to perform the inclusion of template parameter definitions and range into the json template signature (old .tsf files).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132368703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132368703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bg>
      <p:bgPr>
        <a:solidFill>
          <a:srgbClr val="000000"/>
        </a:solidFill>
      </p:bgPr>
    </p:bg>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rgbClr val="EDF1F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52" name="Google Shape;52;p13"/>
          <p:cNvSpPr/>
          <p:nvPr/>
        </p:nvSpPr>
        <p:spPr>
          <a:xfrm>
            <a:off x="0" y="0"/>
            <a:ext cx="9144000" cy="5143500"/>
          </a:xfrm>
          <a:prstGeom prst="rect">
            <a:avLst/>
          </a:prstGeom>
          <a:solidFill>
            <a:srgbClr val="FBFCFE"/>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pic>
        <p:nvPicPr>
          <p:cNvPr descr="preencoded.png" id="53" name="Google Shape;53;p13">
            <a:hlinkClick r:id="rId2"/>
          </p:cNvPr>
          <p:cNvPicPr preferRelativeResize="0"/>
          <p:nvPr/>
        </p:nvPicPr>
        <p:blipFill rotWithShape="1">
          <a:blip r:embed="rId3">
            <a:alphaModFix/>
          </a:blip>
          <a:srcRect b="0" l="0" r="0" t="0"/>
          <a:stretch/>
        </p:blipFill>
        <p:spPr>
          <a:xfrm>
            <a:off x="8024509" y="4843463"/>
            <a:ext cx="1076628" cy="2571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mc:Choice Requires="p14">
      <p:transition p14:dur="100">
        <p:fade/>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jpg"/><Relationship Id="rId4" Type="http://schemas.openxmlformats.org/officeDocument/2006/relationships/image" Target="../media/image21.jpg"/><Relationship Id="rId5" Type="http://schemas.openxmlformats.org/officeDocument/2006/relationships/image" Target="../media/image20.jpg"/></Relationships>
</file>

<file path=ppt/slides/_rels/slide6.xml.rels><?xml version="1.0" encoding="UTF-8" standalone="yes"?><Relationships xmlns="http://schemas.openxmlformats.org/package/2006/relationships"><Relationship Id="rId11" Type="http://schemas.openxmlformats.org/officeDocument/2006/relationships/image" Target="../media/image8.jpg"/><Relationship Id="rId10" Type="http://schemas.openxmlformats.org/officeDocument/2006/relationships/image" Target="../media/image9.png"/><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3.jpg"/><Relationship Id="rId4" Type="http://schemas.openxmlformats.org/officeDocument/2006/relationships/image" Target="../media/image2.jpg"/><Relationship Id="rId9"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0.jpg"/><Relationship Id="rId8"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4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drive.google.com/file/d/1-A5ZMtmrm7yHz2MyUyq_vM6KU9wJ7zDU/view" TargetMode="External"/><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26.png"/><Relationship Id="rId5"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drive.google.com/file/d/19qa4x1krZhSJo0ugo8iP04aEM7cSIq8u/view" TargetMode="Externa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drive.google.com/file/d/1IqZgkuccXx897Y9fn_NrSBpAI2G5bl_K/view" TargetMode="External"/><Relationship Id="rId4" Type="http://schemas.openxmlformats.org/officeDocument/2006/relationships/image" Target="../media/image31.jpg"/><Relationship Id="rId5"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drive.google.com/file/d/19tTAmH4zohdHmsio5b3iGuVz79cQQMwC/view" TargetMode="External"/><Relationship Id="rId4"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8.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5.png"/><Relationship Id="rId4" Type="http://schemas.openxmlformats.org/officeDocument/2006/relationships/image" Target="../media/image34.png"/><Relationship Id="rId5"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6.png"/><Relationship Id="rId4" Type="http://schemas.openxmlformats.org/officeDocument/2006/relationships/image" Target="../media/image3.png"/><Relationship Id="rId5"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drive.google.com/file/d/1zkOicovDZmkAjJiHAOcjtzWSQrrSmew1/view" TargetMode="External"/><Relationship Id="rId4" Type="http://schemas.openxmlformats.org/officeDocument/2006/relationships/image" Target="../media/image4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6.png"/><Relationship Id="rId4" Type="http://schemas.openxmlformats.org/officeDocument/2006/relationships/image" Target="../media/image29.png"/><Relationship Id="rId5"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1.png"/><Relationship Id="rId4" Type="http://schemas.openxmlformats.org/officeDocument/2006/relationships/image" Target="../media/image39.png"/><Relationship Id="rId5" Type="http://schemas.openxmlformats.org/officeDocument/2006/relationships/image" Target="../media/image35.png"/><Relationship Id="rId6"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4"/>
          <p:cNvSpPr txBox="1"/>
          <p:nvPr>
            <p:ph idx="1" type="subTitle"/>
          </p:nvPr>
        </p:nvSpPr>
        <p:spPr>
          <a:xfrm>
            <a:off x="311700" y="3294325"/>
            <a:ext cx="8520600" cy="867900"/>
          </a:xfrm>
          <a:prstGeom prst="rect">
            <a:avLst/>
          </a:prstGeom>
        </p:spPr>
        <p:txBody>
          <a:bodyPr anchorCtr="0" anchor="ctr" bIns="91425" lIns="91425" spcFirstLastPara="1" rIns="91425" wrap="square" tIns="91425">
            <a:normAutofit/>
          </a:bodyPr>
          <a:lstStyle/>
          <a:p>
            <a:pPr indent="0" lvl="0" marL="0" rtl="0" algn="ctr">
              <a:lnSpc>
                <a:spcPct val="125242"/>
              </a:lnSpc>
              <a:spcBef>
                <a:spcPts val="0"/>
              </a:spcBef>
              <a:spcAft>
                <a:spcPts val="0"/>
              </a:spcAft>
              <a:buClr>
                <a:srgbClr val="3257B8"/>
              </a:buClr>
              <a:buSzPts val="3200"/>
              <a:buFont typeface="Roboto Slab"/>
              <a:buNone/>
            </a:pPr>
            <a:r>
              <a:rPr lang="it" sz="3600">
                <a:solidFill>
                  <a:srgbClr val="3257B8"/>
                </a:solidFill>
                <a:latin typeface="Roboto Slab"/>
                <a:ea typeface="Roboto Slab"/>
                <a:cs typeface="Roboto Slab"/>
                <a:sym typeface="Roboto Slab"/>
              </a:rPr>
              <a:t>Bringing FORS into the ELT era</a:t>
            </a:r>
            <a:endParaRPr sz="3600"/>
          </a:p>
        </p:txBody>
      </p:sp>
      <p:sp>
        <p:nvSpPr>
          <p:cNvPr id="59" name="Google Shape;59;p14"/>
          <p:cNvSpPr/>
          <p:nvPr/>
        </p:nvSpPr>
        <p:spPr>
          <a:xfrm>
            <a:off x="42900" y="189525"/>
            <a:ext cx="9144000" cy="792600"/>
          </a:xfrm>
          <a:prstGeom prst="rect">
            <a:avLst/>
          </a:prstGeom>
          <a:noFill/>
          <a:ln>
            <a:noFill/>
          </a:ln>
        </p:spPr>
        <p:txBody>
          <a:bodyPr anchorCtr="0" anchor="t" bIns="0" lIns="0" spcFirstLastPara="1" rIns="0" wrap="square" tIns="0">
            <a:noAutofit/>
          </a:bodyPr>
          <a:lstStyle/>
          <a:p>
            <a:pPr indent="0" lvl="0" marL="0" marR="0" rtl="0" algn="ctr">
              <a:lnSpc>
                <a:spcPct val="125242"/>
              </a:lnSpc>
              <a:spcBef>
                <a:spcPts val="0"/>
              </a:spcBef>
              <a:spcAft>
                <a:spcPts val="0"/>
              </a:spcAft>
              <a:buClr>
                <a:srgbClr val="3257B8"/>
              </a:buClr>
              <a:buSzPts val="3200"/>
              <a:buFont typeface="Roboto Slab"/>
              <a:buNone/>
            </a:pPr>
            <a:r>
              <a:rPr b="1" lang="it" sz="5000">
                <a:solidFill>
                  <a:srgbClr val="3257B8"/>
                </a:solidFill>
                <a:latin typeface="Roboto Slab"/>
                <a:ea typeface="Roboto Slab"/>
                <a:cs typeface="Roboto Slab"/>
                <a:sym typeface="Roboto Slab"/>
              </a:rPr>
              <a:t>FORS Up</a:t>
            </a:r>
            <a:endParaRPr sz="5000">
              <a:solidFill>
                <a:srgbClr val="3257B8"/>
              </a:solidFill>
              <a:latin typeface="Roboto Slab"/>
              <a:ea typeface="Roboto Slab"/>
              <a:cs typeface="Roboto Slab"/>
              <a:sym typeface="Roboto Slab"/>
            </a:endParaRPr>
          </a:p>
        </p:txBody>
      </p:sp>
      <p:pic>
        <p:nvPicPr>
          <p:cNvPr id="60" name="Google Shape;60;p14"/>
          <p:cNvPicPr preferRelativeResize="0"/>
          <p:nvPr/>
        </p:nvPicPr>
        <p:blipFill>
          <a:blip r:embed="rId3">
            <a:alphaModFix/>
          </a:blip>
          <a:stretch>
            <a:fillRect/>
          </a:stretch>
        </p:blipFill>
        <p:spPr>
          <a:xfrm>
            <a:off x="0" y="1247489"/>
            <a:ext cx="9144003" cy="1781473"/>
          </a:xfrm>
          <a:prstGeom prst="rect">
            <a:avLst/>
          </a:prstGeom>
          <a:noFill/>
          <a:ln>
            <a:noFill/>
          </a:ln>
        </p:spPr>
      </p:pic>
      <p:pic>
        <p:nvPicPr>
          <p:cNvPr id="61" name="Google Shape;61;p14"/>
          <p:cNvPicPr preferRelativeResize="0"/>
          <p:nvPr/>
        </p:nvPicPr>
        <p:blipFill>
          <a:blip r:embed="rId4">
            <a:alphaModFix/>
          </a:blip>
          <a:stretch>
            <a:fillRect/>
          </a:stretch>
        </p:blipFill>
        <p:spPr>
          <a:xfrm>
            <a:off x="136340" y="264350"/>
            <a:ext cx="491325" cy="642950"/>
          </a:xfrm>
          <a:prstGeom prst="rect">
            <a:avLst/>
          </a:prstGeom>
          <a:noFill/>
          <a:ln>
            <a:noFill/>
          </a:ln>
        </p:spPr>
      </p:pic>
      <p:pic>
        <p:nvPicPr>
          <p:cNvPr descr="Nessuna descrizione della foto disponibile." id="62" name="Google Shape;62;p14"/>
          <p:cNvPicPr preferRelativeResize="0"/>
          <p:nvPr/>
        </p:nvPicPr>
        <p:blipFill rotWithShape="1">
          <a:blip r:embed="rId5">
            <a:alphaModFix/>
          </a:blip>
          <a:srcRect b="0" l="0" r="0" t="0"/>
          <a:stretch/>
        </p:blipFill>
        <p:spPr>
          <a:xfrm>
            <a:off x="8368503" y="264350"/>
            <a:ext cx="643292" cy="6429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idx="1" type="subTitle"/>
          </p:nvPr>
        </p:nvSpPr>
        <p:spPr>
          <a:xfrm>
            <a:off x="178850" y="130525"/>
            <a:ext cx="53949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Project Timeline</a:t>
            </a:r>
            <a:endParaRPr sz="2500">
              <a:solidFill>
                <a:srgbClr val="3257B8"/>
              </a:solidFill>
              <a:latin typeface="Roboto Slab"/>
              <a:ea typeface="Roboto Slab"/>
              <a:cs typeface="Roboto Slab"/>
              <a:sym typeface="Roboto Slab"/>
            </a:endParaRPr>
          </a:p>
        </p:txBody>
      </p:sp>
      <p:sp>
        <p:nvSpPr>
          <p:cNvPr id="68" name="Google Shape;68;p15"/>
          <p:cNvSpPr/>
          <p:nvPr/>
        </p:nvSpPr>
        <p:spPr>
          <a:xfrm>
            <a:off x="541801" y="909050"/>
            <a:ext cx="19200" cy="3448200"/>
          </a:xfrm>
          <a:prstGeom prst="roundRect">
            <a:avLst>
              <a:gd fmla="val 114246" name="adj"/>
            </a:avLst>
          </a:prstGeom>
          <a:solidFill>
            <a:srgbClr val="CFD2D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9" name="Google Shape;69;p15"/>
          <p:cNvSpPr/>
          <p:nvPr/>
        </p:nvSpPr>
        <p:spPr>
          <a:xfrm>
            <a:off x="652165" y="918121"/>
            <a:ext cx="381000" cy="14400"/>
          </a:xfrm>
          <a:prstGeom prst="roundRect">
            <a:avLst>
              <a:gd fmla="val 114246" name="adj"/>
            </a:avLst>
          </a:prstGeom>
          <a:solidFill>
            <a:srgbClr val="CFD2D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0" name="Google Shape;70;p15"/>
          <p:cNvSpPr/>
          <p:nvPr/>
        </p:nvSpPr>
        <p:spPr>
          <a:xfrm>
            <a:off x="421630" y="802853"/>
            <a:ext cx="244800" cy="244800"/>
          </a:xfrm>
          <a:prstGeom prst="roundRect">
            <a:avLst>
              <a:gd fmla="val 6667" name="adj"/>
            </a:avLst>
          </a:prstGeom>
          <a:solidFill>
            <a:srgbClr val="E9ECF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1" name="Google Shape;71;p15"/>
          <p:cNvSpPr/>
          <p:nvPr/>
        </p:nvSpPr>
        <p:spPr>
          <a:xfrm>
            <a:off x="510406" y="843633"/>
            <a:ext cx="67200" cy="163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1300"/>
              <a:buFont typeface="Roboto Slab"/>
              <a:buNone/>
            </a:pPr>
            <a:r>
              <a:rPr b="0" i="0" lang="it" sz="1300" u="none" cap="none" strike="noStrike">
                <a:solidFill>
                  <a:srgbClr val="15213F"/>
                </a:solidFill>
                <a:latin typeface="Roboto Slab"/>
                <a:ea typeface="Roboto Slab"/>
                <a:cs typeface="Roboto Slab"/>
                <a:sym typeface="Roboto Slab"/>
              </a:rPr>
              <a:t>1</a:t>
            </a:r>
            <a:endParaRPr b="0" i="0" sz="1300" u="none" cap="none" strike="noStrike"/>
          </a:p>
        </p:txBody>
      </p:sp>
      <p:sp>
        <p:nvSpPr>
          <p:cNvPr id="72" name="Google Shape;72;p15"/>
          <p:cNvSpPr/>
          <p:nvPr/>
        </p:nvSpPr>
        <p:spPr>
          <a:xfrm>
            <a:off x="1142475" y="802975"/>
            <a:ext cx="2260800" cy="244800"/>
          </a:xfrm>
          <a:prstGeom prst="rect">
            <a:avLst/>
          </a:prstGeom>
          <a:noFill/>
          <a:ln>
            <a:noFill/>
          </a:ln>
        </p:spPr>
        <p:txBody>
          <a:bodyPr anchorCtr="0" anchor="ctr" bIns="0" lIns="0" spcFirstLastPara="1" rIns="0" wrap="square" tIns="0">
            <a:noAutofit/>
          </a:bodyPr>
          <a:lstStyle/>
          <a:p>
            <a:pPr indent="0" lvl="0" marL="0" marR="0" rtl="0" algn="l">
              <a:lnSpc>
                <a:spcPct val="123529"/>
              </a:lnSpc>
              <a:spcBef>
                <a:spcPts val="0"/>
              </a:spcBef>
              <a:spcAft>
                <a:spcPts val="0"/>
              </a:spcAft>
              <a:buClr>
                <a:srgbClr val="15213F"/>
              </a:buClr>
              <a:buSzPts val="1100"/>
              <a:buFont typeface="Roboto Slab"/>
              <a:buNone/>
            </a:pPr>
            <a:r>
              <a:rPr b="0" i="0" lang="it" sz="1100" u="none" cap="none" strike="noStrike">
                <a:solidFill>
                  <a:srgbClr val="15213F"/>
                </a:solidFill>
                <a:latin typeface="Roboto Slab"/>
                <a:ea typeface="Roboto Slab"/>
                <a:cs typeface="Roboto Slab"/>
                <a:sym typeface="Roboto Slab"/>
              </a:rPr>
              <a:t>1990: FORS1 Conception</a:t>
            </a:r>
            <a:endParaRPr b="0" i="0" sz="1100" u="none" cap="none" strike="noStrike"/>
          </a:p>
        </p:txBody>
      </p:sp>
      <p:sp>
        <p:nvSpPr>
          <p:cNvPr id="73" name="Google Shape;73;p15"/>
          <p:cNvSpPr/>
          <p:nvPr/>
        </p:nvSpPr>
        <p:spPr>
          <a:xfrm>
            <a:off x="652165" y="1501453"/>
            <a:ext cx="381000" cy="14400"/>
          </a:xfrm>
          <a:prstGeom prst="roundRect">
            <a:avLst>
              <a:gd fmla="val 114246" name="adj"/>
            </a:avLst>
          </a:prstGeom>
          <a:solidFill>
            <a:srgbClr val="CFD2D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4" name="Google Shape;74;p15"/>
          <p:cNvSpPr/>
          <p:nvPr/>
        </p:nvSpPr>
        <p:spPr>
          <a:xfrm>
            <a:off x="421630" y="1386185"/>
            <a:ext cx="244800" cy="244800"/>
          </a:xfrm>
          <a:prstGeom prst="roundRect">
            <a:avLst>
              <a:gd fmla="val 6667" name="adj"/>
            </a:avLst>
          </a:prstGeom>
          <a:solidFill>
            <a:srgbClr val="E9ECF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5" name="Google Shape;75;p15"/>
          <p:cNvSpPr/>
          <p:nvPr/>
        </p:nvSpPr>
        <p:spPr>
          <a:xfrm>
            <a:off x="498946" y="1426964"/>
            <a:ext cx="90300" cy="163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1300"/>
              <a:buFont typeface="Roboto Slab"/>
              <a:buNone/>
            </a:pPr>
            <a:r>
              <a:rPr b="0" i="0" lang="it" sz="1300" u="none" cap="none" strike="noStrike">
                <a:solidFill>
                  <a:srgbClr val="15213F"/>
                </a:solidFill>
                <a:latin typeface="Roboto Slab"/>
                <a:ea typeface="Roboto Slab"/>
                <a:cs typeface="Roboto Slab"/>
                <a:sym typeface="Roboto Slab"/>
              </a:rPr>
              <a:t>2</a:t>
            </a:r>
            <a:endParaRPr b="0" i="0" sz="1300" u="none" cap="none" strike="noStrike"/>
          </a:p>
        </p:txBody>
      </p:sp>
      <p:sp>
        <p:nvSpPr>
          <p:cNvPr id="76" name="Google Shape;76;p15"/>
          <p:cNvSpPr/>
          <p:nvPr/>
        </p:nvSpPr>
        <p:spPr>
          <a:xfrm>
            <a:off x="1134050" y="1386175"/>
            <a:ext cx="2497500" cy="244800"/>
          </a:xfrm>
          <a:prstGeom prst="rect">
            <a:avLst/>
          </a:prstGeom>
          <a:noFill/>
          <a:ln>
            <a:noFill/>
          </a:ln>
        </p:spPr>
        <p:txBody>
          <a:bodyPr anchorCtr="0" anchor="ctr" bIns="0" lIns="0" spcFirstLastPara="1" rIns="0" wrap="square" tIns="0">
            <a:noAutofit/>
          </a:bodyPr>
          <a:lstStyle/>
          <a:p>
            <a:pPr indent="0" lvl="0" marL="0" marR="0" rtl="0" algn="l">
              <a:lnSpc>
                <a:spcPct val="123529"/>
              </a:lnSpc>
              <a:spcBef>
                <a:spcPts val="0"/>
              </a:spcBef>
              <a:spcAft>
                <a:spcPts val="0"/>
              </a:spcAft>
              <a:buClr>
                <a:srgbClr val="15213F"/>
              </a:buClr>
              <a:buSzPts val="1100"/>
              <a:buFont typeface="Roboto Slab"/>
              <a:buNone/>
            </a:pPr>
            <a:r>
              <a:rPr b="0" i="0" lang="it" sz="1100" u="none" cap="none" strike="noStrike">
                <a:solidFill>
                  <a:srgbClr val="15213F"/>
                </a:solidFill>
                <a:latin typeface="Roboto Slab"/>
                <a:ea typeface="Roboto Slab"/>
                <a:cs typeface="Roboto Slab"/>
                <a:sym typeface="Roboto Slab"/>
              </a:rPr>
              <a:t>1998: FORS1 First Light</a:t>
            </a:r>
            <a:endParaRPr b="0" i="0" sz="1100" u="none" cap="none" strike="noStrike"/>
          </a:p>
        </p:txBody>
      </p:sp>
      <p:sp>
        <p:nvSpPr>
          <p:cNvPr id="77" name="Google Shape;77;p15"/>
          <p:cNvSpPr/>
          <p:nvPr/>
        </p:nvSpPr>
        <p:spPr>
          <a:xfrm>
            <a:off x="652165" y="2084784"/>
            <a:ext cx="381000" cy="14400"/>
          </a:xfrm>
          <a:prstGeom prst="roundRect">
            <a:avLst>
              <a:gd fmla="val 114246" name="adj"/>
            </a:avLst>
          </a:prstGeom>
          <a:solidFill>
            <a:srgbClr val="CFD2D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8" name="Google Shape;78;p15"/>
          <p:cNvSpPr/>
          <p:nvPr/>
        </p:nvSpPr>
        <p:spPr>
          <a:xfrm>
            <a:off x="421630" y="1969517"/>
            <a:ext cx="244800" cy="244800"/>
          </a:xfrm>
          <a:prstGeom prst="roundRect">
            <a:avLst>
              <a:gd fmla="val 6667" name="adj"/>
            </a:avLst>
          </a:prstGeom>
          <a:solidFill>
            <a:srgbClr val="E9ECF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9" name="Google Shape;79;p15"/>
          <p:cNvSpPr/>
          <p:nvPr/>
        </p:nvSpPr>
        <p:spPr>
          <a:xfrm>
            <a:off x="499914" y="2010296"/>
            <a:ext cx="88200" cy="163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1300"/>
              <a:buFont typeface="Roboto Slab"/>
              <a:buNone/>
            </a:pPr>
            <a:r>
              <a:rPr b="0" i="0" lang="it" sz="1300" u="none" cap="none" strike="noStrike">
                <a:solidFill>
                  <a:srgbClr val="15213F"/>
                </a:solidFill>
                <a:latin typeface="Roboto Slab"/>
                <a:ea typeface="Roboto Slab"/>
                <a:cs typeface="Roboto Slab"/>
                <a:sym typeface="Roboto Slab"/>
              </a:rPr>
              <a:t>3</a:t>
            </a:r>
            <a:endParaRPr b="0" i="0" sz="1300" u="none" cap="none" strike="noStrike"/>
          </a:p>
        </p:txBody>
      </p:sp>
      <p:sp>
        <p:nvSpPr>
          <p:cNvPr id="80" name="Google Shape;80;p15"/>
          <p:cNvSpPr/>
          <p:nvPr/>
        </p:nvSpPr>
        <p:spPr>
          <a:xfrm>
            <a:off x="1142475" y="1969525"/>
            <a:ext cx="2391300" cy="244800"/>
          </a:xfrm>
          <a:prstGeom prst="rect">
            <a:avLst/>
          </a:prstGeom>
          <a:noFill/>
          <a:ln>
            <a:noFill/>
          </a:ln>
        </p:spPr>
        <p:txBody>
          <a:bodyPr anchorCtr="0" anchor="ctr" bIns="0" lIns="0" spcFirstLastPara="1" rIns="0" wrap="square" tIns="0">
            <a:noAutofit/>
          </a:bodyPr>
          <a:lstStyle/>
          <a:p>
            <a:pPr indent="0" lvl="0" marL="0" marR="0" rtl="0" algn="l">
              <a:lnSpc>
                <a:spcPct val="123529"/>
              </a:lnSpc>
              <a:spcBef>
                <a:spcPts val="0"/>
              </a:spcBef>
              <a:spcAft>
                <a:spcPts val="0"/>
              </a:spcAft>
              <a:buClr>
                <a:srgbClr val="15213F"/>
              </a:buClr>
              <a:buSzPts val="1100"/>
              <a:buFont typeface="Roboto Slab"/>
              <a:buNone/>
            </a:pPr>
            <a:r>
              <a:rPr lang="it" sz="1100">
                <a:solidFill>
                  <a:srgbClr val="15213F"/>
                </a:solidFill>
                <a:latin typeface="Roboto Slab"/>
                <a:ea typeface="Roboto Slab"/>
                <a:cs typeface="Roboto Slab"/>
                <a:sym typeface="Roboto Slab"/>
              </a:rPr>
              <a:t>1999</a:t>
            </a:r>
            <a:r>
              <a:rPr b="0" i="0" lang="it" sz="1100" u="none" cap="none" strike="noStrike">
                <a:solidFill>
                  <a:srgbClr val="15213F"/>
                </a:solidFill>
                <a:latin typeface="Roboto Slab"/>
                <a:ea typeface="Roboto Slab"/>
                <a:cs typeface="Roboto Slab"/>
                <a:sym typeface="Roboto Slab"/>
              </a:rPr>
              <a:t>: FORS2 </a:t>
            </a:r>
            <a:r>
              <a:rPr lang="it" sz="1100">
                <a:solidFill>
                  <a:srgbClr val="15213F"/>
                </a:solidFill>
                <a:latin typeface="Roboto Slab"/>
                <a:ea typeface="Roboto Slab"/>
                <a:cs typeface="Roboto Slab"/>
                <a:sym typeface="Roboto Slab"/>
              </a:rPr>
              <a:t>First Light</a:t>
            </a:r>
            <a:endParaRPr b="0" i="0" sz="1100" u="none" cap="none" strike="noStrike"/>
          </a:p>
        </p:txBody>
      </p:sp>
      <p:sp>
        <p:nvSpPr>
          <p:cNvPr id="81" name="Google Shape;81;p15"/>
          <p:cNvSpPr/>
          <p:nvPr/>
        </p:nvSpPr>
        <p:spPr>
          <a:xfrm>
            <a:off x="652165" y="2668116"/>
            <a:ext cx="381000" cy="14400"/>
          </a:xfrm>
          <a:prstGeom prst="roundRect">
            <a:avLst>
              <a:gd fmla="val 114246" name="adj"/>
            </a:avLst>
          </a:prstGeom>
          <a:solidFill>
            <a:srgbClr val="CFD2D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82" name="Google Shape;82;p15"/>
          <p:cNvSpPr/>
          <p:nvPr/>
        </p:nvSpPr>
        <p:spPr>
          <a:xfrm>
            <a:off x="421630" y="2552849"/>
            <a:ext cx="244800" cy="244800"/>
          </a:xfrm>
          <a:prstGeom prst="roundRect">
            <a:avLst>
              <a:gd fmla="val 6667" name="adj"/>
            </a:avLst>
          </a:prstGeom>
          <a:solidFill>
            <a:srgbClr val="E9ECF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83" name="Google Shape;83;p15"/>
          <p:cNvSpPr/>
          <p:nvPr/>
        </p:nvSpPr>
        <p:spPr>
          <a:xfrm>
            <a:off x="496714" y="2593628"/>
            <a:ext cx="94800" cy="163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1300"/>
              <a:buFont typeface="Roboto Slab"/>
              <a:buNone/>
            </a:pPr>
            <a:r>
              <a:rPr b="0" i="0" lang="it" sz="1300" u="none" cap="none" strike="noStrike">
                <a:solidFill>
                  <a:srgbClr val="15213F"/>
                </a:solidFill>
                <a:latin typeface="Roboto Slab"/>
                <a:ea typeface="Roboto Slab"/>
                <a:cs typeface="Roboto Slab"/>
                <a:sym typeface="Roboto Slab"/>
              </a:rPr>
              <a:t>4</a:t>
            </a:r>
            <a:endParaRPr b="0" i="0" sz="1300" u="none" cap="none" strike="noStrike"/>
          </a:p>
        </p:txBody>
      </p:sp>
      <p:sp>
        <p:nvSpPr>
          <p:cNvPr id="84" name="Google Shape;84;p15"/>
          <p:cNvSpPr/>
          <p:nvPr/>
        </p:nvSpPr>
        <p:spPr>
          <a:xfrm>
            <a:off x="1134050" y="2552850"/>
            <a:ext cx="2908500" cy="244800"/>
          </a:xfrm>
          <a:prstGeom prst="rect">
            <a:avLst/>
          </a:prstGeom>
          <a:noFill/>
          <a:ln>
            <a:noFill/>
          </a:ln>
        </p:spPr>
        <p:txBody>
          <a:bodyPr anchorCtr="0" anchor="ctr" bIns="0" lIns="0" spcFirstLastPara="1" rIns="0" wrap="square" tIns="0">
            <a:noAutofit/>
          </a:bodyPr>
          <a:lstStyle/>
          <a:p>
            <a:pPr indent="0" lvl="0" marL="0" marR="0" rtl="0" algn="l">
              <a:lnSpc>
                <a:spcPct val="123529"/>
              </a:lnSpc>
              <a:spcBef>
                <a:spcPts val="0"/>
              </a:spcBef>
              <a:spcAft>
                <a:spcPts val="0"/>
              </a:spcAft>
              <a:buClr>
                <a:srgbClr val="15213F"/>
              </a:buClr>
              <a:buSzPts val="1100"/>
              <a:buFont typeface="Roboto Slab"/>
              <a:buNone/>
            </a:pPr>
            <a:r>
              <a:rPr b="0" i="0" lang="it" sz="1100" u="none" cap="none" strike="noStrike">
                <a:solidFill>
                  <a:srgbClr val="15213F"/>
                </a:solidFill>
                <a:latin typeface="Roboto Slab"/>
                <a:ea typeface="Roboto Slab"/>
                <a:cs typeface="Roboto Slab"/>
                <a:sym typeface="Roboto Slab"/>
              </a:rPr>
              <a:t>2009: FORS1 Decommissioning</a:t>
            </a:r>
            <a:endParaRPr b="0" i="0" sz="1100" u="none" cap="none" strike="noStrike"/>
          </a:p>
        </p:txBody>
      </p:sp>
      <p:sp>
        <p:nvSpPr>
          <p:cNvPr id="85" name="Google Shape;85;p15"/>
          <p:cNvSpPr/>
          <p:nvPr/>
        </p:nvSpPr>
        <p:spPr>
          <a:xfrm>
            <a:off x="652165" y="3251448"/>
            <a:ext cx="381000" cy="14400"/>
          </a:xfrm>
          <a:prstGeom prst="roundRect">
            <a:avLst>
              <a:gd fmla="val 114246" name="adj"/>
            </a:avLst>
          </a:prstGeom>
          <a:solidFill>
            <a:srgbClr val="CFD2D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86" name="Google Shape;86;p15"/>
          <p:cNvSpPr/>
          <p:nvPr/>
        </p:nvSpPr>
        <p:spPr>
          <a:xfrm>
            <a:off x="421630" y="3136181"/>
            <a:ext cx="244800" cy="244800"/>
          </a:xfrm>
          <a:prstGeom prst="roundRect">
            <a:avLst>
              <a:gd fmla="val 6667" name="adj"/>
            </a:avLst>
          </a:prstGeom>
          <a:solidFill>
            <a:srgbClr val="E9ECF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87" name="Google Shape;87;p15"/>
          <p:cNvSpPr/>
          <p:nvPr/>
        </p:nvSpPr>
        <p:spPr>
          <a:xfrm>
            <a:off x="500956" y="3176959"/>
            <a:ext cx="86100" cy="163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1300"/>
              <a:buFont typeface="Roboto Slab"/>
              <a:buNone/>
            </a:pPr>
            <a:r>
              <a:rPr b="0" i="0" lang="it" sz="1300" u="none" cap="none" strike="noStrike">
                <a:solidFill>
                  <a:srgbClr val="15213F"/>
                </a:solidFill>
                <a:latin typeface="Roboto Slab"/>
                <a:ea typeface="Roboto Slab"/>
                <a:cs typeface="Roboto Slab"/>
                <a:sym typeface="Roboto Slab"/>
              </a:rPr>
              <a:t>5</a:t>
            </a:r>
            <a:endParaRPr b="0" i="0" sz="1300" u="none" cap="none" strike="noStrike"/>
          </a:p>
        </p:txBody>
      </p:sp>
      <p:sp>
        <p:nvSpPr>
          <p:cNvPr id="88" name="Google Shape;88;p15"/>
          <p:cNvSpPr/>
          <p:nvPr/>
        </p:nvSpPr>
        <p:spPr>
          <a:xfrm>
            <a:off x="1134050" y="3136175"/>
            <a:ext cx="2728500" cy="244800"/>
          </a:xfrm>
          <a:prstGeom prst="rect">
            <a:avLst/>
          </a:prstGeom>
          <a:noFill/>
          <a:ln>
            <a:noFill/>
          </a:ln>
        </p:spPr>
        <p:txBody>
          <a:bodyPr anchorCtr="0" anchor="ctr" bIns="0" lIns="0" spcFirstLastPara="1" rIns="0" wrap="square" tIns="0">
            <a:noAutofit/>
          </a:bodyPr>
          <a:lstStyle/>
          <a:p>
            <a:pPr indent="0" lvl="0" marL="0" marR="0" rtl="0" algn="l">
              <a:lnSpc>
                <a:spcPct val="123529"/>
              </a:lnSpc>
              <a:spcBef>
                <a:spcPts val="0"/>
              </a:spcBef>
              <a:spcAft>
                <a:spcPts val="0"/>
              </a:spcAft>
              <a:buClr>
                <a:srgbClr val="15213F"/>
              </a:buClr>
              <a:buSzPts val="1100"/>
              <a:buFont typeface="Roboto Slab"/>
              <a:buNone/>
            </a:pPr>
            <a:r>
              <a:rPr lang="it" sz="1100">
                <a:solidFill>
                  <a:srgbClr val="15213F"/>
                </a:solidFill>
                <a:latin typeface="Roboto Slab"/>
                <a:ea typeface="Roboto Slab"/>
                <a:cs typeface="Roboto Slab"/>
                <a:sym typeface="Roboto Slab"/>
              </a:rPr>
              <a:t>2019: FORS1 Upgrade begins</a:t>
            </a:r>
            <a:endParaRPr b="0" i="0" sz="1100" u="none" cap="none" strike="noStrike"/>
          </a:p>
        </p:txBody>
      </p:sp>
      <p:sp>
        <p:nvSpPr>
          <p:cNvPr id="89" name="Google Shape;89;p15"/>
          <p:cNvSpPr/>
          <p:nvPr/>
        </p:nvSpPr>
        <p:spPr>
          <a:xfrm>
            <a:off x="652165" y="3834773"/>
            <a:ext cx="381000" cy="14400"/>
          </a:xfrm>
          <a:prstGeom prst="roundRect">
            <a:avLst>
              <a:gd fmla="val 114246" name="adj"/>
            </a:avLst>
          </a:prstGeom>
          <a:solidFill>
            <a:srgbClr val="CFD2D8"/>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90" name="Google Shape;90;p15"/>
          <p:cNvSpPr/>
          <p:nvPr/>
        </p:nvSpPr>
        <p:spPr>
          <a:xfrm>
            <a:off x="421630" y="3719506"/>
            <a:ext cx="244800" cy="244800"/>
          </a:xfrm>
          <a:prstGeom prst="roundRect">
            <a:avLst>
              <a:gd fmla="val 6667" name="adj"/>
            </a:avLst>
          </a:prstGeom>
          <a:solidFill>
            <a:srgbClr val="E9ECF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91" name="Google Shape;91;p15"/>
          <p:cNvSpPr/>
          <p:nvPr/>
        </p:nvSpPr>
        <p:spPr>
          <a:xfrm>
            <a:off x="500956" y="3760284"/>
            <a:ext cx="86100" cy="163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1300"/>
              <a:buFont typeface="Roboto Slab"/>
              <a:buNone/>
            </a:pPr>
            <a:r>
              <a:rPr lang="it" sz="1300">
                <a:solidFill>
                  <a:srgbClr val="15213F"/>
                </a:solidFill>
                <a:latin typeface="Roboto Slab"/>
                <a:ea typeface="Roboto Slab"/>
                <a:cs typeface="Roboto Slab"/>
                <a:sym typeface="Roboto Slab"/>
              </a:rPr>
              <a:t>6</a:t>
            </a:r>
            <a:endParaRPr b="0" i="0" sz="1300" u="none" cap="none" strike="noStrike"/>
          </a:p>
        </p:txBody>
      </p:sp>
      <p:sp>
        <p:nvSpPr>
          <p:cNvPr id="92" name="Google Shape;92;p15"/>
          <p:cNvSpPr/>
          <p:nvPr/>
        </p:nvSpPr>
        <p:spPr>
          <a:xfrm>
            <a:off x="1134050" y="3719500"/>
            <a:ext cx="2728500" cy="244800"/>
          </a:xfrm>
          <a:prstGeom prst="rect">
            <a:avLst/>
          </a:prstGeom>
          <a:noFill/>
          <a:ln>
            <a:noFill/>
          </a:ln>
        </p:spPr>
        <p:txBody>
          <a:bodyPr anchorCtr="0" anchor="ctr" bIns="0" lIns="0" spcFirstLastPara="1" rIns="0" wrap="square" tIns="0">
            <a:noAutofit/>
          </a:bodyPr>
          <a:lstStyle/>
          <a:p>
            <a:pPr indent="0" lvl="0" marL="0" marR="0" rtl="0" algn="l">
              <a:lnSpc>
                <a:spcPct val="123529"/>
              </a:lnSpc>
              <a:spcBef>
                <a:spcPts val="0"/>
              </a:spcBef>
              <a:spcAft>
                <a:spcPts val="0"/>
              </a:spcAft>
              <a:buClr>
                <a:srgbClr val="15213F"/>
              </a:buClr>
              <a:buSzPts val="1100"/>
              <a:buFont typeface="Roboto Slab"/>
              <a:buNone/>
            </a:pPr>
            <a:r>
              <a:rPr lang="it" sz="1100">
                <a:solidFill>
                  <a:srgbClr val="15213F"/>
                </a:solidFill>
                <a:latin typeface="Roboto Slab"/>
                <a:ea typeface="Roboto Slab"/>
                <a:cs typeface="Roboto Slab"/>
                <a:sym typeface="Roboto Slab"/>
              </a:rPr>
              <a:t>2026: Upgraded FORS1 Commissioning</a:t>
            </a:r>
            <a:endParaRPr b="0" i="0" sz="1100" u="none" cap="none" strike="noStrike"/>
          </a:p>
        </p:txBody>
      </p:sp>
      <p:pic>
        <p:nvPicPr>
          <p:cNvPr id="93" name="Google Shape;93;p15"/>
          <p:cNvPicPr preferRelativeResize="0"/>
          <p:nvPr/>
        </p:nvPicPr>
        <p:blipFill rotWithShape="1">
          <a:blip r:embed="rId3">
            <a:alphaModFix/>
          </a:blip>
          <a:srcRect b="0" l="0" r="7732" t="0"/>
          <a:stretch/>
        </p:blipFill>
        <p:spPr>
          <a:xfrm>
            <a:off x="4445299" y="0"/>
            <a:ext cx="4705402" cy="5143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6"/>
          <p:cNvSpPr txBox="1"/>
          <p:nvPr>
            <p:ph idx="1" type="subTitle"/>
          </p:nvPr>
        </p:nvSpPr>
        <p:spPr>
          <a:xfrm>
            <a:off x="178850" y="130525"/>
            <a:ext cx="53949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FORS2: Instrument Description</a:t>
            </a:r>
            <a:endParaRPr sz="2500">
              <a:solidFill>
                <a:srgbClr val="3257B8"/>
              </a:solidFill>
              <a:latin typeface="Roboto Slab"/>
              <a:ea typeface="Roboto Slab"/>
              <a:cs typeface="Roboto Slab"/>
              <a:sym typeface="Roboto Slab"/>
            </a:endParaRPr>
          </a:p>
        </p:txBody>
      </p:sp>
      <p:sp>
        <p:nvSpPr>
          <p:cNvPr id="99" name="Google Shape;99;p16"/>
          <p:cNvSpPr txBox="1"/>
          <p:nvPr/>
        </p:nvSpPr>
        <p:spPr>
          <a:xfrm>
            <a:off x="178850" y="877525"/>
            <a:ext cx="4442700" cy="990300"/>
          </a:xfrm>
          <a:prstGeom prst="rect">
            <a:avLst/>
          </a:prstGeom>
          <a:noFill/>
          <a:ln>
            <a:noFill/>
          </a:ln>
        </p:spPr>
        <p:txBody>
          <a:bodyPr anchorCtr="0" anchor="t" bIns="91425" lIns="91425" spcFirstLastPara="1" rIns="91425" wrap="square" tIns="91425">
            <a:spAutoFit/>
          </a:bodyPr>
          <a:lstStyle/>
          <a:p>
            <a:pPr indent="-298450" lvl="0" marL="457200" rtl="0" algn="l">
              <a:lnSpc>
                <a:spcPct val="125242"/>
              </a:lnSpc>
              <a:spcBef>
                <a:spcPts val="0"/>
              </a:spcBef>
              <a:spcAft>
                <a:spcPts val="0"/>
              </a:spcAft>
              <a:buClr>
                <a:srgbClr val="3257B8"/>
              </a:buClr>
              <a:buSzPts val="1100"/>
              <a:buFont typeface="Roboto Slab"/>
              <a:buChar char="●"/>
            </a:pPr>
            <a:r>
              <a:rPr b="1" lang="it" sz="1100">
                <a:solidFill>
                  <a:srgbClr val="3257B8"/>
                </a:solidFill>
                <a:latin typeface="Roboto Slab"/>
                <a:ea typeface="Roboto Slab"/>
                <a:cs typeface="Roboto Slab"/>
                <a:sym typeface="Roboto Slab"/>
              </a:rPr>
              <a:t>FO</a:t>
            </a:r>
            <a:r>
              <a:rPr lang="it" sz="1100">
                <a:solidFill>
                  <a:srgbClr val="3257B8"/>
                </a:solidFill>
                <a:latin typeface="Roboto Slab"/>
                <a:ea typeface="Roboto Slab"/>
                <a:cs typeface="Roboto Slab"/>
                <a:sym typeface="Roboto Slab"/>
              </a:rPr>
              <a:t>cal </a:t>
            </a:r>
            <a:r>
              <a:rPr b="1" lang="it" sz="1100">
                <a:solidFill>
                  <a:srgbClr val="3257B8"/>
                </a:solidFill>
                <a:latin typeface="Roboto Slab"/>
                <a:ea typeface="Roboto Slab"/>
                <a:cs typeface="Roboto Slab"/>
                <a:sym typeface="Roboto Slab"/>
              </a:rPr>
              <a:t>R</a:t>
            </a:r>
            <a:r>
              <a:rPr lang="it" sz="1100">
                <a:solidFill>
                  <a:srgbClr val="3257B8"/>
                </a:solidFill>
                <a:latin typeface="Roboto Slab"/>
                <a:ea typeface="Roboto Slab"/>
                <a:cs typeface="Roboto Slab"/>
                <a:sym typeface="Roboto Slab"/>
              </a:rPr>
              <a:t>educer and low-dispersion </a:t>
            </a:r>
            <a:r>
              <a:rPr b="1" lang="it" sz="1100">
                <a:solidFill>
                  <a:srgbClr val="3257B8"/>
                </a:solidFill>
                <a:latin typeface="Roboto Slab"/>
                <a:ea typeface="Roboto Slab"/>
                <a:cs typeface="Roboto Slab"/>
                <a:sym typeface="Roboto Slab"/>
              </a:rPr>
              <a:t>S</a:t>
            </a:r>
            <a:r>
              <a:rPr lang="it" sz="1100">
                <a:solidFill>
                  <a:srgbClr val="3257B8"/>
                </a:solidFill>
                <a:latin typeface="Roboto Slab"/>
                <a:ea typeface="Roboto Slab"/>
                <a:cs typeface="Roboto Slab"/>
                <a:sym typeface="Roboto Slab"/>
              </a:rPr>
              <a:t>pectrograph;</a:t>
            </a:r>
            <a:endParaRPr sz="1100">
              <a:solidFill>
                <a:srgbClr val="3257B8"/>
              </a:solidFill>
              <a:latin typeface="Roboto Slab"/>
              <a:ea typeface="Roboto Slab"/>
              <a:cs typeface="Roboto Slab"/>
              <a:sym typeface="Roboto Slab"/>
            </a:endParaRPr>
          </a:p>
          <a:p>
            <a:pPr indent="-298450" lvl="0" marL="457200" rtl="0" algn="l">
              <a:lnSpc>
                <a:spcPct val="125242"/>
              </a:lnSpc>
              <a:spcBef>
                <a:spcPts val="0"/>
              </a:spcBef>
              <a:spcAft>
                <a:spcPts val="0"/>
              </a:spcAft>
              <a:buClr>
                <a:srgbClr val="3257B8"/>
              </a:buClr>
              <a:buSzPts val="1100"/>
              <a:buFont typeface="Roboto Slab"/>
              <a:buChar char="●"/>
            </a:pPr>
            <a:r>
              <a:rPr lang="it" sz="1100">
                <a:solidFill>
                  <a:srgbClr val="3257B8"/>
                </a:solidFill>
                <a:latin typeface="Roboto Slab"/>
                <a:ea typeface="Roboto Slab"/>
                <a:cs typeface="Roboto Slab"/>
                <a:sym typeface="Roboto Slab"/>
              </a:rPr>
              <a:t>Mounted on the Cassegrain focus of VLT UT1;</a:t>
            </a:r>
            <a:endParaRPr sz="1100">
              <a:solidFill>
                <a:srgbClr val="3257B8"/>
              </a:solidFill>
              <a:latin typeface="Roboto Slab"/>
              <a:ea typeface="Roboto Slab"/>
              <a:cs typeface="Roboto Slab"/>
              <a:sym typeface="Roboto Slab"/>
            </a:endParaRPr>
          </a:p>
          <a:p>
            <a:pPr indent="-298450" lvl="0" marL="457200" rtl="0" algn="l">
              <a:lnSpc>
                <a:spcPct val="125242"/>
              </a:lnSpc>
              <a:spcBef>
                <a:spcPts val="0"/>
              </a:spcBef>
              <a:spcAft>
                <a:spcPts val="0"/>
              </a:spcAft>
              <a:buClr>
                <a:srgbClr val="3257B8"/>
              </a:buClr>
              <a:buSzPts val="1100"/>
              <a:buFont typeface="Roboto Slab"/>
              <a:buChar char="●"/>
            </a:pPr>
            <a:r>
              <a:rPr lang="it" sz="1100">
                <a:solidFill>
                  <a:srgbClr val="3257B8"/>
                </a:solidFill>
                <a:latin typeface="Roboto Slab"/>
                <a:ea typeface="Roboto Slab"/>
                <a:cs typeface="Roboto Slab"/>
                <a:sym typeface="Roboto Slab"/>
              </a:rPr>
              <a:t>330-1100 nm wavelength range;</a:t>
            </a:r>
            <a:endParaRPr sz="1100">
              <a:solidFill>
                <a:srgbClr val="3257B8"/>
              </a:solidFill>
              <a:latin typeface="Roboto Slab"/>
              <a:ea typeface="Roboto Slab"/>
              <a:cs typeface="Roboto Slab"/>
              <a:sym typeface="Roboto Slab"/>
            </a:endParaRPr>
          </a:p>
          <a:p>
            <a:pPr indent="-298450" lvl="0" marL="457200" rtl="0" algn="l">
              <a:lnSpc>
                <a:spcPct val="125242"/>
              </a:lnSpc>
              <a:spcBef>
                <a:spcPts val="0"/>
              </a:spcBef>
              <a:spcAft>
                <a:spcPts val="0"/>
              </a:spcAft>
              <a:buClr>
                <a:srgbClr val="3257B8"/>
              </a:buClr>
              <a:buSzPts val="1100"/>
              <a:buFont typeface="Roboto Slab"/>
              <a:buChar char="●"/>
            </a:pPr>
            <a:r>
              <a:rPr lang="it" sz="1100">
                <a:solidFill>
                  <a:srgbClr val="3257B8"/>
                </a:solidFill>
                <a:latin typeface="Roboto Slab"/>
                <a:ea typeface="Roboto Slab"/>
                <a:cs typeface="Roboto Slab"/>
                <a:sym typeface="Roboto Slab"/>
              </a:rPr>
              <a:t>Multi-mode instrument:</a:t>
            </a:r>
            <a:endParaRPr sz="1100">
              <a:solidFill>
                <a:srgbClr val="3257B8"/>
              </a:solidFill>
              <a:latin typeface="Roboto Slab"/>
              <a:ea typeface="Roboto Slab"/>
              <a:cs typeface="Roboto Slab"/>
              <a:sym typeface="Roboto Slab"/>
            </a:endParaRPr>
          </a:p>
        </p:txBody>
      </p:sp>
      <p:pic>
        <p:nvPicPr>
          <p:cNvPr id="100" name="Google Shape;100;p16"/>
          <p:cNvPicPr preferRelativeResize="0"/>
          <p:nvPr/>
        </p:nvPicPr>
        <p:blipFill>
          <a:blip r:embed="rId3">
            <a:alphaModFix/>
          </a:blip>
          <a:stretch>
            <a:fillRect/>
          </a:stretch>
        </p:blipFill>
        <p:spPr>
          <a:xfrm>
            <a:off x="5043282" y="754225"/>
            <a:ext cx="4100717" cy="4389274"/>
          </a:xfrm>
          <a:prstGeom prst="rect">
            <a:avLst/>
          </a:prstGeom>
          <a:noFill/>
          <a:ln>
            <a:noFill/>
          </a:ln>
        </p:spPr>
      </p:pic>
      <p:graphicFrame>
        <p:nvGraphicFramePr>
          <p:cNvPr id="101" name="Google Shape;101;p16"/>
          <p:cNvGraphicFramePr/>
          <p:nvPr/>
        </p:nvGraphicFramePr>
        <p:xfrm>
          <a:off x="410864" y="1867873"/>
          <a:ext cx="3000000" cy="3000000"/>
        </p:xfrm>
        <a:graphic>
          <a:graphicData uri="http://schemas.openxmlformats.org/drawingml/2006/table">
            <a:tbl>
              <a:tblPr bandRow="1" firstRow="1">
                <a:noFill/>
                <a:tableStyleId>{DB2C04DC-3963-4B6B-A003-BC28533A3690}</a:tableStyleId>
              </a:tblPr>
              <a:tblGrid>
                <a:gridCol w="3123750"/>
                <a:gridCol w="1318950"/>
              </a:tblGrid>
              <a:tr h="346275">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OBSERVING MODE</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ACRONYM</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l">
                        <a:spcBef>
                          <a:spcPts val="0"/>
                        </a:spcBef>
                        <a:spcAft>
                          <a:spcPts val="0"/>
                        </a:spcAft>
                        <a:buNone/>
                      </a:pPr>
                      <a:r>
                        <a:rPr b="1" lang="it" sz="1100" u="none" cap="none" strike="noStrike">
                          <a:solidFill>
                            <a:srgbClr val="FF0000"/>
                          </a:solidFill>
                          <a:latin typeface="Roboto"/>
                          <a:ea typeface="Roboto"/>
                          <a:cs typeface="Roboto"/>
                          <a:sym typeface="Roboto"/>
                        </a:rPr>
                        <a:t>Imaging</a:t>
                      </a:r>
                      <a:endParaRPr sz="700">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r">
                        <a:spcBef>
                          <a:spcPts val="0"/>
                        </a:spcBef>
                        <a:spcAft>
                          <a:spcPts val="0"/>
                        </a:spcAft>
                        <a:buNone/>
                      </a:pPr>
                      <a:r>
                        <a:rPr lang="it" sz="1100" u="none" cap="none" strike="noStrike">
                          <a:latin typeface="Roboto"/>
                          <a:ea typeface="Roboto"/>
                          <a:cs typeface="Roboto"/>
                          <a:sym typeface="Roboto"/>
                        </a:rPr>
                        <a:t>Direct imaging (SR+HR)</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IMG</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r">
                        <a:spcBef>
                          <a:spcPts val="0"/>
                        </a:spcBef>
                        <a:spcAft>
                          <a:spcPts val="0"/>
                        </a:spcAft>
                        <a:buNone/>
                      </a:pPr>
                      <a:r>
                        <a:rPr lang="it" sz="1100" u="none" cap="none" strike="noStrike">
                          <a:latin typeface="Roboto"/>
                          <a:ea typeface="Roboto"/>
                          <a:cs typeface="Roboto"/>
                          <a:sym typeface="Roboto"/>
                        </a:rPr>
                        <a:t>Imaging with occulting bars</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OCC</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l">
                        <a:spcBef>
                          <a:spcPts val="0"/>
                        </a:spcBef>
                        <a:spcAft>
                          <a:spcPts val="0"/>
                        </a:spcAft>
                        <a:buNone/>
                      </a:pPr>
                      <a:r>
                        <a:rPr b="1" lang="it" sz="1100" u="none" cap="none" strike="noStrike">
                          <a:solidFill>
                            <a:srgbClr val="FF0000"/>
                          </a:solidFill>
                          <a:latin typeface="Roboto"/>
                          <a:ea typeface="Roboto"/>
                          <a:cs typeface="Roboto"/>
                          <a:sym typeface="Roboto"/>
                        </a:rPr>
                        <a:t>Spectroscopy</a:t>
                      </a:r>
                      <a:endParaRPr sz="700">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r">
                        <a:spcBef>
                          <a:spcPts val="0"/>
                        </a:spcBef>
                        <a:spcAft>
                          <a:spcPts val="0"/>
                        </a:spcAft>
                        <a:buNone/>
                      </a:pPr>
                      <a:r>
                        <a:rPr lang="it" sz="1100" u="none" cap="none" strike="noStrike">
                          <a:latin typeface="Roboto"/>
                          <a:ea typeface="Roboto"/>
                          <a:cs typeface="Roboto"/>
                          <a:sym typeface="Roboto"/>
                        </a:rPr>
                        <a:t>Long slit spectroscopy</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LSS</a:t>
                      </a:r>
                      <a:endParaRPr sz="1100" u="none" cap="none" strike="noStrike">
                        <a:latin typeface="Roboto"/>
                        <a:ea typeface="Roboto"/>
                        <a:cs typeface="Roboto"/>
                        <a:sym typeface="Roboto"/>
                      </a:endParaRPr>
                    </a:p>
                  </a:txBody>
                  <a:tcPr marT="0" marB="0" marR="68575" marL="68575" anchor="ctr"/>
                </a:tc>
              </a:tr>
              <a:tr h="479075">
                <a:tc>
                  <a:txBody>
                    <a:bodyPr/>
                    <a:lstStyle/>
                    <a:p>
                      <a:pPr indent="0" lvl="0" marL="0" marR="0" rtl="0" algn="r">
                        <a:spcBef>
                          <a:spcPts val="0"/>
                        </a:spcBef>
                        <a:spcAft>
                          <a:spcPts val="0"/>
                        </a:spcAft>
                        <a:buNone/>
                      </a:pPr>
                      <a:r>
                        <a:rPr lang="it" sz="1100" u="none" cap="none" strike="noStrike">
                          <a:latin typeface="Roboto"/>
                          <a:ea typeface="Roboto"/>
                          <a:cs typeface="Roboto"/>
                          <a:sym typeface="Roboto"/>
                        </a:rPr>
                        <a:t>Multi-object spectroscopy </a:t>
                      </a:r>
                      <a:endParaRPr sz="700">
                        <a:latin typeface="Roboto"/>
                        <a:ea typeface="Roboto"/>
                        <a:cs typeface="Roboto"/>
                        <a:sym typeface="Roboto"/>
                      </a:endParaRPr>
                    </a:p>
                    <a:p>
                      <a:pPr indent="0" lvl="0" marL="0" marR="0" rtl="0" algn="r">
                        <a:spcBef>
                          <a:spcPts val="600"/>
                        </a:spcBef>
                        <a:spcAft>
                          <a:spcPts val="0"/>
                        </a:spcAft>
                        <a:buNone/>
                      </a:pPr>
                      <a:r>
                        <a:rPr lang="it" sz="1100" u="none" cap="none" strike="noStrike">
                          <a:latin typeface="Roboto"/>
                          <a:ea typeface="Roboto"/>
                          <a:cs typeface="Roboto"/>
                          <a:sym typeface="Roboto"/>
                        </a:rPr>
                        <a:t>(movable slits)</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MOS</a:t>
                      </a:r>
                      <a:endParaRPr sz="1100" u="none" cap="none" strike="noStrike">
                        <a:latin typeface="Roboto"/>
                        <a:ea typeface="Roboto"/>
                        <a:cs typeface="Roboto"/>
                        <a:sym typeface="Roboto"/>
                      </a:endParaRPr>
                    </a:p>
                  </a:txBody>
                  <a:tcPr marT="0" marB="0" marR="68575" marL="68575" anchor="ctr"/>
                </a:tc>
              </a:tr>
              <a:tr h="479075">
                <a:tc>
                  <a:txBody>
                    <a:bodyPr/>
                    <a:lstStyle/>
                    <a:p>
                      <a:pPr indent="0" lvl="0" marL="0" marR="0" rtl="0" algn="r">
                        <a:spcBef>
                          <a:spcPts val="0"/>
                        </a:spcBef>
                        <a:spcAft>
                          <a:spcPts val="0"/>
                        </a:spcAft>
                        <a:buNone/>
                      </a:pPr>
                      <a:r>
                        <a:rPr lang="it" sz="1100" u="none" cap="none" strike="noStrike">
                          <a:latin typeface="Roboto"/>
                          <a:ea typeface="Roboto"/>
                          <a:cs typeface="Roboto"/>
                          <a:sym typeface="Roboto"/>
                        </a:rPr>
                        <a:t>Multi-object spectroscopy </a:t>
                      </a:r>
                      <a:endParaRPr sz="700">
                        <a:latin typeface="Roboto"/>
                        <a:ea typeface="Roboto"/>
                        <a:cs typeface="Roboto"/>
                        <a:sym typeface="Roboto"/>
                      </a:endParaRPr>
                    </a:p>
                    <a:p>
                      <a:pPr indent="0" lvl="0" marL="0" marR="0" rtl="0" algn="r">
                        <a:spcBef>
                          <a:spcPts val="600"/>
                        </a:spcBef>
                        <a:spcAft>
                          <a:spcPts val="0"/>
                        </a:spcAft>
                        <a:buNone/>
                      </a:pPr>
                      <a:r>
                        <a:rPr lang="it" sz="1100" u="none" cap="none" strike="noStrike">
                          <a:latin typeface="Roboto"/>
                          <a:ea typeface="Roboto"/>
                          <a:cs typeface="Roboto"/>
                          <a:sym typeface="Roboto"/>
                        </a:rPr>
                        <a:t>(slit masks)</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MXU</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r">
                        <a:lnSpc>
                          <a:spcPct val="100000"/>
                        </a:lnSpc>
                        <a:spcBef>
                          <a:spcPts val="0"/>
                        </a:spcBef>
                        <a:spcAft>
                          <a:spcPts val="0"/>
                        </a:spcAft>
                        <a:buClr>
                          <a:srgbClr val="000000"/>
                        </a:buClr>
                        <a:buSzPts val="1800"/>
                        <a:buFont typeface="Calibri"/>
                        <a:buNone/>
                      </a:pPr>
                      <a:r>
                        <a:rPr lang="it" sz="1100" u="none" cap="none" strike="noStrike">
                          <a:latin typeface="Roboto"/>
                          <a:ea typeface="Roboto"/>
                          <a:cs typeface="Roboto"/>
                          <a:sym typeface="Roboto"/>
                        </a:rPr>
                        <a:t>Wide Slit Spectro-Photometry</a:t>
                      </a:r>
                      <a:endParaRPr sz="700">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SPECPHOT</a:t>
                      </a:r>
                      <a:endParaRPr sz="700">
                        <a:latin typeface="Roboto"/>
                        <a:ea typeface="Roboto"/>
                        <a:cs typeface="Roboto"/>
                        <a:sym typeface="Roboto"/>
                      </a:endParaRPr>
                    </a:p>
                  </a:txBody>
                  <a:tcPr marT="0" marB="0" marR="68575" marL="68575" anchor="ctr"/>
                </a:tc>
              </a:tr>
              <a:tr h="200900">
                <a:tc>
                  <a:txBody>
                    <a:bodyPr/>
                    <a:lstStyle/>
                    <a:p>
                      <a:pPr indent="0" lvl="0" marL="0" marR="0" rtl="0" algn="l">
                        <a:spcBef>
                          <a:spcPts val="0"/>
                        </a:spcBef>
                        <a:spcAft>
                          <a:spcPts val="0"/>
                        </a:spcAft>
                        <a:buNone/>
                      </a:pPr>
                      <a:r>
                        <a:rPr b="1" lang="it" sz="1100" u="none" cap="none" strike="noStrike">
                          <a:solidFill>
                            <a:srgbClr val="FF0000"/>
                          </a:solidFill>
                          <a:latin typeface="Roboto"/>
                          <a:ea typeface="Roboto"/>
                          <a:cs typeface="Roboto"/>
                          <a:sym typeface="Roboto"/>
                        </a:rPr>
                        <a:t>Polarimetry</a:t>
                      </a:r>
                      <a:endParaRPr sz="700">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r">
                        <a:spcBef>
                          <a:spcPts val="0"/>
                        </a:spcBef>
                        <a:spcAft>
                          <a:spcPts val="0"/>
                        </a:spcAft>
                        <a:buNone/>
                      </a:pPr>
                      <a:r>
                        <a:rPr lang="it" sz="1100" u="none" cap="none" strike="noStrike">
                          <a:latin typeface="Roboto"/>
                          <a:ea typeface="Roboto"/>
                          <a:cs typeface="Roboto"/>
                          <a:sym typeface="Roboto"/>
                        </a:rPr>
                        <a:t>Imaging polarimetry</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IPOL</a:t>
                      </a:r>
                      <a:endParaRPr sz="1100" u="none" cap="none" strike="noStrike">
                        <a:latin typeface="Roboto"/>
                        <a:ea typeface="Roboto"/>
                        <a:cs typeface="Roboto"/>
                        <a:sym typeface="Roboto"/>
                      </a:endParaRPr>
                    </a:p>
                  </a:txBody>
                  <a:tcPr marT="0" marB="0" marR="68575" marL="68575" anchor="ctr"/>
                </a:tc>
              </a:tr>
              <a:tr h="200900">
                <a:tc>
                  <a:txBody>
                    <a:bodyPr/>
                    <a:lstStyle/>
                    <a:p>
                      <a:pPr indent="0" lvl="0" marL="0" marR="0" rtl="0" algn="r">
                        <a:lnSpc>
                          <a:spcPct val="100000"/>
                        </a:lnSpc>
                        <a:spcBef>
                          <a:spcPts val="0"/>
                        </a:spcBef>
                        <a:spcAft>
                          <a:spcPts val="0"/>
                        </a:spcAft>
                        <a:buClr>
                          <a:srgbClr val="000000"/>
                        </a:buClr>
                        <a:buSzPts val="1800"/>
                        <a:buFont typeface="Calibri"/>
                        <a:buNone/>
                      </a:pPr>
                      <a:r>
                        <a:rPr lang="it" sz="1100" u="none" cap="none" strike="noStrike">
                          <a:latin typeface="Roboto"/>
                          <a:ea typeface="Roboto"/>
                          <a:cs typeface="Roboto"/>
                          <a:sym typeface="Roboto"/>
                        </a:rPr>
                        <a:t>Multi-object spectro-polarimetry</a:t>
                      </a:r>
                      <a:endParaRPr sz="1100" u="none" cap="none" strike="noStrike">
                        <a:latin typeface="Roboto"/>
                        <a:ea typeface="Roboto"/>
                        <a:cs typeface="Roboto"/>
                        <a:sym typeface="Roboto"/>
                      </a:endParaRPr>
                    </a:p>
                  </a:txBody>
                  <a:tcPr marT="0" marB="0" marR="68575" marL="68575" anchor="ctr"/>
                </a:tc>
                <a:tc>
                  <a:txBody>
                    <a:bodyPr/>
                    <a:lstStyle/>
                    <a:p>
                      <a:pPr indent="0" lvl="0" marL="0" marR="0" rtl="0" algn="ctr">
                        <a:spcBef>
                          <a:spcPts val="0"/>
                        </a:spcBef>
                        <a:spcAft>
                          <a:spcPts val="0"/>
                        </a:spcAft>
                        <a:buNone/>
                      </a:pPr>
                      <a:r>
                        <a:rPr lang="it" sz="1100" u="none" cap="none" strike="noStrike">
                          <a:latin typeface="Roboto"/>
                          <a:ea typeface="Roboto"/>
                          <a:cs typeface="Roboto"/>
                          <a:sym typeface="Roboto"/>
                        </a:rPr>
                        <a:t>PMOS</a:t>
                      </a:r>
                      <a:endParaRPr sz="700">
                        <a:latin typeface="Roboto"/>
                        <a:ea typeface="Roboto"/>
                        <a:cs typeface="Roboto"/>
                        <a:sym typeface="Roboto"/>
                      </a:endParaRPr>
                    </a:p>
                  </a:txBody>
                  <a:tcPr marT="0" marB="0" marR="68575" marL="68575" anchor="ct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7"/>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Science</a:t>
            </a:r>
            <a:endParaRPr sz="2500">
              <a:solidFill>
                <a:srgbClr val="3257B8"/>
              </a:solidFill>
              <a:latin typeface="Roboto Slab"/>
              <a:ea typeface="Roboto Slab"/>
              <a:cs typeface="Roboto Slab"/>
              <a:sym typeface="Roboto Slab"/>
            </a:endParaRPr>
          </a:p>
        </p:txBody>
      </p:sp>
      <p:pic>
        <p:nvPicPr>
          <p:cNvPr id="107" name="Google Shape;107;p17"/>
          <p:cNvPicPr preferRelativeResize="0"/>
          <p:nvPr/>
        </p:nvPicPr>
        <p:blipFill>
          <a:blip r:embed="rId3">
            <a:alphaModFix/>
          </a:blip>
          <a:stretch>
            <a:fillRect/>
          </a:stretch>
        </p:blipFill>
        <p:spPr>
          <a:xfrm>
            <a:off x="2724527" y="0"/>
            <a:ext cx="6419472" cy="3851700"/>
          </a:xfrm>
          <a:prstGeom prst="rect">
            <a:avLst/>
          </a:prstGeom>
          <a:noFill/>
          <a:ln>
            <a:noFill/>
          </a:ln>
        </p:spPr>
      </p:pic>
      <p:pic>
        <p:nvPicPr>
          <p:cNvPr id="108" name="Google Shape;108;p17"/>
          <p:cNvPicPr preferRelativeResize="0"/>
          <p:nvPr/>
        </p:nvPicPr>
        <p:blipFill>
          <a:blip r:embed="rId4">
            <a:alphaModFix/>
          </a:blip>
          <a:stretch>
            <a:fillRect/>
          </a:stretch>
        </p:blipFill>
        <p:spPr>
          <a:xfrm>
            <a:off x="0" y="3851701"/>
            <a:ext cx="9143999" cy="1215598"/>
          </a:xfrm>
          <a:prstGeom prst="rect">
            <a:avLst/>
          </a:prstGeom>
          <a:noFill/>
          <a:ln>
            <a:noFill/>
          </a:ln>
        </p:spPr>
      </p:pic>
      <p:cxnSp>
        <p:nvCxnSpPr>
          <p:cNvPr id="109" name="Google Shape;109;p17"/>
          <p:cNvCxnSpPr/>
          <p:nvPr/>
        </p:nvCxnSpPr>
        <p:spPr>
          <a:xfrm>
            <a:off x="4625600" y="4405175"/>
            <a:ext cx="361200" cy="0"/>
          </a:xfrm>
          <a:prstGeom prst="straightConnector1">
            <a:avLst/>
          </a:prstGeom>
          <a:noFill/>
          <a:ln cap="flat" cmpd="sng" w="28575">
            <a:solidFill>
              <a:srgbClr val="0000FF"/>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nvSpPr>
        <p:spPr>
          <a:xfrm>
            <a:off x="178850" y="877525"/>
            <a:ext cx="5182200" cy="26859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it" sz="1300">
                <a:solidFill>
                  <a:srgbClr val="3257B8"/>
                </a:solidFill>
                <a:latin typeface="Roboto Slab"/>
                <a:ea typeface="Roboto Slab"/>
                <a:cs typeface="Roboto Slab"/>
                <a:sym typeface="Roboto Slab"/>
              </a:rPr>
              <a:t>The FORS Upgrade will ensure that FORS1 remains operational for the next 15 years.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New scientific detector;</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New calibration unit;</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New set of filters and grisms;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New control electronics;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New instrument control software;</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New software for preparing multi-object observations (FIMS);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Test bench for the ELT control framework; </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The upgraded FORS1 will replace FORS2 at UT1.</a:t>
            </a:r>
            <a:endParaRPr sz="1300">
              <a:solidFill>
                <a:srgbClr val="3257B8"/>
              </a:solidFill>
              <a:latin typeface="Roboto Slab"/>
              <a:ea typeface="Roboto Slab"/>
              <a:cs typeface="Roboto Slab"/>
              <a:sym typeface="Roboto Slab"/>
            </a:endParaRPr>
          </a:p>
        </p:txBody>
      </p:sp>
      <p:sp>
        <p:nvSpPr>
          <p:cNvPr id="115" name="Google Shape;115;p18"/>
          <p:cNvSpPr txBox="1"/>
          <p:nvPr>
            <p:ph idx="1" type="subTitle"/>
          </p:nvPr>
        </p:nvSpPr>
        <p:spPr>
          <a:xfrm>
            <a:off x="178850" y="130525"/>
            <a:ext cx="53949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Upgrade</a:t>
            </a:r>
            <a:endParaRPr sz="2500">
              <a:solidFill>
                <a:srgbClr val="3257B8"/>
              </a:solidFill>
              <a:latin typeface="Roboto Slab"/>
              <a:ea typeface="Roboto Slab"/>
              <a:cs typeface="Roboto Slab"/>
              <a:sym typeface="Roboto Slab"/>
            </a:endParaRPr>
          </a:p>
        </p:txBody>
      </p:sp>
      <p:pic>
        <p:nvPicPr>
          <p:cNvPr descr="A yellow machine in a room&#10;&#10;Description automatically generated" id="116" name="Google Shape;116;p18"/>
          <p:cNvPicPr preferRelativeResize="0"/>
          <p:nvPr/>
        </p:nvPicPr>
        <p:blipFill rotWithShape="1">
          <a:blip r:embed="rId3">
            <a:alphaModFix/>
          </a:blip>
          <a:srcRect b="0" l="0" r="0" t="8248"/>
          <a:stretch/>
        </p:blipFill>
        <p:spPr>
          <a:xfrm>
            <a:off x="6858730" y="3326626"/>
            <a:ext cx="2198100" cy="1721298"/>
          </a:xfrm>
          <a:prstGeom prst="rect">
            <a:avLst/>
          </a:prstGeom>
          <a:solidFill>
            <a:srgbClr val="ECECEC"/>
          </a:solidFill>
          <a:ln cap="sq" cmpd="sng" w="88900">
            <a:solidFill>
              <a:srgbClr val="FFFFFF"/>
            </a:solidFill>
            <a:prstDash val="solid"/>
            <a:miter lim="800000"/>
            <a:headEnd len="sm" w="sm" type="none"/>
            <a:tailEnd len="sm" w="sm" type="none"/>
          </a:ln>
        </p:spPr>
      </p:pic>
      <p:pic>
        <p:nvPicPr>
          <p:cNvPr id="117" name="Google Shape;117;p18"/>
          <p:cNvPicPr preferRelativeResize="0"/>
          <p:nvPr/>
        </p:nvPicPr>
        <p:blipFill rotWithShape="1">
          <a:blip r:embed="rId4">
            <a:alphaModFix/>
          </a:blip>
          <a:srcRect b="0" l="2238" r="0" t="12303"/>
          <a:stretch/>
        </p:blipFill>
        <p:spPr>
          <a:xfrm>
            <a:off x="6858891" y="95575"/>
            <a:ext cx="2198108" cy="1476251"/>
          </a:xfrm>
          <a:prstGeom prst="rect">
            <a:avLst/>
          </a:prstGeom>
          <a:solidFill>
            <a:srgbClr val="ECECEC"/>
          </a:solidFill>
          <a:ln cap="sq" cmpd="sng" w="88900">
            <a:solidFill>
              <a:srgbClr val="FFFFFF"/>
            </a:solidFill>
            <a:prstDash val="solid"/>
            <a:miter lim="800000"/>
            <a:headEnd len="sm" w="sm" type="none"/>
            <a:tailEnd len="sm" w="sm" type="none"/>
          </a:ln>
        </p:spPr>
      </p:pic>
      <p:pic>
        <p:nvPicPr>
          <p:cNvPr id="118" name="Google Shape;118;p18"/>
          <p:cNvPicPr preferRelativeResize="0"/>
          <p:nvPr/>
        </p:nvPicPr>
        <p:blipFill rotWithShape="1">
          <a:blip r:embed="rId5">
            <a:alphaModFix/>
          </a:blip>
          <a:srcRect b="14208" l="9935" r="10326" t="7806"/>
          <a:stretch/>
        </p:blipFill>
        <p:spPr>
          <a:xfrm>
            <a:off x="6858890" y="1643883"/>
            <a:ext cx="2198116" cy="1610683"/>
          </a:xfrm>
          <a:prstGeom prst="rect">
            <a:avLst/>
          </a:prstGeom>
          <a:solidFill>
            <a:srgbClr val="ECECEC"/>
          </a:solidFill>
          <a:ln cap="sq" cmpd="sng" w="88900">
            <a:solidFill>
              <a:srgbClr val="FFFFFF"/>
            </a:solidFill>
            <a:prstDash val="solid"/>
            <a:miter lim="800000"/>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nvSpPr>
        <p:spPr>
          <a:xfrm>
            <a:off x="487500" y="791750"/>
            <a:ext cx="8213400" cy="1777200"/>
          </a:xfrm>
          <a:prstGeom prst="rect">
            <a:avLst/>
          </a:prstGeom>
          <a:noFill/>
          <a:ln cap="flat" cmpd="sng" w="27350">
            <a:solidFill>
              <a:srgbClr val="3257B8"/>
            </a:solidFill>
            <a:prstDash val="solid"/>
            <a:round/>
            <a:headEnd len="sm" w="sm" type="none"/>
            <a:tailEnd len="sm" w="sm" type="none"/>
          </a:ln>
        </p:spPr>
        <p:txBody>
          <a:bodyPr anchorCtr="0" anchor="t" bIns="9975" lIns="9975" spcFirstLastPara="1" rIns="9975" wrap="square" tIns="9975">
            <a:normAutofit/>
          </a:bodyPr>
          <a:lstStyle/>
          <a:p>
            <a:pPr indent="0" lvl="0" marL="139700" marR="0" rtl="0" algn="ctr">
              <a:lnSpc>
                <a:spcPct val="100000"/>
              </a:lnSpc>
              <a:spcBef>
                <a:spcPts val="0"/>
              </a:spcBef>
              <a:spcAft>
                <a:spcPts val="0"/>
              </a:spcAft>
              <a:buClr>
                <a:srgbClr val="2C3E50"/>
              </a:buClr>
              <a:buSzPts val="1200"/>
              <a:buFont typeface="Calibri"/>
              <a:buNone/>
            </a:pPr>
            <a:r>
              <a:rPr b="1" i="1" lang="it" sz="1200" u="none" cap="none" strike="noStrike">
                <a:solidFill>
                  <a:srgbClr val="3257B8"/>
                </a:solidFill>
                <a:latin typeface="Roboto Slab"/>
                <a:ea typeface="Roboto Slab"/>
                <a:cs typeface="Roboto Slab"/>
                <a:sym typeface="Roboto Slab"/>
              </a:rPr>
              <a:t>Control </a:t>
            </a:r>
            <a:r>
              <a:rPr b="1" i="1" lang="it" sz="1200">
                <a:solidFill>
                  <a:srgbClr val="3257B8"/>
                </a:solidFill>
                <a:latin typeface="Roboto Slab"/>
                <a:ea typeface="Roboto Slab"/>
                <a:cs typeface="Roboto Slab"/>
                <a:sym typeface="Roboto Slab"/>
              </a:rPr>
              <a:t>S</a:t>
            </a:r>
            <a:r>
              <a:rPr b="1" i="1" lang="it" sz="1200" u="none" cap="none" strike="noStrike">
                <a:solidFill>
                  <a:srgbClr val="3257B8"/>
                </a:solidFill>
                <a:latin typeface="Roboto Slab"/>
                <a:ea typeface="Roboto Slab"/>
                <a:cs typeface="Roboto Slab"/>
                <a:sym typeface="Roboto Slab"/>
              </a:rPr>
              <a:t>oftware</a:t>
            </a:r>
            <a:endParaRPr sz="1100">
              <a:solidFill>
                <a:srgbClr val="3257B8"/>
              </a:solidFill>
              <a:latin typeface="Roboto Slab"/>
              <a:ea typeface="Roboto Slab"/>
              <a:cs typeface="Roboto Slab"/>
              <a:sym typeface="Roboto Slab"/>
            </a:endParaRPr>
          </a:p>
        </p:txBody>
      </p:sp>
      <p:pic>
        <p:nvPicPr>
          <p:cNvPr id="124" name="Google Shape;124;p19"/>
          <p:cNvPicPr preferRelativeResize="0"/>
          <p:nvPr/>
        </p:nvPicPr>
        <p:blipFill rotWithShape="1">
          <a:blip r:embed="rId3">
            <a:alphaModFix/>
          </a:blip>
          <a:srcRect b="0" l="0" r="0" t="0"/>
          <a:stretch/>
        </p:blipFill>
        <p:spPr>
          <a:xfrm>
            <a:off x="1042250" y="1006000"/>
            <a:ext cx="1022583" cy="1197025"/>
          </a:xfrm>
          <a:prstGeom prst="rect">
            <a:avLst/>
          </a:prstGeom>
          <a:noFill/>
          <a:ln>
            <a:noFill/>
          </a:ln>
        </p:spPr>
      </p:pic>
      <p:pic>
        <p:nvPicPr>
          <p:cNvPr id="125" name="Google Shape;125;p19"/>
          <p:cNvPicPr preferRelativeResize="0"/>
          <p:nvPr/>
        </p:nvPicPr>
        <p:blipFill rotWithShape="1">
          <a:blip r:embed="rId4">
            <a:alphaModFix/>
          </a:blip>
          <a:srcRect b="0" l="0" r="0" t="0"/>
          <a:stretch/>
        </p:blipFill>
        <p:spPr>
          <a:xfrm>
            <a:off x="2848547" y="1030705"/>
            <a:ext cx="899910" cy="1200150"/>
          </a:xfrm>
          <a:prstGeom prst="rect">
            <a:avLst/>
          </a:prstGeom>
          <a:noFill/>
          <a:ln>
            <a:noFill/>
          </a:ln>
        </p:spPr>
      </p:pic>
      <p:pic>
        <p:nvPicPr>
          <p:cNvPr id="126" name="Google Shape;126;p19"/>
          <p:cNvPicPr preferRelativeResize="0"/>
          <p:nvPr/>
        </p:nvPicPr>
        <p:blipFill rotWithShape="1">
          <a:blip r:embed="rId5">
            <a:alphaModFix/>
          </a:blip>
          <a:srcRect b="0" l="0" r="0" t="0"/>
          <a:stretch/>
        </p:blipFill>
        <p:spPr>
          <a:xfrm>
            <a:off x="4243320" y="1033135"/>
            <a:ext cx="1149120" cy="1197720"/>
          </a:xfrm>
          <a:prstGeom prst="rect">
            <a:avLst/>
          </a:prstGeom>
          <a:noFill/>
          <a:ln>
            <a:noFill/>
          </a:ln>
        </p:spPr>
      </p:pic>
      <p:pic>
        <p:nvPicPr>
          <p:cNvPr id="127" name="Google Shape;127;p19"/>
          <p:cNvPicPr preferRelativeResize="0"/>
          <p:nvPr/>
        </p:nvPicPr>
        <p:blipFill rotWithShape="1">
          <a:blip r:embed="rId6">
            <a:alphaModFix/>
          </a:blip>
          <a:srcRect b="0" l="0" r="0" t="0"/>
          <a:stretch/>
        </p:blipFill>
        <p:spPr>
          <a:xfrm>
            <a:off x="5878489" y="1183491"/>
            <a:ext cx="1191240" cy="1049220"/>
          </a:xfrm>
          <a:prstGeom prst="rect">
            <a:avLst/>
          </a:prstGeom>
          <a:noFill/>
          <a:ln>
            <a:noFill/>
          </a:ln>
        </p:spPr>
      </p:pic>
      <p:sp>
        <p:nvSpPr>
          <p:cNvPr id="128" name="Google Shape;128;p19"/>
          <p:cNvSpPr txBox="1"/>
          <p:nvPr/>
        </p:nvSpPr>
        <p:spPr>
          <a:xfrm>
            <a:off x="3519815" y="2834817"/>
            <a:ext cx="4710300" cy="1678200"/>
          </a:xfrm>
          <a:prstGeom prst="rect">
            <a:avLst/>
          </a:prstGeom>
          <a:noFill/>
          <a:ln cap="flat" cmpd="sng" w="27350">
            <a:solidFill>
              <a:srgbClr val="3257B8"/>
            </a:solidFill>
            <a:prstDash val="solid"/>
            <a:round/>
            <a:headEnd len="sm" w="sm" type="none"/>
            <a:tailEnd len="sm" w="sm" type="none"/>
          </a:ln>
        </p:spPr>
        <p:txBody>
          <a:bodyPr anchorCtr="0" anchor="t" bIns="9975" lIns="9975" spcFirstLastPara="1" rIns="9975" wrap="square" tIns="9975">
            <a:normAutofit/>
          </a:bodyPr>
          <a:lstStyle/>
          <a:p>
            <a:pPr indent="0" lvl="0" marL="139700" marR="0" rtl="0" algn="ctr">
              <a:lnSpc>
                <a:spcPct val="100000"/>
              </a:lnSpc>
              <a:spcBef>
                <a:spcPts val="0"/>
              </a:spcBef>
              <a:spcAft>
                <a:spcPts val="0"/>
              </a:spcAft>
              <a:buClr>
                <a:srgbClr val="2C3E50"/>
              </a:buClr>
              <a:buSzPts val="1200"/>
              <a:buFont typeface="Calibri"/>
              <a:buNone/>
            </a:pPr>
            <a:r>
              <a:rPr b="1" i="1" lang="it" sz="1200" u="none" cap="none" strike="noStrike">
                <a:solidFill>
                  <a:srgbClr val="3257B8"/>
                </a:solidFill>
                <a:latin typeface="Roboto Slab"/>
                <a:ea typeface="Roboto Slab"/>
                <a:cs typeface="Roboto Slab"/>
                <a:sym typeface="Roboto Slab"/>
              </a:rPr>
              <a:t>Control </a:t>
            </a:r>
            <a:r>
              <a:rPr b="1" i="1" lang="it" sz="1200">
                <a:solidFill>
                  <a:srgbClr val="3257B8"/>
                </a:solidFill>
                <a:latin typeface="Roboto Slab"/>
                <a:ea typeface="Roboto Slab"/>
                <a:cs typeface="Roboto Slab"/>
                <a:sym typeface="Roboto Slab"/>
              </a:rPr>
              <a:t>E</a:t>
            </a:r>
            <a:r>
              <a:rPr b="1" i="1" lang="it" sz="1200" u="none" cap="none" strike="noStrike">
                <a:solidFill>
                  <a:srgbClr val="3257B8"/>
                </a:solidFill>
                <a:latin typeface="Roboto Slab"/>
                <a:ea typeface="Roboto Slab"/>
                <a:cs typeface="Roboto Slab"/>
                <a:sym typeface="Roboto Slab"/>
              </a:rPr>
              <a:t>lectronics</a:t>
            </a:r>
            <a:endParaRPr b="1" i="1" sz="1200" u="none" cap="none" strike="noStrike">
              <a:solidFill>
                <a:srgbClr val="3257B8"/>
              </a:solidFill>
              <a:latin typeface="Roboto Slab"/>
              <a:ea typeface="Roboto Slab"/>
              <a:cs typeface="Roboto Slab"/>
              <a:sym typeface="Roboto Slab"/>
            </a:endParaRPr>
          </a:p>
        </p:txBody>
      </p:sp>
      <p:pic>
        <p:nvPicPr>
          <p:cNvPr id="129" name="Google Shape;129;p19"/>
          <p:cNvPicPr preferRelativeResize="0"/>
          <p:nvPr/>
        </p:nvPicPr>
        <p:blipFill rotWithShape="1">
          <a:blip r:embed="rId7">
            <a:alphaModFix/>
          </a:blip>
          <a:srcRect b="0" l="0" r="0" t="0"/>
          <a:stretch/>
        </p:blipFill>
        <p:spPr>
          <a:xfrm>
            <a:off x="3802876" y="3032500"/>
            <a:ext cx="991200" cy="1197025"/>
          </a:xfrm>
          <a:prstGeom prst="rect">
            <a:avLst/>
          </a:prstGeom>
          <a:noFill/>
          <a:ln>
            <a:noFill/>
          </a:ln>
        </p:spPr>
      </p:pic>
      <p:pic>
        <p:nvPicPr>
          <p:cNvPr id="130" name="Google Shape;130;p19"/>
          <p:cNvPicPr preferRelativeResize="0"/>
          <p:nvPr/>
        </p:nvPicPr>
        <p:blipFill rotWithShape="1">
          <a:blip r:embed="rId8">
            <a:alphaModFix/>
          </a:blip>
          <a:srcRect b="0" l="0" r="0" t="0"/>
          <a:stretch/>
        </p:blipFill>
        <p:spPr>
          <a:xfrm>
            <a:off x="5395864" y="3048010"/>
            <a:ext cx="897750" cy="1200150"/>
          </a:xfrm>
          <a:prstGeom prst="rect">
            <a:avLst/>
          </a:prstGeom>
          <a:noFill/>
          <a:ln>
            <a:noFill/>
          </a:ln>
        </p:spPr>
      </p:pic>
      <p:pic>
        <p:nvPicPr>
          <p:cNvPr id="131" name="Google Shape;131;p19"/>
          <p:cNvPicPr preferRelativeResize="0"/>
          <p:nvPr/>
        </p:nvPicPr>
        <p:blipFill rotWithShape="1">
          <a:blip r:embed="rId9">
            <a:alphaModFix/>
          </a:blip>
          <a:srcRect b="0" l="0" r="0" t="0"/>
          <a:stretch/>
        </p:blipFill>
        <p:spPr>
          <a:xfrm>
            <a:off x="7033415" y="3011560"/>
            <a:ext cx="919350" cy="1202040"/>
          </a:xfrm>
          <a:prstGeom prst="rect">
            <a:avLst/>
          </a:prstGeom>
          <a:noFill/>
          <a:ln>
            <a:noFill/>
          </a:ln>
        </p:spPr>
      </p:pic>
      <p:sp>
        <p:nvSpPr>
          <p:cNvPr id="132" name="Google Shape;132;p19"/>
          <p:cNvSpPr txBox="1"/>
          <p:nvPr/>
        </p:nvSpPr>
        <p:spPr>
          <a:xfrm>
            <a:off x="844010" y="2830930"/>
            <a:ext cx="2571900" cy="1686000"/>
          </a:xfrm>
          <a:prstGeom prst="rect">
            <a:avLst/>
          </a:prstGeom>
          <a:noFill/>
          <a:ln cap="flat" cmpd="sng" w="27350">
            <a:solidFill>
              <a:srgbClr val="3257B8"/>
            </a:solidFill>
            <a:prstDash val="solid"/>
            <a:round/>
            <a:headEnd len="sm" w="sm" type="none"/>
            <a:tailEnd len="sm" w="sm" type="none"/>
          </a:ln>
        </p:spPr>
        <p:txBody>
          <a:bodyPr anchorCtr="0" anchor="t" bIns="9975" lIns="9975" spcFirstLastPara="1" rIns="9975" wrap="square" tIns="9975">
            <a:normAutofit/>
          </a:bodyPr>
          <a:lstStyle/>
          <a:p>
            <a:pPr indent="0" lvl="0" marL="139700" marR="0" rtl="0" algn="ctr">
              <a:lnSpc>
                <a:spcPct val="100000"/>
              </a:lnSpc>
              <a:spcBef>
                <a:spcPts val="0"/>
              </a:spcBef>
              <a:spcAft>
                <a:spcPts val="0"/>
              </a:spcAft>
              <a:buClr>
                <a:srgbClr val="2C3E50"/>
              </a:buClr>
              <a:buSzPts val="1200"/>
              <a:buFont typeface="Calibri"/>
              <a:buNone/>
            </a:pPr>
            <a:r>
              <a:rPr b="1" i="1" lang="it" sz="1200">
                <a:solidFill>
                  <a:srgbClr val="3257B8"/>
                </a:solidFill>
                <a:latin typeface="Roboto Slab"/>
                <a:ea typeface="Roboto Slab"/>
                <a:cs typeface="Roboto Slab"/>
                <a:sym typeface="Roboto Slab"/>
              </a:rPr>
              <a:t>Science Reqs. &amp; Verification</a:t>
            </a:r>
            <a:endParaRPr sz="1200">
              <a:solidFill>
                <a:srgbClr val="3257B8"/>
              </a:solidFill>
              <a:latin typeface="Roboto Slab"/>
              <a:ea typeface="Roboto Slab"/>
              <a:cs typeface="Roboto Slab"/>
              <a:sym typeface="Roboto Slab"/>
            </a:endParaRPr>
          </a:p>
        </p:txBody>
      </p:sp>
      <p:sp>
        <p:nvSpPr>
          <p:cNvPr id="133" name="Google Shape;133;p19"/>
          <p:cNvSpPr/>
          <p:nvPr/>
        </p:nvSpPr>
        <p:spPr>
          <a:xfrm>
            <a:off x="2524024" y="2249225"/>
            <a:ext cx="1438800" cy="276900"/>
          </a:xfrm>
          <a:prstGeom prst="rect">
            <a:avLst/>
          </a:prstGeom>
          <a:noFill/>
          <a:ln>
            <a:noFill/>
          </a:ln>
        </p:spPr>
        <p:txBody>
          <a:bodyPr anchorCtr="0" anchor="t" bIns="34275" lIns="68575" spcFirstLastPara="1" rIns="68575" wrap="square" tIns="34275">
            <a:noAutofit/>
          </a:bodyPr>
          <a:lstStyle/>
          <a:p>
            <a:pPr indent="0" lvl="0" marL="139700" marR="0" rtl="0" algn="l">
              <a:lnSpc>
                <a:spcPct val="100000"/>
              </a:lnSpc>
              <a:spcBef>
                <a:spcPts val="0"/>
              </a:spcBef>
              <a:spcAft>
                <a:spcPts val="0"/>
              </a:spcAft>
              <a:buNone/>
            </a:pPr>
            <a:r>
              <a:rPr b="1" i="1" lang="it" sz="1200" u="none" cap="none" strike="noStrike">
                <a:solidFill>
                  <a:srgbClr val="3257B8"/>
                </a:solidFill>
                <a:latin typeface="Roboto Slab"/>
                <a:ea typeface="Roboto Slab"/>
                <a:cs typeface="Roboto Slab"/>
                <a:sym typeface="Roboto Slab"/>
              </a:rPr>
              <a:t>Roberto Cirami</a:t>
            </a:r>
            <a:endParaRPr sz="1200">
              <a:solidFill>
                <a:srgbClr val="3257B8"/>
              </a:solidFill>
              <a:latin typeface="Roboto Slab"/>
              <a:ea typeface="Roboto Slab"/>
              <a:cs typeface="Roboto Slab"/>
              <a:sym typeface="Roboto Slab"/>
            </a:endParaRPr>
          </a:p>
        </p:txBody>
      </p:sp>
      <p:sp>
        <p:nvSpPr>
          <p:cNvPr id="134" name="Google Shape;134;p19"/>
          <p:cNvSpPr/>
          <p:nvPr/>
        </p:nvSpPr>
        <p:spPr>
          <a:xfrm>
            <a:off x="3962825" y="2249225"/>
            <a:ext cx="1620900" cy="276900"/>
          </a:xfrm>
          <a:prstGeom prst="rect">
            <a:avLst/>
          </a:prstGeom>
          <a:noFill/>
          <a:ln>
            <a:noFill/>
          </a:ln>
        </p:spPr>
        <p:txBody>
          <a:bodyPr anchorCtr="0" anchor="t" bIns="34275" lIns="68575" spcFirstLastPara="1" rIns="68575" wrap="square" tIns="34275">
            <a:noAutofit/>
          </a:bodyPr>
          <a:lstStyle/>
          <a:p>
            <a:pPr indent="0" lvl="0" marL="139700" marR="0" rtl="0" algn="l">
              <a:lnSpc>
                <a:spcPct val="100000"/>
              </a:lnSpc>
              <a:spcBef>
                <a:spcPts val="0"/>
              </a:spcBef>
              <a:spcAft>
                <a:spcPts val="0"/>
              </a:spcAft>
              <a:buNone/>
            </a:pPr>
            <a:r>
              <a:rPr b="1" i="1" lang="it" sz="1200" u="none" cap="none" strike="noStrike">
                <a:solidFill>
                  <a:srgbClr val="3257B8"/>
                </a:solidFill>
                <a:latin typeface="Roboto Slab"/>
                <a:ea typeface="Roboto Slab"/>
                <a:cs typeface="Roboto Slab"/>
                <a:sym typeface="Roboto Slab"/>
              </a:rPr>
              <a:t>Giorgio Calderone</a:t>
            </a:r>
            <a:endParaRPr sz="1200">
              <a:solidFill>
                <a:srgbClr val="3257B8"/>
              </a:solidFill>
              <a:latin typeface="Roboto Slab"/>
              <a:ea typeface="Roboto Slab"/>
              <a:cs typeface="Roboto Slab"/>
              <a:sym typeface="Roboto Slab"/>
            </a:endParaRPr>
          </a:p>
        </p:txBody>
      </p:sp>
      <p:sp>
        <p:nvSpPr>
          <p:cNvPr id="135" name="Google Shape;135;p19"/>
          <p:cNvSpPr/>
          <p:nvPr/>
        </p:nvSpPr>
        <p:spPr>
          <a:xfrm>
            <a:off x="5675498" y="2249225"/>
            <a:ext cx="1499100" cy="276900"/>
          </a:xfrm>
          <a:prstGeom prst="rect">
            <a:avLst/>
          </a:prstGeom>
          <a:noFill/>
          <a:ln>
            <a:noFill/>
          </a:ln>
        </p:spPr>
        <p:txBody>
          <a:bodyPr anchorCtr="0" anchor="t" bIns="34275" lIns="68575" spcFirstLastPara="1" rIns="68575" wrap="square" tIns="34275">
            <a:noAutofit/>
          </a:bodyPr>
          <a:lstStyle/>
          <a:p>
            <a:pPr indent="0" lvl="0" marL="139700" marR="0" rtl="0" algn="l">
              <a:lnSpc>
                <a:spcPct val="100000"/>
              </a:lnSpc>
              <a:spcBef>
                <a:spcPts val="0"/>
              </a:spcBef>
              <a:spcAft>
                <a:spcPts val="0"/>
              </a:spcAft>
              <a:buNone/>
            </a:pPr>
            <a:r>
              <a:rPr b="1" i="1" lang="it" sz="1200" u="none" cap="none" strike="noStrike">
                <a:solidFill>
                  <a:srgbClr val="3257B8"/>
                </a:solidFill>
                <a:latin typeface="Roboto Slab"/>
                <a:ea typeface="Roboto Slab"/>
                <a:cs typeface="Roboto Slab"/>
                <a:sym typeface="Roboto Slab"/>
              </a:rPr>
              <a:t>Sara Bertocco</a:t>
            </a:r>
            <a:endParaRPr sz="1200">
              <a:solidFill>
                <a:srgbClr val="3257B8"/>
              </a:solidFill>
              <a:latin typeface="Roboto Slab"/>
              <a:ea typeface="Roboto Slab"/>
              <a:cs typeface="Roboto Slab"/>
              <a:sym typeface="Roboto Slab"/>
            </a:endParaRPr>
          </a:p>
        </p:txBody>
      </p:sp>
      <p:sp>
        <p:nvSpPr>
          <p:cNvPr id="136" name="Google Shape;136;p19"/>
          <p:cNvSpPr/>
          <p:nvPr/>
        </p:nvSpPr>
        <p:spPr>
          <a:xfrm>
            <a:off x="7070850" y="2230850"/>
            <a:ext cx="1499100" cy="276900"/>
          </a:xfrm>
          <a:prstGeom prst="rect">
            <a:avLst/>
          </a:prstGeom>
          <a:noFill/>
          <a:ln>
            <a:noFill/>
          </a:ln>
        </p:spPr>
        <p:txBody>
          <a:bodyPr anchorCtr="0" anchor="t" bIns="34275" lIns="68575" spcFirstLastPara="1" rIns="68575" wrap="square" tIns="34275">
            <a:noAutofit/>
          </a:bodyPr>
          <a:lstStyle/>
          <a:p>
            <a:pPr indent="0" lvl="0" marL="139700" marR="0" rtl="0" algn="l">
              <a:lnSpc>
                <a:spcPct val="100000"/>
              </a:lnSpc>
              <a:spcBef>
                <a:spcPts val="0"/>
              </a:spcBef>
              <a:spcAft>
                <a:spcPts val="0"/>
              </a:spcAft>
              <a:buNone/>
            </a:pPr>
            <a:r>
              <a:rPr b="1" i="1" lang="it" sz="1200" u="none" cap="none" strike="noStrike">
                <a:solidFill>
                  <a:srgbClr val="3257B8"/>
                </a:solidFill>
                <a:latin typeface="Roboto Slab"/>
                <a:ea typeface="Roboto Slab"/>
                <a:cs typeface="Roboto Slab"/>
                <a:sym typeface="Roboto Slab"/>
              </a:rPr>
              <a:t>Matteo Porru</a:t>
            </a:r>
            <a:endParaRPr sz="1200">
              <a:solidFill>
                <a:srgbClr val="3257B8"/>
              </a:solidFill>
              <a:latin typeface="Roboto Slab"/>
              <a:ea typeface="Roboto Slab"/>
              <a:cs typeface="Roboto Slab"/>
              <a:sym typeface="Roboto Slab"/>
            </a:endParaRPr>
          </a:p>
        </p:txBody>
      </p:sp>
      <p:sp>
        <p:nvSpPr>
          <p:cNvPr id="137" name="Google Shape;137;p19"/>
          <p:cNvSpPr/>
          <p:nvPr/>
        </p:nvSpPr>
        <p:spPr>
          <a:xfrm>
            <a:off x="3608724" y="4213600"/>
            <a:ext cx="1349100" cy="276900"/>
          </a:xfrm>
          <a:prstGeom prst="rect">
            <a:avLst/>
          </a:prstGeom>
          <a:noFill/>
          <a:ln>
            <a:noFill/>
          </a:ln>
        </p:spPr>
        <p:txBody>
          <a:bodyPr anchorCtr="0" anchor="t" bIns="34275" lIns="68575" spcFirstLastPara="1" rIns="68575" wrap="square" tIns="34275">
            <a:noAutofit/>
          </a:bodyPr>
          <a:lstStyle/>
          <a:p>
            <a:pPr indent="0" lvl="0" marL="139700" marR="0" rtl="0" algn="l">
              <a:lnSpc>
                <a:spcPct val="100000"/>
              </a:lnSpc>
              <a:spcBef>
                <a:spcPts val="0"/>
              </a:spcBef>
              <a:spcAft>
                <a:spcPts val="0"/>
              </a:spcAft>
              <a:buNone/>
            </a:pPr>
            <a:r>
              <a:rPr b="1" i="1" lang="it" sz="1200" u="none" cap="none" strike="noStrike">
                <a:solidFill>
                  <a:srgbClr val="3257B8"/>
                </a:solidFill>
                <a:latin typeface="Roboto Slab"/>
                <a:ea typeface="Roboto Slab"/>
                <a:cs typeface="Roboto Slab"/>
                <a:sym typeface="Roboto Slab"/>
              </a:rPr>
              <a:t>Igor Coretti</a:t>
            </a:r>
            <a:endParaRPr sz="1200">
              <a:solidFill>
                <a:srgbClr val="3257B8"/>
              </a:solidFill>
              <a:latin typeface="Roboto Slab"/>
              <a:ea typeface="Roboto Slab"/>
              <a:cs typeface="Roboto Slab"/>
              <a:sym typeface="Roboto Slab"/>
            </a:endParaRPr>
          </a:p>
        </p:txBody>
      </p:sp>
      <p:sp>
        <p:nvSpPr>
          <p:cNvPr id="138" name="Google Shape;138;p19"/>
          <p:cNvSpPr/>
          <p:nvPr/>
        </p:nvSpPr>
        <p:spPr>
          <a:xfrm>
            <a:off x="5125425" y="4213250"/>
            <a:ext cx="1499100" cy="276900"/>
          </a:xfrm>
          <a:prstGeom prst="rect">
            <a:avLst/>
          </a:prstGeom>
          <a:noFill/>
          <a:ln>
            <a:noFill/>
          </a:ln>
        </p:spPr>
        <p:txBody>
          <a:bodyPr anchorCtr="0" anchor="t" bIns="34275" lIns="68575" spcFirstLastPara="1" rIns="68575" wrap="square" tIns="34275">
            <a:noAutofit/>
          </a:bodyPr>
          <a:lstStyle/>
          <a:p>
            <a:pPr indent="0" lvl="0" marL="139700" marR="0" rtl="0" algn="l">
              <a:lnSpc>
                <a:spcPct val="100000"/>
              </a:lnSpc>
              <a:spcBef>
                <a:spcPts val="0"/>
              </a:spcBef>
              <a:spcAft>
                <a:spcPts val="0"/>
              </a:spcAft>
              <a:buNone/>
            </a:pPr>
            <a:r>
              <a:rPr b="1" i="1" lang="it" sz="1200" u="none" cap="none" strike="noStrike">
                <a:solidFill>
                  <a:srgbClr val="3257B8"/>
                </a:solidFill>
                <a:latin typeface="Roboto Slab"/>
                <a:ea typeface="Roboto Slab"/>
                <a:cs typeface="Roboto Slab"/>
                <a:sym typeface="Roboto Slab"/>
              </a:rPr>
              <a:t>Veronica Baldini</a:t>
            </a:r>
            <a:endParaRPr sz="1200">
              <a:solidFill>
                <a:srgbClr val="3257B8"/>
              </a:solidFill>
              <a:latin typeface="Roboto Slab"/>
              <a:ea typeface="Roboto Slab"/>
              <a:cs typeface="Roboto Slab"/>
              <a:sym typeface="Roboto Slab"/>
            </a:endParaRPr>
          </a:p>
        </p:txBody>
      </p:sp>
      <p:sp>
        <p:nvSpPr>
          <p:cNvPr id="139" name="Google Shape;139;p19"/>
          <p:cNvSpPr/>
          <p:nvPr/>
        </p:nvSpPr>
        <p:spPr>
          <a:xfrm>
            <a:off x="6765950" y="4213250"/>
            <a:ext cx="1404300" cy="276900"/>
          </a:xfrm>
          <a:prstGeom prst="rect">
            <a:avLst/>
          </a:prstGeom>
          <a:noFill/>
          <a:ln>
            <a:noFill/>
          </a:ln>
        </p:spPr>
        <p:txBody>
          <a:bodyPr anchorCtr="0" anchor="t" bIns="34275" lIns="68575" spcFirstLastPara="1" rIns="68575" wrap="square" tIns="34275">
            <a:noAutofit/>
          </a:bodyPr>
          <a:lstStyle/>
          <a:p>
            <a:pPr indent="0" lvl="0" marL="139700" marR="0" rtl="0" algn="l">
              <a:lnSpc>
                <a:spcPct val="100000"/>
              </a:lnSpc>
              <a:spcBef>
                <a:spcPts val="0"/>
              </a:spcBef>
              <a:spcAft>
                <a:spcPts val="0"/>
              </a:spcAft>
              <a:buNone/>
            </a:pPr>
            <a:r>
              <a:rPr b="1" i="1" lang="it" sz="1200" u="none" cap="none" strike="noStrike">
                <a:solidFill>
                  <a:srgbClr val="3257B8"/>
                </a:solidFill>
                <a:latin typeface="Roboto Slab"/>
                <a:ea typeface="Roboto Slab"/>
                <a:cs typeface="Roboto Slab"/>
                <a:sym typeface="Roboto Slab"/>
              </a:rPr>
              <a:t>Antonio Sulich</a:t>
            </a:r>
            <a:endParaRPr sz="1200">
              <a:solidFill>
                <a:srgbClr val="3257B8"/>
              </a:solidFill>
              <a:latin typeface="Roboto Slab"/>
              <a:ea typeface="Roboto Slab"/>
              <a:cs typeface="Roboto Slab"/>
              <a:sym typeface="Roboto Slab"/>
            </a:endParaRPr>
          </a:p>
        </p:txBody>
      </p:sp>
      <p:pic>
        <p:nvPicPr>
          <p:cNvPr id="140" name="Google Shape;140;p19"/>
          <p:cNvPicPr preferRelativeResize="0"/>
          <p:nvPr/>
        </p:nvPicPr>
        <p:blipFill rotWithShape="1">
          <a:blip r:embed="rId10">
            <a:alphaModFix/>
          </a:blip>
          <a:srcRect b="0" l="0" r="0" t="0"/>
          <a:stretch/>
        </p:blipFill>
        <p:spPr>
          <a:xfrm>
            <a:off x="7426247" y="1110125"/>
            <a:ext cx="744002" cy="1119961"/>
          </a:xfrm>
          <a:prstGeom prst="rect">
            <a:avLst/>
          </a:prstGeom>
          <a:noFill/>
          <a:ln>
            <a:noFill/>
          </a:ln>
        </p:spPr>
      </p:pic>
      <p:sp>
        <p:nvSpPr>
          <p:cNvPr id="141" name="Google Shape;141;p19"/>
          <p:cNvSpPr txBox="1"/>
          <p:nvPr/>
        </p:nvSpPr>
        <p:spPr>
          <a:xfrm>
            <a:off x="842075" y="4167400"/>
            <a:ext cx="2571900" cy="369300"/>
          </a:xfrm>
          <a:prstGeom prst="rect">
            <a:avLst/>
          </a:prstGeom>
          <a:noFill/>
          <a:ln>
            <a:noFill/>
          </a:ln>
        </p:spPr>
        <p:txBody>
          <a:bodyPr anchorCtr="0" anchor="t" bIns="91425" lIns="91425" spcFirstLastPara="1" rIns="91425" wrap="square" tIns="91425">
            <a:spAutoFit/>
          </a:bodyPr>
          <a:lstStyle/>
          <a:p>
            <a:pPr indent="0" lvl="0" marL="139700" rtl="0" algn="ctr">
              <a:spcBef>
                <a:spcPts val="0"/>
              </a:spcBef>
              <a:spcAft>
                <a:spcPts val="0"/>
              </a:spcAft>
              <a:buNone/>
            </a:pPr>
            <a:r>
              <a:rPr b="1" i="1" lang="it" sz="1200">
                <a:solidFill>
                  <a:srgbClr val="3257B8"/>
                </a:solidFill>
                <a:latin typeface="Roboto Slab"/>
                <a:ea typeface="Roboto Slab"/>
                <a:cs typeface="Roboto Slab"/>
                <a:sym typeface="Roboto Slab"/>
              </a:rPr>
              <a:t>Veronica Strazzullo</a:t>
            </a:r>
            <a:endParaRPr>
              <a:solidFill>
                <a:srgbClr val="3257B8"/>
              </a:solidFill>
              <a:latin typeface="Roboto Slab"/>
              <a:ea typeface="Roboto Slab"/>
              <a:cs typeface="Roboto Slab"/>
              <a:sym typeface="Roboto Slab"/>
            </a:endParaRPr>
          </a:p>
        </p:txBody>
      </p:sp>
      <p:sp>
        <p:nvSpPr>
          <p:cNvPr id="142" name="Google Shape;142;p19"/>
          <p:cNvSpPr txBox="1"/>
          <p:nvPr>
            <p:ph idx="4294967295" type="subTitle"/>
          </p:nvPr>
        </p:nvSpPr>
        <p:spPr>
          <a:xfrm>
            <a:off x="178850" y="130525"/>
            <a:ext cx="53949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1200"/>
              </a:spcAft>
              <a:buClr>
                <a:srgbClr val="3257B8"/>
              </a:buClr>
              <a:buSzPts val="3200"/>
              <a:buFont typeface="Roboto Slab"/>
              <a:buNone/>
            </a:pPr>
            <a:r>
              <a:rPr lang="it" sz="2500">
                <a:solidFill>
                  <a:srgbClr val="3257B8"/>
                </a:solidFill>
                <a:latin typeface="Roboto Slab"/>
                <a:ea typeface="Roboto Slab"/>
                <a:cs typeface="Roboto Slab"/>
                <a:sym typeface="Roboto Slab"/>
              </a:rPr>
              <a:t>FORS-Up: INAF-OATs Team</a:t>
            </a:r>
            <a:endParaRPr sz="2500">
              <a:solidFill>
                <a:srgbClr val="3257B8"/>
              </a:solidFill>
              <a:latin typeface="Roboto Slab"/>
              <a:ea typeface="Roboto Slab"/>
              <a:cs typeface="Roboto Slab"/>
              <a:sym typeface="Roboto Slab"/>
            </a:endParaRPr>
          </a:p>
        </p:txBody>
      </p:sp>
      <p:pic>
        <p:nvPicPr>
          <p:cNvPr id="143" name="Google Shape;143;p19"/>
          <p:cNvPicPr preferRelativeResize="0"/>
          <p:nvPr/>
        </p:nvPicPr>
        <p:blipFill rotWithShape="1">
          <a:blip r:embed="rId11">
            <a:alphaModFix/>
          </a:blip>
          <a:srcRect b="0" l="0" r="0" t="0"/>
          <a:stretch/>
        </p:blipFill>
        <p:spPr>
          <a:xfrm>
            <a:off x="1681075" y="3032502"/>
            <a:ext cx="897750" cy="1197013"/>
          </a:xfrm>
          <a:prstGeom prst="rect">
            <a:avLst/>
          </a:prstGeom>
          <a:noFill/>
          <a:ln>
            <a:noFill/>
          </a:ln>
        </p:spPr>
      </p:pic>
      <p:sp>
        <p:nvSpPr>
          <p:cNvPr id="144" name="Google Shape;144;p19"/>
          <p:cNvSpPr txBox="1"/>
          <p:nvPr/>
        </p:nvSpPr>
        <p:spPr>
          <a:xfrm>
            <a:off x="487500" y="2184650"/>
            <a:ext cx="1943100" cy="369300"/>
          </a:xfrm>
          <a:prstGeom prst="rect">
            <a:avLst/>
          </a:prstGeom>
          <a:noFill/>
          <a:ln>
            <a:noFill/>
          </a:ln>
        </p:spPr>
        <p:txBody>
          <a:bodyPr anchorCtr="0" anchor="t" bIns="91425" lIns="91425" spcFirstLastPara="1" rIns="91425" wrap="square" tIns="91425">
            <a:spAutoFit/>
          </a:bodyPr>
          <a:lstStyle/>
          <a:p>
            <a:pPr indent="0" lvl="0" marL="139700" rtl="0" algn="ctr">
              <a:spcBef>
                <a:spcPts val="0"/>
              </a:spcBef>
              <a:spcAft>
                <a:spcPts val="0"/>
              </a:spcAft>
              <a:buNone/>
            </a:pPr>
            <a:r>
              <a:rPr b="1" i="1" lang="it" sz="1200">
                <a:solidFill>
                  <a:srgbClr val="3257B8"/>
                </a:solidFill>
                <a:latin typeface="Roboto Slab"/>
                <a:ea typeface="Roboto Slab"/>
                <a:cs typeface="Roboto Slab"/>
                <a:sym typeface="Roboto Slab"/>
              </a:rPr>
              <a:t>Paolo Di Marcantonio</a:t>
            </a:r>
            <a:endParaRPr sz="1200">
              <a:solidFill>
                <a:srgbClr val="3257B8"/>
              </a:solidFill>
              <a:latin typeface="Roboto Slab"/>
              <a:ea typeface="Roboto Slab"/>
              <a:cs typeface="Roboto Slab"/>
              <a:sym typeface="Roboto Slab"/>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0"/>
          <p:cNvSpPr txBox="1"/>
          <p:nvPr>
            <p:ph idx="1" type="subTitle"/>
          </p:nvPr>
        </p:nvSpPr>
        <p:spPr>
          <a:xfrm>
            <a:off x="178850" y="130525"/>
            <a:ext cx="53610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Control Electronics Architecture</a:t>
            </a:r>
            <a:endParaRPr sz="2500">
              <a:solidFill>
                <a:srgbClr val="3257B8"/>
              </a:solidFill>
              <a:latin typeface="Roboto Slab"/>
              <a:ea typeface="Roboto Slab"/>
              <a:cs typeface="Roboto Slab"/>
              <a:sym typeface="Roboto Slab"/>
            </a:endParaRPr>
          </a:p>
        </p:txBody>
      </p:sp>
      <p:sp>
        <p:nvSpPr>
          <p:cNvPr id="150" name="Google Shape;150;p20"/>
          <p:cNvSpPr txBox="1"/>
          <p:nvPr/>
        </p:nvSpPr>
        <p:spPr>
          <a:xfrm>
            <a:off x="178850" y="877525"/>
            <a:ext cx="6315600" cy="354000"/>
          </a:xfrm>
          <a:prstGeom prst="rect">
            <a:avLst/>
          </a:prstGeom>
          <a:noFill/>
          <a:ln>
            <a:noFill/>
          </a:ln>
        </p:spPr>
        <p:txBody>
          <a:bodyPr anchorCtr="0" anchor="t" bIns="91425" lIns="91425" spcFirstLastPara="1" rIns="91425" wrap="square" tIns="91425">
            <a:spAutoFit/>
          </a:bodyPr>
          <a:lstStyle/>
          <a:p>
            <a:pPr indent="0" lvl="0" marL="0" rtl="0" algn="l">
              <a:lnSpc>
                <a:spcPct val="125242"/>
              </a:lnSpc>
              <a:spcBef>
                <a:spcPts val="0"/>
              </a:spcBef>
              <a:spcAft>
                <a:spcPts val="0"/>
              </a:spcAft>
              <a:buNone/>
            </a:pPr>
            <a:r>
              <a:t/>
            </a:r>
            <a:endParaRPr sz="1100">
              <a:solidFill>
                <a:srgbClr val="3257B8"/>
              </a:solidFill>
              <a:latin typeface="Roboto Slab"/>
              <a:ea typeface="Roboto Slab"/>
              <a:cs typeface="Roboto Slab"/>
              <a:sym typeface="Roboto Slab"/>
            </a:endParaRPr>
          </a:p>
        </p:txBody>
      </p:sp>
      <p:pic>
        <p:nvPicPr>
          <p:cNvPr id="151" name="Google Shape;151;p20" title="PLC_Beckhoff_0.5.png"/>
          <p:cNvPicPr preferRelativeResize="0"/>
          <p:nvPr/>
        </p:nvPicPr>
        <p:blipFill>
          <a:blip r:embed="rId3">
            <a:alphaModFix/>
          </a:blip>
          <a:stretch>
            <a:fillRect/>
          </a:stretch>
        </p:blipFill>
        <p:spPr>
          <a:xfrm>
            <a:off x="0" y="711975"/>
            <a:ext cx="9144000" cy="4118606"/>
          </a:xfrm>
          <a:prstGeom prst="rect">
            <a:avLst/>
          </a:prstGeom>
          <a:noFill/>
          <a:ln>
            <a:noFill/>
          </a:ln>
        </p:spPr>
      </p:pic>
      <p:sp>
        <p:nvSpPr>
          <p:cNvPr id="152" name="Google Shape;152;p20"/>
          <p:cNvSpPr txBox="1"/>
          <p:nvPr/>
        </p:nvSpPr>
        <p:spPr>
          <a:xfrm>
            <a:off x="5766300" y="3114025"/>
            <a:ext cx="1166700" cy="96000"/>
          </a:xfrm>
          <a:prstGeom prst="rect">
            <a:avLst/>
          </a:prstGeom>
          <a:solidFill>
            <a:srgbClr val="DBEEF3"/>
          </a:solid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lang="it" sz="700">
                <a:solidFill>
                  <a:schemeClr val="dk1"/>
                </a:solidFill>
              </a:rPr>
              <a:t>CALIBRATION UNIT #1</a:t>
            </a:r>
            <a:endParaRPr sz="700">
              <a:solidFill>
                <a:schemeClr val="dk1"/>
              </a:solidFill>
            </a:endParaRPr>
          </a:p>
        </p:txBody>
      </p:sp>
      <p:sp>
        <p:nvSpPr>
          <p:cNvPr id="153" name="Google Shape;153;p20"/>
          <p:cNvSpPr txBox="1"/>
          <p:nvPr/>
        </p:nvSpPr>
        <p:spPr>
          <a:xfrm>
            <a:off x="5746950" y="4009250"/>
            <a:ext cx="1166700" cy="96000"/>
          </a:xfrm>
          <a:prstGeom prst="rect">
            <a:avLst/>
          </a:prstGeom>
          <a:solidFill>
            <a:srgbClr val="DBEEF3"/>
          </a:solid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lang="it" sz="700">
                <a:solidFill>
                  <a:schemeClr val="dk1"/>
                </a:solidFill>
              </a:rPr>
              <a:t>CALIBRATION UNIT #2</a:t>
            </a:r>
            <a:endParaRPr sz="7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The PLC Cabinet #3</a:t>
            </a:r>
            <a:endParaRPr sz="2500">
              <a:solidFill>
                <a:srgbClr val="3257B8"/>
              </a:solidFill>
              <a:latin typeface="Roboto Slab"/>
              <a:ea typeface="Roboto Slab"/>
              <a:cs typeface="Roboto Slab"/>
              <a:sym typeface="Roboto Slab"/>
            </a:endParaRPr>
          </a:p>
        </p:txBody>
      </p:sp>
      <p:sp>
        <p:nvSpPr>
          <p:cNvPr id="159" name="Google Shape;159;p21"/>
          <p:cNvSpPr txBox="1"/>
          <p:nvPr/>
        </p:nvSpPr>
        <p:spPr>
          <a:xfrm>
            <a:off x="178850" y="877525"/>
            <a:ext cx="6315600" cy="354000"/>
          </a:xfrm>
          <a:prstGeom prst="rect">
            <a:avLst/>
          </a:prstGeom>
          <a:noFill/>
          <a:ln>
            <a:noFill/>
          </a:ln>
        </p:spPr>
        <p:txBody>
          <a:bodyPr anchorCtr="0" anchor="t" bIns="91425" lIns="91425" spcFirstLastPara="1" rIns="91425" wrap="square" tIns="91425">
            <a:spAutoFit/>
          </a:bodyPr>
          <a:lstStyle/>
          <a:p>
            <a:pPr indent="0" lvl="0" marL="0" rtl="0" algn="l">
              <a:lnSpc>
                <a:spcPct val="125242"/>
              </a:lnSpc>
              <a:spcBef>
                <a:spcPts val="0"/>
              </a:spcBef>
              <a:spcAft>
                <a:spcPts val="0"/>
              </a:spcAft>
              <a:buNone/>
            </a:pPr>
            <a:r>
              <a:t/>
            </a:r>
            <a:endParaRPr sz="1100">
              <a:solidFill>
                <a:srgbClr val="3257B8"/>
              </a:solidFill>
              <a:latin typeface="Roboto Slab"/>
              <a:ea typeface="Roboto Slab"/>
              <a:cs typeface="Roboto Slab"/>
              <a:sym typeface="Roboto Slab"/>
            </a:endParaRPr>
          </a:p>
        </p:txBody>
      </p:sp>
      <p:pic>
        <p:nvPicPr>
          <p:cNvPr id="160" name="Google Shape;160;p21" title="Copia di Cabinet 3 layout.png"/>
          <p:cNvPicPr preferRelativeResize="0"/>
          <p:nvPr/>
        </p:nvPicPr>
        <p:blipFill>
          <a:blip r:embed="rId3">
            <a:alphaModFix/>
          </a:blip>
          <a:stretch>
            <a:fillRect/>
          </a:stretch>
        </p:blipFill>
        <p:spPr>
          <a:xfrm>
            <a:off x="152400" y="754225"/>
            <a:ext cx="7233552" cy="4236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The PLC Cabinet #3</a:t>
            </a:r>
            <a:endParaRPr sz="2500">
              <a:solidFill>
                <a:srgbClr val="3257B8"/>
              </a:solidFill>
              <a:latin typeface="Roboto Slab"/>
              <a:ea typeface="Roboto Slab"/>
              <a:cs typeface="Roboto Slab"/>
              <a:sym typeface="Roboto Slab"/>
            </a:endParaRPr>
          </a:p>
        </p:txBody>
      </p:sp>
      <p:sp>
        <p:nvSpPr>
          <p:cNvPr id="166" name="Google Shape;166;p22"/>
          <p:cNvSpPr txBox="1"/>
          <p:nvPr/>
        </p:nvSpPr>
        <p:spPr>
          <a:xfrm>
            <a:off x="178850" y="877525"/>
            <a:ext cx="6315600" cy="354000"/>
          </a:xfrm>
          <a:prstGeom prst="rect">
            <a:avLst/>
          </a:prstGeom>
          <a:noFill/>
          <a:ln>
            <a:noFill/>
          </a:ln>
        </p:spPr>
        <p:txBody>
          <a:bodyPr anchorCtr="0" anchor="t" bIns="91425" lIns="91425" spcFirstLastPara="1" rIns="91425" wrap="square" tIns="91425">
            <a:spAutoFit/>
          </a:bodyPr>
          <a:lstStyle/>
          <a:p>
            <a:pPr indent="0" lvl="0" marL="0" rtl="0" algn="l">
              <a:lnSpc>
                <a:spcPct val="125242"/>
              </a:lnSpc>
              <a:spcBef>
                <a:spcPts val="0"/>
              </a:spcBef>
              <a:spcAft>
                <a:spcPts val="0"/>
              </a:spcAft>
              <a:buNone/>
            </a:pPr>
            <a:r>
              <a:t/>
            </a:r>
            <a:endParaRPr sz="1100">
              <a:solidFill>
                <a:srgbClr val="3257B8"/>
              </a:solidFill>
              <a:latin typeface="Roboto Slab"/>
              <a:ea typeface="Roboto Slab"/>
              <a:cs typeface="Roboto Slab"/>
              <a:sym typeface="Roboto Slab"/>
            </a:endParaRPr>
          </a:p>
        </p:txBody>
      </p:sp>
      <p:pic>
        <p:nvPicPr>
          <p:cNvPr id="167" name="Google Shape;167;p22" title="Copia di Cabinet 3 layout.png"/>
          <p:cNvPicPr preferRelativeResize="0"/>
          <p:nvPr/>
        </p:nvPicPr>
        <p:blipFill>
          <a:blip r:embed="rId3">
            <a:alphaModFix/>
          </a:blip>
          <a:stretch>
            <a:fillRect/>
          </a:stretch>
        </p:blipFill>
        <p:spPr>
          <a:xfrm>
            <a:off x="152400" y="754225"/>
            <a:ext cx="7233552" cy="4236875"/>
          </a:xfrm>
          <a:prstGeom prst="rect">
            <a:avLst/>
          </a:prstGeom>
          <a:noFill/>
          <a:ln>
            <a:noFill/>
          </a:ln>
        </p:spPr>
      </p:pic>
      <p:pic>
        <p:nvPicPr>
          <p:cNvPr id="168" name="Google Shape;168;p22" title="Foto cabinet 3.jpg"/>
          <p:cNvPicPr preferRelativeResize="0"/>
          <p:nvPr/>
        </p:nvPicPr>
        <p:blipFill rotWithShape="1">
          <a:blip r:embed="rId4">
            <a:alphaModFix/>
          </a:blip>
          <a:srcRect b="0" l="0" r="0" t="0"/>
          <a:stretch/>
        </p:blipFill>
        <p:spPr>
          <a:xfrm>
            <a:off x="2281700" y="783750"/>
            <a:ext cx="3305473" cy="42074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nvSpPr>
        <p:spPr>
          <a:xfrm>
            <a:off x="178850" y="877525"/>
            <a:ext cx="6315600" cy="354000"/>
          </a:xfrm>
          <a:prstGeom prst="rect">
            <a:avLst/>
          </a:prstGeom>
          <a:noFill/>
          <a:ln>
            <a:noFill/>
          </a:ln>
        </p:spPr>
        <p:txBody>
          <a:bodyPr anchorCtr="0" anchor="t" bIns="91425" lIns="91425" spcFirstLastPara="1" rIns="91425" wrap="square" tIns="91425">
            <a:spAutoFit/>
          </a:bodyPr>
          <a:lstStyle/>
          <a:p>
            <a:pPr indent="0" lvl="0" marL="0" rtl="0" algn="l">
              <a:lnSpc>
                <a:spcPct val="125242"/>
              </a:lnSpc>
              <a:spcBef>
                <a:spcPts val="0"/>
              </a:spcBef>
              <a:spcAft>
                <a:spcPts val="0"/>
              </a:spcAft>
              <a:buNone/>
            </a:pPr>
            <a:r>
              <a:t/>
            </a:r>
            <a:endParaRPr sz="1100">
              <a:solidFill>
                <a:srgbClr val="3257B8"/>
              </a:solidFill>
              <a:latin typeface="Roboto Slab"/>
              <a:ea typeface="Roboto Slab"/>
              <a:cs typeface="Roboto Slab"/>
              <a:sym typeface="Roboto Slab"/>
            </a:endParaRPr>
          </a:p>
        </p:txBody>
      </p:sp>
      <p:pic>
        <p:nvPicPr>
          <p:cNvPr id="174" name="Google Shape;174;p23"/>
          <p:cNvPicPr preferRelativeResize="0"/>
          <p:nvPr/>
        </p:nvPicPr>
        <p:blipFill rotWithShape="1">
          <a:blip r:embed="rId3">
            <a:alphaModFix/>
          </a:blip>
          <a:srcRect b="0" l="0" r="0" t="0"/>
          <a:stretch/>
        </p:blipFill>
        <p:spPr>
          <a:xfrm>
            <a:off x="1382550" y="691374"/>
            <a:ext cx="6315602" cy="4356771"/>
          </a:xfrm>
          <a:prstGeom prst="rect">
            <a:avLst/>
          </a:prstGeom>
          <a:noFill/>
          <a:ln>
            <a:noFill/>
          </a:ln>
        </p:spPr>
      </p:pic>
      <p:sp>
        <p:nvSpPr>
          <p:cNvPr id="175" name="Google Shape;175;p23"/>
          <p:cNvSpPr txBox="1"/>
          <p:nvPr>
            <p:ph idx="1" type="subTitle"/>
          </p:nvPr>
        </p:nvSpPr>
        <p:spPr>
          <a:xfrm>
            <a:off x="178850" y="130525"/>
            <a:ext cx="88443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FORS1: Multi-Object Spectroscopy Unit</a:t>
            </a:r>
            <a:endParaRPr sz="2500">
              <a:solidFill>
                <a:srgbClr val="3257B8"/>
              </a:solidFill>
              <a:latin typeface="Roboto Slab"/>
              <a:ea typeface="Roboto Slab"/>
              <a:cs typeface="Roboto Slab"/>
              <a:sym typeface="Roboto Slab"/>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FORS1: MOS Unit</a:t>
            </a:r>
            <a:endParaRPr sz="2500">
              <a:solidFill>
                <a:srgbClr val="3257B8"/>
              </a:solidFill>
              <a:latin typeface="Roboto Slab"/>
              <a:ea typeface="Roboto Slab"/>
              <a:cs typeface="Roboto Slab"/>
              <a:sym typeface="Roboto Slab"/>
            </a:endParaRPr>
          </a:p>
        </p:txBody>
      </p:sp>
      <p:sp>
        <p:nvSpPr>
          <p:cNvPr id="181" name="Google Shape;181;p24"/>
          <p:cNvSpPr txBox="1"/>
          <p:nvPr/>
        </p:nvSpPr>
        <p:spPr>
          <a:xfrm>
            <a:off x="178850" y="877525"/>
            <a:ext cx="6315600" cy="354000"/>
          </a:xfrm>
          <a:prstGeom prst="rect">
            <a:avLst/>
          </a:prstGeom>
          <a:noFill/>
          <a:ln>
            <a:noFill/>
          </a:ln>
        </p:spPr>
        <p:txBody>
          <a:bodyPr anchorCtr="0" anchor="t" bIns="91425" lIns="91425" spcFirstLastPara="1" rIns="91425" wrap="square" tIns="91425">
            <a:spAutoFit/>
          </a:bodyPr>
          <a:lstStyle/>
          <a:p>
            <a:pPr indent="0" lvl="0" marL="0" rtl="0" algn="l">
              <a:lnSpc>
                <a:spcPct val="125242"/>
              </a:lnSpc>
              <a:spcBef>
                <a:spcPts val="0"/>
              </a:spcBef>
              <a:spcAft>
                <a:spcPts val="0"/>
              </a:spcAft>
              <a:buNone/>
            </a:pPr>
            <a:r>
              <a:t/>
            </a:r>
            <a:endParaRPr sz="1100">
              <a:solidFill>
                <a:srgbClr val="3257B8"/>
              </a:solidFill>
              <a:latin typeface="Roboto Slab"/>
              <a:ea typeface="Roboto Slab"/>
              <a:cs typeface="Roboto Slab"/>
              <a:sym typeface="Roboto Slab"/>
            </a:endParaRPr>
          </a:p>
        </p:txBody>
      </p:sp>
      <p:pic>
        <p:nvPicPr>
          <p:cNvPr id="182" name="Google Shape;182;p24" title="MOS test.mp4">
            <a:hlinkClick r:id="rId3"/>
          </p:cNvPr>
          <p:cNvPicPr preferRelativeResize="0"/>
          <p:nvPr/>
        </p:nvPicPr>
        <p:blipFill>
          <a:blip r:embed="rId4">
            <a:alphaModFix/>
          </a:blip>
          <a:stretch>
            <a:fillRect/>
          </a:stretch>
        </p:blipFill>
        <p:spPr>
          <a:xfrm>
            <a:off x="1365625" y="920563"/>
            <a:ext cx="6412755" cy="3607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txBox="1"/>
          <p:nvPr>
            <p:ph idx="1" type="subTitle"/>
          </p:nvPr>
        </p:nvSpPr>
        <p:spPr>
          <a:xfrm>
            <a:off x="178850" y="130525"/>
            <a:ext cx="53949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FORS1: Exposure Shutter (XPO)</a:t>
            </a:r>
            <a:endParaRPr sz="2500">
              <a:solidFill>
                <a:srgbClr val="3257B8"/>
              </a:solidFill>
              <a:latin typeface="Roboto Slab"/>
              <a:ea typeface="Roboto Slab"/>
              <a:cs typeface="Roboto Slab"/>
              <a:sym typeface="Roboto Slab"/>
            </a:endParaRPr>
          </a:p>
        </p:txBody>
      </p:sp>
      <p:sp>
        <p:nvSpPr>
          <p:cNvPr id="188" name="Google Shape;188;p25"/>
          <p:cNvSpPr txBox="1"/>
          <p:nvPr/>
        </p:nvSpPr>
        <p:spPr>
          <a:xfrm>
            <a:off x="178850" y="877525"/>
            <a:ext cx="6315600" cy="354000"/>
          </a:xfrm>
          <a:prstGeom prst="rect">
            <a:avLst/>
          </a:prstGeom>
          <a:noFill/>
          <a:ln>
            <a:noFill/>
          </a:ln>
        </p:spPr>
        <p:txBody>
          <a:bodyPr anchorCtr="0" anchor="t" bIns="91425" lIns="91425" spcFirstLastPara="1" rIns="91425" wrap="square" tIns="91425">
            <a:spAutoFit/>
          </a:bodyPr>
          <a:lstStyle/>
          <a:p>
            <a:pPr indent="0" lvl="0" marL="0" rtl="0" algn="l">
              <a:lnSpc>
                <a:spcPct val="125242"/>
              </a:lnSpc>
              <a:spcBef>
                <a:spcPts val="0"/>
              </a:spcBef>
              <a:spcAft>
                <a:spcPts val="0"/>
              </a:spcAft>
              <a:buNone/>
            </a:pPr>
            <a:r>
              <a:t/>
            </a:r>
            <a:endParaRPr sz="1100">
              <a:solidFill>
                <a:srgbClr val="3257B8"/>
              </a:solidFill>
              <a:latin typeface="Roboto Slab"/>
              <a:ea typeface="Roboto Slab"/>
              <a:cs typeface="Roboto Slab"/>
              <a:sym typeface="Roboto Slab"/>
            </a:endParaRPr>
          </a:p>
        </p:txBody>
      </p:sp>
      <p:pic>
        <p:nvPicPr>
          <p:cNvPr id="189" name="Google Shape;189;p25"/>
          <p:cNvPicPr preferRelativeResize="0"/>
          <p:nvPr/>
        </p:nvPicPr>
        <p:blipFill rotWithShape="1">
          <a:blip r:embed="rId3">
            <a:alphaModFix/>
          </a:blip>
          <a:srcRect b="0" l="0" r="0" t="0"/>
          <a:stretch/>
        </p:blipFill>
        <p:spPr>
          <a:xfrm>
            <a:off x="375975" y="1173539"/>
            <a:ext cx="8392048" cy="2796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6"/>
          <p:cNvSpPr txBox="1"/>
          <p:nvPr>
            <p:ph idx="1" type="subTitle"/>
          </p:nvPr>
        </p:nvSpPr>
        <p:spPr>
          <a:xfrm>
            <a:off x="178850" y="130525"/>
            <a:ext cx="49986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ICS Architecture</a:t>
            </a:r>
            <a:endParaRPr sz="2500">
              <a:solidFill>
                <a:srgbClr val="3257B8"/>
              </a:solidFill>
              <a:latin typeface="Roboto Slab"/>
              <a:ea typeface="Roboto Slab"/>
              <a:cs typeface="Roboto Slab"/>
              <a:sym typeface="Roboto Slab"/>
            </a:endParaRPr>
          </a:p>
        </p:txBody>
      </p:sp>
      <p:pic>
        <p:nvPicPr>
          <p:cNvPr id="195" name="Google Shape;195;p26"/>
          <p:cNvPicPr preferRelativeResize="0"/>
          <p:nvPr/>
        </p:nvPicPr>
        <p:blipFill rotWithShape="1">
          <a:blip r:embed="rId3">
            <a:alphaModFix/>
          </a:blip>
          <a:srcRect b="0" l="0" r="0" t="0"/>
          <a:stretch/>
        </p:blipFill>
        <p:spPr>
          <a:xfrm>
            <a:off x="1018950" y="754225"/>
            <a:ext cx="7106099" cy="4389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7"/>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Motor Configuration</a:t>
            </a:r>
            <a:endParaRPr sz="2500">
              <a:solidFill>
                <a:srgbClr val="3257B8"/>
              </a:solidFill>
              <a:latin typeface="Roboto Slab"/>
              <a:ea typeface="Roboto Slab"/>
              <a:cs typeface="Roboto Slab"/>
              <a:sym typeface="Roboto Slab"/>
            </a:endParaRPr>
          </a:p>
        </p:txBody>
      </p:sp>
      <p:pic>
        <p:nvPicPr>
          <p:cNvPr id="201" name="Google Shape;201;p27"/>
          <p:cNvPicPr preferRelativeResize="0"/>
          <p:nvPr/>
        </p:nvPicPr>
        <p:blipFill rotWithShape="1">
          <a:blip r:embed="rId3">
            <a:alphaModFix/>
          </a:blip>
          <a:srcRect b="43615" l="9988" r="12642" t="4938"/>
          <a:stretch/>
        </p:blipFill>
        <p:spPr>
          <a:xfrm>
            <a:off x="5432375" y="263263"/>
            <a:ext cx="3651625" cy="4616975"/>
          </a:xfrm>
          <a:prstGeom prst="rect">
            <a:avLst/>
          </a:prstGeom>
          <a:noFill/>
          <a:ln cap="flat" cmpd="sng" w="9525">
            <a:solidFill>
              <a:schemeClr val="dk2"/>
            </a:solidFill>
            <a:prstDash val="solid"/>
            <a:round/>
            <a:headEnd len="sm" w="sm" type="none"/>
            <a:tailEnd len="sm" w="sm" type="none"/>
          </a:ln>
        </p:spPr>
      </p:pic>
      <p:pic>
        <p:nvPicPr>
          <p:cNvPr id="202" name="Google Shape;202;p27"/>
          <p:cNvPicPr preferRelativeResize="0"/>
          <p:nvPr/>
        </p:nvPicPr>
        <p:blipFill rotWithShape="1">
          <a:blip r:embed="rId4">
            <a:alphaModFix/>
          </a:blip>
          <a:srcRect b="46956" l="17289" r="25423" t="10895"/>
          <a:stretch/>
        </p:blipFill>
        <p:spPr>
          <a:xfrm>
            <a:off x="1654088" y="3159025"/>
            <a:ext cx="1410034" cy="1803800"/>
          </a:xfrm>
          <a:prstGeom prst="rect">
            <a:avLst/>
          </a:prstGeom>
          <a:noFill/>
          <a:ln cap="flat" cmpd="sng" w="9525">
            <a:solidFill>
              <a:schemeClr val="dk2"/>
            </a:solidFill>
            <a:prstDash val="solid"/>
            <a:round/>
            <a:headEnd len="sm" w="sm" type="none"/>
            <a:tailEnd len="sm" w="sm" type="none"/>
          </a:ln>
        </p:spPr>
      </p:pic>
      <p:cxnSp>
        <p:nvCxnSpPr>
          <p:cNvPr id="203" name="Google Shape;203;p27"/>
          <p:cNvCxnSpPr>
            <a:stCxn id="202" idx="3"/>
            <a:endCxn id="204" idx="2"/>
          </p:cNvCxnSpPr>
          <p:nvPr/>
        </p:nvCxnSpPr>
        <p:spPr>
          <a:xfrm flipH="1" rot="10800000">
            <a:off x="3064122" y="4042625"/>
            <a:ext cx="1452600" cy="18300"/>
          </a:xfrm>
          <a:prstGeom prst="straightConnector1">
            <a:avLst/>
          </a:prstGeom>
          <a:noFill/>
          <a:ln cap="flat" cmpd="sng" w="76200">
            <a:solidFill>
              <a:srgbClr val="4472C4"/>
            </a:solidFill>
            <a:prstDash val="solid"/>
            <a:round/>
            <a:headEnd len="med" w="med" type="none"/>
            <a:tailEnd len="med" w="med" type="none"/>
          </a:ln>
        </p:spPr>
      </p:cxnSp>
      <p:cxnSp>
        <p:nvCxnSpPr>
          <p:cNvPr id="205" name="Google Shape;205;p27"/>
          <p:cNvCxnSpPr>
            <a:endCxn id="204" idx="1"/>
          </p:cNvCxnSpPr>
          <p:nvPr/>
        </p:nvCxnSpPr>
        <p:spPr>
          <a:xfrm>
            <a:off x="3871804" y="2636130"/>
            <a:ext cx="692100" cy="1305900"/>
          </a:xfrm>
          <a:prstGeom prst="straightConnector1">
            <a:avLst/>
          </a:prstGeom>
          <a:noFill/>
          <a:ln cap="flat" cmpd="sng" w="76200">
            <a:solidFill>
              <a:srgbClr val="4472C4"/>
            </a:solidFill>
            <a:prstDash val="solid"/>
            <a:round/>
            <a:headEnd len="med" w="med" type="none"/>
            <a:tailEnd len="med" w="med" type="none"/>
          </a:ln>
        </p:spPr>
      </p:cxnSp>
      <p:sp>
        <p:nvSpPr>
          <p:cNvPr id="204" name="Google Shape;204;p27"/>
          <p:cNvSpPr/>
          <p:nvPr/>
        </p:nvSpPr>
        <p:spPr>
          <a:xfrm>
            <a:off x="4516675" y="3900425"/>
            <a:ext cx="322500" cy="284100"/>
          </a:xfrm>
          <a:prstGeom prst="ellipse">
            <a:avLst/>
          </a:prstGeom>
          <a:solidFill>
            <a:srgbClr val="4472C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6" name="Google Shape;206;p27"/>
          <p:cNvCxnSpPr>
            <a:stCxn id="204" idx="7"/>
          </p:cNvCxnSpPr>
          <p:nvPr/>
        </p:nvCxnSpPr>
        <p:spPr>
          <a:xfrm flipH="1" rot="10800000">
            <a:off x="4791946" y="3405030"/>
            <a:ext cx="623100" cy="537000"/>
          </a:xfrm>
          <a:prstGeom prst="straightConnector1">
            <a:avLst/>
          </a:prstGeom>
          <a:noFill/>
          <a:ln cap="flat" cmpd="sng" w="76200">
            <a:solidFill>
              <a:srgbClr val="4472C4"/>
            </a:solidFill>
            <a:prstDash val="solid"/>
            <a:round/>
            <a:headEnd len="med" w="med" type="none"/>
            <a:tailEnd len="med" w="med" type="triangle"/>
          </a:ln>
        </p:spPr>
      </p:cxnSp>
      <p:pic>
        <p:nvPicPr>
          <p:cNvPr id="207" name="Google Shape;207;p27"/>
          <p:cNvPicPr preferRelativeResize="0"/>
          <p:nvPr/>
        </p:nvPicPr>
        <p:blipFill rotWithShape="1">
          <a:blip r:embed="rId5">
            <a:alphaModFix/>
          </a:blip>
          <a:srcRect b="36322" l="8336" r="6679" t="9923"/>
          <a:stretch/>
        </p:blipFill>
        <p:spPr>
          <a:xfrm>
            <a:off x="178850" y="754225"/>
            <a:ext cx="4660324" cy="2290777"/>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8"/>
          <p:cNvSpPr txBox="1"/>
          <p:nvPr>
            <p:ph idx="1" type="subTitle"/>
          </p:nvPr>
        </p:nvSpPr>
        <p:spPr>
          <a:xfrm>
            <a:off x="178850" y="130525"/>
            <a:ext cx="49986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Graphical User Interfaces</a:t>
            </a:r>
            <a:endParaRPr sz="2500">
              <a:solidFill>
                <a:srgbClr val="3257B8"/>
              </a:solidFill>
              <a:latin typeface="Roboto Slab"/>
              <a:ea typeface="Roboto Slab"/>
              <a:cs typeface="Roboto Slab"/>
              <a:sym typeface="Roboto Slab"/>
            </a:endParaRPr>
          </a:p>
        </p:txBody>
      </p:sp>
      <p:sp>
        <p:nvSpPr>
          <p:cNvPr id="213" name="Google Shape;213;p28"/>
          <p:cNvSpPr txBox="1"/>
          <p:nvPr/>
        </p:nvSpPr>
        <p:spPr>
          <a:xfrm>
            <a:off x="178850" y="877525"/>
            <a:ext cx="4769700" cy="1535400"/>
          </a:xfrm>
          <a:prstGeom prst="rect">
            <a:avLst/>
          </a:prstGeom>
          <a:noFill/>
          <a:ln>
            <a:noFill/>
          </a:ln>
        </p:spPr>
        <p:txBody>
          <a:bodyPr anchorCtr="0" anchor="t" bIns="91425" lIns="91425" spcFirstLastPara="1" rIns="91425" wrap="square" tIns="91425">
            <a:spAutoFit/>
          </a:bodyPr>
          <a:lstStyle/>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Control User Toolkit (CUT) provided by ESO;</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i="1" lang="it" sz="1300">
                <a:solidFill>
                  <a:srgbClr val="3257B8"/>
                </a:solidFill>
                <a:latin typeface="Roboto Slab"/>
                <a:ea typeface="Roboto Slab"/>
                <a:cs typeface="Roboto Slab"/>
                <a:sym typeface="Roboto Slab"/>
              </a:rPr>
              <a:t>Qt Designer</a:t>
            </a:r>
            <a:r>
              <a:rPr b="1" lang="it" sz="1300">
                <a:solidFill>
                  <a:srgbClr val="3257B8"/>
                </a:solidFill>
                <a:latin typeface="Roboto Slab"/>
                <a:ea typeface="Roboto Slab"/>
                <a:cs typeface="Roboto Slab"/>
                <a:sym typeface="Roboto Slab"/>
              </a:rPr>
              <a:t> to create graphical user interfaces;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i="1" lang="it" sz="1300">
                <a:solidFill>
                  <a:srgbClr val="3257B8"/>
                </a:solidFill>
                <a:latin typeface="Roboto Slab"/>
                <a:ea typeface="Roboto Slab"/>
                <a:cs typeface="Roboto Slab"/>
                <a:sym typeface="Roboto Slab"/>
              </a:rPr>
              <a:t>Python</a:t>
            </a:r>
            <a:r>
              <a:rPr b="1" lang="it" sz="1300">
                <a:solidFill>
                  <a:srgbClr val="3257B8"/>
                </a:solidFill>
                <a:latin typeface="Roboto Slab"/>
                <a:ea typeface="Roboto Slab"/>
                <a:cs typeface="Roboto Slab"/>
                <a:sym typeface="Roboto Slab"/>
              </a:rPr>
              <a:t> to connect the GUIs with the ICS functionalities;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Taurus to perform data binding between device data points and GUIs.</a:t>
            </a:r>
            <a:endParaRPr b="1" sz="1300">
              <a:solidFill>
                <a:srgbClr val="3257B8"/>
              </a:solidFill>
              <a:latin typeface="Roboto Slab"/>
              <a:ea typeface="Roboto Slab"/>
              <a:cs typeface="Roboto Slab"/>
              <a:sym typeface="Roboto Slab"/>
            </a:endParaRPr>
          </a:p>
        </p:txBody>
      </p:sp>
      <p:pic>
        <p:nvPicPr>
          <p:cNvPr id="214" name="Google Shape;214;p28" title="filterwindow.webm">
            <a:hlinkClick r:id="rId3"/>
          </p:cNvPr>
          <p:cNvPicPr preferRelativeResize="0"/>
          <p:nvPr/>
        </p:nvPicPr>
        <p:blipFill>
          <a:blip r:embed="rId4">
            <a:alphaModFix/>
          </a:blip>
          <a:stretch>
            <a:fillRect/>
          </a:stretch>
        </p:blipFill>
        <p:spPr>
          <a:xfrm>
            <a:off x="5015250" y="294875"/>
            <a:ext cx="4128751" cy="48486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9"/>
          <p:cNvSpPr txBox="1"/>
          <p:nvPr>
            <p:ph idx="1" type="subTitle"/>
          </p:nvPr>
        </p:nvSpPr>
        <p:spPr>
          <a:xfrm>
            <a:off x="178850" y="130525"/>
            <a:ext cx="46848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FCS GUI</a:t>
            </a:r>
            <a:endParaRPr sz="2500">
              <a:solidFill>
                <a:srgbClr val="3257B8"/>
              </a:solidFill>
              <a:latin typeface="Roboto Slab"/>
              <a:ea typeface="Roboto Slab"/>
              <a:cs typeface="Roboto Slab"/>
              <a:sym typeface="Roboto Slab"/>
            </a:endParaRPr>
          </a:p>
        </p:txBody>
      </p:sp>
      <p:pic>
        <p:nvPicPr>
          <p:cNvPr descr="Immagine che contiene testo, schermata, numero, software&#10;&#10;Descrizione generata automaticamente" id="220" name="Google Shape;220;p29"/>
          <p:cNvPicPr preferRelativeResize="0"/>
          <p:nvPr/>
        </p:nvPicPr>
        <p:blipFill rotWithShape="1">
          <a:blip r:embed="rId3">
            <a:alphaModFix/>
          </a:blip>
          <a:srcRect b="0" l="0" r="0" t="0"/>
          <a:stretch/>
        </p:blipFill>
        <p:spPr>
          <a:xfrm>
            <a:off x="493575" y="705875"/>
            <a:ext cx="8156856" cy="43892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0"/>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Templates</a:t>
            </a:r>
            <a:endParaRPr sz="2500">
              <a:solidFill>
                <a:srgbClr val="3257B8"/>
              </a:solidFill>
              <a:latin typeface="Roboto Slab"/>
              <a:ea typeface="Roboto Slab"/>
              <a:cs typeface="Roboto Slab"/>
              <a:sym typeface="Roboto Slab"/>
            </a:endParaRPr>
          </a:p>
        </p:txBody>
      </p:sp>
      <p:pic>
        <p:nvPicPr>
          <p:cNvPr id="226" name="Google Shape;226;p30" title="Sequencer_bias.webm">
            <a:hlinkClick r:id="rId3"/>
          </p:cNvPr>
          <p:cNvPicPr preferRelativeResize="0"/>
          <p:nvPr/>
        </p:nvPicPr>
        <p:blipFill>
          <a:blip r:embed="rId4">
            <a:alphaModFix/>
          </a:blip>
          <a:stretch>
            <a:fillRect/>
          </a:stretch>
        </p:blipFill>
        <p:spPr>
          <a:xfrm>
            <a:off x="4691750" y="152400"/>
            <a:ext cx="3940847" cy="4838700"/>
          </a:xfrm>
          <a:prstGeom prst="rect">
            <a:avLst/>
          </a:prstGeom>
          <a:noFill/>
          <a:ln>
            <a:noFill/>
          </a:ln>
        </p:spPr>
      </p:pic>
      <p:pic>
        <p:nvPicPr>
          <p:cNvPr id="227" name="Google Shape;227;p30"/>
          <p:cNvPicPr preferRelativeResize="0"/>
          <p:nvPr/>
        </p:nvPicPr>
        <p:blipFill>
          <a:blip r:embed="rId5">
            <a:alphaModFix/>
          </a:blip>
          <a:stretch>
            <a:fillRect/>
          </a:stretch>
        </p:blipFill>
        <p:spPr>
          <a:xfrm>
            <a:off x="329341" y="1722625"/>
            <a:ext cx="4109358" cy="3302301"/>
          </a:xfrm>
          <a:prstGeom prst="rect">
            <a:avLst/>
          </a:prstGeom>
          <a:noFill/>
          <a:ln>
            <a:noFill/>
          </a:ln>
        </p:spPr>
      </p:pic>
      <p:sp>
        <p:nvSpPr>
          <p:cNvPr id="228" name="Google Shape;228;p30"/>
          <p:cNvSpPr txBox="1"/>
          <p:nvPr/>
        </p:nvSpPr>
        <p:spPr>
          <a:xfrm>
            <a:off x="178850" y="877525"/>
            <a:ext cx="4424700" cy="845100"/>
          </a:xfrm>
          <a:prstGeom prst="rect">
            <a:avLst/>
          </a:prstGeom>
          <a:noFill/>
          <a:ln>
            <a:noFill/>
          </a:ln>
        </p:spPr>
        <p:txBody>
          <a:bodyPr anchorCtr="0" anchor="t" bIns="91425" lIns="91425" spcFirstLastPara="1" rIns="91425" wrap="square" tIns="91425">
            <a:spAutoFit/>
          </a:bodyPr>
          <a:lstStyle/>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Python scripts to perform instrument operations;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Building units of Observation Blocks.</a:t>
            </a:r>
            <a:endParaRPr b="1" sz="1300">
              <a:solidFill>
                <a:srgbClr val="3257B8"/>
              </a:solidFill>
              <a:latin typeface="Roboto Slab"/>
              <a:ea typeface="Roboto Slab"/>
              <a:cs typeface="Roboto Slab"/>
              <a:sym typeface="Roboto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1"/>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Startup</a:t>
            </a:r>
            <a:r>
              <a:rPr lang="it" sz="2500">
                <a:solidFill>
                  <a:srgbClr val="3257B8"/>
                </a:solidFill>
                <a:latin typeface="Roboto Slab"/>
                <a:ea typeface="Roboto Slab"/>
                <a:cs typeface="Roboto Slab"/>
                <a:sym typeface="Roboto Slab"/>
              </a:rPr>
              <a:t> Script</a:t>
            </a:r>
            <a:endParaRPr sz="2500">
              <a:solidFill>
                <a:srgbClr val="3257B8"/>
              </a:solidFill>
              <a:latin typeface="Roboto Slab"/>
              <a:ea typeface="Roboto Slab"/>
              <a:cs typeface="Roboto Slab"/>
              <a:sym typeface="Roboto Slab"/>
            </a:endParaRPr>
          </a:p>
        </p:txBody>
      </p:sp>
      <p:pic>
        <p:nvPicPr>
          <p:cNvPr id="234" name="Google Shape;234;p31" title="sequencer_startup.webm">
            <a:hlinkClick r:id="rId3"/>
          </p:cNvPr>
          <p:cNvPicPr preferRelativeResize="0"/>
          <p:nvPr/>
        </p:nvPicPr>
        <p:blipFill>
          <a:blip r:embed="rId4">
            <a:alphaModFix/>
          </a:blip>
          <a:stretch>
            <a:fillRect/>
          </a:stretch>
        </p:blipFill>
        <p:spPr>
          <a:xfrm>
            <a:off x="6085125" y="0"/>
            <a:ext cx="2963187" cy="5143500"/>
          </a:xfrm>
          <a:prstGeom prst="rect">
            <a:avLst/>
          </a:prstGeom>
          <a:noFill/>
          <a:ln>
            <a:noFill/>
          </a:ln>
        </p:spPr>
      </p:pic>
      <p:sp>
        <p:nvSpPr>
          <p:cNvPr id="235" name="Google Shape;235;p31"/>
          <p:cNvSpPr txBox="1"/>
          <p:nvPr/>
        </p:nvSpPr>
        <p:spPr>
          <a:xfrm>
            <a:off x="246525" y="859062"/>
            <a:ext cx="5095200" cy="1535400"/>
          </a:xfrm>
          <a:prstGeom prst="rect">
            <a:avLst/>
          </a:prstGeom>
          <a:noFill/>
          <a:ln>
            <a:noFill/>
          </a:ln>
        </p:spPr>
        <p:txBody>
          <a:bodyPr anchorCtr="0" anchor="t" bIns="91425" lIns="91425" spcFirstLastPara="1" rIns="91425" wrap="square" tIns="91425">
            <a:spAutoFit/>
          </a:bodyPr>
          <a:lstStyle/>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The FORS ICS will be started with a sequencer script;</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System startup requires less than 3 min;</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The ICS functionalities are structured into subsystems (OCS, FCS, DCS) coordinated by the SYSSUP;</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One device server process (FCS) to control all functions;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One process for each device simulator.</a:t>
            </a:r>
            <a:endParaRPr b="1" sz="1300">
              <a:solidFill>
                <a:srgbClr val="3257B8"/>
              </a:solidFill>
              <a:latin typeface="Roboto Slab"/>
              <a:ea typeface="Roboto Slab"/>
              <a:cs typeface="Roboto Slab"/>
              <a:sym typeface="Roboto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2"/>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Startup Script</a:t>
            </a:r>
            <a:endParaRPr sz="2500">
              <a:solidFill>
                <a:srgbClr val="3257B8"/>
              </a:solidFill>
              <a:latin typeface="Roboto Slab"/>
              <a:ea typeface="Roboto Slab"/>
              <a:cs typeface="Roboto Slab"/>
              <a:sym typeface="Roboto Slab"/>
            </a:endParaRPr>
          </a:p>
        </p:txBody>
      </p:sp>
      <p:pic>
        <p:nvPicPr>
          <p:cNvPr id="241" name="Google Shape;241;p32" title="sequencer_startup.png"/>
          <p:cNvPicPr preferRelativeResize="0"/>
          <p:nvPr/>
        </p:nvPicPr>
        <p:blipFill>
          <a:blip r:embed="rId3">
            <a:alphaModFix/>
          </a:blip>
          <a:stretch>
            <a:fillRect/>
          </a:stretch>
        </p:blipFill>
        <p:spPr>
          <a:xfrm>
            <a:off x="535500" y="754225"/>
            <a:ext cx="3292049" cy="4276126"/>
          </a:xfrm>
          <a:prstGeom prst="rect">
            <a:avLst/>
          </a:prstGeom>
          <a:noFill/>
          <a:ln>
            <a:noFill/>
          </a:ln>
        </p:spPr>
      </p:pic>
      <p:pic>
        <p:nvPicPr>
          <p:cNvPr id="242" name="Google Shape;242;p32"/>
          <p:cNvPicPr preferRelativeResize="0"/>
          <p:nvPr/>
        </p:nvPicPr>
        <p:blipFill>
          <a:blip r:embed="rId4">
            <a:alphaModFix/>
          </a:blip>
          <a:stretch>
            <a:fillRect/>
          </a:stretch>
        </p:blipFill>
        <p:spPr>
          <a:xfrm>
            <a:off x="4365597" y="0"/>
            <a:ext cx="4688828"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33"/>
          <p:cNvPicPr preferRelativeResize="0"/>
          <p:nvPr/>
        </p:nvPicPr>
        <p:blipFill>
          <a:blip r:embed="rId3">
            <a:alphaModFix/>
          </a:blip>
          <a:stretch>
            <a:fillRect/>
          </a:stretch>
        </p:blipFill>
        <p:spPr>
          <a:xfrm>
            <a:off x="63037" y="906625"/>
            <a:ext cx="9017924" cy="3713274"/>
          </a:xfrm>
          <a:prstGeom prst="rect">
            <a:avLst/>
          </a:prstGeom>
          <a:noFill/>
          <a:ln>
            <a:noFill/>
          </a:ln>
        </p:spPr>
      </p:pic>
      <p:sp>
        <p:nvSpPr>
          <p:cNvPr id="248" name="Google Shape;248;p33"/>
          <p:cNvSpPr txBox="1"/>
          <p:nvPr>
            <p:ph idx="1" type="subTitle"/>
          </p:nvPr>
        </p:nvSpPr>
        <p:spPr>
          <a:xfrm>
            <a:off x="178850" y="130525"/>
            <a:ext cx="66267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templates: an overview</a:t>
            </a:r>
            <a:endParaRPr sz="2500">
              <a:solidFill>
                <a:srgbClr val="3257B8"/>
              </a:solidFill>
              <a:latin typeface="Roboto Slab"/>
              <a:ea typeface="Roboto Slab"/>
              <a:cs typeface="Roboto Slab"/>
              <a:sym typeface="Roboto Slab"/>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4"/>
          <p:cNvSpPr txBox="1"/>
          <p:nvPr>
            <p:ph idx="1" type="subTitle"/>
          </p:nvPr>
        </p:nvSpPr>
        <p:spPr>
          <a:xfrm>
            <a:off x="178850" y="130525"/>
            <a:ext cx="66267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Instrument Package: a proposal</a:t>
            </a:r>
            <a:endParaRPr sz="2500">
              <a:solidFill>
                <a:srgbClr val="3257B8"/>
              </a:solidFill>
              <a:latin typeface="Roboto Slab"/>
              <a:ea typeface="Roboto Slab"/>
              <a:cs typeface="Roboto Slab"/>
              <a:sym typeface="Roboto Slab"/>
            </a:endParaRPr>
          </a:p>
        </p:txBody>
      </p:sp>
      <p:cxnSp>
        <p:nvCxnSpPr>
          <p:cNvPr id="254" name="Google Shape;254;p34"/>
          <p:cNvCxnSpPr>
            <a:stCxn id="255" idx="3"/>
            <a:endCxn id="256" idx="3"/>
          </p:cNvCxnSpPr>
          <p:nvPr/>
        </p:nvCxnSpPr>
        <p:spPr>
          <a:xfrm flipH="1" rot="10800000">
            <a:off x="2993424" y="2949960"/>
            <a:ext cx="961200" cy="1000500"/>
          </a:xfrm>
          <a:prstGeom prst="straightConnector1">
            <a:avLst/>
          </a:prstGeom>
          <a:noFill/>
          <a:ln cap="flat" cmpd="sng" w="76200">
            <a:solidFill>
              <a:srgbClr val="4472C4"/>
            </a:solidFill>
            <a:prstDash val="solid"/>
            <a:round/>
            <a:headEnd len="med" w="med" type="none"/>
            <a:tailEnd len="med" w="med" type="none"/>
          </a:ln>
        </p:spPr>
      </p:cxnSp>
      <p:pic>
        <p:nvPicPr>
          <p:cNvPr id="257" name="Google Shape;257;p34"/>
          <p:cNvPicPr preferRelativeResize="0"/>
          <p:nvPr/>
        </p:nvPicPr>
        <p:blipFill rotWithShape="1">
          <a:blip r:embed="rId3">
            <a:alphaModFix/>
          </a:blip>
          <a:srcRect b="33968" l="9459" r="23498" t="3543"/>
          <a:stretch/>
        </p:blipFill>
        <p:spPr>
          <a:xfrm>
            <a:off x="6662700" y="166600"/>
            <a:ext cx="2308200" cy="4863570"/>
          </a:xfrm>
          <a:prstGeom prst="rect">
            <a:avLst/>
          </a:prstGeom>
          <a:noFill/>
          <a:ln cap="flat" cmpd="sng" w="9525">
            <a:solidFill>
              <a:schemeClr val="dk1"/>
            </a:solidFill>
            <a:prstDash val="solid"/>
            <a:round/>
            <a:headEnd len="sm" w="sm" type="none"/>
            <a:tailEnd len="sm" w="sm" type="none"/>
          </a:ln>
        </p:spPr>
      </p:pic>
      <p:cxnSp>
        <p:nvCxnSpPr>
          <p:cNvPr id="258" name="Google Shape;258;p34"/>
          <p:cNvCxnSpPr>
            <a:stCxn id="259" idx="3"/>
            <a:endCxn id="256" idx="1"/>
          </p:cNvCxnSpPr>
          <p:nvPr/>
        </p:nvCxnSpPr>
        <p:spPr>
          <a:xfrm>
            <a:off x="2993424" y="1896681"/>
            <a:ext cx="961200" cy="852300"/>
          </a:xfrm>
          <a:prstGeom prst="straightConnector1">
            <a:avLst/>
          </a:prstGeom>
          <a:noFill/>
          <a:ln cap="flat" cmpd="sng" w="76200">
            <a:solidFill>
              <a:srgbClr val="4472C4"/>
            </a:solidFill>
            <a:prstDash val="solid"/>
            <a:round/>
            <a:headEnd len="med" w="med" type="none"/>
            <a:tailEnd len="med" w="med" type="none"/>
          </a:ln>
        </p:spPr>
      </p:cxnSp>
      <p:sp>
        <p:nvSpPr>
          <p:cNvPr id="256" name="Google Shape;256;p34"/>
          <p:cNvSpPr/>
          <p:nvPr/>
        </p:nvSpPr>
        <p:spPr>
          <a:xfrm>
            <a:off x="3907500" y="2707500"/>
            <a:ext cx="322500" cy="284100"/>
          </a:xfrm>
          <a:prstGeom prst="ellipse">
            <a:avLst/>
          </a:prstGeom>
          <a:solidFill>
            <a:srgbClr val="4472C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59" name="Google Shape;259;p34"/>
          <p:cNvPicPr preferRelativeResize="0"/>
          <p:nvPr/>
        </p:nvPicPr>
        <p:blipFill rotWithShape="1">
          <a:blip r:embed="rId4">
            <a:alphaModFix/>
          </a:blip>
          <a:srcRect b="37724" l="18666" r="0" t="15405"/>
          <a:stretch/>
        </p:blipFill>
        <p:spPr>
          <a:xfrm>
            <a:off x="127500" y="922500"/>
            <a:ext cx="2865924" cy="1948363"/>
          </a:xfrm>
          <a:prstGeom prst="rect">
            <a:avLst/>
          </a:prstGeom>
          <a:noFill/>
          <a:ln cap="flat" cmpd="sng" w="9525">
            <a:solidFill>
              <a:schemeClr val="dk2"/>
            </a:solidFill>
            <a:prstDash val="solid"/>
            <a:round/>
            <a:headEnd len="sm" w="sm" type="none"/>
            <a:tailEnd len="sm" w="sm" type="none"/>
          </a:ln>
        </p:spPr>
      </p:pic>
      <p:pic>
        <p:nvPicPr>
          <p:cNvPr id="255" name="Google Shape;255;p34"/>
          <p:cNvPicPr preferRelativeResize="0"/>
          <p:nvPr/>
        </p:nvPicPr>
        <p:blipFill rotWithShape="1">
          <a:blip r:embed="rId5">
            <a:alphaModFix/>
          </a:blip>
          <a:srcRect b="3936" l="11008" r="0" t="18580"/>
          <a:stretch/>
        </p:blipFill>
        <p:spPr>
          <a:xfrm>
            <a:off x="127500" y="2870743"/>
            <a:ext cx="2865924" cy="2159432"/>
          </a:xfrm>
          <a:prstGeom prst="rect">
            <a:avLst/>
          </a:prstGeom>
          <a:noFill/>
          <a:ln cap="flat" cmpd="sng" w="9525">
            <a:solidFill>
              <a:schemeClr val="dk2"/>
            </a:solidFill>
            <a:prstDash val="solid"/>
            <a:round/>
            <a:headEnd len="sm" w="sm" type="none"/>
            <a:tailEnd len="sm" w="sm" type="none"/>
          </a:ln>
        </p:spPr>
      </p:pic>
      <p:cxnSp>
        <p:nvCxnSpPr>
          <p:cNvPr id="260" name="Google Shape;260;p34"/>
          <p:cNvCxnSpPr>
            <a:stCxn id="256" idx="6"/>
            <a:endCxn id="257" idx="1"/>
          </p:cNvCxnSpPr>
          <p:nvPr/>
        </p:nvCxnSpPr>
        <p:spPr>
          <a:xfrm flipH="1" rot="10800000">
            <a:off x="4230000" y="2598450"/>
            <a:ext cx="2432700" cy="251100"/>
          </a:xfrm>
          <a:prstGeom prst="straightConnector1">
            <a:avLst/>
          </a:prstGeom>
          <a:noFill/>
          <a:ln cap="flat" cmpd="sng" w="76200">
            <a:solidFill>
              <a:srgbClr val="4472C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35"/>
          <p:cNvPicPr preferRelativeResize="0"/>
          <p:nvPr/>
        </p:nvPicPr>
        <p:blipFill>
          <a:blip r:embed="rId3">
            <a:alphaModFix/>
          </a:blip>
          <a:stretch>
            <a:fillRect/>
          </a:stretch>
        </p:blipFill>
        <p:spPr>
          <a:xfrm>
            <a:off x="0" y="-1350468"/>
            <a:ext cx="9220198" cy="8369316"/>
          </a:xfrm>
          <a:prstGeom prst="rect">
            <a:avLst/>
          </a:prstGeom>
          <a:noFill/>
          <a:ln>
            <a:noFill/>
          </a:ln>
        </p:spPr>
      </p:pic>
      <p:sp>
        <p:nvSpPr>
          <p:cNvPr id="266" name="Google Shape;266;p35"/>
          <p:cNvSpPr txBox="1"/>
          <p:nvPr>
            <p:ph idx="1" type="subTitle"/>
          </p:nvPr>
        </p:nvSpPr>
        <p:spPr>
          <a:xfrm>
            <a:off x="311700" y="1846525"/>
            <a:ext cx="8520600" cy="867900"/>
          </a:xfrm>
          <a:prstGeom prst="rect">
            <a:avLst/>
          </a:prstGeom>
        </p:spPr>
        <p:txBody>
          <a:bodyPr anchorCtr="0" anchor="ctr" bIns="91425" lIns="91425" spcFirstLastPara="1" rIns="91425" wrap="square" tIns="91425">
            <a:normAutofit/>
          </a:bodyPr>
          <a:lstStyle/>
          <a:p>
            <a:pPr indent="0" lvl="0" marL="0" rtl="0" algn="ctr">
              <a:lnSpc>
                <a:spcPct val="125242"/>
              </a:lnSpc>
              <a:spcBef>
                <a:spcPts val="0"/>
              </a:spcBef>
              <a:spcAft>
                <a:spcPts val="0"/>
              </a:spcAft>
              <a:buClr>
                <a:srgbClr val="3257B8"/>
              </a:buClr>
              <a:buSzPts val="3200"/>
              <a:buFont typeface="Roboto Slab"/>
              <a:buNone/>
            </a:pPr>
            <a:r>
              <a:rPr lang="it" sz="3600">
                <a:solidFill>
                  <a:srgbClr val="ECECEC"/>
                </a:solidFill>
                <a:latin typeface="Roboto Slab"/>
                <a:ea typeface="Roboto Slab"/>
                <a:cs typeface="Roboto Slab"/>
                <a:sym typeface="Roboto Slab"/>
              </a:rPr>
              <a:t>Thank you for your attention!</a:t>
            </a:r>
            <a:endParaRPr sz="3600">
              <a:solidFill>
                <a:srgbClr val="ECECEC"/>
              </a:solidFill>
            </a:endParaRPr>
          </a:p>
        </p:txBody>
      </p:sp>
      <p:pic>
        <p:nvPicPr>
          <p:cNvPr id="267" name="Google Shape;267;p35"/>
          <p:cNvPicPr preferRelativeResize="0"/>
          <p:nvPr/>
        </p:nvPicPr>
        <p:blipFill>
          <a:blip r:embed="rId4">
            <a:alphaModFix/>
          </a:blip>
          <a:stretch>
            <a:fillRect/>
          </a:stretch>
        </p:blipFill>
        <p:spPr>
          <a:xfrm>
            <a:off x="159540" y="4424350"/>
            <a:ext cx="491325" cy="642950"/>
          </a:xfrm>
          <a:prstGeom prst="rect">
            <a:avLst/>
          </a:prstGeom>
          <a:noFill/>
          <a:ln>
            <a:noFill/>
          </a:ln>
        </p:spPr>
      </p:pic>
      <p:pic>
        <p:nvPicPr>
          <p:cNvPr id="268" name="Google Shape;268;p35"/>
          <p:cNvPicPr preferRelativeResize="0"/>
          <p:nvPr/>
        </p:nvPicPr>
        <p:blipFill>
          <a:blip r:embed="rId5">
            <a:alphaModFix/>
          </a:blip>
          <a:stretch>
            <a:fillRect/>
          </a:stretch>
        </p:blipFill>
        <p:spPr>
          <a:xfrm>
            <a:off x="8423276" y="4424350"/>
            <a:ext cx="643256" cy="6429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2" name="Shape 272"/>
        <p:cNvGrpSpPr/>
        <p:nvPr/>
      </p:nvGrpSpPr>
      <p:grpSpPr>
        <a:xfrm>
          <a:off x="0" y="0"/>
          <a:ext cx="0" cy="0"/>
          <a:chOff x="0" y="0"/>
          <a:chExt cx="0" cy="0"/>
        </a:xfrm>
      </p:grpSpPr>
      <p:pic>
        <p:nvPicPr>
          <p:cNvPr id="273" name="Google Shape;273;p36" title="Filter Wheel Control@wfors1.oats.inaf.it 2024-11-03 17-10-14.mp4">
            <a:hlinkClick r:id="rId3"/>
          </p:cNvPr>
          <p:cNvPicPr preferRelativeResize="0"/>
          <p:nvPr/>
        </p:nvPicPr>
        <p:blipFill>
          <a:blip r:embed="rId4">
            <a:alphaModFix/>
          </a:blip>
          <a:stretch>
            <a:fillRect/>
          </a:stretch>
        </p:blipFill>
        <p:spPr>
          <a:xfrm>
            <a:off x="5241275" y="381900"/>
            <a:ext cx="3902726" cy="4379699"/>
          </a:xfrm>
          <a:prstGeom prst="rect">
            <a:avLst/>
          </a:prstGeom>
          <a:noFill/>
          <a:ln>
            <a:noFill/>
          </a:ln>
        </p:spPr>
      </p:pic>
      <p:sp>
        <p:nvSpPr>
          <p:cNvPr id="274" name="Google Shape;274;p36"/>
          <p:cNvSpPr txBox="1"/>
          <p:nvPr>
            <p:ph idx="1" type="subTitle"/>
          </p:nvPr>
        </p:nvSpPr>
        <p:spPr>
          <a:xfrm>
            <a:off x="178850" y="130525"/>
            <a:ext cx="49986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Graphical User Interfaces</a:t>
            </a:r>
            <a:endParaRPr sz="2500">
              <a:solidFill>
                <a:srgbClr val="3257B8"/>
              </a:solidFill>
              <a:latin typeface="Roboto Slab"/>
              <a:ea typeface="Roboto Slab"/>
              <a:cs typeface="Roboto Slab"/>
              <a:sym typeface="Roboto Slab"/>
            </a:endParaRPr>
          </a:p>
        </p:txBody>
      </p:sp>
      <p:sp>
        <p:nvSpPr>
          <p:cNvPr id="275" name="Google Shape;275;p36"/>
          <p:cNvSpPr txBox="1"/>
          <p:nvPr/>
        </p:nvSpPr>
        <p:spPr>
          <a:xfrm>
            <a:off x="178850" y="877525"/>
            <a:ext cx="4769700" cy="1535400"/>
          </a:xfrm>
          <a:prstGeom prst="rect">
            <a:avLst/>
          </a:prstGeom>
          <a:noFill/>
          <a:ln>
            <a:noFill/>
          </a:ln>
        </p:spPr>
        <p:txBody>
          <a:bodyPr anchorCtr="0" anchor="t" bIns="91425" lIns="91425" spcFirstLastPara="1" rIns="91425" wrap="square" tIns="91425">
            <a:spAutoFit/>
          </a:bodyPr>
          <a:lstStyle/>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Control User Toolkit (CUT) provided by ESO;</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i="1" lang="it" sz="1300">
                <a:solidFill>
                  <a:srgbClr val="3257B8"/>
                </a:solidFill>
                <a:latin typeface="Roboto Slab"/>
                <a:ea typeface="Roboto Slab"/>
                <a:cs typeface="Roboto Slab"/>
                <a:sym typeface="Roboto Slab"/>
              </a:rPr>
              <a:t>Qt Designer</a:t>
            </a:r>
            <a:r>
              <a:rPr b="1" lang="it" sz="1300">
                <a:solidFill>
                  <a:srgbClr val="3257B8"/>
                </a:solidFill>
                <a:latin typeface="Roboto Slab"/>
                <a:ea typeface="Roboto Slab"/>
                <a:cs typeface="Roboto Slab"/>
                <a:sym typeface="Roboto Slab"/>
              </a:rPr>
              <a:t> to create graphical user interfaces;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i="1" lang="it" sz="1300">
                <a:solidFill>
                  <a:srgbClr val="3257B8"/>
                </a:solidFill>
                <a:latin typeface="Roboto Slab"/>
                <a:ea typeface="Roboto Slab"/>
                <a:cs typeface="Roboto Slab"/>
                <a:sym typeface="Roboto Slab"/>
              </a:rPr>
              <a:t>Python</a:t>
            </a:r>
            <a:r>
              <a:rPr b="1" lang="it" sz="1300">
                <a:solidFill>
                  <a:srgbClr val="3257B8"/>
                </a:solidFill>
                <a:latin typeface="Roboto Slab"/>
                <a:ea typeface="Roboto Slab"/>
                <a:cs typeface="Roboto Slab"/>
                <a:sym typeface="Roboto Slab"/>
              </a:rPr>
              <a:t> to connect the GUIs with the ICS functionalities;</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Taurus to perform data binding between device data points and GUIs.</a:t>
            </a:r>
            <a:endParaRPr b="1" sz="1300">
              <a:solidFill>
                <a:srgbClr val="3257B8"/>
              </a:solidFill>
              <a:latin typeface="Roboto Slab"/>
              <a:ea typeface="Roboto Slab"/>
              <a:cs typeface="Roboto Slab"/>
              <a:sym typeface="Roboto Slab"/>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9" name="Shape 279"/>
        <p:cNvGrpSpPr/>
        <p:nvPr/>
      </p:nvGrpSpPr>
      <p:grpSpPr>
        <a:xfrm>
          <a:off x="0" y="0"/>
          <a:ext cx="0" cy="0"/>
          <a:chOff x="0" y="0"/>
          <a:chExt cx="0" cy="0"/>
        </a:xfrm>
      </p:grpSpPr>
      <p:sp>
        <p:nvSpPr>
          <p:cNvPr id="280" name="Google Shape;280;p37"/>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Graphical User Interfaces</a:t>
            </a:r>
            <a:endParaRPr sz="2500">
              <a:solidFill>
                <a:srgbClr val="3257B8"/>
              </a:solidFill>
              <a:latin typeface="Roboto Slab"/>
              <a:ea typeface="Roboto Slab"/>
              <a:cs typeface="Roboto Slab"/>
              <a:sym typeface="Roboto Slab"/>
            </a:endParaRPr>
          </a:p>
        </p:txBody>
      </p:sp>
      <p:pic>
        <p:nvPicPr>
          <p:cNvPr id="281" name="Google Shape;281;p37" title="seqgui.png"/>
          <p:cNvPicPr preferRelativeResize="0"/>
          <p:nvPr/>
        </p:nvPicPr>
        <p:blipFill>
          <a:blip r:embed="rId3">
            <a:alphaModFix/>
          </a:blip>
          <a:stretch>
            <a:fillRect/>
          </a:stretch>
        </p:blipFill>
        <p:spPr>
          <a:xfrm>
            <a:off x="4906625" y="152400"/>
            <a:ext cx="4084975" cy="46223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5" name="Shape 285"/>
        <p:cNvGrpSpPr/>
        <p:nvPr/>
      </p:nvGrpSpPr>
      <p:grpSpPr>
        <a:xfrm>
          <a:off x="0" y="0"/>
          <a:ext cx="0" cy="0"/>
          <a:chOff x="0" y="0"/>
          <a:chExt cx="0" cy="0"/>
        </a:xfrm>
      </p:grpSpPr>
      <p:sp>
        <p:nvSpPr>
          <p:cNvPr id="286" name="Google Shape;286;p38"/>
          <p:cNvSpPr txBox="1"/>
          <p:nvPr>
            <p:ph idx="1" type="subTitle"/>
          </p:nvPr>
        </p:nvSpPr>
        <p:spPr>
          <a:xfrm>
            <a:off x="178850" y="130525"/>
            <a:ext cx="43605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Motor Configuration</a:t>
            </a:r>
            <a:endParaRPr sz="2500">
              <a:solidFill>
                <a:srgbClr val="3257B8"/>
              </a:solidFill>
              <a:latin typeface="Roboto Slab"/>
              <a:ea typeface="Roboto Slab"/>
              <a:cs typeface="Roboto Slab"/>
              <a:sym typeface="Roboto Slab"/>
            </a:endParaRPr>
          </a:p>
        </p:txBody>
      </p:sp>
      <p:cxnSp>
        <p:nvCxnSpPr>
          <p:cNvPr id="287" name="Google Shape;287;p38"/>
          <p:cNvCxnSpPr>
            <a:endCxn id="288" idx="1"/>
          </p:cNvCxnSpPr>
          <p:nvPr/>
        </p:nvCxnSpPr>
        <p:spPr>
          <a:xfrm>
            <a:off x="5784391" y="2571750"/>
            <a:ext cx="1047900" cy="0"/>
          </a:xfrm>
          <a:prstGeom prst="straightConnector1">
            <a:avLst/>
          </a:prstGeom>
          <a:noFill/>
          <a:ln cap="flat" cmpd="sng" w="76200">
            <a:solidFill>
              <a:srgbClr val="4472C4"/>
            </a:solidFill>
            <a:prstDash val="solid"/>
            <a:round/>
            <a:headEnd len="med" w="med" type="none"/>
            <a:tailEnd len="med" w="med" type="triangle"/>
          </a:ln>
        </p:spPr>
      </p:cxnSp>
      <p:pic>
        <p:nvPicPr>
          <p:cNvPr id="289" name="Google Shape;289;p38"/>
          <p:cNvPicPr preferRelativeResize="0"/>
          <p:nvPr/>
        </p:nvPicPr>
        <p:blipFill rotWithShape="1">
          <a:blip r:embed="rId3">
            <a:alphaModFix/>
          </a:blip>
          <a:srcRect b="5558" l="9512" r="25426" t="6768"/>
          <a:stretch/>
        </p:blipFill>
        <p:spPr>
          <a:xfrm>
            <a:off x="4394200" y="1004475"/>
            <a:ext cx="1390264" cy="3257477"/>
          </a:xfrm>
          <a:prstGeom prst="rect">
            <a:avLst/>
          </a:prstGeom>
          <a:noFill/>
          <a:ln>
            <a:noFill/>
          </a:ln>
        </p:spPr>
      </p:pic>
      <p:pic>
        <p:nvPicPr>
          <p:cNvPr id="288" name="Google Shape;288;p38"/>
          <p:cNvPicPr preferRelativeResize="0"/>
          <p:nvPr/>
        </p:nvPicPr>
        <p:blipFill rotWithShape="1">
          <a:blip r:embed="rId4">
            <a:alphaModFix/>
          </a:blip>
          <a:srcRect b="3202" l="5569" r="14404" t="3164"/>
          <a:stretch/>
        </p:blipFill>
        <p:spPr>
          <a:xfrm>
            <a:off x="6832291" y="0"/>
            <a:ext cx="2311708" cy="5143501"/>
          </a:xfrm>
          <a:prstGeom prst="rect">
            <a:avLst/>
          </a:prstGeom>
          <a:noFill/>
          <a:ln>
            <a:noFill/>
          </a:ln>
        </p:spPr>
      </p:pic>
      <p:pic>
        <p:nvPicPr>
          <p:cNvPr id="290" name="Google Shape;290;p38"/>
          <p:cNvPicPr preferRelativeResize="0"/>
          <p:nvPr/>
        </p:nvPicPr>
        <p:blipFill rotWithShape="1">
          <a:blip r:embed="rId5">
            <a:alphaModFix/>
          </a:blip>
          <a:srcRect b="5612" l="4776" r="7742" t="6001"/>
          <a:stretch/>
        </p:blipFill>
        <p:spPr>
          <a:xfrm>
            <a:off x="0" y="906787"/>
            <a:ext cx="4394198" cy="34500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4" name="Shape 294"/>
        <p:cNvGrpSpPr/>
        <p:nvPr/>
      </p:nvGrpSpPr>
      <p:grpSpPr>
        <a:xfrm>
          <a:off x="0" y="0"/>
          <a:ext cx="0" cy="0"/>
          <a:chOff x="0" y="0"/>
          <a:chExt cx="0" cy="0"/>
        </a:xfrm>
      </p:grpSpPr>
      <p:sp>
        <p:nvSpPr>
          <p:cNvPr id="295" name="Google Shape;295;p39"/>
          <p:cNvSpPr txBox="1"/>
          <p:nvPr>
            <p:ph idx="1" type="subTitle"/>
          </p:nvPr>
        </p:nvSpPr>
        <p:spPr>
          <a:xfrm>
            <a:off x="178850" y="130525"/>
            <a:ext cx="66267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Instrument Package: a proposal</a:t>
            </a:r>
            <a:endParaRPr sz="2500">
              <a:solidFill>
                <a:srgbClr val="3257B8"/>
              </a:solidFill>
              <a:latin typeface="Roboto Slab"/>
              <a:ea typeface="Roboto Slab"/>
              <a:cs typeface="Roboto Slab"/>
              <a:sym typeface="Roboto Slab"/>
            </a:endParaRPr>
          </a:p>
        </p:txBody>
      </p:sp>
      <p:pic>
        <p:nvPicPr>
          <p:cNvPr id="296" name="Google Shape;296;p39"/>
          <p:cNvPicPr preferRelativeResize="0"/>
          <p:nvPr/>
        </p:nvPicPr>
        <p:blipFill>
          <a:blip r:embed="rId3">
            <a:alphaModFix/>
          </a:blip>
          <a:stretch>
            <a:fillRect/>
          </a:stretch>
        </p:blipFill>
        <p:spPr>
          <a:xfrm>
            <a:off x="2854600" y="652725"/>
            <a:ext cx="2161551" cy="1870674"/>
          </a:xfrm>
          <a:prstGeom prst="rect">
            <a:avLst/>
          </a:prstGeom>
          <a:noFill/>
          <a:ln>
            <a:noFill/>
          </a:ln>
        </p:spPr>
      </p:pic>
      <p:cxnSp>
        <p:nvCxnSpPr>
          <p:cNvPr id="297" name="Google Shape;297;p39"/>
          <p:cNvCxnSpPr>
            <a:endCxn id="298" idx="1"/>
          </p:cNvCxnSpPr>
          <p:nvPr/>
        </p:nvCxnSpPr>
        <p:spPr>
          <a:xfrm>
            <a:off x="5089620" y="2571750"/>
            <a:ext cx="1779000" cy="0"/>
          </a:xfrm>
          <a:prstGeom prst="straightConnector1">
            <a:avLst/>
          </a:prstGeom>
          <a:noFill/>
          <a:ln cap="flat" cmpd="sng" w="114300">
            <a:solidFill>
              <a:srgbClr val="4472C4"/>
            </a:solidFill>
            <a:prstDash val="solid"/>
            <a:round/>
            <a:headEnd len="med" w="med" type="none"/>
            <a:tailEnd len="med" w="med" type="triangle"/>
          </a:ln>
        </p:spPr>
      </p:cxnSp>
      <p:pic>
        <p:nvPicPr>
          <p:cNvPr id="299" name="Google Shape;299;p39"/>
          <p:cNvPicPr preferRelativeResize="0"/>
          <p:nvPr/>
        </p:nvPicPr>
        <p:blipFill>
          <a:blip r:embed="rId4">
            <a:alphaModFix/>
          </a:blip>
          <a:stretch>
            <a:fillRect/>
          </a:stretch>
        </p:blipFill>
        <p:spPr>
          <a:xfrm>
            <a:off x="2854600" y="2523400"/>
            <a:ext cx="2106981" cy="2620099"/>
          </a:xfrm>
          <a:prstGeom prst="rect">
            <a:avLst/>
          </a:prstGeom>
          <a:noFill/>
          <a:ln>
            <a:noFill/>
          </a:ln>
        </p:spPr>
      </p:pic>
      <p:pic>
        <p:nvPicPr>
          <p:cNvPr id="298" name="Google Shape;298;p39"/>
          <p:cNvPicPr preferRelativeResize="0"/>
          <p:nvPr/>
        </p:nvPicPr>
        <p:blipFill>
          <a:blip r:embed="rId5">
            <a:alphaModFix/>
          </a:blip>
          <a:stretch>
            <a:fillRect/>
          </a:stretch>
        </p:blipFill>
        <p:spPr>
          <a:xfrm>
            <a:off x="6868620" y="0"/>
            <a:ext cx="2275380" cy="5143501"/>
          </a:xfrm>
          <a:prstGeom prst="rect">
            <a:avLst/>
          </a:prstGeom>
          <a:noFill/>
          <a:ln>
            <a:noFill/>
          </a:ln>
        </p:spPr>
      </p:pic>
      <p:pic>
        <p:nvPicPr>
          <p:cNvPr id="300" name="Google Shape;300;p39"/>
          <p:cNvPicPr preferRelativeResize="0"/>
          <p:nvPr/>
        </p:nvPicPr>
        <p:blipFill>
          <a:blip r:embed="rId6">
            <a:alphaModFix/>
          </a:blip>
          <a:stretch>
            <a:fillRect/>
          </a:stretch>
        </p:blipFill>
        <p:spPr>
          <a:xfrm>
            <a:off x="178850" y="1061075"/>
            <a:ext cx="2675750" cy="31564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4" name="Shape 304"/>
        <p:cNvGrpSpPr/>
        <p:nvPr/>
      </p:nvGrpSpPr>
      <p:grpSpPr>
        <a:xfrm>
          <a:off x="0" y="0"/>
          <a:ext cx="0" cy="0"/>
          <a:chOff x="0" y="0"/>
          <a:chExt cx="0" cy="0"/>
        </a:xfrm>
      </p:grpSpPr>
      <p:sp>
        <p:nvSpPr>
          <p:cNvPr id="305" name="Google Shape;305;p40"/>
          <p:cNvSpPr txBox="1"/>
          <p:nvPr/>
        </p:nvSpPr>
        <p:spPr>
          <a:xfrm>
            <a:off x="178850" y="877525"/>
            <a:ext cx="8451900" cy="1075200"/>
          </a:xfrm>
          <a:prstGeom prst="rect">
            <a:avLst/>
          </a:prstGeom>
          <a:noFill/>
          <a:ln>
            <a:noFill/>
          </a:ln>
        </p:spPr>
        <p:txBody>
          <a:bodyPr anchorCtr="0" anchor="t" bIns="91425" lIns="91425" spcFirstLastPara="1" rIns="91425" wrap="square" tIns="91425">
            <a:spAutoFit/>
          </a:bodyPr>
          <a:lstStyle/>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How will the instrument package and OBs be validated?</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Secondary loop framework?</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Framegrabber?</a:t>
            </a:r>
            <a:endParaRPr b="1" sz="1300">
              <a:solidFill>
                <a:srgbClr val="3257B8"/>
              </a:solidFill>
              <a:latin typeface="Roboto Slab"/>
              <a:ea typeface="Roboto Slab"/>
              <a:cs typeface="Roboto Slab"/>
              <a:sym typeface="Roboto Slab"/>
            </a:endParaRPr>
          </a:p>
          <a:p>
            <a:pPr indent="-311150" lvl="0" marL="457200" rtl="0" algn="just">
              <a:lnSpc>
                <a:spcPct val="115000"/>
              </a:lnSpc>
              <a:spcBef>
                <a:spcPts val="0"/>
              </a:spcBef>
              <a:spcAft>
                <a:spcPts val="0"/>
              </a:spcAft>
              <a:buClr>
                <a:srgbClr val="3257B8"/>
              </a:buClr>
              <a:buSzPts val="1300"/>
              <a:buFont typeface="Roboto Slab"/>
              <a:buChar char="●"/>
            </a:pPr>
            <a:r>
              <a:rPr b="1" lang="it" sz="1300">
                <a:solidFill>
                  <a:srgbClr val="3257B8"/>
                </a:solidFill>
                <a:latin typeface="Roboto Slab"/>
                <a:ea typeface="Roboto Slab"/>
                <a:cs typeface="Roboto Slab"/>
                <a:sym typeface="Roboto Slab"/>
              </a:rPr>
              <a:t>How to enforce coherence between the ICS and resource repositories?</a:t>
            </a:r>
            <a:endParaRPr b="1" sz="1300">
              <a:solidFill>
                <a:srgbClr val="3257B8"/>
              </a:solidFill>
              <a:latin typeface="Roboto Slab"/>
              <a:ea typeface="Roboto Slab"/>
              <a:cs typeface="Roboto Slab"/>
              <a:sym typeface="Roboto Slab"/>
            </a:endParaRPr>
          </a:p>
        </p:txBody>
      </p:sp>
      <p:sp>
        <p:nvSpPr>
          <p:cNvPr id="306" name="Google Shape;306;p40"/>
          <p:cNvSpPr txBox="1"/>
          <p:nvPr>
            <p:ph idx="1" type="subTitle"/>
          </p:nvPr>
        </p:nvSpPr>
        <p:spPr>
          <a:xfrm>
            <a:off x="178850" y="130525"/>
            <a:ext cx="5394900" cy="623700"/>
          </a:xfrm>
          <a:prstGeom prst="rect">
            <a:avLst/>
          </a:prstGeom>
        </p:spPr>
        <p:txBody>
          <a:bodyPr anchorCtr="0" anchor="t" bIns="91425" lIns="91425" spcFirstLastPara="1" rIns="91425" wrap="square" tIns="91425">
            <a:normAutofit/>
          </a:bodyPr>
          <a:lstStyle/>
          <a:p>
            <a:pPr indent="0" lvl="0" marL="0" rtl="0" algn="l">
              <a:lnSpc>
                <a:spcPct val="125242"/>
              </a:lnSpc>
              <a:spcBef>
                <a:spcPts val="0"/>
              </a:spcBef>
              <a:spcAft>
                <a:spcPts val="0"/>
              </a:spcAft>
              <a:buClr>
                <a:srgbClr val="3257B8"/>
              </a:buClr>
              <a:buSzPts val="3200"/>
              <a:buFont typeface="Roboto Slab"/>
              <a:buNone/>
            </a:pPr>
            <a:r>
              <a:rPr lang="it" sz="2500">
                <a:solidFill>
                  <a:srgbClr val="3257B8"/>
                </a:solidFill>
                <a:latin typeface="Roboto Slab"/>
                <a:ea typeface="Roboto Slab"/>
                <a:cs typeface="Roboto Slab"/>
                <a:sym typeface="Roboto Slab"/>
              </a:rPr>
              <a:t>FORS: Open questions</a:t>
            </a:r>
            <a:endParaRPr sz="2500">
              <a:solidFill>
                <a:srgbClr val="3257B8"/>
              </a:solidFill>
              <a:latin typeface="Roboto Slab"/>
              <a:ea typeface="Roboto Slab"/>
              <a:cs typeface="Roboto Slab"/>
              <a:sym typeface="Roboto Slab"/>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