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332" r:id="rId2"/>
    <p:sldId id="339" r:id="rId3"/>
    <p:sldId id="318" r:id="rId4"/>
    <p:sldId id="340" r:id="rId5"/>
    <p:sldId id="320" r:id="rId6"/>
    <p:sldId id="341" r:id="rId7"/>
    <p:sldId id="322" r:id="rId8"/>
    <p:sldId id="343" r:id="rId9"/>
    <p:sldId id="344" r:id="rId10"/>
    <p:sldId id="345" r:id="rId11"/>
    <p:sldId id="336" r:id="rId12"/>
    <p:sldId id="324" r:id="rId13"/>
    <p:sldId id="313" r:id="rId14"/>
    <p:sldId id="346" r:id="rId15"/>
    <p:sldId id="350" r:id="rId16"/>
    <p:sldId id="348" r:id="rId17"/>
    <p:sldId id="349" r:id="rId18"/>
    <p:sldId id="351" r:id="rId19"/>
    <p:sldId id="352" r:id="rId20"/>
    <p:sldId id="325" r:id="rId21"/>
    <p:sldId id="327" r:id="rId22"/>
    <p:sldId id="353" r:id="rId23"/>
    <p:sldId id="354" r:id="rId24"/>
    <p:sldId id="356" r:id="rId25"/>
    <p:sldId id="285" r:id="rId26"/>
  </p:sldIdLst>
  <p:sldSz cx="12192000" cy="6858000"/>
  <p:notesSz cx="6858000" cy="9144000"/>
  <p:custDataLst>
    <p:tags r:id="rId2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2B4B2-A1F4-9FD5-8090-94CB6177B4AB}" v="1682" dt="2024-11-25T03:02:36.540"/>
    <p1510:client id="{32C1D3A6-E768-C7B0-73F9-6F0021DA69F9}" v="19" dt="2024-11-24T19:43:44.5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24.11.2024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195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777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693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9778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5968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6960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9840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0158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9195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1142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797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11579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9353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4129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91882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6992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894367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209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0007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00095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4973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  <a:p>
            <a:pPr marL="341630" lvl="2">
              <a:lnSpc>
                <a:spcPct val="120000"/>
              </a:lnSpc>
              <a:spcBef>
                <a:spcPts val="12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5746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This is the chapter title and </a:t>
            </a:r>
            <a:br>
              <a:rPr lang="en-GB" noProof="0"/>
            </a:br>
            <a:r>
              <a:rPr lang="en-GB" noProof="0"/>
              <a:t>it can go on 3 to 4 lines.</a:t>
            </a:r>
            <a:br>
              <a:rPr lang="en-GB" noProof="0"/>
            </a:br>
            <a:r>
              <a:rPr lang="en-GB" noProof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There could be a </a:t>
            </a:r>
            <a:br>
              <a:rPr lang="en-GB" noProof="0"/>
            </a:br>
            <a:r>
              <a:rPr lang="en-GB" noProof="0"/>
              <a:t>section title as well.</a:t>
            </a:r>
            <a:br>
              <a:rPr lang="en-GB" noProof="0"/>
            </a:br>
            <a:r>
              <a:rPr lang="en-GB" noProof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full background image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blue background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/>
              <a:t>1-Column Text + white background</a:t>
            </a:r>
          </a:p>
          <a:p>
            <a:pPr lvl="0"/>
            <a:r>
              <a:rPr lang="en-GB" noProof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de-DE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de-DE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de-DE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Creative Layout 01, Arial, 18 pt, black</a:t>
            </a:r>
          </a:p>
          <a:p>
            <a:pPr lvl="1"/>
            <a:endParaRPr lang="de-D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Creative Layout 2</a:t>
            </a:r>
            <a:br>
              <a:rPr lang="en-GB" noProof="0"/>
            </a:br>
            <a:r>
              <a:rPr lang="en-GB" noProof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/>
              <a:t>Quote on full background image</a:t>
            </a:r>
          </a:p>
          <a:p>
            <a:pPr lvl="0"/>
            <a:r>
              <a:rPr lang="en-GB" noProof="0"/>
              <a:t>Georgia, Italic, 40 pt, centre aligned</a:t>
            </a:r>
          </a:p>
          <a:p>
            <a:pPr lvl="1"/>
            <a:r>
              <a:rPr lang="en-GB" noProof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Author</a:t>
            </a:r>
          </a:p>
          <a:p>
            <a:pPr lvl="1"/>
            <a:endParaRPr lang="de-D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Quote, Georgia, Italic, 30 pt</a:t>
            </a:r>
            <a:br>
              <a:rPr lang="en-GB" noProof="0"/>
            </a:br>
            <a:r>
              <a:rPr lang="en-GB" noProof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err="1"/>
              <a:t>european</a:t>
            </a:r>
            <a:r>
              <a:rPr lang="en-GB" noProof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eso.org/eltdev/wtools/-/archive/v%25%7bversion%7d/wtools-v%25%7bversion%7d.tar.bz2" TargetMode="External"/><Relationship Id="rId2" Type="http://schemas.openxmlformats.org/officeDocument/2006/relationships/hyperlink" Target="https://gitlab.eso.org/eltdev/wtools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pszubiak@eso.org" TargetMode="External"/><Relationship Id="rId2" Type="http://schemas.openxmlformats.org/officeDocument/2006/relationships/hyperlink" Target="mailto:fpellegr@eso.org" TargetMode="Externa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Evolution of </a:t>
            </a:r>
            <a:r>
              <a:rPr lang="en-GB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DevEnv</a:t>
            </a:r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 and the road forward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ELT </a:t>
            </a:r>
            <a:r>
              <a:rPr lang="en-GB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DevEnv</a:t>
            </a:r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 Team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23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Agenda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A tour through time of ELT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evolution:</a:t>
            </a:r>
            <a:endParaRPr lang="en-US">
              <a:cs typeface="Arial"/>
            </a:endParaRPr>
          </a:p>
          <a:p>
            <a:pPr marL="514350" lvl="2" indent="-172720"/>
            <a:r>
              <a:rPr lang="en-GB">
                <a:ea typeface="+mn-lt"/>
                <a:cs typeface="+mn-lt"/>
              </a:rPr>
              <a:t>what and why changed,</a:t>
            </a:r>
            <a:endParaRPr lang="en-US"/>
          </a:p>
          <a:p>
            <a:pPr marL="514350" lvl="2" indent="-172720"/>
            <a:r>
              <a:rPr lang="en-GB">
                <a:ea typeface="+mn-lt"/>
                <a:cs typeface="+mn-lt"/>
              </a:rPr>
              <a:t>what have we learned (and what we persist doing wrong),</a:t>
            </a:r>
          </a:p>
          <a:p>
            <a:pPr marL="514350" lvl="2" indent="-172720"/>
            <a:r>
              <a:rPr lang="en-GB">
                <a:cs typeface="Arial"/>
              </a:rPr>
              <a:t>where are we heading.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News about ELT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6</a:t>
            </a:r>
            <a:endParaRPr lang="en-GB"/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ELT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7 and beyond, the roadmap</a:t>
            </a:r>
          </a:p>
          <a:p>
            <a:pPr marL="172720" lvl="1" indent="-172720">
              <a:buClr>
                <a:srgbClr val="0077BE"/>
              </a:buClr>
            </a:pPr>
            <a:endParaRPr lang="en-GB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>
                <a:cs typeface="Arial"/>
              </a:rPr>
              <a:t>But first and fast: who are we? And who is behind </a:t>
            </a:r>
            <a:r>
              <a:rPr lang="en-GB" err="1">
                <a:cs typeface="Arial"/>
              </a:rPr>
              <a:t>DevEnv</a:t>
            </a:r>
            <a:r>
              <a:rPr lang="en-GB">
                <a:cs typeface="Arial"/>
              </a:rPr>
              <a:t>?</a:t>
            </a:r>
          </a:p>
          <a:p>
            <a:pPr marL="0" lvl="1" indent="0">
              <a:buClr>
                <a:srgbClr val="0077BE"/>
              </a:buClr>
              <a:buNone/>
            </a:pPr>
            <a:endParaRPr lang="en-GB">
              <a:cs typeface="Arial"/>
            </a:endParaRPr>
          </a:p>
        </p:txBody>
      </p:sp>
      <p:pic>
        <p:nvPicPr>
          <p:cNvPr id="8" name="Picture 7" descr="disappointing moments in evolution | Poster">
            <a:extLst>
              <a:ext uri="{FF2B5EF4-FFF2-40B4-BE49-F238E27FC236}">
                <a16:creationId xmlns:a16="http://schemas.microsoft.com/office/drawing/2014/main" id="{9A864D51-41A3-3BB4-B928-30501970E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751" y="2083933"/>
            <a:ext cx="2956625" cy="403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7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1 (2014 – 2017) - The Dark Ages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Long, long time ago.... Baseline for control software NI LabVIEW (graphical programming)</a:t>
            </a:r>
            <a:endParaRPr lang="en-US"/>
          </a:p>
          <a:p>
            <a:pPr marL="514350" lvl="2" indent="-172720"/>
            <a:r>
              <a:rPr lang="en-GB">
                <a:ea typeface="+mn-lt"/>
                <a:cs typeface="+mn-lt"/>
              </a:rPr>
              <a:t>PLCs (Beckhoff and Siemens) 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Matlab for modelling and algorithms</a:t>
            </a:r>
            <a:endParaRPr lang="en-GB">
              <a:cs typeface="Arial"/>
            </a:endParaRPr>
          </a:p>
          <a:p>
            <a:pPr marL="514350" lvl="2" indent="-172720">
              <a:buClr>
                <a:srgbClr val="FFA300"/>
              </a:buClr>
            </a:pPr>
            <a:r>
              <a:rPr lang="en-GB">
                <a:ea typeface="+mn-lt"/>
                <a:cs typeface="+mn-lt"/>
              </a:rPr>
              <a:t>…. Windows based!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Many tools to try to automate and analyse these, a mix of reverse engineering and voodoo magic.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SVN was the version control system (TortoiseSVN anyone?)</a:t>
            </a:r>
            <a:endParaRPr lang="en-GB"/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Installation of software was automated using </a:t>
            </a:r>
            <a:r>
              <a:rPr lang="en-GB" err="1">
                <a:ea typeface="+mn-lt"/>
                <a:cs typeface="+mn-lt"/>
              </a:rPr>
              <a:t>AutoIT</a:t>
            </a:r>
            <a:r>
              <a:rPr lang="en-GB">
                <a:ea typeface="+mn-lt"/>
                <a:cs typeface="+mn-lt"/>
              </a:rPr>
              <a:t>: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Pretty good freeware scripting language to automate GUI installations</a:t>
            </a:r>
          </a:p>
        </p:txBody>
      </p:sp>
      <p:pic>
        <p:nvPicPr>
          <p:cNvPr id="5" name="Picture 4" descr="Dark Memes from the Dark Ages : r/ChatGPT">
            <a:extLst>
              <a:ext uri="{FF2B5EF4-FFF2-40B4-BE49-F238E27FC236}">
                <a16:creationId xmlns:a16="http://schemas.microsoft.com/office/drawing/2014/main" id="{5D9B33D6-7756-91D9-FD36-8FF4253B7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611" y="3880557"/>
            <a:ext cx="2522331" cy="252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73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2 (2017 – 2020) - The Classical Era</a:t>
            </a:r>
            <a:endParaRPr lang="en-US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Based on CentOS 7.x, resembles and shares a lot with VLT distribution</a:t>
            </a:r>
            <a:endParaRPr lang="en-US"/>
          </a:p>
          <a:p>
            <a:pPr marL="514350" lvl="2" indent="-172720"/>
            <a:r>
              <a:rPr lang="en-GB">
                <a:ea typeface="+mn-lt"/>
                <a:cs typeface="+mn-lt"/>
              </a:rPr>
              <a:t>Many libraries duplicated (Qt, Python, Boost....)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Some rebuilt by hand and "packaged" with tools (alien, fpm)</a:t>
            </a:r>
            <a:endParaRPr lang="en-GB">
              <a:cs typeface="Arial"/>
            </a:endParaRPr>
          </a:p>
          <a:p>
            <a:pPr marL="514350" lvl="2" indent="-172720"/>
            <a:r>
              <a:rPr lang="en-GB">
                <a:ea typeface="+mn-lt"/>
                <a:cs typeface="+mn-lt"/>
              </a:rPr>
              <a:t>Anaconda brings copies of most other libraries (How</a:t>
            </a:r>
            <a:r>
              <a:rPr lang="en-GB">
                <a:solidFill>
                  <a:srgbClr val="000000"/>
                </a:solidFill>
                <a:latin typeface="Arial"/>
                <a:ea typeface="+mn-lt"/>
                <a:cs typeface="+mn-lt"/>
              </a:rPr>
              <a:t> many </a:t>
            </a:r>
            <a:r>
              <a:rPr lang="en-GB" err="1">
                <a:solidFill>
                  <a:srgbClr val="000000"/>
                </a:solidFill>
                <a:latin typeface="Arial"/>
                <a:ea typeface="+mn-lt"/>
                <a:cs typeface="+mn-lt"/>
              </a:rPr>
              <a:t>Qts</a:t>
            </a:r>
            <a:r>
              <a:rPr lang="en-GB">
                <a:solidFill>
                  <a:srgbClr val="000000"/>
                </a:solidFill>
                <a:latin typeface="Arial"/>
                <a:ea typeface="+mn-lt"/>
                <a:cs typeface="+mn-lt"/>
              </a:rPr>
              <a:t>? /opt/Qt, Anaconda, OS, Matlab)</a:t>
            </a:r>
            <a:endParaRPr lang="en-GB">
              <a:solidFill>
                <a:srgbClr val="000000"/>
              </a:solidFill>
              <a:latin typeface="Arial"/>
              <a:cs typeface="Arial"/>
            </a:endParaRPr>
          </a:p>
          <a:p>
            <a:pPr marL="514350" lvl="2" indent="-172720"/>
            <a:r>
              <a:rPr lang="en-GB">
                <a:ea typeface="+mn-lt"/>
                <a:cs typeface="+mn-lt"/>
              </a:rPr>
              <a:t>Correct (kind of) environment is managed by playing with various PATHs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First versions of common software (CII) but all built by hand, no packaging yet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Most of ELT projects still in SVN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Propertiary license required RTI DDS, Matlab </a:t>
            </a:r>
          </a:p>
          <a:p>
            <a:pPr marL="514350" lvl="2" indent="-172720"/>
            <a:r>
              <a:rPr lang="en-GB">
                <a:ea typeface="+mn-lt"/>
                <a:cs typeface="+mn-lt"/>
              </a:rPr>
              <a:t>Our build framework appears: </a:t>
            </a:r>
            <a:r>
              <a:rPr lang="en-GB" err="1">
                <a:ea typeface="+mn-lt"/>
                <a:cs typeface="+mn-lt"/>
              </a:rPr>
              <a:t>wtools</a:t>
            </a:r>
          </a:p>
          <a:p>
            <a:pPr marL="514350" lvl="2" indent="-172720"/>
            <a:endParaRPr lang="en-GB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973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2 - PATHs</a:t>
            </a:r>
            <a:endParaRPr lang="en-US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F3E8B2D-5C0F-36EA-5B00-2999ED135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733" y="1137780"/>
            <a:ext cx="7386234" cy="513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3 (2020 – 2022) - Still the Classical Era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CentOS-8 based: still aligned with VLT</a:t>
            </a:r>
            <a:endParaRPr lang="en-US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EELT -&gt; ELT rename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Less duplication </a:t>
            </a:r>
          </a:p>
          <a:p>
            <a:pPr marL="172720" lvl="1" indent="-172720"/>
            <a:r>
              <a:rPr lang="en-GB">
                <a:ea typeface="+mn-lt"/>
                <a:cs typeface="+mn-lt"/>
              </a:rPr>
              <a:t>ELT software gets packaged, albeit still mostly by hand </a:t>
            </a:r>
            <a:endParaRPr lang="en-GB">
              <a:cs typeface="Arial"/>
            </a:endParaRPr>
          </a:p>
          <a:p>
            <a:pPr marL="514350" lvl="2" indent="-172720"/>
            <a:r>
              <a:rPr lang="en-GB">
                <a:ea typeface="+mn-lt"/>
                <a:cs typeface="+mn-lt"/>
              </a:rPr>
              <a:t>(</a:t>
            </a:r>
            <a:r>
              <a:rPr lang="en-GB" err="1">
                <a:ea typeface="+mn-lt"/>
                <a:cs typeface="+mn-lt"/>
              </a:rPr>
              <a:t>ie</a:t>
            </a:r>
            <a:r>
              <a:rPr lang="en-GB">
                <a:ea typeface="+mn-lt"/>
                <a:cs typeface="+mn-lt"/>
              </a:rPr>
              <a:t>. CII ~a week to package a release)</a:t>
            </a:r>
          </a:p>
          <a:p>
            <a:pPr marL="172720" lvl="1" indent="-172720"/>
            <a:r>
              <a:rPr lang="en-GB">
                <a:ea typeface="+mn-lt"/>
                <a:cs typeface="+mn-lt"/>
              </a:rPr>
              <a:t>Installation/update of CentOS RPMs may easily break software</a:t>
            </a:r>
            <a:endParaRPr lang="en-GB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First Vagrant images 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Mostly moved to Git (GitLab) by now</a:t>
            </a:r>
            <a:endParaRPr lang="en-GB"/>
          </a:p>
          <a:p>
            <a:pPr marL="172720" lvl="1" indent="-172720"/>
            <a:r>
              <a:rPr lang="en-GB">
                <a:ea typeface="+mn-lt"/>
                <a:cs typeface="+mn-lt"/>
              </a:rPr>
              <a:t>Out there: the </a:t>
            </a:r>
            <a:r>
              <a:rPr lang="en-GB" err="1">
                <a:ea typeface="+mn-lt"/>
                <a:cs typeface="+mn-lt"/>
              </a:rPr>
              <a:t>IBMHat</a:t>
            </a:r>
            <a:r>
              <a:rPr lang="en-GB">
                <a:ea typeface="+mn-lt"/>
                <a:cs typeface="+mn-lt"/>
              </a:rPr>
              <a:t>/CentOS drama ongoing, CentOS becomes a testing distro</a:t>
            </a:r>
          </a:p>
          <a:p>
            <a:pPr marL="514350" lvl="2" indent="-172720"/>
            <a:endParaRPr lang="en-GB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771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3 - PATHs</a:t>
            </a:r>
            <a:endParaRPr lang="en-US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910BFA0-0A02-8F4A-483C-6AAF3BCB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611" y="1029891"/>
            <a:ext cx="7731842" cy="536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8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ea typeface="+mj-lt"/>
                <a:cs typeface="+mj-lt"/>
              </a:rPr>
              <a:t>Main problems of "classical" approach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Selective updates make the distribution maintainers work void</a:t>
            </a:r>
            <a:endParaRPr lang="en-US">
              <a:cs typeface="Arial"/>
            </a:endParaRPr>
          </a:p>
          <a:p>
            <a:pPr marL="514350" lvl="2" indent="-172720"/>
            <a:r>
              <a:rPr lang="en-US">
                <a:ea typeface="+mn-lt"/>
                <a:cs typeface="+mn-lt"/>
              </a:rPr>
              <a:t>i.e., we haven't rebuilt and check software against new version of boost or Qt</a:t>
            </a:r>
          </a:p>
          <a:p>
            <a:pPr marL="514350" lvl="2" indent="-172720">
              <a:buClr>
                <a:srgbClr val="FFA300"/>
              </a:buClr>
            </a:pPr>
            <a:r>
              <a:rPr lang="en-US">
                <a:ea typeface="+mn-lt"/>
                <a:cs typeface="+mn-lt"/>
              </a:rPr>
              <a:t>The distribution maintainers does this work</a:t>
            </a:r>
          </a:p>
          <a:p>
            <a:pPr marL="172720" lvl="1" indent="-172720">
              <a:buClr>
                <a:srgbClr val="0077BE"/>
              </a:buClr>
            </a:pPr>
            <a:r>
              <a:rPr lang="en-US">
                <a:ea typeface="+mn-lt"/>
                <a:cs typeface="+mn-lt"/>
              </a:rPr>
              <a:t>Applying updates from base distribution was difficult and we ended up not doing it</a:t>
            </a:r>
            <a:endParaRPr lang="en-GB">
              <a:ea typeface="+mn-lt"/>
              <a:cs typeface="+mn-lt"/>
            </a:endParaRPr>
          </a:p>
          <a:p>
            <a:pPr marL="172720" lvl="1" indent="-172720"/>
            <a:r>
              <a:rPr lang="en-US">
                <a:ea typeface="+mn-lt"/>
                <a:cs typeface="+mn-lt"/>
              </a:rPr>
              <a:t>Still wrong version of library/module may be used in corner cases</a:t>
            </a:r>
            <a:endParaRPr lang="en-GB">
              <a:cs typeface="Arial"/>
            </a:endParaRPr>
          </a:p>
          <a:p>
            <a:pPr marL="172720" lvl="1" indent="-172720"/>
            <a:r>
              <a:rPr lang="en-US">
                <a:ea typeface="+mn-lt"/>
                <a:cs typeface="+mn-lt"/>
              </a:rPr>
              <a:t>Taking Enterprise Linux as a base, versions of packages delivered by OS were conservative</a:t>
            </a:r>
          </a:p>
          <a:p>
            <a:pPr marL="514350" lvl="2" indent="-172720">
              <a:buClr>
                <a:srgbClr val="FFA300"/>
              </a:buClr>
            </a:pPr>
            <a:r>
              <a:rPr lang="en-US">
                <a:ea typeface="+mn-lt"/>
                <a:cs typeface="+mn-lt"/>
              </a:rPr>
              <a:t>It's not good for the development phase</a:t>
            </a:r>
            <a:endParaRPr lang="en-GB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US">
                <a:ea typeface="+mn-lt"/>
                <a:cs typeface="+mn-lt"/>
              </a:rPr>
              <a:t>Nix journey as solution to those problems</a:t>
            </a:r>
          </a:p>
          <a:p>
            <a:pPr marL="0" lvl="1" indent="0">
              <a:buNone/>
            </a:pPr>
            <a:endParaRPr lang="en-GB">
              <a:ea typeface="+mn-lt"/>
              <a:cs typeface="+mn-lt"/>
            </a:endParaRPr>
          </a:p>
          <a:p>
            <a:pPr marL="514350" lvl="2" indent="-172720"/>
            <a:endParaRPr lang="en-GB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857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ea typeface="+mj-lt"/>
                <a:cs typeface="+mj-lt"/>
              </a:rPr>
              <a:t>ELT </a:t>
            </a:r>
            <a:r>
              <a:rPr lang="en-GB" b="0" err="1">
                <a:ea typeface="+mj-lt"/>
                <a:cs typeface="+mj-lt"/>
              </a:rPr>
              <a:t>DevEnv</a:t>
            </a:r>
            <a:r>
              <a:rPr lang="en-GB" b="0">
                <a:ea typeface="+mj-lt"/>
                <a:cs typeface="+mj-lt"/>
              </a:rPr>
              <a:t> 4 (2022 – 2024) - Enlightenment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>
                <a:ea typeface="+mn-lt"/>
                <a:cs typeface="+mn-lt"/>
              </a:rPr>
              <a:t>First Fedora (34) based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. No duplication of packages (Qt, Python...)</a:t>
            </a:r>
            <a:endParaRPr lang="en-US">
              <a:cs typeface="Arial"/>
            </a:endParaRPr>
          </a:p>
          <a:p>
            <a:pPr marL="172720" lvl="1" indent="-172720"/>
            <a:r>
              <a:rPr lang="en-US">
                <a:ea typeface="+mn-lt"/>
                <a:cs typeface="+mn-lt"/>
              </a:rPr>
              <a:t>Much more modern tooling from Fedora, possibility to install standard Fedora packages</a:t>
            </a:r>
          </a:p>
          <a:p>
            <a:pPr marL="514350" lvl="2" indent="-172720">
              <a:buClr>
                <a:srgbClr val="FFA300"/>
              </a:buClr>
            </a:pPr>
            <a:r>
              <a:rPr lang="en-US">
                <a:ea typeface="+mn-lt"/>
                <a:cs typeface="+mn-lt"/>
              </a:rPr>
              <a:t>Very few packages needed to be rebuilt on top</a:t>
            </a:r>
          </a:p>
          <a:p>
            <a:pPr marL="172720" lvl="1" indent="-172720">
              <a:buClr>
                <a:srgbClr val="0077BE"/>
              </a:buClr>
            </a:pPr>
            <a:r>
              <a:rPr lang="en-US">
                <a:ea typeface="+mn-lt"/>
                <a:cs typeface="+mn-lt"/>
              </a:rPr>
              <a:t>Software is packaged with SPEC files, </a:t>
            </a:r>
            <a:endParaRPr lang="en-GB">
              <a:ea typeface="+mn-lt"/>
              <a:cs typeface="+mn-lt"/>
            </a:endParaRPr>
          </a:p>
          <a:p>
            <a:pPr marL="514350" lvl="2" indent="-172720"/>
            <a:r>
              <a:rPr lang="en-US">
                <a:ea typeface="+mn-lt"/>
                <a:cs typeface="+mn-lt"/>
              </a:rPr>
              <a:t>albeit manually and not in isolation</a:t>
            </a:r>
          </a:p>
          <a:p>
            <a:pPr marL="172720" lvl="1" indent="-172720"/>
            <a:r>
              <a:rPr lang="en-GB">
                <a:ea typeface="+mn-lt"/>
                <a:cs typeface="+mn-lt"/>
              </a:rPr>
              <a:t>Started contribution of packages back to Fedora project</a:t>
            </a:r>
            <a:endParaRPr lang="en-GB">
              <a:cs typeface="Arial"/>
            </a:endParaRPr>
          </a:p>
          <a:p>
            <a:pPr marL="172720" lvl="1" indent="-172720"/>
            <a:r>
              <a:rPr lang="en-GB">
                <a:ea typeface="+mn-lt"/>
                <a:cs typeface="+mn-lt"/>
              </a:rPr>
              <a:t>Paths are much shorter now and basically just ELT specific software</a:t>
            </a:r>
          </a:p>
          <a:p>
            <a:pPr marL="0" lvl="1" indent="0">
              <a:buClr>
                <a:srgbClr val="0077BE"/>
              </a:buClr>
              <a:buNone/>
            </a:pPr>
            <a:endParaRPr lang="en-GB">
              <a:ea typeface="+mn-lt"/>
              <a:cs typeface="+mn-lt"/>
            </a:endParaRPr>
          </a:p>
          <a:p>
            <a:pPr marL="514350" lvl="2" indent="-172720">
              <a:buClr>
                <a:srgbClr val="FFA300"/>
              </a:buClr>
            </a:pPr>
            <a:endParaRPr lang="en-GB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4926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ea typeface="+mj-lt"/>
                <a:cs typeface="+mj-lt"/>
              </a:rPr>
              <a:t>ELT </a:t>
            </a:r>
            <a:r>
              <a:rPr lang="en-GB" b="0" err="1">
                <a:ea typeface="+mj-lt"/>
                <a:cs typeface="+mj-lt"/>
              </a:rPr>
              <a:t>DevEnv</a:t>
            </a:r>
            <a:r>
              <a:rPr lang="en-GB" b="0">
                <a:ea typeface="+mj-lt"/>
                <a:cs typeface="+mj-lt"/>
              </a:rPr>
              <a:t> 4 - PATHs</a:t>
            </a:r>
            <a:endParaRPr lang="en-GB" b="0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0" lvl="1" indent="0">
              <a:buClr>
                <a:srgbClr val="0077BE"/>
              </a:buClr>
              <a:buNone/>
            </a:pPr>
            <a:endParaRPr lang="en-GB">
              <a:ea typeface="+mn-lt"/>
              <a:cs typeface="+mn-lt"/>
            </a:endParaRPr>
          </a:p>
          <a:p>
            <a:pPr marL="0" lvl="1" indent="0">
              <a:buClr>
                <a:srgbClr val="0077BE"/>
              </a:buClr>
              <a:buNone/>
            </a:pPr>
            <a:endParaRPr lang="en-GB">
              <a:ea typeface="+mn-lt"/>
              <a:cs typeface="+mn-lt"/>
            </a:endParaRPr>
          </a:p>
          <a:p>
            <a:pPr marL="514350" lvl="2" indent="-172720">
              <a:buClr>
                <a:srgbClr val="FFA300"/>
              </a:buClr>
            </a:pPr>
            <a:endParaRPr lang="en-GB">
              <a:ea typeface="+mn-lt"/>
              <a:cs typeface="+mn-lt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4DB225A-F89F-732B-0F08-01BF80658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798" y="1077515"/>
            <a:ext cx="7666357" cy="53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09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B29BA-DEF0-0C35-FA29-5E7EF144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SPEC File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165ED-65AD-DB00-EBD7-13680114AF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900">
                <a:ea typeface="+mn-lt"/>
                <a:cs typeface="+mn-lt"/>
              </a:rPr>
              <a:t>Name:           </a:t>
            </a:r>
            <a:r>
              <a:rPr lang="en-US" sz="900" err="1">
                <a:ea typeface="+mn-lt"/>
                <a:cs typeface="+mn-lt"/>
              </a:rPr>
              <a:t>elt-wtools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Version:        3.3.1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Release:       2%{?dist}</a:t>
            </a:r>
            <a:br>
              <a:rPr lang="en-US" sz="900"/>
            </a:br>
            <a:r>
              <a:rPr lang="en-US" sz="900">
                <a:ea typeface="+mn-lt"/>
                <a:cs typeface="+mn-lt"/>
              </a:rPr>
              <a:t>Summary:     A library that extends Waf build system with additional tools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License:        ESO proprietary</a:t>
            </a:r>
            <a:endParaRPr lang="en-US" sz="9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900" err="1">
                <a:ea typeface="+mn-lt"/>
                <a:cs typeface="+mn-lt"/>
              </a:rPr>
              <a:t>BuildArch</a:t>
            </a:r>
            <a:r>
              <a:rPr lang="en-US" sz="900">
                <a:ea typeface="+mn-lt"/>
                <a:cs typeface="+mn-lt"/>
              </a:rPr>
              <a:t>:      </a:t>
            </a:r>
            <a:r>
              <a:rPr lang="en-US" sz="900" err="1">
                <a:ea typeface="+mn-lt"/>
                <a:cs typeface="+mn-lt"/>
              </a:rPr>
              <a:t>noarch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URL:            </a:t>
            </a:r>
            <a:r>
              <a:rPr lang="en-US" sz="900">
                <a:ea typeface="+mn-lt"/>
                <a:cs typeface="+mn-lt"/>
                <a:hlinkClick r:id="rId2"/>
              </a:rPr>
              <a:t>https://gitlab.eso.org/eltdev/wtools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Source0:        </a:t>
            </a:r>
            <a:r>
              <a:rPr lang="en-US" sz="900">
                <a:ea typeface="+mn-lt"/>
                <a:cs typeface="+mn-lt"/>
                <a:hlinkClick r:id="rId3"/>
              </a:rPr>
              <a:t>https://gitlab.eso.org/eltdev/wtools/-/archive/v%{version}/wtools-v%{version}.tar.bz2</a:t>
            </a:r>
            <a:endParaRPr lang="en-US" sz="900">
              <a:cs typeface="Arial"/>
            </a:endParaRPr>
          </a:p>
          <a:p>
            <a:r>
              <a:rPr lang="en-US" sz="900" err="1">
                <a:ea typeface="+mn-lt"/>
                <a:cs typeface="+mn-lt"/>
              </a:rPr>
              <a:t>BuildRequires</a:t>
            </a:r>
            <a:r>
              <a:rPr lang="en-US" sz="900">
                <a:ea typeface="+mn-lt"/>
                <a:cs typeface="+mn-lt"/>
              </a:rPr>
              <a:t>:  python3-devel</a:t>
            </a:r>
            <a:br>
              <a:rPr lang="en-US" sz="900">
                <a:ea typeface="+mn-lt"/>
                <a:cs typeface="+mn-lt"/>
              </a:rPr>
            </a:br>
            <a:r>
              <a:rPr lang="en-US" sz="900" err="1">
                <a:ea typeface="+mn-lt"/>
                <a:cs typeface="+mn-lt"/>
              </a:rPr>
              <a:t>BuildRequires</a:t>
            </a:r>
            <a:r>
              <a:rPr lang="en-US" sz="900">
                <a:ea typeface="+mn-lt"/>
                <a:cs typeface="+mn-lt"/>
              </a:rPr>
              <a:t>:  %{py3_dist </a:t>
            </a:r>
            <a:r>
              <a:rPr lang="en-US" sz="900" err="1">
                <a:ea typeface="+mn-lt"/>
                <a:cs typeface="+mn-lt"/>
              </a:rPr>
              <a:t>pytest</a:t>
            </a:r>
            <a:r>
              <a:rPr lang="en-US" sz="900">
                <a:ea typeface="+mn-lt"/>
                <a:cs typeface="+mn-lt"/>
              </a:rPr>
              <a:t>}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cs typeface="Arial"/>
              </a:rPr>
              <a:t>….</a:t>
            </a:r>
            <a:br>
              <a:rPr lang="en-US" sz="900">
                <a:cs typeface="Arial"/>
              </a:rPr>
            </a:br>
            <a:r>
              <a:rPr lang="en-US" sz="900">
                <a:ea typeface="+mn-lt"/>
                <a:cs typeface="+mn-lt"/>
              </a:rPr>
              <a:t>%description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The </a:t>
            </a:r>
            <a:r>
              <a:rPr lang="en-US" sz="900" err="1">
                <a:ea typeface="+mn-lt"/>
                <a:cs typeface="+mn-lt"/>
              </a:rPr>
              <a:t>wtools</a:t>
            </a:r>
            <a:r>
              <a:rPr lang="en-US" sz="900">
                <a:ea typeface="+mn-lt"/>
                <a:cs typeface="+mn-lt"/>
              </a:rPr>
              <a:t> is a library that extends Waf build system with additional tools and introduces a concept of project, package, and module.</a:t>
            </a:r>
            <a:endParaRPr lang="en-US" sz="900">
              <a:cs typeface="Arial"/>
            </a:endParaRPr>
          </a:p>
          <a:p>
            <a:r>
              <a:rPr lang="en-US" sz="900">
                <a:ea typeface="+mn-lt"/>
                <a:cs typeface="+mn-lt"/>
              </a:rPr>
              <a:t>%prep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%setup -q -n </a:t>
            </a:r>
            <a:r>
              <a:rPr lang="en-US" sz="900" err="1">
                <a:ea typeface="+mn-lt"/>
                <a:cs typeface="+mn-lt"/>
              </a:rPr>
              <a:t>wtools</a:t>
            </a:r>
            <a:r>
              <a:rPr lang="en-US" sz="900">
                <a:ea typeface="+mn-lt"/>
                <a:cs typeface="+mn-lt"/>
              </a:rPr>
              <a:t>-v%{version}</a:t>
            </a:r>
            <a:endParaRPr lang="en-US" sz="900">
              <a:cs typeface="Arial"/>
            </a:endParaRPr>
          </a:p>
          <a:p>
            <a:r>
              <a:rPr lang="en-US" sz="900">
                <a:ea typeface="+mn-lt"/>
                <a:cs typeface="+mn-lt"/>
              </a:rPr>
              <a:t>%install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make install PREFIX=%{</a:t>
            </a:r>
            <a:r>
              <a:rPr lang="en-US" sz="900" err="1">
                <a:ea typeface="+mn-lt"/>
                <a:cs typeface="+mn-lt"/>
              </a:rPr>
              <a:t>buildroot</a:t>
            </a:r>
            <a:r>
              <a:rPr lang="en-US" sz="900">
                <a:ea typeface="+mn-lt"/>
                <a:cs typeface="+mn-lt"/>
              </a:rPr>
              <a:t>}/%{_prefix} PYTHON_LIBPREFIX=python%{python3_version}</a:t>
            </a:r>
            <a:endParaRPr lang="en-US" sz="900">
              <a:cs typeface="Arial"/>
            </a:endParaRPr>
          </a:p>
          <a:p>
            <a:r>
              <a:rPr lang="en-US" sz="900">
                <a:ea typeface="+mn-lt"/>
                <a:cs typeface="+mn-lt"/>
              </a:rPr>
              <a:t>%check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ea typeface="+mn-lt"/>
                <a:cs typeface="+mn-lt"/>
              </a:rPr>
              <a:t>make test</a:t>
            </a:r>
            <a:br>
              <a:rPr lang="en-US" sz="900">
                <a:ea typeface="+mn-lt"/>
                <a:cs typeface="+mn-lt"/>
              </a:rPr>
            </a:br>
            <a:r>
              <a:rPr lang="en-US" sz="900">
                <a:cs typeface="Arial"/>
              </a:rPr>
              <a:t>….</a:t>
            </a:r>
          </a:p>
          <a:p>
            <a:pPr>
              <a:lnSpc>
                <a:spcPct val="100000"/>
              </a:lnSpc>
            </a:pPr>
            <a:br>
              <a:rPr lang="en-US" sz="1200">
                <a:cs typeface="Arial"/>
              </a:rPr>
            </a:br>
            <a:endParaRPr lang="en-US" sz="90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A545F4-D0BB-7008-EFB7-ADA3BD9A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Evolution of DevEnv and the road forward - November 25th - 28th, Instrument Control Systems 2024</a:t>
            </a:r>
            <a:endParaRPr lang="en-GB" i="1" noProof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B1D043-8AA5-B821-2D3C-4FBED03987B4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Just a short example</a:t>
            </a:r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FF84CDB-EBA6-E5AC-5CD5-C9F929A181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10912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4 – The most important feature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0" lvl="1" indent="0">
              <a:buClr>
                <a:srgbClr val="0077BE"/>
              </a:buClr>
              <a:buNone/>
            </a:pPr>
            <a:endParaRPr lang="en-GB">
              <a:ea typeface="+mn-lt"/>
              <a:cs typeface="+mn-lt"/>
            </a:endParaRPr>
          </a:p>
          <a:p>
            <a:pPr marL="0" lvl="1" indent="0">
              <a:buClr>
                <a:srgbClr val="0077BE"/>
              </a:buClr>
              <a:buNone/>
            </a:pPr>
            <a:endParaRPr lang="en-GB">
              <a:ea typeface="+mn-lt"/>
              <a:cs typeface="+mn-lt"/>
            </a:endParaRPr>
          </a:p>
        </p:txBody>
      </p:sp>
      <p:pic>
        <p:nvPicPr>
          <p:cNvPr id="5" name="Picture 4" descr="A computer screen shot of a computer program&#10;&#10;Description automatically generated">
            <a:extLst>
              <a:ext uri="{FF2B5EF4-FFF2-40B4-BE49-F238E27FC236}">
                <a16:creationId xmlns:a16="http://schemas.microsoft.com/office/drawing/2014/main" id="{E4E63ECC-591D-497E-70BF-75E2FF809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843" y="2084307"/>
            <a:ext cx="8596314" cy="319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16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4 - Problems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ELT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release is a fixed collection of packages</a:t>
            </a:r>
            <a:endParaRPr lang="en-US"/>
          </a:p>
          <a:p>
            <a:pPr marL="514350" lvl="2" indent="-172720">
              <a:buFont typeface="Arial,Sans-Serif"/>
              <a:buChar char="•"/>
            </a:pPr>
            <a:r>
              <a:rPr lang="en-GB">
                <a:ea typeface="+mn-lt"/>
                <a:cs typeface="+mn-lt"/>
              </a:rPr>
              <a:t>Any change requires a new release so releases are rare, every few weeks or months</a:t>
            </a:r>
            <a:endParaRPr lang="en-US">
              <a:ea typeface="+mn-lt"/>
              <a:cs typeface="+mn-lt"/>
            </a:endParaRPr>
          </a:p>
          <a:p>
            <a:pPr marL="514350" lvl="2" indent="-172720">
              <a:buClr>
                <a:srgbClr val="FFA300"/>
              </a:buClr>
              <a:buFont typeface="Arial"/>
            </a:pPr>
            <a:r>
              <a:rPr lang="en-GB">
                <a:ea typeface="+mn-lt"/>
                <a:cs typeface="+mn-lt"/>
              </a:rPr>
              <a:t>Long-lived Beta version where changes accumulate and people work on</a:t>
            </a:r>
          </a:p>
          <a:p>
            <a:pPr marL="514350" lvl="2" indent="-172720">
              <a:buClr>
                <a:srgbClr val="FFA300"/>
              </a:buClr>
              <a:buFont typeface="Arial"/>
            </a:pPr>
            <a:r>
              <a:rPr lang="en-GB">
                <a:ea typeface="+mn-lt"/>
                <a:cs typeface="+mn-lt"/>
              </a:rPr>
              <a:t>Changes to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packages are tested on Jenkins</a:t>
            </a:r>
            <a:endParaRPr lang="en-GB"/>
          </a:p>
          <a:p>
            <a:pPr marL="172720" lvl="1" indent="-172720">
              <a:buClr>
                <a:srgbClr val="0077BE"/>
              </a:buClr>
              <a:buFont typeface="Arial"/>
            </a:pPr>
            <a:r>
              <a:rPr lang="en-GB">
                <a:ea typeface="+mn-lt"/>
                <a:cs typeface="+mn-lt"/>
              </a:rPr>
              <a:t>Packages that are not part of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(so called "projects") may be released anytime </a:t>
            </a:r>
          </a:p>
          <a:p>
            <a:pPr marL="514350" lvl="2" indent="-172720">
              <a:buFont typeface="Arial"/>
            </a:pPr>
            <a:r>
              <a:rPr lang="en-GB">
                <a:ea typeface="+mn-lt"/>
                <a:cs typeface="+mn-lt"/>
              </a:rPr>
              <a:t>No Jenkins tests for those packages</a:t>
            </a:r>
          </a:p>
          <a:p>
            <a:pPr marL="514350" lvl="2" indent="-172720">
              <a:buFont typeface="Arial"/>
            </a:pPr>
            <a:r>
              <a:rPr lang="en-GB">
                <a:ea typeface="+mn-lt"/>
                <a:cs typeface="+mn-lt"/>
              </a:rPr>
              <a:t>Ad-hoc coordination between projects</a:t>
            </a:r>
          </a:p>
          <a:p>
            <a:pPr marL="172720" lvl="1" indent="-172720">
              <a:buFont typeface="Arial"/>
            </a:pPr>
            <a:r>
              <a:rPr lang="en-GB">
                <a:ea typeface="+mn-lt"/>
                <a:cs typeface="+mn-lt"/>
              </a:rPr>
              <a:t>More automation and streamlining of packaging is still needed....</a:t>
            </a:r>
          </a:p>
        </p:txBody>
      </p:sp>
    </p:spTree>
    <p:extLst>
      <p:ext uri="{BB962C8B-B14F-4D97-AF65-F5344CB8AC3E}">
        <p14:creationId xmlns:p14="http://schemas.microsoft.com/office/powerpoint/2010/main" val="202420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5 (2024 – 2025) - </a:t>
            </a:r>
            <a:r>
              <a:rPr lang="en-GB" b="0">
                <a:ea typeface="+mj-lt"/>
                <a:cs typeface="+mj-lt"/>
              </a:rPr>
              <a:t>Industrial Revolution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Base OS - Fedora 38</a:t>
            </a:r>
            <a:endParaRPr lang="en-US">
              <a:cs typeface="Arial"/>
            </a:endParaRPr>
          </a:p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The first ELT </a:t>
            </a:r>
            <a:r>
              <a:rPr lang="en-GB" err="1">
                <a:ea typeface="+mn-lt"/>
                <a:cs typeface="+mn-lt"/>
              </a:rPr>
              <a:t>DevEnv</a:t>
            </a:r>
            <a:r>
              <a:rPr lang="en-GB">
                <a:ea typeface="+mn-lt"/>
                <a:cs typeface="+mn-lt"/>
              </a:rPr>
              <a:t> uses only open-source 3rd party software (and maybe the last)</a:t>
            </a:r>
          </a:p>
          <a:p>
            <a:pPr marL="172720" lvl="1" indent="-172720">
              <a:buClr>
                <a:srgbClr val="0077BE"/>
              </a:buClr>
              <a:buFont typeface="Arial"/>
            </a:pPr>
            <a:r>
              <a:rPr lang="en-GB">
                <a:ea typeface="+mn-lt"/>
                <a:cs typeface="+mn-lt"/>
              </a:rPr>
              <a:t>RPMs built in isolation</a:t>
            </a:r>
          </a:p>
          <a:p>
            <a:pPr marL="514350" lvl="2" indent="-172720">
              <a:buFont typeface="Arial"/>
            </a:pPr>
            <a:r>
              <a:rPr lang="en-GB">
                <a:ea typeface="+mn-lt"/>
                <a:cs typeface="+mn-lt"/>
              </a:rPr>
              <a:t>Mock in the first phase</a:t>
            </a:r>
            <a:endParaRPr lang="en-GB">
              <a:cs typeface="Arial"/>
            </a:endParaRPr>
          </a:p>
          <a:p>
            <a:pPr marL="172720" lvl="1" indent="-172720">
              <a:buFont typeface="Arial"/>
            </a:pPr>
            <a:r>
              <a:rPr lang="en-GB">
                <a:ea typeface="+mn-lt"/>
                <a:cs typeface="+mn-lt"/>
              </a:rPr>
              <a:t>OBS was introduced soon after the release</a:t>
            </a:r>
          </a:p>
          <a:p>
            <a:pPr marL="172720" lvl="1" indent="-172720">
              <a:buFont typeface="Arial"/>
            </a:pPr>
            <a:r>
              <a:rPr lang="en-GB">
                <a:ea typeface="+mn-lt"/>
                <a:cs typeface="+mn-lt"/>
              </a:rPr>
              <a:t>Base ELT software is no longer part of </a:t>
            </a:r>
            <a:r>
              <a:rPr lang="en-GB" err="1">
                <a:ea typeface="+mn-lt"/>
                <a:cs typeface="+mn-lt"/>
              </a:rPr>
              <a:t>DevEnv</a:t>
            </a:r>
            <a:endParaRPr lang="en-US" err="1">
              <a:ea typeface="+mn-lt"/>
              <a:cs typeface="+mn-lt"/>
            </a:endParaRPr>
          </a:p>
          <a:p>
            <a:pPr marL="514350" lvl="2" indent="-172720">
              <a:buFont typeface="Arial"/>
            </a:pPr>
            <a:r>
              <a:rPr lang="en-GB">
                <a:ea typeface="+mn-lt"/>
                <a:cs typeface="+mn-lt"/>
              </a:rPr>
              <a:t>ECOS – a new project ELT </a:t>
            </a:r>
            <a:r>
              <a:rPr lang="en-GB" err="1">
                <a:ea typeface="+mn-lt"/>
                <a:cs typeface="+mn-lt"/>
              </a:rPr>
              <a:t>COmmon</a:t>
            </a:r>
            <a:r>
              <a:rPr lang="en-GB">
                <a:ea typeface="+mn-lt"/>
                <a:cs typeface="+mn-lt"/>
              </a:rPr>
              <a:t> Software</a:t>
            </a:r>
          </a:p>
        </p:txBody>
      </p:sp>
      <p:pic>
        <p:nvPicPr>
          <p:cNvPr id="5" name="Picture 4" descr="Open Build Service">
            <a:extLst>
              <a:ext uri="{FF2B5EF4-FFF2-40B4-BE49-F238E27FC236}">
                <a16:creationId xmlns:a16="http://schemas.microsoft.com/office/drawing/2014/main" id="{22C1CE24-0386-E66B-D129-582906133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289" y="3331163"/>
            <a:ext cx="3622792" cy="181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69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5 - </a:t>
            </a:r>
            <a:r>
              <a:rPr lang="en-GB" b="0">
                <a:ea typeface="+mj-lt"/>
                <a:cs typeface="+mj-lt"/>
              </a:rPr>
              <a:t>PATHs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4065943" cy="2338813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Reduced usage of ENV vars</a:t>
            </a:r>
            <a:endParaRPr lang="en-US"/>
          </a:p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LD_LIBRARY_PATH -&gt; </a:t>
            </a:r>
            <a:r>
              <a:rPr lang="en-GB" err="1">
                <a:ea typeface="+mn-lt"/>
                <a:cs typeface="+mn-lt"/>
              </a:rPr>
              <a:t>ld.so.conf.d</a:t>
            </a:r>
            <a:endParaRPr lang="en-GB">
              <a:ea typeface="+mn-lt"/>
              <a:cs typeface="+mn-lt"/>
            </a:endParaRPr>
          </a:p>
          <a:p>
            <a:pPr marL="172720" lvl="1" indent="-172720">
              <a:buClr>
                <a:srgbClr val="0077BE"/>
              </a:buClr>
              <a:buFont typeface="Arial"/>
            </a:pPr>
            <a:r>
              <a:rPr lang="en-GB">
                <a:ea typeface="+mn-lt"/>
                <a:cs typeface="+mn-lt"/>
              </a:rPr>
              <a:t>PYTHONPATH -&gt; PTH files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D39EF22-8D90-8484-BBA4-42DC93527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368" y="1247804"/>
            <a:ext cx="6994829" cy="503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19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5 - OBS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496711"/>
            <a:ext cx="7400868" cy="3110219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Build infrastructure (for RPMs, DEB, containers) from SUSE</a:t>
            </a:r>
          </a:p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Web interface as well as command line tool</a:t>
            </a:r>
          </a:p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Automatic rebuilds of dependency tree on change (also from Fedora!)</a:t>
            </a:r>
            <a:endParaRPr lang="en-US">
              <a:ea typeface="+mn-lt"/>
              <a:cs typeface="+mn-lt"/>
            </a:endParaRPr>
          </a:p>
          <a:p>
            <a:pPr marL="172720" lvl="1" indent="-17272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Koji vs. OBS investigation</a:t>
            </a:r>
            <a:endParaRPr lang="en-GB">
              <a:cs typeface="Arial"/>
            </a:endParaRPr>
          </a:p>
          <a:p>
            <a:pPr marL="172720" lvl="1" indent="-172720">
              <a:buClr>
                <a:srgbClr val="0077BE"/>
              </a:buClr>
              <a:buFont typeface="Arial"/>
            </a:pPr>
            <a:r>
              <a:rPr lang="en-GB">
                <a:ea typeface="+mn-lt"/>
                <a:cs typeface="+mn-lt"/>
              </a:rPr>
              <a:t>Plethora of useful features: RPM signing, publishers, source services, REST API and hooks</a:t>
            </a:r>
          </a:p>
          <a:p>
            <a:pPr marL="172720" lvl="1" indent="-172720">
              <a:buClr>
                <a:srgbClr val="0077BE"/>
              </a:buClr>
              <a:buFont typeface="Arial"/>
            </a:pPr>
            <a:endParaRPr lang="en-GB">
              <a:ea typeface="+mn-lt"/>
              <a:cs typeface="+mn-lt"/>
            </a:endParaRPr>
          </a:p>
        </p:txBody>
      </p:sp>
      <p:pic>
        <p:nvPicPr>
          <p:cNvPr id="9" name="Picture 8" descr="A person in a red coat&#10;&#10;Description automatically generated">
            <a:extLst>
              <a:ext uri="{FF2B5EF4-FFF2-40B4-BE49-F238E27FC236}">
                <a16:creationId xmlns:a16="http://schemas.microsoft.com/office/drawing/2014/main" id="{D840028B-4B97-EEE8-1DBE-F1E9C90B3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66" y="3049882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06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D86214-8014-13FE-F364-B5006E3281F2}"/>
              </a:ext>
            </a:extLst>
          </p:cNvPr>
          <p:cNvSpPr/>
          <p:nvPr/>
        </p:nvSpPr>
        <p:spPr>
          <a:xfrm>
            <a:off x="5347171" y="2012243"/>
            <a:ext cx="2066805" cy="221732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5 – OBS Workflow for ELT Software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pic>
        <p:nvPicPr>
          <p:cNvPr id="3" name="Picture 2" descr="Free File SVG, PNG Icon, Symbol. Download Image.">
            <a:extLst>
              <a:ext uri="{FF2B5EF4-FFF2-40B4-BE49-F238E27FC236}">
                <a16:creationId xmlns:a16="http://schemas.microsoft.com/office/drawing/2014/main" id="{F3192E20-6C25-97E3-80C2-7E8BCF82D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32" y="1868251"/>
            <a:ext cx="953089" cy="953089"/>
          </a:xfrm>
          <a:prstGeom prst="rect">
            <a:avLst/>
          </a:prstGeom>
        </p:spPr>
      </p:pic>
      <p:pic>
        <p:nvPicPr>
          <p:cNvPr id="5" name="Picture 4" descr="Tarball Icons - Free SVG &amp; PNG Tarball Images - Noun Project">
            <a:extLst>
              <a:ext uri="{FF2B5EF4-FFF2-40B4-BE49-F238E27FC236}">
                <a16:creationId xmlns:a16="http://schemas.microsoft.com/office/drawing/2014/main" id="{BED09E3B-D4C4-78DB-51C9-2F0F27A31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677" y="3871308"/>
            <a:ext cx="992165" cy="987461"/>
          </a:xfrm>
          <a:prstGeom prst="rect">
            <a:avLst/>
          </a:prstGeom>
        </p:spPr>
      </p:pic>
      <p:pic>
        <p:nvPicPr>
          <p:cNvPr id="8" name="Picture 7" descr="Welcome - openSUSE Build Service">
            <a:extLst>
              <a:ext uri="{FF2B5EF4-FFF2-40B4-BE49-F238E27FC236}">
                <a16:creationId xmlns:a16="http://schemas.microsoft.com/office/drawing/2014/main" id="{0F22295F-AD4F-DB02-9F11-901986FDF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7400" y="2126956"/>
            <a:ext cx="2143125" cy="2143125"/>
          </a:xfrm>
          <a:prstGeom prst="rect">
            <a:avLst/>
          </a:prstGeom>
        </p:spPr>
      </p:pic>
      <p:pic>
        <p:nvPicPr>
          <p:cNvPr id="9" name="Picture 8" descr="RPM File icon PNG and SVG Vector Free Download">
            <a:extLst>
              <a:ext uri="{FF2B5EF4-FFF2-40B4-BE49-F238E27FC236}">
                <a16:creationId xmlns:a16="http://schemas.microsoft.com/office/drawing/2014/main" id="{DCB18EB5-5236-1D9A-9A73-C59F6F0A87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511" y="2095030"/>
            <a:ext cx="499535" cy="499534"/>
          </a:xfrm>
          <a:prstGeom prst="rect">
            <a:avLst/>
          </a:prstGeom>
        </p:spPr>
      </p:pic>
      <p:pic>
        <p:nvPicPr>
          <p:cNvPr id="10" name="Picture 9" descr="RPM File icon PNG and SVG Vector Free Download">
            <a:extLst>
              <a:ext uri="{FF2B5EF4-FFF2-40B4-BE49-F238E27FC236}">
                <a16:creationId xmlns:a16="http://schemas.microsoft.com/office/drawing/2014/main" id="{CCDA86B4-D41F-81D1-C87E-428057685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07" y="2711215"/>
            <a:ext cx="499535" cy="499534"/>
          </a:xfrm>
          <a:prstGeom prst="rect">
            <a:avLst/>
          </a:prstGeom>
        </p:spPr>
      </p:pic>
      <p:pic>
        <p:nvPicPr>
          <p:cNvPr id="11" name="Picture 10" descr="RPM File icon PNG and SVG Vector Free Download">
            <a:extLst>
              <a:ext uri="{FF2B5EF4-FFF2-40B4-BE49-F238E27FC236}">
                <a16:creationId xmlns:a16="http://schemas.microsoft.com/office/drawing/2014/main" id="{E05B5E6E-2245-9BF3-74FB-033B5DAFA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3313290"/>
            <a:ext cx="499535" cy="499534"/>
          </a:xfrm>
          <a:prstGeom prst="rect">
            <a:avLst/>
          </a:prstGeom>
        </p:spPr>
      </p:pic>
      <p:pic>
        <p:nvPicPr>
          <p:cNvPr id="15" name="Picture 14" descr="File:Jenkins logo.svg - Wikimedia Commons">
            <a:extLst>
              <a:ext uri="{FF2B5EF4-FFF2-40B4-BE49-F238E27FC236}">
                <a16:creationId xmlns:a16="http://schemas.microsoft.com/office/drawing/2014/main" id="{CAA0D74E-49FB-624A-53E0-4307C9290E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7806" y="2108693"/>
            <a:ext cx="1266238" cy="17327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A0BC45-7A31-AED9-F80F-794B136699EC}"/>
              </a:ext>
            </a:extLst>
          </p:cNvPr>
          <p:cNvSpPr txBox="1"/>
          <p:nvPr/>
        </p:nvSpPr>
        <p:spPr>
          <a:xfrm>
            <a:off x="5446301" y="3842926"/>
            <a:ext cx="18730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Beta RPM repo</a:t>
            </a:r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B0C6AC2-28C1-C50E-C608-18647DBCA820}"/>
              </a:ext>
            </a:extLst>
          </p:cNvPr>
          <p:cNvSpPr/>
          <p:nvPr/>
        </p:nvSpPr>
        <p:spPr>
          <a:xfrm>
            <a:off x="7684912" y="4270021"/>
            <a:ext cx="2066805" cy="221732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RPM File icon PNG and SVG Vector Free Download">
            <a:extLst>
              <a:ext uri="{FF2B5EF4-FFF2-40B4-BE49-F238E27FC236}">
                <a16:creationId xmlns:a16="http://schemas.microsoft.com/office/drawing/2014/main" id="{B205B8A2-6026-957A-D793-E1CDBB456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252" y="4352808"/>
            <a:ext cx="499535" cy="499534"/>
          </a:xfrm>
          <a:prstGeom prst="rect">
            <a:avLst/>
          </a:prstGeom>
        </p:spPr>
      </p:pic>
      <p:pic>
        <p:nvPicPr>
          <p:cNvPr id="16" name="Picture 15" descr="RPM File icon PNG and SVG Vector Free Download">
            <a:extLst>
              <a:ext uri="{FF2B5EF4-FFF2-40B4-BE49-F238E27FC236}">
                <a16:creationId xmlns:a16="http://schemas.microsoft.com/office/drawing/2014/main" id="{033E02B4-7E44-FD3B-2F0C-8DA124D34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8548" y="4968993"/>
            <a:ext cx="499535" cy="499534"/>
          </a:xfrm>
          <a:prstGeom prst="rect">
            <a:avLst/>
          </a:prstGeom>
        </p:spPr>
      </p:pic>
      <p:pic>
        <p:nvPicPr>
          <p:cNvPr id="17" name="Picture 16" descr="RPM File icon PNG and SVG Vector Free Download">
            <a:extLst>
              <a:ext uri="{FF2B5EF4-FFF2-40B4-BE49-F238E27FC236}">
                <a16:creationId xmlns:a16="http://schemas.microsoft.com/office/drawing/2014/main" id="{C5E32DAF-E403-8492-8740-A43B4FFE2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9511" y="5500512"/>
            <a:ext cx="499535" cy="499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FDB27A-243C-EC76-E5B7-FB8C6E95C816}"/>
              </a:ext>
            </a:extLst>
          </p:cNvPr>
          <p:cNvSpPr txBox="1"/>
          <p:nvPr/>
        </p:nvSpPr>
        <p:spPr>
          <a:xfrm>
            <a:off x="7784042" y="6091297"/>
            <a:ext cx="20235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Stable RPM repo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A1B7FE-A069-8BD7-43A6-1B61C19FFE09}"/>
              </a:ext>
            </a:extLst>
          </p:cNvPr>
          <p:cNvSpPr txBox="1"/>
          <p:nvPr/>
        </p:nvSpPr>
        <p:spPr>
          <a:xfrm>
            <a:off x="526228" y="2935404"/>
            <a:ext cx="13085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SPEC file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1A5295-3730-ED85-1D46-1D2E453B8503}"/>
              </a:ext>
            </a:extLst>
          </p:cNvPr>
          <p:cNvSpPr txBox="1"/>
          <p:nvPr/>
        </p:nvSpPr>
        <p:spPr>
          <a:xfrm>
            <a:off x="936919" y="4971226"/>
            <a:ext cx="7911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Arial"/>
              </a:rPr>
              <a:t>SRC</a:t>
            </a:r>
            <a:endParaRPr lang="en-US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5089E9BB-9712-6A4C-4D42-03DFB1ABFF13}"/>
              </a:ext>
            </a:extLst>
          </p:cNvPr>
          <p:cNvCxnSpPr/>
          <p:nvPr/>
        </p:nvCxnSpPr>
        <p:spPr>
          <a:xfrm>
            <a:off x="1581856" y="2513189"/>
            <a:ext cx="862283" cy="919103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77A7A886-8B95-7FA7-3E83-8FB9EC004861}"/>
              </a:ext>
            </a:extLst>
          </p:cNvPr>
          <p:cNvCxnSpPr/>
          <p:nvPr/>
        </p:nvCxnSpPr>
        <p:spPr>
          <a:xfrm flipV="1">
            <a:off x="1832915" y="3429354"/>
            <a:ext cx="359364" cy="882413"/>
          </a:xfrm>
          <a:prstGeom prst="bentConnector3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DD8CBA-DB11-5DA4-CC87-A1BC64A6321A}"/>
              </a:ext>
            </a:extLst>
          </p:cNvPr>
          <p:cNvCxnSpPr/>
          <p:nvPr/>
        </p:nvCxnSpPr>
        <p:spPr>
          <a:xfrm flipV="1">
            <a:off x="4675717" y="3402895"/>
            <a:ext cx="566326" cy="28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DDEF2A-EE72-F11A-0CA9-6E4B7808AB41}"/>
              </a:ext>
            </a:extLst>
          </p:cNvPr>
          <p:cNvCxnSpPr/>
          <p:nvPr/>
        </p:nvCxnSpPr>
        <p:spPr>
          <a:xfrm>
            <a:off x="6286147" y="4329407"/>
            <a:ext cx="6585" cy="1177807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4D42B0E-1594-72FC-CEA1-8E414E5C05A6}"/>
              </a:ext>
            </a:extLst>
          </p:cNvPr>
          <p:cNvCxnSpPr/>
          <p:nvPr/>
        </p:nvCxnSpPr>
        <p:spPr>
          <a:xfrm flipV="1">
            <a:off x="6264392" y="5466645"/>
            <a:ext cx="1121363" cy="122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94131B1-6A47-A1EF-6153-5DAF46EBD1D3}"/>
              </a:ext>
            </a:extLst>
          </p:cNvPr>
          <p:cNvCxnSpPr/>
          <p:nvPr/>
        </p:nvCxnSpPr>
        <p:spPr>
          <a:xfrm flipV="1">
            <a:off x="7686675" y="2956631"/>
            <a:ext cx="956733" cy="75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146724E-2139-11AE-F251-A79512EC0D8F}"/>
              </a:ext>
            </a:extLst>
          </p:cNvPr>
          <p:cNvSpPr txBox="1"/>
          <p:nvPr/>
        </p:nvSpPr>
        <p:spPr>
          <a:xfrm>
            <a:off x="1634389" y="3249818"/>
            <a:ext cx="285750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Arial"/>
              </a:rPr>
              <a:t>1</a:t>
            </a:r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C8696F-A671-456E-B9DD-0FB36C6DC01B}"/>
              </a:ext>
            </a:extLst>
          </p:cNvPr>
          <p:cNvSpPr txBox="1"/>
          <p:nvPr/>
        </p:nvSpPr>
        <p:spPr>
          <a:xfrm>
            <a:off x="4814093" y="2882929"/>
            <a:ext cx="285750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Arial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027EC6-A00C-05C2-C4C0-C30098D0C7C9}"/>
              </a:ext>
            </a:extLst>
          </p:cNvPr>
          <p:cNvSpPr txBox="1"/>
          <p:nvPr/>
        </p:nvSpPr>
        <p:spPr>
          <a:xfrm>
            <a:off x="7965574" y="2454892"/>
            <a:ext cx="285750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Arial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5FBCC8-9234-98BE-9D70-373A24060687}"/>
              </a:ext>
            </a:extLst>
          </p:cNvPr>
          <p:cNvSpPr txBox="1"/>
          <p:nvPr/>
        </p:nvSpPr>
        <p:spPr>
          <a:xfrm>
            <a:off x="5811278" y="4853781"/>
            <a:ext cx="285750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Arial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FE2219-E587-2553-71F8-C310AC7CBA34}"/>
              </a:ext>
            </a:extLst>
          </p:cNvPr>
          <p:cNvSpPr txBox="1"/>
          <p:nvPr/>
        </p:nvSpPr>
        <p:spPr>
          <a:xfrm>
            <a:off x="2790178" y="4311973"/>
            <a:ext cx="14402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OBS Build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7EB84E-4F8C-63A5-96C2-4ADC549A4017}"/>
              </a:ext>
            </a:extLst>
          </p:cNvPr>
          <p:cNvSpPr txBox="1"/>
          <p:nvPr/>
        </p:nvSpPr>
        <p:spPr>
          <a:xfrm>
            <a:off x="10066807" y="2346412"/>
            <a:ext cx="141675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Jenkins verification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08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5 - Problems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496711"/>
            <a:ext cx="9018942" cy="3110219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GB" dirty="0">
                <a:ea typeface="+mn-lt"/>
                <a:cs typeface="+mn-lt"/>
              </a:rPr>
              <a:t>Cumbersome verification of beta packages on Jenkins</a:t>
            </a:r>
          </a:p>
          <a:p>
            <a:pPr marL="172720" lvl="1" indent="-172720">
              <a:buFont typeface="Arial"/>
              <a:buChar char="•"/>
            </a:pPr>
            <a:r>
              <a:rPr lang="en-GB" dirty="0">
                <a:ea typeface="+mn-lt"/>
                <a:cs typeface="+mn-lt"/>
              </a:rPr>
              <a:t>Only </a:t>
            </a:r>
            <a:r>
              <a:rPr lang="en-GB" dirty="0" err="1">
                <a:ea typeface="+mn-lt"/>
                <a:cs typeface="+mn-lt"/>
              </a:rPr>
              <a:t>DevEnv</a:t>
            </a:r>
            <a:r>
              <a:rPr lang="en-GB" dirty="0">
                <a:ea typeface="+mn-lt"/>
                <a:cs typeface="+mn-lt"/>
              </a:rPr>
              <a:t> and ECOS packages are verified with integration tests</a:t>
            </a:r>
            <a:endParaRPr lang="en-GB" dirty="0">
              <a:cs typeface="Arial"/>
            </a:endParaRPr>
          </a:p>
          <a:p>
            <a:pPr marL="172720" lvl="1" indent="-172720">
              <a:buFont typeface="Arial"/>
              <a:buChar char="•"/>
            </a:pPr>
            <a:r>
              <a:rPr lang="en-GB" dirty="0">
                <a:ea typeface="+mn-lt"/>
                <a:cs typeface="+mn-lt"/>
              </a:rPr>
              <a:t>The ELT DevEnv-5 release was too late in Fedora's lifecycle</a:t>
            </a:r>
          </a:p>
          <a:p>
            <a:pPr marL="172720" lvl="1" indent="-172720">
              <a:buFont typeface="Arial,Sans-Serif"/>
              <a:buChar char="•"/>
            </a:pPr>
            <a:r>
              <a:rPr lang="en-GB" dirty="0">
                <a:ea typeface="+mn-lt"/>
                <a:cs typeface="+mn-lt"/>
              </a:rPr>
              <a:t>Infrastructure is not anymore, a bottleneck for delivering software changes</a:t>
            </a:r>
          </a:p>
          <a:p>
            <a:pPr marL="514350" lvl="2" indent="-172720">
              <a:buFont typeface="Arial,Sans-Serif"/>
              <a:buChar char="•"/>
            </a:pPr>
            <a:r>
              <a:rPr lang="en-GB" dirty="0">
                <a:ea typeface="+mn-lt"/>
                <a:cs typeface="+mn-lt"/>
              </a:rPr>
              <a:t>Now it's a matter of a decision</a:t>
            </a:r>
          </a:p>
          <a:p>
            <a:pPr marL="172720" lvl="1" indent="-172720">
              <a:buFont typeface="Arial"/>
              <a:buChar char="•"/>
            </a:pPr>
            <a:endParaRPr lang="en-GB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4339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6 (2024 – 2026 ?) - What's new?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Fedora 40 (almost) cutting edge-tooling (GCC 14, Kernel 6.11, Qt6)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Plan to release to higher-level projects around the end of 2024 (while F40 is still maintained!)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More effort to follow Fedora's standards and packaging guidelines</a:t>
            </a:r>
            <a:endParaRPr lang="en-US" dirty="0">
              <a:ea typeface="+mn-lt"/>
              <a:cs typeface="+mn-lt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The first official ELT </a:t>
            </a:r>
            <a:r>
              <a:rPr lang="en-GB" dirty="0" err="1">
                <a:ea typeface="+mn-lt"/>
                <a:cs typeface="+mn-lt"/>
              </a:rPr>
              <a:t>DevEnv</a:t>
            </a:r>
            <a:r>
              <a:rPr lang="en-GB" dirty="0">
                <a:ea typeface="+mn-lt"/>
                <a:cs typeface="+mn-lt"/>
              </a:rPr>
              <a:t> container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cs typeface="Arial"/>
              </a:rPr>
              <a:t>Jenkins pipelines generated (Job DSL) 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cs typeface="Arial"/>
              </a:rPr>
              <a:t>CI uses VMs on-demand (and eventually containers)</a:t>
            </a:r>
          </a:p>
          <a:p>
            <a:pPr marL="0" lvl="1" indent="0">
              <a:buClr>
                <a:srgbClr val="0077BE"/>
              </a:buClr>
              <a:buNone/>
            </a:pP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7261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6 - Porting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</a:t>
            </a:r>
            <a:r>
              <a:rPr lang="en-US" err="1"/>
              <a:t>DevEnv</a:t>
            </a:r>
            <a:r>
              <a:rPr lang="en-US"/>
              <a:t>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304960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Qt5 -&gt; Qt6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Fix deprecation warnings while still on DevEnv-5!!</a:t>
            </a:r>
          </a:p>
          <a:p>
            <a:pPr marL="514350" lvl="2" indent="-172720"/>
            <a:r>
              <a:rPr lang="en-GB" dirty="0">
                <a:ea typeface="+mn-lt"/>
                <a:cs typeface="+mn-lt"/>
              </a:rPr>
              <a:t>GCC 14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>
                <a:ea typeface="+mn-lt"/>
                <a:cs typeface="+mn-lt"/>
              </a:rPr>
              <a:t>Python 3.12</a:t>
            </a:r>
          </a:p>
          <a:p>
            <a:pPr marL="514350" lvl="2" indent="-172720">
              <a:buClr>
                <a:srgbClr val="FFA300"/>
              </a:buClr>
            </a:pPr>
            <a:r>
              <a:rPr lang="en-GB" dirty="0">
                <a:cs typeface="Arial"/>
              </a:rPr>
              <a:t>Eventual </a:t>
            </a:r>
            <a:r>
              <a:rPr lang="en-GB" dirty="0" err="1">
                <a:cs typeface="Arial"/>
              </a:rPr>
              <a:t>wtools</a:t>
            </a:r>
            <a:r>
              <a:rPr lang="en-GB" dirty="0">
                <a:cs typeface="Arial"/>
              </a:rPr>
              <a:t> 4</a:t>
            </a:r>
          </a:p>
          <a:p>
            <a:pPr marL="0" lvl="1" indent="0">
              <a:buClr>
                <a:srgbClr val="0077BE"/>
              </a:buClr>
              <a:buNone/>
            </a:pPr>
            <a:endParaRPr lang="en-GB">
              <a:cs typeface="Arial"/>
            </a:endParaRPr>
          </a:p>
          <a:p>
            <a:pPr marL="0" lvl="1" indent="0">
              <a:buClr>
                <a:srgbClr val="0077BE"/>
              </a:buClr>
              <a:buNone/>
            </a:pP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2821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>
                <a:cs typeface="Arial"/>
              </a:rPr>
              <a:t>ELT </a:t>
            </a:r>
            <a:r>
              <a:rPr lang="en-GB" b="0" err="1">
                <a:cs typeface="Arial"/>
              </a:rPr>
              <a:t>DevEnv</a:t>
            </a:r>
            <a:r>
              <a:rPr lang="en-GB" b="0">
                <a:cs typeface="Arial"/>
              </a:rPr>
              <a:t> 7 – Base OS?</a:t>
            </a:r>
            <a:endParaRPr lang="en-US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3983492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GB" dirty="0">
                <a:ea typeface="+mn-lt"/>
                <a:cs typeface="+mn-lt"/>
              </a:rPr>
              <a:t>As we get closer to AIV, the stability of the Base OS is getting more important</a:t>
            </a:r>
            <a:endParaRPr lang="en-GB" dirty="0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Currently, we consider Fedora 42 and </a:t>
            </a:r>
            <a:r>
              <a:rPr lang="en-GB" dirty="0" err="1">
                <a:ea typeface="+mn-lt"/>
                <a:cs typeface="+mn-lt"/>
              </a:rPr>
              <a:t>AlmaLinux</a:t>
            </a:r>
            <a:r>
              <a:rPr lang="en-GB" dirty="0">
                <a:ea typeface="+mn-lt"/>
                <a:cs typeface="+mn-lt"/>
              </a:rPr>
              <a:t> 10</a:t>
            </a:r>
            <a:endParaRPr lang="en-US" dirty="0">
              <a:ea typeface="+mn-lt"/>
              <a:cs typeface="+mn-lt"/>
            </a:endParaRPr>
          </a:p>
          <a:p>
            <a:pPr marL="514350" lvl="2" indent="-172720"/>
            <a:r>
              <a:rPr lang="en-GB" dirty="0">
                <a:ea typeface="+mn-lt"/>
                <a:cs typeface="+mn-lt"/>
              </a:rPr>
              <a:t>The difference in lifecycle and support length</a:t>
            </a:r>
            <a:endParaRPr lang="en-US" dirty="0" err="1">
              <a:ea typeface="+mn-lt"/>
              <a:cs typeface="+mn-lt"/>
            </a:endParaRPr>
          </a:p>
          <a:p>
            <a:pPr marL="514350" lvl="2" indent="-172720">
              <a:buClr>
                <a:srgbClr val="FFA300"/>
              </a:buClr>
            </a:pPr>
            <a:r>
              <a:rPr lang="en-GB" dirty="0">
                <a:ea typeface="+mn-lt"/>
                <a:cs typeface="+mn-lt"/>
              </a:rPr>
              <a:t>The difference in update policy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ea typeface="+mn-lt"/>
                <a:cs typeface="+mn-lt"/>
              </a:rPr>
              <a:t>ELT </a:t>
            </a:r>
            <a:r>
              <a:rPr lang="en-GB" dirty="0" err="1">
                <a:ea typeface="+mn-lt"/>
                <a:cs typeface="+mn-lt"/>
              </a:rPr>
              <a:t>DevEnv</a:t>
            </a:r>
            <a:r>
              <a:rPr lang="en-GB" dirty="0">
                <a:ea typeface="+mn-lt"/>
                <a:cs typeface="+mn-lt"/>
              </a:rPr>
              <a:t> 7 likely won't deliver big features or changes</a:t>
            </a:r>
            <a:endParaRPr lang="en-US" dirty="0">
              <a:ea typeface="+mn-lt"/>
              <a:cs typeface="+mn-lt"/>
            </a:endParaRPr>
          </a:p>
          <a:p>
            <a:pPr marL="514350" lvl="2" indent="-172720"/>
            <a:r>
              <a:rPr lang="en-GB" dirty="0">
                <a:ea typeface="+mn-lt"/>
                <a:cs typeface="+mn-lt"/>
              </a:rPr>
              <a:t>More automation</a:t>
            </a:r>
            <a:endParaRPr lang="en-US" dirty="0">
              <a:ea typeface="+mn-lt"/>
              <a:cs typeface="+mn-lt"/>
            </a:endParaRPr>
          </a:p>
          <a:p>
            <a:pPr marL="514350" lvl="2" indent="-172720"/>
            <a:r>
              <a:rPr lang="en-GB" dirty="0">
                <a:ea typeface="+mn-lt"/>
                <a:cs typeface="+mn-lt"/>
              </a:rPr>
              <a:t>Minor improvements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0704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>
                <a:cs typeface="Arial"/>
              </a:rPr>
              <a:t>Fedora vs RHEL - Lifecycle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51FF8C-AF22-6CD6-18CB-24DE663F7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391242"/>
              </p:ext>
            </p:extLst>
          </p:nvPr>
        </p:nvGraphicFramePr>
        <p:xfrm>
          <a:off x="1966912" y="1609725"/>
          <a:ext cx="7543800" cy="1447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19425">
                  <a:extLst>
                    <a:ext uri="{9D8B030D-6E8A-4147-A177-3AD203B41FA5}">
                      <a16:colId xmlns:a16="http://schemas.microsoft.com/office/drawing/2014/main" val="2006019613"/>
                    </a:ext>
                  </a:extLst>
                </a:gridCol>
                <a:gridCol w="2238375">
                  <a:extLst>
                    <a:ext uri="{9D8B030D-6E8A-4147-A177-3AD203B41FA5}">
                      <a16:colId xmlns:a16="http://schemas.microsoft.com/office/drawing/2014/main" val="321458462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233400801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l" fontAlgn="auto">
                        <a:lnSpc>
                          <a:spcPts val="2160"/>
                        </a:lnSpc>
                      </a:pPr>
                      <a:endParaRPr lang="en-US" sz="1800" b="1" i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6C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Fedora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6C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RHEL</a:t>
                      </a:r>
                      <a:endParaRPr lang="en-US" sz="1800" b="1" i="0" dirty="0" err="1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6C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68864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Lifetime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4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months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4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years*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675756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Major version release cycle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months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years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B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52584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Minor version release cycle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4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4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months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704806"/>
                  </a:ext>
                </a:extLst>
              </a:tr>
            </a:tbl>
          </a:graphicData>
        </a:graphic>
      </p:graphicFrame>
      <p:pic>
        <p:nvPicPr>
          <p:cNvPr id="3" name="Picture 2" descr="A diagram of a timeline&#10;&#10;Description automatically generated">
            <a:extLst>
              <a:ext uri="{FF2B5EF4-FFF2-40B4-BE49-F238E27FC236}">
                <a16:creationId xmlns:a16="http://schemas.microsoft.com/office/drawing/2014/main" id="{5DE51C5F-C9DF-ACC6-58D2-6609CFC72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37" y="3726654"/>
            <a:ext cx="11388247" cy="18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12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>
                <a:cs typeface="Arial"/>
              </a:rPr>
              <a:t>Fedora vs RHEL – Key differences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3983492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 RHEL is a subset of Fedora's packages</a:t>
            </a:r>
            <a:endParaRPr lang="en-GB" dirty="0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US" sz="2000" dirty="0">
                <a:ea typeface="+mn-lt"/>
                <a:cs typeface="+mn-lt"/>
              </a:rPr>
              <a:t> RHEL packages go through the Red Hat QA</a:t>
            </a:r>
          </a:p>
          <a:p>
            <a:pPr marL="172720" lvl="1" indent="-172720">
              <a:buClr>
                <a:srgbClr val="0077BE"/>
              </a:buClr>
            </a:pPr>
            <a:r>
              <a:rPr lang="en-US" sz="2000" dirty="0">
                <a:ea typeface="+mn-lt"/>
                <a:cs typeface="+mn-lt"/>
              </a:rPr>
              <a:t>Fedora is tested by the community</a:t>
            </a:r>
            <a:endParaRPr lang="en-US" sz="2000" dirty="0">
              <a:cs typeface="Arial"/>
            </a:endParaRPr>
          </a:p>
          <a:p>
            <a:pPr marL="172720" lvl="1" indent="-172720"/>
            <a:r>
              <a:rPr lang="en-US" sz="2000" dirty="0">
                <a:ea typeface="+mn-lt"/>
                <a:cs typeface="+mn-lt"/>
              </a:rPr>
              <a:t>Fedora has a more liberal update policy than RHEL</a:t>
            </a:r>
          </a:p>
          <a:p>
            <a:pPr marL="172720" lvl="1" indent="-172720">
              <a:buClr>
                <a:srgbClr val="0077BE"/>
              </a:buClr>
            </a:pPr>
            <a:r>
              <a:rPr lang="en-US" sz="2000" dirty="0">
                <a:ea typeface="+mn-lt"/>
                <a:cs typeface="+mn-lt"/>
              </a:rPr>
              <a:t>Fedora uses a more recent version of packages than RHEL</a:t>
            </a:r>
          </a:p>
          <a:p>
            <a:pPr marL="172720" lvl="1" indent="-172720">
              <a:buClr>
                <a:srgbClr val="0077BE"/>
              </a:buClr>
            </a:pPr>
            <a:r>
              <a:rPr lang="en-US" sz="2000" dirty="0">
                <a:ea typeface="+mn-lt"/>
                <a:cs typeface="+mn-lt"/>
              </a:rPr>
              <a:t>It's easier to contribute to Fedora than RHEL</a:t>
            </a:r>
          </a:p>
        </p:txBody>
      </p:sp>
    </p:spTree>
    <p:extLst>
      <p:ext uri="{BB962C8B-B14F-4D97-AF65-F5344CB8AC3E}">
        <p14:creationId xmlns:p14="http://schemas.microsoft.com/office/powerpoint/2010/main" val="255554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>
                <a:cs typeface="Arial"/>
              </a:rPr>
              <a:t>Summary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6F2F8F92-F569-6902-E133-97BC8CEA4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9600"/>
            <a:ext cx="10317164" cy="4554991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We learned a lot during this journey!</a:t>
            </a:r>
          </a:p>
          <a:p>
            <a:pPr marL="172720" lvl="1" indent="-172720">
              <a:buClr>
                <a:srgbClr val="0077BE"/>
              </a:buClr>
            </a:pPr>
            <a:r>
              <a:rPr lang="en-US" sz="2000" dirty="0">
                <a:solidFill>
                  <a:srgbClr val="0E101A"/>
                </a:solidFill>
                <a:ea typeface="+mn-lt"/>
                <a:cs typeface="+mn-lt"/>
              </a:rPr>
              <a:t>In the foreseeable future, ELT Software will be packaged as RPMs</a:t>
            </a:r>
          </a:p>
          <a:p>
            <a:pPr marL="514350" lvl="2" indent="-172720"/>
            <a:r>
              <a:rPr lang="en-US" sz="2000" dirty="0">
                <a:solidFill>
                  <a:srgbClr val="0E101A"/>
                </a:solidFill>
                <a:ea typeface="+mn-lt"/>
                <a:cs typeface="+mn-lt"/>
              </a:rPr>
              <a:t>More advanced solutions like Nix exist</a:t>
            </a:r>
          </a:p>
          <a:p>
            <a:pPr marL="172720" lvl="1" indent="-172720"/>
            <a:r>
              <a:rPr lang="en-US" sz="2000" dirty="0">
                <a:ea typeface="+mn-lt"/>
                <a:cs typeface="+mn-lt"/>
              </a:rPr>
              <a:t>We are prepared to change the base OS whenever needed</a:t>
            </a:r>
          </a:p>
          <a:p>
            <a:pPr marL="514350" lvl="2" indent="-172720"/>
            <a:r>
              <a:rPr lang="en-US" sz="2000" dirty="0">
                <a:ea typeface="+mn-lt"/>
                <a:cs typeface="+mn-lt"/>
              </a:rPr>
              <a:t>Fedora, </a:t>
            </a:r>
            <a:r>
              <a:rPr lang="en-US" sz="2000" dirty="0" err="1">
                <a:ea typeface="+mn-lt"/>
                <a:cs typeface="+mn-lt"/>
              </a:rPr>
              <a:t>AlmaLinux</a:t>
            </a:r>
            <a:r>
              <a:rPr lang="en-US" sz="2000" dirty="0">
                <a:ea typeface="+mn-lt"/>
                <a:cs typeface="+mn-lt"/>
              </a:rPr>
              <a:t>, openSUSE, Azure Linux, Amazon Linux</a:t>
            </a:r>
          </a:p>
          <a:p>
            <a:pPr marL="172720" lvl="1" indent="-172720"/>
            <a:r>
              <a:rPr lang="en-US" sz="2000" dirty="0">
                <a:ea typeface="+mn-lt"/>
                <a:cs typeface="+mn-lt"/>
              </a:rPr>
              <a:t>ELT </a:t>
            </a:r>
            <a:r>
              <a:rPr lang="en-US" sz="2000" dirty="0" err="1">
                <a:ea typeface="+mn-lt"/>
                <a:cs typeface="+mn-lt"/>
              </a:rPr>
              <a:t>DevEnv</a:t>
            </a:r>
            <a:r>
              <a:rPr lang="en-US" sz="2000" dirty="0">
                <a:ea typeface="+mn-lt"/>
                <a:cs typeface="+mn-lt"/>
              </a:rPr>
              <a:t> is an extension of the base distribution without breaking it</a:t>
            </a:r>
          </a:p>
          <a:p>
            <a:pPr marL="172720" lvl="1" indent="-172720"/>
            <a:r>
              <a:rPr lang="en-US" sz="2000" dirty="0">
                <a:ea typeface="+mn-lt"/>
                <a:cs typeface="+mn-lt"/>
              </a:rPr>
              <a:t>We reuse tools and follow practices used in Fedora and openSUSE projects</a:t>
            </a:r>
          </a:p>
        </p:txBody>
      </p:sp>
    </p:spTree>
    <p:extLst>
      <p:ext uri="{BB962C8B-B14F-4D97-AF65-F5344CB8AC3E}">
        <p14:creationId xmlns:p14="http://schemas.microsoft.com/office/powerpoint/2010/main" val="1424737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Evolution of DevEnv and the road forward - November 25th - 28th, Instrument Control Systems 2024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err="1"/>
              <a:t>european</a:t>
            </a:r>
            <a:r>
              <a:rPr lang="en-GB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/>
              <a:t>ELT </a:t>
            </a:r>
            <a:r>
              <a:rPr lang="en-GB" err="1"/>
              <a:t>DevEnv</a:t>
            </a:r>
            <a:r>
              <a:rPr lang="en-GB"/>
              <a:t> &amp; Co. Team</a:t>
            </a:r>
            <a:br>
              <a:rPr lang="en-GB"/>
            </a:br>
            <a:br>
              <a:rPr lang="en-GB"/>
            </a:br>
            <a:r>
              <a:rPr lang="en-GB">
                <a:hlinkClick r:id="rId2"/>
              </a:rPr>
              <a:t>fpellegr@eso.org</a:t>
            </a:r>
            <a:br>
              <a:rPr lang="en-GB"/>
            </a:br>
            <a:r>
              <a:rPr lang="en-GB">
                <a:hlinkClick r:id="rId3"/>
              </a:rPr>
              <a:t>pszubiak@eso.org</a:t>
            </a:r>
            <a:br>
              <a:rPr lang="en-GB"/>
            </a:br>
            <a:endParaRPr lang="en-GB"/>
          </a:p>
          <a:p>
            <a:r>
              <a:rPr lang="en-GB">
                <a:cs typeface="Arial"/>
              </a:rPr>
              <a:t>Very special thanks to Carlos Guirao!       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SO_official_ppt_template_2023.potx" id="{1A63AE60-E218-4797-A59C-C30E664F5B85}" vid="{E49A8F11-A9EB-4C56-AD54-AB70CC0C5D7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25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</vt:lpstr>
      <vt:lpstr>Evolution of DevEnv and the road forward</vt:lpstr>
      <vt:lpstr>Agenda</vt:lpstr>
      <vt:lpstr>EELT DevEnv 1 (2014 – 2017) - The Dark Ages</vt:lpstr>
      <vt:lpstr>EELT DevEnv 2 (2017 – 2020) - The Classical Era</vt:lpstr>
      <vt:lpstr>EELT DevEnv 2 - PATHs</vt:lpstr>
      <vt:lpstr>ELT DevEnv 3 (2020 – 2022) - Still the Classical Era</vt:lpstr>
      <vt:lpstr>ELT DevEnv 3 - PATHs</vt:lpstr>
      <vt:lpstr>Main problems of "classical" approach</vt:lpstr>
      <vt:lpstr>ELT DevEnv 4 (2022 – 2024) - Enlightenment</vt:lpstr>
      <vt:lpstr>ELT DevEnv 4 - PATHs</vt:lpstr>
      <vt:lpstr>SPEC File</vt:lpstr>
      <vt:lpstr>ELT DevEnv 4 – The most important feature</vt:lpstr>
      <vt:lpstr>ELT DevEnv 4 - Problems</vt:lpstr>
      <vt:lpstr>ELT DevEnv 5 (2024 – 2025) - Industrial Revolution</vt:lpstr>
      <vt:lpstr>ELT DevEnv 5 - PATHs</vt:lpstr>
      <vt:lpstr>ELT DevEnv 5 - OBS</vt:lpstr>
      <vt:lpstr>ELT DevEnv 5 – OBS Workflow for ELT Software</vt:lpstr>
      <vt:lpstr>ELT DevEnv 5 - Problems</vt:lpstr>
      <vt:lpstr>ELT DevEnv 6 (2024 – 2026 ?) - What's new?</vt:lpstr>
      <vt:lpstr>ELT DevEnv 6 - Porting</vt:lpstr>
      <vt:lpstr>ELT DevEnv 7 – Base OS?</vt:lpstr>
      <vt:lpstr>Fedora vs RHEL - Lifecycle</vt:lpstr>
      <vt:lpstr>Fedora vs RHEL – Key differences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Gara Mora</dc:creator>
  <cp:revision>186</cp:revision>
  <dcterms:created xsi:type="dcterms:W3CDTF">2023-05-25T13:56:55Z</dcterms:created>
  <dcterms:modified xsi:type="dcterms:W3CDTF">2024-11-25T07:35:30Z</dcterms:modified>
</cp:coreProperties>
</file>