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8" r:id="rId3"/>
    <p:sldId id="290" r:id="rId4"/>
    <p:sldId id="304" r:id="rId5"/>
    <p:sldId id="305" r:id="rId6"/>
    <p:sldId id="306" r:id="rId7"/>
    <p:sldId id="307" r:id="rId8"/>
    <p:sldId id="309" r:id="rId9"/>
    <p:sldId id="308" r:id="rId10"/>
    <p:sldId id="310" r:id="rId11"/>
    <p:sldId id="311" r:id="rId12"/>
    <p:sldId id="313" r:id="rId13"/>
    <p:sldId id="314" r:id="rId14"/>
    <p:sldId id="312" r:id="rId15"/>
    <p:sldId id="315" r:id="rId16"/>
    <p:sldId id="285" r:id="rId17"/>
  </p:sldIdLst>
  <p:sldSz cx="12192000" cy="6858000"/>
  <p:notesSz cx="6858000" cy="9144000"/>
  <p:custDataLst>
    <p:tags r:id="rId1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90" d="100"/>
          <a:sy n="90" d="100"/>
        </p:scale>
        <p:origin x="68" y="6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19.11.2024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hyperlink" Target="mailto:imunoz@eso.org" TargetMode="Externa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270" y="472714"/>
            <a:ext cx="10316307" cy="1028701"/>
          </a:xfrm>
          <a:noFill/>
        </p:spPr>
        <p:txBody>
          <a:bodyPr/>
          <a:lstStyle/>
          <a:p>
            <a:r>
              <a:rPr lang="en-GB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ELT CII/VLT CCS Gateway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Ivan Munoz (imunoz@eso.org),</a:t>
            </a: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Christophe Moins (cmoins@eso.org)</a:t>
            </a: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b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6"/>
              </a:rPr>
              <a:t>imunoz@eso.org</a:t>
            </a:r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cmoins@eso.org, November 25th - 28th, Instrument Control Systems 2024</a:t>
            </a:r>
            <a:endParaRPr lang="de-CH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ELT CII/VLT CCS Gateway ?	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Enables communication between ELT and VLT</a:t>
            </a:r>
            <a:r>
              <a:rPr lang="en-GB" sz="2000" dirty="0"/>
              <a:t>:</a:t>
            </a:r>
          </a:p>
          <a:p>
            <a:pPr marL="800550" lvl="2" indent="-285750"/>
            <a:r>
              <a:rPr lang="en-GB" sz="2000" i="1" dirty="0"/>
              <a:t>Exchange of commands between ELT INSW and VLT processes.</a:t>
            </a:r>
          </a:p>
          <a:p>
            <a:pPr marL="800550" lvl="2" indent="-285750"/>
            <a:r>
              <a:rPr lang="en-GB" sz="2000" i="1" dirty="0"/>
              <a:t>OLDB scanning between VLT and ELT.</a:t>
            </a:r>
          </a:p>
          <a:p>
            <a:pPr marL="800550" lvl="2" indent="-285750"/>
            <a:r>
              <a:rPr lang="en-GB" sz="2000" i="1" dirty="0"/>
              <a:t>Retrieval of telescope fits header and binary tables.</a:t>
            </a:r>
          </a:p>
          <a:p>
            <a:pPr marL="800550" lvl="2" indent="-285750"/>
            <a:r>
              <a:rPr lang="en-GB" sz="2000" i="1" dirty="0"/>
              <a:t>Publishing of TCS state.</a:t>
            </a:r>
          </a:p>
          <a:p>
            <a:pPr marL="800550" lvl="2" indent="-285750"/>
            <a:r>
              <a:rPr lang="en-GB" sz="2000" i="1" dirty="0"/>
              <a:t>Alarm forwarding, log and telemetry ingestion in </a:t>
            </a:r>
            <a:r>
              <a:rPr lang="en-GB" sz="2000" i="1" dirty="0" err="1"/>
              <a:t>datalab</a:t>
            </a:r>
            <a:r>
              <a:rPr lang="en-GB" sz="2000" i="1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Main goal</a:t>
            </a:r>
            <a:r>
              <a:rPr lang="en-GB" sz="2000" dirty="0"/>
              <a:t>: Allows to use ELT tech stack (CII) for a VLT instrument.</a:t>
            </a:r>
          </a:p>
          <a:p>
            <a:endParaRPr lang="en-GB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Deployment		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480F4C1-DB49-821D-DB1E-E24536075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055" y="1298087"/>
            <a:ext cx="7675208" cy="48625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7142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Deployment and startup	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Two components:</a:t>
            </a:r>
          </a:p>
          <a:p>
            <a:pPr marL="800550" lvl="2" indent="-285750"/>
            <a:r>
              <a:rPr lang="en-GB" sz="2000" dirty="0" err="1"/>
              <a:t>eltGW</a:t>
            </a:r>
            <a:r>
              <a:rPr lang="en-GB" sz="2000" dirty="0"/>
              <a:t>: ELT </a:t>
            </a:r>
            <a:r>
              <a:rPr lang="en-GB" sz="2000" dirty="0" err="1"/>
              <a:t>DevEnv</a:t>
            </a:r>
            <a:endParaRPr lang="en-GB" sz="2000" dirty="0"/>
          </a:p>
          <a:p>
            <a:pPr marL="800550" lvl="2" indent="-285750"/>
            <a:r>
              <a:rPr lang="en-GB" sz="2000" dirty="0" err="1"/>
              <a:t>vltGW</a:t>
            </a:r>
            <a:r>
              <a:rPr lang="en-GB" sz="2000" dirty="0"/>
              <a:t>: </a:t>
            </a:r>
            <a:r>
              <a:rPr lang="en-GB" sz="2000" dirty="0" err="1"/>
              <a:t>vltSW</a:t>
            </a:r>
            <a:r>
              <a:rPr lang="en-GB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/>
              <a:t>eltGW</a:t>
            </a:r>
            <a:r>
              <a:rPr lang="en-GB" sz="2000" dirty="0"/>
              <a:t> started as a Nomad job on ELT IWS:</a:t>
            </a:r>
          </a:p>
          <a:p>
            <a:pPr marL="857700" lvl="2" indent="-342900"/>
            <a:r>
              <a:rPr lang="en-GB" sz="2000" dirty="0" err="1"/>
              <a:t>evltgw</a:t>
            </a:r>
            <a:r>
              <a:rPr lang="en-GB" sz="2000" dirty="0"/>
              <a:t>-services-rep: service for sending commands</a:t>
            </a:r>
          </a:p>
          <a:p>
            <a:pPr marL="857700" lvl="2" indent="-342900"/>
            <a:r>
              <a:rPr lang="en-GB" sz="2000" dirty="0" err="1"/>
              <a:t>evtlgw</a:t>
            </a:r>
            <a:r>
              <a:rPr lang="en-GB" sz="2000" dirty="0"/>
              <a:t>-status-pub: publishing service of TCS state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/>
              <a:t>vltGW</a:t>
            </a:r>
            <a:r>
              <a:rPr lang="en-GB" sz="2000" dirty="0"/>
              <a:t> started on TCS WS or other VLTSW WS in a specific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One </a:t>
            </a:r>
            <a:r>
              <a:rPr lang="en-GB" sz="2000" dirty="0" err="1"/>
              <a:t>eltgw</a:t>
            </a:r>
            <a:r>
              <a:rPr lang="en-GB" sz="2000" dirty="0"/>
              <a:t>/</a:t>
            </a:r>
            <a:r>
              <a:rPr lang="en-GB" sz="2000" dirty="0" err="1"/>
              <a:t>vltgw</a:t>
            </a:r>
            <a:r>
              <a:rPr lang="en-GB" sz="2000" dirty="0"/>
              <a:t> per instrument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0064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Sending commands to VLT process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515700" lvl="1" indent="-342900"/>
            <a:r>
              <a:rPr lang="en-GB" sz="2000" dirty="0"/>
              <a:t>Synchronous or asynchronous </a:t>
            </a:r>
            <a:r>
              <a:rPr lang="en-GB" sz="2000" dirty="0" err="1"/>
              <a:t>Req</a:t>
            </a:r>
            <a:r>
              <a:rPr lang="en-GB" sz="2000" dirty="0"/>
              <a:t>/Rep communication pattern with MAL</a:t>
            </a:r>
          </a:p>
          <a:p>
            <a:pPr marL="515700" lvl="1" indent="-342900"/>
            <a:r>
              <a:rPr lang="en-GB" sz="2000" dirty="0"/>
              <a:t>Command sent from ELT WS using “open” </a:t>
            </a:r>
            <a:r>
              <a:rPr lang="en-GB" sz="2000" dirty="0" err="1"/>
              <a:t>MalVLT</a:t>
            </a:r>
            <a:r>
              <a:rPr lang="en-GB" sz="2000" dirty="0"/>
              <a:t> interface of ELTGW </a:t>
            </a:r>
            <a:r>
              <a:rPr lang="en-GB" sz="2000" dirty="0" err="1"/>
              <a:t>icd</a:t>
            </a:r>
            <a:r>
              <a:rPr lang="en-GB" sz="2000" dirty="0"/>
              <a:t>:</a:t>
            </a:r>
            <a:br>
              <a:rPr lang="en-GB" sz="2000" dirty="0"/>
            </a:br>
            <a:r>
              <a:rPr lang="en-GB" sz="2000" dirty="0"/>
              <a:t> </a:t>
            </a:r>
            <a:r>
              <a:rPr lang="en-GB" sz="1400" b="1" dirty="0"/>
              <a:t>&lt;interface  name="</a:t>
            </a:r>
            <a:r>
              <a:rPr lang="en-GB" sz="1400" b="1" dirty="0" err="1"/>
              <a:t>MalVLT</a:t>
            </a:r>
            <a:r>
              <a:rPr lang="en-GB" sz="1400" b="1" dirty="0"/>
              <a:t>"&gt;</a:t>
            </a:r>
            <a:br>
              <a:rPr lang="en-GB" sz="1400" b="1" dirty="0"/>
            </a:br>
            <a:r>
              <a:rPr lang="en-GB" sz="1400" b="1" dirty="0"/>
              <a:t>                &lt;method name="send" </a:t>
            </a:r>
            <a:r>
              <a:rPr lang="en-GB" sz="1400" b="1" dirty="0" err="1"/>
              <a:t>returnType</a:t>
            </a:r>
            <a:r>
              <a:rPr lang="en-GB" sz="1400" b="1" dirty="0"/>
              <a:t>="string" &gt;</a:t>
            </a:r>
            <a:br>
              <a:rPr lang="en-GB" sz="1400" b="1" dirty="0"/>
            </a:br>
            <a:r>
              <a:rPr lang="en-GB" sz="1400" b="1" dirty="0"/>
              <a:t>                    &lt;argument name="environment" type="string"/&gt;</a:t>
            </a:r>
            <a:br>
              <a:rPr lang="en-GB" sz="1400" b="1" dirty="0"/>
            </a:br>
            <a:r>
              <a:rPr lang="en-GB" sz="1400" b="1" dirty="0"/>
              <a:t>                    &lt;argument name="process" type="string"/&gt;</a:t>
            </a:r>
            <a:br>
              <a:rPr lang="en-GB" sz="1400" b="1" dirty="0"/>
            </a:br>
            <a:r>
              <a:rPr lang="en-GB" sz="1400" b="1" dirty="0"/>
              <a:t>                    &lt;argument name="</a:t>
            </a:r>
            <a:r>
              <a:rPr lang="en-GB" sz="1400" b="1" dirty="0" err="1"/>
              <a:t>cmd</a:t>
            </a:r>
            <a:r>
              <a:rPr lang="en-GB" sz="1400" b="1" dirty="0"/>
              <a:t>" type="string"/&gt;</a:t>
            </a:r>
            <a:br>
              <a:rPr lang="en-GB" sz="1400" b="1" dirty="0"/>
            </a:br>
            <a:r>
              <a:rPr lang="en-GB" sz="1400" b="1" dirty="0"/>
              <a:t>                    &lt;argument name="parameters" type="string"/&gt;</a:t>
            </a:r>
            <a:br>
              <a:rPr lang="en-GB" sz="1400" b="1" dirty="0"/>
            </a:br>
            <a:r>
              <a:rPr lang="en-GB" sz="1400" b="1" dirty="0"/>
              <a:t>                    &lt;argument name="timeout" type="float" /&gt;</a:t>
            </a:r>
            <a:br>
              <a:rPr lang="en-GB" sz="1400" b="1" dirty="0"/>
            </a:br>
            <a:r>
              <a:rPr lang="en-GB" sz="1400" b="1" dirty="0"/>
              <a:t>                &lt;/method&gt;</a:t>
            </a:r>
            <a:br>
              <a:rPr lang="en-GB" sz="1400" b="1" dirty="0"/>
            </a:br>
            <a:r>
              <a:rPr lang="en-GB" sz="1400" b="1" dirty="0"/>
              <a:t>    &lt;/interface&gt;</a:t>
            </a:r>
          </a:p>
          <a:p>
            <a:pPr marL="515700" lvl="1" indent="-342900"/>
            <a:r>
              <a:rPr lang="en-GB" sz="2000" b="1" dirty="0"/>
              <a:t>URIs</a:t>
            </a:r>
            <a:r>
              <a:rPr lang="en-GB" sz="2000" dirty="0"/>
              <a:t>: </a:t>
            </a:r>
            <a:r>
              <a:rPr lang="en-GB" sz="2000" i="1" dirty="0" err="1"/>
              <a:t>evltgw</a:t>
            </a:r>
            <a:r>
              <a:rPr lang="en-GB" sz="2000" i="1" dirty="0"/>
              <a:t>-services-rep</a:t>
            </a:r>
            <a:r>
              <a:rPr lang="en-GB" sz="2000" dirty="0"/>
              <a:t>/</a:t>
            </a:r>
            <a:r>
              <a:rPr lang="en-GB" sz="2000" dirty="0" err="1"/>
              <a:t>vlt</a:t>
            </a:r>
            <a:r>
              <a:rPr lang="en-GB" sz="2000" dirty="0"/>
              <a:t> or </a:t>
            </a:r>
            <a:r>
              <a:rPr lang="en-GB" sz="2000" i="1" dirty="0" err="1"/>
              <a:t>evltgw</a:t>
            </a:r>
            <a:r>
              <a:rPr lang="en-GB" sz="2000" i="1" dirty="0"/>
              <a:t>-services-rep</a:t>
            </a:r>
            <a:r>
              <a:rPr lang="en-GB" sz="2000" dirty="0"/>
              <a:t>/</a:t>
            </a:r>
            <a:r>
              <a:rPr lang="en-GB" sz="2000" dirty="0" err="1"/>
              <a:t>async_vlt</a:t>
            </a:r>
            <a:endParaRPr lang="en-GB" sz="2000" dirty="0"/>
          </a:p>
          <a:p>
            <a:pPr marL="515700" lvl="1" indent="-342900"/>
            <a:endParaRPr lang="en-GB" sz="2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4049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Sending commands to VLT process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lvl="1" indent="0">
              <a:buNone/>
            </a:pPr>
            <a:r>
              <a:rPr lang="en-GB" sz="2000" dirty="0"/>
              <a:t>import </a:t>
            </a:r>
            <a:r>
              <a:rPr lang="en-GB" sz="2000" dirty="0" err="1"/>
              <a:t>ifw.core.stooUtils.consul</a:t>
            </a:r>
            <a:r>
              <a:rPr lang="en-GB" sz="2000" dirty="0"/>
              <a:t> as </a:t>
            </a:r>
            <a:r>
              <a:rPr lang="en-GB" sz="2000" dirty="0" err="1"/>
              <a:t>consul_utils</a:t>
            </a:r>
            <a:br>
              <a:rPr lang="en-GB" sz="2000" dirty="0"/>
            </a:br>
            <a:r>
              <a:rPr lang="en-GB" sz="2000" dirty="0"/>
              <a:t>from </a:t>
            </a:r>
            <a:r>
              <a:rPr lang="en-GB" sz="2000" dirty="0" err="1"/>
              <a:t>eltGW.eltgw_mal</a:t>
            </a:r>
            <a:r>
              <a:rPr lang="en-GB" sz="2000" dirty="0"/>
              <a:t> import </a:t>
            </a:r>
            <a:r>
              <a:rPr lang="en-GB" sz="2000" dirty="0" err="1"/>
              <a:t>MalVLTSyncClientFactory</a:t>
            </a:r>
            <a:br>
              <a:rPr lang="en-GB" sz="2000" dirty="0"/>
            </a:br>
            <a:endParaRPr lang="en-GB" sz="2000" dirty="0"/>
          </a:p>
          <a:p>
            <a:pPr lvl="1" indent="0">
              <a:buNone/>
            </a:pPr>
            <a:r>
              <a:rPr lang="en-GB" sz="2000" dirty="0"/>
              <a:t>cons = </a:t>
            </a:r>
            <a:r>
              <a:rPr lang="en-GB" sz="2000" dirty="0" err="1"/>
              <a:t>consul_utils.ConsulClient</a:t>
            </a:r>
            <a:r>
              <a:rPr lang="en-GB" sz="2000" dirty="0"/>
              <a:t>()</a:t>
            </a:r>
            <a:br>
              <a:rPr lang="en-GB" sz="2000" dirty="0"/>
            </a:br>
            <a:r>
              <a:rPr lang="en-GB" sz="2000" dirty="0" err="1"/>
              <a:t>vlt_service_uri</a:t>
            </a:r>
            <a:r>
              <a:rPr lang="en-GB" sz="2000" dirty="0"/>
              <a:t> = </a:t>
            </a:r>
            <a:r>
              <a:rPr lang="en-GB" sz="2000" dirty="0" err="1"/>
              <a:t>cons.get_uri</a:t>
            </a:r>
            <a:r>
              <a:rPr lang="en-GB" sz="2000" dirty="0"/>
              <a:t>(‘</a:t>
            </a:r>
            <a:r>
              <a:rPr lang="en-GB" sz="2000" dirty="0" err="1"/>
              <a:t>evltgw</a:t>
            </a:r>
            <a:r>
              <a:rPr lang="en-GB" sz="2000" dirty="0"/>
              <a:t>-services-rep’) + “/</a:t>
            </a:r>
            <a:r>
              <a:rPr lang="en-GB" sz="2000" dirty="0" err="1"/>
              <a:t>vlt</a:t>
            </a:r>
            <a:r>
              <a:rPr lang="en-GB" sz="2000" dirty="0"/>
              <a:t>”</a:t>
            </a:r>
            <a:br>
              <a:rPr lang="en-GB" sz="2000" dirty="0"/>
            </a:br>
            <a:r>
              <a:rPr lang="en-GB" sz="2000" dirty="0"/>
              <a:t>TIMEOUT_SEC = 10</a:t>
            </a:r>
            <a:br>
              <a:rPr lang="en-GB" sz="2000" dirty="0"/>
            </a:br>
            <a:r>
              <a:rPr lang="en-GB" sz="2000" dirty="0"/>
              <a:t>client = </a:t>
            </a:r>
            <a:r>
              <a:rPr lang="en-GB" sz="2000" dirty="0" err="1"/>
              <a:t>MalVLTSyncClientFactory.create</a:t>
            </a:r>
            <a:r>
              <a:rPr lang="en-GB" sz="2000" dirty="0"/>
              <a:t>(</a:t>
            </a:r>
            <a:r>
              <a:rPr lang="en-GB" sz="2000" dirty="0" err="1"/>
              <a:t>vlt_service_uri</a:t>
            </a:r>
            <a:r>
              <a:rPr lang="en-GB" sz="2000" dirty="0"/>
              <a:t>, TIMEOUT_SEC)</a:t>
            </a:r>
            <a:br>
              <a:rPr lang="en-GB" sz="2000" dirty="0"/>
            </a:br>
            <a:r>
              <a:rPr lang="en-GB" sz="2000" dirty="0"/>
              <a:t>reply = </a:t>
            </a:r>
            <a:r>
              <a:rPr lang="en-GB" sz="2000" dirty="0" err="1"/>
              <a:t>client.send</a:t>
            </a:r>
            <a:r>
              <a:rPr lang="en-GB" sz="2000" dirty="0"/>
              <a:t>(‘wt0tcs’, ‘</a:t>
            </a:r>
            <a:r>
              <a:rPr lang="en-GB" sz="2000" dirty="0" err="1"/>
              <a:t>tifNA</a:t>
            </a:r>
            <a:r>
              <a:rPr lang="en-GB" sz="2000" dirty="0"/>
              <a:t>’, “STATUS”, “”)</a:t>
            </a:r>
          </a:p>
          <a:p>
            <a:pPr lvl="1" indent="0">
              <a:buNone/>
            </a:pPr>
            <a:endParaRPr lang="en-GB" sz="2000" dirty="0"/>
          </a:p>
          <a:p>
            <a:pPr lvl="1" indent="0">
              <a:buNone/>
            </a:pPr>
            <a:endParaRPr lang="en-GB" sz="2000" b="1" dirty="0"/>
          </a:p>
          <a:p>
            <a:pPr lvl="1" indent="0">
              <a:buNone/>
            </a:pPr>
            <a:endParaRPr lang="en-GB" sz="2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5398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Sending commands to ELT component from VLT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515700" lvl="1" indent="-342900"/>
            <a:r>
              <a:rPr lang="en-GB" sz="2000" dirty="0"/>
              <a:t>ELT component: external service exposing a </a:t>
            </a:r>
            <a:r>
              <a:rPr lang="en-GB" sz="2000" i="1" dirty="0" err="1"/>
              <a:t>MalELTComponent</a:t>
            </a:r>
            <a:r>
              <a:rPr lang="en-GB" sz="2000" dirty="0"/>
              <a:t> interface:</a:t>
            </a:r>
            <a:br>
              <a:rPr lang="en-GB" sz="2000" dirty="0"/>
            </a:br>
            <a:r>
              <a:rPr lang="en-GB" sz="1400" b="1" dirty="0"/>
              <a:t>&lt;interface  name="</a:t>
            </a:r>
            <a:r>
              <a:rPr lang="en-GB" sz="1400" b="1" dirty="0" err="1"/>
              <a:t>MalELTComponent</a:t>
            </a:r>
            <a:r>
              <a:rPr lang="en-GB" sz="1400" b="1" dirty="0"/>
              <a:t>"&gt;</a:t>
            </a:r>
            <a:br>
              <a:rPr lang="en-GB" sz="1400" b="1" dirty="0"/>
            </a:br>
            <a:r>
              <a:rPr lang="en-GB" sz="1400" b="1" dirty="0"/>
              <a:t>                &lt;method name="execute" </a:t>
            </a:r>
            <a:r>
              <a:rPr lang="en-GB" sz="1400" b="1" dirty="0" err="1"/>
              <a:t>returnType</a:t>
            </a:r>
            <a:r>
              <a:rPr lang="en-GB" sz="1400" b="1" dirty="0"/>
              <a:t>="</a:t>
            </a:r>
            <a:r>
              <a:rPr lang="en-GB" sz="1400" b="1" dirty="0" err="1"/>
              <a:t>nonBasic</a:t>
            </a:r>
            <a:r>
              <a:rPr lang="en-GB" sz="1400" b="1" dirty="0"/>
              <a:t>" </a:t>
            </a:r>
            <a:br>
              <a:rPr lang="en-GB" sz="1400" b="1" dirty="0"/>
            </a:br>
            <a:r>
              <a:rPr lang="en-GB" sz="1400" b="1" dirty="0"/>
              <a:t>		</a:t>
            </a:r>
            <a:r>
              <a:rPr lang="en-GB" sz="1400" b="1" dirty="0" err="1"/>
              <a:t>nonBasicReturnTypeName</a:t>
            </a:r>
            <a:r>
              <a:rPr lang="en-GB" sz="1400" b="1" dirty="0"/>
              <a:t>="</a:t>
            </a:r>
            <a:r>
              <a:rPr lang="en-GB" sz="1400" b="1" dirty="0" err="1"/>
              <a:t>ExecuteReply</a:t>
            </a:r>
            <a:r>
              <a:rPr lang="en-GB" sz="1400" b="1" dirty="0"/>
              <a:t>"&gt;</a:t>
            </a:r>
            <a:br>
              <a:rPr lang="en-GB" sz="1400" b="1" dirty="0"/>
            </a:br>
            <a:r>
              <a:rPr lang="en-GB" sz="1400" b="1" dirty="0"/>
              <a:t>                    &lt;argument name="command" type="string" /&gt;</a:t>
            </a:r>
            <a:br>
              <a:rPr lang="en-GB" sz="1400" b="1" dirty="0"/>
            </a:br>
            <a:r>
              <a:rPr lang="en-GB" sz="1400" b="1" dirty="0"/>
              <a:t>                    &lt;argument name="</a:t>
            </a:r>
            <a:r>
              <a:rPr lang="en-GB" sz="1400" b="1" dirty="0" err="1"/>
              <a:t>args</a:t>
            </a:r>
            <a:r>
              <a:rPr lang="en-GB" sz="1400" b="1" dirty="0"/>
              <a:t>" type="string" /&gt;</a:t>
            </a:r>
            <a:br>
              <a:rPr lang="en-GB" sz="1400" b="1" dirty="0"/>
            </a:br>
            <a:r>
              <a:rPr lang="en-GB" sz="1400" b="1" dirty="0"/>
              <a:t>                &lt;/method&gt;</a:t>
            </a:r>
            <a:br>
              <a:rPr lang="en-GB" sz="1400" b="1" dirty="0"/>
            </a:br>
            <a:r>
              <a:rPr lang="en-GB" sz="1400" b="1" dirty="0"/>
              <a:t> &lt;/interface&gt;</a:t>
            </a:r>
          </a:p>
          <a:p>
            <a:pPr marL="515700" lvl="1" indent="-342900"/>
            <a:r>
              <a:rPr lang="en-GB" sz="2000" dirty="0"/>
              <a:t>Register with </a:t>
            </a:r>
            <a:r>
              <a:rPr lang="en-GB" sz="2000" dirty="0" err="1"/>
              <a:t>eltGW</a:t>
            </a:r>
            <a:r>
              <a:rPr lang="en-GB" sz="2000" dirty="0"/>
              <a:t> </a:t>
            </a:r>
            <a:r>
              <a:rPr lang="en-GB" sz="2000" i="1" dirty="0" err="1"/>
              <a:t>MalELT</a:t>
            </a:r>
            <a:r>
              <a:rPr lang="en-GB" sz="2000" dirty="0"/>
              <a:t> interface (</a:t>
            </a:r>
            <a:r>
              <a:rPr lang="en-GB" sz="2000" dirty="0" err="1"/>
              <a:t>evltgw</a:t>
            </a:r>
            <a:r>
              <a:rPr lang="en-GB" sz="2000" dirty="0"/>
              <a:t>-services-rep/</a:t>
            </a:r>
            <a:r>
              <a:rPr lang="en-GB" sz="2000" dirty="0" err="1"/>
              <a:t>elt</a:t>
            </a:r>
            <a:r>
              <a:rPr lang="en-GB" sz="2000" dirty="0"/>
              <a:t>, </a:t>
            </a:r>
            <a:r>
              <a:rPr lang="en-GB" sz="2000" dirty="0" err="1"/>
              <a:t>elt</a:t>
            </a:r>
            <a:r>
              <a:rPr lang="en-GB" sz="2000" dirty="0"/>
              <a:t> _async)</a:t>
            </a:r>
            <a:br>
              <a:rPr lang="en-GB" sz="2000" dirty="0"/>
            </a:br>
            <a:r>
              <a:rPr lang="en-GB" sz="1400" b="1" dirty="0"/>
              <a:t>&lt;interface  name="</a:t>
            </a:r>
            <a:r>
              <a:rPr lang="en-GB" sz="1400" b="1" dirty="0" err="1"/>
              <a:t>MalELT</a:t>
            </a:r>
            <a:r>
              <a:rPr lang="en-GB" sz="1400" b="1" dirty="0"/>
              <a:t>"&gt;</a:t>
            </a:r>
            <a:br>
              <a:rPr lang="en-GB" sz="1400" b="1" dirty="0"/>
            </a:br>
            <a:r>
              <a:rPr lang="en-GB" sz="1400" b="1" dirty="0"/>
              <a:t>                &lt;method name="</a:t>
            </a:r>
            <a:r>
              <a:rPr lang="en-GB" sz="1400" b="1" dirty="0" err="1"/>
              <a:t>register_component</a:t>
            </a:r>
            <a:r>
              <a:rPr lang="en-GB" sz="1400" b="1" dirty="0"/>
              <a:t>" </a:t>
            </a:r>
            <a:r>
              <a:rPr lang="en-GB" sz="1400" b="1" dirty="0" err="1"/>
              <a:t>returnType</a:t>
            </a:r>
            <a:r>
              <a:rPr lang="en-GB" sz="1400" b="1" dirty="0"/>
              <a:t>="int8_t"&gt;                                                                                         		&lt;argument name="name" type="string" /&gt; </a:t>
            </a:r>
            <a:br>
              <a:rPr lang="en-GB" sz="1400" b="1" dirty="0"/>
            </a:br>
            <a:r>
              <a:rPr lang="en-GB" sz="1400" b="1" dirty="0"/>
              <a:t>		&lt;argument name="</a:t>
            </a:r>
            <a:r>
              <a:rPr lang="en-GB" sz="1400" b="1" dirty="0" err="1"/>
              <a:t>uri</a:t>
            </a:r>
            <a:r>
              <a:rPr lang="en-GB" sz="1400" b="1" dirty="0"/>
              <a:t>" type="string" /&gt; </a:t>
            </a:r>
            <a:br>
              <a:rPr lang="en-GB" sz="1400" b="1" dirty="0"/>
            </a:br>
            <a:r>
              <a:rPr lang="en-GB" sz="1400" b="1" dirty="0"/>
              <a:t>		&lt;argument name="timeout" type="float" /&gt; </a:t>
            </a:r>
            <a:br>
              <a:rPr lang="en-GB" sz="1400" b="1" dirty="0"/>
            </a:br>
            <a:r>
              <a:rPr lang="en-GB" sz="1400" b="1" dirty="0"/>
              <a:t>	        &lt;/method&gt;</a:t>
            </a:r>
            <a:br>
              <a:rPr lang="en-GB" sz="1400" b="1" dirty="0"/>
            </a:br>
            <a:r>
              <a:rPr lang="en-GB" sz="1400" b="1" dirty="0"/>
              <a:t>&lt;/interface&gt; </a:t>
            </a:r>
          </a:p>
          <a:p>
            <a:pPr marL="515700" lvl="1" indent="-342900"/>
            <a:endParaRPr lang="en-GB" sz="1400" b="1" dirty="0"/>
          </a:p>
          <a:p>
            <a:pPr marL="515700" lvl="1" indent="-342900"/>
            <a:endParaRPr lang="en-GB" sz="2000" b="1" dirty="0"/>
          </a:p>
          <a:p>
            <a:pPr marL="515700" lvl="1" indent="-342900"/>
            <a:endParaRPr lang="en-GB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4174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Sending commands to ELT component from VLT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515700" lvl="1" indent="-342900"/>
            <a:r>
              <a:rPr lang="en-GB" sz="2000" dirty="0"/>
              <a:t>Ccs commands with:</a:t>
            </a:r>
          </a:p>
          <a:p>
            <a:pPr marL="857700" lvl="2" indent="-342900"/>
            <a:r>
              <a:rPr lang="en-GB" sz="2000" dirty="0"/>
              <a:t>Environment: </a:t>
            </a:r>
            <a:r>
              <a:rPr lang="en-GB" sz="2000" dirty="0" err="1"/>
              <a:t>wvgw</a:t>
            </a:r>
            <a:endParaRPr lang="en-GB" sz="2000" dirty="0"/>
          </a:p>
          <a:p>
            <a:pPr marL="857700" lvl="2" indent="-342900"/>
            <a:r>
              <a:rPr lang="en-GB" sz="2000" dirty="0"/>
              <a:t>Process: </a:t>
            </a:r>
            <a:r>
              <a:rPr lang="en-GB" sz="2000" dirty="0" err="1"/>
              <a:t>outMsgVGW</a:t>
            </a:r>
            <a:endParaRPr lang="en-GB" sz="2000" dirty="0"/>
          </a:p>
          <a:p>
            <a:pPr marL="857700" lvl="2" indent="-342900"/>
            <a:r>
              <a:rPr lang="en-GB" sz="2000" dirty="0"/>
              <a:t>Command: EXEC</a:t>
            </a:r>
          </a:p>
          <a:p>
            <a:pPr marL="857700" lvl="2" indent="-342900"/>
            <a:r>
              <a:rPr lang="en-GB" sz="2000" dirty="0"/>
              <a:t>Parameters: component, command, </a:t>
            </a:r>
            <a:r>
              <a:rPr lang="en-GB" sz="2000" dirty="0" err="1"/>
              <a:t>args</a:t>
            </a:r>
            <a:endParaRPr lang="en-GB" sz="2000" dirty="0"/>
          </a:p>
          <a:p>
            <a:pPr marL="515700" lvl="1" indent="-342900"/>
            <a:r>
              <a:rPr lang="en-GB" sz="2000" dirty="0" err="1"/>
              <a:t>msgSend</a:t>
            </a:r>
            <a:r>
              <a:rPr lang="en-GB" sz="2000" dirty="0"/>
              <a:t> "</a:t>
            </a:r>
            <a:r>
              <a:rPr lang="en-GB" sz="2000" dirty="0" err="1"/>
              <a:t>wvgw</a:t>
            </a:r>
            <a:r>
              <a:rPr lang="en-GB" sz="2000" dirty="0"/>
              <a:t>" </a:t>
            </a:r>
            <a:r>
              <a:rPr lang="en-GB" sz="2000" dirty="0" err="1"/>
              <a:t>outMsgVGW</a:t>
            </a:r>
            <a:r>
              <a:rPr lang="en-GB" sz="2000" dirty="0"/>
              <a:t> EXEC "component=</a:t>
            </a:r>
            <a:r>
              <a:rPr lang="en-GB" sz="2000" dirty="0" err="1"/>
              <a:t>eltcomponent,command</a:t>
            </a:r>
            <a:r>
              <a:rPr lang="en-GB" sz="2000" dirty="0"/>
              <a:t>=</a:t>
            </a:r>
            <a:r>
              <a:rPr lang="en-GB" sz="2000" dirty="0" err="1"/>
              <a:t>sleep,args</a:t>
            </a:r>
            <a:r>
              <a:rPr lang="en-GB" sz="2000" dirty="0"/>
              <a:t>=5"</a:t>
            </a:r>
          </a:p>
          <a:p>
            <a:pPr lvl="1" indent="0">
              <a:buNone/>
            </a:pPr>
            <a:endParaRPr lang="en-GB" sz="2000" b="1" dirty="0"/>
          </a:p>
          <a:p>
            <a:pPr lvl="1" indent="0">
              <a:buNone/>
            </a:pPr>
            <a:endParaRPr lang="en-GB" sz="2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8848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Sending commands to ELT component from VLT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1CE2CC-F68B-0C1A-AFDF-2DEE3229E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01" y="1884886"/>
            <a:ext cx="11049000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3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Retrieving metadata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lvl="1" indent="0">
              <a:buNone/>
            </a:pPr>
            <a:r>
              <a:rPr lang="en-GB" sz="2000" dirty="0"/>
              <a:t>import </a:t>
            </a:r>
            <a:r>
              <a:rPr lang="en-GB" sz="2000" dirty="0" err="1"/>
              <a:t>ifw.core.stooUtils.consul</a:t>
            </a:r>
            <a:r>
              <a:rPr lang="en-GB" sz="2000" dirty="0"/>
              <a:t> as </a:t>
            </a:r>
            <a:r>
              <a:rPr lang="en-GB" sz="2000" dirty="0" err="1"/>
              <a:t>consul_utils</a:t>
            </a:r>
            <a:br>
              <a:rPr lang="en-GB" sz="2000" dirty="0"/>
            </a:br>
            <a:r>
              <a:rPr lang="en-GB" sz="2000" dirty="0"/>
              <a:t>from </a:t>
            </a:r>
            <a:r>
              <a:rPr lang="en-GB" sz="2000" dirty="0" err="1"/>
              <a:t>eltGW.eltgw_mal</a:t>
            </a:r>
            <a:r>
              <a:rPr lang="en-GB" sz="2000" dirty="0"/>
              <a:t> import </a:t>
            </a:r>
            <a:r>
              <a:rPr lang="en-GB" sz="2000" dirty="0" err="1"/>
              <a:t>MetaDaqSyncClientFactory</a:t>
            </a:r>
            <a:br>
              <a:rPr lang="en-GB" sz="2000" dirty="0"/>
            </a:br>
            <a:r>
              <a:rPr lang="en-GB" sz="2000" dirty="0"/>
              <a:t>cons = </a:t>
            </a:r>
            <a:r>
              <a:rPr lang="en-GB" sz="2000" dirty="0" err="1"/>
              <a:t>consul_utils.ConsulClient</a:t>
            </a:r>
            <a:r>
              <a:rPr lang="en-GB" sz="2000" dirty="0"/>
              <a:t>()</a:t>
            </a:r>
            <a:br>
              <a:rPr lang="en-GB" sz="2000" dirty="0"/>
            </a:br>
            <a:r>
              <a:rPr lang="en-GB" sz="2000" dirty="0" err="1"/>
              <a:t>metadaq_service_uri</a:t>
            </a:r>
            <a:r>
              <a:rPr lang="en-GB" sz="2000" dirty="0"/>
              <a:t> = </a:t>
            </a:r>
            <a:r>
              <a:rPr lang="en-GB" sz="2000" dirty="0" err="1"/>
              <a:t>cons.get_uri</a:t>
            </a:r>
            <a:r>
              <a:rPr lang="en-GB" sz="2000" dirty="0"/>
              <a:t>(‘</a:t>
            </a:r>
            <a:r>
              <a:rPr lang="en-GB" sz="2000" dirty="0" err="1"/>
              <a:t>evltgw</a:t>
            </a:r>
            <a:r>
              <a:rPr lang="en-GB" sz="2000" dirty="0"/>
              <a:t>-services-rep’) + “/</a:t>
            </a:r>
            <a:r>
              <a:rPr lang="en-GB" sz="2000" dirty="0" err="1"/>
              <a:t>metadaq</a:t>
            </a:r>
            <a:r>
              <a:rPr lang="en-GB" sz="2000" dirty="0"/>
              <a:t>”</a:t>
            </a:r>
            <a:br>
              <a:rPr lang="en-GB" sz="2000" dirty="0"/>
            </a:br>
            <a:r>
              <a:rPr lang="en-GB" sz="2000" dirty="0"/>
              <a:t>TIMEOUT_SEC = 10</a:t>
            </a:r>
            <a:br>
              <a:rPr lang="en-GB" sz="2000" dirty="0"/>
            </a:br>
            <a:r>
              <a:rPr lang="en-GB" sz="2000" dirty="0"/>
              <a:t>client = </a:t>
            </a:r>
            <a:r>
              <a:rPr lang="en-GB" sz="2000" dirty="0" err="1"/>
              <a:t>MetaDaqSyncClientFactory.create</a:t>
            </a:r>
            <a:r>
              <a:rPr lang="en-GB" sz="2000" dirty="0"/>
              <a:t>(</a:t>
            </a:r>
            <a:r>
              <a:rPr lang="en-GB" sz="2000" dirty="0" err="1"/>
              <a:t>metadaq_service_uri</a:t>
            </a:r>
            <a:r>
              <a:rPr lang="en-GB" sz="2000" dirty="0"/>
              <a:t>, TIMEOUT_SEC)</a:t>
            </a:r>
            <a:br>
              <a:rPr lang="en-GB" sz="2000" dirty="0"/>
            </a:br>
            <a:r>
              <a:rPr lang="en-GB" sz="2000" dirty="0"/>
              <a:t>ACQ_ID = "</a:t>
            </a:r>
            <a:r>
              <a:rPr lang="en-GB" sz="2000" dirty="0" err="1"/>
              <a:t>acq_id</a:t>
            </a:r>
            <a:r>
              <a:rPr lang="en-GB" sz="2000" dirty="0"/>
              <a:t>“</a:t>
            </a:r>
            <a:br>
              <a:rPr lang="en-GB" sz="2000" dirty="0"/>
            </a:br>
            <a:r>
              <a:rPr lang="en-GB" sz="2000" dirty="0"/>
              <a:t>reply = </a:t>
            </a:r>
            <a:r>
              <a:rPr lang="en-GB" sz="2000" dirty="0" err="1"/>
              <a:t>metadaq_service_client.StartDaq</a:t>
            </a:r>
            <a:r>
              <a:rPr lang="en-GB" sz="2000" dirty="0"/>
              <a:t>(ACQ_ID)</a:t>
            </a:r>
            <a:br>
              <a:rPr lang="en-GB" sz="2000" dirty="0"/>
            </a:br>
            <a:r>
              <a:rPr lang="en-GB" sz="2000" dirty="0"/>
              <a:t>reply = </a:t>
            </a:r>
            <a:r>
              <a:rPr lang="en-GB" sz="2000" dirty="0" err="1"/>
              <a:t>metadaq_service_client.StopDaq</a:t>
            </a:r>
            <a:r>
              <a:rPr lang="en-GB" sz="2000" dirty="0"/>
              <a:t>(ACQ_ID)</a:t>
            </a:r>
            <a:br>
              <a:rPr lang="en-GB" sz="2000" dirty="0"/>
            </a:br>
            <a:r>
              <a:rPr lang="en-GB" sz="2000" dirty="0"/>
              <a:t>print(</a:t>
            </a:r>
            <a:r>
              <a:rPr lang="en-GB" sz="2000" dirty="0" err="1"/>
              <a:t>reply.getKeywords</a:t>
            </a:r>
            <a:r>
              <a:rPr lang="en-GB" sz="2000" dirty="0"/>
              <a:t>())</a:t>
            </a:r>
            <a:br>
              <a:rPr lang="en-GB" sz="2000" dirty="0"/>
            </a:br>
            <a:r>
              <a:rPr lang="en-GB" sz="2000" dirty="0"/>
              <a:t>print(</a:t>
            </a:r>
            <a:r>
              <a:rPr lang="en-GB" sz="2000" dirty="0" err="1"/>
              <a:t>reply.getFiles</a:t>
            </a:r>
            <a:r>
              <a:rPr lang="en-GB" sz="2000" dirty="0"/>
              <a:t>())</a:t>
            </a:r>
          </a:p>
          <a:p>
            <a:pPr lvl="1" indent="0">
              <a:buNone/>
            </a:pPr>
            <a:br>
              <a:rPr lang="en-GB" sz="2000" dirty="0"/>
            </a:br>
            <a:br>
              <a:rPr lang="en-GB" sz="2000" dirty="0"/>
            </a:br>
            <a:endParaRPr lang="en-GB" sz="2000" dirty="0"/>
          </a:p>
          <a:p>
            <a:pPr lvl="1" indent="0">
              <a:buNone/>
            </a:pPr>
            <a:endParaRPr lang="en-GB" sz="2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697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Requesting TCS State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515700" lvl="1" indent="-342900"/>
            <a:endParaRPr lang="en-GB" sz="2000" dirty="0"/>
          </a:p>
          <a:p>
            <a:pPr marL="515700" lvl="1" indent="-342900"/>
            <a:r>
              <a:rPr lang="en-GB" sz="2000" dirty="0"/>
              <a:t>Using </a:t>
            </a:r>
            <a:r>
              <a:rPr lang="en-GB" sz="2000" dirty="0" err="1"/>
              <a:t>GetState</a:t>
            </a:r>
            <a:r>
              <a:rPr lang="en-GB" sz="2000" dirty="0"/>
              <a:t> and </a:t>
            </a:r>
            <a:r>
              <a:rPr lang="en-GB" sz="2000" dirty="0" err="1"/>
              <a:t>GetStatus</a:t>
            </a:r>
            <a:r>
              <a:rPr lang="en-GB" sz="2000" dirty="0"/>
              <a:t> methods of </a:t>
            </a:r>
            <a:r>
              <a:rPr lang="en-GB" sz="2000" dirty="0" err="1"/>
              <a:t>stdif</a:t>
            </a:r>
            <a:r>
              <a:rPr lang="en-GB" sz="2000" dirty="0"/>
              <a:t>::</a:t>
            </a:r>
            <a:r>
              <a:rPr lang="en-GB" sz="2000" dirty="0" err="1"/>
              <a:t>StdCmds</a:t>
            </a:r>
            <a:r>
              <a:rPr lang="en-GB" sz="2000" dirty="0"/>
              <a:t> MAL interface</a:t>
            </a:r>
          </a:p>
          <a:p>
            <a:pPr marL="515700" lvl="1" indent="-342900"/>
            <a:endParaRPr lang="en-GB" sz="2000" dirty="0"/>
          </a:p>
          <a:p>
            <a:pPr marL="515700" lvl="1" indent="-342900"/>
            <a:r>
              <a:rPr lang="en-GB" sz="2000" dirty="0"/>
              <a:t>URIs:</a:t>
            </a:r>
          </a:p>
          <a:p>
            <a:pPr marL="857700" lvl="2" indent="-342900"/>
            <a:r>
              <a:rPr lang="en-GB" sz="2000" dirty="0" err="1"/>
              <a:t>evltgw</a:t>
            </a:r>
            <a:r>
              <a:rPr lang="en-GB" sz="2000" dirty="0"/>
              <a:t>-service-rep/</a:t>
            </a:r>
            <a:r>
              <a:rPr lang="en-GB" sz="2000" dirty="0" err="1"/>
              <a:t>StdCmds</a:t>
            </a:r>
            <a:r>
              <a:rPr lang="en-GB" sz="2000" dirty="0"/>
              <a:t> for </a:t>
            </a:r>
            <a:r>
              <a:rPr lang="en-GB" sz="2000" dirty="0" err="1"/>
              <a:t>Req</a:t>
            </a:r>
            <a:r>
              <a:rPr lang="en-GB" sz="2000" dirty="0"/>
              <a:t>/Rep</a:t>
            </a:r>
          </a:p>
          <a:p>
            <a:pPr marL="857700" lvl="2" indent="-342900"/>
            <a:r>
              <a:rPr lang="en-GB" sz="2000" dirty="0" err="1"/>
              <a:t>evltgw</a:t>
            </a:r>
            <a:r>
              <a:rPr lang="en-GB" sz="2000" dirty="0"/>
              <a:t>-status-pub/std/status for Pub/sub</a:t>
            </a:r>
            <a:br>
              <a:rPr lang="en-GB" sz="2000" dirty="0"/>
            </a:br>
            <a:endParaRPr lang="en-GB" sz="2000" dirty="0"/>
          </a:p>
          <a:p>
            <a:pPr lvl="1" indent="0">
              <a:buNone/>
            </a:pPr>
            <a:endParaRPr lang="en-GB" sz="2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4161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63C9C87-D663-EF2A-2EC1-06C7D759D3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OLDB Scanning from VLT to ELT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A3ED4A-5547-FDE1-8756-5EE48ADC2D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4145" y="2014539"/>
            <a:ext cx="4411116" cy="350880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Scanning of TCS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Event 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ELT TCS tree structure similar to instrument, to be confirmed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ELT TCS tree structure to be created manually with:</a:t>
            </a:r>
            <a:br>
              <a:rPr lang="en-US" dirty="0"/>
            </a:br>
            <a:r>
              <a:rPr lang="en-US" dirty="0" err="1"/>
              <a:t>eltGWOldbInit</a:t>
            </a:r>
            <a:r>
              <a:rPr lang="en-US" dirty="0"/>
              <a:t> </a:t>
            </a:r>
            <a:r>
              <a:rPr lang="en-US" dirty="0" err="1"/>
              <a:t>oldbConfig.yaml</a:t>
            </a:r>
            <a:r>
              <a:rPr lang="en-US" dirty="0"/>
              <a:t> $ELTGW_ROOT/resource/config/</a:t>
            </a:r>
            <a:r>
              <a:rPr lang="en-US" dirty="0" err="1"/>
              <a:t>custom_logging.json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CF4A89-1A5A-9E19-106F-39910FCB4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81" y="1393327"/>
            <a:ext cx="6074271" cy="46720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3456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63C9C87-D663-EF2A-2EC1-06C7D759D3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OLDB Scanning from VLT to ELT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55BC9E-2E2C-B5CF-AA55-5FF8D49B7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3" y="1349083"/>
            <a:ext cx="10042598" cy="48827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96945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OLDB Scanning from ELT to VLT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A3ED4A-5547-FDE1-8756-5EE48ADC2D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4145" y="2014539"/>
            <a:ext cx="4411116" cy="350880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Scanning of configurable list of OLDB data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Event 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Similar tree on ELT and VLT side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Creation prior to </a:t>
            </a:r>
            <a:r>
              <a:rPr lang="en-US" dirty="0" err="1"/>
              <a:t>evltgw</a:t>
            </a:r>
            <a:r>
              <a:rPr lang="en-US" dirty="0"/>
              <a:t> startup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E18AE714-A146-C7B3-65A8-B188817386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3978" b="3978"/>
          <a:stretch>
            <a:fillRect/>
          </a:stretch>
        </p:blipFill>
        <p:spPr>
          <a:xfrm>
            <a:off x="807316" y="1616508"/>
            <a:ext cx="5501120" cy="43643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02364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Alarm forward, telemetry ingestion in </a:t>
            </a:r>
            <a:r>
              <a:rPr lang="en-GB" dirty="0" err="1"/>
              <a:t>datalab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515700" lvl="1" indent="-342900"/>
            <a:r>
              <a:rPr lang="en-GB" sz="2000" dirty="0"/>
              <a:t>Paranal </a:t>
            </a:r>
            <a:r>
              <a:rPr lang="en-GB" sz="2000" dirty="0" err="1"/>
              <a:t>datalab</a:t>
            </a:r>
            <a:r>
              <a:rPr lang="en-GB" sz="2000" dirty="0"/>
              <a:t>: set of data analysis tools and engineering datasets.</a:t>
            </a:r>
            <a:br>
              <a:rPr lang="en-GB" sz="2000" dirty="0"/>
            </a:br>
            <a:endParaRPr lang="en-GB" sz="2000" dirty="0"/>
          </a:p>
          <a:p>
            <a:pPr marL="515700" lvl="1" indent="-342900"/>
            <a:r>
              <a:rPr lang="en-GB" sz="2000" dirty="0"/>
              <a:t>Ingestion in </a:t>
            </a:r>
            <a:r>
              <a:rPr lang="en-GB" sz="2000" dirty="0" err="1"/>
              <a:t>datalab’s</a:t>
            </a:r>
            <a:r>
              <a:rPr lang="en-GB" sz="2000" dirty="0"/>
              <a:t> Elastic Search</a:t>
            </a:r>
            <a:br>
              <a:rPr lang="en-GB" sz="2000" dirty="0"/>
            </a:br>
            <a:endParaRPr lang="en-GB" sz="2000" dirty="0"/>
          </a:p>
          <a:p>
            <a:pPr marL="515700" lvl="1" indent="-342900"/>
            <a:r>
              <a:rPr lang="en-GB" sz="2000" dirty="0"/>
              <a:t>Alarm forwarding: OLDB data points, callbacks write data in ES.</a:t>
            </a:r>
            <a:br>
              <a:rPr lang="en-GB" sz="2000" dirty="0"/>
            </a:br>
            <a:endParaRPr lang="en-GB" sz="2000" dirty="0"/>
          </a:p>
          <a:p>
            <a:pPr marL="515700" lvl="1" indent="-342900"/>
            <a:r>
              <a:rPr lang="en-GB" sz="2000" dirty="0"/>
              <a:t>Telemetry ingestion, do not go through ELT gateway</a:t>
            </a:r>
          </a:p>
          <a:p>
            <a:pPr marL="857700" lvl="2" indent="-342900"/>
            <a:r>
              <a:rPr lang="en-GB" sz="2000" dirty="0"/>
              <a:t>Logs: use of </a:t>
            </a:r>
            <a:r>
              <a:rPr lang="en-GB" sz="2000" dirty="0" err="1"/>
              <a:t>filebeat</a:t>
            </a:r>
            <a:r>
              <a:rPr lang="en-GB" sz="2000" dirty="0"/>
              <a:t> and </a:t>
            </a:r>
            <a:r>
              <a:rPr lang="en-GB" sz="2000" dirty="0" err="1"/>
              <a:t>logstash</a:t>
            </a:r>
            <a:endParaRPr lang="en-GB" sz="2000" dirty="0"/>
          </a:p>
          <a:p>
            <a:pPr marL="857700" lvl="2" indent="-342900"/>
            <a:r>
              <a:rPr lang="en-GB" sz="2000" dirty="0"/>
              <a:t>Telemetry: use of CII Telemetry Archiver.</a:t>
            </a:r>
            <a:br>
              <a:rPr lang="en-GB" sz="2000" dirty="0"/>
            </a:br>
            <a:br>
              <a:rPr lang="en-GB" sz="2000" dirty="0"/>
            </a:br>
            <a:endParaRPr lang="en-GB" sz="2000" dirty="0"/>
          </a:p>
          <a:p>
            <a:pPr lvl="1" indent="0">
              <a:buNone/>
            </a:pPr>
            <a:endParaRPr lang="en-GB" sz="2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&lt;Ivan Munoz, Christophe Moins&gt;,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447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&lt;author(s)&gt;,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Ivan Munoz – </a:t>
            </a:r>
            <a:r>
              <a:rPr lang="en-GB" dirty="0" err="1"/>
              <a:t>imunoz@</a:t>
            </a:r>
            <a:r>
              <a:rPr lang="en-GB" err="1"/>
              <a:t>eso</a:t>
            </a:r>
            <a:r>
              <a:rPr lang="en-GB"/>
              <a:t>.org</a:t>
            </a:r>
            <a:br>
              <a:rPr lang="en-GB" dirty="0"/>
            </a:br>
            <a:r>
              <a:rPr lang="en-GB" dirty="0"/>
              <a:t>Christophe Moins – cmoins@eso.org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1290</Words>
  <Application>Microsoft Office PowerPoint</Application>
  <PresentationFormat>Widescreen</PresentationFormat>
  <Paragraphs>109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Georgia</vt:lpstr>
      <vt:lpstr>Office</vt:lpstr>
      <vt:lpstr>think-cell Folie</vt:lpstr>
      <vt:lpstr>ELT CII/VLT CCS Gateway</vt:lpstr>
      <vt:lpstr>What is the ELT CII/VLT CCS Gateway ?  </vt:lpstr>
      <vt:lpstr>Deployment  </vt:lpstr>
      <vt:lpstr>Deployment and startup </vt:lpstr>
      <vt:lpstr>Sending commands to VLT process</vt:lpstr>
      <vt:lpstr>Sending commands to VLT process</vt:lpstr>
      <vt:lpstr>Sending commands to ELT component from VLT</vt:lpstr>
      <vt:lpstr>Sending commands to ELT component from VLT</vt:lpstr>
      <vt:lpstr>Sending commands to ELT component from VLT</vt:lpstr>
      <vt:lpstr>Retrieving metadata</vt:lpstr>
      <vt:lpstr>Requesting TCS State</vt:lpstr>
      <vt:lpstr>OLDB Scanning from VLT to ELT</vt:lpstr>
      <vt:lpstr>OLDB Scanning from VLT to ELT</vt:lpstr>
      <vt:lpstr>OLDB Scanning from ELT to VLT</vt:lpstr>
      <vt:lpstr>Alarm forward, telemetry ingestion in datalab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Christophe Moins</cp:lastModifiedBy>
  <cp:revision>401</cp:revision>
  <dcterms:created xsi:type="dcterms:W3CDTF">2023-10-25T15:44:01Z</dcterms:created>
  <dcterms:modified xsi:type="dcterms:W3CDTF">2024-11-19T07:51:59Z</dcterms:modified>
</cp:coreProperties>
</file>