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638" r:id="rId3"/>
    <p:sldId id="609" r:id="rId4"/>
    <p:sldId id="622" r:id="rId5"/>
    <p:sldId id="623" r:id="rId6"/>
    <p:sldId id="634" r:id="rId7"/>
    <p:sldId id="625" r:id="rId8"/>
    <p:sldId id="628" r:id="rId9"/>
    <p:sldId id="285" r:id="rId10"/>
    <p:sldId id="608" r:id="rId11"/>
    <p:sldId id="302" r:id="rId12"/>
    <p:sldId id="304" r:id="rId13"/>
  </p:sldIdLst>
  <p:sldSz cx="12192000" cy="6858000"/>
  <p:notesSz cx="6858000" cy="9144000"/>
  <p:custDataLst>
    <p:tags r:id="rId15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336600"/>
    <a:srgbClr val="D21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1" autoAdjust="0"/>
    <p:restoredTop sz="84648" autoAdjust="0"/>
  </p:normalViewPr>
  <p:slideViewPr>
    <p:cSldViewPr snapToGrid="0">
      <p:cViewPr varScale="1">
        <p:scale>
          <a:sx n="75" d="100"/>
          <a:sy n="75" d="100"/>
        </p:scale>
        <p:origin x="90" y="34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2189C-3680-4E34-AEC6-9D75DCBF6EAC}" type="datetimeFigureOut">
              <a:rPr lang="de-CH" smtClean="0"/>
              <a:t>20.11.2024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F41-BE06-4DE3-A191-16FB7717111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28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38572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3A21A-F1D2-7D4C-8398-C9399E5F866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461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you can see a simplified view of the control system, with the main components.</a:t>
            </a:r>
          </a:p>
          <a:p>
            <a:r>
              <a:rPr lang="en-US" dirty="0"/>
              <a:t>Few words on LCS -&gt; LSV -&gt; HLCC/TREx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3A21A-F1D2-7D4C-8398-C9399E5F866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807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Command/reply -&gt; infer status from pub/sub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3A21A-F1D2-7D4C-8398-C9399E5F866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156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Implemented with RAD toolkit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Standard state machine + extensions,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SCXML generated and interpreter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Actions Activities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Estimators and Controllers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Estimation events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3A21A-F1D2-7D4C-8398-C9399E5F866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618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 backward calculation</a:t>
            </a:r>
          </a:p>
          <a:p>
            <a:r>
              <a:rPr lang="en-GB" dirty="0"/>
              <a:t>Command -&gt; Reply -&gt; state variables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3A21A-F1D2-7D4C-8398-C9399E5F866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6842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Pathfinder: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Test infrastructure, architecture and design patterns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Core of incremental development</a:t>
            </a:r>
          </a:p>
          <a:p>
            <a:r>
              <a:rPr lang="en-GB" dirty="0"/>
              <a:t>Developed by features for instrumentation and integration testing</a:t>
            </a:r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3A21A-F1D2-7D4C-8398-C9399E5F866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9657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A3A21A-F1D2-7D4C-8398-C9399E5F866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324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TRS network protocols: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Precision Time Protocol (PTP) for microsecond range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Network Time Protocol (NTP) for 10’s of milliseconds range.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International Atomic Time (TAI) timescale as the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monotonic clock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measure elapsed times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UTC as wall-clock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timestamps, with UNIX epoch (Midnight, 1 January 1970).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Synchronous Commands frequency-locked to absolute time ticks with zero offset.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Synchronous Command at any time within time window (from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TEi+1) 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determined by the command rate and latency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Expected to be applied at next time event following the reception of the command (TEi+1)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A3A21A-F1D2-7D4C-8398-C9399E5F866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095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control model consists of: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software needed to run a generic instrument (incl. the ICS high-level framework).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Computers/workstations.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Network equipment to interconnect the control model units and to interface to external systems.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Sample hardware.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Mock-up versions of units interfacing with ICS, i.e. TCS, AO, detector controllers, dataflow systems,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etc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Field Electronics Simulation: LCU/LSU simulation of field electronics.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Actuator/Sensor Simulation: LCU/LSU simulation of subsystem actuators/sensors. 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LCUs/LSUs and field electronics are present, but not connected to the sensors and actuators of the subsystem.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A3A21A-F1D2-7D4C-8398-C9399E5F866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057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Title of your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 dirty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G.Chiozzi, November 25th - 28th, Instrument Control Systems 2024</a:t>
            </a:r>
            <a:endParaRPr lang="en-GB" i="1" noProof="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90336D-C8E3-3383-63E9-C4CCAAA1D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D634B7-176B-801C-E816-2C762102B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This is the chapter title and </a:t>
            </a:r>
            <a:br>
              <a:rPr lang="en-GB" noProof="0" dirty="0"/>
            </a:br>
            <a:r>
              <a:rPr lang="en-GB" noProof="0" dirty="0"/>
              <a:t>it can go on 3 to 4 lines.</a:t>
            </a:r>
            <a:br>
              <a:rPr lang="en-GB" noProof="0" dirty="0"/>
            </a:br>
            <a:r>
              <a:rPr lang="en-GB" noProof="0" dirty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A00B84-F826-7AC9-A28F-475EBB973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9"/>
            <a:ext cx="5342305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C67C5E-C5D4-9326-4183-C80C10ABD343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0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There could be a </a:t>
            </a:r>
            <a:br>
              <a:rPr lang="en-GB" noProof="0" dirty="0"/>
            </a:br>
            <a:r>
              <a:rPr lang="en-GB" noProof="0" dirty="0"/>
              <a:t>section title as well.</a:t>
            </a:r>
            <a:br>
              <a:rPr lang="en-GB" noProof="0" dirty="0"/>
            </a:br>
            <a:r>
              <a:rPr lang="en-GB" noProof="0" dirty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035807-A58D-C6A4-D7C0-1E12619E1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37D7-F11D-6494-2E15-335F7B85337B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8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8884" y="451141"/>
            <a:ext cx="497477" cy="6477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C562AB-F20A-0117-8ABB-4C6CAE32B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873F94-186D-3156-FEFA-3F0B7F845A2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B34766-A3BB-4165-CC57-2BE3C22A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3450F8-6306-9500-F151-BDB19750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full background image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5A207C-46C0-F407-78B2-6640ADE3C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C000D7-8B88-2B9E-A1D0-2A106D9C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blue background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G.Chiozzi, November 25th - 28th, Instrument Control Systems 2024</a:t>
            </a:r>
            <a:endParaRPr lang="en-GB" i="1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01649B5-7285-2559-21A4-3C609DF08973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4DA13-9979-4452-B6DE-309D7DC6A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5F86A8-A2DE-F488-BBD2-CF6F7532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7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 dirty="0"/>
              <a:t>1-Column Text + white background</a:t>
            </a:r>
          </a:p>
          <a:p>
            <a:pPr lvl="0"/>
            <a:r>
              <a:rPr lang="en-GB" noProof="0" dirty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HLCC - </a:t>
            </a:r>
            <a:r>
              <a:rPr lang="en-US" dirty="0" err="1"/>
              <a:t>G.Chiozzi</a:t>
            </a:r>
            <a:r>
              <a:rPr lang="en-US" dirty="0"/>
              <a:t>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5B547A-BEF3-D0B6-BB29-EF55FF35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A0426-815F-60A6-72EE-5C21B4DEC1E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3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G.Chiozzi, November 25th - 28th, Instrument Control Systems 2024</a:t>
            </a:r>
            <a:endParaRPr lang="en-GB" i="1" noProof="0" dirty="0"/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13303C-C1E6-DEEA-79FE-604C62A23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2A8D-1DBE-BD85-92F3-EFE59AC18E5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G.Chiozzi, November 25th - 28th, Instrument Control Systems 2024</a:t>
            </a:r>
            <a:endParaRPr lang="en-GB" i="1" noProof="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6F391-9E9D-5245-65CF-E3CFA03D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9C018-FF84-C96B-EA76-19F07A39AD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G.Chiozzi, November 25th - 28th, Instrument Control Systems 2024</a:t>
            </a:r>
            <a:endParaRPr lang="en-GB" i="1" noProof="0" dirty="0"/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8556-886A-E522-20D7-EB82D68C3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20026" y="3572388"/>
            <a:ext cx="532064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248BAE-D5A4-D471-F717-01AAD766CE3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0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noProof="0"/>
              <a:t>G.Chiozzi,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F0BCB-94E0-C8DF-CA0D-110BDFA7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3218" y="3555579"/>
            <a:ext cx="53542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70BC-3860-3818-C0D2-622F18C3264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6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US" noProof="0"/>
              <a:t>G.Chiozzi,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0195-83B7-B53A-4C4E-05C189139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AD612-3F82-05E4-30B3-E5078599D064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1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G.Chiozzi, November 25th - 28th, Instrument Control Systems 2024</a:t>
            </a:r>
            <a:endParaRPr lang="en-GB" i="1" noProof="0" dirty="0"/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754F02-1870-6880-20CA-D4782BAD5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5410-27F4-850D-DA3F-396D0AF5105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41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688253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3946" y="1576800"/>
            <a:ext cx="4690207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C6DC24-4FE7-D11D-4BDE-12E056B1B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E768621-8630-6BEF-02C9-A783CD05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55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3B671B-11B8-5EB5-1223-D11D27286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B441EE-3C96-1FDB-E79B-71F2D5059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8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698EEB-8508-290B-719E-40DC2BFCD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12B761F-D416-8958-C975-EAF67347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9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299F04-C96D-4539-6FD6-6864182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3BE50-95F9-93B1-7C3C-AA620931B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47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22225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Creative Layout 01, Arial, 18 pt, black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5CF15C-8172-5EC7-3580-6120E65E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629384-5E10-BB46-F3D3-C4C9F49C6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0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22225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Creative Layout 2</a:t>
            </a:r>
            <a:br>
              <a:rPr lang="en-GB" noProof="0" dirty="0"/>
            </a:br>
            <a:r>
              <a:rPr lang="en-GB" noProof="0" dirty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06D1A8-9633-66EB-1EA4-752C9039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D6DF06-4DA4-1A57-9E2A-7846123C9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84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endParaRPr lang="de-CH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921E16-7DA0-45EF-EA48-A00C7539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3700" y="2661820"/>
            <a:ext cx="355329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B4866D-C821-28BF-B97B-2070E5220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51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033-1B27-2ECE-1AC2-4C0A982DA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666372" y="4018732"/>
            <a:ext cx="4427958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08496-BF18-B186-3C56-0669606A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4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G.Chiozzi, November 25th - 28th, Instrument Control Systems 2024</a:t>
            </a:r>
            <a:endParaRPr lang="en-GB" i="1" noProof="0" dirty="0"/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3DABF5-8C90-B4EE-E548-ECA7C2C08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8BFF-79D3-5B00-D8CC-413F98089B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8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 dirty="0"/>
              <a:t>Quote on full background image</a:t>
            </a:r>
          </a:p>
          <a:p>
            <a:pPr lvl="0"/>
            <a:r>
              <a:rPr lang="en-GB" noProof="0" dirty="0"/>
              <a:t>Georgia, Italic, 40 pt, centre aligned</a:t>
            </a:r>
          </a:p>
          <a:p>
            <a:pPr lvl="1"/>
            <a:r>
              <a:rPr lang="en-GB" noProof="0" dirty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Author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4CFC0D-F6B8-6E72-2F7D-409808024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3585" y="3557170"/>
            <a:ext cx="533353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2FAA5C-4C5C-25C0-8AA2-1268DF92F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141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91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Quote, Georgia, Italic, 30 pt</a:t>
            </a:r>
            <a:br>
              <a:rPr lang="en-GB" noProof="0" dirty="0"/>
            </a:br>
            <a:r>
              <a:rPr lang="en-GB" noProof="0" dirty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G.Chiozzi, November 25th - 28th, Instrument Control Systems 2024</a:t>
            </a:r>
            <a:endParaRPr lang="en-GB" i="1" noProof="0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5739-CD2F-8DC7-5976-CD1FE8BF3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6579" y="3558941"/>
            <a:ext cx="5347541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AD787F-CA08-939C-59CD-57F8A27451E0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88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G.Chiozzi,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24734D8-8B07-78D5-43B8-8F1E5049E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8099" y="3570460"/>
            <a:ext cx="53245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CCC7B4-F4B9-6134-9B2E-4BEA839EA568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26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4383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 dirty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G.Chiozzi,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ACF552-8FB0-CAE7-0584-8327FAA9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413DAC-6F2A-B640-BB3F-22EB0960C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G.Chiozzi, November 25th - 28th, Instrument Control Systems 2024</a:t>
            </a:r>
            <a:endParaRPr lang="en-GB" i="1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6AEBF-45BD-AB32-079A-1B2E5D11E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B467B1-BC6B-C29B-DB91-4D4076C82656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80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 Questions?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G.Chiozzi,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564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7128386" y="6453189"/>
            <a:ext cx="6609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CA89A-7F63-7545-9B43-AF7DF332BE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524919" y="1131006"/>
            <a:ext cx="11664000" cy="5278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58A6FE-926B-4E96-964E-67D12B3D9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1915" y="6453188"/>
            <a:ext cx="6626472" cy="365125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Status of the ELT control software development, SPIE2024 - 13101-4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4783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DB1292B2-D301-0883-6EF0-7482939E93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20232" y="6453189"/>
            <a:ext cx="76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CA89A-7F63-7545-9B43-AF7DF332BE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92B820-6626-4980-A629-D776453B2D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1915" y="6453188"/>
            <a:ext cx="65183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US" dirty="0"/>
              <a:t>Status of the ELT control software development, SPIE2024 - 13101-4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73550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7381" y="1124744"/>
            <a:ext cx="5856651" cy="53284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84032" y="1124744"/>
            <a:ext cx="5807968" cy="53284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942667" y="6453189"/>
            <a:ext cx="846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CA89A-7F63-7545-9B43-AF7DF332BE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8A77FB6-01F6-4B93-9113-2902D6BD1FA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1916" y="6453188"/>
            <a:ext cx="6332637" cy="365125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ELT High Level Coordination and Control, SPIE2022 - 12189-48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4517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38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4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5" imgW="410" imgH="409" progId="TCLayout.ActiveDocument.1">
                  <p:embed/>
                </p:oleObj>
              </mc:Choice>
              <mc:Fallback>
                <p:oleObj name="think-cell Folie" r:id="rId35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G.Chiozzi, November 25th - 28th, Instrument Control Systems 2024</a:t>
            </a:r>
            <a:endParaRPr lang="en-GB" i="1" noProof="0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5ECF14B-8906-1F35-8706-ADE4F50C4CB2}"/>
              </a:ext>
            </a:extLst>
          </p:cNvPr>
          <p:cNvSpPr txBox="1"/>
          <p:nvPr userDrawn="1"/>
        </p:nvSpPr>
        <p:spPr>
          <a:xfrm>
            <a:off x="5337270" y="1809178"/>
            <a:ext cx="1695355" cy="102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5E7D917-1DA2-1D17-CA57-6D03E4089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0655A-129B-FC48-1858-C7C4EA66F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00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53" r:id="rId9"/>
    <p:sldLayoutId id="214748365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81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  <p:sldLayoutId id="2147483682" r:id="rId30"/>
    <p:sldLayoutId id="2147483683" r:id="rId31"/>
    <p:sldLayoutId id="2147483684" r:id="rId3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90" userDrawn="1">
          <p15:clr>
            <a:srgbClr val="F26B43"/>
          </p15:clr>
        </p15:guide>
        <p15:guide id="5" pos="886" userDrawn="1">
          <p15:clr>
            <a:srgbClr val="F26B43"/>
          </p15:clr>
        </p15:guide>
        <p15:guide id="6" pos="1181" userDrawn="1">
          <p15:clr>
            <a:srgbClr val="F26B43"/>
          </p15:clr>
        </p15:guide>
        <p15:guide id="7" pos="1476" userDrawn="1">
          <p15:clr>
            <a:srgbClr val="F26B43"/>
          </p15:clr>
        </p15:guide>
        <p15:guide id="8" pos="1772" userDrawn="1">
          <p15:clr>
            <a:srgbClr val="F26B43"/>
          </p15:clr>
        </p15:guide>
        <p15:guide id="9" pos="2067" userDrawn="1">
          <p15:clr>
            <a:srgbClr val="F26B43"/>
          </p15:clr>
        </p15:guide>
        <p15:guide id="10" pos="2363" userDrawn="1">
          <p15:clr>
            <a:srgbClr val="F26B43"/>
          </p15:clr>
        </p15:guide>
        <p15:guide id="11" pos="2658" userDrawn="1">
          <p15:clr>
            <a:srgbClr val="F26B43"/>
          </p15:clr>
        </p15:guide>
        <p15:guide id="12" pos="2953" userDrawn="1">
          <p15:clr>
            <a:srgbClr val="F26B43"/>
          </p15:clr>
        </p15:guide>
        <p15:guide id="13" pos="3249" userDrawn="1">
          <p15:clr>
            <a:srgbClr val="F26B43"/>
          </p15:clr>
        </p15:guide>
        <p15:guide id="14" pos="3544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4135" userDrawn="1">
          <p15:clr>
            <a:srgbClr val="F26B43"/>
          </p15:clr>
        </p15:guide>
        <p15:guide id="17" pos="4430" userDrawn="1">
          <p15:clr>
            <a:srgbClr val="F26B43"/>
          </p15:clr>
        </p15:guide>
        <p15:guide id="18" pos="4726" userDrawn="1">
          <p15:clr>
            <a:srgbClr val="F26B43"/>
          </p15:clr>
        </p15:guide>
        <p15:guide id="19" pos="5021" userDrawn="1">
          <p15:clr>
            <a:srgbClr val="F26B43"/>
          </p15:clr>
        </p15:guide>
        <p15:guide id="20" pos="5316" userDrawn="1">
          <p15:clr>
            <a:srgbClr val="F26B43"/>
          </p15:clr>
        </p15:guide>
        <p15:guide id="21" pos="5612" userDrawn="1">
          <p15:clr>
            <a:srgbClr val="F26B43"/>
          </p15:clr>
        </p15:guide>
        <p15:guide id="22" pos="5907" userDrawn="1">
          <p15:clr>
            <a:srgbClr val="F26B43"/>
          </p15:clr>
        </p15:guide>
        <p15:guide id="23" pos="6203" userDrawn="1">
          <p15:clr>
            <a:srgbClr val="F26B43"/>
          </p15:clr>
        </p15:guide>
        <p15:guide id="24" pos="6498" userDrawn="1">
          <p15:clr>
            <a:srgbClr val="F26B43"/>
          </p15:clr>
        </p15:guide>
        <p15:guide id="25" pos="6793" userDrawn="1">
          <p15:clr>
            <a:srgbClr val="F26B43"/>
          </p15:clr>
        </p15:guide>
        <p15:guide id="26" pos="7089" userDrawn="1">
          <p15:clr>
            <a:srgbClr val="F26B43"/>
          </p15:clr>
        </p15:guide>
        <p15:guide id="27" pos="7384" userDrawn="1">
          <p15:clr>
            <a:srgbClr val="F26B43"/>
          </p15:clr>
        </p15:guide>
        <p15:guide id="28" orient="horz" userDrawn="1">
          <p15:clr>
            <a:srgbClr val="F26B43"/>
          </p15:clr>
        </p15:guide>
        <p15:guide id="29" orient="horz" pos="4320" userDrawn="1">
          <p15:clr>
            <a:srgbClr val="F26B43"/>
          </p15:clr>
        </p15:guide>
        <p15:guide id="30" orient="horz" pos="249" userDrawn="1">
          <p15:clr>
            <a:srgbClr val="F26B43"/>
          </p15:clr>
        </p15:guide>
        <p15:guide id="31" orient="horz" pos="40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3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ftp.eso.org/pub/elt/repos/docs/HLCC/hlcc-doc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Relationship Id="rId6" Type="http://schemas.openxmlformats.org/officeDocument/2006/relationships/hyperlink" Target="https://pdm.eso.org/kronodoc/HQ/ESO-311982" TargetMode="External"/><Relationship Id="rId5" Type="http://schemas.openxmlformats.org/officeDocument/2006/relationships/hyperlink" Target="https://europeansouthernobservatory.sharepoint.com/sites/CCS/_layouts/OneNote.aspx?id=%2Fsites%2FCCS%2FShared%20Documents%2FCCS%20Interface%2FCCS%20High%20Level%20Coordination%20and%20Control%20-%20OneNote&amp;wd=target%28HLCC%20Documentation.one%7C6FBC4307-D8CA-43FC-9852-206F71640F17%2FImplemented%20features%20in%20the%20telescope%20simulator%7C21D9E6E1-34F4-43BC-B0B1-74D87CB34B24%2F%29" TargetMode="External"/><Relationship Id="rId4" Type="http://schemas.openxmlformats.org/officeDocument/2006/relationships/hyperlink" Target="onenote:https://europeansouthernobservatory.sharepoint.com/sites/CCS/Shared%20Documents/CCS%20Interface/CCS%20High%20Level%20Coordination%20and%20Control%20-%20OneNote/HLCC%20Documentation.one#Implemented%20features%20in%20the%20telescope%20simulator&amp;section-id={6FBC4307-D8CA-43FC-9852-206F71640F17}&amp;page-id={21D9E6E1-34F4-43BC-B0B1-74D87CB34B24}&amp;end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ftp.eso.org/pub/elt/repos/docs/HLCC/hlcc-doc/" TargetMode="External"/><Relationship Id="rId2" Type="http://schemas.openxmlformats.org/officeDocument/2006/relationships/hyperlink" Target="mailto:gchiozzi@eso.org" TargetMode="Externa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hyperlink" Target="https://pdm.eso.org/kronodoc/HQ/ESO-311982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ilver dome with a circular object in the middle of a desert">
            <a:extLst>
              <a:ext uri="{FF2B5EF4-FFF2-40B4-BE49-F238E27FC236}">
                <a16:creationId xmlns:a16="http://schemas.microsoft.com/office/drawing/2014/main" id="{B596F235-1CB4-DA17-66B3-0FCFAE8723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8566E0C-FA6E-54A2-225D-2AF65AECB4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76492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410" imgH="409" progId="TCLayout.ActiveDocument.1">
                  <p:embed/>
                </p:oleObj>
              </mc:Choice>
              <mc:Fallback>
                <p:oleObj name="think-cell Folie" r:id="rId5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099AAC83-6D97-6BEC-F0E9-9B61E2688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noFill/>
        </p:spPr>
        <p:txBody>
          <a:bodyPr/>
          <a:lstStyle/>
          <a:p>
            <a:pPr algn="r"/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H</a:t>
            </a:r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LCC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C57B5CD-E0DE-E06E-AA7B-0AFFC18732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GB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G.Chiozzi</a:t>
            </a:r>
            <a:b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and the HLCC team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8DF2062-2DE8-6125-3A32-7529A00C0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HLCC - </a:t>
            </a:r>
            <a:r>
              <a:rPr lang="en-US" i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G.Chiozzi</a:t>
            </a:r>
            <a:r>
              <a:rPr lang="en-US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, November 25th - 28th, Instrument Control Systems 2024</a:t>
            </a:r>
            <a:endParaRPr lang="de-CH" i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1D97568-A082-0238-0616-D1B047216E9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>
                <a:solidFill>
                  <a:schemeClr val="accent2">
                    <a:lumMod val="60000"/>
                    <a:lumOff val="40000"/>
                  </a:schemeClr>
                </a:solidFill>
              </a:rPr>
              <a:t>Data Classification: ESO PUBLIC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Foliennummernplatzhalter 20">
            <a:extLst>
              <a:ext uri="{FF2B5EF4-FFF2-40B4-BE49-F238E27FC236}">
                <a16:creationId xmlns:a16="http://schemas.microsoft.com/office/drawing/2014/main" id="{9822CE10-9A6A-7EAF-834E-E1555D3B7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D6064-FB9F-4877-ADF1-97150FF2D969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10" name="Picture 9" descr="A blue and white logo&#10;&#10;Description automatically generated">
            <a:extLst>
              <a:ext uri="{FF2B5EF4-FFF2-40B4-BE49-F238E27FC236}">
                <a16:creationId xmlns:a16="http://schemas.microsoft.com/office/drawing/2014/main" id="{F5E9FFDF-DFBF-F306-C22C-8DCE38D751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084" y="405963"/>
            <a:ext cx="780288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1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EFBCDA-0B51-FDF5-A793-C7A8475622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287EB-2E3F-893F-EA00-1CF559DCBFF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36623" y="1246241"/>
            <a:ext cx="9630595" cy="504394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Single interface for instruments and operators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Coordination responsibility in CCS</a:t>
            </a:r>
          </a:p>
          <a:p>
            <a:pPr marL="458550" lvl="1" indent="-285750"/>
            <a:r>
              <a:rPr lang="en-US" dirty="0"/>
              <a:t>Command and retrieve information from the LSVs.</a:t>
            </a:r>
          </a:p>
          <a:p>
            <a:pPr marL="458550" lvl="1" indent="-285750"/>
            <a:r>
              <a:rPr lang="en-US" dirty="0"/>
              <a:t>Interacts with TREx</a:t>
            </a:r>
          </a:p>
          <a:p>
            <a:pPr marL="458550" lvl="1" indent="-285750"/>
            <a:r>
              <a:rPr lang="en-US" dirty="0"/>
              <a:t>Publish data for the instruments and other subsystems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Implements core use cases (presetting, offseting, tracking)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Designed for flexibility (for AIV and Commissioning):</a:t>
            </a:r>
          </a:p>
          <a:p>
            <a:pPr marL="458550" lvl="1" indent="-285750"/>
            <a:r>
              <a:rPr lang="en-US" dirty="0"/>
              <a:t>Extensible and dynamically definable state and target variables using python functions</a:t>
            </a:r>
          </a:p>
          <a:p>
            <a:pPr marL="458550" lvl="1" indent="-285750"/>
            <a:r>
              <a:rPr lang="en-US" dirty="0"/>
              <a:t>Sequences and python scripts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Includes the telescope simulator for the instrument teams</a:t>
            </a:r>
            <a:br>
              <a:rPr lang="en-US" dirty="0"/>
            </a:br>
            <a:r>
              <a:rPr lang="en-US" dirty="0"/>
              <a:t>(as much as possible the same code, discrimination at deployment time)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ADEF361-E6AD-DEA1-BC52-B94519FDE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HLCC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43CC4-A76D-2281-90D6-4A07B082A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i="1" dirty="0"/>
              <a:t>HLCC - </a:t>
            </a:r>
            <a:r>
              <a:rPr lang="en-US" i="1" dirty="0" err="1"/>
              <a:t>G.Chiozzi</a:t>
            </a:r>
            <a:r>
              <a:rPr lang="en-US" i="1" dirty="0"/>
              <a:t>, November 25th - 28th, Instrument Control Systems 2024</a:t>
            </a:r>
            <a:endParaRPr lang="de-CH" i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886209-8BAA-BAEF-7770-782B92CA49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084" y="1136073"/>
            <a:ext cx="4858157" cy="276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207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666346-1E61-4D24-8CD2-1039CB1DF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3D90D78-6011-42D1-863E-277C04DCC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System with HLCC - Overview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FE991A-49B3-4D64-9488-0A35FA3BC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i="1" dirty="0"/>
              <a:t>HLCC - </a:t>
            </a:r>
            <a:r>
              <a:rPr lang="en-US" i="1" dirty="0" err="1"/>
              <a:t>G.Chiozzi</a:t>
            </a:r>
            <a:r>
              <a:rPr lang="en-US" i="1" dirty="0"/>
              <a:t>, November 25th - 28th, Instrument Control Systems 2024</a:t>
            </a:r>
            <a:endParaRPr lang="de-CH" i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70CFEDC-EF75-CF78-E82B-9EA0E41D7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492" y="1118188"/>
            <a:ext cx="7871017" cy="5186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606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956750-1BDF-464C-905C-B19CB7205E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9EC443B-91D0-4183-93C6-8B36865C2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HLCC SW stack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EF8AD2-756D-4705-8D79-1120C3588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i="1" dirty="0"/>
              <a:t>HLCC - </a:t>
            </a:r>
            <a:r>
              <a:rPr lang="en-US" i="1" dirty="0" err="1"/>
              <a:t>G.Chiozzi</a:t>
            </a:r>
            <a:r>
              <a:rPr lang="en-US" i="1" dirty="0"/>
              <a:t>, November 25th - 28th, Instrument Control Systems 2024</a:t>
            </a:r>
            <a:endParaRPr lang="de-CH" i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6B20CC-2BE1-4487-97B6-28DB8477E7F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74810" y="1267587"/>
            <a:ext cx="6627686" cy="51856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0764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62B7BCD-C30E-4A8B-80BD-0F0F7390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C1E47C2-9854-42DF-B627-097473695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Machine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77AF0-1601-4CC6-B821-B2E52C28CFE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76436" y="6453187"/>
            <a:ext cx="55081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/>
              <a:t>HLCC - </a:t>
            </a:r>
            <a:r>
              <a:rPr lang="en-US" i="1" dirty="0" err="1"/>
              <a:t>G.Chiozzi</a:t>
            </a:r>
            <a:r>
              <a:rPr lang="en-US" i="1" dirty="0"/>
              <a:t>, November 25th - 28th, Instrument Control Systems 2024</a:t>
            </a:r>
            <a:endParaRPr lang="de-CH" i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DA70B2-7661-4780-BD70-DC73D6265C7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80972" y="1200023"/>
            <a:ext cx="8987028" cy="51565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2800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C185C8A-583B-AD06-06EA-4A0DE68FC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5071" y="3421627"/>
            <a:ext cx="4565445" cy="287347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2CCD74-76C7-274A-15DB-365C20637C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6B43732-5120-69DB-ACD0-E168C2276B9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36623" y="1231490"/>
            <a:ext cx="11252295" cy="517817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Telescope “does not know” where it is looking based on internal telemetry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PFS is the only source of truth, looking at the sky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If we have guide stars, we can measure where we are and tell clients.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Pointing must just bring</a:t>
            </a:r>
            <a:br>
              <a:rPr lang="en-GB" dirty="0"/>
            </a:br>
            <a:r>
              <a:rPr lang="en-GB" dirty="0"/>
              <a:t>GSs in probes acquisition </a:t>
            </a:r>
            <a:br>
              <a:rPr lang="en-GB" dirty="0"/>
            </a:br>
            <a:r>
              <a:rPr lang="en-GB" dirty="0"/>
              <a:t>range.</a:t>
            </a:r>
            <a:endParaRPr lang="en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58C501F-6103-D4E3-4DFF-C5083E81F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 Backward Calculation</a:t>
            </a:r>
            <a:endParaRPr lang="en-D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B068FE-34C7-B5BE-5745-4077071AC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i="1" dirty="0"/>
              <a:t>HLCC - </a:t>
            </a:r>
            <a:r>
              <a:rPr lang="en-US" i="1" dirty="0" err="1"/>
              <a:t>G.Chiozzi</a:t>
            </a:r>
            <a:r>
              <a:rPr lang="en-US" i="1" dirty="0"/>
              <a:t>, November 25th - 28th, Instrument Control Systems 2024</a:t>
            </a:r>
            <a:endParaRPr lang="de-CH" i="1" dirty="0"/>
          </a:p>
        </p:txBody>
      </p:sp>
    </p:spTree>
    <p:extLst>
      <p:ext uri="{BB962C8B-B14F-4D97-AF65-F5344CB8AC3E}">
        <p14:creationId xmlns:p14="http://schemas.microsoft.com/office/powerpoint/2010/main" val="4135419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D6DDC8-4AD8-4BC9-BD26-C90651C1F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31000" y="6453189"/>
            <a:ext cx="635000" cy="365125"/>
          </a:xfrm>
        </p:spPr>
        <p:txBody>
          <a:bodyPr/>
          <a:lstStyle/>
          <a:p>
            <a:fld id="{CD6CA89A-7F63-7545-9B43-AF7DF332BE1B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CAC449A-C7E3-4995-91F3-4DFFAA1AA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CCS Simulator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27DF24-2DBE-4AFA-9207-51BFBFE036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5406" y="6453188"/>
            <a:ext cx="6027175" cy="365125"/>
          </a:xfrm>
        </p:spPr>
        <p:txBody>
          <a:bodyPr/>
          <a:lstStyle/>
          <a:p>
            <a:r>
              <a:rPr lang="en-US" i="1" dirty="0"/>
              <a:t>HLCC - </a:t>
            </a:r>
            <a:r>
              <a:rPr lang="en-US" i="1" dirty="0" err="1"/>
              <a:t>G.Chiozzi</a:t>
            </a:r>
            <a:r>
              <a:rPr lang="en-US" i="1" dirty="0"/>
              <a:t>, November 25th - 28th, Instrument Control Systems 2024</a:t>
            </a:r>
            <a:endParaRPr lang="de-CH" i="1" dirty="0"/>
          </a:p>
        </p:txBody>
      </p:sp>
      <p:pic>
        <p:nvPicPr>
          <p:cNvPr id="8" name="Picture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70C70F6-CF32-4CAE-AAA5-AB2A02B4E1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624" y="1240418"/>
            <a:ext cx="9731375" cy="474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025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8F1D64-2D1B-486C-8F51-4A8D2E6D1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2F3AC8-2CF0-47BA-872F-8D86CFE9127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36624" y="1293237"/>
            <a:ext cx="9733833" cy="4974827"/>
          </a:xfrm>
        </p:spPr>
        <p:txBody>
          <a:bodyPr/>
          <a:lstStyle/>
          <a:p>
            <a:pPr lvl="1"/>
            <a:r>
              <a:rPr lang="en-US" dirty="0"/>
              <a:t>Technical infrastructure available and routinely used.</a:t>
            </a:r>
            <a:br>
              <a:rPr lang="en-US" dirty="0"/>
            </a:br>
            <a:r>
              <a:rPr lang="en-US" sz="1600" dirty="0"/>
              <a:t>HLCC is a pathfinder for CII, DevEnv, design patterns…</a:t>
            </a:r>
            <a:endParaRPr lang="en-US" dirty="0"/>
          </a:p>
          <a:p>
            <a:pPr lvl="1"/>
            <a:r>
              <a:rPr lang="en-US" dirty="0"/>
              <a:t>Architecture and design defined</a:t>
            </a:r>
          </a:p>
          <a:p>
            <a:pPr lvl="1"/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version of Telescope simulator released with full CCS-INS interface.</a:t>
            </a:r>
            <a:br>
              <a:rPr lang="en-US" dirty="0"/>
            </a:br>
            <a:r>
              <a:rPr lang="en-US" sz="1600" dirty="0"/>
              <a:t>Documentation: </a:t>
            </a:r>
            <a:r>
              <a:rPr lang="en-GB" sz="16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https://ftp.eso.org/pub/elt/repos/docs/HLCC/hlcc-doc/</a:t>
            </a:r>
            <a:br>
              <a:rPr lang="en-US" sz="1600" dirty="0"/>
            </a:br>
            <a:r>
              <a:rPr lang="en-US" sz="1600" dirty="0">
                <a:solidFill>
                  <a:srgbClr val="0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OneNote: </a:t>
            </a:r>
            <a:r>
              <a:rPr lang="en-GB" sz="1600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Implemented features in the telescope simulator</a:t>
            </a:r>
            <a:r>
              <a:rPr lang="en-GB" sz="1600" dirty="0">
                <a:solidFill>
                  <a:srgbClr val="0070C0"/>
                </a:solidFill>
              </a:rPr>
              <a:t>  (</a:t>
            </a:r>
            <a:r>
              <a:rPr lang="en-GB" sz="1600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 view</a:t>
            </a:r>
            <a:r>
              <a:rPr lang="en-GB" sz="1600" dirty="0">
                <a:solidFill>
                  <a:srgbClr val="0070C0"/>
                </a:solidFill>
              </a:rPr>
              <a:t>)</a:t>
            </a:r>
            <a:endParaRPr lang="en-US" sz="1600" dirty="0">
              <a:solidFill>
                <a:srgbClr val="0070C0"/>
              </a:solidFill>
            </a:endParaRPr>
          </a:p>
          <a:p>
            <a:pPr lvl="1"/>
            <a:r>
              <a:rPr lang="en-US" dirty="0"/>
              <a:t>Core use cases implemented: system lifecycle, preset, offset, data publishing</a:t>
            </a:r>
          </a:p>
          <a:p>
            <a:pPr lvl="1"/>
            <a:r>
              <a:rPr lang="en-US" dirty="0"/>
              <a:t>Integrated with MS LSV, PFS LSV, TREx (limited functionality, other LSVs being integrated)</a:t>
            </a:r>
          </a:p>
          <a:p>
            <a:pPr lvl="1"/>
            <a:r>
              <a:rPr lang="en-US" dirty="0"/>
              <a:t>Installed in ECM and available to commissioning team for testing and development of commissioning procedures.</a:t>
            </a:r>
          </a:p>
          <a:p>
            <a:pPr lvl="1"/>
            <a:r>
              <a:rPr lang="en-US" dirty="0"/>
              <a:t>Additional use cases and functionality to be integrated as they become available</a:t>
            </a:r>
          </a:p>
          <a:p>
            <a:pPr lvl="1"/>
            <a:r>
              <a:rPr lang="en-US" dirty="0"/>
              <a:t>CCS-INS ICD being revised: </a:t>
            </a:r>
            <a:r>
              <a:rPr lang="en-US" sz="1600" dirty="0">
                <a:solidFill>
                  <a:srgbClr val="0070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https://pdm.eso.org/kronodoc/HQ/ESO-311982</a:t>
            </a:r>
            <a:r>
              <a:rPr lang="en-US" sz="1600" dirty="0">
                <a:solidFill>
                  <a:srgbClr val="0070C0"/>
                </a:solidFill>
              </a:rPr>
              <a:t>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B5187AB-6413-4615-985B-49456907A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62B2DA-3D41-444D-B9D1-E6978F89F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i="1" dirty="0"/>
              <a:t>HLCC - </a:t>
            </a:r>
            <a:r>
              <a:rPr lang="en-US" i="1" dirty="0" err="1"/>
              <a:t>G.Chiozzi</a:t>
            </a:r>
            <a:r>
              <a:rPr lang="en-US" i="1" dirty="0"/>
              <a:t>, November 25th - 28th, Instrument Control Systems 2024</a:t>
            </a:r>
            <a:endParaRPr lang="de-CH" i="1" dirty="0"/>
          </a:p>
        </p:txBody>
      </p:sp>
    </p:spTree>
    <p:extLst>
      <p:ext uri="{BB962C8B-B14F-4D97-AF65-F5344CB8AC3E}">
        <p14:creationId xmlns:p14="http://schemas.microsoft.com/office/powerpoint/2010/main" val="3599591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i="1" dirty="0"/>
              <a:t>HLCC - </a:t>
            </a:r>
            <a:r>
              <a:rPr lang="en-US" i="1" dirty="0" err="1"/>
              <a:t>G.Chiozzi</a:t>
            </a:r>
            <a:r>
              <a:rPr lang="en-US" i="1" dirty="0"/>
              <a:t>, November 25th - 28th, Instrument Control Systems 2024</a:t>
            </a:r>
            <a:endParaRPr lang="de-CH" i="1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 err="1"/>
              <a:t>european</a:t>
            </a:r>
            <a:r>
              <a:rPr lang="en-GB" dirty="0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4674" y="3496451"/>
            <a:ext cx="6146192" cy="2484019"/>
          </a:xfrm>
        </p:spPr>
        <p:txBody>
          <a:bodyPr/>
          <a:lstStyle/>
          <a:p>
            <a:pPr algn="l"/>
            <a:r>
              <a:rPr lang="en-GB" sz="1600" dirty="0" err="1"/>
              <a:t>G.Chiozzi</a:t>
            </a:r>
            <a:r>
              <a:rPr lang="en-GB" sz="1600" dirty="0"/>
              <a:t> – </a:t>
            </a:r>
            <a:r>
              <a:rPr lang="en-GB" sz="1600" dirty="0">
                <a:hlinkClick r:id="rId2"/>
              </a:rPr>
              <a:t>gchiozzi@eso.org</a:t>
            </a:r>
            <a:endParaRPr lang="en-GB" sz="1600" dirty="0"/>
          </a:p>
          <a:p>
            <a:pPr algn="l"/>
            <a:r>
              <a:rPr lang="en-GB" sz="1600" dirty="0">
                <a:hlinkClick r:id="rId3"/>
              </a:rPr>
              <a:t>HLCC Documentation: https://ftp.eso.org/pub/elt/repos/docs/HLCC/hlcc-doc/</a:t>
            </a:r>
            <a:r>
              <a:rPr lang="en-GB" sz="1600" dirty="0"/>
              <a:t> </a:t>
            </a:r>
          </a:p>
          <a:p>
            <a:pPr algn="l"/>
            <a:r>
              <a:rPr lang="en-GB" sz="1600" dirty="0"/>
              <a:t>CCS-INs ICD: </a:t>
            </a:r>
            <a:r>
              <a:rPr lang="en-GB" sz="1600" dirty="0">
                <a:hlinkClick r:id="rId4"/>
              </a:rPr>
              <a:t>https://pdm.eso.org/kronodoc/HQ/ESO-311982</a:t>
            </a:r>
            <a:r>
              <a:rPr lang="en-GB" sz="1600" dirty="0"/>
              <a:t> </a:t>
            </a:r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C17795AD-7C5C-E27D-7FD9-18A807BC39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FE5041-CC0D-07A6-632E-E1BBEE5596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5034" y="1217189"/>
            <a:ext cx="1343328" cy="2346573"/>
          </a:xfrm>
          <a:prstGeom prst="rect">
            <a:avLst/>
          </a:prstGeom>
        </p:spPr>
      </p:pic>
      <p:pic>
        <p:nvPicPr>
          <p:cNvPr id="11" name="Picture 10" descr="A construction site with cranes at night&#10;&#10;Description automatically generated">
            <a:extLst>
              <a:ext uri="{FF2B5EF4-FFF2-40B4-BE49-F238E27FC236}">
                <a16:creationId xmlns:a16="http://schemas.microsoft.com/office/drawing/2014/main" id="{ABE1AA91-2CF9-FF88-6796-6D32B272728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0962"/>
          <a:stretch/>
        </p:blipFill>
        <p:spPr>
          <a:xfrm>
            <a:off x="59592" y="130581"/>
            <a:ext cx="5290822" cy="168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EB9BBA-A24D-4363-8CB9-70EAC9E8E8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FB11968-7E86-495D-9702-B8A5D5DD9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Reserve/unused slides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70365F-C241-4B7F-819C-720583241D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76437" y="6453187"/>
            <a:ext cx="54344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/>
              <a:t>HLCC - </a:t>
            </a:r>
            <a:r>
              <a:rPr lang="en-US" i="1" dirty="0" err="1"/>
              <a:t>G.Chiozzi</a:t>
            </a:r>
            <a:r>
              <a:rPr lang="en-US" i="1" dirty="0"/>
              <a:t>, November 25th - 28th, Instrument Control Systems 2024</a:t>
            </a:r>
            <a:endParaRPr lang="de-CH" i="1" dirty="0"/>
          </a:p>
        </p:txBody>
      </p:sp>
    </p:spTree>
    <p:extLst>
      <p:ext uri="{BB962C8B-B14F-4D97-AF65-F5344CB8AC3E}">
        <p14:creationId xmlns:p14="http://schemas.microsoft.com/office/powerpoint/2010/main" val="2622363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1E28D47-C4A0-4646-AB45-DEFBD7FC81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6624" y="1124744"/>
            <a:ext cx="9571611" cy="1694626"/>
          </a:xfrm>
        </p:spPr>
        <p:txBody>
          <a:bodyPr/>
          <a:lstStyle/>
          <a:p>
            <a:r>
              <a:rPr lang="en-US" dirty="0"/>
              <a:t>Central Observatory Clock &amp; network infrastructure</a:t>
            </a:r>
          </a:p>
          <a:p>
            <a:r>
              <a:rPr lang="en-US" dirty="0"/>
              <a:t>NTP: ~10 </a:t>
            </a:r>
            <a:r>
              <a:rPr lang="en-US" dirty="0" err="1"/>
              <a:t>ms</a:t>
            </a:r>
            <a:r>
              <a:rPr lang="en-US" dirty="0"/>
              <a:t>, PTP ~us</a:t>
            </a:r>
          </a:p>
          <a:p>
            <a:r>
              <a:rPr lang="en-US" dirty="0"/>
              <a:t>TAI monotonic timescale &amp; UTC wall clock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31D1F91-42F6-40A4-865E-38179636F9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6625" y="2870919"/>
            <a:ext cx="4854576" cy="3487209"/>
          </a:xfrm>
        </p:spPr>
        <p:txBody>
          <a:bodyPr/>
          <a:lstStyle/>
          <a:p>
            <a:r>
              <a:rPr lang="en-US" dirty="0"/>
              <a:t>Synchronization of commands and data: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Asynchronous.</a:t>
            </a:r>
            <a:br>
              <a:rPr lang="en-US" dirty="0"/>
            </a:br>
            <a:r>
              <a:rPr lang="en-US" dirty="0"/>
              <a:t>At any time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Synchronous.</a:t>
            </a:r>
            <a:br>
              <a:rPr lang="en-US" dirty="0"/>
            </a:br>
            <a:r>
              <a:rPr lang="en-US" dirty="0"/>
              <a:t>Locked to time tick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9E9862-13A0-4A90-AE42-55DA77E5A6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8C55E15-FD47-43BD-8A41-332E9ABB7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Time System and Synchronization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E8900C-9BFE-4B3B-8EE0-076133D9F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1" y="2914430"/>
            <a:ext cx="4717035" cy="3443698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3359FD8-2999-4E04-BC55-443E44E78170}"/>
              </a:ext>
            </a:extLst>
          </p:cNvPr>
          <p:cNvSpPr/>
          <p:nvPr/>
        </p:nvSpPr>
        <p:spPr bwMode="auto">
          <a:xfrm>
            <a:off x="4767072" y="4325004"/>
            <a:ext cx="1524000" cy="539605"/>
          </a:xfrm>
          <a:custGeom>
            <a:avLst/>
            <a:gdLst>
              <a:gd name="connsiteX0" fmla="*/ 0 w 1524000"/>
              <a:gd name="connsiteY0" fmla="*/ 539605 h 539605"/>
              <a:gd name="connsiteX1" fmla="*/ 341376 w 1524000"/>
              <a:gd name="connsiteY1" fmla="*/ 527413 h 539605"/>
              <a:gd name="connsiteX2" fmla="*/ 560832 w 1524000"/>
              <a:gd name="connsiteY2" fmla="*/ 417685 h 539605"/>
              <a:gd name="connsiteX3" fmla="*/ 694944 w 1524000"/>
              <a:gd name="connsiteY3" fmla="*/ 234805 h 539605"/>
              <a:gd name="connsiteX4" fmla="*/ 950976 w 1524000"/>
              <a:gd name="connsiteY4" fmla="*/ 27541 h 539605"/>
              <a:gd name="connsiteX5" fmla="*/ 1243584 w 1524000"/>
              <a:gd name="connsiteY5" fmla="*/ 15349 h 539605"/>
              <a:gd name="connsiteX6" fmla="*/ 1524000 w 1524000"/>
              <a:gd name="connsiteY6" fmla="*/ 149461 h 539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539605">
                <a:moveTo>
                  <a:pt x="0" y="539605"/>
                </a:moveTo>
                <a:lnTo>
                  <a:pt x="341376" y="527413"/>
                </a:lnTo>
                <a:cubicBezTo>
                  <a:pt x="434848" y="507093"/>
                  <a:pt x="501904" y="466453"/>
                  <a:pt x="560832" y="417685"/>
                </a:cubicBezTo>
                <a:cubicBezTo>
                  <a:pt x="619760" y="368917"/>
                  <a:pt x="629920" y="299829"/>
                  <a:pt x="694944" y="234805"/>
                </a:cubicBezTo>
                <a:cubicBezTo>
                  <a:pt x="759968" y="169781"/>
                  <a:pt x="859536" y="64117"/>
                  <a:pt x="950976" y="27541"/>
                </a:cubicBezTo>
                <a:cubicBezTo>
                  <a:pt x="1042416" y="-9035"/>
                  <a:pt x="1148080" y="-4971"/>
                  <a:pt x="1243584" y="15349"/>
                </a:cubicBezTo>
                <a:cubicBezTo>
                  <a:pt x="1339088" y="35669"/>
                  <a:pt x="1431544" y="92565"/>
                  <a:pt x="1524000" y="149461"/>
                </a:cubicBezTo>
              </a:path>
            </a:pathLst>
          </a:cu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US" i="1">
              <a:latin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DCB14-8315-444C-BB7B-1EB2092EB1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i="1" dirty="0"/>
              <a:t>HLCC - </a:t>
            </a:r>
            <a:r>
              <a:rPr lang="en-US" i="1" dirty="0" err="1"/>
              <a:t>G.Chiozzi</a:t>
            </a:r>
            <a:r>
              <a:rPr lang="en-US" i="1" dirty="0"/>
              <a:t>, November 25th - 28th, Instrument Control Systems 2024</a:t>
            </a:r>
            <a:endParaRPr lang="de-CH" i="1" dirty="0"/>
          </a:p>
        </p:txBody>
      </p:sp>
    </p:spTree>
    <p:extLst>
      <p:ext uri="{BB962C8B-B14F-4D97-AF65-F5344CB8AC3E}">
        <p14:creationId xmlns:p14="http://schemas.microsoft.com/office/powerpoint/2010/main" val="500813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4E1E59-FB72-4F42-AB06-13820BF8DB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CA89A-7F63-7545-9B43-AF7DF332BE1B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3A5872-5D34-447C-8292-394D2C3A39B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36623" y="1131006"/>
            <a:ext cx="11252295" cy="5278663"/>
          </a:xfrm>
        </p:spPr>
        <p:txBody>
          <a:bodyPr/>
          <a:lstStyle/>
          <a:p>
            <a:r>
              <a:rPr lang="en-US" sz="2000" dirty="0"/>
              <a:t>Most subsystems integrated directly on the telescope. </a:t>
            </a:r>
          </a:p>
          <a:p>
            <a:pPr lvl="1"/>
            <a:r>
              <a:rPr lang="en-US" dirty="0"/>
              <a:t>Little chances for</a:t>
            </a:r>
          </a:p>
          <a:p>
            <a:pPr lvl="2"/>
            <a:r>
              <a:rPr lang="en-US" sz="1600" dirty="0"/>
              <a:t>testing with other subsystems before</a:t>
            </a:r>
          </a:p>
          <a:p>
            <a:pPr lvl="2"/>
            <a:r>
              <a:rPr lang="en-US" sz="1600" dirty="0"/>
              <a:t>testing CCS with real LCSs</a:t>
            </a:r>
          </a:p>
          <a:p>
            <a:r>
              <a:rPr lang="en-US" sz="2000" dirty="0"/>
              <a:t>Several “ELT Control Models” (ECM) </a:t>
            </a:r>
            <a:br>
              <a:rPr lang="en-US" sz="2000" dirty="0"/>
            </a:br>
            <a:r>
              <a:rPr lang="en-US" dirty="0"/>
              <a:t>Partial replica of the ELT control system hardware, software and infrastructure</a:t>
            </a:r>
            <a:endParaRPr lang="en-US" sz="2000" dirty="0"/>
          </a:p>
          <a:p>
            <a:pPr lvl="1"/>
            <a:r>
              <a:rPr lang="en-US" dirty="0"/>
              <a:t>Garching Integration Hall</a:t>
            </a:r>
          </a:p>
          <a:p>
            <a:pPr lvl="1"/>
            <a:r>
              <a:rPr lang="en-US" dirty="0"/>
              <a:t>Portable ECM (test subsystems and instruments) </a:t>
            </a:r>
          </a:p>
          <a:p>
            <a:pPr lvl="1"/>
            <a:r>
              <a:rPr lang="en-US" dirty="0"/>
              <a:t>Paranal/Armazones facilities</a:t>
            </a:r>
          </a:p>
          <a:p>
            <a:r>
              <a:rPr lang="en-US" sz="2000" dirty="0"/>
              <a:t>Minuscule-ELT</a:t>
            </a:r>
          </a:p>
          <a:p>
            <a:r>
              <a:rPr lang="en-US" sz="2000" dirty="0"/>
              <a:t>Mandatory simulation modes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E929842-34A5-4F47-AE57-E13AC5E5F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Models and Simulation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2D16FB-23BC-4AC8-BD9A-27D124A65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i="1" dirty="0"/>
              <a:t>HLCC - </a:t>
            </a:r>
            <a:r>
              <a:rPr lang="en-US" i="1" dirty="0" err="1"/>
              <a:t>G.Chiozzi</a:t>
            </a:r>
            <a:r>
              <a:rPr lang="en-US" i="1" dirty="0"/>
              <a:t>, November 25th - 28th, Instrument Control Systems 2024</a:t>
            </a:r>
            <a:endParaRPr lang="de-CH" i="1" dirty="0"/>
          </a:p>
        </p:txBody>
      </p:sp>
    </p:spTree>
    <p:extLst>
      <p:ext uri="{BB962C8B-B14F-4D97-AF65-F5344CB8AC3E}">
        <p14:creationId xmlns:p14="http://schemas.microsoft.com/office/powerpoint/2010/main" val="692038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1  -  AutoRecovered" id="{188C2C30-848C-4475-B9F1-84BB9D1BF107}" vid="{D60D51B9-B3EF-4751-A039-5A277E354B4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0</TotalTime>
  <Words>1016</Words>
  <Application>Microsoft Office PowerPoint</Application>
  <PresentationFormat>Widescreen</PresentationFormat>
  <Paragraphs>125</Paragraphs>
  <Slides>12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Georgia</vt:lpstr>
      <vt:lpstr>Office</vt:lpstr>
      <vt:lpstr>think-cell Folie</vt:lpstr>
      <vt:lpstr>HLCC</vt:lpstr>
      <vt:lpstr>HLCC</vt:lpstr>
      <vt:lpstr>Control System with HLCC - Overview</vt:lpstr>
      <vt:lpstr>HLCC SW stack</vt:lpstr>
      <vt:lpstr>State Machine</vt:lpstr>
      <vt:lpstr>No Backward Calculation</vt:lpstr>
      <vt:lpstr>CCS Simulator</vt:lpstr>
      <vt:lpstr>Status</vt:lpstr>
      <vt:lpstr>PowerPoint Presentation</vt:lpstr>
      <vt:lpstr>Reserve/unused slides</vt:lpstr>
      <vt:lpstr>Time System and Synchronization</vt:lpstr>
      <vt:lpstr>Control Models and Simulation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Mariya Lyubenova</dc:creator>
  <cp:lastModifiedBy>Gianluca Chiozzi</cp:lastModifiedBy>
  <cp:revision>108</cp:revision>
  <dcterms:created xsi:type="dcterms:W3CDTF">2023-10-25T15:44:01Z</dcterms:created>
  <dcterms:modified xsi:type="dcterms:W3CDTF">2024-11-25T07:05:19Z</dcterms:modified>
</cp:coreProperties>
</file>