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7" r:id="rId4"/>
    <p:sldMasterId id="2147483695" r:id="rId5"/>
    <p:sldMasterId id="2147483661" r:id="rId6"/>
    <p:sldMasterId id="2147483724" r:id="rId7"/>
  </p:sldMasterIdLst>
  <p:notesMasterIdLst>
    <p:notesMasterId r:id="rId39"/>
  </p:notesMasterIdLst>
  <p:handoutMasterIdLst>
    <p:handoutMasterId r:id="rId40"/>
  </p:handoutMasterIdLst>
  <p:sldIdLst>
    <p:sldId id="273" r:id="rId8"/>
    <p:sldId id="2388" r:id="rId9"/>
    <p:sldId id="2392" r:id="rId10"/>
    <p:sldId id="2394" r:id="rId11"/>
    <p:sldId id="2390" r:id="rId12"/>
    <p:sldId id="2408" r:id="rId13"/>
    <p:sldId id="2366" r:id="rId14"/>
    <p:sldId id="2387" r:id="rId15"/>
    <p:sldId id="2393" r:id="rId16"/>
    <p:sldId id="2397" r:id="rId17"/>
    <p:sldId id="2374" r:id="rId18"/>
    <p:sldId id="2369" r:id="rId19"/>
    <p:sldId id="2403" r:id="rId20"/>
    <p:sldId id="2405" r:id="rId21"/>
    <p:sldId id="2372" r:id="rId22"/>
    <p:sldId id="2385" r:id="rId23"/>
    <p:sldId id="2410" r:id="rId24"/>
    <p:sldId id="408" r:id="rId25"/>
    <p:sldId id="2398" r:id="rId26"/>
    <p:sldId id="341" r:id="rId27"/>
    <p:sldId id="2396" r:id="rId28"/>
    <p:sldId id="2399" r:id="rId29"/>
    <p:sldId id="2401" r:id="rId30"/>
    <p:sldId id="2400" r:id="rId31"/>
    <p:sldId id="2406" r:id="rId32"/>
    <p:sldId id="2402" r:id="rId33"/>
    <p:sldId id="2409" r:id="rId34"/>
    <p:sldId id="2395" r:id="rId35"/>
    <p:sldId id="2407" r:id="rId36"/>
    <p:sldId id="2377" r:id="rId37"/>
    <p:sldId id="285" r:id="rId38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-Lynn Wegener" initials="AW" lastIdx="5" clrIdx="0">
    <p:extLst>
      <p:ext uri="{19B8F6BF-5375-455C-9EA6-DF929625EA0E}">
        <p15:presenceInfo xmlns:p15="http://schemas.microsoft.com/office/powerpoint/2012/main" userId="S::anna-lynn.wegener@eso.org::a5611a92-bd2a-454a-b34b-d150f75e9a49" providerId="AD"/>
      </p:ext>
    </p:extLst>
  </p:cmAuthor>
  <p:cmAuthor id="2" name="Xavier Barcons" initials="XB" lastIdx="8" clrIdx="1">
    <p:extLst>
      <p:ext uri="{19B8F6BF-5375-455C-9EA6-DF929625EA0E}">
        <p15:presenceInfo xmlns:p15="http://schemas.microsoft.com/office/powerpoint/2012/main" userId="S::xbarcons@eso.org::63d8faaa-c20a-4c20-a610-62104622763d" providerId="AD"/>
      </p:ext>
    </p:extLst>
  </p:cmAuthor>
  <p:cmAuthor id="3" name="Mariya Lyubenova" initials="ML" lastIdx="3" clrIdx="2">
    <p:extLst>
      <p:ext uri="{19B8F6BF-5375-455C-9EA6-DF929625EA0E}">
        <p15:presenceInfo xmlns:p15="http://schemas.microsoft.com/office/powerpoint/2012/main" userId="S::mlyubeno@eso.org::4a3d45d4-0f0a-4162-8027-9f04fdd64180" providerId="AD"/>
      </p:ext>
    </p:extLst>
  </p:cmAuthor>
  <p:cmAuthor id="4" name="Florian Kerber" initials="FK" lastIdx="1" clrIdx="3">
    <p:extLst>
      <p:ext uri="{19B8F6BF-5375-455C-9EA6-DF929625EA0E}">
        <p15:presenceInfo xmlns:p15="http://schemas.microsoft.com/office/powerpoint/2012/main" userId="S::fkerber@eso.org::2b608317-7c0e-43d4-90d4-1c2969268713" providerId="AD"/>
      </p:ext>
    </p:extLst>
  </p:cmAuthor>
  <p:cmAuthor id="5" name="Bertrand Koehler" initials="BK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89"/>
    <a:srgbClr val="4F81BD"/>
    <a:srgbClr val="0077BE"/>
    <a:srgbClr val="409A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52687" autoAdjust="0"/>
  </p:normalViewPr>
  <p:slideViewPr>
    <p:cSldViewPr snapToGrid="0">
      <p:cViewPr varScale="1">
        <p:scale>
          <a:sx n="53" d="100"/>
          <a:sy n="53" d="100"/>
        </p:scale>
        <p:origin x="1626" y="36"/>
      </p:cViewPr>
      <p:guideLst>
        <p:guide pos="3840"/>
        <p:guide orient="horz"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A67CFE-05CD-7340-A10F-E06079D26E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DFF94-A09C-954C-9781-3276F0779E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B62D5-BEFD-3F4D-8830-9F83861748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0D882-D391-054F-9303-D68F5D41F54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9507539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C3278-AC63-4E40-9334-D1897C398957}" type="datetimeFigureOut">
              <a:rPr lang="en-DE" smtClean="0"/>
              <a:t>28/11/2024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4A9A2-38A5-874E-8CDE-CA09E41099A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5297809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7200" dirty="0"/>
          </a:p>
          <a:p>
            <a:endParaRPr lang="en-US" sz="7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2093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37004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6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37731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2485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03824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02078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12855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768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endParaRPr lang="en-GB" sz="18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50386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26929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53522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71827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71880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just" rtl="0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59120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10720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05813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47506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17420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598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83149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531359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083811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6433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363708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49348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21213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9208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544965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30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8662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6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Relationship Id="rId4" Type="http://schemas.openxmlformats.org/officeDocument/2006/relationships/image" Target="../media/image16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.xml"/><Relationship Id="rId4" Type="http://schemas.openxmlformats.org/officeDocument/2006/relationships/image" Target="../media/image16.emf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.xml"/><Relationship Id="rId4" Type="http://schemas.openxmlformats.org/officeDocument/2006/relationships/image" Target="../media/image16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Relationship Id="rId4" Type="http://schemas.openxmlformats.org/officeDocument/2006/relationships/image" Target="../media/image16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E0402-6102-444A-A2BA-BF2FCBF90C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D1C43E-1759-4948-A043-CCD20DB9EA46}"/>
              </a:ext>
            </a:extLst>
          </p:cNvPr>
          <p:cNvSpPr txBox="1"/>
          <p:nvPr userDrawn="1"/>
        </p:nvSpPr>
        <p:spPr>
          <a:xfrm>
            <a:off x="322717" y="6378981"/>
            <a:ext cx="5499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7C9C1-0BAD-418E-9B2F-D292C941B8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33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BDFDC-05C0-2148-BAC3-E0178A09CC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0754A8-37DC-FA46-8FE9-BD77CD4C17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4ECCC32-6F96-8245-BB5A-E1A204F676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495" y="3169639"/>
            <a:ext cx="2557515" cy="1248125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125" indent="-219075">
              <a:buFontTx/>
              <a:buBlip>
                <a:blip r:embed="rId3"/>
              </a:buBlip>
              <a:tabLst/>
              <a:defRPr sz="1700"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  <a:p>
            <a:pPr lvl="1"/>
            <a:r>
              <a:rPr lang="en-GB"/>
              <a:t>And this is a subitem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27ED0CC2-0AC2-1F45-9205-F37676A4F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22653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801E3E5C-183F-B541-83EA-64AA01535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811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11B27FC-4F15-514F-9E22-E0C20B909E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38968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9BAD55-003D-534B-86E0-D9DE73EDCC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77A11A-1FED-8A44-8DC6-DE86DE4A5081}"/>
              </a:ext>
            </a:extLst>
          </p:cNvPr>
          <p:cNvSpPr txBox="1"/>
          <p:nvPr userDrawn="1"/>
        </p:nvSpPr>
        <p:spPr>
          <a:xfrm>
            <a:off x="1" y="6344357"/>
            <a:ext cx="5761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AAE3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Mario Kiekebusch, November 25th - 28th, Instrument Control Systems 2024</a:t>
            </a:r>
            <a:endParaRPr kumimoji="0" lang="de-CH" sz="1200" b="0" i="1" u="none" strike="noStrike" kern="1200" cap="none" spc="0" normalizeH="0" baseline="0" noProof="0" dirty="0">
              <a:ln>
                <a:noFill/>
              </a:ln>
              <a:solidFill>
                <a:srgbClr val="00AAE3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8FF40-5CF0-4929-9281-609645F0FC0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138968" y="6344357"/>
            <a:ext cx="2743200" cy="365125"/>
          </a:xfrm>
        </p:spPr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6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g_image_sec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08517A-E626-E74B-B7CC-C18EF9BB4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2F0A-DEFC-4D9C-A114-5610E8F3D9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08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796613F7-BC03-3A42-A0C1-6AA8D014DE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778351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0C3B918F-498A-8643-B976-DF413FADDE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37542" y="4413107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7C41FBC-54C7-764D-BEC6-702606FFA3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01433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BA78BB1-89C2-264A-B4B7-612EF51A8DF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9C3FA3-29A0-B84D-8DE8-E75D59CB3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128363-AF98-6E47-9471-C900BBC87821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CCE725-4016-4A96-AE37-89BED81707BF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93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9C65C-39DD-FD47-8F12-E1D11D6F8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75F89E-48A0-EF41-A6F1-655DA1D923A4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BE4CB-4C6C-44BD-B844-92A61D2DBD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84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8820B8-BF63-48F4-9C06-EFEB1A770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FBDC69-BDC0-43BA-A7DA-124BFA2FF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5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E2ED2D-2FB3-4244-818C-9A809EAD9B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FBE85F-3F60-454C-83E2-3FEA4D348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5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887" y="6385785"/>
            <a:ext cx="7858513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03D1E3-5A8D-42F4-9CA3-203ECB54B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3AD2BB4-CA45-4A1F-9370-78955F9EB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4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85A147-E26A-45C3-B024-DDC8B3C14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853454-045C-4C3D-A955-092C6A7824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0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073DC1-B6CB-4B04-AB7A-0035687E4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68C7CE-A233-48F0-A07E-C595819F7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7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C95E1-55DE-4AE7-83A1-E69C8C276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72229-75DD-44AD-B05B-A5094C7D4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0D6B97-37E0-42CF-9BEA-228EE0F795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FC04D-7C48-4C52-B09A-0E242CF32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8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FAD20-D091-475E-B00F-0CB288DD2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CD50CE-34B7-49F4-8ADD-4E70EB832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64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F7FC27-1009-43D7-B5A2-4D61FF7C6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6BC072-4172-46DF-9C29-1B68A5AA4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57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F77AC-FAFD-4398-ADE9-E705D8F5C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80B67D-E1F7-4FF4-AE08-1E4A6E3EA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14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1F5D4-7936-4EA4-8D77-C21368546F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761DD-1304-4A15-99E7-49EAF42860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44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C875BA-6EC7-4234-B1D1-FF6BDA9D0E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1BDFDD-746D-45DF-986A-7D72BB160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69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A2A53-DEDF-4CED-B6E3-4F86E62619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2C1E76-BDF1-4609-9871-3F94393E2E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572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C06034-E836-4593-A1AC-B00896057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0C9F6-0429-493C-A47B-615F9893BEF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79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82ED1B-BB0A-4E01-849B-4CCF6C2F3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E584C-67F0-467B-855D-5B6A1C475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70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7D72F-0AD0-4A0C-86F2-D78FA995A6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3984E-DEC4-4E29-9C67-87D899575A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91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MOONS – ESO Lunch Talk, March 29</a:t>
            </a:r>
            <a:r>
              <a:rPr lang="en-US" baseline="30000"/>
              <a:t>th</a:t>
            </a:r>
            <a:r>
              <a:rPr lang="en-US"/>
              <a:t>, 2023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942667" y="6453189"/>
            <a:ext cx="846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9428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473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neral_slide_ES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body 25</a:t>
            </a:r>
          </a:p>
          <a:p>
            <a:pPr lvl="0"/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668AC5-2E0B-A641-8634-664BCDD37763}"/>
              </a:ext>
            </a:extLst>
          </p:cNvPr>
          <p:cNvSpPr txBox="1">
            <a:spLocks/>
          </p:cNvSpPr>
          <p:nvPr userDrawn="1"/>
        </p:nvSpPr>
        <p:spPr>
          <a:xfrm>
            <a:off x="11523080" y="6423726"/>
            <a:ext cx="346202" cy="218288"/>
          </a:xfrm>
          <a:prstGeom prst="rect">
            <a:avLst/>
          </a:prstGeom>
        </p:spPr>
        <p:txBody>
          <a:bodyPr/>
          <a:lstStyle>
            <a:defPPr>
              <a:defRPr lang="en-DE"/>
            </a:defPPr>
            <a:lvl1pPr marL="0" algn="ctr" defTabSz="914400" rtl="0" eaLnBrk="1" latinLnBrk="0" hangingPunct="1">
              <a:defRPr sz="900" b="1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49715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39393997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722A-DBB4-3F4A-B60E-526DD9285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762" y="690260"/>
            <a:ext cx="5366237" cy="4115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buFontTx/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Subsection name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6237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43F2666-DC0C-5C42-930A-806D9C5822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body 25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198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</p:spTree>
    <p:extLst>
      <p:ext uri="{BB962C8B-B14F-4D97-AF65-F5344CB8AC3E}">
        <p14:creationId xmlns:p14="http://schemas.microsoft.com/office/powerpoint/2010/main" val="103775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D33BC-CEEE-C74C-BDA7-A8C9CBA1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6981C-C7E6-1848-AA98-A43809D1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A337-C885-8D4E-815C-F973731F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735651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4FAB7-ACEA-0148-B57C-5C176C7B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554E-FAF8-F142-8DF7-28DC4D64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343A-6868-6A4A-BBC5-92D8B8B2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7571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910CE-AF63-5F47-A69B-6CF63821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B5A36-CF0E-FB46-BDBC-CA5510FF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47930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0B276E-2CB9-B240-AC7E-3F11B566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2ACA62-A567-3143-ACF1-849380A4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7AC310-A795-AB44-B386-E7A0AD8E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18003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BA404C-17B8-064B-AAA5-2BAB8261CB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A41BA-5D4D-994A-A67A-5BF8EC4B4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AD242-703A-8A48-B7B3-981B3311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169433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18E0E3-9E7A-5E48-AE74-AFDDA08306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1F2C3-3F07-B24F-A35B-FB4E2AA1E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E1206-7C71-CC47-988A-6BD8C541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577509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EFBE-08D4-A246-85DE-685A0DBD6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222F2-B97C-C44C-A59B-3CB69496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EFB0D-7878-3645-BBD3-BC817B94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122452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6AE27-CE73-0147-A5A0-4D839132F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B1F14-CB88-AF42-A89C-7D5BD313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CFB50-73E3-1B49-A83F-389B7513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653518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EFC2-BA22-4745-AB24-7ACA7C20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2BFB7-886E-424D-BAE3-EFCCD702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C7174-3AA5-854E-B93A-1B2687E9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262351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95A77-7AE4-4644-8E07-68FF299D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3D6FB-2BC2-EF4A-AD4B-1EFFB431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9034-26C9-AA4C-BC4E-E1915FFFC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4569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8130" y="6417462"/>
            <a:ext cx="326845" cy="230909"/>
          </a:xfrm>
          <a:prstGeom prst="rect">
            <a:avLst/>
          </a:prstGeom>
        </p:spPr>
        <p:txBody>
          <a:bodyPr/>
          <a:lstStyle>
            <a:lvl1pPr algn="ctr">
              <a:defRPr sz="90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</p:spTree>
    <p:extLst>
      <p:ext uri="{BB962C8B-B14F-4D97-AF65-F5344CB8AC3E}">
        <p14:creationId xmlns:p14="http://schemas.microsoft.com/office/powerpoint/2010/main" val="497135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you!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667717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080" y="6423812"/>
            <a:ext cx="346202" cy="230909"/>
          </a:xfrm>
          <a:prstGeom prst="rect">
            <a:avLst/>
          </a:prstGeom>
        </p:spPr>
        <p:txBody>
          <a:bodyPr/>
          <a:lstStyle>
            <a:lvl1pPr algn="ctr">
              <a:defRPr sz="90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 sz="9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</p:spTree>
    <p:extLst>
      <p:ext uri="{BB962C8B-B14F-4D97-AF65-F5344CB8AC3E}">
        <p14:creationId xmlns:p14="http://schemas.microsoft.com/office/powerpoint/2010/main" val="125139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1423430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722A-DBB4-3F4A-B60E-526DD9285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762" y="690260"/>
            <a:ext cx="5366237" cy="4115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buFontTx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Subsection name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89663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8993583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</p:spTree>
    <p:extLst>
      <p:ext uri="{BB962C8B-B14F-4D97-AF65-F5344CB8AC3E}">
        <p14:creationId xmlns:p14="http://schemas.microsoft.com/office/powerpoint/2010/main" val="1893605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Presentation’s title</a:t>
            </a:r>
            <a:endParaRPr lang="en-DE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5A9A4B1-313B-A54E-BF12-858D657F8A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20731"/>
            <a:ext cx="9144000" cy="243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Presentation’s subtitle / presentation date</a:t>
            </a:r>
            <a:endParaRPr lang="en-D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A7ED5E-B05F-E540-9F88-BC25B372B0B7}"/>
              </a:ext>
            </a:extLst>
          </p:cNvPr>
          <p:cNvCxnSpPr/>
          <p:nvPr userDrawn="1"/>
        </p:nvCxnSpPr>
        <p:spPr>
          <a:xfrm>
            <a:off x="2454088" y="3429000"/>
            <a:ext cx="72815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6861DAF-F737-C145-BF30-68E30EF0655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523998" y="6236362"/>
            <a:ext cx="9144000" cy="243813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b="0"/>
          </a:p>
        </p:txBody>
      </p:sp>
    </p:spTree>
    <p:extLst>
      <p:ext uri="{BB962C8B-B14F-4D97-AF65-F5344CB8AC3E}">
        <p14:creationId xmlns:p14="http://schemas.microsoft.com/office/powerpoint/2010/main" val="2092560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you!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708869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EF1A-5F00-9548-A454-717C28210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9A0FC-15CB-EA4D-81EF-1FB96E64E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FE893-4826-EE45-9E59-AFEE9B42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87B7D-A24A-784A-9294-5CF67ADC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D24E7-32AD-F04C-B8CE-F8AE77DA8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7800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A31A-432E-0245-B470-87D083357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8CE4B-AB8B-5743-A116-9D9B245F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43858-9D77-584D-8796-D66F20D3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FD84C-E61A-4443-AE0F-74806715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88C58-A1D3-4449-9B56-DA3E5D37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01520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F0BF-F8D0-284A-BDF6-82F9CF69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C0982-F359-1E48-8D09-5FB1EB49A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D86CC-2302-6D49-B5D3-EA23983DF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B99F4-42BA-C04D-B2F9-E59E6EDD4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0AE64-FC00-8841-9285-6A413884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573D5-FF8F-7B43-AE44-2757B3DB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844045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EB51-C7EC-8C4B-9307-AA033FA0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4A837-005A-FF46-BC4C-EDD831A6D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FCD09-1665-1845-A64C-E763FF42A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DF2A8-6430-9842-B39A-0ADA75ED9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402F3F-8F24-7040-B545-FD307D127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80F6E3-3696-734F-8BA2-57B6274C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510660-88EC-4842-8998-0C7C40EF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B0370D-2CAC-0A47-9F1C-3187B6C3D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003961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FDAE-EED8-3D47-B15D-D97B5844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4D129E-7B2B-654A-B158-85DA729A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C02477-3616-B14A-B64D-132AA2CC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55133-908C-3843-A9F5-42BDA2A0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3569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9D9B25-EE33-B44B-819C-C2E05F11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D30AD-BB19-C04D-8B04-6BC63EDB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825A8-67C7-BB4E-AD4E-7B9FAA89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553730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C066A-8983-474B-956B-D977EDC2E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2439F-6683-5940-AE4D-F9CE4C30E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1D726-625C-C34A-AFDB-C1E295B66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57875-3F8B-3341-A5FF-37C6429F3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CB307-5463-6C4E-80D6-8E7387D8B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F7849-3A49-E146-8CCA-1AA9D027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522865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2E5C-83F5-D04D-818F-88CE37F5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698BB-6388-2443-9F26-741A80751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6A1A0-CF98-A44D-9F8A-15CD3875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81453-4950-C04F-95F9-1E3B1DFB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33FB9-592C-6842-BDED-83DAB8B8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EB450-7B11-5C49-B54C-3EB16F31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513690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183E-979A-C543-80CD-DA63A21B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653BC-2C82-3C49-B7D9-3927DB05F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C5BCD-7A41-5643-B3D9-020A39FD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ABE52-5CC4-604D-AAC8-B0D40C39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23805-E563-DF4A-848E-71DF64C2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80874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1A677-8CAF-D04E-9B83-4999A745C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4119E-65EB-6643-AA8A-F18EB2BD0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C3139-1541-504B-A6BF-4612E974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87A4E-4E1E-1546-AC86-E8C6BB35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D3CB0-B7E7-A04B-93CA-B65933A1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499557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D7A932-F301-D7B4-B62C-7335A7C2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80A35-1B23-E5CA-2634-9D4050C50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885263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This is the chapter title and </a:t>
            </a:r>
            <a:br>
              <a:rPr lang="en-GB" noProof="0"/>
            </a:br>
            <a:r>
              <a:rPr lang="en-GB" noProof="0"/>
              <a:t>it can go on 3 to 4 lines.</a:t>
            </a:r>
            <a:br>
              <a:rPr lang="en-GB" noProof="0"/>
            </a:br>
            <a:r>
              <a:rPr lang="en-GB" noProof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D6D1393-87C6-57B5-280F-D611B73D1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10F38C-42EC-07ED-6FA6-84D09ED96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98925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There could be a </a:t>
            </a:r>
            <a:br>
              <a:rPr lang="en-GB" noProof="0"/>
            </a:br>
            <a:r>
              <a:rPr lang="en-GB" noProof="0"/>
              <a:t>section title as well.</a:t>
            </a:r>
            <a:br>
              <a:rPr lang="en-GB" noProof="0"/>
            </a:br>
            <a:r>
              <a:rPr lang="en-GB" noProof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AAEDBFC-165D-702E-F35C-D5C502842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DFF2DF-F394-8F40-A840-BAE761E97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21777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8A75FF4-CEF3-D671-C53E-F7A315CB3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D41862-8D21-61E4-CF34-3B16A5BC6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266652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F583A90-5ADD-0EB2-30E7-DF50C747A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A18FC7E-1F37-F02B-53A0-7054ABE79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31890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full background image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2C34057-C7BB-7AC9-ABA6-28B1EF8E1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DB7754-9F32-6858-808C-E04BDA198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772716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blue background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5">
            <a:extLst>
              <a:ext uri="{FF2B5EF4-FFF2-40B4-BE49-F238E27FC236}">
                <a16:creationId xmlns:a16="http://schemas.microsoft.com/office/drawing/2014/main" id="{A83983A7-122C-0FD8-D3FF-9BD31D5ED1B1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35C84E-34C1-B63C-98A2-71E47D8E2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41BF0F-68DA-53EC-F4E5-428701087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426074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/>
              <a:t>1-Column Text + white background</a:t>
            </a:r>
          </a:p>
          <a:p>
            <a:pPr lvl="0"/>
            <a:r>
              <a:rPr lang="en-GB" noProof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DA5934-2A78-155A-7A06-4E47BA3BC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E27BD-FBC3-B172-502A-D91C490C0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472992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332371-1A09-D1DC-AC64-0BF13C64A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9A0045-EFAD-F856-BAF3-48862888D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648987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7C9326-63FC-995A-7315-4DB47CE213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5CE4A-C021-5A86-9B0F-7F677EC17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149611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4785D-98AC-E69A-DBBC-23F8D6E27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5CDDC-6B4E-543D-76F9-C06E56547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994756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en-GB" noProof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1F16D-10F2-D8C9-AACB-C5719F730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F686F0-3A85-855E-E40F-C2219E443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21798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en-GB" noProof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EEAD9-330E-568B-8874-8BD69B797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9D2683-38FF-AFD9-62C0-15A4F2BD2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280119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</a:t>
            </a:r>
            <a:r>
              <a:rPr lang="en-GB" noProof="0" dirty="0" err="1"/>
              <a:t>pt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95689A7-3464-92DC-47BF-E0BB11077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CA972B9-2B78-3CFF-A633-16201C488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920122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924800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en-GB" noProof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9354" y="1576800"/>
            <a:ext cx="4924800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en-GB" noProof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22AB3B5-E091-6DA8-B11E-4B849D8BC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2DDAA7-1913-9D99-694C-530F9A4BC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95102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771853-9034-A7DF-C003-85C66F8FD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3B5C574-FEDE-8E05-9108-B9EE3041A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020549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9A50D3-DB8A-FA0C-3AE2-FE167D510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540C70-81B5-3454-17E6-FC43F0E51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628037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C64A28-83D7-00D5-05F8-C3BB1AB29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563E93-4D0C-299A-5E25-4468A94CC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3938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12700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Creative Layout 01, Arial, 18 pt, black</a:t>
            </a:r>
          </a:p>
          <a:p>
            <a:pPr lvl="1"/>
            <a:endParaRPr lang="en-GB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469647-9458-4ABA-6368-CCC383DBB6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69D08-01BB-182E-9995-A3B0CC34D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362115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12700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Creative Layout 2</a:t>
            </a:r>
            <a:br>
              <a:rPr lang="en-GB" noProof="0"/>
            </a:br>
            <a:r>
              <a:rPr lang="en-GB" noProof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BE5D53D-BCD0-5D28-FBD3-1F4ACFCE6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2DF711-4524-25F1-C2EE-0899568C6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28515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Headline Arial bold, 30 </a:t>
            </a:r>
            <a:r>
              <a:rPr lang="en-GB" noProof="0" dirty="0" err="1"/>
              <a:t>pt</a:t>
            </a:r>
            <a:endParaRPr lang="en-GB" noProof="0" dirty="0"/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18 pt</a:t>
            </a:r>
          </a:p>
          <a:p>
            <a:pPr lvl="5"/>
            <a:r>
              <a:rPr lang="en-GB" noProof="0"/>
              <a:t>Second Bullet, 24 pt, orange</a:t>
            </a:r>
          </a:p>
          <a:p>
            <a:pPr lvl="6"/>
            <a:endParaRPr lang="en-GB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022C25D-2E00-D2CC-7911-67F8B9B90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6319" y="2664437"/>
            <a:ext cx="35480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AADCEA2-6ABA-9DA0-A6A5-B12298CE4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034654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338E1-BBB2-3DA4-FEC8-7FF319009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592650" y="3945010"/>
            <a:ext cx="45754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AB37513-AB5B-B895-7D75-27B01C55A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19348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1D5903-43BA-30A5-6571-867EA308D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2D033D-5730-8CEA-8014-373963BC2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719725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/>
              <a:t>Quote on full background image</a:t>
            </a:r>
          </a:p>
          <a:p>
            <a:pPr lvl="0"/>
            <a:r>
              <a:rPr lang="en-GB" noProof="0"/>
              <a:t>Georgia, Italic, 40 pt, centre aligned</a:t>
            </a:r>
          </a:p>
          <a:p>
            <a:pPr lvl="1"/>
            <a:r>
              <a:rPr lang="en-GB" noProof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Author</a:t>
            </a:r>
          </a:p>
          <a:p>
            <a:pPr lvl="1"/>
            <a:endParaRPr lang="en-GB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B62593-4833-D284-F300-743AB873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A9377A7-9964-0085-3DDA-EFFF3F8AB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520653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6514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Quote, Georgia, Italic, 30 pt</a:t>
            </a:r>
            <a:br>
              <a:rPr lang="en-GB" noProof="0"/>
            </a:br>
            <a:r>
              <a:rPr lang="en-GB" noProof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A8906-3BAB-9B1B-7B8D-9C4B5E928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F3C428-2DEE-0AC6-07DA-19F6BFCF6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656205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en-GB" noProof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D1D2555-CF2A-C261-7696-04D74B493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81D06-6D4D-E10B-98D8-28C56779E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247246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95307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1F05A1-B2DE-0853-6616-094FC0FB3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2C7EC6-CA74-0075-0FA9-34DF9F6C6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484422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CE8B6-73A9-6FF9-A30F-7EA1B9E60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154664E-EF8F-2A73-F0C2-C13E87133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265605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european-southern-observatory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1B6000-DEE0-841B-E6A3-C83E7FD29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190B92A-1EE4-0570-A2B9-69718A090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315480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0C99BD-D6C3-4958-E4CC-2E5EF4D993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GB" noProof="0"/>
              <a:t>Here the section title Author and Occasion in Italics</a:t>
            </a:r>
          </a:p>
        </p:txBody>
      </p:sp>
    </p:spTree>
    <p:extLst>
      <p:ext uri="{BB962C8B-B14F-4D97-AF65-F5344CB8AC3E}">
        <p14:creationId xmlns:p14="http://schemas.microsoft.com/office/powerpoint/2010/main" val="33451099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606644-A36C-6E05-BC18-62CD733585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Author and Occasion in Italics</a:t>
            </a:r>
          </a:p>
        </p:txBody>
      </p:sp>
    </p:spTree>
    <p:extLst>
      <p:ext uri="{BB962C8B-B14F-4D97-AF65-F5344CB8AC3E}">
        <p14:creationId xmlns:p14="http://schemas.microsoft.com/office/powerpoint/2010/main" val="40159487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c white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6223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4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34" Type="http://schemas.openxmlformats.org/officeDocument/2006/relationships/tags" Target="../tags/tag1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theme" Target="../theme/theme4.xml"/><Relationship Id="rId38" Type="http://schemas.openxmlformats.org/officeDocument/2006/relationships/image" Target="../media/image7.svg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image" Target="../media/image16.emf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rgbClr val="0077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4"/>
            <a:endParaRPr lang="en-GB"/>
          </a:p>
          <a:p>
            <a:pPr lvl="4"/>
            <a:endParaRPr lang="en-GB"/>
          </a:p>
          <a:p>
            <a:pPr lvl="4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96B03-E673-0D4F-A28C-ADFC5B1FE015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273FD-18D3-4886-BB54-B664A0C41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64437" y="6302930"/>
            <a:ext cx="2032676" cy="447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3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49" r:id="rId16"/>
    <p:sldLayoutId id="2147483660" r:id="rId17"/>
    <p:sldLayoutId id="2147483675" r:id="rId18"/>
    <p:sldLayoutId id="2147483676" r:id="rId19"/>
    <p:sldLayoutId id="2147483680" r:id="rId20"/>
    <p:sldLayoutId id="2147483719" r:id="rId21"/>
    <p:sldLayoutId id="2147483722" r:id="rId22"/>
    <p:sldLayoutId id="2147483723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rgbClr val="0077B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i="0" u="none" strike="noStrike" kern="1200">
          <a:solidFill>
            <a:srgbClr val="0077B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565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  <p15:guide id="8" orient="horz" pos="417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67C799-0123-B44B-AFC5-0B1D2ED91D9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77BE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2EF870-7D8D-1E41-9CA8-974354EF58BE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0178" y="331078"/>
            <a:ext cx="438238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5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600" b="1" i="0" u="none" strike="noStrike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600" i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565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065">
          <p15:clr>
            <a:srgbClr val="F26B43"/>
          </p15:clr>
        </p15:guide>
        <p15:guide id="8" orient="horz" pos="417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7F4880-4867-C54D-AD42-E74704E0FBA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683" y="652597"/>
            <a:ext cx="756953" cy="984681"/>
          </a:xfrm>
          <a:prstGeom prst="rect">
            <a:avLst/>
          </a:prstGeom>
        </p:spPr>
      </p:pic>
      <p:pic>
        <p:nvPicPr>
          <p:cNvPr id="3" name="Picture 2" descr="A picture containing outdoor object, star, blurry, pan&#10;&#10;Description automatically generated">
            <a:extLst>
              <a:ext uri="{FF2B5EF4-FFF2-40B4-BE49-F238E27FC236}">
                <a16:creationId xmlns:a16="http://schemas.microsoft.com/office/drawing/2014/main" id="{A2F10FE7-148B-8F49-8FBF-4A717C9BAF8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9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378" userDrawn="1">
          <p15:clr>
            <a:srgbClr val="F26B43"/>
          </p15:clr>
        </p15:guide>
        <p15:guide id="6" orient="horz" pos="405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5" imgW="410" imgH="409" progId="TCLayout.ActiveDocument.1">
                  <p:embed/>
                </p:oleObj>
              </mc:Choice>
              <mc:Fallback>
                <p:oleObj name="think-cell Folie" r:id="rId35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28BF-B90E-FF1F-1FF2-1B0D4F695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79F50-952A-A95E-A761-18904E611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6339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95">
          <p15:clr>
            <a:srgbClr val="F26B43"/>
          </p15:clr>
        </p15:guide>
        <p15:guide id="4" pos="590">
          <p15:clr>
            <a:srgbClr val="F26B43"/>
          </p15:clr>
        </p15:guide>
        <p15:guide id="5" pos="886">
          <p15:clr>
            <a:srgbClr val="F26B43"/>
          </p15:clr>
        </p15:guide>
        <p15:guide id="6" pos="1181">
          <p15:clr>
            <a:srgbClr val="F26B43"/>
          </p15:clr>
        </p15:guide>
        <p15:guide id="7" pos="1476">
          <p15:clr>
            <a:srgbClr val="F26B43"/>
          </p15:clr>
        </p15:guide>
        <p15:guide id="8" pos="1772">
          <p15:clr>
            <a:srgbClr val="F26B43"/>
          </p15:clr>
        </p15:guide>
        <p15:guide id="9" pos="2067">
          <p15:clr>
            <a:srgbClr val="F26B43"/>
          </p15:clr>
        </p15:guide>
        <p15:guide id="10" pos="2363">
          <p15:clr>
            <a:srgbClr val="F26B43"/>
          </p15:clr>
        </p15:guide>
        <p15:guide id="11" pos="2658">
          <p15:clr>
            <a:srgbClr val="F26B43"/>
          </p15:clr>
        </p15:guide>
        <p15:guide id="12" pos="2953">
          <p15:clr>
            <a:srgbClr val="F26B43"/>
          </p15:clr>
        </p15:guide>
        <p15:guide id="13" pos="3249">
          <p15:clr>
            <a:srgbClr val="F26B43"/>
          </p15:clr>
        </p15:guide>
        <p15:guide id="14" pos="3544">
          <p15:clr>
            <a:srgbClr val="F26B43"/>
          </p15:clr>
        </p15:guide>
        <p15:guide id="15" pos="3840">
          <p15:clr>
            <a:srgbClr val="F26B43"/>
          </p15:clr>
        </p15:guide>
        <p15:guide id="16" pos="4135">
          <p15:clr>
            <a:srgbClr val="F26B43"/>
          </p15:clr>
        </p15:guide>
        <p15:guide id="17" pos="4430">
          <p15:clr>
            <a:srgbClr val="F26B43"/>
          </p15:clr>
        </p15:guide>
        <p15:guide id="18" pos="4726">
          <p15:clr>
            <a:srgbClr val="F26B43"/>
          </p15:clr>
        </p15:guide>
        <p15:guide id="19" pos="5021">
          <p15:clr>
            <a:srgbClr val="F26B43"/>
          </p15:clr>
        </p15:guide>
        <p15:guide id="20" pos="5316">
          <p15:clr>
            <a:srgbClr val="F26B43"/>
          </p15:clr>
        </p15:guide>
        <p15:guide id="21" pos="5612">
          <p15:clr>
            <a:srgbClr val="F26B43"/>
          </p15:clr>
        </p15:guide>
        <p15:guide id="22" pos="5907">
          <p15:clr>
            <a:srgbClr val="F26B43"/>
          </p15:clr>
        </p15:guide>
        <p15:guide id="23" pos="6203">
          <p15:clr>
            <a:srgbClr val="F26B43"/>
          </p15:clr>
        </p15:guide>
        <p15:guide id="24" pos="6498">
          <p15:clr>
            <a:srgbClr val="F26B43"/>
          </p15:clr>
        </p15:guide>
        <p15:guide id="25" pos="6793">
          <p15:clr>
            <a:srgbClr val="F26B43"/>
          </p15:clr>
        </p15:guide>
        <p15:guide id="26" pos="7089">
          <p15:clr>
            <a:srgbClr val="F26B43"/>
          </p15:clr>
        </p15:guide>
        <p15:guide id="27" pos="7384">
          <p15:clr>
            <a:srgbClr val="F26B43"/>
          </p15:clr>
        </p15:guide>
        <p15:guide id="28" orient="horz">
          <p15:clr>
            <a:srgbClr val="F26B43"/>
          </p15:clr>
        </p15:guide>
        <p15:guide id="29" orient="horz" pos="4320">
          <p15:clr>
            <a:srgbClr val="F26B43"/>
          </p15:clr>
        </p15:guide>
        <p15:guide id="30" orient="horz" pos="249">
          <p15:clr>
            <a:srgbClr val="F26B43"/>
          </p15:clr>
        </p15:guide>
        <p15:guide id="31" orient="horz" pos="40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png"/><Relationship Id="rId18" Type="http://schemas.openxmlformats.org/officeDocument/2006/relationships/image" Target="../media/image32.jpg"/><Relationship Id="rId3" Type="http://schemas.openxmlformats.org/officeDocument/2006/relationships/image" Target="../media/image13.emf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0.png"/><Relationship Id="rId11" Type="http://schemas.openxmlformats.org/officeDocument/2006/relationships/image" Target="../media/image25.jp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.tiff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12710F-2BEB-BD46-9590-85309F0180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4453" y="89458"/>
            <a:ext cx="745524" cy="969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7067DD-1D3B-0A44-AD64-53030DE08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448" y="6528498"/>
            <a:ext cx="5499100" cy="1524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4E0642E-45A7-4B94-3519-64156C4F1A5A}"/>
              </a:ext>
            </a:extLst>
          </p:cNvPr>
          <p:cNvSpPr txBox="1">
            <a:spLocks/>
          </p:cNvSpPr>
          <p:nvPr/>
        </p:nvSpPr>
        <p:spPr>
          <a:xfrm>
            <a:off x="320287" y="229966"/>
            <a:ext cx="6270449" cy="10036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ICS FRAMEWORK</a:t>
            </a:r>
            <a:endParaRPr kumimoji="0" lang="en-DE" sz="54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64DD07-843B-46D6-8712-519F0638DFDF}"/>
              </a:ext>
            </a:extLst>
          </p:cNvPr>
          <p:cNvSpPr txBox="1">
            <a:spLocks/>
          </p:cNvSpPr>
          <p:nvPr/>
        </p:nvSpPr>
        <p:spPr>
          <a:xfrm>
            <a:off x="6331447" y="418067"/>
            <a:ext cx="4597107" cy="80948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ELT ICS Seminar 2024 </a:t>
            </a:r>
          </a:p>
          <a:p>
            <a:r>
              <a:rPr lang="en-US" sz="1800" dirty="0"/>
              <a:t> Mario Kiekebusch on behalf of the IFW Team</a:t>
            </a:r>
            <a:endParaRPr lang="en-DE" sz="1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6C4948-33FF-724D-8F6C-96841C37C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7387" y="1697899"/>
            <a:ext cx="734992" cy="11024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202BC92-E0BB-C810-5A61-1B8A49AE7D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5505" y="1684368"/>
            <a:ext cx="734992" cy="110248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50858F9-D729-CEA5-9971-817BDBAD7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153" y="1708914"/>
            <a:ext cx="697259" cy="1045889"/>
          </a:xfrm>
          <a:prstGeom prst="rect">
            <a:avLst/>
          </a:prstGeom>
        </p:spPr>
      </p:pic>
      <p:pic>
        <p:nvPicPr>
          <p:cNvPr id="21" name="Picture 20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A8E564A-EDDF-EE95-FC30-AF2D7130E3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179" y="1713146"/>
            <a:ext cx="704529" cy="1056794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29029C3-0588-383A-A4EA-0639B875A4D7}"/>
              </a:ext>
            </a:extLst>
          </p:cNvPr>
          <p:cNvSpPr txBox="1">
            <a:spLocks/>
          </p:cNvSpPr>
          <p:nvPr/>
        </p:nvSpPr>
        <p:spPr>
          <a:xfrm>
            <a:off x="3078159" y="1270249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Dan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8D6673BA-175A-66E1-0775-33E635B3EF69}"/>
              </a:ext>
            </a:extLst>
          </p:cNvPr>
          <p:cNvSpPr txBox="1">
            <a:spLocks/>
          </p:cNvSpPr>
          <p:nvPr/>
        </p:nvSpPr>
        <p:spPr>
          <a:xfrm>
            <a:off x="6033929" y="1256718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Jens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9D9CE4-3825-4E02-3FFD-6755DAD1FF49}"/>
              </a:ext>
            </a:extLst>
          </p:cNvPr>
          <p:cNvSpPr txBox="1">
            <a:spLocks/>
          </p:cNvSpPr>
          <p:nvPr/>
        </p:nvSpPr>
        <p:spPr>
          <a:xfrm>
            <a:off x="308159" y="1281264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Calle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B9C0873-B94A-625F-9BE6-696C42795D2F}"/>
              </a:ext>
            </a:extLst>
          </p:cNvPr>
          <p:cNvSpPr txBox="1">
            <a:spLocks/>
          </p:cNvSpPr>
          <p:nvPr/>
        </p:nvSpPr>
        <p:spPr>
          <a:xfrm>
            <a:off x="8875909" y="1285496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Sylvie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F51EA327-858E-CD22-6B73-4BF6FAEA41A6}"/>
              </a:ext>
            </a:extLst>
          </p:cNvPr>
          <p:cNvSpPr txBox="1">
            <a:spLocks/>
          </p:cNvSpPr>
          <p:nvPr/>
        </p:nvSpPr>
        <p:spPr>
          <a:xfrm>
            <a:off x="6963664" y="1249243"/>
            <a:ext cx="76980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Luigi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85125038-C987-9B41-06ED-7E07B27F53E9}"/>
              </a:ext>
            </a:extLst>
          </p:cNvPr>
          <p:cNvSpPr txBox="1">
            <a:spLocks/>
          </p:cNvSpPr>
          <p:nvPr/>
        </p:nvSpPr>
        <p:spPr>
          <a:xfrm>
            <a:off x="6903899" y="877734"/>
            <a:ext cx="886605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Mauro</a:t>
            </a:r>
            <a:endParaRPr lang="en-DE" sz="1600" dirty="0">
              <a:solidFill>
                <a:schemeClr val="tx1"/>
              </a:solidFill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C24959E6-7BC9-7D27-4B04-35E5FE5F82A5}"/>
              </a:ext>
            </a:extLst>
          </p:cNvPr>
          <p:cNvSpPr txBox="1">
            <a:spLocks/>
          </p:cNvSpPr>
          <p:nvPr/>
        </p:nvSpPr>
        <p:spPr>
          <a:xfrm>
            <a:off x="2925728" y="2863022"/>
            <a:ext cx="1162050" cy="4556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PLC Programming/ Hardware Configuration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B965A3D-3EA1-1B60-6FAD-44E4AFBBC210}"/>
              </a:ext>
            </a:extLst>
          </p:cNvPr>
          <p:cNvSpPr txBox="1">
            <a:spLocks/>
          </p:cNvSpPr>
          <p:nvPr/>
        </p:nvSpPr>
        <p:spPr>
          <a:xfrm>
            <a:off x="5847851" y="2849491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SW Lead/CCF/ Core Libraries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24" name="Subtitle 2">
            <a:extLst>
              <a:ext uri="{FF2B5EF4-FFF2-40B4-BE49-F238E27FC236}">
                <a16:creationId xmlns:a16="http://schemas.microsoft.com/office/drawing/2014/main" id="{60900E5B-0A1F-8DFF-AAE8-2C04CE935167}"/>
              </a:ext>
            </a:extLst>
          </p:cNvPr>
          <p:cNvSpPr txBox="1">
            <a:spLocks/>
          </p:cNvSpPr>
          <p:nvPr/>
        </p:nvSpPr>
        <p:spPr>
          <a:xfrm>
            <a:off x="249231" y="2874037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ETR/OCM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25" name="Subtitle 2">
            <a:extLst>
              <a:ext uri="{FF2B5EF4-FFF2-40B4-BE49-F238E27FC236}">
                <a16:creationId xmlns:a16="http://schemas.microsoft.com/office/drawing/2014/main" id="{0BE2E908-D34C-9EAC-38BE-738939F7B3A1}"/>
              </a:ext>
            </a:extLst>
          </p:cNvPr>
          <p:cNvSpPr txBox="1">
            <a:spLocks/>
          </p:cNvSpPr>
          <p:nvPr/>
        </p:nvSpPr>
        <p:spPr>
          <a:xfrm>
            <a:off x="6885130" y="2842016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Application Framework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27" name="Subtitle 2">
            <a:extLst>
              <a:ext uri="{FF2B5EF4-FFF2-40B4-BE49-F238E27FC236}">
                <a16:creationId xmlns:a16="http://schemas.microsoft.com/office/drawing/2014/main" id="{43B77B99-AA72-EC1E-21CD-317F4A72E049}"/>
              </a:ext>
            </a:extLst>
          </p:cNvPr>
          <p:cNvSpPr txBox="1">
            <a:spLocks/>
          </p:cNvSpPr>
          <p:nvPr/>
        </p:nvSpPr>
        <p:spPr>
          <a:xfrm>
            <a:off x="8871461" y="2878269"/>
            <a:ext cx="103241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Software Engineering / Tools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28" name="Subtitle 2">
            <a:extLst>
              <a:ext uri="{FF2B5EF4-FFF2-40B4-BE49-F238E27FC236}">
                <a16:creationId xmlns:a16="http://schemas.microsoft.com/office/drawing/2014/main" id="{04D3AB15-612D-E981-3D03-07615CCB3585}"/>
              </a:ext>
            </a:extLst>
          </p:cNvPr>
          <p:cNvSpPr txBox="1">
            <a:spLocks/>
          </p:cNvSpPr>
          <p:nvPr/>
        </p:nvSpPr>
        <p:spPr>
          <a:xfrm>
            <a:off x="5861676" y="3016879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Software Engineering / Tools</a:t>
            </a:r>
            <a:endParaRPr lang="en-DE" sz="1000" dirty="0">
              <a:solidFill>
                <a:schemeClr val="tx1"/>
              </a:solidFill>
            </a:endParaRPr>
          </a:p>
        </p:txBody>
      </p:sp>
      <p:pic>
        <p:nvPicPr>
          <p:cNvPr id="1031" name="Picture 1030">
            <a:extLst>
              <a:ext uri="{FF2B5EF4-FFF2-40B4-BE49-F238E27FC236}">
                <a16:creationId xmlns:a16="http://schemas.microsoft.com/office/drawing/2014/main" id="{4CDD92F6-407B-AB36-E5FF-3EE6C88D6B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0257" y="1676893"/>
            <a:ext cx="704529" cy="1056794"/>
          </a:xfrm>
          <a:prstGeom prst="rect">
            <a:avLst/>
          </a:prstGeom>
        </p:spPr>
      </p:pic>
      <p:sp>
        <p:nvSpPr>
          <p:cNvPr id="1032" name="Subtitle 2">
            <a:extLst>
              <a:ext uri="{FF2B5EF4-FFF2-40B4-BE49-F238E27FC236}">
                <a16:creationId xmlns:a16="http://schemas.microsoft.com/office/drawing/2014/main" id="{B05D3906-6AB3-B764-B556-94805E4B0BF9}"/>
              </a:ext>
            </a:extLst>
          </p:cNvPr>
          <p:cNvSpPr txBox="1">
            <a:spLocks/>
          </p:cNvSpPr>
          <p:nvPr/>
        </p:nvSpPr>
        <p:spPr>
          <a:xfrm>
            <a:off x="8141814" y="877734"/>
            <a:ext cx="96183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Ricardo</a:t>
            </a:r>
            <a:endParaRPr lang="en-DE" sz="1600" dirty="0">
              <a:solidFill>
                <a:schemeClr val="tx1"/>
              </a:solidFill>
            </a:endParaRPr>
          </a:p>
        </p:txBody>
      </p:sp>
      <p:sp>
        <p:nvSpPr>
          <p:cNvPr id="1033" name="Subtitle 2">
            <a:extLst>
              <a:ext uri="{FF2B5EF4-FFF2-40B4-BE49-F238E27FC236}">
                <a16:creationId xmlns:a16="http://schemas.microsoft.com/office/drawing/2014/main" id="{8D24CA81-B0B4-DD93-8789-BFF1E34DC011}"/>
              </a:ext>
            </a:extLst>
          </p:cNvPr>
          <p:cNvSpPr txBox="1">
            <a:spLocks/>
          </p:cNvSpPr>
          <p:nvPr/>
        </p:nvSpPr>
        <p:spPr>
          <a:xfrm>
            <a:off x="5079733" y="1281264"/>
            <a:ext cx="886605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Ivan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35" name="Subtitle 2">
            <a:extLst>
              <a:ext uri="{FF2B5EF4-FFF2-40B4-BE49-F238E27FC236}">
                <a16:creationId xmlns:a16="http://schemas.microsoft.com/office/drawing/2014/main" id="{17A715AF-9DB4-2FE4-565F-D0989E58C202}"/>
              </a:ext>
            </a:extLst>
          </p:cNvPr>
          <p:cNvSpPr txBox="1">
            <a:spLocks/>
          </p:cNvSpPr>
          <p:nvPr/>
        </p:nvSpPr>
        <p:spPr>
          <a:xfrm>
            <a:off x="4984483" y="2874037"/>
            <a:ext cx="95679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Sequencer</a:t>
            </a:r>
            <a:endParaRPr lang="en-DE" sz="1000" dirty="0">
              <a:solidFill>
                <a:schemeClr val="bg1"/>
              </a:solidFill>
            </a:endParaRPr>
          </a:p>
        </p:txBody>
      </p:sp>
      <p:pic>
        <p:nvPicPr>
          <p:cNvPr id="1038" name="Picture 1037">
            <a:extLst>
              <a:ext uri="{FF2B5EF4-FFF2-40B4-BE49-F238E27FC236}">
                <a16:creationId xmlns:a16="http://schemas.microsoft.com/office/drawing/2014/main" id="{5251A224-6A95-93EE-6C1E-E779E22677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055" y="1708914"/>
            <a:ext cx="733991" cy="1080534"/>
          </a:xfrm>
          <a:prstGeom prst="rect">
            <a:avLst/>
          </a:prstGeom>
        </p:spPr>
      </p:pic>
      <p:pic>
        <p:nvPicPr>
          <p:cNvPr id="1039" name="Picture 1038" descr="A person in a red shirt&#10;&#10;Description automatically generated">
            <a:extLst>
              <a:ext uri="{FF2B5EF4-FFF2-40B4-BE49-F238E27FC236}">
                <a16:creationId xmlns:a16="http://schemas.microsoft.com/office/drawing/2014/main" id="{10F16200-A1B1-D954-8996-630EEAB237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264" y="1697432"/>
            <a:ext cx="734992" cy="1102488"/>
          </a:xfrm>
          <a:prstGeom prst="rect">
            <a:avLst/>
          </a:prstGeom>
        </p:spPr>
      </p:pic>
      <p:sp>
        <p:nvSpPr>
          <p:cNvPr id="1040" name="Subtitle 2">
            <a:extLst>
              <a:ext uri="{FF2B5EF4-FFF2-40B4-BE49-F238E27FC236}">
                <a16:creationId xmlns:a16="http://schemas.microsoft.com/office/drawing/2014/main" id="{0134BADF-E77C-83C2-1997-26847F45B58B}"/>
              </a:ext>
            </a:extLst>
          </p:cNvPr>
          <p:cNvSpPr txBox="1">
            <a:spLocks/>
          </p:cNvSpPr>
          <p:nvPr/>
        </p:nvSpPr>
        <p:spPr>
          <a:xfrm>
            <a:off x="8045231" y="2862555"/>
            <a:ext cx="1162050" cy="4556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SQA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41" name="Subtitle 2">
            <a:extLst>
              <a:ext uri="{FF2B5EF4-FFF2-40B4-BE49-F238E27FC236}">
                <a16:creationId xmlns:a16="http://schemas.microsoft.com/office/drawing/2014/main" id="{CF5A9A17-D8F9-CF9D-8F82-BB884B9843B7}"/>
              </a:ext>
            </a:extLst>
          </p:cNvPr>
          <p:cNvSpPr txBox="1">
            <a:spLocks/>
          </p:cNvSpPr>
          <p:nvPr/>
        </p:nvSpPr>
        <p:spPr>
          <a:xfrm>
            <a:off x="7932220" y="1269782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Paola</a:t>
            </a:r>
            <a:endParaRPr lang="en-DE" sz="1600" dirty="0">
              <a:solidFill>
                <a:schemeClr val="bg1"/>
              </a:solidFill>
            </a:endParaRPr>
          </a:p>
        </p:txBody>
      </p:sp>
      <p:pic>
        <p:nvPicPr>
          <p:cNvPr id="1043" name="Picture 1042">
            <a:extLst>
              <a:ext uri="{FF2B5EF4-FFF2-40B4-BE49-F238E27FC236}">
                <a16:creationId xmlns:a16="http://schemas.microsoft.com/office/drawing/2014/main" id="{80983765-D969-8EC8-A831-F158FC4E66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6399" y="1708914"/>
            <a:ext cx="739895" cy="1024773"/>
          </a:xfrm>
          <a:prstGeom prst="rect">
            <a:avLst/>
          </a:prstGeom>
        </p:spPr>
      </p:pic>
      <p:pic>
        <p:nvPicPr>
          <p:cNvPr id="1045" name="Picture 1044">
            <a:extLst>
              <a:ext uri="{FF2B5EF4-FFF2-40B4-BE49-F238E27FC236}">
                <a16:creationId xmlns:a16="http://schemas.microsoft.com/office/drawing/2014/main" id="{0603EE19-FD6A-0006-8F27-B38603B7E2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45421" y="1729754"/>
            <a:ext cx="733991" cy="1061591"/>
          </a:xfrm>
          <a:prstGeom prst="rect">
            <a:avLst/>
          </a:prstGeom>
        </p:spPr>
      </p:pic>
      <p:pic>
        <p:nvPicPr>
          <p:cNvPr id="1047" name="Picture 1046">
            <a:extLst>
              <a:ext uri="{FF2B5EF4-FFF2-40B4-BE49-F238E27FC236}">
                <a16:creationId xmlns:a16="http://schemas.microsoft.com/office/drawing/2014/main" id="{EE0B3330-F8EF-54D1-EACC-C8CDEACF91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19555" y="1720210"/>
            <a:ext cx="733991" cy="1049730"/>
          </a:xfrm>
          <a:prstGeom prst="rect">
            <a:avLst/>
          </a:prstGeom>
        </p:spPr>
      </p:pic>
      <p:sp>
        <p:nvSpPr>
          <p:cNvPr id="1048" name="Subtitle 2">
            <a:extLst>
              <a:ext uri="{FF2B5EF4-FFF2-40B4-BE49-F238E27FC236}">
                <a16:creationId xmlns:a16="http://schemas.microsoft.com/office/drawing/2014/main" id="{FA5CB63B-2FBB-5BE4-B6D8-64BDA048C274}"/>
              </a:ext>
            </a:extLst>
          </p:cNvPr>
          <p:cNvSpPr txBox="1">
            <a:spLocks/>
          </p:cNvSpPr>
          <p:nvPr/>
        </p:nvSpPr>
        <p:spPr>
          <a:xfrm>
            <a:off x="3993162" y="1281264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Diego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49" name="Subtitle 2">
            <a:extLst>
              <a:ext uri="{FF2B5EF4-FFF2-40B4-BE49-F238E27FC236}">
                <a16:creationId xmlns:a16="http://schemas.microsoft.com/office/drawing/2014/main" id="{9563A137-7942-7EAB-5E6F-2DBCD7FF9B89}"/>
              </a:ext>
            </a:extLst>
          </p:cNvPr>
          <p:cNvSpPr txBox="1">
            <a:spLocks/>
          </p:cNvSpPr>
          <p:nvPr/>
        </p:nvSpPr>
        <p:spPr>
          <a:xfrm>
            <a:off x="2082524" y="1302104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Claudio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50" name="Subtitle 2">
            <a:extLst>
              <a:ext uri="{FF2B5EF4-FFF2-40B4-BE49-F238E27FC236}">
                <a16:creationId xmlns:a16="http://schemas.microsoft.com/office/drawing/2014/main" id="{DCDFCE79-B704-BB65-CAC9-3C9A43CED802}"/>
              </a:ext>
            </a:extLst>
          </p:cNvPr>
          <p:cNvSpPr txBox="1">
            <a:spLocks/>
          </p:cNvSpPr>
          <p:nvPr/>
        </p:nvSpPr>
        <p:spPr>
          <a:xfrm>
            <a:off x="1009358" y="1292560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Christophe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51" name="Subtitle 2">
            <a:extLst>
              <a:ext uri="{FF2B5EF4-FFF2-40B4-BE49-F238E27FC236}">
                <a16:creationId xmlns:a16="http://schemas.microsoft.com/office/drawing/2014/main" id="{583B7703-859E-D003-F9A2-C01F5149149B}"/>
              </a:ext>
            </a:extLst>
          </p:cNvPr>
          <p:cNvSpPr txBox="1">
            <a:spLocks/>
          </p:cNvSpPr>
          <p:nvPr/>
        </p:nvSpPr>
        <p:spPr>
          <a:xfrm>
            <a:off x="3918736" y="2874037"/>
            <a:ext cx="100110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Widget Library/ </a:t>
            </a:r>
            <a:r>
              <a:rPr lang="en-US" sz="1000" dirty="0" err="1">
                <a:solidFill>
                  <a:schemeClr val="bg1"/>
                </a:solidFill>
              </a:rPr>
              <a:t>Cryo</a:t>
            </a:r>
            <a:r>
              <a:rPr lang="en-US" sz="1000" dirty="0">
                <a:solidFill>
                  <a:schemeClr val="bg1"/>
                </a:solidFill>
              </a:rPr>
              <a:t> HMI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52" name="Subtitle 2">
            <a:extLst>
              <a:ext uri="{FF2B5EF4-FFF2-40B4-BE49-F238E27FC236}">
                <a16:creationId xmlns:a16="http://schemas.microsoft.com/office/drawing/2014/main" id="{B9060516-970E-4C22-2153-939A2C350593}"/>
              </a:ext>
            </a:extLst>
          </p:cNvPr>
          <p:cNvSpPr txBox="1">
            <a:spLocks/>
          </p:cNvSpPr>
          <p:nvPr/>
        </p:nvSpPr>
        <p:spPr>
          <a:xfrm>
            <a:off x="2137311" y="2894877"/>
            <a:ext cx="729041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err="1">
                <a:solidFill>
                  <a:schemeClr val="bg1"/>
                </a:solidFill>
              </a:rPr>
              <a:t>Calob</a:t>
            </a:r>
            <a:r>
              <a:rPr lang="en-US" sz="1000" dirty="0">
                <a:solidFill>
                  <a:schemeClr val="bg1"/>
                </a:solidFill>
              </a:rPr>
              <a:t> Tool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53" name="Subtitle 2">
            <a:extLst>
              <a:ext uri="{FF2B5EF4-FFF2-40B4-BE49-F238E27FC236}">
                <a16:creationId xmlns:a16="http://schemas.microsoft.com/office/drawing/2014/main" id="{43C6FEC0-525E-D2A1-7D89-9992A22E84DA}"/>
              </a:ext>
            </a:extLst>
          </p:cNvPr>
          <p:cNvSpPr txBox="1">
            <a:spLocks/>
          </p:cNvSpPr>
          <p:nvPr/>
        </p:nvSpPr>
        <p:spPr>
          <a:xfrm>
            <a:off x="1207282" y="2885333"/>
            <a:ext cx="95679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Sequencer/ Core Libraries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54" name="Subtitle 2">
            <a:extLst>
              <a:ext uri="{FF2B5EF4-FFF2-40B4-BE49-F238E27FC236}">
                <a16:creationId xmlns:a16="http://schemas.microsoft.com/office/drawing/2014/main" id="{C1BD597E-5C96-526E-EDA7-F066BB33A651}"/>
              </a:ext>
            </a:extLst>
          </p:cNvPr>
          <p:cNvSpPr txBox="1">
            <a:spLocks/>
          </p:cNvSpPr>
          <p:nvPr/>
        </p:nvSpPr>
        <p:spPr>
          <a:xfrm>
            <a:off x="9957713" y="2846712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Pedro</a:t>
            </a:r>
          </a:p>
          <a:p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55" name="Subtitle 2">
            <a:extLst>
              <a:ext uri="{FF2B5EF4-FFF2-40B4-BE49-F238E27FC236}">
                <a16:creationId xmlns:a16="http://schemas.microsoft.com/office/drawing/2014/main" id="{C120D0F2-01BF-B3AE-C249-E2E28065222D}"/>
              </a:ext>
            </a:extLst>
          </p:cNvPr>
          <p:cNvSpPr txBox="1">
            <a:spLocks/>
          </p:cNvSpPr>
          <p:nvPr/>
        </p:nvSpPr>
        <p:spPr>
          <a:xfrm>
            <a:off x="9957713" y="2078509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Igor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56" name="Subtitle 2">
            <a:extLst>
              <a:ext uri="{FF2B5EF4-FFF2-40B4-BE49-F238E27FC236}">
                <a16:creationId xmlns:a16="http://schemas.microsoft.com/office/drawing/2014/main" id="{C078C4C2-574A-A793-746D-C51C3A4DA13F}"/>
              </a:ext>
            </a:extLst>
          </p:cNvPr>
          <p:cNvSpPr txBox="1">
            <a:spLocks/>
          </p:cNvSpPr>
          <p:nvPr/>
        </p:nvSpPr>
        <p:spPr>
          <a:xfrm>
            <a:off x="9885615" y="1415861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Jakob</a:t>
            </a:r>
            <a:endParaRPr lang="en-DE" sz="1600" dirty="0">
              <a:solidFill>
                <a:schemeClr val="bg1"/>
              </a:solidFill>
            </a:endParaRPr>
          </a:p>
        </p:txBody>
      </p:sp>
      <p:sp>
        <p:nvSpPr>
          <p:cNvPr id="1057" name="Subtitle 2">
            <a:extLst>
              <a:ext uri="{FF2B5EF4-FFF2-40B4-BE49-F238E27FC236}">
                <a16:creationId xmlns:a16="http://schemas.microsoft.com/office/drawing/2014/main" id="{768E31CD-B612-FA5D-599E-5BE4F14ECA17}"/>
              </a:ext>
            </a:extLst>
          </p:cNvPr>
          <p:cNvSpPr txBox="1">
            <a:spLocks/>
          </p:cNvSpPr>
          <p:nvPr/>
        </p:nvSpPr>
        <p:spPr>
          <a:xfrm>
            <a:off x="9998485" y="3128784"/>
            <a:ext cx="1162050" cy="4556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SQA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58" name="Subtitle 2">
            <a:extLst>
              <a:ext uri="{FF2B5EF4-FFF2-40B4-BE49-F238E27FC236}">
                <a16:creationId xmlns:a16="http://schemas.microsoft.com/office/drawing/2014/main" id="{3F10DE6C-BF83-62EC-D93F-031316DE1132}"/>
              </a:ext>
            </a:extLst>
          </p:cNvPr>
          <p:cNvSpPr txBox="1">
            <a:spLocks/>
          </p:cNvSpPr>
          <p:nvPr/>
        </p:nvSpPr>
        <p:spPr>
          <a:xfrm>
            <a:off x="9998485" y="2442925"/>
            <a:ext cx="1162050" cy="4556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DDT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059" name="Subtitle 2">
            <a:extLst>
              <a:ext uri="{FF2B5EF4-FFF2-40B4-BE49-F238E27FC236}">
                <a16:creationId xmlns:a16="http://schemas.microsoft.com/office/drawing/2014/main" id="{108894C4-9F3F-E8DE-A859-95642C426BEF}"/>
              </a:ext>
            </a:extLst>
          </p:cNvPr>
          <p:cNvSpPr txBox="1">
            <a:spLocks/>
          </p:cNvSpPr>
          <p:nvPr/>
        </p:nvSpPr>
        <p:spPr>
          <a:xfrm>
            <a:off x="9884649" y="1718167"/>
            <a:ext cx="100110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err="1">
                <a:solidFill>
                  <a:schemeClr val="bg1"/>
                </a:solidFill>
              </a:rPr>
              <a:t>Cryo</a:t>
            </a:r>
            <a:r>
              <a:rPr lang="en-US" sz="1000" dirty="0">
                <a:solidFill>
                  <a:schemeClr val="bg1"/>
                </a:solidFill>
              </a:rPr>
              <a:t> HMI</a:t>
            </a:r>
            <a:endParaRPr lang="en-DE" sz="1000" dirty="0">
              <a:solidFill>
                <a:schemeClr val="bg1"/>
              </a:solidFill>
            </a:endParaRPr>
          </a:p>
        </p:txBody>
      </p:sp>
      <p:pic>
        <p:nvPicPr>
          <p:cNvPr id="1069" name="Picture 1068">
            <a:extLst>
              <a:ext uri="{FF2B5EF4-FFF2-40B4-BE49-F238E27FC236}">
                <a16:creationId xmlns:a16="http://schemas.microsoft.com/office/drawing/2014/main" id="{DED8EE6A-9ED4-BE1D-34A0-6C56A2C442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7523" y="4842388"/>
            <a:ext cx="734992" cy="1102488"/>
          </a:xfrm>
          <a:prstGeom prst="rect">
            <a:avLst/>
          </a:prstGeom>
        </p:spPr>
      </p:pic>
      <p:pic>
        <p:nvPicPr>
          <p:cNvPr id="1070" name="Picture 1069">
            <a:extLst>
              <a:ext uri="{FF2B5EF4-FFF2-40B4-BE49-F238E27FC236}">
                <a16:creationId xmlns:a16="http://schemas.microsoft.com/office/drawing/2014/main" id="{D327BCEC-C3FF-54C5-80E2-59034453B89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06115" y="4820551"/>
            <a:ext cx="732684" cy="1099027"/>
          </a:xfrm>
          <a:prstGeom prst="rect">
            <a:avLst/>
          </a:prstGeom>
        </p:spPr>
      </p:pic>
      <p:sp>
        <p:nvSpPr>
          <p:cNvPr id="1071" name="Subtitle 2">
            <a:extLst>
              <a:ext uri="{FF2B5EF4-FFF2-40B4-BE49-F238E27FC236}">
                <a16:creationId xmlns:a16="http://schemas.microsoft.com/office/drawing/2014/main" id="{0BBE06E8-5650-2019-DB8E-FC77F5D8308F}"/>
              </a:ext>
            </a:extLst>
          </p:cNvPr>
          <p:cNvSpPr txBox="1">
            <a:spLocks/>
          </p:cNvSpPr>
          <p:nvPr/>
        </p:nvSpPr>
        <p:spPr>
          <a:xfrm>
            <a:off x="507523" y="4463525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600" dirty="0">
                <a:solidFill>
                  <a:prstClr val="white"/>
                </a:solidFill>
                <a:latin typeface="Century Gothic" panose="020B0502020202020204"/>
              </a:rPr>
              <a:t>Arturo</a:t>
            </a:r>
            <a:endParaRPr lang="en-DE" sz="16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072" name="Subtitle 2">
            <a:extLst>
              <a:ext uri="{FF2B5EF4-FFF2-40B4-BE49-F238E27FC236}">
                <a16:creationId xmlns:a16="http://schemas.microsoft.com/office/drawing/2014/main" id="{59CB98FC-2312-31F3-CEBA-926436AB1E81}"/>
              </a:ext>
            </a:extLst>
          </p:cNvPr>
          <p:cNvSpPr txBox="1">
            <a:spLocks/>
          </p:cNvSpPr>
          <p:nvPr/>
        </p:nvSpPr>
        <p:spPr>
          <a:xfrm>
            <a:off x="3452515" y="4477345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600" dirty="0">
                <a:solidFill>
                  <a:prstClr val="white"/>
                </a:solidFill>
                <a:latin typeface="Century Gothic" panose="020B0502020202020204"/>
              </a:rPr>
              <a:t>Pablo</a:t>
            </a:r>
            <a:endParaRPr lang="en-DE" sz="16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1073" name="Picture 107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7E011F8-66E6-8647-A0B5-514858D96A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708" y="4842388"/>
            <a:ext cx="734992" cy="1102488"/>
          </a:xfrm>
          <a:prstGeom prst="rect">
            <a:avLst/>
          </a:prstGeom>
        </p:spPr>
      </p:pic>
      <p:sp>
        <p:nvSpPr>
          <p:cNvPr id="1074" name="Subtitle 2">
            <a:extLst>
              <a:ext uri="{FF2B5EF4-FFF2-40B4-BE49-F238E27FC236}">
                <a16:creationId xmlns:a16="http://schemas.microsoft.com/office/drawing/2014/main" id="{1C30B3F3-86D9-7C08-34D6-B02B03C9BDF2}"/>
              </a:ext>
            </a:extLst>
          </p:cNvPr>
          <p:cNvSpPr txBox="1">
            <a:spLocks/>
          </p:cNvSpPr>
          <p:nvPr/>
        </p:nvSpPr>
        <p:spPr>
          <a:xfrm>
            <a:off x="2359950" y="4493003"/>
            <a:ext cx="1162050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600" dirty="0">
                <a:solidFill>
                  <a:prstClr val="white"/>
                </a:solidFill>
                <a:latin typeface="Century Gothic" panose="020B0502020202020204"/>
              </a:rPr>
              <a:t>Lothar</a:t>
            </a:r>
            <a:endParaRPr lang="en-DE" sz="16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075" name="Subtitle 2">
            <a:extLst>
              <a:ext uri="{FF2B5EF4-FFF2-40B4-BE49-F238E27FC236}">
                <a16:creationId xmlns:a16="http://schemas.microsoft.com/office/drawing/2014/main" id="{545B06FD-6068-EBCD-0648-9E35451D531E}"/>
              </a:ext>
            </a:extLst>
          </p:cNvPr>
          <p:cNvSpPr txBox="1">
            <a:spLocks/>
          </p:cNvSpPr>
          <p:nvPr/>
        </p:nvSpPr>
        <p:spPr>
          <a:xfrm>
            <a:off x="412238" y="6019508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000" dirty="0">
                <a:solidFill>
                  <a:prstClr val="white"/>
                </a:solidFill>
                <a:latin typeface="Century Gothic" panose="020B0502020202020204"/>
              </a:rPr>
              <a:t>GUIs/CUT porting</a:t>
            </a:r>
            <a:endParaRPr lang="en-DE" sz="10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076" name="Subtitle 2">
            <a:extLst>
              <a:ext uri="{FF2B5EF4-FFF2-40B4-BE49-F238E27FC236}">
                <a16:creationId xmlns:a16="http://schemas.microsoft.com/office/drawing/2014/main" id="{6995A054-CAE6-AA80-5FB7-1EDC613E5008}"/>
              </a:ext>
            </a:extLst>
          </p:cNvPr>
          <p:cNvSpPr txBox="1">
            <a:spLocks/>
          </p:cNvSpPr>
          <p:nvPr/>
        </p:nvSpPr>
        <p:spPr>
          <a:xfrm>
            <a:off x="3402938" y="6032934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000" dirty="0">
                <a:solidFill>
                  <a:prstClr val="white"/>
                </a:solidFill>
                <a:latin typeface="Century Gothic" panose="020B0502020202020204"/>
              </a:rPr>
              <a:t>Cryogenic Controller/ Power Control</a:t>
            </a:r>
            <a:endParaRPr lang="en-DE" sz="10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077" name="Subtitle 2">
            <a:extLst>
              <a:ext uri="{FF2B5EF4-FFF2-40B4-BE49-F238E27FC236}">
                <a16:creationId xmlns:a16="http://schemas.microsoft.com/office/drawing/2014/main" id="{797852BE-398C-BFE2-0C13-4D927BAB4893}"/>
              </a:ext>
            </a:extLst>
          </p:cNvPr>
          <p:cNvSpPr txBox="1">
            <a:spLocks/>
          </p:cNvSpPr>
          <p:nvPr/>
        </p:nvSpPr>
        <p:spPr>
          <a:xfrm>
            <a:off x="2371368" y="6048247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000" dirty="0">
                <a:solidFill>
                  <a:prstClr val="white"/>
                </a:solidFill>
                <a:latin typeface="Century Gothic" panose="020B0502020202020204"/>
              </a:rPr>
              <a:t>Cryogenic Controller</a:t>
            </a:r>
            <a:endParaRPr lang="en-DE" sz="10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078" name="Subtitle 2">
            <a:extLst>
              <a:ext uri="{FF2B5EF4-FFF2-40B4-BE49-F238E27FC236}">
                <a16:creationId xmlns:a16="http://schemas.microsoft.com/office/drawing/2014/main" id="{8FF77E34-046E-B98F-9963-6B6965CE11D0}"/>
              </a:ext>
            </a:extLst>
          </p:cNvPr>
          <p:cNvSpPr txBox="1">
            <a:spLocks/>
          </p:cNvSpPr>
          <p:nvPr/>
        </p:nvSpPr>
        <p:spPr>
          <a:xfrm>
            <a:off x="4380741" y="4483350"/>
            <a:ext cx="96183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600" dirty="0">
                <a:solidFill>
                  <a:prstClr val="white"/>
                </a:solidFill>
                <a:latin typeface="Century Gothic" panose="020B0502020202020204"/>
              </a:rPr>
              <a:t>Ricardo</a:t>
            </a:r>
            <a:endParaRPr lang="en-DE" sz="16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079" name="Subtitle 2">
            <a:extLst>
              <a:ext uri="{FF2B5EF4-FFF2-40B4-BE49-F238E27FC236}">
                <a16:creationId xmlns:a16="http://schemas.microsoft.com/office/drawing/2014/main" id="{ED22A13D-2FD2-7D80-5986-13838691E9BA}"/>
              </a:ext>
            </a:extLst>
          </p:cNvPr>
          <p:cNvSpPr txBox="1">
            <a:spLocks/>
          </p:cNvSpPr>
          <p:nvPr/>
        </p:nvSpPr>
        <p:spPr>
          <a:xfrm>
            <a:off x="4367046" y="6038594"/>
            <a:ext cx="95679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000" dirty="0">
                <a:solidFill>
                  <a:prstClr val="white"/>
                </a:solidFill>
                <a:latin typeface="Century Gothic" panose="020B0502020202020204"/>
              </a:rPr>
              <a:t>Sequencer/ Operations</a:t>
            </a:r>
            <a:endParaRPr lang="en-DE" sz="10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1080" name="Picture 107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A50DAB4-BCE1-BD16-C747-A21E8E14DAA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87" y="4833472"/>
            <a:ext cx="734992" cy="108053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9BF28E1-D665-8D86-5607-42E2219FE54A}"/>
              </a:ext>
            </a:extLst>
          </p:cNvPr>
          <p:cNvSpPr txBox="1">
            <a:spLocks/>
          </p:cNvSpPr>
          <p:nvPr/>
        </p:nvSpPr>
        <p:spPr>
          <a:xfrm>
            <a:off x="1404434" y="4480395"/>
            <a:ext cx="886605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600" dirty="0">
                <a:solidFill>
                  <a:prstClr val="white"/>
                </a:solidFill>
                <a:latin typeface="Century Gothic" panose="020B0502020202020204"/>
              </a:rPr>
              <a:t>Mauro</a:t>
            </a:r>
            <a:endParaRPr lang="en-DE" sz="16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24C4AE7-9B69-2ADB-15E4-D9B2B2C6F4BE}"/>
              </a:ext>
            </a:extLst>
          </p:cNvPr>
          <p:cNvSpPr txBox="1">
            <a:spLocks/>
          </p:cNvSpPr>
          <p:nvPr/>
        </p:nvSpPr>
        <p:spPr>
          <a:xfrm>
            <a:off x="1454864" y="6120792"/>
            <a:ext cx="1184788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/>
              </a:buClr>
            </a:pPr>
            <a:r>
              <a:rPr lang="en-US" sz="1000" dirty="0">
                <a:solidFill>
                  <a:prstClr val="white"/>
                </a:solidFill>
                <a:latin typeface="Century Gothic" panose="020B0502020202020204"/>
              </a:rPr>
              <a:t>Graphical Interfaces</a:t>
            </a:r>
            <a:endParaRPr lang="en-DE" sz="100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66C457-09D8-E350-1EFA-077E6D6E10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59551" y="4842388"/>
            <a:ext cx="704529" cy="10567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4BD1DD-7CE7-FFE5-E8BB-21B7F150F23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16760" y="3493032"/>
            <a:ext cx="4973786" cy="279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3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Outlook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3A2067AA-DA5B-975E-01FC-93E13A8BD7EA}"/>
              </a:ext>
            </a:extLst>
          </p:cNvPr>
          <p:cNvSpPr txBox="1"/>
          <p:nvPr/>
        </p:nvSpPr>
        <p:spPr>
          <a:xfrm flipH="1">
            <a:off x="309495" y="1115809"/>
            <a:ext cx="95647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Component status &amp; key features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Cases: PDS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What’s next</a:t>
            </a: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04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Introduction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060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85A90B-E1C9-BFEB-7E3D-9612979EAC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GB" dirty="0" err="1"/>
              <a:t>ntroduction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CBC59-A705-AC17-AD9F-A9FD8AABF6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9">
            <a:extLst>
              <a:ext uri="{FF2B5EF4-FFF2-40B4-BE49-F238E27FC236}">
                <a16:creationId xmlns:a16="http://schemas.microsoft.com/office/drawing/2014/main" id="{00BDC9C9-667E-FC46-4CDD-DB864C94102F}"/>
              </a:ext>
            </a:extLst>
          </p:cNvPr>
          <p:cNvSpPr txBox="1"/>
          <p:nvPr/>
        </p:nvSpPr>
        <p:spPr>
          <a:xfrm flipH="1">
            <a:off x="202598" y="893822"/>
            <a:ext cx="115121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IFW is one of the software products ESO is developing in the scope of the ELT project.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IFW has been designed with the goal to help developers building instrument control systems and to reduce maintenance efforts.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IFW is an evolution rather than a revolution, based on the successful instrumentation framework created for second-generation VLT instruments.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52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85A90B-E1C9-BFEB-7E3D-9612979EAC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ELT Software Stack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CBC59-A705-AC17-AD9F-A9FD8AABF6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5</a:t>
            </a:fld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F980DA1-EE7E-864D-8466-88AFC245E66B}"/>
              </a:ext>
            </a:extLst>
          </p:cNvPr>
          <p:cNvGrpSpPr/>
          <p:nvPr/>
        </p:nvGrpSpPr>
        <p:grpSpPr>
          <a:xfrm>
            <a:off x="2823969" y="5254531"/>
            <a:ext cx="5846005" cy="653113"/>
            <a:chOff x="2330400" y="4366849"/>
            <a:chExt cx="4387056" cy="964565"/>
          </a:xfrm>
        </p:grpSpPr>
        <p:sp>
          <p:nvSpPr>
            <p:cNvPr id="51" name="AutoShape 63">
              <a:extLst>
                <a:ext uri="{FF2B5EF4-FFF2-40B4-BE49-F238E27FC236}">
                  <a16:creationId xmlns:a16="http://schemas.microsoft.com/office/drawing/2014/main" id="{244169FE-418A-0FC1-C2C4-FCF4768E7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400" y="4366849"/>
              <a:ext cx="4387056" cy="964565"/>
            </a:xfrm>
            <a:prstGeom prst="roundRect">
              <a:avLst>
                <a:gd name="adj" fmla="val 16667"/>
              </a:avLst>
            </a:prstGeom>
            <a:solidFill>
              <a:srgbClr val="4BACC6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>
                <a:defRPr/>
              </a:pPr>
              <a:endParaRPr lang="en-GB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52" name="Text Box 52">
              <a:extLst>
                <a:ext uri="{FF2B5EF4-FFF2-40B4-BE49-F238E27FC236}">
                  <a16:creationId xmlns:a16="http://schemas.microsoft.com/office/drawing/2014/main" id="{3CE3EDE1-5EA4-9769-3FCF-8CEC8B7C70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0157" y="4448182"/>
              <a:ext cx="2032856" cy="58817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400" dirty="0" err="1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DevEnv</a:t>
              </a:r>
              <a:endParaRPr lang="en-US" altLang="en-US" sz="240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68CB36E-BA72-575F-8C8A-3885A4A2F2A1}"/>
              </a:ext>
            </a:extLst>
          </p:cNvPr>
          <p:cNvGrpSpPr/>
          <p:nvPr/>
        </p:nvGrpSpPr>
        <p:grpSpPr>
          <a:xfrm>
            <a:off x="2997806" y="4515836"/>
            <a:ext cx="5482948" cy="620119"/>
            <a:chOff x="2330400" y="3364930"/>
            <a:chExt cx="2630561" cy="964565"/>
          </a:xfrm>
        </p:grpSpPr>
        <p:sp>
          <p:nvSpPr>
            <p:cNvPr id="54" name="AutoShape 14">
              <a:extLst>
                <a:ext uri="{FF2B5EF4-FFF2-40B4-BE49-F238E27FC236}">
                  <a16:creationId xmlns:a16="http://schemas.microsoft.com/office/drawing/2014/main" id="{31F6A356-97F7-44AC-2575-6BA22256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400" y="3364930"/>
              <a:ext cx="2630561" cy="964565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>
                <a:defRPr/>
              </a:pPr>
              <a:endParaRPr lang="en-GB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55" name="Text Box 52">
              <a:extLst>
                <a:ext uri="{FF2B5EF4-FFF2-40B4-BE49-F238E27FC236}">
                  <a16:creationId xmlns:a16="http://schemas.microsoft.com/office/drawing/2014/main" id="{B2253D53-547B-17A0-0A9B-DD4A53066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8749" y="3461632"/>
              <a:ext cx="2032856" cy="6333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ECOS (</a:t>
              </a:r>
              <a:r>
                <a:rPr lang="en-US" altLang="en-US" sz="2400" dirty="0" err="1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cii,if,cut</a:t>
              </a: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2400" dirty="0" err="1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trs</a:t>
              </a: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2400" dirty="0" err="1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etc</a:t>
              </a: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) </a:t>
              </a:r>
              <a:endParaRPr lang="en-US" altLang="en-US" sz="240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665A768-DDF8-84B0-1D42-51656A578601}"/>
              </a:ext>
            </a:extLst>
          </p:cNvPr>
          <p:cNvGrpSpPr/>
          <p:nvPr/>
        </p:nvGrpSpPr>
        <p:grpSpPr>
          <a:xfrm>
            <a:off x="4395125" y="3449697"/>
            <a:ext cx="4764511" cy="554055"/>
            <a:chOff x="2487618" y="2357295"/>
            <a:chExt cx="2447985" cy="876384"/>
          </a:xfrm>
        </p:grpSpPr>
        <p:sp>
          <p:nvSpPr>
            <p:cNvPr id="57" name="AutoShape 65">
              <a:extLst>
                <a:ext uri="{FF2B5EF4-FFF2-40B4-BE49-F238E27FC236}">
                  <a16:creationId xmlns:a16="http://schemas.microsoft.com/office/drawing/2014/main" id="{E9C53923-D2EF-8E40-47ED-6D07DC573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618" y="2357295"/>
              <a:ext cx="1159301" cy="876384"/>
            </a:xfrm>
            <a:prstGeom prst="roundRect">
              <a:avLst>
                <a:gd name="adj" fmla="val 16667"/>
              </a:avLst>
            </a:prstGeom>
            <a:solidFill>
              <a:srgbClr val="9BBB59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>
                <a:defRPr/>
              </a:pPr>
              <a:endParaRPr lang="en-GB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58" name="Text Box 52">
              <a:extLst>
                <a:ext uri="{FF2B5EF4-FFF2-40B4-BE49-F238E27FC236}">
                  <a16:creationId xmlns:a16="http://schemas.microsoft.com/office/drawing/2014/main" id="{E556ABE5-3067-CF2C-39D0-D8EE17AC6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2747" y="2494214"/>
              <a:ext cx="2032856" cy="63335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IFW</a:t>
              </a:r>
              <a:endParaRPr lang="en-US" altLang="en-US" sz="240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C62627E-6571-7BC9-13B4-3D080D84747D}"/>
              </a:ext>
            </a:extLst>
          </p:cNvPr>
          <p:cNvGrpSpPr/>
          <p:nvPr/>
        </p:nvGrpSpPr>
        <p:grpSpPr>
          <a:xfrm>
            <a:off x="3709464" y="2036173"/>
            <a:ext cx="2148418" cy="406453"/>
            <a:chOff x="2487618" y="2356077"/>
            <a:chExt cx="2231005" cy="877602"/>
          </a:xfrm>
        </p:grpSpPr>
        <p:sp>
          <p:nvSpPr>
            <p:cNvPr id="60" name="AutoShape 65">
              <a:extLst>
                <a:ext uri="{FF2B5EF4-FFF2-40B4-BE49-F238E27FC236}">
                  <a16:creationId xmlns:a16="http://schemas.microsoft.com/office/drawing/2014/main" id="{3004BBAE-08E5-E285-96F5-7C0AFF93D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618" y="2357295"/>
              <a:ext cx="1159301" cy="876384"/>
            </a:xfrm>
            <a:prstGeom prst="roundRect">
              <a:avLst>
                <a:gd name="adj" fmla="val 16667"/>
              </a:avLst>
            </a:prstGeom>
            <a:solidFill>
              <a:srgbClr val="A50E82">
                <a:lumMod val="40000"/>
                <a:lumOff val="60000"/>
              </a:srgbClr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61" name="Text Box 52">
              <a:extLst>
                <a:ext uri="{FF2B5EF4-FFF2-40B4-BE49-F238E27FC236}">
                  <a16:creationId xmlns:a16="http://schemas.microsoft.com/office/drawing/2014/main" id="{4C5051A4-8469-F629-BAA1-12D4E6C550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5767" y="2356077"/>
              <a:ext cx="2032856" cy="63335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cs typeface="Times New Roman" panose="02020603050405020304" pitchFamily="18" charset="0"/>
                </a:rPr>
                <a:t>INS1</a:t>
              </a: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577CBE8-AAE6-9F05-C524-134D3BAACA72}"/>
              </a:ext>
            </a:extLst>
          </p:cNvPr>
          <p:cNvGrpSpPr/>
          <p:nvPr/>
        </p:nvGrpSpPr>
        <p:grpSpPr>
          <a:xfrm>
            <a:off x="6356118" y="2691368"/>
            <a:ext cx="2256346" cy="566324"/>
            <a:chOff x="2330400" y="3364930"/>
            <a:chExt cx="2630561" cy="964565"/>
          </a:xfrm>
        </p:grpSpPr>
        <p:sp>
          <p:nvSpPr>
            <p:cNvPr id="63" name="AutoShape 14">
              <a:extLst>
                <a:ext uri="{FF2B5EF4-FFF2-40B4-BE49-F238E27FC236}">
                  <a16:creationId xmlns:a16="http://schemas.microsoft.com/office/drawing/2014/main" id="{66BD7EEF-7F0F-730F-269C-6FE7F48A8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400" y="3364930"/>
              <a:ext cx="2630561" cy="964565"/>
            </a:xfrm>
            <a:prstGeom prst="roundRect">
              <a:avLst>
                <a:gd name="adj" fmla="val 16667"/>
              </a:avLst>
            </a:prstGeom>
            <a:solidFill>
              <a:srgbClr val="C62324">
                <a:lumMod val="40000"/>
                <a:lumOff val="60000"/>
              </a:srgbClr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64" name="Text Box 52">
              <a:extLst>
                <a:ext uri="{FF2B5EF4-FFF2-40B4-BE49-F238E27FC236}">
                  <a16:creationId xmlns:a16="http://schemas.microsoft.com/office/drawing/2014/main" id="{8963C96A-9234-953E-9AA5-7E98EBC62F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025" y="3493610"/>
              <a:ext cx="2032857" cy="63335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cs typeface="Times New Roman" panose="02020603050405020304" pitchFamily="18" charset="0"/>
                </a:rPr>
                <a:t>RTC Tk      </a:t>
              </a: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66" name="AutoShape 65">
            <a:extLst>
              <a:ext uri="{FF2B5EF4-FFF2-40B4-BE49-F238E27FC236}">
                <a16:creationId xmlns:a16="http://schemas.microsoft.com/office/drawing/2014/main" id="{9EC56F64-43EA-B060-18F8-76BCC4BC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3053" y="3224617"/>
            <a:ext cx="1508381" cy="55405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67" name="Text Box 52">
            <a:extLst>
              <a:ext uri="{FF2B5EF4-FFF2-40B4-BE49-F238E27FC236}">
                <a16:creationId xmlns:a16="http://schemas.microsoft.com/office/drawing/2014/main" id="{6E0D4648-8C70-D7A9-583D-E86774490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3953" y="3300725"/>
            <a:ext cx="1157723" cy="4004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400" kern="0" dirty="0">
                <a:solidFill>
                  <a:prstClr val="white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HLCC</a:t>
            </a: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B9675F4-F1C9-DA7C-EA96-6CACBE83EFA7}"/>
              </a:ext>
            </a:extLst>
          </p:cNvPr>
          <p:cNvGrpSpPr/>
          <p:nvPr/>
        </p:nvGrpSpPr>
        <p:grpSpPr>
          <a:xfrm>
            <a:off x="4989770" y="2049415"/>
            <a:ext cx="2889541" cy="406453"/>
            <a:chOff x="2617338" y="2356077"/>
            <a:chExt cx="2101285" cy="877602"/>
          </a:xfrm>
        </p:grpSpPr>
        <p:sp>
          <p:nvSpPr>
            <p:cNvPr id="69" name="AutoShape 65">
              <a:extLst>
                <a:ext uri="{FF2B5EF4-FFF2-40B4-BE49-F238E27FC236}">
                  <a16:creationId xmlns:a16="http://schemas.microsoft.com/office/drawing/2014/main" id="{1F7C7E04-E625-7B16-3D86-2DAC9CD14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7338" y="2357295"/>
              <a:ext cx="752377" cy="876384"/>
            </a:xfrm>
            <a:prstGeom prst="roundRect">
              <a:avLst>
                <a:gd name="adj" fmla="val 16667"/>
              </a:avLst>
            </a:prstGeom>
            <a:solidFill>
              <a:srgbClr val="A50E82">
                <a:lumMod val="40000"/>
                <a:lumOff val="60000"/>
              </a:srgbClr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70" name="Text Box 52">
              <a:extLst>
                <a:ext uri="{FF2B5EF4-FFF2-40B4-BE49-F238E27FC236}">
                  <a16:creationId xmlns:a16="http://schemas.microsoft.com/office/drawing/2014/main" id="{0D71C85E-338B-FB21-BE85-93144672E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5767" y="2356077"/>
              <a:ext cx="2032856" cy="63335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cs typeface="Times New Roman" panose="02020603050405020304" pitchFamily="18" charset="0"/>
                </a:rPr>
                <a:t>INS2</a:t>
              </a: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D1F844F-A986-4BE2-F201-32C23323F9CD}"/>
              </a:ext>
            </a:extLst>
          </p:cNvPr>
          <p:cNvCxnSpPr/>
          <p:nvPr/>
        </p:nvCxnSpPr>
        <p:spPr>
          <a:xfrm>
            <a:off x="1959677" y="2552354"/>
            <a:ext cx="9152708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D0E7DBEB-5016-E49B-4E67-8EE4FCA070F5}"/>
              </a:ext>
            </a:extLst>
          </p:cNvPr>
          <p:cNvSpPr/>
          <p:nvPr/>
        </p:nvSpPr>
        <p:spPr>
          <a:xfrm rot="16200000">
            <a:off x="778676" y="4002385"/>
            <a:ext cx="2743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b="1" dirty="0">
                <a:latin typeface="Century Gothic" panose="020B0502020202020204"/>
              </a:rPr>
              <a:t>Dependencies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A624DF9-A977-FE69-7CC2-5CF19CABB7FB}"/>
              </a:ext>
            </a:extLst>
          </p:cNvPr>
          <p:cNvSpPr/>
          <p:nvPr/>
        </p:nvSpPr>
        <p:spPr>
          <a:xfrm>
            <a:off x="9393382" y="4167279"/>
            <a:ext cx="2430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dirty="0">
                <a:latin typeface="Century Gothic" panose="020B0502020202020204"/>
              </a:rPr>
              <a:t>Base SW stack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4F836A0-56A6-046B-DCC8-EB4DE7AB9497}"/>
              </a:ext>
            </a:extLst>
          </p:cNvPr>
          <p:cNvSpPr/>
          <p:nvPr/>
        </p:nvSpPr>
        <p:spPr>
          <a:xfrm>
            <a:off x="4280119" y="3013592"/>
            <a:ext cx="2509795" cy="1440459"/>
          </a:xfrm>
          <a:prstGeom prst="ellipse">
            <a:avLst/>
          </a:prstGeom>
          <a:noFill/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4D01B40-963B-2FE6-5712-9CB2CBFDCF2B}"/>
              </a:ext>
            </a:extLst>
          </p:cNvPr>
          <p:cNvCxnSpPr>
            <a:cxnSpLocks/>
          </p:cNvCxnSpPr>
          <p:nvPr/>
        </p:nvCxnSpPr>
        <p:spPr>
          <a:xfrm flipV="1">
            <a:off x="2554941" y="2656080"/>
            <a:ext cx="0" cy="3279520"/>
          </a:xfrm>
          <a:prstGeom prst="straightConnector1">
            <a:avLst/>
          </a:prstGeom>
          <a:noFill/>
          <a:ln w="9525" cap="rnd" cmpd="sng" algn="ctr">
            <a:solidFill>
              <a:schemeClr val="tx1">
                <a:alpha val="60000"/>
              </a:schemeClr>
            </a:solidFill>
            <a:prstDash val="solid"/>
            <a:tailEnd type="triangle"/>
          </a:ln>
          <a:effectLst/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46490654-790C-F785-BE20-C11F8DE00D89}"/>
              </a:ext>
            </a:extLst>
          </p:cNvPr>
          <p:cNvSpPr/>
          <p:nvPr/>
        </p:nvSpPr>
        <p:spPr>
          <a:xfrm>
            <a:off x="8790760" y="2054140"/>
            <a:ext cx="22122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dirty="0">
                <a:latin typeface="Century Gothic" panose="020B0502020202020204"/>
              </a:rPr>
              <a:t>Applications</a:t>
            </a:r>
          </a:p>
        </p:txBody>
      </p:sp>
      <p:sp>
        <p:nvSpPr>
          <p:cNvPr id="80" name="Right Brace 79">
            <a:extLst>
              <a:ext uri="{FF2B5EF4-FFF2-40B4-BE49-F238E27FC236}">
                <a16:creationId xmlns:a16="http://schemas.microsoft.com/office/drawing/2014/main" id="{2AC35141-C655-3A2D-01A7-D8E4468B0582}"/>
              </a:ext>
            </a:extLst>
          </p:cNvPr>
          <p:cNvSpPr/>
          <p:nvPr/>
        </p:nvSpPr>
        <p:spPr>
          <a:xfrm>
            <a:off x="8843818" y="2771716"/>
            <a:ext cx="365279" cy="3163884"/>
          </a:xfrm>
          <a:prstGeom prst="rightBrace">
            <a:avLst/>
          </a:prstGeom>
          <a:noFill/>
          <a:ln w="28575" cap="rnd" cmpd="sng" algn="ctr">
            <a:solidFill>
              <a:srgbClr val="052F61">
                <a:tint val="76000"/>
                <a:alpha val="6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60B8F4A-ECE2-4F75-A2C5-446AE212E661}"/>
              </a:ext>
            </a:extLst>
          </p:cNvPr>
          <p:cNvGrpSpPr/>
          <p:nvPr/>
        </p:nvGrpSpPr>
        <p:grpSpPr>
          <a:xfrm>
            <a:off x="6305938" y="2004171"/>
            <a:ext cx="2795442" cy="448186"/>
            <a:chOff x="2435978" y="2265969"/>
            <a:chExt cx="2032856" cy="967711"/>
          </a:xfrm>
        </p:grpSpPr>
        <p:sp>
          <p:nvSpPr>
            <p:cNvPr id="82" name="AutoShape 65">
              <a:extLst>
                <a:ext uri="{FF2B5EF4-FFF2-40B4-BE49-F238E27FC236}">
                  <a16:creationId xmlns:a16="http://schemas.microsoft.com/office/drawing/2014/main" id="{906DDDCF-0754-0752-9C7D-F74A59B67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618" y="2357296"/>
              <a:ext cx="1159301" cy="876384"/>
            </a:xfrm>
            <a:prstGeom prst="roundRect">
              <a:avLst>
                <a:gd name="adj" fmla="val 16667"/>
              </a:avLst>
            </a:prstGeom>
            <a:solidFill>
              <a:srgbClr val="C62324">
                <a:lumMod val="60000"/>
                <a:lumOff val="40000"/>
              </a:srgbClr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83" name="Text Box 52">
              <a:extLst>
                <a:ext uri="{FF2B5EF4-FFF2-40B4-BE49-F238E27FC236}">
                  <a16:creationId xmlns:a16="http://schemas.microsoft.com/office/drawing/2014/main" id="{ACB2304E-D657-930D-2B27-7F178203B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5978" y="2265969"/>
              <a:ext cx="2032856" cy="63335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cs typeface="Times New Roman" panose="02020603050405020304" pitchFamily="18" charset="0"/>
                </a:rPr>
                <a:t>AO Module</a:t>
              </a: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C3D7AAB-D811-8EC9-448C-CF6EC8CF538E}"/>
              </a:ext>
            </a:extLst>
          </p:cNvPr>
          <p:cNvCxnSpPr/>
          <p:nvPr/>
        </p:nvCxnSpPr>
        <p:spPr>
          <a:xfrm>
            <a:off x="2112077" y="2552349"/>
            <a:ext cx="9152708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9450ACC-B7F4-99BB-80A0-759820EAF61A}"/>
              </a:ext>
            </a:extLst>
          </p:cNvPr>
          <p:cNvGrpSpPr/>
          <p:nvPr/>
        </p:nvGrpSpPr>
        <p:grpSpPr>
          <a:xfrm>
            <a:off x="6977657" y="3446667"/>
            <a:ext cx="2919553" cy="554055"/>
            <a:chOff x="2487618" y="2357295"/>
            <a:chExt cx="2243890" cy="876384"/>
          </a:xfrm>
        </p:grpSpPr>
        <p:sp>
          <p:nvSpPr>
            <p:cNvPr id="86" name="AutoShape 65">
              <a:extLst>
                <a:ext uri="{FF2B5EF4-FFF2-40B4-BE49-F238E27FC236}">
                  <a16:creationId xmlns:a16="http://schemas.microsoft.com/office/drawing/2014/main" id="{3860E6D5-15C4-DE91-1D0F-AE9328BE0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618" y="2357295"/>
              <a:ext cx="1159301" cy="876384"/>
            </a:xfrm>
            <a:prstGeom prst="roundRect">
              <a:avLst>
                <a:gd name="adj" fmla="val 16667"/>
              </a:avLst>
            </a:prstGeom>
            <a:solidFill>
              <a:srgbClr val="A50E82">
                <a:lumMod val="75000"/>
              </a:srgbClr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87" name="Text Box 52">
              <a:extLst>
                <a:ext uri="{FF2B5EF4-FFF2-40B4-BE49-F238E27FC236}">
                  <a16:creationId xmlns:a16="http://schemas.microsoft.com/office/drawing/2014/main" id="{456F56E2-910E-F1A0-1BEE-BCAAD0E30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8652" y="2501990"/>
              <a:ext cx="2032856" cy="63335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cs typeface="Times New Roman" panose="02020603050405020304" pitchFamily="18" charset="0"/>
                </a:rPr>
                <a:t>NGCII</a:t>
              </a:r>
              <a:endPara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79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85A90B-E1C9-BFEB-7E3D-9612979EAC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IFW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CBC59-A705-AC17-AD9F-A9FD8AABF6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6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FF4929-DAA6-1057-6F5C-EE6326C30282}"/>
              </a:ext>
            </a:extLst>
          </p:cNvPr>
          <p:cNvGrpSpPr/>
          <p:nvPr/>
        </p:nvGrpSpPr>
        <p:grpSpPr>
          <a:xfrm>
            <a:off x="6918989" y="1260381"/>
            <a:ext cx="5420725" cy="4970752"/>
            <a:chOff x="5852518" y="1783361"/>
            <a:chExt cx="3936043" cy="3689234"/>
          </a:xfrm>
        </p:grpSpPr>
        <p:pic>
          <p:nvPicPr>
            <p:cNvPr id="4" name="Picture 127140690" descr="A colorful logo with black background&#10;&#10;Description automatically generated">
              <a:extLst>
                <a:ext uri="{FF2B5EF4-FFF2-40B4-BE49-F238E27FC236}">
                  <a16:creationId xmlns:a16="http://schemas.microsoft.com/office/drawing/2014/main" id="{13D18958-C4AF-6C34-5303-64C97052B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2518" y="1783361"/>
              <a:ext cx="3737563" cy="368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06552C-4F42-13F1-AA14-971935C072CA}"/>
                </a:ext>
              </a:extLst>
            </p:cNvPr>
            <p:cNvSpPr txBox="1"/>
            <p:nvPr/>
          </p:nvSpPr>
          <p:spPr>
            <a:xfrm>
              <a:off x="7375382" y="3356497"/>
              <a:ext cx="110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IFW</a:t>
              </a:r>
              <a:endPara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E5BBA8-733B-F8C0-66CF-196045FCFAD1}"/>
                </a:ext>
              </a:extLst>
            </p:cNvPr>
            <p:cNvSpPr txBox="1"/>
            <p:nvPr/>
          </p:nvSpPr>
          <p:spPr>
            <a:xfrm flipH="1">
              <a:off x="8419652" y="2611510"/>
              <a:ext cx="1022888" cy="616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CCF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/>
                </a:rPr>
                <a:t>DDT</a:t>
              </a:r>
              <a:endPara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3A1992D-910F-4CA6-8B97-6E86A043E00A}"/>
                </a:ext>
              </a:extLst>
            </p:cNvPr>
            <p:cNvSpPr txBox="1"/>
            <p:nvPr/>
          </p:nvSpPr>
          <p:spPr>
            <a:xfrm>
              <a:off x="7251696" y="2310561"/>
              <a:ext cx="1246358" cy="342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FCF</a:t>
              </a:r>
              <a:endPara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0CA09E-95FA-C64B-01BC-87885D63C21B}"/>
                </a:ext>
              </a:extLst>
            </p:cNvPr>
            <p:cNvSpPr txBox="1"/>
            <p:nvPr/>
          </p:nvSpPr>
          <p:spPr>
            <a:xfrm>
              <a:off x="6189594" y="3007038"/>
              <a:ext cx="1042223" cy="342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OCS</a:t>
              </a:r>
              <a:endPara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CEB1EA-9AC2-84DC-B6B3-299A3DA67CF7}"/>
                </a:ext>
              </a:extLst>
            </p:cNvPr>
            <p:cNvSpPr txBox="1"/>
            <p:nvPr/>
          </p:nvSpPr>
          <p:spPr>
            <a:xfrm>
              <a:off x="8419652" y="3851429"/>
              <a:ext cx="1368909" cy="616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SEQ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Century Gothic" panose="020B0502020202020204"/>
                </a:rPr>
                <a:t>CalOb</a:t>
              </a:r>
              <a:endPara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0843B5-41AC-136A-DCA0-FAD131C31DA9}"/>
                </a:ext>
              </a:extLst>
            </p:cNvPr>
            <p:cNvSpPr txBox="1"/>
            <p:nvPr/>
          </p:nvSpPr>
          <p:spPr>
            <a:xfrm>
              <a:off x="7452079" y="4698822"/>
              <a:ext cx="1758670" cy="342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RAD - ETR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BC0F28-3428-CB52-D8C4-E2937D7DCD58}"/>
                </a:ext>
              </a:extLst>
            </p:cNvPr>
            <p:cNvSpPr txBox="1"/>
            <p:nvPr/>
          </p:nvSpPr>
          <p:spPr>
            <a:xfrm>
              <a:off x="6235196" y="4212915"/>
              <a:ext cx="1246358" cy="342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CryoTk</a:t>
              </a:r>
              <a:endPara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5" name="TextBox 29">
            <a:extLst>
              <a:ext uri="{FF2B5EF4-FFF2-40B4-BE49-F238E27FC236}">
                <a16:creationId xmlns:a16="http://schemas.microsoft.com/office/drawing/2014/main" id="{9ED1A80C-C69B-273E-A6BC-88A70848700B}"/>
              </a:ext>
            </a:extLst>
          </p:cNvPr>
          <p:cNvSpPr txBox="1"/>
          <p:nvPr/>
        </p:nvSpPr>
        <p:spPr>
          <a:xfrm flipH="1">
            <a:off x="202597" y="893822"/>
            <a:ext cx="651319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 IFW is made up of several components providing a solution for the control needs in astronomical  instruments. 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excludes the control of scientific detectors and RTCs that are cover by other ESO products.</a:t>
            </a:r>
          </a:p>
        </p:txBody>
      </p:sp>
    </p:spTree>
    <p:extLst>
      <p:ext uri="{BB962C8B-B14F-4D97-AF65-F5344CB8AC3E}">
        <p14:creationId xmlns:p14="http://schemas.microsoft.com/office/powerpoint/2010/main" val="1468612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85A90B-E1C9-BFEB-7E3D-9612979EAC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IFW version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CBC59-A705-AC17-AD9F-A9FD8AABF6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7</a:t>
            </a:fld>
            <a:endParaRPr lang="en-US"/>
          </a:p>
        </p:txBody>
      </p:sp>
      <p:sp>
        <p:nvSpPr>
          <p:cNvPr id="17" name="TextBox 29">
            <a:extLst>
              <a:ext uri="{FF2B5EF4-FFF2-40B4-BE49-F238E27FC236}">
                <a16:creationId xmlns:a16="http://schemas.microsoft.com/office/drawing/2014/main" id="{C6AD1CA3-8B00-BEC1-B3D2-7A28CAE70D50}"/>
              </a:ext>
            </a:extLst>
          </p:cNvPr>
          <p:cNvSpPr txBox="1"/>
          <p:nvPr/>
        </p:nvSpPr>
        <p:spPr>
          <a:xfrm flipH="1">
            <a:off x="213874" y="856430"/>
            <a:ext cx="5526531" cy="502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lnSpc>
                <a:spcPct val="150000"/>
              </a:lnSpc>
              <a:buBlip>
                <a:blip r:embed="rId3"/>
              </a:buBlip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Miscellaneous Libs: core,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rtmstools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wdglib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Blip>
                <a:blip r:embed="rId3"/>
              </a:buBlip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Data Display Tool (DDT)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Sequencer Tool (SEQ)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Function Control Framework (FCF)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Camera Control Framework (CCF)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Observation Coordination System (OCS)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Calibration Framework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CalOb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Online Image Processing (ODP)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IFW Low Level: PLC Libraries/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Cryo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Toolkit</a:t>
            </a:r>
          </a:p>
          <a:p>
            <a:pPr marL="285750" indent="-285750" fontAlgn="base">
              <a:lnSpc>
                <a:spcPct val="150000"/>
              </a:lnSpc>
              <a:buBlip>
                <a:blip r:embed="rId3"/>
              </a:buBlip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Test Framework (ETR)</a:t>
            </a:r>
          </a:p>
          <a:p>
            <a:pPr marL="285750" indent="-285750" fontAlgn="base">
              <a:lnSpc>
                <a:spcPct val="150000"/>
              </a:lnSpc>
              <a:buBlip>
                <a:blip r:embed="rId3"/>
              </a:buBlip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Application Framework (RAD)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Template Instrument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A294DF-0F62-7AE1-257E-49FB56FC3FFF}"/>
              </a:ext>
            </a:extLst>
          </p:cNvPr>
          <p:cNvSpPr/>
          <p:nvPr/>
        </p:nvSpPr>
        <p:spPr>
          <a:xfrm>
            <a:off x="128498" y="5109586"/>
            <a:ext cx="4533899" cy="291924"/>
          </a:xfrm>
          <a:prstGeom prst="roundRect">
            <a:avLst/>
          </a:prstGeom>
          <a:noFill/>
          <a:ln w="5715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64126C8-C519-878D-8BC7-39C3DB42D018}"/>
              </a:ext>
            </a:extLst>
          </p:cNvPr>
          <p:cNvSpPr/>
          <p:nvPr/>
        </p:nvSpPr>
        <p:spPr>
          <a:xfrm>
            <a:off x="128498" y="4658645"/>
            <a:ext cx="4533899" cy="344796"/>
          </a:xfrm>
          <a:prstGeom prst="roundRect">
            <a:avLst/>
          </a:prstGeom>
          <a:noFill/>
          <a:ln w="5715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2685EC9C-7FDD-5690-3719-FFD70DA07DAC}"/>
              </a:ext>
            </a:extLst>
          </p:cNvPr>
          <p:cNvSpPr/>
          <p:nvPr/>
        </p:nvSpPr>
        <p:spPr>
          <a:xfrm>
            <a:off x="4703960" y="4684344"/>
            <a:ext cx="424873" cy="653666"/>
          </a:xfrm>
          <a:prstGeom prst="rightBrace">
            <a:avLst>
              <a:gd name="adj1" fmla="val 4540"/>
              <a:gd name="adj2" fmla="val 50000"/>
            </a:avLst>
          </a:prstGeom>
          <a:noFill/>
          <a:ln w="28575" cap="rnd" cmpd="sng" algn="ctr">
            <a:solidFill>
              <a:srgbClr val="4F81BD">
                <a:alpha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35F57F-8727-2265-E92D-47CC006C9FCE}"/>
              </a:ext>
            </a:extLst>
          </p:cNvPr>
          <p:cNvGrpSpPr/>
          <p:nvPr/>
        </p:nvGrpSpPr>
        <p:grpSpPr>
          <a:xfrm>
            <a:off x="5125372" y="4745423"/>
            <a:ext cx="1615758" cy="620119"/>
            <a:chOff x="2330400" y="3364930"/>
            <a:chExt cx="2630561" cy="964565"/>
          </a:xfrm>
        </p:grpSpPr>
        <p:sp>
          <p:nvSpPr>
            <p:cNvPr id="20" name="AutoShape 14">
              <a:extLst>
                <a:ext uri="{FF2B5EF4-FFF2-40B4-BE49-F238E27FC236}">
                  <a16:creationId xmlns:a16="http://schemas.microsoft.com/office/drawing/2014/main" id="{D3E509FD-AA6D-9E49-07F5-D4887EAEC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400" y="3364930"/>
              <a:ext cx="2630561" cy="964565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>
                <a:defRPr/>
              </a:pPr>
              <a:endParaRPr lang="en-GB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21" name="Text Box 52">
              <a:extLst>
                <a:ext uri="{FF2B5EF4-FFF2-40B4-BE49-F238E27FC236}">
                  <a16:creationId xmlns:a16="http://schemas.microsoft.com/office/drawing/2014/main" id="{814B1947-9784-AFC5-6C05-C637ADDD7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8749" y="3461632"/>
              <a:ext cx="2032856" cy="6333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ECOS</a:t>
              </a:r>
              <a:endParaRPr lang="en-US" altLang="en-US" sz="240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AAC3733-FD5E-2EF1-8C6C-6935669632B7}"/>
              </a:ext>
            </a:extLst>
          </p:cNvPr>
          <p:cNvSpPr/>
          <p:nvPr/>
        </p:nvSpPr>
        <p:spPr>
          <a:xfrm>
            <a:off x="128498" y="934343"/>
            <a:ext cx="5357902" cy="3291043"/>
          </a:xfrm>
          <a:prstGeom prst="roundRect">
            <a:avLst/>
          </a:prstGeom>
          <a:noFill/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38E3BB9B-69B0-2486-2985-1E03ED361CE1}"/>
              </a:ext>
            </a:extLst>
          </p:cNvPr>
          <p:cNvSpPr/>
          <p:nvPr/>
        </p:nvSpPr>
        <p:spPr>
          <a:xfrm>
            <a:off x="5441951" y="983553"/>
            <a:ext cx="424873" cy="3241833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rnd" cmpd="sng" algn="ctr">
            <a:solidFill>
              <a:srgbClr val="92D050">
                <a:alpha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A06204-E0BC-7D21-79FB-0C24A921336B}"/>
              </a:ext>
            </a:extLst>
          </p:cNvPr>
          <p:cNvGrpSpPr/>
          <p:nvPr/>
        </p:nvGrpSpPr>
        <p:grpSpPr>
          <a:xfrm>
            <a:off x="5931214" y="2250062"/>
            <a:ext cx="4118486" cy="692740"/>
            <a:chOff x="2487618" y="2357295"/>
            <a:chExt cx="2116060" cy="876384"/>
          </a:xfrm>
        </p:grpSpPr>
        <p:sp>
          <p:nvSpPr>
            <p:cNvPr id="25" name="AutoShape 65">
              <a:extLst>
                <a:ext uri="{FF2B5EF4-FFF2-40B4-BE49-F238E27FC236}">
                  <a16:creationId xmlns:a16="http://schemas.microsoft.com/office/drawing/2014/main" id="{196A13DB-4670-CA52-CB08-E13F88F2F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618" y="2357295"/>
              <a:ext cx="1380357" cy="876384"/>
            </a:xfrm>
            <a:prstGeom prst="roundRect">
              <a:avLst>
                <a:gd name="adj" fmla="val 16667"/>
              </a:avLst>
            </a:prstGeom>
            <a:solidFill>
              <a:srgbClr val="9BBB59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>
                <a:defRPr/>
              </a:pPr>
              <a:endParaRPr lang="en-GB">
                <a:solidFill>
                  <a:prstClr val="white"/>
                </a:solidFill>
                <a:latin typeface="Century Gothic" panose="020B0502020202020204"/>
              </a:endParaRPr>
            </a:p>
          </p:txBody>
        </p:sp>
        <p:sp>
          <p:nvSpPr>
            <p:cNvPr id="26" name="Text Box 52">
              <a:extLst>
                <a:ext uri="{FF2B5EF4-FFF2-40B4-BE49-F238E27FC236}">
                  <a16:creationId xmlns:a16="http://schemas.microsoft.com/office/drawing/2014/main" id="{8FC56624-A30C-B917-12FE-E70F34CC2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0822" y="2478811"/>
              <a:ext cx="2032856" cy="63335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400" dirty="0">
                  <a:solidFill>
                    <a:prstClr val="white"/>
                  </a:solidFill>
                  <a:latin typeface="Helvetica" panose="020B0604020202020204" pitchFamily="34" charset="0"/>
                  <a:cs typeface="Times New Roman" panose="02020603050405020304" pitchFamily="18" charset="0"/>
                </a:rPr>
                <a:t>IFW Mega RPM</a:t>
              </a:r>
              <a:endParaRPr lang="en-US" altLang="en-US" sz="240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03E8CE5-23BF-43D2-FD5B-D27049B9A0A5}"/>
              </a:ext>
            </a:extLst>
          </p:cNvPr>
          <p:cNvCxnSpPr/>
          <p:nvPr/>
        </p:nvCxnSpPr>
        <p:spPr>
          <a:xfrm>
            <a:off x="8635366" y="2596432"/>
            <a:ext cx="8168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05CFC52-80D0-CD3F-FCC3-499556F7AD72}"/>
              </a:ext>
            </a:extLst>
          </p:cNvPr>
          <p:cNvSpPr txBox="1"/>
          <p:nvPr/>
        </p:nvSpPr>
        <p:spPr>
          <a:xfrm>
            <a:off x="9515194" y="2411766"/>
            <a:ext cx="1672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IFW High-level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5BFE661-09C0-0EBB-C0B9-BE9739D07810}"/>
              </a:ext>
            </a:extLst>
          </p:cNvPr>
          <p:cNvCxnSpPr>
            <a:cxnSpLocks/>
          </p:cNvCxnSpPr>
          <p:nvPr/>
        </p:nvCxnSpPr>
        <p:spPr>
          <a:xfrm>
            <a:off x="5026660" y="4449255"/>
            <a:ext cx="44071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6A621C-4F26-DD9D-2002-39A3A3500532}"/>
              </a:ext>
            </a:extLst>
          </p:cNvPr>
          <p:cNvSpPr txBox="1"/>
          <p:nvPr/>
        </p:nvSpPr>
        <p:spPr>
          <a:xfrm>
            <a:off x="9475183" y="4264589"/>
            <a:ext cx="183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IFW Low-level</a:t>
            </a:r>
            <a:endParaRPr lang="en-GB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BEC4840-561B-CC16-08CE-045B253E2011}"/>
              </a:ext>
            </a:extLst>
          </p:cNvPr>
          <p:cNvCxnSpPr>
            <a:cxnSpLocks/>
          </p:cNvCxnSpPr>
          <p:nvPr/>
        </p:nvCxnSpPr>
        <p:spPr>
          <a:xfrm>
            <a:off x="2921810" y="5678577"/>
            <a:ext cx="44071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36971ED-11DA-6667-D95E-AAB678A8C936}"/>
              </a:ext>
            </a:extLst>
          </p:cNvPr>
          <p:cNvSpPr txBox="1"/>
          <p:nvPr/>
        </p:nvSpPr>
        <p:spPr>
          <a:xfrm>
            <a:off x="7370332" y="5493911"/>
            <a:ext cx="3236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Reference Implementation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03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 animBg="1"/>
      <p:bldP spid="22" grpId="0" animBg="1"/>
      <p:bldP spid="23" grpId="0" animBg="1"/>
      <p:bldP spid="8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Software Evolution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8</a:t>
            </a:fld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5E63FED-D6A1-D574-29A0-638C236D70F9}"/>
              </a:ext>
            </a:extLst>
          </p:cNvPr>
          <p:cNvCxnSpPr>
            <a:cxnSpLocks/>
          </p:cNvCxnSpPr>
          <p:nvPr/>
        </p:nvCxnSpPr>
        <p:spPr>
          <a:xfrm flipV="1">
            <a:off x="304583" y="2897428"/>
            <a:ext cx="11358088" cy="51508"/>
          </a:xfrm>
          <a:prstGeom prst="straightConnector1">
            <a:avLst/>
          </a:prstGeom>
          <a:noFill/>
          <a:ln w="9525" cap="flat" cmpd="sng" algn="ctr">
            <a:solidFill>
              <a:srgbClr val="3A6CB4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4208ADD-BD3D-DDF1-2015-0CD396D6F5FB}"/>
              </a:ext>
            </a:extLst>
          </p:cNvPr>
          <p:cNvCxnSpPr/>
          <p:nvPr/>
        </p:nvCxnSpPr>
        <p:spPr>
          <a:xfrm>
            <a:off x="529329" y="2645225"/>
            <a:ext cx="0" cy="509452"/>
          </a:xfrm>
          <a:prstGeom prst="line">
            <a:avLst/>
          </a:prstGeom>
          <a:noFill/>
          <a:ln w="38100" cap="flat" cmpd="sng" algn="ctr">
            <a:solidFill>
              <a:srgbClr val="76DBF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0001B02F-5517-A88B-A796-952074788401}"/>
              </a:ext>
            </a:extLst>
          </p:cNvPr>
          <p:cNvSpPr/>
          <p:nvPr/>
        </p:nvSpPr>
        <p:spPr>
          <a:xfrm>
            <a:off x="705404" y="2160700"/>
            <a:ext cx="22122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dirty="0">
                <a:solidFill>
                  <a:prstClr val="white"/>
                </a:solidFill>
                <a:latin typeface="Century Gothic" panose="020B0502020202020204"/>
              </a:rPr>
              <a:t>Apr 17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615861A-4E33-05B5-5F89-71EC1E1E5D8B}"/>
              </a:ext>
            </a:extLst>
          </p:cNvPr>
          <p:cNvSpPr/>
          <p:nvPr/>
        </p:nvSpPr>
        <p:spPr>
          <a:xfrm>
            <a:off x="5834568" y="2183560"/>
            <a:ext cx="1479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dirty="0">
                <a:solidFill>
                  <a:prstClr val="white"/>
                </a:solidFill>
                <a:latin typeface="Century Gothic" panose="020B0502020202020204"/>
              </a:rPr>
              <a:t>May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0240C4C-E37D-2F1C-C245-48D05656BA58}"/>
              </a:ext>
            </a:extLst>
          </p:cNvPr>
          <p:cNvSpPr/>
          <p:nvPr/>
        </p:nvSpPr>
        <p:spPr>
          <a:xfrm rot="19473933">
            <a:off x="-45372" y="1323061"/>
            <a:ext cx="182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3A6CB4">
                    <a:lumMod val="75000"/>
                  </a:srgbClr>
                </a:solidFill>
                <a:latin typeface="Century Gothic" panose="020B0502020202020204"/>
              </a:rPr>
              <a:t>IFW Version 1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0043A9A-4177-26EC-BF92-6547A91E9A4C}"/>
              </a:ext>
            </a:extLst>
          </p:cNvPr>
          <p:cNvSpPr/>
          <p:nvPr/>
        </p:nvSpPr>
        <p:spPr>
          <a:xfrm>
            <a:off x="205242" y="2105626"/>
            <a:ext cx="1108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F79646">
                    <a:lumMod val="75000"/>
                  </a:srgbClr>
                </a:solidFill>
                <a:latin typeface="Century Gothic" panose="020B0502020202020204"/>
              </a:rPr>
              <a:t>May 2019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7B33BC5-B6AD-CE00-DFC9-0536B10F683E}"/>
              </a:ext>
            </a:extLst>
          </p:cNvPr>
          <p:cNvCxnSpPr/>
          <p:nvPr/>
        </p:nvCxnSpPr>
        <p:spPr>
          <a:xfrm>
            <a:off x="2781096" y="2642702"/>
            <a:ext cx="0" cy="509452"/>
          </a:xfrm>
          <a:prstGeom prst="line">
            <a:avLst/>
          </a:prstGeom>
          <a:noFill/>
          <a:ln w="38100" cap="flat" cmpd="sng" algn="ctr">
            <a:solidFill>
              <a:srgbClr val="76DBF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8A8F9E0E-86BF-8B3B-8EFC-E7805B664952}"/>
              </a:ext>
            </a:extLst>
          </p:cNvPr>
          <p:cNvSpPr/>
          <p:nvPr/>
        </p:nvSpPr>
        <p:spPr>
          <a:xfrm>
            <a:off x="2457007" y="2103103"/>
            <a:ext cx="1108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F79646">
                    <a:lumMod val="75000"/>
                  </a:srgbClr>
                </a:solidFill>
                <a:latin typeface="Century Gothic" panose="020B0502020202020204"/>
              </a:rPr>
              <a:t>May 2020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6BA9C3A-8C5A-2395-E759-B3491955C04D}"/>
              </a:ext>
            </a:extLst>
          </p:cNvPr>
          <p:cNvCxnSpPr/>
          <p:nvPr/>
        </p:nvCxnSpPr>
        <p:spPr>
          <a:xfrm>
            <a:off x="5016162" y="2664037"/>
            <a:ext cx="0" cy="509452"/>
          </a:xfrm>
          <a:prstGeom prst="line">
            <a:avLst/>
          </a:prstGeom>
          <a:noFill/>
          <a:ln w="38100" cap="flat" cmpd="sng" algn="ctr">
            <a:solidFill>
              <a:srgbClr val="76DBF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659B350D-DE88-85F5-C7E0-DD2A3CC6C2D6}"/>
              </a:ext>
            </a:extLst>
          </p:cNvPr>
          <p:cNvSpPr/>
          <p:nvPr/>
        </p:nvSpPr>
        <p:spPr>
          <a:xfrm>
            <a:off x="4692075" y="2088100"/>
            <a:ext cx="1108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F79646">
                    <a:lumMod val="75000"/>
                  </a:srgbClr>
                </a:solidFill>
                <a:latin typeface="Century Gothic" panose="020B0502020202020204"/>
              </a:rPr>
              <a:t>May 2021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84B36F1-95C8-4CE1-8D85-9B6EECCAEE42}"/>
              </a:ext>
            </a:extLst>
          </p:cNvPr>
          <p:cNvCxnSpPr/>
          <p:nvPr/>
        </p:nvCxnSpPr>
        <p:spPr>
          <a:xfrm>
            <a:off x="7254995" y="2642702"/>
            <a:ext cx="0" cy="509452"/>
          </a:xfrm>
          <a:prstGeom prst="line">
            <a:avLst/>
          </a:prstGeom>
          <a:noFill/>
          <a:ln w="38100" cap="flat" cmpd="sng" algn="ctr">
            <a:solidFill>
              <a:srgbClr val="76DBF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F30DA8E0-5349-36F2-BE28-776DCC821FB1}"/>
              </a:ext>
            </a:extLst>
          </p:cNvPr>
          <p:cNvSpPr/>
          <p:nvPr/>
        </p:nvSpPr>
        <p:spPr>
          <a:xfrm>
            <a:off x="6930908" y="2066765"/>
            <a:ext cx="1108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F79646">
                    <a:lumMod val="75000"/>
                  </a:srgbClr>
                </a:solidFill>
                <a:latin typeface="Century Gothic" panose="020B0502020202020204"/>
              </a:rPr>
              <a:t>May 2022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D54BDD9-0D2C-811A-DD03-287F6C8D4537}"/>
              </a:ext>
            </a:extLst>
          </p:cNvPr>
          <p:cNvSpPr/>
          <p:nvPr/>
        </p:nvSpPr>
        <p:spPr>
          <a:xfrm rot="19473933">
            <a:off x="4725839" y="1266273"/>
            <a:ext cx="182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3A6CB4">
                    <a:lumMod val="75000"/>
                  </a:srgbClr>
                </a:solidFill>
                <a:latin typeface="Century Gothic" panose="020B0502020202020204"/>
              </a:rPr>
              <a:t>IFW Version 3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7F11D01-B8E7-563D-3F38-84069EF28508}"/>
              </a:ext>
            </a:extLst>
          </p:cNvPr>
          <p:cNvSpPr/>
          <p:nvPr/>
        </p:nvSpPr>
        <p:spPr>
          <a:xfrm rot="19473933">
            <a:off x="7028756" y="1272247"/>
            <a:ext cx="182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3A6CB4">
                    <a:lumMod val="75000"/>
                  </a:srgbClr>
                </a:solidFill>
                <a:latin typeface="Century Gothic" panose="020B0502020202020204"/>
              </a:rPr>
              <a:t>IFW Version 4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42C8395-A999-9619-2290-2733E1E5ED20}"/>
              </a:ext>
            </a:extLst>
          </p:cNvPr>
          <p:cNvSpPr/>
          <p:nvPr/>
        </p:nvSpPr>
        <p:spPr>
          <a:xfrm rot="19473933">
            <a:off x="2411210" y="1257547"/>
            <a:ext cx="182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3A6CB4">
                    <a:lumMod val="75000"/>
                  </a:srgbClr>
                </a:solidFill>
                <a:latin typeface="Century Gothic" panose="020B0502020202020204"/>
              </a:rPr>
              <a:t>IFW Version 2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0D76EF9-8E89-BC0A-DF0E-479538091E3F}"/>
              </a:ext>
            </a:extLst>
          </p:cNvPr>
          <p:cNvCxnSpPr/>
          <p:nvPr/>
        </p:nvCxnSpPr>
        <p:spPr>
          <a:xfrm>
            <a:off x="9518565" y="2645225"/>
            <a:ext cx="0" cy="509452"/>
          </a:xfrm>
          <a:prstGeom prst="line">
            <a:avLst/>
          </a:prstGeom>
          <a:noFill/>
          <a:ln w="38100" cap="flat" cmpd="sng" algn="ctr">
            <a:solidFill>
              <a:srgbClr val="76DBF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6E7205A-FC15-D66C-D8CA-F233FE3CF995}"/>
              </a:ext>
            </a:extLst>
          </p:cNvPr>
          <p:cNvSpPr/>
          <p:nvPr/>
        </p:nvSpPr>
        <p:spPr>
          <a:xfrm>
            <a:off x="9194478" y="2105626"/>
            <a:ext cx="1108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F79646">
                    <a:lumMod val="75000"/>
                  </a:srgbClr>
                </a:solidFill>
                <a:latin typeface="Century Gothic" panose="020B0502020202020204"/>
              </a:rPr>
              <a:t>Nov  2023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4B633BB-3378-BEDF-B5BB-DF43104CD6C0}"/>
              </a:ext>
            </a:extLst>
          </p:cNvPr>
          <p:cNvSpPr/>
          <p:nvPr/>
        </p:nvSpPr>
        <p:spPr>
          <a:xfrm rot="19473933">
            <a:off x="9123928" y="1310980"/>
            <a:ext cx="182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3A6CB4">
                    <a:lumMod val="75000"/>
                  </a:srgbClr>
                </a:solidFill>
                <a:latin typeface="Century Gothic" panose="020B0502020202020204"/>
              </a:rPr>
              <a:t>IFW Version 5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EA9EE3E-7B6E-EA15-A6FF-815FBD097CFF}"/>
              </a:ext>
            </a:extLst>
          </p:cNvPr>
          <p:cNvCxnSpPr/>
          <p:nvPr/>
        </p:nvCxnSpPr>
        <p:spPr>
          <a:xfrm>
            <a:off x="10642090" y="2648408"/>
            <a:ext cx="0" cy="509452"/>
          </a:xfrm>
          <a:prstGeom prst="line">
            <a:avLst/>
          </a:prstGeom>
          <a:noFill/>
          <a:ln w="38100" cap="flat" cmpd="sng" algn="ctr">
            <a:solidFill>
              <a:srgbClr val="76DBF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46968E2-BCEC-2FC0-0C48-8636707809DF}"/>
              </a:ext>
            </a:extLst>
          </p:cNvPr>
          <p:cNvSpPr/>
          <p:nvPr/>
        </p:nvSpPr>
        <p:spPr>
          <a:xfrm>
            <a:off x="10318003" y="2108809"/>
            <a:ext cx="1108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F79646">
                    <a:lumMod val="75000"/>
                  </a:srgbClr>
                </a:solidFill>
                <a:latin typeface="Century Gothic" panose="020B0502020202020204"/>
              </a:rPr>
              <a:t>Aug   2024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832E55E-7811-AE86-58BE-240EE8E47A0C}"/>
              </a:ext>
            </a:extLst>
          </p:cNvPr>
          <p:cNvSpPr/>
          <p:nvPr/>
        </p:nvSpPr>
        <p:spPr>
          <a:xfrm rot="19473933">
            <a:off x="10509800" y="1329656"/>
            <a:ext cx="182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3A6CB4">
                    <a:lumMod val="75000"/>
                  </a:srgbClr>
                </a:solidFill>
                <a:latin typeface="Century Gothic" panose="020B0502020202020204"/>
              </a:rPr>
              <a:t>IFW Version 2024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38961DD4-F5AF-F2A7-CAFE-28389A568A13}"/>
              </a:ext>
            </a:extLst>
          </p:cNvPr>
          <p:cNvSpPr txBox="1"/>
          <p:nvPr/>
        </p:nvSpPr>
        <p:spPr>
          <a:xfrm flipH="1">
            <a:off x="529329" y="3336373"/>
            <a:ext cx="21311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use of middleware </a:t>
            </a:r>
            <a:r>
              <a:rPr lang="en-GB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GB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CII MAL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EasyLogging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log4cplus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Sequencer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00DF8874-B9BB-16F4-A240-52D4119C2D4B}"/>
              </a:ext>
            </a:extLst>
          </p:cNvPr>
          <p:cNvSpPr txBox="1"/>
          <p:nvPr/>
        </p:nvSpPr>
        <p:spPr>
          <a:xfrm flipH="1">
            <a:off x="4885176" y="3391241"/>
            <a:ext cx="23121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YAML  CII </a:t>
            </a:r>
            <a:r>
              <a:rPr lang="en-US" altLang="en-US" sz="12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ConfigNg</a:t>
            </a:r>
            <a:endParaRPr lang="en-US" altLang="en-US" sz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IFW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splitted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several GIT projects.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base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base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base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base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Data Product Manager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Cryo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Toolkt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C4F15C5C-44B7-15EB-FD78-F83E230A6FB9}"/>
              </a:ext>
            </a:extLst>
          </p:cNvPr>
          <p:cNvSpPr txBox="1"/>
          <p:nvPr/>
        </p:nvSpPr>
        <p:spPr>
          <a:xfrm flipH="1">
            <a:off x="7121890" y="3361704"/>
            <a:ext cx="23121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CentOS8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Fedora34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 </a:t>
            </a:r>
            <a:r>
              <a:rPr lang="en-US" altLang="en-US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OLDB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Softing OPCUA  open62541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log4cplus  CII Logging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Qt C++  CUT (Python)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base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Calob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Tool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Integration with HLCC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Added RMTS tools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29">
            <a:extLst>
              <a:ext uri="{FF2B5EF4-FFF2-40B4-BE49-F238E27FC236}">
                <a16:creationId xmlns:a16="http://schemas.microsoft.com/office/drawing/2014/main" id="{A09189CD-068F-8A5C-94FA-71E91D4CE273}"/>
              </a:ext>
            </a:extLst>
          </p:cNvPr>
          <p:cNvSpPr txBox="1"/>
          <p:nvPr/>
        </p:nvSpPr>
        <p:spPr>
          <a:xfrm flipH="1">
            <a:off x="9392616" y="3336373"/>
            <a:ext cx="231215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Fedora34  Fedora38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New versioning scheme.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Separation of MAL interfaces in dedicated repositories.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base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Cryogenic HMI library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2B77CB60-048F-3555-A5AF-8C337DD056BF}"/>
              </a:ext>
            </a:extLst>
          </p:cNvPr>
          <p:cNvSpPr txBox="1"/>
          <p:nvPr/>
        </p:nvSpPr>
        <p:spPr>
          <a:xfrm flipH="1">
            <a:off x="2639746" y="3361704"/>
            <a:ext cx="22114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CentOS7  CentOS8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Multiple MAL Interfaces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Standard Interface (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stdif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Adoption of Nomad/Consul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SNV  Git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Data Display Tool (DDT) Beta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OCS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CCF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ODP</a:t>
            </a:r>
          </a:p>
          <a:p>
            <a:pPr lvl="1" fontAlgn="base">
              <a:defRPr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683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Core Components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88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729" y="428595"/>
            <a:ext cx="10891899" cy="467561"/>
          </a:xfrm>
        </p:spPr>
        <p:txBody>
          <a:bodyPr/>
          <a:lstStyle/>
          <a:p>
            <a:r>
              <a:rPr lang="en-US" dirty="0"/>
              <a:t>Function Control Framework (FCF)</a:t>
            </a:r>
            <a:endParaRPr lang="en-NL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10</a:t>
            </a:fld>
            <a:endParaRPr lang="en-US"/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C65FDFBA-117D-880D-7B14-1F0FA818F7E6}"/>
              </a:ext>
            </a:extLst>
          </p:cNvPr>
          <p:cNvSpPr txBox="1"/>
          <p:nvPr/>
        </p:nvSpPr>
        <p:spPr>
          <a:xfrm flipH="1">
            <a:off x="236327" y="1183011"/>
            <a:ext cx="75108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controls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monitors hardware functions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provides engineering interfaces for users.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supports most typical devices in astronomical instruments.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Recently added: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SmarAct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Siemens PSU8600, Cabinet Cooling Controller (CCC) , Multi-Axis, Modulator (under development).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4C1D3D-8DC7-ED43-6A50-F9406BC2C08C}"/>
              </a:ext>
            </a:extLst>
          </p:cNvPr>
          <p:cNvGrpSpPr/>
          <p:nvPr/>
        </p:nvGrpSpPr>
        <p:grpSpPr>
          <a:xfrm>
            <a:off x="7782476" y="2602230"/>
            <a:ext cx="4061460" cy="1653540"/>
            <a:chOff x="510540" y="1097280"/>
            <a:chExt cx="4061460" cy="1653540"/>
          </a:xfrm>
        </p:grpSpPr>
        <p:sp>
          <p:nvSpPr>
            <p:cNvPr id="7" name="Rounded Rectangle 793">
              <a:extLst>
                <a:ext uri="{FF2B5EF4-FFF2-40B4-BE49-F238E27FC236}">
                  <a16:creationId xmlns:a16="http://schemas.microsoft.com/office/drawing/2014/main" id="{4550CA54-3C70-8CB8-B536-77E0BE97A81B}"/>
                </a:ext>
              </a:extLst>
            </p:cNvPr>
            <p:cNvSpPr/>
            <p:nvPr/>
          </p:nvSpPr>
          <p:spPr>
            <a:xfrm>
              <a:off x="510540" y="1097280"/>
              <a:ext cx="4061460" cy="165354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600"/>
                </a:spcAft>
              </a:pPr>
              <a:r>
                <a:rPr lang="en-GB" sz="90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Supervisory Layer</a:t>
              </a:r>
              <a:endParaRPr lang="en-DE" sz="110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ounded Rectangle 797">
              <a:extLst>
                <a:ext uri="{FF2B5EF4-FFF2-40B4-BE49-F238E27FC236}">
                  <a16:creationId xmlns:a16="http://schemas.microsoft.com/office/drawing/2014/main" id="{63189B0B-B12C-D7E3-AC3C-B550A038602C}"/>
                </a:ext>
              </a:extLst>
            </p:cNvPr>
            <p:cNvSpPr/>
            <p:nvPr/>
          </p:nvSpPr>
          <p:spPr>
            <a:xfrm>
              <a:off x="1188720" y="1424940"/>
              <a:ext cx="2057400" cy="84582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GB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Device </a:t>
              </a:r>
              <a:r>
                <a:rPr lang="en-GB" sz="1100" dirty="0" err="1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Mgr</a:t>
              </a:r>
              <a:endParaRPr lang="en-DE" sz="1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ounded Rectangle 801">
              <a:extLst>
                <a:ext uri="{FF2B5EF4-FFF2-40B4-BE49-F238E27FC236}">
                  <a16:creationId xmlns:a16="http://schemas.microsoft.com/office/drawing/2014/main" id="{6D253679-C9EF-D6B4-A4C5-E711B0BA4FC4}"/>
                </a:ext>
              </a:extLst>
            </p:cNvPr>
            <p:cNvSpPr/>
            <p:nvPr/>
          </p:nvSpPr>
          <p:spPr>
            <a:xfrm>
              <a:off x="655320" y="2316479"/>
              <a:ext cx="3764280" cy="32766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Common Software</a:t>
              </a:r>
              <a:endParaRPr lang="en-DE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D3DBACB-85AD-FFF7-E7F4-FEF1556DB256}"/>
                </a:ext>
              </a:extLst>
            </p:cNvPr>
            <p:cNvGrpSpPr/>
            <p:nvPr/>
          </p:nvGrpSpPr>
          <p:grpSpPr>
            <a:xfrm>
              <a:off x="2223937" y="1467780"/>
              <a:ext cx="894420" cy="742020"/>
              <a:chOff x="3456600" y="713400"/>
              <a:chExt cx="1275420" cy="742020"/>
            </a:xfrm>
          </p:grpSpPr>
          <p:sp>
            <p:nvSpPr>
              <p:cNvPr id="19" name="Rounded Rectangle 22">
                <a:extLst>
                  <a:ext uri="{FF2B5EF4-FFF2-40B4-BE49-F238E27FC236}">
                    <a16:creationId xmlns:a16="http://schemas.microsoft.com/office/drawing/2014/main" id="{8FD37838-F3F2-D675-61A7-3C64645667A0}"/>
                  </a:ext>
                </a:extLst>
              </p:cNvPr>
              <p:cNvSpPr/>
              <p:nvPr/>
            </p:nvSpPr>
            <p:spPr>
              <a:xfrm>
                <a:off x="3654720" y="713400"/>
                <a:ext cx="1077300" cy="5439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0" name="Rounded Rectangle 23">
                <a:extLst>
                  <a:ext uri="{FF2B5EF4-FFF2-40B4-BE49-F238E27FC236}">
                    <a16:creationId xmlns:a16="http://schemas.microsoft.com/office/drawing/2014/main" id="{A35EF92A-9059-6E29-6151-6B5307BE8B27}"/>
                  </a:ext>
                </a:extLst>
              </p:cNvPr>
              <p:cNvSpPr/>
              <p:nvPr/>
            </p:nvSpPr>
            <p:spPr>
              <a:xfrm>
                <a:off x="3560034" y="820126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" name="Rounded Rectangle 25">
                <a:extLst>
                  <a:ext uri="{FF2B5EF4-FFF2-40B4-BE49-F238E27FC236}">
                    <a16:creationId xmlns:a16="http://schemas.microsoft.com/office/drawing/2014/main" id="{BA5A6AB4-94AB-FDFC-D3D6-1807204DF740}"/>
                  </a:ext>
                </a:extLst>
              </p:cNvPr>
              <p:cNvSpPr/>
              <p:nvPr/>
            </p:nvSpPr>
            <p:spPr>
              <a:xfrm>
                <a:off x="3456600" y="911860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Device 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ECF1723-B824-0548-98FD-516F04D66B7B}"/>
                </a:ext>
              </a:extLst>
            </p:cNvPr>
            <p:cNvGrpSpPr/>
            <p:nvPr/>
          </p:nvGrpSpPr>
          <p:grpSpPr>
            <a:xfrm>
              <a:off x="3294879" y="1475739"/>
              <a:ext cx="1051899" cy="741682"/>
              <a:chOff x="0" y="0"/>
              <a:chExt cx="1275420" cy="742020"/>
            </a:xfrm>
          </p:grpSpPr>
          <p:sp>
            <p:nvSpPr>
              <p:cNvPr id="14" name="Rounded Rectangle 39">
                <a:extLst>
                  <a:ext uri="{FF2B5EF4-FFF2-40B4-BE49-F238E27FC236}">
                    <a16:creationId xmlns:a16="http://schemas.microsoft.com/office/drawing/2014/main" id="{3763A9F1-17B8-9E15-B824-2F30F30286F6}"/>
                  </a:ext>
                </a:extLst>
              </p:cNvPr>
              <p:cNvSpPr/>
              <p:nvPr/>
            </p:nvSpPr>
            <p:spPr>
              <a:xfrm>
                <a:off x="198120" y="0"/>
                <a:ext cx="1077300" cy="5439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Rounded Rectangle 40">
                <a:extLst>
                  <a:ext uri="{FF2B5EF4-FFF2-40B4-BE49-F238E27FC236}">
                    <a16:creationId xmlns:a16="http://schemas.microsoft.com/office/drawing/2014/main" id="{0BD599F4-D37C-EBAF-7552-5740F051447F}"/>
                  </a:ext>
                </a:extLst>
              </p:cNvPr>
              <p:cNvSpPr/>
              <p:nvPr/>
            </p:nvSpPr>
            <p:spPr>
              <a:xfrm>
                <a:off x="114300" y="99060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7" name="Rounded Rectangle 41">
                <a:extLst>
                  <a:ext uri="{FF2B5EF4-FFF2-40B4-BE49-F238E27FC236}">
                    <a16:creationId xmlns:a16="http://schemas.microsoft.com/office/drawing/2014/main" id="{26321FD7-8E1E-52F7-6361-25A65868441F}"/>
                  </a:ext>
                </a:extLst>
              </p:cNvPr>
              <p:cNvSpPr/>
              <p:nvPr/>
            </p:nvSpPr>
            <p:spPr>
              <a:xfrm>
                <a:off x="0" y="198460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Device Simulator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2FAC20-BA5A-9AA9-D187-9020496F067B}"/>
              </a:ext>
            </a:extLst>
          </p:cNvPr>
          <p:cNvGrpSpPr/>
          <p:nvPr/>
        </p:nvGrpSpPr>
        <p:grpSpPr>
          <a:xfrm>
            <a:off x="7767236" y="4370070"/>
            <a:ext cx="4069080" cy="1424940"/>
            <a:chOff x="4750638" y="4427219"/>
            <a:chExt cx="4069080" cy="142494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2437FA2-52D9-CF08-41BD-D68C18EF9B7F}"/>
                </a:ext>
              </a:extLst>
            </p:cNvPr>
            <p:cNvGrpSpPr/>
            <p:nvPr/>
          </p:nvGrpSpPr>
          <p:grpSpPr>
            <a:xfrm>
              <a:off x="4750638" y="4427219"/>
              <a:ext cx="4069080" cy="1424940"/>
              <a:chOff x="495300" y="2811780"/>
              <a:chExt cx="4069080" cy="1424940"/>
            </a:xfrm>
          </p:grpSpPr>
          <p:sp>
            <p:nvSpPr>
              <p:cNvPr id="25" name="Rounded Rectangle 795">
                <a:extLst>
                  <a:ext uri="{FF2B5EF4-FFF2-40B4-BE49-F238E27FC236}">
                    <a16:creationId xmlns:a16="http://schemas.microsoft.com/office/drawing/2014/main" id="{EEDB34A7-7D7D-D0BE-85C0-43B40A94E636}"/>
                  </a:ext>
                </a:extLst>
              </p:cNvPr>
              <p:cNvSpPr/>
              <p:nvPr/>
            </p:nvSpPr>
            <p:spPr>
              <a:xfrm>
                <a:off x="495300" y="2811780"/>
                <a:ext cx="4069080" cy="1424940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spcAft>
                    <a:spcPts val="600"/>
                  </a:spcAft>
                </a:pPr>
                <a:r>
                  <a:rPr lang="en-GB" sz="9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Control &amp; Automation Layer</a:t>
                </a:r>
                <a:endParaRPr lang="en-DE" sz="110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8239D69A-F45C-6F77-0E46-AEE5285E2093}"/>
                  </a:ext>
                </a:extLst>
              </p:cNvPr>
              <p:cNvGrpSpPr/>
              <p:nvPr/>
            </p:nvGrpSpPr>
            <p:grpSpPr>
              <a:xfrm>
                <a:off x="706967" y="3099764"/>
                <a:ext cx="3476132" cy="702079"/>
                <a:chOff x="1059189" y="3288980"/>
                <a:chExt cx="3079824" cy="702079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0478C76-E69E-746D-BFE1-EACAF61253B6}"/>
                    </a:ext>
                  </a:extLst>
                </p:cNvPr>
                <p:cNvGrpSpPr/>
                <p:nvPr/>
              </p:nvGrpSpPr>
              <p:grpSpPr>
                <a:xfrm>
                  <a:off x="1222627" y="3288980"/>
                  <a:ext cx="2916386" cy="550654"/>
                  <a:chOff x="1291207" y="3502340"/>
                  <a:chExt cx="2916386" cy="550654"/>
                </a:xfrm>
              </p:grpSpPr>
              <p:sp>
                <p:nvSpPr>
                  <p:cNvPr id="36" name="Rounded Rectangle 32">
                    <a:extLst>
                      <a:ext uri="{FF2B5EF4-FFF2-40B4-BE49-F238E27FC236}">
                        <a16:creationId xmlns:a16="http://schemas.microsoft.com/office/drawing/2014/main" id="{8BA8E156-0174-BD0F-6657-56B0E0808E35}"/>
                      </a:ext>
                    </a:extLst>
                  </p:cNvPr>
                  <p:cNvSpPr/>
                  <p:nvPr/>
                </p:nvSpPr>
                <p:spPr>
                  <a:xfrm>
                    <a:off x="1291207" y="3502340"/>
                    <a:ext cx="2916386" cy="55065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a:t> 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" name="Rounded Rectangle 794">
                    <a:extLst>
                      <a:ext uri="{FF2B5EF4-FFF2-40B4-BE49-F238E27FC236}">
                        <a16:creationId xmlns:a16="http://schemas.microsoft.com/office/drawing/2014/main" id="{10FC9BB5-2E78-960D-0E7A-58645DD083F8}"/>
                      </a:ext>
                    </a:extLst>
                  </p:cNvPr>
                  <p:cNvSpPr/>
                  <p:nvPr/>
                </p:nvSpPr>
                <p:spPr>
                  <a:xfrm>
                    <a:off x="1337907" y="3537359"/>
                    <a:ext cx="384885" cy="480369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vert270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DE" sz="1100"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734B492-FE6D-880A-03EC-BC6A3113F54A}"/>
                    </a:ext>
                  </a:extLst>
                </p:cNvPr>
                <p:cNvGrpSpPr/>
                <p:nvPr/>
              </p:nvGrpSpPr>
              <p:grpSpPr>
                <a:xfrm>
                  <a:off x="1127879" y="3364101"/>
                  <a:ext cx="2915920" cy="550545"/>
                  <a:chOff x="-7503" y="-8681"/>
                  <a:chExt cx="2916386" cy="550654"/>
                </a:xfrm>
              </p:grpSpPr>
              <p:sp>
                <p:nvSpPr>
                  <p:cNvPr id="34" name="Rounded Rectangle 48">
                    <a:extLst>
                      <a:ext uri="{FF2B5EF4-FFF2-40B4-BE49-F238E27FC236}">
                        <a16:creationId xmlns:a16="http://schemas.microsoft.com/office/drawing/2014/main" id="{AE5DA1B2-9871-39A9-2D42-4178A7194DE3}"/>
                      </a:ext>
                    </a:extLst>
                  </p:cNvPr>
                  <p:cNvSpPr/>
                  <p:nvPr/>
                </p:nvSpPr>
                <p:spPr>
                  <a:xfrm>
                    <a:off x="-7503" y="-8681"/>
                    <a:ext cx="2916386" cy="55065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a:t> 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" name="Rounded Rectangle 49">
                    <a:extLst>
                      <a:ext uri="{FF2B5EF4-FFF2-40B4-BE49-F238E27FC236}">
                        <a16:creationId xmlns:a16="http://schemas.microsoft.com/office/drawing/2014/main" id="{0BD33269-89A6-B91A-9B86-63383D3CD0C0}"/>
                      </a:ext>
                    </a:extLst>
                  </p:cNvPr>
                  <p:cNvSpPr/>
                  <p:nvPr/>
                </p:nvSpPr>
                <p:spPr>
                  <a:xfrm>
                    <a:off x="64577" y="24874"/>
                    <a:ext cx="384885" cy="480369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vert270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a:t> 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B302782-391E-8C42-EB1C-03EE07F5A49A}"/>
                    </a:ext>
                  </a:extLst>
                </p:cNvPr>
                <p:cNvGrpSpPr/>
                <p:nvPr/>
              </p:nvGrpSpPr>
              <p:grpSpPr>
                <a:xfrm>
                  <a:off x="1059189" y="3440514"/>
                  <a:ext cx="2915920" cy="550545"/>
                  <a:chOff x="-35262" y="-8467"/>
                  <a:chExt cx="2916386" cy="550654"/>
                </a:xfrm>
              </p:grpSpPr>
              <p:sp>
                <p:nvSpPr>
                  <p:cNvPr id="31" name="Rounded Rectangle 52">
                    <a:extLst>
                      <a:ext uri="{FF2B5EF4-FFF2-40B4-BE49-F238E27FC236}">
                        <a16:creationId xmlns:a16="http://schemas.microsoft.com/office/drawing/2014/main" id="{E6861122-D68D-1F08-0ED2-AF353FCEB670}"/>
                      </a:ext>
                    </a:extLst>
                  </p:cNvPr>
                  <p:cNvSpPr/>
                  <p:nvPr/>
                </p:nvSpPr>
                <p:spPr>
                  <a:xfrm>
                    <a:off x="-35262" y="-8467"/>
                    <a:ext cx="2916386" cy="55065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r">
                      <a:spcAft>
                        <a:spcPts val="600"/>
                      </a:spcAft>
                    </a:pPr>
                    <a:r>
                      <a:rPr lang="en-GB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Local Device 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ounded Rectangle 53">
                    <a:extLst>
                      <a:ext uri="{FF2B5EF4-FFF2-40B4-BE49-F238E27FC236}">
                        <a16:creationId xmlns:a16="http://schemas.microsoft.com/office/drawing/2014/main" id="{625BD681-7E85-BC35-6A31-D2E574C4E5C3}"/>
                      </a:ext>
                    </a:extLst>
                  </p:cNvPr>
                  <p:cNvSpPr/>
                  <p:nvPr/>
                </p:nvSpPr>
                <p:spPr>
                  <a:xfrm>
                    <a:off x="74276" y="32494"/>
                    <a:ext cx="384885" cy="480369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vert270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HMI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ounded Rectangle 54">
                    <a:extLst>
                      <a:ext uri="{FF2B5EF4-FFF2-40B4-BE49-F238E27FC236}">
                        <a16:creationId xmlns:a16="http://schemas.microsoft.com/office/drawing/2014/main" id="{9609DB9C-4801-590C-1396-A7C89812692B}"/>
                      </a:ext>
                    </a:extLst>
                  </p:cNvPr>
                  <p:cNvSpPr/>
                  <p:nvPr/>
                </p:nvSpPr>
                <p:spPr>
                  <a:xfrm>
                    <a:off x="559856" y="250903"/>
                    <a:ext cx="1043940" cy="261960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Simulator (FB)</a:t>
                    </a:r>
                    <a:endParaRPr lang="en-DE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7" name="Rounded Rectangle 56">
                <a:extLst>
                  <a:ext uri="{FF2B5EF4-FFF2-40B4-BE49-F238E27FC236}">
                    <a16:creationId xmlns:a16="http://schemas.microsoft.com/office/drawing/2014/main" id="{2F0308CB-0B3A-A075-7AA5-EA5AD1202BB5}"/>
                  </a:ext>
                </a:extLst>
              </p:cNvPr>
              <p:cNvSpPr/>
              <p:nvPr/>
            </p:nvSpPr>
            <p:spPr>
              <a:xfrm>
                <a:off x="811169" y="3860460"/>
                <a:ext cx="1200511" cy="2772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Modules (C++)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24" name="Rounded Rectangle 54">
              <a:extLst>
                <a:ext uri="{FF2B5EF4-FFF2-40B4-BE49-F238E27FC236}">
                  <a16:creationId xmlns:a16="http://schemas.microsoft.com/office/drawing/2014/main" id="{792D2A91-6E81-0D31-CF4D-2763D24F4D20}"/>
                </a:ext>
              </a:extLst>
            </p:cNvPr>
            <p:cNvSpPr/>
            <p:nvPr/>
          </p:nvSpPr>
          <p:spPr>
            <a:xfrm>
              <a:off x="6920570" y="5130263"/>
              <a:ext cx="1177925" cy="26162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Controller (FB)</a:t>
              </a:r>
              <a:endParaRPr lang="en-D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34ECC5-1DAF-DF4C-CCB0-AF17AFAFF326}"/>
              </a:ext>
            </a:extLst>
          </p:cNvPr>
          <p:cNvGrpSpPr/>
          <p:nvPr/>
        </p:nvGrpSpPr>
        <p:grpSpPr>
          <a:xfrm>
            <a:off x="7757325" y="1274615"/>
            <a:ext cx="4107180" cy="1196340"/>
            <a:chOff x="6903745" y="1335674"/>
            <a:chExt cx="4107180" cy="119634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C011AB-5CBC-E55D-FC4E-6C5E96E9B488}"/>
                </a:ext>
              </a:extLst>
            </p:cNvPr>
            <p:cNvGrpSpPr/>
            <p:nvPr/>
          </p:nvGrpSpPr>
          <p:grpSpPr>
            <a:xfrm>
              <a:off x="6903745" y="1335674"/>
              <a:ext cx="4107180" cy="1196340"/>
              <a:chOff x="4758390" y="1362043"/>
              <a:chExt cx="4107180" cy="1196340"/>
            </a:xfrm>
          </p:grpSpPr>
          <p:sp>
            <p:nvSpPr>
              <p:cNvPr id="39" name="Rounded Rectangle 27">
                <a:extLst>
                  <a:ext uri="{FF2B5EF4-FFF2-40B4-BE49-F238E27FC236}">
                    <a16:creationId xmlns:a16="http://schemas.microsoft.com/office/drawing/2014/main" id="{38FB9335-B967-FACE-1B3F-5E1220A39CD2}"/>
                  </a:ext>
                </a:extLst>
              </p:cNvPr>
              <p:cNvSpPr/>
              <p:nvPr/>
            </p:nvSpPr>
            <p:spPr>
              <a:xfrm>
                <a:off x="4758390" y="1362043"/>
                <a:ext cx="4107180" cy="1196340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spcAft>
                    <a:spcPts val="0"/>
                  </a:spcAft>
                </a:pPr>
                <a:r>
                  <a:rPr lang="en-GB" sz="900" dirty="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Presentation Layer</a:t>
                </a:r>
                <a:endParaRPr lang="en-DE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ounded Rectangle 29">
                <a:extLst>
                  <a:ext uri="{FF2B5EF4-FFF2-40B4-BE49-F238E27FC236}">
                    <a16:creationId xmlns:a16="http://schemas.microsoft.com/office/drawing/2014/main" id="{6DC2DA84-E481-6DA2-05EC-231048014996}"/>
                  </a:ext>
                </a:extLst>
              </p:cNvPr>
              <p:cNvSpPr/>
              <p:nvPr/>
            </p:nvSpPr>
            <p:spPr>
              <a:xfrm>
                <a:off x="6041430" y="1558192"/>
                <a:ext cx="1073785" cy="45974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7B2080F3-FBFD-D40F-4BA2-44A7583B9A69}"/>
                  </a:ext>
                </a:extLst>
              </p:cNvPr>
              <p:cNvSpPr/>
              <p:nvPr/>
            </p:nvSpPr>
            <p:spPr>
              <a:xfrm>
                <a:off x="7287384" y="1783687"/>
                <a:ext cx="609441" cy="44873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/>
              </a:p>
            </p:txBody>
          </p:sp>
          <p:sp>
            <p:nvSpPr>
              <p:cNvPr id="42" name="Text Box 37">
                <a:extLst>
                  <a:ext uri="{FF2B5EF4-FFF2-40B4-BE49-F238E27FC236}">
                    <a16:creationId xmlns:a16="http://schemas.microsoft.com/office/drawing/2014/main" id="{A3F2D6F0-F164-ED63-5A69-A03B4C80BEC1}"/>
                  </a:ext>
                </a:extLst>
              </p:cNvPr>
              <p:cNvSpPr txBox="1"/>
              <p:nvPr/>
            </p:nvSpPr>
            <p:spPr>
              <a:xfrm>
                <a:off x="7371067" y="1871722"/>
                <a:ext cx="457041" cy="21329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spcAft>
                    <a:spcPts val="600"/>
                  </a:spcAft>
                </a:pPr>
                <a:r>
                  <a:rPr lang="en-GB" sz="1100" dirty="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GUI</a:t>
                </a:r>
                <a:endParaRPr lang="en-DE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ounded Rectangle 21">
                <a:extLst>
                  <a:ext uri="{FF2B5EF4-FFF2-40B4-BE49-F238E27FC236}">
                    <a16:creationId xmlns:a16="http://schemas.microsoft.com/office/drawing/2014/main" id="{308F6D1A-3395-F216-473D-42A5F33DE86A}"/>
                  </a:ext>
                </a:extLst>
              </p:cNvPr>
              <p:cNvSpPr/>
              <p:nvPr/>
            </p:nvSpPr>
            <p:spPr>
              <a:xfrm>
                <a:off x="5954795" y="1667458"/>
                <a:ext cx="1073785" cy="46008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4" name="Rounded Rectangle 30">
                <a:extLst>
                  <a:ext uri="{FF2B5EF4-FFF2-40B4-BE49-F238E27FC236}">
                    <a16:creationId xmlns:a16="http://schemas.microsoft.com/office/drawing/2014/main" id="{4E2D79FC-7019-5559-1E64-40B3F5EF3968}"/>
                  </a:ext>
                </a:extLst>
              </p:cNvPr>
              <p:cNvSpPr/>
              <p:nvPr/>
            </p:nvSpPr>
            <p:spPr>
              <a:xfrm>
                <a:off x="5868711" y="1759192"/>
                <a:ext cx="1073785" cy="45974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Device Widget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B7BCE0-3BAB-D42F-DBA6-36CA2172157E}"/>
                </a:ext>
              </a:extLst>
            </p:cNvPr>
            <p:cNvGrpSpPr/>
            <p:nvPr/>
          </p:nvGrpSpPr>
          <p:grpSpPr>
            <a:xfrm>
              <a:off x="10214349" y="1757318"/>
              <a:ext cx="719772" cy="448734"/>
              <a:chOff x="11235901" y="2089220"/>
              <a:chExt cx="719772" cy="448734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0923F109-C9F1-2DAA-5CED-431AB2F1EE1A}"/>
                  </a:ext>
                </a:extLst>
              </p:cNvPr>
              <p:cNvSpPr/>
              <p:nvPr/>
            </p:nvSpPr>
            <p:spPr>
              <a:xfrm>
                <a:off x="11235901" y="2089220"/>
                <a:ext cx="609441" cy="44873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/>
              </a:p>
            </p:txBody>
          </p:sp>
          <p:sp>
            <p:nvSpPr>
              <p:cNvPr id="46" name="Text Box 37">
                <a:extLst>
                  <a:ext uri="{FF2B5EF4-FFF2-40B4-BE49-F238E27FC236}">
                    <a16:creationId xmlns:a16="http://schemas.microsoft.com/office/drawing/2014/main" id="{6A4D2C75-6AC3-499D-FAF7-21BD74FB1D76}"/>
                  </a:ext>
                </a:extLst>
              </p:cNvPr>
              <p:cNvSpPr txBox="1"/>
              <p:nvPr/>
            </p:nvSpPr>
            <p:spPr>
              <a:xfrm flipH="1">
                <a:off x="11346232" y="2153296"/>
                <a:ext cx="609441" cy="3651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spcAft>
                    <a:spcPts val="600"/>
                  </a:spcAft>
                </a:pPr>
                <a:r>
                  <a:rPr lang="en-GB" sz="1100" dirty="0"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CLI</a:t>
                </a:r>
                <a:endParaRPr lang="en-DE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622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Camera Control Framework (CCF)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A diagram of a computer hardware system&#10;&#10;Description automatically generated">
            <a:extLst>
              <a:ext uri="{FF2B5EF4-FFF2-40B4-BE49-F238E27FC236}">
                <a16:creationId xmlns:a16="http://schemas.microsoft.com/office/drawing/2014/main" id="{F93EA681-D582-6C0C-A95E-966955B49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490" y="1086718"/>
            <a:ext cx="4424557" cy="5068129"/>
          </a:xfrm>
          <a:prstGeom prst="rect">
            <a:avLst/>
          </a:prstGeom>
        </p:spPr>
      </p:pic>
      <p:sp>
        <p:nvSpPr>
          <p:cNvPr id="7" name="TextBox 29">
            <a:extLst>
              <a:ext uri="{FF2B5EF4-FFF2-40B4-BE49-F238E27FC236}">
                <a16:creationId xmlns:a16="http://schemas.microsoft.com/office/drawing/2014/main" id="{A8C21AB2-07B0-4005-6097-10C014339A14}"/>
              </a:ext>
            </a:extLst>
          </p:cNvPr>
          <p:cNvSpPr txBox="1"/>
          <p:nvPr/>
        </p:nvSpPr>
        <p:spPr>
          <a:xfrm flipH="1">
            <a:off x="405821" y="1048530"/>
            <a:ext cx="70156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provides control over exposure settings, readout modes, windowing, etc.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Implements the ESO standard DCS interface.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lexible architecture allowing image acquisition, execution of processing pipelines, and publishing of data in various formats.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supports GigE Vision and RTMS.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GB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005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Data Display Tool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FB226D6E-11A1-FA94-B9DC-3F05DEA6C787}"/>
              </a:ext>
            </a:extLst>
          </p:cNvPr>
          <p:cNvSpPr txBox="1"/>
          <p:nvPr/>
        </p:nvSpPr>
        <p:spPr>
          <a:xfrm flipH="1">
            <a:off x="309829" y="1102584"/>
            <a:ext cx="5476373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DDT is a comprehensive suite of libraries designed to enable transfer, visualization, and manipulation of data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supports connecting to a data stream as well as </a:t>
            </a:r>
            <a:r>
              <a:rPr lang="en-GB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</a:t>
            </a:r>
            <a:r>
              <a:rPr lang="en-GB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FITS files.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Added a multi-viewer display.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8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Added signal visualization panel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800" dirty="0">
                <a:solidFill>
                  <a:srgbClr val="40404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Few new dialogs: metadata sample, monitor sample.</a:t>
            </a:r>
            <a:endParaRPr lang="en-GB" sz="2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F217380-4810-E68B-D1F6-93B03CB1D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202" y="936046"/>
            <a:ext cx="6204108" cy="471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9F6C0-E5F2-6A69-8D45-3634281C9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492" y="917456"/>
            <a:ext cx="3627766" cy="303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26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System Supervisor (OCS)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DD19A48A-A372-C956-B540-2D5BE54D326D}"/>
              </a:ext>
            </a:extLst>
          </p:cNvPr>
          <p:cNvSpPr txBox="1"/>
          <p:nvPr/>
        </p:nvSpPr>
        <p:spPr>
          <a:xfrm flipH="1">
            <a:off x="85967" y="1349846"/>
            <a:ext cx="573034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System Supervisor is one of the top-level components in the control software architecture, aimed to provide state control and monitoring capabilities for all instrument subsystems 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uses the standard interface.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expose an interface </a:t>
            </a: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 can be used by the Sequencer or from graphical Interfaces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supports hierarchical deployments.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can </a:t>
            </a: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generate its own metadata</a:t>
            </a:r>
          </a:p>
          <a:p>
            <a:pPr fontAlgn="base">
              <a:defRPr/>
            </a:pP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b="0" i="1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b="0" i="1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43C34156-611D-0C25-5884-B2FA41A3A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145" y="1266189"/>
            <a:ext cx="5967846" cy="395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New Icon PNG Picture - PNG Mart">
            <a:extLst>
              <a:ext uri="{FF2B5EF4-FFF2-40B4-BE49-F238E27FC236}">
                <a16:creationId xmlns:a16="http://schemas.microsoft.com/office/drawing/2014/main" id="{2DC7FE86-A1F5-5484-40F2-1EB449782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811" y="5225662"/>
            <a:ext cx="779597" cy="77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444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Data Acquisition (OCS)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DD19A48A-A372-C956-B540-2D5BE54D326D}"/>
              </a:ext>
            </a:extLst>
          </p:cNvPr>
          <p:cNvSpPr txBox="1"/>
          <p:nvPr/>
        </p:nvSpPr>
        <p:spPr>
          <a:xfrm flipH="1">
            <a:off x="533634" y="1262440"/>
            <a:ext cx="679146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 Acquisition refers to the process of acquiring data generated by the instrument subsystems (data sources) in the scope of an instrument observation.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Observation Coordination Manager (OCM)</a:t>
            </a: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Coordinates the data acquisition process.</a:t>
            </a:r>
          </a:p>
          <a:p>
            <a:pPr fontAlgn="base">
              <a:defRPr/>
            </a:pPr>
            <a:endParaRPr lang="en-GB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Data Product Manager (DPM):</a:t>
            </a: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Collects the data, merges it in one or more FITS files, and interfaces with the ESO Archive System for long-term storage.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1">
            <a:extLst>
              <a:ext uri="{FF2B5EF4-FFF2-40B4-BE49-F238E27FC236}">
                <a16:creationId xmlns:a16="http://schemas.microsoft.com/office/drawing/2014/main" id="{7D0CF5C3-973D-2075-27D6-4A4F5524B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445" y="1003701"/>
            <a:ext cx="4327656" cy="513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94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Sequencer Tool</a:t>
            </a:r>
            <a:endParaRPr lang="en-NL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15</a:t>
            </a:fld>
            <a:endParaRPr lang="en-US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8AEDE50C-1ACD-4CB7-1AB9-F70650395A2A}"/>
              </a:ext>
            </a:extLst>
          </p:cNvPr>
          <p:cNvGrpSpPr>
            <a:grpSpLocks/>
          </p:cNvGrpSpPr>
          <p:nvPr/>
        </p:nvGrpSpPr>
        <p:grpSpPr bwMode="auto">
          <a:xfrm>
            <a:off x="5958649" y="974973"/>
            <a:ext cx="5843746" cy="5063762"/>
            <a:chOff x="1398" y="2506"/>
            <a:chExt cx="7692" cy="6874"/>
          </a:xfrm>
        </p:grpSpPr>
        <p:pic>
          <p:nvPicPr>
            <p:cNvPr id="4099" name="Picture 1129972644">
              <a:extLst>
                <a:ext uri="{FF2B5EF4-FFF2-40B4-BE49-F238E27FC236}">
                  <a16:creationId xmlns:a16="http://schemas.microsoft.com/office/drawing/2014/main" id="{8197963D-E4AF-ADA5-E148-C4DB75CDE0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3" y="7327"/>
              <a:ext cx="4040" cy="2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0" name="Picture 1325198258" descr="alternate text">
              <a:extLst>
                <a:ext uri="{FF2B5EF4-FFF2-40B4-BE49-F238E27FC236}">
                  <a16:creationId xmlns:a16="http://schemas.microsoft.com/office/drawing/2014/main" id="{4CDAB223-204E-6268-082F-2D1A3EB374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" y="2506"/>
              <a:ext cx="7325" cy="5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1792947579" descr="Changing OB parameters">
              <a:extLst>
                <a:ext uri="{FF2B5EF4-FFF2-40B4-BE49-F238E27FC236}">
                  <a16:creationId xmlns:a16="http://schemas.microsoft.com/office/drawing/2014/main" id="{E157C23E-AF1A-B7AF-FC89-353D42FEB5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8" y="6458"/>
              <a:ext cx="5933" cy="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Picture 667391478" descr="alternate text">
              <a:extLst>
                <a:ext uri="{FF2B5EF4-FFF2-40B4-BE49-F238E27FC236}">
                  <a16:creationId xmlns:a16="http://schemas.microsoft.com/office/drawing/2014/main" id="{8DD3C38D-38DC-65FE-A109-FE28FA12D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" y="7453"/>
              <a:ext cx="2667" cy="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675042148">
              <a:extLst>
                <a:ext uri="{FF2B5EF4-FFF2-40B4-BE49-F238E27FC236}">
                  <a16:creationId xmlns:a16="http://schemas.microsoft.com/office/drawing/2014/main" id="{BE77981F-3650-F981-1BE5-EB105535A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7" y="3358"/>
              <a:ext cx="5153" cy="3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29">
            <a:extLst>
              <a:ext uri="{FF2B5EF4-FFF2-40B4-BE49-F238E27FC236}">
                <a16:creationId xmlns:a16="http://schemas.microsoft.com/office/drawing/2014/main" id="{C3A7FB6F-F431-4BC3-8844-BF7C4846A441}"/>
              </a:ext>
            </a:extLst>
          </p:cNvPr>
          <p:cNvSpPr txBox="1"/>
          <p:nvPr/>
        </p:nvSpPr>
        <p:spPr>
          <a:xfrm flipH="1">
            <a:off x="512699" y="1097514"/>
            <a:ext cx="53714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oftware component for the executing Observation Blocks (OBs)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8"/>
              </a:buBlip>
              <a:defRPr/>
            </a:pP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 are represented by JSON files.</a:t>
            </a:r>
          </a:p>
          <a:p>
            <a:pPr marL="285750" indent="-285750" fontAlgn="base">
              <a:buBlip>
                <a:blip r:embed="rId8"/>
              </a:buBlip>
              <a:defRPr/>
            </a:pP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 contain a list of observation templates and metadata.</a:t>
            </a:r>
          </a:p>
          <a:p>
            <a:pPr marL="285750" indent="-285750" fontAlgn="base">
              <a:buBlip>
                <a:blip r:embed="rId8"/>
              </a:buBlip>
              <a:defRPr/>
            </a:pP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Each template within an OB has an associated Python script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8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GUI providing user interaction.</a:t>
            </a:r>
          </a:p>
          <a:p>
            <a:pPr marL="285750" indent="-285750" fontAlgn="base">
              <a:buBlip>
                <a:blip r:embed="rId8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Supports the execution of Engineering Scripts. </a:t>
            </a:r>
          </a:p>
        </p:txBody>
      </p:sp>
    </p:spTree>
    <p:extLst>
      <p:ext uri="{BB962C8B-B14F-4D97-AF65-F5344CB8AC3E}">
        <p14:creationId xmlns:p14="http://schemas.microsoft.com/office/powerpoint/2010/main" val="3530426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725" y="350472"/>
            <a:ext cx="10891899" cy="467561"/>
          </a:xfrm>
        </p:spPr>
        <p:txBody>
          <a:bodyPr/>
          <a:lstStyle/>
          <a:p>
            <a:r>
              <a:rPr lang="en-US" dirty="0"/>
              <a:t>Cryogenic Toolkit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0943D0-9E68-FA54-E5C1-74657CA44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897" y="971268"/>
            <a:ext cx="4116271" cy="3897709"/>
          </a:xfrm>
          <a:prstGeom prst="rect">
            <a:avLst/>
          </a:prstGeom>
        </p:spPr>
      </p:pic>
      <p:sp>
        <p:nvSpPr>
          <p:cNvPr id="9" name="TextBox 29">
            <a:extLst>
              <a:ext uri="{FF2B5EF4-FFF2-40B4-BE49-F238E27FC236}">
                <a16:creationId xmlns:a16="http://schemas.microsoft.com/office/drawing/2014/main" id="{F4774D2A-ECFA-0A34-2941-AB50B81214FF}"/>
              </a:ext>
            </a:extLst>
          </p:cNvPr>
          <p:cNvSpPr txBox="1"/>
          <p:nvPr/>
        </p:nvSpPr>
        <p:spPr>
          <a:xfrm flipH="1">
            <a:off x="251488" y="971268"/>
            <a:ext cx="56891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provides a set of Function Blocks (FB) for the control of ESO Cryogenic standard components.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provides the implementation of generic sequences, e.g. evacuation, warm-up, cool-down, etc.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provides a library of user controls and a template application for the HMI development.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GB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2C63E-693E-624B-CC93-78B465198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241" y="2270477"/>
            <a:ext cx="3378041" cy="374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3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725" y="350472"/>
            <a:ext cx="10891899" cy="467561"/>
          </a:xfrm>
        </p:spPr>
        <p:txBody>
          <a:bodyPr/>
          <a:lstStyle/>
          <a:p>
            <a:r>
              <a:rPr lang="en-US" dirty="0"/>
              <a:t>Online Data Processing (ODP)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17</a:t>
            </a:fld>
            <a:endParaRPr lang="en-US"/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F4774D2A-ECFA-0A34-2941-AB50B81214FF}"/>
              </a:ext>
            </a:extLst>
          </p:cNvPr>
          <p:cNvSpPr txBox="1"/>
          <p:nvPr/>
        </p:nvSpPr>
        <p:spPr>
          <a:xfrm flipH="1">
            <a:off x="148745" y="1120676"/>
            <a:ext cx="1055692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Online Data Processing is a simple component aiming to provide a data processing toolkit, flexible and well integrated with the Instrument Control Software.</a:t>
            </a:r>
          </a:p>
          <a:p>
            <a:pPr marL="285750" lvl="0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simplifies the execution of existing image processing routines from CPL or CLIPM.</a:t>
            </a:r>
          </a:p>
          <a:p>
            <a:pPr marL="285750" lvl="0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 available routines: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Full bad pixel support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Background Estimation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Point-Source Centroiding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Fitting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Barycentre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Alignment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Cross-correlation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Transformation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Aperture Characterisation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Variously shaped objects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Automatic region of interest</a:t>
            </a:r>
          </a:p>
        </p:txBody>
      </p:sp>
    </p:spTree>
    <p:extLst>
      <p:ext uri="{BB962C8B-B14F-4D97-AF65-F5344CB8AC3E}">
        <p14:creationId xmlns:p14="http://schemas.microsoft.com/office/powerpoint/2010/main" val="1457011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729" y="428595"/>
            <a:ext cx="10891899" cy="467561"/>
          </a:xfrm>
        </p:spPr>
        <p:txBody>
          <a:bodyPr/>
          <a:lstStyle/>
          <a:p>
            <a:r>
              <a:rPr lang="en-US" dirty="0"/>
              <a:t>IFW </a:t>
            </a:r>
            <a:r>
              <a:rPr lang="en-US" dirty="0" err="1"/>
              <a:t>Miscelaneous</a:t>
            </a:r>
            <a:r>
              <a:rPr lang="en-US" dirty="0"/>
              <a:t> Libraries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33872123-6FA8-C27A-CA10-75F979B39FA4}"/>
              </a:ext>
            </a:extLst>
          </p:cNvPr>
          <p:cNvSpPr txBox="1"/>
          <p:nvPr/>
        </p:nvSpPr>
        <p:spPr>
          <a:xfrm flipH="1">
            <a:off x="291994" y="1063937"/>
            <a:ext cx="956475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Ifw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-core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Common libraries</a:t>
            </a:r>
          </a:p>
          <a:p>
            <a:pPr marL="1200150" lvl="2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Dictionaries</a:t>
            </a:r>
          </a:p>
          <a:p>
            <a:pPr marL="1200150" lvl="2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FITS files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Utilities</a:t>
            </a:r>
          </a:p>
          <a:p>
            <a:pPr marL="1200150" lvl="2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Asynchronous shell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acli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200150" lvl="2" indent="-285750" fontAlgn="base">
              <a:buBlip>
                <a:blip r:embed="rId3"/>
              </a:buBlip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FindFile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LoadCfg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geturi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logCollector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Ifw-rtmstools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Library to simplify the send and receive of RTMS packages. 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RTMS to DDT Gateway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Ifw-wdglib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Library of common widgets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439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Template Instrument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19</a:t>
            </a:fld>
            <a:endParaRPr lang="en-US"/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AB45F87E-2D09-B1BD-BA3B-30389BBC8A5E}"/>
              </a:ext>
            </a:extLst>
          </p:cNvPr>
          <p:cNvSpPr txBox="1"/>
          <p:nvPr/>
        </p:nvSpPr>
        <p:spPr>
          <a:xfrm flipH="1">
            <a:off x="309830" y="1120676"/>
            <a:ext cx="57861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Generates a mini-instrument software fully functional.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Includes most of the IFW components working together.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Based 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Cookiecutter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Defines an initial project structure.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Provides a fully working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waf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project.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Configuration samples.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Startup/scripts based on nomad.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Integration with HLCC and NGCII.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Sample IP with few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OBs.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6C20E-27A6-5C85-003F-B813805C1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396" y="1072485"/>
            <a:ext cx="2417390" cy="12086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84CAA8-4127-961C-1922-ADA4277D2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939" y="2680734"/>
            <a:ext cx="4210050" cy="2047875"/>
          </a:xfrm>
          <a:prstGeom prst="rect">
            <a:avLst/>
          </a:prstGeom>
        </p:spPr>
      </p:pic>
      <p:sp>
        <p:nvSpPr>
          <p:cNvPr id="7" name="Arrow: Bent-Up 6">
            <a:extLst>
              <a:ext uri="{FF2B5EF4-FFF2-40B4-BE49-F238E27FC236}">
                <a16:creationId xmlns:a16="http://schemas.microsoft.com/office/drawing/2014/main" id="{96777E8E-8E7E-5800-1062-D1C629543C45}"/>
              </a:ext>
            </a:extLst>
          </p:cNvPr>
          <p:cNvSpPr/>
          <p:nvPr/>
        </p:nvSpPr>
        <p:spPr bwMode="auto">
          <a:xfrm rot="10800000" flipH="1">
            <a:off x="8832330" y="1551735"/>
            <a:ext cx="867623" cy="974026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BD9260-4374-C292-FC30-9D1B3CA9B08D}"/>
              </a:ext>
            </a:extLst>
          </p:cNvPr>
          <p:cNvSpPr txBox="1"/>
          <p:nvPr/>
        </p:nvSpPr>
        <p:spPr>
          <a:xfrm>
            <a:off x="6786237" y="1879562"/>
            <a:ext cx="2417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Project Template with custom hook</a:t>
            </a:r>
            <a:endParaRPr lang="en-DE" sz="1200" dirty="0"/>
          </a:p>
        </p:txBody>
      </p:sp>
    </p:spTree>
    <p:extLst>
      <p:ext uri="{BB962C8B-B14F-4D97-AF65-F5344CB8AC3E}">
        <p14:creationId xmlns:p14="http://schemas.microsoft.com/office/powerpoint/2010/main" val="3472343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Use Cases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963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954" y="407259"/>
            <a:ext cx="6537027" cy="926986"/>
          </a:xfrm>
        </p:spPr>
        <p:txBody>
          <a:bodyPr>
            <a:normAutofit/>
          </a:bodyPr>
          <a:lstStyle/>
          <a:p>
            <a:r>
              <a:rPr lang="en-US" dirty="0"/>
              <a:t>Phasing and Diagnostic Station - PDS 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72BC6-652C-A4C6-220F-764A3B1C8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488" y="988317"/>
            <a:ext cx="7812512" cy="5356040"/>
          </a:xfrm>
          <a:prstGeom prst="rect">
            <a:avLst/>
          </a:prstGeom>
        </p:spPr>
      </p:pic>
      <p:sp>
        <p:nvSpPr>
          <p:cNvPr id="4" name="TextBox 29">
            <a:extLst>
              <a:ext uri="{FF2B5EF4-FFF2-40B4-BE49-F238E27FC236}">
                <a16:creationId xmlns:a16="http://schemas.microsoft.com/office/drawing/2014/main" id="{357B51C4-EC8E-B62C-FE95-CC1138EEF722}"/>
              </a:ext>
            </a:extLst>
          </p:cNvPr>
          <p:cNvSpPr txBox="1"/>
          <p:nvPr/>
        </p:nvSpPr>
        <p:spPr>
          <a:xfrm flipH="1">
            <a:off x="0" y="1096573"/>
            <a:ext cx="4524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PDS is hosted by the ELT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Prefocal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Station.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Passed FDR 4Q 2023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Around 70 devices and 120 sensor channels.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No custom devices.</a:t>
            </a:r>
          </a:p>
        </p:txBody>
      </p:sp>
    </p:spTree>
    <p:extLst>
      <p:ext uri="{BB962C8B-B14F-4D97-AF65-F5344CB8AC3E}">
        <p14:creationId xmlns:p14="http://schemas.microsoft.com/office/powerpoint/2010/main" val="3187190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4C30B2-A2D4-6E1A-173B-2D809DA2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PDS SHAO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B6972-F5D6-3860-2060-8ECB144A84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22</a:t>
            </a:fld>
            <a:endParaRPr lang="en-US"/>
          </a:p>
        </p:txBody>
      </p:sp>
      <p:pic>
        <p:nvPicPr>
          <p:cNvPr id="1028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CBC89640-6B48-97EE-51EE-6435BE099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39" y="2018669"/>
            <a:ext cx="5471525" cy="410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E7D40C32-593E-149D-EA1C-2FA094E74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643" y="982672"/>
            <a:ext cx="4447596" cy="527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CEE40B-E39C-62BE-9387-D1E91F2EDF24}"/>
              </a:ext>
            </a:extLst>
          </p:cNvPr>
          <p:cNvSpPr/>
          <p:nvPr/>
        </p:nvSpPr>
        <p:spPr>
          <a:xfrm>
            <a:off x="1782874" y="4471792"/>
            <a:ext cx="4759890" cy="1503124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3E1E457-244B-52C2-ED10-0C6A200CFDCA}"/>
              </a:ext>
            </a:extLst>
          </p:cNvPr>
          <p:cNvCxnSpPr>
            <a:stCxn id="8" idx="3"/>
            <a:endCxn id="1034" idx="1"/>
          </p:cNvCxnSpPr>
          <p:nvPr/>
        </p:nvCxnSpPr>
        <p:spPr>
          <a:xfrm flipV="1">
            <a:off x="6542764" y="3619089"/>
            <a:ext cx="962879" cy="1604265"/>
          </a:xfrm>
          <a:prstGeom prst="straightConnector1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A10128F-E258-28D8-5DAA-C2D2A6690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00" y="1126555"/>
            <a:ext cx="3674748" cy="25193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A34A8B5-4EB2-76F6-B286-C96A329F5772}"/>
              </a:ext>
            </a:extLst>
          </p:cNvPr>
          <p:cNvSpPr/>
          <p:nvPr/>
        </p:nvSpPr>
        <p:spPr>
          <a:xfrm>
            <a:off x="2494374" y="1634646"/>
            <a:ext cx="837549" cy="519831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7DB2CD-F208-6810-67CF-54927D7214DE}"/>
              </a:ext>
            </a:extLst>
          </p:cNvPr>
          <p:cNvCxnSpPr/>
          <p:nvPr/>
        </p:nvCxnSpPr>
        <p:spPr>
          <a:xfrm>
            <a:off x="3118981" y="2167003"/>
            <a:ext cx="1212767" cy="2304789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086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4C30B2-A2D4-6E1A-173B-2D809DA2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PDS Subsystems </a:t>
            </a:r>
            <a:endParaRPr lang="en-GB" dirty="0"/>
          </a:p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B6972-F5D6-3860-2060-8ECB144A84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23</a:t>
            </a:fld>
            <a:endParaRPr lang="en-US"/>
          </a:p>
        </p:txBody>
      </p:sp>
      <p:pic>
        <p:nvPicPr>
          <p:cNvPr id="1026" name="Picture 2" descr="A machine with wires and wires&#10;&#10;Description automatically generated">
            <a:extLst>
              <a:ext uri="{FF2B5EF4-FFF2-40B4-BE49-F238E27FC236}">
                <a16:creationId xmlns:a16="http://schemas.microsoft.com/office/drawing/2014/main" id="{05D9BAA3-6850-DC1F-0C0F-5216A1986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864" y="3260081"/>
            <a:ext cx="4253506" cy="319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CBC89640-6B48-97EE-51EE-6435BE099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6" y="893697"/>
            <a:ext cx="4467862" cy="335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close-up of a machine&#10;&#10;Description automatically generated">
            <a:extLst>
              <a:ext uri="{FF2B5EF4-FFF2-40B4-BE49-F238E27FC236}">
                <a16:creationId xmlns:a16="http://schemas.microsoft.com/office/drawing/2014/main" id="{32CAE217-EB70-9D59-33A4-CE48AFE08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137" y="240646"/>
            <a:ext cx="4253506" cy="318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7021D2-7545-8953-DD23-D6FB3117F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700" y="1997525"/>
            <a:ext cx="4649788" cy="411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3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4C30B2-A2D4-6E1A-173B-2D809DA2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PDS FCS for Subsystems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B6972-F5D6-3860-2060-8ECB144A84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24</a:t>
            </a:fld>
            <a:endParaRPr lang="en-US"/>
          </a:p>
        </p:txBody>
      </p:sp>
      <p:pic>
        <p:nvPicPr>
          <p:cNvPr id="2050" name="Picture 2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81546F39-D087-43A4-CDD5-C85849DF2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66" y="1054436"/>
            <a:ext cx="3889723" cy="268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1">
            <a:extLst>
              <a:ext uri="{FF2B5EF4-FFF2-40B4-BE49-F238E27FC236}">
                <a16:creationId xmlns:a16="http://schemas.microsoft.com/office/drawing/2014/main" id="{5058D075-1BAC-C396-E40C-72FEB690F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163" y="2543219"/>
            <a:ext cx="5332784" cy="380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0FB8A6D6-E5BD-D670-526D-EC7AA8A01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043" y="148518"/>
            <a:ext cx="4089925" cy="334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B59973C-7D84-8656-274B-90F4D0869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55" y="2119183"/>
            <a:ext cx="4545728" cy="422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5659C8-9184-4C9D-7D4A-226176D0DC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960" y="2706934"/>
            <a:ext cx="4286080" cy="225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3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4C30B2-A2D4-6E1A-173B-2D809DA2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PDS DCS Subsystems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B6972-F5D6-3860-2060-8ECB144A84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25</a:t>
            </a:fld>
            <a:endParaRPr lang="en-US"/>
          </a:p>
        </p:txBody>
      </p:sp>
      <p:sp>
        <p:nvSpPr>
          <p:cNvPr id="3" name="TextBox 29">
            <a:extLst>
              <a:ext uri="{FF2B5EF4-FFF2-40B4-BE49-F238E27FC236}">
                <a16:creationId xmlns:a16="http://schemas.microsoft.com/office/drawing/2014/main" id="{B9E02F68-C9CA-6FD0-99AC-E6EB45010384}"/>
              </a:ext>
            </a:extLst>
          </p:cNvPr>
          <p:cNvSpPr txBox="1"/>
          <p:nvPr/>
        </p:nvSpPr>
        <p:spPr>
          <a:xfrm flipH="1">
            <a:off x="309830" y="1189972"/>
            <a:ext cx="463779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 sensors:3 COTS cameras including the C-RED-ONE (Freda), one LISA and one IR detector (H2RG).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 instances of CCF for each COTS camera.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Validation of CCF and DDT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Stable operations at high rates.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B003A-48A7-4DB8-690C-0E3E5BCD7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702" y="1027760"/>
            <a:ext cx="2085975" cy="1466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5BD495-63AA-80FC-E136-B4911095C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2539" y="2874789"/>
            <a:ext cx="2739461" cy="18687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201742-6C7E-EC20-1C37-8A63A17F4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919" y="893822"/>
            <a:ext cx="2739783" cy="24746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93DB8E-4734-7C7D-F85D-76BD8FC0A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621" y="2303234"/>
            <a:ext cx="2215916" cy="39842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61B792-C8B9-389D-56C6-8A111D535B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2934" y="2482072"/>
            <a:ext cx="5065666" cy="368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5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4C30B2-A2D4-6E1A-173B-2D809DA2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PDS Cryogenic &amp; Vacuum System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B6972-F5D6-3860-2060-8ECB144A84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26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0F03A948-FC28-B1EF-8BBE-66681BA01033}"/>
              </a:ext>
            </a:extLst>
          </p:cNvPr>
          <p:cNvSpPr txBox="1"/>
          <p:nvPr/>
        </p:nvSpPr>
        <p:spPr>
          <a:xfrm flipH="1">
            <a:off x="134734" y="1283257"/>
            <a:ext cx="574283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Made with IFW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Cryo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Toolkit components.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Already in operations in the lab.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6BFBA7-9D37-4319-0A8B-37A0DB9C1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170" y="975345"/>
            <a:ext cx="6242998" cy="490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19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4C30B2-A2D4-6E1A-173B-2D809DA2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884" y="418169"/>
            <a:ext cx="10891899" cy="467561"/>
          </a:xfrm>
        </p:spPr>
        <p:txBody>
          <a:bodyPr/>
          <a:lstStyle/>
          <a:p>
            <a:r>
              <a:rPr lang="en-US" dirty="0"/>
              <a:t>SW Startup/Shutdown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B6972-F5D6-3860-2060-8ECB144A84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27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0F03A948-FC28-B1EF-8BBE-66681BA01033}"/>
              </a:ext>
            </a:extLst>
          </p:cNvPr>
          <p:cNvSpPr txBox="1"/>
          <p:nvPr/>
        </p:nvSpPr>
        <p:spPr>
          <a:xfrm flipH="1">
            <a:off x="134734" y="1283257"/>
            <a:ext cx="5742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D47F43-1163-0813-26A3-D4972975D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846" y="418169"/>
            <a:ext cx="5861441" cy="5448300"/>
          </a:xfrm>
          <a:prstGeom prst="rect">
            <a:avLst/>
          </a:prstGeom>
        </p:spPr>
      </p:pic>
      <p:sp>
        <p:nvSpPr>
          <p:cNvPr id="8" name="TextBox 29">
            <a:extLst>
              <a:ext uri="{FF2B5EF4-FFF2-40B4-BE49-F238E27FC236}">
                <a16:creationId xmlns:a16="http://schemas.microsoft.com/office/drawing/2014/main" id="{A6526CE5-4513-BF09-DB60-BEA427640F90}"/>
              </a:ext>
            </a:extLst>
          </p:cNvPr>
          <p:cNvSpPr txBox="1"/>
          <p:nvPr/>
        </p:nvSpPr>
        <p:spPr>
          <a:xfrm flipH="1">
            <a:off x="134734" y="1283257"/>
            <a:ext cx="46222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Sequencer Tool to startup/shutdown PDS sw.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2881541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Outlook 2025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71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What’s Next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29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80E03083-F4C8-8DE2-D5FA-2D251842251F}"/>
              </a:ext>
            </a:extLst>
          </p:cNvPr>
          <p:cNvSpPr txBox="1"/>
          <p:nvPr/>
        </p:nvSpPr>
        <p:spPr>
          <a:xfrm flipH="1">
            <a:off x="311253" y="1093270"/>
            <a:ext cx="112947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Tooling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Porting to DevEnv6 (Fedora40, Qt6, C++23, etc.)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PLCs: support for TwinCAT 4026, TC/BSD as a VM 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pub/sub from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ZeroMQ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FastDDS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New Components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Secondary Loops Manager.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Frame Grabber Framework (FGF). 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New FCF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DevSim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EFISOFT contribution to IFW.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Framework and User Controls for ICS standard devices (HMI).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Template Library and tools.</a:t>
            </a:r>
          </a:p>
          <a:p>
            <a:pPr lvl="1"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079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595524" y="4804029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30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80E03083-F4C8-8DE2-D5FA-2D251842251F}"/>
              </a:ext>
            </a:extLst>
          </p:cNvPr>
          <p:cNvSpPr txBox="1"/>
          <p:nvPr/>
        </p:nvSpPr>
        <p:spPr>
          <a:xfrm flipH="1">
            <a:off x="212550" y="1203043"/>
            <a:ext cx="112947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have delivered already 6 versions of the IFW. In version 5 we completed the original scope of the project.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are transitioning to maintenance but will continue developing the IFW according to the needs of the projects.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IFW tries to cover the main needs for instrument control. This is complemented with other ESO products like NGCII and RTC toolkit.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Internal projects like the Phasing and Diagnostic Station (PDS) and the Miniscule ELT (MELT) are contributing to validate the IFW internally.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hope to have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ForsUp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in Paranal soon to validate the IFW in real operational conditions.</a:t>
            </a:r>
          </a:p>
        </p:txBody>
      </p:sp>
    </p:spTree>
    <p:extLst>
      <p:ext uri="{BB962C8B-B14F-4D97-AF65-F5344CB8AC3E}">
        <p14:creationId xmlns:p14="http://schemas.microsoft.com/office/powerpoint/2010/main" val="2419060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882" y="3496452"/>
            <a:ext cx="5916118" cy="168221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A300"/>
                </a:solidFill>
                <a:latin typeface="Arial"/>
              </a:rPr>
              <a:t>Luigi Andolfato; Diego Del Valle; Sylvie Feyrin; Arturo Hoffstadt; Mario Kiekebusch; Jens Knudstrup; Christoph Moins; Ivan Muñoz; Dan Popovic; Claudio Reinero; Calle Rosenquist; Paola Sivera; Ricardo Schmutzer; Piotr Szubiakowski</a:t>
            </a:r>
          </a:p>
          <a:p>
            <a:endParaRPr lang="en-GB" dirty="0"/>
          </a:p>
        </p:txBody>
      </p:sp>
      <p:pic>
        <p:nvPicPr>
          <p:cNvPr id="2" name="Picture 1" descr="A qr code with a few squares&#10;&#10;Description automatically generated">
            <a:extLst>
              <a:ext uri="{FF2B5EF4-FFF2-40B4-BE49-F238E27FC236}">
                <a16:creationId xmlns:a16="http://schemas.microsoft.com/office/drawing/2014/main" id="{3D1AAAE5-AF8C-648D-4FB9-E065CAE48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826" y="2523756"/>
            <a:ext cx="1857619" cy="186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F07E7BFA-A5C3-4E44-B7FD-0103E9F2A87F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_2.2_ESO_template_final.potx" id="{7591B3CC-3920-4B45-AB62-9D47BD30E5F2}" vid="{467B0F51-1F43-4296-97EB-BCE3CEBC867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9DB756320C5144968E719CB7CD0A1A" ma:contentTypeVersion="2" ma:contentTypeDescription="Create a new document." ma:contentTypeScope="" ma:versionID="001e9c248e2e494c2b3b9c7bf6c7c354">
  <xsd:schema xmlns:xsd="http://www.w3.org/2001/XMLSchema" xmlns:xs="http://www.w3.org/2001/XMLSchema" xmlns:p="http://schemas.microsoft.com/office/2006/metadata/properties" xmlns:ns2="2508fd39-e7f6-4a50-ae36-48e3fd560df1" targetNamespace="http://schemas.microsoft.com/office/2006/metadata/properties" ma:root="true" ma:fieldsID="aa780f240e2d472e1d9dbdc56961ee5a" ns2:_="">
    <xsd:import namespace="2508fd39-e7f6-4a50-ae36-48e3fd560d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08fd39-e7f6-4a50-ae36-48e3fd560d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C859-924F-4A39-BA7E-6774D0D7C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7E4622-5A20-40D0-BA7C-1954742AB31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2508fd39-e7f6-4a50-ae36-48e3fd560df1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9A7AA05-51D6-40D1-AA1F-399F4570CB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08fd39-e7f6-4a50-ae36-48e3fd560d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1650</Words>
  <Application>Microsoft Office PowerPoint</Application>
  <PresentationFormat>Widescreen</PresentationFormat>
  <Paragraphs>420</Paragraphs>
  <Slides>31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Calibri</vt:lpstr>
      <vt:lpstr>Century Gothic</vt:lpstr>
      <vt:lpstr>Georgia</vt:lpstr>
      <vt:lpstr>Helvetica</vt:lpstr>
      <vt:lpstr>Lato</vt:lpstr>
      <vt:lpstr>Times New Roman</vt:lpstr>
      <vt:lpstr>1_Office Theme</vt:lpstr>
      <vt:lpstr>2_Office Theme</vt:lpstr>
      <vt:lpstr>Custom Design</vt:lpstr>
      <vt:lpstr>Office</vt:lpstr>
      <vt:lpstr>think-cell Folie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ESO’s Societal benefits</dc:title>
  <dc:creator>Dusan Catricheo</dc:creator>
  <cp:lastModifiedBy>Mario Kiekebusch</cp:lastModifiedBy>
  <cp:revision>107</cp:revision>
  <dcterms:created xsi:type="dcterms:W3CDTF">2020-11-26T16:14:02Z</dcterms:created>
  <dcterms:modified xsi:type="dcterms:W3CDTF">2024-11-28T16:18:31Z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0x0101002D9DB756320C5144968E719CB7CD0A1A</vt:lpwstr>
  </property>
</Properties>
</file>