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3"/>
  </p:sldMasterIdLst>
  <p:notesMasterIdLst>
    <p:notesMasterId r:id="rId15"/>
  </p:notesMasterIdLst>
  <p:sldIdLst>
    <p:sldId id="256" r:id="rId4"/>
    <p:sldId id="357" r:id="rId5"/>
    <p:sldId id="347" r:id="rId6"/>
    <p:sldId id="352" r:id="rId7"/>
    <p:sldId id="351" r:id="rId8"/>
    <p:sldId id="358" r:id="rId9"/>
    <p:sldId id="350" r:id="rId10"/>
    <p:sldId id="359" r:id="rId11"/>
    <p:sldId id="356" r:id="rId12"/>
    <p:sldId id="355" r:id="rId13"/>
    <p:sldId id="35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71"/>
    <p:restoredTop sz="94681"/>
  </p:normalViewPr>
  <p:slideViewPr>
    <p:cSldViewPr snapToGrid="0">
      <p:cViewPr>
        <p:scale>
          <a:sx n="200" d="100"/>
          <a:sy n="200" d="100"/>
        </p:scale>
        <p:origin x="968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765D0-4809-1347-B630-8C2EEAAF8735}" type="datetimeFigureOut">
              <a:rPr lang="en-US" smtClean="0"/>
              <a:t>11/25/24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3A21A-F1D2-7D4C-8398-C9399E5F8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0320A-43C7-8A27-929E-398ABCF30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6F2FFE-D044-327D-3F4A-8D0A755C7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4E2598-D72B-F7B9-08F5-C38105CA0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900F5-5212-25D3-A0F0-7FF77BF3E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6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04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C642E-143F-B7B7-02D8-2CBC1B6C8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FFDF4-CC73-0A77-B4C5-F739FC9AE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3CCF4-1636-A411-CF7C-DA9D9B0BF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16E5E-641C-7279-8717-82B5314E29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36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2AF5F-8712-F86E-7D85-E8C5CF88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80174-AAFE-CEF1-5E4D-5166EE7D3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1A14A6-0E26-5FFA-EC23-8198FC827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0B3D9-6149-FC17-58E0-FBC72B8C8C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02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2FB99-310E-F3CF-870E-9111835C8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2529B-ECAD-2EDC-E23F-55ECDDFB1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A3D103-2F64-626D-84BF-D22149144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35127-B0B1-C452-8DA2-C277ACCEF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99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5606E-BCB6-7C28-AD35-43F19D6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7659A6-8E0A-665B-0381-724A5A7EC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6B193-01B1-67EB-8FE2-9D4E9DCB5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AC15C-F53C-07B6-42DD-C703E21FDD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65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D5EDC-6EFF-0F9F-9F54-0CA89B83C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3CFEB3-AB81-98BB-008D-5B1563EE2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8665C2-D8BC-5B45-66F6-C88E03018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7EBE7-FD62-B22A-BB60-B88697FC5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5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5907-1073-41FB-9872-B4B4EE32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F2326-8C7A-09BD-C5A5-02CA2A5B8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104AA3-5230-BDE8-BCE7-C37B6B786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9A6DF-9BF0-023C-990C-31A7D6FFF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54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67E39-F728-B0BA-AF92-E0E1DAA1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9BEEB-8B30-1B51-4E64-B52C51933D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16260C-7197-92D1-B86D-B6F12E556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05355-C967-F7BA-B25D-3C27087BA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83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34B00-9038-C76C-DE76-71B97B8EE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21243-C2A3-44EA-4A30-9C0C6F9B2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7F11D-1B04-18F5-487D-065555E5B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71081-99C6-D016-D95B-8C04FAB45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20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93689" y="6453188"/>
            <a:ext cx="4813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Words at the bottom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07000" y="6453188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69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93689" y="6453188"/>
            <a:ext cx="4813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Words at the bottom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07000" y="6453188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393689" y="1131005"/>
            <a:ext cx="8748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452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93689" y="6453188"/>
            <a:ext cx="4813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Words at the bottom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07000" y="6453188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22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24744"/>
            <a:ext cx="4392488" cy="5328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8024" y="1124744"/>
            <a:ext cx="4355976" cy="5328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93689" y="6453188"/>
            <a:ext cx="4813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Words at the bottom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07000" y="6453188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222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8341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8341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93689" y="6453188"/>
            <a:ext cx="4813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Words at the bottom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207000" y="6453188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6416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93689" y="6453188"/>
            <a:ext cx="4813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Words at the bottom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07000" y="6453188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9040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/>
              <a:t>Words at the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205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122894"/>
            <a:ext cx="8748712" cy="529187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0" y="1081959"/>
            <a:ext cx="9144000" cy="1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93689" y="6453188"/>
            <a:ext cx="4813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GB"/>
              <a:t>Words at the bottom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07000" y="6453188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6581775"/>
            <a:ext cx="2809875" cy="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6581775"/>
            <a:ext cx="2809875" cy="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/>
          <a:srcRect/>
          <a:stretch/>
        </p:blipFill>
        <p:spPr>
          <a:xfrm>
            <a:off x="0" y="0"/>
            <a:ext cx="825500" cy="1079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8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24000" indent="-324000" algn="l" rtl="0" eaLnBrk="1" fontAlgn="base" hangingPunct="1">
        <a:spcBef>
          <a:spcPts val="1200"/>
        </a:spcBef>
        <a:spcAft>
          <a:spcPts val="0"/>
        </a:spcAft>
        <a:buClr>
          <a:srgbClr val="FF0000"/>
        </a:buClr>
        <a:buSzPct val="90000"/>
        <a:buFontTx/>
        <a:buBlip>
          <a:blip r:embed="rId11"/>
        </a:buBlip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ts val="0"/>
        </a:spcAft>
        <a:buClr>
          <a:schemeClr val="accent1"/>
        </a:buClr>
        <a:buFont typeface="Wingdings" charset="0"/>
        <a:buChar char="Ø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ts val="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ts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ts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0809"/>
            <a:ext cx="7772400" cy="245496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OTTO</a:t>
            </a:r>
            <a:br>
              <a:rPr lang="en-US" sz="4000" b="0" dirty="0"/>
            </a:br>
            <a:r>
              <a:rPr lang="en-US" sz="1600" dirty="0"/>
              <a:t>O</a:t>
            </a:r>
            <a:r>
              <a:rPr lang="en-US" sz="1600" b="0" dirty="0"/>
              <a:t>tto </a:t>
            </a:r>
            <a:r>
              <a:rPr lang="en-US" sz="1600" dirty="0"/>
              <a:t>T</a:t>
            </a:r>
            <a:r>
              <a:rPr lang="en-US" sz="1600" b="0" dirty="0"/>
              <a:t>ackles </a:t>
            </a:r>
            <a:r>
              <a:rPr lang="en-US" sz="1600" dirty="0"/>
              <a:t>T</a:t>
            </a:r>
            <a:r>
              <a:rPr lang="en-US" sz="1600" b="0" dirty="0"/>
              <a:t>elescope </a:t>
            </a:r>
            <a:r>
              <a:rPr lang="en-US" sz="1600" dirty="0"/>
              <a:t>O</a:t>
            </a:r>
            <a:r>
              <a:rPr lang="en-US" sz="1600" b="0" dirty="0"/>
              <a:t>bservations</a:t>
            </a:r>
            <a:br>
              <a:rPr lang="en-US" sz="1800" b="0" dirty="0"/>
            </a:br>
            <a:br>
              <a:rPr lang="en-US" sz="2400" b="0" dirty="0"/>
            </a:br>
            <a:r>
              <a:rPr lang="en-US" sz="2400" b="0" dirty="0"/>
              <a:t>Unified Observing Tool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34070"/>
            <a:ext cx="6400800" cy="1404730"/>
          </a:xfrm>
        </p:spPr>
        <p:txBody>
          <a:bodyPr/>
          <a:lstStyle/>
          <a:p>
            <a:r>
              <a:rPr lang="en-US" sz="1400" dirty="0"/>
              <a:t>T. Bierwirth, November 2024</a:t>
            </a:r>
          </a:p>
        </p:txBody>
      </p:sp>
    </p:spTree>
    <p:extLst>
      <p:ext uri="{BB962C8B-B14F-4D97-AF65-F5344CB8AC3E}">
        <p14:creationId xmlns:p14="http://schemas.microsoft.com/office/powerpoint/2010/main" val="93189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DCF22-FE63-CA5B-BCAA-80BA2D38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829C28D1-7267-D0D6-868C-0A403249E68D}"/>
              </a:ext>
            </a:extLst>
          </p:cNvPr>
          <p:cNvSpPr/>
          <p:nvPr/>
        </p:nvSpPr>
        <p:spPr bwMode="auto">
          <a:xfrm>
            <a:off x="5941352" y="6401143"/>
            <a:ext cx="3065488" cy="1292279"/>
          </a:xfrm>
          <a:prstGeom prst="round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2" name="Elbow Connector 81">
            <a:extLst>
              <a:ext uri="{FF2B5EF4-FFF2-40B4-BE49-F238E27FC236}">
                <a16:creationId xmlns:a16="http://schemas.microsoft.com/office/drawing/2014/main" id="{ABC5896F-F333-3F30-0CFC-1E7C6AD1CD05}"/>
              </a:ext>
            </a:extLst>
          </p:cNvPr>
          <p:cNvCxnSpPr>
            <a:cxnSpLocks/>
            <a:endCxn id="49" idx="2"/>
          </p:cNvCxnSpPr>
          <p:nvPr/>
        </p:nvCxnSpPr>
        <p:spPr bwMode="auto">
          <a:xfrm>
            <a:off x="1456512" y="4957581"/>
            <a:ext cx="6118481" cy="1406012"/>
          </a:xfrm>
          <a:prstGeom prst="bentConnector4">
            <a:avLst>
              <a:gd name="adj1" fmla="val 1145"/>
              <a:gd name="adj2" fmla="val 132053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975B19-78C5-36AE-A79D-C5E584D54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7947" y="8618508"/>
            <a:ext cx="4813311" cy="365125"/>
          </a:xfrm>
        </p:spPr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4881E-C620-B724-3ABE-3780F569B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1258" y="8618508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7CF14FB-6F0F-6F4E-3043-DC9F0E903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-5954"/>
            <a:ext cx="8317706" cy="1094517"/>
          </a:xfrm>
        </p:spPr>
        <p:txBody>
          <a:bodyPr anchor="ctr">
            <a:noAutofit/>
          </a:bodyPr>
          <a:lstStyle/>
          <a:p>
            <a:r>
              <a:rPr lang="de-DE" sz="2400" dirty="0"/>
              <a:t>Today on </a:t>
            </a:r>
            <a:r>
              <a:rPr lang="de-DE" sz="2400" dirty="0" err="1"/>
              <a:t>Paranal</a:t>
            </a:r>
            <a:endParaRPr lang="en-US" sz="24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D099BD2-5788-53AA-D7BE-0D27D40CDC96}"/>
              </a:ext>
            </a:extLst>
          </p:cNvPr>
          <p:cNvSpPr/>
          <p:nvPr/>
        </p:nvSpPr>
        <p:spPr bwMode="auto">
          <a:xfrm>
            <a:off x="1010560" y="3376638"/>
            <a:ext cx="1579095" cy="1909908"/>
          </a:xfrm>
          <a:prstGeom prst="roundRect">
            <a:avLst/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DE" sz="1600" dirty="0">
                <a:latin typeface="Arial" charset="0"/>
              </a:rPr>
              <a:t>UT1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Dataflow Workstation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E0F197C-38E5-3979-4AA9-2591DA029B07}"/>
              </a:ext>
            </a:extLst>
          </p:cNvPr>
          <p:cNvSpPr/>
          <p:nvPr/>
        </p:nvSpPr>
        <p:spPr bwMode="auto">
          <a:xfrm>
            <a:off x="1199740" y="4277981"/>
            <a:ext cx="1192942" cy="679601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OT/vOT</a:t>
            </a:r>
          </a:p>
        </p:txBody>
      </p:sp>
      <p:sp>
        <p:nvSpPr>
          <p:cNvPr id="25" name="Can 24">
            <a:extLst>
              <a:ext uri="{FF2B5EF4-FFF2-40B4-BE49-F238E27FC236}">
                <a16:creationId xmlns:a16="http://schemas.microsoft.com/office/drawing/2014/main" id="{F2EF8CBC-ABD2-3914-EFF5-84D1CB051C87}"/>
              </a:ext>
            </a:extLst>
          </p:cNvPr>
          <p:cNvSpPr/>
          <p:nvPr/>
        </p:nvSpPr>
        <p:spPr bwMode="auto">
          <a:xfrm>
            <a:off x="2198728" y="5399944"/>
            <a:ext cx="2258072" cy="1369016"/>
          </a:xfrm>
          <a:prstGeom prst="can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77B7E21-E8AF-9F11-8F3A-2CDFF737AA81}"/>
              </a:ext>
            </a:extLst>
          </p:cNvPr>
          <p:cNvSpPr/>
          <p:nvPr/>
        </p:nvSpPr>
        <p:spPr bwMode="auto">
          <a:xfrm>
            <a:off x="3616022" y="5823537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E337350-2670-E5F2-5FD2-A6A3536B9997}"/>
              </a:ext>
            </a:extLst>
          </p:cNvPr>
          <p:cNvSpPr/>
          <p:nvPr/>
        </p:nvSpPr>
        <p:spPr bwMode="auto">
          <a:xfrm>
            <a:off x="2950310" y="5823537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729D9CF-E6BF-CA5C-EA68-9543D8FF4684}"/>
              </a:ext>
            </a:extLst>
          </p:cNvPr>
          <p:cNvSpPr/>
          <p:nvPr/>
        </p:nvSpPr>
        <p:spPr bwMode="auto">
          <a:xfrm>
            <a:off x="2320589" y="5823537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6C30A2-2657-87F1-3EFF-6C8D1FC76ECB}"/>
              </a:ext>
            </a:extLst>
          </p:cNvPr>
          <p:cNvSpPr txBox="1"/>
          <p:nvPr/>
        </p:nvSpPr>
        <p:spPr>
          <a:xfrm>
            <a:off x="1796211" y="2638358"/>
            <a:ext cx="17764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/>
              <a:t>CCS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fetch 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report OB status</a:t>
            </a:r>
          </a:p>
          <a:p>
            <a:endParaRPr lang="en-DE" sz="14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C98867-F3BF-58BC-03A7-8EE81883F144}"/>
              </a:ext>
            </a:extLst>
          </p:cNvPr>
          <p:cNvSpPr txBox="1"/>
          <p:nvPr/>
        </p:nvSpPr>
        <p:spPr>
          <a:xfrm>
            <a:off x="2270993" y="5152930"/>
            <a:ext cx="193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read OBs from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update OB status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276AFB09-C03D-5F80-F6A8-4AA27D4398FF}"/>
              </a:ext>
            </a:extLst>
          </p:cNvPr>
          <p:cNvSpPr/>
          <p:nvPr/>
        </p:nvSpPr>
        <p:spPr bwMode="auto">
          <a:xfrm>
            <a:off x="6978522" y="5683992"/>
            <a:ext cx="1192942" cy="67960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LTCS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63A0B91-F49C-A668-19F4-C607A9FAFC5D}"/>
              </a:ext>
            </a:extLst>
          </p:cNvPr>
          <p:cNvSpPr txBox="1"/>
          <p:nvPr/>
        </p:nvSpPr>
        <p:spPr>
          <a:xfrm>
            <a:off x="6162888" y="4920031"/>
            <a:ext cx="1350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/>
              <a:t>check for</a:t>
            </a:r>
          </a:p>
          <a:p>
            <a:r>
              <a:rPr lang="en-DE" sz="1400" dirty="0"/>
              <a:t>laser collisions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BD7BEC-B568-EAC6-6D34-A564F0FD1E7A}"/>
              </a:ext>
            </a:extLst>
          </p:cNvPr>
          <p:cNvSpPr txBox="1"/>
          <p:nvPr/>
        </p:nvSpPr>
        <p:spPr>
          <a:xfrm>
            <a:off x="2589655" y="3792655"/>
            <a:ext cx="1507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200" dirty="0">
                <a:solidFill>
                  <a:srgbClr val="FF0000"/>
                </a:solidFill>
              </a:rPr>
              <a:t>Dedicated OT/vOT </a:t>
            </a:r>
          </a:p>
          <a:p>
            <a:r>
              <a:rPr lang="en-DE" sz="1200" dirty="0">
                <a:solidFill>
                  <a:srgbClr val="FF0000"/>
                </a:solidFill>
              </a:rPr>
              <a:t>installations </a:t>
            </a:r>
          </a:p>
          <a:p>
            <a:r>
              <a:rPr lang="en-DE" sz="1200" dirty="0">
                <a:solidFill>
                  <a:srgbClr val="FF0000"/>
                </a:solidFill>
              </a:rPr>
              <a:t>for each telescope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29E3148-0FAC-1E49-4DCF-8C97281A00A5}"/>
              </a:ext>
            </a:extLst>
          </p:cNvPr>
          <p:cNvSpPr/>
          <p:nvPr/>
        </p:nvSpPr>
        <p:spPr bwMode="auto">
          <a:xfrm>
            <a:off x="4085676" y="3367048"/>
            <a:ext cx="1579095" cy="1909908"/>
          </a:xfrm>
          <a:prstGeom prst="roundRect">
            <a:avLst/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DE" sz="1600" dirty="0">
                <a:latin typeface="Arial" charset="0"/>
              </a:rPr>
              <a:t>UT2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Dataflow Workstation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3DC0DD6-0FC9-2B8A-8520-DB1BCB815E63}"/>
              </a:ext>
            </a:extLst>
          </p:cNvPr>
          <p:cNvSpPr/>
          <p:nvPr/>
        </p:nvSpPr>
        <p:spPr bwMode="auto">
          <a:xfrm>
            <a:off x="4276344" y="4372850"/>
            <a:ext cx="1192942" cy="679601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OT/vOT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36C2B631-61DF-394E-9CE7-FCF7ABC3DDEF}"/>
              </a:ext>
            </a:extLst>
          </p:cNvPr>
          <p:cNvSpPr/>
          <p:nvPr/>
        </p:nvSpPr>
        <p:spPr bwMode="auto">
          <a:xfrm>
            <a:off x="1271995" y="1088564"/>
            <a:ext cx="1586635" cy="1106297"/>
          </a:xfrm>
          <a:prstGeom prst="roundRect">
            <a:avLst>
              <a:gd name="adj" fmla="val 19390"/>
            </a:avLst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1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3896F334-6495-C601-5BF5-947F061131B2}"/>
              </a:ext>
            </a:extLst>
          </p:cNvPr>
          <p:cNvSpPr/>
          <p:nvPr/>
        </p:nvSpPr>
        <p:spPr bwMode="auto">
          <a:xfrm>
            <a:off x="1140178" y="1220433"/>
            <a:ext cx="1586635" cy="1228405"/>
          </a:xfrm>
          <a:prstGeom prst="roundRect">
            <a:avLst>
              <a:gd name="adj" fmla="val 19390"/>
            </a:avLst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1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FB39AB9-BC02-AB39-21F6-8EE9EE347EA1}"/>
              </a:ext>
            </a:extLst>
          </p:cNvPr>
          <p:cNvSpPr/>
          <p:nvPr/>
        </p:nvSpPr>
        <p:spPr bwMode="auto">
          <a:xfrm>
            <a:off x="1013048" y="1339130"/>
            <a:ext cx="1579095" cy="1292279"/>
          </a:xfrm>
          <a:prstGeom prst="roundRect">
            <a:avLst/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71486AC5-426F-6BCB-EA70-BB9A7B47717B}"/>
              </a:ext>
            </a:extLst>
          </p:cNvPr>
          <p:cNvSpPr/>
          <p:nvPr/>
        </p:nvSpPr>
        <p:spPr bwMode="auto">
          <a:xfrm>
            <a:off x="1339011" y="1932472"/>
            <a:ext cx="914400" cy="627510"/>
          </a:xfrm>
          <a:prstGeom prst="roundRect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BOB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DFB76E-7917-96C7-1A90-64316EB01AC3}"/>
              </a:ext>
            </a:extLst>
          </p:cNvPr>
          <p:cNvCxnSpPr>
            <a:cxnSpLocks/>
            <a:stCxn id="42" idx="2"/>
            <a:endCxn id="9" idx="0"/>
          </p:cNvCxnSpPr>
          <p:nvPr/>
        </p:nvCxnSpPr>
        <p:spPr bwMode="auto">
          <a:xfrm>
            <a:off x="1796211" y="2559982"/>
            <a:ext cx="3897" cy="8166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7427F66-060B-C4DA-5D04-A9733D286BA2}"/>
              </a:ext>
            </a:extLst>
          </p:cNvPr>
          <p:cNvCxnSpPr>
            <a:cxnSpLocks/>
            <a:stCxn id="72" idx="2"/>
            <a:endCxn id="14" idx="0"/>
          </p:cNvCxnSpPr>
          <p:nvPr/>
        </p:nvCxnSpPr>
        <p:spPr bwMode="auto">
          <a:xfrm>
            <a:off x="4872815" y="2572392"/>
            <a:ext cx="2409" cy="7946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0E63AD07-5078-96C6-5559-CDBF91BA9CC5}"/>
              </a:ext>
            </a:extLst>
          </p:cNvPr>
          <p:cNvCxnSpPr>
            <a:cxnSpLocks/>
            <a:stCxn id="11" idx="2"/>
            <a:endCxn id="25" idx="2"/>
          </p:cNvCxnSpPr>
          <p:nvPr/>
        </p:nvCxnSpPr>
        <p:spPr bwMode="auto">
          <a:xfrm rot="16200000" flipH="1">
            <a:off x="1434034" y="5319758"/>
            <a:ext cx="1126870" cy="402517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4256CFE1-77A1-E6F7-CDEA-32FA9B60BB2A}"/>
              </a:ext>
            </a:extLst>
          </p:cNvPr>
          <p:cNvCxnSpPr>
            <a:cxnSpLocks/>
            <a:stCxn id="16" idx="2"/>
            <a:endCxn id="25" idx="4"/>
          </p:cNvCxnSpPr>
          <p:nvPr/>
        </p:nvCxnSpPr>
        <p:spPr bwMode="auto">
          <a:xfrm rot="5400000">
            <a:off x="4148808" y="5360444"/>
            <a:ext cx="1032001" cy="416015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B1A10AF8-035F-A311-3D3B-72E2827B8DC6}"/>
              </a:ext>
            </a:extLst>
          </p:cNvPr>
          <p:cNvSpPr/>
          <p:nvPr/>
        </p:nvSpPr>
        <p:spPr bwMode="auto">
          <a:xfrm>
            <a:off x="4354717" y="1090846"/>
            <a:ext cx="1586635" cy="1106297"/>
          </a:xfrm>
          <a:prstGeom prst="roundRect">
            <a:avLst>
              <a:gd name="adj" fmla="val 19390"/>
            </a:avLst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1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717D041E-75B1-CE65-3605-82F6CC68944D}"/>
              </a:ext>
            </a:extLst>
          </p:cNvPr>
          <p:cNvSpPr/>
          <p:nvPr/>
        </p:nvSpPr>
        <p:spPr bwMode="auto">
          <a:xfrm>
            <a:off x="4222900" y="1222715"/>
            <a:ext cx="1586635" cy="1228405"/>
          </a:xfrm>
          <a:prstGeom prst="roundRect">
            <a:avLst>
              <a:gd name="adj" fmla="val 19390"/>
            </a:avLst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1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808415E8-CDC8-8B90-B9EF-1B7AEA84035B}"/>
              </a:ext>
            </a:extLst>
          </p:cNvPr>
          <p:cNvSpPr/>
          <p:nvPr/>
        </p:nvSpPr>
        <p:spPr bwMode="auto">
          <a:xfrm>
            <a:off x="4095770" y="1341412"/>
            <a:ext cx="1579095" cy="1292279"/>
          </a:xfrm>
          <a:prstGeom prst="roundRect">
            <a:avLst/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B271EBA4-2A41-CE91-0B4F-7A6A7C437590}"/>
              </a:ext>
            </a:extLst>
          </p:cNvPr>
          <p:cNvSpPr/>
          <p:nvPr/>
        </p:nvSpPr>
        <p:spPr bwMode="auto">
          <a:xfrm>
            <a:off x="4415615" y="1944882"/>
            <a:ext cx="914400" cy="627510"/>
          </a:xfrm>
          <a:prstGeom prst="roundRect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BOB</a:t>
            </a:r>
          </a:p>
        </p:txBody>
      </p: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F1D2B9B0-1036-90B4-0774-0F41CBFCAA45}"/>
              </a:ext>
            </a:extLst>
          </p:cNvPr>
          <p:cNvCxnSpPr>
            <a:cxnSpLocks/>
            <a:stCxn id="16" idx="3"/>
            <a:endCxn id="49" idx="1"/>
          </p:cNvCxnSpPr>
          <p:nvPr/>
        </p:nvCxnSpPr>
        <p:spPr bwMode="auto">
          <a:xfrm>
            <a:off x="5469286" y="4712651"/>
            <a:ext cx="1509236" cy="13111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2752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9D4D-F10F-35AD-D831-CDC5C4B96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3ECF53-7DD0-A8AD-1FF0-31F5D3389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A07895-C2F2-DD14-8EB6-C69AF082E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EF4827-DB73-2FD9-7A84-E507442E08F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8915" y="1174525"/>
            <a:ext cx="8748000" cy="52786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Two different observing tools 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Service Mode: OT 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Visitor Mode: </a:t>
            </a:r>
            <a:r>
              <a:rPr lang="en-GB" sz="2000" dirty="0" err="1">
                <a:ea typeface="ＭＳ Ｐゴシック"/>
                <a:cs typeface="Arial"/>
              </a:rPr>
              <a:t>vOT</a:t>
            </a:r>
            <a:endParaRPr lang="en-GB" sz="2000" dirty="0">
              <a:ea typeface="ＭＳ Ｐゴシック"/>
              <a:cs typeface="Arial"/>
            </a:endParaRP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OT / </a:t>
            </a:r>
            <a:r>
              <a:rPr lang="en-GB" sz="2400" dirty="0" err="1">
                <a:ea typeface="ＭＳ Ｐゴシック"/>
                <a:cs typeface="Arial"/>
              </a:rPr>
              <a:t>vOT</a:t>
            </a:r>
            <a:r>
              <a:rPr lang="en-GB" sz="2400" dirty="0">
                <a:ea typeface="ＭＳ Ｐゴシック"/>
                <a:cs typeface="Arial"/>
              </a:rPr>
              <a:t> installed on every telescope console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OT / </a:t>
            </a:r>
            <a:r>
              <a:rPr lang="en-GB" sz="2400" dirty="0" err="1">
                <a:ea typeface="ＭＳ Ｐゴシック"/>
                <a:cs typeface="Arial"/>
              </a:rPr>
              <a:t>vOT</a:t>
            </a:r>
            <a:r>
              <a:rPr lang="en-GB" sz="2400" dirty="0">
                <a:ea typeface="ＭＳ Ｐゴシック"/>
                <a:cs typeface="Arial"/>
              </a:rPr>
              <a:t> communicating to BOB via CCS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Laser collision checking against LTCS “Laser Traffic Control System”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Driven by instrument packages in PAF format</a:t>
            </a:r>
          </a:p>
          <a:p>
            <a:pPr>
              <a:buFont typeface="Wingdings" pitchFamily="2" charset="2"/>
              <a:buChar char="§"/>
            </a:pPr>
            <a:endParaRPr lang="en-GB" sz="2000" dirty="0">
              <a:ea typeface="ＭＳ Ｐゴシック"/>
              <a:cs typeface="Arial"/>
            </a:endParaRPr>
          </a:p>
          <a:p>
            <a:pPr lvl="1">
              <a:buFont typeface="Wingdings" pitchFamily="2" charset="2"/>
              <a:buChar char="§"/>
            </a:pPr>
            <a:endParaRPr lang="en-GB" sz="2000" dirty="0">
              <a:ea typeface="ＭＳ Ｐゴシック"/>
              <a:cs typeface="Arial"/>
            </a:endParaRPr>
          </a:p>
          <a:p>
            <a:pPr marL="0" indent="0">
              <a:buNone/>
            </a:pPr>
            <a:endParaRPr lang="en-GB" sz="2400" b="1" dirty="0">
              <a:ea typeface="ＭＳ Ｐゴシック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B6058C-9564-4FE8-D661-D18B7C99D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Today on </a:t>
            </a:r>
            <a:r>
              <a:rPr lang="de-DE" sz="2400" dirty="0" err="1"/>
              <a:t>Paranal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822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6BC0A-DFFB-70D3-58FD-82E9FB10C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46DF6A-C46D-0870-A600-A70E3C8D5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6DEAD9-6514-7A09-0F80-B0C812218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DB297-85A3-4714-3195-141D4033B6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8915" y="1174525"/>
            <a:ext cx="8748000" cy="52786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Technical obsolescence 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Java Swing GUIs 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code base &gt; 20y old, ”organically grown”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Overly complex DB schema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Expensive maintainability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Poor extendibility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Closed desktop system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cannot easily interact with OT / </a:t>
            </a:r>
            <a:r>
              <a:rPr lang="en-GB" sz="2000" dirty="0" err="1">
                <a:ea typeface="ＭＳ Ｐゴシック"/>
                <a:cs typeface="Arial"/>
              </a:rPr>
              <a:t>vOT</a:t>
            </a:r>
            <a:r>
              <a:rPr lang="en-GB" sz="2000" dirty="0">
                <a:ea typeface="ＭＳ Ｐゴシック"/>
                <a:cs typeface="Arial"/>
              </a:rPr>
              <a:t> programmatically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have to be at the respective console to use it</a:t>
            </a:r>
          </a:p>
          <a:p>
            <a:pPr lvl="1">
              <a:buFont typeface="Wingdings" pitchFamily="2" charset="2"/>
              <a:buChar char="§"/>
            </a:pPr>
            <a:endParaRPr lang="en-GB" sz="2000" dirty="0">
              <a:ea typeface="ＭＳ Ｐゴシック"/>
              <a:cs typeface="Arial"/>
            </a:endParaRPr>
          </a:p>
          <a:p>
            <a:pPr marL="0" indent="0">
              <a:buNone/>
            </a:pPr>
            <a:endParaRPr lang="en-GB" sz="2400" b="1" dirty="0">
              <a:ea typeface="ＭＳ Ｐゴシック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9A371D3-8B3D-4A98-3478-554422F3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(Initial) Drivers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Replacement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536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969B2-D2C3-238E-9DCC-4F89DE725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C756461-00C8-AD26-8099-B982BBD4A369}"/>
              </a:ext>
            </a:extLst>
          </p:cNvPr>
          <p:cNvSpPr/>
          <p:nvPr/>
        </p:nvSpPr>
        <p:spPr bwMode="auto">
          <a:xfrm>
            <a:off x="7321076" y="1435319"/>
            <a:ext cx="1822924" cy="1439419"/>
          </a:xfrm>
          <a:prstGeom prst="roundRect">
            <a:avLst>
              <a:gd name="adj" fmla="val 19390"/>
            </a:avLst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CAD902B-DEB3-3859-C13F-E2D63775CB73}"/>
              </a:ext>
            </a:extLst>
          </p:cNvPr>
          <p:cNvSpPr/>
          <p:nvPr/>
        </p:nvSpPr>
        <p:spPr bwMode="auto">
          <a:xfrm>
            <a:off x="7189259" y="1553692"/>
            <a:ext cx="1822924" cy="1439419"/>
          </a:xfrm>
          <a:prstGeom prst="roundRect">
            <a:avLst>
              <a:gd name="adj" fmla="val 19390"/>
            </a:avLst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1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BBC22E-2843-C451-3D2C-0B166C3E9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00421" y="6861553"/>
            <a:ext cx="4813311" cy="365125"/>
          </a:xfrm>
        </p:spPr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9AF7A-4DB7-F0AE-344D-AD297EE3F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13732" y="6861553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7D35D0-3C6F-9C72-E678-364ECF482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9747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Tomorrow on </a:t>
            </a:r>
            <a:r>
              <a:rPr lang="de-DE" sz="2400" dirty="0" err="1"/>
              <a:t>Paranal</a:t>
            </a:r>
            <a:r>
              <a:rPr lang="de-DE" sz="2400" dirty="0"/>
              <a:t> and </a:t>
            </a:r>
            <a:r>
              <a:rPr lang="de-DE" sz="2400" dirty="0" err="1"/>
              <a:t>Armazones</a:t>
            </a:r>
            <a:endParaRPr lang="en-US" sz="24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771F0BF-E28E-9CD0-DD34-1AA993F7FA26}"/>
              </a:ext>
            </a:extLst>
          </p:cNvPr>
          <p:cNvSpPr/>
          <p:nvPr/>
        </p:nvSpPr>
        <p:spPr bwMode="auto">
          <a:xfrm>
            <a:off x="2772149" y="2688687"/>
            <a:ext cx="1192942" cy="679601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OTTO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54A8F30-12E4-8FB8-3F53-E024C758769D}"/>
              </a:ext>
            </a:extLst>
          </p:cNvPr>
          <p:cNvSpPr/>
          <p:nvPr/>
        </p:nvSpPr>
        <p:spPr bwMode="auto">
          <a:xfrm>
            <a:off x="7062129" y="1672389"/>
            <a:ext cx="1822924" cy="1439419"/>
          </a:xfrm>
          <a:prstGeom prst="roundRect">
            <a:avLst/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6BDBC04-28AB-8E59-72D4-550919CAA7E9}"/>
              </a:ext>
            </a:extLst>
          </p:cNvPr>
          <p:cNvSpPr/>
          <p:nvPr/>
        </p:nvSpPr>
        <p:spPr bwMode="auto">
          <a:xfrm>
            <a:off x="7516391" y="1747457"/>
            <a:ext cx="914400" cy="627510"/>
          </a:xfrm>
          <a:prstGeom prst="roundRect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BOB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7C387EC-803B-4AFB-6265-1DC853AAC700}"/>
              </a:ext>
            </a:extLst>
          </p:cNvPr>
          <p:cNvSpPr/>
          <p:nvPr/>
        </p:nvSpPr>
        <p:spPr bwMode="auto">
          <a:xfrm>
            <a:off x="7062129" y="3337522"/>
            <a:ext cx="1822924" cy="1439419"/>
          </a:xfrm>
          <a:prstGeom prst="roundRect">
            <a:avLst/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Workstation 2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15E0D7C-2654-735A-7505-41B6B9BC07EE}"/>
              </a:ext>
            </a:extLst>
          </p:cNvPr>
          <p:cNvSpPr/>
          <p:nvPr/>
        </p:nvSpPr>
        <p:spPr bwMode="auto">
          <a:xfrm>
            <a:off x="7262949" y="3412590"/>
            <a:ext cx="1456508" cy="627510"/>
          </a:xfrm>
          <a:prstGeom prst="roundRect">
            <a:avLst/>
          </a:prstGeom>
          <a:solidFill>
            <a:srgbClr val="7030A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ELT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DE" b="1" dirty="0">
                <a:solidFill>
                  <a:schemeClr val="bg1"/>
                </a:solidFill>
                <a:latin typeface="Arial" charset="0"/>
              </a:rPr>
              <a:t>Sequencer</a:t>
            </a:r>
            <a:endParaRPr kumimoji="0" lang="en-DE" sz="18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Can 24">
            <a:extLst>
              <a:ext uri="{FF2B5EF4-FFF2-40B4-BE49-F238E27FC236}">
                <a16:creationId xmlns:a16="http://schemas.microsoft.com/office/drawing/2014/main" id="{67056EC9-89B5-D310-7DD3-D91527ED312E}"/>
              </a:ext>
            </a:extLst>
          </p:cNvPr>
          <p:cNvSpPr/>
          <p:nvPr/>
        </p:nvSpPr>
        <p:spPr bwMode="auto">
          <a:xfrm>
            <a:off x="2239583" y="4336217"/>
            <a:ext cx="2258072" cy="1369016"/>
          </a:xfrm>
          <a:prstGeom prst="can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79B63E2-BB23-2354-9562-5558E33473E2}"/>
              </a:ext>
            </a:extLst>
          </p:cNvPr>
          <p:cNvSpPr/>
          <p:nvPr/>
        </p:nvSpPr>
        <p:spPr bwMode="auto">
          <a:xfrm>
            <a:off x="3656877" y="4759810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DEFC5AC-6EEA-64EC-98FB-28E4AB1DD3CB}"/>
              </a:ext>
            </a:extLst>
          </p:cNvPr>
          <p:cNvSpPr/>
          <p:nvPr/>
        </p:nvSpPr>
        <p:spPr bwMode="auto">
          <a:xfrm>
            <a:off x="2991165" y="4759810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8FFFFC9-FF56-5687-0197-08367A59BAD2}"/>
              </a:ext>
            </a:extLst>
          </p:cNvPr>
          <p:cNvSpPr/>
          <p:nvPr/>
        </p:nvSpPr>
        <p:spPr bwMode="auto">
          <a:xfrm>
            <a:off x="2361444" y="4759810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F19E7BC-214E-EA9A-38B1-566591C609D2}"/>
              </a:ext>
            </a:extLst>
          </p:cNvPr>
          <p:cNvCxnSpPr>
            <a:cxnSpLocks/>
            <a:stCxn id="15" idx="1"/>
            <a:endCxn id="19" idx="3"/>
          </p:cNvCxnSpPr>
          <p:nvPr/>
        </p:nvCxnSpPr>
        <p:spPr bwMode="auto">
          <a:xfrm flipH="1">
            <a:off x="6525124" y="2061212"/>
            <a:ext cx="9912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089A466-A6F4-91C6-F8F0-F5C5C0FD7994}"/>
              </a:ext>
            </a:extLst>
          </p:cNvPr>
          <p:cNvSpPr txBox="1"/>
          <p:nvPr/>
        </p:nvSpPr>
        <p:spPr>
          <a:xfrm>
            <a:off x="4825537" y="3741095"/>
            <a:ext cx="17764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/>
              <a:t>HTTP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fetch 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report OB status</a:t>
            </a:r>
          </a:p>
          <a:p>
            <a:endParaRPr lang="en-DE" sz="14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E24586D-8851-8EE6-B17D-BDE40BCE6723}"/>
              </a:ext>
            </a:extLst>
          </p:cNvPr>
          <p:cNvCxnSpPr>
            <a:cxnSpLocks/>
            <a:stCxn id="11" idx="2"/>
            <a:endCxn id="25" idx="1"/>
          </p:cNvCxnSpPr>
          <p:nvPr/>
        </p:nvCxnSpPr>
        <p:spPr bwMode="auto">
          <a:xfrm flipH="1">
            <a:off x="3368619" y="3368288"/>
            <a:ext cx="1" cy="9679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1F7C50F-A60E-6BD4-0B76-52D85473D6FC}"/>
              </a:ext>
            </a:extLst>
          </p:cNvPr>
          <p:cNvSpPr/>
          <p:nvPr/>
        </p:nvSpPr>
        <p:spPr bwMode="auto">
          <a:xfrm>
            <a:off x="25406" y="2689550"/>
            <a:ext cx="1225097" cy="67960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LASCAR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8178B2D-B1C9-F0F5-74FE-180F2FF89E87}"/>
              </a:ext>
            </a:extLst>
          </p:cNvPr>
          <p:cNvCxnSpPr>
            <a:cxnSpLocks/>
            <a:stCxn id="11" idx="1"/>
            <a:endCxn id="49" idx="3"/>
          </p:cNvCxnSpPr>
          <p:nvPr/>
        </p:nvCxnSpPr>
        <p:spPr bwMode="auto">
          <a:xfrm flipH="1">
            <a:off x="1250503" y="3028488"/>
            <a:ext cx="1521646" cy="86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61981C1-ED4B-DD37-62DF-BA04928BEA8B}"/>
              </a:ext>
            </a:extLst>
          </p:cNvPr>
          <p:cNvSpPr txBox="1"/>
          <p:nvPr/>
        </p:nvSpPr>
        <p:spPr>
          <a:xfrm>
            <a:off x="1282660" y="3111808"/>
            <a:ext cx="1371238" cy="529074"/>
          </a:xfrm>
          <a:prstGeom prst="rect">
            <a:avLst/>
          </a:prstGeom>
          <a:noFill/>
          <a:ln>
            <a:noFill/>
            <a:tailEnd w="lg" len="lg"/>
          </a:ln>
        </p:spPr>
        <p:txBody>
          <a:bodyPr wrap="square" rtlCol="0">
            <a:spAutoFit/>
          </a:bodyPr>
          <a:lstStyle/>
          <a:p>
            <a:r>
              <a:rPr lang="en-DE" sz="1400" dirty="0"/>
              <a:t>check for</a:t>
            </a:r>
          </a:p>
          <a:p>
            <a:r>
              <a:rPr lang="en-DE" sz="1400" dirty="0"/>
              <a:t>laser collisions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C0BC40-252E-185A-4F95-5304D6AB7DEE}"/>
              </a:ext>
            </a:extLst>
          </p:cNvPr>
          <p:cNvSpPr txBox="1"/>
          <p:nvPr/>
        </p:nvSpPr>
        <p:spPr>
          <a:xfrm>
            <a:off x="2534865" y="2208179"/>
            <a:ext cx="1869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200" dirty="0">
                <a:solidFill>
                  <a:srgbClr val="FF0000"/>
                </a:solidFill>
              </a:rPr>
              <a:t>single observing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200" dirty="0">
                <a:solidFill>
                  <a:srgbClr val="FF0000"/>
                </a:solidFill>
              </a:rPr>
              <a:t>single installation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C086030-8F92-765E-65BF-FB040DB6425C}"/>
              </a:ext>
            </a:extLst>
          </p:cNvPr>
          <p:cNvSpPr/>
          <p:nvPr/>
        </p:nvSpPr>
        <p:spPr bwMode="auto">
          <a:xfrm>
            <a:off x="5454580" y="1626483"/>
            <a:ext cx="1070544" cy="869457"/>
          </a:xfrm>
          <a:prstGeom prst="roundRect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4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BOB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DE" sz="1400" b="1" dirty="0">
                <a:solidFill>
                  <a:schemeClr val="bg1"/>
                </a:solidFill>
                <a:latin typeface="Arial" charset="0"/>
              </a:rPr>
              <a:t>OTTO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4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Gateway</a:t>
            </a:r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ADCDEBEE-0B0C-1A81-53BF-F17808B9C0AF}"/>
              </a:ext>
            </a:extLst>
          </p:cNvPr>
          <p:cNvCxnSpPr>
            <a:cxnSpLocks/>
            <a:stCxn id="19" idx="1"/>
          </p:cNvCxnSpPr>
          <p:nvPr/>
        </p:nvCxnSpPr>
        <p:spPr bwMode="auto">
          <a:xfrm rot="10800000" flipV="1">
            <a:off x="3965090" y="2061212"/>
            <a:ext cx="1489490" cy="81352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17E3C2D7-7597-8DA8-797F-FFC7C648606B}"/>
              </a:ext>
            </a:extLst>
          </p:cNvPr>
          <p:cNvCxnSpPr>
            <a:cxnSpLocks/>
            <a:stCxn id="22" idx="1"/>
          </p:cNvCxnSpPr>
          <p:nvPr/>
        </p:nvCxnSpPr>
        <p:spPr bwMode="auto">
          <a:xfrm rot="10800000">
            <a:off x="3965091" y="3168805"/>
            <a:ext cx="3297859" cy="55754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F5D1542-D288-6263-700E-65741DEB8130}"/>
              </a:ext>
            </a:extLst>
          </p:cNvPr>
          <p:cNvSpPr txBox="1"/>
          <p:nvPr/>
        </p:nvSpPr>
        <p:spPr>
          <a:xfrm>
            <a:off x="6475766" y="1727441"/>
            <a:ext cx="7628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sz="1400" dirty="0"/>
              <a:t>CCS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369694-8785-EBAB-8BAE-34FCB180C12F}"/>
              </a:ext>
            </a:extLst>
          </p:cNvPr>
          <p:cNvSpPr txBox="1"/>
          <p:nvPr/>
        </p:nvSpPr>
        <p:spPr>
          <a:xfrm>
            <a:off x="2448001" y="3665191"/>
            <a:ext cx="193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read OBs from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update OB status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920F8AC-18C2-01E9-3C23-257950B98BE1}"/>
              </a:ext>
            </a:extLst>
          </p:cNvPr>
          <p:cNvSpPr txBox="1"/>
          <p:nvPr/>
        </p:nvSpPr>
        <p:spPr>
          <a:xfrm>
            <a:off x="5314827" y="1304568"/>
            <a:ext cx="1350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200" dirty="0">
                <a:solidFill>
                  <a:srgbClr val="FF0000"/>
                </a:solidFill>
              </a:rPr>
              <a:t>single installation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1322B94-88FF-7F94-7BCC-4432EBFDEE12}"/>
              </a:ext>
            </a:extLst>
          </p:cNvPr>
          <p:cNvSpPr txBox="1"/>
          <p:nvPr/>
        </p:nvSpPr>
        <p:spPr>
          <a:xfrm>
            <a:off x="4664045" y="1748088"/>
            <a:ext cx="652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/>
              <a:t>HTTP</a:t>
            </a:r>
          </a:p>
          <a:p>
            <a:endParaRPr lang="en-DE" sz="1400" dirty="0"/>
          </a:p>
        </p:txBody>
      </p:sp>
    </p:spTree>
    <p:extLst>
      <p:ext uri="{BB962C8B-B14F-4D97-AF65-F5344CB8AC3E}">
        <p14:creationId xmlns:p14="http://schemas.microsoft.com/office/powerpoint/2010/main" val="260403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2873A-4768-D602-F718-D9D4BE544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E72F7E5-83A5-1C98-2BEF-69152E2AD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13BEC5-036D-05C6-7305-4B6EDCDA7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12C46B-DA4B-3546-33F1-E2C95026D66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1025" y="1123860"/>
            <a:ext cx="9022975" cy="558809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Single ”unified” Observing Tool OTTO for both VM and SM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Centralized architecture, single deployment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 err="1">
                <a:ea typeface="ＭＳ Ｐゴシック"/>
                <a:cs typeface="Arial"/>
              </a:rPr>
              <a:t>Webbrowser</a:t>
            </a:r>
            <a:r>
              <a:rPr lang="en-GB" sz="2400" dirty="0">
                <a:ea typeface="ＭＳ Ｐゴシック"/>
                <a:cs typeface="Arial"/>
              </a:rPr>
              <a:t>-based user interface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REST APIs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Supporting La Silla, VLT and ELT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Supporting old and new instrument package format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Interfacing to new Laser Collision Avoidance System LASCAR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Extendible with custom OB filtering / ranking algorithms</a:t>
            </a:r>
          </a:p>
          <a:p>
            <a:pPr>
              <a:buFont typeface="Wingdings" pitchFamily="2" charset="2"/>
              <a:buChar char="§"/>
            </a:pPr>
            <a:r>
              <a:rPr lang="en-GB" sz="2400" i="1" dirty="0">
                <a:ea typeface="ＭＳ Ｐゴシック"/>
                <a:cs typeface="Arial"/>
              </a:rPr>
              <a:t>Enabler for 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i="1" dirty="0">
                <a:ea typeface="ＭＳ Ｐゴシック"/>
                <a:cs typeface="Arial"/>
              </a:rPr>
              <a:t>higher automation of science operations</a:t>
            </a:r>
          </a:p>
          <a:p>
            <a:pPr lvl="1">
              <a:buFont typeface="Wingdings" pitchFamily="2" charset="2"/>
              <a:buChar char="§"/>
            </a:pPr>
            <a:r>
              <a:rPr lang="en-GB" sz="2000" i="1" dirty="0">
                <a:ea typeface="ＭＳ Ｐゴシック"/>
                <a:cs typeface="Arial"/>
              </a:rPr>
              <a:t>realization of complex new requirements</a:t>
            </a:r>
          </a:p>
          <a:p>
            <a:pPr marL="0" indent="0">
              <a:buNone/>
            </a:pPr>
            <a:endParaRPr lang="en-GB" sz="2000" dirty="0">
              <a:ea typeface="ＭＳ Ｐゴシック"/>
              <a:cs typeface="Arial"/>
            </a:endParaRPr>
          </a:p>
          <a:p>
            <a:pPr lvl="1">
              <a:buFont typeface="Wingdings" pitchFamily="2" charset="2"/>
              <a:buChar char="§"/>
            </a:pPr>
            <a:endParaRPr lang="en-GB" sz="2000" dirty="0">
              <a:ea typeface="ＭＳ Ｐゴシック"/>
              <a:cs typeface="Arial"/>
            </a:endParaRPr>
          </a:p>
          <a:p>
            <a:pPr marL="0" indent="0">
              <a:buNone/>
            </a:pPr>
            <a:endParaRPr lang="en-GB" sz="2400" b="1" dirty="0">
              <a:ea typeface="ＭＳ Ｐゴシック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B1C7D46-BB5F-2292-4481-2A9A673B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Tomorrow on </a:t>
            </a:r>
            <a:r>
              <a:rPr lang="de-DE" sz="2400" dirty="0" err="1"/>
              <a:t>Paranal</a:t>
            </a:r>
            <a:r>
              <a:rPr lang="de-DE" sz="2400" dirty="0"/>
              <a:t> and </a:t>
            </a:r>
            <a:r>
              <a:rPr lang="de-DE" sz="2400" dirty="0" err="1"/>
              <a:t>Armazones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546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E51EA-B0D8-760E-3916-B8FB2547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E8AFA4-9724-0230-D642-F91D8EDCC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291A0D-4426-44EC-E453-3E5CCFBA3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4E918-6051-A3A2-7050-B9D72AF561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8976" y="1174525"/>
            <a:ext cx="8748000" cy="5683475"/>
          </a:xfrm>
          <a:solidFill>
            <a:schemeClr val="bg1"/>
          </a:solidFill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Old PAF-based instrument package format verbose, </a:t>
            </a:r>
            <a:br>
              <a:rPr lang="en-GB" sz="2000" dirty="0">
                <a:ea typeface="ＭＳ Ｐゴシック"/>
                <a:cs typeface="Arial"/>
              </a:rPr>
            </a:br>
            <a:r>
              <a:rPr lang="en-GB" sz="2000" dirty="0">
                <a:ea typeface="ＭＳ Ｐゴシック"/>
                <a:cs typeface="Arial"/>
              </a:rPr>
              <a:t>not easily extendible, no tool support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move to JSON-based format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supports hierarchical structure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initially only a syntax change, but will be extended to support template parameters of type “target” and ”</a:t>
            </a:r>
            <a:r>
              <a:rPr lang="en-GB" sz="1800" dirty="0" err="1">
                <a:ea typeface="ＭＳ Ｐゴシック"/>
                <a:cs typeface="Arial"/>
              </a:rPr>
              <a:t>targetlist</a:t>
            </a:r>
            <a:r>
              <a:rPr lang="en-GB" sz="1800" dirty="0">
                <a:ea typeface="ＭＳ Ｐゴシック"/>
                <a:cs typeface="Arial"/>
              </a:rPr>
              <a:t>” possibly with “unified targets”</a:t>
            </a:r>
          </a:p>
          <a:p>
            <a:pPr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Science operations wants one telescope operator to drive</a:t>
            </a:r>
            <a:br>
              <a:rPr lang="en-GB" sz="2000" dirty="0">
                <a:ea typeface="ＭＳ Ｐゴシック"/>
                <a:cs typeface="Arial"/>
              </a:rPr>
            </a:br>
            <a:r>
              <a:rPr lang="en-GB" sz="2000" dirty="0">
                <a:ea typeface="ＭＳ Ｐゴシック"/>
                <a:cs typeface="Arial"/>
              </a:rPr>
              <a:t>several telescopes, with convenient access 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OTTO can be run simultaneously in several browser windows / tabs</a:t>
            </a:r>
            <a:br>
              <a:rPr lang="en-GB" sz="1800" dirty="0">
                <a:ea typeface="ＭＳ Ｐゴシック"/>
                <a:cs typeface="Arial"/>
              </a:rPr>
            </a:br>
            <a:r>
              <a:rPr lang="en-GB" sz="1800" dirty="0">
                <a:ea typeface="ＭＳ Ｐゴシック"/>
                <a:cs typeface="Arial"/>
              </a:rPr>
              <a:t>serving different instruments on the same computer</a:t>
            </a:r>
          </a:p>
          <a:p>
            <a:pPr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New non-trivial science operations requirements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Interruptible OBs ”</a:t>
            </a:r>
            <a:r>
              <a:rPr lang="en-GB" sz="1800" dirty="0" err="1">
                <a:ea typeface="ＭＳ Ｐゴシック"/>
                <a:cs typeface="Arial"/>
              </a:rPr>
              <a:t>qBits</a:t>
            </a:r>
            <a:r>
              <a:rPr lang="en-GB" sz="1800" dirty="0">
                <a:ea typeface="ＭＳ Ｐゴシック"/>
                <a:cs typeface="Arial"/>
              </a:rPr>
              <a:t>”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Cross-run scheduling containers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Custom tweaked OB scheduling algorithms </a:t>
            </a:r>
          </a:p>
          <a:p>
            <a:pPr lvl="1">
              <a:buFont typeface="Wingdings" pitchFamily="2" charset="2"/>
              <a:buChar char="§"/>
            </a:pPr>
            <a:r>
              <a:rPr lang="en-GB" sz="1800" dirty="0">
                <a:ea typeface="ＭＳ Ｐゴシック"/>
                <a:cs typeface="Arial"/>
              </a:rPr>
              <a:t>QC0 wants to interact with OTTO via APIs to grade OBs automatically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5AB4284-7F90-FF3C-DBA3-4840903DF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Operational Drivers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Replacement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2149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75755-EF96-B488-A951-F788CC870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B1C6D3-C4D1-5C64-A9DB-B74096DD3421}"/>
              </a:ext>
            </a:extLst>
          </p:cNvPr>
          <p:cNvSpPr/>
          <p:nvPr/>
        </p:nvSpPr>
        <p:spPr bwMode="auto">
          <a:xfrm>
            <a:off x="2747386" y="1265543"/>
            <a:ext cx="2907105" cy="1354706"/>
          </a:xfrm>
          <a:prstGeom prst="roundRect">
            <a:avLst/>
          </a:prstGeom>
          <a:solidFill>
            <a:schemeClr val="bg2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Chrome / Firefox / Safari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144DEE-FC92-AC2A-F3C5-D78FBD896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00421" y="6861553"/>
            <a:ext cx="4813311" cy="365125"/>
          </a:xfrm>
        </p:spPr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FEED1-D0BC-78FC-911C-3A1BA888C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13732" y="6861553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C2F80CC-2317-0FAF-D7BD-12FD712AF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9747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Technology Stack</a:t>
            </a:r>
            <a:endParaRPr lang="en-US" sz="24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DBF0B15-952D-DB86-C6E9-9883A59EE093}"/>
              </a:ext>
            </a:extLst>
          </p:cNvPr>
          <p:cNvSpPr/>
          <p:nvPr/>
        </p:nvSpPr>
        <p:spPr bwMode="auto">
          <a:xfrm>
            <a:off x="3599142" y="3977361"/>
            <a:ext cx="1192942" cy="679601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OTTO</a:t>
            </a:r>
          </a:p>
        </p:txBody>
      </p:sp>
      <p:sp>
        <p:nvSpPr>
          <p:cNvPr id="25" name="Can 24">
            <a:extLst>
              <a:ext uri="{FF2B5EF4-FFF2-40B4-BE49-F238E27FC236}">
                <a16:creationId xmlns:a16="http://schemas.microsoft.com/office/drawing/2014/main" id="{047CECFC-5A16-3CDF-4207-1258EFB65C56}"/>
              </a:ext>
            </a:extLst>
          </p:cNvPr>
          <p:cNvSpPr/>
          <p:nvPr/>
        </p:nvSpPr>
        <p:spPr bwMode="auto">
          <a:xfrm>
            <a:off x="3066577" y="5385088"/>
            <a:ext cx="2258072" cy="1369016"/>
          </a:xfrm>
          <a:prstGeom prst="can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3E134EC-5154-BB59-BCD5-A237B438333C}"/>
              </a:ext>
            </a:extLst>
          </p:cNvPr>
          <p:cNvSpPr/>
          <p:nvPr/>
        </p:nvSpPr>
        <p:spPr bwMode="auto">
          <a:xfrm>
            <a:off x="4470423" y="5808681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5457CC6-77D4-0804-22B9-910CB19DBA3B}"/>
              </a:ext>
            </a:extLst>
          </p:cNvPr>
          <p:cNvSpPr/>
          <p:nvPr/>
        </p:nvSpPr>
        <p:spPr bwMode="auto">
          <a:xfrm>
            <a:off x="3804711" y="5808681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72B76A5-0028-B3B4-3DAA-6509050CC954}"/>
              </a:ext>
            </a:extLst>
          </p:cNvPr>
          <p:cNvSpPr/>
          <p:nvPr/>
        </p:nvSpPr>
        <p:spPr bwMode="auto">
          <a:xfrm>
            <a:off x="3174990" y="5808681"/>
            <a:ext cx="762852" cy="762852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OB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A00AF3-5F77-8FC8-4D6C-7F73F2DBB78F}"/>
              </a:ext>
            </a:extLst>
          </p:cNvPr>
          <p:cNvSpPr txBox="1"/>
          <p:nvPr/>
        </p:nvSpPr>
        <p:spPr>
          <a:xfrm>
            <a:off x="1991987" y="3406321"/>
            <a:ext cx="1941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OTTO REST API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9FCC5A8-B521-1099-957C-5817E2FE448D}"/>
              </a:ext>
            </a:extLst>
          </p:cNvPr>
          <p:cNvSpPr/>
          <p:nvPr/>
        </p:nvSpPr>
        <p:spPr bwMode="auto">
          <a:xfrm>
            <a:off x="3604467" y="1763592"/>
            <a:ext cx="1192942" cy="679601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DE" sz="18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OTTO UI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FD12FD-EEF3-5492-D9EA-33654B823133}"/>
              </a:ext>
            </a:extLst>
          </p:cNvPr>
          <p:cNvCxnSpPr>
            <a:cxnSpLocks/>
            <a:endCxn id="23" idx="0"/>
          </p:cNvCxnSpPr>
          <p:nvPr/>
        </p:nvCxnSpPr>
        <p:spPr bwMode="auto">
          <a:xfrm>
            <a:off x="3951290" y="2443193"/>
            <a:ext cx="0" cy="10671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64BC3E-DE8B-F50C-D59E-563F84B7C3DB}"/>
              </a:ext>
            </a:extLst>
          </p:cNvPr>
          <p:cNvSpPr txBox="1"/>
          <p:nvPr/>
        </p:nvSpPr>
        <p:spPr>
          <a:xfrm>
            <a:off x="2245676" y="4726766"/>
            <a:ext cx="193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read OBs from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1400" dirty="0"/>
              <a:t>update OB status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9AFDE8-1705-9BE8-EBC1-C87A633DA5B5}"/>
              </a:ext>
            </a:extLst>
          </p:cNvPr>
          <p:cNvSpPr txBox="1"/>
          <p:nvPr/>
        </p:nvSpPr>
        <p:spPr>
          <a:xfrm>
            <a:off x="7423183" y="182187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Angular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9988261-ABDA-E7AA-3013-2BF340505AC3}"/>
              </a:ext>
            </a:extLst>
          </p:cNvPr>
          <p:cNvSpPr/>
          <p:nvPr/>
        </p:nvSpPr>
        <p:spPr bwMode="auto">
          <a:xfrm>
            <a:off x="3873608" y="3510309"/>
            <a:ext cx="155364" cy="15536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09615F5-8A0D-1F07-B9FE-8E28E8DCD2B7}"/>
              </a:ext>
            </a:extLst>
          </p:cNvPr>
          <p:cNvCxnSpPr>
            <a:stCxn id="23" idx="4"/>
          </p:cNvCxnSpPr>
          <p:nvPr/>
        </p:nvCxnSpPr>
        <p:spPr bwMode="auto">
          <a:xfrm>
            <a:off x="3951290" y="3665673"/>
            <a:ext cx="0" cy="3116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1A16145-4E7C-1DCF-079D-995B1C67A007}"/>
              </a:ext>
            </a:extLst>
          </p:cNvPr>
          <p:cNvCxnSpPr/>
          <p:nvPr/>
        </p:nvCxnSpPr>
        <p:spPr bwMode="auto">
          <a:xfrm>
            <a:off x="4483871" y="2443193"/>
            <a:ext cx="0" cy="3116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4088B176-3D89-B641-727A-DA4E91BFD737}"/>
              </a:ext>
            </a:extLst>
          </p:cNvPr>
          <p:cNvSpPr/>
          <p:nvPr/>
        </p:nvSpPr>
        <p:spPr bwMode="auto">
          <a:xfrm>
            <a:off x="4406189" y="2744275"/>
            <a:ext cx="155364" cy="15536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B988511-500E-C5E4-BD87-C0FA755C663C}"/>
              </a:ext>
            </a:extLst>
          </p:cNvPr>
          <p:cNvCxnSpPr>
            <a:cxnSpLocks/>
            <a:endCxn id="35" idx="4"/>
          </p:cNvCxnSpPr>
          <p:nvPr/>
        </p:nvCxnSpPr>
        <p:spPr bwMode="auto">
          <a:xfrm flipV="1">
            <a:off x="4483870" y="2899639"/>
            <a:ext cx="1" cy="10777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D296017-1A89-5458-4B8D-3224BC2E005E}"/>
              </a:ext>
            </a:extLst>
          </p:cNvPr>
          <p:cNvSpPr txBox="1"/>
          <p:nvPr/>
        </p:nvSpPr>
        <p:spPr>
          <a:xfrm>
            <a:off x="4561552" y="2637291"/>
            <a:ext cx="280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Notifications</a:t>
            </a:r>
            <a:r>
              <a:rPr lang="en-DE" dirty="0"/>
              <a:t> via</a:t>
            </a:r>
            <a:br>
              <a:rPr lang="en-DE" dirty="0"/>
            </a:br>
            <a:r>
              <a:rPr lang="en-DE" dirty="0"/>
              <a:t>Server-sent events (SSE)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6E1C722-C922-2539-CF6E-27C4B70815A9}"/>
              </a:ext>
            </a:extLst>
          </p:cNvPr>
          <p:cNvCxnSpPr>
            <a:cxnSpLocks/>
            <a:stCxn id="11" idx="2"/>
            <a:endCxn id="25" idx="1"/>
          </p:cNvCxnSpPr>
          <p:nvPr/>
        </p:nvCxnSpPr>
        <p:spPr bwMode="auto">
          <a:xfrm>
            <a:off x="4195613" y="4656962"/>
            <a:ext cx="0" cy="72812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1CB76345-F76C-38CE-5EAE-80739CDBFE75}"/>
              </a:ext>
            </a:extLst>
          </p:cNvPr>
          <p:cNvSpPr txBox="1"/>
          <p:nvPr/>
        </p:nvSpPr>
        <p:spPr>
          <a:xfrm>
            <a:off x="7216396" y="4132495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SpringBoot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37B5E2D-7660-829B-E9F3-2806B0E37E35}"/>
              </a:ext>
            </a:extLst>
          </p:cNvPr>
          <p:cNvSpPr txBox="1"/>
          <p:nvPr/>
        </p:nvSpPr>
        <p:spPr>
          <a:xfrm>
            <a:off x="5615687" y="5820775"/>
            <a:ext cx="376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SAP ASE ---&gt; Couchbase ?  </a:t>
            </a:r>
          </a:p>
        </p:txBody>
      </p:sp>
    </p:spTree>
    <p:extLst>
      <p:ext uri="{BB962C8B-B14F-4D97-AF65-F5344CB8AC3E}">
        <p14:creationId xmlns:p14="http://schemas.microsoft.com/office/powerpoint/2010/main" val="1444204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D0438-671E-631D-3DE5-23BE9C2F6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9F7E20-E6E0-78B9-7C07-94394F2F5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FBC32C-FCF9-CFA8-CE2F-305EAB9A0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291380-8C02-741B-05D9-4C254EB5377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8976" y="1174525"/>
            <a:ext cx="8748000" cy="5683475"/>
          </a:xfrm>
          <a:solidFill>
            <a:schemeClr val="bg1"/>
          </a:solidFill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GB" sz="2000" dirty="0">
                <a:ea typeface="ＭＳ Ｐゴシック"/>
                <a:cs typeface="Arial"/>
              </a:rPr>
              <a:t>All functionality for the ELT Sequencer is exposed via formally specified REST APIs using </a:t>
            </a:r>
            <a:r>
              <a:rPr lang="en-GB" sz="2000" dirty="0" err="1">
                <a:ea typeface="ＭＳ Ｐゴシック"/>
                <a:cs typeface="Arial"/>
              </a:rPr>
              <a:t>OpenAPI</a:t>
            </a:r>
            <a:endParaRPr lang="en-GB" sz="2000" dirty="0">
              <a:ea typeface="ＭＳ Ｐゴシック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44CCE94-1499-67BA-39D6-FC1E963CB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OTTO REST APIs</a:t>
            </a:r>
            <a:endParaRPr lang="en-US" sz="2400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3AF1804-2D09-5C1A-8B5F-2FD639FD2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1211"/>
            <a:ext cx="9014253" cy="459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71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18EC4-871C-7CE0-A860-D15533222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757804-3B48-B79D-F632-76CD9B432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203E86-3B81-EA2A-83D1-2F55B8796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6D8409-9C8F-7C30-0901-8694AD43D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OTTO Visitor Mode on </a:t>
            </a:r>
            <a:r>
              <a:rPr lang="de-DE" sz="2400" dirty="0" err="1"/>
              <a:t>Paranal</a:t>
            </a:r>
            <a:endParaRPr lang="en-US" sz="2400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928F0AAB-DB5B-90C9-57D2-3B97BF784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3194"/>
            <a:ext cx="9114150" cy="56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04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DC516-2BAA-AA8F-5CDB-4EC81DBEE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58E8A5-62D5-3C48-29A3-34E30916FB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Words at the bottom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3ED3F0-2DB0-B389-6C03-E3E97585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E7C0B-3C62-327B-C874-CA1ECFE2AE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8976" y="1174525"/>
            <a:ext cx="8748000" cy="5683475"/>
          </a:xfrm>
          <a:solidFill>
            <a:schemeClr val="bg1"/>
          </a:solidFill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OTTO VM being commissioned on VISTA / OMEGACAM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Highly appreciated by Science Operations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To be rolled out to other VLT instruments </a:t>
            </a:r>
            <a:br>
              <a:rPr lang="en-GB" sz="2400" dirty="0">
                <a:ea typeface="ＭＳ Ｐゴシック"/>
                <a:cs typeface="Arial"/>
              </a:rPr>
            </a:br>
            <a:r>
              <a:rPr lang="en-GB" sz="2400" dirty="0">
                <a:ea typeface="ＭＳ Ｐゴシック"/>
                <a:cs typeface="Arial"/>
              </a:rPr>
              <a:t>over the course of 2025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Conceptual proof that the centralised architecture with </a:t>
            </a:r>
            <a:br>
              <a:rPr lang="en-GB" sz="2400" dirty="0">
                <a:ea typeface="ＭＳ Ｐゴシック"/>
                <a:cs typeface="Arial"/>
              </a:rPr>
            </a:br>
            <a:r>
              <a:rPr lang="en-GB" sz="2400" dirty="0">
                <a:ea typeface="ＭＳ Ｐゴシック"/>
                <a:cs typeface="Arial"/>
              </a:rPr>
              <a:t>REST APIs and browser UIs works well </a:t>
            </a:r>
            <a:br>
              <a:rPr lang="en-GB" sz="2400" dirty="0">
                <a:ea typeface="ＭＳ Ｐゴシック"/>
                <a:cs typeface="Arial"/>
              </a:rPr>
            </a:br>
            <a:r>
              <a:rPr lang="en-GB" sz="2400" dirty="0">
                <a:ea typeface="ＭＳ Ｐゴシック"/>
                <a:cs typeface="Arial"/>
              </a:rPr>
              <a:t>incl. the VLT-BOB gateway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but … we have to move away from the ancient DB design, current plans / priorities will only allow us to deliver OTTO SM by end of 2028.</a:t>
            </a:r>
          </a:p>
          <a:p>
            <a:pPr>
              <a:buFont typeface="Wingdings" pitchFamily="2" charset="2"/>
              <a:buChar char="§"/>
            </a:pPr>
            <a:r>
              <a:rPr lang="en-GB" sz="2400" dirty="0">
                <a:ea typeface="ＭＳ Ｐゴシック"/>
                <a:cs typeface="Arial"/>
              </a:rPr>
              <a:t>Basic ELT IP format for OB preparation by end of 2025.</a:t>
            </a:r>
          </a:p>
          <a:p>
            <a:pPr lvl="1">
              <a:buFont typeface="Wingdings" pitchFamily="2" charset="2"/>
              <a:buChar char="§"/>
            </a:pPr>
            <a:endParaRPr lang="en-GB" sz="2000" dirty="0">
              <a:ea typeface="ＭＳ Ｐゴシック"/>
              <a:cs typeface="Arial"/>
            </a:endParaRPr>
          </a:p>
          <a:p>
            <a:pPr marL="0" indent="0">
              <a:buNone/>
            </a:pPr>
            <a:endParaRPr lang="en-GB" sz="2400" dirty="0">
              <a:ea typeface="ＭＳ Ｐゴシック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564074-0257-8A4B-D173-573A808F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Autofit/>
          </a:bodyPr>
          <a:lstStyle/>
          <a:p>
            <a:r>
              <a:rPr lang="de-DE" sz="2400" dirty="0"/>
              <a:t>Status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49217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ESO">
      <a:dk1>
        <a:srgbClr val="000000"/>
      </a:dk1>
      <a:lt1>
        <a:sysClr val="window" lastClr="FFFFFF"/>
      </a:lt1>
      <a:dk2>
        <a:srgbClr val="1F6CB4"/>
      </a:dk2>
      <a:lt2>
        <a:srgbClr val="EEECE1"/>
      </a:lt2>
      <a:accent1>
        <a:srgbClr val="3A6CB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C24FFE06-F5BE-49A6-9D76-E34E12DE0B07}" vid="{5DF010B8-6673-43B6-990E-882798CB54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16D2408B93DF40BA108CD2988DD55F" ma:contentTypeVersion="2" ma:contentTypeDescription="Create a new document." ma:contentTypeScope="" ma:versionID="0df1f75800124b8710582673894150d0">
  <xsd:schema xmlns:xsd="http://www.w3.org/2001/XMLSchema" xmlns:xs="http://www.w3.org/2001/XMLSchema" xmlns:p="http://schemas.microsoft.com/office/2006/metadata/properties" xmlns:ns3="fe6bf98e-3663-4d33-9299-74b2d3a86f36" targetNamespace="http://schemas.microsoft.com/office/2006/metadata/properties" ma:root="true" ma:fieldsID="264aebd59b55cf4b0c486b778e6c0fc7" ns3:_="">
    <xsd:import namespace="fe6bf98e-3663-4d33-9299-74b2d3a86f3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6bf98e-3663-4d33-9299-74b2d3a86f3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DDB58B-840D-4625-8126-FFD9D3F770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8482DC-F63D-4F72-99C2-7E2EDBBEE238}">
  <ds:schemaRefs>
    <ds:schemaRef ds:uri="fe6bf98e-3663-4d33-9299-74b2d3a86f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eso_official_ppt_arial_2015</Template>
  <TotalTime>1501</TotalTime>
  <Words>634</Words>
  <Application>Microsoft Macintosh PowerPoint</Application>
  <PresentationFormat>On-screen Show (4:3)</PresentationFormat>
  <Paragraphs>157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Calibri</vt:lpstr>
      <vt:lpstr>Courier New</vt:lpstr>
      <vt:lpstr>Wingdings</vt:lpstr>
      <vt:lpstr>Default Theme</vt:lpstr>
      <vt:lpstr>OTTO Otto Tackles Telescope Observations  Unified Observing Tool</vt:lpstr>
      <vt:lpstr>Today on Paranal</vt:lpstr>
      <vt:lpstr>Today on Paranal</vt:lpstr>
      <vt:lpstr>(Initial) Drivers for Replacement</vt:lpstr>
      <vt:lpstr>Tomorrow on Paranal and Armazones</vt:lpstr>
      <vt:lpstr>Tomorrow on Paranal and Armazones</vt:lpstr>
      <vt:lpstr>Operational Drivers for Replacement</vt:lpstr>
      <vt:lpstr>Technology Stack</vt:lpstr>
      <vt:lpstr>OTTO REST APIs</vt:lpstr>
      <vt:lpstr>OTTO Visitor Mode on Paranal</vt:lpstr>
      <vt:lpstr>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Bierwirth</dc:creator>
  <cp:lastModifiedBy>Thomas Bierwirth</cp:lastModifiedBy>
  <cp:revision>108</cp:revision>
  <cp:lastPrinted>2018-09-12T10:03:25Z</cp:lastPrinted>
  <dcterms:created xsi:type="dcterms:W3CDTF">2018-01-09T15:31:57Z</dcterms:created>
  <dcterms:modified xsi:type="dcterms:W3CDTF">2024-11-25T12:39:18Z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0x010100CB16D2408B93DF40BA108CD2988DD55F</vt:lpwstr>
  </property>
</Properties>
</file>