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3174" r:id="rId3"/>
    <p:sldId id="3109" r:id="rId4"/>
    <p:sldId id="3123" r:id="rId5"/>
    <p:sldId id="3171" r:id="rId6"/>
    <p:sldId id="3105" r:id="rId7"/>
    <p:sldId id="285" r:id="rId8"/>
  </p:sldIdLst>
  <p:sldSz cx="12192000" cy="6858000"/>
  <p:notesSz cx="6858000" cy="9144000"/>
  <p:custDataLst>
    <p:tags r:id="rId10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6BA3CA-202B-405A-A352-4725916D7F19}" v="12" dt="2024-11-20T15:28:42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118" d="100"/>
          <a:sy n="118" d="100"/>
        </p:scale>
        <p:origin x="144" y="1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zanne Ramsay" userId="23ece3d6-20d1-49a0-973c-c3779af7900c" providerId="ADAL" clId="{686BA3CA-202B-405A-A352-4725916D7F19}"/>
    <pc:docChg chg="undo custSel addSld delSld modSld sldOrd">
      <pc:chgData name="Suzanne Ramsay" userId="23ece3d6-20d1-49a0-973c-c3779af7900c" providerId="ADAL" clId="{686BA3CA-202B-405A-A352-4725916D7F19}" dt="2024-11-20T15:29:02.101" v="36"/>
      <pc:docMkLst>
        <pc:docMk/>
      </pc:docMkLst>
      <pc:sldChg chg="del">
        <pc:chgData name="Suzanne Ramsay" userId="23ece3d6-20d1-49a0-973c-c3779af7900c" providerId="ADAL" clId="{686BA3CA-202B-405A-A352-4725916D7F19}" dt="2024-11-20T15:22:14.854" v="8" actId="47"/>
        <pc:sldMkLst>
          <pc:docMk/>
          <pc:sldMk cId="2217712137" sldId="288"/>
        </pc:sldMkLst>
      </pc:sldChg>
      <pc:sldChg chg="add del">
        <pc:chgData name="Suzanne Ramsay" userId="23ece3d6-20d1-49a0-973c-c3779af7900c" providerId="ADAL" clId="{686BA3CA-202B-405A-A352-4725916D7F19}" dt="2024-11-20T15:28:49.808" v="34" actId="47"/>
        <pc:sldMkLst>
          <pc:docMk/>
          <pc:sldMk cId="1770353666" sldId="2926"/>
        </pc:sldMkLst>
      </pc:sldChg>
      <pc:sldChg chg="addSp delSp modSp add mod addAnim delAnim">
        <pc:chgData name="Suzanne Ramsay" userId="23ece3d6-20d1-49a0-973c-c3779af7900c" providerId="ADAL" clId="{686BA3CA-202B-405A-A352-4725916D7F19}" dt="2024-11-20T15:22:08.920" v="7" actId="478"/>
        <pc:sldMkLst>
          <pc:docMk/>
          <pc:sldMk cId="1886707054" sldId="3105"/>
        </pc:sldMkLst>
        <pc:spChg chg="del">
          <ac:chgData name="Suzanne Ramsay" userId="23ece3d6-20d1-49a0-973c-c3779af7900c" providerId="ADAL" clId="{686BA3CA-202B-405A-A352-4725916D7F19}" dt="2024-11-20T15:21:58.744" v="2" actId="478"/>
          <ac:spMkLst>
            <pc:docMk/>
            <pc:sldMk cId="1886707054" sldId="3105"/>
            <ac:spMk id="4" creationId="{099AAC83-6D97-6BEC-F0E9-9B61E26881F6}"/>
          </ac:spMkLst>
        </pc:spChg>
        <pc:spChg chg="add mod">
          <ac:chgData name="Suzanne Ramsay" userId="23ece3d6-20d1-49a0-973c-c3779af7900c" providerId="ADAL" clId="{686BA3CA-202B-405A-A352-4725916D7F19}" dt="2024-11-20T15:21:58.744" v="2" actId="478"/>
          <ac:spMkLst>
            <pc:docMk/>
            <pc:sldMk cId="1886707054" sldId="3105"/>
            <ac:spMk id="8" creationId="{67C4C2CF-72F1-FFA8-7B7E-939AE544C61C}"/>
          </ac:spMkLst>
        </pc:spChg>
        <pc:spChg chg="del">
          <ac:chgData name="Suzanne Ramsay" userId="23ece3d6-20d1-49a0-973c-c3779af7900c" providerId="ADAL" clId="{686BA3CA-202B-405A-A352-4725916D7F19}" dt="2024-11-20T15:22:05.693" v="5" actId="478"/>
          <ac:spMkLst>
            <pc:docMk/>
            <pc:sldMk cId="1886707054" sldId="3105"/>
            <ac:spMk id="10" creationId="{4C3C16C7-E168-CF38-2D45-A5F3541BBA57}"/>
          </ac:spMkLst>
        </pc:spChg>
        <pc:picChg chg="add del">
          <ac:chgData name="Suzanne Ramsay" userId="23ece3d6-20d1-49a0-973c-c3779af7900c" providerId="ADAL" clId="{686BA3CA-202B-405A-A352-4725916D7F19}" dt="2024-11-20T15:22:08.920" v="7" actId="478"/>
          <ac:picMkLst>
            <pc:docMk/>
            <pc:sldMk cId="1886707054" sldId="3105"/>
            <ac:picMk id="2" creationId="{9F309332-EFEB-19F7-B22E-E40FC4AD713B}"/>
          </ac:picMkLst>
        </pc:picChg>
      </pc:sldChg>
      <pc:sldChg chg="add ord">
        <pc:chgData name="Suzanne Ramsay" userId="23ece3d6-20d1-49a0-973c-c3779af7900c" providerId="ADAL" clId="{686BA3CA-202B-405A-A352-4725916D7F19}" dt="2024-11-20T15:29:02.101" v="36"/>
        <pc:sldMkLst>
          <pc:docMk/>
          <pc:sldMk cId="3545073740" sldId="3109"/>
        </pc:sldMkLst>
      </pc:sldChg>
      <pc:sldChg chg="addSp delSp modSp add mod">
        <pc:chgData name="Suzanne Ramsay" userId="23ece3d6-20d1-49a0-973c-c3779af7900c" providerId="ADAL" clId="{686BA3CA-202B-405A-A352-4725916D7F19}" dt="2024-11-20T15:28:22.162" v="33" actId="1076"/>
        <pc:sldMkLst>
          <pc:docMk/>
          <pc:sldMk cId="2426310728" sldId="3123"/>
        </pc:sldMkLst>
        <pc:spChg chg="mod">
          <ac:chgData name="Suzanne Ramsay" userId="23ece3d6-20d1-49a0-973c-c3779af7900c" providerId="ADAL" clId="{686BA3CA-202B-405A-A352-4725916D7F19}" dt="2024-11-20T15:25:38.843" v="20" actId="6549"/>
          <ac:spMkLst>
            <pc:docMk/>
            <pc:sldMk cId="2426310728" sldId="3123"/>
            <ac:spMk id="4" creationId="{2D009F9A-816A-76EE-B42F-A21DF8105F44}"/>
          </ac:spMkLst>
        </pc:spChg>
        <pc:spChg chg="del mod">
          <ac:chgData name="Suzanne Ramsay" userId="23ece3d6-20d1-49a0-973c-c3779af7900c" providerId="ADAL" clId="{686BA3CA-202B-405A-A352-4725916D7F19}" dt="2024-11-20T15:24:13.904" v="15" actId="478"/>
          <ac:spMkLst>
            <pc:docMk/>
            <pc:sldMk cId="2426310728" sldId="3123"/>
            <ac:spMk id="6" creationId="{BBE7636B-01EA-52B7-1BD7-6790E5476A98}"/>
          </ac:spMkLst>
        </pc:spChg>
        <pc:spChg chg="mod">
          <ac:chgData name="Suzanne Ramsay" userId="23ece3d6-20d1-49a0-973c-c3779af7900c" providerId="ADAL" clId="{686BA3CA-202B-405A-A352-4725916D7F19}" dt="2024-11-20T15:27:53.896" v="30" actId="1076"/>
          <ac:spMkLst>
            <pc:docMk/>
            <pc:sldMk cId="2426310728" sldId="3123"/>
            <ac:spMk id="9" creationId="{E24B65FD-FDA3-1F9D-AACF-665CCB01F851}"/>
          </ac:spMkLst>
        </pc:spChg>
        <pc:spChg chg="add del mod">
          <ac:chgData name="Suzanne Ramsay" userId="23ece3d6-20d1-49a0-973c-c3779af7900c" providerId="ADAL" clId="{686BA3CA-202B-405A-A352-4725916D7F19}" dt="2024-11-20T15:24:17.433" v="16" actId="478"/>
          <ac:spMkLst>
            <pc:docMk/>
            <pc:sldMk cId="2426310728" sldId="3123"/>
            <ac:spMk id="10" creationId="{478DCF27-BCD4-68BC-C292-CE9DCA60B659}"/>
          </ac:spMkLst>
        </pc:spChg>
        <pc:picChg chg="mod">
          <ac:chgData name="Suzanne Ramsay" userId="23ece3d6-20d1-49a0-973c-c3779af7900c" providerId="ADAL" clId="{686BA3CA-202B-405A-A352-4725916D7F19}" dt="2024-11-20T15:28:01.857" v="32" actId="1076"/>
          <ac:picMkLst>
            <pc:docMk/>
            <pc:sldMk cId="2426310728" sldId="3123"/>
            <ac:picMk id="3" creationId="{A0DD2006-01AD-163D-F651-4244473311FD}"/>
          </ac:picMkLst>
        </pc:picChg>
        <pc:picChg chg="mod">
          <ac:chgData name="Suzanne Ramsay" userId="23ece3d6-20d1-49a0-973c-c3779af7900c" providerId="ADAL" clId="{686BA3CA-202B-405A-A352-4725916D7F19}" dt="2024-11-20T15:28:22.162" v="33" actId="1076"/>
          <ac:picMkLst>
            <pc:docMk/>
            <pc:sldMk cId="2426310728" sldId="3123"/>
            <ac:picMk id="8" creationId="{C7097C81-B9DC-0F7A-9FEC-B421927DE203}"/>
          </ac:picMkLst>
        </pc:picChg>
        <pc:picChg chg="add mod">
          <ac:chgData name="Suzanne Ramsay" userId="23ece3d6-20d1-49a0-973c-c3779af7900c" providerId="ADAL" clId="{686BA3CA-202B-405A-A352-4725916D7F19}" dt="2024-11-20T15:25:58.541" v="26" actId="14100"/>
          <ac:picMkLst>
            <pc:docMk/>
            <pc:sldMk cId="2426310728" sldId="3123"/>
            <ac:picMk id="11" creationId="{BC7F90F1-5621-8412-56E5-9D4BC2C4B3B6}"/>
          </ac:picMkLst>
        </pc:picChg>
        <pc:picChg chg="add mod">
          <ac:chgData name="Suzanne Ramsay" userId="23ece3d6-20d1-49a0-973c-c3779af7900c" providerId="ADAL" clId="{686BA3CA-202B-405A-A352-4725916D7F19}" dt="2024-11-20T15:26:00.446" v="27" actId="1076"/>
          <ac:picMkLst>
            <pc:docMk/>
            <pc:sldMk cId="2426310728" sldId="3123"/>
            <ac:picMk id="12" creationId="{8C53A25D-4E7E-5893-55B5-E86F85D6CE3A}"/>
          </ac:picMkLst>
        </pc:picChg>
      </pc:sldChg>
      <pc:sldChg chg="add del">
        <pc:chgData name="Suzanne Ramsay" userId="23ece3d6-20d1-49a0-973c-c3779af7900c" providerId="ADAL" clId="{686BA3CA-202B-405A-A352-4725916D7F19}" dt="2024-11-20T15:22:46.851" v="9" actId="47"/>
        <pc:sldMkLst>
          <pc:docMk/>
          <pc:sldMk cId="1274684379" sldId="3166"/>
        </pc:sldMkLst>
      </pc:sldChg>
      <pc:sldChg chg="add">
        <pc:chgData name="Suzanne Ramsay" userId="23ece3d6-20d1-49a0-973c-c3779af7900c" providerId="ADAL" clId="{686BA3CA-202B-405A-A352-4725916D7F19}" dt="2024-11-20T15:23:15.210" v="10"/>
        <pc:sldMkLst>
          <pc:docMk/>
          <pc:sldMk cId="894274256" sldId="3171"/>
        </pc:sldMkLst>
      </pc:sldChg>
      <pc:sldChg chg="add">
        <pc:chgData name="Suzanne Ramsay" userId="23ece3d6-20d1-49a0-973c-c3779af7900c" providerId="ADAL" clId="{686BA3CA-202B-405A-A352-4725916D7F19}" dt="2024-11-20T15:21:44.624" v="0"/>
        <pc:sldMkLst>
          <pc:docMk/>
          <pc:sldMk cId="2176742873" sldId="3174"/>
        </pc:sldMkLst>
      </pc:sldChg>
      <pc:sldChg chg="add del">
        <pc:chgData name="Suzanne Ramsay" userId="23ece3d6-20d1-49a0-973c-c3779af7900c" providerId="ADAL" clId="{686BA3CA-202B-405A-A352-4725916D7F19}" dt="2024-11-20T15:23:49.365" v="12"/>
        <pc:sldMkLst>
          <pc:docMk/>
          <pc:sldMk cId="1985202451" sldId="31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20.11.2024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BFBC1-9839-2378-D7FD-28EB69C1C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4D7593-11AC-D428-103C-05BDE90DC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AB58D-0EC6-D0BD-91AD-B87F25607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/>
              <a:t>The “being shipped” indicates the last TC received that might require to be shipped back for shock/insurance reasons.</a:t>
            </a:r>
          </a:p>
          <a:p>
            <a:r>
              <a:rPr lang="en-ZA"/>
              <a:t>Out of the 39 completed we have 2 with coating issue and 2 with missing welding</a:t>
            </a:r>
          </a:p>
          <a:p>
            <a:endParaRPr lang="en-ZA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D1D28-D495-ADAF-FD97-7687759FEB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A3A21A-F1D2-7D4C-8398-C9399E5F866F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155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LT - 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524919" y="1131008"/>
            <a:ext cx="10730457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1B9CCF-3F35-56FF-2FCF-8E43B89010FD}"/>
              </a:ext>
            </a:extLst>
          </p:cNvPr>
          <p:cNvSpPr txBox="1">
            <a:spLocks/>
          </p:cNvSpPr>
          <p:nvPr userDrawn="1"/>
        </p:nvSpPr>
        <p:spPr>
          <a:xfrm>
            <a:off x="960625" y="653089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9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i="1" noProof="0"/>
          </a:p>
        </p:txBody>
      </p:sp>
      <p:sp>
        <p:nvSpPr>
          <p:cNvPr id="5" name="Fußzeilenplatzhalter 3">
            <a:extLst>
              <a:ext uri="{FF2B5EF4-FFF2-40B4-BE49-F238E27FC236}">
                <a16:creationId xmlns:a16="http://schemas.microsoft.com/office/drawing/2014/main" id="{1CB04681-45DC-0328-05C4-9F3FE6633A1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36625" y="6532505"/>
            <a:ext cx="5147376" cy="175312"/>
          </a:xfrm>
        </p:spPr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E3BC7-3A7F-AE21-0AE3-6B73DC72C4D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551A87B-B28D-C7FE-EC04-29F44442C9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6902875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3" imgW="410" imgH="409" progId="TCLayout.ActiveDocument.1">
                  <p:embed/>
                </p:oleObj>
              </mc:Choice>
              <mc:Fallback>
                <p:oleObj name="think-cell Folie" r:id="rId3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  <p:sldLayoutId id="2147483682" r:id="rId3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8.jpe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emf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Welcome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Suzanne Ramsay, ESO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>
                <a:solidFill>
                  <a:schemeClr val="accent2">
                    <a:lumMod val="60000"/>
                    <a:lumOff val="40000"/>
                  </a:schemeClr>
                </a:solidFill>
              </a:rPr>
              <a:t>Ramsay, November 25th - 28th, Instrument Control Systems 2024</a:t>
            </a:r>
            <a:endParaRPr lang="de-CH" i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0E1235-2014-ECA2-B1CB-C4153929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Status </a:t>
            </a:r>
            <a:r>
              <a:rPr lang="en-US">
                <a:highlight>
                  <a:srgbClr val="FFFF00"/>
                </a:highlight>
              </a:rPr>
              <a:t>??</a:t>
            </a:r>
            <a:r>
              <a:rPr lang="en-US"/>
              <a:t>  October – </a:t>
            </a:r>
            <a:r>
              <a:rPr lang="en-US">
                <a:highlight>
                  <a:srgbClr val="FFFF00"/>
                </a:highlight>
              </a:rPr>
              <a:t>????</a:t>
            </a:r>
            <a:endParaRPr lang="en-GB">
              <a:highlight>
                <a:srgbClr val="FFFF00"/>
              </a:highligh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969DAA-ACC7-BA4B-9CAC-695751F538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46B3B-1A72-C49C-DE68-40A95DF43BD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066A69-6ED1-04BE-5628-58E7A8DA89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970" y="-1"/>
            <a:ext cx="12166437" cy="68436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2C720E-47EA-B626-5814-E68F58471305}"/>
              </a:ext>
            </a:extLst>
          </p:cNvPr>
          <p:cNvSpPr txBox="1"/>
          <p:nvPr/>
        </p:nvSpPr>
        <p:spPr>
          <a:xfrm>
            <a:off x="9847263" y="198704"/>
            <a:ext cx="210728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/>
              <a:t>Telescope Tube Assembly</a:t>
            </a:r>
          </a:p>
          <a:p>
            <a:pPr algn="ctr"/>
            <a:r>
              <a:rPr lang="en-US"/>
              <a:t>30</a:t>
            </a:r>
            <a:r>
              <a:rPr lang="en-US" baseline="30000"/>
              <a:t>th</a:t>
            </a:r>
            <a:r>
              <a:rPr lang="en-US"/>
              <a:t> October 2024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742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A3D95-325C-B005-3820-FF0941F1D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196735" cy="628261"/>
          </a:xfrm>
        </p:spPr>
        <p:txBody>
          <a:bodyPr/>
          <a:lstStyle/>
          <a:p>
            <a:pPr algn="ctr"/>
            <a:r>
              <a:rPr lang="en-US"/>
              <a:t>Dome rotation for installation of 2</a:t>
            </a:r>
            <a:r>
              <a:rPr lang="en-US" baseline="30000"/>
              <a:t>nd</a:t>
            </a:r>
            <a:r>
              <a:rPr lang="en-US"/>
              <a:t> altitude track on 18</a:t>
            </a:r>
            <a:r>
              <a:rPr lang="en-US" baseline="30000"/>
              <a:t>th</a:t>
            </a:r>
            <a:r>
              <a:rPr lang="en-US"/>
              <a:t> Sep.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B2216-6542-632E-047A-B294F62A348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5FE86D-850E-F12A-0891-063246631F6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6" name="2024_09_18_dome_turn_v4">
            <a:hlinkClick r:id="" action="ppaction://media"/>
            <a:extLst>
              <a:ext uri="{FF2B5EF4-FFF2-40B4-BE49-F238E27FC236}">
                <a16:creationId xmlns:a16="http://schemas.microsoft.com/office/drawing/2014/main" id="{E4566170-0F0F-A1DD-6B0E-D168A32E87A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544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5580" y="815497"/>
            <a:ext cx="5717008" cy="571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7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222B1-18F9-BBB2-E799-BA3AB81E6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DED1F23-2DD2-0B8E-8999-6025062FCEE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Ramsay, November 25th - 28th, Instrument Control Systems 2024</a:t>
            </a:r>
            <a:endParaRPr kumimoji="0" lang="en-GB" sz="9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009F9A-816A-76EE-B42F-A21DF8105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ct val="90000"/>
              <a:tabLst/>
              <a:defRPr/>
            </a:pPr>
            <a:r>
              <a:rPr lang="en-US" dirty="0"/>
              <a:t>M1 Segment Assemblies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7D572F-1742-35AA-2BBC-578C11E9F95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 Classification: ESO PUBLIC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 descr="A hexagon shaped object with different colored dots&#10;&#10;Description automatically generated">
            <a:extLst>
              <a:ext uri="{FF2B5EF4-FFF2-40B4-BE49-F238E27FC236}">
                <a16:creationId xmlns:a16="http://schemas.microsoft.com/office/drawing/2014/main" id="{C7097C81-B9DC-0F7A-9FEC-B421927DE2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26" r="6236" b="2105"/>
          <a:stretch/>
        </p:blipFill>
        <p:spPr>
          <a:xfrm>
            <a:off x="6446613" y="1136073"/>
            <a:ext cx="5433737" cy="296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DD2006-01AD-163D-F651-4244473311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701" b="99035" l="4947" r="96120">
                        <a14:foregroundMark x1="50727" y1="15802" x2="32202" y2="9168"/>
                        <a14:foregroundMark x1="32202" y1="9168" x2="19011" y2="12545"/>
                        <a14:foregroundMark x1="19011" y1="12545" x2="6014" y2="25090"/>
                        <a14:foregroundMark x1="6014" y1="25090" x2="2425" y2="43064"/>
                        <a14:foregroundMark x1="2425" y1="43064" x2="5432" y2="90591"/>
                        <a14:foregroundMark x1="5432" y1="90591" x2="17653" y2="98070"/>
                        <a14:foregroundMark x1="17653" y1="98070" x2="33560" y2="98432"/>
                        <a14:foregroundMark x1="47624" y1="15199" x2="63434" y2="28227"/>
                        <a14:foregroundMark x1="63434" y1="28227" x2="69253" y2="44632"/>
                        <a14:foregroundMark x1="69253" y1="44632" x2="60330" y2="72497"/>
                        <a14:foregroundMark x1="60330" y1="72497" x2="93307" y2="86128"/>
                        <a14:foregroundMark x1="93307" y1="86128" x2="74685" y2="95778"/>
                        <a14:foregroundMark x1="74685" y1="95778" x2="37148" y2="99035"/>
                        <a14:foregroundMark x1="10087" y1="23884" x2="6596" y2="41496"/>
                        <a14:foregroundMark x1="6596" y1="41496" x2="9020" y2="58987"/>
                        <a14:foregroundMark x1="9020" y1="58987" x2="11639" y2="28468"/>
                        <a14:foregroundMark x1="8244" y1="25211" x2="4268" y2="43788"/>
                        <a14:foregroundMark x1="4268" y1="43788" x2="4947" y2="65862"/>
                        <a14:foregroundMark x1="4947" y1="65862" x2="19593" y2="78408"/>
                        <a14:foregroundMark x1="19593" y1="78408" x2="25994" y2="79976"/>
                        <a14:foregroundMark x1="54607" y1="79614" x2="16198" y2="77201"/>
                        <a14:foregroundMark x1="16198" y1="77201" x2="16101" y2="97467"/>
                        <a14:foregroundMark x1="16101" y1="97467" x2="56741" y2="97467"/>
                        <a14:foregroundMark x1="56741" y1="97467" x2="77692" y2="88782"/>
                        <a14:foregroundMark x1="77692" y1="88782" x2="61106" y2="78649"/>
                        <a14:foregroundMark x1="10378" y1="80579" x2="32396" y2="90470"/>
                        <a14:foregroundMark x1="32396" y1="90470" x2="11639" y2="80217"/>
                        <a14:foregroundMark x1="91368" y1="31966" x2="96120" y2="52835"/>
                        <a14:foregroundMark x1="96120" y1="52835" x2="89234" y2="64777"/>
                      </a14:backgroundRemoval>
                    </a14:imgEffect>
                  </a14:imgLayer>
                </a14:imgProps>
              </a:ext>
            </a:extLst>
          </a:blip>
          <a:srcRect t="2249" r="4170" b="2249"/>
          <a:stretch/>
        </p:blipFill>
        <p:spPr>
          <a:xfrm>
            <a:off x="8113069" y="3940469"/>
            <a:ext cx="3468388" cy="27792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4B65FD-FDA3-1F9D-AACF-665CCB01F851}"/>
              </a:ext>
            </a:extLst>
          </p:cNvPr>
          <p:cNvSpPr txBox="1"/>
          <p:nvPr/>
        </p:nvSpPr>
        <p:spPr>
          <a:xfrm>
            <a:off x="4580253" y="4222391"/>
            <a:ext cx="3085707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M1SA Status as of mid-September:</a:t>
            </a:r>
          </a:p>
          <a:p>
            <a:pPr marL="180000" lvl="1" indent="-1440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en-US" sz="1400" dirty="0"/>
              <a:t>Produced: 282 (+77 in production)</a:t>
            </a:r>
          </a:p>
          <a:p>
            <a:pPr marL="180000" lvl="1" indent="-1440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en-US" sz="1400" dirty="0"/>
              <a:t>On-site: 180</a:t>
            </a:r>
          </a:p>
          <a:p>
            <a:pPr marL="180000" lvl="1" indent="-1440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en-US" sz="1400" dirty="0"/>
              <a:t>Coated: 134</a:t>
            </a:r>
            <a:endParaRPr lang="en-GB" sz="1400" dirty="0"/>
          </a:p>
        </p:txBody>
      </p:sp>
      <p:pic>
        <p:nvPicPr>
          <p:cNvPr id="11" name="Content Placeholder 12" descr="A group of people in a factory&#10;&#10;Description automatically generated">
            <a:extLst>
              <a:ext uri="{FF2B5EF4-FFF2-40B4-BE49-F238E27FC236}">
                <a16:creationId xmlns:a16="http://schemas.microsoft.com/office/drawing/2014/main" id="{BC7F90F1-5621-8412-56E5-9D4BC2C4B3B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12" y="1244740"/>
            <a:ext cx="3329669" cy="2496716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53A25D-4E7E-5893-55B5-E86F85D6CE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312" y="3850123"/>
            <a:ext cx="3328177" cy="249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1072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B8B6617-84B7-E664-7703-6D26CFF0E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9737238" cy="1136073"/>
          </a:xfrm>
        </p:spPr>
        <p:txBody>
          <a:bodyPr/>
          <a:lstStyle/>
          <a:p>
            <a:r>
              <a:rPr lang="en-US"/>
              <a:t>M4 Mirror installed in its stand at </a:t>
            </a:r>
            <a:r>
              <a:rPr lang="en-US" err="1"/>
              <a:t>Microgate</a:t>
            </a:r>
            <a:r>
              <a:rPr lang="en-US"/>
              <a:t> 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D7CF32-8072-6B62-DD79-C45331687E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F481B9-E6A6-7D53-A189-DE4C74B1D89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73CB43-6AA0-8005-BC03-9B6388AE0B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47501" y="1437290"/>
            <a:ext cx="3742857" cy="4951756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96AE2E-6053-ED20-7F43-7E94C82A2B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057" y="1206471"/>
            <a:ext cx="7080430" cy="5255635"/>
          </a:xfrm>
          <a:prstGeom prst="rect">
            <a:avLst/>
          </a:prstGeom>
          <a:solidFill>
            <a:schemeClr val="bg2"/>
          </a:solidFill>
          <a:ln w="76200"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9427425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4_09_04_ELT_sunrise_h264-420_Rec-709L_4KUHD_24_UHQ-stabilize_sharp2_slomo">
            <a:hlinkClick r:id="" action="ppaction://media"/>
            <a:extLst>
              <a:ext uri="{FF2B5EF4-FFF2-40B4-BE49-F238E27FC236}">
                <a16:creationId xmlns:a16="http://schemas.microsoft.com/office/drawing/2014/main" id="{9F309332-EFEB-19F7-B22E-E40FC4AD71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46"/>
            <a:ext cx="12194886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6" imgW="410" imgH="409" progId="TCLayout.ActiveDocument.1">
                  <p:embed/>
                </p:oleObj>
              </mc:Choice>
              <mc:Fallback>
                <p:oleObj name="think-cell Folie" r:id="rId6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ubtitle 4">
            <a:extLst>
              <a:ext uri="{FF2B5EF4-FFF2-40B4-BE49-F238E27FC236}">
                <a16:creationId xmlns:a16="http://schemas.microsoft.com/office/drawing/2014/main" id="{E577A80C-A932-F95B-8649-D115836B44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el 3">
            <a:extLst>
              <a:ext uri="{FF2B5EF4-FFF2-40B4-BE49-F238E27FC236}">
                <a16:creationId xmlns:a16="http://schemas.microsoft.com/office/drawing/2014/main" id="{F33002C3-90EC-F086-BE15-78889F1F0617}"/>
              </a:ext>
            </a:extLst>
          </p:cNvPr>
          <p:cNvSpPr txBox="1">
            <a:spLocks/>
          </p:cNvSpPr>
          <p:nvPr/>
        </p:nvSpPr>
        <p:spPr>
          <a:xfrm>
            <a:off x="869422" y="6360720"/>
            <a:ext cx="2664435" cy="3229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1600" b="0" i="1">
                <a:latin typeface="Arial"/>
                <a:ea typeface="+mn-ea"/>
                <a:cs typeface="+mn-cs"/>
              </a:rPr>
              <a:t>Credit: B. </a:t>
            </a:r>
            <a:r>
              <a:rPr lang="en-US" sz="1600" b="0" i="1" err="1">
                <a:latin typeface="Arial"/>
                <a:ea typeface="+mn-ea"/>
                <a:cs typeface="+mn-cs"/>
              </a:rPr>
              <a:t>Häußler</a:t>
            </a:r>
            <a:r>
              <a:rPr lang="en-US" sz="1600" b="0" i="1">
                <a:latin typeface="Arial"/>
                <a:ea typeface="+mn-ea"/>
                <a:cs typeface="+mn-cs"/>
              </a:rPr>
              <a:t>/ESO</a:t>
            </a:r>
            <a:endParaRPr lang="en-GB" sz="280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7C4C2CF-72F1-FFA8-7B7E-939AE544C6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50B081F-1A1B-B032-394A-FF1A3162AD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CD2EFCA-A05B-0DD6-CD3B-126D5606C7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Ramsay, November 25th - 28th, Instrument Control Systems 2024</a:t>
            </a:r>
            <a:endParaRPr lang="en-GB" i="1" noProof="0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0D46F92-B119-6BBA-24AC-C08AAF55B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70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Ramsay,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Suzanne Ramsay – sramsay@eso.org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1034</TotalTime>
  <Words>237</Words>
  <Application>Microsoft Office PowerPoint</Application>
  <PresentationFormat>Widescreen</PresentationFormat>
  <Paragraphs>38</Paragraphs>
  <Slides>7</Slides>
  <Notes>1</Notes>
  <HiddenSlides>0</HiddenSlides>
  <MMClips>2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Georgia</vt:lpstr>
      <vt:lpstr>Wingdings</vt:lpstr>
      <vt:lpstr>Office</vt:lpstr>
      <vt:lpstr>think-cell Folie</vt:lpstr>
      <vt:lpstr>Welcome</vt:lpstr>
      <vt:lpstr>Status ??  October – ????</vt:lpstr>
      <vt:lpstr>Dome rotation for installation of 2nd altitude track on 18th Sep.</vt:lpstr>
      <vt:lpstr>M1 Segment Assemblies</vt:lpstr>
      <vt:lpstr>M4 Mirror installed in its stand at Microgate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Suzanne Ramsay</cp:lastModifiedBy>
  <cp:revision>100</cp:revision>
  <dcterms:created xsi:type="dcterms:W3CDTF">2023-10-25T15:44:01Z</dcterms:created>
  <dcterms:modified xsi:type="dcterms:W3CDTF">2024-11-20T15:29:12Z</dcterms:modified>
</cp:coreProperties>
</file>