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2.xml" ContentType="application/vnd.openxmlformats-officedocument.theme+xml"/>
  <Override PartName="/ppt/tags/tag1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88" r:id="rId3"/>
    <p:sldId id="330" r:id="rId4"/>
    <p:sldId id="325" r:id="rId5"/>
    <p:sldId id="318" r:id="rId6"/>
    <p:sldId id="320" r:id="rId7"/>
    <p:sldId id="322" r:id="rId8"/>
    <p:sldId id="321" r:id="rId9"/>
    <p:sldId id="332" r:id="rId10"/>
    <p:sldId id="333" r:id="rId11"/>
    <p:sldId id="334" r:id="rId12"/>
    <p:sldId id="310" r:id="rId13"/>
    <p:sldId id="312" r:id="rId14"/>
    <p:sldId id="323" r:id="rId15"/>
    <p:sldId id="339" r:id="rId16"/>
    <p:sldId id="337" r:id="rId17"/>
    <p:sldId id="341" r:id="rId18"/>
    <p:sldId id="327" r:id="rId19"/>
    <p:sldId id="340" r:id="rId20"/>
    <p:sldId id="331" r:id="rId21"/>
    <p:sldId id="289" r:id="rId22"/>
    <p:sldId id="326" r:id="rId23"/>
    <p:sldId id="290" r:id="rId24"/>
    <p:sldId id="298" r:id="rId25"/>
    <p:sldId id="299" r:id="rId26"/>
    <p:sldId id="300" r:id="rId27"/>
    <p:sldId id="306" r:id="rId28"/>
    <p:sldId id="302" r:id="rId29"/>
    <p:sldId id="303" r:id="rId30"/>
    <p:sldId id="305" r:id="rId31"/>
    <p:sldId id="316" r:id="rId32"/>
    <p:sldId id="336" r:id="rId33"/>
    <p:sldId id="308" r:id="rId34"/>
    <p:sldId id="311" r:id="rId35"/>
    <p:sldId id="314" r:id="rId36"/>
    <p:sldId id="328" r:id="rId37"/>
    <p:sldId id="319" r:id="rId38"/>
    <p:sldId id="338" r:id="rId39"/>
    <p:sldId id="285" r:id="rId40"/>
  </p:sldIdLst>
  <p:sldSz cx="12192000" cy="6858000"/>
  <p:notesSz cx="6858000" cy="9144000"/>
  <p:custDataLst>
    <p:tags r:id="rId42"/>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336600"/>
    <a:srgbClr val="D210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97604" autoAdjust="0"/>
  </p:normalViewPr>
  <p:slideViewPr>
    <p:cSldViewPr snapToGrid="0">
      <p:cViewPr varScale="1">
        <p:scale>
          <a:sx n="104" d="100"/>
          <a:sy n="104" d="100"/>
        </p:scale>
        <p:origin x="138" y="1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2189C-3680-4E34-AEC6-9D75DCBF6EAC}" type="datetimeFigureOut">
              <a:rPr lang="de-CH" smtClean="0"/>
              <a:t>22.11.2024</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E3F41-BE06-4DE3-A191-16FB7717111A}" type="slidenum">
              <a:rPr lang="de-CH" smtClean="0"/>
              <a:t>‹#›</a:t>
            </a:fld>
            <a:endParaRPr lang="de-CH"/>
          </a:p>
        </p:txBody>
      </p:sp>
    </p:spTree>
    <p:extLst>
      <p:ext uri="{BB962C8B-B14F-4D97-AF65-F5344CB8AC3E}">
        <p14:creationId xmlns:p14="http://schemas.microsoft.com/office/powerpoint/2010/main" val="1953281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Image representation of a Cryogenic device. They all share a common functionality with respect of the composition of the image and its attributes</a:t>
            </a:r>
            <a:endParaRPr lang="en-GB" dirty="0"/>
          </a:p>
          <a:p>
            <a:endParaRPr lang="en-GB" dirty="0"/>
          </a:p>
        </p:txBody>
      </p:sp>
      <p:sp>
        <p:nvSpPr>
          <p:cNvPr id="4" name="Slide Number Placeholder 3"/>
          <p:cNvSpPr>
            <a:spLocks noGrp="1"/>
          </p:cNvSpPr>
          <p:nvPr>
            <p:ph type="sldNum" sz="quarter" idx="5"/>
          </p:nvPr>
        </p:nvSpPr>
        <p:spPr/>
        <p:txBody>
          <a:bodyPr/>
          <a:lstStyle/>
          <a:p>
            <a:fld id="{F21E3F41-BE06-4DE3-A191-16FB7717111A}" type="slidenum">
              <a:rPr lang="de-CH" smtClean="0"/>
              <a:t>24</a:t>
            </a:fld>
            <a:endParaRPr lang="de-CH"/>
          </a:p>
        </p:txBody>
      </p:sp>
    </p:spTree>
    <p:extLst>
      <p:ext uri="{BB962C8B-B14F-4D97-AF65-F5344CB8AC3E}">
        <p14:creationId xmlns:p14="http://schemas.microsoft.com/office/powerpoint/2010/main" val="3136211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Reusable framework controls that are available primarily to be used in a control composition, but that may also be used individually.</a:t>
            </a:r>
            <a:endParaRPr lang="en-GB" dirty="0"/>
          </a:p>
        </p:txBody>
      </p:sp>
      <p:sp>
        <p:nvSpPr>
          <p:cNvPr id="4" name="Slide Number Placeholder 3"/>
          <p:cNvSpPr>
            <a:spLocks noGrp="1"/>
          </p:cNvSpPr>
          <p:nvPr>
            <p:ph type="sldNum" sz="quarter" idx="5"/>
          </p:nvPr>
        </p:nvSpPr>
        <p:spPr/>
        <p:txBody>
          <a:bodyPr/>
          <a:lstStyle/>
          <a:p>
            <a:fld id="{F21E3F41-BE06-4DE3-A191-16FB7717111A}" type="slidenum">
              <a:rPr lang="de-CH" smtClean="0"/>
              <a:t>26</a:t>
            </a:fld>
            <a:endParaRPr lang="de-CH"/>
          </a:p>
        </p:txBody>
      </p:sp>
    </p:spTree>
    <p:extLst>
      <p:ext uri="{BB962C8B-B14F-4D97-AF65-F5344CB8AC3E}">
        <p14:creationId xmlns:p14="http://schemas.microsoft.com/office/powerpoint/2010/main" val="589486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High level representation of a Cryogenic Device</a:t>
            </a:r>
            <a:endParaRPr lang="en-GB" dirty="0"/>
          </a:p>
          <a:p>
            <a:endParaRPr lang="en-GB" dirty="0"/>
          </a:p>
        </p:txBody>
      </p:sp>
      <p:sp>
        <p:nvSpPr>
          <p:cNvPr id="4" name="Slide Number Placeholder 3"/>
          <p:cNvSpPr>
            <a:spLocks noGrp="1"/>
          </p:cNvSpPr>
          <p:nvPr>
            <p:ph type="sldNum" sz="quarter" idx="5"/>
          </p:nvPr>
        </p:nvSpPr>
        <p:spPr/>
        <p:txBody>
          <a:bodyPr/>
          <a:lstStyle/>
          <a:p>
            <a:fld id="{F21E3F41-BE06-4DE3-A191-16FB7717111A}" type="slidenum">
              <a:rPr lang="de-CH" smtClean="0"/>
              <a:t>30</a:t>
            </a:fld>
            <a:endParaRPr lang="de-CH"/>
          </a:p>
        </p:txBody>
      </p:sp>
    </p:spTree>
    <p:extLst>
      <p:ext uri="{BB962C8B-B14F-4D97-AF65-F5344CB8AC3E}">
        <p14:creationId xmlns:p14="http://schemas.microsoft.com/office/powerpoint/2010/main" val="5667517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3.svg"/><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903B410E-C319-D1E1-C0AC-8ACB67A99EA4}"/>
              </a:ext>
            </a:extLst>
          </p:cNvPr>
          <p:cNvGraphicFramePr>
            <a:graphicFrameLocks noChangeAspect="1"/>
          </p:cNvGraphicFramePr>
          <p:nvPr userDrawn="1">
            <p:custDataLst>
              <p:tags r:id="rId1"/>
            </p:custDataLst>
            <p:extLst>
              <p:ext uri="{D42A27DB-BD31-4B8C-83A1-F6EECF244321}">
                <p14:modId xmlns:p14="http://schemas.microsoft.com/office/powerpoint/2010/main" val="2623984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7" y="1577975"/>
            <a:ext cx="10316307" cy="1539299"/>
          </a:xfrm>
        </p:spPr>
        <p:txBody>
          <a:bodyPr vert="horz" anchor="b"/>
          <a:lstStyle>
            <a:lvl1pPr algn="ctr">
              <a:lnSpc>
                <a:spcPct val="100000"/>
              </a:lnSpc>
              <a:defRPr sz="4000">
                <a:solidFill>
                  <a:schemeClr val="tx2"/>
                </a:solidFill>
              </a:defRPr>
            </a:lvl1pPr>
          </a:lstStyle>
          <a:p>
            <a:r>
              <a:rPr lang="en-GB" noProof="0" dirty="0"/>
              <a:t>Title of your presentation</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847" y="3740726"/>
            <a:ext cx="10316307" cy="1526309"/>
          </a:xfrm>
        </p:spPr>
        <p:txBody>
          <a:bodyPr/>
          <a:lstStyle>
            <a:lvl1pPr marL="0" indent="0" algn="ctr">
              <a:lnSpc>
                <a:spcPct val="100000"/>
              </a:lnSpc>
              <a:buNone/>
              <a:defRPr sz="2400" b="0" i="1">
                <a:solidFill>
                  <a:schemeClr val="tx2"/>
                </a:solidFill>
                <a:latin typeface="+mn-lt"/>
              </a:defRPr>
            </a:lvl1pPr>
            <a:lvl2pPr marL="0" indent="0" algn="ctr">
              <a:lnSpc>
                <a:spcPct val="100000"/>
              </a:lnSpc>
              <a:buNone/>
              <a:defRPr sz="2400" b="0" i="1">
                <a:solidFill>
                  <a:schemeClr val="tx2"/>
                </a:solidFill>
                <a:latin typeface="+mn-lt"/>
              </a:defRPr>
            </a:lvl2pPr>
            <a:lvl3pPr marL="0" indent="0" algn="ctr">
              <a:lnSpc>
                <a:spcPct val="100000"/>
              </a:lnSpc>
              <a:buNone/>
              <a:defRPr sz="2400" b="0" i="1">
                <a:solidFill>
                  <a:schemeClr val="tx2"/>
                </a:solidFill>
                <a:latin typeface="+mn-lt"/>
              </a:defRPr>
            </a:lvl3pPr>
            <a:lvl4pPr marL="0" indent="0" algn="ctr">
              <a:lnSpc>
                <a:spcPct val="100000"/>
              </a:lnSpc>
              <a:buNone/>
              <a:defRPr sz="2400" b="0" i="1">
                <a:solidFill>
                  <a:schemeClr val="tx2"/>
                </a:solidFill>
                <a:latin typeface="+mn-lt"/>
              </a:defRPr>
            </a:lvl4pPr>
            <a:lvl5pPr marL="0" indent="0" algn="ctr">
              <a:lnSpc>
                <a:spcPct val="100000"/>
              </a:lnSpc>
              <a:buNone/>
              <a:defRPr sz="2400" b="0" i="1">
                <a:solidFill>
                  <a:schemeClr val="tx2"/>
                </a:solidFill>
                <a:latin typeface="+mn-lt"/>
              </a:defRPr>
            </a:lvl5pPr>
            <a:lvl6pPr marL="0" indent="0" algn="ctr">
              <a:lnSpc>
                <a:spcPct val="100000"/>
              </a:lnSpc>
              <a:buNone/>
              <a:defRPr sz="2400" b="0" i="1">
                <a:solidFill>
                  <a:schemeClr val="tx2"/>
                </a:solidFill>
                <a:latin typeface="+mn-lt"/>
              </a:defRPr>
            </a:lvl6pPr>
            <a:lvl7pPr marL="0" indent="0" algn="ctr">
              <a:lnSpc>
                <a:spcPct val="100000"/>
              </a:lnSpc>
              <a:buNone/>
              <a:defRPr sz="2400" b="0" i="1">
                <a:solidFill>
                  <a:schemeClr val="tx2"/>
                </a:solidFill>
                <a:latin typeface="+mn-lt"/>
              </a:defRPr>
            </a:lvl7pPr>
            <a:lvl8pPr marL="0" indent="0" algn="ctr">
              <a:lnSpc>
                <a:spcPct val="100000"/>
              </a:lnSpc>
              <a:buNone/>
              <a:defRPr sz="2400" b="0" i="1">
                <a:solidFill>
                  <a:schemeClr val="tx2"/>
                </a:solidFill>
                <a:latin typeface="+mn-lt"/>
              </a:defRPr>
            </a:lvl8pPr>
            <a:lvl9pPr marL="0" indent="0" algn="ctr">
              <a:lnSpc>
                <a:spcPct val="100000"/>
              </a:lnSpc>
              <a:buNone/>
              <a:defRPr sz="2400" b="0" i="1">
                <a:solidFill>
                  <a:schemeClr val="tx2"/>
                </a:solidFill>
                <a:latin typeface="+mn-lt"/>
              </a:defRPr>
            </a:lvl9pPr>
          </a:lstStyle>
          <a:p>
            <a:r>
              <a:rPr lang="en-GB" noProof="0" dirty="0"/>
              <a:t>Text</a:t>
            </a:r>
          </a:p>
        </p:txBody>
      </p:sp>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5"/>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29000"/>
            <a:ext cx="2808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ußzeilenplatzhalter 9">
            <a:extLst>
              <a:ext uri="{FF2B5EF4-FFF2-40B4-BE49-F238E27FC236}">
                <a16:creationId xmlns:a16="http://schemas.microsoft.com/office/drawing/2014/main" id="{85087112-A224-964B-32E3-DF16AB75EF43}"/>
              </a:ext>
            </a:extLst>
          </p:cNvPr>
          <p:cNvSpPr>
            <a:spLocks noGrp="1"/>
          </p:cNvSpPr>
          <p:nvPr>
            <p:ph type="ftr" sz="quarter" idx="10"/>
          </p:nvPr>
        </p:nvSpPr>
        <p:spPr/>
        <p:txBody>
          <a:bodyPr/>
          <a:lstStyle/>
          <a:p>
            <a:r>
              <a:rPr lang="en-US" noProof="0"/>
              <a:t>Diego del Valle, November 25th - 28th, Instrument Control Systems 2024</a:t>
            </a:r>
            <a:endParaRPr lang="en-GB" i="1" noProof="0" dirty="0"/>
          </a:p>
        </p:txBody>
      </p:sp>
      <p:pic>
        <p:nvPicPr>
          <p:cNvPr id="4" name="Grafik 3">
            <a:extLst>
              <a:ext uri="{FF2B5EF4-FFF2-40B4-BE49-F238E27FC236}">
                <a16:creationId xmlns:a16="http://schemas.microsoft.com/office/drawing/2014/main" id="{37C03FF2-FBF1-A407-10B6-7EBD3ABCA89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28400" y="399599"/>
            <a:ext cx="494970" cy="647783"/>
          </a:xfrm>
          <a:prstGeom prst="rect">
            <a:avLst/>
          </a:prstGeom>
        </p:spPr>
      </p:pic>
      <p:sp>
        <p:nvSpPr>
          <p:cNvPr id="5" name="Date Placeholder 3">
            <a:extLst>
              <a:ext uri="{FF2B5EF4-FFF2-40B4-BE49-F238E27FC236}">
                <a16:creationId xmlns:a16="http://schemas.microsoft.com/office/drawing/2014/main" id="{1190336D-C8E3-3383-63E9-C4CCAAA1D7B3}"/>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66D634B7-176B-801C-E816-2C762102BD8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2516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title">
    <p:bg>
      <p:bgPr>
        <a:solidFill>
          <a:schemeClr val="tx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69D95539-5CB2-37ED-D38B-E8BD00FC8918}"/>
              </a:ext>
            </a:extLst>
          </p:cNvPr>
          <p:cNvGraphicFramePr>
            <a:graphicFrameLocks noChangeAspect="1"/>
          </p:cNvGraphicFramePr>
          <p:nvPr userDrawn="1">
            <p:custDataLst>
              <p:tags r:id="rId1"/>
            </p:custDataLst>
            <p:extLst>
              <p:ext uri="{D42A27DB-BD31-4B8C-83A1-F6EECF244321}">
                <p14:modId xmlns:p14="http://schemas.microsoft.com/office/powerpoint/2010/main" val="378032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bg1"/>
                </a:solidFill>
              </a:defRPr>
            </a:lvl1pPr>
          </a:lstStyle>
          <a:p>
            <a:r>
              <a:rPr lang="en-GB" noProof="0" dirty="0"/>
              <a:t>This is the chapter title and </a:t>
            </a:r>
            <a:br>
              <a:rPr lang="en-GB" noProof="0" dirty="0"/>
            </a:br>
            <a:r>
              <a:rPr lang="en-GB" noProof="0" dirty="0"/>
              <a:t>it can go on 3 to 4 lines.</a:t>
            </a:r>
            <a:br>
              <a:rPr lang="en-GB" noProof="0" dirty="0"/>
            </a:br>
            <a:r>
              <a:rPr lang="en-GB" noProof="0" dirty="0"/>
              <a:t>Arial Bold, 40 pt, white</a:t>
            </a:r>
          </a:p>
        </p:txBody>
      </p:sp>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3" name="Date Placeholder 3">
            <a:extLst>
              <a:ext uri="{FF2B5EF4-FFF2-40B4-BE49-F238E27FC236}">
                <a16:creationId xmlns:a16="http://schemas.microsoft.com/office/drawing/2014/main" id="{FDA00B84-F826-7AC9-A28F-475EBB97343D}"/>
              </a:ext>
            </a:extLst>
          </p:cNvPr>
          <p:cNvSpPr>
            <a:spLocks noGrp="1"/>
          </p:cNvSpPr>
          <p:nvPr>
            <p:ph type="dt" sz="half" idx="2"/>
          </p:nvPr>
        </p:nvSpPr>
        <p:spPr>
          <a:xfrm rot="16200000">
            <a:off x="9209197" y="3561559"/>
            <a:ext cx="5342305"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AFC67C5E-C5D4-9326-4183-C80C10ABD343}"/>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solidFill>
                  <a:schemeClr val="bg1"/>
                </a:solidFill>
              </a:rPr>
              <a:pPr/>
              <a:t>‹#›</a:t>
            </a:fld>
            <a:endParaRPr lang="en-GB">
              <a:solidFill>
                <a:schemeClr val="bg1"/>
              </a:solidFill>
            </a:endParaRPr>
          </a:p>
        </p:txBody>
      </p:sp>
    </p:spTree>
    <p:extLst>
      <p:ext uri="{BB962C8B-B14F-4D97-AF65-F5344CB8AC3E}">
        <p14:creationId xmlns:p14="http://schemas.microsoft.com/office/powerpoint/2010/main" val="4024808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AF73511-5300-CCC6-5C11-A8FDAEBF7B7F}"/>
              </a:ext>
            </a:extLst>
          </p:cNvPr>
          <p:cNvGraphicFramePr>
            <a:graphicFrameLocks noChangeAspect="1"/>
          </p:cNvGraphicFramePr>
          <p:nvPr userDrawn="1">
            <p:custDataLst>
              <p:tags r:id="rId1"/>
            </p:custDataLst>
            <p:extLst>
              <p:ext uri="{D42A27DB-BD31-4B8C-83A1-F6EECF244321}">
                <p14:modId xmlns:p14="http://schemas.microsoft.com/office/powerpoint/2010/main" val="598768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tx2"/>
                </a:solidFill>
              </a:defRPr>
            </a:lvl1pPr>
          </a:lstStyle>
          <a:p>
            <a:r>
              <a:rPr lang="en-GB" noProof="0" dirty="0"/>
              <a:t>There could be a </a:t>
            </a:r>
            <a:br>
              <a:rPr lang="en-GB" noProof="0" dirty="0"/>
            </a:br>
            <a:r>
              <a:rPr lang="en-GB" noProof="0" dirty="0"/>
              <a:t>section title as well.</a:t>
            </a:r>
            <a:br>
              <a:rPr lang="en-GB" noProof="0" dirty="0"/>
            </a:br>
            <a:r>
              <a:rPr lang="en-GB" noProof="0" dirty="0"/>
              <a:t>Arial Bold, 40 pt, blue</a:t>
            </a:r>
          </a:p>
        </p:txBody>
      </p:sp>
      <p:pic>
        <p:nvPicPr>
          <p:cNvPr id="4" name="Grafik 3">
            <a:extLst>
              <a:ext uri="{FF2B5EF4-FFF2-40B4-BE49-F238E27FC236}">
                <a16:creationId xmlns:a16="http://schemas.microsoft.com/office/drawing/2014/main" id="{CE3957A0-AB22-3832-DD70-E9DDB209C55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599"/>
            <a:ext cx="494970" cy="647783"/>
          </a:xfrm>
          <a:prstGeom prst="rect">
            <a:avLst/>
          </a:prstGeom>
        </p:spPr>
      </p:pic>
      <p:sp>
        <p:nvSpPr>
          <p:cNvPr id="3" name="Date Placeholder 3">
            <a:extLst>
              <a:ext uri="{FF2B5EF4-FFF2-40B4-BE49-F238E27FC236}">
                <a16:creationId xmlns:a16="http://schemas.microsoft.com/office/drawing/2014/main" id="{49035807-A58D-C6A4-D7C0-1E12619E1F7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31C37D7-F11D-6494-2E15-335F7B85337B}"/>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3384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B">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18884" y="451141"/>
            <a:ext cx="497477" cy="647783"/>
          </a:xfrm>
          <a:prstGeom prst="rect">
            <a:avLst/>
          </a:prstGeom>
        </p:spPr>
      </p:pic>
      <p:pic>
        <p:nvPicPr>
          <p:cNvPr id="2" name="Grafik 1">
            <a:extLst>
              <a:ext uri="{FF2B5EF4-FFF2-40B4-BE49-F238E27FC236}">
                <a16:creationId xmlns:a16="http://schemas.microsoft.com/office/drawing/2014/main" id="{F8E82346-05BA-CCC7-D114-7954D9FACF3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28105" y="399599"/>
            <a:ext cx="494970" cy="647783"/>
          </a:xfrm>
          <a:prstGeom prst="rect">
            <a:avLst/>
          </a:prstGeom>
        </p:spPr>
      </p:pic>
      <p:sp>
        <p:nvSpPr>
          <p:cNvPr id="3" name="Date Placeholder 3">
            <a:extLst>
              <a:ext uri="{FF2B5EF4-FFF2-40B4-BE49-F238E27FC236}">
                <a16:creationId xmlns:a16="http://schemas.microsoft.com/office/drawing/2014/main" id="{30C562AB-F20A-0117-8ABB-4C6CAE32BA4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C7873F94-186D-3156-FEFA-3F0B7F845A2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1787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SmartArt-Platzhalter 5">
            <a:extLst>
              <a:ext uri="{FF2B5EF4-FFF2-40B4-BE49-F238E27FC236}">
                <a16:creationId xmlns:a16="http://schemas.microsoft.com/office/drawing/2014/main" id="{D0155401-1AEB-1D20-0D21-BFCA0D159CD7}"/>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74B34766-A3BB-4165-CC57-2BE3C22A1D4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983450F8-6306-9500-F151-BDB19750364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6623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T+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en-GB" noProof="0" dirty="0"/>
              <a:t>Image Placeholder</a:t>
            </a:r>
          </a:p>
        </p:txBody>
      </p:sp>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full background image</a:t>
            </a:r>
          </a:p>
          <a:p>
            <a:pPr lvl="0"/>
            <a:r>
              <a:rPr lang="en-GB" noProof="0" dirty="0"/>
              <a:t>Arial, 24 pt, white, centre aligned</a:t>
            </a:r>
          </a:p>
        </p:txBody>
      </p:sp>
      <p:sp>
        <p:nvSpPr>
          <p:cNvPr id="6" name="SmartArt-Platzhalter 5">
            <a:extLst>
              <a:ext uri="{FF2B5EF4-FFF2-40B4-BE49-F238E27FC236}">
                <a16:creationId xmlns:a16="http://schemas.microsoft.com/office/drawing/2014/main" id="{433C8CD0-D1FB-D1D7-F1A0-5048999E0FED}"/>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3" name="Date Placeholder 3">
            <a:extLst>
              <a:ext uri="{FF2B5EF4-FFF2-40B4-BE49-F238E27FC236}">
                <a16:creationId xmlns:a16="http://schemas.microsoft.com/office/drawing/2014/main" id="{D85A207C-46C0-F407-78B2-6640ADE3C86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44C000D7-8B88-2B9E-A1D0-2A106D9C7D5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09326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T+BB">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defRPr>
            </a:lvl1pPr>
          </a:lstStyle>
          <a:p>
            <a:r>
              <a:rPr lang="en-GB" noProof="0" dirty="0"/>
              <a:t>Headline Arial bold, 30 pt</a:t>
            </a:r>
          </a:p>
        </p:txBody>
      </p:sp>
      <p:sp>
        <p:nvSpPr>
          <p:cNvPr id="6" name="Textplatzhalter 4">
            <a:extLst>
              <a:ext uri="{FF2B5EF4-FFF2-40B4-BE49-F238E27FC236}">
                <a16:creationId xmlns:a16="http://schemas.microsoft.com/office/drawing/2014/main" id="{20D47E81-E9A6-BB7A-A5AC-082A992B80FE}"/>
              </a:ext>
            </a:extLst>
          </p:cNvPr>
          <p:cNvSpPr>
            <a:spLocks noGrp="1"/>
          </p:cNvSpPr>
          <p:nvPr>
            <p:ph type="body" sz="quarter" idx="14"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blue background</a:t>
            </a:r>
          </a:p>
          <a:p>
            <a:pPr lvl="0"/>
            <a:r>
              <a:rPr lang="en-GB" noProof="0" dirty="0"/>
              <a:t>Arial, 24 pt, white, centre aligned</a:t>
            </a:r>
          </a:p>
        </p:txBody>
      </p:sp>
      <p:sp>
        <p:nvSpPr>
          <p:cNvPr id="3" name="Fußzeilenplatzhalter 2">
            <a:extLst>
              <a:ext uri="{FF2B5EF4-FFF2-40B4-BE49-F238E27FC236}">
                <a16:creationId xmlns:a16="http://schemas.microsoft.com/office/drawing/2014/main" id="{A693884E-30FD-BE94-EB74-D5EBDFB37FAA}"/>
              </a:ext>
            </a:extLst>
          </p:cNvPr>
          <p:cNvSpPr>
            <a:spLocks noGrp="1"/>
          </p:cNvSpPr>
          <p:nvPr>
            <p:ph type="ftr" sz="quarter" idx="13"/>
          </p:nvPr>
        </p:nvSpPr>
        <p:spPr/>
        <p:txBody>
          <a:bodyPr/>
          <a:lstStyle>
            <a:lvl1pPr>
              <a:defRPr i="0">
                <a:solidFill>
                  <a:schemeClr val="bg1"/>
                </a:solidFill>
              </a:defRPr>
            </a:lvl1pPr>
          </a:lstStyle>
          <a:p>
            <a:r>
              <a:rPr lang="en-US" noProof="0"/>
              <a:t>Diego del Valle, November 25th - 28th, Instrument Control Systems 2024</a:t>
            </a:r>
            <a:endParaRPr lang="en-GB" i="1" noProof="0" dirty="0"/>
          </a:p>
        </p:txBody>
      </p:sp>
      <p:pic>
        <p:nvPicPr>
          <p:cNvPr id="7" name="Grafik 6">
            <a:extLst>
              <a:ext uri="{FF2B5EF4-FFF2-40B4-BE49-F238E27FC236}">
                <a16:creationId xmlns:a16="http://schemas.microsoft.com/office/drawing/2014/main" id="{F5C1DCEA-8A03-ED66-EC67-A829554C2C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600"/>
            <a:ext cx="497477" cy="647783"/>
          </a:xfrm>
          <a:prstGeom prst="rect">
            <a:avLst/>
          </a:prstGeom>
        </p:spPr>
      </p:pic>
      <p:cxnSp>
        <p:nvCxnSpPr>
          <p:cNvPr id="4" name="Gerader Verbinder 3">
            <a:extLst>
              <a:ext uri="{FF2B5EF4-FFF2-40B4-BE49-F238E27FC236}">
                <a16:creationId xmlns:a16="http://schemas.microsoft.com/office/drawing/2014/main" id="{C01649B5-7285-2559-21A4-3C609DF08973}"/>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3">
            <a:extLst>
              <a:ext uri="{FF2B5EF4-FFF2-40B4-BE49-F238E27FC236}">
                <a16:creationId xmlns:a16="http://schemas.microsoft.com/office/drawing/2014/main" id="{2524DA13-9979-4452-B6DE-309D7DC6A152}"/>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0" name="Slide Number Placeholder 5">
            <a:extLst>
              <a:ext uri="{FF2B5EF4-FFF2-40B4-BE49-F238E27FC236}">
                <a16:creationId xmlns:a16="http://schemas.microsoft.com/office/drawing/2014/main" id="{A15F86A8-A2DE-F488-BBD2-CF6F753289F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67847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T+WB">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tx2"/>
                </a:solidFill>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1">
                <a:solidFill>
                  <a:schemeClr val="tx1"/>
                </a:solidFill>
                <a:effectLst/>
              </a:defRPr>
            </a:lvl1pPr>
            <a:lvl2pPr marL="0" indent="0" algn="ctr">
              <a:lnSpc>
                <a:spcPct val="118000"/>
              </a:lnSpc>
              <a:spcBef>
                <a:spcPts val="1200"/>
              </a:spcBef>
              <a:buNone/>
              <a:defRPr sz="2400" b="1">
                <a:solidFill>
                  <a:schemeClr val="tx1"/>
                </a:solidFill>
                <a:effectLst/>
              </a:defRPr>
            </a:lvl2pPr>
            <a:lvl3pPr marL="0" indent="0" algn="ctr">
              <a:lnSpc>
                <a:spcPct val="118000"/>
              </a:lnSpc>
              <a:spcBef>
                <a:spcPts val="1200"/>
              </a:spcBef>
              <a:buNone/>
              <a:defRPr sz="2400" b="1">
                <a:solidFill>
                  <a:schemeClr val="tx1"/>
                </a:solidFill>
                <a:effectLst/>
              </a:defRPr>
            </a:lvl3pPr>
            <a:lvl4pPr marL="0" indent="0" algn="ctr">
              <a:lnSpc>
                <a:spcPct val="118000"/>
              </a:lnSpc>
              <a:spcBef>
                <a:spcPts val="1200"/>
              </a:spcBef>
              <a:buFont typeface="Arial" panose="020B0604020202020204" pitchFamily="34" charset="0"/>
              <a:buNone/>
              <a:defRPr sz="2400" b="1">
                <a:solidFill>
                  <a:schemeClr val="tx1"/>
                </a:solidFill>
                <a:effectLst/>
              </a:defRPr>
            </a:lvl4pPr>
            <a:lvl5pPr marL="0" indent="0" algn="ctr">
              <a:lnSpc>
                <a:spcPct val="118000"/>
              </a:lnSpc>
              <a:spcBef>
                <a:spcPts val="1200"/>
              </a:spcBef>
              <a:buNone/>
              <a:defRPr sz="2400" b="1">
                <a:solidFill>
                  <a:schemeClr val="tx1"/>
                </a:solidFill>
                <a:effectLst/>
              </a:defRPr>
            </a:lvl5pPr>
            <a:lvl6pPr marL="0" indent="0" algn="ctr">
              <a:lnSpc>
                <a:spcPct val="118000"/>
              </a:lnSpc>
              <a:spcBef>
                <a:spcPts val="1200"/>
              </a:spcBef>
              <a:buNone/>
              <a:defRPr sz="2400" b="1">
                <a:solidFill>
                  <a:schemeClr val="tx1"/>
                </a:solidFill>
                <a:effectLst/>
              </a:defRPr>
            </a:lvl6pPr>
            <a:lvl7pPr marL="0" indent="0" algn="ctr">
              <a:lnSpc>
                <a:spcPct val="118000"/>
              </a:lnSpc>
              <a:spcBef>
                <a:spcPts val="1200"/>
              </a:spcBef>
              <a:buFont typeface="Arial" panose="020B0604020202020204" pitchFamily="34" charset="0"/>
              <a:buNone/>
              <a:defRPr sz="2400" b="1">
                <a:solidFill>
                  <a:schemeClr val="tx1"/>
                </a:solidFill>
                <a:effectLst/>
              </a:defRPr>
            </a:lvl7pPr>
            <a:lvl8pPr marL="0" indent="0" algn="ctr">
              <a:lnSpc>
                <a:spcPct val="118000"/>
              </a:lnSpc>
              <a:spcBef>
                <a:spcPts val="1200"/>
              </a:spcBef>
              <a:buFont typeface="Arial" panose="020B0604020202020204" pitchFamily="34" charset="0"/>
              <a:buNone/>
              <a:defRPr sz="2400" b="1">
                <a:solidFill>
                  <a:schemeClr val="tx1"/>
                </a:solidFill>
                <a:effectLst/>
              </a:defRPr>
            </a:lvl8pPr>
            <a:lvl9pPr marL="0" indent="0" algn="ctr">
              <a:lnSpc>
                <a:spcPct val="118000"/>
              </a:lnSpc>
              <a:spcBef>
                <a:spcPts val="1200"/>
              </a:spcBef>
              <a:buFont typeface="Arial" panose="020B0604020202020204" pitchFamily="34" charset="0"/>
              <a:buNone/>
              <a:defRPr sz="2400" b="1" i="0">
                <a:solidFill>
                  <a:schemeClr val="tx1"/>
                </a:solidFill>
                <a:effectLst/>
                <a:latin typeface="+mn-lt"/>
              </a:defRPr>
            </a:lvl9pPr>
          </a:lstStyle>
          <a:p>
            <a:pPr lvl="0"/>
            <a:r>
              <a:rPr lang="en-GB" noProof="0" dirty="0"/>
              <a:t>1-Column Text + white background</a:t>
            </a:r>
          </a:p>
          <a:p>
            <a:pPr lvl="0"/>
            <a:r>
              <a:rPr lang="en-GB" noProof="0" dirty="0"/>
              <a:t>Arial Bold, 24 pt, white, centre aligned</a:t>
            </a:r>
          </a:p>
        </p:txBody>
      </p:sp>
      <p:sp>
        <p:nvSpPr>
          <p:cNvPr id="4" name="Fußzeilenplatzhalter 3">
            <a:extLst>
              <a:ext uri="{FF2B5EF4-FFF2-40B4-BE49-F238E27FC236}">
                <a16:creationId xmlns:a16="http://schemas.microsoft.com/office/drawing/2014/main" id="{F5A77A81-4D96-818A-C166-E1A70E33BA3F}"/>
              </a:ext>
            </a:extLst>
          </p:cNvPr>
          <p:cNvSpPr>
            <a:spLocks noGrp="1"/>
          </p:cNvSpPr>
          <p:nvPr>
            <p:ph type="ftr" sz="quarter" idx="13"/>
          </p:nvPr>
        </p:nvSpPr>
        <p:spPr/>
        <p:txBody>
          <a:bodyPr/>
          <a:lstStyle/>
          <a:p>
            <a:r>
              <a:rPr lang="en-US" noProof="0"/>
              <a:t>Diego del Valle, November 25th - 28th, Instrument Control Systems 2024</a:t>
            </a:r>
            <a:endParaRPr lang="en-GB" i="1" noProof="0" dirty="0"/>
          </a:p>
        </p:txBody>
      </p:sp>
      <p:sp>
        <p:nvSpPr>
          <p:cNvPr id="3" name="Date Placeholder 3">
            <a:extLst>
              <a:ext uri="{FF2B5EF4-FFF2-40B4-BE49-F238E27FC236}">
                <a16:creationId xmlns:a16="http://schemas.microsoft.com/office/drawing/2014/main" id="{405B547A-BEF3-D0B6-BB29-EF55FF35F5EB}"/>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B30A0426-815F-60A6-72EE-5C21B4DEC1E5}"/>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92234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2016000"/>
            <a:ext cx="10317164"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812"/>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3" name="Date Placeholder 3">
            <a:extLst>
              <a:ext uri="{FF2B5EF4-FFF2-40B4-BE49-F238E27FC236}">
                <a16:creationId xmlns:a16="http://schemas.microsoft.com/office/drawing/2014/main" id="{B813303C-C1E6-DEEA-79FE-604C62A23AD0}"/>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B122A8D-1DBE-BD85-92F3-EFE59AC18E5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20515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WB UNI">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3" name="Inhaltsplatzhalter 2">
            <a:extLst>
              <a:ext uri="{FF2B5EF4-FFF2-40B4-BE49-F238E27FC236}">
                <a16:creationId xmlns:a16="http://schemas.microsoft.com/office/drawing/2014/main" id="{8FA90899-A4C8-752A-5D1C-111AA2B50FD3}"/>
              </a:ext>
            </a:extLst>
          </p:cNvPr>
          <p:cNvSpPr>
            <a:spLocks noGrp="1"/>
          </p:cNvSpPr>
          <p:nvPr>
            <p:ph idx="1" hasCustomPrompt="1"/>
          </p:nvPr>
        </p:nvSpPr>
        <p:spPr>
          <a:xfrm>
            <a:off x="936624" y="2016000"/>
            <a:ext cx="10317600"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000"/>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4" name="Fußzeilenplatzhalter 3">
            <a:extLst>
              <a:ext uri="{FF2B5EF4-FFF2-40B4-BE49-F238E27FC236}">
                <a16:creationId xmlns:a16="http://schemas.microsoft.com/office/drawing/2014/main" id="{9EC29A70-B5A7-321C-D517-8E7C6FFAE332}"/>
              </a:ext>
            </a:extLst>
          </p:cNvPr>
          <p:cNvSpPr>
            <a:spLocks noGrp="1"/>
          </p:cNvSpPr>
          <p:nvPr>
            <p:ph type="ftr" sz="quarter" idx="13"/>
          </p:nvPr>
        </p:nvSpPr>
        <p:spPr/>
        <p:txBody>
          <a:bodyPr/>
          <a:lstStyle/>
          <a:p>
            <a:r>
              <a:rPr lang="en-US" noProof="0"/>
              <a:t>Diego del Valle, November 25th - 28th, Instrument Control Systems 2024</a:t>
            </a:r>
            <a:endParaRPr lang="en-GB" i="1" noProof="0" dirty="0"/>
          </a:p>
        </p:txBody>
      </p:sp>
      <p:sp>
        <p:nvSpPr>
          <p:cNvPr id="5" name="Date Placeholder 3">
            <a:extLst>
              <a:ext uri="{FF2B5EF4-FFF2-40B4-BE49-F238E27FC236}">
                <a16:creationId xmlns:a16="http://schemas.microsoft.com/office/drawing/2014/main" id="{4A56F391-9E9D-5245-65CF-E3CFA03D57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4B59C018-FF84-C96B-EA76-19F07A39AD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7451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1577975"/>
            <a:ext cx="4924914"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dirty="0"/>
              <a:t>Diego del Valle, November 25th - 28th, Instrument Control Systems 2024</a:t>
            </a:r>
            <a:endParaRPr lang="en-GB" i="1" noProof="0" dirty="0"/>
          </a:p>
        </p:txBody>
      </p:sp>
      <p:sp>
        <p:nvSpPr>
          <p:cNvPr id="3" name="Textplatzhalter 6">
            <a:extLst>
              <a:ext uri="{FF2B5EF4-FFF2-40B4-BE49-F238E27FC236}">
                <a16:creationId xmlns:a16="http://schemas.microsoft.com/office/drawing/2014/main" id="{C434F63B-A1E3-D216-DA84-E887C211670C}"/>
              </a:ext>
            </a:extLst>
          </p:cNvPr>
          <p:cNvSpPr>
            <a:spLocks noGrp="1"/>
          </p:cNvSpPr>
          <p:nvPr>
            <p:ph type="body" sz="quarter" idx="14" hasCustomPrompt="1"/>
          </p:nvPr>
        </p:nvSpPr>
        <p:spPr>
          <a:xfrm>
            <a:off x="6330461" y="1577975"/>
            <a:ext cx="4923692"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4" name="Date Placeholder 3">
            <a:extLst>
              <a:ext uri="{FF2B5EF4-FFF2-40B4-BE49-F238E27FC236}">
                <a16:creationId xmlns:a16="http://schemas.microsoft.com/office/drawing/2014/main" id="{1A528556-886A-E522-20D7-EB82D68C3741}"/>
              </a:ext>
            </a:extLst>
          </p:cNvPr>
          <p:cNvSpPr>
            <a:spLocks noGrp="1"/>
          </p:cNvSpPr>
          <p:nvPr>
            <p:ph type="dt" sz="half" idx="2"/>
          </p:nvPr>
        </p:nvSpPr>
        <p:spPr>
          <a:xfrm rot="16200000">
            <a:off x="9220026" y="3572388"/>
            <a:ext cx="532064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2E248BAE-D5A4-D471-F717-01AAD766CE3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00506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T_left+1I+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9" name="Textplatzhalter 4">
            <a:extLst>
              <a:ext uri="{FF2B5EF4-FFF2-40B4-BE49-F238E27FC236}">
                <a16:creationId xmlns:a16="http://schemas.microsoft.com/office/drawing/2014/main" id="{39225FFE-1736-C769-3C9B-90F9955C6245}"/>
              </a:ext>
            </a:extLst>
          </p:cNvPr>
          <p:cNvSpPr>
            <a:spLocks noGrp="1"/>
          </p:cNvSpPr>
          <p:nvPr>
            <p:ph type="body" sz="quarter" idx="16" hasCustomPrompt="1"/>
          </p:nvPr>
        </p:nvSpPr>
        <p:spPr>
          <a:xfrm>
            <a:off x="936624" y="1575201"/>
            <a:ext cx="4924800" cy="3409928"/>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6329354" y="1575201"/>
            <a:ext cx="4924800" cy="4346174"/>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Textplatzhalter 4">
            <a:extLst>
              <a:ext uri="{FF2B5EF4-FFF2-40B4-BE49-F238E27FC236}">
                <a16:creationId xmlns:a16="http://schemas.microsoft.com/office/drawing/2014/main" id="{BDB5D0F4-A9C6-3CA4-DFA5-327FB4E85F1E}"/>
              </a:ext>
            </a:extLst>
          </p:cNvPr>
          <p:cNvSpPr>
            <a:spLocks noGrp="1"/>
          </p:cNvSpPr>
          <p:nvPr>
            <p:ph type="body" sz="quarter" idx="18" hasCustomPrompt="1"/>
          </p:nvPr>
        </p:nvSpPr>
        <p:spPr>
          <a:xfrm>
            <a:off x="936624" y="5160441"/>
            <a:ext cx="4924800" cy="792373"/>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888CA990-B59C-346B-9D77-70D444E0B893}"/>
              </a:ext>
            </a:extLst>
          </p:cNvPr>
          <p:cNvSpPr>
            <a:spLocks noGrp="1"/>
          </p:cNvSpPr>
          <p:nvPr>
            <p:ph type="ftr" sz="quarter" idx="19"/>
          </p:nvPr>
        </p:nvSpPr>
        <p:spPr/>
        <p:txBody>
          <a:bodyPr/>
          <a:lstStyle/>
          <a:p>
            <a:r>
              <a:rPr lang="en-US" dirty="0"/>
              <a:t>Diego del Valle, </a:t>
            </a:r>
            <a:r>
              <a:rPr lang="en-US" noProof="0" dirty="0"/>
              <a:t>November 25th - 28th, Instrument Control Systems 2024</a:t>
            </a:r>
            <a:endParaRPr lang="en-GB" i="1" noProof="0" dirty="0"/>
          </a:p>
        </p:txBody>
      </p:sp>
      <p:sp>
        <p:nvSpPr>
          <p:cNvPr id="4" name="Date Placeholder 3">
            <a:extLst>
              <a:ext uri="{FF2B5EF4-FFF2-40B4-BE49-F238E27FC236}">
                <a16:creationId xmlns:a16="http://schemas.microsoft.com/office/drawing/2014/main" id="{3A8F0BCB-94E0-C8DF-CA0D-110BDFA7D1FB}"/>
              </a:ext>
            </a:extLst>
          </p:cNvPr>
          <p:cNvSpPr>
            <a:spLocks noGrp="1"/>
          </p:cNvSpPr>
          <p:nvPr>
            <p:ph type="dt" sz="half" idx="2"/>
          </p:nvPr>
        </p:nvSpPr>
        <p:spPr>
          <a:xfrm rot="16200000">
            <a:off x="9203218" y="3555579"/>
            <a:ext cx="53542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6C570BC-3860-3818-C0D2-622F18C3264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37635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1T_right+1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2014539"/>
            <a:ext cx="4924800" cy="3906836"/>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8" name="Textplatzhalter 4">
            <a:extLst>
              <a:ext uri="{FF2B5EF4-FFF2-40B4-BE49-F238E27FC236}">
                <a16:creationId xmlns:a16="http://schemas.microsoft.com/office/drawing/2014/main" id="{003026FC-218C-C5AE-85BC-B669936B5730}"/>
              </a:ext>
            </a:extLst>
          </p:cNvPr>
          <p:cNvSpPr>
            <a:spLocks noGrp="1"/>
          </p:cNvSpPr>
          <p:nvPr>
            <p:ph type="body" sz="quarter" idx="16" hasCustomPrompt="1"/>
          </p:nvPr>
        </p:nvSpPr>
        <p:spPr>
          <a:xfrm>
            <a:off x="6330461" y="2014539"/>
            <a:ext cx="4924800" cy="3077093"/>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9" name="Textplatzhalter 4">
            <a:extLst>
              <a:ext uri="{FF2B5EF4-FFF2-40B4-BE49-F238E27FC236}">
                <a16:creationId xmlns:a16="http://schemas.microsoft.com/office/drawing/2014/main" id="{3178E150-19BD-8AF3-6D7D-CFCB88FAEA31}"/>
              </a:ext>
            </a:extLst>
          </p:cNvPr>
          <p:cNvSpPr>
            <a:spLocks noGrp="1"/>
          </p:cNvSpPr>
          <p:nvPr>
            <p:ph type="body" sz="quarter" idx="18" hasCustomPrompt="1"/>
          </p:nvPr>
        </p:nvSpPr>
        <p:spPr>
          <a:xfrm>
            <a:off x="6330460" y="5266944"/>
            <a:ext cx="4924800" cy="685870"/>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0A9D5B04-9C61-8EF9-BF85-893792A2844E}"/>
              </a:ext>
            </a:extLst>
          </p:cNvPr>
          <p:cNvSpPr>
            <a:spLocks noGrp="1"/>
          </p:cNvSpPr>
          <p:nvPr>
            <p:ph type="ftr" sz="quarter" idx="19"/>
          </p:nvPr>
        </p:nvSpPr>
        <p:spPr>
          <a:xfrm>
            <a:off x="936624" y="6532505"/>
            <a:ext cx="5147377" cy="175312"/>
          </a:xfrm>
        </p:spPr>
        <p:txBody>
          <a:bodyPr/>
          <a:lstStyle/>
          <a:p>
            <a:r>
              <a:rPr lang="en-US" dirty="0"/>
              <a:t>Diego del Valle, </a:t>
            </a:r>
            <a:r>
              <a:rPr lang="en-US" noProof="0" dirty="0"/>
              <a:t>November 25th - 28th, Instrument Control Systems 2024</a:t>
            </a:r>
            <a:endParaRPr lang="en-GB" i="1" noProof="0" dirty="0"/>
          </a:p>
        </p:txBody>
      </p:sp>
      <p:sp>
        <p:nvSpPr>
          <p:cNvPr id="4" name="Date Placeholder 3">
            <a:extLst>
              <a:ext uri="{FF2B5EF4-FFF2-40B4-BE49-F238E27FC236}">
                <a16:creationId xmlns:a16="http://schemas.microsoft.com/office/drawing/2014/main" id="{1BC40195-83B7-B53A-4C4E-05C189139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B7AD612-3F82-05E4-30B3-E5078599D064}"/>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737015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T+3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7847"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dirty="0"/>
              <a:t>Diego del Valle, </a:t>
            </a:r>
            <a:r>
              <a:rPr lang="en-US" noProof="0" dirty="0"/>
              <a:t>November 25th - 28th, Instrument Control Systems 2024</a:t>
            </a:r>
            <a:endParaRPr lang="en-GB" i="1" noProof="0" dirty="0"/>
          </a:p>
        </p:txBody>
      </p:sp>
      <p:sp>
        <p:nvSpPr>
          <p:cNvPr id="19" name="Textplatzhalter 4">
            <a:extLst>
              <a:ext uri="{FF2B5EF4-FFF2-40B4-BE49-F238E27FC236}">
                <a16:creationId xmlns:a16="http://schemas.microsoft.com/office/drawing/2014/main" id="{70CC73E1-9EED-A736-9EE2-90B6C7E9D83D}"/>
              </a:ext>
            </a:extLst>
          </p:cNvPr>
          <p:cNvSpPr>
            <a:spLocks noGrp="1"/>
          </p:cNvSpPr>
          <p:nvPr>
            <p:ph type="body" sz="quarter" idx="21" hasCustomPrompt="1"/>
          </p:nvPr>
        </p:nvSpPr>
        <p:spPr>
          <a:xfrm>
            <a:off x="937847"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11" name="Bildplatzhalter 9">
            <a:extLst>
              <a:ext uri="{FF2B5EF4-FFF2-40B4-BE49-F238E27FC236}">
                <a16:creationId xmlns:a16="http://schemas.microsoft.com/office/drawing/2014/main" id="{0F4346D0-02CE-145D-E53E-41F5EADE59D7}"/>
              </a:ext>
            </a:extLst>
          </p:cNvPr>
          <p:cNvSpPr>
            <a:spLocks noGrp="1"/>
          </p:cNvSpPr>
          <p:nvPr>
            <p:ph type="pic" sz="quarter" idx="17" hasCustomPrompt="1"/>
          </p:nvPr>
        </p:nvSpPr>
        <p:spPr>
          <a:xfrm>
            <a:off x="453261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Bildplatzhalter 9">
            <a:extLst>
              <a:ext uri="{FF2B5EF4-FFF2-40B4-BE49-F238E27FC236}">
                <a16:creationId xmlns:a16="http://schemas.microsoft.com/office/drawing/2014/main" id="{DF83300C-555C-31AE-7657-08C3B80290E3}"/>
              </a:ext>
            </a:extLst>
          </p:cNvPr>
          <p:cNvSpPr>
            <a:spLocks noGrp="1"/>
          </p:cNvSpPr>
          <p:nvPr>
            <p:ph type="pic" sz="quarter" idx="18" hasCustomPrompt="1"/>
          </p:nvPr>
        </p:nvSpPr>
        <p:spPr>
          <a:xfrm>
            <a:off x="812738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4" name="Textplatzhalter 4">
            <a:extLst>
              <a:ext uri="{FF2B5EF4-FFF2-40B4-BE49-F238E27FC236}">
                <a16:creationId xmlns:a16="http://schemas.microsoft.com/office/drawing/2014/main" id="{9E4E8AAF-47DA-2646-0993-9FAA209F000A}"/>
              </a:ext>
            </a:extLst>
          </p:cNvPr>
          <p:cNvSpPr>
            <a:spLocks noGrp="1"/>
          </p:cNvSpPr>
          <p:nvPr>
            <p:ph type="body" sz="quarter" idx="23" hasCustomPrompt="1"/>
          </p:nvPr>
        </p:nvSpPr>
        <p:spPr>
          <a:xfrm>
            <a:off x="453261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23" name="Textplatzhalter 4">
            <a:extLst>
              <a:ext uri="{FF2B5EF4-FFF2-40B4-BE49-F238E27FC236}">
                <a16:creationId xmlns:a16="http://schemas.microsoft.com/office/drawing/2014/main" id="{ACB2CDA3-9E5A-D7B5-CDD2-059F29B45445}"/>
              </a:ext>
            </a:extLst>
          </p:cNvPr>
          <p:cNvSpPr>
            <a:spLocks noGrp="1"/>
          </p:cNvSpPr>
          <p:nvPr>
            <p:ph type="body" sz="quarter" idx="22" hasCustomPrompt="1"/>
          </p:nvPr>
        </p:nvSpPr>
        <p:spPr>
          <a:xfrm>
            <a:off x="812738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3" name="Date Placeholder 3">
            <a:extLst>
              <a:ext uri="{FF2B5EF4-FFF2-40B4-BE49-F238E27FC236}">
                <a16:creationId xmlns:a16="http://schemas.microsoft.com/office/drawing/2014/main" id="{6B754F02-1870-6880-20CA-D4782BAD58A2}"/>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7665410-27F4-850D-DA3F-396D0AF5105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55841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T+2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B9678422-1EA6-0112-76F1-D43B34A286B3}"/>
              </a:ext>
            </a:extLst>
          </p:cNvPr>
          <p:cNvSpPr>
            <a:spLocks noGrp="1"/>
          </p:cNvSpPr>
          <p:nvPr>
            <p:ph type="pic" sz="quarter" idx="13" hasCustomPrompt="1"/>
          </p:nvPr>
        </p:nvSpPr>
        <p:spPr>
          <a:xfrm>
            <a:off x="610080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C0E322F4-5356-944A-0818-280181F03ED4}"/>
              </a:ext>
            </a:extLst>
          </p:cNvPr>
          <p:cNvSpPr>
            <a:spLocks noGrp="1"/>
          </p:cNvSpPr>
          <p:nvPr>
            <p:ph type="body" sz="quarter" idx="15" hasCustomPrompt="1"/>
          </p:nvPr>
        </p:nvSpPr>
        <p:spPr>
          <a:xfrm>
            <a:off x="937847" y="1576800"/>
            <a:ext cx="4688253"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7" name="Textplatzhalter 4">
            <a:extLst>
              <a:ext uri="{FF2B5EF4-FFF2-40B4-BE49-F238E27FC236}">
                <a16:creationId xmlns:a16="http://schemas.microsoft.com/office/drawing/2014/main" id="{EC0C8FC0-5529-1DAB-1C7E-A516CA9BB018}"/>
              </a:ext>
            </a:extLst>
          </p:cNvPr>
          <p:cNvSpPr>
            <a:spLocks noGrp="1"/>
          </p:cNvSpPr>
          <p:nvPr>
            <p:ph type="body" sz="quarter" idx="16" hasCustomPrompt="1"/>
          </p:nvPr>
        </p:nvSpPr>
        <p:spPr>
          <a:xfrm>
            <a:off x="6563946" y="1576800"/>
            <a:ext cx="4690207"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9" name="SmartArt-Platzhalter 5">
            <a:extLst>
              <a:ext uri="{FF2B5EF4-FFF2-40B4-BE49-F238E27FC236}">
                <a16:creationId xmlns:a16="http://schemas.microsoft.com/office/drawing/2014/main" id="{D4AB1337-D0F8-A165-15C7-B9FF7CF676B8}"/>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97C6DC24-4FE7-D11D-4BDE-12E056B1BEC1}"/>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0" name="Slide Number Placeholder 5">
            <a:extLst>
              <a:ext uri="{FF2B5EF4-FFF2-40B4-BE49-F238E27FC236}">
                <a16:creationId xmlns:a16="http://schemas.microsoft.com/office/drawing/2014/main" id="{2E768621-8630-6BEF-02C9-A783CD05F2F2}"/>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85355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T+3IB">
    <p:bg>
      <p:bgPr>
        <a:solidFill>
          <a:schemeClr val="bg1"/>
        </a:solidFill>
        <a:effectLst/>
      </p:bgPr>
    </p:bg>
    <p:spTree>
      <p:nvGrpSpPr>
        <p:cNvPr id="1" name=""/>
        <p:cNvGrpSpPr/>
        <p:nvPr/>
      </p:nvGrpSpPr>
      <p:grpSpPr>
        <a:xfrm>
          <a:off x="0" y="0"/>
          <a:ext cx="0" cy="0"/>
          <a:chOff x="0" y="0"/>
          <a:chExt cx="0" cy="0"/>
        </a:xfrm>
      </p:grpSpPr>
      <p:sp>
        <p:nvSpPr>
          <p:cNvPr id="2" name="Bildplatzhalter 3">
            <a:extLst>
              <a:ext uri="{FF2B5EF4-FFF2-40B4-BE49-F238E27FC236}">
                <a16:creationId xmlns:a16="http://schemas.microsoft.com/office/drawing/2014/main" id="{EDDAE350-0D3C-DE36-457E-5E66E560F5D4}"/>
              </a:ext>
            </a:extLst>
          </p:cNvPr>
          <p:cNvSpPr>
            <a:spLocks noGrp="1"/>
          </p:cNvSpPr>
          <p:nvPr>
            <p:ph type="pic" sz="quarter" idx="15" hasCustomPrompt="1"/>
          </p:nvPr>
        </p:nvSpPr>
        <p:spPr>
          <a:xfrm>
            <a:off x="40674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7" name="Bildplatzhalter 3">
            <a:extLst>
              <a:ext uri="{FF2B5EF4-FFF2-40B4-BE49-F238E27FC236}">
                <a16:creationId xmlns:a16="http://schemas.microsoft.com/office/drawing/2014/main" id="{141CE681-BD04-D23B-F809-9BA05C49E621}"/>
              </a:ext>
            </a:extLst>
          </p:cNvPr>
          <p:cNvSpPr>
            <a:spLocks noGrp="1"/>
          </p:cNvSpPr>
          <p:nvPr>
            <p:ph type="pic" sz="quarter" idx="16" hasCustomPrompt="1"/>
          </p:nvPr>
        </p:nvSpPr>
        <p:spPr>
          <a:xfrm>
            <a:off x="81348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E264DBBD-A17B-04A4-F5FC-619ACBB3212D}"/>
              </a:ext>
            </a:extLst>
          </p:cNvPr>
          <p:cNvSpPr>
            <a:spLocks noGrp="1"/>
          </p:cNvSpPr>
          <p:nvPr>
            <p:ph type="body" sz="quarter" idx="19" hasCustomPrompt="1"/>
          </p:nvPr>
        </p:nvSpPr>
        <p:spPr>
          <a:xfrm>
            <a:off x="468923"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0" name="Textplatzhalter 4">
            <a:extLst>
              <a:ext uri="{FF2B5EF4-FFF2-40B4-BE49-F238E27FC236}">
                <a16:creationId xmlns:a16="http://schemas.microsoft.com/office/drawing/2014/main" id="{1E7496E0-C109-6668-DD05-53913CC34F65}"/>
              </a:ext>
            </a:extLst>
          </p:cNvPr>
          <p:cNvSpPr>
            <a:spLocks noGrp="1"/>
          </p:cNvSpPr>
          <p:nvPr>
            <p:ph type="body" sz="quarter" idx="20" hasCustomPrompt="1"/>
          </p:nvPr>
        </p:nvSpPr>
        <p:spPr>
          <a:xfrm>
            <a:off x="45363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1" name="Textplatzhalter 4">
            <a:extLst>
              <a:ext uri="{FF2B5EF4-FFF2-40B4-BE49-F238E27FC236}">
                <a16:creationId xmlns:a16="http://schemas.microsoft.com/office/drawing/2014/main" id="{5CC8DC6C-A22B-9060-9C47-9FD44872C9B1}"/>
              </a:ext>
            </a:extLst>
          </p:cNvPr>
          <p:cNvSpPr>
            <a:spLocks noGrp="1"/>
          </p:cNvSpPr>
          <p:nvPr>
            <p:ph type="body" sz="quarter" idx="21" hasCustomPrompt="1"/>
          </p:nvPr>
        </p:nvSpPr>
        <p:spPr>
          <a:xfrm>
            <a:off x="86037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3" name="SmartArt-Platzhalter 5">
            <a:extLst>
              <a:ext uri="{FF2B5EF4-FFF2-40B4-BE49-F238E27FC236}">
                <a16:creationId xmlns:a16="http://schemas.microsoft.com/office/drawing/2014/main" id="{6ABCA5BC-4B22-3F1B-51FD-31BCF514B4C2}"/>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5" name="Date Placeholder 3">
            <a:extLst>
              <a:ext uri="{FF2B5EF4-FFF2-40B4-BE49-F238E27FC236}">
                <a16:creationId xmlns:a16="http://schemas.microsoft.com/office/drawing/2014/main" id="{353B671B-11B8-5EB5-1223-D11D272869C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C1B441EE-3C96-1FDB-E79B-71F2D5059661}"/>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98458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T+4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7F5E1F9A-AE9C-97D8-0568-8597094C67BC}"/>
              </a:ext>
            </a:extLst>
          </p:cNvPr>
          <p:cNvSpPr>
            <a:spLocks noGrp="1"/>
          </p:cNvSpPr>
          <p:nvPr>
            <p:ph type="pic" sz="quarter" idx="19" hasCustomPrompt="1"/>
          </p:nvPr>
        </p:nvSpPr>
        <p:spPr>
          <a:xfrm>
            <a:off x="610140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0" name="Bildplatzhalter 3">
            <a:extLst>
              <a:ext uri="{FF2B5EF4-FFF2-40B4-BE49-F238E27FC236}">
                <a16:creationId xmlns:a16="http://schemas.microsoft.com/office/drawing/2014/main" id="{FBD03FEE-4DCD-7D90-DAEB-5905A8023760}"/>
              </a:ext>
            </a:extLst>
          </p:cNvPr>
          <p:cNvSpPr>
            <a:spLocks noGrp="1"/>
          </p:cNvSpPr>
          <p:nvPr>
            <p:ph type="pic" sz="quarter" idx="20" hasCustomPrompt="1"/>
          </p:nvPr>
        </p:nvSpPr>
        <p:spPr>
          <a:xfrm>
            <a:off x="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1" name="Bildplatzhalter 3">
            <a:extLst>
              <a:ext uri="{FF2B5EF4-FFF2-40B4-BE49-F238E27FC236}">
                <a16:creationId xmlns:a16="http://schemas.microsoft.com/office/drawing/2014/main" id="{5FEA1EA0-5562-219A-FDDC-70D80236841D}"/>
              </a:ext>
            </a:extLst>
          </p:cNvPr>
          <p:cNvSpPr>
            <a:spLocks noGrp="1"/>
          </p:cNvSpPr>
          <p:nvPr>
            <p:ph type="pic" sz="quarter" idx="21" hasCustomPrompt="1"/>
          </p:nvPr>
        </p:nvSpPr>
        <p:spPr>
          <a:xfrm>
            <a:off x="610140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4F187DF8-0AC2-49DE-999A-CBC0F45FA378}"/>
              </a:ext>
            </a:extLst>
          </p:cNvPr>
          <p:cNvSpPr>
            <a:spLocks noGrp="1"/>
          </p:cNvSpPr>
          <p:nvPr>
            <p:ph type="body" sz="quarter" idx="12" hasCustomPrompt="1"/>
          </p:nvPr>
        </p:nvSpPr>
        <p:spPr>
          <a:xfrm>
            <a:off x="937847"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C0B8E777-CE26-4125-6914-F3392533DF02}"/>
              </a:ext>
            </a:extLst>
          </p:cNvPr>
          <p:cNvSpPr>
            <a:spLocks noGrp="1"/>
          </p:cNvSpPr>
          <p:nvPr>
            <p:ph type="body" sz="quarter" idx="25" hasCustomPrompt="1"/>
          </p:nvPr>
        </p:nvSpPr>
        <p:spPr>
          <a:xfrm>
            <a:off x="6564923"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8" name="Textplatzhalter 4">
            <a:extLst>
              <a:ext uri="{FF2B5EF4-FFF2-40B4-BE49-F238E27FC236}">
                <a16:creationId xmlns:a16="http://schemas.microsoft.com/office/drawing/2014/main" id="{0A81CF8B-A37E-09B1-47B9-4F88C24C854C}"/>
              </a:ext>
            </a:extLst>
          </p:cNvPr>
          <p:cNvSpPr>
            <a:spLocks noGrp="1"/>
          </p:cNvSpPr>
          <p:nvPr>
            <p:ph type="body" sz="quarter" idx="27" hasCustomPrompt="1"/>
          </p:nvPr>
        </p:nvSpPr>
        <p:spPr>
          <a:xfrm>
            <a:off x="937847" y="50155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3" name="Textplatzhalter 4">
            <a:extLst>
              <a:ext uri="{FF2B5EF4-FFF2-40B4-BE49-F238E27FC236}">
                <a16:creationId xmlns:a16="http://schemas.microsoft.com/office/drawing/2014/main" id="{A07C3E46-41C2-47CB-D2FD-25B518F0CEBC}"/>
              </a:ext>
            </a:extLst>
          </p:cNvPr>
          <p:cNvSpPr>
            <a:spLocks noGrp="1"/>
          </p:cNvSpPr>
          <p:nvPr>
            <p:ph type="body" sz="quarter" idx="28" hasCustomPrompt="1"/>
          </p:nvPr>
        </p:nvSpPr>
        <p:spPr>
          <a:xfrm>
            <a:off x="6564923" y="5015551"/>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8" name="SmartArt-Platzhalter 5">
            <a:extLst>
              <a:ext uri="{FF2B5EF4-FFF2-40B4-BE49-F238E27FC236}">
                <a16:creationId xmlns:a16="http://schemas.microsoft.com/office/drawing/2014/main" id="{CFA5C265-66CB-EA9E-1006-215F841338C0}"/>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4D698EEB-8508-290B-719E-40DC2BFCD997}"/>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712B761F-D416-8958-C975-EAF67347795E}"/>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00269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T+6IB">
    <p:bg>
      <p:bgPr>
        <a:solidFill>
          <a:schemeClr val="bg1"/>
        </a:solidFill>
        <a:effectLst/>
      </p:bgPr>
    </p:bg>
    <p:spTree>
      <p:nvGrpSpPr>
        <p:cNvPr id="1" name=""/>
        <p:cNvGrpSpPr/>
        <p:nvPr/>
      </p:nvGrpSpPr>
      <p:grpSpPr>
        <a:xfrm>
          <a:off x="0" y="0"/>
          <a:ext cx="0" cy="0"/>
          <a:chOff x="0" y="0"/>
          <a:chExt cx="0" cy="0"/>
        </a:xfrm>
      </p:grpSpPr>
      <p:sp>
        <p:nvSpPr>
          <p:cNvPr id="5" name="Bildplatzhalter 3">
            <a:extLst>
              <a:ext uri="{FF2B5EF4-FFF2-40B4-BE49-F238E27FC236}">
                <a16:creationId xmlns:a16="http://schemas.microsoft.com/office/drawing/2014/main" id="{6181CF1F-30E6-36E0-B375-631C095847E1}"/>
              </a:ext>
            </a:extLst>
          </p:cNvPr>
          <p:cNvSpPr>
            <a:spLocks noGrp="1"/>
          </p:cNvSpPr>
          <p:nvPr>
            <p:ph type="pic" sz="quarter" idx="20" hasCustomPrompt="1"/>
          </p:nvPr>
        </p:nvSpPr>
        <p:spPr>
          <a:xfrm>
            <a:off x="81352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2" name="Bildplatzhalter 3">
            <a:extLst>
              <a:ext uri="{FF2B5EF4-FFF2-40B4-BE49-F238E27FC236}">
                <a16:creationId xmlns:a16="http://schemas.microsoft.com/office/drawing/2014/main" id="{B09398C8-55E0-2686-999B-D58C6499FA03}"/>
              </a:ext>
            </a:extLst>
          </p:cNvPr>
          <p:cNvSpPr>
            <a:spLocks noGrp="1"/>
          </p:cNvSpPr>
          <p:nvPr>
            <p:ph type="pic" sz="quarter" idx="19" hasCustomPrompt="1"/>
          </p:nvPr>
        </p:nvSpPr>
        <p:spPr>
          <a:xfrm>
            <a:off x="40676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37ECC04-7853-9A2F-A5D6-06265A69C5A5}"/>
              </a:ext>
            </a:extLst>
          </p:cNvPr>
          <p:cNvSpPr>
            <a:spLocks noGrp="1"/>
          </p:cNvSpPr>
          <p:nvPr>
            <p:ph type="pic" sz="quarter" idx="21" hasCustomPrompt="1"/>
          </p:nvPr>
        </p:nvSpPr>
        <p:spPr>
          <a:xfrm>
            <a:off x="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DA0933D5-505E-BF1C-C98B-A0FDFCE965FD}"/>
              </a:ext>
            </a:extLst>
          </p:cNvPr>
          <p:cNvSpPr>
            <a:spLocks noGrp="1"/>
          </p:cNvSpPr>
          <p:nvPr>
            <p:ph type="pic" sz="quarter" idx="22" hasCustomPrompt="1"/>
          </p:nvPr>
        </p:nvSpPr>
        <p:spPr>
          <a:xfrm>
            <a:off x="40676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13" name="Bildplatzhalter 3">
            <a:extLst>
              <a:ext uri="{FF2B5EF4-FFF2-40B4-BE49-F238E27FC236}">
                <a16:creationId xmlns:a16="http://schemas.microsoft.com/office/drawing/2014/main" id="{9EC722AD-49A0-EEF0-464A-3B723682E99D}"/>
              </a:ext>
            </a:extLst>
          </p:cNvPr>
          <p:cNvSpPr>
            <a:spLocks noGrp="1"/>
          </p:cNvSpPr>
          <p:nvPr>
            <p:ph type="pic" sz="quarter" idx="23" hasCustomPrompt="1"/>
          </p:nvPr>
        </p:nvSpPr>
        <p:spPr>
          <a:xfrm>
            <a:off x="81352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3" name="Textplatzhalter 4">
            <a:extLst>
              <a:ext uri="{FF2B5EF4-FFF2-40B4-BE49-F238E27FC236}">
                <a16:creationId xmlns:a16="http://schemas.microsoft.com/office/drawing/2014/main" id="{620907A4-1574-D634-5960-45663CBAFB07}"/>
              </a:ext>
            </a:extLst>
          </p:cNvPr>
          <p:cNvSpPr>
            <a:spLocks noGrp="1"/>
          </p:cNvSpPr>
          <p:nvPr>
            <p:ph type="body" sz="quarter" idx="12" hasCustomPrompt="1"/>
          </p:nvPr>
        </p:nvSpPr>
        <p:spPr>
          <a:xfrm>
            <a:off x="468923"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AFBE1064-816E-B03D-B92D-BC11B67FF3A1}"/>
              </a:ext>
            </a:extLst>
          </p:cNvPr>
          <p:cNvSpPr>
            <a:spLocks noGrp="1"/>
          </p:cNvSpPr>
          <p:nvPr>
            <p:ph type="body" sz="quarter" idx="29" hasCustomPrompt="1"/>
          </p:nvPr>
        </p:nvSpPr>
        <p:spPr>
          <a:xfrm>
            <a:off x="4536324"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0" name="Textplatzhalter 4">
            <a:extLst>
              <a:ext uri="{FF2B5EF4-FFF2-40B4-BE49-F238E27FC236}">
                <a16:creationId xmlns:a16="http://schemas.microsoft.com/office/drawing/2014/main" id="{794D695A-6379-AE12-4561-221C2A05A6AF}"/>
              </a:ext>
            </a:extLst>
          </p:cNvPr>
          <p:cNvSpPr>
            <a:spLocks noGrp="1"/>
          </p:cNvSpPr>
          <p:nvPr>
            <p:ph type="body" sz="quarter" idx="30" hasCustomPrompt="1"/>
          </p:nvPr>
        </p:nvSpPr>
        <p:spPr>
          <a:xfrm>
            <a:off x="8603725" y="1581150"/>
            <a:ext cx="3119354" cy="148244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1" name="Textplatzhalter 4">
            <a:extLst>
              <a:ext uri="{FF2B5EF4-FFF2-40B4-BE49-F238E27FC236}">
                <a16:creationId xmlns:a16="http://schemas.microsoft.com/office/drawing/2014/main" id="{DCBC5F7F-7524-9228-C498-77B3F6BE9FEE}"/>
              </a:ext>
            </a:extLst>
          </p:cNvPr>
          <p:cNvSpPr>
            <a:spLocks noGrp="1"/>
          </p:cNvSpPr>
          <p:nvPr>
            <p:ph type="body" sz="quarter" idx="31" hasCustomPrompt="1"/>
          </p:nvPr>
        </p:nvSpPr>
        <p:spPr>
          <a:xfrm>
            <a:off x="468923"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2" name="Textplatzhalter 4">
            <a:extLst>
              <a:ext uri="{FF2B5EF4-FFF2-40B4-BE49-F238E27FC236}">
                <a16:creationId xmlns:a16="http://schemas.microsoft.com/office/drawing/2014/main" id="{94E61D33-FC02-F350-F412-4E7D8E1DA0EF}"/>
              </a:ext>
            </a:extLst>
          </p:cNvPr>
          <p:cNvSpPr>
            <a:spLocks noGrp="1"/>
          </p:cNvSpPr>
          <p:nvPr>
            <p:ph type="body" sz="quarter" idx="32" hasCustomPrompt="1"/>
          </p:nvPr>
        </p:nvSpPr>
        <p:spPr>
          <a:xfrm>
            <a:off x="45363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4" name="Textplatzhalter 4">
            <a:extLst>
              <a:ext uri="{FF2B5EF4-FFF2-40B4-BE49-F238E27FC236}">
                <a16:creationId xmlns:a16="http://schemas.microsoft.com/office/drawing/2014/main" id="{CB1DFC4C-4616-3BC0-218F-3B9D8E7FA0A3}"/>
              </a:ext>
            </a:extLst>
          </p:cNvPr>
          <p:cNvSpPr>
            <a:spLocks noGrp="1"/>
          </p:cNvSpPr>
          <p:nvPr>
            <p:ph type="body" sz="quarter" idx="33" hasCustomPrompt="1"/>
          </p:nvPr>
        </p:nvSpPr>
        <p:spPr>
          <a:xfrm>
            <a:off x="86037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27" name="SmartArt-Platzhalter 5">
            <a:extLst>
              <a:ext uri="{FF2B5EF4-FFF2-40B4-BE49-F238E27FC236}">
                <a16:creationId xmlns:a16="http://schemas.microsoft.com/office/drawing/2014/main" id="{014D9550-C751-E6B9-C1DE-A91B8E41A10C}"/>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9" name="Date Placeholder 3">
            <a:extLst>
              <a:ext uri="{FF2B5EF4-FFF2-40B4-BE49-F238E27FC236}">
                <a16:creationId xmlns:a16="http://schemas.microsoft.com/office/drawing/2014/main" id="{F6299F04-C96D-4539-6FD6-68641829E92D}"/>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7" name="Slide Number Placeholder 5">
            <a:extLst>
              <a:ext uri="{FF2B5EF4-FFF2-40B4-BE49-F238E27FC236}">
                <a16:creationId xmlns:a16="http://schemas.microsoft.com/office/drawing/2014/main" id="{ABC3BE50-95F9-93B1-7C3C-AA620931BD5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846475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_01">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2C10E57-699A-8121-DD38-6408EA13F28E}"/>
              </a:ext>
            </a:extLst>
          </p:cNvPr>
          <p:cNvGraphicFramePr>
            <a:graphicFrameLocks noChangeAspect="1"/>
          </p:cNvGraphicFramePr>
          <p:nvPr userDrawn="1">
            <p:custDataLst>
              <p:tags r:id="rId1"/>
            </p:custDataLst>
            <p:extLst>
              <p:ext uri="{D42A27DB-BD31-4B8C-83A1-F6EECF244321}">
                <p14:modId xmlns:p14="http://schemas.microsoft.com/office/powerpoint/2010/main" val="17847966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1" y="3429000"/>
            <a:ext cx="5627688" cy="2952750"/>
          </a:xfrm>
          <a:solidFill>
            <a:srgbClr val="D2108D"/>
          </a:solidFill>
          <a:ln w="22225" cmpd="sng">
            <a:solidFill>
              <a:schemeClr val="bg1"/>
            </a:solidFill>
            <a:miter lim="800000"/>
            <a:extLst>
              <a:ext uri="{C807C97D-BFC1-408E-A445-0C87EB9F89A2}">
                <ask:lineSketchStyleProps xmlns:ask="http://schemas.microsoft.com/office/drawing/2018/sketchyshapes">
                  <ask:type>
                    <ask:lineSketchNone/>
                  </ask:type>
                </ask:lineSketchStyleProps>
              </a:ext>
            </a:extLst>
          </a:ln>
        </p:spPr>
        <p:txBody>
          <a:bodyPr vert="horz" lIns="216000" tIns="216000" rIns="216000" bIns="216000" rtlCol="0" anchor="b">
            <a:noAutofit/>
          </a:bodyPr>
          <a:lstStyle>
            <a:lvl1pPr>
              <a:defRPr lang="de-CH">
                <a:solidFill>
                  <a:schemeClr val="bg1"/>
                </a:solidFill>
              </a:defRPr>
            </a:lvl1pPr>
          </a:lstStyle>
          <a:p>
            <a:pPr lvl="0"/>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19374"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7" name="Textplatzhalter 4">
            <a:extLst>
              <a:ext uri="{FF2B5EF4-FFF2-40B4-BE49-F238E27FC236}">
                <a16:creationId xmlns:a16="http://schemas.microsoft.com/office/drawing/2014/main" id="{31360156-9255-A812-BE46-051A4B9F1A20}"/>
              </a:ext>
            </a:extLst>
          </p:cNvPr>
          <p:cNvSpPr>
            <a:spLocks noGrp="1"/>
          </p:cNvSpPr>
          <p:nvPr>
            <p:ph type="body" sz="quarter" idx="16" hasCustomPrompt="1"/>
          </p:nvPr>
        </p:nvSpPr>
        <p:spPr>
          <a:xfrm>
            <a:off x="6564314" y="1576800"/>
            <a:ext cx="4689473" cy="1312200"/>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Creative Layout 01, Arial, 18 pt, black</a:t>
            </a:r>
          </a:p>
          <a:p>
            <a:pPr lvl="1"/>
            <a:endParaRPr lang="de-DE" dirty="0"/>
          </a:p>
        </p:txBody>
      </p:sp>
      <p:sp>
        <p:nvSpPr>
          <p:cNvPr id="2" name="Date Placeholder 3">
            <a:extLst>
              <a:ext uri="{FF2B5EF4-FFF2-40B4-BE49-F238E27FC236}">
                <a16:creationId xmlns:a16="http://schemas.microsoft.com/office/drawing/2014/main" id="{695CF15C-8172-5EC7-3580-6120E65EE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01629384-5E10-BB46-F3D3-C4C9F49C64C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332100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_02">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74991E2-D260-5369-FE3C-050962E97434}"/>
              </a:ext>
            </a:extLst>
          </p:cNvPr>
          <p:cNvGraphicFramePr>
            <a:graphicFrameLocks noChangeAspect="1"/>
          </p:cNvGraphicFramePr>
          <p:nvPr userDrawn="1">
            <p:custDataLst>
              <p:tags r:id="rId1"/>
            </p:custDataLst>
            <p:extLst>
              <p:ext uri="{D42A27DB-BD31-4B8C-83A1-F6EECF244321}">
                <p14:modId xmlns:p14="http://schemas.microsoft.com/office/powerpoint/2010/main" val="312326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0" y="1577975"/>
            <a:ext cx="5629275" cy="4803775"/>
          </a:xfrm>
          <a:solidFill>
            <a:srgbClr val="D2108D"/>
          </a:solidFill>
          <a:ln w="22225">
            <a:solidFill>
              <a:schemeClr val="bg1"/>
            </a:solidFill>
          </a:ln>
        </p:spPr>
        <p:txBody>
          <a:bodyPr lIns="216000" tIns="216000" rIns="216000" bIns="216000" anchor="b"/>
          <a:lstStyle>
            <a:lvl1pPr>
              <a:defRPr>
                <a:solidFill>
                  <a:schemeClr val="bg1"/>
                </a:solidFill>
              </a:defRPr>
            </a:lvl1pPr>
          </a:lstStyle>
          <a:p>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89475"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2" name="Textplatzhalter 4">
            <a:extLst>
              <a:ext uri="{FF2B5EF4-FFF2-40B4-BE49-F238E27FC236}">
                <a16:creationId xmlns:a16="http://schemas.microsoft.com/office/drawing/2014/main" id="{4AD3199E-D2A2-C622-CFB7-A971643DE70E}"/>
              </a:ext>
            </a:extLst>
          </p:cNvPr>
          <p:cNvSpPr>
            <a:spLocks noGrp="1"/>
          </p:cNvSpPr>
          <p:nvPr>
            <p:ph type="body" sz="quarter" idx="19" hasCustomPrompt="1"/>
          </p:nvPr>
        </p:nvSpPr>
        <p:spPr>
          <a:xfrm>
            <a:off x="936625" y="2015999"/>
            <a:ext cx="4221163" cy="3905375"/>
          </a:xfrm>
        </p:spPr>
        <p:txBody>
          <a:bodyPr anchor="b"/>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Creative Layout 2</a:t>
            </a:r>
            <a:br>
              <a:rPr lang="en-GB" noProof="0" dirty="0"/>
            </a:br>
            <a:r>
              <a:rPr lang="en-GB" noProof="0" dirty="0"/>
              <a:t>Arial, 18 pt</a:t>
            </a:r>
          </a:p>
        </p:txBody>
      </p:sp>
      <p:sp>
        <p:nvSpPr>
          <p:cNvPr id="6" name="Date Placeholder 3">
            <a:extLst>
              <a:ext uri="{FF2B5EF4-FFF2-40B4-BE49-F238E27FC236}">
                <a16:creationId xmlns:a16="http://schemas.microsoft.com/office/drawing/2014/main" id="{A006D1A8-9633-66EB-1EA4-752C9039E3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E1D6DF06-4DA4-1A57-9E2A-7846123C9273}"/>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778084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_0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36C70-93D0-B533-F9A3-2158AABFCBE9}"/>
              </a:ext>
            </a:extLst>
          </p:cNvPr>
          <p:cNvSpPr>
            <a:spLocks noGrp="1"/>
          </p:cNvSpPr>
          <p:nvPr>
            <p:ph type="title" hasCustomPrompt="1"/>
          </p:nvPr>
        </p:nvSpPr>
        <p:spPr/>
        <p:txBody>
          <a:bodyPr/>
          <a:lstStyle>
            <a:lvl1pPr>
              <a:defRPr/>
            </a:lvl1pPr>
          </a:lstStyle>
          <a:p>
            <a:r>
              <a:rPr lang="en-GB" noProof="0" dirty="0"/>
              <a:t>Headline Arial bold, 30 pt</a:t>
            </a:r>
          </a:p>
        </p:txBody>
      </p:sp>
      <p:sp>
        <p:nvSpPr>
          <p:cNvPr id="6" name="Bildplatzhalter 3">
            <a:extLst>
              <a:ext uri="{FF2B5EF4-FFF2-40B4-BE49-F238E27FC236}">
                <a16:creationId xmlns:a16="http://schemas.microsoft.com/office/drawing/2014/main" id="{C2B69BE6-61ED-1FF0-912A-EEA44FCEC43B}"/>
              </a:ext>
            </a:extLst>
          </p:cNvPr>
          <p:cNvSpPr>
            <a:spLocks noGrp="1"/>
          </p:cNvSpPr>
          <p:nvPr>
            <p:ph type="pic" sz="quarter" idx="15" hasCustomPrompt="1"/>
          </p:nvPr>
        </p:nvSpPr>
        <p:spPr>
          <a:xfrm>
            <a:off x="40674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8A7CC7B-7D64-595D-1B3D-31D9CD593685}"/>
              </a:ext>
            </a:extLst>
          </p:cNvPr>
          <p:cNvSpPr>
            <a:spLocks noGrp="1"/>
          </p:cNvSpPr>
          <p:nvPr>
            <p:ph type="pic" sz="quarter" idx="16" hasCustomPrompt="1"/>
          </p:nvPr>
        </p:nvSpPr>
        <p:spPr>
          <a:xfrm>
            <a:off x="81348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7EF8A4A0-360F-EDDD-4628-6C42C6749FBB}"/>
              </a:ext>
            </a:extLst>
          </p:cNvPr>
          <p:cNvSpPr>
            <a:spLocks noGrp="1"/>
          </p:cNvSpPr>
          <p:nvPr>
            <p:ph type="pic" sz="quarter" idx="17" hasCustomPrompt="1"/>
          </p:nvPr>
        </p:nvSpPr>
        <p:spPr>
          <a:xfrm>
            <a:off x="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9" name="Textplatzhalter 6">
            <a:extLst>
              <a:ext uri="{FF2B5EF4-FFF2-40B4-BE49-F238E27FC236}">
                <a16:creationId xmlns:a16="http://schemas.microsoft.com/office/drawing/2014/main" id="{A2074F46-A69C-7568-C74B-BDAA38DD27FB}"/>
              </a:ext>
            </a:extLst>
          </p:cNvPr>
          <p:cNvSpPr>
            <a:spLocks noGrp="1"/>
          </p:cNvSpPr>
          <p:nvPr>
            <p:ph type="body" sz="quarter" idx="13" hasCustomPrompt="1"/>
          </p:nvPr>
        </p:nvSpPr>
        <p:spPr>
          <a:xfrm>
            <a:off x="936624" y="1577975"/>
            <a:ext cx="10317600" cy="301747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endParaRPr lang="de-CH" dirty="0"/>
          </a:p>
        </p:txBody>
      </p:sp>
      <p:sp>
        <p:nvSpPr>
          <p:cNvPr id="3" name="Date Placeholder 3">
            <a:extLst>
              <a:ext uri="{FF2B5EF4-FFF2-40B4-BE49-F238E27FC236}">
                <a16:creationId xmlns:a16="http://schemas.microsoft.com/office/drawing/2014/main" id="{C1921E16-7DA0-45EF-EA48-A00C75394BA9}"/>
              </a:ext>
            </a:extLst>
          </p:cNvPr>
          <p:cNvSpPr>
            <a:spLocks noGrp="1"/>
          </p:cNvSpPr>
          <p:nvPr>
            <p:ph type="dt" sz="half" idx="2"/>
          </p:nvPr>
        </p:nvSpPr>
        <p:spPr>
          <a:xfrm rot="16200000">
            <a:off x="10103700" y="2661820"/>
            <a:ext cx="3553299"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B5B4866D-C821-28BF-B97B-2070E5220E4F}"/>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86751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_04">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1" y="1576799"/>
            <a:ext cx="2805231" cy="5281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pic>
        <p:nvPicPr>
          <p:cNvPr id="3" name="Grafik 2">
            <a:extLst>
              <a:ext uri="{FF2B5EF4-FFF2-40B4-BE49-F238E27FC236}">
                <a16:creationId xmlns:a16="http://schemas.microsoft.com/office/drawing/2014/main" id="{D9B195C9-522F-CEAB-1C05-9C1EC8BEA3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599"/>
            <a:ext cx="494970" cy="647783"/>
          </a:xfrm>
          <a:prstGeom prst="rect">
            <a:avLst/>
          </a:prstGeom>
        </p:spPr>
      </p:pic>
      <p:sp>
        <p:nvSpPr>
          <p:cNvPr id="31" name="Bildplatzhalter 9">
            <a:extLst>
              <a:ext uri="{FF2B5EF4-FFF2-40B4-BE49-F238E27FC236}">
                <a16:creationId xmlns:a16="http://schemas.microsoft.com/office/drawing/2014/main" id="{FC341FB4-1140-6179-CA27-0BE073B9EED7}"/>
              </a:ext>
            </a:extLst>
          </p:cNvPr>
          <p:cNvSpPr>
            <a:spLocks noGrp="1"/>
          </p:cNvSpPr>
          <p:nvPr>
            <p:ph type="pic" sz="quarter" idx="17" hasCustomPrompt="1"/>
          </p:nvPr>
        </p:nvSpPr>
        <p:spPr>
          <a:xfrm>
            <a:off x="2816032" y="1576799"/>
            <a:ext cx="4213245"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1" name="Bildplatzhalter 9">
            <a:extLst>
              <a:ext uri="{FF2B5EF4-FFF2-40B4-BE49-F238E27FC236}">
                <a16:creationId xmlns:a16="http://schemas.microsoft.com/office/drawing/2014/main" id="{03610043-1BC0-48DC-2A7E-2CB01ED39B57}"/>
              </a:ext>
            </a:extLst>
          </p:cNvPr>
          <p:cNvSpPr>
            <a:spLocks noGrp="1"/>
          </p:cNvSpPr>
          <p:nvPr>
            <p:ph type="pic" sz="quarter" idx="27" hasCustomPrompt="1"/>
          </p:nvPr>
        </p:nvSpPr>
        <p:spPr>
          <a:xfrm>
            <a:off x="7040076" y="1576798"/>
            <a:ext cx="5151924"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2" name="Bildplatzhalter 9">
            <a:extLst>
              <a:ext uri="{FF2B5EF4-FFF2-40B4-BE49-F238E27FC236}">
                <a16:creationId xmlns:a16="http://schemas.microsoft.com/office/drawing/2014/main" id="{FE45F635-E437-C8B0-8CC0-C0403F9A4047}"/>
              </a:ext>
            </a:extLst>
          </p:cNvPr>
          <p:cNvSpPr>
            <a:spLocks noGrp="1"/>
          </p:cNvSpPr>
          <p:nvPr>
            <p:ph type="pic" sz="quarter" idx="28" hasCustomPrompt="1"/>
          </p:nvPr>
        </p:nvSpPr>
        <p:spPr>
          <a:xfrm>
            <a:off x="7040075" y="4222798"/>
            <a:ext cx="2335894"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3" name="Bildplatzhalter 9">
            <a:extLst>
              <a:ext uri="{FF2B5EF4-FFF2-40B4-BE49-F238E27FC236}">
                <a16:creationId xmlns:a16="http://schemas.microsoft.com/office/drawing/2014/main" id="{CE7AAD22-C490-64D4-E788-84D709B03A89}"/>
              </a:ext>
            </a:extLst>
          </p:cNvPr>
          <p:cNvSpPr>
            <a:spLocks noGrp="1"/>
          </p:cNvSpPr>
          <p:nvPr>
            <p:ph type="pic" sz="quarter" idx="29" hasCustomPrompt="1"/>
          </p:nvPr>
        </p:nvSpPr>
        <p:spPr>
          <a:xfrm>
            <a:off x="9386769" y="4222798"/>
            <a:ext cx="2805230"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4" name="Bildplatzhalter 9">
            <a:extLst>
              <a:ext uri="{FF2B5EF4-FFF2-40B4-BE49-F238E27FC236}">
                <a16:creationId xmlns:a16="http://schemas.microsoft.com/office/drawing/2014/main" id="{DB8A2C7A-F427-FFE2-6297-547E780EB7DE}"/>
              </a:ext>
            </a:extLst>
          </p:cNvPr>
          <p:cNvSpPr>
            <a:spLocks noGrp="1"/>
          </p:cNvSpPr>
          <p:nvPr>
            <p:ph type="pic" sz="quarter" idx="30" hasCustomPrompt="1"/>
          </p:nvPr>
        </p:nvSpPr>
        <p:spPr>
          <a:xfrm>
            <a:off x="2816032" y="4222799"/>
            <a:ext cx="4213245" cy="2635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 name="Date Placeholder 3">
            <a:extLst>
              <a:ext uri="{FF2B5EF4-FFF2-40B4-BE49-F238E27FC236}">
                <a16:creationId xmlns:a16="http://schemas.microsoft.com/office/drawing/2014/main" id="{D9240033-1B27-2ECE-1AC2-4C0A982DAAA1}"/>
              </a:ext>
            </a:extLst>
          </p:cNvPr>
          <p:cNvSpPr>
            <a:spLocks noGrp="1"/>
          </p:cNvSpPr>
          <p:nvPr>
            <p:ph type="dt" sz="half" idx="2"/>
          </p:nvPr>
        </p:nvSpPr>
        <p:spPr>
          <a:xfrm rot="16200000">
            <a:off x="9666372" y="4018732"/>
            <a:ext cx="4427958"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35808496-BF18-B186-3C56-0669606A58A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537348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allery 4I+4T">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23" name="Textplatzhalter 4">
            <a:extLst>
              <a:ext uri="{FF2B5EF4-FFF2-40B4-BE49-F238E27FC236}">
                <a16:creationId xmlns:a16="http://schemas.microsoft.com/office/drawing/2014/main" id="{22A8B9EF-BF4A-23C0-AA21-A52725BB8AAF}"/>
              </a:ext>
            </a:extLst>
          </p:cNvPr>
          <p:cNvSpPr>
            <a:spLocks noGrp="1"/>
          </p:cNvSpPr>
          <p:nvPr>
            <p:ph type="body" sz="quarter" idx="24" hasCustomPrompt="1"/>
          </p:nvPr>
        </p:nvSpPr>
        <p:spPr>
          <a:xfrm>
            <a:off x="93662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15 pt, black</a:t>
            </a:r>
          </a:p>
        </p:txBody>
      </p:sp>
      <p:sp>
        <p:nvSpPr>
          <p:cNvPr id="20" name="Textplatzhalter 4">
            <a:extLst>
              <a:ext uri="{FF2B5EF4-FFF2-40B4-BE49-F238E27FC236}">
                <a16:creationId xmlns:a16="http://schemas.microsoft.com/office/drawing/2014/main" id="{C36E8371-00EC-6677-234D-7EE2B6617421}"/>
              </a:ext>
            </a:extLst>
          </p:cNvPr>
          <p:cNvSpPr>
            <a:spLocks noGrp="1"/>
          </p:cNvSpPr>
          <p:nvPr>
            <p:ph type="body" sz="quarter" idx="18" hasCustomPrompt="1"/>
          </p:nvPr>
        </p:nvSpPr>
        <p:spPr>
          <a:xfrm>
            <a:off x="3515671"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1" name="Textplatzhalter 4">
            <a:extLst>
              <a:ext uri="{FF2B5EF4-FFF2-40B4-BE49-F238E27FC236}">
                <a16:creationId xmlns:a16="http://schemas.microsoft.com/office/drawing/2014/main" id="{40B7130C-F961-1974-91CC-4BC0C76D168D}"/>
              </a:ext>
            </a:extLst>
          </p:cNvPr>
          <p:cNvSpPr>
            <a:spLocks noGrp="1"/>
          </p:cNvSpPr>
          <p:nvPr>
            <p:ph type="body" sz="quarter" idx="19" hasCustomPrompt="1"/>
          </p:nvPr>
        </p:nvSpPr>
        <p:spPr>
          <a:xfrm>
            <a:off x="6094718"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2" name="Textplatzhalter 4">
            <a:extLst>
              <a:ext uri="{FF2B5EF4-FFF2-40B4-BE49-F238E27FC236}">
                <a16:creationId xmlns:a16="http://schemas.microsoft.com/office/drawing/2014/main" id="{2366CB34-7829-60F0-4F0F-D55C2C7ABC83}"/>
              </a:ext>
            </a:extLst>
          </p:cNvPr>
          <p:cNvSpPr>
            <a:spLocks noGrp="1"/>
          </p:cNvSpPr>
          <p:nvPr>
            <p:ph type="body" sz="quarter" idx="20" hasCustomPrompt="1"/>
          </p:nvPr>
        </p:nvSpPr>
        <p:spPr>
          <a:xfrm>
            <a:off x="867376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17" name="Bildplatzhalter 9">
            <a:extLst>
              <a:ext uri="{FF2B5EF4-FFF2-40B4-BE49-F238E27FC236}">
                <a16:creationId xmlns:a16="http://schemas.microsoft.com/office/drawing/2014/main" id="{75E558CD-F4DF-63AC-B12B-538A53195F69}"/>
              </a:ext>
            </a:extLst>
          </p:cNvPr>
          <p:cNvSpPr>
            <a:spLocks noGrp="1"/>
          </p:cNvSpPr>
          <p:nvPr>
            <p:ph type="pic" sz="quarter" idx="21" hasCustomPrompt="1"/>
          </p:nvPr>
        </p:nvSpPr>
        <p:spPr>
          <a:xfrm>
            <a:off x="3518371"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8" name="Bildplatzhalter 9">
            <a:extLst>
              <a:ext uri="{FF2B5EF4-FFF2-40B4-BE49-F238E27FC236}">
                <a16:creationId xmlns:a16="http://schemas.microsoft.com/office/drawing/2014/main" id="{B9933D4C-5FB5-7C95-E310-DF0D24675C69}"/>
              </a:ext>
            </a:extLst>
          </p:cNvPr>
          <p:cNvSpPr>
            <a:spLocks noGrp="1"/>
          </p:cNvSpPr>
          <p:nvPr>
            <p:ph type="pic" sz="quarter" idx="22" hasCustomPrompt="1"/>
          </p:nvPr>
        </p:nvSpPr>
        <p:spPr>
          <a:xfrm>
            <a:off x="6100118"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9" name="Bildplatzhalter 9">
            <a:extLst>
              <a:ext uri="{FF2B5EF4-FFF2-40B4-BE49-F238E27FC236}">
                <a16:creationId xmlns:a16="http://schemas.microsoft.com/office/drawing/2014/main" id="{8894D095-CFBA-AADA-0B72-B739A72782BF}"/>
              </a:ext>
            </a:extLst>
          </p:cNvPr>
          <p:cNvSpPr>
            <a:spLocks noGrp="1"/>
          </p:cNvSpPr>
          <p:nvPr>
            <p:ph type="pic" sz="quarter" idx="23" hasCustomPrompt="1"/>
          </p:nvPr>
        </p:nvSpPr>
        <p:spPr>
          <a:xfrm>
            <a:off x="8681865"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Date Placeholder 3">
            <a:extLst>
              <a:ext uri="{FF2B5EF4-FFF2-40B4-BE49-F238E27FC236}">
                <a16:creationId xmlns:a16="http://schemas.microsoft.com/office/drawing/2014/main" id="{E53DABF5-8C90-B4EE-E548-ECA7C2C08A97}"/>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7AF98BFF-79D3-5B00-D8CC-413F98089B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95918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IB">
    <p:bg>
      <p:bgPr>
        <a:solidFill>
          <a:schemeClr val="bg1"/>
        </a:solidFill>
        <a:effectLst/>
      </p:bgPr>
    </p:bg>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6FED09EC-46EE-D375-6E30-077FAC151516}"/>
              </a:ext>
            </a:extLst>
          </p:cNvPr>
          <p:cNvSpPr>
            <a:spLocks noGrp="1"/>
          </p:cNvSpPr>
          <p:nvPr>
            <p:ph type="pic" sz="quarter" idx="10" hasCustomPrompt="1"/>
          </p:nvPr>
        </p:nvSpPr>
        <p:spPr>
          <a:xfrm>
            <a:off x="0" y="0"/>
            <a:ext cx="12192000" cy="6858000"/>
          </a:xfrm>
          <a:custGeom>
            <a:avLst/>
            <a:gdLst>
              <a:gd name="connsiteX0" fmla="*/ 4224000 w 12192000"/>
              <a:gd name="connsiteY0" fmla="*/ 4606706 h 6858000"/>
              <a:gd name="connsiteX1" fmla="*/ 4224000 w 12192000"/>
              <a:gd name="connsiteY1" fmla="*/ 4624706 h 6858000"/>
              <a:gd name="connsiteX2" fmla="*/ 7968000 w 12192000"/>
              <a:gd name="connsiteY2" fmla="*/ 4624706 h 6858000"/>
              <a:gd name="connsiteX3" fmla="*/ 7968000 w 12192000"/>
              <a:gd name="connsiteY3" fmla="*/ 46067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224000" y="4606706"/>
                </a:moveTo>
                <a:lnTo>
                  <a:pt x="4224000" y="4624706"/>
                </a:lnTo>
                <a:lnTo>
                  <a:pt x="7968000" y="4624706"/>
                </a:lnTo>
                <a:lnTo>
                  <a:pt x="7968000" y="4606706"/>
                </a:lnTo>
                <a:close/>
                <a:moveTo>
                  <a:pt x="0" y="0"/>
                </a:moveTo>
                <a:lnTo>
                  <a:pt x="12192000" y="0"/>
                </a:lnTo>
                <a:lnTo>
                  <a:pt x="12192000" y="6858000"/>
                </a:lnTo>
                <a:lnTo>
                  <a:pt x="0" y="6858000"/>
                </a:lnTo>
                <a:close/>
              </a:path>
            </a:pathLst>
          </a:custGeom>
          <a:solidFill>
            <a:srgbClr val="D2108D"/>
          </a:solidFill>
        </p:spPr>
        <p:txBody>
          <a:bodyPr wrap="square" lIns="216000" tIns="216000" rIns="216000" bIns="216000" anchor="b">
            <a:noAutofit/>
          </a:bodyPr>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00000" y="1576800"/>
            <a:ext cx="10317600" cy="2476470"/>
          </a:xfrm>
        </p:spPr>
        <p:txBody>
          <a:bodyPr anchor="b"/>
          <a:lstStyle>
            <a:lvl1pPr marL="0" indent="0" algn="ctr">
              <a:lnSpc>
                <a:spcPct val="100000"/>
              </a:lnSpc>
              <a:spcBef>
                <a:spcPts val="1200"/>
              </a:spcBef>
              <a:buFont typeface="Arial" panose="020B0604020202020204" pitchFamily="34" charset="0"/>
              <a:buNone/>
              <a:defRPr sz="4000" b="0" i="1">
                <a:solidFill>
                  <a:schemeClr val="bg1"/>
                </a:solidFill>
                <a:effectLst>
                  <a:outerShdw blurRad="50800" dist="38100" dir="2700000" algn="tl" rotWithShape="0">
                    <a:prstClr val="black">
                      <a:alpha val="40000"/>
                    </a:prstClr>
                  </a:outerShdw>
                </a:effectLst>
                <a:latin typeface="Georgia" panose="02040502050405020303" pitchFamily="18" charset="0"/>
              </a:defRPr>
            </a:lvl1pPr>
            <a:lvl2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2pPr>
            <a:lvl3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3pPr>
            <a:lvl4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4pPr>
            <a:lvl5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5pPr>
            <a:lvl6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6pPr>
            <a:lvl7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7pPr>
            <a:lvl8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8pPr>
            <a:lvl9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9pPr>
          </a:lstStyle>
          <a:p>
            <a:pPr lvl="0"/>
            <a:r>
              <a:rPr lang="en-GB" noProof="0" dirty="0"/>
              <a:t>Quote on full background image</a:t>
            </a:r>
          </a:p>
          <a:p>
            <a:pPr lvl="0"/>
            <a:r>
              <a:rPr lang="en-GB" noProof="0" dirty="0"/>
              <a:t>Georgia, Italic, 40 pt, centre aligned</a:t>
            </a:r>
          </a:p>
          <a:p>
            <a:pPr lvl="1"/>
            <a:r>
              <a:rPr lang="en-GB" noProof="0" dirty="0"/>
              <a:t>For longer Quotes, Georgia, Italic, 30 pt</a:t>
            </a:r>
          </a:p>
        </p:txBody>
      </p:sp>
      <p:sp>
        <p:nvSpPr>
          <p:cNvPr id="3" name="SmartArt-Platzhalter 5">
            <a:extLst>
              <a:ext uri="{FF2B5EF4-FFF2-40B4-BE49-F238E27FC236}">
                <a16:creationId xmlns:a16="http://schemas.microsoft.com/office/drawing/2014/main" id="{102E4235-1D94-B0B0-97E6-75498170299E}"/>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6" name="Textplatzhalter 4">
            <a:extLst>
              <a:ext uri="{FF2B5EF4-FFF2-40B4-BE49-F238E27FC236}">
                <a16:creationId xmlns:a16="http://schemas.microsoft.com/office/drawing/2014/main" id="{53D8AFA1-041C-D431-55FA-3EA3AEA6CFFE}"/>
              </a:ext>
            </a:extLst>
          </p:cNvPr>
          <p:cNvSpPr>
            <a:spLocks noGrp="1"/>
          </p:cNvSpPr>
          <p:nvPr>
            <p:ph type="body" sz="quarter" idx="13" hasCustomPrompt="1"/>
          </p:nvPr>
        </p:nvSpPr>
        <p:spPr>
          <a:xfrm>
            <a:off x="937200" y="5160142"/>
            <a:ext cx="10317600" cy="842153"/>
          </a:xfrm>
        </p:spPr>
        <p:txBody>
          <a:bodyPr anchor="t"/>
          <a:lstStyle>
            <a:lvl1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1pPr>
            <a:lvl2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Author</a:t>
            </a:r>
          </a:p>
          <a:p>
            <a:pPr lvl="1"/>
            <a:endParaRPr lang="de-DE" dirty="0"/>
          </a:p>
        </p:txBody>
      </p:sp>
      <p:sp>
        <p:nvSpPr>
          <p:cNvPr id="2" name="Date Placeholder 3">
            <a:extLst>
              <a:ext uri="{FF2B5EF4-FFF2-40B4-BE49-F238E27FC236}">
                <a16:creationId xmlns:a16="http://schemas.microsoft.com/office/drawing/2014/main" id="{304CFC0D-F6B8-6E72-2F7D-4098080247EE}"/>
              </a:ext>
            </a:extLst>
          </p:cNvPr>
          <p:cNvSpPr>
            <a:spLocks noGrp="1"/>
          </p:cNvSpPr>
          <p:nvPr>
            <p:ph type="dt" sz="half" idx="2"/>
          </p:nvPr>
        </p:nvSpPr>
        <p:spPr>
          <a:xfrm rot="16200000">
            <a:off x="9213585" y="3557170"/>
            <a:ext cx="5333530"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E22FAA5C-4C5C-25C0-8AA2-1268DF92F34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311417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WB">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0803D47-E512-EF06-12E2-B7C74415E86B}"/>
              </a:ext>
            </a:extLst>
          </p:cNvPr>
          <p:cNvGraphicFramePr>
            <a:graphicFrameLocks noChangeAspect="1"/>
          </p:cNvGraphicFramePr>
          <p:nvPr userDrawn="1">
            <p:custDataLst>
              <p:tags r:id="rId1"/>
            </p:custDataLst>
            <p:extLst>
              <p:ext uri="{D42A27DB-BD31-4B8C-83A1-F6EECF244321}">
                <p14:modId xmlns:p14="http://schemas.microsoft.com/office/powerpoint/2010/main" val="3732919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4687888" y="409433"/>
            <a:ext cx="6096000" cy="5511942"/>
          </a:xfrm>
        </p:spPr>
        <p:txBody>
          <a:bodyPr vert="horz" anchor="ctr"/>
          <a:lstStyle>
            <a:lvl1pPr>
              <a:lnSpc>
                <a:spcPct val="120000"/>
              </a:lnSpc>
              <a:defRPr b="0" i="1">
                <a:solidFill>
                  <a:schemeClr val="bg2"/>
                </a:solidFill>
                <a:latin typeface="Georgia" panose="02040502050405020303" pitchFamily="18" charset="0"/>
              </a:defRPr>
            </a:lvl1pPr>
          </a:lstStyle>
          <a:p>
            <a:r>
              <a:rPr lang="en-GB" noProof="0" dirty="0"/>
              <a:t>Quote, Georgia, Italic, 30 pt</a:t>
            </a:r>
            <a:br>
              <a:rPr lang="en-GB" noProof="0" dirty="0"/>
            </a:br>
            <a:r>
              <a:rPr lang="en-GB" noProof="0" dirty="0"/>
              <a:t>No more than 5 lines of text</a:t>
            </a:r>
          </a:p>
        </p:txBody>
      </p:sp>
      <p:sp>
        <p:nvSpPr>
          <p:cNvPr id="3" name="Fußzeilenplatzhalter 2">
            <a:extLst>
              <a:ext uri="{FF2B5EF4-FFF2-40B4-BE49-F238E27FC236}">
                <a16:creationId xmlns:a16="http://schemas.microsoft.com/office/drawing/2014/main" id="{4D1A2CCA-096A-39D7-4AD8-5CC50BA94574}"/>
              </a:ext>
            </a:extLst>
          </p:cNvPr>
          <p:cNvSpPr>
            <a:spLocks noGrp="1"/>
          </p:cNvSpPr>
          <p:nvPr>
            <p:ph type="ftr" sz="quarter" idx="10"/>
          </p:nvPr>
        </p:nvSpPr>
        <p:spPr/>
        <p:txBody>
          <a:bodyPr/>
          <a:lstStyle/>
          <a:p>
            <a:r>
              <a:rPr lang="en-US" dirty="0"/>
              <a:t>Diego del Valle, </a:t>
            </a:r>
            <a:r>
              <a:rPr lang="en-US" noProof="0" dirty="0"/>
              <a:t>November 25th - 28th, Instrument Control Systems 2024</a:t>
            </a:r>
            <a:endParaRPr lang="en-GB" i="1" noProof="0" dirty="0"/>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918312" y="1843109"/>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936625" y="5002125"/>
            <a:ext cx="2791902" cy="91925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sp>
        <p:nvSpPr>
          <p:cNvPr id="4" name="Date Placeholder 3">
            <a:extLst>
              <a:ext uri="{FF2B5EF4-FFF2-40B4-BE49-F238E27FC236}">
                <a16:creationId xmlns:a16="http://schemas.microsoft.com/office/drawing/2014/main" id="{C3765739-CD2F-8DC7-5976-CD1FE8BF355E}"/>
              </a:ext>
            </a:extLst>
          </p:cNvPr>
          <p:cNvSpPr>
            <a:spLocks noGrp="1"/>
          </p:cNvSpPr>
          <p:nvPr>
            <p:ph type="dt" sz="half" idx="2"/>
          </p:nvPr>
        </p:nvSpPr>
        <p:spPr>
          <a:xfrm rot="16200000">
            <a:off x="9206579" y="3558941"/>
            <a:ext cx="5347541"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DCAD787F-CA08-939C-59CD-57F8A27451E0}"/>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1050881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mall Quote+IB">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EC3DABE-D4E5-D351-963E-34FD93396B7C}"/>
              </a:ext>
            </a:extLst>
          </p:cNvPr>
          <p:cNvGraphicFramePr>
            <a:graphicFrameLocks noChangeAspect="1"/>
          </p:cNvGraphicFramePr>
          <p:nvPr userDrawn="1">
            <p:custDataLst>
              <p:tags r:id="rId1"/>
            </p:custDataLst>
            <p:extLst>
              <p:ext uri="{D42A27DB-BD31-4B8C-83A1-F6EECF244321}">
                <p14:modId xmlns:p14="http://schemas.microsoft.com/office/powerpoint/2010/main" val="1801366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937200" y="4012442"/>
            <a:ext cx="10317600" cy="832513"/>
          </a:xfrm>
        </p:spPr>
        <p:txBody>
          <a:bodyPr vert="horz" anchor="b"/>
          <a:lstStyle>
            <a:lvl1pPr algn="ctr">
              <a:lnSpc>
                <a:spcPct val="120000"/>
              </a:lnSpc>
              <a:defRPr b="0" i="1">
                <a:solidFill>
                  <a:schemeClr val="bg2"/>
                </a:solidFill>
                <a:latin typeface="Georgia" panose="02040502050405020303" pitchFamily="18" charset="0"/>
              </a:defRPr>
            </a:lvl1pPr>
          </a:lstStyle>
          <a:p>
            <a:r>
              <a:rPr lang="en-GB" noProof="0" dirty="0"/>
              <a:t>Short Quote, Georgia, Italic, 30 pt</a:t>
            </a:r>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4681736" y="1065186"/>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4681736" y="5513697"/>
            <a:ext cx="2828529" cy="59678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cxnSp>
        <p:nvCxnSpPr>
          <p:cNvPr id="5" name="Gerader Verbinder 4">
            <a:extLst>
              <a:ext uri="{FF2B5EF4-FFF2-40B4-BE49-F238E27FC236}">
                <a16:creationId xmlns:a16="http://schemas.microsoft.com/office/drawing/2014/main" id="{8C43B717-B5B8-6114-C8A3-4E3DC6E2F403}"/>
              </a:ext>
            </a:extLst>
          </p:cNvPr>
          <p:cNvCxnSpPr/>
          <p:nvPr userDrawn="1"/>
        </p:nvCxnSpPr>
        <p:spPr>
          <a:xfrm>
            <a:off x="5376000" y="5179326"/>
            <a:ext cx="14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ußzeilenplatzhalter 3">
            <a:extLst>
              <a:ext uri="{FF2B5EF4-FFF2-40B4-BE49-F238E27FC236}">
                <a16:creationId xmlns:a16="http://schemas.microsoft.com/office/drawing/2014/main" id="{1F2DA2F4-6869-963F-1C8F-DC9A296EE591}"/>
              </a:ext>
            </a:extLst>
          </p:cNvPr>
          <p:cNvSpPr>
            <a:spLocks noGrp="1"/>
          </p:cNvSpPr>
          <p:nvPr>
            <p:ph type="ftr" sz="quarter" idx="14"/>
          </p:nvPr>
        </p:nvSpPr>
        <p:spPr/>
        <p:txBody>
          <a:bodyPr/>
          <a:lstStyle/>
          <a:p>
            <a:r>
              <a:rPr lang="en-US" dirty="0"/>
              <a:t>Diego del Valle, </a:t>
            </a:r>
            <a:r>
              <a:rPr lang="en-US" noProof="0" dirty="0"/>
              <a:t>November 25th - 28th, Instrument Control Systems 2024</a:t>
            </a:r>
            <a:endParaRPr lang="en-GB" i="1" noProof="0" dirty="0"/>
          </a:p>
        </p:txBody>
      </p:sp>
      <p:sp>
        <p:nvSpPr>
          <p:cNvPr id="3" name="Date Placeholder 3">
            <a:extLst>
              <a:ext uri="{FF2B5EF4-FFF2-40B4-BE49-F238E27FC236}">
                <a16:creationId xmlns:a16="http://schemas.microsoft.com/office/drawing/2014/main" id="{D24734D8-8B07-78D5-43B8-8F1E5049E5F1}"/>
              </a:ext>
            </a:extLst>
          </p:cNvPr>
          <p:cNvSpPr>
            <a:spLocks noGrp="1"/>
          </p:cNvSpPr>
          <p:nvPr>
            <p:ph type="dt" sz="half" idx="2"/>
          </p:nvPr>
        </p:nvSpPr>
        <p:spPr>
          <a:xfrm rot="16200000">
            <a:off x="9218099" y="3570460"/>
            <a:ext cx="5324502"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C8CCC7B4-F4B9-6134-9B2E-4BEA839EA568}"/>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0452624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1A3CC9D-C8AC-9800-39AE-668220846C2B}"/>
              </a:ext>
            </a:extLst>
          </p:cNvPr>
          <p:cNvGraphicFramePr>
            <a:graphicFrameLocks noChangeAspect="1"/>
          </p:cNvGraphicFramePr>
          <p:nvPr userDrawn="1">
            <p:custDataLst>
              <p:tags r:id="rId1"/>
            </p:custDataLst>
            <p:extLst>
              <p:ext uri="{D42A27DB-BD31-4B8C-83A1-F6EECF244321}">
                <p14:modId xmlns:p14="http://schemas.microsoft.com/office/powerpoint/2010/main" val="3964383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200" y="1577976"/>
            <a:ext cx="10317600" cy="892270"/>
          </a:xfrm>
        </p:spPr>
        <p:txBody>
          <a:bodyPr vert="horz" anchor="b"/>
          <a:lstStyle>
            <a:lvl1pPr algn="ctr">
              <a:lnSpc>
                <a:spcPct val="100000"/>
              </a:lnSpc>
              <a:defRPr sz="4000">
                <a:solidFill>
                  <a:schemeClr val="bg1"/>
                </a:solidFill>
              </a:defRPr>
            </a:lvl1pPr>
          </a:lstStyle>
          <a:p>
            <a:r>
              <a:rPr lang="en-GB" noProof="0" dirty="0"/>
              <a:t>Thank you!</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200" y="3477296"/>
            <a:ext cx="10317600" cy="1789740"/>
          </a:xfrm>
        </p:spPr>
        <p:txBody>
          <a:bodyPr/>
          <a:lstStyle>
            <a:lvl1pPr marL="0" indent="0" algn="ctr">
              <a:lnSpc>
                <a:spcPct val="111000"/>
              </a:lnSpc>
              <a:buNone/>
              <a:defRPr sz="1800" b="1" i="0">
                <a:solidFill>
                  <a:schemeClr val="bg1"/>
                </a:solidFill>
                <a:latin typeface="+mn-lt"/>
              </a:defRPr>
            </a:lvl1pPr>
            <a:lvl2pPr marL="0" indent="0" algn="ctr">
              <a:lnSpc>
                <a:spcPct val="111000"/>
              </a:lnSpc>
              <a:buNone/>
              <a:defRPr sz="1800" b="1" i="0">
                <a:solidFill>
                  <a:schemeClr val="bg1"/>
                </a:solidFill>
                <a:latin typeface="+mn-lt"/>
              </a:defRPr>
            </a:lvl2pPr>
            <a:lvl3pPr marL="0" indent="0" algn="ctr">
              <a:lnSpc>
                <a:spcPct val="111000"/>
              </a:lnSpc>
              <a:buNone/>
              <a:defRPr sz="1800" b="1" i="0">
                <a:solidFill>
                  <a:schemeClr val="bg1"/>
                </a:solidFill>
                <a:latin typeface="+mn-lt"/>
              </a:defRPr>
            </a:lvl3pPr>
            <a:lvl4pPr marL="0" indent="0" algn="ctr">
              <a:lnSpc>
                <a:spcPct val="111000"/>
              </a:lnSpc>
              <a:buNone/>
              <a:defRPr sz="1800" b="1" i="0">
                <a:solidFill>
                  <a:schemeClr val="bg1"/>
                </a:solidFill>
                <a:latin typeface="+mn-lt"/>
              </a:defRPr>
            </a:lvl4pPr>
            <a:lvl5pPr marL="0" indent="0" algn="ctr">
              <a:lnSpc>
                <a:spcPct val="111000"/>
              </a:lnSpc>
              <a:buNone/>
              <a:defRPr sz="1800" b="1" i="0">
                <a:solidFill>
                  <a:schemeClr val="bg1"/>
                </a:solidFill>
                <a:latin typeface="+mn-lt"/>
              </a:defRPr>
            </a:lvl5pPr>
            <a:lvl6pPr marL="0" indent="0" algn="ctr">
              <a:lnSpc>
                <a:spcPct val="111000"/>
              </a:lnSpc>
              <a:buNone/>
              <a:defRPr sz="1800" b="1" i="0">
                <a:solidFill>
                  <a:schemeClr val="bg1"/>
                </a:solidFill>
                <a:latin typeface="+mn-lt"/>
              </a:defRPr>
            </a:lvl6pPr>
            <a:lvl7pPr marL="0" indent="0" algn="ctr">
              <a:lnSpc>
                <a:spcPct val="111000"/>
              </a:lnSpc>
              <a:buNone/>
              <a:defRPr sz="1800" b="1" i="0">
                <a:solidFill>
                  <a:schemeClr val="bg1"/>
                </a:solidFill>
                <a:latin typeface="+mn-lt"/>
              </a:defRPr>
            </a:lvl7pPr>
            <a:lvl8pPr marL="0" indent="0" algn="ctr">
              <a:lnSpc>
                <a:spcPct val="111000"/>
              </a:lnSpc>
              <a:buNone/>
              <a:defRPr sz="1800" b="1" i="0">
                <a:solidFill>
                  <a:schemeClr val="bg1"/>
                </a:solidFill>
                <a:latin typeface="+mn-lt"/>
              </a:defRPr>
            </a:lvl8pPr>
            <a:lvl9pPr marL="0" indent="0" algn="ctr">
              <a:lnSpc>
                <a:spcPct val="111000"/>
              </a:lnSpc>
              <a:buNone/>
              <a:defRPr sz="1800" b="1" i="0">
                <a:solidFill>
                  <a:schemeClr val="bg1"/>
                </a:solidFill>
                <a:latin typeface="+mn-lt"/>
              </a:defRPr>
            </a:lvl9pPr>
          </a:lstStyle>
          <a:p>
            <a:r>
              <a:rPr lang="en-GB" noProof="0" dirty="0"/>
              <a:t>Author’s information</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bg1"/>
                </a:solidFill>
              </a:defRPr>
            </a:lvl1pPr>
          </a:lstStyle>
          <a:p>
            <a:r>
              <a:rPr lang="en-US" dirty="0"/>
              <a:t>Diego del Valle, </a:t>
            </a:r>
            <a:r>
              <a:rPr lang="en-US" noProof="0" dirty="0"/>
              <a:t>November 25th - 28th, Instrument Control Systems 2024</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Gerader Verbinder 5">
            <a:extLst>
              <a:ext uri="{FF2B5EF4-FFF2-40B4-BE49-F238E27FC236}">
                <a16:creationId xmlns:a16="http://schemas.microsoft.com/office/drawing/2014/main" id="{A7184D4A-ABC6-73B7-3255-011F9072AA02}"/>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10BF81FC-50A5-9498-E3B5-98F18550603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7" name="Date Placeholder 3">
            <a:extLst>
              <a:ext uri="{FF2B5EF4-FFF2-40B4-BE49-F238E27FC236}">
                <a16:creationId xmlns:a16="http://schemas.microsoft.com/office/drawing/2014/main" id="{3BACF552-8FB0-CAE7-0584-8327FAA9D384}"/>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F7413DAC-6F2A-B640-BB3F-22EB0960CCE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177284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nect with ESO">
    <p:spTree>
      <p:nvGrpSpPr>
        <p:cNvPr id="1" name=""/>
        <p:cNvGrpSpPr/>
        <p:nvPr/>
      </p:nvGrpSpPr>
      <p:grpSpPr>
        <a:xfrm>
          <a:off x="0" y="0"/>
          <a:ext cx="0" cy="0"/>
          <a:chOff x="0" y="0"/>
          <a:chExt cx="0" cy="0"/>
        </a:xfrm>
      </p:grpSpPr>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2"/>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01704"/>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4812D6F-7F2D-9792-3A4B-B9117829B507}"/>
              </a:ext>
            </a:extLst>
          </p:cNvPr>
          <p:cNvSpPr txBox="1"/>
          <p:nvPr userDrawn="1"/>
        </p:nvSpPr>
        <p:spPr>
          <a:xfrm>
            <a:off x="1885666" y="2202954"/>
            <a:ext cx="8420668" cy="707886"/>
          </a:xfrm>
          <a:prstGeom prst="rect">
            <a:avLst/>
          </a:prstGeom>
          <a:noFill/>
        </p:spPr>
        <p:txBody>
          <a:bodyPr wrap="square" rtlCol="0">
            <a:spAutoFit/>
          </a:bodyPr>
          <a:lstStyle/>
          <a:p>
            <a:pPr algn="ctr"/>
            <a:r>
              <a:rPr lang="en-GB" sz="4000" b="1" noProof="0" dirty="0">
                <a:solidFill>
                  <a:schemeClr val="tx2"/>
                </a:solidFill>
              </a:rPr>
              <a:t>Connect with ESO</a:t>
            </a:r>
          </a:p>
        </p:txBody>
      </p:sp>
      <p:grpSp>
        <p:nvGrpSpPr>
          <p:cNvPr id="7" name="Icons social media">
            <a:extLst>
              <a:ext uri="{FF2B5EF4-FFF2-40B4-BE49-F238E27FC236}">
                <a16:creationId xmlns:a16="http://schemas.microsoft.com/office/drawing/2014/main" id="{3A749136-AA50-8556-2B2B-1212D11DF3FA}"/>
              </a:ext>
            </a:extLst>
          </p:cNvPr>
          <p:cNvGrpSpPr/>
          <p:nvPr userDrawn="1"/>
        </p:nvGrpSpPr>
        <p:grpSpPr>
          <a:xfrm>
            <a:off x="4692001" y="4037525"/>
            <a:ext cx="2808666" cy="536494"/>
            <a:chOff x="2527782" y="2733756"/>
            <a:chExt cx="2808666" cy="536494"/>
          </a:xfrm>
        </p:grpSpPr>
        <p:pic>
          <p:nvPicPr>
            <p:cNvPr id="10" name="Icon linkedin">
              <a:extLst>
                <a:ext uri="{FF2B5EF4-FFF2-40B4-BE49-F238E27FC236}">
                  <a16:creationId xmlns:a16="http://schemas.microsoft.com/office/drawing/2014/main" id="{1EF6A419-27B0-5B79-B0A3-B0BDAF71C649}"/>
                </a:ext>
              </a:extLst>
            </p:cNvPr>
            <p:cNvPicPr/>
            <p:nvPr userDrawn="1"/>
          </p:nvPicPr>
          <p:blipFill>
            <a:blip r:embed="rId3"/>
            <a:stretch>
              <a:fillRect/>
            </a:stretch>
          </p:blipFill>
          <p:spPr>
            <a:xfrm>
              <a:off x="4804788" y="2733756"/>
              <a:ext cx="531660" cy="536494"/>
            </a:xfrm>
            <a:prstGeom prst="rect">
              <a:avLst/>
            </a:prstGeom>
          </p:spPr>
        </p:pic>
        <p:pic>
          <p:nvPicPr>
            <p:cNvPr id="12" name="Icon youtube">
              <a:extLst>
                <a:ext uri="{FF2B5EF4-FFF2-40B4-BE49-F238E27FC236}">
                  <a16:creationId xmlns:a16="http://schemas.microsoft.com/office/drawing/2014/main" id="{5EBDB13F-BAC1-1D0C-D007-E0504A0538BD}"/>
                </a:ext>
              </a:extLst>
            </p:cNvPr>
            <p:cNvPicPr/>
            <p:nvPr userDrawn="1"/>
          </p:nvPicPr>
          <p:blipFill>
            <a:blip r:embed="rId4"/>
            <a:stretch>
              <a:fillRect/>
            </a:stretch>
          </p:blipFill>
          <p:spPr>
            <a:xfrm>
              <a:off x="4235013" y="2733756"/>
              <a:ext cx="531703" cy="536494"/>
            </a:xfrm>
            <a:prstGeom prst="rect">
              <a:avLst/>
            </a:prstGeom>
          </p:spPr>
        </p:pic>
        <p:pic>
          <p:nvPicPr>
            <p:cNvPr id="13" name="Icon twitter">
              <a:extLst>
                <a:ext uri="{FF2B5EF4-FFF2-40B4-BE49-F238E27FC236}">
                  <a16:creationId xmlns:a16="http://schemas.microsoft.com/office/drawing/2014/main" id="{3CCB1F1C-A2A9-87F6-4185-EAB2D0EAE0D0}"/>
                </a:ext>
              </a:extLst>
            </p:cNvPr>
            <p:cNvPicPr/>
            <p:nvPr userDrawn="1"/>
          </p:nvPicPr>
          <p:blipFill>
            <a:blip r:embed="rId5"/>
            <a:stretch>
              <a:fillRect/>
            </a:stretch>
          </p:blipFill>
          <p:spPr>
            <a:xfrm>
              <a:off x="3667655" y="2733756"/>
              <a:ext cx="531703" cy="536494"/>
            </a:xfrm>
            <a:prstGeom prst="rect">
              <a:avLst/>
            </a:prstGeom>
          </p:spPr>
        </p:pic>
        <p:pic>
          <p:nvPicPr>
            <p:cNvPr id="14" name="Icon instagram">
              <a:extLst>
                <a:ext uri="{FF2B5EF4-FFF2-40B4-BE49-F238E27FC236}">
                  <a16:creationId xmlns:a16="http://schemas.microsoft.com/office/drawing/2014/main" id="{D10581A4-8FC9-7176-FC26-604E4386BEA2}"/>
                </a:ext>
              </a:extLst>
            </p:cNvPr>
            <p:cNvPicPr/>
            <p:nvPr userDrawn="1"/>
          </p:nvPicPr>
          <p:blipFill>
            <a:blip r:embed="rId6"/>
            <a:stretch>
              <a:fillRect/>
            </a:stretch>
          </p:blipFill>
          <p:spPr>
            <a:xfrm>
              <a:off x="3092885" y="2733756"/>
              <a:ext cx="536494" cy="536494"/>
            </a:xfrm>
            <a:prstGeom prst="rect">
              <a:avLst/>
            </a:prstGeom>
          </p:spPr>
        </p:pic>
        <p:pic>
          <p:nvPicPr>
            <p:cNvPr id="15" name="Icon facebook">
              <a:extLst>
                <a:ext uri="{FF2B5EF4-FFF2-40B4-BE49-F238E27FC236}">
                  <a16:creationId xmlns:a16="http://schemas.microsoft.com/office/drawing/2014/main" id="{905A3959-BC47-7F0A-C7C1-18CBF2C04094}"/>
                </a:ext>
              </a:extLst>
            </p:cNvPr>
            <p:cNvPicPr/>
            <p:nvPr userDrawn="1"/>
          </p:nvPicPr>
          <p:blipFill>
            <a:blip r:embed="rId7"/>
            <a:stretch>
              <a:fillRect/>
            </a:stretch>
          </p:blipFill>
          <p:spPr>
            <a:xfrm>
              <a:off x="2527782" y="2733756"/>
              <a:ext cx="531703" cy="536494"/>
            </a:xfrm>
            <a:prstGeom prst="rect">
              <a:avLst/>
            </a:prstGeom>
          </p:spPr>
        </p:pic>
      </p:grpSp>
      <p:sp>
        <p:nvSpPr>
          <p:cNvPr id="2" name="Fußzeilenplatzhalter 1">
            <a:extLst>
              <a:ext uri="{FF2B5EF4-FFF2-40B4-BE49-F238E27FC236}">
                <a16:creationId xmlns:a16="http://schemas.microsoft.com/office/drawing/2014/main" id="{0D045A2E-5D04-4A34-24D6-B0E5A23C3D5C}"/>
              </a:ext>
            </a:extLst>
          </p:cNvPr>
          <p:cNvSpPr>
            <a:spLocks noGrp="1"/>
          </p:cNvSpPr>
          <p:nvPr>
            <p:ph type="ftr" sz="quarter" idx="10"/>
          </p:nvPr>
        </p:nvSpPr>
        <p:spPr/>
        <p:txBody>
          <a:bodyPr/>
          <a:lstStyle/>
          <a:p>
            <a:r>
              <a:rPr lang="en-US" dirty="0"/>
              <a:t>Diego del Valle, </a:t>
            </a:r>
            <a:r>
              <a:rPr lang="en-US" noProof="0" dirty="0"/>
              <a:t>November 25th - 28th, Instrument Control Systems 2024</a:t>
            </a:r>
            <a:endParaRPr lang="en-GB" i="1" noProof="0" dirty="0"/>
          </a:p>
        </p:txBody>
      </p:sp>
      <p:pic>
        <p:nvPicPr>
          <p:cNvPr id="3" name="Grafik 2">
            <a:extLst>
              <a:ext uri="{FF2B5EF4-FFF2-40B4-BE49-F238E27FC236}">
                <a16:creationId xmlns:a16="http://schemas.microsoft.com/office/drawing/2014/main" id="{43AF8119-9B4B-D4F5-3356-ED6090846198}"/>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228400" y="399599"/>
            <a:ext cx="494970" cy="647783"/>
          </a:xfrm>
          <a:prstGeom prst="rect">
            <a:avLst/>
          </a:prstGeom>
        </p:spPr>
      </p:pic>
      <p:sp>
        <p:nvSpPr>
          <p:cNvPr id="4" name="Date Placeholder 3">
            <a:extLst>
              <a:ext uri="{FF2B5EF4-FFF2-40B4-BE49-F238E27FC236}">
                <a16:creationId xmlns:a16="http://schemas.microsoft.com/office/drawing/2014/main" id="{F2F6AEBF-45BD-AB32-079A-1B2E5D11E199}"/>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16" name="Slide Number Placeholder 5">
            <a:extLst>
              <a:ext uri="{FF2B5EF4-FFF2-40B4-BE49-F238E27FC236}">
                <a16:creationId xmlns:a16="http://schemas.microsoft.com/office/drawing/2014/main" id="{E7B467B1-BC6B-C29B-DB91-4D4076C82656}"/>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094880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 info + contact">
    <p:bg>
      <p:bgPr>
        <a:solidFill>
          <a:schemeClr val="bg1"/>
        </a:solidFill>
        <a:effectLst/>
      </p:bgPr>
    </p:bg>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5298FC2-5C65-CDAC-06E8-6185752CB3A8}"/>
              </a:ext>
            </a:extLst>
          </p:cNvPr>
          <p:cNvSpPr txBox="1"/>
          <p:nvPr userDrawn="1"/>
        </p:nvSpPr>
        <p:spPr>
          <a:xfrm>
            <a:off x="899999" y="1762360"/>
            <a:ext cx="10392001" cy="707886"/>
          </a:xfrm>
          <a:prstGeom prst="rect">
            <a:avLst/>
          </a:prstGeom>
          <a:noFill/>
        </p:spPr>
        <p:txBody>
          <a:bodyPr wrap="square" rtlCol="0" anchor="b">
            <a:spAutoFit/>
          </a:bodyPr>
          <a:lstStyle/>
          <a:p>
            <a:pPr algn="ctr"/>
            <a:r>
              <a:rPr lang="en-GB" sz="4000" b="1" noProof="0" dirty="0">
                <a:solidFill>
                  <a:schemeClr val="tx2"/>
                </a:solidFill>
              </a:rPr>
              <a:t>Thank you!</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tx1"/>
                </a:solidFill>
              </a:defRPr>
            </a:lvl1pPr>
          </a:lstStyle>
          <a:p>
            <a:r>
              <a:rPr lang="en-US" dirty="0"/>
              <a:t>Diego del Valle, </a:t>
            </a:r>
            <a:r>
              <a:rPr lang="en-US" noProof="0" dirty="0"/>
              <a:t>November 25th - 28th, Instrument Control Systems 2024</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Flags">
            <a:extLst>
              <a:ext uri="{FF2B5EF4-FFF2-40B4-BE49-F238E27FC236}">
                <a16:creationId xmlns:a16="http://schemas.microsoft.com/office/drawing/2014/main" id="{A764F50D-C111-1A06-50CF-DC02335D74EB}"/>
              </a:ext>
            </a:extLst>
          </p:cNvPr>
          <p:cNvPicPr>
            <a:picLocks noChangeAspect="1"/>
          </p:cNvPicPr>
          <p:nvPr userDrawn="1"/>
        </p:nvPicPr>
        <p:blipFill>
          <a:blip r:embed="rId2"/>
          <a:stretch>
            <a:fillRect/>
          </a:stretch>
        </p:blipFill>
        <p:spPr>
          <a:xfrm>
            <a:off x="0" y="6204867"/>
            <a:ext cx="6097313" cy="184179"/>
          </a:xfrm>
          <a:prstGeom prst="rect">
            <a:avLst/>
          </a:prstGeom>
        </p:spPr>
      </p:pic>
      <p:pic>
        <p:nvPicPr>
          <p:cNvPr id="9" name="Grafik 8">
            <a:extLst>
              <a:ext uri="{FF2B5EF4-FFF2-40B4-BE49-F238E27FC236}">
                <a16:creationId xmlns:a16="http://schemas.microsoft.com/office/drawing/2014/main" id="{0C60E6F2-1258-CF2E-7F23-6017DCE2095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28400" y="399599"/>
            <a:ext cx="494970" cy="647783"/>
          </a:xfrm>
          <a:prstGeom prst="rect">
            <a:avLst/>
          </a:prstGeom>
        </p:spPr>
      </p:pic>
      <p:pic>
        <p:nvPicPr>
          <p:cNvPr id="10" name="Pic youtube">
            <a:extLst>
              <a:ext uri="{FF2B5EF4-FFF2-40B4-BE49-F238E27FC236}">
                <a16:creationId xmlns:a16="http://schemas.microsoft.com/office/drawing/2014/main" id="{F5778EB2-EC7E-C944-1A4F-764D740EB173}"/>
              </a:ext>
            </a:extLst>
          </p:cNvPr>
          <p:cNvPicPr/>
          <p:nvPr userDrawn="1"/>
        </p:nvPicPr>
        <p:blipFill>
          <a:blip r:embed="rId5"/>
          <a:stretch>
            <a:fillRect/>
          </a:stretch>
        </p:blipFill>
        <p:spPr>
          <a:xfrm>
            <a:off x="6329206" y="4912463"/>
            <a:ext cx="263821" cy="266198"/>
          </a:xfrm>
          <a:prstGeom prst="rect">
            <a:avLst/>
          </a:prstGeom>
        </p:spPr>
      </p:pic>
      <p:pic>
        <p:nvPicPr>
          <p:cNvPr id="12" name="Pic linkedin">
            <a:extLst>
              <a:ext uri="{FF2B5EF4-FFF2-40B4-BE49-F238E27FC236}">
                <a16:creationId xmlns:a16="http://schemas.microsoft.com/office/drawing/2014/main" id="{28B71ABF-94C6-D96A-F811-AB42C2ED77F1}"/>
              </a:ext>
            </a:extLst>
          </p:cNvPr>
          <p:cNvPicPr/>
          <p:nvPr userDrawn="1"/>
        </p:nvPicPr>
        <p:blipFill>
          <a:blip r:embed="rId6"/>
          <a:stretch>
            <a:fillRect/>
          </a:stretch>
        </p:blipFill>
        <p:spPr>
          <a:xfrm>
            <a:off x="6329214" y="4558461"/>
            <a:ext cx="263806" cy="266205"/>
          </a:xfrm>
          <a:prstGeom prst="rect">
            <a:avLst/>
          </a:prstGeom>
        </p:spPr>
      </p:pic>
      <p:pic>
        <p:nvPicPr>
          <p:cNvPr id="13" name="Pic twitter">
            <a:extLst>
              <a:ext uri="{FF2B5EF4-FFF2-40B4-BE49-F238E27FC236}">
                <a16:creationId xmlns:a16="http://schemas.microsoft.com/office/drawing/2014/main" id="{193A1D86-2C61-8597-CC7B-FBC3C56BEEED}"/>
              </a:ext>
            </a:extLst>
          </p:cNvPr>
          <p:cNvPicPr/>
          <p:nvPr userDrawn="1"/>
        </p:nvPicPr>
        <p:blipFill>
          <a:blip r:embed="rId7"/>
          <a:stretch>
            <a:fillRect/>
          </a:stretch>
        </p:blipFill>
        <p:spPr>
          <a:xfrm>
            <a:off x="6329202" y="4204458"/>
            <a:ext cx="263828" cy="266205"/>
          </a:xfrm>
          <a:prstGeom prst="rect">
            <a:avLst/>
          </a:prstGeom>
        </p:spPr>
      </p:pic>
      <p:pic>
        <p:nvPicPr>
          <p:cNvPr id="14" name="Pic instagram">
            <a:extLst>
              <a:ext uri="{FF2B5EF4-FFF2-40B4-BE49-F238E27FC236}">
                <a16:creationId xmlns:a16="http://schemas.microsoft.com/office/drawing/2014/main" id="{FF2FF84F-FCA8-2DD2-2641-3120179EB4D0}"/>
              </a:ext>
            </a:extLst>
          </p:cNvPr>
          <p:cNvPicPr/>
          <p:nvPr userDrawn="1"/>
        </p:nvPicPr>
        <p:blipFill>
          <a:blip r:embed="rId8"/>
          <a:stretch>
            <a:fillRect/>
          </a:stretch>
        </p:blipFill>
        <p:spPr>
          <a:xfrm>
            <a:off x="6328013" y="3850455"/>
            <a:ext cx="266205" cy="266205"/>
          </a:xfrm>
          <a:prstGeom prst="rect">
            <a:avLst/>
          </a:prstGeom>
        </p:spPr>
      </p:pic>
      <p:pic>
        <p:nvPicPr>
          <p:cNvPr id="15" name="Pic facebook">
            <a:extLst>
              <a:ext uri="{FF2B5EF4-FFF2-40B4-BE49-F238E27FC236}">
                <a16:creationId xmlns:a16="http://schemas.microsoft.com/office/drawing/2014/main" id="{5588B66B-7848-FD4D-45A9-05C46263FD12}"/>
              </a:ext>
            </a:extLst>
          </p:cNvPr>
          <p:cNvPicPr/>
          <p:nvPr userDrawn="1"/>
        </p:nvPicPr>
        <p:blipFill>
          <a:blip r:embed="rId9"/>
          <a:stretch>
            <a:fillRect/>
          </a:stretch>
        </p:blipFill>
        <p:spPr>
          <a:xfrm>
            <a:off x="6329202" y="3496452"/>
            <a:ext cx="263828" cy="266205"/>
          </a:xfrm>
          <a:prstGeom prst="rect">
            <a:avLst/>
          </a:prstGeom>
        </p:spPr>
      </p:pic>
      <p:sp>
        <p:nvSpPr>
          <p:cNvPr id="22" name="Textplatzhalter 4">
            <a:extLst>
              <a:ext uri="{FF2B5EF4-FFF2-40B4-BE49-F238E27FC236}">
                <a16:creationId xmlns:a16="http://schemas.microsoft.com/office/drawing/2014/main" id="{3A19D0BF-9500-27CE-3021-6A10627B7FA5}"/>
              </a:ext>
            </a:extLst>
          </p:cNvPr>
          <p:cNvSpPr>
            <a:spLocks noGrp="1"/>
          </p:cNvSpPr>
          <p:nvPr>
            <p:ph type="body" sz="quarter" idx="16" hasCustomPrompt="1"/>
          </p:nvPr>
        </p:nvSpPr>
        <p:spPr>
          <a:xfrm>
            <a:off x="6770451" y="3496452"/>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4" name="Textplatzhalter 4">
            <a:extLst>
              <a:ext uri="{FF2B5EF4-FFF2-40B4-BE49-F238E27FC236}">
                <a16:creationId xmlns:a16="http://schemas.microsoft.com/office/drawing/2014/main" id="{9822DA17-D0C5-C3B6-7E38-E052863F8833}"/>
              </a:ext>
            </a:extLst>
          </p:cNvPr>
          <p:cNvSpPr>
            <a:spLocks noGrp="1"/>
          </p:cNvSpPr>
          <p:nvPr>
            <p:ph type="body" sz="quarter" idx="17" hasCustomPrompt="1"/>
          </p:nvPr>
        </p:nvSpPr>
        <p:spPr>
          <a:xfrm>
            <a:off x="6770451" y="3850454"/>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5" name="Textplatzhalter 4">
            <a:extLst>
              <a:ext uri="{FF2B5EF4-FFF2-40B4-BE49-F238E27FC236}">
                <a16:creationId xmlns:a16="http://schemas.microsoft.com/office/drawing/2014/main" id="{123B96AF-E31A-3099-DF17-5D8E6ACBE759}"/>
              </a:ext>
            </a:extLst>
          </p:cNvPr>
          <p:cNvSpPr>
            <a:spLocks noGrp="1"/>
          </p:cNvSpPr>
          <p:nvPr>
            <p:ph type="body" sz="quarter" idx="18" hasCustomPrompt="1"/>
          </p:nvPr>
        </p:nvSpPr>
        <p:spPr>
          <a:xfrm>
            <a:off x="6770451" y="4204456"/>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t>
            </a:r>
          </a:p>
        </p:txBody>
      </p:sp>
      <p:sp>
        <p:nvSpPr>
          <p:cNvPr id="26" name="Textplatzhalter 4">
            <a:extLst>
              <a:ext uri="{FF2B5EF4-FFF2-40B4-BE49-F238E27FC236}">
                <a16:creationId xmlns:a16="http://schemas.microsoft.com/office/drawing/2014/main" id="{D7C44FA6-0C68-7C62-FB9A-E592FB06B605}"/>
              </a:ext>
            </a:extLst>
          </p:cNvPr>
          <p:cNvSpPr>
            <a:spLocks noGrp="1"/>
          </p:cNvSpPr>
          <p:nvPr>
            <p:ph type="body" sz="quarter" idx="19" hasCustomPrompt="1"/>
          </p:nvPr>
        </p:nvSpPr>
        <p:spPr>
          <a:xfrm>
            <a:off x="6770451" y="4558458"/>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err="1"/>
              <a:t>european</a:t>
            </a:r>
            <a:r>
              <a:rPr lang="en-GB" noProof="0" dirty="0"/>
              <a:t>-southern-observatory</a:t>
            </a:r>
          </a:p>
        </p:txBody>
      </p:sp>
      <p:sp>
        <p:nvSpPr>
          <p:cNvPr id="27" name="Textplatzhalter 4">
            <a:extLst>
              <a:ext uri="{FF2B5EF4-FFF2-40B4-BE49-F238E27FC236}">
                <a16:creationId xmlns:a16="http://schemas.microsoft.com/office/drawing/2014/main" id="{F0007E12-939A-F866-DC2D-DE999A871DF9}"/>
              </a:ext>
            </a:extLst>
          </p:cNvPr>
          <p:cNvSpPr>
            <a:spLocks noGrp="1"/>
          </p:cNvSpPr>
          <p:nvPr>
            <p:ph type="body" sz="quarter" idx="20" hasCustomPrompt="1"/>
          </p:nvPr>
        </p:nvSpPr>
        <p:spPr>
          <a:xfrm>
            <a:off x="6770451" y="4912459"/>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@ESOobservatory</a:t>
            </a:r>
          </a:p>
        </p:txBody>
      </p:sp>
      <p:sp>
        <p:nvSpPr>
          <p:cNvPr id="29" name="Textplatzhalter 4">
            <a:extLst>
              <a:ext uri="{FF2B5EF4-FFF2-40B4-BE49-F238E27FC236}">
                <a16:creationId xmlns:a16="http://schemas.microsoft.com/office/drawing/2014/main" id="{CDC22D2D-5C3B-1EB3-466A-9E78C49AB918}"/>
              </a:ext>
            </a:extLst>
          </p:cNvPr>
          <p:cNvSpPr>
            <a:spLocks noGrp="1"/>
          </p:cNvSpPr>
          <p:nvPr>
            <p:ph type="body" sz="quarter" idx="12" hasCustomPrompt="1"/>
          </p:nvPr>
        </p:nvSpPr>
        <p:spPr>
          <a:xfrm>
            <a:off x="936625" y="3496452"/>
            <a:ext cx="4938751" cy="1682212"/>
          </a:xfrm>
        </p:spPr>
        <p:txBody>
          <a:bodyPr/>
          <a:lstStyle>
            <a:lvl1pPr marL="0" indent="0" algn="r">
              <a:lnSpc>
                <a:spcPct val="90000"/>
              </a:lnSpc>
              <a:spcBef>
                <a:spcPts val="750"/>
              </a:spcBef>
              <a:buFont typeface="Arial" panose="020B0604020202020204" pitchFamily="34" charset="0"/>
              <a:buNone/>
              <a:defRPr sz="1800" b="1">
                <a:solidFill>
                  <a:schemeClr val="tx1"/>
                </a:solidFill>
              </a:defRPr>
            </a:lvl1pPr>
            <a:lvl2pPr marL="0" indent="0" algn="r">
              <a:lnSpc>
                <a:spcPct val="90000"/>
              </a:lnSpc>
              <a:spcBef>
                <a:spcPts val="750"/>
              </a:spcBef>
              <a:buNone/>
              <a:defRPr sz="1800" b="1">
                <a:solidFill>
                  <a:schemeClr val="tx1"/>
                </a:solidFill>
              </a:defRPr>
            </a:lvl2pPr>
            <a:lvl3pPr marL="0" indent="0" algn="r">
              <a:lnSpc>
                <a:spcPct val="90000"/>
              </a:lnSpc>
              <a:spcBef>
                <a:spcPts val="750"/>
              </a:spcBef>
              <a:buNone/>
              <a:defRPr sz="1800" b="1">
                <a:solidFill>
                  <a:schemeClr val="tx1"/>
                </a:solidFill>
              </a:defRPr>
            </a:lvl3pPr>
            <a:lvl4pPr marL="0" indent="0" algn="r">
              <a:lnSpc>
                <a:spcPct val="90000"/>
              </a:lnSpc>
              <a:spcBef>
                <a:spcPts val="750"/>
              </a:spcBef>
              <a:buFont typeface="Arial" panose="020B0604020202020204" pitchFamily="34" charset="0"/>
              <a:buNone/>
              <a:defRPr sz="1800" b="1">
                <a:solidFill>
                  <a:schemeClr val="tx1"/>
                </a:solidFill>
              </a:defRPr>
            </a:lvl4pPr>
            <a:lvl5pPr marL="0" indent="0" algn="r">
              <a:lnSpc>
                <a:spcPct val="90000"/>
              </a:lnSpc>
              <a:spcBef>
                <a:spcPts val="750"/>
              </a:spcBef>
              <a:buNone/>
              <a:defRPr sz="1800" b="1">
                <a:solidFill>
                  <a:schemeClr val="tx1"/>
                </a:solidFill>
              </a:defRPr>
            </a:lvl5pPr>
            <a:lvl6pPr marL="0" indent="0" algn="r">
              <a:lnSpc>
                <a:spcPct val="90000"/>
              </a:lnSpc>
              <a:spcBef>
                <a:spcPts val="750"/>
              </a:spcBef>
              <a:buNone/>
              <a:defRPr sz="1800" b="1">
                <a:solidFill>
                  <a:schemeClr val="tx1"/>
                </a:solidFill>
              </a:defRPr>
            </a:lvl6pPr>
            <a:lvl7pPr marL="0" indent="0" algn="r">
              <a:lnSpc>
                <a:spcPct val="90000"/>
              </a:lnSpc>
              <a:spcBef>
                <a:spcPts val="750"/>
              </a:spcBef>
              <a:buFont typeface="Arial" panose="020B0604020202020204" pitchFamily="34" charset="0"/>
              <a:buNone/>
              <a:defRPr sz="1800" b="1">
                <a:solidFill>
                  <a:schemeClr val="tx1"/>
                </a:solidFill>
              </a:defRPr>
            </a:lvl7pPr>
            <a:lvl8pPr marL="0" indent="0" algn="r">
              <a:lnSpc>
                <a:spcPct val="90000"/>
              </a:lnSpc>
              <a:spcBef>
                <a:spcPts val="750"/>
              </a:spcBef>
              <a:buFont typeface="Arial" panose="020B0604020202020204" pitchFamily="34" charset="0"/>
              <a:buNone/>
              <a:defRPr sz="1800" b="1">
                <a:solidFill>
                  <a:schemeClr val="tx1"/>
                </a:solidFill>
              </a:defRPr>
            </a:lvl8pPr>
            <a:lvl9pPr marL="0" indent="0" algn="r">
              <a:lnSpc>
                <a:spcPct val="90000"/>
              </a:lnSpc>
              <a:spcBef>
                <a:spcPts val="750"/>
              </a:spcBef>
              <a:buFont typeface="Arial" panose="020B0604020202020204" pitchFamily="34" charset="0"/>
              <a:buNone/>
              <a:defRPr sz="1800" b="1" i="0">
                <a:solidFill>
                  <a:schemeClr val="tx1"/>
                </a:solidFill>
                <a:latin typeface="+mn-lt"/>
              </a:defRPr>
            </a:lvl9pPr>
          </a:lstStyle>
          <a:p>
            <a:pPr lvl="0"/>
            <a:r>
              <a:rPr lang="en-GB" noProof="0" dirty="0"/>
              <a:t>Author’s info</a:t>
            </a:r>
          </a:p>
        </p:txBody>
      </p:sp>
      <p:sp>
        <p:nvSpPr>
          <p:cNvPr id="2" name="Date Placeholder 3">
            <a:extLst>
              <a:ext uri="{FF2B5EF4-FFF2-40B4-BE49-F238E27FC236}">
                <a16:creationId xmlns:a16="http://schemas.microsoft.com/office/drawing/2014/main" id="{6D656607-9460-0FBB-C6E7-86922BA972EC}"/>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BCF0F58-7413-92B5-091D-2524216F36B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3860564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35" Type="http://schemas.openxmlformats.org/officeDocument/2006/relationships/image" Target="../media/image3.sv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D6331505-9ECA-3956-1067-E87CC20DB773}"/>
              </a:ext>
            </a:extLst>
          </p:cNvPr>
          <p:cNvGraphicFramePr>
            <a:graphicFrameLocks noChangeAspect="1"/>
          </p:cNvGraphicFramePr>
          <p:nvPr userDrawn="1">
            <p:custDataLst>
              <p:tags r:id="rId31"/>
            </p:custDataLst>
            <p:extLst>
              <p:ext uri="{D42A27DB-BD31-4B8C-83A1-F6EECF244321}">
                <p14:modId xmlns:p14="http://schemas.microsoft.com/office/powerpoint/2010/main" val="1918892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2" imgW="410" imgH="409" progId="TCLayout.ActiveDocument.1">
                  <p:embed/>
                </p:oleObj>
              </mc:Choice>
              <mc:Fallback>
                <p:oleObj name="think-cell Folie" r:id="rId32" imgW="410" imgH="409"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B430F5F-5EE6-7217-0204-9D76CC0E2112}"/>
              </a:ext>
            </a:extLst>
          </p:cNvPr>
          <p:cNvSpPr>
            <a:spLocks noGrp="1"/>
          </p:cNvSpPr>
          <p:nvPr>
            <p:ph type="title"/>
          </p:nvPr>
        </p:nvSpPr>
        <p:spPr>
          <a:xfrm>
            <a:off x="936624" y="0"/>
            <a:ext cx="8910639" cy="1136073"/>
          </a:xfrm>
          <a:prstGeom prst="rect">
            <a:avLst/>
          </a:prstGeom>
        </p:spPr>
        <p:txBody>
          <a:bodyPr vert="horz" lIns="0" tIns="0" rIns="0" bIns="0" rtlCol="0" anchor="b">
            <a:noAutofit/>
          </a:bodyPr>
          <a:lstStyle/>
          <a:p>
            <a:r>
              <a:rPr lang="en-GB" noProof="0" dirty="0"/>
              <a:t>Headline Arial bold, 30 pt</a:t>
            </a:r>
          </a:p>
        </p:txBody>
      </p:sp>
      <p:sp>
        <p:nvSpPr>
          <p:cNvPr id="3" name="Textplatzhalter 2">
            <a:extLst>
              <a:ext uri="{FF2B5EF4-FFF2-40B4-BE49-F238E27FC236}">
                <a16:creationId xmlns:a16="http://schemas.microsoft.com/office/drawing/2014/main" id="{161FBA3B-4EF4-7A72-C915-876AFB7AAE23}"/>
              </a:ext>
            </a:extLst>
          </p:cNvPr>
          <p:cNvSpPr>
            <a:spLocks noGrp="1"/>
          </p:cNvSpPr>
          <p:nvPr>
            <p:ph type="body" idx="1"/>
          </p:nvPr>
        </p:nvSpPr>
        <p:spPr>
          <a:xfrm>
            <a:off x="936625" y="2014538"/>
            <a:ext cx="10317164" cy="3906838"/>
          </a:xfrm>
          <a:prstGeom prst="rect">
            <a:avLst/>
          </a:prstGeom>
        </p:spPr>
        <p:txBody>
          <a:bodyPr vert="horz" lIns="0" tIns="0" rIns="0" bIns="0" rtlCol="0">
            <a:noAutofit/>
          </a:body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144BAAE-B800-7FD6-3DA7-97327451DED3}"/>
              </a:ext>
            </a:extLst>
          </p:cNvPr>
          <p:cNvSpPr>
            <a:spLocks noGrp="1"/>
          </p:cNvSpPr>
          <p:nvPr>
            <p:ph type="ftr" sz="quarter" idx="3"/>
          </p:nvPr>
        </p:nvSpPr>
        <p:spPr>
          <a:xfrm>
            <a:off x="936625" y="6532505"/>
            <a:ext cx="5147376" cy="175312"/>
          </a:xfrm>
          <a:prstGeom prst="rect">
            <a:avLst/>
          </a:prstGeom>
        </p:spPr>
        <p:txBody>
          <a:bodyPr vert="horz" lIns="0" tIns="0" rIns="0" bIns="18000" rtlCol="0" anchor="b">
            <a:noAutofit/>
          </a:bodyPr>
          <a:lstStyle>
            <a:lvl1pPr algn="l">
              <a:defRPr sz="900" i="0">
                <a:solidFill>
                  <a:schemeClr val="tx1"/>
                </a:solidFill>
              </a:defRPr>
            </a:lvl1pPr>
          </a:lstStyle>
          <a:p>
            <a:r>
              <a:rPr lang="en-US" noProof="0"/>
              <a:t>Diego del Valle, November 25th - 28th, Instrument Control Systems 2024</a:t>
            </a:r>
            <a:endParaRPr lang="en-GB" i="1" noProof="0" dirty="0"/>
          </a:p>
        </p:txBody>
      </p:sp>
      <p:cxnSp>
        <p:nvCxnSpPr>
          <p:cNvPr id="16" name="Gerader Verbinder 15">
            <a:extLst>
              <a:ext uri="{FF2B5EF4-FFF2-40B4-BE49-F238E27FC236}">
                <a16:creationId xmlns:a16="http://schemas.microsoft.com/office/drawing/2014/main" id="{93DEE3F7-A4A5-97B4-1A51-BC68FBBF3DCB}"/>
              </a:ext>
            </a:extLst>
          </p:cNvPr>
          <p:cNvCxnSpPr/>
          <p:nvPr userDrawn="1"/>
        </p:nvCxnSpPr>
        <p:spPr>
          <a:xfrm>
            <a:off x="0" y="6382322"/>
            <a:ext cx="608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Grafik 29">
            <a:extLst>
              <a:ext uri="{FF2B5EF4-FFF2-40B4-BE49-F238E27FC236}">
                <a16:creationId xmlns:a16="http://schemas.microsoft.com/office/drawing/2014/main" id="{F986432C-5575-7D1B-27F5-31B6D699A418}"/>
              </a:ext>
            </a:extLst>
          </p:cNvPr>
          <p:cNvPicPr>
            <a:picLocks noChangeAspect="1"/>
          </p:cNvPicPr>
          <p:nvPr userDrawn="1"/>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1228400" y="399599"/>
            <a:ext cx="494970" cy="647783"/>
          </a:xfrm>
          <a:prstGeom prst="rect">
            <a:avLst/>
          </a:prstGeom>
        </p:spPr>
      </p:pic>
      <p:sp>
        <p:nvSpPr>
          <p:cNvPr id="6" name="Textfeld 5">
            <a:extLst>
              <a:ext uri="{FF2B5EF4-FFF2-40B4-BE49-F238E27FC236}">
                <a16:creationId xmlns:a16="http://schemas.microsoft.com/office/drawing/2014/main" id="{45ECF14B-8906-1F35-8706-ADE4F50C4CB2}"/>
              </a:ext>
            </a:extLst>
          </p:cNvPr>
          <p:cNvSpPr txBox="1"/>
          <p:nvPr userDrawn="1"/>
        </p:nvSpPr>
        <p:spPr>
          <a:xfrm>
            <a:off x="5337270" y="1809178"/>
            <a:ext cx="1695355" cy="1028209"/>
          </a:xfrm>
          <a:prstGeom prst="rect">
            <a:avLst/>
          </a:prstGeom>
          <a:noFill/>
        </p:spPr>
        <p:txBody>
          <a:bodyPr wrap="square" rtlCol="0">
            <a:spAutoFit/>
          </a:bodyPr>
          <a:lstStyle/>
          <a:p>
            <a:endParaRPr lang="de-DE"/>
          </a:p>
        </p:txBody>
      </p:sp>
      <p:sp>
        <p:nvSpPr>
          <p:cNvPr id="10" name="Date Placeholder 3">
            <a:extLst>
              <a:ext uri="{FF2B5EF4-FFF2-40B4-BE49-F238E27FC236}">
                <a16:creationId xmlns:a16="http://schemas.microsoft.com/office/drawing/2014/main" id="{05E7D917-1DA2-1D17-CA57-6D03E4089C3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11" name="Slide Number Placeholder 5">
            <a:extLst>
              <a:ext uri="{FF2B5EF4-FFF2-40B4-BE49-F238E27FC236}">
                <a16:creationId xmlns:a16="http://schemas.microsoft.com/office/drawing/2014/main" id="{7540655A-129B-FC48-1858-C7C4EA66F666}"/>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28900193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60" r:id="rId7"/>
    <p:sldLayoutId id="2147483661" r:id="rId8"/>
    <p:sldLayoutId id="2147483653" r:id="rId9"/>
    <p:sldLayoutId id="214748365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81"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Lst>
  <p:hf sldNum="0" hdr="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95" userDrawn="1">
          <p15:clr>
            <a:srgbClr val="F26B43"/>
          </p15:clr>
        </p15:guide>
        <p15:guide id="4" pos="590" userDrawn="1">
          <p15:clr>
            <a:srgbClr val="F26B43"/>
          </p15:clr>
        </p15:guide>
        <p15:guide id="5" pos="886" userDrawn="1">
          <p15:clr>
            <a:srgbClr val="F26B43"/>
          </p15:clr>
        </p15:guide>
        <p15:guide id="6" pos="1181" userDrawn="1">
          <p15:clr>
            <a:srgbClr val="F26B43"/>
          </p15:clr>
        </p15:guide>
        <p15:guide id="7" pos="1476" userDrawn="1">
          <p15:clr>
            <a:srgbClr val="F26B43"/>
          </p15:clr>
        </p15:guide>
        <p15:guide id="8" pos="1772" userDrawn="1">
          <p15:clr>
            <a:srgbClr val="F26B43"/>
          </p15:clr>
        </p15:guide>
        <p15:guide id="9" pos="2067" userDrawn="1">
          <p15:clr>
            <a:srgbClr val="F26B43"/>
          </p15:clr>
        </p15:guide>
        <p15:guide id="10" pos="2363" userDrawn="1">
          <p15:clr>
            <a:srgbClr val="F26B43"/>
          </p15:clr>
        </p15:guide>
        <p15:guide id="11" pos="2658" userDrawn="1">
          <p15:clr>
            <a:srgbClr val="F26B43"/>
          </p15:clr>
        </p15:guide>
        <p15:guide id="12" pos="2953" userDrawn="1">
          <p15:clr>
            <a:srgbClr val="F26B43"/>
          </p15:clr>
        </p15:guide>
        <p15:guide id="13" pos="3249" userDrawn="1">
          <p15:clr>
            <a:srgbClr val="F26B43"/>
          </p15:clr>
        </p15:guide>
        <p15:guide id="14" pos="3544" userDrawn="1">
          <p15:clr>
            <a:srgbClr val="F26B43"/>
          </p15:clr>
        </p15:guide>
        <p15:guide id="15" pos="3840" userDrawn="1">
          <p15:clr>
            <a:srgbClr val="F26B43"/>
          </p15:clr>
        </p15:guide>
        <p15:guide id="16" pos="4135" userDrawn="1">
          <p15:clr>
            <a:srgbClr val="F26B43"/>
          </p15:clr>
        </p15:guide>
        <p15:guide id="17" pos="4430" userDrawn="1">
          <p15:clr>
            <a:srgbClr val="F26B43"/>
          </p15:clr>
        </p15:guide>
        <p15:guide id="18" pos="4726" userDrawn="1">
          <p15:clr>
            <a:srgbClr val="F26B43"/>
          </p15:clr>
        </p15:guide>
        <p15:guide id="19" pos="5021" userDrawn="1">
          <p15:clr>
            <a:srgbClr val="F26B43"/>
          </p15:clr>
        </p15:guide>
        <p15:guide id="20" pos="5316" userDrawn="1">
          <p15:clr>
            <a:srgbClr val="F26B43"/>
          </p15:clr>
        </p15:guide>
        <p15:guide id="21" pos="5612" userDrawn="1">
          <p15:clr>
            <a:srgbClr val="F26B43"/>
          </p15:clr>
        </p15:guide>
        <p15:guide id="22" pos="5907" userDrawn="1">
          <p15:clr>
            <a:srgbClr val="F26B43"/>
          </p15:clr>
        </p15:guide>
        <p15:guide id="23" pos="6203" userDrawn="1">
          <p15:clr>
            <a:srgbClr val="F26B43"/>
          </p15:clr>
        </p15:guide>
        <p15:guide id="24" pos="6498" userDrawn="1">
          <p15:clr>
            <a:srgbClr val="F26B43"/>
          </p15:clr>
        </p15:guide>
        <p15:guide id="25" pos="6793" userDrawn="1">
          <p15:clr>
            <a:srgbClr val="F26B43"/>
          </p15:clr>
        </p15:guide>
        <p15:guide id="26" pos="7089" userDrawn="1">
          <p15:clr>
            <a:srgbClr val="F26B43"/>
          </p15:clr>
        </p15:guide>
        <p15:guide id="27" pos="7384" userDrawn="1">
          <p15:clr>
            <a:srgbClr val="F26B43"/>
          </p15:clr>
        </p15:guide>
        <p15:guide id="28" orient="horz" userDrawn="1">
          <p15:clr>
            <a:srgbClr val="F26B43"/>
          </p15:clr>
        </p15:guide>
        <p15:guide id="29" orient="horz" pos="4320" userDrawn="1">
          <p15:clr>
            <a:srgbClr val="F26B43"/>
          </p15:clr>
        </p15:guide>
        <p15:guide id="30" orient="horz" pos="249" userDrawn="1">
          <p15:clr>
            <a:srgbClr val="F26B43"/>
          </p15:clr>
        </p15:guide>
        <p15:guide id="31" orient="horz" pos="40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13.jp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hyperlink" Target="https://infosys.beckhoff.com/english.php?content=../content/1033/te2000_tc3_hmi_engineering/3845319947.html" TargetMode="Externa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infosys.beckhoff.com/content/1033/te2000_tc3_hmi_engineering/3477161867.html" TargetMode="Externa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1.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45.png"/><Relationship Id="rId4" Type="http://schemas.openxmlformats.org/officeDocument/2006/relationships/image" Target="../media/image44.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hyperlink" Target="https://infosys.beckhoff.com/english.php?content=../content/1033/te2000_tc3_hmi_engineering/3845334283.html"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9.xml"/><Relationship Id="rId6" Type="http://schemas.openxmlformats.org/officeDocument/2006/relationships/image" Target="../media/image55.gif"/><Relationship Id="rId5" Type="http://schemas.openxmlformats.org/officeDocument/2006/relationships/image" Target="../media/image54.png"/><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gif"/><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hyperlink" Target="https://ftp.eso.org/pub/elt/repos/docs/CRYO/framework" TargetMode="External"/><Relationship Id="rId2" Type="http://schemas.openxmlformats.org/officeDocument/2006/relationships/hyperlink" Target="https://ftp.eso.org/pub/elt/repos/docs/ICS/public/" TargetMode="External"/><Relationship Id="rId1" Type="http://schemas.openxmlformats.org/officeDocument/2006/relationships/slideLayout" Target="../slideLayouts/slideLayout11.xml"/><Relationship Id="rId4" Type="http://schemas.openxmlformats.org/officeDocument/2006/relationships/hyperlink" Target="https://ftp.eso.org/pub/elt/repos/docs/CRYO/template"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1.xml"/><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arge silver dome with a circular object in the middle of a desert">
            <a:extLst>
              <a:ext uri="{FF2B5EF4-FFF2-40B4-BE49-F238E27FC236}">
                <a16:creationId xmlns:a16="http://schemas.microsoft.com/office/drawing/2014/main" id="{B596F235-1CB4-DA17-66B3-0FCFAE8723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3" name="Objekt 2" hidden="1">
            <a:extLst>
              <a:ext uri="{FF2B5EF4-FFF2-40B4-BE49-F238E27FC236}">
                <a16:creationId xmlns:a16="http://schemas.microsoft.com/office/drawing/2014/main" id="{58566E0C-FA6E-54A2-225D-2AF65AECB417}"/>
              </a:ext>
            </a:extLst>
          </p:cNvPr>
          <p:cNvGraphicFramePr>
            <a:graphicFrameLocks noChangeAspect="1"/>
          </p:cNvGraphicFramePr>
          <p:nvPr>
            <p:custDataLst>
              <p:tags r:id="rId1"/>
            </p:custDataLst>
            <p:extLst>
              <p:ext uri="{D42A27DB-BD31-4B8C-83A1-F6EECF244321}">
                <p14:modId xmlns:p14="http://schemas.microsoft.com/office/powerpoint/2010/main" val="927649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0" imgH="409" progId="TCLayout.ActiveDocument.1">
                  <p:embed/>
                </p:oleObj>
              </mc:Choice>
              <mc:Fallback>
                <p:oleObj name="think-cell Folie" r:id="rId4" imgW="410" imgH="40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099AAC83-6D97-6BEC-F0E9-9B61E26881F6}"/>
              </a:ext>
            </a:extLst>
          </p:cNvPr>
          <p:cNvSpPr>
            <a:spLocks noGrp="1"/>
          </p:cNvSpPr>
          <p:nvPr>
            <p:ph type="ctrTitle"/>
          </p:nvPr>
        </p:nvSpPr>
        <p:spPr>
          <a:xfrm>
            <a:off x="1407064" y="4847124"/>
            <a:ext cx="10316307" cy="1028701"/>
          </a:xfrm>
          <a:noFill/>
        </p:spPr>
        <p:txBody>
          <a:bodyPr/>
          <a:lstStyle/>
          <a:p>
            <a:pPr algn="r"/>
            <a:r>
              <a:rPr lang="en-GB" dirty="0">
                <a:solidFill>
                  <a:schemeClr val="accent2">
                    <a:lumMod val="60000"/>
                    <a:lumOff val="40000"/>
                  </a:schemeClr>
                </a:solidFill>
              </a:rPr>
              <a:t>Cryogenic HMI</a:t>
            </a:r>
          </a:p>
        </p:txBody>
      </p:sp>
      <p:sp>
        <p:nvSpPr>
          <p:cNvPr id="5" name="Untertitel 4">
            <a:extLst>
              <a:ext uri="{FF2B5EF4-FFF2-40B4-BE49-F238E27FC236}">
                <a16:creationId xmlns:a16="http://schemas.microsoft.com/office/drawing/2014/main" id="{7C57B5CD-E0DE-E06E-AA7B-0AFFC1873257}"/>
              </a:ext>
            </a:extLst>
          </p:cNvPr>
          <p:cNvSpPr>
            <a:spLocks noGrp="1"/>
          </p:cNvSpPr>
          <p:nvPr>
            <p:ph type="subTitle" idx="1"/>
          </p:nvPr>
        </p:nvSpPr>
        <p:spPr>
          <a:xfrm>
            <a:off x="1407065" y="6026008"/>
            <a:ext cx="10316307" cy="426029"/>
          </a:xfrm>
        </p:spPr>
        <p:txBody>
          <a:bodyPr/>
          <a:lstStyle/>
          <a:p>
            <a:pPr algn="r"/>
            <a:r>
              <a:rPr lang="en-GB" dirty="0">
                <a:solidFill>
                  <a:schemeClr val="accent2">
                    <a:lumMod val="60000"/>
                    <a:lumOff val="40000"/>
                  </a:schemeClr>
                </a:solidFill>
              </a:rPr>
              <a:t>Diego del Valle</a:t>
            </a:r>
          </a:p>
        </p:txBody>
      </p:sp>
      <p:sp>
        <p:nvSpPr>
          <p:cNvPr id="7" name="Fußzeilenplatzhalter 6">
            <a:extLst>
              <a:ext uri="{FF2B5EF4-FFF2-40B4-BE49-F238E27FC236}">
                <a16:creationId xmlns:a16="http://schemas.microsoft.com/office/drawing/2014/main" id="{C8DF2062-2DE8-6125-3A32-7529A00C024A}"/>
              </a:ext>
            </a:extLst>
          </p:cNvPr>
          <p:cNvSpPr>
            <a:spLocks noGrp="1"/>
          </p:cNvSpPr>
          <p:nvPr>
            <p:ph type="ftr" sz="quarter" idx="10"/>
          </p:nvPr>
        </p:nvSpPr>
        <p:spPr/>
        <p:txBody>
          <a:bodyPr/>
          <a:lstStyle/>
          <a:p>
            <a:r>
              <a:rPr lang="en-US" i="1" dirty="0">
                <a:solidFill>
                  <a:schemeClr val="accent2">
                    <a:lumMod val="60000"/>
                    <a:lumOff val="40000"/>
                  </a:schemeClr>
                </a:solidFill>
              </a:rPr>
              <a:t>Diego del Valle, November 25th - 28th, Instrument Control Systems 2024</a:t>
            </a:r>
            <a:endParaRPr lang="de-CH" i="1" dirty="0">
              <a:solidFill>
                <a:schemeClr val="accent2">
                  <a:lumMod val="60000"/>
                  <a:lumOff val="40000"/>
                </a:schemeClr>
              </a:solidFill>
            </a:endParaRPr>
          </a:p>
        </p:txBody>
      </p:sp>
      <p:sp>
        <p:nvSpPr>
          <p:cNvPr id="9" name="Datumsplatzhalter 8">
            <a:extLst>
              <a:ext uri="{FF2B5EF4-FFF2-40B4-BE49-F238E27FC236}">
                <a16:creationId xmlns:a16="http://schemas.microsoft.com/office/drawing/2014/main" id="{D1D97568-A082-0238-0616-D1B047216E98}"/>
              </a:ext>
            </a:extLst>
          </p:cNvPr>
          <p:cNvSpPr>
            <a:spLocks noGrp="1"/>
          </p:cNvSpPr>
          <p:nvPr>
            <p:ph type="dt" sz="half" idx="2"/>
          </p:nvPr>
        </p:nvSpPr>
        <p:spPr/>
        <p:txBody>
          <a:bodyPr/>
          <a:lstStyle/>
          <a:p>
            <a:r>
              <a:rPr lang="en-US">
                <a:solidFill>
                  <a:schemeClr val="accent2">
                    <a:lumMod val="60000"/>
                    <a:lumOff val="40000"/>
                  </a:schemeClr>
                </a:solidFill>
              </a:rPr>
              <a:t>Data Classification: ESO PUBLIC</a:t>
            </a:r>
            <a:endParaRPr lang="en-GB" dirty="0">
              <a:solidFill>
                <a:schemeClr val="accent2">
                  <a:lumMod val="60000"/>
                  <a:lumOff val="40000"/>
                </a:schemeClr>
              </a:solidFill>
            </a:endParaRPr>
          </a:p>
        </p:txBody>
      </p:sp>
      <p:pic>
        <p:nvPicPr>
          <p:cNvPr id="10" name="Picture 9" descr="A blue and white logo&#10;&#10;Description automatically generated">
            <a:extLst>
              <a:ext uri="{FF2B5EF4-FFF2-40B4-BE49-F238E27FC236}">
                <a16:creationId xmlns:a16="http://schemas.microsoft.com/office/drawing/2014/main" id="{F5E9FFDF-DFBF-F306-C22C-8DCE38D751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43084" y="405963"/>
            <a:ext cx="780288" cy="1014984"/>
          </a:xfrm>
          <a:prstGeom prst="rect">
            <a:avLst/>
          </a:prstGeom>
        </p:spPr>
      </p:pic>
    </p:spTree>
    <p:extLst>
      <p:ext uri="{BB962C8B-B14F-4D97-AF65-F5344CB8AC3E}">
        <p14:creationId xmlns:p14="http://schemas.microsoft.com/office/powerpoint/2010/main" val="61311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D325F519-FF6A-CF99-95CC-3BAF71771DDE}"/>
              </a:ext>
            </a:extLst>
          </p:cNvPr>
          <p:cNvGrpSpPr/>
          <p:nvPr/>
        </p:nvGrpSpPr>
        <p:grpSpPr>
          <a:xfrm>
            <a:off x="7722342" y="1448597"/>
            <a:ext cx="3538341" cy="2122533"/>
            <a:chOff x="6628268" y="2075698"/>
            <a:chExt cx="2109730" cy="3686887"/>
          </a:xfrm>
        </p:grpSpPr>
        <p:sp>
          <p:nvSpPr>
            <p:cNvPr id="5" name="Rectangle 4">
              <a:extLst>
                <a:ext uri="{FF2B5EF4-FFF2-40B4-BE49-F238E27FC236}">
                  <a16:creationId xmlns:a16="http://schemas.microsoft.com/office/drawing/2014/main" id="{975084AF-5AAF-2ED2-8163-89BBB72E222C}"/>
                </a:ext>
              </a:extLst>
            </p:cNvPr>
            <p:cNvSpPr/>
            <p:nvPr/>
          </p:nvSpPr>
          <p:spPr>
            <a:xfrm>
              <a:off x="6628268" y="2075698"/>
              <a:ext cx="2109730" cy="3686887"/>
            </a:xfrm>
            <a:prstGeom prst="rect">
              <a:avLst/>
            </a:prstGeom>
            <a:ln w="28575"/>
          </p:spPr>
          <p:style>
            <a:lnRef idx="2">
              <a:schemeClr val="accent2"/>
            </a:lnRef>
            <a:fillRef idx="1">
              <a:schemeClr val="lt1"/>
            </a:fillRef>
            <a:effectRef idx="0">
              <a:schemeClr val="accent2"/>
            </a:effectRef>
            <a:fontRef idx="minor">
              <a:schemeClr val="dk1"/>
            </a:fontRef>
          </p:style>
          <p:txBody>
            <a:bodyPr rtlCol="0" anchor="t"/>
            <a:lstStyle/>
            <a:p>
              <a:pPr algn="ctr"/>
              <a:r>
                <a:rPr lang="en-US" dirty="0"/>
                <a:t>PLC</a:t>
              </a:r>
            </a:p>
          </p:txBody>
        </p:sp>
        <p:sp>
          <p:nvSpPr>
            <p:cNvPr id="16" name="Rectangle 15">
              <a:extLst>
                <a:ext uri="{FF2B5EF4-FFF2-40B4-BE49-F238E27FC236}">
                  <a16:creationId xmlns:a16="http://schemas.microsoft.com/office/drawing/2014/main" id="{211A1827-DDAB-39C4-C134-92A5B9D72ACB}"/>
                </a:ext>
              </a:extLst>
            </p:cNvPr>
            <p:cNvSpPr/>
            <p:nvPr/>
          </p:nvSpPr>
          <p:spPr>
            <a:xfrm>
              <a:off x="6687227" y="2631774"/>
              <a:ext cx="1991749" cy="2895917"/>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US" dirty="0">
                  <a:ln w="0"/>
                  <a:solidFill>
                    <a:schemeClr val="tx1"/>
                  </a:solidFill>
                  <a:effectLst>
                    <a:outerShdw blurRad="38100" dist="19050" dir="2700000" algn="tl" rotWithShape="0">
                      <a:schemeClr val="dk1">
                        <a:alpha val="40000"/>
                      </a:schemeClr>
                    </a:outerShdw>
                  </a:effectLst>
                </a:rPr>
                <a:t>PLC Application</a:t>
              </a:r>
            </a:p>
            <a:p>
              <a:pPr algn="ctr"/>
              <a:r>
                <a:rPr lang="en-US" dirty="0">
                  <a:ln w="0"/>
                  <a:solidFill>
                    <a:schemeClr val="tx1"/>
                  </a:solidFill>
                  <a:effectLst>
                    <a:outerShdw blurRad="38100" dist="19050" dir="2700000" algn="tl" rotWithShape="0">
                      <a:schemeClr val="dk1">
                        <a:alpha val="40000"/>
                      </a:schemeClr>
                    </a:outerShdw>
                  </a:effectLst>
                </a:rPr>
                <a:t>(</a:t>
              </a:r>
              <a:r>
                <a:rPr lang="en-US" b="1" dirty="0" err="1">
                  <a:ln w="0"/>
                  <a:solidFill>
                    <a:schemeClr val="tx1"/>
                  </a:solidFill>
                  <a:effectLst>
                    <a:outerShdw blurRad="38100" dist="19050" dir="2700000" algn="tl" rotWithShape="0">
                      <a:schemeClr val="dk1">
                        <a:alpha val="40000"/>
                      </a:schemeClr>
                    </a:outerShdw>
                  </a:effectLst>
                </a:rPr>
                <a:t>Cryo</a:t>
              </a:r>
              <a:r>
                <a:rPr lang="en-US" b="1" dirty="0">
                  <a:ln w="0"/>
                  <a:solidFill>
                    <a:schemeClr val="tx1"/>
                  </a:solidFill>
                  <a:effectLst>
                    <a:outerShdw blurRad="38100" dist="19050" dir="2700000" algn="tl" rotWithShape="0">
                      <a:schemeClr val="dk1">
                        <a:alpha val="40000"/>
                      </a:schemeClr>
                    </a:outerShdw>
                  </a:effectLst>
                </a:rPr>
                <a:t> PLC Example Project</a:t>
              </a:r>
              <a:r>
                <a:rPr lang="en-US" dirty="0">
                  <a:ln w="0"/>
                  <a:solidFill>
                    <a:schemeClr val="tx1"/>
                  </a:solidFill>
                  <a:effectLst>
                    <a:outerShdw blurRad="38100" dist="19050" dir="2700000" algn="tl" rotWithShape="0">
                      <a:schemeClr val="dk1">
                        <a:alpha val="40000"/>
                      </a:schemeClr>
                    </a:outerShdw>
                  </a:effectLst>
                </a:rPr>
                <a:t>) </a:t>
              </a:r>
              <a:endParaRPr lang="en-GB" dirty="0">
                <a:ln w="0"/>
                <a:solidFill>
                  <a:schemeClr val="tx1"/>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id="{2B7EF68A-0327-650D-7BDB-29CA622FB257}"/>
                </a:ext>
              </a:extLst>
            </p:cNvPr>
            <p:cNvSpPr/>
            <p:nvPr/>
          </p:nvSpPr>
          <p:spPr>
            <a:xfrm>
              <a:off x="6934902" y="3935965"/>
              <a:ext cx="1543894" cy="1266737"/>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Libraries</a:t>
              </a:r>
            </a:p>
            <a:p>
              <a:pPr algn="ctr"/>
              <a:r>
                <a:rPr lang="en-US" sz="1600" b="1" dirty="0" err="1"/>
                <a:t>Cryo</a:t>
              </a:r>
              <a:r>
                <a:rPr lang="en-US" sz="1600" b="1" dirty="0"/>
                <a:t> Lib</a:t>
              </a:r>
            </a:p>
            <a:p>
              <a:pPr algn="ctr"/>
              <a:r>
                <a:rPr lang="en-US" sz="1600" b="1" dirty="0" err="1"/>
                <a:t>CryoHmi</a:t>
              </a:r>
              <a:r>
                <a:rPr lang="en-US" sz="1600" b="1" dirty="0"/>
                <a:t> Lib</a:t>
              </a:r>
              <a:endParaRPr lang="en-GB" sz="1600" dirty="0"/>
            </a:p>
          </p:txBody>
        </p:sp>
      </p:grpSp>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GB" dirty="0"/>
              <a:t>Introduction</a:t>
            </a:r>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1317" y="1331484"/>
            <a:ext cx="6194230" cy="5058203"/>
          </a:xfrm>
        </p:spPr>
        <p:txBody>
          <a:bodyPr/>
          <a:lstStyle/>
          <a:p>
            <a:r>
              <a:rPr lang="en-GB" dirty="0"/>
              <a:t>Introduction of a new set of tools to complement Cryogenic Toolkit. Based on Beckhoff TE/TF2000 v1.12.760.59. </a:t>
            </a:r>
            <a:r>
              <a:rPr lang="en-US" dirty="0"/>
              <a:t>Deliverables consist of:</a:t>
            </a:r>
          </a:p>
          <a:p>
            <a:pPr marL="458550" lvl="1" indent="-285750"/>
            <a:r>
              <a:rPr lang="en-US" b="1" dirty="0" err="1"/>
              <a:t>Cryo</a:t>
            </a:r>
            <a:r>
              <a:rPr lang="en-US" b="1" dirty="0"/>
              <a:t> PLC Example Project: </a:t>
            </a:r>
            <a:r>
              <a:rPr lang="en-US" dirty="0"/>
              <a:t>PLC Application</a:t>
            </a:r>
            <a:endParaRPr lang="en-US" b="1" dirty="0"/>
          </a:p>
          <a:p>
            <a:pPr marL="627750" lvl="2" indent="-285750"/>
            <a:r>
              <a:rPr lang="en-US" b="1" dirty="0" err="1"/>
              <a:t>Cryo</a:t>
            </a:r>
            <a:r>
              <a:rPr lang="en-US" b="1" dirty="0"/>
              <a:t> Library: </a:t>
            </a:r>
            <a:r>
              <a:rPr lang="en-US" dirty="0"/>
              <a:t> PLC Library for standard ESO Cryogenic devices (previous presentation)</a:t>
            </a:r>
          </a:p>
          <a:p>
            <a:pPr marL="627750" lvl="2" indent="-285750"/>
            <a:r>
              <a:rPr lang="en-US" b="1" dirty="0" err="1"/>
              <a:t>Cryo</a:t>
            </a:r>
            <a:r>
              <a:rPr lang="en-US" b="1" dirty="0"/>
              <a:t> HMI Library:  </a:t>
            </a:r>
            <a:r>
              <a:rPr lang="en-US" dirty="0"/>
              <a:t>PLC lib Gateway functions.</a:t>
            </a:r>
            <a:endParaRPr lang="en-US" b="1" dirty="0"/>
          </a:p>
          <a:p>
            <a:pPr marL="458550" lvl="1" indent="-285750"/>
            <a:r>
              <a:rPr lang="en-US" b="1" dirty="0" err="1"/>
              <a:t>Cryo</a:t>
            </a:r>
            <a:r>
              <a:rPr lang="en-US" b="1" dirty="0"/>
              <a:t> HMI Template Project:</a:t>
            </a:r>
            <a:r>
              <a:rPr lang="en-US" dirty="0"/>
              <a:t> Start-up project to create an HMI Application.</a:t>
            </a:r>
          </a:p>
          <a:p>
            <a:pPr marL="627750" lvl="2" indent="-285750"/>
            <a:r>
              <a:rPr lang="en-US" b="1" dirty="0" err="1"/>
              <a:t>Cryo</a:t>
            </a:r>
            <a:r>
              <a:rPr lang="en-US" b="1" dirty="0"/>
              <a:t> HMI Framework Controls:</a:t>
            </a:r>
            <a:r>
              <a:rPr lang="en-US" dirty="0"/>
              <a:t> Collection of HMI Framework controls that will interface with </a:t>
            </a:r>
            <a:r>
              <a:rPr lang="en-US" dirty="0" err="1"/>
              <a:t>Cryo</a:t>
            </a:r>
            <a:r>
              <a:rPr lang="en-US" dirty="0"/>
              <a:t> Library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dirty="0"/>
              <a:t>Diego del Valle, November 25th - 28th, Instrument Control Systems 2024</a:t>
            </a:r>
            <a:endParaRPr lang="de-CH" i="1" dirty="0"/>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cxnSp>
        <p:nvCxnSpPr>
          <p:cNvPr id="9" name="Straight Arrow Connector 8">
            <a:extLst>
              <a:ext uri="{FF2B5EF4-FFF2-40B4-BE49-F238E27FC236}">
                <a16:creationId xmlns:a16="http://schemas.microsoft.com/office/drawing/2014/main" id="{3BEC3C5D-A371-401F-EC06-8FFF043C12CE}"/>
              </a:ext>
            </a:extLst>
          </p:cNvPr>
          <p:cNvCxnSpPr>
            <a:cxnSpLocks/>
            <a:stCxn id="5" idx="2"/>
            <a:endCxn id="7" idx="0"/>
          </p:cNvCxnSpPr>
          <p:nvPr/>
        </p:nvCxnSpPr>
        <p:spPr>
          <a:xfrm>
            <a:off x="9491513" y="3571130"/>
            <a:ext cx="0" cy="568126"/>
          </a:xfrm>
          <a:prstGeom prst="straightConnector1">
            <a:avLst/>
          </a:prstGeom>
          <a:ln w="38100">
            <a:solidFill>
              <a:srgbClr val="C00000"/>
            </a:solidFill>
            <a:headEnd type="arrow" w="med" len="med"/>
            <a:tailEnd type="arrow" w="med" len="med"/>
          </a:ln>
        </p:spPr>
        <p:style>
          <a:lnRef idx="3">
            <a:schemeClr val="accent5"/>
          </a:lnRef>
          <a:fillRef idx="0">
            <a:schemeClr val="accent5"/>
          </a:fillRef>
          <a:effectRef idx="2">
            <a:schemeClr val="accent5"/>
          </a:effectRef>
          <a:fontRef idx="minor">
            <a:schemeClr val="tx1"/>
          </a:fontRef>
        </p:style>
      </p:cxnSp>
      <p:grpSp>
        <p:nvGrpSpPr>
          <p:cNvPr id="23" name="Group 22">
            <a:extLst>
              <a:ext uri="{FF2B5EF4-FFF2-40B4-BE49-F238E27FC236}">
                <a16:creationId xmlns:a16="http://schemas.microsoft.com/office/drawing/2014/main" id="{4131FB1F-AE5A-7444-4349-3DE1ECCAC385}"/>
              </a:ext>
            </a:extLst>
          </p:cNvPr>
          <p:cNvGrpSpPr/>
          <p:nvPr/>
        </p:nvGrpSpPr>
        <p:grpSpPr>
          <a:xfrm>
            <a:off x="7722342" y="4139256"/>
            <a:ext cx="3538341" cy="1834377"/>
            <a:chOff x="6793982" y="4139256"/>
            <a:chExt cx="4858871" cy="1834377"/>
          </a:xfrm>
        </p:grpSpPr>
        <p:sp>
          <p:nvSpPr>
            <p:cNvPr id="7" name="Rectangle 6">
              <a:extLst>
                <a:ext uri="{FF2B5EF4-FFF2-40B4-BE49-F238E27FC236}">
                  <a16:creationId xmlns:a16="http://schemas.microsoft.com/office/drawing/2014/main" id="{1260C368-95DE-53A6-C4DF-0499607B71C6}"/>
                </a:ext>
              </a:extLst>
            </p:cNvPr>
            <p:cNvSpPr/>
            <p:nvPr/>
          </p:nvSpPr>
          <p:spPr>
            <a:xfrm>
              <a:off x="6793982" y="4139256"/>
              <a:ext cx="4858871" cy="1834377"/>
            </a:xfrm>
            <a:prstGeom prst="rect">
              <a:avLst/>
            </a:prstGeom>
            <a:ln w="28575"/>
          </p:spPr>
          <p:style>
            <a:lnRef idx="2">
              <a:schemeClr val="accent2"/>
            </a:lnRef>
            <a:fillRef idx="1">
              <a:schemeClr val="lt1"/>
            </a:fillRef>
            <a:effectRef idx="0">
              <a:schemeClr val="accent2"/>
            </a:effectRef>
            <a:fontRef idx="minor">
              <a:schemeClr val="dk1"/>
            </a:fontRef>
          </p:style>
          <p:txBody>
            <a:bodyPr rtlCol="0" anchor="t"/>
            <a:lstStyle/>
            <a:p>
              <a:pPr algn="ctr"/>
              <a:r>
                <a:rPr lang="en-US" dirty="0"/>
                <a:t>HMI Server TF2000</a:t>
              </a:r>
              <a:endParaRPr lang="en-GB" dirty="0"/>
            </a:p>
          </p:txBody>
        </p:sp>
        <p:sp>
          <p:nvSpPr>
            <p:cNvPr id="10" name="Rectangle 9">
              <a:extLst>
                <a:ext uri="{FF2B5EF4-FFF2-40B4-BE49-F238E27FC236}">
                  <a16:creationId xmlns:a16="http://schemas.microsoft.com/office/drawing/2014/main" id="{26855551-6475-9BEE-7B32-58919C41E8B6}"/>
                </a:ext>
              </a:extLst>
            </p:cNvPr>
            <p:cNvSpPr/>
            <p:nvPr/>
          </p:nvSpPr>
          <p:spPr>
            <a:xfrm>
              <a:off x="6931769" y="4485232"/>
              <a:ext cx="4587152" cy="1334891"/>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US" dirty="0">
                  <a:ln w="0"/>
                  <a:solidFill>
                    <a:schemeClr val="tx1"/>
                  </a:solidFill>
                  <a:effectLst>
                    <a:outerShdw blurRad="38100" dist="19050" dir="2700000" algn="tl" rotWithShape="0">
                      <a:schemeClr val="dk1">
                        <a:alpha val="40000"/>
                      </a:schemeClr>
                    </a:outerShdw>
                  </a:effectLst>
                </a:rPr>
                <a:t>HMI Application</a:t>
              </a:r>
            </a:p>
            <a:p>
              <a:pPr algn="ctr"/>
              <a:r>
                <a:rPr lang="en-US" dirty="0">
                  <a:ln w="0"/>
                  <a:solidFill>
                    <a:schemeClr val="tx1"/>
                  </a:solidFill>
                  <a:effectLst>
                    <a:outerShdw blurRad="38100" dist="19050" dir="2700000" algn="tl" rotWithShape="0">
                      <a:schemeClr val="dk1">
                        <a:alpha val="40000"/>
                      </a:schemeClr>
                    </a:outerShdw>
                  </a:effectLst>
                </a:rPr>
                <a:t>(</a:t>
              </a:r>
              <a:r>
                <a:rPr lang="en-US" b="1" dirty="0" err="1">
                  <a:ln w="0"/>
                  <a:solidFill>
                    <a:schemeClr val="tx1"/>
                  </a:solidFill>
                  <a:effectLst>
                    <a:outerShdw blurRad="38100" dist="19050" dir="2700000" algn="tl" rotWithShape="0">
                      <a:schemeClr val="dk1">
                        <a:alpha val="40000"/>
                      </a:schemeClr>
                    </a:outerShdw>
                  </a:effectLst>
                </a:rPr>
                <a:t>Cryo</a:t>
              </a:r>
              <a:r>
                <a:rPr lang="en-US" b="1" dirty="0">
                  <a:ln w="0"/>
                  <a:solidFill>
                    <a:schemeClr val="tx1"/>
                  </a:solidFill>
                  <a:effectLst>
                    <a:outerShdw blurRad="38100" dist="19050" dir="2700000" algn="tl" rotWithShape="0">
                      <a:schemeClr val="dk1">
                        <a:alpha val="40000"/>
                      </a:schemeClr>
                    </a:outerShdw>
                  </a:effectLst>
                </a:rPr>
                <a:t> HMI Template Project</a:t>
              </a:r>
              <a:r>
                <a:rPr lang="en-US" dirty="0">
                  <a:ln w="0"/>
                  <a:solidFill>
                    <a:schemeClr val="tx1"/>
                  </a:solidFill>
                  <a:effectLst>
                    <a:outerShdw blurRad="38100" dist="19050" dir="2700000" algn="tl" rotWithShape="0">
                      <a:schemeClr val="dk1">
                        <a:alpha val="40000"/>
                      </a:schemeClr>
                    </a:outerShdw>
                  </a:effectLst>
                </a:rPr>
                <a:t>) </a:t>
              </a:r>
              <a:endParaRPr lang="en-GB" dirty="0">
                <a:ln w="0"/>
                <a:solidFill>
                  <a:schemeClr val="tx1"/>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72C80B28-BA51-225F-1552-EE796AB753BF}"/>
                </a:ext>
              </a:extLst>
            </p:cNvPr>
            <p:cNvSpPr/>
            <p:nvPr/>
          </p:nvSpPr>
          <p:spPr>
            <a:xfrm>
              <a:off x="7502234" y="5169764"/>
              <a:ext cx="3553659" cy="587083"/>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Libraries:</a:t>
              </a:r>
            </a:p>
            <a:p>
              <a:pPr algn="ctr"/>
              <a:r>
                <a:rPr lang="en-US" sz="1600" b="1" dirty="0" err="1"/>
                <a:t>Cryo</a:t>
              </a:r>
              <a:r>
                <a:rPr lang="en-US" sz="1600" b="1" dirty="0"/>
                <a:t> HMI Framework</a:t>
              </a:r>
              <a:endParaRPr lang="en-GB" sz="1600" b="1" dirty="0"/>
            </a:p>
          </p:txBody>
        </p:sp>
      </p:grpSp>
      <p:sp>
        <p:nvSpPr>
          <p:cNvPr id="12" name="TextBox 11">
            <a:extLst>
              <a:ext uri="{FF2B5EF4-FFF2-40B4-BE49-F238E27FC236}">
                <a16:creationId xmlns:a16="http://schemas.microsoft.com/office/drawing/2014/main" id="{901CD039-AF8C-1D59-299B-45DBD382BAC0}"/>
              </a:ext>
            </a:extLst>
          </p:cNvPr>
          <p:cNvSpPr txBox="1"/>
          <p:nvPr/>
        </p:nvSpPr>
        <p:spPr>
          <a:xfrm>
            <a:off x="8774548" y="3670527"/>
            <a:ext cx="957742" cy="369332"/>
          </a:xfrm>
          <a:prstGeom prst="rect">
            <a:avLst/>
          </a:prstGeom>
          <a:noFill/>
        </p:spPr>
        <p:txBody>
          <a:bodyPr wrap="square" rtlCol="0">
            <a:spAutoFit/>
          </a:bodyPr>
          <a:lstStyle/>
          <a:p>
            <a:r>
              <a:rPr lang="en-US" dirty="0"/>
              <a:t>ADS</a:t>
            </a:r>
            <a:endParaRPr lang="en-GB" dirty="0"/>
          </a:p>
        </p:txBody>
      </p:sp>
    </p:spTree>
    <p:extLst>
      <p:ext uri="{BB962C8B-B14F-4D97-AF65-F5344CB8AC3E}">
        <p14:creationId xmlns:p14="http://schemas.microsoft.com/office/powerpoint/2010/main" val="2217712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6B10FE1-EFB1-8246-C556-C71066CD0D51}"/>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B6151A10-E9C4-76AD-4996-394261007FEC}"/>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a:extLst>
              <a:ext uri="{FF2B5EF4-FFF2-40B4-BE49-F238E27FC236}">
                <a16:creationId xmlns:a16="http://schemas.microsoft.com/office/drawing/2014/main" id="{FDC78915-0F1F-424C-47AB-6316637A0521}"/>
              </a:ext>
            </a:extLst>
          </p:cNvPr>
          <p:cNvPicPr>
            <a:picLocks noChangeAspect="1"/>
          </p:cNvPicPr>
          <p:nvPr/>
        </p:nvPicPr>
        <p:blipFill>
          <a:blip r:embed="rId2"/>
          <a:stretch>
            <a:fillRect/>
          </a:stretch>
        </p:blipFill>
        <p:spPr>
          <a:xfrm>
            <a:off x="5475673" y="1172357"/>
            <a:ext cx="6012766" cy="4513286"/>
          </a:xfrm>
          <a:prstGeom prst="rect">
            <a:avLst/>
          </a:prstGeom>
        </p:spPr>
      </p:pic>
      <p:pic>
        <p:nvPicPr>
          <p:cNvPr id="18" name="Picture 17" descr="A large metal tanks in a factory&#10;&#10;Description automatically generated">
            <a:extLst>
              <a:ext uri="{FF2B5EF4-FFF2-40B4-BE49-F238E27FC236}">
                <a16:creationId xmlns:a16="http://schemas.microsoft.com/office/drawing/2014/main" id="{1FE9AA1A-0E33-485C-437D-5BC9A47B0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260" y="4084293"/>
            <a:ext cx="3014226" cy="2009877"/>
          </a:xfrm>
          <a:prstGeom prst="rect">
            <a:avLst/>
          </a:prstGeom>
        </p:spPr>
      </p:pic>
      <p:cxnSp>
        <p:nvCxnSpPr>
          <p:cNvPr id="20" name="Straight Connector 19">
            <a:extLst>
              <a:ext uri="{FF2B5EF4-FFF2-40B4-BE49-F238E27FC236}">
                <a16:creationId xmlns:a16="http://schemas.microsoft.com/office/drawing/2014/main" id="{6C1FD3E1-8035-41F4-F637-4720DDB5581E}"/>
              </a:ext>
            </a:extLst>
          </p:cNvPr>
          <p:cNvCxnSpPr>
            <a:cxnSpLocks/>
            <a:stCxn id="18" idx="0"/>
          </p:cNvCxnSpPr>
          <p:nvPr/>
        </p:nvCxnSpPr>
        <p:spPr>
          <a:xfrm flipH="1" flipV="1">
            <a:off x="2232372" y="3028545"/>
            <a:ext cx="1" cy="105574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993AF2F-1F42-DAFE-13AD-89311C16F24E}"/>
              </a:ext>
            </a:extLst>
          </p:cNvPr>
          <p:cNvCxnSpPr>
            <a:cxnSpLocks/>
          </p:cNvCxnSpPr>
          <p:nvPr/>
        </p:nvCxnSpPr>
        <p:spPr>
          <a:xfrm flipH="1">
            <a:off x="3229583" y="2422812"/>
            <a:ext cx="224609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4" name="Picture 13" descr="A white electronic device with ports&#10;&#10;Description automatically generated">
            <a:extLst>
              <a:ext uri="{FF2B5EF4-FFF2-40B4-BE49-F238E27FC236}">
                <a16:creationId xmlns:a16="http://schemas.microsoft.com/office/drawing/2014/main" id="{7E8FBA19-4E9C-D501-2252-0C7B01D9F7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031" y="765612"/>
            <a:ext cx="3318681" cy="3318681"/>
          </a:xfrm>
          <a:prstGeom prst="rect">
            <a:avLst/>
          </a:prstGeom>
        </p:spPr>
      </p:pic>
      <p:sp>
        <p:nvSpPr>
          <p:cNvPr id="2" name="Title 1">
            <a:extLst>
              <a:ext uri="{FF2B5EF4-FFF2-40B4-BE49-F238E27FC236}">
                <a16:creationId xmlns:a16="http://schemas.microsoft.com/office/drawing/2014/main" id="{715D5986-86C0-3B1A-AC5B-EAD9426FA51F}"/>
              </a:ext>
            </a:extLst>
          </p:cNvPr>
          <p:cNvSpPr>
            <a:spLocks noGrp="1"/>
          </p:cNvSpPr>
          <p:nvPr>
            <p:ph type="title"/>
          </p:nvPr>
        </p:nvSpPr>
        <p:spPr/>
        <p:txBody>
          <a:bodyPr/>
          <a:lstStyle/>
          <a:p>
            <a:r>
              <a:rPr lang="en-US" dirty="0"/>
              <a:t>System Overview</a:t>
            </a:r>
            <a:endParaRPr lang="en-GB" dirty="0"/>
          </a:p>
        </p:txBody>
      </p:sp>
      <p:sp>
        <p:nvSpPr>
          <p:cNvPr id="27" name="Speech Bubble: Rectangle 26">
            <a:extLst>
              <a:ext uri="{FF2B5EF4-FFF2-40B4-BE49-F238E27FC236}">
                <a16:creationId xmlns:a16="http://schemas.microsoft.com/office/drawing/2014/main" id="{F84A86B6-207C-58AC-A79D-E09DA9DEE623}"/>
              </a:ext>
            </a:extLst>
          </p:cNvPr>
          <p:cNvSpPr/>
          <p:nvPr/>
        </p:nvSpPr>
        <p:spPr>
          <a:xfrm>
            <a:off x="6662226" y="6041124"/>
            <a:ext cx="3295787" cy="579037"/>
          </a:xfrm>
          <a:prstGeom prst="wedgeRectCallout">
            <a:avLst>
              <a:gd name="adj1" fmla="val -17073"/>
              <a:gd name="adj2" fmla="val -95418"/>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It doesn’t replace VISU!</a:t>
            </a:r>
            <a:endParaRPr lang="en-GB" dirty="0"/>
          </a:p>
        </p:txBody>
      </p:sp>
    </p:spTree>
    <p:extLst>
      <p:ext uri="{BB962C8B-B14F-4D97-AF65-F5344CB8AC3E}">
        <p14:creationId xmlns:p14="http://schemas.microsoft.com/office/powerpoint/2010/main" val="196630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50"/>
                                        <p:tgtEl>
                                          <p:spTgt spid="27"/>
                                        </p:tgtEl>
                                      </p:cBhvr>
                                    </p:animEffect>
                                    <p:anim calcmode="lin" valueType="num">
                                      <p:cBhvr>
                                        <p:cTn id="8" dur="250" fill="hold"/>
                                        <p:tgtEl>
                                          <p:spTgt spid="27"/>
                                        </p:tgtEl>
                                        <p:attrNameLst>
                                          <p:attrName>ppt_x</p:attrName>
                                        </p:attrNameLst>
                                      </p:cBhvr>
                                      <p:tavLst>
                                        <p:tav tm="0">
                                          <p:val>
                                            <p:strVal val="#ppt_x"/>
                                          </p:val>
                                        </p:tav>
                                        <p:tav tm="100000">
                                          <p:val>
                                            <p:strVal val="#ppt_x"/>
                                          </p:val>
                                        </p:tav>
                                      </p:tavLst>
                                    </p:anim>
                                    <p:anim calcmode="lin" valueType="num">
                                      <p:cBhvr>
                                        <p:cTn id="9"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F009697-3293-0A4D-206D-0FF87FDA3AE7}"/>
              </a:ext>
            </a:extLst>
          </p:cNvPr>
          <p:cNvSpPr>
            <a:spLocks noGrp="1"/>
          </p:cNvSpPr>
          <p:nvPr>
            <p:ph type="title"/>
          </p:nvPr>
        </p:nvSpPr>
        <p:spPr/>
        <p:txBody>
          <a:bodyPr/>
          <a:lstStyle/>
          <a:p>
            <a:r>
              <a:rPr lang="en-US" dirty="0" err="1"/>
              <a:t>Cryo</a:t>
            </a:r>
            <a:r>
              <a:rPr lang="en-US" dirty="0"/>
              <a:t> PLC Example Project</a:t>
            </a:r>
            <a:endParaRPr lang="en-GB" dirty="0"/>
          </a:p>
        </p:txBody>
      </p:sp>
      <p:sp>
        <p:nvSpPr>
          <p:cNvPr id="7" name="Text Placeholder 6">
            <a:extLst>
              <a:ext uri="{FF2B5EF4-FFF2-40B4-BE49-F238E27FC236}">
                <a16:creationId xmlns:a16="http://schemas.microsoft.com/office/drawing/2014/main" id="{CAA113FB-0880-10D9-1DC3-8F065984448B}"/>
              </a:ext>
            </a:extLst>
          </p:cNvPr>
          <p:cNvSpPr>
            <a:spLocks noGrp="1"/>
          </p:cNvSpPr>
          <p:nvPr>
            <p:ph type="body" sz="quarter" idx="13"/>
          </p:nvPr>
        </p:nvSpPr>
        <p:spPr/>
        <p:txBody>
          <a:bodyPr/>
          <a:lstStyle/>
          <a:p>
            <a:pPr marL="458550" lvl="1" indent="-285750"/>
            <a:r>
              <a:rPr lang="en-US" dirty="0"/>
              <a:t>Starting Point for a PLC Application</a:t>
            </a:r>
          </a:p>
          <a:p>
            <a:pPr marL="458550" lvl="1" indent="-285750"/>
            <a:r>
              <a:rPr lang="en-US" dirty="0"/>
              <a:t>Implements Vacuum vessel 1-50 L volume, based on PDS project.</a:t>
            </a:r>
          </a:p>
          <a:p>
            <a:pPr marL="458550" lvl="1" indent="-285750"/>
            <a:r>
              <a:rPr lang="en-US" dirty="0"/>
              <a:t>Contains ALL Business logic.</a:t>
            </a:r>
          </a:p>
          <a:p>
            <a:pPr marL="458550" lvl="1" indent="-285750"/>
            <a:r>
              <a:rPr lang="en-US" dirty="0"/>
              <a:t>(Almost!) Full </a:t>
            </a:r>
            <a:r>
              <a:rPr lang="en-US" b="1" dirty="0"/>
              <a:t>HW</a:t>
            </a:r>
            <a:r>
              <a:rPr lang="en-US" dirty="0"/>
              <a:t> </a:t>
            </a:r>
            <a:r>
              <a:rPr lang="en-US" b="1" dirty="0"/>
              <a:t>simulation</a:t>
            </a:r>
            <a:r>
              <a:rPr lang="en-US" dirty="0"/>
              <a:t> is available.</a:t>
            </a:r>
          </a:p>
          <a:p>
            <a:pPr marL="458550" lvl="1" indent="-285750"/>
            <a:r>
              <a:rPr lang="en-GB" dirty="0"/>
              <a:t>Provides Evacuation sequence.</a:t>
            </a:r>
          </a:p>
          <a:p>
            <a:pPr marL="458550" lvl="1" indent="-285750"/>
            <a:r>
              <a:rPr lang="en-GB" dirty="0"/>
              <a:t>Includes </a:t>
            </a:r>
            <a:r>
              <a:rPr lang="en-GB" b="1" dirty="0"/>
              <a:t>Gateway functions </a:t>
            </a:r>
            <a:r>
              <a:rPr lang="en-GB" dirty="0"/>
              <a:t>to connect to HMI </a:t>
            </a:r>
            <a:r>
              <a:rPr lang="en-GB" dirty="0" err="1"/>
              <a:t>UserControls</a:t>
            </a:r>
            <a:r>
              <a:rPr lang="en-GB" dirty="0"/>
              <a:t> (cryohmi_1.0.0.0.library).</a:t>
            </a:r>
          </a:p>
          <a:p>
            <a:pPr marL="458550" lvl="1" indent="-285750"/>
            <a:endParaRPr lang="en-GB" dirty="0"/>
          </a:p>
          <a:p>
            <a:endParaRPr lang="en-GB" dirty="0"/>
          </a:p>
        </p:txBody>
      </p:sp>
      <p:sp>
        <p:nvSpPr>
          <p:cNvPr id="4" name="Footer Placeholder 3">
            <a:extLst>
              <a:ext uri="{FF2B5EF4-FFF2-40B4-BE49-F238E27FC236}">
                <a16:creationId xmlns:a16="http://schemas.microsoft.com/office/drawing/2014/main" id="{97001E76-1780-F2EF-AADE-2C4352AE7603}"/>
              </a:ext>
            </a:extLst>
          </p:cNvPr>
          <p:cNvSpPr>
            <a:spLocks noGrp="1"/>
          </p:cNvSpPr>
          <p:nvPr>
            <p:ph type="ftr" sz="quarter" idx="11"/>
          </p:nvPr>
        </p:nvSpPr>
        <p:spPr/>
        <p:txBody>
          <a:bodyPr/>
          <a:lstStyle/>
          <a:p>
            <a:r>
              <a:rPr lang="en-US"/>
              <a:t>Diego del Valle, </a:t>
            </a:r>
            <a:r>
              <a:rPr lang="en-US" noProof="0"/>
              <a:t>November 25th - 28th, Instrument Control Systems 2024</a:t>
            </a:r>
            <a:endParaRPr lang="en-GB" i="1" noProof="0" dirty="0"/>
          </a:p>
        </p:txBody>
      </p:sp>
      <p:sp>
        <p:nvSpPr>
          <p:cNvPr id="5" name="Date Placeholder 4">
            <a:extLst>
              <a:ext uri="{FF2B5EF4-FFF2-40B4-BE49-F238E27FC236}">
                <a16:creationId xmlns:a16="http://schemas.microsoft.com/office/drawing/2014/main" id="{F252761F-2475-222E-47EF-08C99F33EA6B}"/>
              </a:ext>
            </a:extLst>
          </p:cNvPr>
          <p:cNvSpPr>
            <a:spLocks noGrp="1"/>
          </p:cNvSpPr>
          <p:nvPr>
            <p:ph type="dt" sz="half" idx="2"/>
          </p:nvPr>
        </p:nvSpPr>
        <p:spPr/>
        <p:txBody>
          <a:bodyPr/>
          <a:lstStyle/>
          <a:p>
            <a:r>
              <a:rPr lang="en-US" noProof="0"/>
              <a:t>Data Classification: ESO PUBLIC</a:t>
            </a:r>
            <a:endParaRPr lang="en-GB" noProof="0" dirty="0"/>
          </a:p>
        </p:txBody>
      </p:sp>
      <p:pic>
        <p:nvPicPr>
          <p:cNvPr id="14" name="Picture 13">
            <a:extLst>
              <a:ext uri="{FF2B5EF4-FFF2-40B4-BE49-F238E27FC236}">
                <a16:creationId xmlns:a16="http://schemas.microsoft.com/office/drawing/2014/main" id="{21F07708-94B6-94F0-C019-3D8D020987CD}"/>
              </a:ext>
            </a:extLst>
          </p:cNvPr>
          <p:cNvPicPr>
            <a:picLocks noChangeAspect="1"/>
          </p:cNvPicPr>
          <p:nvPr/>
        </p:nvPicPr>
        <p:blipFill>
          <a:blip r:embed="rId2"/>
          <a:stretch>
            <a:fillRect/>
          </a:stretch>
        </p:blipFill>
        <p:spPr>
          <a:xfrm>
            <a:off x="6610794" y="1577975"/>
            <a:ext cx="4521751" cy="4119562"/>
          </a:xfrm>
          <a:prstGeom prst="rect">
            <a:avLst/>
          </a:prstGeom>
        </p:spPr>
      </p:pic>
    </p:spTree>
    <p:extLst>
      <p:ext uri="{BB962C8B-B14F-4D97-AF65-F5344CB8AC3E}">
        <p14:creationId xmlns:p14="http://schemas.microsoft.com/office/powerpoint/2010/main" val="3604128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E2C07E-F98F-978B-E7B2-9A15667F2779}"/>
              </a:ext>
            </a:extLst>
          </p:cNvPr>
          <p:cNvSpPr>
            <a:spLocks noGrp="1"/>
          </p:cNvSpPr>
          <p:nvPr>
            <p:ph type="title"/>
          </p:nvPr>
        </p:nvSpPr>
        <p:spPr/>
        <p:txBody>
          <a:bodyPr/>
          <a:lstStyle/>
          <a:p>
            <a:r>
              <a:rPr lang="en-US" dirty="0" err="1"/>
              <a:t>Cryo</a:t>
            </a:r>
            <a:r>
              <a:rPr lang="en-US" dirty="0"/>
              <a:t> HMI Template</a:t>
            </a:r>
            <a:endParaRPr lang="en-GB" dirty="0"/>
          </a:p>
        </p:txBody>
      </p:sp>
      <p:sp>
        <p:nvSpPr>
          <p:cNvPr id="7" name="Text Placeholder 6">
            <a:extLst>
              <a:ext uri="{FF2B5EF4-FFF2-40B4-BE49-F238E27FC236}">
                <a16:creationId xmlns:a16="http://schemas.microsoft.com/office/drawing/2014/main" id="{979BAABF-F1D2-0670-9F7B-599DFB7A7A14}"/>
              </a:ext>
            </a:extLst>
          </p:cNvPr>
          <p:cNvSpPr>
            <a:spLocks noGrp="1"/>
          </p:cNvSpPr>
          <p:nvPr>
            <p:ph type="body" sz="quarter" idx="13"/>
          </p:nvPr>
        </p:nvSpPr>
        <p:spPr>
          <a:xfrm>
            <a:off x="936623" y="1577975"/>
            <a:ext cx="5658729" cy="4498570"/>
          </a:xfrm>
        </p:spPr>
        <p:txBody>
          <a:bodyPr/>
          <a:lstStyle/>
          <a:p>
            <a:pPr marL="458550" lvl="1" indent="-285750"/>
            <a:r>
              <a:rPr lang="en-US" dirty="0"/>
              <a:t>Starting point for an HMI Application</a:t>
            </a:r>
          </a:p>
          <a:p>
            <a:pPr marL="458550" lvl="1" indent="-285750"/>
            <a:r>
              <a:rPr lang="en-US" dirty="0"/>
              <a:t>Implements an HMI for </a:t>
            </a:r>
            <a:r>
              <a:rPr lang="en-US" dirty="0" err="1"/>
              <a:t>CryoPlcExampleProject</a:t>
            </a:r>
            <a:r>
              <a:rPr lang="en-US" dirty="0"/>
              <a:t>.</a:t>
            </a:r>
          </a:p>
          <a:p>
            <a:pPr marL="458550" lvl="1" indent="-285750"/>
            <a:r>
              <a:rPr lang="en-US" dirty="0"/>
              <a:t>Gives an intended look and feel of the HMI.</a:t>
            </a:r>
          </a:p>
          <a:p>
            <a:pPr marL="458550" lvl="1" indent="-285750"/>
            <a:r>
              <a:rPr lang="en-US" dirty="0"/>
              <a:t>Provides a project structure.</a:t>
            </a:r>
          </a:p>
          <a:p>
            <a:pPr marL="800550" lvl="2" indent="-285750"/>
            <a:r>
              <a:rPr lang="en-US" dirty="0"/>
              <a:t>Naming Conventions</a:t>
            </a:r>
          </a:p>
          <a:p>
            <a:pPr marL="458550" lvl="1" indent="-285750"/>
            <a:r>
              <a:rPr lang="en-US" b="1" dirty="0"/>
              <a:t>No Business Logic! </a:t>
            </a:r>
            <a:r>
              <a:rPr lang="en-US" dirty="0"/>
              <a:t>Only makes use of the commands.</a:t>
            </a:r>
          </a:p>
          <a:p>
            <a:pPr marL="458550" lvl="1" indent="-285750"/>
            <a:r>
              <a:rPr lang="en-US" dirty="0" err="1"/>
              <a:t>UserControls</a:t>
            </a:r>
            <a:r>
              <a:rPr lang="en-US" dirty="0"/>
              <a:t> and Faceplates already created.</a:t>
            </a:r>
          </a:p>
          <a:p>
            <a:pPr marL="458550" lvl="1" indent="-285750"/>
            <a:r>
              <a:rPr lang="en-US" dirty="0"/>
              <a:t>Uses TC Alarm system and </a:t>
            </a:r>
            <a:r>
              <a:rPr lang="en-US" dirty="0" err="1"/>
              <a:t>EventLogger</a:t>
            </a:r>
            <a:endParaRPr lang="en-US" dirty="0"/>
          </a:p>
          <a:p>
            <a:pPr marL="458550" lvl="1" indent="-285750"/>
            <a:r>
              <a:rPr lang="en-US" dirty="0"/>
              <a:t>Preconfigured with whitelisting.</a:t>
            </a:r>
          </a:p>
        </p:txBody>
      </p:sp>
      <p:sp>
        <p:nvSpPr>
          <p:cNvPr id="4" name="Footer Placeholder 3">
            <a:extLst>
              <a:ext uri="{FF2B5EF4-FFF2-40B4-BE49-F238E27FC236}">
                <a16:creationId xmlns:a16="http://schemas.microsoft.com/office/drawing/2014/main" id="{93099210-1E6A-0BAD-F58F-49CEDD0D2196}"/>
              </a:ext>
            </a:extLst>
          </p:cNvPr>
          <p:cNvSpPr>
            <a:spLocks noGrp="1"/>
          </p:cNvSpPr>
          <p:nvPr>
            <p:ph type="ftr" sz="quarter" idx="11"/>
          </p:nvPr>
        </p:nvSpPr>
        <p:spPr/>
        <p:txBody>
          <a:bodyPr/>
          <a:lstStyle/>
          <a:p>
            <a:r>
              <a:rPr lang="en-US"/>
              <a:t>Diego del Valle, </a:t>
            </a:r>
            <a:r>
              <a:rPr lang="en-US" noProof="0"/>
              <a:t>November 25th - 28th, Instrument Control Systems 2024</a:t>
            </a:r>
            <a:endParaRPr lang="en-GB" i="1" noProof="0" dirty="0"/>
          </a:p>
        </p:txBody>
      </p:sp>
      <p:sp>
        <p:nvSpPr>
          <p:cNvPr id="5" name="Date Placeholder 4">
            <a:extLst>
              <a:ext uri="{FF2B5EF4-FFF2-40B4-BE49-F238E27FC236}">
                <a16:creationId xmlns:a16="http://schemas.microsoft.com/office/drawing/2014/main" id="{D17FB95C-2238-19CF-E3C9-9CD1F763D01A}"/>
              </a:ext>
            </a:extLst>
          </p:cNvPr>
          <p:cNvSpPr>
            <a:spLocks noGrp="1"/>
          </p:cNvSpPr>
          <p:nvPr>
            <p:ph type="dt" sz="half" idx="2"/>
          </p:nvPr>
        </p:nvSpPr>
        <p:spPr/>
        <p:txBody>
          <a:bodyPr/>
          <a:lstStyle/>
          <a:p>
            <a:r>
              <a:rPr lang="en-US" noProof="0"/>
              <a:t>Data Classification: ESO PUBLIC</a:t>
            </a:r>
            <a:endParaRPr lang="en-GB" noProof="0" dirty="0"/>
          </a:p>
        </p:txBody>
      </p:sp>
      <p:grpSp>
        <p:nvGrpSpPr>
          <p:cNvPr id="9" name="Group 8">
            <a:extLst>
              <a:ext uri="{FF2B5EF4-FFF2-40B4-BE49-F238E27FC236}">
                <a16:creationId xmlns:a16="http://schemas.microsoft.com/office/drawing/2014/main" id="{797EE8AF-F0B0-F99C-C8AA-EB1D4F4F192F}"/>
              </a:ext>
            </a:extLst>
          </p:cNvPr>
          <p:cNvGrpSpPr/>
          <p:nvPr/>
        </p:nvGrpSpPr>
        <p:grpSpPr>
          <a:xfrm>
            <a:off x="7722342" y="1448597"/>
            <a:ext cx="3538341" cy="2122533"/>
            <a:chOff x="6628268" y="2075698"/>
            <a:chExt cx="2109730" cy="3686887"/>
          </a:xfrm>
        </p:grpSpPr>
        <p:sp>
          <p:nvSpPr>
            <p:cNvPr id="10" name="Rectangle 9">
              <a:extLst>
                <a:ext uri="{FF2B5EF4-FFF2-40B4-BE49-F238E27FC236}">
                  <a16:creationId xmlns:a16="http://schemas.microsoft.com/office/drawing/2014/main" id="{53470A48-DE4D-C025-B8F3-46CACCE849AE}"/>
                </a:ext>
              </a:extLst>
            </p:cNvPr>
            <p:cNvSpPr/>
            <p:nvPr/>
          </p:nvSpPr>
          <p:spPr>
            <a:xfrm>
              <a:off x="6628268" y="2075698"/>
              <a:ext cx="2109730" cy="3686887"/>
            </a:xfrm>
            <a:prstGeom prst="rect">
              <a:avLst/>
            </a:prstGeom>
            <a:ln w="28575"/>
          </p:spPr>
          <p:style>
            <a:lnRef idx="2">
              <a:schemeClr val="accent2"/>
            </a:lnRef>
            <a:fillRef idx="1">
              <a:schemeClr val="lt1"/>
            </a:fillRef>
            <a:effectRef idx="0">
              <a:schemeClr val="accent2"/>
            </a:effectRef>
            <a:fontRef idx="minor">
              <a:schemeClr val="dk1"/>
            </a:fontRef>
          </p:style>
          <p:txBody>
            <a:bodyPr rtlCol="0" anchor="t"/>
            <a:lstStyle/>
            <a:p>
              <a:pPr algn="ctr"/>
              <a:r>
                <a:rPr lang="en-US" dirty="0"/>
                <a:t>PLC</a:t>
              </a:r>
            </a:p>
          </p:txBody>
        </p:sp>
        <p:sp>
          <p:nvSpPr>
            <p:cNvPr id="11" name="Rectangle 10">
              <a:extLst>
                <a:ext uri="{FF2B5EF4-FFF2-40B4-BE49-F238E27FC236}">
                  <a16:creationId xmlns:a16="http://schemas.microsoft.com/office/drawing/2014/main" id="{4E85F95D-EF41-A36F-BF09-02F0C5A02AB5}"/>
                </a:ext>
              </a:extLst>
            </p:cNvPr>
            <p:cNvSpPr/>
            <p:nvPr/>
          </p:nvSpPr>
          <p:spPr>
            <a:xfrm>
              <a:off x="6687227" y="2631774"/>
              <a:ext cx="1991749" cy="2895917"/>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US" dirty="0">
                  <a:ln w="0"/>
                  <a:solidFill>
                    <a:schemeClr val="tx1"/>
                  </a:solidFill>
                  <a:effectLst>
                    <a:outerShdw blurRad="38100" dist="19050" dir="2700000" algn="tl" rotWithShape="0">
                      <a:schemeClr val="dk1">
                        <a:alpha val="40000"/>
                      </a:schemeClr>
                    </a:outerShdw>
                  </a:effectLst>
                </a:rPr>
                <a:t>PLC Application</a:t>
              </a:r>
            </a:p>
            <a:p>
              <a:pPr algn="ctr"/>
              <a:r>
                <a:rPr lang="en-US" dirty="0">
                  <a:ln w="0"/>
                  <a:solidFill>
                    <a:schemeClr val="tx1"/>
                  </a:solidFill>
                  <a:effectLst>
                    <a:outerShdw blurRad="38100" dist="19050" dir="2700000" algn="tl" rotWithShape="0">
                      <a:schemeClr val="dk1">
                        <a:alpha val="40000"/>
                      </a:schemeClr>
                    </a:outerShdw>
                  </a:effectLst>
                </a:rPr>
                <a:t>(</a:t>
              </a:r>
              <a:r>
                <a:rPr lang="en-US" b="1" dirty="0" err="1">
                  <a:ln w="0"/>
                  <a:solidFill>
                    <a:schemeClr val="tx1"/>
                  </a:solidFill>
                  <a:effectLst>
                    <a:outerShdw blurRad="38100" dist="19050" dir="2700000" algn="tl" rotWithShape="0">
                      <a:schemeClr val="dk1">
                        <a:alpha val="40000"/>
                      </a:schemeClr>
                    </a:outerShdw>
                  </a:effectLst>
                </a:rPr>
                <a:t>Cryo</a:t>
              </a:r>
              <a:r>
                <a:rPr lang="en-US" b="1" dirty="0">
                  <a:ln w="0"/>
                  <a:solidFill>
                    <a:schemeClr val="tx1"/>
                  </a:solidFill>
                  <a:effectLst>
                    <a:outerShdw blurRad="38100" dist="19050" dir="2700000" algn="tl" rotWithShape="0">
                      <a:schemeClr val="dk1">
                        <a:alpha val="40000"/>
                      </a:schemeClr>
                    </a:outerShdw>
                  </a:effectLst>
                </a:rPr>
                <a:t> PLC Example Project</a:t>
              </a:r>
              <a:r>
                <a:rPr lang="en-US" dirty="0">
                  <a:ln w="0"/>
                  <a:solidFill>
                    <a:schemeClr val="tx1"/>
                  </a:solidFill>
                  <a:effectLst>
                    <a:outerShdw blurRad="38100" dist="19050" dir="2700000" algn="tl" rotWithShape="0">
                      <a:schemeClr val="dk1">
                        <a:alpha val="40000"/>
                      </a:schemeClr>
                    </a:outerShdw>
                  </a:effectLst>
                </a:rPr>
                <a:t>) </a:t>
              </a:r>
              <a:endParaRPr lang="en-GB" dirty="0">
                <a:ln w="0"/>
                <a:solidFill>
                  <a:schemeClr val="tx1"/>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id="{44EE5C92-BF40-D5A5-39FB-2E4F5F7EFFEE}"/>
                </a:ext>
              </a:extLst>
            </p:cNvPr>
            <p:cNvSpPr/>
            <p:nvPr/>
          </p:nvSpPr>
          <p:spPr>
            <a:xfrm>
              <a:off x="6934902" y="3935965"/>
              <a:ext cx="1543894" cy="1266737"/>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Libraries</a:t>
              </a:r>
            </a:p>
            <a:p>
              <a:pPr algn="ctr"/>
              <a:r>
                <a:rPr lang="en-US" sz="1600" b="1" dirty="0" err="1"/>
                <a:t>Cryo</a:t>
              </a:r>
              <a:r>
                <a:rPr lang="en-US" sz="1600" b="1" dirty="0"/>
                <a:t> Lib</a:t>
              </a:r>
            </a:p>
            <a:p>
              <a:pPr algn="ctr"/>
              <a:r>
                <a:rPr lang="en-US" sz="1600" b="1" dirty="0" err="1"/>
                <a:t>CryoHmi</a:t>
              </a:r>
              <a:r>
                <a:rPr lang="en-US" sz="1600" b="1" dirty="0"/>
                <a:t> Lib</a:t>
              </a:r>
              <a:endParaRPr lang="en-GB" sz="1600" dirty="0"/>
            </a:p>
          </p:txBody>
        </p:sp>
      </p:grpSp>
      <p:cxnSp>
        <p:nvCxnSpPr>
          <p:cNvPr id="13" name="Straight Arrow Connector 12">
            <a:extLst>
              <a:ext uri="{FF2B5EF4-FFF2-40B4-BE49-F238E27FC236}">
                <a16:creationId xmlns:a16="http://schemas.microsoft.com/office/drawing/2014/main" id="{014671C4-1A23-F2F8-E82D-C2E9788684F1}"/>
              </a:ext>
            </a:extLst>
          </p:cNvPr>
          <p:cNvCxnSpPr>
            <a:cxnSpLocks/>
            <a:stCxn id="10" idx="2"/>
            <a:endCxn id="15" idx="0"/>
          </p:cNvCxnSpPr>
          <p:nvPr/>
        </p:nvCxnSpPr>
        <p:spPr>
          <a:xfrm>
            <a:off x="9491513" y="3571130"/>
            <a:ext cx="0" cy="568126"/>
          </a:xfrm>
          <a:prstGeom prst="straightConnector1">
            <a:avLst/>
          </a:prstGeom>
          <a:ln w="38100">
            <a:solidFill>
              <a:srgbClr val="C00000"/>
            </a:solidFill>
            <a:headEnd type="arrow" w="med" len="med"/>
            <a:tailEnd type="arrow" w="med" len="med"/>
          </a:ln>
        </p:spPr>
        <p:style>
          <a:lnRef idx="3">
            <a:schemeClr val="accent5"/>
          </a:lnRef>
          <a:fillRef idx="0">
            <a:schemeClr val="accent5"/>
          </a:fillRef>
          <a:effectRef idx="2">
            <a:schemeClr val="accent5"/>
          </a:effectRef>
          <a:fontRef idx="minor">
            <a:schemeClr val="tx1"/>
          </a:fontRef>
        </p:style>
      </p:cxnSp>
      <p:grpSp>
        <p:nvGrpSpPr>
          <p:cNvPr id="14" name="Group 13">
            <a:extLst>
              <a:ext uri="{FF2B5EF4-FFF2-40B4-BE49-F238E27FC236}">
                <a16:creationId xmlns:a16="http://schemas.microsoft.com/office/drawing/2014/main" id="{BF9CC95A-6A59-8B31-2D57-C121532373DA}"/>
              </a:ext>
            </a:extLst>
          </p:cNvPr>
          <p:cNvGrpSpPr/>
          <p:nvPr/>
        </p:nvGrpSpPr>
        <p:grpSpPr>
          <a:xfrm>
            <a:off x="7722342" y="4139256"/>
            <a:ext cx="3538341" cy="1834377"/>
            <a:chOff x="6793982" y="4139256"/>
            <a:chExt cx="4858871" cy="1834377"/>
          </a:xfrm>
        </p:grpSpPr>
        <p:sp>
          <p:nvSpPr>
            <p:cNvPr id="15" name="Rectangle 14">
              <a:extLst>
                <a:ext uri="{FF2B5EF4-FFF2-40B4-BE49-F238E27FC236}">
                  <a16:creationId xmlns:a16="http://schemas.microsoft.com/office/drawing/2014/main" id="{98422514-F9BD-9902-4C59-BA33BF99AEC8}"/>
                </a:ext>
              </a:extLst>
            </p:cNvPr>
            <p:cNvSpPr/>
            <p:nvPr/>
          </p:nvSpPr>
          <p:spPr>
            <a:xfrm>
              <a:off x="6793982" y="4139256"/>
              <a:ext cx="4858871" cy="1834377"/>
            </a:xfrm>
            <a:prstGeom prst="rect">
              <a:avLst/>
            </a:prstGeom>
            <a:ln w="28575"/>
          </p:spPr>
          <p:style>
            <a:lnRef idx="2">
              <a:schemeClr val="accent2"/>
            </a:lnRef>
            <a:fillRef idx="1">
              <a:schemeClr val="lt1"/>
            </a:fillRef>
            <a:effectRef idx="0">
              <a:schemeClr val="accent2"/>
            </a:effectRef>
            <a:fontRef idx="minor">
              <a:schemeClr val="dk1"/>
            </a:fontRef>
          </p:style>
          <p:txBody>
            <a:bodyPr rtlCol="0" anchor="t"/>
            <a:lstStyle/>
            <a:p>
              <a:pPr algn="ctr"/>
              <a:r>
                <a:rPr lang="en-US" dirty="0"/>
                <a:t>HMI Server TF2000</a:t>
              </a:r>
              <a:endParaRPr lang="en-GB" dirty="0"/>
            </a:p>
          </p:txBody>
        </p:sp>
        <p:sp>
          <p:nvSpPr>
            <p:cNvPr id="16" name="Rectangle 15">
              <a:extLst>
                <a:ext uri="{FF2B5EF4-FFF2-40B4-BE49-F238E27FC236}">
                  <a16:creationId xmlns:a16="http://schemas.microsoft.com/office/drawing/2014/main" id="{A768B5BC-7B55-A03A-1746-7D5135D697EE}"/>
                </a:ext>
              </a:extLst>
            </p:cNvPr>
            <p:cNvSpPr/>
            <p:nvPr/>
          </p:nvSpPr>
          <p:spPr>
            <a:xfrm>
              <a:off x="6931769" y="4485232"/>
              <a:ext cx="4587152" cy="1334891"/>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US" dirty="0">
                  <a:ln w="0"/>
                  <a:solidFill>
                    <a:schemeClr val="tx1"/>
                  </a:solidFill>
                  <a:effectLst>
                    <a:outerShdw blurRad="38100" dist="19050" dir="2700000" algn="tl" rotWithShape="0">
                      <a:schemeClr val="dk1">
                        <a:alpha val="40000"/>
                      </a:schemeClr>
                    </a:outerShdw>
                  </a:effectLst>
                </a:rPr>
                <a:t>HMI Application</a:t>
              </a:r>
            </a:p>
            <a:p>
              <a:pPr algn="ctr"/>
              <a:r>
                <a:rPr lang="en-US" dirty="0">
                  <a:ln w="0"/>
                  <a:solidFill>
                    <a:schemeClr val="tx1"/>
                  </a:solidFill>
                  <a:effectLst>
                    <a:outerShdw blurRad="38100" dist="19050" dir="2700000" algn="tl" rotWithShape="0">
                      <a:schemeClr val="dk1">
                        <a:alpha val="40000"/>
                      </a:schemeClr>
                    </a:outerShdw>
                  </a:effectLst>
                </a:rPr>
                <a:t>(</a:t>
              </a:r>
              <a:r>
                <a:rPr lang="en-US" b="1" dirty="0" err="1">
                  <a:ln w="0"/>
                  <a:solidFill>
                    <a:schemeClr val="tx1"/>
                  </a:solidFill>
                  <a:effectLst>
                    <a:outerShdw blurRad="38100" dist="19050" dir="2700000" algn="tl" rotWithShape="0">
                      <a:schemeClr val="dk1">
                        <a:alpha val="40000"/>
                      </a:schemeClr>
                    </a:outerShdw>
                  </a:effectLst>
                </a:rPr>
                <a:t>Cryo</a:t>
              </a:r>
              <a:r>
                <a:rPr lang="en-US" b="1" dirty="0">
                  <a:ln w="0"/>
                  <a:solidFill>
                    <a:schemeClr val="tx1"/>
                  </a:solidFill>
                  <a:effectLst>
                    <a:outerShdw blurRad="38100" dist="19050" dir="2700000" algn="tl" rotWithShape="0">
                      <a:schemeClr val="dk1">
                        <a:alpha val="40000"/>
                      </a:schemeClr>
                    </a:outerShdw>
                  </a:effectLst>
                </a:rPr>
                <a:t> HMI Template Project</a:t>
              </a:r>
              <a:r>
                <a:rPr lang="en-US" dirty="0">
                  <a:ln w="0"/>
                  <a:solidFill>
                    <a:schemeClr val="tx1"/>
                  </a:solidFill>
                  <a:effectLst>
                    <a:outerShdw blurRad="38100" dist="19050" dir="2700000" algn="tl" rotWithShape="0">
                      <a:schemeClr val="dk1">
                        <a:alpha val="40000"/>
                      </a:schemeClr>
                    </a:outerShdw>
                  </a:effectLst>
                </a:rPr>
                <a:t>) </a:t>
              </a:r>
              <a:endParaRPr lang="en-GB" dirty="0">
                <a:ln w="0"/>
                <a:solidFill>
                  <a:schemeClr val="tx1"/>
                </a:solidFill>
                <a:effectLst>
                  <a:outerShdw blurRad="38100" dist="19050" dir="2700000" algn="tl" rotWithShape="0">
                    <a:schemeClr val="dk1">
                      <a:alpha val="40000"/>
                    </a:schemeClr>
                  </a:outerShdw>
                </a:effectLst>
              </a:endParaRPr>
            </a:p>
          </p:txBody>
        </p:sp>
        <p:sp>
          <p:nvSpPr>
            <p:cNvPr id="17" name="Rectangle 16">
              <a:extLst>
                <a:ext uri="{FF2B5EF4-FFF2-40B4-BE49-F238E27FC236}">
                  <a16:creationId xmlns:a16="http://schemas.microsoft.com/office/drawing/2014/main" id="{A836B548-8BF6-F584-A5B6-CBFE61235350}"/>
                </a:ext>
              </a:extLst>
            </p:cNvPr>
            <p:cNvSpPr/>
            <p:nvPr/>
          </p:nvSpPr>
          <p:spPr>
            <a:xfrm>
              <a:off x="7502234" y="5169764"/>
              <a:ext cx="3553659" cy="587083"/>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Libraries:</a:t>
              </a:r>
            </a:p>
            <a:p>
              <a:pPr algn="ctr"/>
              <a:r>
                <a:rPr lang="en-US" sz="1600" b="1" dirty="0" err="1"/>
                <a:t>Cryo</a:t>
              </a:r>
              <a:r>
                <a:rPr lang="en-US" sz="1600" b="1" dirty="0"/>
                <a:t> HMI Framework</a:t>
              </a:r>
              <a:endParaRPr lang="en-GB" sz="1600" b="1" dirty="0"/>
            </a:p>
          </p:txBody>
        </p:sp>
      </p:grpSp>
      <p:sp>
        <p:nvSpPr>
          <p:cNvPr id="18" name="TextBox 17">
            <a:extLst>
              <a:ext uri="{FF2B5EF4-FFF2-40B4-BE49-F238E27FC236}">
                <a16:creationId xmlns:a16="http://schemas.microsoft.com/office/drawing/2014/main" id="{C37CAF1A-CE50-786A-D3FE-2F46D6C7B787}"/>
              </a:ext>
            </a:extLst>
          </p:cNvPr>
          <p:cNvSpPr txBox="1"/>
          <p:nvPr/>
        </p:nvSpPr>
        <p:spPr>
          <a:xfrm>
            <a:off x="8774548" y="3670527"/>
            <a:ext cx="957742" cy="369332"/>
          </a:xfrm>
          <a:prstGeom prst="rect">
            <a:avLst/>
          </a:prstGeom>
          <a:noFill/>
        </p:spPr>
        <p:txBody>
          <a:bodyPr wrap="square" rtlCol="0">
            <a:spAutoFit/>
          </a:bodyPr>
          <a:lstStyle/>
          <a:p>
            <a:r>
              <a:rPr lang="en-US" dirty="0"/>
              <a:t>ADS</a:t>
            </a:r>
            <a:endParaRPr lang="en-GB" dirty="0"/>
          </a:p>
        </p:txBody>
      </p:sp>
      <p:pic>
        <p:nvPicPr>
          <p:cNvPr id="3" name="Picture 2">
            <a:extLst>
              <a:ext uri="{FF2B5EF4-FFF2-40B4-BE49-F238E27FC236}">
                <a16:creationId xmlns:a16="http://schemas.microsoft.com/office/drawing/2014/main" id="{16900924-3784-DB47-34D6-2E02457FE4FF}"/>
              </a:ext>
            </a:extLst>
          </p:cNvPr>
          <p:cNvPicPr>
            <a:picLocks noChangeAspect="1"/>
          </p:cNvPicPr>
          <p:nvPr/>
        </p:nvPicPr>
        <p:blipFill>
          <a:blip r:embed="rId2"/>
          <a:stretch>
            <a:fillRect/>
          </a:stretch>
        </p:blipFill>
        <p:spPr>
          <a:xfrm>
            <a:off x="7869854" y="6902"/>
            <a:ext cx="3291840" cy="6858000"/>
          </a:xfrm>
          <a:prstGeom prst="rect">
            <a:avLst/>
          </a:prstGeom>
        </p:spPr>
      </p:pic>
    </p:spTree>
    <p:extLst>
      <p:ext uri="{BB962C8B-B14F-4D97-AF65-F5344CB8AC3E}">
        <p14:creationId xmlns:p14="http://schemas.microsoft.com/office/powerpoint/2010/main" val="211407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500"/>
                                        <p:tgtEl>
                                          <p:spTgt spid="3"/>
                                        </p:tgtEl>
                                      </p:cBhvr>
                                    </p:animEffect>
                                    <p:anim calcmode="lin" valueType="num">
                                      <p:cBhvr>
                                        <p:cTn id="14" dur="500"/>
                                        <p:tgtEl>
                                          <p:spTgt spid="3"/>
                                        </p:tgtEl>
                                        <p:attrNameLst>
                                          <p:attrName>ppt_x</p:attrName>
                                        </p:attrNameLst>
                                      </p:cBhvr>
                                      <p:tavLst>
                                        <p:tav tm="0">
                                          <p:val>
                                            <p:strVal val="ppt_x"/>
                                          </p:val>
                                        </p:tav>
                                        <p:tav tm="100000">
                                          <p:val>
                                            <p:strVal val="ppt_x"/>
                                          </p:val>
                                        </p:tav>
                                      </p:tavLst>
                                    </p:anim>
                                    <p:anim calcmode="lin" valueType="num">
                                      <p:cBhvr>
                                        <p:cTn id="15" dur="500"/>
                                        <p:tgtEl>
                                          <p:spTgt spid="3"/>
                                        </p:tgtEl>
                                        <p:attrNameLst>
                                          <p:attrName>ppt_y</p:attrName>
                                        </p:attrNameLst>
                                      </p:cBhvr>
                                      <p:tavLst>
                                        <p:tav tm="0">
                                          <p:val>
                                            <p:strVal val="ppt_y"/>
                                          </p:val>
                                        </p:tav>
                                        <p:tav tm="100000">
                                          <p:val>
                                            <p:strVal val="ppt_y+.1"/>
                                          </p:val>
                                        </p:tav>
                                      </p:tavLst>
                                    </p:anim>
                                    <p:set>
                                      <p:cBhvr>
                                        <p:cTn id="16"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CDF47-DFE8-C87F-9C50-B3F97F0B72DF}"/>
              </a:ext>
            </a:extLst>
          </p:cNvPr>
          <p:cNvSpPr>
            <a:spLocks noGrp="1"/>
          </p:cNvSpPr>
          <p:nvPr>
            <p:ph type="title"/>
          </p:nvPr>
        </p:nvSpPr>
        <p:spPr/>
        <p:txBody>
          <a:bodyPr/>
          <a:lstStyle/>
          <a:p>
            <a:r>
              <a:rPr lang="en-US" dirty="0"/>
              <a:t>HMI Layout</a:t>
            </a:r>
            <a:endParaRPr lang="en-GB" dirty="0"/>
          </a:p>
        </p:txBody>
      </p:sp>
      <p:sp>
        <p:nvSpPr>
          <p:cNvPr id="3" name="Text Placeholder 2">
            <a:extLst>
              <a:ext uri="{FF2B5EF4-FFF2-40B4-BE49-F238E27FC236}">
                <a16:creationId xmlns:a16="http://schemas.microsoft.com/office/drawing/2014/main" id="{B3106FF0-1D87-3724-9EB4-4C73C045FAF1}"/>
              </a:ext>
            </a:extLst>
          </p:cNvPr>
          <p:cNvSpPr>
            <a:spLocks noGrp="1"/>
          </p:cNvSpPr>
          <p:nvPr>
            <p:ph type="body" sz="quarter" idx="13"/>
          </p:nvPr>
        </p:nvSpPr>
        <p:spPr>
          <a:xfrm>
            <a:off x="936624" y="1577975"/>
            <a:ext cx="4924914" cy="4737984"/>
          </a:xfrm>
        </p:spPr>
        <p:txBody>
          <a:bodyPr/>
          <a:lstStyle/>
          <a:p>
            <a:pPr marL="458550" lvl="1" indent="-285750"/>
            <a:r>
              <a:rPr lang="en-US" dirty="0"/>
              <a:t>Navigation Bar</a:t>
            </a:r>
          </a:p>
          <a:p>
            <a:pPr marL="458550" lvl="1" indent="-285750"/>
            <a:endParaRPr lang="en-US" dirty="0"/>
          </a:p>
          <a:p>
            <a:pPr marL="458550" lvl="1" indent="-285750"/>
            <a:r>
              <a:rPr lang="en-US" dirty="0"/>
              <a:t>Main Content</a:t>
            </a:r>
          </a:p>
          <a:p>
            <a:pPr marL="458550" lvl="1" indent="-285750"/>
            <a:endParaRPr lang="en-US" dirty="0"/>
          </a:p>
          <a:p>
            <a:pPr marL="458550" lvl="1" indent="-285750"/>
            <a:r>
              <a:rPr lang="en-US" dirty="0"/>
              <a:t>Status Bar</a:t>
            </a:r>
          </a:p>
          <a:p>
            <a:pPr marL="800550" lvl="2" indent="-285750"/>
            <a:r>
              <a:rPr lang="en-US" dirty="0"/>
              <a:t>Current Date/Time</a:t>
            </a:r>
          </a:p>
          <a:p>
            <a:pPr marL="800550" lvl="2" indent="-285750"/>
            <a:r>
              <a:rPr lang="en-GB" dirty="0"/>
              <a:t>Current User</a:t>
            </a:r>
          </a:p>
          <a:p>
            <a:pPr marL="800550" lvl="2" indent="-285750"/>
            <a:r>
              <a:rPr lang="en-GB" dirty="0"/>
              <a:t>Latest created event</a:t>
            </a:r>
          </a:p>
        </p:txBody>
      </p:sp>
      <p:sp>
        <p:nvSpPr>
          <p:cNvPr id="4" name="Footer Placeholder 3">
            <a:extLst>
              <a:ext uri="{FF2B5EF4-FFF2-40B4-BE49-F238E27FC236}">
                <a16:creationId xmlns:a16="http://schemas.microsoft.com/office/drawing/2014/main" id="{5F12B7AF-0D2A-C961-E1C3-3C5F14A735A6}"/>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FB650AB7-684F-4071-6460-48061BD89610}"/>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a:extLst>
              <a:ext uri="{FF2B5EF4-FFF2-40B4-BE49-F238E27FC236}">
                <a16:creationId xmlns:a16="http://schemas.microsoft.com/office/drawing/2014/main" id="{E24858CF-1EFF-AFE9-E2B4-CD8E57B632D2}"/>
              </a:ext>
            </a:extLst>
          </p:cNvPr>
          <p:cNvPicPr>
            <a:picLocks noChangeAspect="1"/>
          </p:cNvPicPr>
          <p:nvPr/>
        </p:nvPicPr>
        <p:blipFill>
          <a:blip r:embed="rId2"/>
          <a:stretch>
            <a:fillRect/>
          </a:stretch>
        </p:blipFill>
        <p:spPr>
          <a:xfrm>
            <a:off x="5505054" y="1577975"/>
            <a:ext cx="5803970" cy="4343400"/>
          </a:xfrm>
          <a:prstGeom prst="rect">
            <a:avLst/>
          </a:prstGeom>
        </p:spPr>
      </p:pic>
      <p:sp>
        <p:nvSpPr>
          <p:cNvPr id="9" name="Rectangle 8">
            <a:extLst>
              <a:ext uri="{FF2B5EF4-FFF2-40B4-BE49-F238E27FC236}">
                <a16:creationId xmlns:a16="http://schemas.microsoft.com/office/drawing/2014/main" id="{21F181A6-87F6-F6E3-3B8D-955BEFB8E9B0}"/>
              </a:ext>
            </a:extLst>
          </p:cNvPr>
          <p:cNvSpPr/>
          <p:nvPr/>
        </p:nvSpPr>
        <p:spPr>
          <a:xfrm>
            <a:off x="5505054" y="1577976"/>
            <a:ext cx="5803970" cy="608634"/>
          </a:xfrm>
          <a:prstGeom prst="rect">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sp>
        <p:nvSpPr>
          <p:cNvPr id="10" name="Rectangle 9">
            <a:extLst>
              <a:ext uri="{FF2B5EF4-FFF2-40B4-BE49-F238E27FC236}">
                <a16:creationId xmlns:a16="http://schemas.microsoft.com/office/drawing/2014/main" id="{1F3C26F7-ECA4-C6F9-4F7C-FDF2BD63ACA4}"/>
              </a:ext>
            </a:extLst>
          </p:cNvPr>
          <p:cNvSpPr/>
          <p:nvPr/>
        </p:nvSpPr>
        <p:spPr>
          <a:xfrm>
            <a:off x="5505054" y="2226365"/>
            <a:ext cx="5803970" cy="3411110"/>
          </a:xfrm>
          <a:prstGeom prst="rect">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sp>
        <p:nvSpPr>
          <p:cNvPr id="11" name="Rectangle 10">
            <a:extLst>
              <a:ext uri="{FF2B5EF4-FFF2-40B4-BE49-F238E27FC236}">
                <a16:creationId xmlns:a16="http://schemas.microsoft.com/office/drawing/2014/main" id="{DF071225-330B-F1AC-356A-6297FBED2CD5}"/>
              </a:ext>
            </a:extLst>
          </p:cNvPr>
          <p:cNvSpPr/>
          <p:nvPr/>
        </p:nvSpPr>
        <p:spPr>
          <a:xfrm>
            <a:off x="5505054" y="5685183"/>
            <a:ext cx="5803970" cy="236192"/>
          </a:xfrm>
          <a:prstGeom prst="rect">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spTree>
    <p:extLst>
      <p:ext uri="{BB962C8B-B14F-4D97-AF65-F5344CB8AC3E}">
        <p14:creationId xmlns:p14="http://schemas.microsoft.com/office/powerpoint/2010/main" val="311342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644E718-1533-63C0-BBB6-0E40218BF99D}"/>
              </a:ext>
            </a:extLst>
          </p:cNvPr>
          <p:cNvPicPr>
            <a:picLocks noChangeAspect="1"/>
          </p:cNvPicPr>
          <p:nvPr/>
        </p:nvPicPr>
        <p:blipFill>
          <a:blip r:embed="rId2"/>
          <a:stretch>
            <a:fillRect/>
          </a:stretch>
        </p:blipFill>
        <p:spPr>
          <a:xfrm>
            <a:off x="5807084" y="4422119"/>
            <a:ext cx="6033272" cy="1553632"/>
          </a:xfrm>
          <a:prstGeom prst="rect">
            <a:avLst/>
          </a:prstGeom>
        </p:spPr>
      </p:pic>
      <p:sp>
        <p:nvSpPr>
          <p:cNvPr id="2" name="Title 1">
            <a:extLst>
              <a:ext uri="{FF2B5EF4-FFF2-40B4-BE49-F238E27FC236}">
                <a16:creationId xmlns:a16="http://schemas.microsoft.com/office/drawing/2014/main" id="{14D6AECE-2D00-93A3-7EFF-8B956D2D1185}"/>
              </a:ext>
            </a:extLst>
          </p:cNvPr>
          <p:cNvSpPr>
            <a:spLocks noGrp="1"/>
          </p:cNvSpPr>
          <p:nvPr>
            <p:ph type="title"/>
          </p:nvPr>
        </p:nvSpPr>
        <p:spPr/>
        <p:txBody>
          <a:bodyPr/>
          <a:lstStyle/>
          <a:p>
            <a:r>
              <a:rPr lang="en-US" dirty="0"/>
              <a:t>Users and Maintenance Mode</a:t>
            </a:r>
            <a:endParaRPr lang="en-GB" dirty="0"/>
          </a:p>
        </p:txBody>
      </p:sp>
      <p:sp>
        <p:nvSpPr>
          <p:cNvPr id="3" name="Text Placeholder 2">
            <a:extLst>
              <a:ext uri="{FF2B5EF4-FFF2-40B4-BE49-F238E27FC236}">
                <a16:creationId xmlns:a16="http://schemas.microsoft.com/office/drawing/2014/main" id="{2B123D81-D057-0CD2-E5D0-4FF4C8BDCD7F}"/>
              </a:ext>
            </a:extLst>
          </p:cNvPr>
          <p:cNvSpPr>
            <a:spLocks noGrp="1"/>
          </p:cNvSpPr>
          <p:nvPr>
            <p:ph type="body" sz="quarter" idx="13"/>
          </p:nvPr>
        </p:nvSpPr>
        <p:spPr/>
        <p:txBody>
          <a:bodyPr/>
          <a:lstStyle/>
          <a:p>
            <a:pPr marL="285750" indent="-285750">
              <a:buFont typeface="Arial" panose="020B0604020202020204" pitchFamily="34" charset="0"/>
              <a:buChar char="•"/>
            </a:pPr>
            <a:r>
              <a:rPr lang="en-US" dirty="0"/>
              <a:t>User groups already defined: Engineering, Monitoring, Operation</a:t>
            </a:r>
          </a:p>
          <a:p>
            <a:pPr marL="458550" lvl="1" indent="-285750"/>
            <a:r>
              <a:rPr lang="en-US" dirty="0"/>
              <a:t>Monitoring: Can see the status of the system, no control.</a:t>
            </a:r>
          </a:p>
          <a:p>
            <a:pPr marL="458550" lvl="1" indent="-285750"/>
            <a:r>
              <a:rPr lang="en-US" dirty="0"/>
              <a:t>Operation: Have limited control.</a:t>
            </a:r>
          </a:p>
          <a:p>
            <a:pPr marL="458550" lvl="1" indent="-285750"/>
            <a:r>
              <a:rPr lang="en-US" dirty="0"/>
              <a:t>Engineering: When logged in, all other user will get a popup that fills the whole screen asking them to Log out.</a:t>
            </a:r>
          </a:p>
        </p:txBody>
      </p:sp>
      <p:sp>
        <p:nvSpPr>
          <p:cNvPr id="4" name="Footer Placeholder 3">
            <a:extLst>
              <a:ext uri="{FF2B5EF4-FFF2-40B4-BE49-F238E27FC236}">
                <a16:creationId xmlns:a16="http://schemas.microsoft.com/office/drawing/2014/main" id="{5F140028-3975-4EC9-689C-96CB4CD1D30C}"/>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2920A5CA-FE90-BA2F-BDFF-7B2333FB123B}"/>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descr="A screenshot of a computer&#10;&#10;Description automatically generated">
            <a:extLst>
              <a:ext uri="{FF2B5EF4-FFF2-40B4-BE49-F238E27FC236}">
                <a16:creationId xmlns:a16="http://schemas.microsoft.com/office/drawing/2014/main" id="{08FE7C81-E88A-2B96-DFD0-C20C921539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7523" y="1577975"/>
            <a:ext cx="5285850" cy="3983839"/>
          </a:xfrm>
          <a:prstGeom prst="rect">
            <a:avLst/>
          </a:prstGeom>
        </p:spPr>
      </p:pic>
    </p:spTree>
    <p:extLst>
      <p:ext uri="{BB962C8B-B14F-4D97-AF65-F5344CB8AC3E}">
        <p14:creationId xmlns:p14="http://schemas.microsoft.com/office/powerpoint/2010/main" val="155838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46F94D8-28F7-01C0-808C-708ACBE22EDA}"/>
              </a:ext>
            </a:extLst>
          </p:cNvPr>
          <p:cNvPicPr>
            <a:picLocks noChangeAspect="1"/>
          </p:cNvPicPr>
          <p:nvPr/>
        </p:nvPicPr>
        <p:blipFill>
          <a:blip r:embed="rId2"/>
          <a:stretch>
            <a:fillRect/>
          </a:stretch>
        </p:blipFill>
        <p:spPr>
          <a:xfrm>
            <a:off x="282656" y="1471946"/>
            <a:ext cx="8629301" cy="4864446"/>
          </a:xfrm>
          <a:prstGeom prst="rect">
            <a:avLst/>
          </a:prstGeom>
        </p:spPr>
      </p:pic>
      <p:sp>
        <p:nvSpPr>
          <p:cNvPr id="2" name="Title 1">
            <a:extLst>
              <a:ext uri="{FF2B5EF4-FFF2-40B4-BE49-F238E27FC236}">
                <a16:creationId xmlns:a16="http://schemas.microsoft.com/office/drawing/2014/main" id="{E85FBAEE-9E29-B512-14EC-D3FF4A1C71FC}"/>
              </a:ext>
            </a:extLst>
          </p:cNvPr>
          <p:cNvSpPr>
            <a:spLocks noGrp="1"/>
          </p:cNvSpPr>
          <p:nvPr>
            <p:ph type="title"/>
          </p:nvPr>
        </p:nvSpPr>
        <p:spPr/>
        <p:txBody>
          <a:bodyPr/>
          <a:lstStyle/>
          <a:p>
            <a:r>
              <a:rPr lang="en-US" dirty="0"/>
              <a:t>Supported Views</a:t>
            </a:r>
            <a:endParaRPr lang="en-GB" dirty="0"/>
          </a:p>
        </p:txBody>
      </p:sp>
      <p:sp>
        <p:nvSpPr>
          <p:cNvPr id="3" name="Text Placeholder 2">
            <a:extLst>
              <a:ext uri="{FF2B5EF4-FFF2-40B4-BE49-F238E27FC236}">
                <a16:creationId xmlns:a16="http://schemas.microsoft.com/office/drawing/2014/main" id="{C36723F3-7933-CBEC-4BC5-651C61252053}"/>
              </a:ext>
            </a:extLst>
          </p:cNvPr>
          <p:cNvSpPr>
            <a:spLocks noGrp="1"/>
          </p:cNvSpPr>
          <p:nvPr>
            <p:ph type="body" sz="quarter" idx="13"/>
          </p:nvPr>
        </p:nvSpPr>
        <p:spPr>
          <a:xfrm>
            <a:off x="282656" y="1150577"/>
            <a:ext cx="3543557" cy="325082"/>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err="1"/>
              <a:t>ControlRoom.view</a:t>
            </a:r>
            <a:r>
              <a:rPr lang="en-US" dirty="0"/>
              <a:t> (1920x1080) </a:t>
            </a:r>
            <a:endParaRPr lang="en-GB" dirty="0"/>
          </a:p>
        </p:txBody>
      </p:sp>
      <p:sp>
        <p:nvSpPr>
          <p:cNvPr id="4" name="Footer Placeholder 3">
            <a:extLst>
              <a:ext uri="{FF2B5EF4-FFF2-40B4-BE49-F238E27FC236}">
                <a16:creationId xmlns:a16="http://schemas.microsoft.com/office/drawing/2014/main" id="{C0E29E44-1812-5A20-9887-5049F27C41E3}"/>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5" name="Text Placeholder 4">
            <a:extLst>
              <a:ext uri="{FF2B5EF4-FFF2-40B4-BE49-F238E27FC236}">
                <a16:creationId xmlns:a16="http://schemas.microsoft.com/office/drawing/2014/main" id="{A1DFE34E-5431-C03E-77DB-DCD8A2E16A51}"/>
              </a:ext>
            </a:extLst>
          </p:cNvPr>
          <p:cNvSpPr>
            <a:spLocks noGrp="1"/>
          </p:cNvSpPr>
          <p:nvPr>
            <p:ph type="body" sz="quarter" idx="14"/>
          </p:nvPr>
        </p:nvSpPr>
        <p:spPr>
          <a:xfrm>
            <a:off x="8174182" y="2836460"/>
            <a:ext cx="3470601" cy="30735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err="1"/>
              <a:t>ControlCabinet.view</a:t>
            </a:r>
            <a:r>
              <a:rPr lang="en-US" dirty="0"/>
              <a:t> (1024x768)</a:t>
            </a:r>
            <a:endParaRPr lang="en-GB" dirty="0"/>
          </a:p>
        </p:txBody>
      </p:sp>
      <p:sp>
        <p:nvSpPr>
          <p:cNvPr id="6" name="Date Placeholder 5">
            <a:extLst>
              <a:ext uri="{FF2B5EF4-FFF2-40B4-BE49-F238E27FC236}">
                <a16:creationId xmlns:a16="http://schemas.microsoft.com/office/drawing/2014/main" id="{09C1ABF3-013A-89E1-C157-A88E2E5E2245}"/>
              </a:ext>
            </a:extLst>
          </p:cNvPr>
          <p:cNvSpPr>
            <a:spLocks noGrp="1"/>
          </p:cNvSpPr>
          <p:nvPr>
            <p:ph type="dt" sz="half" idx="2"/>
          </p:nvPr>
        </p:nvSpPr>
        <p:spPr/>
        <p:txBody>
          <a:bodyPr/>
          <a:lstStyle/>
          <a:p>
            <a:r>
              <a:rPr lang="en-US" noProof="0"/>
              <a:t>Data Classification: ESO PUBLIC</a:t>
            </a:r>
            <a:endParaRPr lang="en-GB" noProof="0" dirty="0"/>
          </a:p>
        </p:txBody>
      </p:sp>
      <p:pic>
        <p:nvPicPr>
          <p:cNvPr id="9" name="Picture 8">
            <a:extLst>
              <a:ext uri="{FF2B5EF4-FFF2-40B4-BE49-F238E27FC236}">
                <a16:creationId xmlns:a16="http://schemas.microsoft.com/office/drawing/2014/main" id="{C94EF54A-C85A-07AE-3689-DB936371AC4E}"/>
              </a:ext>
            </a:extLst>
          </p:cNvPr>
          <p:cNvPicPr>
            <a:picLocks noChangeAspect="1"/>
          </p:cNvPicPr>
          <p:nvPr/>
        </p:nvPicPr>
        <p:blipFill>
          <a:blip r:embed="rId3"/>
          <a:stretch>
            <a:fillRect/>
          </a:stretch>
        </p:blipFill>
        <p:spPr>
          <a:xfrm>
            <a:off x="6929802" y="3143810"/>
            <a:ext cx="4714981" cy="3528455"/>
          </a:xfrm>
          <a:prstGeom prst="rect">
            <a:avLst/>
          </a:prstGeom>
        </p:spPr>
      </p:pic>
      <p:sp>
        <p:nvSpPr>
          <p:cNvPr id="10" name="Speech Bubble: Rectangle 9">
            <a:extLst>
              <a:ext uri="{FF2B5EF4-FFF2-40B4-BE49-F238E27FC236}">
                <a16:creationId xmlns:a16="http://schemas.microsoft.com/office/drawing/2014/main" id="{BDF16750-8238-911C-A8AC-B71EB258FB4D}"/>
              </a:ext>
            </a:extLst>
          </p:cNvPr>
          <p:cNvSpPr/>
          <p:nvPr/>
        </p:nvSpPr>
        <p:spPr>
          <a:xfrm>
            <a:off x="9578502" y="1212715"/>
            <a:ext cx="1511030" cy="804153"/>
          </a:xfrm>
          <a:prstGeom prst="wedgeRectCallout">
            <a:avLst>
              <a:gd name="adj1" fmla="val -49755"/>
              <a:gd name="adj2" fmla="val 85081"/>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a:t>Not in Scale!</a:t>
            </a:r>
            <a:endParaRPr lang="en-GB" dirty="0"/>
          </a:p>
        </p:txBody>
      </p:sp>
    </p:spTree>
    <p:extLst>
      <p:ext uri="{BB962C8B-B14F-4D97-AF65-F5344CB8AC3E}">
        <p14:creationId xmlns:p14="http://schemas.microsoft.com/office/powerpoint/2010/main" val="222983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fade">
                                      <p:cBhvr>
                                        <p:cTn id="12" dur="500"/>
                                        <p:tgtEl>
                                          <p:spTgt spid="5">
                                            <p:bg/>
                                          </p:spTgt>
                                        </p:tgtEl>
                                      </p:cBhvr>
                                    </p:animEffect>
                                    <p:anim calcmode="lin" valueType="num">
                                      <p:cBhvr>
                                        <p:cTn id="13" dur="500" fill="hold"/>
                                        <p:tgtEl>
                                          <p:spTgt spid="5">
                                            <p:bg/>
                                          </p:spTgt>
                                        </p:tgtEl>
                                        <p:attrNameLst>
                                          <p:attrName>ppt_x</p:attrName>
                                        </p:attrNameLst>
                                      </p:cBhvr>
                                      <p:tavLst>
                                        <p:tav tm="0">
                                          <p:val>
                                            <p:strVal val="#ppt_x"/>
                                          </p:val>
                                        </p:tav>
                                        <p:tav tm="100000">
                                          <p:val>
                                            <p:strVal val="#ppt_x"/>
                                          </p:val>
                                        </p:tav>
                                      </p:tavLst>
                                    </p:anim>
                                    <p:anim calcmode="lin" valueType="num">
                                      <p:cBhvr>
                                        <p:cTn id="14" dur="500" fill="hold"/>
                                        <p:tgtEl>
                                          <p:spTgt spid="5">
                                            <p:bg/>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anim calcmode="lin" valueType="num">
                                      <p:cBhvr>
                                        <p:cTn id="1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anim calcmode="lin" valueType="num">
                                      <p:cBhvr>
                                        <p:cTn id="25" dur="500" fill="hold"/>
                                        <p:tgtEl>
                                          <p:spTgt spid="10"/>
                                        </p:tgtEl>
                                        <p:attrNameLst>
                                          <p:attrName>ppt_x</p:attrName>
                                        </p:attrNameLst>
                                      </p:cBhvr>
                                      <p:tavLst>
                                        <p:tav tm="0">
                                          <p:val>
                                            <p:strVal val="#ppt_x"/>
                                          </p:val>
                                        </p:tav>
                                        <p:tav tm="100000">
                                          <p:val>
                                            <p:strVal val="#ppt_x"/>
                                          </p:val>
                                        </p:tav>
                                      </p:tavLst>
                                    </p:anim>
                                    <p:anim calcmode="lin" valueType="num">
                                      <p:cBhvr>
                                        <p:cTn id="2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59D71-5263-D449-5FED-30B13E2F3980}"/>
              </a:ext>
            </a:extLst>
          </p:cNvPr>
          <p:cNvSpPr>
            <a:spLocks noGrp="1"/>
          </p:cNvSpPr>
          <p:nvPr>
            <p:ph type="title"/>
          </p:nvPr>
        </p:nvSpPr>
        <p:spPr/>
        <p:txBody>
          <a:bodyPr/>
          <a:lstStyle/>
          <a:p>
            <a:r>
              <a:rPr lang="en-US" dirty="0"/>
              <a:t>Evacuation Sequence</a:t>
            </a:r>
            <a:endParaRPr lang="en-GB" dirty="0"/>
          </a:p>
        </p:txBody>
      </p:sp>
      <p:sp>
        <p:nvSpPr>
          <p:cNvPr id="4" name="Footer Placeholder 3">
            <a:extLst>
              <a:ext uri="{FF2B5EF4-FFF2-40B4-BE49-F238E27FC236}">
                <a16:creationId xmlns:a16="http://schemas.microsoft.com/office/drawing/2014/main" id="{848D2F78-0C4B-987C-11B3-1D3A26364821}"/>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4170F90B-E42F-0F46-B6A2-990B53055969}"/>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a:extLst>
              <a:ext uri="{FF2B5EF4-FFF2-40B4-BE49-F238E27FC236}">
                <a16:creationId xmlns:a16="http://schemas.microsoft.com/office/drawing/2014/main" id="{B7E6B486-1D95-6BD2-A697-8A23EA1D3281}"/>
              </a:ext>
            </a:extLst>
          </p:cNvPr>
          <p:cNvPicPr>
            <a:picLocks noChangeAspect="1"/>
          </p:cNvPicPr>
          <p:nvPr/>
        </p:nvPicPr>
        <p:blipFill>
          <a:blip r:embed="rId2"/>
          <a:stretch>
            <a:fillRect/>
          </a:stretch>
        </p:blipFill>
        <p:spPr>
          <a:xfrm>
            <a:off x="4634603" y="1172801"/>
            <a:ext cx="6672100" cy="5017860"/>
          </a:xfrm>
          <a:prstGeom prst="rect">
            <a:avLst/>
          </a:prstGeom>
        </p:spPr>
      </p:pic>
      <p:sp>
        <p:nvSpPr>
          <p:cNvPr id="9" name="Text Placeholder 2">
            <a:extLst>
              <a:ext uri="{FF2B5EF4-FFF2-40B4-BE49-F238E27FC236}">
                <a16:creationId xmlns:a16="http://schemas.microsoft.com/office/drawing/2014/main" id="{72F791B2-6D7E-1050-6470-5C85DF79DDBE}"/>
              </a:ext>
            </a:extLst>
          </p:cNvPr>
          <p:cNvSpPr>
            <a:spLocks noGrp="1"/>
          </p:cNvSpPr>
          <p:nvPr>
            <p:ph type="body" sz="quarter" idx="13"/>
          </p:nvPr>
        </p:nvSpPr>
        <p:spPr>
          <a:xfrm>
            <a:off x="936624" y="1577975"/>
            <a:ext cx="3343546" cy="4343400"/>
          </a:xfrm>
        </p:spPr>
        <p:txBody>
          <a:bodyPr/>
          <a:lstStyle/>
          <a:p>
            <a:pPr lvl="1"/>
            <a:r>
              <a:rPr lang="en-US" dirty="0"/>
              <a:t>Example Sequence provided</a:t>
            </a:r>
            <a:endParaRPr lang="en-GB" dirty="0"/>
          </a:p>
        </p:txBody>
      </p:sp>
    </p:spTree>
    <p:extLst>
      <p:ext uri="{BB962C8B-B14F-4D97-AF65-F5344CB8AC3E}">
        <p14:creationId xmlns:p14="http://schemas.microsoft.com/office/powerpoint/2010/main" val="2199393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C2C1D0-B72E-C7C5-89A9-6F45E68DF5C5}"/>
              </a:ext>
            </a:extLst>
          </p:cNvPr>
          <p:cNvPicPr>
            <a:picLocks noChangeAspect="1"/>
          </p:cNvPicPr>
          <p:nvPr/>
        </p:nvPicPr>
        <p:blipFill>
          <a:blip r:embed="rId2"/>
          <a:stretch>
            <a:fillRect/>
          </a:stretch>
        </p:blipFill>
        <p:spPr>
          <a:xfrm>
            <a:off x="4634603" y="1166316"/>
            <a:ext cx="6672100" cy="5017860"/>
          </a:xfrm>
          <a:prstGeom prst="rect">
            <a:avLst/>
          </a:prstGeom>
        </p:spPr>
      </p:pic>
      <p:sp>
        <p:nvSpPr>
          <p:cNvPr id="2" name="Title 1">
            <a:extLst>
              <a:ext uri="{FF2B5EF4-FFF2-40B4-BE49-F238E27FC236}">
                <a16:creationId xmlns:a16="http://schemas.microsoft.com/office/drawing/2014/main" id="{C0E59D71-5263-D449-5FED-30B13E2F3980}"/>
              </a:ext>
            </a:extLst>
          </p:cNvPr>
          <p:cNvSpPr>
            <a:spLocks noGrp="1"/>
          </p:cNvSpPr>
          <p:nvPr>
            <p:ph type="title"/>
          </p:nvPr>
        </p:nvSpPr>
        <p:spPr/>
        <p:txBody>
          <a:bodyPr/>
          <a:lstStyle/>
          <a:p>
            <a:r>
              <a:rPr lang="en-US" dirty="0"/>
              <a:t>Evacuation Sequence</a:t>
            </a:r>
            <a:endParaRPr lang="en-GB" dirty="0"/>
          </a:p>
        </p:txBody>
      </p:sp>
      <p:sp>
        <p:nvSpPr>
          <p:cNvPr id="4" name="Footer Placeholder 3">
            <a:extLst>
              <a:ext uri="{FF2B5EF4-FFF2-40B4-BE49-F238E27FC236}">
                <a16:creationId xmlns:a16="http://schemas.microsoft.com/office/drawing/2014/main" id="{848D2F78-0C4B-987C-11B3-1D3A26364821}"/>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4170F90B-E42F-0F46-B6A2-990B53055969}"/>
              </a:ext>
            </a:extLst>
          </p:cNvPr>
          <p:cNvSpPr>
            <a:spLocks noGrp="1"/>
          </p:cNvSpPr>
          <p:nvPr>
            <p:ph type="dt" sz="half" idx="2"/>
          </p:nvPr>
        </p:nvSpPr>
        <p:spPr/>
        <p:txBody>
          <a:bodyPr/>
          <a:lstStyle/>
          <a:p>
            <a:r>
              <a:rPr lang="en-US" noProof="0"/>
              <a:t>Data Classification: ESO PUBLIC</a:t>
            </a:r>
            <a:endParaRPr lang="en-GB" noProof="0" dirty="0"/>
          </a:p>
        </p:txBody>
      </p:sp>
      <p:sp>
        <p:nvSpPr>
          <p:cNvPr id="10" name="Text Placeholder 2">
            <a:extLst>
              <a:ext uri="{FF2B5EF4-FFF2-40B4-BE49-F238E27FC236}">
                <a16:creationId xmlns:a16="http://schemas.microsoft.com/office/drawing/2014/main" id="{03C47B1F-E959-5165-321B-66224FE196E2}"/>
              </a:ext>
            </a:extLst>
          </p:cNvPr>
          <p:cNvSpPr>
            <a:spLocks noGrp="1"/>
          </p:cNvSpPr>
          <p:nvPr>
            <p:ph type="body" sz="quarter" idx="13"/>
          </p:nvPr>
        </p:nvSpPr>
        <p:spPr>
          <a:xfrm>
            <a:off x="936624" y="1577975"/>
            <a:ext cx="3343546" cy="4343400"/>
          </a:xfrm>
        </p:spPr>
        <p:txBody>
          <a:bodyPr/>
          <a:lstStyle/>
          <a:p>
            <a:pPr lvl="1"/>
            <a:r>
              <a:rPr lang="en-US" dirty="0"/>
              <a:t>Example Sequence provided.</a:t>
            </a:r>
          </a:p>
          <a:p>
            <a:pPr lvl="1"/>
            <a:r>
              <a:rPr lang="en-GB" dirty="0"/>
              <a:t>Start Evacuation has a confirmation step.</a:t>
            </a:r>
          </a:p>
        </p:txBody>
      </p:sp>
    </p:spTree>
    <p:extLst>
      <p:ext uri="{BB962C8B-B14F-4D97-AF65-F5344CB8AC3E}">
        <p14:creationId xmlns:p14="http://schemas.microsoft.com/office/powerpoint/2010/main" val="3898775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59D71-5263-D449-5FED-30B13E2F3980}"/>
              </a:ext>
            </a:extLst>
          </p:cNvPr>
          <p:cNvSpPr>
            <a:spLocks noGrp="1"/>
          </p:cNvSpPr>
          <p:nvPr>
            <p:ph type="title"/>
          </p:nvPr>
        </p:nvSpPr>
        <p:spPr/>
        <p:txBody>
          <a:bodyPr/>
          <a:lstStyle/>
          <a:p>
            <a:r>
              <a:rPr lang="en-US" dirty="0"/>
              <a:t>Evacuation Sequence</a:t>
            </a:r>
            <a:endParaRPr lang="en-GB" dirty="0"/>
          </a:p>
        </p:txBody>
      </p:sp>
      <p:sp>
        <p:nvSpPr>
          <p:cNvPr id="4" name="Footer Placeholder 3">
            <a:extLst>
              <a:ext uri="{FF2B5EF4-FFF2-40B4-BE49-F238E27FC236}">
                <a16:creationId xmlns:a16="http://schemas.microsoft.com/office/drawing/2014/main" id="{848D2F78-0C4B-987C-11B3-1D3A26364821}"/>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4170F90B-E42F-0F46-B6A2-990B53055969}"/>
              </a:ext>
            </a:extLst>
          </p:cNvPr>
          <p:cNvSpPr>
            <a:spLocks noGrp="1"/>
          </p:cNvSpPr>
          <p:nvPr>
            <p:ph type="dt" sz="half" idx="2"/>
          </p:nvPr>
        </p:nvSpPr>
        <p:spPr/>
        <p:txBody>
          <a:bodyPr/>
          <a:lstStyle/>
          <a:p>
            <a:r>
              <a:rPr lang="en-US" noProof="0"/>
              <a:t>Data Classification: ESO PUBLIC</a:t>
            </a:r>
            <a:endParaRPr lang="en-GB" noProof="0" dirty="0"/>
          </a:p>
        </p:txBody>
      </p:sp>
      <p:sp>
        <p:nvSpPr>
          <p:cNvPr id="10" name="Text Placeholder 2">
            <a:extLst>
              <a:ext uri="{FF2B5EF4-FFF2-40B4-BE49-F238E27FC236}">
                <a16:creationId xmlns:a16="http://schemas.microsoft.com/office/drawing/2014/main" id="{A1B2A31F-D37B-F099-9D7A-20EC47F104DC}"/>
              </a:ext>
            </a:extLst>
          </p:cNvPr>
          <p:cNvSpPr>
            <a:spLocks noGrp="1"/>
          </p:cNvSpPr>
          <p:nvPr>
            <p:ph type="body" sz="quarter" idx="13"/>
          </p:nvPr>
        </p:nvSpPr>
        <p:spPr>
          <a:xfrm>
            <a:off x="936624" y="1577975"/>
            <a:ext cx="3343546" cy="4343400"/>
          </a:xfrm>
        </p:spPr>
        <p:txBody>
          <a:bodyPr/>
          <a:lstStyle/>
          <a:p>
            <a:pPr lvl="1"/>
            <a:r>
              <a:rPr lang="en-US" dirty="0"/>
              <a:t>Example Sequence provided</a:t>
            </a:r>
          </a:p>
          <a:p>
            <a:pPr lvl="1"/>
            <a:r>
              <a:rPr lang="en-GB" dirty="0"/>
              <a:t>Start Evacuation has a confirmation step.</a:t>
            </a:r>
          </a:p>
          <a:p>
            <a:pPr lvl="1"/>
            <a:r>
              <a:rPr lang="en-GB" dirty="0"/>
              <a:t>Shows the current state of the Sequence.</a:t>
            </a:r>
          </a:p>
          <a:p>
            <a:pPr lvl="1"/>
            <a:r>
              <a:rPr lang="en-GB" dirty="0"/>
              <a:t>Current Step “blinks”</a:t>
            </a:r>
          </a:p>
        </p:txBody>
      </p:sp>
      <p:pic>
        <p:nvPicPr>
          <p:cNvPr id="15" name="Picture 14" descr="A screenshot of a computer&#10;&#10;Description automatically generated">
            <a:extLst>
              <a:ext uri="{FF2B5EF4-FFF2-40B4-BE49-F238E27FC236}">
                <a16:creationId xmlns:a16="http://schemas.microsoft.com/office/drawing/2014/main" id="{78079131-BFAD-D3D0-2614-86D933F52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2996" y="1173965"/>
            <a:ext cx="7050377" cy="5320647"/>
          </a:xfrm>
          <a:prstGeom prst="rect">
            <a:avLst/>
          </a:prstGeom>
        </p:spPr>
      </p:pic>
    </p:spTree>
    <p:extLst>
      <p:ext uri="{BB962C8B-B14F-4D97-AF65-F5344CB8AC3E}">
        <p14:creationId xmlns:p14="http://schemas.microsoft.com/office/powerpoint/2010/main" val="2054641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4058-5737-FBCF-6528-314E88FD802F}"/>
              </a:ext>
            </a:extLst>
          </p:cNvPr>
          <p:cNvSpPr>
            <a:spLocks noGrp="1"/>
          </p:cNvSpPr>
          <p:nvPr>
            <p:ph type="title"/>
          </p:nvPr>
        </p:nvSpPr>
        <p:spPr/>
        <p:txBody>
          <a:bodyPr/>
          <a:lstStyle/>
          <a:p>
            <a:r>
              <a:rPr lang="en-US" dirty="0"/>
              <a:t>Sequence Blocks</a:t>
            </a:r>
            <a:endParaRPr lang="en-GB" dirty="0"/>
          </a:p>
        </p:txBody>
      </p:sp>
      <p:sp>
        <p:nvSpPr>
          <p:cNvPr id="3" name="Text Placeholder 2">
            <a:extLst>
              <a:ext uri="{FF2B5EF4-FFF2-40B4-BE49-F238E27FC236}">
                <a16:creationId xmlns:a16="http://schemas.microsoft.com/office/drawing/2014/main" id="{9C22AB3D-EAB3-0B58-1800-E1620ED8A31F}"/>
              </a:ext>
            </a:extLst>
          </p:cNvPr>
          <p:cNvSpPr>
            <a:spLocks noGrp="1"/>
          </p:cNvSpPr>
          <p:nvPr>
            <p:ph type="body" sz="quarter" idx="13"/>
          </p:nvPr>
        </p:nvSpPr>
        <p:spPr>
          <a:xfrm>
            <a:off x="936624" y="1446179"/>
            <a:ext cx="10317164" cy="4475196"/>
          </a:xfrm>
        </p:spPr>
        <p:txBody>
          <a:bodyPr/>
          <a:lstStyle/>
          <a:p>
            <a:pPr lvl="1"/>
            <a:r>
              <a:rPr lang="en-US" dirty="0"/>
              <a:t>Implemented on </a:t>
            </a:r>
            <a:r>
              <a:rPr lang="en-US" dirty="0" err="1"/>
              <a:t>CryoHmiFramework</a:t>
            </a:r>
            <a:endParaRPr lang="en-US" dirty="0"/>
          </a:p>
          <a:p>
            <a:pPr lvl="1"/>
            <a:r>
              <a:rPr lang="en-US" dirty="0"/>
              <a:t>Cryogenic application requires sequences for certain procedures (i.e. Evacuation). They can be represented with a subset of flowchart Blocks: </a:t>
            </a:r>
            <a:r>
              <a:rPr lang="en-US" b="1" dirty="0"/>
              <a:t>Process</a:t>
            </a:r>
            <a:r>
              <a:rPr lang="en-US" dirty="0"/>
              <a:t>, </a:t>
            </a:r>
            <a:r>
              <a:rPr lang="en-US" b="1" dirty="0"/>
              <a:t>Decision</a:t>
            </a:r>
            <a:r>
              <a:rPr lang="en-US" dirty="0"/>
              <a:t> and </a:t>
            </a:r>
            <a:r>
              <a:rPr lang="en-US" b="1" dirty="0"/>
              <a:t>Terminator</a:t>
            </a:r>
            <a:r>
              <a:rPr lang="en-US" dirty="0"/>
              <a:t>.</a:t>
            </a:r>
          </a:p>
          <a:p>
            <a:pPr lvl="1"/>
            <a:endParaRPr lang="en-US" dirty="0"/>
          </a:p>
          <a:p>
            <a:pPr lvl="1"/>
            <a:endParaRPr lang="en-US" dirty="0"/>
          </a:p>
          <a:p>
            <a:endParaRPr lang="en-US" b="1" dirty="0"/>
          </a:p>
          <a:p>
            <a:pPr lvl="1"/>
            <a:r>
              <a:rPr lang="en-US" dirty="0"/>
              <a:t>All of them can be in any of 3 different states: </a:t>
            </a:r>
            <a:r>
              <a:rPr lang="en-US" b="1" dirty="0"/>
              <a:t>Idle</a:t>
            </a:r>
            <a:r>
              <a:rPr lang="en-US" dirty="0"/>
              <a:t>, </a:t>
            </a:r>
            <a:r>
              <a:rPr lang="en-US" b="1" dirty="0"/>
              <a:t>Active</a:t>
            </a:r>
            <a:r>
              <a:rPr lang="en-US" dirty="0"/>
              <a:t> and </a:t>
            </a:r>
            <a:r>
              <a:rPr lang="en-US" b="1" dirty="0"/>
              <a:t>Finished</a:t>
            </a:r>
            <a:endParaRPr lang="en-GB" dirty="0"/>
          </a:p>
        </p:txBody>
      </p:sp>
      <p:sp>
        <p:nvSpPr>
          <p:cNvPr id="4" name="Footer Placeholder 3">
            <a:extLst>
              <a:ext uri="{FF2B5EF4-FFF2-40B4-BE49-F238E27FC236}">
                <a16:creationId xmlns:a16="http://schemas.microsoft.com/office/drawing/2014/main" id="{05601608-C9AD-4B2A-FF12-4049630296BA}"/>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5" name="Subtitle 4">
            <a:extLst>
              <a:ext uri="{FF2B5EF4-FFF2-40B4-BE49-F238E27FC236}">
                <a16:creationId xmlns:a16="http://schemas.microsoft.com/office/drawing/2014/main" id="{EC92BD2A-3E62-DC2F-4285-E1C139BE889A}"/>
              </a:ext>
            </a:extLst>
          </p:cNvPr>
          <p:cNvSpPr>
            <a:spLocks noGrp="1"/>
          </p:cNvSpPr>
          <p:nvPr>
            <p:ph type="subTitle" sz="quarter" idx="12"/>
          </p:nvPr>
        </p:nvSpPr>
        <p:spPr/>
        <p:txBody>
          <a:bodyPr/>
          <a:lstStyle/>
          <a:p>
            <a:r>
              <a:rPr lang="en-US" dirty="0"/>
              <a:t> </a:t>
            </a:r>
            <a:endParaRPr lang="en-GB" dirty="0"/>
          </a:p>
        </p:txBody>
      </p:sp>
      <p:pic>
        <p:nvPicPr>
          <p:cNvPr id="8" name="Picture 7" descr="A white diamond with black text&#10;&#10;Description automatically generated">
            <a:extLst>
              <a:ext uri="{FF2B5EF4-FFF2-40B4-BE49-F238E27FC236}">
                <a16:creationId xmlns:a16="http://schemas.microsoft.com/office/drawing/2014/main" id="{59416101-3631-C581-F390-39C2AD106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3997" y="2747653"/>
            <a:ext cx="5220429" cy="1295581"/>
          </a:xfrm>
          <a:prstGeom prst="rect">
            <a:avLst/>
          </a:prstGeom>
        </p:spPr>
      </p:pic>
      <p:pic>
        <p:nvPicPr>
          <p:cNvPr id="10" name="Picture 9" descr="A green square with black text&#10;&#10;Description automatically generated">
            <a:extLst>
              <a:ext uri="{FF2B5EF4-FFF2-40B4-BE49-F238E27FC236}">
                <a16:creationId xmlns:a16="http://schemas.microsoft.com/office/drawing/2014/main" id="{8D81C00D-7A97-CB15-890B-3CB579FD1A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8636" y="4660754"/>
            <a:ext cx="5391150" cy="1457325"/>
          </a:xfrm>
          <a:prstGeom prst="rect">
            <a:avLst/>
          </a:prstGeom>
        </p:spPr>
      </p:pic>
      <p:sp>
        <p:nvSpPr>
          <p:cNvPr id="6" name="Date Placeholder 5">
            <a:extLst>
              <a:ext uri="{FF2B5EF4-FFF2-40B4-BE49-F238E27FC236}">
                <a16:creationId xmlns:a16="http://schemas.microsoft.com/office/drawing/2014/main" id="{8670AC8C-9CC4-3FBA-C2B4-714D7AFA5A27}"/>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2284163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4058-5737-FBCF-6528-314E88FD802F}"/>
              </a:ext>
            </a:extLst>
          </p:cNvPr>
          <p:cNvSpPr>
            <a:spLocks noGrp="1"/>
          </p:cNvSpPr>
          <p:nvPr>
            <p:ph type="title"/>
          </p:nvPr>
        </p:nvSpPr>
        <p:spPr/>
        <p:txBody>
          <a:bodyPr/>
          <a:lstStyle/>
          <a:p>
            <a:r>
              <a:rPr lang="en-US" dirty="0"/>
              <a:t>Sequence Container</a:t>
            </a:r>
            <a:endParaRPr lang="en-GB" dirty="0"/>
          </a:p>
        </p:txBody>
      </p:sp>
      <p:sp>
        <p:nvSpPr>
          <p:cNvPr id="3" name="Text Placeholder 2">
            <a:extLst>
              <a:ext uri="{FF2B5EF4-FFF2-40B4-BE49-F238E27FC236}">
                <a16:creationId xmlns:a16="http://schemas.microsoft.com/office/drawing/2014/main" id="{9C22AB3D-EAB3-0B58-1800-E1620ED8A31F}"/>
              </a:ext>
            </a:extLst>
          </p:cNvPr>
          <p:cNvSpPr>
            <a:spLocks noGrp="1"/>
          </p:cNvSpPr>
          <p:nvPr>
            <p:ph type="body" sz="quarter" idx="13"/>
          </p:nvPr>
        </p:nvSpPr>
        <p:spPr>
          <a:xfrm>
            <a:off x="936624" y="2016000"/>
            <a:ext cx="5522899" cy="3905375"/>
          </a:xfrm>
        </p:spPr>
        <p:txBody>
          <a:bodyPr/>
          <a:lstStyle/>
          <a:p>
            <a:pPr lvl="1"/>
            <a:r>
              <a:rPr lang="en-US" dirty="0"/>
              <a:t>Sequence Container Framework Control inherits the </a:t>
            </a:r>
            <a:r>
              <a:rPr lang="en-US" dirty="0">
                <a:hlinkClick r:id="rId2"/>
              </a:rPr>
              <a:t>TE2000 Container</a:t>
            </a:r>
            <a:r>
              <a:rPr lang="en-US" dirty="0"/>
              <a:t> capabilities.</a:t>
            </a:r>
          </a:p>
          <a:p>
            <a:pPr lvl="1"/>
            <a:r>
              <a:rPr lang="en-US" dirty="0"/>
              <a:t>Sequence Containers also allow the user to interface with the PLC sequence by using a custom </a:t>
            </a:r>
            <a:r>
              <a:rPr lang="en-US" dirty="0" err="1"/>
              <a:t>json</a:t>
            </a:r>
            <a:r>
              <a:rPr lang="en-US" dirty="0"/>
              <a:t>-schema named </a:t>
            </a:r>
            <a:r>
              <a:rPr lang="en-US" b="1" dirty="0"/>
              <a:t>Sequence Object</a:t>
            </a:r>
            <a:r>
              <a:rPr lang="en-US" dirty="0"/>
              <a:t>.</a:t>
            </a:r>
          </a:p>
          <a:p>
            <a:pPr lvl="1"/>
            <a:r>
              <a:rPr lang="en-US" dirty="0"/>
              <a:t>The container will take care of displaying the current state of a PLC sequence, given that the Sequence in the PLC code uses the Sequence Object.</a:t>
            </a:r>
          </a:p>
          <a:p>
            <a:pPr marL="0" lvl="1" indent="0">
              <a:buNone/>
            </a:pPr>
            <a:endParaRPr lang="en-US" dirty="0"/>
          </a:p>
        </p:txBody>
      </p:sp>
      <p:sp>
        <p:nvSpPr>
          <p:cNvPr id="4" name="Footer Placeholder 3">
            <a:extLst>
              <a:ext uri="{FF2B5EF4-FFF2-40B4-BE49-F238E27FC236}">
                <a16:creationId xmlns:a16="http://schemas.microsoft.com/office/drawing/2014/main" id="{05601608-C9AD-4B2A-FF12-4049630296BA}"/>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5" name="Subtitle 4">
            <a:extLst>
              <a:ext uri="{FF2B5EF4-FFF2-40B4-BE49-F238E27FC236}">
                <a16:creationId xmlns:a16="http://schemas.microsoft.com/office/drawing/2014/main" id="{EC92BD2A-3E62-DC2F-4285-E1C139BE889A}"/>
              </a:ext>
            </a:extLst>
          </p:cNvPr>
          <p:cNvSpPr>
            <a:spLocks noGrp="1"/>
          </p:cNvSpPr>
          <p:nvPr>
            <p:ph type="subTitle" sz="quarter" idx="12"/>
          </p:nvPr>
        </p:nvSpPr>
        <p:spPr/>
        <p:txBody>
          <a:bodyPr/>
          <a:lstStyle/>
          <a:p>
            <a:r>
              <a:rPr lang="en-US" dirty="0"/>
              <a:t> </a:t>
            </a:r>
            <a:endParaRPr lang="en-GB" dirty="0"/>
          </a:p>
        </p:txBody>
      </p:sp>
      <p:pic>
        <p:nvPicPr>
          <p:cNvPr id="14" name="Picture 13" descr="A diagram of a process&#10;&#10;Description automatically generated">
            <a:extLst>
              <a:ext uri="{FF2B5EF4-FFF2-40B4-BE49-F238E27FC236}">
                <a16:creationId xmlns:a16="http://schemas.microsoft.com/office/drawing/2014/main" id="{C2DC0904-27F0-8A13-0619-43ECBEA44F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6898" y="1743045"/>
            <a:ext cx="4229100" cy="4048125"/>
          </a:xfrm>
          <a:prstGeom prst="rect">
            <a:avLst/>
          </a:prstGeom>
        </p:spPr>
      </p:pic>
      <p:sp>
        <p:nvSpPr>
          <p:cNvPr id="6" name="Date Placeholder 5">
            <a:extLst>
              <a:ext uri="{FF2B5EF4-FFF2-40B4-BE49-F238E27FC236}">
                <a16:creationId xmlns:a16="http://schemas.microsoft.com/office/drawing/2014/main" id="{980EFC99-E45A-435F-8A34-673A278A2E92}"/>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1800887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AE3D-797D-E6B8-B803-8C91E61A68CF}"/>
              </a:ext>
            </a:extLst>
          </p:cNvPr>
          <p:cNvSpPr>
            <a:spLocks noGrp="1"/>
          </p:cNvSpPr>
          <p:nvPr>
            <p:ph type="title"/>
          </p:nvPr>
        </p:nvSpPr>
        <p:spPr/>
        <p:txBody>
          <a:bodyPr/>
          <a:lstStyle/>
          <a:p>
            <a:r>
              <a:rPr lang="en-US" dirty="0"/>
              <a:t>Dark Mode</a:t>
            </a:r>
            <a:endParaRPr lang="en-GB" dirty="0"/>
          </a:p>
        </p:txBody>
      </p:sp>
      <p:sp>
        <p:nvSpPr>
          <p:cNvPr id="4" name="Footer Placeholder 3">
            <a:extLst>
              <a:ext uri="{FF2B5EF4-FFF2-40B4-BE49-F238E27FC236}">
                <a16:creationId xmlns:a16="http://schemas.microsoft.com/office/drawing/2014/main" id="{EBE05CA1-86B1-F250-F7C5-F87113C43EC5}"/>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EB19441A-AE75-C69B-15B3-219D5E58CD2B}"/>
              </a:ext>
            </a:extLst>
          </p:cNvPr>
          <p:cNvSpPr>
            <a:spLocks noGrp="1"/>
          </p:cNvSpPr>
          <p:nvPr>
            <p:ph type="dt" sz="half" idx="2"/>
          </p:nvPr>
        </p:nvSpPr>
        <p:spPr/>
        <p:txBody>
          <a:bodyPr/>
          <a:lstStyle/>
          <a:p>
            <a:r>
              <a:rPr lang="en-US" noProof="0"/>
              <a:t>Data Classification: ESO PUBLIC</a:t>
            </a:r>
            <a:endParaRPr lang="en-GB" noProof="0" dirty="0"/>
          </a:p>
        </p:txBody>
      </p:sp>
      <p:pic>
        <p:nvPicPr>
          <p:cNvPr id="7" name="Picture 6" descr="A computer screen shot of a computer&#10;&#10;Description automatically generated">
            <a:extLst>
              <a:ext uri="{FF2B5EF4-FFF2-40B4-BE49-F238E27FC236}">
                <a16:creationId xmlns:a16="http://schemas.microsoft.com/office/drawing/2014/main" id="{561F107F-EE15-867E-266C-3F5767D02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6707" y="1136074"/>
            <a:ext cx="7183330" cy="5396432"/>
          </a:xfrm>
          <a:prstGeom prst="rect">
            <a:avLst/>
          </a:prstGeom>
        </p:spPr>
      </p:pic>
    </p:spTree>
    <p:extLst>
      <p:ext uri="{BB962C8B-B14F-4D97-AF65-F5344CB8AC3E}">
        <p14:creationId xmlns:p14="http://schemas.microsoft.com/office/powerpoint/2010/main" val="50507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B9FB9-6B60-35E1-81B8-9F13E052B369}"/>
              </a:ext>
            </a:extLst>
          </p:cNvPr>
          <p:cNvSpPr>
            <a:spLocks noGrp="1"/>
          </p:cNvSpPr>
          <p:nvPr>
            <p:ph type="title"/>
          </p:nvPr>
        </p:nvSpPr>
        <p:spPr/>
        <p:txBody>
          <a:bodyPr/>
          <a:lstStyle/>
          <a:p>
            <a:r>
              <a:rPr lang="en-US" dirty="0"/>
              <a:t>Event Logger</a:t>
            </a:r>
            <a:endParaRPr lang="en-GB" dirty="0"/>
          </a:p>
        </p:txBody>
      </p:sp>
      <p:sp>
        <p:nvSpPr>
          <p:cNvPr id="3" name="Text Placeholder 2">
            <a:extLst>
              <a:ext uri="{FF2B5EF4-FFF2-40B4-BE49-F238E27FC236}">
                <a16:creationId xmlns:a16="http://schemas.microsoft.com/office/drawing/2014/main" id="{3E27C61C-0DE3-2646-2BDA-ACC4BBC245DF}"/>
              </a:ext>
            </a:extLst>
          </p:cNvPr>
          <p:cNvSpPr>
            <a:spLocks noGrp="1"/>
          </p:cNvSpPr>
          <p:nvPr>
            <p:ph type="body" sz="quarter" idx="13"/>
          </p:nvPr>
        </p:nvSpPr>
        <p:spPr>
          <a:xfrm>
            <a:off x="936624" y="1577975"/>
            <a:ext cx="4198794" cy="4343400"/>
          </a:xfrm>
        </p:spPr>
        <p:txBody>
          <a:bodyPr/>
          <a:lstStyle/>
          <a:p>
            <a:pPr lvl="1"/>
            <a:r>
              <a:rPr lang="en-US" dirty="0"/>
              <a:t>Each device make use of event system:</a:t>
            </a:r>
          </a:p>
          <a:p>
            <a:pPr lvl="2"/>
            <a:r>
              <a:rPr lang="en-US" dirty="0"/>
              <a:t>TC Alarm FB</a:t>
            </a:r>
          </a:p>
          <a:p>
            <a:pPr lvl="2"/>
            <a:r>
              <a:rPr lang="en-US" dirty="0"/>
              <a:t>TC Message FB</a:t>
            </a:r>
          </a:p>
          <a:p>
            <a:pPr lvl="1"/>
            <a:r>
              <a:rPr lang="en-US" dirty="0"/>
              <a:t>Can be used to confirm Alarms.</a:t>
            </a:r>
          </a:p>
          <a:p>
            <a:pPr lvl="1"/>
            <a:endParaRPr lang="en-GB" dirty="0"/>
          </a:p>
        </p:txBody>
      </p:sp>
      <p:sp>
        <p:nvSpPr>
          <p:cNvPr id="4" name="Footer Placeholder 3">
            <a:extLst>
              <a:ext uri="{FF2B5EF4-FFF2-40B4-BE49-F238E27FC236}">
                <a16:creationId xmlns:a16="http://schemas.microsoft.com/office/drawing/2014/main" id="{9BC7F993-E066-186A-812E-948BA271AD2A}"/>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A000527D-8366-45D5-770F-ED8418BA0293}"/>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a:extLst>
              <a:ext uri="{FF2B5EF4-FFF2-40B4-BE49-F238E27FC236}">
                <a16:creationId xmlns:a16="http://schemas.microsoft.com/office/drawing/2014/main" id="{7EF63579-E58A-B516-99EE-EAEC1A247638}"/>
              </a:ext>
            </a:extLst>
          </p:cNvPr>
          <p:cNvPicPr>
            <a:picLocks noChangeAspect="1"/>
          </p:cNvPicPr>
          <p:nvPr/>
        </p:nvPicPr>
        <p:blipFill>
          <a:blip r:embed="rId2"/>
          <a:stretch>
            <a:fillRect/>
          </a:stretch>
        </p:blipFill>
        <p:spPr>
          <a:xfrm>
            <a:off x="5206417" y="1293091"/>
            <a:ext cx="6516956" cy="4905237"/>
          </a:xfrm>
          <a:prstGeom prst="rect">
            <a:avLst/>
          </a:prstGeom>
        </p:spPr>
      </p:pic>
    </p:spTree>
    <p:extLst>
      <p:ext uri="{BB962C8B-B14F-4D97-AF65-F5344CB8AC3E}">
        <p14:creationId xmlns:p14="http://schemas.microsoft.com/office/powerpoint/2010/main" val="648793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2F0567-B2D4-CFA2-C22A-3BC79C8D6B1C}"/>
              </a:ext>
            </a:extLst>
          </p:cNvPr>
          <p:cNvSpPr>
            <a:spLocks noGrp="1"/>
          </p:cNvSpPr>
          <p:nvPr>
            <p:ph type="title"/>
          </p:nvPr>
        </p:nvSpPr>
        <p:spPr/>
        <p:txBody>
          <a:bodyPr/>
          <a:lstStyle/>
          <a:p>
            <a:r>
              <a:rPr lang="en-US" dirty="0"/>
              <a:t>Cryogenic Devices</a:t>
            </a:r>
            <a:endParaRPr lang="en-GB" dirty="0"/>
          </a:p>
        </p:txBody>
      </p:sp>
      <p:sp>
        <p:nvSpPr>
          <p:cNvPr id="7" name="Text Placeholder 6">
            <a:extLst>
              <a:ext uri="{FF2B5EF4-FFF2-40B4-BE49-F238E27FC236}">
                <a16:creationId xmlns:a16="http://schemas.microsoft.com/office/drawing/2014/main" id="{ECB36DB6-E8EF-1988-A970-3C22A1DF5BBB}"/>
              </a:ext>
            </a:extLst>
          </p:cNvPr>
          <p:cNvSpPr>
            <a:spLocks noGrp="1"/>
          </p:cNvSpPr>
          <p:nvPr>
            <p:ph type="body" sz="quarter" idx="13"/>
          </p:nvPr>
        </p:nvSpPr>
        <p:spPr/>
        <p:txBody>
          <a:bodyPr/>
          <a:lstStyle/>
          <a:p>
            <a:pPr lvl="1"/>
            <a:r>
              <a:rPr lang="en-US" dirty="0"/>
              <a:t>Representation of a Cryogenic System.</a:t>
            </a:r>
          </a:p>
          <a:p>
            <a:pPr lvl="1"/>
            <a:r>
              <a:rPr lang="en-US" dirty="0"/>
              <a:t>Diagram made of:</a:t>
            </a:r>
          </a:p>
          <a:p>
            <a:pPr lvl="2"/>
            <a:r>
              <a:rPr lang="en-US" dirty="0"/>
              <a:t>Controls</a:t>
            </a:r>
          </a:p>
          <a:p>
            <a:pPr lvl="2"/>
            <a:r>
              <a:rPr lang="en-US" dirty="0"/>
              <a:t>Faceplates</a:t>
            </a:r>
          </a:p>
          <a:p>
            <a:pPr lvl="1"/>
            <a:r>
              <a:rPr lang="en-US" dirty="0"/>
              <a:t>Allows interaction with devices.</a:t>
            </a:r>
          </a:p>
          <a:p>
            <a:pPr lvl="1"/>
            <a:r>
              <a:rPr lang="en-US" dirty="0"/>
              <a:t>Interface via Gateway Function.</a:t>
            </a:r>
            <a:endParaRPr lang="en-GB" dirty="0"/>
          </a:p>
        </p:txBody>
      </p:sp>
      <p:sp>
        <p:nvSpPr>
          <p:cNvPr id="4" name="Footer Placeholder 3">
            <a:extLst>
              <a:ext uri="{FF2B5EF4-FFF2-40B4-BE49-F238E27FC236}">
                <a16:creationId xmlns:a16="http://schemas.microsoft.com/office/drawing/2014/main" id="{20F9796F-42F9-10CC-67CC-6D30B06220AD}"/>
              </a:ext>
            </a:extLst>
          </p:cNvPr>
          <p:cNvSpPr>
            <a:spLocks noGrp="1"/>
          </p:cNvSpPr>
          <p:nvPr>
            <p:ph type="ftr" sz="quarter" idx="11"/>
          </p:nvPr>
        </p:nvSpPr>
        <p:spPr/>
        <p:txBody>
          <a:bodyPr/>
          <a:lstStyle/>
          <a:p>
            <a:r>
              <a:rPr lang="en-US"/>
              <a:t>Diego del Valle, </a:t>
            </a:r>
            <a:r>
              <a:rPr lang="en-US" noProof="0"/>
              <a:t>November 25th - 28th, Instrument Control Systems 2024</a:t>
            </a:r>
            <a:endParaRPr lang="en-GB" i="1" noProof="0" dirty="0"/>
          </a:p>
        </p:txBody>
      </p:sp>
      <p:sp>
        <p:nvSpPr>
          <p:cNvPr id="5" name="Date Placeholder 4">
            <a:extLst>
              <a:ext uri="{FF2B5EF4-FFF2-40B4-BE49-F238E27FC236}">
                <a16:creationId xmlns:a16="http://schemas.microsoft.com/office/drawing/2014/main" id="{519A17E2-A10F-E94E-5F9E-5639CF383DD4}"/>
              </a:ext>
            </a:extLst>
          </p:cNvPr>
          <p:cNvSpPr>
            <a:spLocks noGrp="1"/>
          </p:cNvSpPr>
          <p:nvPr>
            <p:ph type="dt" sz="half" idx="2"/>
          </p:nvPr>
        </p:nvSpPr>
        <p:spPr/>
        <p:txBody>
          <a:bodyPr/>
          <a:lstStyle/>
          <a:p>
            <a:r>
              <a:rPr lang="en-US" noProof="0"/>
              <a:t>Data Classification: ESO PUBLIC</a:t>
            </a:r>
            <a:endParaRPr lang="en-GB" noProof="0" dirty="0"/>
          </a:p>
        </p:txBody>
      </p:sp>
      <p:pic>
        <p:nvPicPr>
          <p:cNvPr id="10" name="Picture 9" descr="A screenshot of a computer&#10;&#10;Description automatically generated">
            <a:extLst>
              <a:ext uri="{FF2B5EF4-FFF2-40B4-BE49-F238E27FC236}">
                <a16:creationId xmlns:a16="http://schemas.microsoft.com/office/drawing/2014/main" id="{6AAC0223-3371-2BEA-3E7E-2680DB82C0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1705" y="1526193"/>
            <a:ext cx="6754132" cy="5092086"/>
          </a:xfrm>
          <a:prstGeom prst="rect">
            <a:avLst/>
          </a:prstGeom>
        </p:spPr>
      </p:pic>
    </p:spTree>
    <p:extLst>
      <p:ext uri="{BB962C8B-B14F-4D97-AF65-F5344CB8AC3E}">
        <p14:creationId xmlns:p14="http://schemas.microsoft.com/office/powerpoint/2010/main" val="2230502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screenshot of a computer&#10;&#10;Description automatically generated">
            <a:extLst>
              <a:ext uri="{FF2B5EF4-FFF2-40B4-BE49-F238E27FC236}">
                <a16:creationId xmlns:a16="http://schemas.microsoft.com/office/drawing/2014/main" id="{02315550-BF3E-E7AE-8395-3BCECDC5A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7076" y="1136073"/>
            <a:ext cx="9620250" cy="5048250"/>
          </a:xfrm>
          <a:prstGeom prst="rect">
            <a:avLst/>
          </a:prstGeom>
        </p:spPr>
      </p:pic>
      <p:sp>
        <p:nvSpPr>
          <p:cNvPr id="2" name="Title 1">
            <a:extLst>
              <a:ext uri="{FF2B5EF4-FFF2-40B4-BE49-F238E27FC236}">
                <a16:creationId xmlns:a16="http://schemas.microsoft.com/office/drawing/2014/main" id="{CA059864-3BE1-D5B4-1A79-FE7A8416929B}"/>
              </a:ext>
            </a:extLst>
          </p:cNvPr>
          <p:cNvSpPr>
            <a:spLocks noGrp="1"/>
          </p:cNvSpPr>
          <p:nvPr>
            <p:ph type="title"/>
          </p:nvPr>
        </p:nvSpPr>
        <p:spPr>
          <a:xfrm>
            <a:off x="227014" y="0"/>
            <a:ext cx="9620249" cy="1136073"/>
          </a:xfrm>
        </p:spPr>
        <p:txBody>
          <a:bodyPr/>
          <a:lstStyle/>
          <a:p>
            <a:r>
              <a:rPr lang="en-US" dirty="0"/>
              <a:t>Controls</a:t>
            </a:r>
            <a:endParaRPr lang="en-GB" dirty="0"/>
          </a:p>
        </p:txBody>
      </p:sp>
      <p:sp>
        <p:nvSpPr>
          <p:cNvPr id="3" name="Text Placeholder 2">
            <a:extLst>
              <a:ext uri="{FF2B5EF4-FFF2-40B4-BE49-F238E27FC236}">
                <a16:creationId xmlns:a16="http://schemas.microsoft.com/office/drawing/2014/main" id="{0A875153-F9AC-AD71-09F0-97656BD7F20C}"/>
              </a:ext>
            </a:extLst>
          </p:cNvPr>
          <p:cNvSpPr>
            <a:spLocks noGrp="1"/>
          </p:cNvSpPr>
          <p:nvPr>
            <p:ph type="body" sz="quarter" idx="13"/>
          </p:nvPr>
        </p:nvSpPr>
        <p:spPr>
          <a:xfrm>
            <a:off x="194844" y="1203105"/>
            <a:ext cx="2364841" cy="1242227"/>
          </a:xfrm>
        </p:spPr>
        <p:txBody>
          <a:bodyPr/>
          <a:lstStyle/>
          <a:p>
            <a:pPr lvl="1"/>
            <a:r>
              <a:rPr lang="en-US" dirty="0"/>
              <a:t>Symbolic representation of Device and its states</a:t>
            </a:r>
            <a:endParaRPr lang="en-GB" dirty="0"/>
          </a:p>
        </p:txBody>
      </p:sp>
      <p:sp>
        <p:nvSpPr>
          <p:cNvPr id="4" name="Footer Placeholder 3">
            <a:extLst>
              <a:ext uri="{FF2B5EF4-FFF2-40B4-BE49-F238E27FC236}">
                <a16:creationId xmlns:a16="http://schemas.microsoft.com/office/drawing/2014/main" id="{4C992BDA-54DD-07D5-E4B2-C718DB3CB73B}"/>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7B973255-24AF-027E-8E62-6E7F547E3771}"/>
              </a:ext>
            </a:extLst>
          </p:cNvPr>
          <p:cNvSpPr>
            <a:spLocks noGrp="1"/>
          </p:cNvSpPr>
          <p:nvPr>
            <p:ph type="dt" sz="half" idx="2"/>
          </p:nvPr>
        </p:nvSpPr>
        <p:spPr/>
        <p:txBody>
          <a:bodyPr/>
          <a:lstStyle/>
          <a:p>
            <a:r>
              <a:rPr lang="en-US" noProof="0" dirty="0"/>
              <a:t>Data Classification: ESO PUBLIC</a:t>
            </a:r>
            <a:endParaRPr lang="en-GB" noProof="0" dirty="0"/>
          </a:p>
        </p:txBody>
      </p:sp>
      <p:sp>
        <p:nvSpPr>
          <p:cNvPr id="9" name="Callout: Down Arrow 8">
            <a:extLst>
              <a:ext uri="{FF2B5EF4-FFF2-40B4-BE49-F238E27FC236}">
                <a16:creationId xmlns:a16="http://schemas.microsoft.com/office/drawing/2014/main" id="{7E533321-BA81-F480-3037-92E0AF6ECCC9}"/>
              </a:ext>
            </a:extLst>
          </p:cNvPr>
          <p:cNvSpPr/>
          <p:nvPr/>
        </p:nvSpPr>
        <p:spPr>
          <a:xfrm>
            <a:off x="2635060" y="191061"/>
            <a:ext cx="1645920" cy="877980"/>
          </a:xfrm>
          <a:prstGeom prst="downArrowCallou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States</a:t>
            </a:r>
            <a:endParaRPr lang="en-GB" dirty="0"/>
          </a:p>
        </p:txBody>
      </p:sp>
      <p:sp>
        <p:nvSpPr>
          <p:cNvPr id="10" name="Callout: Down Arrow 9">
            <a:extLst>
              <a:ext uri="{FF2B5EF4-FFF2-40B4-BE49-F238E27FC236}">
                <a16:creationId xmlns:a16="http://schemas.microsoft.com/office/drawing/2014/main" id="{7CDEE8BB-7D97-FB75-F76E-4B7C8E21928A}"/>
              </a:ext>
            </a:extLst>
          </p:cNvPr>
          <p:cNvSpPr/>
          <p:nvPr/>
        </p:nvSpPr>
        <p:spPr>
          <a:xfrm>
            <a:off x="5467004" y="191061"/>
            <a:ext cx="1645920" cy="877980"/>
          </a:xfrm>
          <a:prstGeom prst="downArrowCallou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Info</a:t>
            </a:r>
            <a:endParaRPr lang="en-GB" dirty="0"/>
          </a:p>
        </p:txBody>
      </p:sp>
      <p:sp>
        <p:nvSpPr>
          <p:cNvPr id="11" name="Callout: Down Arrow 10">
            <a:extLst>
              <a:ext uri="{FF2B5EF4-FFF2-40B4-BE49-F238E27FC236}">
                <a16:creationId xmlns:a16="http://schemas.microsoft.com/office/drawing/2014/main" id="{2D34120E-03C1-2AF6-686A-02C7E269715D}"/>
              </a:ext>
            </a:extLst>
          </p:cNvPr>
          <p:cNvSpPr/>
          <p:nvPr/>
        </p:nvSpPr>
        <p:spPr>
          <a:xfrm>
            <a:off x="8273545" y="198350"/>
            <a:ext cx="1645920" cy="877980"/>
          </a:xfrm>
          <a:prstGeom prst="downArrowCallou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Events</a:t>
            </a:r>
            <a:endParaRPr lang="en-GB" dirty="0"/>
          </a:p>
        </p:txBody>
      </p:sp>
      <p:sp>
        <p:nvSpPr>
          <p:cNvPr id="13" name="TextBox 12">
            <a:extLst>
              <a:ext uri="{FF2B5EF4-FFF2-40B4-BE49-F238E27FC236}">
                <a16:creationId xmlns:a16="http://schemas.microsoft.com/office/drawing/2014/main" id="{921E289E-E8B3-7053-899C-EB646C83ACE6}"/>
              </a:ext>
            </a:extLst>
          </p:cNvPr>
          <p:cNvSpPr txBox="1"/>
          <p:nvPr/>
        </p:nvSpPr>
        <p:spPr>
          <a:xfrm>
            <a:off x="3935580" y="1554505"/>
            <a:ext cx="902401" cy="369332"/>
          </a:xfrm>
          <a:prstGeom prst="rect">
            <a:avLst/>
          </a:prstGeom>
          <a:noFill/>
        </p:spPr>
        <p:txBody>
          <a:bodyPr wrap="square" rtlCol="0">
            <a:spAutoFit/>
          </a:bodyPr>
          <a:lstStyle/>
          <a:p>
            <a:r>
              <a:rPr lang="en-US" dirty="0"/>
              <a:t>Off</a:t>
            </a:r>
            <a:endParaRPr lang="en-GB" dirty="0"/>
          </a:p>
        </p:txBody>
      </p:sp>
      <p:sp>
        <p:nvSpPr>
          <p:cNvPr id="14" name="TextBox 13">
            <a:extLst>
              <a:ext uri="{FF2B5EF4-FFF2-40B4-BE49-F238E27FC236}">
                <a16:creationId xmlns:a16="http://schemas.microsoft.com/office/drawing/2014/main" id="{7CAF29E6-7751-C52F-AF3E-4FD3CA75B40E}"/>
              </a:ext>
            </a:extLst>
          </p:cNvPr>
          <p:cNvSpPr txBox="1"/>
          <p:nvPr/>
        </p:nvSpPr>
        <p:spPr>
          <a:xfrm>
            <a:off x="3935580" y="2822875"/>
            <a:ext cx="1006764" cy="369332"/>
          </a:xfrm>
          <a:prstGeom prst="rect">
            <a:avLst/>
          </a:prstGeom>
          <a:noFill/>
        </p:spPr>
        <p:txBody>
          <a:bodyPr wrap="square" rtlCol="0">
            <a:spAutoFit/>
          </a:bodyPr>
          <a:lstStyle/>
          <a:p>
            <a:r>
              <a:rPr lang="en-US" dirty="0"/>
              <a:t>Starting</a:t>
            </a:r>
            <a:endParaRPr lang="en-GB" dirty="0"/>
          </a:p>
        </p:txBody>
      </p:sp>
      <p:sp>
        <p:nvSpPr>
          <p:cNvPr id="15" name="TextBox 14">
            <a:extLst>
              <a:ext uri="{FF2B5EF4-FFF2-40B4-BE49-F238E27FC236}">
                <a16:creationId xmlns:a16="http://schemas.microsoft.com/office/drawing/2014/main" id="{EAF61685-363A-0B1D-FBE0-EDCEDC0ED275}"/>
              </a:ext>
            </a:extLst>
          </p:cNvPr>
          <p:cNvSpPr txBox="1"/>
          <p:nvPr/>
        </p:nvSpPr>
        <p:spPr>
          <a:xfrm>
            <a:off x="3935580" y="4091245"/>
            <a:ext cx="1006764" cy="369332"/>
          </a:xfrm>
          <a:prstGeom prst="rect">
            <a:avLst/>
          </a:prstGeom>
          <a:noFill/>
        </p:spPr>
        <p:txBody>
          <a:bodyPr wrap="square" rtlCol="0">
            <a:spAutoFit/>
          </a:bodyPr>
          <a:lstStyle/>
          <a:p>
            <a:r>
              <a:rPr lang="en-US" dirty="0"/>
              <a:t>On</a:t>
            </a:r>
            <a:endParaRPr lang="en-GB" dirty="0"/>
          </a:p>
        </p:txBody>
      </p:sp>
      <p:sp>
        <p:nvSpPr>
          <p:cNvPr id="16" name="TextBox 15">
            <a:extLst>
              <a:ext uri="{FF2B5EF4-FFF2-40B4-BE49-F238E27FC236}">
                <a16:creationId xmlns:a16="http://schemas.microsoft.com/office/drawing/2014/main" id="{038E343B-9D8E-13B1-C12A-B2B6EFEDB9E9}"/>
              </a:ext>
            </a:extLst>
          </p:cNvPr>
          <p:cNvSpPr txBox="1"/>
          <p:nvPr/>
        </p:nvSpPr>
        <p:spPr>
          <a:xfrm>
            <a:off x="3935580" y="5359615"/>
            <a:ext cx="1108364" cy="369332"/>
          </a:xfrm>
          <a:prstGeom prst="rect">
            <a:avLst/>
          </a:prstGeom>
          <a:noFill/>
        </p:spPr>
        <p:txBody>
          <a:bodyPr wrap="square" rtlCol="0">
            <a:spAutoFit/>
          </a:bodyPr>
          <a:lstStyle/>
          <a:p>
            <a:r>
              <a:rPr lang="en-US" dirty="0"/>
              <a:t>Stopping</a:t>
            </a:r>
            <a:endParaRPr lang="en-GB" dirty="0"/>
          </a:p>
        </p:txBody>
      </p:sp>
      <p:sp>
        <p:nvSpPr>
          <p:cNvPr id="17" name="TextBox 16">
            <a:extLst>
              <a:ext uri="{FF2B5EF4-FFF2-40B4-BE49-F238E27FC236}">
                <a16:creationId xmlns:a16="http://schemas.microsoft.com/office/drawing/2014/main" id="{1D7C3693-2858-D783-FAC9-CC483BD82149}"/>
              </a:ext>
            </a:extLst>
          </p:cNvPr>
          <p:cNvSpPr txBox="1"/>
          <p:nvPr/>
        </p:nvSpPr>
        <p:spPr>
          <a:xfrm>
            <a:off x="6878010" y="1554505"/>
            <a:ext cx="1108364" cy="369332"/>
          </a:xfrm>
          <a:prstGeom prst="rect">
            <a:avLst/>
          </a:prstGeom>
          <a:noFill/>
        </p:spPr>
        <p:txBody>
          <a:bodyPr wrap="square" rtlCol="0">
            <a:spAutoFit/>
          </a:bodyPr>
          <a:lstStyle/>
          <a:p>
            <a:r>
              <a:rPr lang="en-US" dirty="0"/>
              <a:t>Manual</a:t>
            </a:r>
            <a:endParaRPr lang="en-GB" dirty="0"/>
          </a:p>
        </p:txBody>
      </p:sp>
      <p:sp>
        <p:nvSpPr>
          <p:cNvPr id="18" name="TextBox 17">
            <a:extLst>
              <a:ext uri="{FF2B5EF4-FFF2-40B4-BE49-F238E27FC236}">
                <a16:creationId xmlns:a16="http://schemas.microsoft.com/office/drawing/2014/main" id="{8366AF5A-1BEB-732A-6B7F-62B47B0CBCE4}"/>
              </a:ext>
            </a:extLst>
          </p:cNvPr>
          <p:cNvSpPr txBox="1"/>
          <p:nvPr/>
        </p:nvSpPr>
        <p:spPr>
          <a:xfrm>
            <a:off x="6878009" y="2822875"/>
            <a:ext cx="1430245" cy="369332"/>
          </a:xfrm>
          <a:prstGeom prst="rect">
            <a:avLst/>
          </a:prstGeom>
          <a:noFill/>
        </p:spPr>
        <p:txBody>
          <a:bodyPr wrap="square" rtlCol="0">
            <a:spAutoFit/>
          </a:bodyPr>
          <a:lstStyle/>
          <a:p>
            <a:r>
              <a:rPr lang="en-US" dirty="0"/>
              <a:t>Engineering</a:t>
            </a:r>
            <a:endParaRPr lang="en-GB" dirty="0"/>
          </a:p>
        </p:txBody>
      </p:sp>
      <p:sp>
        <p:nvSpPr>
          <p:cNvPr id="19" name="TextBox 18">
            <a:extLst>
              <a:ext uri="{FF2B5EF4-FFF2-40B4-BE49-F238E27FC236}">
                <a16:creationId xmlns:a16="http://schemas.microsoft.com/office/drawing/2014/main" id="{CB41ED0E-C2D2-A9A1-0269-5413DD5CE623}"/>
              </a:ext>
            </a:extLst>
          </p:cNvPr>
          <p:cNvSpPr txBox="1"/>
          <p:nvPr/>
        </p:nvSpPr>
        <p:spPr>
          <a:xfrm>
            <a:off x="6878010" y="4091245"/>
            <a:ext cx="1430244" cy="369332"/>
          </a:xfrm>
          <a:prstGeom prst="rect">
            <a:avLst/>
          </a:prstGeom>
          <a:noFill/>
        </p:spPr>
        <p:txBody>
          <a:bodyPr wrap="square" rtlCol="0">
            <a:spAutoFit/>
          </a:bodyPr>
          <a:lstStyle/>
          <a:p>
            <a:r>
              <a:rPr lang="en-US" dirty="0"/>
              <a:t>Interlock</a:t>
            </a:r>
            <a:endParaRPr lang="en-GB" dirty="0"/>
          </a:p>
        </p:txBody>
      </p:sp>
      <p:sp>
        <p:nvSpPr>
          <p:cNvPr id="21" name="TextBox 20">
            <a:extLst>
              <a:ext uri="{FF2B5EF4-FFF2-40B4-BE49-F238E27FC236}">
                <a16:creationId xmlns:a16="http://schemas.microsoft.com/office/drawing/2014/main" id="{E1C08133-8EE8-0FB1-3BF1-C48E4A7CEC91}"/>
              </a:ext>
            </a:extLst>
          </p:cNvPr>
          <p:cNvSpPr txBox="1"/>
          <p:nvPr/>
        </p:nvSpPr>
        <p:spPr>
          <a:xfrm>
            <a:off x="9770694" y="1547485"/>
            <a:ext cx="1746716" cy="369332"/>
          </a:xfrm>
          <a:prstGeom prst="rect">
            <a:avLst/>
          </a:prstGeom>
          <a:noFill/>
        </p:spPr>
        <p:txBody>
          <a:bodyPr wrap="square" rtlCol="0">
            <a:spAutoFit/>
          </a:bodyPr>
          <a:lstStyle/>
          <a:p>
            <a:r>
              <a:rPr lang="en-US" dirty="0"/>
              <a:t>Alarm Raised</a:t>
            </a:r>
            <a:endParaRPr lang="en-GB" dirty="0"/>
          </a:p>
        </p:txBody>
      </p:sp>
      <p:sp>
        <p:nvSpPr>
          <p:cNvPr id="22" name="TextBox 21">
            <a:extLst>
              <a:ext uri="{FF2B5EF4-FFF2-40B4-BE49-F238E27FC236}">
                <a16:creationId xmlns:a16="http://schemas.microsoft.com/office/drawing/2014/main" id="{54F1A5AD-7296-6C2D-0C82-5A762E61AE19}"/>
              </a:ext>
            </a:extLst>
          </p:cNvPr>
          <p:cNvSpPr txBox="1"/>
          <p:nvPr/>
        </p:nvSpPr>
        <p:spPr>
          <a:xfrm>
            <a:off x="9770693" y="2815855"/>
            <a:ext cx="2057043" cy="369332"/>
          </a:xfrm>
          <a:prstGeom prst="rect">
            <a:avLst/>
          </a:prstGeom>
          <a:noFill/>
        </p:spPr>
        <p:txBody>
          <a:bodyPr wrap="square" rtlCol="0">
            <a:spAutoFit/>
          </a:bodyPr>
          <a:lstStyle/>
          <a:p>
            <a:r>
              <a:rPr lang="en-US" dirty="0"/>
              <a:t>Alarm Confirmed</a:t>
            </a:r>
            <a:endParaRPr lang="en-GB" dirty="0"/>
          </a:p>
        </p:txBody>
      </p:sp>
      <p:sp>
        <p:nvSpPr>
          <p:cNvPr id="23" name="TextBox 22">
            <a:extLst>
              <a:ext uri="{FF2B5EF4-FFF2-40B4-BE49-F238E27FC236}">
                <a16:creationId xmlns:a16="http://schemas.microsoft.com/office/drawing/2014/main" id="{83647FDD-C235-D1AF-F23D-C7B6F4CD3B49}"/>
              </a:ext>
            </a:extLst>
          </p:cNvPr>
          <p:cNvSpPr txBox="1"/>
          <p:nvPr/>
        </p:nvSpPr>
        <p:spPr>
          <a:xfrm>
            <a:off x="9770693" y="4084225"/>
            <a:ext cx="1851079" cy="369332"/>
          </a:xfrm>
          <a:prstGeom prst="rect">
            <a:avLst/>
          </a:prstGeom>
          <a:noFill/>
        </p:spPr>
        <p:txBody>
          <a:bodyPr wrap="square" rtlCol="0">
            <a:spAutoFit/>
          </a:bodyPr>
          <a:lstStyle/>
          <a:p>
            <a:r>
              <a:rPr lang="en-US" dirty="0"/>
              <a:t>Warning Raised</a:t>
            </a:r>
            <a:endParaRPr lang="en-GB" dirty="0"/>
          </a:p>
        </p:txBody>
      </p:sp>
      <p:sp>
        <p:nvSpPr>
          <p:cNvPr id="24" name="TextBox 23">
            <a:extLst>
              <a:ext uri="{FF2B5EF4-FFF2-40B4-BE49-F238E27FC236}">
                <a16:creationId xmlns:a16="http://schemas.microsoft.com/office/drawing/2014/main" id="{9E04E484-BAC8-E72B-EF5D-7F60F354CEE4}"/>
              </a:ext>
            </a:extLst>
          </p:cNvPr>
          <p:cNvSpPr txBox="1"/>
          <p:nvPr/>
        </p:nvSpPr>
        <p:spPr>
          <a:xfrm>
            <a:off x="9770694" y="5352595"/>
            <a:ext cx="2158642" cy="369332"/>
          </a:xfrm>
          <a:prstGeom prst="rect">
            <a:avLst/>
          </a:prstGeom>
          <a:noFill/>
        </p:spPr>
        <p:txBody>
          <a:bodyPr wrap="square" rtlCol="0">
            <a:spAutoFit/>
          </a:bodyPr>
          <a:lstStyle/>
          <a:p>
            <a:r>
              <a:rPr lang="en-US" dirty="0"/>
              <a:t>Warning Confirmed</a:t>
            </a:r>
            <a:endParaRPr lang="en-GB" dirty="0"/>
          </a:p>
        </p:txBody>
      </p:sp>
    </p:spTree>
    <p:extLst>
      <p:ext uri="{BB962C8B-B14F-4D97-AF65-F5344CB8AC3E}">
        <p14:creationId xmlns:p14="http://schemas.microsoft.com/office/powerpoint/2010/main" val="262110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1000"/>
                                        <p:tgtEl>
                                          <p:spTgt spid="23"/>
                                        </p:tgtEl>
                                      </p:cBhvr>
                                    </p:animEffect>
                                    <p:anim calcmode="lin" valueType="num">
                                      <p:cBhvr>
                                        <p:cTn id="67" dur="1000" fill="hold"/>
                                        <p:tgtEl>
                                          <p:spTgt spid="23"/>
                                        </p:tgtEl>
                                        <p:attrNameLst>
                                          <p:attrName>ppt_x</p:attrName>
                                        </p:attrNameLst>
                                      </p:cBhvr>
                                      <p:tavLst>
                                        <p:tav tm="0">
                                          <p:val>
                                            <p:strVal val="#ppt_x"/>
                                          </p:val>
                                        </p:tav>
                                        <p:tav tm="100000">
                                          <p:val>
                                            <p:strVal val="#ppt_x"/>
                                          </p:val>
                                        </p:tav>
                                      </p:tavLst>
                                    </p:anim>
                                    <p:anim calcmode="lin" valueType="num">
                                      <p:cBhvr>
                                        <p:cTn id="68" dur="1000" fill="hold"/>
                                        <p:tgtEl>
                                          <p:spTgt spid="2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1000"/>
                                        <p:tgtEl>
                                          <p:spTgt spid="24"/>
                                        </p:tgtEl>
                                      </p:cBhvr>
                                    </p:animEffect>
                                    <p:anim calcmode="lin" valueType="num">
                                      <p:cBhvr>
                                        <p:cTn id="72" dur="1000" fill="hold"/>
                                        <p:tgtEl>
                                          <p:spTgt spid="24"/>
                                        </p:tgtEl>
                                        <p:attrNameLst>
                                          <p:attrName>ppt_x</p:attrName>
                                        </p:attrNameLst>
                                      </p:cBhvr>
                                      <p:tavLst>
                                        <p:tav tm="0">
                                          <p:val>
                                            <p:strVal val="#ppt_x"/>
                                          </p:val>
                                        </p:tav>
                                        <p:tav tm="100000">
                                          <p:val>
                                            <p:strVal val="#ppt_x"/>
                                          </p:val>
                                        </p:tav>
                                      </p:tavLst>
                                    </p:anim>
                                    <p:anim calcmode="lin" valueType="num">
                                      <p:cBhvr>
                                        <p:cTn id="73" dur="1000" fill="hold"/>
                                        <p:tgtEl>
                                          <p:spTgt spid="24"/>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1000"/>
                                        <p:tgtEl>
                                          <p:spTgt spid="11"/>
                                        </p:tgtEl>
                                      </p:cBhvr>
                                    </p:animEffect>
                                    <p:anim calcmode="lin" valueType="num">
                                      <p:cBhvr>
                                        <p:cTn id="77" dur="1000" fill="hold"/>
                                        <p:tgtEl>
                                          <p:spTgt spid="11"/>
                                        </p:tgtEl>
                                        <p:attrNameLst>
                                          <p:attrName>ppt_x</p:attrName>
                                        </p:attrNameLst>
                                      </p:cBhvr>
                                      <p:tavLst>
                                        <p:tav tm="0">
                                          <p:val>
                                            <p:strVal val="#ppt_x"/>
                                          </p:val>
                                        </p:tav>
                                        <p:tav tm="100000">
                                          <p:val>
                                            <p:strVal val="#ppt_x"/>
                                          </p:val>
                                        </p:tav>
                                      </p:tavLst>
                                    </p:anim>
                                    <p:anim calcmode="lin" valueType="num">
                                      <p:cBhvr>
                                        <p:cTn id="7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p:bldP spid="14" grpId="0"/>
      <p:bldP spid="15" grpId="0"/>
      <p:bldP spid="16" grpId="0"/>
      <p:bldP spid="17" grpId="0"/>
      <p:bldP spid="18" grpId="0"/>
      <p:bldP spid="19" grpId="0"/>
      <p:bldP spid="21"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A5B7C-E996-22C5-051D-65E1BE31E488}"/>
              </a:ext>
            </a:extLst>
          </p:cNvPr>
          <p:cNvSpPr>
            <a:spLocks noGrp="1"/>
          </p:cNvSpPr>
          <p:nvPr>
            <p:ph type="title"/>
          </p:nvPr>
        </p:nvSpPr>
        <p:spPr/>
        <p:txBody>
          <a:bodyPr/>
          <a:lstStyle/>
          <a:p>
            <a:r>
              <a:rPr lang="en-US" dirty="0"/>
              <a:t>Faceplates</a:t>
            </a:r>
            <a:endParaRPr lang="en-GB" dirty="0"/>
          </a:p>
        </p:txBody>
      </p:sp>
      <p:sp>
        <p:nvSpPr>
          <p:cNvPr id="3" name="Text Placeholder 2">
            <a:extLst>
              <a:ext uri="{FF2B5EF4-FFF2-40B4-BE49-F238E27FC236}">
                <a16:creationId xmlns:a16="http://schemas.microsoft.com/office/drawing/2014/main" id="{AD274F11-D8E5-ECEC-55E7-4439684ADCDF}"/>
              </a:ext>
            </a:extLst>
          </p:cNvPr>
          <p:cNvSpPr>
            <a:spLocks noGrp="1"/>
          </p:cNvSpPr>
          <p:nvPr>
            <p:ph type="body" sz="quarter" idx="13"/>
          </p:nvPr>
        </p:nvSpPr>
        <p:spPr>
          <a:xfrm>
            <a:off x="936624" y="1577975"/>
            <a:ext cx="4924914" cy="1937385"/>
          </a:xfrm>
        </p:spPr>
        <p:txBody>
          <a:bodyPr/>
          <a:lstStyle/>
          <a:p>
            <a:pPr marL="458550" lvl="1" indent="-285750"/>
            <a:r>
              <a:rPr lang="en-US" dirty="0"/>
              <a:t>Provide control and in-depth information of the devices.</a:t>
            </a:r>
          </a:p>
          <a:p>
            <a:pPr marL="458550" lvl="1" indent="-285750"/>
            <a:r>
              <a:rPr lang="en-US" dirty="0"/>
              <a:t>Created as </a:t>
            </a:r>
            <a:r>
              <a:rPr lang="en-US" dirty="0" err="1"/>
              <a:t>UserControls</a:t>
            </a:r>
            <a:r>
              <a:rPr lang="en-US" dirty="0"/>
              <a:t>.</a:t>
            </a:r>
          </a:p>
          <a:p>
            <a:pPr marL="458550" lvl="1" indent="-285750"/>
            <a:r>
              <a:rPr lang="en-US" dirty="0"/>
              <a:t>Used as Pop-Up windows.</a:t>
            </a:r>
          </a:p>
          <a:p>
            <a:pPr marL="458550" lvl="1" indent="-285750"/>
            <a:r>
              <a:rPr lang="en-US" dirty="0"/>
              <a:t>Show all common Values of a device type.</a:t>
            </a:r>
          </a:p>
          <a:p>
            <a:pPr marL="458550" lvl="1" indent="-285750"/>
            <a:endParaRPr lang="en-GB" dirty="0"/>
          </a:p>
        </p:txBody>
      </p:sp>
      <p:sp>
        <p:nvSpPr>
          <p:cNvPr id="4" name="Footer Placeholder 3">
            <a:extLst>
              <a:ext uri="{FF2B5EF4-FFF2-40B4-BE49-F238E27FC236}">
                <a16:creationId xmlns:a16="http://schemas.microsoft.com/office/drawing/2014/main" id="{CB760E3E-75CB-BDD0-8CFC-BC7A0C26DC61}"/>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AC62FDB0-4E3A-A387-4B41-0ABDEF5A9EF6}"/>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a:extLst>
              <a:ext uri="{FF2B5EF4-FFF2-40B4-BE49-F238E27FC236}">
                <a16:creationId xmlns:a16="http://schemas.microsoft.com/office/drawing/2014/main" id="{F5C4CF79-32CF-9119-A3EC-A61E737827ED}"/>
              </a:ext>
            </a:extLst>
          </p:cNvPr>
          <p:cNvPicPr>
            <a:picLocks noChangeAspect="1"/>
          </p:cNvPicPr>
          <p:nvPr/>
        </p:nvPicPr>
        <p:blipFill>
          <a:blip r:embed="rId2"/>
          <a:stretch>
            <a:fillRect/>
          </a:stretch>
        </p:blipFill>
        <p:spPr>
          <a:xfrm>
            <a:off x="5979721" y="1116617"/>
            <a:ext cx="5848852" cy="5253615"/>
          </a:xfrm>
          <a:prstGeom prst="rect">
            <a:avLst/>
          </a:prstGeom>
        </p:spPr>
      </p:pic>
      <p:sp>
        <p:nvSpPr>
          <p:cNvPr id="9" name="Text Placeholder 2">
            <a:extLst>
              <a:ext uri="{FF2B5EF4-FFF2-40B4-BE49-F238E27FC236}">
                <a16:creationId xmlns:a16="http://schemas.microsoft.com/office/drawing/2014/main" id="{EC353F0B-C1F5-74B4-2D6F-06BBF77F406B}"/>
              </a:ext>
            </a:extLst>
          </p:cNvPr>
          <p:cNvSpPr txBox="1">
            <a:spLocks/>
          </p:cNvSpPr>
          <p:nvPr/>
        </p:nvSpPr>
        <p:spPr>
          <a:xfrm>
            <a:off x="936624" y="3957261"/>
            <a:ext cx="4924914" cy="2432425"/>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marL="458550" lvl="1" indent="-285750"/>
            <a:r>
              <a:rPr lang="en-US" dirty="0" err="1"/>
              <a:t>PumpFaceplate</a:t>
            </a:r>
            <a:r>
              <a:rPr lang="en-US" dirty="0"/>
              <a:t>:</a:t>
            </a:r>
          </a:p>
          <a:p>
            <a:pPr marL="800550" lvl="2" indent="-285750"/>
            <a:r>
              <a:rPr lang="en-US" dirty="0" err="1"/>
              <a:t>PumpOperateTab</a:t>
            </a:r>
            <a:endParaRPr lang="en-US" dirty="0"/>
          </a:p>
          <a:p>
            <a:pPr marL="800550" lvl="2" indent="-285750"/>
            <a:r>
              <a:rPr lang="en-US" dirty="0" err="1"/>
              <a:t>PumpFaceplateStatusTab</a:t>
            </a:r>
            <a:endParaRPr lang="en-US" dirty="0"/>
          </a:p>
          <a:p>
            <a:pPr marL="800550" lvl="2" indent="-285750"/>
            <a:r>
              <a:rPr lang="en-US" dirty="0" err="1"/>
              <a:t>FaceplateMessageTab</a:t>
            </a:r>
            <a:r>
              <a:rPr lang="en-US" dirty="0"/>
              <a:t> (common)</a:t>
            </a:r>
          </a:p>
          <a:p>
            <a:pPr marL="800550" lvl="2" indent="-285750"/>
            <a:r>
              <a:rPr lang="en-US" dirty="0" err="1"/>
              <a:t>FaceplateServiceTab</a:t>
            </a:r>
            <a:r>
              <a:rPr lang="en-US" dirty="0"/>
              <a:t> (common)</a:t>
            </a:r>
          </a:p>
          <a:p>
            <a:pPr marL="458550" lvl="1" indent="-285750"/>
            <a:endParaRPr lang="en-GB" dirty="0"/>
          </a:p>
        </p:txBody>
      </p:sp>
      <p:sp>
        <p:nvSpPr>
          <p:cNvPr id="10" name="Left Brace 9">
            <a:extLst>
              <a:ext uri="{FF2B5EF4-FFF2-40B4-BE49-F238E27FC236}">
                <a16:creationId xmlns:a16="http://schemas.microsoft.com/office/drawing/2014/main" id="{32FCD9B1-7F2E-F3A9-06EA-C46A09982DC6}"/>
              </a:ext>
            </a:extLst>
          </p:cNvPr>
          <p:cNvSpPr/>
          <p:nvPr/>
        </p:nvSpPr>
        <p:spPr>
          <a:xfrm>
            <a:off x="8866293" y="1233612"/>
            <a:ext cx="399627" cy="5066453"/>
          </a:xfrm>
          <a:prstGeom prst="leftBrace">
            <a:avLst>
              <a:gd name="adj1" fmla="val 55609"/>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450581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E39C9-9C18-35DB-1A6A-AC2C33094104}"/>
              </a:ext>
            </a:extLst>
          </p:cNvPr>
          <p:cNvSpPr>
            <a:spLocks noGrp="1"/>
          </p:cNvSpPr>
          <p:nvPr>
            <p:ph type="title"/>
          </p:nvPr>
        </p:nvSpPr>
        <p:spPr/>
        <p:txBody>
          <a:bodyPr/>
          <a:lstStyle/>
          <a:p>
            <a:r>
              <a:rPr lang="en-US" dirty="0"/>
              <a:t>Faceplates and Events</a:t>
            </a:r>
            <a:endParaRPr lang="en-GB" dirty="0"/>
          </a:p>
        </p:txBody>
      </p:sp>
      <p:sp>
        <p:nvSpPr>
          <p:cNvPr id="3" name="Text Placeholder 2">
            <a:extLst>
              <a:ext uri="{FF2B5EF4-FFF2-40B4-BE49-F238E27FC236}">
                <a16:creationId xmlns:a16="http://schemas.microsoft.com/office/drawing/2014/main" id="{27D1432D-B12D-360C-E12B-B082CAA6C865}"/>
              </a:ext>
            </a:extLst>
          </p:cNvPr>
          <p:cNvSpPr>
            <a:spLocks noGrp="1"/>
          </p:cNvSpPr>
          <p:nvPr>
            <p:ph type="body" sz="quarter" idx="13"/>
          </p:nvPr>
        </p:nvSpPr>
        <p:spPr/>
        <p:txBody>
          <a:bodyPr/>
          <a:lstStyle/>
          <a:p>
            <a:pPr lvl="1"/>
            <a:r>
              <a:rPr lang="en-US" dirty="0"/>
              <a:t>Device Alarms can be confirmed.</a:t>
            </a:r>
          </a:p>
          <a:p>
            <a:pPr lvl="1"/>
            <a:r>
              <a:rPr lang="en-GB" dirty="0" err="1"/>
              <a:t>EventLogger</a:t>
            </a:r>
            <a:r>
              <a:rPr lang="en-GB" dirty="0"/>
              <a:t> filters:</a:t>
            </a:r>
          </a:p>
          <a:p>
            <a:pPr lvl="2"/>
            <a:r>
              <a:rPr lang="en-GB" dirty="0"/>
              <a:t>Show Active alarms</a:t>
            </a:r>
          </a:p>
          <a:p>
            <a:pPr lvl="2"/>
            <a:r>
              <a:rPr lang="en-GB" dirty="0"/>
              <a:t>Show All messages related to the device.</a:t>
            </a:r>
          </a:p>
          <a:p>
            <a:pPr lvl="2"/>
            <a:r>
              <a:rPr lang="en-GB" dirty="0"/>
              <a:t>Reset Filters</a:t>
            </a:r>
          </a:p>
        </p:txBody>
      </p:sp>
      <p:sp>
        <p:nvSpPr>
          <p:cNvPr id="4" name="Footer Placeholder 3">
            <a:extLst>
              <a:ext uri="{FF2B5EF4-FFF2-40B4-BE49-F238E27FC236}">
                <a16:creationId xmlns:a16="http://schemas.microsoft.com/office/drawing/2014/main" id="{610C35AF-D229-46E5-26CE-B931A9FEFE71}"/>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1F7FF238-45F3-AA50-8639-24B49D6F4115}"/>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descr="A screenshot of a computer&#10;&#10;Description automatically generated">
            <a:extLst>
              <a:ext uri="{FF2B5EF4-FFF2-40B4-BE49-F238E27FC236}">
                <a16:creationId xmlns:a16="http://schemas.microsoft.com/office/drawing/2014/main" id="{1A5B3378-70A3-1FE5-947B-109D753A69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5950" y="1577975"/>
            <a:ext cx="5874399" cy="4428836"/>
          </a:xfrm>
          <a:prstGeom prst="rect">
            <a:avLst/>
          </a:prstGeom>
        </p:spPr>
      </p:pic>
    </p:spTree>
    <p:extLst>
      <p:ext uri="{BB962C8B-B14F-4D97-AF65-F5344CB8AC3E}">
        <p14:creationId xmlns:p14="http://schemas.microsoft.com/office/powerpoint/2010/main" val="1000949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94B398A3-3B95-872F-B365-B8F65F2EA752}"/>
              </a:ext>
            </a:extLst>
          </p:cNvPr>
          <p:cNvSpPr/>
          <p:nvPr/>
        </p:nvSpPr>
        <p:spPr>
          <a:xfrm>
            <a:off x="1700337" y="2677315"/>
            <a:ext cx="3466787" cy="3549625"/>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US" dirty="0">
                <a:ln w="0"/>
                <a:solidFill>
                  <a:schemeClr val="tx1"/>
                </a:solidFill>
                <a:effectLst>
                  <a:outerShdw blurRad="38100" dist="19050" dir="2700000" algn="tl" rotWithShape="0">
                    <a:schemeClr val="dk1">
                      <a:alpha val="40000"/>
                    </a:schemeClr>
                  </a:outerShdw>
                </a:effectLst>
              </a:rPr>
              <a:t>PLC Application</a:t>
            </a:r>
          </a:p>
          <a:p>
            <a:pPr algn="ctr"/>
            <a:r>
              <a:rPr lang="en-US" dirty="0">
                <a:ln w="0"/>
                <a:solidFill>
                  <a:schemeClr val="tx1"/>
                </a:solidFill>
                <a:effectLst>
                  <a:outerShdw blurRad="38100" dist="19050" dir="2700000" algn="tl" rotWithShape="0">
                    <a:schemeClr val="dk1">
                      <a:alpha val="40000"/>
                    </a:schemeClr>
                  </a:outerShdw>
                </a:effectLst>
              </a:rPr>
              <a:t>(</a:t>
            </a:r>
            <a:r>
              <a:rPr lang="en-US" b="1" dirty="0" err="1">
                <a:ln w="0"/>
                <a:solidFill>
                  <a:schemeClr val="tx1"/>
                </a:solidFill>
                <a:effectLst>
                  <a:outerShdw blurRad="38100" dist="19050" dir="2700000" algn="tl" rotWithShape="0">
                    <a:schemeClr val="dk1">
                      <a:alpha val="40000"/>
                    </a:schemeClr>
                  </a:outerShdw>
                </a:effectLst>
              </a:rPr>
              <a:t>Cryo</a:t>
            </a:r>
            <a:r>
              <a:rPr lang="en-US" b="1" dirty="0">
                <a:ln w="0"/>
                <a:solidFill>
                  <a:schemeClr val="tx1"/>
                </a:solidFill>
                <a:effectLst>
                  <a:outerShdw blurRad="38100" dist="19050" dir="2700000" algn="tl" rotWithShape="0">
                    <a:schemeClr val="dk1">
                      <a:alpha val="40000"/>
                    </a:schemeClr>
                  </a:outerShdw>
                </a:effectLst>
              </a:rPr>
              <a:t> PLC Example Project</a:t>
            </a:r>
            <a:r>
              <a:rPr lang="en-US" dirty="0">
                <a:ln w="0"/>
                <a:solidFill>
                  <a:schemeClr val="tx1"/>
                </a:solidFill>
                <a:effectLst>
                  <a:outerShdw blurRad="38100" dist="19050" dir="2700000" algn="tl" rotWithShape="0">
                    <a:schemeClr val="dk1">
                      <a:alpha val="40000"/>
                    </a:schemeClr>
                  </a:outerShdw>
                </a:effectLst>
              </a:rPr>
              <a:t>) </a:t>
            </a:r>
            <a:endParaRPr lang="en-GB" dirty="0">
              <a:ln w="0"/>
              <a:solidFill>
                <a:schemeClr val="tx1"/>
              </a:solidFill>
              <a:effectLst>
                <a:outerShdw blurRad="38100" dist="19050" dir="2700000" algn="tl" rotWithShape="0">
                  <a:schemeClr val="dk1">
                    <a:alpha val="40000"/>
                  </a:schemeClr>
                </a:outerShdw>
              </a:effectLst>
            </a:endParaRPr>
          </a:p>
        </p:txBody>
      </p:sp>
      <p:sp>
        <p:nvSpPr>
          <p:cNvPr id="37" name="Rectangle 36">
            <a:extLst>
              <a:ext uri="{FF2B5EF4-FFF2-40B4-BE49-F238E27FC236}">
                <a16:creationId xmlns:a16="http://schemas.microsoft.com/office/drawing/2014/main" id="{4FA71D04-8554-02C3-6789-581982270DF6}"/>
              </a:ext>
            </a:extLst>
          </p:cNvPr>
          <p:cNvSpPr/>
          <p:nvPr/>
        </p:nvSpPr>
        <p:spPr>
          <a:xfrm>
            <a:off x="7140102" y="2553161"/>
            <a:ext cx="3488988" cy="3810116"/>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US" dirty="0">
                <a:ln w="0"/>
                <a:solidFill>
                  <a:schemeClr val="tx1"/>
                </a:solidFill>
                <a:effectLst>
                  <a:outerShdw blurRad="38100" dist="19050" dir="2700000" algn="tl" rotWithShape="0">
                    <a:schemeClr val="dk1">
                      <a:alpha val="40000"/>
                    </a:schemeClr>
                  </a:outerShdw>
                </a:effectLst>
              </a:rPr>
              <a:t>HMI Application</a:t>
            </a:r>
          </a:p>
          <a:p>
            <a:pPr algn="ctr"/>
            <a:r>
              <a:rPr lang="en-US" dirty="0">
                <a:ln w="0"/>
                <a:solidFill>
                  <a:schemeClr val="tx1"/>
                </a:solidFill>
                <a:effectLst>
                  <a:outerShdw blurRad="38100" dist="19050" dir="2700000" algn="tl" rotWithShape="0">
                    <a:schemeClr val="dk1">
                      <a:alpha val="40000"/>
                    </a:schemeClr>
                  </a:outerShdw>
                </a:effectLst>
              </a:rPr>
              <a:t>(</a:t>
            </a:r>
            <a:r>
              <a:rPr lang="en-US" b="1" dirty="0" err="1">
                <a:ln w="0"/>
                <a:solidFill>
                  <a:schemeClr val="tx1"/>
                </a:solidFill>
                <a:effectLst>
                  <a:outerShdw blurRad="38100" dist="19050" dir="2700000" algn="tl" rotWithShape="0">
                    <a:schemeClr val="dk1">
                      <a:alpha val="40000"/>
                    </a:schemeClr>
                  </a:outerShdw>
                </a:effectLst>
              </a:rPr>
              <a:t>Cryo</a:t>
            </a:r>
            <a:r>
              <a:rPr lang="en-US" b="1" dirty="0">
                <a:ln w="0"/>
                <a:solidFill>
                  <a:schemeClr val="tx1"/>
                </a:solidFill>
                <a:effectLst>
                  <a:outerShdw blurRad="38100" dist="19050" dir="2700000" algn="tl" rotWithShape="0">
                    <a:schemeClr val="dk1">
                      <a:alpha val="40000"/>
                    </a:schemeClr>
                  </a:outerShdw>
                </a:effectLst>
              </a:rPr>
              <a:t> HMI Template Project</a:t>
            </a:r>
            <a:r>
              <a:rPr lang="en-US" dirty="0">
                <a:ln w="0"/>
                <a:solidFill>
                  <a:schemeClr val="tx1"/>
                </a:solidFill>
                <a:effectLst>
                  <a:outerShdw blurRad="38100" dist="19050" dir="2700000" algn="tl" rotWithShape="0">
                    <a:schemeClr val="dk1">
                      <a:alpha val="40000"/>
                    </a:schemeClr>
                  </a:outerShdw>
                </a:effectLst>
              </a:rPr>
              <a:t>) </a:t>
            </a:r>
            <a:endParaRPr lang="en-GB" dirty="0">
              <a:ln w="0"/>
              <a:solidFill>
                <a:schemeClr val="tx1"/>
              </a:solidFill>
              <a:effectLst>
                <a:outerShdw blurRad="38100" dist="19050" dir="2700000" algn="tl" rotWithShape="0">
                  <a:schemeClr val="dk1">
                    <a:alpha val="40000"/>
                  </a:schemeClr>
                </a:outerShdw>
              </a:effectLst>
            </a:endParaRPr>
          </a:p>
        </p:txBody>
      </p:sp>
      <p:sp>
        <p:nvSpPr>
          <p:cNvPr id="2" name="Title 1">
            <a:extLst>
              <a:ext uri="{FF2B5EF4-FFF2-40B4-BE49-F238E27FC236}">
                <a16:creationId xmlns:a16="http://schemas.microsoft.com/office/drawing/2014/main" id="{F94790DB-9223-B438-87B8-EAB96DB13FBD}"/>
              </a:ext>
            </a:extLst>
          </p:cNvPr>
          <p:cNvSpPr>
            <a:spLocks noGrp="1"/>
          </p:cNvSpPr>
          <p:nvPr>
            <p:ph type="title"/>
          </p:nvPr>
        </p:nvSpPr>
        <p:spPr/>
        <p:txBody>
          <a:bodyPr/>
          <a:lstStyle/>
          <a:p>
            <a:r>
              <a:rPr lang="en-US" dirty="0"/>
              <a:t>Gateway Functions</a:t>
            </a:r>
            <a:endParaRPr lang="en-GB" dirty="0"/>
          </a:p>
        </p:txBody>
      </p:sp>
      <p:sp>
        <p:nvSpPr>
          <p:cNvPr id="3" name="Text Placeholder 2">
            <a:extLst>
              <a:ext uri="{FF2B5EF4-FFF2-40B4-BE49-F238E27FC236}">
                <a16:creationId xmlns:a16="http://schemas.microsoft.com/office/drawing/2014/main" id="{4EDF4BAB-438C-9673-7B84-0E49950758AA}"/>
              </a:ext>
            </a:extLst>
          </p:cNvPr>
          <p:cNvSpPr>
            <a:spLocks noGrp="1"/>
          </p:cNvSpPr>
          <p:nvPr>
            <p:ph type="body" sz="quarter" idx="13"/>
          </p:nvPr>
        </p:nvSpPr>
        <p:spPr/>
        <p:txBody>
          <a:bodyPr/>
          <a:lstStyle/>
          <a:p>
            <a:pPr marL="458550" lvl="1" indent="-285750"/>
            <a:r>
              <a:rPr lang="en-US" dirty="0"/>
              <a:t>Defines the devices default interface to the HMI Application</a:t>
            </a:r>
            <a:endParaRPr lang="en-GB" dirty="0"/>
          </a:p>
        </p:txBody>
      </p:sp>
      <p:sp>
        <p:nvSpPr>
          <p:cNvPr id="4" name="Footer Placeholder 3">
            <a:extLst>
              <a:ext uri="{FF2B5EF4-FFF2-40B4-BE49-F238E27FC236}">
                <a16:creationId xmlns:a16="http://schemas.microsoft.com/office/drawing/2014/main" id="{2CEA03D0-B6CF-DA05-FE4C-2280CD18FC3A}"/>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092CAEDB-431A-C8F7-4B95-C669120F4934}"/>
              </a:ext>
            </a:extLst>
          </p:cNvPr>
          <p:cNvSpPr>
            <a:spLocks noGrp="1"/>
          </p:cNvSpPr>
          <p:nvPr>
            <p:ph type="dt" sz="half" idx="2"/>
          </p:nvPr>
        </p:nvSpPr>
        <p:spPr/>
        <p:txBody>
          <a:bodyPr/>
          <a:lstStyle/>
          <a:p>
            <a:r>
              <a:rPr lang="en-US" noProof="0"/>
              <a:t>Data Classification: ESO PUBLIC</a:t>
            </a:r>
            <a:endParaRPr lang="en-GB" noProof="0" dirty="0"/>
          </a:p>
        </p:txBody>
      </p:sp>
      <p:sp>
        <p:nvSpPr>
          <p:cNvPr id="7" name="Rectangle: Rounded Corners 6">
            <a:extLst>
              <a:ext uri="{FF2B5EF4-FFF2-40B4-BE49-F238E27FC236}">
                <a16:creationId xmlns:a16="http://schemas.microsoft.com/office/drawing/2014/main" id="{7C45DEFB-953B-83AE-CA01-A3C8F1A7B6C8}"/>
              </a:ext>
            </a:extLst>
          </p:cNvPr>
          <p:cNvSpPr/>
          <p:nvPr/>
        </p:nvSpPr>
        <p:spPr>
          <a:xfrm>
            <a:off x="2237918" y="4175665"/>
            <a:ext cx="910235" cy="49323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Pump</a:t>
            </a:r>
            <a:endParaRPr lang="en-GB" sz="1400" dirty="0"/>
          </a:p>
        </p:txBody>
      </p:sp>
      <p:sp>
        <p:nvSpPr>
          <p:cNvPr id="8" name="Rectangle: Rounded Corners 7">
            <a:extLst>
              <a:ext uri="{FF2B5EF4-FFF2-40B4-BE49-F238E27FC236}">
                <a16:creationId xmlns:a16="http://schemas.microsoft.com/office/drawing/2014/main" id="{918244DC-B2A7-A1CE-28A1-C2F20AE33C4D}"/>
              </a:ext>
            </a:extLst>
          </p:cNvPr>
          <p:cNvSpPr/>
          <p:nvPr/>
        </p:nvSpPr>
        <p:spPr>
          <a:xfrm>
            <a:off x="3685734" y="4175665"/>
            <a:ext cx="1001259" cy="493230"/>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dirty="0"/>
              <a:t>Pump GW</a:t>
            </a:r>
            <a:endParaRPr lang="en-GB" sz="1400" dirty="0"/>
          </a:p>
        </p:txBody>
      </p:sp>
      <p:pic>
        <p:nvPicPr>
          <p:cNvPr id="11" name="Picture 10">
            <a:extLst>
              <a:ext uri="{FF2B5EF4-FFF2-40B4-BE49-F238E27FC236}">
                <a16:creationId xmlns:a16="http://schemas.microsoft.com/office/drawing/2014/main" id="{C5D35144-EE0B-39D6-2DBC-070223F49223}"/>
              </a:ext>
            </a:extLst>
          </p:cNvPr>
          <p:cNvPicPr>
            <a:picLocks noChangeAspect="1"/>
          </p:cNvPicPr>
          <p:nvPr/>
        </p:nvPicPr>
        <p:blipFill>
          <a:blip r:embed="rId2"/>
          <a:stretch>
            <a:fillRect/>
          </a:stretch>
        </p:blipFill>
        <p:spPr>
          <a:xfrm>
            <a:off x="7829393" y="3338234"/>
            <a:ext cx="721738" cy="850829"/>
          </a:xfrm>
          <a:prstGeom prst="rect">
            <a:avLst/>
          </a:prstGeom>
        </p:spPr>
      </p:pic>
      <p:pic>
        <p:nvPicPr>
          <p:cNvPr id="12" name="Picture 11">
            <a:extLst>
              <a:ext uri="{FF2B5EF4-FFF2-40B4-BE49-F238E27FC236}">
                <a16:creationId xmlns:a16="http://schemas.microsoft.com/office/drawing/2014/main" id="{90C46C82-C156-030F-2902-25DCECC318B9}"/>
              </a:ext>
            </a:extLst>
          </p:cNvPr>
          <p:cNvPicPr>
            <a:picLocks noChangeAspect="1"/>
          </p:cNvPicPr>
          <p:nvPr/>
        </p:nvPicPr>
        <p:blipFill>
          <a:blip r:embed="rId3"/>
          <a:stretch>
            <a:fillRect/>
          </a:stretch>
        </p:blipFill>
        <p:spPr>
          <a:xfrm>
            <a:off x="7829393" y="4290594"/>
            <a:ext cx="2676501" cy="2028788"/>
          </a:xfrm>
          <a:prstGeom prst="rect">
            <a:avLst/>
          </a:prstGeom>
        </p:spPr>
      </p:pic>
      <p:cxnSp>
        <p:nvCxnSpPr>
          <p:cNvPr id="13" name="Straight Arrow Connector 12">
            <a:extLst>
              <a:ext uri="{FF2B5EF4-FFF2-40B4-BE49-F238E27FC236}">
                <a16:creationId xmlns:a16="http://schemas.microsoft.com/office/drawing/2014/main" id="{E2B64FCD-0AD8-C71A-69BC-1B82C60EF6F7}"/>
              </a:ext>
            </a:extLst>
          </p:cNvPr>
          <p:cNvCxnSpPr/>
          <p:nvPr/>
        </p:nvCxnSpPr>
        <p:spPr>
          <a:xfrm>
            <a:off x="3108240" y="4397944"/>
            <a:ext cx="577494" cy="0"/>
          </a:xfrm>
          <a:prstGeom prst="straightConnector1">
            <a:avLst/>
          </a:prstGeom>
          <a:ln w="28575">
            <a:solidFill>
              <a:srgbClr val="FF0000"/>
            </a:solidFill>
            <a:headEnd type="arrow" w="med" len="med"/>
            <a:tailEnd type="arrow" w="med" len="med"/>
          </a:ln>
        </p:spPr>
        <p:style>
          <a:lnRef idx="1">
            <a:schemeClr val="accent5"/>
          </a:lnRef>
          <a:fillRef idx="0">
            <a:schemeClr val="accent5"/>
          </a:fillRef>
          <a:effectRef idx="0">
            <a:schemeClr val="accent5"/>
          </a:effectRef>
          <a:fontRef idx="minor">
            <a:schemeClr val="tx1"/>
          </a:fontRef>
        </p:style>
      </p:cxnSp>
      <p:cxnSp>
        <p:nvCxnSpPr>
          <p:cNvPr id="14" name="Connector: Elbow 13">
            <a:extLst>
              <a:ext uri="{FF2B5EF4-FFF2-40B4-BE49-F238E27FC236}">
                <a16:creationId xmlns:a16="http://schemas.microsoft.com/office/drawing/2014/main" id="{6587E02F-04FA-DC01-D0D7-599E1F90234B}"/>
              </a:ext>
            </a:extLst>
          </p:cNvPr>
          <p:cNvCxnSpPr>
            <a:cxnSpLocks/>
            <a:stCxn id="8" idx="3"/>
            <a:endCxn id="11" idx="1"/>
          </p:cNvCxnSpPr>
          <p:nvPr/>
        </p:nvCxnSpPr>
        <p:spPr>
          <a:xfrm flipV="1">
            <a:off x="4686993" y="3763649"/>
            <a:ext cx="3142400" cy="658631"/>
          </a:xfrm>
          <a:prstGeom prst="bentConnector3">
            <a:avLst>
              <a:gd name="adj1" fmla="val 50000"/>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7CD042A0-68A0-2C98-5C94-FB44E1F74234}"/>
              </a:ext>
            </a:extLst>
          </p:cNvPr>
          <p:cNvCxnSpPr>
            <a:cxnSpLocks/>
            <a:stCxn id="8" idx="3"/>
            <a:endCxn id="12" idx="1"/>
          </p:cNvCxnSpPr>
          <p:nvPr/>
        </p:nvCxnSpPr>
        <p:spPr>
          <a:xfrm>
            <a:off x="4686993" y="4422280"/>
            <a:ext cx="3142400" cy="882708"/>
          </a:xfrm>
          <a:prstGeom prst="bentConnector3">
            <a:avLst>
              <a:gd name="adj1" fmla="val 50000"/>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738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169EA-BE27-FDDC-A907-17243410CA76}"/>
              </a:ext>
            </a:extLst>
          </p:cNvPr>
          <p:cNvSpPr>
            <a:spLocks noGrp="1"/>
          </p:cNvSpPr>
          <p:nvPr>
            <p:ph type="ctrTitle"/>
          </p:nvPr>
        </p:nvSpPr>
        <p:spPr/>
        <p:txBody>
          <a:bodyPr/>
          <a:lstStyle/>
          <a:p>
            <a:r>
              <a:rPr lang="en-US" dirty="0" err="1"/>
              <a:t>Cryo</a:t>
            </a:r>
            <a:r>
              <a:rPr lang="en-US" dirty="0"/>
              <a:t> HMI Framework Controls</a:t>
            </a:r>
            <a:endParaRPr lang="en-GB" dirty="0"/>
          </a:p>
        </p:txBody>
      </p:sp>
      <p:sp>
        <p:nvSpPr>
          <p:cNvPr id="3" name="Text Placeholder 2">
            <a:extLst>
              <a:ext uri="{FF2B5EF4-FFF2-40B4-BE49-F238E27FC236}">
                <a16:creationId xmlns:a16="http://schemas.microsoft.com/office/drawing/2014/main" id="{310B1C53-3B82-D4E1-4615-7C4AE2F61B8E}"/>
              </a:ext>
            </a:extLst>
          </p:cNvPr>
          <p:cNvSpPr>
            <a:spLocks noGrp="1"/>
          </p:cNvSpPr>
          <p:nvPr>
            <p:ph type="subTitle" idx="1"/>
          </p:nvPr>
        </p:nvSpPr>
        <p:spPr/>
        <p:txBody>
          <a:bodyPr/>
          <a:lstStyle/>
          <a:p>
            <a:pPr algn="ctr"/>
            <a:r>
              <a:rPr lang="en-US" sz="1800" i="1" dirty="0">
                <a:latin typeface="+mn-lt"/>
              </a:rPr>
              <a:t>Framework controls are user-specific controls that are not created with the graphical </a:t>
            </a:r>
            <a:r>
              <a:rPr lang="en-US" sz="1800" i="1" dirty="0">
                <a:latin typeface="+mn-lt"/>
                <a:hlinkClick r:id="rId2">
                  <a:extLst>
                    <a:ext uri="{A12FA001-AC4F-418D-AE19-62706E023703}">
                      <ahyp:hlinkClr xmlns:ahyp="http://schemas.microsoft.com/office/drawing/2018/hyperlinkcolor" val="tx"/>
                    </a:ext>
                  </a:extLst>
                </a:hlinkClick>
              </a:rPr>
              <a:t>WYSIWYG editor</a:t>
            </a:r>
            <a:r>
              <a:rPr lang="en-US" sz="1800" i="1" dirty="0"/>
              <a:t>. Framework controls are used if the desired behavior cannot be mapped with the standard controls or a user control. […] a framework control can be used independently of the HMI project, so that the source code can be reused.</a:t>
            </a:r>
            <a:endParaRPr lang="en-GB" i="1" dirty="0"/>
          </a:p>
        </p:txBody>
      </p:sp>
      <p:sp>
        <p:nvSpPr>
          <p:cNvPr id="4" name="Footer Placeholder 3">
            <a:extLst>
              <a:ext uri="{FF2B5EF4-FFF2-40B4-BE49-F238E27FC236}">
                <a16:creationId xmlns:a16="http://schemas.microsoft.com/office/drawing/2014/main" id="{3D1F0634-C305-B179-17DE-51600052C9DC}"/>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28B14425-FE0F-55D5-E0F9-4ECEDCAC461D}"/>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descr="A group of colorful logos&#10;&#10;Description automatically generated">
            <a:extLst>
              <a:ext uri="{FF2B5EF4-FFF2-40B4-BE49-F238E27FC236}">
                <a16:creationId xmlns:a16="http://schemas.microsoft.com/office/drawing/2014/main" id="{7B77BAEE-48C1-54A5-2B8B-D50EBE7E65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5775" y="4762711"/>
            <a:ext cx="3020449" cy="1769794"/>
          </a:xfrm>
          <a:prstGeom prst="rect">
            <a:avLst/>
          </a:prstGeom>
        </p:spPr>
      </p:pic>
    </p:spTree>
    <p:extLst>
      <p:ext uri="{BB962C8B-B14F-4D97-AF65-F5344CB8AC3E}">
        <p14:creationId xmlns:p14="http://schemas.microsoft.com/office/powerpoint/2010/main" val="374869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233C9-DA56-FB35-CDA5-1F3C66A70142}"/>
              </a:ext>
            </a:extLst>
          </p:cNvPr>
          <p:cNvSpPr>
            <a:spLocks noGrp="1"/>
          </p:cNvSpPr>
          <p:nvPr>
            <p:ph type="title"/>
          </p:nvPr>
        </p:nvSpPr>
        <p:spPr>
          <a:xfrm>
            <a:off x="936624" y="0"/>
            <a:ext cx="10056496" cy="1136073"/>
          </a:xfrm>
        </p:spPr>
        <p:txBody>
          <a:bodyPr/>
          <a:lstStyle/>
          <a:p>
            <a:pPr algn="r"/>
            <a:r>
              <a:rPr lang="en-US" dirty="0"/>
              <a:t>Framework Controls</a:t>
            </a:r>
            <a:br>
              <a:rPr lang="en-US" dirty="0"/>
            </a:br>
            <a:r>
              <a:rPr lang="en-US" dirty="0"/>
              <a:t>vs </a:t>
            </a:r>
            <a:r>
              <a:rPr lang="en-US" dirty="0" err="1"/>
              <a:t>UserControls</a:t>
            </a:r>
            <a:endParaRPr lang="en-GB" dirty="0"/>
          </a:p>
        </p:txBody>
      </p:sp>
      <p:sp>
        <p:nvSpPr>
          <p:cNvPr id="3" name="Text Placeholder 2">
            <a:extLst>
              <a:ext uri="{FF2B5EF4-FFF2-40B4-BE49-F238E27FC236}">
                <a16:creationId xmlns:a16="http://schemas.microsoft.com/office/drawing/2014/main" id="{588D37A0-5AAC-FD93-DF9F-B5D496FBD3EB}"/>
              </a:ext>
            </a:extLst>
          </p:cNvPr>
          <p:cNvSpPr>
            <a:spLocks noGrp="1"/>
          </p:cNvSpPr>
          <p:nvPr>
            <p:ph type="body" sz="quarter" idx="13"/>
          </p:nvPr>
        </p:nvSpPr>
        <p:spPr>
          <a:xfrm>
            <a:off x="5911695" y="2823761"/>
            <a:ext cx="3049530" cy="3100117"/>
          </a:xfrm>
        </p:spPr>
        <p:txBody>
          <a:bodyPr/>
          <a:lstStyle/>
          <a:p>
            <a:pPr marL="458550" lvl="1" indent="-285750"/>
            <a:r>
              <a:rPr lang="en-US" dirty="0"/>
              <a:t>Wrappers of Framework Controls</a:t>
            </a:r>
          </a:p>
          <a:p>
            <a:pPr marL="458550" lvl="1" indent="-285750"/>
            <a:r>
              <a:rPr lang="en-US" dirty="0"/>
              <a:t>They interface directly with PLC Gateway functions</a:t>
            </a:r>
          </a:p>
          <a:p>
            <a:pPr marL="458550" lvl="1" indent="-285750"/>
            <a:r>
              <a:rPr lang="en-US" dirty="0"/>
              <a:t>Easy to Use</a:t>
            </a:r>
          </a:p>
          <a:p>
            <a:pPr marL="458550" lvl="1" indent="-285750">
              <a:buClr>
                <a:srgbClr val="FF0000"/>
              </a:buClr>
            </a:pPr>
            <a:r>
              <a:rPr lang="en-US" dirty="0"/>
              <a:t>Can’t Export</a:t>
            </a:r>
          </a:p>
        </p:txBody>
      </p:sp>
      <p:sp>
        <p:nvSpPr>
          <p:cNvPr id="4" name="Footer Placeholder 3">
            <a:extLst>
              <a:ext uri="{FF2B5EF4-FFF2-40B4-BE49-F238E27FC236}">
                <a16:creationId xmlns:a16="http://schemas.microsoft.com/office/drawing/2014/main" id="{336EA325-26F3-F0C5-ED49-AE3A868DF5CB}"/>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DADF2349-A65E-6AF4-6B10-9CD75C4207D1}"/>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a:extLst>
              <a:ext uri="{FF2B5EF4-FFF2-40B4-BE49-F238E27FC236}">
                <a16:creationId xmlns:a16="http://schemas.microsoft.com/office/drawing/2014/main" id="{E87DDC2F-23D3-ADA7-2753-A613F388EFFE}"/>
              </a:ext>
            </a:extLst>
          </p:cNvPr>
          <p:cNvPicPr>
            <a:picLocks noChangeAspect="1"/>
          </p:cNvPicPr>
          <p:nvPr/>
        </p:nvPicPr>
        <p:blipFill>
          <a:blip r:embed="rId2"/>
          <a:stretch>
            <a:fillRect/>
          </a:stretch>
        </p:blipFill>
        <p:spPr>
          <a:xfrm>
            <a:off x="1145039" y="1679882"/>
            <a:ext cx="1028844" cy="1019317"/>
          </a:xfrm>
          <a:prstGeom prst="rect">
            <a:avLst/>
          </a:prstGeom>
        </p:spPr>
      </p:pic>
      <p:pic>
        <p:nvPicPr>
          <p:cNvPr id="10" name="Picture 9">
            <a:extLst>
              <a:ext uri="{FF2B5EF4-FFF2-40B4-BE49-F238E27FC236}">
                <a16:creationId xmlns:a16="http://schemas.microsoft.com/office/drawing/2014/main" id="{B9717F6D-A0EB-8EFD-4349-6A24456AC7A5}"/>
              </a:ext>
            </a:extLst>
          </p:cNvPr>
          <p:cNvPicPr>
            <a:picLocks noChangeAspect="1"/>
          </p:cNvPicPr>
          <p:nvPr/>
        </p:nvPicPr>
        <p:blipFill>
          <a:blip r:embed="rId3"/>
          <a:stretch>
            <a:fillRect/>
          </a:stretch>
        </p:blipFill>
        <p:spPr>
          <a:xfrm>
            <a:off x="2820302" y="371025"/>
            <a:ext cx="2281267" cy="6018663"/>
          </a:xfrm>
          <a:prstGeom prst="rect">
            <a:avLst/>
          </a:prstGeom>
        </p:spPr>
      </p:pic>
      <p:pic>
        <p:nvPicPr>
          <p:cNvPr id="12" name="Picture 11">
            <a:extLst>
              <a:ext uri="{FF2B5EF4-FFF2-40B4-BE49-F238E27FC236}">
                <a16:creationId xmlns:a16="http://schemas.microsoft.com/office/drawing/2014/main" id="{5592E22F-80FA-C2AD-D570-4F09FA323F70}"/>
              </a:ext>
            </a:extLst>
          </p:cNvPr>
          <p:cNvPicPr>
            <a:picLocks noChangeAspect="1"/>
          </p:cNvPicPr>
          <p:nvPr/>
        </p:nvPicPr>
        <p:blipFill>
          <a:blip r:embed="rId4"/>
          <a:stretch>
            <a:fillRect/>
          </a:stretch>
        </p:blipFill>
        <p:spPr>
          <a:xfrm>
            <a:off x="9214523" y="1476639"/>
            <a:ext cx="2292208" cy="3524876"/>
          </a:xfrm>
          <a:prstGeom prst="rect">
            <a:avLst/>
          </a:prstGeom>
        </p:spPr>
      </p:pic>
      <p:pic>
        <p:nvPicPr>
          <p:cNvPr id="13" name="Picture 12">
            <a:extLst>
              <a:ext uri="{FF2B5EF4-FFF2-40B4-BE49-F238E27FC236}">
                <a16:creationId xmlns:a16="http://schemas.microsoft.com/office/drawing/2014/main" id="{D1F8083B-0AAB-D201-8A49-52547AD20D02}"/>
              </a:ext>
            </a:extLst>
          </p:cNvPr>
          <p:cNvPicPr>
            <a:picLocks noChangeAspect="1"/>
          </p:cNvPicPr>
          <p:nvPr/>
        </p:nvPicPr>
        <p:blipFill>
          <a:blip r:embed="rId2"/>
          <a:stretch>
            <a:fillRect/>
          </a:stretch>
        </p:blipFill>
        <p:spPr>
          <a:xfrm>
            <a:off x="7492985" y="1679882"/>
            <a:ext cx="1028844" cy="1019317"/>
          </a:xfrm>
          <a:prstGeom prst="rect">
            <a:avLst/>
          </a:prstGeom>
        </p:spPr>
      </p:pic>
      <p:sp>
        <p:nvSpPr>
          <p:cNvPr id="14" name="Arrow: Right 13">
            <a:extLst>
              <a:ext uri="{FF2B5EF4-FFF2-40B4-BE49-F238E27FC236}">
                <a16:creationId xmlns:a16="http://schemas.microsoft.com/office/drawing/2014/main" id="{CBB2F558-0D0B-278A-DEDB-660B2BFAFF58}"/>
              </a:ext>
            </a:extLst>
          </p:cNvPr>
          <p:cNvSpPr/>
          <p:nvPr/>
        </p:nvSpPr>
        <p:spPr>
          <a:xfrm>
            <a:off x="2226134" y="2021867"/>
            <a:ext cx="540007" cy="395785"/>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AFBEA9E2-51AE-AFB3-37EC-0B38859B83F6}"/>
              </a:ext>
            </a:extLst>
          </p:cNvPr>
          <p:cNvSpPr/>
          <p:nvPr/>
        </p:nvSpPr>
        <p:spPr>
          <a:xfrm>
            <a:off x="8607961" y="2024048"/>
            <a:ext cx="540007" cy="395785"/>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C26BCC78-A62B-FAEA-3F04-C99B5194F2F3}"/>
              </a:ext>
            </a:extLst>
          </p:cNvPr>
          <p:cNvPicPr>
            <a:picLocks noChangeAspect="1"/>
          </p:cNvPicPr>
          <p:nvPr/>
        </p:nvPicPr>
        <p:blipFill>
          <a:blip r:embed="rId5"/>
          <a:stretch>
            <a:fillRect/>
          </a:stretch>
        </p:blipFill>
        <p:spPr>
          <a:xfrm>
            <a:off x="7797116" y="5549199"/>
            <a:ext cx="3588091" cy="983306"/>
          </a:xfrm>
          <a:prstGeom prst="rect">
            <a:avLst/>
          </a:prstGeom>
        </p:spPr>
      </p:pic>
      <p:sp>
        <p:nvSpPr>
          <p:cNvPr id="18" name="Text Placeholder 2">
            <a:extLst>
              <a:ext uri="{FF2B5EF4-FFF2-40B4-BE49-F238E27FC236}">
                <a16:creationId xmlns:a16="http://schemas.microsoft.com/office/drawing/2014/main" id="{5304B559-D67D-EAFB-B8FE-7F0F5EBB88B4}"/>
              </a:ext>
            </a:extLst>
          </p:cNvPr>
          <p:cNvSpPr txBox="1">
            <a:spLocks/>
          </p:cNvSpPr>
          <p:nvPr/>
        </p:nvSpPr>
        <p:spPr>
          <a:xfrm>
            <a:off x="26801" y="1262417"/>
            <a:ext cx="2444025" cy="395785"/>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lvl="1" indent="0">
              <a:buNone/>
            </a:pPr>
            <a:r>
              <a:rPr lang="en-US" b="1" dirty="0"/>
              <a:t>Framework Control</a:t>
            </a:r>
          </a:p>
        </p:txBody>
      </p:sp>
      <p:sp>
        <p:nvSpPr>
          <p:cNvPr id="19" name="Text Placeholder 2">
            <a:extLst>
              <a:ext uri="{FF2B5EF4-FFF2-40B4-BE49-F238E27FC236}">
                <a16:creationId xmlns:a16="http://schemas.microsoft.com/office/drawing/2014/main" id="{D630FCFE-B733-3F41-1F17-192FEDF0C4CE}"/>
              </a:ext>
            </a:extLst>
          </p:cNvPr>
          <p:cNvSpPr txBox="1">
            <a:spLocks/>
          </p:cNvSpPr>
          <p:nvPr/>
        </p:nvSpPr>
        <p:spPr>
          <a:xfrm>
            <a:off x="6054967" y="1256567"/>
            <a:ext cx="1677867" cy="395785"/>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lvl="1" indent="0">
              <a:buNone/>
            </a:pPr>
            <a:r>
              <a:rPr lang="en-US" b="1" dirty="0"/>
              <a:t>User Control</a:t>
            </a:r>
          </a:p>
        </p:txBody>
      </p:sp>
      <p:sp>
        <p:nvSpPr>
          <p:cNvPr id="21" name="Speech Bubble: Rectangle 20">
            <a:extLst>
              <a:ext uri="{FF2B5EF4-FFF2-40B4-BE49-F238E27FC236}">
                <a16:creationId xmlns:a16="http://schemas.microsoft.com/office/drawing/2014/main" id="{5F961D88-2B00-0DA4-ECDE-2EDF985A0C9F}"/>
              </a:ext>
            </a:extLst>
          </p:cNvPr>
          <p:cNvSpPr/>
          <p:nvPr/>
        </p:nvSpPr>
        <p:spPr>
          <a:xfrm>
            <a:off x="9177867" y="5113815"/>
            <a:ext cx="2411306" cy="331946"/>
          </a:xfrm>
          <a:prstGeom prst="wedgeRectCallout">
            <a:avLst>
              <a:gd name="adj1" fmla="val -16744"/>
              <a:gd name="adj2" fmla="val 13082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FB_HMI_CRYO_PUMP</a:t>
            </a:r>
            <a:endParaRPr lang="en-GB" sz="1600" dirty="0"/>
          </a:p>
        </p:txBody>
      </p:sp>
      <p:sp>
        <p:nvSpPr>
          <p:cNvPr id="22" name="Text Placeholder 2">
            <a:extLst>
              <a:ext uri="{FF2B5EF4-FFF2-40B4-BE49-F238E27FC236}">
                <a16:creationId xmlns:a16="http://schemas.microsoft.com/office/drawing/2014/main" id="{253666D0-D43C-2F4D-C47E-D0BFBA3C5F1C}"/>
              </a:ext>
            </a:extLst>
          </p:cNvPr>
          <p:cNvSpPr txBox="1">
            <a:spLocks/>
          </p:cNvSpPr>
          <p:nvPr/>
        </p:nvSpPr>
        <p:spPr>
          <a:xfrm>
            <a:off x="152169" y="2786684"/>
            <a:ext cx="2607754" cy="3101399"/>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marL="458550" lvl="1" indent="-285750"/>
            <a:r>
              <a:rPr lang="en-US" dirty="0"/>
              <a:t>Basic Data Types</a:t>
            </a:r>
          </a:p>
          <a:p>
            <a:pPr marL="458550" lvl="1" indent="-285750"/>
            <a:r>
              <a:rPr lang="en-US" dirty="0"/>
              <a:t>More Flexibility and tailored for our use case.</a:t>
            </a:r>
          </a:p>
          <a:p>
            <a:pPr marL="458550" lvl="1" indent="-285750"/>
            <a:r>
              <a:rPr lang="en-US" dirty="0"/>
              <a:t>Export as </a:t>
            </a:r>
            <a:r>
              <a:rPr lang="en-US" dirty="0" err="1"/>
              <a:t>Nuget</a:t>
            </a:r>
            <a:r>
              <a:rPr lang="en-US" dirty="0"/>
              <a:t> packages</a:t>
            </a:r>
          </a:p>
          <a:p>
            <a:pPr marL="458550" lvl="1" indent="-285750">
              <a:buClr>
                <a:srgbClr val="FF0000"/>
              </a:buClr>
            </a:pPr>
            <a:r>
              <a:rPr lang="en-US" dirty="0"/>
              <a:t>Harder to implement</a:t>
            </a:r>
          </a:p>
        </p:txBody>
      </p:sp>
      <p:cxnSp>
        <p:nvCxnSpPr>
          <p:cNvPr id="24" name="Straight Connector 23">
            <a:extLst>
              <a:ext uri="{FF2B5EF4-FFF2-40B4-BE49-F238E27FC236}">
                <a16:creationId xmlns:a16="http://schemas.microsoft.com/office/drawing/2014/main" id="{A78EDB3E-3415-F8B6-A11F-CC462E76870B}"/>
              </a:ext>
            </a:extLst>
          </p:cNvPr>
          <p:cNvCxnSpPr>
            <a:cxnSpLocks/>
          </p:cNvCxnSpPr>
          <p:nvPr/>
        </p:nvCxnSpPr>
        <p:spPr>
          <a:xfrm flipV="1">
            <a:off x="5911695" y="102863"/>
            <a:ext cx="0" cy="6550858"/>
          </a:xfrm>
          <a:prstGeom prst="line">
            <a:avLst/>
          </a:prstGeom>
          <a:ln w="28575">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20D0F746-9E8B-1BA7-DB3D-0FF2625C3165}"/>
              </a:ext>
            </a:extLst>
          </p:cNvPr>
          <p:cNvSpPr/>
          <p:nvPr/>
        </p:nvSpPr>
        <p:spPr>
          <a:xfrm>
            <a:off x="7732834" y="5068547"/>
            <a:ext cx="3990538" cy="1639073"/>
          </a:xfrm>
          <a:prstGeom prst="rect">
            <a:avLst/>
          </a:prstGeom>
          <a:noFill/>
          <a:ln w="19050">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sp>
        <p:nvSpPr>
          <p:cNvPr id="26" name="Rectangle 25">
            <a:extLst>
              <a:ext uri="{FF2B5EF4-FFF2-40B4-BE49-F238E27FC236}">
                <a16:creationId xmlns:a16="http://schemas.microsoft.com/office/drawing/2014/main" id="{A918298F-A99D-1768-D834-58BA93CE6C2A}"/>
              </a:ext>
            </a:extLst>
          </p:cNvPr>
          <p:cNvSpPr/>
          <p:nvPr/>
        </p:nvSpPr>
        <p:spPr>
          <a:xfrm>
            <a:off x="9214523" y="3132322"/>
            <a:ext cx="2291442" cy="170097"/>
          </a:xfrm>
          <a:prstGeom prst="rect">
            <a:avLst/>
          </a:prstGeom>
          <a:noFill/>
          <a:ln w="19050">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cxnSp>
        <p:nvCxnSpPr>
          <p:cNvPr id="28" name="Connector: Elbow 27">
            <a:extLst>
              <a:ext uri="{FF2B5EF4-FFF2-40B4-BE49-F238E27FC236}">
                <a16:creationId xmlns:a16="http://schemas.microsoft.com/office/drawing/2014/main" id="{754CD117-E7CE-651A-98AF-35E590502364}"/>
              </a:ext>
            </a:extLst>
          </p:cNvPr>
          <p:cNvCxnSpPr>
            <a:cxnSpLocks/>
            <a:stCxn id="26" idx="3"/>
            <a:endCxn id="25" idx="3"/>
          </p:cNvCxnSpPr>
          <p:nvPr/>
        </p:nvCxnSpPr>
        <p:spPr>
          <a:xfrm>
            <a:off x="11505965" y="3217371"/>
            <a:ext cx="217407" cy="2670713"/>
          </a:xfrm>
          <a:prstGeom prst="bentConnector3">
            <a:avLst>
              <a:gd name="adj1" fmla="val 178302"/>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209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10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1000"/>
                                        <p:tgtEl>
                                          <p:spTgt spid="26"/>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35B35BFB-42AE-4FF0-46B9-EF4521BD1858}"/>
              </a:ext>
            </a:extLst>
          </p:cNvPr>
          <p:cNvSpPr>
            <a:spLocks noGrp="1"/>
          </p:cNvSpPr>
          <p:nvPr>
            <p:ph type="title"/>
          </p:nvPr>
        </p:nvSpPr>
        <p:spPr/>
        <p:txBody>
          <a:bodyPr/>
          <a:lstStyle/>
          <a:p>
            <a:r>
              <a:rPr lang="en-US" dirty="0" err="1"/>
              <a:t>Cryo</a:t>
            </a:r>
            <a:r>
              <a:rPr lang="en-US" dirty="0"/>
              <a:t> HMI Framework Controls</a:t>
            </a:r>
            <a:endParaRPr lang="en-GB" dirty="0"/>
          </a:p>
        </p:txBody>
      </p:sp>
      <p:sp>
        <p:nvSpPr>
          <p:cNvPr id="19" name="Text Placeholder 18">
            <a:extLst>
              <a:ext uri="{FF2B5EF4-FFF2-40B4-BE49-F238E27FC236}">
                <a16:creationId xmlns:a16="http://schemas.microsoft.com/office/drawing/2014/main" id="{AEFCD82C-7A2A-A0E9-2EA7-5FB0A43F16B9}"/>
              </a:ext>
            </a:extLst>
          </p:cNvPr>
          <p:cNvSpPr>
            <a:spLocks noGrp="1"/>
          </p:cNvSpPr>
          <p:nvPr>
            <p:ph type="body" sz="quarter" idx="13"/>
          </p:nvPr>
        </p:nvSpPr>
        <p:spPr>
          <a:xfrm>
            <a:off x="936624" y="1613648"/>
            <a:ext cx="10317164" cy="4307728"/>
          </a:xfrm>
        </p:spPr>
        <p:txBody>
          <a:bodyPr/>
          <a:lstStyle/>
          <a:p>
            <a:pPr lvl="1"/>
            <a:r>
              <a:rPr lang="en-US" dirty="0"/>
              <a:t>Framework Controls are separated into four categories</a:t>
            </a:r>
          </a:p>
          <a:p>
            <a:pPr lvl="2"/>
            <a:r>
              <a:rPr lang="en-US" b="1" dirty="0"/>
              <a:t>Symbols</a:t>
            </a:r>
          </a:p>
          <a:p>
            <a:pPr lvl="2"/>
            <a:r>
              <a:rPr lang="en-US" b="1" dirty="0"/>
              <a:t>Components</a:t>
            </a:r>
          </a:p>
          <a:p>
            <a:pPr lvl="2"/>
            <a:r>
              <a:rPr lang="en-US" b="1" dirty="0"/>
              <a:t>Controls</a:t>
            </a:r>
          </a:p>
          <a:p>
            <a:pPr lvl="2"/>
            <a:r>
              <a:rPr lang="en-US" b="1" dirty="0"/>
              <a:t>Sequences</a:t>
            </a:r>
            <a:endParaRPr lang="en-GB" dirty="0"/>
          </a:p>
          <a:p>
            <a:endParaRPr lang="en-GB" dirty="0"/>
          </a:p>
        </p:txBody>
      </p:sp>
      <p:sp>
        <p:nvSpPr>
          <p:cNvPr id="4" name="Footer Placeholder 3">
            <a:extLst>
              <a:ext uri="{FF2B5EF4-FFF2-40B4-BE49-F238E27FC236}">
                <a16:creationId xmlns:a16="http://schemas.microsoft.com/office/drawing/2014/main" id="{AE6234BE-865E-3BF8-335F-E2EB002A8559}"/>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C63D82F2-F0B6-48D0-28FA-91D4B3699A44}"/>
              </a:ext>
            </a:extLst>
          </p:cNvPr>
          <p:cNvSpPr>
            <a:spLocks noGrp="1"/>
          </p:cNvSpPr>
          <p:nvPr>
            <p:ph type="dt" sz="half" idx="2"/>
          </p:nvPr>
        </p:nvSpPr>
        <p:spPr/>
        <p:txBody>
          <a:bodyPr/>
          <a:lstStyle/>
          <a:p>
            <a:r>
              <a:rPr lang="en-US" noProof="0"/>
              <a:t>Data Classification: ESO PUBLIC</a:t>
            </a:r>
            <a:endParaRPr lang="en-GB" noProof="0" dirty="0"/>
          </a:p>
        </p:txBody>
      </p:sp>
      <p:grpSp>
        <p:nvGrpSpPr>
          <p:cNvPr id="14" name="Group 13">
            <a:extLst>
              <a:ext uri="{FF2B5EF4-FFF2-40B4-BE49-F238E27FC236}">
                <a16:creationId xmlns:a16="http://schemas.microsoft.com/office/drawing/2014/main" id="{B93B9FAC-697E-2803-9B56-A803F1F9CA7F}"/>
              </a:ext>
            </a:extLst>
          </p:cNvPr>
          <p:cNvGrpSpPr/>
          <p:nvPr/>
        </p:nvGrpSpPr>
        <p:grpSpPr>
          <a:xfrm>
            <a:off x="7722342" y="1448597"/>
            <a:ext cx="3538341" cy="2122533"/>
            <a:chOff x="6628268" y="2075698"/>
            <a:chExt cx="2109730" cy="3686887"/>
          </a:xfrm>
        </p:grpSpPr>
        <p:sp>
          <p:nvSpPr>
            <p:cNvPr id="15" name="Rectangle 14">
              <a:extLst>
                <a:ext uri="{FF2B5EF4-FFF2-40B4-BE49-F238E27FC236}">
                  <a16:creationId xmlns:a16="http://schemas.microsoft.com/office/drawing/2014/main" id="{60F9C721-87D1-35FF-0CD0-C132FA7C1FFE}"/>
                </a:ext>
              </a:extLst>
            </p:cNvPr>
            <p:cNvSpPr/>
            <p:nvPr/>
          </p:nvSpPr>
          <p:spPr>
            <a:xfrm>
              <a:off x="6628268" y="2075698"/>
              <a:ext cx="2109730" cy="3686887"/>
            </a:xfrm>
            <a:prstGeom prst="rect">
              <a:avLst/>
            </a:prstGeom>
            <a:ln w="28575"/>
          </p:spPr>
          <p:style>
            <a:lnRef idx="2">
              <a:schemeClr val="accent2"/>
            </a:lnRef>
            <a:fillRef idx="1">
              <a:schemeClr val="lt1"/>
            </a:fillRef>
            <a:effectRef idx="0">
              <a:schemeClr val="accent2"/>
            </a:effectRef>
            <a:fontRef idx="minor">
              <a:schemeClr val="dk1"/>
            </a:fontRef>
          </p:style>
          <p:txBody>
            <a:bodyPr rtlCol="0" anchor="t"/>
            <a:lstStyle/>
            <a:p>
              <a:pPr algn="ctr"/>
              <a:r>
                <a:rPr lang="en-US" dirty="0"/>
                <a:t>PLC</a:t>
              </a:r>
            </a:p>
          </p:txBody>
        </p:sp>
        <p:sp>
          <p:nvSpPr>
            <p:cNvPr id="16" name="Rectangle 15">
              <a:extLst>
                <a:ext uri="{FF2B5EF4-FFF2-40B4-BE49-F238E27FC236}">
                  <a16:creationId xmlns:a16="http://schemas.microsoft.com/office/drawing/2014/main" id="{39753913-5C78-8A3A-899C-8055C08FE639}"/>
                </a:ext>
              </a:extLst>
            </p:cNvPr>
            <p:cNvSpPr/>
            <p:nvPr/>
          </p:nvSpPr>
          <p:spPr>
            <a:xfrm>
              <a:off x="6687227" y="2631774"/>
              <a:ext cx="1991749" cy="2895917"/>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US" dirty="0">
                  <a:ln w="0"/>
                  <a:solidFill>
                    <a:schemeClr val="tx1"/>
                  </a:solidFill>
                  <a:effectLst>
                    <a:outerShdw blurRad="38100" dist="19050" dir="2700000" algn="tl" rotWithShape="0">
                      <a:schemeClr val="dk1">
                        <a:alpha val="40000"/>
                      </a:schemeClr>
                    </a:outerShdw>
                  </a:effectLst>
                </a:rPr>
                <a:t>PLC Application</a:t>
              </a:r>
            </a:p>
            <a:p>
              <a:pPr algn="ctr"/>
              <a:r>
                <a:rPr lang="en-US" dirty="0">
                  <a:ln w="0"/>
                  <a:solidFill>
                    <a:schemeClr val="tx1"/>
                  </a:solidFill>
                  <a:effectLst>
                    <a:outerShdw blurRad="38100" dist="19050" dir="2700000" algn="tl" rotWithShape="0">
                      <a:schemeClr val="dk1">
                        <a:alpha val="40000"/>
                      </a:schemeClr>
                    </a:outerShdw>
                  </a:effectLst>
                </a:rPr>
                <a:t>(</a:t>
              </a:r>
              <a:r>
                <a:rPr lang="en-US" b="1" dirty="0" err="1">
                  <a:ln w="0"/>
                  <a:solidFill>
                    <a:schemeClr val="tx1"/>
                  </a:solidFill>
                  <a:effectLst>
                    <a:outerShdw blurRad="38100" dist="19050" dir="2700000" algn="tl" rotWithShape="0">
                      <a:schemeClr val="dk1">
                        <a:alpha val="40000"/>
                      </a:schemeClr>
                    </a:outerShdw>
                  </a:effectLst>
                </a:rPr>
                <a:t>Cryo</a:t>
              </a:r>
              <a:r>
                <a:rPr lang="en-US" b="1" dirty="0">
                  <a:ln w="0"/>
                  <a:solidFill>
                    <a:schemeClr val="tx1"/>
                  </a:solidFill>
                  <a:effectLst>
                    <a:outerShdw blurRad="38100" dist="19050" dir="2700000" algn="tl" rotWithShape="0">
                      <a:schemeClr val="dk1">
                        <a:alpha val="40000"/>
                      </a:schemeClr>
                    </a:outerShdw>
                  </a:effectLst>
                </a:rPr>
                <a:t> PLC Example Project</a:t>
              </a:r>
              <a:r>
                <a:rPr lang="en-US" dirty="0">
                  <a:ln w="0"/>
                  <a:solidFill>
                    <a:schemeClr val="tx1"/>
                  </a:solidFill>
                  <a:effectLst>
                    <a:outerShdw blurRad="38100" dist="19050" dir="2700000" algn="tl" rotWithShape="0">
                      <a:schemeClr val="dk1">
                        <a:alpha val="40000"/>
                      </a:schemeClr>
                    </a:outerShdw>
                  </a:effectLst>
                </a:rPr>
                <a:t>) </a:t>
              </a:r>
              <a:endParaRPr lang="en-GB" dirty="0">
                <a:ln w="0"/>
                <a:solidFill>
                  <a:schemeClr val="tx1"/>
                </a:solidFill>
                <a:effectLst>
                  <a:outerShdw blurRad="38100" dist="19050" dir="2700000" algn="tl" rotWithShape="0">
                    <a:schemeClr val="dk1">
                      <a:alpha val="40000"/>
                    </a:schemeClr>
                  </a:outerShdw>
                </a:effectLst>
              </a:endParaRPr>
            </a:p>
          </p:txBody>
        </p:sp>
        <p:sp>
          <p:nvSpPr>
            <p:cNvPr id="18" name="Rectangle 17">
              <a:extLst>
                <a:ext uri="{FF2B5EF4-FFF2-40B4-BE49-F238E27FC236}">
                  <a16:creationId xmlns:a16="http://schemas.microsoft.com/office/drawing/2014/main" id="{EA8298A1-9251-9170-5F50-F9A70A1B6872}"/>
                </a:ext>
              </a:extLst>
            </p:cNvPr>
            <p:cNvSpPr/>
            <p:nvPr/>
          </p:nvSpPr>
          <p:spPr>
            <a:xfrm>
              <a:off x="6934902" y="3935965"/>
              <a:ext cx="1543894" cy="1266737"/>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Libraries</a:t>
              </a:r>
            </a:p>
            <a:p>
              <a:pPr algn="ctr"/>
              <a:r>
                <a:rPr lang="en-US" sz="1600" b="1" dirty="0" err="1"/>
                <a:t>Cryo</a:t>
              </a:r>
              <a:r>
                <a:rPr lang="en-US" sz="1600" b="1" dirty="0"/>
                <a:t> Lib</a:t>
              </a:r>
            </a:p>
            <a:p>
              <a:pPr algn="ctr"/>
              <a:r>
                <a:rPr lang="en-US" sz="1600" b="1" dirty="0" err="1"/>
                <a:t>CryoHmi</a:t>
              </a:r>
              <a:r>
                <a:rPr lang="en-US" sz="1600" b="1" dirty="0"/>
                <a:t> Lib</a:t>
              </a:r>
              <a:endParaRPr lang="en-GB" sz="1600" dirty="0"/>
            </a:p>
          </p:txBody>
        </p:sp>
      </p:grpSp>
      <p:cxnSp>
        <p:nvCxnSpPr>
          <p:cNvPr id="20" name="Straight Arrow Connector 19">
            <a:extLst>
              <a:ext uri="{FF2B5EF4-FFF2-40B4-BE49-F238E27FC236}">
                <a16:creationId xmlns:a16="http://schemas.microsoft.com/office/drawing/2014/main" id="{35541736-6E2E-B706-2002-9FB7A5D052B1}"/>
              </a:ext>
            </a:extLst>
          </p:cNvPr>
          <p:cNvCxnSpPr>
            <a:cxnSpLocks/>
            <a:stCxn id="15" idx="2"/>
            <a:endCxn id="22" idx="0"/>
          </p:cNvCxnSpPr>
          <p:nvPr/>
        </p:nvCxnSpPr>
        <p:spPr>
          <a:xfrm>
            <a:off x="9491513" y="3571130"/>
            <a:ext cx="0" cy="568126"/>
          </a:xfrm>
          <a:prstGeom prst="straightConnector1">
            <a:avLst/>
          </a:prstGeom>
          <a:ln w="38100">
            <a:solidFill>
              <a:srgbClr val="C00000"/>
            </a:solidFill>
            <a:headEnd type="arrow" w="med" len="med"/>
            <a:tailEnd type="arrow" w="med" len="med"/>
          </a:ln>
        </p:spPr>
        <p:style>
          <a:lnRef idx="3">
            <a:schemeClr val="accent5"/>
          </a:lnRef>
          <a:fillRef idx="0">
            <a:schemeClr val="accent5"/>
          </a:fillRef>
          <a:effectRef idx="2">
            <a:schemeClr val="accent5"/>
          </a:effectRef>
          <a:fontRef idx="minor">
            <a:schemeClr val="tx1"/>
          </a:fontRef>
        </p:style>
      </p:cxnSp>
      <p:sp>
        <p:nvSpPr>
          <p:cNvPr id="22" name="Rectangle 21">
            <a:extLst>
              <a:ext uri="{FF2B5EF4-FFF2-40B4-BE49-F238E27FC236}">
                <a16:creationId xmlns:a16="http://schemas.microsoft.com/office/drawing/2014/main" id="{F70FEEE3-59E2-1C89-F096-5AD3D50D0136}"/>
              </a:ext>
            </a:extLst>
          </p:cNvPr>
          <p:cNvSpPr/>
          <p:nvPr/>
        </p:nvSpPr>
        <p:spPr>
          <a:xfrm>
            <a:off x="7722342" y="4139256"/>
            <a:ext cx="3538341" cy="1834377"/>
          </a:xfrm>
          <a:prstGeom prst="rect">
            <a:avLst/>
          </a:prstGeom>
          <a:ln w="28575"/>
        </p:spPr>
        <p:style>
          <a:lnRef idx="2">
            <a:schemeClr val="accent2"/>
          </a:lnRef>
          <a:fillRef idx="1">
            <a:schemeClr val="lt1"/>
          </a:fillRef>
          <a:effectRef idx="0">
            <a:schemeClr val="accent2"/>
          </a:effectRef>
          <a:fontRef idx="minor">
            <a:schemeClr val="dk1"/>
          </a:fontRef>
        </p:style>
        <p:txBody>
          <a:bodyPr rtlCol="0" anchor="t"/>
          <a:lstStyle/>
          <a:p>
            <a:pPr algn="ctr"/>
            <a:r>
              <a:rPr lang="en-US" dirty="0"/>
              <a:t>HMI Server TF2000</a:t>
            </a:r>
            <a:endParaRPr lang="en-GB" dirty="0"/>
          </a:p>
        </p:txBody>
      </p:sp>
      <p:sp>
        <p:nvSpPr>
          <p:cNvPr id="23" name="Rectangle 22">
            <a:extLst>
              <a:ext uri="{FF2B5EF4-FFF2-40B4-BE49-F238E27FC236}">
                <a16:creationId xmlns:a16="http://schemas.microsoft.com/office/drawing/2014/main" id="{B92D042C-C1A5-9CE0-5162-8E334E76A871}"/>
              </a:ext>
            </a:extLst>
          </p:cNvPr>
          <p:cNvSpPr/>
          <p:nvPr/>
        </p:nvSpPr>
        <p:spPr>
          <a:xfrm>
            <a:off x="7822682" y="4485232"/>
            <a:ext cx="3340469" cy="1334891"/>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US" dirty="0">
                <a:ln w="0"/>
                <a:solidFill>
                  <a:schemeClr val="tx1"/>
                </a:solidFill>
                <a:effectLst>
                  <a:outerShdw blurRad="38100" dist="19050" dir="2700000" algn="tl" rotWithShape="0">
                    <a:schemeClr val="dk1">
                      <a:alpha val="40000"/>
                    </a:schemeClr>
                  </a:outerShdw>
                </a:effectLst>
              </a:rPr>
              <a:t>HMI Application</a:t>
            </a:r>
          </a:p>
          <a:p>
            <a:pPr algn="ctr"/>
            <a:r>
              <a:rPr lang="en-US" dirty="0">
                <a:ln w="0"/>
                <a:solidFill>
                  <a:schemeClr val="tx1"/>
                </a:solidFill>
                <a:effectLst>
                  <a:outerShdw blurRad="38100" dist="19050" dir="2700000" algn="tl" rotWithShape="0">
                    <a:schemeClr val="dk1">
                      <a:alpha val="40000"/>
                    </a:schemeClr>
                  </a:outerShdw>
                </a:effectLst>
              </a:rPr>
              <a:t>(</a:t>
            </a:r>
            <a:r>
              <a:rPr lang="en-US" b="1" dirty="0" err="1">
                <a:ln w="0"/>
                <a:solidFill>
                  <a:schemeClr val="tx1"/>
                </a:solidFill>
                <a:effectLst>
                  <a:outerShdw blurRad="38100" dist="19050" dir="2700000" algn="tl" rotWithShape="0">
                    <a:schemeClr val="dk1">
                      <a:alpha val="40000"/>
                    </a:schemeClr>
                  </a:outerShdw>
                </a:effectLst>
              </a:rPr>
              <a:t>Cryo</a:t>
            </a:r>
            <a:r>
              <a:rPr lang="en-US" b="1" dirty="0">
                <a:ln w="0"/>
                <a:solidFill>
                  <a:schemeClr val="tx1"/>
                </a:solidFill>
                <a:effectLst>
                  <a:outerShdw blurRad="38100" dist="19050" dir="2700000" algn="tl" rotWithShape="0">
                    <a:schemeClr val="dk1">
                      <a:alpha val="40000"/>
                    </a:schemeClr>
                  </a:outerShdw>
                </a:effectLst>
              </a:rPr>
              <a:t> HMI Template Project</a:t>
            </a:r>
            <a:r>
              <a:rPr lang="en-US" dirty="0">
                <a:ln w="0"/>
                <a:solidFill>
                  <a:schemeClr val="tx1"/>
                </a:solidFill>
                <a:effectLst>
                  <a:outerShdw blurRad="38100" dist="19050" dir="2700000" algn="tl" rotWithShape="0">
                    <a:schemeClr val="dk1">
                      <a:alpha val="40000"/>
                    </a:schemeClr>
                  </a:outerShdw>
                </a:effectLst>
              </a:rPr>
              <a:t>) </a:t>
            </a:r>
            <a:endParaRPr lang="en-GB" dirty="0">
              <a:ln w="0"/>
              <a:solidFill>
                <a:schemeClr val="tx1"/>
              </a:solidFill>
              <a:effectLst>
                <a:outerShdw blurRad="38100" dist="19050" dir="2700000" algn="tl" rotWithShape="0">
                  <a:schemeClr val="dk1">
                    <a:alpha val="40000"/>
                  </a:schemeClr>
                </a:outerShdw>
              </a:effectLst>
            </a:endParaRPr>
          </a:p>
        </p:txBody>
      </p:sp>
      <p:sp>
        <p:nvSpPr>
          <p:cNvPr id="24" name="Rectangle 23">
            <a:extLst>
              <a:ext uri="{FF2B5EF4-FFF2-40B4-BE49-F238E27FC236}">
                <a16:creationId xmlns:a16="http://schemas.microsoft.com/office/drawing/2014/main" id="{CCE007F4-6FFF-FEE7-26D9-CD6F9707AF5F}"/>
              </a:ext>
            </a:extLst>
          </p:cNvPr>
          <p:cNvSpPr/>
          <p:nvPr/>
        </p:nvSpPr>
        <p:spPr>
          <a:xfrm>
            <a:off x="8238107" y="5169764"/>
            <a:ext cx="2587856" cy="587083"/>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Libraries:</a:t>
            </a:r>
          </a:p>
          <a:p>
            <a:pPr algn="ctr"/>
            <a:r>
              <a:rPr lang="en-US" sz="1600" b="1" dirty="0" err="1"/>
              <a:t>Cryo</a:t>
            </a:r>
            <a:r>
              <a:rPr lang="en-US" sz="1600" b="1" dirty="0"/>
              <a:t> HMI Framework</a:t>
            </a:r>
            <a:endParaRPr lang="en-GB" sz="1600" b="1" dirty="0"/>
          </a:p>
        </p:txBody>
      </p:sp>
      <p:sp>
        <p:nvSpPr>
          <p:cNvPr id="25" name="TextBox 24">
            <a:extLst>
              <a:ext uri="{FF2B5EF4-FFF2-40B4-BE49-F238E27FC236}">
                <a16:creationId xmlns:a16="http://schemas.microsoft.com/office/drawing/2014/main" id="{3CEE423D-F551-0F47-8CA6-B28BB0FA3D12}"/>
              </a:ext>
            </a:extLst>
          </p:cNvPr>
          <p:cNvSpPr txBox="1"/>
          <p:nvPr/>
        </p:nvSpPr>
        <p:spPr>
          <a:xfrm>
            <a:off x="8774548" y="3670527"/>
            <a:ext cx="957742" cy="369332"/>
          </a:xfrm>
          <a:prstGeom prst="rect">
            <a:avLst/>
          </a:prstGeom>
          <a:noFill/>
        </p:spPr>
        <p:txBody>
          <a:bodyPr wrap="square" rtlCol="0">
            <a:spAutoFit/>
          </a:bodyPr>
          <a:lstStyle/>
          <a:p>
            <a:r>
              <a:rPr lang="en-US" dirty="0"/>
              <a:t>ADS</a:t>
            </a:r>
            <a:endParaRPr lang="en-GB" dirty="0"/>
          </a:p>
        </p:txBody>
      </p:sp>
      <p:pic>
        <p:nvPicPr>
          <p:cNvPr id="3" name="Picture 2">
            <a:extLst>
              <a:ext uri="{FF2B5EF4-FFF2-40B4-BE49-F238E27FC236}">
                <a16:creationId xmlns:a16="http://schemas.microsoft.com/office/drawing/2014/main" id="{C7A8F2F5-8826-28E1-3D69-99E42E5223A9}"/>
              </a:ext>
            </a:extLst>
          </p:cNvPr>
          <p:cNvPicPr>
            <a:picLocks noChangeAspect="1"/>
          </p:cNvPicPr>
          <p:nvPr/>
        </p:nvPicPr>
        <p:blipFill>
          <a:blip r:embed="rId2"/>
          <a:stretch>
            <a:fillRect/>
          </a:stretch>
        </p:blipFill>
        <p:spPr>
          <a:xfrm>
            <a:off x="7814330" y="57957"/>
            <a:ext cx="3229148" cy="6562204"/>
          </a:xfrm>
          <a:prstGeom prst="rect">
            <a:avLst/>
          </a:prstGeom>
        </p:spPr>
      </p:pic>
    </p:spTree>
    <p:extLst>
      <p:ext uri="{BB962C8B-B14F-4D97-AF65-F5344CB8AC3E}">
        <p14:creationId xmlns:p14="http://schemas.microsoft.com/office/powerpoint/2010/main" val="271702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C2ECB-C36C-0404-9560-727D51B60959}"/>
              </a:ext>
            </a:extLst>
          </p:cNvPr>
          <p:cNvSpPr>
            <a:spLocks noGrp="1"/>
          </p:cNvSpPr>
          <p:nvPr>
            <p:ph type="title"/>
          </p:nvPr>
        </p:nvSpPr>
        <p:spPr/>
        <p:txBody>
          <a:bodyPr/>
          <a:lstStyle/>
          <a:p>
            <a:r>
              <a:rPr lang="en-US" dirty="0"/>
              <a:t>Symbols</a:t>
            </a:r>
            <a:endParaRPr lang="en-GB" dirty="0"/>
          </a:p>
        </p:txBody>
      </p:sp>
      <p:sp>
        <p:nvSpPr>
          <p:cNvPr id="3" name="Text Placeholder 2">
            <a:extLst>
              <a:ext uri="{FF2B5EF4-FFF2-40B4-BE49-F238E27FC236}">
                <a16:creationId xmlns:a16="http://schemas.microsoft.com/office/drawing/2014/main" id="{6F586841-FA2D-4203-3895-B9F4A7C90628}"/>
              </a:ext>
            </a:extLst>
          </p:cNvPr>
          <p:cNvSpPr>
            <a:spLocks noGrp="1"/>
          </p:cNvSpPr>
          <p:nvPr>
            <p:ph type="body" sz="quarter" idx="13"/>
          </p:nvPr>
        </p:nvSpPr>
        <p:spPr>
          <a:xfrm>
            <a:off x="936625" y="1697218"/>
            <a:ext cx="4969226" cy="3905375"/>
          </a:xfrm>
        </p:spPr>
        <p:txBody>
          <a:bodyPr/>
          <a:lstStyle/>
          <a:p>
            <a:pPr lvl="1"/>
            <a:r>
              <a:rPr lang="en-US" dirty="0"/>
              <a:t>11 Symbols are currently supported.</a:t>
            </a:r>
          </a:p>
          <a:p>
            <a:pPr lvl="1"/>
            <a:endParaRPr lang="en-GB" dirty="0"/>
          </a:p>
        </p:txBody>
      </p:sp>
      <p:sp>
        <p:nvSpPr>
          <p:cNvPr id="4" name="Footer Placeholder 3">
            <a:extLst>
              <a:ext uri="{FF2B5EF4-FFF2-40B4-BE49-F238E27FC236}">
                <a16:creationId xmlns:a16="http://schemas.microsoft.com/office/drawing/2014/main" id="{6D09282F-94CF-F6BA-695C-5EE9CA9492B9}"/>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pic>
        <p:nvPicPr>
          <p:cNvPr id="19" name="Picture 18">
            <a:extLst>
              <a:ext uri="{FF2B5EF4-FFF2-40B4-BE49-F238E27FC236}">
                <a16:creationId xmlns:a16="http://schemas.microsoft.com/office/drawing/2014/main" id="{7EAB3DBB-7B28-4687-95DF-A7034916067A}"/>
              </a:ext>
            </a:extLst>
          </p:cNvPr>
          <p:cNvPicPr>
            <a:picLocks noChangeAspect="1"/>
          </p:cNvPicPr>
          <p:nvPr/>
        </p:nvPicPr>
        <p:blipFill>
          <a:blip r:embed="rId3"/>
          <a:stretch>
            <a:fillRect/>
          </a:stretch>
        </p:blipFill>
        <p:spPr>
          <a:xfrm>
            <a:off x="984535" y="2013676"/>
            <a:ext cx="4174694" cy="4325678"/>
          </a:xfrm>
          <a:prstGeom prst="rect">
            <a:avLst/>
          </a:prstGeom>
        </p:spPr>
      </p:pic>
      <p:sp>
        <p:nvSpPr>
          <p:cNvPr id="20" name="Text Placeholder 2">
            <a:extLst>
              <a:ext uri="{FF2B5EF4-FFF2-40B4-BE49-F238E27FC236}">
                <a16:creationId xmlns:a16="http://schemas.microsoft.com/office/drawing/2014/main" id="{0C34D511-BE2E-12A4-85D5-5E52CBE64FEB}"/>
              </a:ext>
            </a:extLst>
          </p:cNvPr>
          <p:cNvSpPr txBox="1">
            <a:spLocks/>
          </p:cNvSpPr>
          <p:nvPr/>
        </p:nvSpPr>
        <p:spPr>
          <a:xfrm>
            <a:off x="5778476" y="1698617"/>
            <a:ext cx="4969226" cy="725802"/>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lvl="1"/>
            <a:r>
              <a:rPr lang="en-US" dirty="0"/>
              <a:t>They support 4 states.</a:t>
            </a:r>
          </a:p>
          <a:p>
            <a:pPr lvl="1"/>
            <a:endParaRPr lang="en-GB" dirty="0"/>
          </a:p>
        </p:txBody>
      </p:sp>
      <p:pic>
        <p:nvPicPr>
          <p:cNvPr id="22" name="Picture 21" descr="A green and black circles&#10;&#10;Description automatically generated">
            <a:extLst>
              <a:ext uri="{FF2B5EF4-FFF2-40B4-BE49-F238E27FC236}">
                <a16:creationId xmlns:a16="http://schemas.microsoft.com/office/drawing/2014/main" id="{18A866C4-63C8-FB5E-A0C1-78DB8E263C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5851" y="2016932"/>
            <a:ext cx="4286250" cy="1333500"/>
          </a:xfrm>
          <a:prstGeom prst="rect">
            <a:avLst/>
          </a:prstGeom>
        </p:spPr>
      </p:pic>
      <p:sp>
        <p:nvSpPr>
          <p:cNvPr id="23" name="Text Placeholder 2">
            <a:extLst>
              <a:ext uri="{FF2B5EF4-FFF2-40B4-BE49-F238E27FC236}">
                <a16:creationId xmlns:a16="http://schemas.microsoft.com/office/drawing/2014/main" id="{ABAE7D60-3461-23C5-D174-71AF852D1160}"/>
              </a:ext>
            </a:extLst>
          </p:cNvPr>
          <p:cNvSpPr txBox="1">
            <a:spLocks/>
          </p:cNvSpPr>
          <p:nvPr/>
        </p:nvSpPr>
        <p:spPr>
          <a:xfrm>
            <a:off x="5772883" y="3773069"/>
            <a:ext cx="4969226" cy="725802"/>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lvl="1"/>
            <a:r>
              <a:rPr lang="en-US" dirty="0"/>
              <a:t>Can be rotated on 90 degrees step.</a:t>
            </a:r>
          </a:p>
          <a:p>
            <a:pPr lvl="1"/>
            <a:endParaRPr lang="en-GB" dirty="0"/>
          </a:p>
        </p:txBody>
      </p:sp>
      <p:pic>
        <p:nvPicPr>
          <p:cNvPr id="25" name="Picture 24" descr="A two circles with lines and words&#10;&#10;Description automatically generated with medium confidence">
            <a:extLst>
              <a:ext uri="{FF2B5EF4-FFF2-40B4-BE49-F238E27FC236}">
                <a16:creationId xmlns:a16="http://schemas.microsoft.com/office/drawing/2014/main" id="{4B6A14E6-B7EC-60C0-BE51-C2DC6F1E5C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5851" y="4068779"/>
            <a:ext cx="4286250" cy="1403388"/>
          </a:xfrm>
          <a:prstGeom prst="rect">
            <a:avLst/>
          </a:prstGeom>
        </p:spPr>
      </p:pic>
      <p:sp>
        <p:nvSpPr>
          <p:cNvPr id="26" name="Text Placeholder 2">
            <a:extLst>
              <a:ext uri="{FF2B5EF4-FFF2-40B4-BE49-F238E27FC236}">
                <a16:creationId xmlns:a16="http://schemas.microsoft.com/office/drawing/2014/main" id="{D25129CC-E420-C5AE-F1E1-E2350957940C}"/>
              </a:ext>
            </a:extLst>
          </p:cNvPr>
          <p:cNvSpPr txBox="1">
            <a:spLocks/>
          </p:cNvSpPr>
          <p:nvPr/>
        </p:nvSpPr>
        <p:spPr>
          <a:xfrm>
            <a:off x="5772883" y="5568742"/>
            <a:ext cx="4969226" cy="725802"/>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lvl="1"/>
            <a:r>
              <a:rPr lang="en-US" dirty="0"/>
              <a:t>Vectorial graphics (SVG)</a:t>
            </a:r>
          </a:p>
          <a:p>
            <a:pPr lvl="1"/>
            <a:endParaRPr lang="en-GB" dirty="0"/>
          </a:p>
        </p:txBody>
      </p:sp>
      <p:sp>
        <p:nvSpPr>
          <p:cNvPr id="8" name="Date Placeholder 7">
            <a:extLst>
              <a:ext uri="{FF2B5EF4-FFF2-40B4-BE49-F238E27FC236}">
                <a16:creationId xmlns:a16="http://schemas.microsoft.com/office/drawing/2014/main" id="{A29C7647-1952-703B-CA04-715D7A516FE3}"/>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336704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C2ECB-C36C-0404-9560-727D51B60959}"/>
              </a:ext>
            </a:extLst>
          </p:cNvPr>
          <p:cNvSpPr>
            <a:spLocks noGrp="1"/>
          </p:cNvSpPr>
          <p:nvPr>
            <p:ph type="title"/>
          </p:nvPr>
        </p:nvSpPr>
        <p:spPr/>
        <p:txBody>
          <a:bodyPr/>
          <a:lstStyle/>
          <a:p>
            <a:r>
              <a:rPr lang="en-US" dirty="0"/>
              <a:t>Symbols Interface</a:t>
            </a:r>
            <a:endParaRPr lang="en-GB" dirty="0"/>
          </a:p>
        </p:txBody>
      </p:sp>
      <p:sp>
        <p:nvSpPr>
          <p:cNvPr id="4" name="Footer Placeholder 3">
            <a:extLst>
              <a:ext uri="{FF2B5EF4-FFF2-40B4-BE49-F238E27FC236}">
                <a16:creationId xmlns:a16="http://schemas.microsoft.com/office/drawing/2014/main" id="{6D09282F-94CF-F6BA-695C-5EE9CA9492B9}"/>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5" name="Subtitle 4">
            <a:extLst>
              <a:ext uri="{FF2B5EF4-FFF2-40B4-BE49-F238E27FC236}">
                <a16:creationId xmlns:a16="http://schemas.microsoft.com/office/drawing/2014/main" id="{98994451-1B59-FB9E-6AA6-5C02560166FB}"/>
              </a:ext>
            </a:extLst>
          </p:cNvPr>
          <p:cNvSpPr>
            <a:spLocks noGrp="1"/>
          </p:cNvSpPr>
          <p:nvPr>
            <p:ph type="subTitle" sz="quarter" idx="12"/>
          </p:nvPr>
        </p:nvSpPr>
        <p:spPr/>
        <p:txBody>
          <a:bodyPr/>
          <a:lstStyle/>
          <a:p>
            <a:r>
              <a:rPr lang="en-US" dirty="0"/>
              <a:t>Parameters that can be internally modified or mapped to PLC values.</a:t>
            </a:r>
            <a:endParaRPr lang="en-GB" dirty="0"/>
          </a:p>
        </p:txBody>
      </p:sp>
      <p:graphicFrame>
        <p:nvGraphicFramePr>
          <p:cNvPr id="9" name="Table 8">
            <a:extLst>
              <a:ext uri="{FF2B5EF4-FFF2-40B4-BE49-F238E27FC236}">
                <a16:creationId xmlns:a16="http://schemas.microsoft.com/office/drawing/2014/main" id="{23A2855A-ECAF-258F-A24C-1240F04F545F}"/>
              </a:ext>
            </a:extLst>
          </p:cNvPr>
          <p:cNvGraphicFramePr>
            <a:graphicFrameLocks noGrp="1"/>
          </p:cNvGraphicFramePr>
          <p:nvPr/>
        </p:nvGraphicFramePr>
        <p:xfrm>
          <a:off x="567508" y="1650843"/>
          <a:ext cx="5506121" cy="4333613"/>
        </p:xfrm>
        <a:graphic>
          <a:graphicData uri="http://schemas.openxmlformats.org/drawingml/2006/table">
            <a:tbl>
              <a:tblPr firstRow="1" bandRow="1">
                <a:tableStyleId>{5C22544A-7EE6-4342-B048-85BDC9FD1C3A}</a:tableStyleId>
              </a:tblPr>
              <a:tblGrid>
                <a:gridCol w="1121086">
                  <a:extLst>
                    <a:ext uri="{9D8B030D-6E8A-4147-A177-3AD203B41FA5}">
                      <a16:colId xmlns:a16="http://schemas.microsoft.com/office/drawing/2014/main" val="735356025"/>
                    </a:ext>
                  </a:extLst>
                </a:gridCol>
                <a:gridCol w="1240305">
                  <a:extLst>
                    <a:ext uri="{9D8B030D-6E8A-4147-A177-3AD203B41FA5}">
                      <a16:colId xmlns:a16="http://schemas.microsoft.com/office/drawing/2014/main" val="384910356"/>
                    </a:ext>
                  </a:extLst>
                </a:gridCol>
                <a:gridCol w="1974007">
                  <a:extLst>
                    <a:ext uri="{9D8B030D-6E8A-4147-A177-3AD203B41FA5}">
                      <a16:colId xmlns:a16="http://schemas.microsoft.com/office/drawing/2014/main" val="2995575177"/>
                    </a:ext>
                  </a:extLst>
                </a:gridCol>
                <a:gridCol w="1170723">
                  <a:extLst>
                    <a:ext uri="{9D8B030D-6E8A-4147-A177-3AD203B41FA5}">
                      <a16:colId xmlns:a16="http://schemas.microsoft.com/office/drawing/2014/main" val="4254151970"/>
                    </a:ext>
                  </a:extLst>
                </a:gridCol>
              </a:tblGrid>
              <a:tr h="320570">
                <a:tc>
                  <a:txBody>
                    <a:bodyPr/>
                    <a:lstStyle/>
                    <a:p>
                      <a:r>
                        <a:rPr lang="en-US" sz="1200" dirty="0"/>
                        <a:t>Name</a:t>
                      </a:r>
                      <a:endParaRPr lang="en-GB" sz="1200" dirty="0"/>
                    </a:p>
                  </a:txBody>
                  <a:tcPr/>
                </a:tc>
                <a:tc>
                  <a:txBody>
                    <a:bodyPr/>
                    <a:lstStyle/>
                    <a:p>
                      <a:r>
                        <a:rPr lang="en-US" sz="1200" dirty="0"/>
                        <a:t>Group</a:t>
                      </a:r>
                      <a:endParaRPr lang="en-GB" sz="1200" dirty="0"/>
                    </a:p>
                  </a:txBody>
                  <a:tcPr/>
                </a:tc>
                <a:tc>
                  <a:txBody>
                    <a:bodyPr/>
                    <a:lstStyle/>
                    <a:p>
                      <a:r>
                        <a:rPr lang="en-US" sz="1200" dirty="0"/>
                        <a:t>Description</a:t>
                      </a:r>
                      <a:endParaRPr lang="en-GB" sz="1200" dirty="0"/>
                    </a:p>
                  </a:txBody>
                  <a:tcPr/>
                </a:tc>
                <a:tc>
                  <a:txBody>
                    <a:bodyPr/>
                    <a:lstStyle/>
                    <a:p>
                      <a:r>
                        <a:rPr lang="en-US" sz="1200" dirty="0"/>
                        <a:t>Availability</a:t>
                      </a:r>
                      <a:endParaRPr lang="en-GB" sz="1200" dirty="0"/>
                    </a:p>
                  </a:txBody>
                  <a:tcPr/>
                </a:tc>
                <a:extLst>
                  <a:ext uri="{0D108BD9-81ED-4DB2-BD59-A6C34878D82A}">
                    <a16:rowId xmlns:a16="http://schemas.microsoft.com/office/drawing/2014/main" val="1824518472"/>
                  </a:ext>
                </a:extLst>
              </a:tr>
              <a:tr h="568525">
                <a:tc>
                  <a:txBody>
                    <a:bodyPr/>
                    <a:lstStyle/>
                    <a:p>
                      <a:r>
                        <a:rPr lang="en-US" sz="1200" dirty="0"/>
                        <a:t>Stroke Thickness</a:t>
                      </a:r>
                      <a:endParaRPr lang="en-GB" sz="1200" dirty="0"/>
                    </a:p>
                  </a:txBody>
                  <a:tcPr/>
                </a:tc>
                <a:tc>
                  <a:txBody>
                    <a:bodyPr/>
                    <a:lstStyle/>
                    <a:p>
                      <a:r>
                        <a:rPr lang="en-US" sz="1200" dirty="0"/>
                        <a:t>Shape</a:t>
                      </a:r>
                      <a:endParaRPr lang="en-GB" sz="1200" dirty="0"/>
                    </a:p>
                  </a:txBody>
                  <a:tcPr/>
                </a:tc>
                <a:tc>
                  <a:txBody>
                    <a:bodyPr/>
                    <a:lstStyle/>
                    <a:p>
                      <a:r>
                        <a:rPr lang="en-US" sz="1200" dirty="0"/>
                        <a:t>Thickness of the Stroke (default: 1)</a:t>
                      </a:r>
                      <a:endParaRPr lang="en-GB" sz="1200" dirty="0"/>
                    </a:p>
                  </a:txBody>
                  <a:tcPr/>
                </a:tc>
                <a:tc>
                  <a:txBody>
                    <a:bodyPr/>
                    <a:lstStyle/>
                    <a:p>
                      <a:r>
                        <a:rPr lang="en-US" sz="1200" dirty="0"/>
                        <a:t>All</a:t>
                      </a:r>
                      <a:endParaRPr lang="en-GB" sz="1200" dirty="0"/>
                    </a:p>
                  </a:txBody>
                  <a:tcPr/>
                </a:tc>
                <a:extLst>
                  <a:ext uri="{0D108BD9-81ED-4DB2-BD59-A6C34878D82A}">
                    <a16:rowId xmlns:a16="http://schemas.microsoft.com/office/drawing/2014/main" val="726895659"/>
                  </a:ext>
                </a:extLst>
              </a:tr>
              <a:tr h="760666">
                <a:tc>
                  <a:txBody>
                    <a:bodyPr/>
                    <a:lstStyle/>
                    <a:p>
                      <a:r>
                        <a:rPr lang="en-US" sz="1200" dirty="0"/>
                        <a:t>State</a:t>
                      </a:r>
                      <a:endParaRPr lang="en-GB" sz="1200" dirty="0"/>
                    </a:p>
                  </a:txBody>
                  <a:tcPr/>
                </a:tc>
                <a:tc>
                  <a:txBody>
                    <a:bodyPr/>
                    <a:lstStyle/>
                    <a:p>
                      <a:r>
                        <a:rPr lang="en-US" sz="1200" dirty="0"/>
                        <a:t>Common</a:t>
                      </a:r>
                      <a:endParaRPr lang="en-GB" sz="1200" dirty="0"/>
                    </a:p>
                  </a:txBody>
                  <a:tcPr/>
                </a:tc>
                <a:tc>
                  <a:txBody>
                    <a:bodyPr/>
                    <a:lstStyle/>
                    <a:p>
                      <a:r>
                        <a:rPr lang="en-US" sz="1200" dirty="0"/>
                        <a:t>Defines the state of the Symbol: Off, Starting, On, Stopping</a:t>
                      </a:r>
                      <a:endParaRPr lang="en-GB" sz="1200" dirty="0"/>
                    </a:p>
                  </a:txBody>
                  <a:tcPr/>
                </a:tc>
                <a:tc>
                  <a:txBody>
                    <a:bodyPr/>
                    <a:lstStyle/>
                    <a:p>
                      <a:r>
                        <a:rPr lang="en-US" sz="1200" dirty="0"/>
                        <a:t>All</a:t>
                      </a:r>
                      <a:endParaRPr lang="en-GB" sz="1200" dirty="0"/>
                    </a:p>
                  </a:txBody>
                  <a:tcPr/>
                </a:tc>
                <a:extLst>
                  <a:ext uri="{0D108BD9-81ED-4DB2-BD59-A6C34878D82A}">
                    <a16:rowId xmlns:a16="http://schemas.microsoft.com/office/drawing/2014/main" val="754716662"/>
                  </a:ext>
                </a:extLst>
              </a:tr>
              <a:tr h="760666">
                <a:tc>
                  <a:txBody>
                    <a:bodyPr/>
                    <a:lstStyle/>
                    <a:p>
                      <a:r>
                        <a:rPr lang="en-US" sz="1200" dirty="0"/>
                        <a:t>Value</a:t>
                      </a:r>
                      <a:endParaRPr lang="en-GB" sz="1200" dirty="0"/>
                    </a:p>
                  </a:txBody>
                  <a:tcPr/>
                </a:tc>
                <a:tc>
                  <a:txBody>
                    <a:bodyPr/>
                    <a:lstStyle/>
                    <a:p>
                      <a:r>
                        <a:rPr lang="en-US" sz="1200" dirty="0"/>
                        <a:t>Common</a:t>
                      </a:r>
                      <a:endParaRPr lang="en-GB" sz="1200" dirty="0"/>
                    </a:p>
                  </a:txBody>
                  <a:tcPr/>
                </a:tc>
                <a:tc>
                  <a:txBody>
                    <a:bodyPr/>
                    <a:lstStyle/>
                    <a:p>
                      <a:r>
                        <a:rPr lang="en-US" sz="1200" dirty="0"/>
                        <a:t>Text shown on Lakeshore Controller (default: empty)</a:t>
                      </a:r>
                      <a:endParaRPr lang="en-GB" sz="1200" dirty="0"/>
                    </a:p>
                  </a:txBody>
                  <a:tcPr/>
                </a:tc>
                <a:tc>
                  <a:txBody>
                    <a:bodyPr/>
                    <a:lstStyle/>
                    <a:p>
                      <a:r>
                        <a:rPr lang="en-US" sz="1200" dirty="0"/>
                        <a:t>Lakeshore Controller</a:t>
                      </a:r>
                      <a:endParaRPr lang="en-GB" sz="1200" dirty="0"/>
                    </a:p>
                  </a:txBody>
                  <a:tcPr/>
                </a:tc>
                <a:extLst>
                  <a:ext uri="{0D108BD9-81ED-4DB2-BD59-A6C34878D82A}">
                    <a16:rowId xmlns:a16="http://schemas.microsoft.com/office/drawing/2014/main" val="2504204529"/>
                  </a:ext>
                </a:extLst>
              </a:tr>
              <a:tr h="961593">
                <a:tc>
                  <a:txBody>
                    <a:bodyPr/>
                    <a:lstStyle/>
                    <a:p>
                      <a:r>
                        <a:rPr lang="en-US" sz="1200" dirty="0"/>
                        <a:t>Symbol Type</a:t>
                      </a:r>
                      <a:endParaRPr lang="en-GB" sz="1200" dirty="0"/>
                    </a:p>
                  </a:txBody>
                  <a:tcPr/>
                </a:tc>
                <a:tc>
                  <a:txBody>
                    <a:bodyPr/>
                    <a:lstStyle/>
                    <a:p>
                      <a:r>
                        <a:rPr lang="en-US" sz="1200" dirty="0"/>
                        <a:t>Common</a:t>
                      </a:r>
                      <a:endParaRPr lang="en-GB" sz="1200" dirty="0"/>
                    </a:p>
                  </a:txBody>
                  <a:tcPr/>
                </a:tc>
                <a:tc>
                  <a:txBody>
                    <a:bodyPr/>
                    <a:lstStyle/>
                    <a:p>
                      <a:r>
                        <a:rPr lang="en-US" sz="1200" dirty="0"/>
                        <a:t>Alternative Symbol to show. Pump: </a:t>
                      </a:r>
                      <a:r>
                        <a:rPr lang="en-US" sz="1200" dirty="0" err="1"/>
                        <a:t>Prevacuum</a:t>
                      </a:r>
                      <a:r>
                        <a:rPr lang="en-US" sz="1200" dirty="0"/>
                        <a:t> or Turbomolecular; Valve: Auto or Manual.</a:t>
                      </a:r>
                      <a:endParaRPr lang="en-GB" sz="1200" dirty="0"/>
                    </a:p>
                  </a:txBody>
                  <a:tcPr/>
                </a:tc>
                <a:tc>
                  <a:txBody>
                    <a:bodyPr/>
                    <a:lstStyle/>
                    <a:p>
                      <a:r>
                        <a:rPr lang="en-US" sz="1200" dirty="0"/>
                        <a:t>Only with Pump and Valve Symbol</a:t>
                      </a:r>
                      <a:endParaRPr lang="en-GB" sz="1200" dirty="0"/>
                    </a:p>
                  </a:txBody>
                  <a:tcPr/>
                </a:tc>
                <a:extLst>
                  <a:ext uri="{0D108BD9-81ED-4DB2-BD59-A6C34878D82A}">
                    <a16:rowId xmlns:a16="http://schemas.microsoft.com/office/drawing/2014/main" val="3180277019"/>
                  </a:ext>
                </a:extLst>
              </a:tr>
              <a:tr h="961593">
                <a:tc>
                  <a:txBody>
                    <a:bodyPr/>
                    <a:lstStyle/>
                    <a:p>
                      <a:r>
                        <a:rPr lang="en-US" sz="1200" dirty="0"/>
                        <a:t>Direction</a:t>
                      </a:r>
                      <a:endParaRPr lang="en-GB" sz="1200" dirty="0"/>
                    </a:p>
                  </a:txBody>
                  <a:tcPr/>
                </a:tc>
                <a:tc>
                  <a:txBody>
                    <a:bodyPr/>
                    <a:lstStyle/>
                    <a:p>
                      <a:r>
                        <a:rPr lang="en-US" sz="1200" dirty="0"/>
                        <a:t>Common</a:t>
                      </a:r>
                      <a:endParaRPr lang="en-GB" sz="1200" dirty="0"/>
                    </a:p>
                  </a:txBody>
                  <a:tcPr/>
                </a:tc>
                <a:tc>
                  <a:txBody>
                    <a:bodyPr/>
                    <a:lstStyle/>
                    <a:p>
                      <a:r>
                        <a:rPr lang="en-US" sz="1200" dirty="0"/>
                        <a:t>Defines the direction the symbol will be drawn: Up, Down, Left, Right (default: Up)</a:t>
                      </a:r>
                      <a:endParaRPr lang="en-GB" sz="1200" dirty="0"/>
                    </a:p>
                  </a:txBody>
                  <a:tcPr/>
                </a:tc>
                <a:tc>
                  <a:txBody>
                    <a:bodyPr/>
                    <a:lstStyle/>
                    <a:p>
                      <a:r>
                        <a:rPr lang="en-US" sz="1200" dirty="0"/>
                        <a:t>Disabled in Gauge and Lakeshore</a:t>
                      </a:r>
                      <a:endParaRPr lang="en-GB" sz="1200" dirty="0"/>
                    </a:p>
                  </a:txBody>
                  <a:tcPr/>
                </a:tc>
                <a:extLst>
                  <a:ext uri="{0D108BD9-81ED-4DB2-BD59-A6C34878D82A}">
                    <a16:rowId xmlns:a16="http://schemas.microsoft.com/office/drawing/2014/main" val="583889234"/>
                  </a:ext>
                </a:extLst>
              </a:tr>
            </a:tbl>
          </a:graphicData>
        </a:graphic>
      </p:graphicFrame>
      <p:graphicFrame>
        <p:nvGraphicFramePr>
          <p:cNvPr id="10" name="Table 9">
            <a:extLst>
              <a:ext uri="{FF2B5EF4-FFF2-40B4-BE49-F238E27FC236}">
                <a16:creationId xmlns:a16="http://schemas.microsoft.com/office/drawing/2014/main" id="{2DD44715-D4A1-73C9-468A-9CE29B7571AC}"/>
              </a:ext>
            </a:extLst>
          </p:cNvPr>
          <p:cNvGraphicFramePr>
            <a:graphicFrameLocks noGrp="1"/>
          </p:cNvGraphicFramePr>
          <p:nvPr/>
        </p:nvGraphicFramePr>
        <p:xfrm>
          <a:off x="6354519" y="1652241"/>
          <a:ext cx="5371898" cy="4387614"/>
        </p:xfrm>
        <a:graphic>
          <a:graphicData uri="http://schemas.openxmlformats.org/drawingml/2006/table">
            <a:tbl>
              <a:tblPr firstRow="1" bandRow="1">
                <a:tableStyleId>{5C22544A-7EE6-4342-B048-85BDC9FD1C3A}</a:tableStyleId>
              </a:tblPr>
              <a:tblGrid>
                <a:gridCol w="1121086">
                  <a:extLst>
                    <a:ext uri="{9D8B030D-6E8A-4147-A177-3AD203B41FA5}">
                      <a16:colId xmlns:a16="http://schemas.microsoft.com/office/drawing/2014/main" val="735356025"/>
                    </a:ext>
                  </a:extLst>
                </a:gridCol>
                <a:gridCol w="871441">
                  <a:extLst>
                    <a:ext uri="{9D8B030D-6E8A-4147-A177-3AD203B41FA5}">
                      <a16:colId xmlns:a16="http://schemas.microsoft.com/office/drawing/2014/main" val="384910356"/>
                    </a:ext>
                  </a:extLst>
                </a:gridCol>
                <a:gridCol w="2342871">
                  <a:extLst>
                    <a:ext uri="{9D8B030D-6E8A-4147-A177-3AD203B41FA5}">
                      <a16:colId xmlns:a16="http://schemas.microsoft.com/office/drawing/2014/main" val="2995575177"/>
                    </a:ext>
                  </a:extLst>
                </a:gridCol>
                <a:gridCol w="1036500">
                  <a:extLst>
                    <a:ext uri="{9D8B030D-6E8A-4147-A177-3AD203B41FA5}">
                      <a16:colId xmlns:a16="http://schemas.microsoft.com/office/drawing/2014/main" val="4254151970"/>
                    </a:ext>
                  </a:extLst>
                </a:gridCol>
              </a:tblGrid>
              <a:tr h="320570">
                <a:tc>
                  <a:txBody>
                    <a:bodyPr/>
                    <a:lstStyle/>
                    <a:p>
                      <a:r>
                        <a:rPr lang="en-US" sz="1200" dirty="0"/>
                        <a:t>Name</a:t>
                      </a:r>
                      <a:endParaRPr lang="en-GB" sz="1200" dirty="0"/>
                    </a:p>
                  </a:txBody>
                  <a:tcPr/>
                </a:tc>
                <a:tc>
                  <a:txBody>
                    <a:bodyPr/>
                    <a:lstStyle/>
                    <a:p>
                      <a:r>
                        <a:rPr lang="en-US" sz="1200" dirty="0"/>
                        <a:t>Group</a:t>
                      </a:r>
                      <a:endParaRPr lang="en-GB" sz="1200" dirty="0"/>
                    </a:p>
                  </a:txBody>
                  <a:tcPr/>
                </a:tc>
                <a:tc>
                  <a:txBody>
                    <a:bodyPr/>
                    <a:lstStyle/>
                    <a:p>
                      <a:r>
                        <a:rPr lang="en-US" sz="1200" dirty="0"/>
                        <a:t>Description</a:t>
                      </a:r>
                      <a:endParaRPr lang="en-GB" sz="1200" dirty="0"/>
                    </a:p>
                  </a:txBody>
                  <a:tcPr/>
                </a:tc>
                <a:tc>
                  <a:txBody>
                    <a:bodyPr/>
                    <a:lstStyle/>
                    <a:p>
                      <a:r>
                        <a:rPr lang="en-US" sz="1200" dirty="0"/>
                        <a:t>Availability</a:t>
                      </a:r>
                      <a:endParaRPr lang="en-GB" sz="1200" dirty="0"/>
                    </a:p>
                  </a:txBody>
                  <a:tcPr/>
                </a:tc>
                <a:extLst>
                  <a:ext uri="{0D108BD9-81ED-4DB2-BD59-A6C34878D82A}">
                    <a16:rowId xmlns:a16="http://schemas.microsoft.com/office/drawing/2014/main" val="1824518472"/>
                  </a:ext>
                </a:extLst>
              </a:tr>
              <a:tr h="486561">
                <a:tc>
                  <a:txBody>
                    <a:bodyPr/>
                    <a:lstStyle/>
                    <a:p>
                      <a:r>
                        <a:rPr lang="en-US" sz="1200" dirty="0"/>
                        <a:t>Drawing Stroke Color</a:t>
                      </a:r>
                      <a:endParaRPr lang="en-GB" sz="1200" dirty="0"/>
                    </a:p>
                  </a:txBody>
                  <a:tcPr/>
                </a:tc>
                <a:tc>
                  <a:txBody>
                    <a:bodyPr/>
                    <a:lstStyle/>
                    <a:p>
                      <a:r>
                        <a:rPr lang="en-US" sz="1200" dirty="0"/>
                        <a:t>Colors</a:t>
                      </a:r>
                      <a:endParaRPr lang="en-GB" sz="1200" dirty="0"/>
                    </a:p>
                  </a:txBody>
                  <a:tcPr/>
                </a:tc>
                <a:tc>
                  <a:txBody>
                    <a:bodyPr/>
                    <a:lstStyle/>
                    <a:p>
                      <a:r>
                        <a:rPr lang="en-US" sz="1200" dirty="0"/>
                        <a:t>Color of the Drawing Stroke (default: </a:t>
                      </a:r>
                      <a:r>
                        <a:rPr lang="en-US" sz="1200" dirty="0" err="1"/>
                        <a:t>rgb</a:t>
                      </a:r>
                      <a:r>
                        <a:rPr lang="en-US" sz="1200" dirty="0"/>
                        <a:t>(15, 15, 15), dark: </a:t>
                      </a:r>
                      <a:r>
                        <a:rPr lang="en-US" sz="1200" dirty="0" err="1"/>
                        <a:t>rgb</a:t>
                      </a:r>
                      <a:r>
                        <a:rPr lang="en-US" sz="1200" dirty="0"/>
                        <a:t>(92, 92, 92))</a:t>
                      </a:r>
                      <a:endParaRPr lang="en-GB" sz="1200" dirty="0"/>
                    </a:p>
                  </a:txBody>
                  <a:tcPr/>
                </a:tc>
                <a:tc>
                  <a:txBody>
                    <a:bodyPr/>
                    <a:lstStyle/>
                    <a:p>
                      <a:r>
                        <a:rPr lang="en-US" sz="1200" dirty="0"/>
                        <a:t>All</a:t>
                      </a:r>
                      <a:endParaRPr lang="en-GB" sz="1200" dirty="0"/>
                    </a:p>
                  </a:txBody>
                  <a:tcPr/>
                </a:tc>
                <a:extLst>
                  <a:ext uri="{0D108BD9-81ED-4DB2-BD59-A6C34878D82A}">
                    <a16:rowId xmlns:a16="http://schemas.microsoft.com/office/drawing/2014/main" val="472065680"/>
                  </a:ext>
                </a:extLst>
              </a:tr>
              <a:tr h="486561">
                <a:tc>
                  <a:txBody>
                    <a:bodyPr/>
                    <a:lstStyle/>
                    <a:p>
                      <a:r>
                        <a:rPr lang="en-GB" sz="1200" dirty="0"/>
                        <a:t>Drawing Transition </a:t>
                      </a:r>
                      <a:r>
                        <a:rPr lang="en-GB" sz="1200" dirty="0" err="1"/>
                        <a:t>Color</a:t>
                      </a:r>
                      <a:endParaRPr lang="en-GB" sz="1200" dirty="0"/>
                    </a:p>
                  </a:txBody>
                  <a:tcPr/>
                </a:tc>
                <a:tc>
                  <a:txBody>
                    <a:bodyPr/>
                    <a:lstStyle/>
                    <a:p>
                      <a:r>
                        <a:rPr lang="en-US" sz="1200" dirty="0"/>
                        <a:t>Colors</a:t>
                      </a:r>
                      <a:endParaRPr lang="en-GB" sz="1200" dirty="0"/>
                    </a:p>
                  </a:txBody>
                  <a:tcPr/>
                </a:tc>
                <a:tc>
                  <a:txBody>
                    <a:bodyPr/>
                    <a:lstStyle/>
                    <a:p>
                      <a:r>
                        <a:rPr lang="en-US" sz="1200" dirty="0"/>
                        <a:t>Transition color when state is Starting or Stopping (default: </a:t>
                      </a:r>
                      <a:r>
                        <a:rPr lang="en-US" sz="1200" dirty="0" err="1"/>
                        <a:t>rgb</a:t>
                      </a:r>
                      <a:r>
                        <a:rPr lang="en-US" sz="1200" dirty="0"/>
                        <a:t>(40, 40, 40), dark: </a:t>
                      </a:r>
                      <a:r>
                        <a:rPr lang="en-US" sz="1200" dirty="0" err="1"/>
                        <a:t>rgb</a:t>
                      </a:r>
                      <a:r>
                        <a:rPr lang="en-US" sz="1200" dirty="0"/>
                        <a:t>(53, 53, 53))</a:t>
                      </a:r>
                      <a:endParaRPr lang="en-GB" sz="1200" dirty="0"/>
                    </a:p>
                  </a:txBody>
                  <a:tcPr/>
                </a:tc>
                <a:tc>
                  <a:txBody>
                    <a:bodyPr/>
                    <a:lstStyle/>
                    <a:p>
                      <a:r>
                        <a:rPr lang="en-US" sz="1200" dirty="0"/>
                        <a:t>All</a:t>
                      </a:r>
                      <a:endParaRPr lang="en-GB" sz="1200" dirty="0"/>
                    </a:p>
                  </a:txBody>
                  <a:tcPr/>
                </a:tc>
                <a:extLst>
                  <a:ext uri="{0D108BD9-81ED-4DB2-BD59-A6C34878D82A}">
                    <a16:rowId xmlns:a16="http://schemas.microsoft.com/office/drawing/2014/main" val="726895659"/>
                  </a:ext>
                </a:extLst>
              </a:tr>
              <a:tr h="651001">
                <a:tc>
                  <a:txBody>
                    <a:bodyPr/>
                    <a:lstStyle/>
                    <a:p>
                      <a:r>
                        <a:rPr lang="en-GB" sz="1200" dirty="0"/>
                        <a:t>On Fill </a:t>
                      </a:r>
                      <a:r>
                        <a:rPr lang="en-GB" sz="1200" dirty="0" err="1"/>
                        <a:t>Color</a:t>
                      </a:r>
                      <a:endParaRPr lang="en-GB" sz="1200" dirty="0"/>
                    </a:p>
                  </a:txBody>
                  <a:tcPr/>
                </a:tc>
                <a:tc>
                  <a:txBody>
                    <a:bodyPr/>
                    <a:lstStyle/>
                    <a:p>
                      <a:r>
                        <a:rPr lang="en-US" sz="1200" dirty="0"/>
                        <a:t>Colors</a:t>
                      </a:r>
                      <a:endParaRPr lang="en-GB" sz="1200" dirty="0"/>
                    </a:p>
                  </a:txBody>
                  <a:tcPr/>
                </a:tc>
                <a:tc>
                  <a:txBody>
                    <a:bodyPr/>
                    <a:lstStyle/>
                    <a:p>
                      <a:r>
                        <a:rPr lang="en-US" sz="1200" dirty="0"/>
                        <a:t>Sets the color that represents On State (default: </a:t>
                      </a:r>
                      <a:r>
                        <a:rPr lang="en-US" sz="1200" dirty="0" err="1"/>
                        <a:t>rgb</a:t>
                      </a:r>
                      <a:r>
                        <a:rPr lang="en-US" sz="1200" dirty="0"/>
                        <a:t>(0, 255, 0), dark: </a:t>
                      </a:r>
                      <a:r>
                        <a:rPr lang="en-US" sz="1200" dirty="0" err="1"/>
                        <a:t>rgb</a:t>
                      </a:r>
                      <a:r>
                        <a:rPr lang="en-US" sz="1200" dirty="0"/>
                        <a:t>(1, 165, 1))</a:t>
                      </a:r>
                      <a:endParaRPr lang="en-GB" sz="1200" dirty="0"/>
                    </a:p>
                  </a:txBody>
                  <a:tcPr/>
                </a:tc>
                <a:tc>
                  <a:txBody>
                    <a:bodyPr/>
                    <a:lstStyle/>
                    <a:p>
                      <a:r>
                        <a:rPr lang="en-US" sz="1200" dirty="0"/>
                        <a:t>All</a:t>
                      </a:r>
                      <a:endParaRPr lang="en-GB" sz="1200" dirty="0"/>
                    </a:p>
                  </a:txBody>
                  <a:tcPr/>
                </a:tc>
                <a:extLst>
                  <a:ext uri="{0D108BD9-81ED-4DB2-BD59-A6C34878D82A}">
                    <a16:rowId xmlns:a16="http://schemas.microsoft.com/office/drawing/2014/main" val="754716662"/>
                  </a:ext>
                </a:extLst>
              </a:tr>
              <a:tr h="651001">
                <a:tc>
                  <a:txBody>
                    <a:bodyPr/>
                    <a:lstStyle/>
                    <a:p>
                      <a:r>
                        <a:rPr lang="en-GB" sz="1200" dirty="0"/>
                        <a:t>Off Fill </a:t>
                      </a:r>
                      <a:r>
                        <a:rPr lang="en-GB" sz="1200" dirty="0" err="1"/>
                        <a:t>Color</a:t>
                      </a:r>
                      <a:endParaRPr lang="en-GB" sz="1200" dirty="0"/>
                    </a:p>
                  </a:txBody>
                  <a:tcPr/>
                </a:tc>
                <a:tc>
                  <a:txBody>
                    <a:bodyPr/>
                    <a:lstStyle/>
                    <a:p>
                      <a:r>
                        <a:rPr lang="en-US" sz="1200" dirty="0"/>
                        <a:t>Colors</a:t>
                      </a:r>
                      <a:endParaRPr lang="en-GB" sz="1200" dirty="0"/>
                    </a:p>
                  </a:txBody>
                  <a:tcPr/>
                </a:tc>
                <a:tc>
                  <a:txBody>
                    <a:bodyPr/>
                    <a:lstStyle/>
                    <a:p>
                      <a:r>
                        <a:rPr lang="en-US" sz="1200" dirty="0"/>
                        <a:t>Sets the color that represents Off State (default: </a:t>
                      </a:r>
                      <a:r>
                        <a:rPr lang="en-US" sz="1200" dirty="0" err="1"/>
                        <a:t>rgb</a:t>
                      </a:r>
                      <a:r>
                        <a:rPr lang="en-US" sz="1200" dirty="0"/>
                        <a:t>(255, 255, 255), dark: </a:t>
                      </a:r>
                      <a:r>
                        <a:rPr lang="en-US" sz="1200" dirty="0" err="1"/>
                        <a:t>rgb</a:t>
                      </a:r>
                      <a:r>
                        <a:rPr lang="en-US" sz="1200" dirty="0"/>
                        <a:t>(255, 255, 255))</a:t>
                      </a:r>
                      <a:endParaRPr lang="en-GB" sz="1200" dirty="0"/>
                    </a:p>
                  </a:txBody>
                  <a:tcPr/>
                </a:tc>
                <a:tc>
                  <a:txBody>
                    <a:bodyPr/>
                    <a:lstStyle/>
                    <a:p>
                      <a:r>
                        <a:rPr lang="en-US" sz="1200" dirty="0"/>
                        <a:t>All</a:t>
                      </a:r>
                      <a:endParaRPr lang="en-GB" sz="1200" dirty="0"/>
                    </a:p>
                  </a:txBody>
                  <a:tcPr/>
                </a:tc>
                <a:extLst>
                  <a:ext uri="{0D108BD9-81ED-4DB2-BD59-A6C34878D82A}">
                    <a16:rowId xmlns:a16="http://schemas.microsoft.com/office/drawing/2014/main" val="2504204529"/>
                  </a:ext>
                </a:extLst>
              </a:tr>
              <a:tr h="651001">
                <a:tc>
                  <a:txBody>
                    <a:bodyPr/>
                    <a:lstStyle/>
                    <a:p>
                      <a:r>
                        <a:rPr lang="en-GB" sz="1200" dirty="0"/>
                        <a:t>Text Font Size</a:t>
                      </a:r>
                    </a:p>
                  </a:txBody>
                  <a:tcPr/>
                </a:tc>
                <a:tc>
                  <a:txBody>
                    <a:bodyPr/>
                    <a:lstStyle/>
                    <a:p>
                      <a:r>
                        <a:rPr lang="en-US" sz="1200" dirty="0"/>
                        <a:t>Text</a:t>
                      </a:r>
                      <a:endParaRPr lang="en-GB" sz="1200" dirty="0"/>
                    </a:p>
                  </a:txBody>
                  <a:tcPr/>
                </a:tc>
                <a:tc>
                  <a:txBody>
                    <a:bodyPr/>
                    <a:lstStyle/>
                    <a:p>
                      <a:r>
                        <a:rPr lang="en-US" sz="1200" dirty="0"/>
                        <a:t>Size of the Font of the Value Attribute (default: 12)</a:t>
                      </a:r>
                      <a:endParaRPr lang="en-GB" sz="1200" dirty="0"/>
                    </a:p>
                  </a:txBody>
                  <a:tcPr/>
                </a:tc>
                <a:tc>
                  <a:txBody>
                    <a:bodyPr/>
                    <a:lstStyle/>
                    <a:p>
                      <a:r>
                        <a:rPr lang="en-US" sz="1200" dirty="0"/>
                        <a:t>Lakeshore Controller</a:t>
                      </a:r>
                      <a:endParaRPr lang="en-GB" sz="1200" dirty="0"/>
                    </a:p>
                  </a:txBody>
                  <a:tcPr/>
                </a:tc>
                <a:extLst>
                  <a:ext uri="{0D108BD9-81ED-4DB2-BD59-A6C34878D82A}">
                    <a16:rowId xmlns:a16="http://schemas.microsoft.com/office/drawing/2014/main" val="3180277019"/>
                  </a:ext>
                </a:extLst>
              </a:tr>
              <a:tr h="651001">
                <a:tc>
                  <a:txBody>
                    <a:bodyPr/>
                    <a:lstStyle/>
                    <a:p>
                      <a:r>
                        <a:rPr lang="en-GB" sz="1200" dirty="0"/>
                        <a:t>Text Comm Font Size</a:t>
                      </a:r>
                    </a:p>
                  </a:txBody>
                  <a:tcPr/>
                </a:tc>
                <a:tc>
                  <a:txBody>
                    <a:bodyPr/>
                    <a:lstStyle/>
                    <a:p>
                      <a:r>
                        <a:rPr lang="en-US" sz="1200" dirty="0"/>
                        <a:t>Text</a:t>
                      </a:r>
                      <a:endParaRPr lang="en-GB" sz="1200" dirty="0"/>
                    </a:p>
                  </a:txBody>
                  <a:tcPr/>
                </a:tc>
                <a:tc>
                  <a:txBody>
                    <a:bodyPr/>
                    <a:lstStyle/>
                    <a:p>
                      <a:r>
                        <a:rPr lang="en-US" sz="1200" dirty="0"/>
                        <a:t>Size of the Font for the text on “Comm” rectangle (default: 12)</a:t>
                      </a:r>
                      <a:endParaRPr lang="en-GB" sz="1200" dirty="0"/>
                    </a:p>
                  </a:txBody>
                  <a:tcPr/>
                </a:tc>
                <a:tc>
                  <a:txBody>
                    <a:bodyPr/>
                    <a:lstStyle/>
                    <a:p>
                      <a:r>
                        <a:rPr lang="en-US" sz="1200" dirty="0"/>
                        <a:t>Lakeshore Controller</a:t>
                      </a:r>
                      <a:endParaRPr lang="en-GB" sz="1200" dirty="0"/>
                    </a:p>
                  </a:txBody>
                  <a:tcPr/>
                </a:tc>
                <a:extLst>
                  <a:ext uri="{0D108BD9-81ED-4DB2-BD59-A6C34878D82A}">
                    <a16:rowId xmlns:a16="http://schemas.microsoft.com/office/drawing/2014/main" val="583889234"/>
                  </a:ext>
                </a:extLst>
              </a:tr>
            </a:tbl>
          </a:graphicData>
        </a:graphic>
      </p:graphicFrame>
      <p:sp>
        <p:nvSpPr>
          <p:cNvPr id="3" name="Date Placeholder 2">
            <a:extLst>
              <a:ext uri="{FF2B5EF4-FFF2-40B4-BE49-F238E27FC236}">
                <a16:creationId xmlns:a16="http://schemas.microsoft.com/office/drawing/2014/main" id="{615B5C5E-272A-A8BF-73AF-305897D26138}"/>
              </a:ext>
            </a:extLst>
          </p:cNvPr>
          <p:cNvSpPr>
            <a:spLocks noGrp="1"/>
          </p:cNvSpPr>
          <p:nvPr>
            <p:ph type="dt" sz="half" idx="2"/>
          </p:nvPr>
        </p:nvSpPr>
        <p:spPr/>
        <p:txBody>
          <a:bodyPr/>
          <a:lstStyle/>
          <a:p>
            <a:r>
              <a:rPr lang="en-US" noProof="0"/>
              <a:t>Data Classification: ESO PUBLIC</a:t>
            </a:r>
            <a:endParaRPr lang="en-GB" noProof="0" dirty="0"/>
          </a:p>
        </p:txBody>
      </p:sp>
      <p:sp>
        <p:nvSpPr>
          <p:cNvPr id="6" name="Rectangle 5">
            <a:extLst>
              <a:ext uri="{FF2B5EF4-FFF2-40B4-BE49-F238E27FC236}">
                <a16:creationId xmlns:a16="http://schemas.microsoft.com/office/drawing/2014/main" id="{82DE0F30-48F7-85AD-93DC-D1C98A81BC9C}"/>
              </a:ext>
            </a:extLst>
          </p:cNvPr>
          <p:cNvSpPr/>
          <p:nvPr/>
        </p:nvSpPr>
        <p:spPr>
          <a:xfrm>
            <a:off x="522763" y="2509736"/>
            <a:ext cx="5595610" cy="849549"/>
          </a:xfrm>
          <a:prstGeom prst="rect">
            <a:avLst/>
          </a:prstGeom>
          <a:noFill/>
          <a:ln w="28575">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bg2">
                  <a:lumMod val="50000"/>
                </a:schemeClr>
              </a:solidFill>
            </a:endParaRPr>
          </a:p>
        </p:txBody>
      </p:sp>
    </p:spTree>
    <p:extLst>
      <p:ext uri="{BB962C8B-B14F-4D97-AF65-F5344CB8AC3E}">
        <p14:creationId xmlns:p14="http://schemas.microsoft.com/office/powerpoint/2010/main" val="264415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26" presetClass="emph" presetSubtype="0" fill="hold" grpId="1" nodeType="afterEffect">
                                  <p:stCondLst>
                                    <p:cond delay="0"/>
                                  </p:stCondLst>
                                  <p:childTnLst>
                                    <p:animEffect transition="out" filter="fade">
                                      <p:cBhvr>
                                        <p:cTn id="9" dur="500" tmFilter="0, 0; .2, .5; .8, .5; 1, 0"/>
                                        <p:tgtEl>
                                          <p:spTgt spid="6"/>
                                        </p:tgtEl>
                                      </p:cBhvr>
                                    </p:animEffect>
                                    <p:animScale>
                                      <p:cBhvr>
                                        <p:cTn id="10"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DA071-7D92-40F3-C8F5-882DAD0C6310}"/>
              </a:ext>
            </a:extLst>
          </p:cNvPr>
          <p:cNvSpPr>
            <a:spLocks noGrp="1"/>
          </p:cNvSpPr>
          <p:nvPr>
            <p:ph type="title"/>
          </p:nvPr>
        </p:nvSpPr>
        <p:spPr/>
        <p:txBody>
          <a:bodyPr/>
          <a:lstStyle/>
          <a:p>
            <a:r>
              <a:rPr lang="en-US" dirty="0"/>
              <a:t>Components – Data Label</a:t>
            </a:r>
            <a:endParaRPr lang="en-GB" dirty="0"/>
          </a:p>
        </p:txBody>
      </p:sp>
      <p:sp>
        <p:nvSpPr>
          <p:cNvPr id="3" name="Text Placeholder 2">
            <a:extLst>
              <a:ext uri="{FF2B5EF4-FFF2-40B4-BE49-F238E27FC236}">
                <a16:creationId xmlns:a16="http://schemas.microsoft.com/office/drawing/2014/main" id="{6C266688-70B6-AB48-C857-8F6909C190F0}"/>
              </a:ext>
            </a:extLst>
          </p:cNvPr>
          <p:cNvSpPr>
            <a:spLocks noGrp="1"/>
          </p:cNvSpPr>
          <p:nvPr>
            <p:ph type="body" sz="quarter" idx="13"/>
          </p:nvPr>
        </p:nvSpPr>
        <p:spPr>
          <a:xfrm>
            <a:off x="936624" y="2016000"/>
            <a:ext cx="5027948" cy="3905375"/>
          </a:xfrm>
        </p:spPr>
        <p:txBody>
          <a:bodyPr/>
          <a:lstStyle/>
          <a:p>
            <a:pPr lvl="1"/>
            <a:r>
              <a:rPr lang="en-US" dirty="0"/>
              <a:t>Control that extends the functionality of TE2000 </a:t>
            </a:r>
            <a:r>
              <a:rPr lang="en-US" dirty="0" err="1">
                <a:hlinkClick r:id="rId3"/>
              </a:rPr>
              <a:t>Textblock</a:t>
            </a:r>
            <a:r>
              <a:rPr lang="en-US" dirty="0"/>
              <a:t>. It has a flag </a:t>
            </a:r>
            <a:r>
              <a:rPr lang="en-US" b="1" dirty="0"/>
              <a:t>Data Valid</a:t>
            </a:r>
            <a:r>
              <a:rPr lang="en-US" dirty="0"/>
              <a:t> which makes the Control turn grey and adds a crossing yellow line to show the user that whatever data is being displayed it’s not valid anymore.</a:t>
            </a:r>
            <a:endParaRPr lang="en-GB" dirty="0"/>
          </a:p>
        </p:txBody>
      </p:sp>
      <p:sp>
        <p:nvSpPr>
          <p:cNvPr id="4" name="Footer Placeholder 3">
            <a:extLst>
              <a:ext uri="{FF2B5EF4-FFF2-40B4-BE49-F238E27FC236}">
                <a16:creationId xmlns:a16="http://schemas.microsoft.com/office/drawing/2014/main" id="{34C0FBDE-4E22-E7E0-E16F-E68222D34F90}"/>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5" name="Subtitle 4">
            <a:extLst>
              <a:ext uri="{FF2B5EF4-FFF2-40B4-BE49-F238E27FC236}">
                <a16:creationId xmlns:a16="http://schemas.microsoft.com/office/drawing/2014/main" id="{0AFA2BBE-7499-DDD8-0371-71F7401A67AD}"/>
              </a:ext>
            </a:extLst>
          </p:cNvPr>
          <p:cNvSpPr>
            <a:spLocks noGrp="1"/>
          </p:cNvSpPr>
          <p:nvPr>
            <p:ph type="subTitle" sz="quarter" idx="12"/>
          </p:nvPr>
        </p:nvSpPr>
        <p:spPr/>
        <p:txBody>
          <a:bodyPr/>
          <a:lstStyle/>
          <a:p>
            <a:r>
              <a:rPr lang="en-US" dirty="0"/>
              <a:t>  </a:t>
            </a:r>
            <a:endParaRPr lang="en-GB" dirty="0"/>
          </a:p>
        </p:txBody>
      </p:sp>
      <p:pic>
        <p:nvPicPr>
          <p:cNvPr id="8" name="Picture 7" descr="A screenshot of a computer&#10;&#10;Description automatically generated">
            <a:extLst>
              <a:ext uri="{FF2B5EF4-FFF2-40B4-BE49-F238E27FC236}">
                <a16:creationId xmlns:a16="http://schemas.microsoft.com/office/drawing/2014/main" id="{091FE3AE-D3F1-56BB-0B42-65ABBE6192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2555" y="4202091"/>
            <a:ext cx="2610214" cy="1047896"/>
          </a:xfrm>
          <a:prstGeom prst="rect">
            <a:avLst/>
          </a:prstGeom>
        </p:spPr>
      </p:pic>
      <p:graphicFrame>
        <p:nvGraphicFramePr>
          <p:cNvPr id="12" name="Table 11">
            <a:extLst>
              <a:ext uri="{FF2B5EF4-FFF2-40B4-BE49-F238E27FC236}">
                <a16:creationId xmlns:a16="http://schemas.microsoft.com/office/drawing/2014/main" id="{51A1C42E-4E3A-5865-2EF7-D8974ED0265F}"/>
              </a:ext>
            </a:extLst>
          </p:cNvPr>
          <p:cNvGraphicFramePr>
            <a:graphicFrameLocks noGrp="1"/>
          </p:cNvGraphicFramePr>
          <p:nvPr>
            <p:extLst>
              <p:ext uri="{D42A27DB-BD31-4B8C-83A1-F6EECF244321}">
                <p14:modId xmlns:p14="http://schemas.microsoft.com/office/powerpoint/2010/main" val="928650819"/>
              </p:ext>
            </p:extLst>
          </p:nvPr>
        </p:nvGraphicFramePr>
        <p:xfrm>
          <a:off x="6233823" y="2016000"/>
          <a:ext cx="5230566" cy="2595694"/>
        </p:xfrm>
        <a:graphic>
          <a:graphicData uri="http://schemas.openxmlformats.org/drawingml/2006/table">
            <a:tbl>
              <a:tblPr firstRow="1" bandRow="1">
                <a:tableStyleId>{5C22544A-7EE6-4342-B048-85BDC9FD1C3A}</a:tableStyleId>
              </a:tblPr>
              <a:tblGrid>
                <a:gridCol w="1371143">
                  <a:extLst>
                    <a:ext uri="{9D8B030D-6E8A-4147-A177-3AD203B41FA5}">
                      <a16:colId xmlns:a16="http://schemas.microsoft.com/office/drawing/2014/main" val="735356025"/>
                    </a:ext>
                  </a:extLst>
                </a:gridCol>
                <a:gridCol w="1046339">
                  <a:extLst>
                    <a:ext uri="{9D8B030D-6E8A-4147-A177-3AD203B41FA5}">
                      <a16:colId xmlns:a16="http://schemas.microsoft.com/office/drawing/2014/main" val="384910356"/>
                    </a:ext>
                  </a:extLst>
                </a:gridCol>
                <a:gridCol w="2813084">
                  <a:extLst>
                    <a:ext uri="{9D8B030D-6E8A-4147-A177-3AD203B41FA5}">
                      <a16:colId xmlns:a16="http://schemas.microsoft.com/office/drawing/2014/main" val="2995575177"/>
                    </a:ext>
                  </a:extLst>
                </a:gridCol>
              </a:tblGrid>
              <a:tr h="320570">
                <a:tc>
                  <a:txBody>
                    <a:bodyPr/>
                    <a:lstStyle/>
                    <a:p>
                      <a:r>
                        <a:rPr lang="en-US" sz="1200" dirty="0"/>
                        <a:t>Name</a:t>
                      </a:r>
                      <a:endParaRPr lang="en-GB" sz="1200" dirty="0"/>
                    </a:p>
                  </a:txBody>
                  <a:tcPr/>
                </a:tc>
                <a:tc>
                  <a:txBody>
                    <a:bodyPr/>
                    <a:lstStyle/>
                    <a:p>
                      <a:r>
                        <a:rPr lang="en-US" sz="1200" dirty="0"/>
                        <a:t>Group</a:t>
                      </a:r>
                      <a:endParaRPr lang="en-GB" sz="1200" dirty="0"/>
                    </a:p>
                  </a:txBody>
                  <a:tcPr/>
                </a:tc>
                <a:tc>
                  <a:txBody>
                    <a:bodyPr/>
                    <a:lstStyle/>
                    <a:p>
                      <a:r>
                        <a:rPr lang="en-US" sz="1200" dirty="0"/>
                        <a:t>Description</a:t>
                      </a:r>
                      <a:endParaRPr lang="en-GB" sz="1200" dirty="0"/>
                    </a:p>
                  </a:txBody>
                  <a:tcPr/>
                </a:tc>
                <a:extLst>
                  <a:ext uri="{0D108BD9-81ED-4DB2-BD59-A6C34878D82A}">
                    <a16:rowId xmlns:a16="http://schemas.microsoft.com/office/drawing/2014/main" val="1824518472"/>
                  </a:ext>
                </a:extLst>
              </a:tr>
              <a:tr h="486561">
                <a:tc>
                  <a:txBody>
                    <a:bodyPr/>
                    <a:lstStyle/>
                    <a:p>
                      <a:r>
                        <a:rPr lang="en-US" sz="1200" dirty="0"/>
                        <a:t>Data Valid</a:t>
                      </a:r>
                      <a:endParaRPr lang="en-GB" sz="1200" dirty="0"/>
                    </a:p>
                  </a:txBody>
                  <a:tcPr/>
                </a:tc>
                <a:tc>
                  <a:txBody>
                    <a:bodyPr/>
                    <a:lstStyle/>
                    <a:p>
                      <a:r>
                        <a:rPr lang="en-US" sz="1200" dirty="0"/>
                        <a:t>Common</a:t>
                      </a:r>
                      <a:endParaRPr lang="en-GB" sz="1200" dirty="0"/>
                    </a:p>
                  </a:txBody>
                  <a:tcPr/>
                </a:tc>
                <a:tc>
                  <a:txBody>
                    <a:bodyPr/>
                    <a:lstStyle/>
                    <a:p>
                      <a:r>
                        <a:rPr lang="en-US" sz="1200" dirty="0"/>
                        <a:t>Data Flag for Validity</a:t>
                      </a:r>
                      <a:endParaRPr lang="en-GB" sz="1200" dirty="0"/>
                    </a:p>
                  </a:txBody>
                  <a:tcPr/>
                </a:tc>
                <a:extLst>
                  <a:ext uri="{0D108BD9-81ED-4DB2-BD59-A6C34878D82A}">
                    <a16:rowId xmlns:a16="http://schemas.microsoft.com/office/drawing/2014/main" val="472065680"/>
                  </a:ext>
                </a:extLst>
              </a:tr>
              <a:tr h="486561">
                <a:tc>
                  <a:txBody>
                    <a:bodyPr/>
                    <a:lstStyle/>
                    <a:p>
                      <a:r>
                        <a:rPr lang="en-GB" sz="1200" dirty="0"/>
                        <a:t>Data Invalid Text </a:t>
                      </a:r>
                      <a:r>
                        <a:rPr lang="en-GB" sz="1200" dirty="0" err="1"/>
                        <a:t>Color</a:t>
                      </a:r>
                      <a:endParaRPr lang="en-GB" sz="1200" dirty="0"/>
                    </a:p>
                  </a:txBody>
                  <a:tcPr/>
                </a:tc>
                <a:tc>
                  <a:txBody>
                    <a:bodyPr/>
                    <a:lstStyle/>
                    <a:p>
                      <a:r>
                        <a:rPr lang="en-US" sz="1200" dirty="0"/>
                        <a:t>Colors</a:t>
                      </a:r>
                      <a:endParaRPr lang="en-GB" sz="1200" dirty="0"/>
                    </a:p>
                  </a:txBody>
                  <a:tcPr/>
                </a:tc>
                <a:tc>
                  <a:txBody>
                    <a:bodyPr/>
                    <a:lstStyle/>
                    <a:p>
                      <a:r>
                        <a:rPr lang="en-US" sz="1200" dirty="0"/>
                        <a:t>Text Color when flag </a:t>
                      </a:r>
                      <a:r>
                        <a:rPr lang="en-US" sz="1200" b="1" dirty="0"/>
                        <a:t>Data Valid: False</a:t>
                      </a:r>
                      <a:endParaRPr lang="en-GB" sz="1200" dirty="0"/>
                    </a:p>
                  </a:txBody>
                  <a:tcPr/>
                </a:tc>
                <a:extLst>
                  <a:ext uri="{0D108BD9-81ED-4DB2-BD59-A6C34878D82A}">
                    <a16:rowId xmlns:a16="http://schemas.microsoft.com/office/drawing/2014/main" val="726895659"/>
                  </a:ext>
                </a:extLst>
              </a:tr>
              <a:tr h="651001">
                <a:tc>
                  <a:txBody>
                    <a:bodyPr/>
                    <a:lstStyle/>
                    <a:p>
                      <a:r>
                        <a:rPr lang="en-GB" sz="1200" dirty="0"/>
                        <a:t>Data Invalid Stroke </a:t>
                      </a:r>
                      <a:r>
                        <a:rPr lang="en-GB" sz="1200" dirty="0" err="1"/>
                        <a:t>Color</a:t>
                      </a:r>
                      <a:endParaRPr lang="en-GB" sz="1200" dirty="0"/>
                    </a:p>
                  </a:txBody>
                  <a:tcPr/>
                </a:tc>
                <a:tc>
                  <a:txBody>
                    <a:bodyPr/>
                    <a:lstStyle/>
                    <a:p>
                      <a:r>
                        <a:rPr lang="en-US" sz="1200" dirty="0"/>
                        <a:t>Colors</a:t>
                      </a:r>
                      <a:endParaRPr lang="en-GB" sz="1200" dirty="0"/>
                    </a:p>
                  </a:txBody>
                  <a:tcPr/>
                </a:tc>
                <a:tc>
                  <a:txBody>
                    <a:bodyPr/>
                    <a:lstStyle/>
                    <a:p>
                      <a:r>
                        <a:rPr lang="en-US" sz="1200" dirty="0"/>
                        <a:t>Crossing line stroke color when flag </a:t>
                      </a:r>
                      <a:r>
                        <a:rPr lang="en-US" sz="1200" b="1" dirty="0"/>
                        <a:t>Data Valid: False</a:t>
                      </a:r>
                      <a:endParaRPr lang="en-GB" sz="1200" dirty="0"/>
                    </a:p>
                  </a:txBody>
                  <a:tcPr/>
                </a:tc>
                <a:extLst>
                  <a:ext uri="{0D108BD9-81ED-4DB2-BD59-A6C34878D82A}">
                    <a16:rowId xmlns:a16="http://schemas.microsoft.com/office/drawing/2014/main" val="754716662"/>
                  </a:ext>
                </a:extLst>
              </a:tr>
              <a:tr h="651001">
                <a:tc>
                  <a:txBody>
                    <a:bodyPr/>
                    <a:lstStyle/>
                    <a:p>
                      <a:r>
                        <a:rPr lang="en-GB" sz="1200" dirty="0"/>
                        <a:t>Data Invalid Background </a:t>
                      </a:r>
                      <a:r>
                        <a:rPr lang="en-GB" sz="1200" dirty="0" err="1"/>
                        <a:t>Color</a:t>
                      </a:r>
                      <a:endParaRPr lang="en-GB" sz="1200" dirty="0"/>
                    </a:p>
                  </a:txBody>
                  <a:tcPr/>
                </a:tc>
                <a:tc>
                  <a:txBody>
                    <a:bodyPr/>
                    <a:lstStyle/>
                    <a:p>
                      <a:r>
                        <a:rPr lang="en-US" sz="1200" dirty="0"/>
                        <a:t>Colors</a:t>
                      </a:r>
                      <a:endParaRPr lang="en-GB" sz="1200" dirty="0"/>
                    </a:p>
                  </a:txBody>
                  <a:tcPr/>
                </a:tc>
                <a:tc>
                  <a:txBody>
                    <a:bodyPr/>
                    <a:lstStyle/>
                    <a:p>
                      <a:r>
                        <a:rPr lang="en-US" sz="1200" dirty="0"/>
                        <a:t>Background Color when flag </a:t>
                      </a:r>
                      <a:r>
                        <a:rPr lang="en-US" sz="1200" b="1" dirty="0"/>
                        <a:t>Data Valid: False</a:t>
                      </a:r>
                      <a:endParaRPr lang="en-GB" sz="1200" dirty="0"/>
                    </a:p>
                  </a:txBody>
                  <a:tcPr/>
                </a:tc>
                <a:extLst>
                  <a:ext uri="{0D108BD9-81ED-4DB2-BD59-A6C34878D82A}">
                    <a16:rowId xmlns:a16="http://schemas.microsoft.com/office/drawing/2014/main" val="2504204529"/>
                  </a:ext>
                </a:extLst>
              </a:tr>
            </a:tbl>
          </a:graphicData>
        </a:graphic>
      </p:graphicFrame>
      <p:sp>
        <p:nvSpPr>
          <p:cNvPr id="13" name="Textplatzhalter 11">
            <a:extLst>
              <a:ext uri="{FF2B5EF4-FFF2-40B4-BE49-F238E27FC236}">
                <a16:creationId xmlns:a16="http://schemas.microsoft.com/office/drawing/2014/main" id="{A6028FA3-7FEF-63F8-D24E-DB8D2DE853A9}"/>
              </a:ext>
            </a:extLst>
          </p:cNvPr>
          <p:cNvSpPr txBox="1">
            <a:spLocks/>
          </p:cNvSpPr>
          <p:nvPr/>
        </p:nvSpPr>
        <p:spPr>
          <a:xfrm>
            <a:off x="6258879" y="4611694"/>
            <a:ext cx="5205510" cy="792373"/>
          </a:xfrm>
          <a:prstGeom prst="rect">
            <a:avLst/>
          </a:prstGeom>
        </p:spPr>
        <p:txBody>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algn="ctr"/>
            <a:r>
              <a:rPr lang="en-GB" sz="1500" i="1" dirty="0"/>
              <a:t>Data Label Interface Table</a:t>
            </a:r>
          </a:p>
        </p:txBody>
      </p:sp>
      <p:sp>
        <p:nvSpPr>
          <p:cNvPr id="6" name="Date Placeholder 5">
            <a:extLst>
              <a:ext uri="{FF2B5EF4-FFF2-40B4-BE49-F238E27FC236}">
                <a16:creationId xmlns:a16="http://schemas.microsoft.com/office/drawing/2014/main" id="{1FFF432D-9CBA-AA7E-19FE-BDE65A20BB6A}"/>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2378663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DA071-7D92-40F3-C8F5-882DAD0C6310}"/>
              </a:ext>
            </a:extLst>
          </p:cNvPr>
          <p:cNvSpPr>
            <a:spLocks noGrp="1"/>
          </p:cNvSpPr>
          <p:nvPr>
            <p:ph type="title"/>
          </p:nvPr>
        </p:nvSpPr>
        <p:spPr/>
        <p:txBody>
          <a:bodyPr/>
          <a:lstStyle/>
          <a:p>
            <a:r>
              <a:rPr lang="en-US" dirty="0"/>
              <a:t>Components – Led Box</a:t>
            </a:r>
            <a:endParaRPr lang="en-GB" dirty="0"/>
          </a:p>
        </p:txBody>
      </p:sp>
      <p:sp>
        <p:nvSpPr>
          <p:cNvPr id="3" name="Text Placeholder 2">
            <a:extLst>
              <a:ext uri="{FF2B5EF4-FFF2-40B4-BE49-F238E27FC236}">
                <a16:creationId xmlns:a16="http://schemas.microsoft.com/office/drawing/2014/main" id="{6C266688-70B6-AB48-C857-8F6909C190F0}"/>
              </a:ext>
            </a:extLst>
          </p:cNvPr>
          <p:cNvSpPr>
            <a:spLocks noGrp="1"/>
          </p:cNvSpPr>
          <p:nvPr>
            <p:ph type="body" sz="quarter" idx="13"/>
          </p:nvPr>
        </p:nvSpPr>
        <p:spPr>
          <a:xfrm>
            <a:off x="936624" y="2016000"/>
            <a:ext cx="5027948" cy="3905375"/>
          </a:xfrm>
        </p:spPr>
        <p:txBody>
          <a:bodyPr/>
          <a:lstStyle/>
          <a:p>
            <a:pPr lvl="1"/>
            <a:r>
              <a:rPr lang="en-US" dirty="0"/>
              <a:t>Multipurpose Box that acts as the bare minimum as a LED to show state On and Off with the user selected state colors.</a:t>
            </a:r>
            <a:endParaRPr lang="en-GB" dirty="0"/>
          </a:p>
        </p:txBody>
      </p:sp>
      <p:sp>
        <p:nvSpPr>
          <p:cNvPr id="4" name="Footer Placeholder 3">
            <a:extLst>
              <a:ext uri="{FF2B5EF4-FFF2-40B4-BE49-F238E27FC236}">
                <a16:creationId xmlns:a16="http://schemas.microsoft.com/office/drawing/2014/main" id="{34C0FBDE-4E22-E7E0-E16F-E68222D34F90}"/>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5" name="Subtitle 4">
            <a:extLst>
              <a:ext uri="{FF2B5EF4-FFF2-40B4-BE49-F238E27FC236}">
                <a16:creationId xmlns:a16="http://schemas.microsoft.com/office/drawing/2014/main" id="{0AFA2BBE-7499-DDD8-0371-71F7401A67AD}"/>
              </a:ext>
            </a:extLst>
          </p:cNvPr>
          <p:cNvSpPr>
            <a:spLocks noGrp="1"/>
          </p:cNvSpPr>
          <p:nvPr>
            <p:ph type="subTitle" sz="quarter" idx="12"/>
          </p:nvPr>
        </p:nvSpPr>
        <p:spPr/>
        <p:txBody>
          <a:bodyPr/>
          <a:lstStyle/>
          <a:p>
            <a:r>
              <a:rPr lang="en-US" dirty="0"/>
              <a:t> </a:t>
            </a:r>
            <a:endParaRPr lang="en-GB" dirty="0"/>
          </a:p>
        </p:txBody>
      </p:sp>
      <p:pic>
        <p:nvPicPr>
          <p:cNvPr id="11" name="Picture 10" descr="A close-up of a white box&#10;&#10;Description automatically generated">
            <a:extLst>
              <a:ext uri="{FF2B5EF4-FFF2-40B4-BE49-F238E27FC236}">
                <a16:creationId xmlns:a16="http://schemas.microsoft.com/office/drawing/2014/main" id="{081FEB6C-901F-296F-24DD-7BB0CF2EE9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110" y="3719279"/>
            <a:ext cx="4752975" cy="1219200"/>
          </a:xfrm>
          <a:prstGeom prst="rect">
            <a:avLst/>
          </a:prstGeom>
        </p:spPr>
      </p:pic>
      <p:graphicFrame>
        <p:nvGraphicFramePr>
          <p:cNvPr id="7" name="Table 6">
            <a:extLst>
              <a:ext uri="{FF2B5EF4-FFF2-40B4-BE49-F238E27FC236}">
                <a16:creationId xmlns:a16="http://schemas.microsoft.com/office/drawing/2014/main" id="{44A980F2-D7D8-6413-DF0F-179EA44B1714}"/>
              </a:ext>
            </a:extLst>
          </p:cNvPr>
          <p:cNvGraphicFramePr>
            <a:graphicFrameLocks noGrp="1"/>
          </p:cNvGraphicFramePr>
          <p:nvPr/>
        </p:nvGraphicFramePr>
        <p:xfrm>
          <a:off x="6258879" y="2016000"/>
          <a:ext cx="5205510" cy="3246695"/>
        </p:xfrm>
        <a:graphic>
          <a:graphicData uri="http://schemas.openxmlformats.org/drawingml/2006/table">
            <a:tbl>
              <a:tblPr firstRow="1" bandRow="1">
                <a:tableStyleId>{5C22544A-7EE6-4342-B048-85BDC9FD1C3A}</a:tableStyleId>
              </a:tblPr>
              <a:tblGrid>
                <a:gridCol w="1346087">
                  <a:extLst>
                    <a:ext uri="{9D8B030D-6E8A-4147-A177-3AD203B41FA5}">
                      <a16:colId xmlns:a16="http://schemas.microsoft.com/office/drawing/2014/main" val="735356025"/>
                    </a:ext>
                  </a:extLst>
                </a:gridCol>
                <a:gridCol w="1046339">
                  <a:extLst>
                    <a:ext uri="{9D8B030D-6E8A-4147-A177-3AD203B41FA5}">
                      <a16:colId xmlns:a16="http://schemas.microsoft.com/office/drawing/2014/main" val="384910356"/>
                    </a:ext>
                  </a:extLst>
                </a:gridCol>
                <a:gridCol w="2813084">
                  <a:extLst>
                    <a:ext uri="{9D8B030D-6E8A-4147-A177-3AD203B41FA5}">
                      <a16:colId xmlns:a16="http://schemas.microsoft.com/office/drawing/2014/main" val="2995575177"/>
                    </a:ext>
                  </a:extLst>
                </a:gridCol>
              </a:tblGrid>
              <a:tr h="320570">
                <a:tc>
                  <a:txBody>
                    <a:bodyPr/>
                    <a:lstStyle/>
                    <a:p>
                      <a:r>
                        <a:rPr lang="en-US" sz="1200" dirty="0"/>
                        <a:t>Name</a:t>
                      </a:r>
                      <a:endParaRPr lang="en-GB" sz="1200" dirty="0"/>
                    </a:p>
                  </a:txBody>
                  <a:tcPr/>
                </a:tc>
                <a:tc>
                  <a:txBody>
                    <a:bodyPr/>
                    <a:lstStyle/>
                    <a:p>
                      <a:r>
                        <a:rPr lang="en-US" sz="1200" dirty="0"/>
                        <a:t>Group</a:t>
                      </a:r>
                      <a:endParaRPr lang="en-GB" sz="1200" dirty="0"/>
                    </a:p>
                  </a:txBody>
                  <a:tcPr/>
                </a:tc>
                <a:tc>
                  <a:txBody>
                    <a:bodyPr/>
                    <a:lstStyle/>
                    <a:p>
                      <a:r>
                        <a:rPr lang="en-US" sz="1200" dirty="0"/>
                        <a:t>Description</a:t>
                      </a:r>
                      <a:endParaRPr lang="en-GB" sz="1200" dirty="0"/>
                    </a:p>
                  </a:txBody>
                  <a:tcPr/>
                </a:tc>
                <a:extLst>
                  <a:ext uri="{0D108BD9-81ED-4DB2-BD59-A6C34878D82A}">
                    <a16:rowId xmlns:a16="http://schemas.microsoft.com/office/drawing/2014/main" val="1824518472"/>
                  </a:ext>
                </a:extLst>
              </a:tr>
              <a:tr h="486561">
                <a:tc>
                  <a:txBody>
                    <a:bodyPr/>
                    <a:lstStyle/>
                    <a:p>
                      <a:r>
                        <a:rPr lang="en-US" sz="1200" dirty="0"/>
                        <a:t>Data Valid</a:t>
                      </a:r>
                      <a:endParaRPr lang="en-GB" sz="1200" dirty="0"/>
                    </a:p>
                  </a:txBody>
                  <a:tcPr/>
                </a:tc>
                <a:tc>
                  <a:txBody>
                    <a:bodyPr/>
                    <a:lstStyle/>
                    <a:p>
                      <a:r>
                        <a:rPr lang="en-US" sz="1200" dirty="0"/>
                        <a:t>Common</a:t>
                      </a:r>
                      <a:endParaRPr lang="en-GB" sz="1200" dirty="0"/>
                    </a:p>
                  </a:txBody>
                  <a:tcPr/>
                </a:tc>
                <a:tc>
                  <a:txBody>
                    <a:bodyPr/>
                    <a:lstStyle/>
                    <a:p>
                      <a:r>
                        <a:rPr lang="en-US" sz="1200" dirty="0"/>
                        <a:t>Data Flag for Validity</a:t>
                      </a:r>
                      <a:endParaRPr lang="en-GB" sz="1200" dirty="0"/>
                    </a:p>
                  </a:txBody>
                  <a:tcPr/>
                </a:tc>
                <a:extLst>
                  <a:ext uri="{0D108BD9-81ED-4DB2-BD59-A6C34878D82A}">
                    <a16:rowId xmlns:a16="http://schemas.microsoft.com/office/drawing/2014/main" val="472065680"/>
                  </a:ext>
                </a:extLst>
              </a:tr>
              <a:tr h="486561">
                <a:tc>
                  <a:txBody>
                    <a:bodyPr/>
                    <a:lstStyle/>
                    <a:p>
                      <a:r>
                        <a:rPr lang="en-GB" sz="1200" dirty="0"/>
                        <a:t>State</a:t>
                      </a:r>
                    </a:p>
                  </a:txBody>
                  <a:tcPr/>
                </a:tc>
                <a:tc>
                  <a:txBody>
                    <a:bodyPr/>
                    <a:lstStyle/>
                    <a:p>
                      <a:r>
                        <a:rPr lang="en-US" sz="1200" dirty="0"/>
                        <a:t>Common</a:t>
                      </a:r>
                      <a:endParaRPr lang="en-GB" sz="1200" dirty="0"/>
                    </a:p>
                  </a:txBody>
                  <a:tcPr/>
                </a:tc>
                <a:tc>
                  <a:txBody>
                    <a:bodyPr/>
                    <a:lstStyle/>
                    <a:p>
                      <a:r>
                        <a:rPr lang="en-US" sz="1200" dirty="0"/>
                        <a:t>Flag for On/Off State</a:t>
                      </a:r>
                      <a:endParaRPr lang="en-GB" sz="1200" dirty="0"/>
                    </a:p>
                  </a:txBody>
                  <a:tcPr/>
                </a:tc>
                <a:extLst>
                  <a:ext uri="{0D108BD9-81ED-4DB2-BD59-A6C34878D82A}">
                    <a16:rowId xmlns:a16="http://schemas.microsoft.com/office/drawing/2014/main" val="726895659"/>
                  </a:ext>
                </a:extLst>
              </a:tr>
              <a:tr h="651001">
                <a:tc>
                  <a:txBody>
                    <a:bodyPr/>
                    <a:lstStyle/>
                    <a:p>
                      <a:r>
                        <a:rPr lang="en-GB" sz="1200" dirty="0"/>
                        <a:t>Blink</a:t>
                      </a:r>
                    </a:p>
                  </a:txBody>
                  <a:tcPr/>
                </a:tc>
                <a:tc>
                  <a:txBody>
                    <a:bodyPr/>
                    <a:lstStyle/>
                    <a:p>
                      <a:r>
                        <a:rPr lang="en-GB" sz="1200" dirty="0"/>
                        <a:t>Common</a:t>
                      </a:r>
                    </a:p>
                  </a:txBody>
                  <a:tcPr/>
                </a:tc>
                <a:tc>
                  <a:txBody>
                    <a:bodyPr/>
                    <a:lstStyle/>
                    <a:p>
                      <a:r>
                        <a:rPr lang="en-US" sz="1200" dirty="0"/>
                        <a:t>Flag to show </a:t>
                      </a:r>
                      <a:r>
                        <a:rPr lang="en-US" sz="1200" dirty="0" err="1"/>
                        <a:t>LedBox</a:t>
                      </a:r>
                      <a:r>
                        <a:rPr lang="en-US" sz="1200" dirty="0"/>
                        <a:t> blinking. Colors will depend on </a:t>
                      </a:r>
                      <a:r>
                        <a:rPr lang="en-US" sz="1200" b="1" dirty="0"/>
                        <a:t>State</a:t>
                      </a:r>
                      <a:r>
                        <a:rPr lang="en-US" sz="1200" dirty="0"/>
                        <a:t> flag</a:t>
                      </a:r>
                      <a:endParaRPr lang="en-GB" sz="1200" dirty="0"/>
                    </a:p>
                  </a:txBody>
                  <a:tcPr/>
                </a:tc>
                <a:extLst>
                  <a:ext uri="{0D108BD9-81ED-4DB2-BD59-A6C34878D82A}">
                    <a16:rowId xmlns:a16="http://schemas.microsoft.com/office/drawing/2014/main" val="754716662"/>
                  </a:ext>
                </a:extLst>
              </a:tr>
              <a:tr h="651001">
                <a:tc>
                  <a:txBody>
                    <a:bodyPr/>
                    <a:lstStyle/>
                    <a:p>
                      <a:r>
                        <a:rPr lang="en-GB" sz="1200" dirty="0"/>
                        <a:t>On Fill </a:t>
                      </a:r>
                      <a:r>
                        <a:rPr lang="en-GB" sz="1200" dirty="0" err="1"/>
                        <a:t>Color</a:t>
                      </a:r>
                      <a:endParaRPr lang="en-GB" sz="1200" dirty="0"/>
                    </a:p>
                  </a:txBody>
                  <a:tcPr/>
                </a:tc>
                <a:tc>
                  <a:txBody>
                    <a:bodyPr/>
                    <a:lstStyle/>
                    <a:p>
                      <a:r>
                        <a:rPr lang="en-US" sz="1200" dirty="0"/>
                        <a:t>Colors</a:t>
                      </a:r>
                      <a:endParaRPr lang="en-GB" sz="1200" dirty="0"/>
                    </a:p>
                  </a:txBody>
                  <a:tcPr/>
                </a:tc>
                <a:tc>
                  <a:txBody>
                    <a:bodyPr/>
                    <a:lstStyle/>
                    <a:p>
                      <a:r>
                        <a:rPr lang="en-US" sz="1200" dirty="0"/>
                        <a:t>Led Box color when </a:t>
                      </a:r>
                      <a:r>
                        <a:rPr lang="en-US" sz="1200" b="1" dirty="0"/>
                        <a:t>State: True</a:t>
                      </a:r>
                      <a:r>
                        <a:rPr lang="en-US" sz="1200" dirty="0"/>
                        <a:t> and </a:t>
                      </a:r>
                      <a:r>
                        <a:rPr lang="en-US" sz="1200" b="1" dirty="0" err="1"/>
                        <a:t>DataValid</a:t>
                      </a:r>
                      <a:r>
                        <a:rPr lang="en-US" sz="1200" b="1" dirty="0"/>
                        <a:t>: True.</a:t>
                      </a:r>
                      <a:endParaRPr lang="en-GB" sz="1200" dirty="0"/>
                    </a:p>
                  </a:txBody>
                  <a:tcPr/>
                </a:tc>
                <a:extLst>
                  <a:ext uri="{0D108BD9-81ED-4DB2-BD59-A6C34878D82A}">
                    <a16:rowId xmlns:a16="http://schemas.microsoft.com/office/drawing/2014/main" val="2504204529"/>
                  </a:ext>
                </a:extLst>
              </a:tr>
              <a:tr h="651001">
                <a:tc>
                  <a:txBody>
                    <a:bodyPr/>
                    <a:lstStyle/>
                    <a:p>
                      <a:r>
                        <a:rPr lang="en-US" sz="1200" dirty="0"/>
                        <a:t>Off Fill Color</a:t>
                      </a:r>
                      <a:endParaRPr lang="en-GB" sz="1200" dirty="0"/>
                    </a:p>
                  </a:txBody>
                  <a:tcPr/>
                </a:tc>
                <a:tc>
                  <a:txBody>
                    <a:bodyPr/>
                    <a:lstStyle/>
                    <a:p>
                      <a:r>
                        <a:rPr lang="en-US" sz="1200" dirty="0"/>
                        <a:t>Colors</a:t>
                      </a:r>
                      <a:endParaRPr lang="en-GB" sz="1200" dirty="0"/>
                    </a:p>
                  </a:txBody>
                  <a:tcPr/>
                </a:tc>
                <a:tc>
                  <a:txBody>
                    <a:bodyPr/>
                    <a:lstStyle/>
                    <a:p>
                      <a:r>
                        <a:rPr lang="en-US" sz="1200" dirty="0"/>
                        <a:t>Led Box color when </a:t>
                      </a:r>
                      <a:r>
                        <a:rPr lang="en-US" sz="1200" b="1" dirty="0"/>
                        <a:t>State: Off </a:t>
                      </a:r>
                      <a:r>
                        <a:rPr lang="en-US" sz="1200" b="0" dirty="0"/>
                        <a:t>and </a:t>
                      </a:r>
                      <a:r>
                        <a:rPr lang="en-US" sz="1200" b="1" dirty="0" err="1"/>
                        <a:t>DataValid</a:t>
                      </a:r>
                      <a:r>
                        <a:rPr lang="en-US" sz="1200" b="1" dirty="0"/>
                        <a:t>: True</a:t>
                      </a:r>
                      <a:endParaRPr lang="en-GB" sz="1200" dirty="0"/>
                    </a:p>
                  </a:txBody>
                  <a:tcPr/>
                </a:tc>
                <a:extLst>
                  <a:ext uri="{0D108BD9-81ED-4DB2-BD59-A6C34878D82A}">
                    <a16:rowId xmlns:a16="http://schemas.microsoft.com/office/drawing/2014/main" val="1533450848"/>
                  </a:ext>
                </a:extLst>
              </a:tr>
            </a:tbl>
          </a:graphicData>
        </a:graphic>
      </p:graphicFrame>
      <p:sp>
        <p:nvSpPr>
          <p:cNvPr id="10" name="Textplatzhalter 11">
            <a:extLst>
              <a:ext uri="{FF2B5EF4-FFF2-40B4-BE49-F238E27FC236}">
                <a16:creationId xmlns:a16="http://schemas.microsoft.com/office/drawing/2014/main" id="{65C08B12-CD0F-111F-6CE2-AD5DF838F680}"/>
              </a:ext>
            </a:extLst>
          </p:cNvPr>
          <p:cNvSpPr txBox="1">
            <a:spLocks/>
          </p:cNvSpPr>
          <p:nvPr/>
        </p:nvSpPr>
        <p:spPr>
          <a:xfrm>
            <a:off x="6258879" y="5266036"/>
            <a:ext cx="5205510" cy="792373"/>
          </a:xfrm>
          <a:prstGeom prst="rect">
            <a:avLst/>
          </a:prstGeom>
        </p:spPr>
        <p:txBody>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algn="ctr"/>
            <a:r>
              <a:rPr lang="en-GB" sz="1500" i="1" dirty="0"/>
              <a:t>Led Box Interface Table</a:t>
            </a:r>
          </a:p>
        </p:txBody>
      </p:sp>
      <p:sp>
        <p:nvSpPr>
          <p:cNvPr id="6" name="Date Placeholder 5">
            <a:extLst>
              <a:ext uri="{FF2B5EF4-FFF2-40B4-BE49-F238E27FC236}">
                <a16:creationId xmlns:a16="http://schemas.microsoft.com/office/drawing/2014/main" id="{69266802-1607-4A4C-4341-1196B2DCF8A4}"/>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1527895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DA071-7D92-40F3-C8F5-882DAD0C6310}"/>
              </a:ext>
            </a:extLst>
          </p:cNvPr>
          <p:cNvSpPr>
            <a:spLocks noGrp="1"/>
          </p:cNvSpPr>
          <p:nvPr>
            <p:ph type="title"/>
          </p:nvPr>
        </p:nvSpPr>
        <p:spPr/>
        <p:txBody>
          <a:bodyPr/>
          <a:lstStyle/>
          <a:p>
            <a:r>
              <a:rPr lang="en-US" dirty="0"/>
              <a:t>Components – Device State</a:t>
            </a:r>
            <a:endParaRPr lang="en-GB" dirty="0"/>
          </a:p>
        </p:txBody>
      </p:sp>
      <p:sp>
        <p:nvSpPr>
          <p:cNvPr id="3" name="Text Placeholder 2">
            <a:extLst>
              <a:ext uri="{FF2B5EF4-FFF2-40B4-BE49-F238E27FC236}">
                <a16:creationId xmlns:a16="http://schemas.microsoft.com/office/drawing/2014/main" id="{6C266688-70B6-AB48-C857-8F6909C190F0}"/>
              </a:ext>
            </a:extLst>
          </p:cNvPr>
          <p:cNvSpPr>
            <a:spLocks noGrp="1"/>
          </p:cNvSpPr>
          <p:nvPr>
            <p:ph type="body" sz="quarter" idx="13"/>
          </p:nvPr>
        </p:nvSpPr>
        <p:spPr>
          <a:xfrm>
            <a:off x="936624" y="2016000"/>
            <a:ext cx="5205510" cy="3905375"/>
          </a:xfrm>
        </p:spPr>
        <p:txBody>
          <a:bodyPr/>
          <a:lstStyle/>
          <a:p>
            <a:r>
              <a:rPr lang="en-US" dirty="0"/>
              <a:t>Shows the user a specific set of device states by adding decoration boxes at the corner of a device symbol. The states are:</a:t>
            </a:r>
          </a:p>
          <a:p>
            <a:pPr lvl="1"/>
            <a:r>
              <a:rPr lang="en-US" b="1" dirty="0"/>
              <a:t>Manual Mode</a:t>
            </a:r>
            <a:endParaRPr lang="en-US" dirty="0"/>
          </a:p>
          <a:p>
            <a:pPr lvl="1"/>
            <a:r>
              <a:rPr lang="en-US" b="1" dirty="0"/>
              <a:t>Engineering Mode</a:t>
            </a:r>
          </a:p>
          <a:p>
            <a:pPr lvl="1"/>
            <a:r>
              <a:rPr lang="en-US" b="1" dirty="0"/>
              <a:t>Interlock Active</a:t>
            </a:r>
            <a:endParaRPr lang="en-US" dirty="0"/>
          </a:p>
        </p:txBody>
      </p:sp>
      <p:sp>
        <p:nvSpPr>
          <p:cNvPr id="4" name="Footer Placeholder 3">
            <a:extLst>
              <a:ext uri="{FF2B5EF4-FFF2-40B4-BE49-F238E27FC236}">
                <a16:creationId xmlns:a16="http://schemas.microsoft.com/office/drawing/2014/main" id="{34C0FBDE-4E22-E7E0-E16F-E68222D34F90}"/>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5" name="Subtitle 4">
            <a:extLst>
              <a:ext uri="{FF2B5EF4-FFF2-40B4-BE49-F238E27FC236}">
                <a16:creationId xmlns:a16="http://schemas.microsoft.com/office/drawing/2014/main" id="{0AFA2BBE-7499-DDD8-0371-71F7401A67AD}"/>
              </a:ext>
            </a:extLst>
          </p:cNvPr>
          <p:cNvSpPr>
            <a:spLocks noGrp="1"/>
          </p:cNvSpPr>
          <p:nvPr>
            <p:ph type="subTitle" sz="quarter" idx="12"/>
          </p:nvPr>
        </p:nvSpPr>
        <p:spPr/>
        <p:txBody>
          <a:bodyPr/>
          <a:lstStyle/>
          <a:p>
            <a:r>
              <a:rPr lang="en-US" dirty="0"/>
              <a:t> </a:t>
            </a:r>
            <a:endParaRPr lang="en-GB" dirty="0"/>
          </a:p>
        </p:txBody>
      </p:sp>
      <p:pic>
        <p:nvPicPr>
          <p:cNvPr id="10" name="Picture 9" descr="A diagram of a diagram&#10;&#10;Description automatically generated with medium confidence">
            <a:extLst>
              <a:ext uri="{FF2B5EF4-FFF2-40B4-BE49-F238E27FC236}">
                <a16:creationId xmlns:a16="http://schemas.microsoft.com/office/drawing/2014/main" id="{4F49E530-26BA-EC4A-8D95-1232427638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743" y="4485206"/>
            <a:ext cx="4744112" cy="1819529"/>
          </a:xfrm>
          <a:prstGeom prst="rect">
            <a:avLst/>
          </a:prstGeom>
        </p:spPr>
      </p:pic>
      <p:graphicFrame>
        <p:nvGraphicFramePr>
          <p:cNvPr id="12" name="Table 11">
            <a:extLst>
              <a:ext uri="{FF2B5EF4-FFF2-40B4-BE49-F238E27FC236}">
                <a16:creationId xmlns:a16="http://schemas.microsoft.com/office/drawing/2014/main" id="{C4BC1062-6E67-B571-4B5B-88263FC7F63A}"/>
              </a:ext>
            </a:extLst>
          </p:cNvPr>
          <p:cNvGraphicFramePr>
            <a:graphicFrameLocks noGrp="1"/>
          </p:cNvGraphicFramePr>
          <p:nvPr/>
        </p:nvGraphicFramePr>
        <p:xfrm>
          <a:off x="6258879" y="2016000"/>
          <a:ext cx="5205510" cy="2767653"/>
        </p:xfrm>
        <a:graphic>
          <a:graphicData uri="http://schemas.openxmlformats.org/drawingml/2006/table">
            <a:tbl>
              <a:tblPr firstRow="1" bandRow="1">
                <a:tableStyleId>{5C22544A-7EE6-4342-B048-85BDC9FD1C3A}</a:tableStyleId>
              </a:tblPr>
              <a:tblGrid>
                <a:gridCol w="1346087">
                  <a:extLst>
                    <a:ext uri="{9D8B030D-6E8A-4147-A177-3AD203B41FA5}">
                      <a16:colId xmlns:a16="http://schemas.microsoft.com/office/drawing/2014/main" val="735356025"/>
                    </a:ext>
                  </a:extLst>
                </a:gridCol>
                <a:gridCol w="1046339">
                  <a:extLst>
                    <a:ext uri="{9D8B030D-6E8A-4147-A177-3AD203B41FA5}">
                      <a16:colId xmlns:a16="http://schemas.microsoft.com/office/drawing/2014/main" val="384910356"/>
                    </a:ext>
                  </a:extLst>
                </a:gridCol>
                <a:gridCol w="2813084">
                  <a:extLst>
                    <a:ext uri="{9D8B030D-6E8A-4147-A177-3AD203B41FA5}">
                      <a16:colId xmlns:a16="http://schemas.microsoft.com/office/drawing/2014/main" val="2995575177"/>
                    </a:ext>
                  </a:extLst>
                </a:gridCol>
              </a:tblGrid>
              <a:tr h="320570">
                <a:tc>
                  <a:txBody>
                    <a:bodyPr/>
                    <a:lstStyle/>
                    <a:p>
                      <a:r>
                        <a:rPr lang="en-US" sz="1200" dirty="0"/>
                        <a:t>Name</a:t>
                      </a:r>
                      <a:endParaRPr lang="en-GB" sz="1200" dirty="0"/>
                    </a:p>
                  </a:txBody>
                  <a:tcPr/>
                </a:tc>
                <a:tc>
                  <a:txBody>
                    <a:bodyPr/>
                    <a:lstStyle/>
                    <a:p>
                      <a:r>
                        <a:rPr lang="en-US" sz="1200" dirty="0"/>
                        <a:t>Group</a:t>
                      </a:r>
                      <a:endParaRPr lang="en-GB" sz="1200" dirty="0"/>
                    </a:p>
                  </a:txBody>
                  <a:tcPr/>
                </a:tc>
                <a:tc>
                  <a:txBody>
                    <a:bodyPr/>
                    <a:lstStyle/>
                    <a:p>
                      <a:r>
                        <a:rPr lang="en-US" sz="1200" dirty="0"/>
                        <a:t>Description</a:t>
                      </a:r>
                      <a:endParaRPr lang="en-GB" sz="1200" dirty="0"/>
                    </a:p>
                  </a:txBody>
                  <a:tcPr/>
                </a:tc>
                <a:extLst>
                  <a:ext uri="{0D108BD9-81ED-4DB2-BD59-A6C34878D82A}">
                    <a16:rowId xmlns:a16="http://schemas.microsoft.com/office/drawing/2014/main" val="1824518472"/>
                  </a:ext>
                </a:extLst>
              </a:tr>
              <a:tr h="486561">
                <a:tc>
                  <a:txBody>
                    <a:bodyPr/>
                    <a:lstStyle/>
                    <a:p>
                      <a:r>
                        <a:rPr lang="en-US" sz="1200" dirty="0"/>
                        <a:t>Manual Mode</a:t>
                      </a:r>
                      <a:endParaRPr lang="en-GB" sz="1200" dirty="0"/>
                    </a:p>
                  </a:txBody>
                  <a:tcPr/>
                </a:tc>
                <a:tc>
                  <a:txBody>
                    <a:bodyPr/>
                    <a:lstStyle/>
                    <a:p>
                      <a:r>
                        <a:rPr lang="en-US" sz="1200" dirty="0"/>
                        <a:t>Common</a:t>
                      </a:r>
                      <a:endParaRPr lang="en-GB" sz="1200" dirty="0"/>
                    </a:p>
                  </a:txBody>
                  <a:tcPr/>
                </a:tc>
                <a:tc>
                  <a:txBody>
                    <a:bodyPr/>
                    <a:lstStyle/>
                    <a:p>
                      <a:r>
                        <a:rPr lang="en-US" sz="1200" dirty="0"/>
                        <a:t>Device Manual Mode On/Off</a:t>
                      </a:r>
                      <a:endParaRPr lang="en-GB" sz="1200" dirty="0"/>
                    </a:p>
                  </a:txBody>
                  <a:tcPr/>
                </a:tc>
                <a:extLst>
                  <a:ext uri="{0D108BD9-81ED-4DB2-BD59-A6C34878D82A}">
                    <a16:rowId xmlns:a16="http://schemas.microsoft.com/office/drawing/2014/main" val="472065680"/>
                  </a:ext>
                </a:extLst>
              </a:tr>
              <a:tr h="486561">
                <a:tc>
                  <a:txBody>
                    <a:bodyPr/>
                    <a:lstStyle/>
                    <a:p>
                      <a:r>
                        <a:rPr lang="en-GB" sz="1200" dirty="0"/>
                        <a:t>Engineering Mode</a:t>
                      </a:r>
                    </a:p>
                  </a:txBody>
                  <a:tcPr/>
                </a:tc>
                <a:tc>
                  <a:txBody>
                    <a:bodyPr/>
                    <a:lstStyle/>
                    <a:p>
                      <a:r>
                        <a:rPr lang="en-US" sz="1200" dirty="0"/>
                        <a:t>Common</a:t>
                      </a:r>
                      <a:endParaRPr lang="en-GB" sz="1200" dirty="0"/>
                    </a:p>
                  </a:txBody>
                  <a:tcPr/>
                </a:tc>
                <a:tc>
                  <a:txBody>
                    <a:bodyPr/>
                    <a:lstStyle/>
                    <a:p>
                      <a:r>
                        <a:rPr lang="en-US" sz="1200" dirty="0"/>
                        <a:t>Device Engineering Mode On/Off</a:t>
                      </a:r>
                    </a:p>
                  </a:txBody>
                  <a:tcPr/>
                </a:tc>
                <a:extLst>
                  <a:ext uri="{0D108BD9-81ED-4DB2-BD59-A6C34878D82A}">
                    <a16:rowId xmlns:a16="http://schemas.microsoft.com/office/drawing/2014/main" val="726895659"/>
                  </a:ext>
                </a:extLst>
              </a:tr>
              <a:tr h="651001">
                <a:tc>
                  <a:txBody>
                    <a:bodyPr/>
                    <a:lstStyle/>
                    <a:p>
                      <a:r>
                        <a:rPr lang="en-GB" sz="1200" dirty="0"/>
                        <a:t>Interlock Active</a:t>
                      </a:r>
                    </a:p>
                  </a:txBody>
                  <a:tcPr/>
                </a:tc>
                <a:tc>
                  <a:txBody>
                    <a:bodyPr/>
                    <a:lstStyle/>
                    <a:p>
                      <a:r>
                        <a:rPr lang="en-GB" sz="1200" dirty="0"/>
                        <a:t>Common</a:t>
                      </a:r>
                    </a:p>
                  </a:txBody>
                  <a:tcPr/>
                </a:tc>
                <a:tc>
                  <a:txBody>
                    <a:bodyPr/>
                    <a:lstStyle/>
                    <a:p>
                      <a:r>
                        <a:rPr lang="en-GB" sz="1200" dirty="0"/>
                        <a:t>Interlock is currently Active</a:t>
                      </a:r>
                    </a:p>
                  </a:txBody>
                  <a:tcPr/>
                </a:tc>
                <a:extLst>
                  <a:ext uri="{0D108BD9-81ED-4DB2-BD59-A6C34878D82A}">
                    <a16:rowId xmlns:a16="http://schemas.microsoft.com/office/drawing/2014/main" val="754716662"/>
                  </a:ext>
                </a:extLst>
              </a:tr>
              <a:tr h="651001">
                <a:tc>
                  <a:txBody>
                    <a:bodyPr/>
                    <a:lstStyle/>
                    <a:p>
                      <a:r>
                        <a:rPr lang="en-GB" sz="1200" dirty="0"/>
                        <a:t>Box Size</a:t>
                      </a:r>
                    </a:p>
                  </a:txBody>
                  <a:tcPr/>
                </a:tc>
                <a:tc>
                  <a:txBody>
                    <a:bodyPr/>
                    <a:lstStyle/>
                    <a:p>
                      <a:r>
                        <a:rPr lang="en-US" sz="1200" dirty="0"/>
                        <a:t>Shape</a:t>
                      </a:r>
                      <a:endParaRPr lang="en-GB" sz="1200" dirty="0"/>
                    </a:p>
                  </a:txBody>
                  <a:tcPr/>
                </a:tc>
                <a:tc>
                  <a:txBody>
                    <a:bodyPr/>
                    <a:lstStyle/>
                    <a:p>
                      <a:r>
                        <a:rPr lang="en-US" sz="1200" dirty="0"/>
                        <a:t>Sets the size of the boxes in Pixels or by a percentage all 3 states: Manual, Engineering and Interlock Active (default: 20 %).</a:t>
                      </a:r>
                    </a:p>
                  </a:txBody>
                  <a:tcPr/>
                </a:tc>
                <a:extLst>
                  <a:ext uri="{0D108BD9-81ED-4DB2-BD59-A6C34878D82A}">
                    <a16:rowId xmlns:a16="http://schemas.microsoft.com/office/drawing/2014/main" val="2504204529"/>
                  </a:ext>
                </a:extLst>
              </a:tr>
            </a:tbl>
          </a:graphicData>
        </a:graphic>
      </p:graphicFrame>
      <p:sp>
        <p:nvSpPr>
          <p:cNvPr id="13" name="Textplatzhalter 11">
            <a:extLst>
              <a:ext uri="{FF2B5EF4-FFF2-40B4-BE49-F238E27FC236}">
                <a16:creationId xmlns:a16="http://schemas.microsoft.com/office/drawing/2014/main" id="{7C87C4D5-CE3B-119B-42A1-69693F4ABABF}"/>
              </a:ext>
            </a:extLst>
          </p:cNvPr>
          <p:cNvSpPr txBox="1">
            <a:spLocks/>
          </p:cNvSpPr>
          <p:nvPr/>
        </p:nvSpPr>
        <p:spPr>
          <a:xfrm>
            <a:off x="6258879" y="4821160"/>
            <a:ext cx="5205510" cy="792373"/>
          </a:xfrm>
          <a:prstGeom prst="rect">
            <a:avLst/>
          </a:prstGeom>
        </p:spPr>
        <p:txBody>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algn="ctr"/>
            <a:r>
              <a:rPr lang="en-GB" sz="1500" i="1" dirty="0"/>
              <a:t>Device State Interface Table</a:t>
            </a:r>
          </a:p>
        </p:txBody>
      </p:sp>
      <p:sp>
        <p:nvSpPr>
          <p:cNvPr id="6" name="Date Placeholder 5">
            <a:extLst>
              <a:ext uri="{FF2B5EF4-FFF2-40B4-BE49-F238E27FC236}">
                <a16:creationId xmlns:a16="http://schemas.microsoft.com/office/drawing/2014/main" id="{B3509999-C03A-8538-EAEA-793A47259F56}"/>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1222656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DA071-7D92-40F3-C8F5-882DAD0C6310}"/>
              </a:ext>
            </a:extLst>
          </p:cNvPr>
          <p:cNvSpPr>
            <a:spLocks noGrp="1"/>
          </p:cNvSpPr>
          <p:nvPr>
            <p:ph type="title"/>
          </p:nvPr>
        </p:nvSpPr>
        <p:spPr/>
        <p:txBody>
          <a:bodyPr/>
          <a:lstStyle/>
          <a:p>
            <a:r>
              <a:rPr lang="en-US" dirty="0"/>
              <a:t>Components – Event Box</a:t>
            </a:r>
            <a:endParaRPr lang="en-GB" dirty="0"/>
          </a:p>
        </p:txBody>
      </p:sp>
      <p:sp>
        <p:nvSpPr>
          <p:cNvPr id="3" name="Text Placeholder 2">
            <a:extLst>
              <a:ext uri="{FF2B5EF4-FFF2-40B4-BE49-F238E27FC236}">
                <a16:creationId xmlns:a16="http://schemas.microsoft.com/office/drawing/2014/main" id="{6C266688-70B6-AB48-C857-8F6909C190F0}"/>
              </a:ext>
            </a:extLst>
          </p:cNvPr>
          <p:cNvSpPr>
            <a:spLocks noGrp="1"/>
          </p:cNvSpPr>
          <p:nvPr>
            <p:ph type="body" sz="quarter" idx="13"/>
          </p:nvPr>
        </p:nvSpPr>
        <p:spPr>
          <a:xfrm>
            <a:off x="936624" y="2016000"/>
            <a:ext cx="5205510" cy="3905375"/>
          </a:xfrm>
        </p:spPr>
        <p:txBody>
          <a:bodyPr/>
          <a:lstStyle/>
          <a:p>
            <a:pPr lvl="1"/>
            <a:r>
              <a:rPr lang="en-US" dirty="0"/>
              <a:t>Representation of the raised/confirmed events of the system: Alarm and/or a Warning.</a:t>
            </a:r>
          </a:p>
          <a:p>
            <a:pPr lvl="1"/>
            <a:r>
              <a:rPr lang="en-US" dirty="0"/>
              <a:t>If an alarm or warning are active, the control will blink between the event color and black to alert the users of the new event. If the event is confirmed, then the control will stop blinking</a:t>
            </a:r>
          </a:p>
        </p:txBody>
      </p:sp>
      <p:sp>
        <p:nvSpPr>
          <p:cNvPr id="4" name="Footer Placeholder 3">
            <a:extLst>
              <a:ext uri="{FF2B5EF4-FFF2-40B4-BE49-F238E27FC236}">
                <a16:creationId xmlns:a16="http://schemas.microsoft.com/office/drawing/2014/main" id="{34C0FBDE-4E22-E7E0-E16F-E68222D34F90}"/>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5" name="Subtitle 4">
            <a:extLst>
              <a:ext uri="{FF2B5EF4-FFF2-40B4-BE49-F238E27FC236}">
                <a16:creationId xmlns:a16="http://schemas.microsoft.com/office/drawing/2014/main" id="{0AFA2BBE-7499-DDD8-0371-71F7401A67AD}"/>
              </a:ext>
            </a:extLst>
          </p:cNvPr>
          <p:cNvSpPr>
            <a:spLocks noGrp="1"/>
          </p:cNvSpPr>
          <p:nvPr>
            <p:ph type="subTitle" sz="quarter" idx="12"/>
          </p:nvPr>
        </p:nvSpPr>
        <p:spPr/>
        <p:txBody>
          <a:bodyPr/>
          <a:lstStyle/>
          <a:p>
            <a:r>
              <a:rPr lang="en-US" dirty="0"/>
              <a:t> </a:t>
            </a:r>
            <a:endParaRPr lang="en-GB" dirty="0"/>
          </a:p>
        </p:txBody>
      </p:sp>
      <p:pic>
        <p:nvPicPr>
          <p:cNvPr id="8" name="Picture 7" descr="A close-up of a sign&#10;&#10;Description automatically generated">
            <a:extLst>
              <a:ext uri="{FF2B5EF4-FFF2-40B4-BE49-F238E27FC236}">
                <a16:creationId xmlns:a16="http://schemas.microsoft.com/office/drawing/2014/main" id="{3D42ADF1-213C-CCAD-2CD5-793ADAE7B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899" y="4391042"/>
            <a:ext cx="4667250" cy="1714500"/>
          </a:xfrm>
          <a:prstGeom prst="rect">
            <a:avLst/>
          </a:prstGeom>
        </p:spPr>
      </p:pic>
      <p:sp>
        <p:nvSpPr>
          <p:cNvPr id="9" name="Textplatzhalter 11">
            <a:extLst>
              <a:ext uri="{FF2B5EF4-FFF2-40B4-BE49-F238E27FC236}">
                <a16:creationId xmlns:a16="http://schemas.microsoft.com/office/drawing/2014/main" id="{88EE0889-EE4A-8DB4-5518-8E7AC0106268}"/>
              </a:ext>
            </a:extLst>
          </p:cNvPr>
          <p:cNvSpPr txBox="1">
            <a:spLocks/>
          </p:cNvSpPr>
          <p:nvPr/>
        </p:nvSpPr>
        <p:spPr>
          <a:xfrm>
            <a:off x="415168" y="6065627"/>
            <a:ext cx="4667250" cy="792373"/>
          </a:xfrm>
          <a:prstGeom prst="rect">
            <a:avLst/>
          </a:prstGeom>
        </p:spPr>
        <p:txBody>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algn="r"/>
            <a:r>
              <a:rPr lang="en-GB" sz="1500" i="1" dirty="0"/>
              <a:t>Don’t mind the 4</a:t>
            </a:r>
            <a:r>
              <a:rPr lang="en-GB" sz="1500" i="1" baseline="30000" dirty="0"/>
              <a:t>th</a:t>
            </a:r>
            <a:r>
              <a:rPr lang="en-GB" sz="1500" i="1" dirty="0"/>
              <a:t> pump background glitch!</a:t>
            </a:r>
          </a:p>
        </p:txBody>
      </p:sp>
      <p:graphicFrame>
        <p:nvGraphicFramePr>
          <p:cNvPr id="11" name="Table 10">
            <a:extLst>
              <a:ext uri="{FF2B5EF4-FFF2-40B4-BE49-F238E27FC236}">
                <a16:creationId xmlns:a16="http://schemas.microsoft.com/office/drawing/2014/main" id="{5E2A14DC-8B43-F88A-3329-77AA8DB97A66}"/>
              </a:ext>
            </a:extLst>
          </p:cNvPr>
          <p:cNvGraphicFramePr>
            <a:graphicFrameLocks noGrp="1"/>
          </p:cNvGraphicFramePr>
          <p:nvPr/>
        </p:nvGraphicFramePr>
        <p:xfrm>
          <a:off x="6258879" y="2016000"/>
          <a:ext cx="5205510" cy="3753124"/>
        </p:xfrm>
        <a:graphic>
          <a:graphicData uri="http://schemas.openxmlformats.org/drawingml/2006/table">
            <a:tbl>
              <a:tblPr firstRow="1" bandRow="1">
                <a:tableStyleId>{5C22544A-7EE6-4342-B048-85BDC9FD1C3A}</a:tableStyleId>
              </a:tblPr>
              <a:tblGrid>
                <a:gridCol w="1346087">
                  <a:extLst>
                    <a:ext uri="{9D8B030D-6E8A-4147-A177-3AD203B41FA5}">
                      <a16:colId xmlns:a16="http://schemas.microsoft.com/office/drawing/2014/main" val="735356025"/>
                    </a:ext>
                  </a:extLst>
                </a:gridCol>
                <a:gridCol w="1046339">
                  <a:extLst>
                    <a:ext uri="{9D8B030D-6E8A-4147-A177-3AD203B41FA5}">
                      <a16:colId xmlns:a16="http://schemas.microsoft.com/office/drawing/2014/main" val="384910356"/>
                    </a:ext>
                  </a:extLst>
                </a:gridCol>
                <a:gridCol w="2813084">
                  <a:extLst>
                    <a:ext uri="{9D8B030D-6E8A-4147-A177-3AD203B41FA5}">
                      <a16:colId xmlns:a16="http://schemas.microsoft.com/office/drawing/2014/main" val="2995575177"/>
                    </a:ext>
                  </a:extLst>
                </a:gridCol>
              </a:tblGrid>
              <a:tr h="320570">
                <a:tc>
                  <a:txBody>
                    <a:bodyPr/>
                    <a:lstStyle/>
                    <a:p>
                      <a:r>
                        <a:rPr lang="en-US" sz="1200" dirty="0"/>
                        <a:t>Name</a:t>
                      </a:r>
                      <a:endParaRPr lang="en-GB" sz="1200" dirty="0"/>
                    </a:p>
                  </a:txBody>
                  <a:tcPr/>
                </a:tc>
                <a:tc>
                  <a:txBody>
                    <a:bodyPr/>
                    <a:lstStyle/>
                    <a:p>
                      <a:r>
                        <a:rPr lang="en-US" sz="1200" dirty="0"/>
                        <a:t>Group</a:t>
                      </a:r>
                      <a:endParaRPr lang="en-GB" sz="1200" dirty="0"/>
                    </a:p>
                  </a:txBody>
                  <a:tcPr/>
                </a:tc>
                <a:tc>
                  <a:txBody>
                    <a:bodyPr/>
                    <a:lstStyle/>
                    <a:p>
                      <a:r>
                        <a:rPr lang="en-US" sz="1200" dirty="0"/>
                        <a:t>Description</a:t>
                      </a:r>
                      <a:endParaRPr lang="en-GB" sz="1200" dirty="0"/>
                    </a:p>
                  </a:txBody>
                  <a:tcPr/>
                </a:tc>
                <a:extLst>
                  <a:ext uri="{0D108BD9-81ED-4DB2-BD59-A6C34878D82A}">
                    <a16:rowId xmlns:a16="http://schemas.microsoft.com/office/drawing/2014/main" val="1824518472"/>
                  </a:ext>
                </a:extLst>
              </a:tr>
              <a:tr h="486561">
                <a:tc>
                  <a:txBody>
                    <a:bodyPr/>
                    <a:lstStyle/>
                    <a:p>
                      <a:r>
                        <a:rPr lang="en-GB" sz="1200" dirty="0"/>
                        <a:t>Alarm Raised</a:t>
                      </a:r>
                    </a:p>
                  </a:txBody>
                  <a:tcPr/>
                </a:tc>
                <a:tc>
                  <a:txBody>
                    <a:bodyPr/>
                    <a:lstStyle/>
                    <a:p>
                      <a:r>
                        <a:rPr lang="en-US" sz="1200" dirty="0"/>
                        <a:t>Common</a:t>
                      </a:r>
                      <a:endParaRPr lang="en-GB" sz="1200" dirty="0"/>
                    </a:p>
                  </a:txBody>
                  <a:tcPr/>
                </a:tc>
                <a:tc>
                  <a:txBody>
                    <a:bodyPr/>
                    <a:lstStyle/>
                    <a:p>
                      <a:r>
                        <a:rPr lang="en-US" sz="1200" dirty="0"/>
                        <a:t>Alarm Raised State (Active or Not)</a:t>
                      </a:r>
                    </a:p>
                  </a:txBody>
                  <a:tcPr/>
                </a:tc>
                <a:extLst>
                  <a:ext uri="{0D108BD9-81ED-4DB2-BD59-A6C34878D82A}">
                    <a16:rowId xmlns:a16="http://schemas.microsoft.com/office/drawing/2014/main" val="472065680"/>
                  </a:ext>
                </a:extLst>
              </a:tr>
              <a:tr h="4865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Alarm Confirmed</a:t>
                      </a:r>
                    </a:p>
                    <a:p>
                      <a:endParaRPr lang="en-GB" sz="1200" dirty="0"/>
                    </a:p>
                  </a:txBody>
                  <a:tcPr/>
                </a:tc>
                <a:tc>
                  <a:txBody>
                    <a:bodyPr/>
                    <a:lstStyle/>
                    <a:p>
                      <a:r>
                        <a:rPr lang="en-US" sz="1200" dirty="0"/>
                        <a:t>Common</a:t>
                      </a:r>
                      <a:endParaRPr lang="en-GB" sz="1200" dirty="0"/>
                    </a:p>
                  </a:txBody>
                  <a:tcPr/>
                </a:tc>
                <a:tc>
                  <a:txBody>
                    <a:bodyPr/>
                    <a:lstStyle/>
                    <a:p>
                      <a:r>
                        <a:rPr lang="en-US" sz="1200" dirty="0"/>
                        <a:t>Alarm Confirmed State (Active or Not)</a:t>
                      </a:r>
                    </a:p>
                  </a:txBody>
                  <a:tcPr/>
                </a:tc>
                <a:extLst>
                  <a:ext uri="{0D108BD9-81ED-4DB2-BD59-A6C34878D82A}">
                    <a16:rowId xmlns:a16="http://schemas.microsoft.com/office/drawing/2014/main" val="726895659"/>
                  </a:ext>
                </a:extLst>
              </a:tr>
              <a:tr h="4737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Warning Raised</a:t>
                      </a:r>
                    </a:p>
                    <a:p>
                      <a:endParaRPr lang="en-GB" sz="1200" dirty="0"/>
                    </a:p>
                  </a:txBody>
                  <a:tcPr/>
                </a:tc>
                <a:tc>
                  <a:txBody>
                    <a:bodyPr/>
                    <a:lstStyle/>
                    <a:p>
                      <a:r>
                        <a:rPr lang="en-GB" sz="1200" dirty="0"/>
                        <a:t>Common</a:t>
                      </a:r>
                    </a:p>
                  </a:txBody>
                  <a:tcPr/>
                </a:tc>
                <a:tc>
                  <a:txBody>
                    <a:bodyPr/>
                    <a:lstStyle/>
                    <a:p>
                      <a:r>
                        <a:rPr lang="en-US" sz="1200" dirty="0"/>
                        <a:t>Warning Raised State (Active or Not)</a:t>
                      </a:r>
                    </a:p>
                  </a:txBody>
                  <a:tcPr/>
                </a:tc>
                <a:extLst>
                  <a:ext uri="{0D108BD9-81ED-4DB2-BD59-A6C34878D82A}">
                    <a16:rowId xmlns:a16="http://schemas.microsoft.com/office/drawing/2014/main" val="754716662"/>
                  </a:ext>
                </a:extLst>
              </a:tr>
              <a:tr h="511728">
                <a:tc>
                  <a:txBody>
                    <a:bodyPr/>
                    <a:lstStyle/>
                    <a:p>
                      <a:r>
                        <a:rPr lang="en-GB" sz="1200" dirty="0"/>
                        <a:t>Warning Confirmed</a:t>
                      </a:r>
                    </a:p>
                  </a:txBody>
                  <a:tcPr/>
                </a:tc>
                <a:tc>
                  <a:txBody>
                    <a:bodyPr/>
                    <a:lstStyle/>
                    <a:p>
                      <a:r>
                        <a:rPr lang="en-US" sz="1200" dirty="0"/>
                        <a:t>Colors</a:t>
                      </a:r>
                      <a:endParaRPr lang="en-GB" sz="1200" dirty="0"/>
                    </a:p>
                  </a:txBody>
                  <a:tcPr/>
                </a:tc>
                <a:tc>
                  <a:txBody>
                    <a:bodyPr/>
                    <a:lstStyle/>
                    <a:p>
                      <a:r>
                        <a:rPr lang="en-US" sz="1200" dirty="0"/>
                        <a:t>Warning Confirmed State (Active or Not)</a:t>
                      </a:r>
                    </a:p>
                  </a:txBody>
                  <a:tcPr/>
                </a:tc>
                <a:extLst>
                  <a:ext uri="{0D108BD9-81ED-4DB2-BD59-A6C34878D82A}">
                    <a16:rowId xmlns:a16="http://schemas.microsoft.com/office/drawing/2014/main" val="2504204529"/>
                  </a:ext>
                </a:extLst>
              </a:tr>
              <a:tr h="651001">
                <a:tc>
                  <a:txBody>
                    <a:bodyPr/>
                    <a:lstStyle/>
                    <a:p>
                      <a:r>
                        <a:rPr lang="en-GB" sz="1200" dirty="0"/>
                        <a:t>Text Box Size</a:t>
                      </a:r>
                    </a:p>
                  </a:txBody>
                  <a:tcPr/>
                </a:tc>
                <a:tc>
                  <a:txBody>
                    <a:bodyPr/>
                    <a:lstStyle/>
                    <a:p>
                      <a:r>
                        <a:rPr lang="en-US" sz="1200" dirty="0"/>
                        <a:t>Shape</a:t>
                      </a:r>
                      <a:endParaRPr lang="en-GB" sz="1200" dirty="0"/>
                    </a:p>
                  </a:txBody>
                  <a:tcPr/>
                </a:tc>
                <a:tc>
                  <a:txBody>
                    <a:bodyPr/>
                    <a:lstStyle/>
                    <a:p>
                      <a:r>
                        <a:rPr lang="en-US" sz="1200" dirty="0"/>
                        <a:t>Sets the size of the lower left box in Pixels or by a percentage of the Control minimum side length (default: 20 </a:t>
                      </a:r>
                      <a:r>
                        <a:rPr lang="en-US" sz="1200" dirty="0" err="1"/>
                        <a:t>px</a:t>
                      </a:r>
                      <a:r>
                        <a:rPr lang="en-US" sz="1200" dirty="0"/>
                        <a:t>).</a:t>
                      </a:r>
                    </a:p>
                  </a:txBody>
                  <a:tcPr/>
                </a:tc>
                <a:extLst>
                  <a:ext uri="{0D108BD9-81ED-4DB2-BD59-A6C34878D82A}">
                    <a16:rowId xmlns:a16="http://schemas.microsoft.com/office/drawing/2014/main" val="1533450848"/>
                  </a:ext>
                </a:extLst>
              </a:tr>
              <a:tr h="651001">
                <a:tc>
                  <a:txBody>
                    <a:bodyPr/>
                    <a:lstStyle/>
                    <a:p>
                      <a:r>
                        <a:rPr lang="en-GB" sz="1200" dirty="0"/>
                        <a:t>Stroke Thickness</a:t>
                      </a:r>
                    </a:p>
                  </a:txBody>
                  <a:tcPr/>
                </a:tc>
                <a:tc>
                  <a:txBody>
                    <a:bodyPr/>
                    <a:lstStyle/>
                    <a:p>
                      <a:r>
                        <a:rPr lang="en-GB" sz="1200" dirty="0"/>
                        <a:t>Shape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Thickness of the rectangle that shows Alarm/Warning state. (default: 2 </a:t>
                      </a:r>
                      <a:r>
                        <a:rPr lang="en-US" sz="1200" dirty="0" err="1"/>
                        <a:t>px</a:t>
                      </a:r>
                      <a:r>
                        <a:rPr lang="en-US" sz="1200" dirty="0"/>
                        <a:t>)</a:t>
                      </a:r>
                    </a:p>
                    <a:p>
                      <a:endParaRPr lang="en-US" sz="1200" dirty="0"/>
                    </a:p>
                  </a:txBody>
                  <a:tcPr/>
                </a:tc>
                <a:extLst>
                  <a:ext uri="{0D108BD9-81ED-4DB2-BD59-A6C34878D82A}">
                    <a16:rowId xmlns:a16="http://schemas.microsoft.com/office/drawing/2014/main" val="383316458"/>
                  </a:ext>
                </a:extLst>
              </a:tr>
            </a:tbl>
          </a:graphicData>
        </a:graphic>
      </p:graphicFrame>
      <p:sp>
        <p:nvSpPr>
          <p:cNvPr id="12" name="Textplatzhalter 11">
            <a:extLst>
              <a:ext uri="{FF2B5EF4-FFF2-40B4-BE49-F238E27FC236}">
                <a16:creationId xmlns:a16="http://schemas.microsoft.com/office/drawing/2014/main" id="{E36A098A-A8F3-DAB9-FE1E-AEBBC86C57B1}"/>
              </a:ext>
            </a:extLst>
          </p:cNvPr>
          <p:cNvSpPr txBox="1">
            <a:spLocks/>
          </p:cNvSpPr>
          <p:nvPr/>
        </p:nvSpPr>
        <p:spPr>
          <a:xfrm>
            <a:off x="6258879" y="5786154"/>
            <a:ext cx="5205510" cy="792373"/>
          </a:xfrm>
          <a:prstGeom prst="rect">
            <a:avLst/>
          </a:prstGeom>
        </p:spPr>
        <p:txBody>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algn="ctr"/>
            <a:r>
              <a:rPr lang="en-GB" sz="1500" i="1" dirty="0"/>
              <a:t>Event Box Interface Table</a:t>
            </a:r>
          </a:p>
        </p:txBody>
      </p:sp>
      <p:sp>
        <p:nvSpPr>
          <p:cNvPr id="6" name="Date Placeholder 5">
            <a:extLst>
              <a:ext uri="{FF2B5EF4-FFF2-40B4-BE49-F238E27FC236}">
                <a16:creationId xmlns:a16="http://schemas.microsoft.com/office/drawing/2014/main" id="{06057EB9-F060-2B9E-4585-4DFF024C88F8}"/>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839463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DA071-7D92-40F3-C8F5-882DAD0C6310}"/>
              </a:ext>
            </a:extLst>
          </p:cNvPr>
          <p:cNvSpPr>
            <a:spLocks noGrp="1"/>
          </p:cNvSpPr>
          <p:nvPr>
            <p:ph type="title"/>
          </p:nvPr>
        </p:nvSpPr>
        <p:spPr/>
        <p:txBody>
          <a:bodyPr/>
          <a:lstStyle/>
          <a:p>
            <a:r>
              <a:rPr lang="en-US" dirty="0"/>
              <a:t>Controls</a:t>
            </a:r>
            <a:endParaRPr lang="en-GB" dirty="0"/>
          </a:p>
        </p:txBody>
      </p:sp>
      <p:sp>
        <p:nvSpPr>
          <p:cNvPr id="4" name="Footer Placeholder 3">
            <a:extLst>
              <a:ext uri="{FF2B5EF4-FFF2-40B4-BE49-F238E27FC236}">
                <a16:creationId xmlns:a16="http://schemas.microsoft.com/office/drawing/2014/main" id="{34C0FBDE-4E22-E7E0-E16F-E68222D34F90}"/>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5" name="Subtitle 4">
            <a:extLst>
              <a:ext uri="{FF2B5EF4-FFF2-40B4-BE49-F238E27FC236}">
                <a16:creationId xmlns:a16="http://schemas.microsoft.com/office/drawing/2014/main" id="{0AFA2BBE-7499-DDD8-0371-71F7401A67AD}"/>
              </a:ext>
            </a:extLst>
          </p:cNvPr>
          <p:cNvSpPr>
            <a:spLocks noGrp="1"/>
          </p:cNvSpPr>
          <p:nvPr>
            <p:ph type="subTitle" sz="quarter" idx="12"/>
          </p:nvPr>
        </p:nvSpPr>
        <p:spPr/>
        <p:txBody>
          <a:bodyPr/>
          <a:lstStyle/>
          <a:p>
            <a:r>
              <a:rPr lang="en-US" dirty="0"/>
              <a:t> </a:t>
            </a:r>
            <a:endParaRPr lang="en-GB" dirty="0"/>
          </a:p>
        </p:txBody>
      </p:sp>
      <p:sp>
        <p:nvSpPr>
          <p:cNvPr id="14" name="Text Placeholder 13">
            <a:extLst>
              <a:ext uri="{FF2B5EF4-FFF2-40B4-BE49-F238E27FC236}">
                <a16:creationId xmlns:a16="http://schemas.microsoft.com/office/drawing/2014/main" id="{BE9AE299-A938-3AA1-8E21-4143EF284CD9}"/>
              </a:ext>
            </a:extLst>
          </p:cNvPr>
          <p:cNvSpPr>
            <a:spLocks noGrp="1"/>
          </p:cNvSpPr>
          <p:nvPr>
            <p:ph type="body" sz="quarter" idx="13"/>
          </p:nvPr>
        </p:nvSpPr>
        <p:spPr/>
        <p:txBody>
          <a:bodyPr/>
          <a:lstStyle/>
          <a:p>
            <a:pPr lvl="1"/>
            <a:r>
              <a:rPr lang="en-US" dirty="0"/>
              <a:t>Generated by a composition of other </a:t>
            </a:r>
            <a:r>
              <a:rPr lang="en-US" dirty="0" err="1"/>
              <a:t>Cryo</a:t>
            </a:r>
            <a:r>
              <a:rPr lang="en-US" dirty="0"/>
              <a:t> HMI Framework Controls: Symbol, Event Box and Device State.</a:t>
            </a:r>
          </a:p>
          <a:p>
            <a:pPr lvl="1"/>
            <a:r>
              <a:rPr lang="en-US" dirty="0"/>
              <a:t>With the exception of Analog Sensor. All Controls share common traits. They all have a Symbols that go through 4 different states: </a:t>
            </a:r>
            <a:r>
              <a:rPr lang="en-US" b="1" dirty="0"/>
              <a:t>Off(0)</a:t>
            </a:r>
            <a:r>
              <a:rPr lang="en-US" dirty="0"/>
              <a:t>, </a:t>
            </a:r>
            <a:r>
              <a:rPr lang="en-US" b="1" dirty="0"/>
              <a:t>Starting(1)</a:t>
            </a:r>
            <a:r>
              <a:rPr lang="en-US" dirty="0"/>
              <a:t>, </a:t>
            </a:r>
            <a:r>
              <a:rPr lang="en-US" b="1" dirty="0"/>
              <a:t>On(2)</a:t>
            </a:r>
            <a:r>
              <a:rPr lang="en-US" dirty="0"/>
              <a:t> and </a:t>
            </a:r>
            <a:r>
              <a:rPr lang="en-US" b="1" dirty="0"/>
              <a:t>Stopping(3)</a:t>
            </a:r>
            <a:r>
              <a:rPr lang="en-US" dirty="0"/>
              <a:t>. They also show Alarms and Warning with an Event Box. And finally, they all show their device state through their Device State components</a:t>
            </a:r>
            <a:endParaRPr lang="en-GB" dirty="0"/>
          </a:p>
        </p:txBody>
      </p:sp>
      <p:pic>
        <p:nvPicPr>
          <p:cNvPr id="16" name="Picture 15" descr="A screen shot of a computer&#10;&#10;Description automatically generated">
            <a:extLst>
              <a:ext uri="{FF2B5EF4-FFF2-40B4-BE49-F238E27FC236}">
                <a16:creationId xmlns:a16="http://schemas.microsoft.com/office/drawing/2014/main" id="{0389B4BC-7C10-FC47-6B07-A52774F7CE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1866" y="4246023"/>
            <a:ext cx="6001588" cy="1876687"/>
          </a:xfrm>
          <a:prstGeom prst="rect">
            <a:avLst/>
          </a:prstGeom>
        </p:spPr>
      </p:pic>
      <p:sp>
        <p:nvSpPr>
          <p:cNvPr id="3" name="Date Placeholder 2">
            <a:extLst>
              <a:ext uri="{FF2B5EF4-FFF2-40B4-BE49-F238E27FC236}">
                <a16:creationId xmlns:a16="http://schemas.microsoft.com/office/drawing/2014/main" id="{FDA287AC-4336-ECD4-8E72-EE4FCEE91B6C}"/>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124636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DA071-7D92-40F3-C8F5-882DAD0C6310}"/>
              </a:ext>
            </a:extLst>
          </p:cNvPr>
          <p:cNvSpPr>
            <a:spLocks noGrp="1"/>
          </p:cNvSpPr>
          <p:nvPr>
            <p:ph type="title"/>
          </p:nvPr>
        </p:nvSpPr>
        <p:spPr/>
        <p:txBody>
          <a:bodyPr/>
          <a:lstStyle/>
          <a:p>
            <a:r>
              <a:rPr lang="en-US" dirty="0"/>
              <a:t>Controls Common Interface</a:t>
            </a:r>
            <a:endParaRPr lang="en-GB" dirty="0"/>
          </a:p>
        </p:txBody>
      </p:sp>
      <p:sp>
        <p:nvSpPr>
          <p:cNvPr id="4" name="Footer Placeholder 3">
            <a:extLst>
              <a:ext uri="{FF2B5EF4-FFF2-40B4-BE49-F238E27FC236}">
                <a16:creationId xmlns:a16="http://schemas.microsoft.com/office/drawing/2014/main" id="{34C0FBDE-4E22-E7E0-E16F-E68222D34F90}"/>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5" name="Subtitle 4">
            <a:extLst>
              <a:ext uri="{FF2B5EF4-FFF2-40B4-BE49-F238E27FC236}">
                <a16:creationId xmlns:a16="http://schemas.microsoft.com/office/drawing/2014/main" id="{0AFA2BBE-7499-DDD8-0371-71F7401A67AD}"/>
              </a:ext>
            </a:extLst>
          </p:cNvPr>
          <p:cNvSpPr>
            <a:spLocks noGrp="1"/>
          </p:cNvSpPr>
          <p:nvPr>
            <p:ph type="subTitle" sz="quarter" idx="12"/>
          </p:nvPr>
        </p:nvSpPr>
        <p:spPr/>
        <p:txBody>
          <a:bodyPr/>
          <a:lstStyle/>
          <a:p>
            <a:r>
              <a:rPr lang="en-US" dirty="0"/>
              <a:t> </a:t>
            </a:r>
            <a:endParaRPr lang="en-GB" dirty="0"/>
          </a:p>
        </p:txBody>
      </p:sp>
      <p:graphicFrame>
        <p:nvGraphicFramePr>
          <p:cNvPr id="8" name="Table 7">
            <a:extLst>
              <a:ext uri="{FF2B5EF4-FFF2-40B4-BE49-F238E27FC236}">
                <a16:creationId xmlns:a16="http://schemas.microsoft.com/office/drawing/2014/main" id="{22B52D5B-6286-946D-0214-48A356C0B9F1}"/>
              </a:ext>
            </a:extLst>
          </p:cNvPr>
          <p:cNvGraphicFramePr>
            <a:graphicFrameLocks noGrp="1"/>
          </p:cNvGraphicFramePr>
          <p:nvPr/>
        </p:nvGraphicFramePr>
        <p:xfrm>
          <a:off x="567508" y="1193645"/>
          <a:ext cx="5652819" cy="5599384"/>
        </p:xfrm>
        <a:graphic>
          <a:graphicData uri="http://schemas.openxmlformats.org/drawingml/2006/table">
            <a:tbl>
              <a:tblPr firstRow="1" bandRow="1">
                <a:tableStyleId>{5C22544A-7EE6-4342-B048-85BDC9FD1C3A}</a:tableStyleId>
              </a:tblPr>
              <a:tblGrid>
                <a:gridCol w="948471">
                  <a:extLst>
                    <a:ext uri="{9D8B030D-6E8A-4147-A177-3AD203B41FA5}">
                      <a16:colId xmlns:a16="http://schemas.microsoft.com/office/drawing/2014/main" val="735356025"/>
                    </a:ext>
                  </a:extLst>
                </a:gridCol>
                <a:gridCol w="1223427">
                  <a:extLst>
                    <a:ext uri="{9D8B030D-6E8A-4147-A177-3AD203B41FA5}">
                      <a16:colId xmlns:a16="http://schemas.microsoft.com/office/drawing/2014/main" val="384910356"/>
                    </a:ext>
                  </a:extLst>
                </a:gridCol>
                <a:gridCol w="2279007">
                  <a:extLst>
                    <a:ext uri="{9D8B030D-6E8A-4147-A177-3AD203B41FA5}">
                      <a16:colId xmlns:a16="http://schemas.microsoft.com/office/drawing/2014/main" val="2995575177"/>
                    </a:ext>
                  </a:extLst>
                </a:gridCol>
                <a:gridCol w="1201914">
                  <a:extLst>
                    <a:ext uri="{9D8B030D-6E8A-4147-A177-3AD203B41FA5}">
                      <a16:colId xmlns:a16="http://schemas.microsoft.com/office/drawing/2014/main" val="4254151970"/>
                    </a:ext>
                  </a:extLst>
                </a:gridCol>
              </a:tblGrid>
              <a:tr h="338673">
                <a:tc>
                  <a:txBody>
                    <a:bodyPr/>
                    <a:lstStyle/>
                    <a:p>
                      <a:r>
                        <a:rPr lang="en-US" sz="1200" dirty="0"/>
                        <a:t>Name</a:t>
                      </a:r>
                      <a:endParaRPr lang="en-GB" sz="1200" dirty="0"/>
                    </a:p>
                  </a:txBody>
                  <a:tcPr/>
                </a:tc>
                <a:tc>
                  <a:txBody>
                    <a:bodyPr/>
                    <a:lstStyle/>
                    <a:p>
                      <a:r>
                        <a:rPr lang="en-US" sz="1200" dirty="0"/>
                        <a:t>Group</a:t>
                      </a:r>
                      <a:endParaRPr lang="en-GB" sz="1200" dirty="0"/>
                    </a:p>
                  </a:txBody>
                  <a:tcPr/>
                </a:tc>
                <a:tc>
                  <a:txBody>
                    <a:bodyPr/>
                    <a:lstStyle/>
                    <a:p>
                      <a:r>
                        <a:rPr lang="en-US" sz="1200" dirty="0"/>
                        <a:t>Description</a:t>
                      </a:r>
                      <a:endParaRPr lang="en-GB" sz="1200" dirty="0"/>
                    </a:p>
                  </a:txBody>
                  <a:tcPr/>
                </a:tc>
                <a:tc>
                  <a:txBody>
                    <a:bodyPr/>
                    <a:lstStyle/>
                    <a:p>
                      <a:r>
                        <a:rPr lang="en-US" sz="1200" dirty="0"/>
                        <a:t>Availability</a:t>
                      </a:r>
                      <a:endParaRPr lang="en-GB" sz="1200" dirty="0"/>
                    </a:p>
                  </a:txBody>
                  <a:tcPr/>
                </a:tc>
                <a:extLst>
                  <a:ext uri="{0D108BD9-81ED-4DB2-BD59-A6C34878D82A}">
                    <a16:rowId xmlns:a16="http://schemas.microsoft.com/office/drawing/2014/main" val="1824518472"/>
                  </a:ext>
                </a:extLst>
              </a:tr>
              <a:tr h="653505">
                <a:tc>
                  <a:txBody>
                    <a:bodyPr/>
                    <a:lstStyle/>
                    <a:p>
                      <a:r>
                        <a:rPr lang="en-US" sz="1200" dirty="0"/>
                        <a:t>State</a:t>
                      </a:r>
                      <a:endParaRPr lang="en-GB" sz="1200" dirty="0"/>
                    </a:p>
                  </a:txBody>
                  <a:tcPr/>
                </a:tc>
                <a:tc>
                  <a:txBody>
                    <a:bodyPr/>
                    <a:lstStyle/>
                    <a:p>
                      <a:r>
                        <a:rPr lang="en-US" sz="1200" dirty="0"/>
                        <a:t>Common</a:t>
                      </a:r>
                      <a:endParaRPr lang="en-GB" sz="1200" dirty="0"/>
                    </a:p>
                  </a:txBody>
                  <a:tcPr/>
                </a:tc>
                <a:tc>
                  <a:txBody>
                    <a:bodyPr/>
                    <a:lstStyle/>
                    <a:p>
                      <a:r>
                        <a:rPr lang="en-US" sz="1200" dirty="0"/>
                        <a:t>INT value that represents the state of the device: Off(0), Starting(1), On(2) and Stopping(3)</a:t>
                      </a:r>
                    </a:p>
                  </a:txBody>
                  <a:tcPr/>
                </a:tc>
                <a:tc>
                  <a:txBody>
                    <a:bodyPr/>
                    <a:lstStyle/>
                    <a:p>
                      <a:r>
                        <a:rPr lang="en-US" sz="1200" dirty="0"/>
                        <a:t>All</a:t>
                      </a:r>
                      <a:endParaRPr lang="en-GB" sz="1200" dirty="0"/>
                    </a:p>
                  </a:txBody>
                  <a:tcPr/>
                </a:tc>
                <a:extLst>
                  <a:ext uri="{0D108BD9-81ED-4DB2-BD59-A6C34878D82A}">
                    <a16:rowId xmlns:a16="http://schemas.microsoft.com/office/drawing/2014/main" val="754716662"/>
                  </a:ext>
                </a:extLst>
              </a:tr>
              <a:tr h="798728">
                <a:tc>
                  <a:txBody>
                    <a:bodyPr/>
                    <a:lstStyle/>
                    <a:p>
                      <a:r>
                        <a:rPr lang="en-US" sz="1200" dirty="0"/>
                        <a:t>Keep Aspect Ratio</a:t>
                      </a:r>
                      <a:endParaRPr lang="en-GB" sz="1200" dirty="0"/>
                    </a:p>
                  </a:txBody>
                  <a:tcPr/>
                </a:tc>
                <a:tc>
                  <a:txBody>
                    <a:bodyPr/>
                    <a:lstStyle/>
                    <a:p>
                      <a:r>
                        <a:rPr lang="en-US" sz="1200" dirty="0"/>
                        <a:t>Common</a:t>
                      </a:r>
                      <a:endParaRPr lang="en-GB" sz="1200" dirty="0"/>
                    </a:p>
                  </a:txBody>
                  <a:tcPr/>
                </a:tc>
                <a:tc>
                  <a:txBody>
                    <a:bodyPr/>
                    <a:lstStyle/>
                    <a:p>
                      <a:r>
                        <a:rPr lang="en-US" sz="1200" dirty="0"/>
                        <a:t>Maintains a square shape of the Control regardless of the actual size. Recommended value: True</a:t>
                      </a:r>
                    </a:p>
                  </a:txBody>
                  <a:tcPr/>
                </a:tc>
                <a:tc>
                  <a:txBody>
                    <a:bodyPr/>
                    <a:lstStyle/>
                    <a:p>
                      <a:r>
                        <a:rPr lang="en-GB" sz="1200" dirty="0"/>
                        <a:t>All but Heater Control</a:t>
                      </a:r>
                    </a:p>
                  </a:txBody>
                  <a:tcPr/>
                </a:tc>
                <a:extLst>
                  <a:ext uri="{0D108BD9-81ED-4DB2-BD59-A6C34878D82A}">
                    <a16:rowId xmlns:a16="http://schemas.microsoft.com/office/drawing/2014/main" val="2504204529"/>
                  </a:ext>
                </a:extLst>
              </a:tr>
              <a:tr h="491394">
                <a:tc>
                  <a:txBody>
                    <a:bodyPr/>
                    <a:lstStyle/>
                    <a:p>
                      <a:r>
                        <a:rPr lang="en-GB" sz="1200" dirty="0"/>
                        <a:t>Alarm Raised</a:t>
                      </a:r>
                    </a:p>
                  </a:txBody>
                  <a:tcPr/>
                </a:tc>
                <a:tc>
                  <a:txBody>
                    <a:bodyPr/>
                    <a:lstStyle/>
                    <a:p>
                      <a:r>
                        <a:rPr lang="en-GB" sz="1200" dirty="0"/>
                        <a:t>Event Box</a:t>
                      </a:r>
                    </a:p>
                  </a:txBody>
                  <a:tcPr/>
                </a:tc>
                <a:tc>
                  <a:txBody>
                    <a:bodyPr/>
                    <a:lstStyle/>
                    <a:p>
                      <a:r>
                        <a:rPr lang="en-US" sz="1200" dirty="0"/>
                        <a:t>Alarm Raised State (Active or Not)</a:t>
                      </a:r>
                    </a:p>
                  </a:txBody>
                  <a:tcPr/>
                </a:tc>
                <a:tc>
                  <a:txBody>
                    <a:bodyPr/>
                    <a:lstStyle/>
                    <a:p>
                      <a:r>
                        <a:rPr lang="en-GB" sz="1200" dirty="0"/>
                        <a:t>All</a:t>
                      </a:r>
                    </a:p>
                  </a:txBody>
                  <a:tcPr/>
                </a:tc>
                <a:extLst>
                  <a:ext uri="{0D108BD9-81ED-4DB2-BD59-A6C34878D82A}">
                    <a16:rowId xmlns:a16="http://schemas.microsoft.com/office/drawing/2014/main" val="3180277019"/>
                  </a:ext>
                </a:extLst>
              </a:tr>
              <a:tr h="505326">
                <a:tc>
                  <a:txBody>
                    <a:bodyPr/>
                    <a:lstStyle/>
                    <a:p>
                      <a:r>
                        <a:rPr lang="en-GB" sz="1200" dirty="0"/>
                        <a:t>Alarm Confirmed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Event Box</a:t>
                      </a:r>
                    </a:p>
                    <a:p>
                      <a:endParaRPr lang="en-GB" sz="1200" dirty="0"/>
                    </a:p>
                  </a:txBody>
                  <a:tcPr/>
                </a:tc>
                <a:tc>
                  <a:txBody>
                    <a:bodyPr/>
                    <a:lstStyle/>
                    <a:p>
                      <a:r>
                        <a:rPr lang="en-US" sz="1200" dirty="0"/>
                        <a:t>Alarm Confirmed State (Active or Not)</a:t>
                      </a:r>
                    </a:p>
                  </a:txBody>
                  <a:tcPr/>
                </a:tc>
                <a:tc>
                  <a:txBody>
                    <a:bodyPr/>
                    <a:lstStyle/>
                    <a:p>
                      <a:r>
                        <a:rPr lang="en-US" sz="1200" dirty="0"/>
                        <a:t>All</a:t>
                      </a:r>
                      <a:endParaRPr lang="en-GB" sz="1200" dirty="0"/>
                    </a:p>
                  </a:txBody>
                  <a:tcPr/>
                </a:tc>
                <a:extLst>
                  <a:ext uri="{0D108BD9-81ED-4DB2-BD59-A6C34878D82A}">
                    <a16:rowId xmlns:a16="http://schemas.microsoft.com/office/drawing/2014/main" val="583889234"/>
                  </a:ext>
                </a:extLst>
              </a:tr>
              <a:tr h="4812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Warning Raised</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Event Box</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Warning Raised State (Active or Not)</a:t>
                      </a:r>
                    </a:p>
                    <a:p>
                      <a:endParaRPr lang="en-US" sz="1200" dirty="0"/>
                    </a:p>
                  </a:txBody>
                  <a:tcPr/>
                </a:tc>
                <a:tc>
                  <a:txBody>
                    <a:bodyPr/>
                    <a:lstStyle/>
                    <a:p>
                      <a:r>
                        <a:rPr lang="en-US" sz="1200" dirty="0"/>
                        <a:t>All</a:t>
                      </a:r>
                      <a:endParaRPr lang="en-GB" sz="1200" dirty="0"/>
                    </a:p>
                  </a:txBody>
                  <a:tcPr/>
                </a:tc>
                <a:extLst>
                  <a:ext uri="{0D108BD9-81ED-4DB2-BD59-A6C34878D82A}">
                    <a16:rowId xmlns:a16="http://schemas.microsoft.com/office/drawing/2014/main" val="2589389034"/>
                  </a:ext>
                </a:extLst>
              </a:tr>
              <a:tr h="5149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Warning Confirmed</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Event Box</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Warning Confirmed State (Active or Not)</a:t>
                      </a:r>
                    </a:p>
                    <a:p>
                      <a:endParaRPr lang="en-US" sz="1200" dirty="0"/>
                    </a:p>
                  </a:txBody>
                  <a:tcPr/>
                </a:tc>
                <a:tc>
                  <a:txBody>
                    <a:bodyPr/>
                    <a:lstStyle/>
                    <a:p>
                      <a:r>
                        <a:rPr lang="en-GB" sz="1200" dirty="0"/>
                        <a:t>All</a:t>
                      </a:r>
                    </a:p>
                  </a:txBody>
                  <a:tcPr/>
                </a:tc>
                <a:extLst>
                  <a:ext uri="{0D108BD9-81ED-4DB2-BD59-A6C34878D82A}">
                    <a16:rowId xmlns:a16="http://schemas.microsoft.com/office/drawing/2014/main" val="138346005"/>
                  </a:ext>
                </a:extLst>
              </a:tr>
              <a:tr h="514951">
                <a:tc>
                  <a:txBody>
                    <a:bodyPr/>
                    <a:lstStyle/>
                    <a:p>
                      <a:r>
                        <a:rPr lang="en-US" sz="1200" dirty="0"/>
                        <a:t>Box Size</a:t>
                      </a:r>
                      <a:endParaRPr lang="en-GB" sz="1200" dirty="0"/>
                    </a:p>
                  </a:txBody>
                  <a:tcPr/>
                </a:tc>
                <a:tc>
                  <a:txBody>
                    <a:bodyPr/>
                    <a:lstStyle/>
                    <a:p>
                      <a:r>
                        <a:rPr lang="en-US" sz="1200" dirty="0"/>
                        <a:t>Event Box</a:t>
                      </a:r>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Sets the size of the box in Pixels or by a percentage of the Control minimum side length (default: 20 %).</a:t>
                      </a:r>
                    </a:p>
                  </a:txBody>
                  <a:tcPr/>
                </a:tc>
                <a:tc>
                  <a:txBody>
                    <a:bodyPr/>
                    <a:lstStyle/>
                    <a:p>
                      <a:r>
                        <a:rPr lang="en-US" sz="1200" dirty="0"/>
                        <a:t>All</a:t>
                      </a:r>
                      <a:endParaRPr lang="en-GB" sz="1200" dirty="0"/>
                    </a:p>
                  </a:txBody>
                  <a:tcPr/>
                </a:tc>
                <a:extLst>
                  <a:ext uri="{0D108BD9-81ED-4DB2-BD59-A6C34878D82A}">
                    <a16:rowId xmlns:a16="http://schemas.microsoft.com/office/drawing/2014/main" val="2698682657"/>
                  </a:ext>
                </a:extLst>
              </a:tr>
              <a:tr h="514951">
                <a:tc>
                  <a:txBody>
                    <a:bodyPr/>
                    <a:lstStyle/>
                    <a:p>
                      <a:r>
                        <a:rPr lang="en-US" sz="1200" dirty="0"/>
                        <a:t>Stroke Thickness</a:t>
                      </a:r>
                      <a:endParaRPr lang="en-GB" sz="1200" dirty="0"/>
                    </a:p>
                  </a:txBody>
                  <a:tcPr/>
                </a:tc>
                <a:tc>
                  <a:txBody>
                    <a:bodyPr/>
                    <a:lstStyle/>
                    <a:p>
                      <a:r>
                        <a:rPr lang="en-US" sz="1200" dirty="0"/>
                        <a:t>Event Box</a:t>
                      </a:r>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Thickness of the rectangle that shows Alarm/Warning state</a:t>
                      </a:r>
                    </a:p>
                  </a:txBody>
                  <a:tcPr/>
                </a:tc>
                <a:tc>
                  <a:txBody>
                    <a:bodyPr/>
                    <a:lstStyle/>
                    <a:p>
                      <a:r>
                        <a:rPr lang="en-GB" sz="1200" dirty="0"/>
                        <a:t>All</a:t>
                      </a:r>
                    </a:p>
                  </a:txBody>
                  <a:tcPr/>
                </a:tc>
                <a:extLst>
                  <a:ext uri="{0D108BD9-81ED-4DB2-BD59-A6C34878D82A}">
                    <a16:rowId xmlns:a16="http://schemas.microsoft.com/office/drawing/2014/main" val="1061295164"/>
                  </a:ext>
                </a:extLst>
              </a:tr>
            </a:tbl>
          </a:graphicData>
        </a:graphic>
      </p:graphicFrame>
      <p:graphicFrame>
        <p:nvGraphicFramePr>
          <p:cNvPr id="12" name="Table 11">
            <a:extLst>
              <a:ext uri="{FF2B5EF4-FFF2-40B4-BE49-F238E27FC236}">
                <a16:creationId xmlns:a16="http://schemas.microsoft.com/office/drawing/2014/main" id="{7E09CCA0-9064-D1A4-36CF-C75DC7AED0FF}"/>
              </a:ext>
            </a:extLst>
          </p:cNvPr>
          <p:cNvGraphicFramePr>
            <a:graphicFrameLocks noGrp="1"/>
          </p:cNvGraphicFramePr>
          <p:nvPr/>
        </p:nvGraphicFramePr>
        <p:xfrm>
          <a:off x="6398817" y="1189631"/>
          <a:ext cx="5652819" cy="5094058"/>
        </p:xfrm>
        <a:graphic>
          <a:graphicData uri="http://schemas.openxmlformats.org/drawingml/2006/table">
            <a:tbl>
              <a:tblPr firstRow="1" bandRow="1">
                <a:tableStyleId>{5C22544A-7EE6-4342-B048-85BDC9FD1C3A}</a:tableStyleId>
              </a:tblPr>
              <a:tblGrid>
                <a:gridCol w="1024667">
                  <a:extLst>
                    <a:ext uri="{9D8B030D-6E8A-4147-A177-3AD203B41FA5}">
                      <a16:colId xmlns:a16="http://schemas.microsoft.com/office/drawing/2014/main" val="735356025"/>
                    </a:ext>
                  </a:extLst>
                </a:gridCol>
                <a:gridCol w="1147231">
                  <a:extLst>
                    <a:ext uri="{9D8B030D-6E8A-4147-A177-3AD203B41FA5}">
                      <a16:colId xmlns:a16="http://schemas.microsoft.com/office/drawing/2014/main" val="384910356"/>
                    </a:ext>
                  </a:extLst>
                </a:gridCol>
                <a:gridCol w="2279007">
                  <a:extLst>
                    <a:ext uri="{9D8B030D-6E8A-4147-A177-3AD203B41FA5}">
                      <a16:colId xmlns:a16="http://schemas.microsoft.com/office/drawing/2014/main" val="2995575177"/>
                    </a:ext>
                  </a:extLst>
                </a:gridCol>
                <a:gridCol w="1201914">
                  <a:extLst>
                    <a:ext uri="{9D8B030D-6E8A-4147-A177-3AD203B41FA5}">
                      <a16:colId xmlns:a16="http://schemas.microsoft.com/office/drawing/2014/main" val="4254151970"/>
                    </a:ext>
                  </a:extLst>
                </a:gridCol>
              </a:tblGrid>
              <a:tr h="338673">
                <a:tc>
                  <a:txBody>
                    <a:bodyPr/>
                    <a:lstStyle/>
                    <a:p>
                      <a:r>
                        <a:rPr lang="en-US" sz="1200" dirty="0"/>
                        <a:t>Name</a:t>
                      </a:r>
                      <a:endParaRPr lang="en-GB" sz="1200" dirty="0"/>
                    </a:p>
                  </a:txBody>
                  <a:tcPr/>
                </a:tc>
                <a:tc>
                  <a:txBody>
                    <a:bodyPr/>
                    <a:lstStyle/>
                    <a:p>
                      <a:r>
                        <a:rPr lang="en-US" sz="1200" dirty="0"/>
                        <a:t>Group</a:t>
                      </a:r>
                      <a:endParaRPr lang="en-GB" sz="1200" dirty="0"/>
                    </a:p>
                  </a:txBody>
                  <a:tcPr/>
                </a:tc>
                <a:tc>
                  <a:txBody>
                    <a:bodyPr/>
                    <a:lstStyle/>
                    <a:p>
                      <a:r>
                        <a:rPr lang="en-US" sz="1200" dirty="0"/>
                        <a:t>Description</a:t>
                      </a:r>
                      <a:endParaRPr lang="en-GB" sz="1200" dirty="0"/>
                    </a:p>
                  </a:txBody>
                  <a:tcPr/>
                </a:tc>
                <a:tc>
                  <a:txBody>
                    <a:bodyPr/>
                    <a:lstStyle/>
                    <a:p>
                      <a:r>
                        <a:rPr lang="en-US" sz="1200" dirty="0"/>
                        <a:t>Availability</a:t>
                      </a:r>
                      <a:endParaRPr lang="en-GB" sz="1200" dirty="0"/>
                    </a:p>
                  </a:txBody>
                  <a:tcPr/>
                </a:tc>
                <a:extLst>
                  <a:ext uri="{0D108BD9-81ED-4DB2-BD59-A6C34878D82A}">
                    <a16:rowId xmlns:a16="http://schemas.microsoft.com/office/drawing/2014/main" val="1824518472"/>
                  </a:ext>
                </a:extLst>
              </a:tr>
              <a:tr h="5170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Manual Mode</a:t>
                      </a:r>
                    </a:p>
                    <a:p>
                      <a:endParaRPr lang="en-GB" sz="1200" dirty="0"/>
                    </a:p>
                  </a:txBody>
                  <a:tcPr/>
                </a:tc>
                <a:tc>
                  <a:txBody>
                    <a:bodyPr/>
                    <a:lstStyle/>
                    <a:p>
                      <a:r>
                        <a:rPr lang="en-US" sz="1200" dirty="0"/>
                        <a:t>Device State</a:t>
                      </a:r>
                      <a:endParaRPr lang="en-GB" sz="1200" dirty="0"/>
                    </a:p>
                  </a:txBody>
                  <a:tcPr/>
                </a:tc>
                <a:tc>
                  <a:txBody>
                    <a:bodyPr/>
                    <a:lstStyle/>
                    <a:p>
                      <a:r>
                        <a:rPr lang="en-US" sz="1200" dirty="0"/>
                        <a:t>Device Manual Mode On/Off</a:t>
                      </a:r>
                    </a:p>
                  </a:txBody>
                  <a:tcPr/>
                </a:tc>
                <a:tc>
                  <a:txBody>
                    <a:bodyPr/>
                    <a:lstStyle/>
                    <a:p>
                      <a:r>
                        <a:rPr lang="en-US" sz="1200" dirty="0"/>
                        <a:t>All</a:t>
                      </a:r>
                      <a:endParaRPr lang="en-GB" sz="1200" dirty="0"/>
                    </a:p>
                  </a:txBody>
                  <a:tcPr/>
                </a:tc>
                <a:extLst>
                  <a:ext uri="{0D108BD9-81ED-4DB2-BD59-A6C34878D82A}">
                    <a16:rowId xmlns:a16="http://schemas.microsoft.com/office/drawing/2014/main" val="754716662"/>
                  </a:ext>
                </a:extLst>
              </a:tr>
              <a:tr h="634974">
                <a:tc>
                  <a:txBody>
                    <a:bodyPr/>
                    <a:lstStyle/>
                    <a:p>
                      <a:r>
                        <a:rPr lang="en-GB" sz="1200" dirty="0"/>
                        <a:t>Engineering Mode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Device State</a:t>
                      </a:r>
                      <a:endParaRPr lang="en-GB" sz="1200" dirty="0"/>
                    </a:p>
                    <a:p>
                      <a:endParaRPr lang="en-GB" sz="1200" dirty="0"/>
                    </a:p>
                  </a:txBody>
                  <a:tcPr/>
                </a:tc>
                <a:tc>
                  <a:txBody>
                    <a:bodyPr/>
                    <a:lstStyle/>
                    <a:p>
                      <a:r>
                        <a:rPr lang="en-US" sz="1200" dirty="0"/>
                        <a:t>Device Engineering Mode On/Off</a:t>
                      </a:r>
                    </a:p>
                  </a:txBody>
                  <a:tcPr/>
                </a:tc>
                <a:tc>
                  <a:txBody>
                    <a:bodyPr/>
                    <a:lstStyle/>
                    <a:p>
                      <a:r>
                        <a:rPr lang="en-GB" sz="1200" dirty="0"/>
                        <a:t>All but Lakeshore Controller</a:t>
                      </a:r>
                    </a:p>
                  </a:txBody>
                  <a:tcPr/>
                </a:tc>
                <a:extLst>
                  <a:ext uri="{0D108BD9-81ED-4DB2-BD59-A6C34878D82A}">
                    <a16:rowId xmlns:a16="http://schemas.microsoft.com/office/drawing/2014/main" val="2504204529"/>
                  </a:ext>
                </a:extLst>
              </a:tr>
              <a:tr h="491394">
                <a:tc>
                  <a:txBody>
                    <a:bodyPr/>
                    <a:lstStyle/>
                    <a:p>
                      <a:r>
                        <a:rPr lang="en-GB" sz="1200" dirty="0"/>
                        <a:t>Interlock Active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Device State</a:t>
                      </a:r>
                      <a:endParaRPr lang="en-GB" sz="1200" dirty="0"/>
                    </a:p>
                  </a:txBody>
                  <a:tcPr/>
                </a:tc>
                <a:tc>
                  <a:txBody>
                    <a:bodyPr/>
                    <a:lstStyle/>
                    <a:p>
                      <a:r>
                        <a:rPr lang="en-GB" sz="1200" dirty="0"/>
                        <a:t>Interlock is currently Active</a:t>
                      </a:r>
                    </a:p>
                  </a:txBody>
                  <a:tcPr/>
                </a:tc>
                <a:tc>
                  <a:txBody>
                    <a:bodyPr/>
                    <a:lstStyle/>
                    <a:p>
                      <a:r>
                        <a:rPr lang="en-GB" sz="1200" dirty="0"/>
                        <a:t>All</a:t>
                      </a:r>
                    </a:p>
                  </a:txBody>
                  <a:tcPr/>
                </a:tc>
                <a:extLst>
                  <a:ext uri="{0D108BD9-81ED-4DB2-BD59-A6C34878D82A}">
                    <a16:rowId xmlns:a16="http://schemas.microsoft.com/office/drawing/2014/main" val="3180277019"/>
                  </a:ext>
                </a:extLst>
              </a:tr>
              <a:tr h="505326">
                <a:tc>
                  <a:txBody>
                    <a:bodyPr/>
                    <a:lstStyle/>
                    <a:p>
                      <a:r>
                        <a:rPr lang="en-GB" sz="1200" dirty="0"/>
                        <a:t>Box Size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Device State</a:t>
                      </a:r>
                      <a:endParaRPr lang="en-GB" sz="1200" dirty="0"/>
                    </a:p>
                  </a:txBody>
                  <a:tcPr/>
                </a:tc>
                <a:tc>
                  <a:txBody>
                    <a:bodyPr/>
                    <a:lstStyle/>
                    <a:p>
                      <a:r>
                        <a:rPr lang="en-US" sz="1200" dirty="0"/>
                        <a:t>Sets the size of the boxes in Pixels or by a percentage all 3 states: Manual, Engineering and Interlock Active (default: 20 %).</a:t>
                      </a:r>
                    </a:p>
                  </a:txBody>
                  <a:tcPr/>
                </a:tc>
                <a:tc>
                  <a:txBody>
                    <a:bodyPr/>
                    <a:lstStyle/>
                    <a:p>
                      <a:r>
                        <a:rPr lang="en-US" sz="1200" dirty="0"/>
                        <a:t>All</a:t>
                      </a:r>
                      <a:endParaRPr lang="en-GB" sz="1200" dirty="0"/>
                    </a:p>
                  </a:txBody>
                  <a:tcPr/>
                </a:tc>
                <a:extLst>
                  <a:ext uri="{0D108BD9-81ED-4DB2-BD59-A6C34878D82A}">
                    <a16:rowId xmlns:a16="http://schemas.microsoft.com/office/drawing/2014/main" val="583889234"/>
                  </a:ext>
                </a:extLst>
              </a:tr>
              <a:tr h="481263">
                <a:tc>
                  <a:txBody>
                    <a:bodyPr/>
                    <a:lstStyle/>
                    <a:p>
                      <a:r>
                        <a:rPr lang="en-GB" sz="1200" dirty="0"/>
                        <a:t>Direction</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Symbol</a:t>
                      </a:r>
                    </a:p>
                    <a:p>
                      <a:endParaRPr lang="en-GB" sz="1200" dirty="0"/>
                    </a:p>
                  </a:txBody>
                  <a:tcPr/>
                </a:tc>
                <a:tc>
                  <a:txBody>
                    <a:bodyPr/>
                    <a:lstStyle/>
                    <a:p>
                      <a:r>
                        <a:rPr lang="en-US" sz="1200" dirty="0"/>
                        <a:t>Selects Direction of the Symbol</a:t>
                      </a:r>
                    </a:p>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All but Lakeshore Controller</a:t>
                      </a:r>
                    </a:p>
                  </a:txBody>
                  <a:tcPr/>
                </a:tc>
                <a:extLst>
                  <a:ext uri="{0D108BD9-81ED-4DB2-BD59-A6C34878D82A}">
                    <a16:rowId xmlns:a16="http://schemas.microsoft.com/office/drawing/2014/main" val="2589389034"/>
                  </a:ext>
                </a:extLst>
              </a:tr>
              <a:tr h="514951">
                <a:tc>
                  <a:txBody>
                    <a:bodyPr/>
                    <a:lstStyle/>
                    <a:p>
                      <a:r>
                        <a:rPr lang="en-GB" sz="1200" dirty="0"/>
                        <a:t>Symbol Margin Size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Symbol</a:t>
                      </a:r>
                    </a:p>
                  </a:txBody>
                  <a:tcPr/>
                </a:tc>
                <a:tc>
                  <a:txBody>
                    <a:bodyPr/>
                    <a:lstStyle/>
                    <a:p>
                      <a:r>
                        <a:rPr lang="en-US" sz="1200" dirty="0"/>
                        <a:t>Specifies the margin size of the Symbol with respect of the control. Values over 50% won’t make sense</a:t>
                      </a:r>
                    </a:p>
                  </a:txBody>
                  <a:tcPr/>
                </a:tc>
                <a:tc>
                  <a:txBody>
                    <a:bodyPr/>
                    <a:lstStyle/>
                    <a:p>
                      <a:r>
                        <a:rPr lang="en-GB" sz="1200" dirty="0"/>
                        <a:t>All</a:t>
                      </a:r>
                    </a:p>
                  </a:txBody>
                  <a:tcPr/>
                </a:tc>
                <a:extLst>
                  <a:ext uri="{0D108BD9-81ED-4DB2-BD59-A6C34878D82A}">
                    <a16:rowId xmlns:a16="http://schemas.microsoft.com/office/drawing/2014/main" val="138346005"/>
                  </a:ext>
                </a:extLst>
              </a:tr>
              <a:tr h="514951">
                <a:tc>
                  <a:txBody>
                    <a:bodyPr/>
                    <a:lstStyle/>
                    <a:p>
                      <a:r>
                        <a:rPr lang="en-GB" sz="1200" dirty="0"/>
                        <a:t>Stroke Thickness</a:t>
                      </a:r>
                    </a:p>
                  </a:txBody>
                  <a:tcPr/>
                </a:tc>
                <a:tc>
                  <a:txBody>
                    <a:bodyPr/>
                    <a:lstStyle/>
                    <a:p>
                      <a:r>
                        <a:rPr lang="en-GB" sz="1200" dirty="0"/>
                        <a:t>Symbol</a:t>
                      </a:r>
                    </a:p>
                  </a:txBody>
                  <a:tcPr/>
                </a:tc>
                <a:tc>
                  <a:txBody>
                    <a:bodyPr/>
                    <a:lstStyle/>
                    <a:p>
                      <a:r>
                        <a:rPr lang="en-US" sz="1200" dirty="0"/>
                        <a:t>Symbol Stroke Thickness in pixels (</a:t>
                      </a:r>
                      <a:r>
                        <a:rPr lang="en-US" sz="1200" dirty="0" err="1"/>
                        <a:t>px</a:t>
                      </a:r>
                      <a:r>
                        <a:rPr lang="en-US" sz="1200" dirty="0"/>
                        <a:t>)</a:t>
                      </a:r>
                    </a:p>
                  </a:txBody>
                  <a:tcPr/>
                </a:tc>
                <a:tc>
                  <a:txBody>
                    <a:bodyPr/>
                    <a:lstStyle/>
                    <a:p>
                      <a:r>
                        <a:rPr lang="en-US" sz="1200" dirty="0"/>
                        <a:t>All</a:t>
                      </a:r>
                      <a:endParaRPr lang="en-GB" sz="1200" dirty="0"/>
                    </a:p>
                  </a:txBody>
                  <a:tcPr/>
                </a:tc>
                <a:extLst>
                  <a:ext uri="{0D108BD9-81ED-4DB2-BD59-A6C34878D82A}">
                    <a16:rowId xmlns:a16="http://schemas.microsoft.com/office/drawing/2014/main" val="2698682657"/>
                  </a:ext>
                </a:extLst>
              </a:tr>
            </a:tbl>
          </a:graphicData>
        </a:graphic>
      </p:graphicFrame>
      <p:sp>
        <p:nvSpPr>
          <p:cNvPr id="3" name="Date Placeholder 2">
            <a:extLst>
              <a:ext uri="{FF2B5EF4-FFF2-40B4-BE49-F238E27FC236}">
                <a16:creationId xmlns:a16="http://schemas.microsoft.com/office/drawing/2014/main" id="{9EDEF925-0D95-2BD2-5012-CBE7FEB04C4E}"/>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1540876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B00A1-E45E-B9C5-6F35-26B36C4653E2}"/>
              </a:ext>
            </a:extLst>
          </p:cNvPr>
          <p:cNvSpPr>
            <a:spLocks noGrp="1"/>
          </p:cNvSpPr>
          <p:nvPr>
            <p:ph type="title"/>
          </p:nvPr>
        </p:nvSpPr>
        <p:spPr/>
        <p:txBody>
          <a:bodyPr/>
          <a:lstStyle/>
          <a:p>
            <a:r>
              <a:rPr lang="en-US" dirty="0"/>
              <a:t>Controls</a:t>
            </a:r>
            <a:endParaRPr lang="en-GB" dirty="0"/>
          </a:p>
        </p:txBody>
      </p:sp>
      <p:sp>
        <p:nvSpPr>
          <p:cNvPr id="4" name="Footer Placeholder 3">
            <a:extLst>
              <a:ext uri="{FF2B5EF4-FFF2-40B4-BE49-F238E27FC236}">
                <a16:creationId xmlns:a16="http://schemas.microsoft.com/office/drawing/2014/main" id="{950C2DA8-9798-8C29-A4FD-4C1A4119E17B}"/>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EEB585B6-6D8F-E75B-4D8F-01BCAA1CD051}"/>
              </a:ext>
            </a:extLst>
          </p:cNvPr>
          <p:cNvSpPr>
            <a:spLocks noGrp="1"/>
          </p:cNvSpPr>
          <p:nvPr>
            <p:ph type="dt" sz="half" idx="2"/>
          </p:nvPr>
        </p:nvSpPr>
        <p:spPr/>
        <p:txBody>
          <a:bodyPr/>
          <a:lstStyle/>
          <a:p>
            <a:r>
              <a:rPr lang="en-US" noProof="0"/>
              <a:t>Data Classification: ESO PUBLIC</a:t>
            </a:r>
            <a:endParaRPr lang="en-GB" noProof="0" dirty="0"/>
          </a:p>
        </p:txBody>
      </p:sp>
      <p:sp>
        <p:nvSpPr>
          <p:cNvPr id="7" name="Text Placeholder 13">
            <a:extLst>
              <a:ext uri="{FF2B5EF4-FFF2-40B4-BE49-F238E27FC236}">
                <a16:creationId xmlns:a16="http://schemas.microsoft.com/office/drawing/2014/main" id="{EBE9CBDD-BA77-4046-023D-69A55CC85EA1}"/>
              </a:ext>
            </a:extLst>
          </p:cNvPr>
          <p:cNvSpPr txBox="1">
            <a:spLocks/>
          </p:cNvSpPr>
          <p:nvPr/>
        </p:nvSpPr>
        <p:spPr>
          <a:xfrm>
            <a:off x="569111" y="3987465"/>
            <a:ext cx="2259582" cy="1074059"/>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lvl="1"/>
            <a:r>
              <a:rPr lang="en-US" dirty="0"/>
              <a:t>Valve</a:t>
            </a:r>
            <a:endParaRPr lang="en-GB" dirty="0"/>
          </a:p>
        </p:txBody>
      </p:sp>
      <p:pic>
        <p:nvPicPr>
          <p:cNvPr id="8" name="Picture 7" descr="A diagram of a temperature&#10;&#10;Description automatically generated">
            <a:extLst>
              <a:ext uri="{FF2B5EF4-FFF2-40B4-BE49-F238E27FC236}">
                <a16:creationId xmlns:a16="http://schemas.microsoft.com/office/drawing/2014/main" id="{EEFB11F2-F534-B5B2-EDC2-63747C55AD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8349" y="1726544"/>
            <a:ext cx="1181265" cy="1581371"/>
          </a:xfrm>
          <a:prstGeom prst="rect">
            <a:avLst/>
          </a:prstGeom>
        </p:spPr>
      </p:pic>
      <p:pic>
        <p:nvPicPr>
          <p:cNvPr id="9" name="Picture 8" descr="A diagram of a valve and a manual valve&#10;&#10;Description automatically generated">
            <a:extLst>
              <a:ext uri="{FF2B5EF4-FFF2-40B4-BE49-F238E27FC236}">
                <a16:creationId xmlns:a16="http://schemas.microsoft.com/office/drawing/2014/main" id="{7A8A1826-2B99-4ABB-F377-EB53132433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111" y="4287271"/>
            <a:ext cx="2236041" cy="1365074"/>
          </a:xfrm>
          <a:prstGeom prst="rect">
            <a:avLst/>
          </a:prstGeom>
        </p:spPr>
      </p:pic>
      <p:pic>
        <p:nvPicPr>
          <p:cNvPr id="10" name="Picture 9" descr="A diagram of a valve closed&#10;&#10;Description automatically generated">
            <a:extLst>
              <a:ext uri="{FF2B5EF4-FFF2-40B4-BE49-F238E27FC236}">
                <a16:creationId xmlns:a16="http://schemas.microsoft.com/office/drawing/2014/main" id="{184EA387-41C4-43C9-6394-941C3374D7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7957" y="4287271"/>
            <a:ext cx="3266127" cy="1390198"/>
          </a:xfrm>
          <a:prstGeom prst="rect">
            <a:avLst/>
          </a:prstGeom>
        </p:spPr>
      </p:pic>
      <p:sp>
        <p:nvSpPr>
          <p:cNvPr id="11" name="Text Placeholder 13">
            <a:extLst>
              <a:ext uri="{FF2B5EF4-FFF2-40B4-BE49-F238E27FC236}">
                <a16:creationId xmlns:a16="http://schemas.microsoft.com/office/drawing/2014/main" id="{9C453FFD-2BB0-E98D-07E6-E5B5B5F979F7}"/>
              </a:ext>
            </a:extLst>
          </p:cNvPr>
          <p:cNvSpPr>
            <a:spLocks noGrp="1"/>
          </p:cNvSpPr>
          <p:nvPr>
            <p:ph type="body" sz="quarter" idx="13"/>
          </p:nvPr>
        </p:nvSpPr>
        <p:spPr>
          <a:xfrm>
            <a:off x="6973600" y="3986590"/>
            <a:ext cx="4809915" cy="1074059"/>
          </a:xfrm>
        </p:spPr>
        <p:txBody>
          <a:bodyPr/>
          <a:lstStyle/>
          <a:p>
            <a:pPr lvl="1"/>
            <a:r>
              <a:rPr lang="en-US" dirty="0"/>
              <a:t>Heater</a:t>
            </a:r>
            <a:endParaRPr lang="en-GB" dirty="0"/>
          </a:p>
        </p:txBody>
      </p:sp>
      <p:pic>
        <p:nvPicPr>
          <p:cNvPr id="12" name="Picture 11" descr="A close-up of a logo&#10;&#10;Description automatically generated">
            <a:extLst>
              <a:ext uri="{FF2B5EF4-FFF2-40B4-BE49-F238E27FC236}">
                <a16:creationId xmlns:a16="http://schemas.microsoft.com/office/drawing/2014/main" id="{46CFAA9B-9A4B-E7B5-A6C4-AC0164C3EF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059" y="4287271"/>
            <a:ext cx="3226662" cy="907299"/>
          </a:xfrm>
          <a:prstGeom prst="rect">
            <a:avLst/>
          </a:prstGeom>
        </p:spPr>
      </p:pic>
      <p:sp>
        <p:nvSpPr>
          <p:cNvPr id="13" name="Text Placeholder 13">
            <a:extLst>
              <a:ext uri="{FF2B5EF4-FFF2-40B4-BE49-F238E27FC236}">
                <a16:creationId xmlns:a16="http://schemas.microsoft.com/office/drawing/2014/main" id="{00D50052-C368-0BEE-BB48-A59C0745526C}"/>
              </a:ext>
            </a:extLst>
          </p:cNvPr>
          <p:cNvSpPr txBox="1">
            <a:spLocks/>
          </p:cNvSpPr>
          <p:nvPr/>
        </p:nvSpPr>
        <p:spPr>
          <a:xfrm>
            <a:off x="9098349" y="1391573"/>
            <a:ext cx="2259582" cy="1074059"/>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lvl="1"/>
            <a:r>
              <a:rPr lang="en-US" dirty="0"/>
              <a:t>Stirling Cooler</a:t>
            </a:r>
            <a:endParaRPr lang="en-GB" dirty="0"/>
          </a:p>
        </p:txBody>
      </p:sp>
      <p:sp>
        <p:nvSpPr>
          <p:cNvPr id="14" name="Text Placeholder 13">
            <a:extLst>
              <a:ext uri="{FF2B5EF4-FFF2-40B4-BE49-F238E27FC236}">
                <a16:creationId xmlns:a16="http://schemas.microsoft.com/office/drawing/2014/main" id="{163A207F-71DE-A9D4-34A3-0592DB8FC801}"/>
              </a:ext>
            </a:extLst>
          </p:cNvPr>
          <p:cNvSpPr txBox="1">
            <a:spLocks/>
          </p:cNvSpPr>
          <p:nvPr/>
        </p:nvSpPr>
        <p:spPr>
          <a:xfrm>
            <a:off x="569111" y="1391808"/>
            <a:ext cx="3458035" cy="1074059"/>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lvl="1"/>
            <a:r>
              <a:rPr lang="en-US" dirty="0"/>
              <a:t>Lakeshore Controller</a:t>
            </a:r>
            <a:endParaRPr lang="en-GB" dirty="0"/>
          </a:p>
        </p:txBody>
      </p:sp>
      <p:pic>
        <p:nvPicPr>
          <p:cNvPr id="15" name="Picture 14" descr="A screenshot of a computer&#10;&#10;Description automatically generated">
            <a:extLst>
              <a:ext uri="{FF2B5EF4-FFF2-40B4-BE49-F238E27FC236}">
                <a16:creationId xmlns:a16="http://schemas.microsoft.com/office/drawing/2014/main" id="{A249F4AE-E7D7-29FB-078B-BAA3AC8BAB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9111" y="1691236"/>
            <a:ext cx="4873446" cy="1584102"/>
          </a:xfrm>
          <a:prstGeom prst="rect">
            <a:avLst/>
          </a:prstGeom>
        </p:spPr>
      </p:pic>
      <p:sp>
        <p:nvSpPr>
          <p:cNvPr id="16" name="Text Placeholder 13">
            <a:extLst>
              <a:ext uri="{FF2B5EF4-FFF2-40B4-BE49-F238E27FC236}">
                <a16:creationId xmlns:a16="http://schemas.microsoft.com/office/drawing/2014/main" id="{914414C4-E931-447E-6C3D-18B111D38B7B}"/>
              </a:ext>
            </a:extLst>
          </p:cNvPr>
          <p:cNvSpPr txBox="1">
            <a:spLocks/>
          </p:cNvSpPr>
          <p:nvPr/>
        </p:nvSpPr>
        <p:spPr>
          <a:xfrm>
            <a:off x="5822536" y="1391807"/>
            <a:ext cx="2259582" cy="1074059"/>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lvl="1"/>
            <a:r>
              <a:rPr lang="en-US" dirty="0"/>
              <a:t>Pump</a:t>
            </a:r>
            <a:endParaRPr lang="en-GB" dirty="0"/>
          </a:p>
        </p:txBody>
      </p:sp>
      <p:pic>
        <p:nvPicPr>
          <p:cNvPr id="17" name="Picture 16" descr="A diagram of a vacuum pump&#10;&#10;Description automatically generated">
            <a:extLst>
              <a:ext uri="{FF2B5EF4-FFF2-40B4-BE49-F238E27FC236}">
                <a16:creationId xmlns:a16="http://schemas.microsoft.com/office/drawing/2014/main" id="{D0A4373B-E477-8FB8-0BD3-CB764BEDF3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22536" y="1716221"/>
            <a:ext cx="2413549" cy="1559117"/>
          </a:xfrm>
          <a:prstGeom prst="rect">
            <a:avLst/>
          </a:prstGeom>
        </p:spPr>
      </p:pic>
    </p:spTree>
    <p:extLst>
      <p:ext uri="{BB962C8B-B14F-4D97-AF65-F5344CB8AC3E}">
        <p14:creationId xmlns:p14="http://schemas.microsoft.com/office/powerpoint/2010/main" val="3626757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4058-5737-FBCF-6528-314E88FD802F}"/>
              </a:ext>
            </a:extLst>
          </p:cNvPr>
          <p:cNvSpPr>
            <a:spLocks noGrp="1"/>
          </p:cNvSpPr>
          <p:nvPr>
            <p:ph type="title"/>
          </p:nvPr>
        </p:nvSpPr>
        <p:spPr/>
        <p:txBody>
          <a:bodyPr/>
          <a:lstStyle/>
          <a:p>
            <a:r>
              <a:rPr lang="en-US" dirty="0"/>
              <a:t>Analog Sensor</a:t>
            </a:r>
            <a:endParaRPr lang="en-GB" dirty="0"/>
          </a:p>
        </p:txBody>
      </p:sp>
      <p:sp>
        <p:nvSpPr>
          <p:cNvPr id="3" name="Text Placeholder 2">
            <a:extLst>
              <a:ext uri="{FF2B5EF4-FFF2-40B4-BE49-F238E27FC236}">
                <a16:creationId xmlns:a16="http://schemas.microsoft.com/office/drawing/2014/main" id="{9C22AB3D-EAB3-0B58-1800-E1620ED8A31F}"/>
              </a:ext>
            </a:extLst>
          </p:cNvPr>
          <p:cNvSpPr>
            <a:spLocks noGrp="1"/>
          </p:cNvSpPr>
          <p:nvPr>
            <p:ph type="body" sz="quarter" idx="13"/>
          </p:nvPr>
        </p:nvSpPr>
        <p:spPr/>
        <p:txBody>
          <a:bodyPr/>
          <a:lstStyle/>
          <a:p>
            <a:pPr lvl="1"/>
            <a:r>
              <a:rPr lang="en-US" dirty="0"/>
              <a:t>It is basically a super powered numeric label that contains many extras for sensor data display.</a:t>
            </a:r>
          </a:p>
          <a:p>
            <a:pPr lvl="1"/>
            <a:r>
              <a:rPr lang="en-US" dirty="0"/>
              <a:t>The control allows to select between Standard and Scientific notation and to include the sign in any case.</a:t>
            </a:r>
            <a:endParaRPr lang="en-GB" dirty="0"/>
          </a:p>
        </p:txBody>
      </p:sp>
      <p:sp>
        <p:nvSpPr>
          <p:cNvPr id="4" name="Footer Placeholder 3">
            <a:extLst>
              <a:ext uri="{FF2B5EF4-FFF2-40B4-BE49-F238E27FC236}">
                <a16:creationId xmlns:a16="http://schemas.microsoft.com/office/drawing/2014/main" id="{05601608-C9AD-4B2A-FF12-4049630296BA}"/>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pic>
        <p:nvPicPr>
          <p:cNvPr id="8" name="Picture 7" descr="A screenshot of a computer&#10;&#10;Description automatically generated">
            <a:extLst>
              <a:ext uri="{FF2B5EF4-FFF2-40B4-BE49-F238E27FC236}">
                <a16:creationId xmlns:a16="http://schemas.microsoft.com/office/drawing/2014/main" id="{11C8BCAD-B3F1-28C5-E5C6-15F3D67E86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931" y="3289974"/>
            <a:ext cx="6735115" cy="1743318"/>
          </a:xfrm>
          <a:prstGeom prst="rect">
            <a:avLst/>
          </a:prstGeom>
        </p:spPr>
      </p:pic>
      <p:sp>
        <p:nvSpPr>
          <p:cNvPr id="6" name="Date Placeholder 5">
            <a:extLst>
              <a:ext uri="{FF2B5EF4-FFF2-40B4-BE49-F238E27FC236}">
                <a16:creationId xmlns:a16="http://schemas.microsoft.com/office/drawing/2014/main" id="{F2B7CC7B-C1A1-3B9B-397C-228C3206D1E5}"/>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2468326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4058-5737-FBCF-6528-314E88FD802F}"/>
              </a:ext>
            </a:extLst>
          </p:cNvPr>
          <p:cNvSpPr>
            <a:spLocks noGrp="1"/>
          </p:cNvSpPr>
          <p:nvPr>
            <p:ph type="title"/>
          </p:nvPr>
        </p:nvSpPr>
        <p:spPr/>
        <p:txBody>
          <a:bodyPr/>
          <a:lstStyle/>
          <a:p>
            <a:r>
              <a:rPr lang="en-US" dirty="0"/>
              <a:t>Analog Sensor</a:t>
            </a:r>
            <a:endParaRPr lang="en-GB" dirty="0"/>
          </a:p>
        </p:txBody>
      </p:sp>
      <p:sp>
        <p:nvSpPr>
          <p:cNvPr id="3" name="Text Placeholder 2">
            <a:extLst>
              <a:ext uri="{FF2B5EF4-FFF2-40B4-BE49-F238E27FC236}">
                <a16:creationId xmlns:a16="http://schemas.microsoft.com/office/drawing/2014/main" id="{9C22AB3D-EAB3-0B58-1800-E1620ED8A31F}"/>
              </a:ext>
            </a:extLst>
          </p:cNvPr>
          <p:cNvSpPr>
            <a:spLocks noGrp="1"/>
          </p:cNvSpPr>
          <p:nvPr>
            <p:ph type="body" sz="quarter" idx="13"/>
          </p:nvPr>
        </p:nvSpPr>
        <p:spPr/>
        <p:txBody>
          <a:bodyPr/>
          <a:lstStyle/>
          <a:p>
            <a:pPr lvl="1"/>
            <a:r>
              <a:rPr lang="en-US" dirty="0"/>
              <a:t>It also supports Event Box</a:t>
            </a:r>
          </a:p>
          <a:p>
            <a:pPr lvl="1"/>
            <a:endParaRPr lang="en-US" dirty="0"/>
          </a:p>
          <a:p>
            <a:pPr lvl="1"/>
            <a:endParaRPr lang="en-US" dirty="0"/>
          </a:p>
          <a:p>
            <a:pPr lvl="1"/>
            <a:r>
              <a:rPr lang="en-US" dirty="0"/>
              <a:t>If the device is in Simulation State, it’ll show a light blue color on the background. It also supports data validity with the same functionality as Data Label.</a:t>
            </a:r>
          </a:p>
          <a:p>
            <a:pPr lvl="1"/>
            <a:endParaRPr lang="en-GB" dirty="0"/>
          </a:p>
        </p:txBody>
      </p:sp>
      <p:sp>
        <p:nvSpPr>
          <p:cNvPr id="4" name="Footer Placeholder 3">
            <a:extLst>
              <a:ext uri="{FF2B5EF4-FFF2-40B4-BE49-F238E27FC236}">
                <a16:creationId xmlns:a16="http://schemas.microsoft.com/office/drawing/2014/main" id="{05601608-C9AD-4B2A-FF12-4049630296BA}"/>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pic>
        <p:nvPicPr>
          <p:cNvPr id="9" name="Picture 8" descr="A close-up of a computer screen&#10;&#10;Description automatically generated">
            <a:extLst>
              <a:ext uri="{FF2B5EF4-FFF2-40B4-BE49-F238E27FC236}">
                <a16:creationId xmlns:a16="http://schemas.microsoft.com/office/drawing/2014/main" id="{07DD5587-9B91-5DC4-20D6-789241918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2655" y="2401198"/>
            <a:ext cx="3838575" cy="962025"/>
          </a:xfrm>
          <a:prstGeom prst="rect">
            <a:avLst/>
          </a:prstGeom>
        </p:spPr>
      </p:pic>
      <p:pic>
        <p:nvPicPr>
          <p:cNvPr id="11" name="Picture 10" descr="A black and white text with yellow line&#10;&#10;Description automatically generated">
            <a:extLst>
              <a:ext uri="{FF2B5EF4-FFF2-40B4-BE49-F238E27FC236}">
                <a16:creationId xmlns:a16="http://schemas.microsoft.com/office/drawing/2014/main" id="{F1EBDDBA-91FD-E97B-6985-5711D6FDF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594" y="4456802"/>
            <a:ext cx="5572903" cy="981212"/>
          </a:xfrm>
          <a:prstGeom prst="rect">
            <a:avLst/>
          </a:prstGeom>
        </p:spPr>
      </p:pic>
      <p:sp>
        <p:nvSpPr>
          <p:cNvPr id="6" name="Date Placeholder 5">
            <a:extLst>
              <a:ext uri="{FF2B5EF4-FFF2-40B4-BE49-F238E27FC236}">
                <a16:creationId xmlns:a16="http://schemas.microsoft.com/office/drawing/2014/main" id="{5145C03D-6C90-2394-05D6-F1C2BB353354}"/>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2405464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4058-5737-FBCF-6528-314E88FD802F}"/>
              </a:ext>
            </a:extLst>
          </p:cNvPr>
          <p:cNvSpPr>
            <a:spLocks noGrp="1"/>
          </p:cNvSpPr>
          <p:nvPr>
            <p:ph type="title"/>
          </p:nvPr>
        </p:nvSpPr>
        <p:spPr/>
        <p:txBody>
          <a:bodyPr/>
          <a:lstStyle/>
          <a:p>
            <a:r>
              <a:rPr lang="en-US" dirty="0"/>
              <a:t>Analog Sensor</a:t>
            </a:r>
            <a:endParaRPr lang="en-GB" dirty="0"/>
          </a:p>
        </p:txBody>
      </p:sp>
      <p:sp>
        <p:nvSpPr>
          <p:cNvPr id="4" name="Footer Placeholder 3">
            <a:extLst>
              <a:ext uri="{FF2B5EF4-FFF2-40B4-BE49-F238E27FC236}">
                <a16:creationId xmlns:a16="http://schemas.microsoft.com/office/drawing/2014/main" id="{05601608-C9AD-4B2A-FF12-4049630296BA}"/>
              </a:ext>
            </a:extLst>
          </p:cNvPr>
          <p:cNvSpPr>
            <a:spLocks noGrp="1"/>
          </p:cNvSpPr>
          <p:nvPr>
            <p:ph type="ftr" sz="quarter" idx="11"/>
          </p:nvPr>
        </p:nvSpPr>
        <p:spPr/>
        <p:txBody>
          <a:bodyPr/>
          <a:lstStyle/>
          <a:p>
            <a:r>
              <a:rPr lang="en-US" noProof="0"/>
              <a:t>Diego del Valle, November 25th - 28th, Instrument Control Systems 2024</a:t>
            </a:r>
            <a:endParaRPr lang="en-GB" i="1" noProof="0" dirty="0"/>
          </a:p>
        </p:txBody>
      </p:sp>
      <p:graphicFrame>
        <p:nvGraphicFramePr>
          <p:cNvPr id="10" name="Table 9">
            <a:extLst>
              <a:ext uri="{FF2B5EF4-FFF2-40B4-BE49-F238E27FC236}">
                <a16:creationId xmlns:a16="http://schemas.microsoft.com/office/drawing/2014/main" id="{208E1786-3ACF-2EB4-5077-544586102C50}"/>
              </a:ext>
            </a:extLst>
          </p:cNvPr>
          <p:cNvGraphicFramePr>
            <a:graphicFrameLocks noGrp="1"/>
          </p:cNvGraphicFramePr>
          <p:nvPr>
            <p:extLst>
              <p:ext uri="{D42A27DB-BD31-4B8C-83A1-F6EECF244321}">
                <p14:modId xmlns:p14="http://schemas.microsoft.com/office/powerpoint/2010/main" val="1489606451"/>
              </p:ext>
            </p:extLst>
          </p:nvPr>
        </p:nvGraphicFramePr>
        <p:xfrm>
          <a:off x="936624" y="1743045"/>
          <a:ext cx="7888594" cy="4109699"/>
        </p:xfrm>
        <a:graphic>
          <a:graphicData uri="http://schemas.openxmlformats.org/drawingml/2006/table">
            <a:tbl>
              <a:tblPr firstRow="1" bandRow="1">
                <a:tableStyleId>{5C22544A-7EE6-4342-B048-85BDC9FD1C3A}</a:tableStyleId>
              </a:tblPr>
              <a:tblGrid>
                <a:gridCol w="2088635">
                  <a:extLst>
                    <a:ext uri="{9D8B030D-6E8A-4147-A177-3AD203B41FA5}">
                      <a16:colId xmlns:a16="http://schemas.microsoft.com/office/drawing/2014/main" val="735356025"/>
                    </a:ext>
                  </a:extLst>
                </a:gridCol>
                <a:gridCol w="1572443">
                  <a:extLst>
                    <a:ext uri="{9D8B030D-6E8A-4147-A177-3AD203B41FA5}">
                      <a16:colId xmlns:a16="http://schemas.microsoft.com/office/drawing/2014/main" val="384910356"/>
                    </a:ext>
                  </a:extLst>
                </a:gridCol>
                <a:gridCol w="4227516">
                  <a:extLst>
                    <a:ext uri="{9D8B030D-6E8A-4147-A177-3AD203B41FA5}">
                      <a16:colId xmlns:a16="http://schemas.microsoft.com/office/drawing/2014/main" val="2995575177"/>
                    </a:ext>
                  </a:extLst>
                </a:gridCol>
              </a:tblGrid>
              <a:tr h="265375">
                <a:tc>
                  <a:txBody>
                    <a:bodyPr/>
                    <a:lstStyle/>
                    <a:p>
                      <a:r>
                        <a:rPr lang="en-US" sz="1200" dirty="0"/>
                        <a:t>Name</a:t>
                      </a:r>
                      <a:endParaRPr lang="en-GB" sz="1200" dirty="0"/>
                    </a:p>
                  </a:txBody>
                  <a:tcPr/>
                </a:tc>
                <a:tc>
                  <a:txBody>
                    <a:bodyPr/>
                    <a:lstStyle/>
                    <a:p>
                      <a:r>
                        <a:rPr lang="en-US" sz="1200" dirty="0"/>
                        <a:t>Group</a:t>
                      </a:r>
                      <a:endParaRPr lang="en-GB" sz="1200" dirty="0"/>
                    </a:p>
                  </a:txBody>
                  <a:tcPr/>
                </a:tc>
                <a:tc>
                  <a:txBody>
                    <a:bodyPr/>
                    <a:lstStyle/>
                    <a:p>
                      <a:r>
                        <a:rPr lang="en-US" sz="1200" dirty="0"/>
                        <a:t>Description</a:t>
                      </a:r>
                      <a:endParaRPr lang="en-GB" sz="1200" dirty="0"/>
                    </a:p>
                  </a:txBody>
                  <a:tcPr/>
                </a:tc>
                <a:extLst>
                  <a:ext uri="{0D108BD9-81ED-4DB2-BD59-A6C34878D82A}">
                    <a16:rowId xmlns:a16="http://schemas.microsoft.com/office/drawing/2014/main" val="1824518472"/>
                  </a:ext>
                </a:extLst>
              </a:tr>
              <a:tr h="357714">
                <a:tc>
                  <a:txBody>
                    <a:bodyPr/>
                    <a:lstStyle/>
                    <a:p>
                      <a:r>
                        <a:rPr lang="en-GB" sz="1200" dirty="0"/>
                        <a:t>Value</a:t>
                      </a:r>
                    </a:p>
                  </a:txBody>
                  <a:tcPr/>
                </a:tc>
                <a:tc>
                  <a:txBody>
                    <a:bodyPr/>
                    <a:lstStyle/>
                    <a:p>
                      <a:r>
                        <a:rPr lang="en-US" sz="1200" dirty="0"/>
                        <a:t>Common</a:t>
                      </a:r>
                      <a:endParaRPr lang="en-GB" sz="1200" dirty="0"/>
                    </a:p>
                  </a:txBody>
                  <a:tcPr/>
                </a:tc>
                <a:tc>
                  <a:txBody>
                    <a:bodyPr/>
                    <a:lstStyle/>
                    <a:p>
                      <a:r>
                        <a:rPr lang="en-US" sz="1200" dirty="0"/>
                        <a:t>Sensor reading value to be displayed</a:t>
                      </a:r>
                    </a:p>
                  </a:txBody>
                  <a:tcPr/>
                </a:tc>
                <a:extLst>
                  <a:ext uri="{0D108BD9-81ED-4DB2-BD59-A6C34878D82A}">
                    <a16:rowId xmlns:a16="http://schemas.microsoft.com/office/drawing/2014/main" val="472065680"/>
                  </a:ext>
                </a:extLst>
              </a:tr>
              <a:tr h="4422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Notation</a:t>
                      </a:r>
                    </a:p>
                  </a:txBody>
                  <a:tcPr/>
                </a:tc>
                <a:tc>
                  <a:txBody>
                    <a:bodyPr/>
                    <a:lstStyle/>
                    <a:p>
                      <a:r>
                        <a:rPr lang="en-US" sz="1200" dirty="0"/>
                        <a:t>Common</a:t>
                      </a:r>
                      <a:endParaRPr lang="en-GB" sz="1200" dirty="0"/>
                    </a:p>
                  </a:txBody>
                  <a:tcPr/>
                </a:tc>
                <a:tc>
                  <a:txBody>
                    <a:bodyPr/>
                    <a:lstStyle/>
                    <a:p>
                      <a:r>
                        <a:rPr lang="en-US" sz="1200" dirty="0"/>
                        <a:t>Shows numeric value </a:t>
                      </a:r>
                      <a:r>
                        <a:rPr lang="en-US" sz="1200" b="1" dirty="0"/>
                        <a:t>Normal</a:t>
                      </a:r>
                      <a:r>
                        <a:rPr lang="en-US" sz="1200" dirty="0"/>
                        <a:t> or with </a:t>
                      </a:r>
                      <a:r>
                        <a:rPr lang="en-US" sz="1200" b="1" dirty="0"/>
                        <a:t>Scientific Notation</a:t>
                      </a:r>
                      <a:endParaRPr lang="en-US" sz="1200" dirty="0"/>
                    </a:p>
                  </a:txBody>
                  <a:tcPr/>
                </a:tc>
                <a:extLst>
                  <a:ext uri="{0D108BD9-81ED-4DB2-BD59-A6C34878D82A}">
                    <a16:rowId xmlns:a16="http://schemas.microsoft.com/office/drawing/2014/main" val="726895659"/>
                  </a:ext>
                </a:extLst>
              </a:tr>
              <a:tr h="3482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Decimals</a:t>
                      </a:r>
                    </a:p>
                  </a:txBody>
                  <a:tcPr/>
                </a:tc>
                <a:tc>
                  <a:txBody>
                    <a:bodyPr/>
                    <a:lstStyle/>
                    <a:p>
                      <a:r>
                        <a:rPr lang="en-GB" sz="1200" dirty="0"/>
                        <a:t>Common</a:t>
                      </a:r>
                    </a:p>
                  </a:txBody>
                  <a:tcPr/>
                </a:tc>
                <a:tc>
                  <a:txBody>
                    <a:bodyPr/>
                    <a:lstStyle/>
                    <a:p>
                      <a:r>
                        <a:rPr lang="en-US" sz="1200" dirty="0"/>
                        <a:t>Number of decimals to show in the value.</a:t>
                      </a:r>
                    </a:p>
                  </a:txBody>
                  <a:tcPr/>
                </a:tc>
                <a:extLst>
                  <a:ext uri="{0D108BD9-81ED-4DB2-BD59-A6C34878D82A}">
                    <a16:rowId xmlns:a16="http://schemas.microsoft.com/office/drawing/2014/main" val="754716662"/>
                  </a:ext>
                </a:extLst>
              </a:tr>
              <a:tr h="470579">
                <a:tc>
                  <a:txBody>
                    <a:bodyPr/>
                    <a:lstStyle/>
                    <a:p>
                      <a:r>
                        <a:rPr lang="en-GB" sz="1200" dirty="0"/>
                        <a:t>Signed</a:t>
                      </a:r>
                    </a:p>
                  </a:txBody>
                  <a:tcPr/>
                </a:tc>
                <a:tc>
                  <a:txBody>
                    <a:bodyPr/>
                    <a:lstStyle/>
                    <a:p>
                      <a:r>
                        <a:rPr lang="en-GB" sz="1200" dirty="0"/>
                        <a:t>Common</a:t>
                      </a:r>
                    </a:p>
                  </a:txBody>
                  <a:tcPr/>
                </a:tc>
                <a:tc>
                  <a:txBody>
                    <a:bodyPr/>
                    <a:lstStyle/>
                    <a:p>
                      <a:r>
                        <a:rPr lang="en-US" sz="1200" dirty="0"/>
                        <a:t>Flag to enable plus (+) sign of the value to appear even when it’s a positive value.</a:t>
                      </a:r>
                    </a:p>
                  </a:txBody>
                  <a:tcPr/>
                </a:tc>
                <a:extLst>
                  <a:ext uri="{0D108BD9-81ED-4DB2-BD59-A6C34878D82A}">
                    <a16:rowId xmlns:a16="http://schemas.microsoft.com/office/drawing/2014/main" val="2504204529"/>
                  </a:ext>
                </a:extLst>
              </a:tr>
              <a:tr h="619208">
                <a:tc>
                  <a:txBody>
                    <a:bodyPr/>
                    <a:lstStyle/>
                    <a:p>
                      <a:r>
                        <a:rPr lang="en-GB" sz="1200" dirty="0"/>
                        <a:t>Simulated</a:t>
                      </a:r>
                    </a:p>
                  </a:txBody>
                  <a:tcPr/>
                </a:tc>
                <a:tc>
                  <a:txBody>
                    <a:bodyPr/>
                    <a:lstStyle/>
                    <a:p>
                      <a:r>
                        <a:rPr lang="en-GB" sz="1200" dirty="0"/>
                        <a:t>Common</a:t>
                      </a:r>
                    </a:p>
                  </a:txBody>
                  <a:tcPr/>
                </a:tc>
                <a:tc>
                  <a:txBody>
                    <a:bodyPr/>
                    <a:lstStyle/>
                    <a:p>
                      <a:r>
                        <a:rPr lang="en-US" sz="1200" dirty="0"/>
                        <a:t>Flag show a light blue background on this controller to provide visual information that the sensor is in simulation.</a:t>
                      </a:r>
                    </a:p>
                  </a:txBody>
                  <a:tcPr/>
                </a:tc>
                <a:extLst>
                  <a:ext uri="{0D108BD9-81ED-4DB2-BD59-A6C34878D82A}">
                    <a16:rowId xmlns:a16="http://schemas.microsoft.com/office/drawing/2014/main" val="1533450848"/>
                  </a:ext>
                </a:extLst>
              </a:tr>
              <a:tr h="478608">
                <a:tc>
                  <a:txBody>
                    <a:bodyPr/>
                    <a:lstStyle/>
                    <a:p>
                      <a:r>
                        <a:rPr lang="en-GB" sz="1200" dirty="0"/>
                        <a:t>Data Valid</a:t>
                      </a:r>
                    </a:p>
                  </a:txBody>
                  <a:tcPr/>
                </a:tc>
                <a:tc>
                  <a:txBody>
                    <a:bodyPr/>
                    <a:lstStyle/>
                    <a:p>
                      <a:r>
                        <a:rPr lang="en-GB" sz="1200" dirty="0"/>
                        <a:t>Common</a:t>
                      </a:r>
                    </a:p>
                  </a:txBody>
                  <a:tcPr/>
                </a:tc>
                <a:tc>
                  <a:txBody>
                    <a:bodyPr/>
                    <a:lstStyle/>
                    <a:p>
                      <a:r>
                        <a:rPr lang="en-US" sz="1200" dirty="0"/>
                        <a:t>Flag for data validity. It works as Data Label.</a:t>
                      </a:r>
                    </a:p>
                    <a:p>
                      <a:endParaRPr lang="en-US" sz="1200" dirty="0"/>
                    </a:p>
                  </a:txBody>
                  <a:tcPr/>
                </a:tc>
                <a:extLst>
                  <a:ext uri="{0D108BD9-81ED-4DB2-BD59-A6C34878D82A}">
                    <a16:rowId xmlns:a16="http://schemas.microsoft.com/office/drawing/2014/main" val="383316458"/>
                  </a:ext>
                </a:extLst>
              </a:tr>
              <a:tr h="478608">
                <a:tc>
                  <a:txBody>
                    <a:bodyPr/>
                    <a:lstStyle/>
                    <a:p>
                      <a:r>
                        <a:rPr lang="en-US" sz="1200" dirty="0"/>
                        <a:t>Unit</a:t>
                      </a:r>
                      <a:endParaRPr lang="en-GB" sz="1200" dirty="0"/>
                    </a:p>
                  </a:txBody>
                  <a:tcPr/>
                </a:tc>
                <a:tc>
                  <a:txBody>
                    <a:bodyPr/>
                    <a:lstStyle/>
                    <a:p>
                      <a:r>
                        <a:rPr lang="en-US" sz="1200" dirty="0"/>
                        <a:t>Common</a:t>
                      </a:r>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Unit Text to be shown next to the value label.</a:t>
                      </a:r>
                    </a:p>
                  </a:txBody>
                  <a:tcPr/>
                </a:tc>
                <a:extLst>
                  <a:ext uri="{0D108BD9-81ED-4DB2-BD59-A6C34878D82A}">
                    <a16:rowId xmlns:a16="http://schemas.microsoft.com/office/drawing/2014/main" val="1669497641"/>
                  </a:ext>
                </a:extLst>
              </a:tr>
              <a:tr h="4786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Unit text box Width</a:t>
                      </a:r>
                    </a:p>
                    <a:p>
                      <a:endParaRPr lang="en-GB" sz="1200" dirty="0"/>
                    </a:p>
                  </a:txBody>
                  <a:tcPr/>
                </a:tc>
                <a:tc>
                  <a:txBody>
                    <a:bodyPr/>
                    <a:lstStyle/>
                    <a:p>
                      <a:r>
                        <a:rPr lang="en-GB" sz="1200" dirty="0"/>
                        <a:t>Common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Percentage (%) of the horizontal space of the total control used to show the units of the value.</a:t>
                      </a:r>
                    </a:p>
                    <a:p>
                      <a:endParaRPr lang="en-US" sz="1200" dirty="0"/>
                    </a:p>
                  </a:txBody>
                  <a:tcPr/>
                </a:tc>
                <a:extLst>
                  <a:ext uri="{0D108BD9-81ED-4DB2-BD59-A6C34878D82A}">
                    <a16:rowId xmlns:a16="http://schemas.microsoft.com/office/drawing/2014/main" val="2215914226"/>
                  </a:ext>
                </a:extLst>
              </a:tr>
            </a:tbl>
          </a:graphicData>
        </a:graphic>
      </p:graphicFrame>
      <p:sp>
        <p:nvSpPr>
          <p:cNvPr id="12" name="Textplatzhalter 11">
            <a:extLst>
              <a:ext uri="{FF2B5EF4-FFF2-40B4-BE49-F238E27FC236}">
                <a16:creationId xmlns:a16="http://schemas.microsoft.com/office/drawing/2014/main" id="{0BCFD5F3-55DF-A6AC-3F66-0CB6FE9D6C15}"/>
              </a:ext>
            </a:extLst>
          </p:cNvPr>
          <p:cNvSpPr txBox="1">
            <a:spLocks/>
          </p:cNvSpPr>
          <p:nvPr/>
        </p:nvSpPr>
        <p:spPr>
          <a:xfrm>
            <a:off x="936623" y="5880683"/>
            <a:ext cx="7888593" cy="552071"/>
          </a:xfrm>
          <a:prstGeom prst="rect">
            <a:avLst/>
          </a:prstGeom>
        </p:spPr>
        <p:txBody>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algn="ctr"/>
            <a:r>
              <a:rPr lang="en-GB" sz="1500" i="1" dirty="0"/>
              <a:t>Analog Sensor Interface Table</a:t>
            </a:r>
          </a:p>
        </p:txBody>
      </p:sp>
      <p:sp>
        <p:nvSpPr>
          <p:cNvPr id="3" name="Date Placeholder 2">
            <a:extLst>
              <a:ext uri="{FF2B5EF4-FFF2-40B4-BE49-F238E27FC236}">
                <a16:creationId xmlns:a16="http://schemas.microsoft.com/office/drawing/2014/main" id="{F5CE75A6-16D8-1FA9-E72B-409DA9EAADD7}"/>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21113962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984AA-DDA2-8C36-6A54-F832C56564BB}"/>
              </a:ext>
            </a:extLst>
          </p:cNvPr>
          <p:cNvSpPr>
            <a:spLocks noGrp="1"/>
          </p:cNvSpPr>
          <p:nvPr>
            <p:ph type="title"/>
          </p:nvPr>
        </p:nvSpPr>
        <p:spPr/>
        <p:txBody>
          <a:bodyPr/>
          <a:lstStyle/>
          <a:p>
            <a:r>
              <a:rPr lang="en-US" dirty="0"/>
              <a:t>More information</a:t>
            </a:r>
            <a:endParaRPr lang="en-GB" dirty="0"/>
          </a:p>
        </p:txBody>
      </p:sp>
      <p:sp>
        <p:nvSpPr>
          <p:cNvPr id="3" name="Text Placeholder 2">
            <a:extLst>
              <a:ext uri="{FF2B5EF4-FFF2-40B4-BE49-F238E27FC236}">
                <a16:creationId xmlns:a16="http://schemas.microsoft.com/office/drawing/2014/main" id="{E5962624-AD5C-735F-6D57-E8E8769A44B2}"/>
              </a:ext>
            </a:extLst>
          </p:cNvPr>
          <p:cNvSpPr>
            <a:spLocks noGrp="1"/>
          </p:cNvSpPr>
          <p:nvPr>
            <p:ph type="body" sz="quarter" idx="13"/>
          </p:nvPr>
        </p:nvSpPr>
        <p:spPr>
          <a:xfrm>
            <a:off x="936623" y="1577975"/>
            <a:ext cx="10317529" cy="4343400"/>
          </a:xfrm>
        </p:spPr>
        <p:txBody>
          <a:bodyPr/>
          <a:lstStyle/>
          <a:p>
            <a:pPr marL="458550" lvl="1" indent="-285750"/>
            <a:r>
              <a:rPr lang="en-US" dirty="0"/>
              <a:t>Official documentation:</a:t>
            </a:r>
          </a:p>
          <a:p>
            <a:pPr marL="800550" lvl="2" indent="-285750"/>
            <a:r>
              <a:rPr lang="en-US" dirty="0">
                <a:hlinkClick r:id="rId2"/>
              </a:rPr>
              <a:t>https://ftp.eso.org/pub/elt/repos/docs/ICS/public/</a:t>
            </a:r>
            <a:endParaRPr lang="en-US" dirty="0"/>
          </a:p>
          <a:p>
            <a:pPr marL="458550" lvl="1" indent="-285750"/>
            <a:r>
              <a:rPr lang="en-GB" dirty="0" err="1"/>
              <a:t>CryoHMI</a:t>
            </a:r>
            <a:r>
              <a:rPr lang="en-GB" dirty="0"/>
              <a:t> specific documentation:</a:t>
            </a:r>
          </a:p>
          <a:p>
            <a:pPr marL="800550" lvl="2" indent="-285750"/>
            <a:r>
              <a:rPr lang="en-GB" dirty="0">
                <a:hlinkClick r:id="rId3"/>
              </a:rPr>
              <a:t>https://ftp.eso.org/pub/elt/repos/docs/CRYO/framework</a:t>
            </a:r>
            <a:endParaRPr lang="en-GB" dirty="0"/>
          </a:p>
          <a:p>
            <a:pPr marL="800550" lvl="2" indent="-285750"/>
            <a:r>
              <a:rPr lang="en-GB" dirty="0">
                <a:hlinkClick r:id="rId4"/>
              </a:rPr>
              <a:t>https://ftp.eso.org/pub/elt/repos/docs/CRYO/template</a:t>
            </a:r>
            <a:endParaRPr lang="en-GB" dirty="0"/>
          </a:p>
        </p:txBody>
      </p:sp>
      <p:sp>
        <p:nvSpPr>
          <p:cNvPr id="4" name="Footer Placeholder 3">
            <a:extLst>
              <a:ext uri="{FF2B5EF4-FFF2-40B4-BE49-F238E27FC236}">
                <a16:creationId xmlns:a16="http://schemas.microsoft.com/office/drawing/2014/main" id="{D07B2196-088D-CE90-C63D-1799F8F2C972}"/>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85447F4C-E4CF-5561-EB3F-F6307079F1DD}"/>
              </a:ext>
            </a:extLst>
          </p:cNvPr>
          <p:cNvSpPr>
            <a:spLocks noGrp="1"/>
          </p:cNvSpPr>
          <p:nvPr>
            <p:ph type="dt" sz="half" idx="2"/>
          </p:nvPr>
        </p:nvSpPr>
        <p:spPr/>
        <p:txBody>
          <a:bodyPr/>
          <a:lstStyle/>
          <a:p>
            <a:r>
              <a:rPr lang="en-US" noProof="0"/>
              <a:t>Data Classification: ESO PUBLIC</a:t>
            </a:r>
            <a:endParaRPr lang="en-GB" noProof="0" dirty="0"/>
          </a:p>
        </p:txBody>
      </p:sp>
    </p:spTree>
    <p:extLst>
      <p:ext uri="{BB962C8B-B14F-4D97-AF65-F5344CB8AC3E}">
        <p14:creationId xmlns:p14="http://schemas.microsoft.com/office/powerpoint/2010/main" val="1814708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156D-0AEB-D677-9848-B2286ECD0075}"/>
              </a:ext>
            </a:extLst>
          </p:cNvPr>
          <p:cNvSpPr>
            <a:spLocks noGrp="1"/>
          </p:cNvSpPr>
          <p:nvPr>
            <p:ph type="title"/>
          </p:nvPr>
        </p:nvSpPr>
        <p:spPr/>
        <p:txBody>
          <a:bodyPr/>
          <a:lstStyle/>
          <a:p>
            <a:r>
              <a:rPr lang="en-US" dirty="0"/>
              <a:t>Future Plans on IFW</a:t>
            </a:r>
            <a:endParaRPr lang="en-GB" dirty="0"/>
          </a:p>
        </p:txBody>
      </p:sp>
      <p:sp>
        <p:nvSpPr>
          <p:cNvPr id="3" name="Text Placeholder 2">
            <a:extLst>
              <a:ext uri="{FF2B5EF4-FFF2-40B4-BE49-F238E27FC236}">
                <a16:creationId xmlns:a16="http://schemas.microsoft.com/office/drawing/2014/main" id="{07353587-CBDD-FAA0-7496-9A9D5AB77732}"/>
              </a:ext>
            </a:extLst>
          </p:cNvPr>
          <p:cNvSpPr>
            <a:spLocks noGrp="1"/>
          </p:cNvSpPr>
          <p:nvPr>
            <p:ph type="body" sz="quarter" idx="13"/>
          </p:nvPr>
        </p:nvSpPr>
        <p:spPr/>
        <p:txBody>
          <a:bodyPr/>
          <a:lstStyle/>
          <a:p>
            <a:pPr lvl="1"/>
            <a:r>
              <a:rPr lang="en-US" dirty="0"/>
              <a:t>Bring to FCS what we have learned.</a:t>
            </a:r>
          </a:p>
          <a:p>
            <a:pPr lvl="1"/>
            <a:r>
              <a:rPr lang="en-US" dirty="0"/>
              <a:t>Already three devices implemented.</a:t>
            </a:r>
          </a:p>
          <a:p>
            <a:pPr lvl="2"/>
            <a:r>
              <a:rPr lang="en-US" dirty="0"/>
              <a:t>Shutter</a:t>
            </a:r>
          </a:p>
          <a:p>
            <a:pPr lvl="2"/>
            <a:r>
              <a:rPr lang="en-US" dirty="0"/>
              <a:t>Motor</a:t>
            </a:r>
          </a:p>
          <a:p>
            <a:pPr lvl="2"/>
            <a:r>
              <a:rPr lang="en-US" dirty="0"/>
              <a:t>Lamp</a:t>
            </a:r>
          </a:p>
          <a:p>
            <a:pPr lvl="1"/>
            <a:r>
              <a:rPr lang="en-US" dirty="0"/>
              <a:t>FCF devices are more complex: new ways of displaying information</a:t>
            </a:r>
          </a:p>
          <a:p>
            <a:pPr lvl="1"/>
            <a:endParaRPr lang="en-GB" dirty="0"/>
          </a:p>
        </p:txBody>
      </p:sp>
      <p:sp>
        <p:nvSpPr>
          <p:cNvPr id="4" name="Footer Placeholder 3">
            <a:extLst>
              <a:ext uri="{FF2B5EF4-FFF2-40B4-BE49-F238E27FC236}">
                <a16:creationId xmlns:a16="http://schemas.microsoft.com/office/drawing/2014/main" id="{22F43B0E-8921-6210-6AD7-C84825454A42}"/>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5" name="Text Placeholder 4">
            <a:extLst>
              <a:ext uri="{FF2B5EF4-FFF2-40B4-BE49-F238E27FC236}">
                <a16:creationId xmlns:a16="http://schemas.microsoft.com/office/drawing/2014/main" id="{2524E504-D3E5-1995-C4C7-FA70654494EA}"/>
              </a:ext>
            </a:extLst>
          </p:cNvPr>
          <p:cNvSpPr>
            <a:spLocks noGrp="1"/>
          </p:cNvSpPr>
          <p:nvPr>
            <p:ph type="body" sz="quarter" idx="14"/>
          </p:nvPr>
        </p:nvSpPr>
        <p:spPr>
          <a:xfrm>
            <a:off x="6330461" y="1577975"/>
            <a:ext cx="2746094" cy="289736"/>
          </a:xfrm>
        </p:spPr>
        <p:txBody>
          <a:bodyPr/>
          <a:lstStyle/>
          <a:p>
            <a:r>
              <a:rPr lang="en-US" dirty="0"/>
              <a:t>Shutter</a:t>
            </a:r>
          </a:p>
          <a:p>
            <a:endParaRPr lang="en-GB" dirty="0"/>
          </a:p>
        </p:txBody>
      </p:sp>
      <p:sp>
        <p:nvSpPr>
          <p:cNvPr id="6" name="Date Placeholder 5">
            <a:extLst>
              <a:ext uri="{FF2B5EF4-FFF2-40B4-BE49-F238E27FC236}">
                <a16:creationId xmlns:a16="http://schemas.microsoft.com/office/drawing/2014/main" id="{0923836A-D3CF-8EE5-386B-D3BA4095DDB4}"/>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a:extLst>
              <a:ext uri="{FF2B5EF4-FFF2-40B4-BE49-F238E27FC236}">
                <a16:creationId xmlns:a16="http://schemas.microsoft.com/office/drawing/2014/main" id="{4BB9622D-4D7B-54D7-30F7-00FB29AF5BA7}"/>
              </a:ext>
            </a:extLst>
          </p:cNvPr>
          <p:cNvPicPr>
            <a:picLocks noChangeAspect="1"/>
          </p:cNvPicPr>
          <p:nvPr/>
        </p:nvPicPr>
        <p:blipFill>
          <a:blip r:embed="rId2"/>
          <a:stretch>
            <a:fillRect/>
          </a:stretch>
        </p:blipFill>
        <p:spPr>
          <a:xfrm>
            <a:off x="6330461" y="1867711"/>
            <a:ext cx="2746094" cy="1197015"/>
          </a:xfrm>
          <a:prstGeom prst="rect">
            <a:avLst/>
          </a:prstGeom>
        </p:spPr>
      </p:pic>
      <p:sp>
        <p:nvSpPr>
          <p:cNvPr id="9" name="Text Placeholder 4">
            <a:extLst>
              <a:ext uri="{FF2B5EF4-FFF2-40B4-BE49-F238E27FC236}">
                <a16:creationId xmlns:a16="http://schemas.microsoft.com/office/drawing/2014/main" id="{FEF15BA4-67CF-8B4D-0F9C-F9E3E7A4602C}"/>
              </a:ext>
            </a:extLst>
          </p:cNvPr>
          <p:cNvSpPr txBox="1">
            <a:spLocks/>
          </p:cNvSpPr>
          <p:nvPr/>
        </p:nvSpPr>
        <p:spPr>
          <a:xfrm>
            <a:off x="6330461" y="4700554"/>
            <a:ext cx="2746094" cy="289736"/>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r>
              <a:rPr lang="en-US" dirty="0"/>
              <a:t>Motor</a:t>
            </a:r>
          </a:p>
          <a:p>
            <a:endParaRPr lang="en-GB" dirty="0"/>
          </a:p>
        </p:txBody>
      </p:sp>
      <p:pic>
        <p:nvPicPr>
          <p:cNvPr id="12" name="Picture 11">
            <a:extLst>
              <a:ext uri="{FF2B5EF4-FFF2-40B4-BE49-F238E27FC236}">
                <a16:creationId xmlns:a16="http://schemas.microsoft.com/office/drawing/2014/main" id="{39713E90-2666-4C96-B711-1489478AFE0D}"/>
              </a:ext>
            </a:extLst>
          </p:cNvPr>
          <p:cNvPicPr>
            <a:picLocks noChangeAspect="1"/>
          </p:cNvPicPr>
          <p:nvPr/>
        </p:nvPicPr>
        <p:blipFill>
          <a:blip r:embed="rId3"/>
          <a:stretch>
            <a:fillRect/>
          </a:stretch>
        </p:blipFill>
        <p:spPr>
          <a:xfrm>
            <a:off x="6330461" y="4990292"/>
            <a:ext cx="2920543" cy="1306766"/>
          </a:xfrm>
          <a:prstGeom prst="rect">
            <a:avLst/>
          </a:prstGeom>
        </p:spPr>
      </p:pic>
      <p:pic>
        <p:nvPicPr>
          <p:cNvPr id="14" name="Picture 13">
            <a:extLst>
              <a:ext uri="{FF2B5EF4-FFF2-40B4-BE49-F238E27FC236}">
                <a16:creationId xmlns:a16="http://schemas.microsoft.com/office/drawing/2014/main" id="{EBD62817-1350-CE74-8221-8ADEB1C07AA5}"/>
              </a:ext>
            </a:extLst>
          </p:cNvPr>
          <p:cNvPicPr>
            <a:picLocks noChangeAspect="1"/>
          </p:cNvPicPr>
          <p:nvPr/>
        </p:nvPicPr>
        <p:blipFill>
          <a:blip r:embed="rId4"/>
          <a:stretch>
            <a:fillRect/>
          </a:stretch>
        </p:blipFill>
        <p:spPr>
          <a:xfrm>
            <a:off x="9291233" y="3490312"/>
            <a:ext cx="2586559" cy="1158160"/>
          </a:xfrm>
          <a:prstGeom prst="rect">
            <a:avLst/>
          </a:prstGeom>
        </p:spPr>
      </p:pic>
      <p:sp>
        <p:nvSpPr>
          <p:cNvPr id="15" name="Text Placeholder 4">
            <a:extLst>
              <a:ext uri="{FF2B5EF4-FFF2-40B4-BE49-F238E27FC236}">
                <a16:creationId xmlns:a16="http://schemas.microsoft.com/office/drawing/2014/main" id="{C8BCB2FC-F3C4-DF90-1143-4D7D3F1CE11D}"/>
              </a:ext>
            </a:extLst>
          </p:cNvPr>
          <p:cNvSpPr txBox="1">
            <a:spLocks/>
          </p:cNvSpPr>
          <p:nvPr/>
        </p:nvSpPr>
        <p:spPr>
          <a:xfrm>
            <a:off x="9291232" y="3200575"/>
            <a:ext cx="2746094" cy="289736"/>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r>
              <a:rPr lang="en-US" dirty="0"/>
              <a:t>Lamp</a:t>
            </a:r>
          </a:p>
          <a:p>
            <a:endParaRPr lang="en-GB" dirty="0"/>
          </a:p>
        </p:txBody>
      </p:sp>
      <p:sp>
        <p:nvSpPr>
          <p:cNvPr id="16" name="TextBox 15">
            <a:extLst>
              <a:ext uri="{FF2B5EF4-FFF2-40B4-BE49-F238E27FC236}">
                <a16:creationId xmlns:a16="http://schemas.microsoft.com/office/drawing/2014/main" id="{65103DFC-98C8-64B8-4990-141734474D3B}"/>
              </a:ext>
            </a:extLst>
          </p:cNvPr>
          <p:cNvSpPr txBox="1"/>
          <p:nvPr/>
        </p:nvSpPr>
        <p:spPr>
          <a:xfrm>
            <a:off x="7665025" y="4251815"/>
            <a:ext cx="1579494" cy="307777"/>
          </a:xfrm>
          <a:prstGeom prst="rect">
            <a:avLst/>
          </a:prstGeom>
          <a:noFill/>
        </p:spPr>
        <p:txBody>
          <a:bodyPr wrap="square" rtlCol="0">
            <a:spAutoFit/>
          </a:bodyPr>
          <a:lstStyle/>
          <a:p>
            <a:r>
              <a:rPr lang="en-US" sz="1400" dirty="0"/>
              <a:t>Axis Disabled</a:t>
            </a:r>
            <a:endParaRPr lang="en-GB" sz="1400" dirty="0"/>
          </a:p>
        </p:txBody>
      </p:sp>
      <p:cxnSp>
        <p:nvCxnSpPr>
          <p:cNvPr id="19" name="Straight Connector 18">
            <a:extLst>
              <a:ext uri="{FF2B5EF4-FFF2-40B4-BE49-F238E27FC236}">
                <a16:creationId xmlns:a16="http://schemas.microsoft.com/office/drawing/2014/main" id="{1A0E2FC5-3DB8-B393-7335-08CDAA1FA6DD}"/>
              </a:ext>
            </a:extLst>
          </p:cNvPr>
          <p:cNvCxnSpPr>
            <a:cxnSpLocks/>
          </p:cNvCxnSpPr>
          <p:nvPr/>
        </p:nvCxnSpPr>
        <p:spPr>
          <a:xfrm flipV="1">
            <a:off x="7464357" y="4507712"/>
            <a:ext cx="207153" cy="482578"/>
          </a:xfrm>
          <a:prstGeom prst="line">
            <a:avLst/>
          </a:prstGeom>
          <a:ln w="28575">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3BDC405-26F8-542A-B910-B4A8DDA62ABE}"/>
              </a:ext>
            </a:extLst>
          </p:cNvPr>
          <p:cNvCxnSpPr>
            <a:cxnSpLocks/>
          </p:cNvCxnSpPr>
          <p:nvPr/>
        </p:nvCxnSpPr>
        <p:spPr>
          <a:xfrm>
            <a:off x="7658540" y="4507712"/>
            <a:ext cx="1179377" cy="0"/>
          </a:xfrm>
          <a:prstGeom prst="line">
            <a:avLst/>
          </a:prstGeom>
          <a:ln w="28575">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4F63F10-1BDC-B237-C1C9-CE31AFA808CC}"/>
              </a:ext>
            </a:extLst>
          </p:cNvPr>
          <p:cNvSpPr txBox="1"/>
          <p:nvPr/>
        </p:nvSpPr>
        <p:spPr>
          <a:xfrm>
            <a:off x="9639694" y="5178357"/>
            <a:ext cx="1579494" cy="307777"/>
          </a:xfrm>
          <a:prstGeom prst="rect">
            <a:avLst/>
          </a:prstGeom>
          <a:noFill/>
        </p:spPr>
        <p:txBody>
          <a:bodyPr wrap="square" rtlCol="0">
            <a:spAutoFit/>
          </a:bodyPr>
          <a:lstStyle/>
          <a:p>
            <a:r>
              <a:rPr lang="en-US" sz="1400" dirty="0"/>
              <a:t>Axis Enabled</a:t>
            </a:r>
            <a:endParaRPr lang="en-GB" sz="1400" dirty="0"/>
          </a:p>
        </p:txBody>
      </p:sp>
      <p:cxnSp>
        <p:nvCxnSpPr>
          <p:cNvPr id="26" name="Straight Connector 25">
            <a:extLst>
              <a:ext uri="{FF2B5EF4-FFF2-40B4-BE49-F238E27FC236}">
                <a16:creationId xmlns:a16="http://schemas.microsoft.com/office/drawing/2014/main" id="{7205DB96-2FB9-38F8-4E0D-86D4DBFA4F0E}"/>
              </a:ext>
            </a:extLst>
          </p:cNvPr>
          <p:cNvCxnSpPr>
            <a:cxnSpLocks/>
          </p:cNvCxnSpPr>
          <p:nvPr/>
        </p:nvCxnSpPr>
        <p:spPr>
          <a:xfrm>
            <a:off x="9076555" y="5149174"/>
            <a:ext cx="576109" cy="289107"/>
          </a:xfrm>
          <a:prstGeom prst="line">
            <a:avLst/>
          </a:prstGeom>
          <a:ln w="28575">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C722E92-0716-1498-4882-903DCBC65F91}"/>
              </a:ext>
            </a:extLst>
          </p:cNvPr>
          <p:cNvCxnSpPr>
            <a:cxnSpLocks/>
          </p:cNvCxnSpPr>
          <p:nvPr/>
        </p:nvCxnSpPr>
        <p:spPr>
          <a:xfrm>
            <a:off x="9646179" y="5438281"/>
            <a:ext cx="1179377" cy="0"/>
          </a:xfrm>
          <a:prstGeom prst="line">
            <a:avLst/>
          </a:prstGeom>
          <a:ln w="28575">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65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par>
                                <p:cTn id="43" presetID="22" presetClass="entr" presetSubtype="4"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down)">
                                      <p:cBhvr>
                                        <p:cTn id="45" dur="500"/>
                                        <p:tgtEl>
                                          <p:spTgt spid="26"/>
                                        </p:tgtEl>
                                      </p:cBhvr>
                                    </p:animEffect>
                                  </p:childTnLst>
                                </p:cTn>
                              </p:par>
                              <p:par>
                                <p:cTn id="46" presetID="22" presetClass="entr" presetSubtype="4" fill="hold"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00"/>
                                        <p:tgtEl>
                                          <p:spTgt spid="2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par>
                                <p:cTn id="52" presetID="22" presetClass="entr" presetSubtype="4"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down)">
                                      <p:cBhvr>
                                        <p:cTn id="5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15" grpId="0"/>
      <p:bldP spid="16" grpId="0"/>
      <p:bldP spid="2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3EC97-1A6F-EDC9-4C47-F9A41D68336F}"/>
              </a:ext>
            </a:extLst>
          </p:cNvPr>
          <p:cNvSpPr>
            <a:spLocks noGrp="1"/>
          </p:cNvSpPr>
          <p:nvPr>
            <p:ph type="title"/>
          </p:nvPr>
        </p:nvSpPr>
        <p:spPr/>
        <p:txBody>
          <a:bodyPr/>
          <a:lstStyle/>
          <a:p>
            <a:r>
              <a:rPr lang="en-US" dirty="0"/>
              <a:t>What’s next</a:t>
            </a:r>
            <a:endParaRPr lang="en-GB" dirty="0"/>
          </a:p>
        </p:txBody>
      </p:sp>
      <p:sp>
        <p:nvSpPr>
          <p:cNvPr id="3" name="Text Placeholder 2">
            <a:extLst>
              <a:ext uri="{FF2B5EF4-FFF2-40B4-BE49-F238E27FC236}">
                <a16:creationId xmlns:a16="http://schemas.microsoft.com/office/drawing/2014/main" id="{2033D250-9D48-6D3B-E735-D8F3EEFE7B5D}"/>
              </a:ext>
            </a:extLst>
          </p:cNvPr>
          <p:cNvSpPr>
            <a:spLocks noGrp="1"/>
          </p:cNvSpPr>
          <p:nvPr>
            <p:ph type="body" sz="quarter" idx="13"/>
          </p:nvPr>
        </p:nvSpPr>
        <p:spPr/>
        <p:txBody>
          <a:bodyPr/>
          <a:lstStyle/>
          <a:p>
            <a:pPr lvl="1"/>
            <a:r>
              <a:rPr lang="en-US" dirty="0"/>
              <a:t>Follow the development of </a:t>
            </a:r>
            <a:r>
              <a:rPr lang="en-US" dirty="0" err="1"/>
              <a:t>CryoLib</a:t>
            </a:r>
            <a:endParaRPr lang="en-US" dirty="0"/>
          </a:p>
          <a:p>
            <a:pPr lvl="1"/>
            <a:r>
              <a:rPr lang="en-US" dirty="0"/>
              <a:t>Porting to TC 3.1.4026</a:t>
            </a:r>
          </a:p>
          <a:p>
            <a:pPr lvl="2"/>
            <a:r>
              <a:rPr lang="en-US" dirty="0"/>
              <a:t>TE2000 1.12       1.14</a:t>
            </a:r>
          </a:p>
          <a:p>
            <a:pPr lvl="2"/>
            <a:r>
              <a:rPr lang="en-US" dirty="0" err="1"/>
              <a:t>UserControls</a:t>
            </a:r>
            <a:r>
              <a:rPr lang="en-US" dirty="0"/>
              <a:t> (&amp; More) exporting to NuGet package! </a:t>
            </a:r>
          </a:p>
          <a:p>
            <a:pPr lvl="3"/>
            <a:r>
              <a:rPr lang="en-US" dirty="0"/>
              <a:t>	</a:t>
            </a:r>
          </a:p>
          <a:p>
            <a:pPr lvl="1"/>
            <a:endParaRPr lang="en-US" dirty="0"/>
          </a:p>
          <a:p>
            <a:pPr lvl="1"/>
            <a:endParaRPr lang="en-GB" dirty="0"/>
          </a:p>
        </p:txBody>
      </p:sp>
      <p:sp>
        <p:nvSpPr>
          <p:cNvPr id="4" name="Footer Placeholder 3">
            <a:extLst>
              <a:ext uri="{FF2B5EF4-FFF2-40B4-BE49-F238E27FC236}">
                <a16:creationId xmlns:a16="http://schemas.microsoft.com/office/drawing/2014/main" id="{BA1D69A4-F1DC-2D4D-2BE6-B82850021A20}"/>
              </a:ext>
            </a:extLst>
          </p:cNvPr>
          <p:cNvSpPr>
            <a:spLocks noGrp="1"/>
          </p:cNvSpPr>
          <p:nvPr>
            <p:ph type="ftr" sz="quarter" idx="11"/>
          </p:nvPr>
        </p:nvSpPr>
        <p:spPr/>
        <p:txBody>
          <a:bodyPr/>
          <a:lstStyle/>
          <a:p>
            <a:r>
              <a:rPr lang="en-US"/>
              <a:t>Diego del Valle, November 25th - 28th, Instrument Control Systems 2024</a:t>
            </a:r>
            <a:endParaRPr lang="en-GB" i="1" noProof="0" dirty="0"/>
          </a:p>
        </p:txBody>
      </p:sp>
      <p:sp>
        <p:nvSpPr>
          <p:cNvPr id="6" name="Date Placeholder 5">
            <a:extLst>
              <a:ext uri="{FF2B5EF4-FFF2-40B4-BE49-F238E27FC236}">
                <a16:creationId xmlns:a16="http://schemas.microsoft.com/office/drawing/2014/main" id="{AC390CBB-632F-FD84-5259-5CF0A2D0C973}"/>
              </a:ext>
            </a:extLst>
          </p:cNvPr>
          <p:cNvSpPr>
            <a:spLocks noGrp="1"/>
          </p:cNvSpPr>
          <p:nvPr>
            <p:ph type="dt" sz="half" idx="2"/>
          </p:nvPr>
        </p:nvSpPr>
        <p:spPr/>
        <p:txBody>
          <a:bodyPr/>
          <a:lstStyle/>
          <a:p>
            <a:r>
              <a:rPr lang="en-US" noProof="0"/>
              <a:t>Data Classification: ESO PUBLIC</a:t>
            </a:r>
            <a:endParaRPr lang="en-GB" noProof="0" dirty="0"/>
          </a:p>
        </p:txBody>
      </p:sp>
      <p:pic>
        <p:nvPicPr>
          <p:cNvPr id="8" name="Picture 7">
            <a:extLst>
              <a:ext uri="{FF2B5EF4-FFF2-40B4-BE49-F238E27FC236}">
                <a16:creationId xmlns:a16="http://schemas.microsoft.com/office/drawing/2014/main" id="{EDD4E86B-C9C4-3A20-0532-ED6B0E289E17}"/>
              </a:ext>
            </a:extLst>
          </p:cNvPr>
          <p:cNvPicPr>
            <a:picLocks noChangeAspect="1"/>
          </p:cNvPicPr>
          <p:nvPr/>
        </p:nvPicPr>
        <p:blipFill>
          <a:blip r:embed="rId2"/>
          <a:stretch>
            <a:fillRect/>
          </a:stretch>
        </p:blipFill>
        <p:spPr>
          <a:xfrm>
            <a:off x="6516727" y="1265839"/>
            <a:ext cx="4268591" cy="4828943"/>
          </a:xfrm>
          <a:prstGeom prst="rect">
            <a:avLst/>
          </a:prstGeom>
        </p:spPr>
      </p:pic>
      <p:sp>
        <p:nvSpPr>
          <p:cNvPr id="9" name="Arrow: Right 8">
            <a:extLst>
              <a:ext uri="{FF2B5EF4-FFF2-40B4-BE49-F238E27FC236}">
                <a16:creationId xmlns:a16="http://schemas.microsoft.com/office/drawing/2014/main" id="{F7E284C8-4210-DFFA-7F6D-C7E52804E10F}"/>
              </a:ext>
            </a:extLst>
          </p:cNvPr>
          <p:cNvSpPr/>
          <p:nvPr/>
        </p:nvSpPr>
        <p:spPr>
          <a:xfrm>
            <a:off x="2872509" y="2576946"/>
            <a:ext cx="291539" cy="27709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Colorful speech bubbles with white text&#10;&#10;Description automatically generated">
            <a:extLst>
              <a:ext uri="{FF2B5EF4-FFF2-40B4-BE49-F238E27FC236}">
                <a16:creationId xmlns:a16="http://schemas.microsoft.com/office/drawing/2014/main" id="{CD9B4FE6-60BB-E3EA-00DC-A829F82DF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4048" y="3853007"/>
            <a:ext cx="2409220" cy="2549291"/>
          </a:xfrm>
          <a:prstGeom prst="rect">
            <a:avLst/>
          </a:prstGeom>
        </p:spPr>
      </p:pic>
    </p:spTree>
    <p:extLst>
      <p:ext uri="{BB962C8B-B14F-4D97-AF65-F5344CB8AC3E}">
        <p14:creationId xmlns:p14="http://schemas.microsoft.com/office/powerpoint/2010/main" val="4148757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B757F375-482C-9B68-1D5B-084D32A35925}"/>
              </a:ext>
            </a:extLst>
          </p:cNvPr>
          <p:cNvSpPr>
            <a:spLocks noGrp="1"/>
          </p:cNvSpPr>
          <p:nvPr>
            <p:ph type="ftr" sz="quarter" idx="11"/>
          </p:nvPr>
        </p:nvSpPr>
        <p:spPr/>
        <p:txBody>
          <a:bodyPr/>
          <a:lstStyle/>
          <a:p>
            <a:r>
              <a:rPr lang="en-US"/>
              <a:t>Diego del Valle, November 25th - 28th, Instrument Control Systems 2024</a:t>
            </a:r>
            <a:endParaRPr lang="de-CH" i="1" dirty="0"/>
          </a:p>
        </p:txBody>
      </p:sp>
      <p:sp>
        <p:nvSpPr>
          <p:cNvPr id="6" name="Textplatzhalter 5">
            <a:extLst>
              <a:ext uri="{FF2B5EF4-FFF2-40B4-BE49-F238E27FC236}">
                <a16:creationId xmlns:a16="http://schemas.microsoft.com/office/drawing/2014/main" id="{38C08F8F-24B3-3F97-FF53-B5221A2CE4D8}"/>
              </a:ext>
            </a:extLst>
          </p:cNvPr>
          <p:cNvSpPr>
            <a:spLocks noGrp="1"/>
          </p:cNvSpPr>
          <p:nvPr>
            <p:ph type="body" sz="quarter" idx="16"/>
          </p:nvPr>
        </p:nvSpPr>
        <p:spPr/>
        <p:txBody>
          <a:bodyPr/>
          <a:lstStyle/>
          <a:p>
            <a:r>
              <a:rPr lang="en-GB" dirty="0"/>
              <a:t>@ESOAstronomy</a:t>
            </a:r>
          </a:p>
        </p:txBody>
      </p:sp>
      <p:sp>
        <p:nvSpPr>
          <p:cNvPr id="7" name="Textplatzhalter 6">
            <a:extLst>
              <a:ext uri="{FF2B5EF4-FFF2-40B4-BE49-F238E27FC236}">
                <a16:creationId xmlns:a16="http://schemas.microsoft.com/office/drawing/2014/main" id="{0BB075EF-3155-9A27-9313-5C5E1EF1E378}"/>
              </a:ext>
            </a:extLst>
          </p:cNvPr>
          <p:cNvSpPr>
            <a:spLocks noGrp="1"/>
          </p:cNvSpPr>
          <p:nvPr>
            <p:ph type="body" sz="quarter" idx="17"/>
          </p:nvPr>
        </p:nvSpPr>
        <p:spPr/>
        <p:txBody>
          <a:bodyPr/>
          <a:lstStyle/>
          <a:p>
            <a:r>
              <a:rPr lang="en-GB" dirty="0"/>
              <a:t>@esoastronomy</a:t>
            </a:r>
          </a:p>
        </p:txBody>
      </p:sp>
      <p:sp>
        <p:nvSpPr>
          <p:cNvPr id="8" name="Textplatzhalter 7">
            <a:extLst>
              <a:ext uri="{FF2B5EF4-FFF2-40B4-BE49-F238E27FC236}">
                <a16:creationId xmlns:a16="http://schemas.microsoft.com/office/drawing/2014/main" id="{9BE6DF5C-7A55-077D-803B-CD0C9ABF36D2}"/>
              </a:ext>
            </a:extLst>
          </p:cNvPr>
          <p:cNvSpPr>
            <a:spLocks noGrp="1"/>
          </p:cNvSpPr>
          <p:nvPr>
            <p:ph type="body" sz="quarter" idx="18"/>
          </p:nvPr>
        </p:nvSpPr>
        <p:spPr/>
        <p:txBody>
          <a:bodyPr/>
          <a:lstStyle/>
          <a:p>
            <a:r>
              <a:rPr lang="en-GB" dirty="0"/>
              <a:t>@ESO</a:t>
            </a:r>
          </a:p>
        </p:txBody>
      </p:sp>
      <p:sp>
        <p:nvSpPr>
          <p:cNvPr id="9" name="Textplatzhalter 8">
            <a:extLst>
              <a:ext uri="{FF2B5EF4-FFF2-40B4-BE49-F238E27FC236}">
                <a16:creationId xmlns:a16="http://schemas.microsoft.com/office/drawing/2014/main" id="{05E1ACA2-0F22-6DAB-2873-00EC8CF3CE05}"/>
              </a:ext>
            </a:extLst>
          </p:cNvPr>
          <p:cNvSpPr>
            <a:spLocks noGrp="1"/>
          </p:cNvSpPr>
          <p:nvPr>
            <p:ph type="body" sz="quarter" idx="19"/>
          </p:nvPr>
        </p:nvSpPr>
        <p:spPr/>
        <p:txBody>
          <a:bodyPr/>
          <a:lstStyle/>
          <a:p>
            <a:r>
              <a:rPr lang="en-GB" dirty="0" err="1"/>
              <a:t>european</a:t>
            </a:r>
            <a:r>
              <a:rPr lang="en-GB" dirty="0"/>
              <a:t>-southern-observatory</a:t>
            </a:r>
          </a:p>
        </p:txBody>
      </p:sp>
      <p:sp>
        <p:nvSpPr>
          <p:cNvPr id="10" name="Textplatzhalter 9">
            <a:extLst>
              <a:ext uri="{FF2B5EF4-FFF2-40B4-BE49-F238E27FC236}">
                <a16:creationId xmlns:a16="http://schemas.microsoft.com/office/drawing/2014/main" id="{DF50D11C-D35F-5B37-2F04-940968A890D4}"/>
              </a:ext>
            </a:extLst>
          </p:cNvPr>
          <p:cNvSpPr>
            <a:spLocks noGrp="1"/>
          </p:cNvSpPr>
          <p:nvPr>
            <p:ph type="body" sz="quarter" idx="20"/>
          </p:nvPr>
        </p:nvSpPr>
        <p:spPr/>
        <p:txBody>
          <a:bodyPr/>
          <a:lstStyle/>
          <a:p>
            <a:r>
              <a:rPr lang="en-GB" dirty="0"/>
              <a:t>@ESOobservatory</a:t>
            </a:r>
          </a:p>
        </p:txBody>
      </p:sp>
      <p:sp>
        <p:nvSpPr>
          <p:cNvPr id="5" name="Textplatzhalter 4">
            <a:extLst>
              <a:ext uri="{FF2B5EF4-FFF2-40B4-BE49-F238E27FC236}">
                <a16:creationId xmlns:a16="http://schemas.microsoft.com/office/drawing/2014/main" id="{037EA70F-5E7A-BC43-B7EC-85091096E661}"/>
              </a:ext>
            </a:extLst>
          </p:cNvPr>
          <p:cNvSpPr>
            <a:spLocks noGrp="1"/>
          </p:cNvSpPr>
          <p:nvPr>
            <p:ph type="body" sz="quarter" idx="12"/>
          </p:nvPr>
        </p:nvSpPr>
        <p:spPr/>
        <p:txBody>
          <a:bodyPr/>
          <a:lstStyle/>
          <a:p>
            <a:pPr algn="l"/>
            <a:r>
              <a:rPr lang="en-GB" dirty="0"/>
              <a:t>Diego del Valle – ddelvall@eso.org</a:t>
            </a:r>
          </a:p>
        </p:txBody>
      </p:sp>
      <p:sp>
        <p:nvSpPr>
          <p:cNvPr id="16" name="Datumsplatzhalter 15">
            <a:extLst>
              <a:ext uri="{FF2B5EF4-FFF2-40B4-BE49-F238E27FC236}">
                <a16:creationId xmlns:a16="http://schemas.microsoft.com/office/drawing/2014/main" id="{C17795AD-7C5C-E27D-7FD9-18A807BC3938}"/>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3836092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Office">
      <a:dk1>
        <a:srgbClr val="000000"/>
      </a:dk1>
      <a:lt1>
        <a:sysClr val="window" lastClr="FFFFFF"/>
      </a:lt1>
      <a:dk2>
        <a:srgbClr val="0077BE"/>
      </a:dk2>
      <a:lt2>
        <a:srgbClr val="FFA300"/>
      </a:lt2>
      <a:accent1>
        <a:srgbClr val="094168"/>
      </a:accent1>
      <a:accent2>
        <a:srgbClr val="00AAE3"/>
      </a:accent2>
      <a:accent3>
        <a:srgbClr val="C9E7FB"/>
      </a:accent3>
      <a:accent4>
        <a:srgbClr val="825C00"/>
      </a:accent4>
      <a:accent5>
        <a:srgbClr val="AE7800"/>
      </a:accent5>
      <a:accent6>
        <a:srgbClr val="FDDE54"/>
      </a:accent6>
      <a:hlink>
        <a:srgbClr val="000000"/>
      </a:hlink>
      <a:folHlink>
        <a:srgbClr val="000000"/>
      </a:folHlink>
    </a:clrScheme>
    <a:fontScheme name="ES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äsentation1  -  AutoRecovered" id="{188C2C30-848C-4475-B9F1-84BB9D1BF107}" vid="{D60D51B9-B3EF-4751-A039-5A277E354B4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plate>
  <TotalTime>18464</TotalTime>
  <Words>3123</Words>
  <Application>Microsoft Office PowerPoint</Application>
  <PresentationFormat>Widescreen</PresentationFormat>
  <Paragraphs>559</Paragraphs>
  <Slides>39</Slides>
  <Notes>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4" baseType="lpstr">
      <vt:lpstr>Arial</vt:lpstr>
      <vt:lpstr>Calibri</vt:lpstr>
      <vt:lpstr>Georgia</vt:lpstr>
      <vt:lpstr>Office</vt:lpstr>
      <vt:lpstr>think-cell Folie</vt:lpstr>
      <vt:lpstr>Cryogenic HMI</vt:lpstr>
      <vt:lpstr>Introduction</vt:lpstr>
      <vt:lpstr>System Overview</vt:lpstr>
      <vt:lpstr>Cryo PLC Example Project</vt:lpstr>
      <vt:lpstr>Cryo HMI Template</vt:lpstr>
      <vt:lpstr>HMI Layout</vt:lpstr>
      <vt:lpstr>Users and Maintenance Mode</vt:lpstr>
      <vt:lpstr>Supported Views</vt:lpstr>
      <vt:lpstr>Evacuation Sequence</vt:lpstr>
      <vt:lpstr>Evacuation Sequence</vt:lpstr>
      <vt:lpstr>Evacuation Sequence</vt:lpstr>
      <vt:lpstr>Sequence Blocks</vt:lpstr>
      <vt:lpstr>Sequence Container</vt:lpstr>
      <vt:lpstr>Dark Mode</vt:lpstr>
      <vt:lpstr>Event Logger</vt:lpstr>
      <vt:lpstr>Cryogenic Devices</vt:lpstr>
      <vt:lpstr>Controls</vt:lpstr>
      <vt:lpstr>Faceplates</vt:lpstr>
      <vt:lpstr>Faceplates and Events</vt:lpstr>
      <vt:lpstr>Gateway Functions</vt:lpstr>
      <vt:lpstr>Cryo HMI Framework Controls</vt:lpstr>
      <vt:lpstr>Framework Controls vs UserControls</vt:lpstr>
      <vt:lpstr>Cryo HMI Framework Controls</vt:lpstr>
      <vt:lpstr>Symbols</vt:lpstr>
      <vt:lpstr>Symbols Interface</vt:lpstr>
      <vt:lpstr>Components – Data Label</vt:lpstr>
      <vt:lpstr>Components – Led Box</vt:lpstr>
      <vt:lpstr>Components – Device State</vt:lpstr>
      <vt:lpstr>Components – Event Box</vt:lpstr>
      <vt:lpstr>Controls</vt:lpstr>
      <vt:lpstr>Controls Common Interface</vt:lpstr>
      <vt:lpstr>Controls</vt:lpstr>
      <vt:lpstr>Analog Sensor</vt:lpstr>
      <vt:lpstr>Analog Sensor</vt:lpstr>
      <vt:lpstr>Analog Sensor</vt:lpstr>
      <vt:lpstr>More information</vt:lpstr>
      <vt:lpstr>Future Plans on IFW</vt:lpstr>
      <vt:lpstr>What’s next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your presentation</dc:title>
  <dc:creator>Mariya Lyubenova</dc:creator>
  <cp:lastModifiedBy>Diego Del Valle</cp:lastModifiedBy>
  <cp:revision>172</cp:revision>
  <dcterms:created xsi:type="dcterms:W3CDTF">2023-10-25T15:44:01Z</dcterms:created>
  <dcterms:modified xsi:type="dcterms:W3CDTF">2024-11-25T22:52:05Z</dcterms:modified>
</cp:coreProperties>
</file>