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8" r:id="rId3"/>
    <p:sldId id="290" r:id="rId4"/>
    <p:sldId id="305" r:id="rId5"/>
    <p:sldId id="291" r:id="rId6"/>
    <p:sldId id="314" r:id="rId7"/>
    <p:sldId id="292" r:id="rId8"/>
    <p:sldId id="293" r:id="rId9"/>
    <p:sldId id="294" r:id="rId10"/>
    <p:sldId id="311" r:id="rId11"/>
    <p:sldId id="295" r:id="rId12"/>
    <p:sldId id="315" r:id="rId13"/>
    <p:sldId id="296" r:id="rId14"/>
    <p:sldId id="297" r:id="rId15"/>
    <p:sldId id="298" r:id="rId16"/>
    <p:sldId id="299" r:id="rId17"/>
    <p:sldId id="300" r:id="rId18"/>
    <p:sldId id="301" r:id="rId19"/>
    <p:sldId id="306" r:id="rId20"/>
    <p:sldId id="302" r:id="rId21"/>
    <p:sldId id="303" r:id="rId22"/>
    <p:sldId id="316" r:id="rId23"/>
    <p:sldId id="310" r:id="rId24"/>
    <p:sldId id="304" r:id="rId25"/>
    <p:sldId id="308" r:id="rId26"/>
    <p:sldId id="307" r:id="rId27"/>
    <p:sldId id="309" r:id="rId28"/>
    <p:sldId id="313" r:id="rId29"/>
    <p:sldId id="285" r:id="rId30"/>
  </p:sldIdLst>
  <p:sldSz cx="12192000" cy="6858000"/>
  <p:notesSz cx="6858000" cy="9144000"/>
  <p:custDataLst>
    <p:tags r:id="rId3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6" d="100"/>
          <a:sy n="96" d="100"/>
        </p:scale>
        <p:origin x="86" y="10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25.11.2024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DC Motor Tuning with EL7342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478" y="6534114"/>
            <a:ext cx="5147376" cy="175312"/>
          </a:xfrm>
        </p:spPr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Cryo SW Toolkit,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13" Type="http://schemas.openxmlformats.org/officeDocument/2006/relationships/image" Target="../media/image50.PNG"/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12" Type="http://schemas.openxmlformats.org/officeDocument/2006/relationships/image" Target="../media/image49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emf"/><Relationship Id="rId11" Type="http://schemas.openxmlformats.org/officeDocument/2006/relationships/image" Target="../media/image48.emf"/><Relationship Id="rId5" Type="http://schemas.openxmlformats.org/officeDocument/2006/relationships/image" Target="../media/image42.emf"/><Relationship Id="rId10" Type="http://schemas.openxmlformats.org/officeDocument/2006/relationships/image" Target="../media/image47.emf"/><Relationship Id="rId4" Type="http://schemas.openxmlformats.org/officeDocument/2006/relationships/image" Target="../media/image41.emf"/><Relationship Id="rId9" Type="http://schemas.openxmlformats.org/officeDocument/2006/relationships/image" Target="../media/image46.emf"/><Relationship Id="rId1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862" y="4847124"/>
            <a:ext cx="11315509" cy="1028701"/>
          </a:xfrm>
          <a:noFill/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Cryogenic Controller SW Toolkit (PLC Library)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Dan Popovic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Cryogenic Controller Toolkit?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 of FBs for control of standard ESO cryogenic system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on EtherCAT technology and Beckhoff PLCs.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Provides </a:t>
            </a:r>
            <a:r>
              <a:rPr lang="en-US" dirty="0"/>
              <a:t>control solutions for common components and subsystems as defined in </a:t>
            </a:r>
            <a:r>
              <a:rPr lang="en-US" i="1" dirty="0"/>
              <a:t>Vacuum and Cryogenics Standard Components</a:t>
            </a:r>
            <a:r>
              <a:rPr lang="en-US" dirty="0"/>
              <a:t>, ESO-046147 Version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toolkit </a:t>
            </a:r>
            <a:r>
              <a:rPr lang="en-US" u="sng" dirty="0"/>
              <a:t>does not </a:t>
            </a:r>
            <a:r>
              <a:rPr lang="en-US" dirty="0"/>
              <a:t>provide a control system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 and safety are responsibility of the designer.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Examples of control systems and subsystems based on the Toolkit are available.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They can be used as the starting point for new Cryo projects.</a:t>
            </a: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 Toolkit Overview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diagram of a company&#10;&#10;Description automatically generated">
            <a:extLst>
              <a:ext uri="{FF2B5EF4-FFF2-40B4-BE49-F238E27FC236}">
                <a16:creationId xmlns:a16="http://schemas.microsoft.com/office/drawing/2014/main" id="{69446B65-0E5C-E01F-CE51-1E1FA598D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4" y="1139446"/>
            <a:ext cx="9161248" cy="524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7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Cryo Related PLC Libraries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</a:rPr>
              <a:t>cryo.library</a:t>
            </a:r>
            <a:r>
              <a:rPr lang="en-US" sz="3200" dirty="0"/>
              <a:t>		// Cryo components </a:t>
            </a:r>
            <a:br>
              <a:rPr lang="en-US" sz="3200" dirty="0"/>
            </a:br>
            <a:r>
              <a:rPr lang="en-US" sz="3200" dirty="0"/>
              <a:t>	FB_CRYO_*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0070C0"/>
                </a:solidFill>
              </a:rPr>
              <a:t>cryohmi.library</a:t>
            </a:r>
            <a:r>
              <a:rPr lang="en-US" sz="3200" dirty="0"/>
              <a:t>	// Interface to HMI</a:t>
            </a:r>
            <a:br>
              <a:rPr lang="en-US" sz="3200" dirty="0"/>
            </a:br>
            <a:r>
              <a:rPr lang="en-US" sz="3200" dirty="0"/>
              <a:t>	FB_HMI_CRYO_*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409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 Toolkit Components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68467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Analog sensors – temperature, pressure, flow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Valves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Pumps</a:t>
            </a:r>
            <a:endParaRPr lang="en-GB" sz="2400" dirty="0"/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Coolers and Compressors</a:t>
            </a:r>
            <a:endParaRPr lang="en-GB" sz="2400" dirty="0"/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Heaters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Evacuation systems (currently only 50L and 50,000L)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Lakeshore (</a:t>
            </a:r>
            <a:r>
              <a:rPr lang="en-US" sz="2400" dirty="0" err="1"/>
              <a:t>rsComm</a:t>
            </a:r>
            <a:r>
              <a:rPr lang="en-US" sz="2400" dirty="0"/>
              <a:t>* libraries)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etc.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Note: Components are OPERATIONAL on boot! </a:t>
            </a:r>
            <a:endParaRPr lang="en-GB" sz="2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023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err="1"/>
              <a:t>in_bEnable</a:t>
            </a:r>
            <a:r>
              <a:rPr lang="en-GB" i="1" dirty="0"/>
              <a:t> </a:t>
            </a:r>
            <a:r>
              <a:rPr lang="en-GB" dirty="0"/>
              <a:t>Concept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i="1" dirty="0" err="1"/>
              <a:t>in_bEnable</a:t>
            </a:r>
            <a:r>
              <a:rPr lang="en-US" i="1" dirty="0"/>
              <a:t> </a:t>
            </a:r>
            <a:r>
              <a:rPr lang="en-US" dirty="0"/>
              <a:t>input parameter is used to control components, e.g.,</a:t>
            </a:r>
            <a:br>
              <a:rPr lang="en-US" dirty="0"/>
            </a:br>
            <a:r>
              <a:rPr lang="en-US" dirty="0"/>
              <a:t>ON/OFF, OPEN/CLOSE, START/STOP, etc.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Control loops can be disabled, e.g., heater during evacuation.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56632A-8601-AFC3-4058-9683433B6C72}"/>
              </a:ext>
            </a:extLst>
          </p:cNvPr>
          <p:cNvGrpSpPr/>
          <p:nvPr/>
        </p:nvGrpSpPr>
        <p:grpSpPr>
          <a:xfrm>
            <a:off x="1962857" y="2958655"/>
            <a:ext cx="6972658" cy="3050045"/>
            <a:chOff x="936624" y="3234950"/>
            <a:chExt cx="6972658" cy="305004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0CE77E-7827-5BAE-27CA-85817B98B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6624" y="3234950"/>
              <a:ext cx="6972658" cy="128276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D38FAD5-C8CF-2B6B-20E7-854A17BCA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5753" y="4760755"/>
              <a:ext cx="5607338" cy="457223"/>
            </a:xfrm>
            <a:prstGeom prst="rect">
              <a:avLst/>
            </a:prstGeom>
          </p:spPr>
        </p:pic>
        <p:pic>
          <p:nvPicPr>
            <p:cNvPr id="11" name="Picture 10" descr="A white background with black text&#10;&#10;Description automatically generated">
              <a:extLst>
                <a:ext uri="{FF2B5EF4-FFF2-40B4-BE49-F238E27FC236}">
                  <a16:creationId xmlns:a16="http://schemas.microsoft.com/office/drawing/2014/main" id="{3D9BD74A-E9D4-B5D0-A795-A76169585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0669" y="5510255"/>
              <a:ext cx="4794496" cy="7747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7538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34E0B-A985-F9CD-1377-AB92C356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TwinCAT Analog Sensor Process Data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AD5ED-44D2-C8AD-E21F-E7433AB49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F31D2-3DD7-0D00-D383-3E198DCCA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B5A292-D1EE-6951-F20E-B69C80AD8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A1BCADE-0916-5C6F-C901-D42344166C6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55C6EA34-5069-2B0E-AA4D-D676CE51E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28"/>
          <a:stretch/>
        </p:blipFill>
        <p:spPr>
          <a:xfrm>
            <a:off x="936625" y="2163544"/>
            <a:ext cx="4923692" cy="2872989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A7D1BC44-76A1-36D2-A6FA-B929755CC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40" y="1577974"/>
            <a:ext cx="4924913" cy="435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21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34E0B-A985-F9CD-1377-AB92C356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Sensors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F31D2-3DD7-0D00-D383-3E198DCCA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A1BCADE-0916-5C6F-C901-D42344166C6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C6EA34-5069-2B0E-AA4D-D676CE51E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8" b="9698"/>
          <a:stretch/>
        </p:blipFill>
        <p:spPr>
          <a:xfrm>
            <a:off x="936624" y="1610958"/>
            <a:ext cx="6440123" cy="37578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D1BC44-76A1-36D2-A6FA-B929755CC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7483" y="1577974"/>
            <a:ext cx="3456670" cy="370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3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FB_CRYO_SENSOR_TEMPERATURE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temperature in C and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temperature ramp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default, Beckhoff supports PT100 temperatures down to -200 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reading resistance (</a:t>
            </a:r>
            <a:r>
              <a:rPr lang="en-US" i="1" dirty="0"/>
              <a:t>in_bResistor_1_64 = TRUE</a:t>
            </a:r>
            <a:r>
              <a:rPr lang="en-US" dirty="0"/>
              <a:t>), range extended down to -240 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CoE</a:t>
            </a:r>
            <a:r>
              <a:rPr lang="en-GB" dirty="0"/>
              <a:t> 0x80n00:19 "RTD element“ must be set to “Resistor 1/64 Ohm”.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close-up of a card&#10;&#10;Description automatically generated">
            <a:extLst>
              <a:ext uri="{FF2B5EF4-FFF2-40B4-BE49-F238E27FC236}">
                <a16:creationId xmlns:a16="http://schemas.microsoft.com/office/drawing/2014/main" id="{8E0A8915-82CB-0329-B8CA-622776E51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3" y="4428363"/>
            <a:ext cx="10400564" cy="134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03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FB_CRYO_TEMPERATURE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Supports two temperature sensors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Takes first Valid reading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close-up of a computer code&#10;&#10;Description automatically generated">
            <a:extLst>
              <a:ext uri="{FF2B5EF4-FFF2-40B4-BE49-F238E27FC236}">
                <a16:creationId xmlns:a16="http://schemas.microsoft.com/office/drawing/2014/main" id="{08314565-83C8-0E69-41D3-A6D62D8CD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4" y="3712035"/>
            <a:ext cx="6172517" cy="1657435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9F386147-3E75-BC38-930A-66B43B27D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461" y="2501605"/>
            <a:ext cx="4459912" cy="249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9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Pressure </a:t>
            </a:r>
            <a:r>
              <a:rPr lang="fr-FR" dirty="0" err="1"/>
              <a:t>Transducers</a:t>
            </a:r>
            <a:r>
              <a:rPr lang="fr-FR" dirty="0"/>
              <a:t> Conversion </a:t>
            </a:r>
            <a:r>
              <a:rPr lang="fr-FR" dirty="0" err="1"/>
              <a:t>Curves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13036"/>
            <a:ext cx="9746726" cy="440833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Configurable pressure transducer type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 E_CRYO_SENSOR_TYPE_PRESS 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NONE        := 0,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PKR_250     := 1, // Pfeiffer PKR250 &amp; PKR251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CMR_361     := 2, // Pfeiffer CMR361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WRG_D_NW25  := 3, // Edwards WRG-D-NW25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PKR_360     := 4  // Pfeiffer PKR360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END_TYPE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Built-in Volt-to-Pressure conversion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graph of a graph with lines&#10;&#10;Description automatically generated with medium confidence">
            <a:extLst>
              <a:ext uri="{FF2B5EF4-FFF2-40B4-BE49-F238E27FC236}">
                <a16:creationId xmlns:a16="http://schemas.microsoft.com/office/drawing/2014/main" id="{44AF72A2-47BB-2AA1-7254-D1A8F6BC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375" y="1374731"/>
            <a:ext cx="5784349" cy="436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04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FB_CRYO_SENSOR_PRESSURE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13036"/>
            <a:ext cx="9746726" cy="440833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Configurable sample time for averaging, e.g., every 3 sec.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14565-83C8-0E69-41D3-A6D62D8CD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624" y="1782135"/>
            <a:ext cx="6172517" cy="1115856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503712ED-E817-023A-913F-19064EB17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98" y="1640514"/>
            <a:ext cx="4268332" cy="286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57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FB_CRYO_PRESSURE_VOTE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Supports up to five pressure sensors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Configurable voting system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 E_CRYO_VOTE 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V_AVE	:= 0,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V_MIN,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V_MAX,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V_1oo2,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V_2oo3,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V_3oo5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END_TYPE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14565-83C8-0E69-41D3-A6D62D8CD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418" y="1451837"/>
            <a:ext cx="7905763" cy="189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22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Voting Logic – X out of Y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8" name="Picture 7" descr="A screenshot of a diagram&#10;&#10;Description automatically generated">
            <a:extLst>
              <a:ext uri="{FF2B5EF4-FFF2-40B4-BE49-F238E27FC236}">
                <a16:creationId xmlns:a16="http://schemas.microsoft.com/office/drawing/2014/main" id="{E3EA1AA2-82CF-5007-B033-C5E7BA834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707" y="1577975"/>
            <a:ext cx="5294053" cy="476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11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FB_CRYO_BIN_ACT – Binary Actuator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EA1AA2-82CF-5007-B033-C5E7BA834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5707" y="2617113"/>
            <a:ext cx="5294053" cy="36519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43F1B1-A6E3-C383-802C-E00E7E6FD205}"/>
              </a:ext>
            </a:extLst>
          </p:cNvPr>
          <p:cNvSpPr txBox="1"/>
          <p:nvPr/>
        </p:nvSpPr>
        <p:spPr>
          <a:xfrm>
            <a:off x="798970" y="1624790"/>
            <a:ext cx="9048293" cy="880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Simple digital ON/OFF actuator used in binary controllers: valves, heaters, etc.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Feedback: ON_ONLY or ON_AND_OFF.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917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FB_CRYO_BIN_CTRL – Binary Controller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EA1AA2-82CF-5007-B033-C5E7BA834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6806" y="2723465"/>
            <a:ext cx="6494444" cy="29027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43F1B1-A6E3-C383-802C-E00E7E6FD205}"/>
              </a:ext>
            </a:extLst>
          </p:cNvPr>
          <p:cNvSpPr txBox="1"/>
          <p:nvPr/>
        </p:nvSpPr>
        <p:spPr>
          <a:xfrm>
            <a:off x="798970" y="1624790"/>
            <a:ext cx="9048293" cy="880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Includes an actuator.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M_GetStateLabel</a:t>
            </a:r>
            <a:r>
              <a:rPr lang="en-US" dirty="0"/>
              <a:t>() sets labels, ON/OFF, OPEN/CLOSED, 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2620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Controller State Machine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EA1AA2-82CF-5007-B033-C5E7BA834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5641" y="2723465"/>
            <a:ext cx="5080316" cy="35416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43F1B1-A6E3-C383-802C-E00E7E6FD205}"/>
              </a:ext>
            </a:extLst>
          </p:cNvPr>
          <p:cNvSpPr txBox="1"/>
          <p:nvPr/>
        </p:nvSpPr>
        <p:spPr>
          <a:xfrm>
            <a:off x="798970" y="1624790"/>
            <a:ext cx="9048293" cy="394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Controller can be disabled.</a:t>
            </a:r>
          </a:p>
        </p:txBody>
      </p:sp>
    </p:spTree>
    <p:extLst>
      <p:ext uri="{BB962C8B-B14F-4D97-AF65-F5344CB8AC3E}">
        <p14:creationId xmlns:p14="http://schemas.microsoft.com/office/powerpoint/2010/main" val="1981770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43F1B1-A6E3-C383-802C-E00E7E6FD205}"/>
              </a:ext>
            </a:extLst>
          </p:cNvPr>
          <p:cNvSpPr txBox="1"/>
          <p:nvPr/>
        </p:nvSpPr>
        <p:spPr>
          <a:xfrm>
            <a:off x="798970" y="1618212"/>
            <a:ext cx="9048293" cy="3311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Supported models: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ECODRY PVP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MVP030 PVP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HIPACE30 TMP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ATH2303M TMP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More to come…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 descr="A diagram of a computer&#10;&#10;Description automatically generated">
            <a:extLst>
              <a:ext uri="{FF2B5EF4-FFF2-40B4-BE49-F238E27FC236}">
                <a16:creationId xmlns:a16="http://schemas.microsoft.com/office/drawing/2014/main" id="{B37D018B-A718-7F72-F4C1-4E932AE01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601" y="1238628"/>
            <a:ext cx="8092429" cy="466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21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 GUIs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DBADCEAC-3F22-455E-FF56-74160C98E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33" y="1436440"/>
            <a:ext cx="4295078" cy="2216077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2C091AD-4DA2-F250-14FF-76B597182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087" y="1776941"/>
            <a:ext cx="5492742" cy="3304117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A6EAA721-5DE7-FE0C-E8DA-C6F89EE9A8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65" y="3652517"/>
            <a:ext cx="4295078" cy="254368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6CB206-2EA2-3C7A-6ACB-97C455E10B00}"/>
              </a:ext>
            </a:extLst>
          </p:cNvPr>
          <p:cNvCxnSpPr/>
          <p:nvPr/>
        </p:nvCxnSpPr>
        <p:spPr>
          <a:xfrm>
            <a:off x="5571919" y="1436440"/>
            <a:ext cx="0" cy="481963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C2F08B-2719-E6EB-4C2C-F04D66298B14}"/>
              </a:ext>
            </a:extLst>
          </p:cNvPr>
          <p:cNvCxnSpPr/>
          <p:nvPr/>
        </p:nvCxnSpPr>
        <p:spPr>
          <a:xfrm>
            <a:off x="592058" y="3652517"/>
            <a:ext cx="497328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709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Coolers </a:t>
            </a:r>
            <a:r>
              <a:rPr lang="en-US"/>
              <a:t>and Compressors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7" name="Picture 6" descr="A screen shot of a computer&#10;&#10;Description automatically generated">
            <a:extLst>
              <a:ext uri="{FF2B5EF4-FFF2-40B4-BE49-F238E27FC236}">
                <a16:creationId xmlns:a16="http://schemas.microsoft.com/office/drawing/2014/main" id="{52CB6699-9AF6-DCF3-A5C4-0A972FA4F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23" y="3183475"/>
            <a:ext cx="4705592" cy="2889398"/>
          </a:xfrm>
          <a:prstGeom prst="rect">
            <a:avLst/>
          </a:prstGeom>
        </p:spPr>
      </p:pic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C62EB084-24C3-289F-F169-8FE34BB1D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408" y="1356648"/>
            <a:ext cx="5921253" cy="435901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5EECF5-206B-57AD-93C3-37B5F1B8A431}"/>
              </a:ext>
            </a:extLst>
          </p:cNvPr>
          <p:cNvCxnSpPr/>
          <p:nvPr/>
        </p:nvCxnSpPr>
        <p:spPr>
          <a:xfrm>
            <a:off x="5045646" y="1356648"/>
            <a:ext cx="0" cy="473496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72D0585-FD89-7A33-4663-1AFF0B088A2F}"/>
              </a:ext>
            </a:extLst>
          </p:cNvPr>
          <p:cNvSpPr txBox="1"/>
          <p:nvPr/>
        </p:nvSpPr>
        <p:spPr>
          <a:xfrm>
            <a:off x="798971" y="1447184"/>
            <a:ext cx="3924334" cy="136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Supported models: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Cryotel GT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CRYOMECH CPA289C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C8A593-CB97-FF3B-B3C9-5E9BB06446A7}"/>
              </a:ext>
            </a:extLst>
          </p:cNvPr>
          <p:cNvCxnSpPr/>
          <p:nvPr/>
        </p:nvCxnSpPr>
        <p:spPr>
          <a:xfrm>
            <a:off x="322342" y="2973445"/>
            <a:ext cx="472330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189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9332285" cy="1136073"/>
          </a:xfrm>
        </p:spPr>
        <p:txBody>
          <a:bodyPr/>
          <a:lstStyle/>
          <a:p>
            <a:r>
              <a:rPr lang="en-US" dirty="0"/>
              <a:t>FB_CRYO_CMD_OVERRIDE – Command Override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4AE3BC06-C2B6-8CD6-0BD7-8EAB1BE9FB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23987" y="2173288"/>
            <a:ext cx="8213393" cy="3596387"/>
            <a:chOff x="897" y="1369"/>
            <a:chExt cx="4748" cy="2079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94AC1104-F7F5-F177-364A-9C0539175C1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97" y="1370"/>
              <a:ext cx="4748" cy="2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B2E30116-3674-B4D0-8CF1-5C8FE6328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" y="3278"/>
              <a:ext cx="8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452AC13-A7DC-E2DD-A454-9C5B38B82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" y="1369"/>
              <a:ext cx="4520" cy="2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C41FB90-4D7C-B75F-5839-3ED2741B5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" y="2560"/>
              <a:ext cx="1642" cy="787"/>
            </a:xfrm>
            <a:custGeom>
              <a:avLst/>
              <a:gdLst>
                <a:gd name="T0" fmla="*/ 0 w 20800"/>
                <a:gd name="T1" fmla="*/ 1662 h 9968"/>
                <a:gd name="T2" fmla="*/ 1662 w 20800"/>
                <a:gd name="T3" fmla="*/ 0 h 9968"/>
                <a:gd name="T4" fmla="*/ 19139 w 20800"/>
                <a:gd name="T5" fmla="*/ 0 h 9968"/>
                <a:gd name="T6" fmla="*/ 20800 w 20800"/>
                <a:gd name="T7" fmla="*/ 1662 h 9968"/>
                <a:gd name="T8" fmla="*/ 20800 w 20800"/>
                <a:gd name="T9" fmla="*/ 8307 h 9968"/>
                <a:gd name="T10" fmla="*/ 19139 w 20800"/>
                <a:gd name="T11" fmla="*/ 9968 h 9968"/>
                <a:gd name="T12" fmla="*/ 1662 w 20800"/>
                <a:gd name="T13" fmla="*/ 9968 h 9968"/>
                <a:gd name="T14" fmla="*/ 0 w 20800"/>
                <a:gd name="T15" fmla="*/ 8307 h 9968"/>
                <a:gd name="T16" fmla="*/ 0 w 20800"/>
                <a:gd name="T17" fmla="*/ 1662 h 9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00" h="9968">
                  <a:moveTo>
                    <a:pt x="0" y="1662"/>
                  </a:moveTo>
                  <a:cubicBezTo>
                    <a:pt x="0" y="744"/>
                    <a:pt x="744" y="0"/>
                    <a:pt x="1662" y="0"/>
                  </a:cubicBezTo>
                  <a:lnTo>
                    <a:pt x="19139" y="0"/>
                  </a:lnTo>
                  <a:cubicBezTo>
                    <a:pt x="20057" y="0"/>
                    <a:pt x="20800" y="744"/>
                    <a:pt x="20800" y="1662"/>
                  </a:cubicBezTo>
                  <a:lnTo>
                    <a:pt x="20800" y="8307"/>
                  </a:lnTo>
                  <a:cubicBezTo>
                    <a:pt x="20800" y="9225"/>
                    <a:pt x="20057" y="9968"/>
                    <a:pt x="19139" y="9968"/>
                  </a:cubicBezTo>
                  <a:lnTo>
                    <a:pt x="1662" y="9968"/>
                  </a:lnTo>
                  <a:cubicBezTo>
                    <a:pt x="744" y="9968"/>
                    <a:pt x="0" y="9225"/>
                    <a:pt x="0" y="8307"/>
                  </a:cubicBezTo>
                  <a:lnTo>
                    <a:pt x="0" y="1662"/>
                  </a:lnTo>
                  <a:close/>
                </a:path>
              </a:pathLst>
            </a:custGeom>
            <a:solidFill>
              <a:srgbClr val="DDDD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13AEE389-B50F-2035-DA5F-302D385AB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" y="2560"/>
              <a:ext cx="1642" cy="787"/>
            </a:xfrm>
            <a:custGeom>
              <a:avLst/>
              <a:gdLst>
                <a:gd name="T0" fmla="*/ 0 w 20800"/>
                <a:gd name="T1" fmla="*/ 1662 h 9968"/>
                <a:gd name="T2" fmla="*/ 1662 w 20800"/>
                <a:gd name="T3" fmla="*/ 0 h 9968"/>
                <a:gd name="T4" fmla="*/ 19139 w 20800"/>
                <a:gd name="T5" fmla="*/ 0 h 9968"/>
                <a:gd name="T6" fmla="*/ 20800 w 20800"/>
                <a:gd name="T7" fmla="*/ 1662 h 9968"/>
                <a:gd name="T8" fmla="*/ 20800 w 20800"/>
                <a:gd name="T9" fmla="*/ 8307 h 9968"/>
                <a:gd name="T10" fmla="*/ 19139 w 20800"/>
                <a:gd name="T11" fmla="*/ 9968 h 9968"/>
                <a:gd name="T12" fmla="*/ 1662 w 20800"/>
                <a:gd name="T13" fmla="*/ 9968 h 9968"/>
                <a:gd name="T14" fmla="*/ 0 w 20800"/>
                <a:gd name="T15" fmla="*/ 8307 h 9968"/>
                <a:gd name="T16" fmla="*/ 0 w 20800"/>
                <a:gd name="T17" fmla="*/ 1662 h 9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00" h="9968">
                  <a:moveTo>
                    <a:pt x="0" y="1662"/>
                  </a:moveTo>
                  <a:cubicBezTo>
                    <a:pt x="0" y="744"/>
                    <a:pt x="744" y="0"/>
                    <a:pt x="1662" y="0"/>
                  </a:cubicBezTo>
                  <a:lnTo>
                    <a:pt x="19139" y="0"/>
                  </a:lnTo>
                  <a:cubicBezTo>
                    <a:pt x="20057" y="0"/>
                    <a:pt x="20800" y="744"/>
                    <a:pt x="20800" y="1662"/>
                  </a:cubicBezTo>
                  <a:lnTo>
                    <a:pt x="20800" y="8307"/>
                  </a:lnTo>
                  <a:cubicBezTo>
                    <a:pt x="20800" y="9225"/>
                    <a:pt x="20057" y="9968"/>
                    <a:pt x="19139" y="9968"/>
                  </a:cubicBezTo>
                  <a:lnTo>
                    <a:pt x="1662" y="9968"/>
                  </a:lnTo>
                  <a:cubicBezTo>
                    <a:pt x="744" y="9968"/>
                    <a:pt x="0" y="9225"/>
                    <a:pt x="0" y="8307"/>
                  </a:cubicBezTo>
                  <a:lnTo>
                    <a:pt x="0" y="1662"/>
                  </a:lnTo>
                  <a:close/>
                </a:path>
              </a:pathLst>
            </a:custGeom>
            <a:noFill/>
            <a:ln w="33338" cap="flat">
              <a:solidFill>
                <a:srgbClr val="A2A2A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29840B3A-436C-952B-7521-0B2D400FB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" y="2645"/>
              <a:ext cx="125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Courier New" panose="02070309020205020404" pitchFamily="49" charset="0"/>
                </a:rPr>
                <a:t>FB_CRYO_CMD_OVERRIDE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id="{D590AFED-0AF7-DD87-7804-E1DA6F742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" y="2636"/>
              <a:ext cx="8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1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9F5A76E6-9D62-B558-FB68-636D9E543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7" y="2636"/>
              <a:ext cx="8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1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C630BFE6-D21C-985D-7114-A9C5B79E4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0" y="2832"/>
              <a:ext cx="28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Mode: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BC185E57-8687-E385-BD91-297A74768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" y="2832"/>
              <a:ext cx="6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F6EB0275-3AF1-8F40-6FD4-07096FBFB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0" y="2991"/>
              <a:ext cx="28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AUTO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B9843C60-9A75-EDB1-5869-9607841E4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" y="2991"/>
              <a:ext cx="6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FBF685EE-E73D-AAFB-E58B-A50A2A6BE6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3088"/>
              <a:ext cx="407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MANUAL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583F43F7-99B2-4F0B-A173-0B7BF7697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2" y="3088"/>
              <a:ext cx="6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A3F76D00-792F-EBE9-8A86-75044044E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6" y="3183"/>
              <a:ext cx="23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ENG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F477ECB3-5528-04AC-A633-4C4DB38C3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183"/>
              <a:ext cx="64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0">
              <a:extLst>
                <a:ext uri="{FF2B5EF4-FFF2-40B4-BE49-F238E27FC236}">
                  <a16:creationId xmlns:a16="http://schemas.microsoft.com/office/drawing/2014/main" id="{35FEEEF2-E7C7-1E38-DA79-EDFA7AF98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7" y="3282"/>
              <a:ext cx="64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45" name="Picture 21">
              <a:extLst>
                <a:ext uri="{FF2B5EF4-FFF2-40B4-BE49-F238E27FC236}">
                  <a16:creationId xmlns:a16="http://schemas.microsoft.com/office/drawing/2014/main" id="{AE31948B-B742-3851-05BD-FE17FBD994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1" y="2663"/>
              <a:ext cx="903" cy="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6" name="Picture 22">
              <a:extLst>
                <a:ext uri="{FF2B5EF4-FFF2-40B4-BE49-F238E27FC236}">
                  <a16:creationId xmlns:a16="http://schemas.microsoft.com/office/drawing/2014/main" id="{3F4D6327-C62F-0DEF-5CF1-0D85E4AE94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1" y="2663"/>
              <a:ext cx="903" cy="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7" name="Picture 23">
              <a:extLst>
                <a:ext uri="{FF2B5EF4-FFF2-40B4-BE49-F238E27FC236}">
                  <a16:creationId xmlns:a16="http://schemas.microsoft.com/office/drawing/2014/main" id="{BA685239-7251-58F3-8EDA-2CC4425BF8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2" y="2709"/>
              <a:ext cx="888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8" name="Picture 24">
              <a:extLst>
                <a:ext uri="{FF2B5EF4-FFF2-40B4-BE49-F238E27FC236}">
                  <a16:creationId xmlns:a16="http://schemas.microsoft.com/office/drawing/2014/main" id="{541793FA-5E82-AE32-047D-21E926D3BA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2" y="2709"/>
              <a:ext cx="888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34BC9642-B14B-36A0-EDD5-D56087AA0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685"/>
              <a:ext cx="825" cy="25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Rectangle 26">
              <a:extLst>
                <a:ext uri="{FF2B5EF4-FFF2-40B4-BE49-F238E27FC236}">
                  <a16:creationId xmlns:a16="http://schemas.microsoft.com/office/drawing/2014/main" id="{48CEF934-3F30-F326-E7E5-C0A4F2C53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710"/>
              <a:ext cx="825" cy="34"/>
            </a:xfrm>
            <a:prstGeom prst="rect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2BC8B6CC-3CD2-68E3-C1A5-28D26D42A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744"/>
              <a:ext cx="825" cy="5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942B6FCE-2C7A-CA76-F538-0677BE6F2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794"/>
              <a:ext cx="825" cy="34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CE1CA037-0FAE-933A-8595-DBA530B46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828"/>
              <a:ext cx="825" cy="33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30">
              <a:extLst>
                <a:ext uri="{FF2B5EF4-FFF2-40B4-BE49-F238E27FC236}">
                  <a16:creationId xmlns:a16="http://schemas.microsoft.com/office/drawing/2014/main" id="{8D314575-D2B4-FBAD-21C4-CFBF2D44D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861"/>
              <a:ext cx="825" cy="34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31">
              <a:extLst>
                <a:ext uri="{FF2B5EF4-FFF2-40B4-BE49-F238E27FC236}">
                  <a16:creationId xmlns:a16="http://schemas.microsoft.com/office/drawing/2014/main" id="{EF03864D-E36D-9200-6B28-8F9A9C3E8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895"/>
              <a:ext cx="825" cy="33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Rectangle 32">
              <a:extLst>
                <a:ext uri="{FF2B5EF4-FFF2-40B4-BE49-F238E27FC236}">
                  <a16:creationId xmlns:a16="http://schemas.microsoft.com/office/drawing/2014/main" id="{600AC177-EE1A-6DF1-182E-5640EBFC5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928"/>
              <a:ext cx="825" cy="41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33">
              <a:extLst>
                <a:ext uri="{FF2B5EF4-FFF2-40B4-BE49-F238E27FC236}">
                  <a16:creationId xmlns:a16="http://schemas.microsoft.com/office/drawing/2014/main" id="{903CBB80-2D33-51A4-267B-7B0FA74E4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969"/>
              <a:ext cx="825" cy="42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Rectangle 34">
              <a:extLst>
                <a:ext uri="{FF2B5EF4-FFF2-40B4-BE49-F238E27FC236}">
                  <a16:creationId xmlns:a16="http://schemas.microsoft.com/office/drawing/2014/main" id="{47F255F8-AF77-08B0-E65B-095195850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3011"/>
              <a:ext cx="825" cy="34"/>
            </a:xfrm>
            <a:prstGeom prst="rect">
              <a:avLst/>
            </a:pr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35">
              <a:extLst>
                <a:ext uri="{FF2B5EF4-FFF2-40B4-BE49-F238E27FC236}">
                  <a16:creationId xmlns:a16="http://schemas.microsoft.com/office/drawing/2014/main" id="{26EFA0D5-32F3-5D36-9983-D5A45B766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3045"/>
              <a:ext cx="825" cy="25"/>
            </a:xfrm>
            <a:prstGeom prst="rect">
              <a:avLst/>
            </a:prstGeom>
            <a:solidFill>
              <a:srgbClr val="DF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36">
              <a:extLst>
                <a:ext uri="{FF2B5EF4-FFF2-40B4-BE49-F238E27FC236}">
                  <a16:creationId xmlns:a16="http://schemas.microsoft.com/office/drawing/2014/main" id="{BB0DFF9B-C753-A536-AB43-D5BFB3464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3070"/>
              <a:ext cx="825" cy="25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37">
              <a:extLst>
                <a:ext uri="{FF2B5EF4-FFF2-40B4-BE49-F238E27FC236}">
                  <a16:creationId xmlns:a16="http://schemas.microsoft.com/office/drawing/2014/main" id="{966789BE-62BE-05E1-2EF6-DEE8BE5CE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3095"/>
              <a:ext cx="825" cy="34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38">
              <a:extLst>
                <a:ext uri="{FF2B5EF4-FFF2-40B4-BE49-F238E27FC236}">
                  <a16:creationId xmlns:a16="http://schemas.microsoft.com/office/drawing/2014/main" id="{6E4FF537-C6D0-188A-84C9-FF0E2F9C0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3129"/>
              <a:ext cx="825" cy="3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Rectangle 39">
              <a:extLst>
                <a:ext uri="{FF2B5EF4-FFF2-40B4-BE49-F238E27FC236}">
                  <a16:creationId xmlns:a16="http://schemas.microsoft.com/office/drawing/2014/main" id="{4ECAA667-3256-2CD9-605E-408AB4070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3159"/>
              <a:ext cx="825" cy="23"/>
            </a:xfrm>
            <a:prstGeom prst="rect">
              <a:avLst/>
            </a:pr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40">
              <a:extLst>
                <a:ext uri="{FF2B5EF4-FFF2-40B4-BE49-F238E27FC236}">
                  <a16:creationId xmlns:a16="http://schemas.microsoft.com/office/drawing/2014/main" id="{AC036785-5BBC-DCE4-89FF-1617FCD35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3182"/>
              <a:ext cx="825" cy="30"/>
            </a:xfrm>
            <a:prstGeom prst="rect">
              <a:avLst/>
            </a:pr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41">
              <a:extLst>
                <a:ext uri="{FF2B5EF4-FFF2-40B4-BE49-F238E27FC236}">
                  <a16:creationId xmlns:a16="http://schemas.microsoft.com/office/drawing/2014/main" id="{A20DF45D-9502-89AD-A2F0-1427DF926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3212"/>
              <a:ext cx="825" cy="8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Rectangle 42">
              <a:extLst>
                <a:ext uri="{FF2B5EF4-FFF2-40B4-BE49-F238E27FC236}">
                  <a16:creationId xmlns:a16="http://schemas.microsoft.com/office/drawing/2014/main" id="{DEC83CF9-34B7-F6F5-3C33-F64DD0432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0" y="2686"/>
              <a:ext cx="824" cy="534"/>
            </a:xfrm>
            <a:prstGeom prst="rect">
              <a:avLst/>
            </a:prstGeom>
            <a:noFill/>
            <a:ln w="12700" cap="flat">
              <a:solidFill>
                <a:srgbClr val="93939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Rectangle 43">
              <a:extLst>
                <a:ext uri="{FF2B5EF4-FFF2-40B4-BE49-F238E27FC236}">
                  <a16:creationId xmlns:a16="http://schemas.microsoft.com/office/drawing/2014/main" id="{83E6D406-6035-0F77-3984-B54B42F9E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" y="2763"/>
              <a:ext cx="514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Function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4">
              <a:extLst>
                <a:ext uri="{FF2B5EF4-FFF2-40B4-BE49-F238E27FC236}">
                  <a16:creationId xmlns:a16="http://schemas.microsoft.com/office/drawing/2014/main" id="{0FC3ABA6-1BFF-C455-9857-6B44031F3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8" y="2763"/>
              <a:ext cx="86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5">
              <a:extLst>
                <a:ext uri="{FF2B5EF4-FFF2-40B4-BE49-F238E27FC236}">
                  <a16:creationId xmlns:a16="http://schemas.microsoft.com/office/drawing/2014/main" id="{0F81D7A0-749A-4EAB-25F7-1169E8BC9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2959"/>
              <a:ext cx="586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e.g. Valve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6">
              <a:extLst>
                <a:ext uri="{FF2B5EF4-FFF2-40B4-BE49-F238E27FC236}">
                  <a16:creationId xmlns:a16="http://schemas.microsoft.com/office/drawing/2014/main" id="{02EB803F-45E8-7236-9FC2-CC6B5FFE4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3" y="2959"/>
              <a:ext cx="86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7">
              <a:extLst>
                <a:ext uri="{FF2B5EF4-FFF2-40B4-BE49-F238E27FC236}">
                  <a16:creationId xmlns:a16="http://schemas.microsoft.com/office/drawing/2014/main" id="{5E31F478-0820-A918-7C37-557CF22D4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6" y="1545"/>
              <a:ext cx="1553" cy="53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Rectangle 48">
              <a:extLst>
                <a:ext uri="{FF2B5EF4-FFF2-40B4-BE49-F238E27FC236}">
                  <a16:creationId xmlns:a16="http://schemas.microsoft.com/office/drawing/2014/main" id="{9FC68F83-922B-4188-B3E5-25F16F8AA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6" y="1545"/>
              <a:ext cx="1553" cy="533"/>
            </a:xfrm>
            <a:prstGeom prst="rect">
              <a:avLst/>
            </a:prstGeom>
            <a:noFill/>
            <a:ln w="33338" cap="flat">
              <a:solidFill>
                <a:srgbClr val="A2A2A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Rectangle 49">
              <a:extLst>
                <a:ext uri="{FF2B5EF4-FFF2-40B4-BE49-F238E27FC236}">
                  <a16:creationId xmlns:a16="http://schemas.microsoft.com/office/drawing/2014/main" id="{46EDDC3A-E362-1986-DF82-A60601C31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" y="1614"/>
              <a:ext cx="126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Arial" panose="020B0604020202020204" pitchFamily="34" charset="0"/>
                </a:rPr>
                <a:t>GUI_CMD_OVERRIDE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50">
              <a:extLst>
                <a:ext uri="{FF2B5EF4-FFF2-40B4-BE49-F238E27FC236}">
                  <a16:creationId xmlns:a16="http://schemas.microsoft.com/office/drawing/2014/main" id="{1E6D9246-BD24-4CAD-A2DF-1ABFEB82A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620"/>
              <a:ext cx="86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51">
              <a:extLst>
                <a:ext uri="{FF2B5EF4-FFF2-40B4-BE49-F238E27FC236}">
                  <a16:creationId xmlns:a16="http://schemas.microsoft.com/office/drawing/2014/main" id="{5A55DD14-89B5-2B5C-6FD1-103ED377A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" y="1816"/>
              <a:ext cx="941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500" dirty="0">
                  <a:solidFill>
                    <a:srgbClr val="0070C0"/>
                  </a:solidFill>
                </a:rPr>
                <a:t>Function Ctrl</a:t>
              </a:r>
              <a:r>
                <a:rPr kumimoji="0" lang="en-US" altLang="en-US" sz="15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Arial" panose="020B0604020202020204" pitchFamily="34" charset="0"/>
                </a:rPr>
                <a:t> Mode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52">
              <a:extLst>
                <a:ext uri="{FF2B5EF4-FFF2-40B4-BE49-F238E27FC236}">
                  <a16:creationId xmlns:a16="http://schemas.microsoft.com/office/drawing/2014/main" id="{7C485054-1858-3EB7-DE3C-15960D7C4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" y="1817"/>
              <a:ext cx="8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77" name="Picture 53">
              <a:extLst>
                <a:ext uri="{FF2B5EF4-FFF2-40B4-BE49-F238E27FC236}">
                  <a16:creationId xmlns:a16="http://schemas.microsoft.com/office/drawing/2014/main" id="{C469137F-738A-9C51-A3F7-B18CBE5115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" y="2871"/>
              <a:ext cx="94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8" name="Picture 54">
              <a:extLst>
                <a:ext uri="{FF2B5EF4-FFF2-40B4-BE49-F238E27FC236}">
                  <a16:creationId xmlns:a16="http://schemas.microsoft.com/office/drawing/2014/main" id="{7E09CEE3-2D7D-CD79-AA2E-94EB6251B0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" y="2871"/>
              <a:ext cx="94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Freeform 55">
              <a:extLst>
                <a:ext uri="{FF2B5EF4-FFF2-40B4-BE49-F238E27FC236}">
                  <a16:creationId xmlns:a16="http://schemas.microsoft.com/office/drawing/2014/main" id="{57E5310A-3FD6-DE1C-1C8F-183EABD0B9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" y="2921"/>
              <a:ext cx="812" cy="64"/>
            </a:xfrm>
            <a:custGeom>
              <a:avLst/>
              <a:gdLst>
                <a:gd name="T0" fmla="*/ 0 w 812"/>
                <a:gd name="T1" fmla="*/ 21 h 64"/>
                <a:gd name="T2" fmla="*/ 760 w 812"/>
                <a:gd name="T3" fmla="*/ 21 h 64"/>
                <a:gd name="T4" fmla="*/ 760 w 812"/>
                <a:gd name="T5" fmla="*/ 43 h 64"/>
                <a:gd name="T6" fmla="*/ 0 w 812"/>
                <a:gd name="T7" fmla="*/ 43 h 64"/>
                <a:gd name="T8" fmla="*/ 0 w 812"/>
                <a:gd name="T9" fmla="*/ 21 h 64"/>
                <a:gd name="T10" fmla="*/ 749 w 812"/>
                <a:gd name="T11" fmla="*/ 0 h 64"/>
                <a:gd name="T12" fmla="*/ 812 w 812"/>
                <a:gd name="T13" fmla="*/ 32 h 64"/>
                <a:gd name="T14" fmla="*/ 749 w 812"/>
                <a:gd name="T15" fmla="*/ 64 h 64"/>
                <a:gd name="T16" fmla="*/ 749 w 812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2" h="64">
                  <a:moveTo>
                    <a:pt x="0" y="21"/>
                  </a:moveTo>
                  <a:lnTo>
                    <a:pt x="760" y="21"/>
                  </a:lnTo>
                  <a:lnTo>
                    <a:pt x="760" y="43"/>
                  </a:lnTo>
                  <a:lnTo>
                    <a:pt x="0" y="43"/>
                  </a:lnTo>
                  <a:lnTo>
                    <a:pt x="0" y="21"/>
                  </a:lnTo>
                  <a:close/>
                  <a:moveTo>
                    <a:pt x="749" y="0"/>
                  </a:moveTo>
                  <a:lnTo>
                    <a:pt x="812" y="32"/>
                  </a:lnTo>
                  <a:lnTo>
                    <a:pt x="749" y="64"/>
                  </a:lnTo>
                  <a:lnTo>
                    <a:pt x="749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solidFill>
                <a:srgbClr val="00206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id="{50B2B2FD-D222-BDEA-D050-4344F1759D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0" y="2077"/>
              <a:ext cx="63" cy="482"/>
            </a:xfrm>
            <a:custGeom>
              <a:avLst/>
              <a:gdLst>
                <a:gd name="T0" fmla="*/ 26 w 63"/>
                <a:gd name="T1" fmla="*/ 53 h 482"/>
                <a:gd name="T2" fmla="*/ 26 w 63"/>
                <a:gd name="T3" fmla="*/ 429 h 482"/>
                <a:gd name="T4" fmla="*/ 37 w 63"/>
                <a:gd name="T5" fmla="*/ 429 h 482"/>
                <a:gd name="T6" fmla="*/ 37 w 63"/>
                <a:gd name="T7" fmla="*/ 53 h 482"/>
                <a:gd name="T8" fmla="*/ 26 w 63"/>
                <a:gd name="T9" fmla="*/ 53 h 482"/>
                <a:gd name="T10" fmla="*/ 63 w 63"/>
                <a:gd name="T11" fmla="*/ 64 h 482"/>
                <a:gd name="T12" fmla="*/ 31 w 63"/>
                <a:gd name="T13" fmla="*/ 0 h 482"/>
                <a:gd name="T14" fmla="*/ 0 w 63"/>
                <a:gd name="T15" fmla="*/ 64 h 482"/>
                <a:gd name="T16" fmla="*/ 63 w 63"/>
                <a:gd name="T17" fmla="*/ 64 h 482"/>
                <a:gd name="T18" fmla="*/ 0 w 63"/>
                <a:gd name="T19" fmla="*/ 419 h 482"/>
                <a:gd name="T20" fmla="*/ 31 w 63"/>
                <a:gd name="T21" fmla="*/ 482 h 482"/>
                <a:gd name="T22" fmla="*/ 63 w 63"/>
                <a:gd name="T23" fmla="*/ 419 h 482"/>
                <a:gd name="T24" fmla="*/ 0 w 63"/>
                <a:gd name="T25" fmla="*/ 419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482">
                  <a:moveTo>
                    <a:pt x="26" y="53"/>
                  </a:moveTo>
                  <a:lnTo>
                    <a:pt x="26" y="429"/>
                  </a:lnTo>
                  <a:lnTo>
                    <a:pt x="37" y="429"/>
                  </a:lnTo>
                  <a:lnTo>
                    <a:pt x="37" y="53"/>
                  </a:lnTo>
                  <a:lnTo>
                    <a:pt x="26" y="53"/>
                  </a:lnTo>
                  <a:close/>
                  <a:moveTo>
                    <a:pt x="63" y="64"/>
                  </a:moveTo>
                  <a:lnTo>
                    <a:pt x="31" y="0"/>
                  </a:lnTo>
                  <a:lnTo>
                    <a:pt x="0" y="64"/>
                  </a:lnTo>
                  <a:lnTo>
                    <a:pt x="63" y="64"/>
                  </a:lnTo>
                  <a:close/>
                  <a:moveTo>
                    <a:pt x="0" y="419"/>
                  </a:moveTo>
                  <a:lnTo>
                    <a:pt x="31" y="482"/>
                  </a:lnTo>
                  <a:lnTo>
                    <a:pt x="63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4B4B4B"/>
            </a:solidFill>
            <a:ln w="0" cap="flat">
              <a:solidFill>
                <a:srgbClr val="4B4B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81" name="Picture 57">
              <a:extLst>
                <a:ext uri="{FF2B5EF4-FFF2-40B4-BE49-F238E27FC236}">
                  <a16:creationId xmlns:a16="http://schemas.microsoft.com/office/drawing/2014/main" id="{F3A470FE-A5FE-BF55-86D7-F4E06C3E45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7" y="2871"/>
              <a:ext cx="982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2" name="Picture 58">
              <a:extLst>
                <a:ext uri="{FF2B5EF4-FFF2-40B4-BE49-F238E27FC236}">
                  <a16:creationId xmlns:a16="http://schemas.microsoft.com/office/drawing/2014/main" id="{AFD6A15A-8EA8-D514-95FE-7AD633070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7" y="2871"/>
              <a:ext cx="982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Freeform 59">
              <a:extLst>
                <a:ext uri="{FF2B5EF4-FFF2-40B4-BE49-F238E27FC236}">
                  <a16:creationId xmlns:a16="http://schemas.microsoft.com/office/drawing/2014/main" id="{99D9F241-F191-ADD4-4DC0-09809A1865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3" y="2921"/>
              <a:ext cx="846" cy="64"/>
            </a:xfrm>
            <a:custGeom>
              <a:avLst/>
              <a:gdLst>
                <a:gd name="T0" fmla="*/ 0 w 846"/>
                <a:gd name="T1" fmla="*/ 21 h 64"/>
                <a:gd name="T2" fmla="*/ 794 w 846"/>
                <a:gd name="T3" fmla="*/ 21 h 64"/>
                <a:gd name="T4" fmla="*/ 794 w 846"/>
                <a:gd name="T5" fmla="*/ 43 h 64"/>
                <a:gd name="T6" fmla="*/ 0 w 846"/>
                <a:gd name="T7" fmla="*/ 43 h 64"/>
                <a:gd name="T8" fmla="*/ 0 w 846"/>
                <a:gd name="T9" fmla="*/ 21 h 64"/>
                <a:gd name="T10" fmla="*/ 783 w 846"/>
                <a:gd name="T11" fmla="*/ 0 h 64"/>
                <a:gd name="T12" fmla="*/ 846 w 846"/>
                <a:gd name="T13" fmla="*/ 32 h 64"/>
                <a:gd name="T14" fmla="*/ 783 w 846"/>
                <a:gd name="T15" fmla="*/ 64 h 64"/>
                <a:gd name="T16" fmla="*/ 783 w 846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6" h="64">
                  <a:moveTo>
                    <a:pt x="0" y="21"/>
                  </a:moveTo>
                  <a:lnTo>
                    <a:pt x="794" y="21"/>
                  </a:lnTo>
                  <a:lnTo>
                    <a:pt x="794" y="43"/>
                  </a:lnTo>
                  <a:lnTo>
                    <a:pt x="0" y="43"/>
                  </a:lnTo>
                  <a:lnTo>
                    <a:pt x="0" y="21"/>
                  </a:lnTo>
                  <a:close/>
                  <a:moveTo>
                    <a:pt x="783" y="0"/>
                  </a:moveTo>
                  <a:lnTo>
                    <a:pt x="846" y="32"/>
                  </a:lnTo>
                  <a:lnTo>
                    <a:pt x="783" y="64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Rectangle 60">
              <a:extLst>
                <a:ext uri="{FF2B5EF4-FFF2-40B4-BE49-F238E27FC236}">
                  <a16:creationId xmlns:a16="http://schemas.microsoft.com/office/drawing/2014/main" id="{5E99E9B1-7A53-C83F-3324-296AF239F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" y="2739"/>
              <a:ext cx="700" cy="1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Rectangle 61">
              <a:extLst>
                <a:ext uri="{FF2B5EF4-FFF2-40B4-BE49-F238E27FC236}">
                  <a16:creationId xmlns:a16="http://schemas.microsoft.com/office/drawing/2014/main" id="{3A478F94-ABD3-0420-2556-9DC112848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" y="2782"/>
              <a:ext cx="54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System Cmd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62">
              <a:extLst>
                <a:ext uri="{FF2B5EF4-FFF2-40B4-BE49-F238E27FC236}">
                  <a16:creationId xmlns:a16="http://schemas.microsoft.com/office/drawing/2014/main" id="{D9D61095-D9ED-7485-381F-F62088F18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3" y="2782"/>
              <a:ext cx="6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63">
              <a:extLst>
                <a:ext uri="{FF2B5EF4-FFF2-40B4-BE49-F238E27FC236}">
                  <a16:creationId xmlns:a16="http://schemas.microsoft.com/office/drawing/2014/main" id="{F40713E4-4C81-96AE-F93A-B00284E9E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" y="2739"/>
              <a:ext cx="701" cy="1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Rectangle 64">
              <a:extLst>
                <a:ext uri="{FF2B5EF4-FFF2-40B4-BE49-F238E27FC236}">
                  <a16:creationId xmlns:a16="http://schemas.microsoft.com/office/drawing/2014/main" id="{AE899BBB-7310-F2A8-B740-7A54F906D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" y="2782"/>
              <a:ext cx="494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Active Cmd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65">
              <a:extLst>
                <a:ext uri="{FF2B5EF4-FFF2-40B4-BE49-F238E27FC236}">
                  <a16:creationId xmlns:a16="http://schemas.microsoft.com/office/drawing/2014/main" id="{6589F04D-BB9F-C57F-9A02-248213CDA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2782"/>
              <a:ext cx="64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90" name="Picture 66">
              <a:extLst>
                <a:ext uri="{FF2B5EF4-FFF2-40B4-BE49-F238E27FC236}">
                  <a16:creationId xmlns:a16="http://schemas.microsoft.com/office/drawing/2014/main" id="{825BEF6F-EA92-F461-9FDB-6C87CB8D1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" y="3079"/>
              <a:ext cx="948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1" name="Picture 67">
              <a:extLst>
                <a:ext uri="{FF2B5EF4-FFF2-40B4-BE49-F238E27FC236}">
                  <a16:creationId xmlns:a16="http://schemas.microsoft.com/office/drawing/2014/main" id="{F64C317C-B461-F289-22AF-ED5148A959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" y="3079"/>
              <a:ext cx="948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Freeform 68">
              <a:extLst>
                <a:ext uri="{FF2B5EF4-FFF2-40B4-BE49-F238E27FC236}">
                  <a16:creationId xmlns:a16="http://schemas.microsoft.com/office/drawing/2014/main" id="{F1F94817-DC29-4AE9-D9E7-44EEC2BBB0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" y="3130"/>
              <a:ext cx="812" cy="63"/>
            </a:xfrm>
            <a:custGeom>
              <a:avLst/>
              <a:gdLst>
                <a:gd name="T0" fmla="*/ 0 w 812"/>
                <a:gd name="T1" fmla="*/ 21 h 63"/>
                <a:gd name="T2" fmla="*/ 759 w 812"/>
                <a:gd name="T3" fmla="*/ 21 h 63"/>
                <a:gd name="T4" fmla="*/ 759 w 812"/>
                <a:gd name="T5" fmla="*/ 42 h 63"/>
                <a:gd name="T6" fmla="*/ 0 w 812"/>
                <a:gd name="T7" fmla="*/ 42 h 63"/>
                <a:gd name="T8" fmla="*/ 0 w 812"/>
                <a:gd name="T9" fmla="*/ 21 h 63"/>
                <a:gd name="T10" fmla="*/ 749 w 812"/>
                <a:gd name="T11" fmla="*/ 0 h 63"/>
                <a:gd name="T12" fmla="*/ 812 w 812"/>
                <a:gd name="T13" fmla="*/ 32 h 63"/>
                <a:gd name="T14" fmla="*/ 749 w 812"/>
                <a:gd name="T15" fmla="*/ 63 h 63"/>
                <a:gd name="T16" fmla="*/ 749 w 812"/>
                <a:gd name="T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2" h="63">
                  <a:moveTo>
                    <a:pt x="0" y="21"/>
                  </a:moveTo>
                  <a:lnTo>
                    <a:pt x="759" y="21"/>
                  </a:lnTo>
                  <a:lnTo>
                    <a:pt x="759" y="42"/>
                  </a:lnTo>
                  <a:lnTo>
                    <a:pt x="0" y="42"/>
                  </a:lnTo>
                  <a:lnTo>
                    <a:pt x="0" y="21"/>
                  </a:lnTo>
                  <a:close/>
                  <a:moveTo>
                    <a:pt x="749" y="0"/>
                  </a:moveTo>
                  <a:lnTo>
                    <a:pt x="812" y="32"/>
                  </a:lnTo>
                  <a:lnTo>
                    <a:pt x="749" y="63"/>
                  </a:lnTo>
                  <a:lnTo>
                    <a:pt x="749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solidFill>
                <a:srgbClr val="00206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Rectangle 69">
              <a:extLst>
                <a:ext uri="{FF2B5EF4-FFF2-40B4-BE49-F238E27FC236}">
                  <a16:creationId xmlns:a16="http://schemas.microsoft.com/office/drawing/2014/main" id="{922DFB6B-4C73-58CB-1F52-0DA5EFBAD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" y="3026"/>
              <a:ext cx="69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8080"/>
                  </a:solidFill>
                  <a:effectLst/>
                  <a:latin typeface="Arial" panose="020B0604020202020204" pitchFamily="34" charset="0"/>
                </a:rPr>
                <a:t>System Interlock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4" name="Rectangle 70">
              <a:extLst>
                <a:ext uri="{FF2B5EF4-FFF2-40B4-BE49-F238E27FC236}">
                  <a16:creationId xmlns:a16="http://schemas.microsoft.com/office/drawing/2014/main" id="{0C8B2EDE-12FA-D1D4-7968-66B8E69F3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" y="3026"/>
              <a:ext cx="64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808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1027" name="Picture 1026" descr="A screen shot of a computer&#10;&#10;Description automatically generated">
            <a:extLst>
              <a:ext uri="{FF2B5EF4-FFF2-40B4-BE49-F238E27FC236}">
                <a16:creationId xmlns:a16="http://schemas.microsoft.com/office/drawing/2014/main" id="{3889B822-DDAA-5787-9BAA-FD620DD6B5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729" y="1394585"/>
            <a:ext cx="2521080" cy="1847945"/>
          </a:xfrm>
          <a:prstGeom prst="rect">
            <a:avLst/>
          </a:prstGeom>
        </p:spPr>
      </p:pic>
      <p:pic>
        <p:nvPicPr>
          <p:cNvPr id="1029" name="Picture 1028" descr="A manual with text and buttons&#10;&#10;Description automatically generated with medium confidence">
            <a:extLst>
              <a:ext uri="{FF2B5EF4-FFF2-40B4-BE49-F238E27FC236}">
                <a16:creationId xmlns:a16="http://schemas.microsoft.com/office/drawing/2014/main" id="{C39D1B74-8352-5A51-81B0-73D4D1A2C7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715" y="2017519"/>
            <a:ext cx="2425825" cy="1797142"/>
          </a:xfrm>
          <a:prstGeom prst="rect">
            <a:avLst/>
          </a:prstGeom>
        </p:spPr>
      </p:pic>
      <p:pic>
        <p:nvPicPr>
          <p:cNvPr id="1031" name="Picture 1030" descr="A screen shot of a computer&#10;&#10;Description automatically generated">
            <a:extLst>
              <a:ext uri="{FF2B5EF4-FFF2-40B4-BE49-F238E27FC236}">
                <a16:creationId xmlns:a16="http://schemas.microsoft.com/office/drawing/2014/main" id="{4D006D8F-B6AA-6042-0DC3-78C5FB2526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180" y="4046572"/>
            <a:ext cx="2413124" cy="1733639"/>
          </a:xfrm>
          <a:prstGeom prst="rect">
            <a:avLst/>
          </a:prstGeom>
        </p:spPr>
      </p:pic>
      <p:cxnSp>
        <p:nvCxnSpPr>
          <p:cNvPr id="1033" name="Straight Arrow Connector 1032">
            <a:extLst>
              <a:ext uri="{FF2B5EF4-FFF2-40B4-BE49-F238E27FC236}">
                <a16:creationId xmlns:a16="http://schemas.microsoft.com/office/drawing/2014/main" id="{571C45FF-31DD-42F2-779C-2197DFD8B28D}"/>
              </a:ext>
            </a:extLst>
          </p:cNvPr>
          <p:cNvCxnSpPr>
            <a:stCxn id="1027" idx="1"/>
          </p:cNvCxnSpPr>
          <p:nvPr/>
        </p:nvCxnSpPr>
        <p:spPr>
          <a:xfrm flipH="1">
            <a:off x="5700210" y="2318558"/>
            <a:ext cx="626519" cy="5397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483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9332285" cy="1136073"/>
          </a:xfrm>
        </p:spPr>
        <p:txBody>
          <a:bodyPr/>
          <a:lstStyle/>
          <a:p>
            <a:r>
              <a:rPr lang="en-US" dirty="0"/>
              <a:t>Command and Sensor Override GUI Examples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BEBD9E7-3FC2-C42B-9EA8-3E4E76F62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01" y="2165285"/>
            <a:ext cx="5454930" cy="2527430"/>
          </a:xfrm>
          <a:prstGeom prst="rect">
            <a:avLst/>
          </a:prstGeom>
        </p:spPr>
      </p:pic>
      <p:pic>
        <p:nvPicPr>
          <p:cNvPr id="1026" name="Picture 1025" descr="A screenshot of a computer&#10;&#10;Description automatically generated">
            <a:extLst>
              <a:ext uri="{FF2B5EF4-FFF2-40B4-BE49-F238E27FC236}">
                <a16:creationId xmlns:a16="http://schemas.microsoft.com/office/drawing/2014/main" id="{EE30CCC6-A5C3-1108-366C-0CD1DD4E6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984" y="1242017"/>
            <a:ext cx="4823015" cy="488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79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Evacuation Systems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D90E5C-C5FD-3767-5BA7-FEE74BCF37F6}"/>
              </a:ext>
            </a:extLst>
          </p:cNvPr>
          <p:cNvSpPr txBox="1"/>
          <p:nvPr/>
        </p:nvSpPr>
        <p:spPr>
          <a:xfrm>
            <a:off x="936624" y="1440675"/>
            <a:ext cx="10351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Supported systems: up to 50L (PDS) and up to 50,000L (MICADO) cryostats</a:t>
            </a:r>
            <a:endParaRPr lang="en-GB" sz="2000" dirty="0"/>
          </a:p>
        </p:txBody>
      </p:sp>
      <p:pic>
        <p:nvPicPr>
          <p:cNvPr id="8" name="Picture 7" descr="A diagram of a machine&#10;&#10;Description automatically generated">
            <a:extLst>
              <a:ext uri="{FF2B5EF4-FFF2-40B4-BE49-F238E27FC236}">
                <a16:creationId xmlns:a16="http://schemas.microsoft.com/office/drawing/2014/main" id="{8DD88668-F48B-FA7E-F17C-5123315D3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4" y="2114609"/>
            <a:ext cx="4376096" cy="3763725"/>
          </a:xfrm>
          <a:prstGeom prst="rect">
            <a:avLst/>
          </a:prstGeom>
        </p:spPr>
      </p:pic>
      <p:pic>
        <p:nvPicPr>
          <p:cNvPr id="10" name="Picture 9" descr="A diagram of a machine&#10;&#10;Description automatically generated">
            <a:extLst>
              <a:ext uri="{FF2B5EF4-FFF2-40B4-BE49-F238E27FC236}">
                <a16:creationId xmlns:a16="http://schemas.microsoft.com/office/drawing/2014/main" id="{70BBD9D9-C7E6-714E-74A8-326C88666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705" y="1808129"/>
            <a:ext cx="4666841" cy="452434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B559D66-D2EC-670B-8460-E2AD4BA6330D}"/>
              </a:ext>
            </a:extLst>
          </p:cNvPr>
          <p:cNvCxnSpPr/>
          <p:nvPr/>
        </p:nvCxnSpPr>
        <p:spPr>
          <a:xfrm>
            <a:off x="6084001" y="1848538"/>
            <a:ext cx="0" cy="433517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608E140-6D1D-3FE0-DC71-79BA4085B956}"/>
              </a:ext>
            </a:extLst>
          </p:cNvPr>
          <p:cNvCxnSpPr/>
          <p:nvPr/>
        </p:nvCxnSpPr>
        <p:spPr>
          <a:xfrm>
            <a:off x="460489" y="1847597"/>
            <a:ext cx="1095306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369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Cryo Controller System - Example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DD1258-906D-54AC-011A-6C199C2E8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7518" y="1253089"/>
            <a:ext cx="5450980" cy="46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88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Cryo System Control Cycle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43F1B1-A6E3-C383-802C-E00E7E6FD205}"/>
              </a:ext>
            </a:extLst>
          </p:cNvPr>
          <p:cNvSpPr txBox="1"/>
          <p:nvPr/>
        </p:nvSpPr>
        <p:spPr>
          <a:xfrm>
            <a:off x="798970" y="1624790"/>
            <a:ext cx="10305398" cy="4736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M_ReadSensors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		// Read Temperatures, Pressures, Flow, etc.</a:t>
            </a:r>
          </a:p>
          <a:p>
            <a:pPr>
              <a:lnSpc>
                <a:spcPct val="120000"/>
              </a:lnSpc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M_CheckForSensorErrors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	// Check for sensor HW errors</a:t>
            </a:r>
          </a:p>
          <a:p>
            <a:pPr>
              <a:lnSpc>
                <a:spcPct val="120000"/>
              </a:lnSpc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M_ExecuteControllers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	// Execute Controllers, e.g., valves, pumps, etc.</a:t>
            </a:r>
          </a:p>
          <a:p>
            <a:pPr>
              <a:lnSpc>
                <a:spcPct val="120000"/>
              </a:lnSpc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M_CheckForCommands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		// Capture system commands , e.g., warm-up</a:t>
            </a:r>
          </a:p>
          <a:p>
            <a:pPr>
              <a:lnSpc>
                <a:spcPct val="120000"/>
              </a:lnSpc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M_SafetyCheck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		// Perform a safety check</a:t>
            </a:r>
          </a:p>
          <a:p>
            <a:pPr>
              <a:lnSpc>
                <a:spcPct val="120000"/>
              </a:lnSpc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M_ProcessTriggers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		// System logs, e.g., in vacuum, cold, etc.</a:t>
            </a:r>
          </a:p>
          <a:p>
            <a:pPr>
              <a:lnSpc>
                <a:spcPct val="120000"/>
              </a:lnSpc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M_ProcessHmi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		// Provide information to HMI</a:t>
            </a:r>
          </a:p>
          <a:p>
            <a:pPr>
              <a:lnSpc>
                <a:spcPct val="120000"/>
              </a:lnSpc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M_StateMachine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		// Execute system state machine</a:t>
            </a:r>
          </a:p>
          <a:p>
            <a:pPr>
              <a:lnSpc>
                <a:spcPct val="120000"/>
              </a:lnSpc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09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Logs and Alarms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823ABED2-DFDB-9D77-B733-8951EDF00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858" y="4385146"/>
            <a:ext cx="4934204" cy="1485976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B38853C8-0718-6FD5-E07B-2021D1667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77" y="3545884"/>
            <a:ext cx="5435879" cy="2489328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2B6BFA29-5F6B-42AF-1CD8-352641BD9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612" y="2629457"/>
            <a:ext cx="4267419" cy="13653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739F25-DD3B-A684-0687-EFF0BDDA1E12}"/>
              </a:ext>
            </a:extLst>
          </p:cNvPr>
          <p:cNvSpPr txBox="1"/>
          <p:nvPr/>
        </p:nvSpPr>
        <p:spPr>
          <a:xfrm>
            <a:off x="743360" y="1519614"/>
            <a:ext cx="6315281" cy="880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Every Device FB provides Logging and Alarm handling.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Implemented in </a:t>
            </a:r>
            <a:r>
              <a:rPr lang="en-US" i="1" dirty="0"/>
              <a:t>Type System </a:t>
            </a:r>
            <a:r>
              <a:rPr lang="en-US" dirty="0"/>
              <a:t>/ </a:t>
            </a:r>
            <a:r>
              <a:rPr lang="en-US" i="1" dirty="0"/>
              <a:t>Event Classes.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405150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DE4F-99B5-6FF3-5205-AE5C0E4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Logs and Alarms – Output Example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8BAD2-0795-5748-F3AA-B546B36B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9A1933-10A9-F026-B72B-85D5CAE72C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E169DF3-2AA1-A6B3-94D3-C5B3A6ACC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029" y="1385609"/>
            <a:ext cx="9569942" cy="471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17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Helper FBs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3" y="1577975"/>
            <a:ext cx="10272999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FB_CRYO_SIM_BOOL_DELAY		// Delayed reply of actuator with single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FB_CRYO_SIM_BOOL_DELAY_2	// Delayed reply of actuator with ON/OFF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FB_CRYO_SIM_LREAL		// Ramp, sine, curve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FB_CRYO_SIM_SINE			// Simple sine wave generator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FB_CRYO_SIM_PRESSURE		// Ramp, curve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FB_CRYO_SIM_TEMPERATURE	// Ramp, sine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Examples of customized subsystem simulations</a:t>
            </a:r>
            <a:br>
              <a:rPr lang="pt-BR"/>
            </a:br>
            <a:r>
              <a:rPr lang="pt-BR"/>
              <a:t>- FB</a:t>
            </a:r>
            <a:r>
              <a:rPr lang="pt-BR" dirty="0"/>
              <a:t>_SIM_MICADO</a:t>
            </a:r>
            <a:r>
              <a:rPr lang="pt-BR"/>
              <a:t>_PUMPS</a:t>
            </a:r>
            <a:br>
              <a:rPr lang="pt-BR"/>
            </a:br>
            <a:r>
              <a:rPr lang="pt-BR"/>
              <a:t>- FB_SIM_MICADO_VALVES</a:t>
            </a:r>
            <a:br>
              <a:rPr lang="pt-BR"/>
            </a:br>
            <a:r>
              <a:rPr lang="pt-BR"/>
              <a:t>- …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527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Cryo SW Toolkit, November 25th - 28th, Instrument Control Systems 2024</a:t>
            </a:r>
            <a:endParaRPr lang="en-GB" i="1" noProof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Dan Popovic – dpopovic@eso.org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1773</TotalTime>
  <Words>1480</Words>
  <Application>Microsoft Office PowerPoint</Application>
  <PresentationFormat>Widescreen</PresentationFormat>
  <Paragraphs>221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Courier New</vt:lpstr>
      <vt:lpstr>Georgia</vt:lpstr>
      <vt:lpstr>Office</vt:lpstr>
      <vt:lpstr>think-cell Folie</vt:lpstr>
      <vt:lpstr>Cryogenic Controller SW Toolkit (PLC Library)</vt:lpstr>
      <vt:lpstr>What is Cryogenic Controller Toolkit? </vt:lpstr>
      <vt:lpstr>SW Toolkit Overview</vt:lpstr>
      <vt:lpstr>Cryo Related PLC Libraries</vt:lpstr>
      <vt:lpstr>SW Toolkit Components</vt:lpstr>
      <vt:lpstr>in_bEnable Concept</vt:lpstr>
      <vt:lpstr>TwinCAT Analog Sensor Process Data</vt:lpstr>
      <vt:lpstr>Analog Sensors</vt:lpstr>
      <vt:lpstr>FB_CRYO_SENSOR_TEMPERATURE</vt:lpstr>
      <vt:lpstr>FB_CRYO_TEMPERATURE</vt:lpstr>
      <vt:lpstr>Pressure Transducers Conversion Curves</vt:lpstr>
      <vt:lpstr>FB_CRYO_SENSOR_PRESSURE</vt:lpstr>
      <vt:lpstr>FB_CRYO_PRESSURE_VOTE</vt:lpstr>
      <vt:lpstr>Pressure Voting Logic – X out of Y</vt:lpstr>
      <vt:lpstr>FB_CRYO_BIN_ACT – Binary Actuator</vt:lpstr>
      <vt:lpstr>FB_CRYO_BIN_CTRL – Binary Controller</vt:lpstr>
      <vt:lpstr>Binary Controller State Machine</vt:lpstr>
      <vt:lpstr>Pumps</vt:lpstr>
      <vt:lpstr>Pump GUIs</vt:lpstr>
      <vt:lpstr>Coolers and Compressors</vt:lpstr>
      <vt:lpstr>FB_CRYO_CMD_OVERRIDE – Command Override</vt:lpstr>
      <vt:lpstr>Command and Sensor Override GUI Examples</vt:lpstr>
      <vt:lpstr>Evacuation Systems</vt:lpstr>
      <vt:lpstr>Cryo Controller System - Example</vt:lpstr>
      <vt:lpstr>Cryo System Control Cycle</vt:lpstr>
      <vt:lpstr>Logs and Alarms</vt:lpstr>
      <vt:lpstr>Logs and Alarms – Output Example</vt:lpstr>
      <vt:lpstr>Simulation Helper FBs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Dan Popovic</cp:lastModifiedBy>
  <cp:revision>195</cp:revision>
  <dcterms:created xsi:type="dcterms:W3CDTF">2023-10-25T15:44:01Z</dcterms:created>
  <dcterms:modified xsi:type="dcterms:W3CDTF">2024-11-25T15:21:45Z</dcterms:modified>
</cp:coreProperties>
</file>