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5" r:id="rId2"/>
  </p:sldMasterIdLst>
  <p:notesMasterIdLst>
    <p:notesMasterId r:id="rId34"/>
  </p:notesMasterIdLst>
  <p:handoutMasterIdLst>
    <p:handoutMasterId r:id="rId35"/>
  </p:handoutMasterIdLst>
  <p:sldIdLst>
    <p:sldId id="356" r:id="rId3"/>
    <p:sldId id="346" r:id="rId4"/>
    <p:sldId id="322" r:id="rId5"/>
    <p:sldId id="341" r:id="rId6"/>
    <p:sldId id="332" r:id="rId7"/>
    <p:sldId id="347" r:id="rId8"/>
    <p:sldId id="348" r:id="rId9"/>
    <p:sldId id="349" r:id="rId10"/>
    <p:sldId id="350" r:id="rId11"/>
    <p:sldId id="351" r:id="rId12"/>
    <p:sldId id="363" r:id="rId13"/>
    <p:sldId id="364" r:id="rId14"/>
    <p:sldId id="352" r:id="rId15"/>
    <p:sldId id="353" r:id="rId16"/>
    <p:sldId id="354" r:id="rId17"/>
    <p:sldId id="342" r:id="rId18"/>
    <p:sldId id="368" r:id="rId19"/>
    <p:sldId id="358" r:id="rId20"/>
    <p:sldId id="340" r:id="rId21"/>
    <p:sldId id="343" r:id="rId22"/>
    <p:sldId id="355" r:id="rId23"/>
    <p:sldId id="366" r:id="rId24"/>
    <p:sldId id="359" r:id="rId25"/>
    <p:sldId id="360" r:id="rId26"/>
    <p:sldId id="362" r:id="rId27"/>
    <p:sldId id="367" r:id="rId28"/>
    <p:sldId id="339" r:id="rId29"/>
    <p:sldId id="334" r:id="rId30"/>
    <p:sldId id="361" r:id="rId31"/>
    <p:sldId id="365" r:id="rId32"/>
    <p:sldId id="285" r:id="rId33"/>
  </p:sldIdLst>
  <p:sldSz cx="12192000" cy="6858000"/>
  <p:notesSz cx="6858000" cy="9144000"/>
  <p:custDataLst>
    <p:tags r:id="rId36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FFCC"/>
    <a:srgbClr val="D21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8" autoAdjust="0"/>
    <p:restoredTop sz="59857" autoAdjust="0"/>
  </p:normalViewPr>
  <p:slideViewPr>
    <p:cSldViewPr snapToGrid="0">
      <p:cViewPr varScale="1">
        <p:scale>
          <a:sx n="71" d="100"/>
          <a:sy n="71" d="100"/>
        </p:scale>
        <p:origin x="966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50" d="100"/>
          <a:sy n="150" d="100"/>
        </p:scale>
        <p:origin x="4224" y="1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84D513B-7638-DAD6-7308-F32497647A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D30033-B6E4-4109-3DFA-833B0142A8A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CC4793-47D2-3840-A28A-00BF7783C1F5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338E13-C38B-8C03-062B-31363D588F2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BFF5C0-0BE2-F23B-7FA1-85D5BC4C09A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0F4806-4740-AD4A-A8E1-48AAD509D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902452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2189C-3680-4E34-AEC6-9D75DCBF6EAC}" type="datetimeFigureOut">
              <a:rPr lang="de-CH" smtClean="0"/>
              <a:t>02.12.2024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F41-BE06-4DE3-A191-16FB7717111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28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12287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790723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b="0" i="0" dirty="0">
              <a:solidFill>
                <a:srgbClr val="404040"/>
              </a:solidFill>
              <a:effectLst/>
              <a:latin typeface="Lato" panose="020F0502020204030203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522741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28598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044953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299350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294801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693125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5640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762968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11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786541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12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92989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13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7957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15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206777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16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145590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17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796725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18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64373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solidFill>
                <a:srgbClr val="404040"/>
              </a:solidFill>
              <a:effectLst/>
              <a:latin typeface="Lato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19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307566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20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417136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21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259771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22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440236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23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250065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24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192956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25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210993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E3F41-BE06-4DE3-A191-16FB7717111A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91754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E3F41-BE06-4DE3-A191-16FB7717111A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68535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E3F41-BE06-4DE3-A191-16FB7717111A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06752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E3F41-BE06-4DE3-A191-16FB7717111A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274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12" name="Objekt 11" hidden="1">
                        <a:extLst>
                          <a:ext uri="{FF2B5EF4-FFF2-40B4-BE49-F238E27FC236}">
                            <a16:creationId xmlns:a16="http://schemas.microsoft.com/office/drawing/2014/main" id="{903B410E-C319-D1E1-C0AC-8ACB67A99E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Title of your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Here the section title </a:t>
            </a:r>
            <a:r>
              <a:rPr lang="en-GB" i="1" noProof="0" dirty="0"/>
              <a:t>Author and Occasion in Italics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4D7A932-F301-D7B4-B62C-7335A7C294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F80A35-1B23-E5CA-2634-9D4050C50E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5251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69D95539-5CB2-37ED-D38B-E8BD00FC89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This is the chapter title and </a:t>
            </a:r>
            <a:br>
              <a:rPr lang="en-GB" noProof="0"/>
            </a:br>
            <a:r>
              <a:rPr lang="en-GB" noProof="0"/>
              <a:t>it can go on 3 to 4 lines.</a:t>
            </a:r>
            <a:br>
              <a:rPr lang="en-GB" noProof="0"/>
            </a:br>
            <a:r>
              <a:rPr lang="en-GB" noProof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D6D1393-87C6-57B5-280F-D611B73D1A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10F38C-42EC-07ED-6FA6-84D09ED96F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2480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7AF73511-5300-CCC6-5C11-A8FDAEBF7B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There could be a </a:t>
            </a:r>
            <a:br>
              <a:rPr lang="en-GB" noProof="0"/>
            </a:br>
            <a:r>
              <a:rPr lang="en-GB" noProof="0"/>
              <a:t>section title as well.</a:t>
            </a:r>
            <a:br>
              <a:rPr lang="en-GB" noProof="0"/>
            </a:br>
            <a:r>
              <a:rPr lang="en-GB" noProof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AAEDBFC-165D-702E-F35C-D5C502842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DDFF2DF-F394-8F40-A840-BAE761E972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338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8A75FF4-CEF3-D671-C53E-F7A315CB37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BD41862-8D21-61E4-CF34-3B16A5BC68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17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 hasCustomPrompt="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 noProof="0"/>
              <a:t>Klicken Sie auf das Symbol, um die SmartArt-Grafik hinzuzufügen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F583A90-5ADD-0EB2-30E7-DF50C747A6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A18FC7E-1F37-F02B-53A0-7054ABE794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5662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Text on full background image</a:t>
            </a:r>
          </a:p>
          <a:p>
            <a:pPr lvl="0"/>
            <a:r>
              <a:rPr lang="en-GB" noProof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 hasCustomPrompt="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 noProof="0"/>
              <a:t>Klicken Sie auf das Symbol, um die SmartArt-Grafik hinzuzufügen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2C34057-C7BB-7AC9-ABA6-28B1EF8E17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3DB7754-9F32-6858-808C-E04BDA1981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093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Text on blue background</a:t>
            </a:r>
          </a:p>
          <a:p>
            <a:pPr lvl="0"/>
            <a:r>
              <a:rPr lang="en-GB" noProof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5">
            <a:extLst>
              <a:ext uri="{FF2B5EF4-FFF2-40B4-BE49-F238E27FC236}">
                <a16:creationId xmlns:a16="http://schemas.microsoft.com/office/drawing/2014/main" id="{A83983A7-122C-0FD8-D3FF-9BD31D5ED1B1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835C84E-34C1-B63C-98A2-71E47D8E29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A41BF0F-68DA-53EC-F4E5-4287010875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67847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/>
              <a:t>1-Column Text + white background</a:t>
            </a:r>
          </a:p>
          <a:p>
            <a:pPr lvl="0"/>
            <a:r>
              <a:rPr lang="en-GB" noProof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7DA5934-2A78-155A-7A06-4E47BA3BC5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4E27BD-FBC3-B172-502A-D91C490C0F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9223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26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6332371-1A09-D1DC-AC64-0BF13C64A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09A0045-EFAD-F856-BAF3-48862888D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051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26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E7C9326-63FC-995A-7315-4DB47CE213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85CE4A-C021-5A86-9B0F-7F677EC17D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745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26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26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24785D-98AC-E69A-DBBC-23F8D6E279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E5CDDC-6B4E-543D-76F9-C06E565474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0050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1-Column Text, Arial, 18 pt, black</a:t>
            </a:r>
          </a:p>
          <a:p>
            <a:pPr lvl="1"/>
            <a:endParaRPr lang="en-GB" noProof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A1F16D-10F2-D8C9-AACB-C5719F7304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EF686F0-3A85-855E-E40F-C2219E4437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2376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1-Column Text, Arial, 18 pt, black</a:t>
            </a:r>
          </a:p>
          <a:p>
            <a:pPr lvl="1"/>
            <a:endParaRPr lang="en-GB" noProof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BEEAD9-330E-568B-8874-8BD69B797F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39D2683-38FF-AFD9-62C0-15A4F2BD29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73701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</a:t>
            </a:r>
            <a:r>
              <a:rPr lang="en-GB" noProof="0" dirty="0" err="1"/>
              <a:t>pt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95689A7-3464-92DC-47BF-E0BB11077A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CA972B9-2B78-3CFF-A633-16201C488D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55841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924800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2-Column Text</a:t>
            </a:r>
          </a:p>
          <a:p>
            <a:pPr lvl="0"/>
            <a:r>
              <a:rPr lang="en-GB" noProof="0"/>
              <a:t>Arial, 24 pt, white, left aligned</a:t>
            </a:r>
          </a:p>
          <a:p>
            <a:pPr lvl="8"/>
            <a:endParaRPr lang="en-GB" noProof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29354" y="1576800"/>
            <a:ext cx="4924800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2-Column Text</a:t>
            </a:r>
          </a:p>
          <a:p>
            <a:pPr lvl="0"/>
            <a:r>
              <a:rPr lang="en-GB" noProof="0"/>
              <a:t>Arial, 24 pt, white, left aligned</a:t>
            </a:r>
          </a:p>
          <a:p>
            <a:pPr lvl="8"/>
            <a:endParaRPr lang="en-GB" noProof="0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 hasCustomPrompt="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 noProof="0"/>
              <a:t>Klicken Sie auf das Symbol, um die SmartArt-Grafik hinzuzufügen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22AB3B5-E091-6DA8-B11E-4B849D8BC4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72DDAA7-1913-9D99-694C-530F9A4BC4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5355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3-Column Text</a:t>
            </a:r>
            <a:br>
              <a:rPr lang="en-GB" noProof="0"/>
            </a:br>
            <a:r>
              <a:rPr lang="en-GB" noProof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3-Column Text</a:t>
            </a:r>
            <a:br>
              <a:rPr lang="en-GB" noProof="0"/>
            </a:br>
            <a:r>
              <a:rPr lang="en-GB" noProof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3-Column Text</a:t>
            </a:r>
            <a:br>
              <a:rPr lang="en-GB" noProof="0"/>
            </a:br>
            <a:r>
              <a:rPr lang="en-GB" noProof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 hasCustomPrompt="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 noProof="0"/>
              <a:t>Klicken Sie auf das Symbol, um die SmartArt-Grafik hinzuzufügen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6771853-9034-A7DF-C003-85C66F8FDE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3B5C574-FEDE-8E05-9108-B9EE3041A6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8458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 hasCustomPrompt="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 noProof="0"/>
              <a:t>Klicken Sie auf das Symbol, um die SmartArt-Grafik hinzuzufügen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19A50D3-DB8A-FA0C-3AE2-FE167D5107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5540C70-81B5-3454-17E6-FC43F0E513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00269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 hasCustomPrompt="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 noProof="0"/>
              <a:t>Klicken Sie auf das Symbol, um die SmartArt-Grafik hinzuzufügen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35C64A28-83D7-00D5-05F8-C3BB1AB29A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5563E93-4D0C-299A-5E25-4468A94CCD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4647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D2C10E57-699A-8121-DD38-6408EA13F2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12700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Creative Layout 01, Arial, 18 pt, black</a:t>
            </a:r>
          </a:p>
          <a:p>
            <a:pPr lvl="1"/>
            <a:endParaRPr lang="en-GB" noProof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5469647-9458-4ABA-6368-CCC383DBB6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669D08-01BB-182E-9995-A3B0CC34D6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3210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A74991E2-D260-5369-FE3C-050962E974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12700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Creative Layout 2</a:t>
            </a:r>
            <a:br>
              <a:rPr lang="en-GB" noProof="0"/>
            </a:br>
            <a:r>
              <a:rPr lang="en-GB" noProof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BE5D53D-BCD0-5D28-FBD3-1F4ACFCE61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92DF711-4524-25F1-C2EE-0899568C6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78084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Headline Arial bold, 30 </a:t>
            </a:r>
            <a:r>
              <a:rPr lang="en-GB" noProof="0" dirty="0" err="1"/>
              <a:t>pt</a:t>
            </a:r>
            <a:endParaRPr lang="en-GB" noProof="0" dirty="0"/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18 pt</a:t>
            </a:r>
          </a:p>
          <a:p>
            <a:pPr lvl="5"/>
            <a:r>
              <a:rPr lang="en-GB" noProof="0"/>
              <a:t>Second Bullet, 24 pt, orange</a:t>
            </a:r>
          </a:p>
          <a:p>
            <a:pPr lvl="6"/>
            <a:endParaRPr lang="en-GB" noProof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022C25D-2E00-D2CC-7911-67F8B9B902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6319" y="2664437"/>
            <a:ext cx="35480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AADCEA2-6ABA-9DA0-A6A5-B12298CE47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586751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9338E1-BBB2-3DA4-FEC8-7FF319009A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592650" y="3945010"/>
            <a:ext cx="45754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AB37513-AB5B-B895-7D75-27B01C55A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3734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71D5903-43BA-30A5-6571-867EA308D3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92D033D-5730-8CEA-8014-373963BC2B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295918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/>
              <a:t>Quote on full background image</a:t>
            </a:r>
          </a:p>
          <a:p>
            <a:pPr lvl="0"/>
            <a:r>
              <a:rPr lang="en-GB" noProof="0"/>
              <a:t>Georgia, Italic, 40 pt, centre aligned</a:t>
            </a:r>
          </a:p>
          <a:p>
            <a:pPr lvl="1"/>
            <a:r>
              <a:rPr lang="en-GB" noProof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 hasCustomPrompt="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 noProof="0"/>
              <a:t>Klicken Sie auf das Symbol, um die SmartArt-Grafik hinzuzufügen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Author</a:t>
            </a:r>
          </a:p>
          <a:p>
            <a:pPr lvl="1"/>
            <a:endParaRPr lang="en-GB" noProof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6B62593-4833-D284-F300-743AB8736C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A9377A7-9964-0085-3DDA-EFFF3F8AB1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31141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565142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0803D47-E512-EF06-12E2-B7C74415E8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/>
              <a:t>Quote, Georgia, Italic, 30 pt</a:t>
            </a:r>
            <a:br>
              <a:rPr lang="en-GB" noProof="0"/>
            </a:br>
            <a:r>
              <a:rPr lang="en-GB" noProof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First Name Surname</a:t>
            </a:r>
          </a:p>
          <a:p>
            <a:pPr lvl="1"/>
            <a:r>
              <a:rPr lang="en-GB" noProof="0"/>
              <a:t>Position</a:t>
            </a:r>
          </a:p>
          <a:p>
            <a:pPr lvl="2"/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1A8906-3BAB-9B1B-7B8D-9C4B5E928B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6F3C428-2DEE-0AC6-07DA-19F6BFCF6C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105088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9EC3DABE-D4E5-D351-963E-34FD93396B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First Name Surname</a:t>
            </a:r>
          </a:p>
          <a:p>
            <a:pPr lvl="1"/>
            <a:r>
              <a:rPr lang="en-GB" noProof="0"/>
              <a:t>Position</a:t>
            </a:r>
          </a:p>
          <a:p>
            <a:pPr lvl="2"/>
            <a:endParaRPr lang="en-GB" noProof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D1D2555-CF2A-C261-7696-04D74B4933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181D06-6D4D-E10B-98D8-28C56779EC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04526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395307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91A3CC9D-C8AC-9800-39AE-668220846C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91F05A1-B2DE-0853-6616-094FC0FB38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F2C7EC6-CA74-0075-0FA9-34DF9F6C64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1772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9CE8B6-73A9-6FF9-A30F-7EA1B9E603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154664E-EF8F-2A73-F0C2-C13E87133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94880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european-southern-observatory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41B6000-DEE0-841B-E6A3-C83E7FD296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190B92A-1EE4-0570-A2B9-69718A090F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860564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09653DD-40ED-53A7-D137-196EF2C43A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A73702A-B2C4-BDFE-EF01-DB5FE9F512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90C99BD-D6C3-4958-E4CC-2E5EF4D993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i="0"/>
            </a:lvl1pPr>
          </a:lstStyle>
          <a:p>
            <a:r>
              <a:rPr lang="en-GB" noProof="0"/>
              <a:t>Here the section title Author and Occasion in Italics</a:t>
            </a:r>
          </a:p>
        </p:txBody>
      </p:sp>
    </p:spTree>
    <p:extLst>
      <p:ext uri="{BB962C8B-B14F-4D97-AF65-F5344CB8AC3E}">
        <p14:creationId xmlns:p14="http://schemas.microsoft.com/office/powerpoint/2010/main" val="30289872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c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09653DD-40ED-53A7-D137-196EF2C43A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A73702A-B2C4-BDFE-EF01-DB5FE9F512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F606644-A36C-6E05-BC18-62CD733585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Here the section title Author and Occasion in Italics</a:t>
            </a:r>
          </a:p>
        </p:txBody>
      </p:sp>
    </p:spTree>
    <p:extLst>
      <p:ext uri="{BB962C8B-B14F-4D97-AF65-F5344CB8AC3E}">
        <p14:creationId xmlns:p14="http://schemas.microsoft.com/office/powerpoint/2010/main" val="35926344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c white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09653DD-40ED-53A7-D137-196EF2C43A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A73702A-B2C4-BDFE-EF01-DB5FE9F512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232029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al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4BA4A-650B-8C42-8DC0-9DF257D74B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2700" y="426261"/>
            <a:ext cx="10891899" cy="467561"/>
          </a:xfrm>
        </p:spPr>
        <p:txBody>
          <a:bodyPr/>
          <a:lstStyle>
            <a:lvl1pPr algn="l">
              <a:defRPr sz="2500"/>
            </a:lvl1pPr>
          </a:lstStyle>
          <a:p>
            <a:pPr lvl="0"/>
            <a:r>
              <a:rPr lang="en-GB"/>
              <a:t>Slide Title Arial bold 25pt</a:t>
            </a:r>
          </a:p>
          <a:p>
            <a:pPr lvl="0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0E0402-6102-444A-A2BA-BF2FCBF90C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D1C43E-1759-4948-A043-CCD20DB9EA46}"/>
              </a:ext>
            </a:extLst>
          </p:cNvPr>
          <p:cNvSpPr txBox="1"/>
          <p:nvPr userDrawn="1"/>
        </p:nvSpPr>
        <p:spPr>
          <a:xfrm>
            <a:off x="322717" y="6378981"/>
            <a:ext cx="54990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European Southern Observatory and our Engineers 22.02.24</a:t>
            </a:r>
            <a:endParaRPr lang="en-NL" sz="14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07C9C1-0BAD-418E-9B2F-D292C941B87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9819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1BDFDC-05C0-2148-BAC3-E0178A09CC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331080"/>
            <a:ext cx="434616" cy="570080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9B0754A8-37DC-FA46-8FE9-BD77CD4C17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2700" y="426261"/>
            <a:ext cx="10891899" cy="467561"/>
          </a:xfrm>
        </p:spPr>
        <p:txBody>
          <a:bodyPr/>
          <a:lstStyle>
            <a:lvl1pPr algn="l">
              <a:defRPr sz="2500"/>
            </a:lvl1pPr>
          </a:lstStyle>
          <a:p>
            <a:pPr lvl="0"/>
            <a:r>
              <a:rPr lang="en-GB"/>
              <a:t>Slide Title Arial bold 25pt</a:t>
            </a:r>
          </a:p>
          <a:p>
            <a:pPr lvl="0"/>
            <a:endParaRPr lang="en-GB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4ECCC32-6F96-8245-BB5A-E1A204F676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495" y="3169639"/>
            <a:ext cx="2557515" cy="1248125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 sz="20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92125" indent="-219075">
              <a:buFontTx/>
              <a:buBlip>
                <a:blip r:embed="rId3"/>
              </a:buBlip>
              <a:tabLst/>
              <a:defRPr sz="1700"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GB"/>
              <a:t>Press enter to add bullets and items</a:t>
            </a:r>
          </a:p>
          <a:p>
            <a:pPr lvl="1"/>
            <a:r>
              <a:rPr lang="en-GB"/>
              <a:t>And this is a subitem</a:t>
            </a:r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27ED0CC2-0AC2-1F45-9205-F37676A4F2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22653" y="3169639"/>
            <a:ext cx="2361627" cy="750289"/>
          </a:xfrm>
        </p:spPr>
        <p:txBody>
          <a:bodyPr/>
          <a:lstStyle>
            <a:lvl1pPr marL="185738" indent="-185738">
              <a:buFontTx/>
              <a:buBlip>
                <a:blip r:embed="rId3"/>
              </a:buBlip>
              <a:tabLst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GB"/>
              <a:t>Press enter to add bullets and items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801E3E5C-183F-B541-83EA-64AA01535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811" y="3169639"/>
            <a:ext cx="2361627" cy="750289"/>
          </a:xfrm>
        </p:spPr>
        <p:txBody>
          <a:bodyPr/>
          <a:lstStyle>
            <a:lvl1pPr marL="185738" indent="-185738">
              <a:buFontTx/>
              <a:buBlip>
                <a:blip r:embed="rId3"/>
              </a:buBlip>
              <a:tabLst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GB"/>
              <a:t>Press enter to add bullets and items</a:t>
            </a: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311B27FC-4F15-514F-9E22-E0C20B909E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38968" y="3169639"/>
            <a:ext cx="2361627" cy="750289"/>
          </a:xfrm>
        </p:spPr>
        <p:txBody>
          <a:bodyPr/>
          <a:lstStyle>
            <a:lvl1pPr marL="185738" indent="-185738">
              <a:buFontTx/>
              <a:buBlip>
                <a:blip r:embed="rId3"/>
              </a:buBlip>
              <a:tabLst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GB"/>
              <a:t>Press enter to add bullets and items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9BAD55-003D-534B-86E0-D9DE73EDCCF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77A11A-1FED-8A44-8DC6-DE86DE4A5081}"/>
              </a:ext>
            </a:extLst>
          </p:cNvPr>
          <p:cNvSpPr txBox="1"/>
          <p:nvPr userDrawn="1"/>
        </p:nvSpPr>
        <p:spPr>
          <a:xfrm>
            <a:off x="1" y="6344357"/>
            <a:ext cx="57613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AAE3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Mario Kiekebusch, November 25th - 28th, Instrument Control Systems 2024</a:t>
            </a:r>
            <a:endParaRPr kumimoji="0" lang="de-CH" sz="1200" b="0" i="1" u="none" strike="noStrike" kern="1200" cap="none" spc="0" normalizeH="0" baseline="0" noProof="0" dirty="0">
              <a:ln>
                <a:noFill/>
              </a:ln>
              <a:solidFill>
                <a:srgbClr val="00AAE3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8FF40-5CF0-4929-9281-609645F0FC0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9138968" y="6344357"/>
            <a:ext cx="2743200" cy="365125"/>
          </a:xfrm>
        </p:spPr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5462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ig_image_sec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7CF7099-3C01-6145-AD41-AA3B03C0DF5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2000" b="1">
                <a:solidFill>
                  <a:srgbClr val="0077B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P</a:t>
            </a:r>
            <a:r>
              <a:rPr lang="en-DE"/>
              <a:t>lace picture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08517A-E626-E74B-B7CC-C18EF9BB43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882F0A-DEFC-4D9C-A114-5610E8F3D9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7650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osaic_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21100CC-98A3-A848-A5C3-5465F7AD8C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3638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56" name="Text Placeholder 30">
            <a:extLst>
              <a:ext uri="{FF2B5EF4-FFF2-40B4-BE49-F238E27FC236}">
                <a16:creationId xmlns:a16="http://schemas.microsoft.com/office/drawing/2014/main" id="{29628022-DB33-2945-9A3A-15E855A821E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13638" y="4413108"/>
            <a:ext cx="1876929" cy="327025"/>
          </a:xfrm>
        </p:spPr>
        <p:txBody>
          <a:bodyPr/>
          <a:lstStyle>
            <a:lvl1pPr algn="ctr">
              <a:defRPr sz="18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Picture’s name</a:t>
            </a:r>
          </a:p>
        </p:txBody>
      </p:sp>
      <p:sp>
        <p:nvSpPr>
          <p:cNvPr id="59" name="Picture Placeholder 58">
            <a:extLst>
              <a:ext uri="{FF2B5EF4-FFF2-40B4-BE49-F238E27FC236}">
                <a16:creationId xmlns:a16="http://schemas.microsoft.com/office/drawing/2014/main" id="{196729A1-764F-434F-97B8-E0A600AAEC9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348073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1" name="Picture Placeholder 60">
            <a:extLst>
              <a:ext uri="{FF2B5EF4-FFF2-40B4-BE49-F238E27FC236}">
                <a16:creationId xmlns:a16="http://schemas.microsoft.com/office/drawing/2014/main" id="{38C0066F-A5D0-FD4D-81AE-E9AFC624FA7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569928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B7F0DB38-D59B-AB4A-9BB9-60E672204C1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791783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796613F7-BC03-3A42-A0C1-6AA8D014DE4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778351" y="4413108"/>
            <a:ext cx="1876929" cy="327025"/>
          </a:xfrm>
        </p:spPr>
        <p:txBody>
          <a:bodyPr/>
          <a:lstStyle>
            <a:lvl1pPr algn="ctr">
              <a:defRPr sz="18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Picture’s name</a:t>
            </a:r>
          </a:p>
        </p:txBody>
      </p:sp>
      <p:sp>
        <p:nvSpPr>
          <p:cNvPr id="15" name="Text Placeholder 30">
            <a:extLst>
              <a:ext uri="{FF2B5EF4-FFF2-40B4-BE49-F238E27FC236}">
                <a16:creationId xmlns:a16="http://schemas.microsoft.com/office/drawing/2014/main" id="{0C3B918F-498A-8643-B976-DF413FADDE7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637542" y="4413107"/>
            <a:ext cx="1876929" cy="327025"/>
          </a:xfrm>
        </p:spPr>
        <p:txBody>
          <a:bodyPr/>
          <a:lstStyle>
            <a:lvl1pPr algn="ctr">
              <a:defRPr sz="18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Picture’s name</a:t>
            </a:r>
          </a:p>
        </p:txBody>
      </p:sp>
      <p:sp>
        <p:nvSpPr>
          <p:cNvPr id="16" name="Text Placeholder 30">
            <a:extLst>
              <a:ext uri="{FF2B5EF4-FFF2-40B4-BE49-F238E27FC236}">
                <a16:creationId xmlns:a16="http://schemas.microsoft.com/office/drawing/2014/main" id="{D7C41FBC-54C7-764D-BEC6-702606FFA33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301433" y="4413108"/>
            <a:ext cx="1876929" cy="327025"/>
          </a:xfrm>
        </p:spPr>
        <p:txBody>
          <a:bodyPr/>
          <a:lstStyle>
            <a:lvl1pPr algn="ctr">
              <a:defRPr sz="18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Picture’s name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8BA78BB1-89C2-264A-B4B7-612EF51A8DF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2700" y="426261"/>
            <a:ext cx="10891899" cy="467561"/>
          </a:xfrm>
        </p:spPr>
        <p:txBody>
          <a:bodyPr/>
          <a:lstStyle>
            <a:lvl1pPr algn="l">
              <a:defRPr sz="2500"/>
            </a:lvl1pPr>
          </a:lstStyle>
          <a:p>
            <a:pPr lvl="0"/>
            <a:r>
              <a:rPr lang="en-GB"/>
              <a:t>Slide Title Arial bold 25pt</a:t>
            </a:r>
          </a:p>
          <a:p>
            <a:pPr lvl="0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89C3FA3-29A0-B84D-8DE8-E75D59CB37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8128363-AF98-6E47-9471-C900BBC87821}"/>
              </a:ext>
            </a:extLst>
          </p:cNvPr>
          <p:cNvSpPr txBox="1"/>
          <p:nvPr userDrawn="1"/>
        </p:nvSpPr>
        <p:spPr>
          <a:xfrm>
            <a:off x="322718" y="6378981"/>
            <a:ext cx="5334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European Southern Observatory and our Engineers 22.02.24</a:t>
            </a:r>
            <a:endParaRPr lang="en-NL" sz="14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CCE725-4016-4A96-AE37-89BED81707BF}"/>
              </a:ext>
            </a:extLst>
          </p:cNvPr>
          <p:cNvSpPr>
            <a:spLocks noGrp="1"/>
          </p:cNvSpPr>
          <p:nvPr>
            <p:ph type="sldNum" sz="quarter" idx="37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1480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D9C65C-39DD-FD47-8F12-E1D11D6F84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75F89E-48A0-EF41-A6F1-655DA1D923A4}"/>
              </a:ext>
            </a:extLst>
          </p:cNvPr>
          <p:cNvSpPr txBox="1"/>
          <p:nvPr userDrawn="1"/>
        </p:nvSpPr>
        <p:spPr>
          <a:xfrm>
            <a:off x="322718" y="6378981"/>
            <a:ext cx="5334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European Southern Observatory and our Engineers 22.02.24</a:t>
            </a:r>
            <a:endParaRPr lang="en-NL" sz="14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1BE4CB-4C6C-44BD-B844-92A61D2DBD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411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FEBCA-8DF2-B44F-A584-AA95DDE0A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0F32D-C0AB-1B4A-B225-99916C7BB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8820B8-BF63-48F4-9C06-EFEB1A770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85509"/>
            <a:ext cx="5499100" cy="1524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FBDC69-BDC0-43BA-A7DA-124BFA2FF1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4160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104A9-2F33-404E-A1BF-230100F70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DCE439-6E79-5E4C-89ED-8EDD6DA979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E2ED2D-2FB3-4244-818C-9A809EAD9B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CFBE85F-3F60-454C-83E2-3FEA4D348A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1537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D75D6-87E2-CE4A-844A-23D81B1D9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D03D3-A2BC-4E4D-8525-7E2FC9D2EA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06BA77-C609-DA43-829D-D608A3312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597835-A777-7140-810F-9B975F54B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887" y="6385785"/>
            <a:ext cx="7858513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European Southern Observatory and our Engineers 22.02.24</a:t>
            </a:r>
            <a:endParaRPr lang="en-NL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D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E03D1E3-5A8D-42F4-9CA3-203ECB54BA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3AD2BB4-CA45-4A1F-9370-78955F9EB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7409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4FE79-7061-FA4B-9ED0-8AF588422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F14006-287E-3E4D-BD32-A7E284887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15D848-A348-2D44-8A7D-8CD7F0F928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7D1B8C-0F8B-1D44-8D5D-26D320D0C2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DB8C60-1F81-2744-AF11-D8960AB141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85A147-E26A-45C3-B024-DDC8B3C143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1853454-045C-4C3D-A955-092C6A7824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8974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1FEC9-A0FE-ED44-8637-7E239BE34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073DC1-B6CB-4B04-AB7A-0035687E4D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85509"/>
            <a:ext cx="5499100" cy="1524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68C7CE-A233-48F0-A07E-C595819F7D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1222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EC95E1-55DE-4AE7-83A1-E69C8C2766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85509"/>
            <a:ext cx="5499100" cy="1524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72229-75DD-44AD-B05B-A5094C7D4D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7543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DAEA9-CF83-AF42-AF3F-1EAB49772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C9C71-02D5-6442-B315-9D2154EA9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E3CC06-AC2C-5C42-BCB8-884442C381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0D6B97-37E0-42CF-9BEA-228EE0F795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7FC04D-7C48-4C52-B09A-0E242CF32D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18351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20E0D-7001-7440-BB25-0F55D0ECF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3975F8-E28B-C842-9ACA-6F251D0FC1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8C7414-C6CD-944D-8912-BF92C84091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6FAD20-D091-475E-B00F-0CB288DD25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CD50CE-34B7-49F4-8ADD-4E70EB832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6571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74A59-ECE0-324B-80BE-B4E37BE4D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A96A9A-89C2-6C4E-A550-1A43503D90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F7FC27-1009-43D7-B5A2-4D61FF7C69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D6BC072-4172-46DF-9C29-1B68A5AA47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25326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58BE51-5C6C-E740-829E-FE3504A7CB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D2A7A3-1014-1643-8BDB-868DC7E97C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EF77AC-FAFD-4398-ADE9-E705D8F5C1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480B67D-E1F7-4FF4-AE08-1E4A6E3EA9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7996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slide_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4BA4A-650B-8C42-8DC0-9DF257D74B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5121" y="573095"/>
            <a:ext cx="11008892" cy="306977"/>
          </a:xfrm>
        </p:spPr>
        <p:txBody>
          <a:bodyPr/>
          <a:lstStyle>
            <a:lvl1pPr algn="r">
              <a:defRPr sz="1800"/>
            </a:lvl1pPr>
          </a:lstStyle>
          <a:p>
            <a:pPr lvl="0"/>
            <a:r>
              <a:rPr lang="en-GB"/>
              <a:t>Title text in Arial bold, size 18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11F5D4-7936-4EA4-8D77-C21368546F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C6761DD-1304-4A15-99E7-49EAF42860B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5794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7CF7099-3C01-6145-AD41-AA3B03C0DF5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2000" b="1">
                <a:solidFill>
                  <a:srgbClr val="0077B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P</a:t>
            </a:r>
            <a:r>
              <a:rPr lang="en-DE"/>
              <a:t>lace picture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C875BA-6EC7-4234-B1D1-FF6BDA9D0E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1BDFDD-746D-45DF-986A-7D72BB1606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7796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saic_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951337F-5D61-F244-B972-8B8FB108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098" y="6427185"/>
            <a:ext cx="5002899" cy="297773"/>
          </a:xfrm>
          <a:prstGeom prst="rect">
            <a:avLst/>
          </a:prstGeom>
        </p:spPr>
        <p:txBody>
          <a:bodyPr anchor="ctr"/>
          <a:lstStyle>
            <a:lvl1pPr>
              <a:defRPr sz="12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DE" sz="120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21100CC-98A3-A848-A5C3-5465F7AD8C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3638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56" name="Text Placeholder 30">
            <a:extLst>
              <a:ext uri="{FF2B5EF4-FFF2-40B4-BE49-F238E27FC236}">
                <a16:creationId xmlns:a16="http://schemas.microsoft.com/office/drawing/2014/main" id="{29628022-DB33-2945-9A3A-15E855A821E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13638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59" name="Picture Placeholder 58">
            <a:extLst>
              <a:ext uri="{FF2B5EF4-FFF2-40B4-BE49-F238E27FC236}">
                <a16:creationId xmlns:a16="http://schemas.microsoft.com/office/drawing/2014/main" id="{196729A1-764F-434F-97B8-E0A600AAEC9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348073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0" name="Text Placeholder 30">
            <a:extLst>
              <a:ext uri="{FF2B5EF4-FFF2-40B4-BE49-F238E27FC236}">
                <a16:creationId xmlns:a16="http://schemas.microsoft.com/office/drawing/2014/main" id="{E29F1F3F-B48A-5F45-9A8C-CB60F1D13D2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48073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61" name="Picture Placeholder 60">
            <a:extLst>
              <a:ext uri="{FF2B5EF4-FFF2-40B4-BE49-F238E27FC236}">
                <a16:creationId xmlns:a16="http://schemas.microsoft.com/office/drawing/2014/main" id="{38C0066F-A5D0-FD4D-81AE-E9AFC624FA7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569928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2" name="Text Placeholder 30">
            <a:extLst>
              <a:ext uri="{FF2B5EF4-FFF2-40B4-BE49-F238E27FC236}">
                <a16:creationId xmlns:a16="http://schemas.microsoft.com/office/drawing/2014/main" id="{0BC86EBD-6DA8-5D43-932C-F7F0D2A8B5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69928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B7F0DB38-D59B-AB4A-9BB9-60E672204C1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791783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4" name="Text Placeholder 30">
            <a:extLst>
              <a:ext uri="{FF2B5EF4-FFF2-40B4-BE49-F238E27FC236}">
                <a16:creationId xmlns:a16="http://schemas.microsoft.com/office/drawing/2014/main" id="{45F3917A-25F9-1843-9E3D-3A9ED7F81E8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791783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91BDE57-67DA-FA47-92E2-09A2FFDC235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23175" y="590909"/>
            <a:ext cx="4160838" cy="306977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GB"/>
              <a:t>Slide Title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2A2A53-DEDF-4CED-B6E3-4F86E62619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2C1E76-BDF1-4609-9871-3F94393E2EC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469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951337F-5D61-F244-B972-8B8FB108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098" y="6427185"/>
            <a:ext cx="5002899" cy="297773"/>
          </a:xfrm>
          <a:prstGeom prst="rect">
            <a:avLst/>
          </a:prstGeom>
        </p:spPr>
        <p:txBody>
          <a:bodyPr anchor="ctr"/>
          <a:lstStyle>
            <a:lvl1pPr>
              <a:defRPr sz="12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DE" sz="1200"/>
          </a:p>
        </p:txBody>
      </p:sp>
      <p:sp>
        <p:nvSpPr>
          <p:cNvPr id="54" name="Text Placeholder 30">
            <a:extLst>
              <a:ext uri="{FF2B5EF4-FFF2-40B4-BE49-F238E27FC236}">
                <a16:creationId xmlns:a16="http://schemas.microsoft.com/office/drawing/2014/main" id="{1F639FB1-06DF-F144-970F-D9482BD12B4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96000" y="312669"/>
            <a:ext cx="5688013" cy="327025"/>
          </a:xfrm>
        </p:spPr>
        <p:txBody>
          <a:bodyPr/>
          <a:lstStyle>
            <a:lvl1pPr algn="r"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Topic name</a:t>
            </a:r>
          </a:p>
        </p:txBody>
      </p:sp>
      <p:sp>
        <p:nvSpPr>
          <p:cNvPr id="55" name="Text Placeholder 30">
            <a:extLst>
              <a:ext uri="{FF2B5EF4-FFF2-40B4-BE49-F238E27FC236}">
                <a16:creationId xmlns:a16="http://schemas.microsoft.com/office/drawing/2014/main" id="{01CFBDC6-8213-9441-A0CE-1A168FCE838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773413"/>
            <a:ext cx="5688013" cy="327025"/>
          </a:xfrm>
        </p:spPr>
        <p:txBody>
          <a:bodyPr/>
          <a:lstStyle>
            <a:lvl1pPr algn="r">
              <a:defRPr b="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subtopic name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C06034-E836-4593-A1AC-B00896057E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00C9F6-0429-493C-A47B-615F9893BEF1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4061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82ED1B-BB0A-4E01-849B-4CCF6C2F31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1E584C-67F0-467B-855D-5B6A1C4755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3470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524919" y="6453189"/>
            <a:ext cx="64177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524919" y="1131006"/>
            <a:ext cx="11664000" cy="5278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07D72F-0AD0-4A0C-86F2-D78FA995A6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13984E-DEC4-4E29-9C67-87D899575A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6352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524919" y="6453189"/>
            <a:ext cx="64177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MOONS – ESO Lunch Talk, March 29</a:t>
            </a:r>
            <a:r>
              <a:rPr lang="en-US" baseline="30000"/>
              <a:t>th</a:t>
            </a:r>
            <a:r>
              <a:rPr lang="en-US"/>
              <a:t>, 2023</a:t>
            </a:r>
            <a:endParaRPr lang="en-GB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942667" y="6453189"/>
            <a:ext cx="846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CA89A-7F63-7545-9B43-AF7DF332BE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524919" y="1131006"/>
            <a:ext cx="11664000" cy="5278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094696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Please insert title in the footer </a:t>
            </a:r>
            <a:r>
              <a:rPr lang="en-GB" i="1" noProof="0" dirty="0"/>
              <a:t>Name, Date and Occasion in Italics</a:t>
            </a:r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035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38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26" Type="http://schemas.openxmlformats.org/officeDocument/2006/relationships/image" Target="../media/image13.emf"/><Relationship Id="rId3" Type="http://schemas.openxmlformats.org/officeDocument/2006/relationships/slideLayout" Target="../slideLayouts/slideLayout35.xml"/><Relationship Id="rId21" Type="http://schemas.openxmlformats.org/officeDocument/2006/relationships/slideLayout" Target="../slideLayouts/slideLayout53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5" Type="http://schemas.openxmlformats.org/officeDocument/2006/relationships/image" Target="../media/image12.emf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23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4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5" imgW="410" imgH="409" progId="TCLayout.ActiveDocument.1">
                  <p:embed/>
                </p:oleObj>
              </mc:Choice>
              <mc:Fallback>
                <p:oleObj name="think-cell Folie" r:id="rId35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D6331505-9ECA-3956-1067-E87CC20DB7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26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E28BF-B90E-FF1F-1FF2-1B0D4F695E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B79F50-952A-A95E-A761-18904E6111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8900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53" r:id="rId9"/>
    <p:sldLayoutId id="214748365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81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  <p:sldLayoutId id="2147483682" r:id="rId30"/>
    <p:sldLayoutId id="2147483683" r:id="rId31"/>
    <p:sldLayoutId id="2147483684" r:id="rId3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90" userDrawn="1">
          <p15:clr>
            <a:srgbClr val="F26B43"/>
          </p15:clr>
        </p15:guide>
        <p15:guide id="5" pos="886" userDrawn="1">
          <p15:clr>
            <a:srgbClr val="F26B43"/>
          </p15:clr>
        </p15:guide>
        <p15:guide id="6" pos="1181" userDrawn="1">
          <p15:clr>
            <a:srgbClr val="F26B43"/>
          </p15:clr>
        </p15:guide>
        <p15:guide id="7" pos="1476" userDrawn="1">
          <p15:clr>
            <a:srgbClr val="F26B43"/>
          </p15:clr>
        </p15:guide>
        <p15:guide id="8" pos="1772" userDrawn="1">
          <p15:clr>
            <a:srgbClr val="F26B43"/>
          </p15:clr>
        </p15:guide>
        <p15:guide id="9" pos="2067" userDrawn="1">
          <p15:clr>
            <a:srgbClr val="F26B43"/>
          </p15:clr>
        </p15:guide>
        <p15:guide id="10" pos="2363" userDrawn="1">
          <p15:clr>
            <a:srgbClr val="F26B43"/>
          </p15:clr>
        </p15:guide>
        <p15:guide id="11" pos="2658" userDrawn="1">
          <p15:clr>
            <a:srgbClr val="F26B43"/>
          </p15:clr>
        </p15:guide>
        <p15:guide id="12" pos="2953" userDrawn="1">
          <p15:clr>
            <a:srgbClr val="F26B43"/>
          </p15:clr>
        </p15:guide>
        <p15:guide id="13" pos="3249" userDrawn="1">
          <p15:clr>
            <a:srgbClr val="F26B43"/>
          </p15:clr>
        </p15:guide>
        <p15:guide id="14" pos="3544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4135" userDrawn="1">
          <p15:clr>
            <a:srgbClr val="F26B43"/>
          </p15:clr>
        </p15:guide>
        <p15:guide id="17" pos="4430" userDrawn="1">
          <p15:clr>
            <a:srgbClr val="F26B43"/>
          </p15:clr>
        </p15:guide>
        <p15:guide id="18" pos="4726" userDrawn="1">
          <p15:clr>
            <a:srgbClr val="F26B43"/>
          </p15:clr>
        </p15:guide>
        <p15:guide id="19" pos="5021" userDrawn="1">
          <p15:clr>
            <a:srgbClr val="F26B43"/>
          </p15:clr>
        </p15:guide>
        <p15:guide id="20" pos="5316" userDrawn="1">
          <p15:clr>
            <a:srgbClr val="F26B43"/>
          </p15:clr>
        </p15:guide>
        <p15:guide id="21" pos="5612" userDrawn="1">
          <p15:clr>
            <a:srgbClr val="F26B43"/>
          </p15:clr>
        </p15:guide>
        <p15:guide id="22" pos="5907" userDrawn="1">
          <p15:clr>
            <a:srgbClr val="F26B43"/>
          </p15:clr>
        </p15:guide>
        <p15:guide id="23" pos="6203" userDrawn="1">
          <p15:clr>
            <a:srgbClr val="F26B43"/>
          </p15:clr>
        </p15:guide>
        <p15:guide id="24" pos="6498" userDrawn="1">
          <p15:clr>
            <a:srgbClr val="F26B43"/>
          </p15:clr>
        </p15:guide>
        <p15:guide id="25" pos="6793" userDrawn="1">
          <p15:clr>
            <a:srgbClr val="F26B43"/>
          </p15:clr>
        </p15:guide>
        <p15:guide id="26" pos="7089" userDrawn="1">
          <p15:clr>
            <a:srgbClr val="F26B43"/>
          </p15:clr>
        </p15:guide>
        <p15:guide id="27" pos="7384" userDrawn="1">
          <p15:clr>
            <a:srgbClr val="F26B43"/>
          </p15:clr>
        </p15:guide>
        <p15:guide id="28" orient="horz" userDrawn="1">
          <p15:clr>
            <a:srgbClr val="F26B43"/>
          </p15:clr>
        </p15:guide>
        <p15:guide id="29" orient="horz" pos="4320" userDrawn="1">
          <p15:clr>
            <a:srgbClr val="F26B43"/>
          </p15:clr>
        </p15:guide>
        <p15:guide id="30" orient="horz" pos="249" userDrawn="1">
          <p15:clr>
            <a:srgbClr val="F26B43"/>
          </p15:clr>
        </p15:guide>
        <p15:guide id="31" orient="horz" pos="402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CC467CA-EA6C-FA4F-8D81-685411E5103F}"/>
              </a:ext>
            </a:extLst>
          </p:cNvPr>
          <p:cNvGrpSpPr/>
          <p:nvPr userDrawn="1"/>
        </p:nvGrpSpPr>
        <p:grpSpPr>
          <a:xfrm rot="10800000">
            <a:off x="329259" y="806035"/>
            <a:ext cx="11459157" cy="181610"/>
            <a:chOff x="407987" y="609439"/>
            <a:chExt cx="11459157" cy="1651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2F2C774-8E94-3141-B1CC-CDCF557E153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07987" y="691986"/>
              <a:ext cx="11231706" cy="3"/>
            </a:xfrm>
            <a:prstGeom prst="line">
              <a:avLst/>
            </a:prstGeom>
            <a:ln>
              <a:solidFill>
                <a:srgbClr val="0077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4D5983F-BDEA-8947-936B-5F28B22E61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02044" y="609439"/>
              <a:ext cx="165100" cy="165100"/>
            </a:xfrm>
            <a:prstGeom prst="rect">
              <a:avLst/>
            </a:prstGeom>
          </p:spPr>
        </p:pic>
      </p:grpSp>
      <p:sp>
        <p:nvSpPr>
          <p:cNvPr id="23" name="Title Placeholder 22">
            <a:extLst>
              <a:ext uri="{FF2B5EF4-FFF2-40B4-BE49-F238E27FC236}">
                <a16:creationId xmlns:a16="http://schemas.microsoft.com/office/drawing/2014/main" id="{926D763E-3C4A-4C45-9B36-EC60F508D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17" y="1547039"/>
            <a:ext cx="10515600" cy="7692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F53F6E4-786B-274F-BEB5-04DDCC2D6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525197"/>
            <a:ext cx="10515600" cy="3651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4"/>
            <a:endParaRPr lang="en-GB"/>
          </a:p>
          <a:p>
            <a:pPr lvl="4"/>
            <a:endParaRPr lang="en-GB"/>
          </a:p>
          <a:p>
            <a:pPr lvl="4"/>
            <a:endParaRPr lang="en-D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296B03-E673-0D4F-A28C-ADFC5B1FE015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331080"/>
            <a:ext cx="434616" cy="570080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E47D058E-7C5A-DD4C-9173-752ABF0A2BEC}"/>
              </a:ext>
            </a:extLst>
          </p:cNvPr>
          <p:cNvSpPr/>
          <p:nvPr userDrawn="1"/>
        </p:nvSpPr>
        <p:spPr>
          <a:xfrm>
            <a:off x="11591430" y="6437207"/>
            <a:ext cx="208701" cy="20870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C273FD-18D3-4886-BB54-B664A0C41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64437" y="6302930"/>
            <a:ext cx="2032676" cy="4479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529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4" r:id="rId19"/>
    <p:sldLayoutId id="2147483705" r:id="rId20"/>
    <p:sldLayoutId id="2147483706" r:id="rId21"/>
    <p:sldLayoutId id="2147483707" r:id="rId22"/>
    <p:sldLayoutId id="2147483708" r:id="rId2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u="none" kern="1200">
          <a:solidFill>
            <a:srgbClr val="0077B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1800" b="1" i="0" u="none" strike="noStrike" kern="1200">
          <a:solidFill>
            <a:srgbClr val="0077B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i="0" kern="12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200" b="0" kern="12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000" i="0" kern="12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257">
          <p15:clr>
            <a:srgbClr val="F26B43"/>
          </p15:clr>
        </p15:guide>
        <p15:guide id="4" pos="7423">
          <p15:clr>
            <a:srgbClr val="F26B43"/>
          </p15:clr>
        </p15:guide>
        <p15:guide id="5" orient="horz" pos="565">
          <p15:clr>
            <a:srgbClr val="F26B43"/>
          </p15:clr>
        </p15:guide>
        <p15:guide id="6" orient="horz" pos="210">
          <p15:clr>
            <a:srgbClr val="F26B43"/>
          </p15:clr>
        </p15:guide>
        <p15:guide id="7" orient="horz" pos="4065">
          <p15:clr>
            <a:srgbClr val="F26B43"/>
          </p15:clr>
        </p15:guide>
        <p15:guide id="8" orient="horz" pos="417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9.pn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20.pn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21.png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22.png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23.png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24.png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25.png"/><Relationship Id="rId4" Type="http://schemas.openxmlformats.org/officeDocument/2006/relationships/image" Target="../media/image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26.png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28.png"/><Relationship Id="rId4" Type="http://schemas.openxmlformats.org/officeDocument/2006/relationships/image" Target="../media/image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29.png"/><Relationship Id="rId4" Type="http://schemas.openxmlformats.org/officeDocument/2006/relationships/image" Target="../media/image3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1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.svg"/><Relationship Id="rId9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44.png"/><Relationship Id="rId4" Type="http://schemas.openxmlformats.org/officeDocument/2006/relationships/image" Target="../media/image3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5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3.svg"/><Relationship Id="rId10" Type="http://schemas.openxmlformats.org/officeDocument/2006/relationships/image" Target="../media/image50.png"/><Relationship Id="rId4" Type="http://schemas.openxmlformats.org/officeDocument/2006/relationships/image" Target="../media/image2.png"/><Relationship Id="rId9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3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3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3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58.gif"/><Relationship Id="rId4" Type="http://schemas.openxmlformats.org/officeDocument/2006/relationships/image" Target="../media/image3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3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61.png"/><Relationship Id="rId4" Type="http://schemas.openxmlformats.org/officeDocument/2006/relationships/image" Target="../media/image3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3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.sv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8566E0C-FA6E-54A2-225D-2AF65AECB4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10" imgH="409" progId="TCLayout.ActiveDocument.1">
                  <p:embed/>
                </p:oleObj>
              </mc:Choice>
              <mc:Fallback>
                <p:oleObj name="think-cell Folie" r:id="rId4" imgW="410" imgH="409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58566E0C-FA6E-54A2-225D-2AF65AECB4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099AAC83-6D97-6BEC-F0E9-9B61E26881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Data Display Tool (DDT)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C57B5CD-E0DE-E06E-AA7B-0AFFC18732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Mario Kiekebusch on behalf the ICS Framework Team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8DF2062-2DE8-6125-3A32-7529A00C0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00AAE3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Mario Kiekebusch, November 25th - 28th, Instrument Control Systems 2024</a:t>
            </a:r>
            <a:endParaRPr kumimoji="0" lang="de-CH" sz="900" b="0" i="1" u="none" strike="noStrike" kern="1200" cap="none" spc="0" normalizeH="0" baseline="0" noProof="0" dirty="0">
              <a:ln>
                <a:noFill/>
              </a:ln>
              <a:solidFill>
                <a:srgbClr val="00AAE3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Foliennummernplatzhalter 20">
            <a:extLst>
              <a:ext uri="{FF2B5EF4-FFF2-40B4-BE49-F238E27FC236}">
                <a16:creationId xmlns:a16="http://schemas.microsoft.com/office/drawing/2014/main" id="{9822CE10-9A6A-7EAF-834E-E1555D3B7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6D6064-FB9F-4877-ADF1-97150FF2D969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1084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19D3F316-48A1-2FAF-78AC-F4C3B688D668}"/>
              </a:ext>
            </a:extLst>
          </p:cNvPr>
          <p:cNvSpPr txBox="1">
            <a:spLocks/>
          </p:cNvSpPr>
          <p:nvPr/>
        </p:nvSpPr>
        <p:spPr>
          <a:xfrm>
            <a:off x="6632714" y="1141232"/>
            <a:ext cx="5779770" cy="307104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800"/>
              </a:lnSpc>
            </a:pPr>
            <a:r>
              <a:rPr lang="en-GB" sz="2400" b="1" dirty="0">
                <a:solidFill>
                  <a:schemeClr val="bg2"/>
                </a:solidFill>
                <a:ea typeface="+mn-lt"/>
                <a:cs typeface="+mn-lt"/>
              </a:rPr>
              <a:t>Introduction</a:t>
            </a:r>
            <a:endParaRPr lang="en-GB" sz="2400" dirty="0">
              <a:solidFill>
                <a:schemeClr val="bg2"/>
              </a:solidFill>
              <a:ea typeface="+mn-lt"/>
              <a:cs typeface="+mn-lt"/>
            </a:endParaRPr>
          </a:p>
          <a:p>
            <a:pPr>
              <a:lnSpc>
                <a:spcPts val="2400"/>
              </a:lnSpc>
            </a:pP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DDT is a comprehensive suite of libraries designed to enable transfer, visualization, and manipulation of data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ts val="2400"/>
              </a:lnSpc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0"/>
              <a:cs typeface="+mn-cs"/>
            </a:endParaRPr>
          </a:p>
          <a:p>
            <a:pPr>
              <a:lnSpc>
                <a:spcPts val="2400"/>
              </a:lnSpc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0"/>
              <a:cs typeface="+mn-cs"/>
            </a:endParaRPr>
          </a:p>
          <a:p>
            <a:pPr>
              <a:lnSpc>
                <a:spcPts val="2400"/>
              </a:lnSpc>
            </a:pPr>
            <a:endParaRPr lang="en-GB" dirty="0">
              <a:cs typeface="Arial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4FE6AE6-E2B7-23B7-9F88-F3A69156D5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137C74-C15E-9F0E-DA41-8895B42B4E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D6064-FB9F-4877-ADF1-97150FF2D969}" type="slidenum">
              <a:rPr lang="en-GB" smtClean="0">
                <a:solidFill>
                  <a:schemeClr val="tx1"/>
                </a:solidFill>
              </a:rPr>
              <a:pPr/>
              <a:t>2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919E9EF-17FF-81DF-FC53-DF11CB157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66" y="492664"/>
            <a:ext cx="6204108" cy="471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B59AE7D-76BA-F3A4-35FF-F3FE3A0312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1182" y="3928271"/>
            <a:ext cx="2449198" cy="25542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675008-7414-AAC8-BB7D-F1B37A1A27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68234" y="320308"/>
            <a:ext cx="3627766" cy="303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51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94FE6AE6-E2B7-23B7-9F88-F3A69156D5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137C74-C15E-9F0E-DA41-8895B42B4E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D6064-FB9F-4877-ADF1-97150FF2D969}" type="slidenum">
              <a:rPr lang="en-GB" smtClean="0">
                <a:solidFill>
                  <a:schemeClr val="tx1"/>
                </a:solidFill>
              </a:rPr>
              <a:pPr/>
              <a:t>3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7E114105-389A-DA66-3048-37D434CC542C}"/>
              </a:ext>
            </a:extLst>
          </p:cNvPr>
          <p:cNvSpPr txBox="1">
            <a:spLocks/>
          </p:cNvSpPr>
          <p:nvPr/>
        </p:nvSpPr>
        <p:spPr>
          <a:xfrm>
            <a:off x="703103" y="1080345"/>
            <a:ext cx="7876453" cy="43394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800"/>
              </a:lnSpc>
            </a:pPr>
            <a:r>
              <a:rPr lang="en-GB" sz="2400" b="1" dirty="0">
                <a:solidFill>
                  <a:schemeClr val="bg2"/>
                </a:solidFill>
                <a:ea typeface="+mn-lt"/>
                <a:cs typeface="+mn-lt"/>
              </a:rPr>
              <a:t>DDT Main Components</a:t>
            </a:r>
            <a:endParaRPr lang="en-GB" sz="2400" dirty="0">
              <a:solidFill>
                <a:schemeClr val="bg2"/>
              </a:solidFill>
              <a:ea typeface="+mn-lt"/>
              <a:cs typeface="+mn-lt"/>
            </a:endParaRPr>
          </a:p>
          <a:p>
            <a:pPr>
              <a:lnSpc>
                <a:spcPts val="2175"/>
              </a:lnSpc>
            </a:pPr>
            <a:endParaRPr lang="en-GB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C7BC089D-3D25-CBCD-42CD-33FE6DEA47AB}"/>
              </a:ext>
            </a:extLst>
          </p:cNvPr>
          <p:cNvSpPr txBox="1">
            <a:spLocks/>
          </p:cNvSpPr>
          <p:nvPr/>
        </p:nvSpPr>
        <p:spPr>
          <a:xfrm>
            <a:off x="735024" y="1620254"/>
            <a:ext cx="10493376" cy="415740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ts val="24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Data Transfer Library</a:t>
            </a:r>
          </a:p>
          <a:p>
            <a:pPr marL="800550" lvl="2" indent="-285750">
              <a:lnSpc>
                <a:spcPts val="2400"/>
              </a:lnSpc>
              <a:spcBef>
                <a:spcPts val="800"/>
              </a:spcBef>
            </a:pPr>
            <a:r>
              <a:rPr lang="en-US" dirty="0">
                <a:solidFill>
                  <a:srgbClr val="404040"/>
                </a:solidFill>
                <a:latin typeface="Lato" panose="020F0502020204030203" pitchFamily="34" charset="0"/>
              </a:rPr>
              <a:t>Simulators (publishers and subscribers)</a:t>
            </a:r>
          </a:p>
          <a:p>
            <a:pPr marL="285750" indent="-285750">
              <a:lnSpc>
                <a:spcPts val="24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04040"/>
                </a:solidFill>
                <a:latin typeface="Lato" panose="020F0502020204030203" pitchFamily="34" charset="0"/>
              </a:rPr>
              <a:t>Image Handling and Data visualization Library</a:t>
            </a:r>
          </a:p>
          <a:p>
            <a:pPr marL="800550" lvl="2" indent="-285750">
              <a:lnSpc>
                <a:spcPts val="2400"/>
              </a:lnSpc>
              <a:spcBef>
                <a:spcPts val="800"/>
              </a:spcBef>
            </a:pPr>
            <a:r>
              <a:rPr lang="en-US" dirty="0">
                <a:solidFill>
                  <a:srgbClr val="404040"/>
                </a:solidFill>
                <a:latin typeface="Lato" panose="020F0502020204030203" pitchFamily="34" charset="0"/>
              </a:rPr>
              <a:t>FITS functions</a:t>
            </a:r>
          </a:p>
          <a:p>
            <a:pPr marL="800550" lvl="2" indent="-285750">
              <a:lnSpc>
                <a:spcPts val="2400"/>
              </a:lnSpc>
              <a:spcBef>
                <a:spcPts val="800"/>
              </a:spcBef>
            </a:pPr>
            <a:r>
              <a:rPr lang="en-US" dirty="0">
                <a:solidFill>
                  <a:srgbClr val="404040"/>
                </a:solidFill>
                <a:latin typeface="Lato" panose="020F0502020204030203" pitchFamily="34" charset="0"/>
              </a:rPr>
              <a:t>Widget &amp; dialogs</a:t>
            </a:r>
          </a:p>
          <a:p>
            <a:pPr marL="800550" lvl="2" indent="-285750">
              <a:lnSpc>
                <a:spcPts val="2400"/>
              </a:lnSpc>
              <a:spcBef>
                <a:spcPts val="800"/>
              </a:spcBef>
            </a:pPr>
            <a:r>
              <a:rPr lang="en-US" dirty="0">
                <a:solidFill>
                  <a:srgbClr val="404040"/>
                </a:solidFill>
                <a:latin typeface="Lato" panose="020F0502020204030203" pitchFamily="34" charset="0"/>
              </a:rPr>
              <a:t>Viewer (reference implementation)</a:t>
            </a:r>
          </a:p>
          <a:p>
            <a:pPr marL="285750" indent="-285750">
              <a:lnSpc>
                <a:spcPts val="24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Python Binding</a:t>
            </a:r>
          </a:p>
          <a:p>
            <a:pPr marL="285750" indent="-285750">
              <a:lnSpc>
                <a:spcPts val="24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Remote Interface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744542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BB92A15-186B-5BD9-D263-3B6475D049DE}"/>
              </a:ext>
            </a:extLst>
          </p:cNvPr>
          <p:cNvSpPr txBox="1">
            <a:spLocks/>
          </p:cNvSpPr>
          <p:nvPr/>
        </p:nvSpPr>
        <p:spPr>
          <a:xfrm>
            <a:off x="937847" y="1576800"/>
            <a:ext cx="10316307" cy="372201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Data Transfer Library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AA970F0-2BB3-4627-54F4-9803814A06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DC8577-F14D-DC22-3663-0E0046A065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D6064-FB9F-4877-ADF1-97150FF2D969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4963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C992-7086-59ED-6153-D7DAA23C767B}"/>
              </a:ext>
            </a:extLst>
          </p:cNvPr>
          <p:cNvSpPr txBox="1">
            <a:spLocks/>
          </p:cNvSpPr>
          <p:nvPr/>
        </p:nvSpPr>
        <p:spPr>
          <a:xfrm>
            <a:off x="357951" y="-168438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+mn-lt"/>
                <a:ea typeface="+mn-lt"/>
                <a:cs typeface="+mn-lt"/>
              </a:rPr>
              <a:t>Data Transfer Library</a:t>
            </a:r>
            <a:endParaRPr lang="en-GB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D496EAC1-FC0B-4AE3-50A8-1BF1D0D5FFB4}"/>
              </a:ext>
            </a:extLst>
          </p:cNvPr>
          <p:cNvSpPr txBox="1">
            <a:spLocks/>
          </p:cNvSpPr>
          <p:nvPr/>
        </p:nvSpPr>
        <p:spPr>
          <a:xfrm>
            <a:off x="213358" y="1211786"/>
            <a:ext cx="5722307" cy="47137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This library covers the needs to transfer data between Publisher and Subscriber applications. </a:t>
            </a:r>
            <a:endParaRPr lang="en-US" kern="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kern="0" dirty="0"/>
              <a:t>The basic communication channel is a data stream. The components are based on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single-producer multiple consumer pattern.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The DDT uses CII MAL for the communication (</a:t>
            </a:r>
            <a:r>
              <a:rPr lang="en-GB" dirty="0" err="1">
                <a:solidFill>
                  <a:srgbClr val="000000"/>
                </a:solidFill>
                <a:latin typeface="Arial" panose="020B0604020202020204" pitchFamily="34" charset="0"/>
              </a:rPr>
              <a:t>Req</a:t>
            </a: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/Rep and Pub/Sub)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en-US" kern="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The components involved in the data transfer are: Publishers, Subscriber. SHM and Broker.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kern="0" dirty="0">
                <a:solidFill>
                  <a:srgbClr val="000000"/>
                </a:solidFill>
                <a:latin typeface="Arial" panose="020B0604020202020204" pitchFamily="34" charset="0"/>
              </a:rPr>
              <a:t>Multiple domains are supported.</a:t>
            </a:r>
            <a:endParaRPr lang="en-US" kern="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kern="0" dirty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98323B1E-5AD6-6D45-A087-7B681D075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550F06-9C65-4DDB-3090-A0E261E13E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D6064-FB9F-4877-ADF1-97150FF2D969}" type="slidenum">
              <a:rPr lang="en-GB" smtClean="0">
                <a:solidFill>
                  <a:schemeClr val="tx1"/>
                </a:solidFill>
              </a:rPr>
              <a:pPr/>
              <a:t>5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4" name="Grafik 18">
            <a:extLst>
              <a:ext uri="{FF2B5EF4-FFF2-40B4-BE49-F238E27FC236}">
                <a16:creationId xmlns:a16="http://schemas.microsoft.com/office/drawing/2014/main" id="{6FB6AB4C-6F00-2210-337D-2602EF3799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666" y="932432"/>
            <a:ext cx="4935534" cy="49931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4776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fik 22">
            <a:extLst>
              <a:ext uri="{FF2B5EF4-FFF2-40B4-BE49-F238E27FC236}">
                <a16:creationId xmlns:a16="http://schemas.microsoft.com/office/drawing/2014/main" id="{98323B1E-5AD6-6D45-A087-7B681D075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550F06-9C65-4DDB-3090-A0E261E13E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D6064-FB9F-4877-ADF1-97150FF2D969}" type="slidenum">
              <a:rPr lang="en-GB" smtClean="0">
                <a:solidFill>
                  <a:schemeClr val="tx1"/>
                </a:solidFill>
              </a:rPr>
              <a:pPr/>
              <a:t>6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88CF712-86C2-1869-914B-6CF52B797244}"/>
              </a:ext>
            </a:extLst>
          </p:cNvPr>
          <p:cNvSpPr txBox="1">
            <a:spLocks/>
          </p:cNvSpPr>
          <p:nvPr/>
        </p:nvSpPr>
        <p:spPr>
          <a:xfrm>
            <a:off x="703103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+mn-lt"/>
                <a:ea typeface="+mn-lt"/>
                <a:cs typeface="+mn-lt"/>
              </a:rPr>
              <a:t>DDT Broker</a:t>
            </a:r>
            <a:endParaRPr lang="en-GB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37F08355-875C-771A-44CA-6401F7F567D2}"/>
              </a:ext>
            </a:extLst>
          </p:cNvPr>
          <p:cNvSpPr txBox="1">
            <a:spLocks/>
          </p:cNvSpPr>
          <p:nvPr/>
        </p:nvSpPr>
        <p:spPr>
          <a:xfrm>
            <a:off x="703103" y="1286933"/>
            <a:ext cx="10231597" cy="28899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dirty="0"/>
              <a:t>The </a:t>
            </a:r>
            <a:r>
              <a:rPr lang="en-US" b="1" dirty="0"/>
              <a:t>Broker </a:t>
            </a:r>
            <a:r>
              <a:rPr lang="en-US" dirty="0"/>
              <a:t>is the process that takes care of the communication between publishers and subscribers.</a:t>
            </a:r>
          </a:p>
          <a:p>
            <a:r>
              <a:rPr lang="en-US" dirty="0"/>
              <a:t>Main features: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Creation and maintenance of the data channels to other Data Brokers.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Monitoring and control of the data streams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  <a:t>Shared memory management.</a:t>
            </a:r>
            <a:endParaRPr lang="en-GB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kern="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kern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27E493-C5C6-2FBF-B5DC-248E9DCA2A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7400" y="4392920"/>
            <a:ext cx="8077200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712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C992-7086-59ED-6153-D7DAA23C767B}"/>
              </a:ext>
            </a:extLst>
          </p:cNvPr>
          <p:cNvSpPr txBox="1">
            <a:spLocks/>
          </p:cNvSpPr>
          <p:nvPr/>
        </p:nvSpPr>
        <p:spPr>
          <a:xfrm>
            <a:off x="936624" y="-10522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+mn-lt"/>
                <a:ea typeface="+mn-lt"/>
                <a:cs typeface="+mn-lt"/>
              </a:rPr>
              <a:t>DDT Publisher</a:t>
            </a:r>
            <a:endParaRPr lang="en-GB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D496EAC1-FC0B-4AE3-50A8-1BF1D0D5FFB4}"/>
              </a:ext>
            </a:extLst>
          </p:cNvPr>
          <p:cNvSpPr txBox="1">
            <a:spLocks/>
          </p:cNvSpPr>
          <p:nvPr/>
        </p:nvSpPr>
        <p:spPr>
          <a:xfrm>
            <a:off x="468313" y="1413523"/>
            <a:ext cx="5882641" cy="40309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endParaRPr lang="en-US" kern="0" dirty="0"/>
          </a:p>
          <a:p>
            <a:r>
              <a:rPr lang="en-US" dirty="0"/>
              <a:t>The </a:t>
            </a:r>
            <a:r>
              <a:rPr lang="en-US" b="1" dirty="0"/>
              <a:t>Publisher</a:t>
            </a:r>
            <a:r>
              <a:rPr lang="en-US" dirty="0"/>
              <a:t> is the producer of the data.</a:t>
            </a:r>
          </a:p>
          <a:p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kern="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kern="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kern="0" dirty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98323B1E-5AD6-6D45-A087-7B681D075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550F06-9C65-4DDB-3090-A0E261E13E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D6064-FB9F-4877-ADF1-97150FF2D969}" type="slidenum">
              <a:rPr lang="en-GB" smtClean="0">
                <a:solidFill>
                  <a:schemeClr val="tx1"/>
                </a:solidFill>
              </a:rPr>
              <a:pPr/>
              <a:t>7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88B765-3CC9-A502-A142-6084CAD107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7439" y="1877428"/>
            <a:ext cx="5465931" cy="263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717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C992-7086-59ED-6153-D7DAA23C767B}"/>
              </a:ext>
            </a:extLst>
          </p:cNvPr>
          <p:cNvSpPr txBox="1">
            <a:spLocks/>
          </p:cNvSpPr>
          <p:nvPr/>
        </p:nvSpPr>
        <p:spPr>
          <a:xfrm>
            <a:off x="314324" y="-10522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+mn-lt"/>
                <a:ea typeface="+mn-lt"/>
                <a:cs typeface="+mn-lt"/>
              </a:rPr>
              <a:t>DDT Publisher</a:t>
            </a:r>
            <a:endParaRPr lang="en-GB" dirty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98323B1E-5AD6-6D45-A087-7B681D075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550F06-9C65-4DDB-3090-A0E261E13E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D6064-FB9F-4877-ADF1-97150FF2D969}" type="slidenum">
              <a:rPr lang="en-GB" smtClean="0">
                <a:solidFill>
                  <a:schemeClr val="tx1"/>
                </a:solidFill>
              </a:rPr>
              <a:pPr/>
              <a:t>8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E46E60-3C71-FD2E-A166-C48A393C6D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4642" y="111813"/>
            <a:ext cx="7264358" cy="661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128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C992-7086-59ED-6153-D7DAA23C767B}"/>
              </a:ext>
            </a:extLst>
          </p:cNvPr>
          <p:cNvSpPr txBox="1">
            <a:spLocks/>
          </p:cNvSpPr>
          <p:nvPr/>
        </p:nvSpPr>
        <p:spPr>
          <a:xfrm>
            <a:off x="936624" y="-10522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+mn-lt"/>
                <a:ea typeface="+mn-lt"/>
                <a:cs typeface="+mn-lt"/>
              </a:rPr>
              <a:t>DDT Subscriber</a:t>
            </a:r>
            <a:endParaRPr lang="en-GB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D496EAC1-FC0B-4AE3-50A8-1BF1D0D5FFB4}"/>
              </a:ext>
            </a:extLst>
          </p:cNvPr>
          <p:cNvSpPr txBox="1">
            <a:spLocks/>
          </p:cNvSpPr>
          <p:nvPr/>
        </p:nvSpPr>
        <p:spPr>
          <a:xfrm>
            <a:off x="213358" y="1439117"/>
            <a:ext cx="5882641" cy="40309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endParaRPr lang="en-US" kern="0" dirty="0"/>
          </a:p>
          <a:p>
            <a:r>
              <a:rPr lang="en-US" dirty="0"/>
              <a:t>The </a:t>
            </a:r>
            <a:r>
              <a:rPr lang="en-US" b="1" dirty="0"/>
              <a:t>Subscriber </a:t>
            </a:r>
            <a:r>
              <a:rPr lang="en-US" dirty="0"/>
              <a:t>is a process or an application that is interested in receiving a well specified “data stream”. Several subscribers can be listening to one data stream.</a:t>
            </a:r>
            <a:endParaRPr lang="en-US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 subscriber register at the local Broker to notify interest for a given data stream. 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The Broker will notify the subscriber that new data is available as soon as the new data is written into the shared memory. </a:t>
            </a:r>
            <a:endParaRPr lang="en-US" kern="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kern="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kern="0" dirty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98323B1E-5AD6-6D45-A087-7B681D075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550F06-9C65-4DDB-3090-A0E261E13E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D6064-FB9F-4877-ADF1-97150FF2D969}" type="slidenum">
              <a:rPr lang="en-GB" smtClean="0">
                <a:solidFill>
                  <a:schemeClr val="tx1"/>
                </a:solidFill>
              </a:rPr>
              <a:pPr/>
              <a:t>9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0BC4EB-4372-9599-79C3-D4B666C0F2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2351" y="1716540"/>
            <a:ext cx="4124325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807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fik 22">
            <a:extLst>
              <a:ext uri="{FF2B5EF4-FFF2-40B4-BE49-F238E27FC236}">
                <a16:creationId xmlns:a16="http://schemas.microsoft.com/office/drawing/2014/main" id="{98323B1E-5AD6-6D45-A087-7B681D075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550F06-9C65-4DDB-3090-A0E261E13E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D6064-FB9F-4877-ADF1-97150FF2D969}" type="slidenum">
              <a:rPr lang="en-GB" smtClean="0">
                <a:solidFill>
                  <a:schemeClr val="tx1"/>
                </a:solidFill>
              </a:rPr>
              <a:pPr/>
              <a:t>10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CADD3B-5314-B041-82D7-935A7C6A23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2137" y="206583"/>
            <a:ext cx="7916680" cy="66514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5CC992-7086-59ED-6153-D7DAA23C767B}"/>
              </a:ext>
            </a:extLst>
          </p:cNvPr>
          <p:cNvSpPr txBox="1">
            <a:spLocks/>
          </p:cNvSpPr>
          <p:nvPr/>
        </p:nvSpPr>
        <p:spPr>
          <a:xfrm>
            <a:off x="1365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+mn-lt"/>
                <a:ea typeface="+mn-lt"/>
                <a:cs typeface="+mn-lt"/>
              </a:rPr>
              <a:t>DDT Subscriber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5338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fik 22">
            <a:extLst>
              <a:ext uri="{FF2B5EF4-FFF2-40B4-BE49-F238E27FC236}">
                <a16:creationId xmlns:a16="http://schemas.microsoft.com/office/drawing/2014/main" id="{98323B1E-5AD6-6D45-A087-7B681D075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550F06-9C65-4DDB-3090-A0E261E13E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D6064-FB9F-4877-ADF1-97150FF2D969}" type="slidenum">
              <a:rPr lang="en-GB" smtClean="0">
                <a:solidFill>
                  <a:schemeClr val="tx1"/>
                </a:solidFill>
              </a:rPr>
              <a:pPr/>
              <a:t>11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5CC992-7086-59ED-6153-D7DAA23C767B}"/>
              </a:ext>
            </a:extLst>
          </p:cNvPr>
          <p:cNvSpPr txBox="1">
            <a:spLocks/>
          </p:cNvSpPr>
          <p:nvPr/>
        </p:nvSpPr>
        <p:spPr>
          <a:xfrm>
            <a:off x="1365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+mn-lt"/>
                <a:ea typeface="+mn-lt"/>
                <a:cs typeface="+mn-lt"/>
              </a:rPr>
              <a:t>Publisher Simulator</a:t>
            </a:r>
            <a:endParaRPr lang="en-GB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0A90BC79-EFF7-9E7A-17DF-B2870D7A385E}"/>
              </a:ext>
            </a:extLst>
          </p:cNvPr>
          <p:cNvSpPr txBox="1">
            <a:spLocks/>
          </p:cNvSpPr>
          <p:nvPr/>
        </p:nvSpPr>
        <p:spPr>
          <a:xfrm>
            <a:off x="213358" y="1439117"/>
            <a:ext cx="9794242" cy="40309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endParaRPr lang="en-US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The Publisher Simulator is an example for a publishing application that uses the DDT Publisher Library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The Publisher simulator can use existing FITS files to simulate the data.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kern="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kern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D24587-ED64-C51C-52B7-6BE5B7F7BD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50" y="3454594"/>
            <a:ext cx="10285836" cy="17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93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fik 22">
            <a:extLst>
              <a:ext uri="{FF2B5EF4-FFF2-40B4-BE49-F238E27FC236}">
                <a16:creationId xmlns:a16="http://schemas.microsoft.com/office/drawing/2014/main" id="{98323B1E-5AD6-6D45-A087-7B681D075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550F06-9C65-4DDB-3090-A0E261E13E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D6064-FB9F-4877-ADF1-97150FF2D969}" type="slidenum">
              <a:rPr lang="en-GB" smtClean="0">
                <a:solidFill>
                  <a:schemeClr val="tx1"/>
                </a:solidFill>
              </a:rPr>
              <a:pPr/>
              <a:t>12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5CC992-7086-59ED-6153-D7DAA23C767B}"/>
              </a:ext>
            </a:extLst>
          </p:cNvPr>
          <p:cNvSpPr txBox="1">
            <a:spLocks/>
          </p:cNvSpPr>
          <p:nvPr/>
        </p:nvSpPr>
        <p:spPr>
          <a:xfrm>
            <a:off x="1365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+mn-lt"/>
                <a:ea typeface="+mn-lt"/>
                <a:cs typeface="+mn-lt"/>
              </a:rPr>
              <a:t>Subscriber Simulator</a:t>
            </a:r>
            <a:endParaRPr lang="en-GB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0A90BC79-EFF7-9E7A-17DF-B2870D7A385E}"/>
              </a:ext>
            </a:extLst>
          </p:cNvPr>
          <p:cNvSpPr txBox="1">
            <a:spLocks/>
          </p:cNvSpPr>
          <p:nvPr/>
        </p:nvSpPr>
        <p:spPr>
          <a:xfrm>
            <a:off x="213358" y="1439117"/>
            <a:ext cx="9794242" cy="13802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endParaRPr lang="en-US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The Subscriber Simulator is an example for a subscriber application that uses the DDT Subscriber Library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en-US" kern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977098-F7D7-C347-E653-F0B289E1E5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894" y="3454594"/>
            <a:ext cx="9842885" cy="176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122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BB92A15-186B-5BD9-D263-3B6475D049DE}"/>
              </a:ext>
            </a:extLst>
          </p:cNvPr>
          <p:cNvSpPr txBox="1">
            <a:spLocks/>
          </p:cNvSpPr>
          <p:nvPr/>
        </p:nvSpPr>
        <p:spPr>
          <a:xfrm>
            <a:off x="937847" y="1576800"/>
            <a:ext cx="10316307" cy="372201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</a:t>
            </a:r>
            <a:r>
              <a:rPr lang="en-GB" dirty="0"/>
              <a:t>DT Viewer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AA970F0-2BB3-4627-54F4-9803814A06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DC8577-F14D-DC22-3663-0E0046A065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D6064-FB9F-4877-ADF1-97150FF2D969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961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19D3F316-48A1-2FAF-78AC-F4C3B688D668}"/>
              </a:ext>
            </a:extLst>
          </p:cNvPr>
          <p:cNvSpPr txBox="1">
            <a:spLocks/>
          </p:cNvSpPr>
          <p:nvPr/>
        </p:nvSpPr>
        <p:spPr>
          <a:xfrm>
            <a:off x="468630" y="407123"/>
            <a:ext cx="4820862" cy="6402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800"/>
              </a:lnSpc>
            </a:pPr>
            <a:r>
              <a:rPr lang="en-GB" sz="2400" b="1" dirty="0">
                <a:solidFill>
                  <a:schemeClr val="bg2"/>
                </a:solidFill>
                <a:ea typeface="+mn-lt"/>
                <a:cs typeface="+mn-lt"/>
              </a:rPr>
              <a:t>DDT Viewer (</a:t>
            </a:r>
            <a:r>
              <a:rPr lang="en-GB" sz="2400" b="1" dirty="0" err="1">
                <a:solidFill>
                  <a:schemeClr val="bg2"/>
                </a:solidFill>
                <a:ea typeface="+mn-lt"/>
                <a:cs typeface="+mn-lt"/>
              </a:rPr>
              <a:t>ddtViewer</a:t>
            </a:r>
            <a:r>
              <a:rPr lang="en-GB" sz="2400" b="1" dirty="0">
                <a:solidFill>
                  <a:schemeClr val="bg2"/>
                </a:solidFill>
                <a:ea typeface="+mn-lt"/>
                <a:cs typeface="+mn-lt"/>
              </a:rPr>
              <a:t>)</a:t>
            </a:r>
          </a:p>
          <a:p>
            <a:pPr>
              <a:lnSpc>
                <a:spcPts val="2800"/>
              </a:lnSpc>
            </a:pPr>
            <a:endParaRPr lang="en-GB" sz="2400" b="1" dirty="0">
              <a:solidFill>
                <a:schemeClr val="bg2"/>
              </a:solidFill>
              <a:ea typeface="+mn-lt"/>
              <a:cs typeface="+mn-lt"/>
            </a:endParaRPr>
          </a:p>
          <a:p>
            <a:pPr>
              <a:lnSpc>
                <a:spcPts val="2800"/>
              </a:lnSpc>
            </a:pPr>
            <a:endParaRPr lang="en-GB" sz="2400" dirty="0">
              <a:solidFill>
                <a:schemeClr val="bg2"/>
              </a:solidFill>
              <a:ea typeface="+mn-lt"/>
              <a:cs typeface="+mn-lt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4FE6AE6-E2B7-23B7-9F88-F3A69156D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137C74-C15E-9F0E-DA41-8895B42B4E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75687" y="6302031"/>
            <a:ext cx="469581" cy="175313"/>
          </a:xfrm>
        </p:spPr>
        <p:txBody>
          <a:bodyPr/>
          <a:lstStyle/>
          <a:p>
            <a:fld id="{766D6064-FB9F-4877-ADF1-97150FF2D969}" type="slidenum">
              <a:rPr lang="en-GB" smtClean="0">
                <a:solidFill>
                  <a:schemeClr val="tx1"/>
                </a:solidFill>
              </a:rPr>
              <a:pPr/>
              <a:t>14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D7B13B60-ED89-0BDB-3ECB-69CB0DDB3A00}"/>
              </a:ext>
            </a:extLst>
          </p:cNvPr>
          <p:cNvSpPr txBox="1">
            <a:spLocks/>
          </p:cNvSpPr>
          <p:nvPr/>
        </p:nvSpPr>
        <p:spPr>
          <a:xfrm>
            <a:off x="372050" y="966939"/>
            <a:ext cx="4917442" cy="55104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endParaRPr lang="en-US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DDT Viewer is the reference implementation for a DDT display.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kern="0" dirty="0"/>
              <a:t>Images are visualized in the image widget from a data stream or from a FITS file.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kern="0" dirty="0"/>
              <a:t>Controls are provided by auxiliary widgets, e.g.:</a:t>
            </a:r>
          </a:p>
          <a:p>
            <a:pPr marL="800550" lvl="2" indent="-285750"/>
            <a:r>
              <a:rPr lang="en-US" kern="0" dirty="0"/>
              <a:t>Magnification window</a:t>
            </a:r>
          </a:p>
          <a:p>
            <a:pPr marL="800550" lvl="2" indent="-285750"/>
            <a:r>
              <a:rPr lang="en-US" kern="0" dirty="0"/>
              <a:t>Cursor Info</a:t>
            </a:r>
          </a:p>
          <a:p>
            <a:pPr marL="800550" lvl="2" indent="-285750"/>
            <a:r>
              <a:rPr lang="en-US" kern="0" dirty="0"/>
              <a:t>Panning window</a:t>
            </a:r>
          </a:p>
          <a:p>
            <a:pPr marL="800550" lvl="2" indent="-285750"/>
            <a:r>
              <a:rPr lang="en-US" kern="0" dirty="0"/>
              <a:t>Scale Buttons</a:t>
            </a:r>
          </a:p>
          <a:p>
            <a:pPr marL="800550" lvl="2" indent="-285750"/>
            <a:r>
              <a:rPr lang="en-US" kern="0" dirty="0"/>
              <a:t>Flip &amp; Rotate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kern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74A7EA-0AA0-82A4-B4C0-6CCF1446DE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2282" y="723490"/>
            <a:ext cx="6058076" cy="505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50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19D3F316-48A1-2FAF-78AC-F4C3B688D668}"/>
              </a:ext>
            </a:extLst>
          </p:cNvPr>
          <p:cNvSpPr txBox="1">
            <a:spLocks/>
          </p:cNvSpPr>
          <p:nvPr/>
        </p:nvSpPr>
        <p:spPr>
          <a:xfrm>
            <a:off x="442058" y="294846"/>
            <a:ext cx="5653942" cy="7525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800"/>
              </a:lnSpc>
            </a:pPr>
            <a:r>
              <a:rPr lang="en-GB" sz="2400" b="1" dirty="0">
                <a:solidFill>
                  <a:schemeClr val="bg2"/>
                </a:solidFill>
                <a:ea typeface="+mn-lt"/>
                <a:cs typeface="+mn-lt"/>
              </a:rPr>
              <a:t>Viewer Design</a:t>
            </a:r>
            <a:endParaRPr lang="en-GB" sz="2400" dirty="0">
              <a:solidFill>
                <a:schemeClr val="bg2"/>
              </a:solidFill>
              <a:ea typeface="+mn-lt"/>
              <a:cs typeface="+mn-lt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4FE6AE6-E2B7-23B7-9F88-F3A69156D5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137C74-C15E-9F0E-DA41-8895B42B4E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75687" y="6302031"/>
            <a:ext cx="469581" cy="175313"/>
          </a:xfrm>
        </p:spPr>
        <p:txBody>
          <a:bodyPr/>
          <a:lstStyle/>
          <a:p>
            <a:fld id="{766D6064-FB9F-4877-ADF1-97150FF2D969}" type="slidenum">
              <a:rPr lang="en-GB" smtClean="0">
                <a:solidFill>
                  <a:schemeClr val="tx1"/>
                </a:solidFill>
              </a:rPr>
              <a:pPr/>
              <a:t>15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9E557F-5CF5-F94A-78F8-86691AF42F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8123" y="1161401"/>
            <a:ext cx="6414770" cy="5315943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66B8627-9BB0-E9C3-4468-475A938DF935}"/>
              </a:ext>
            </a:extLst>
          </p:cNvPr>
          <p:cNvSpPr txBox="1">
            <a:spLocks/>
          </p:cNvSpPr>
          <p:nvPr/>
        </p:nvSpPr>
        <p:spPr>
          <a:xfrm>
            <a:off x="372050" y="966939"/>
            <a:ext cx="4917442" cy="55104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endParaRPr lang="en-US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The Image Widget plays a central role among the widgets of the DDT toolkit, as it holds a reference to the image data that is displayed.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Images are internally stored in an image buffer.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Widgets communicate using the signal/slot mechanism from Qt.</a:t>
            </a:r>
            <a:endParaRPr lang="en-US" sz="2400" kern="0" dirty="0"/>
          </a:p>
        </p:txBody>
      </p:sp>
    </p:spTree>
    <p:extLst>
      <p:ext uri="{BB962C8B-B14F-4D97-AF65-F5344CB8AC3E}">
        <p14:creationId xmlns:p14="http://schemas.microsoft.com/office/powerpoint/2010/main" val="30072409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C992-7086-59ED-6153-D7DAA23C767B}"/>
              </a:ext>
            </a:extLst>
          </p:cNvPr>
          <p:cNvSpPr txBox="1">
            <a:spLocks/>
          </p:cNvSpPr>
          <p:nvPr/>
        </p:nvSpPr>
        <p:spPr>
          <a:xfrm>
            <a:off x="936624" y="-10522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+mn-lt"/>
                <a:ea typeface="+mn-lt"/>
                <a:cs typeface="+mn-lt"/>
              </a:rPr>
              <a:t>DDT Viewers</a:t>
            </a:r>
            <a:endParaRPr lang="en-GB" dirty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98323B1E-5AD6-6D45-A087-7B681D075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550F06-9C65-4DDB-3090-A0E261E13E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D6064-FB9F-4877-ADF1-97150FF2D969}" type="slidenum">
              <a:rPr lang="en-GB" smtClean="0">
                <a:solidFill>
                  <a:schemeClr val="tx1"/>
                </a:solidFill>
              </a:rPr>
              <a:pPr/>
              <a:t>16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A8ABE27E-B75B-DBAB-A841-F1093F64082C}"/>
              </a:ext>
            </a:extLst>
          </p:cNvPr>
          <p:cNvSpPr txBox="1">
            <a:spLocks/>
          </p:cNvSpPr>
          <p:nvPr/>
        </p:nvSpPr>
        <p:spPr>
          <a:xfrm>
            <a:off x="820083" y="1370229"/>
            <a:ext cx="7275702" cy="35693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ts val="24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Configurable layout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B1DBF72-7CEB-CE5A-AB58-275BC15153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3522" y="972921"/>
            <a:ext cx="4343400" cy="45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24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1C1EBB-F5B7-F015-FB78-84F722C44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8416" y="85092"/>
            <a:ext cx="6659610" cy="55571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5CC992-7086-59ED-6153-D7DAA23C767B}"/>
              </a:ext>
            </a:extLst>
          </p:cNvPr>
          <p:cNvSpPr txBox="1">
            <a:spLocks/>
          </p:cNvSpPr>
          <p:nvPr/>
        </p:nvSpPr>
        <p:spPr>
          <a:xfrm>
            <a:off x="936624" y="-10522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+mn-lt"/>
                <a:ea typeface="+mn-lt"/>
                <a:cs typeface="+mn-lt"/>
              </a:rPr>
              <a:t>DDT Viewers</a:t>
            </a:r>
            <a:endParaRPr lang="en-GB" dirty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98323B1E-5AD6-6D45-A087-7B681D075C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550F06-9C65-4DDB-3090-A0E261E13E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D6064-FB9F-4877-ADF1-97150FF2D969}" type="slidenum">
              <a:rPr lang="en-GB" smtClean="0">
                <a:solidFill>
                  <a:schemeClr val="tx1"/>
                </a:solidFill>
              </a:rPr>
              <a:pPr/>
              <a:t>17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A8ABE27E-B75B-DBAB-A841-F1093F64082C}"/>
              </a:ext>
            </a:extLst>
          </p:cNvPr>
          <p:cNvSpPr txBox="1">
            <a:spLocks/>
          </p:cNvSpPr>
          <p:nvPr/>
        </p:nvSpPr>
        <p:spPr>
          <a:xfrm>
            <a:off x="820083" y="1370229"/>
            <a:ext cx="7275702" cy="35693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ts val="24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Configurable layout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109CC5-A3FC-FCFB-589C-9ED2EAF810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2239" y="723490"/>
            <a:ext cx="4343755" cy="39488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0212E31-EAFF-4A53-B350-031C850BF1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3894" y="1426336"/>
            <a:ext cx="3619500" cy="25431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A6693F-D661-417B-73FD-88D3309473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2813" y="1506352"/>
            <a:ext cx="2449654" cy="241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265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C992-7086-59ED-6153-D7DAA23C767B}"/>
              </a:ext>
            </a:extLst>
          </p:cNvPr>
          <p:cNvSpPr txBox="1">
            <a:spLocks/>
          </p:cNvSpPr>
          <p:nvPr/>
        </p:nvSpPr>
        <p:spPr>
          <a:xfrm>
            <a:off x="936624" y="-10522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+mn-lt"/>
                <a:ea typeface="+mn-lt"/>
                <a:cs typeface="+mn-lt"/>
              </a:rPr>
              <a:t>DDT Viewers</a:t>
            </a:r>
            <a:endParaRPr lang="en-GB" dirty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98323B1E-5AD6-6D45-A087-7B681D075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550F06-9C65-4DDB-3090-A0E261E13E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D6064-FB9F-4877-ADF1-97150FF2D969}" type="slidenum">
              <a:rPr lang="en-GB" smtClean="0">
                <a:solidFill>
                  <a:schemeClr val="tx1"/>
                </a:solidFill>
              </a:rPr>
              <a:pPr/>
              <a:t>18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A8ABE27E-B75B-DBAB-A841-F1093F64082C}"/>
              </a:ext>
            </a:extLst>
          </p:cNvPr>
          <p:cNvSpPr txBox="1">
            <a:spLocks/>
          </p:cNvSpPr>
          <p:nvPr/>
        </p:nvSpPr>
        <p:spPr>
          <a:xfrm>
            <a:off x="820083" y="1370229"/>
            <a:ext cx="7275702" cy="35693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ts val="24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Generic Multi-stream viewer.</a:t>
            </a:r>
            <a:endParaRPr lang="en-GB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1C4218-E346-9D5E-5785-949E6496AD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2423" y="1803207"/>
            <a:ext cx="2415511" cy="434312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9F0A357-AC82-DBA8-D84D-2A3AFFFB3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865" y="2282580"/>
            <a:ext cx="6869581" cy="3863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00844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C992-7086-59ED-6153-D7DAA23C767B}"/>
              </a:ext>
            </a:extLst>
          </p:cNvPr>
          <p:cNvSpPr txBox="1">
            <a:spLocks/>
          </p:cNvSpPr>
          <p:nvPr/>
        </p:nvSpPr>
        <p:spPr>
          <a:xfrm>
            <a:off x="936624" y="-10522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+mn-lt"/>
                <a:ea typeface="+mn-lt"/>
                <a:cs typeface="+mn-lt"/>
              </a:rPr>
              <a:t>DDT Widgets</a:t>
            </a:r>
            <a:endParaRPr lang="en-GB" dirty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98323B1E-5AD6-6D45-A087-7B681D075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550F06-9C65-4DDB-3090-A0E261E13E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D6064-FB9F-4877-ADF1-97150FF2D969}" type="slidenum">
              <a:rPr lang="en-GB" smtClean="0">
                <a:solidFill>
                  <a:schemeClr val="tx1"/>
                </a:solidFill>
              </a:rPr>
              <a:pPr/>
              <a:t>19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85E6C8A-9DD7-3B67-8B14-C5C4979105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39408" y="2253944"/>
            <a:ext cx="1639889" cy="163988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936563E-17A8-1E3D-E908-F0C708C171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81153" y="3429000"/>
            <a:ext cx="1862729" cy="21454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11E5CB-126D-7A4F-045B-8A0D31B0E3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5786" y="1424660"/>
            <a:ext cx="2943225" cy="11334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573B773-C71D-2C69-3E3F-27F351C98B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55786" y="2639572"/>
            <a:ext cx="3152775" cy="9334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1DEEBA2-F3AD-2986-D1A5-4B48E280ED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90729" y="1395601"/>
            <a:ext cx="2428875" cy="8858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1E17E1F-C55E-7CA5-F9A8-84A05AFC4C2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79785" y="3692085"/>
            <a:ext cx="1476375" cy="162877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9F0E164-D7EC-99FC-4083-3D5F81D445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03398" y="3757101"/>
            <a:ext cx="1524000" cy="161925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DDB0344-E4C0-6A50-77F8-04664E165A0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9325" y="5521360"/>
            <a:ext cx="11353800" cy="828675"/>
          </a:xfrm>
          <a:prstGeom prst="rect">
            <a:avLst/>
          </a:prstGeom>
        </p:spPr>
      </p:pic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CC0DE695-AE0F-1289-023F-326EDA057744}"/>
              </a:ext>
            </a:extLst>
          </p:cNvPr>
          <p:cNvSpPr txBox="1">
            <a:spLocks/>
          </p:cNvSpPr>
          <p:nvPr/>
        </p:nvSpPr>
        <p:spPr>
          <a:xfrm>
            <a:off x="388199" y="1247552"/>
            <a:ext cx="5500404" cy="40733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endParaRPr lang="en-US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DDT </a:t>
            </a:r>
            <a:r>
              <a:rPr lang="en-US" sz="2400" b="0" i="0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widgets that are implemented as Qt Designer Plugins.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u="none" strike="noStrike" baseline="0" dirty="0">
                <a:solidFill>
                  <a:srgbClr val="404040"/>
                </a:solidFill>
                <a:latin typeface="Lato" panose="020F0502020204030203" pitchFamily="34" charset="0"/>
              </a:rPr>
              <a:t>All widgets are contained in one single shared library.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4826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C992-7086-59ED-6153-D7DAA23C767B}"/>
              </a:ext>
            </a:extLst>
          </p:cNvPr>
          <p:cNvSpPr txBox="1">
            <a:spLocks/>
          </p:cNvSpPr>
          <p:nvPr/>
        </p:nvSpPr>
        <p:spPr>
          <a:xfrm>
            <a:off x="936624" y="-10522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+mn-lt"/>
                <a:ea typeface="+mn-lt"/>
                <a:cs typeface="+mn-lt"/>
              </a:rPr>
              <a:t>DDT Widgets</a:t>
            </a:r>
            <a:endParaRPr lang="en-GB" dirty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98323B1E-5AD6-6D45-A087-7B681D075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550F06-9C65-4DDB-3090-A0E261E13E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D6064-FB9F-4877-ADF1-97150FF2D969}" type="slidenum">
              <a:rPr lang="en-GB" smtClean="0">
                <a:solidFill>
                  <a:schemeClr val="tx1"/>
                </a:solidFill>
              </a:rPr>
              <a:pPr/>
              <a:t>20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A8ABE27E-B75B-DBAB-A841-F1093F64082C}"/>
              </a:ext>
            </a:extLst>
          </p:cNvPr>
          <p:cNvSpPr txBox="1">
            <a:spLocks/>
          </p:cNvSpPr>
          <p:nvPr/>
        </p:nvSpPr>
        <p:spPr>
          <a:xfrm>
            <a:off x="820083" y="1370229"/>
            <a:ext cx="5324475" cy="35693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ts val="24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dirty="0"/>
              <a:t>UI files can be created using Qt Designer. DDT Provide a set of widgets.</a:t>
            </a:r>
          </a:p>
          <a:p>
            <a:pPr marL="285750" indent="-285750">
              <a:lnSpc>
                <a:spcPts val="24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GB" sz="1400" dirty="0"/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BDF94FA8-63BB-34DC-67DB-D2EB1F2752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622" y="2234901"/>
            <a:ext cx="4919891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CursorInfoWidget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self.logger.Write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(2, "Attach signals/slots for DDT Cursor Info Widget.")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QObject.connect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(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latin typeface="Consolas" panose="020B0609020204030204" pitchFamily="49" charset="0"/>
              </a:rPr>
              <a:t> 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self.ui.ddtImageWidget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latin typeface="Consolas" panose="020B0609020204030204" pitchFamily="49" charset="0"/>
              </a:rPr>
              <a:t> 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SIGNAL("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CursorInfo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(double, double, double,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QString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QString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)"), </a:t>
            </a:r>
            <a:r>
              <a:rPr kumimoji="0" lang="en-US" altLang="en-US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    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self.ui.ddtCursorInfoWidget.CursorInfo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QObject.connect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(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self.ui.ddtImageWidget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 SIGNAL("Reset()"),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latin typeface="Consolas" panose="020B0609020204030204" pitchFamily="49" charset="0"/>
              </a:rPr>
              <a:t> 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self.ui.ddtCursorInfoWidget.Reset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0D80BE-475F-C894-7D66-234833AC71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9" y="2027969"/>
            <a:ext cx="5914803" cy="369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364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B6C3658-CD43-CEFC-922E-D8432E1FC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6610" y="3458767"/>
            <a:ext cx="3580590" cy="29964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5CC992-7086-59ED-6153-D7DAA23C767B}"/>
              </a:ext>
            </a:extLst>
          </p:cNvPr>
          <p:cNvSpPr txBox="1">
            <a:spLocks/>
          </p:cNvSpPr>
          <p:nvPr/>
        </p:nvSpPr>
        <p:spPr>
          <a:xfrm>
            <a:off x="936624" y="-10522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+mn-lt"/>
                <a:ea typeface="+mn-lt"/>
                <a:cs typeface="+mn-lt"/>
              </a:rPr>
              <a:t>DDT Dialogs</a:t>
            </a:r>
            <a:endParaRPr lang="en-GB" dirty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98323B1E-5AD6-6D45-A087-7B681D075C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550F06-9C65-4DDB-3090-A0E261E13E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D6064-FB9F-4877-ADF1-97150FF2D969}" type="slidenum">
              <a:rPr lang="en-GB" smtClean="0">
                <a:solidFill>
                  <a:schemeClr val="tx1"/>
                </a:solidFill>
              </a:rPr>
              <a:pPr/>
              <a:t>21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0434C8-8688-E16F-4000-40CDC19452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059" y="526908"/>
            <a:ext cx="3675643" cy="47706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030E7E-C6D5-2D2B-7A63-62A672630A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3341" y="2925523"/>
            <a:ext cx="3978518" cy="39226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CD83B9-7831-B5D9-2F9E-ABB0EB8F1E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4672" y="988197"/>
            <a:ext cx="3430575" cy="247087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173C16-75C6-5939-4026-4FB78D3355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59010" y="2269127"/>
            <a:ext cx="3937741" cy="32953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D08D68-F6DE-CF94-2D00-A761A55C607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04847" y="3504646"/>
            <a:ext cx="2592058" cy="3029468"/>
          </a:xfrm>
          <a:prstGeom prst="rect">
            <a:avLst/>
          </a:prstGeom>
        </p:spPr>
      </p:pic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463546CE-5236-CED1-9A51-42FF6B31F754}"/>
              </a:ext>
            </a:extLst>
          </p:cNvPr>
          <p:cNvSpPr txBox="1">
            <a:spLocks/>
          </p:cNvSpPr>
          <p:nvPr/>
        </p:nvSpPr>
        <p:spPr>
          <a:xfrm>
            <a:off x="388199" y="1247552"/>
            <a:ext cx="3614730" cy="40733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endParaRPr lang="en-US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Several dialogs for various purposes.</a:t>
            </a:r>
            <a:endParaRPr lang="en-US" sz="2400" b="0" i="0" dirty="0">
              <a:solidFill>
                <a:srgbClr val="404040"/>
              </a:solidFill>
              <a:effectLst/>
              <a:latin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Customizable list of dialogs.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C095B83-0889-50EF-6C6C-84D9389DEC1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85391" y="34128"/>
            <a:ext cx="4358231" cy="371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8655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C992-7086-59ED-6153-D7DAA23C767B}"/>
              </a:ext>
            </a:extLst>
          </p:cNvPr>
          <p:cNvSpPr txBox="1">
            <a:spLocks/>
          </p:cNvSpPr>
          <p:nvPr/>
        </p:nvSpPr>
        <p:spPr>
          <a:xfrm>
            <a:off x="936624" y="-10522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+mn-lt"/>
                <a:ea typeface="+mn-lt"/>
                <a:cs typeface="+mn-lt"/>
              </a:rPr>
              <a:t>DDT Dialogs</a:t>
            </a:r>
            <a:endParaRPr lang="en-GB" dirty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98323B1E-5AD6-6D45-A087-7B681D075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550F06-9C65-4DDB-3090-A0E261E13E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D6064-FB9F-4877-ADF1-97150FF2D969}" type="slidenum">
              <a:rPr lang="en-GB" smtClean="0">
                <a:solidFill>
                  <a:schemeClr val="tx1"/>
                </a:solidFill>
              </a:rPr>
              <a:pPr/>
              <a:t>22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463546CE-5236-CED1-9A51-42FF6B31F754}"/>
              </a:ext>
            </a:extLst>
          </p:cNvPr>
          <p:cNvSpPr txBox="1">
            <a:spLocks/>
          </p:cNvSpPr>
          <p:nvPr/>
        </p:nvSpPr>
        <p:spPr>
          <a:xfrm>
            <a:off x="388199" y="1247552"/>
            <a:ext cx="3614730" cy="40733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kern="0" dirty="0"/>
              <a:t>Metadata Sample Dialog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kern="0" dirty="0"/>
              <a:t>Monitor Sample Dialog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6FE8571-502D-8A70-E6E3-7A18938F78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3236" y="217764"/>
            <a:ext cx="6656734" cy="598802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87A5344-E130-6568-F1C0-0DE815D99A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1071" y="463110"/>
            <a:ext cx="5972175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54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C992-7086-59ED-6153-D7DAA23C767B}"/>
              </a:ext>
            </a:extLst>
          </p:cNvPr>
          <p:cNvSpPr txBox="1">
            <a:spLocks/>
          </p:cNvSpPr>
          <p:nvPr/>
        </p:nvSpPr>
        <p:spPr>
          <a:xfrm>
            <a:off x="936624" y="-10522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+mn-lt"/>
                <a:ea typeface="+mn-lt"/>
                <a:cs typeface="+mn-lt"/>
              </a:rPr>
              <a:t>DDT Graphics</a:t>
            </a:r>
            <a:endParaRPr lang="en-GB" dirty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98323B1E-5AD6-6D45-A087-7B681D075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550F06-9C65-4DDB-3090-A0E261E13E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D6064-FB9F-4877-ADF1-97150FF2D969}" type="slidenum">
              <a:rPr lang="en-GB" smtClean="0">
                <a:solidFill>
                  <a:schemeClr val="tx1"/>
                </a:solidFill>
              </a:rPr>
              <a:pPr/>
              <a:t>23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1E5D51-48C7-389D-C0BB-2AADD3D1CA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1337" y="557514"/>
            <a:ext cx="6562725" cy="51625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E26204-083F-3387-5444-769DF1FFDA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6624" y="1643062"/>
            <a:ext cx="3257550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2149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C992-7086-59ED-6153-D7DAA23C767B}"/>
              </a:ext>
            </a:extLst>
          </p:cNvPr>
          <p:cNvSpPr txBox="1">
            <a:spLocks/>
          </p:cNvSpPr>
          <p:nvPr/>
        </p:nvSpPr>
        <p:spPr>
          <a:xfrm>
            <a:off x="936624" y="-10522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+mn-lt"/>
                <a:ea typeface="+mn-lt"/>
                <a:cs typeface="+mn-lt"/>
              </a:rPr>
              <a:t>DDT Overlays</a:t>
            </a:r>
            <a:endParaRPr lang="en-GB" dirty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98323B1E-5AD6-6D45-A087-7B681D075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550F06-9C65-4DDB-3090-A0E261E13E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D6064-FB9F-4877-ADF1-97150FF2D969}" type="slidenum">
              <a:rPr lang="en-GB" smtClean="0">
                <a:solidFill>
                  <a:schemeClr val="tx1"/>
                </a:solidFill>
              </a:rPr>
              <a:pPr/>
              <a:t>24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4A2C0-039D-45A3-D546-A531BF7AFB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1079" y="1272182"/>
            <a:ext cx="6057033" cy="5810618"/>
          </a:xfrm>
          <a:prstGeom prst="rect">
            <a:avLst/>
          </a:prstGeom>
        </p:spPr>
      </p:pic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5BD69CB1-1DA9-2A4F-2B2A-58D4B981139B}"/>
              </a:ext>
            </a:extLst>
          </p:cNvPr>
          <p:cNvSpPr txBox="1">
            <a:spLocks/>
          </p:cNvSpPr>
          <p:nvPr/>
        </p:nvSpPr>
        <p:spPr>
          <a:xfrm>
            <a:off x="652495" y="1272182"/>
            <a:ext cx="3565650" cy="35693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ts val="24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dirty="0"/>
              <a:t>Static definition of graphics.</a:t>
            </a:r>
          </a:p>
          <a:p>
            <a:pPr marL="285750" indent="-285750">
              <a:lnSpc>
                <a:spcPts val="24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dirty="0"/>
              <a:t>User has control to show/hide these graphics.</a:t>
            </a:r>
          </a:p>
          <a:p>
            <a:pPr marL="285750" indent="-285750">
              <a:lnSpc>
                <a:spcPts val="24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dirty="0"/>
              <a:t>API for fine control.</a:t>
            </a:r>
          </a:p>
          <a:p>
            <a:pPr marL="285750" indent="-285750">
              <a:lnSpc>
                <a:spcPts val="24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dirty="0"/>
              <a:t>Overlay Format (JSON)</a:t>
            </a:r>
          </a:p>
          <a:p>
            <a:pPr marL="285750" indent="-285750">
              <a:lnSpc>
                <a:spcPts val="24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GB" sz="14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CD945B3-662E-B52A-2ABA-01D419E93C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0828" y="3154889"/>
            <a:ext cx="4301965" cy="3373231"/>
          </a:xfrm>
          <a:prstGeom prst="rect">
            <a:avLst/>
          </a:prstGeom>
        </p:spPr>
      </p:pic>
      <p:sp>
        <p:nvSpPr>
          <p:cNvPr id="13" name="Arrow: Curved Up 12">
            <a:extLst>
              <a:ext uri="{FF2B5EF4-FFF2-40B4-BE49-F238E27FC236}">
                <a16:creationId xmlns:a16="http://schemas.microsoft.com/office/drawing/2014/main" id="{DE99082B-A4E7-E2D8-59C3-2D715BCDD95F}"/>
              </a:ext>
            </a:extLst>
          </p:cNvPr>
          <p:cNvSpPr/>
          <p:nvPr/>
        </p:nvSpPr>
        <p:spPr>
          <a:xfrm rot="19181516">
            <a:off x="6494410" y="4010390"/>
            <a:ext cx="2438400" cy="823162"/>
          </a:xfrm>
          <a:prstGeom prst="curvedUpArrow">
            <a:avLst>
              <a:gd name="adj1" fmla="val 25000"/>
              <a:gd name="adj2" fmla="val 50000"/>
              <a:gd name="adj3" fmla="val 17613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43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C992-7086-59ED-6153-D7DAA23C767B}"/>
              </a:ext>
            </a:extLst>
          </p:cNvPr>
          <p:cNvSpPr txBox="1">
            <a:spLocks/>
          </p:cNvSpPr>
          <p:nvPr/>
        </p:nvSpPr>
        <p:spPr>
          <a:xfrm>
            <a:off x="936624" y="-10522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+mn-lt"/>
                <a:ea typeface="+mn-lt"/>
                <a:cs typeface="+mn-lt"/>
              </a:rPr>
              <a:t>DDT Overlays</a:t>
            </a:r>
            <a:endParaRPr lang="en-GB" dirty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98323B1E-5AD6-6D45-A087-7B681D075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550F06-9C65-4DDB-3090-A0E261E13E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D6064-FB9F-4877-ADF1-97150FF2D969}" type="slidenum">
              <a:rPr lang="en-GB" smtClean="0">
                <a:solidFill>
                  <a:schemeClr val="tx1"/>
                </a:solidFill>
              </a:rPr>
              <a:pPr/>
              <a:t>25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7" name="Picture 6" descr="A screen shot of a computer&#10;&#10;Description automatically generated">
            <a:extLst>
              <a:ext uri="{FF2B5EF4-FFF2-40B4-BE49-F238E27FC236}">
                <a16:creationId xmlns:a16="http://schemas.microsoft.com/office/drawing/2014/main" id="{0A569006-6EFE-28E6-18D3-AFE9B7D495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365" y="557514"/>
            <a:ext cx="5480149" cy="584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1245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C992-7086-59ED-6153-D7DAA23C767B}"/>
              </a:ext>
            </a:extLst>
          </p:cNvPr>
          <p:cNvSpPr txBox="1">
            <a:spLocks/>
          </p:cNvSpPr>
          <p:nvPr/>
        </p:nvSpPr>
        <p:spPr>
          <a:xfrm>
            <a:off x="936624" y="-10522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1" i="0" u="none" strike="noStrike" kern="1200" cap="none" spc="0" normalizeH="0" baseline="0" noProof="0" dirty="0">
                <a:ln>
                  <a:noFill/>
                </a:ln>
                <a:solidFill>
                  <a:srgbClr val="0077BE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DDT Plot Viewer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0077BE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98323B1E-5AD6-6D45-A087-7B681D075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550F06-9C65-4DDB-3090-A0E261E13E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6D6064-FB9F-4877-ADF1-97150FF2D969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A8ABE27E-B75B-DBAB-A841-F1093F64082C}"/>
              </a:ext>
            </a:extLst>
          </p:cNvPr>
          <p:cNvSpPr txBox="1">
            <a:spLocks/>
          </p:cNvSpPr>
          <p:nvPr/>
        </p:nvSpPr>
        <p:spPr>
          <a:xfrm>
            <a:off x="468313" y="1445487"/>
            <a:ext cx="2804180" cy="113607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ts val="2400"/>
              </a:lnSpc>
              <a:spcBef>
                <a:spcPts val="800"/>
              </a:spcBef>
              <a:spcAft>
                <a:spcPts val="0"/>
              </a:spcAft>
              <a:buClr>
                <a:srgbClr val="0077B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Plots Viewer.</a:t>
            </a:r>
          </a:p>
          <a:p>
            <a:pPr marL="285750" marR="0" lvl="0" indent="-285750" algn="l" defTabSz="914400" rtl="0" eaLnBrk="1" fontAlgn="auto" latinLnBrk="0" hangingPunct="1">
              <a:lnSpc>
                <a:spcPts val="2400"/>
              </a:lnSpc>
              <a:spcBef>
                <a:spcPts val="800"/>
              </a:spcBef>
              <a:spcAft>
                <a:spcPts val="0"/>
              </a:spcAft>
              <a:buClr>
                <a:srgbClr val="0077B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JSON configuration file.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E92FE73-DC1B-CDDD-5853-86255D239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701" y="1445487"/>
            <a:ext cx="7808199" cy="470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2D961A-E43F-AC27-8B64-3F86ED5F53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100" y="2728628"/>
            <a:ext cx="3067050" cy="3095625"/>
          </a:xfrm>
          <a:prstGeom prst="rect">
            <a:avLst/>
          </a:prstGeom>
        </p:spPr>
      </p:pic>
      <p:sp>
        <p:nvSpPr>
          <p:cNvPr id="6" name="Arrow: Curved Up 5">
            <a:extLst>
              <a:ext uri="{FF2B5EF4-FFF2-40B4-BE49-F238E27FC236}">
                <a16:creationId xmlns:a16="http://schemas.microsoft.com/office/drawing/2014/main" id="{D220B971-EDAC-0492-644F-8FEEB90B156B}"/>
              </a:ext>
            </a:extLst>
          </p:cNvPr>
          <p:cNvSpPr/>
          <p:nvPr/>
        </p:nvSpPr>
        <p:spPr>
          <a:xfrm rot="20539043">
            <a:off x="3343995" y="3269589"/>
            <a:ext cx="2337052" cy="834326"/>
          </a:xfrm>
          <a:prstGeom prst="curvedUpArrow">
            <a:avLst>
              <a:gd name="adj1" fmla="val 25000"/>
              <a:gd name="adj2" fmla="val 50000"/>
              <a:gd name="adj3" fmla="val 17613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60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BB92A15-186B-5BD9-D263-3B6475D049DE}"/>
              </a:ext>
            </a:extLst>
          </p:cNvPr>
          <p:cNvSpPr txBox="1">
            <a:spLocks/>
          </p:cNvSpPr>
          <p:nvPr/>
        </p:nvSpPr>
        <p:spPr>
          <a:xfrm>
            <a:off x="937847" y="1576800"/>
            <a:ext cx="10316307" cy="372201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Remote Control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AA970F0-2BB3-4627-54F4-9803814A0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DC8577-F14D-DC22-3663-0E0046A065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D6064-FB9F-4877-ADF1-97150FF2D969}" type="slidenum">
              <a:rPr lang="en-GB" smtClean="0"/>
              <a:pPr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8813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19D3F316-48A1-2FAF-78AC-F4C3B688D668}"/>
              </a:ext>
            </a:extLst>
          </p:cNvPr>
          <p:cNvSpPr txBox="1">
            <a:spLocks/>
          </p:cNvSpPr>
          <p:nvPr/>
        </p:nvSpPr>
        <p:spPr>
          <a:xfrm>
            <a:off x="6807693" y="434466"/>
            <a:ext cx="4820862" cy="33358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A3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A3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emote Control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A300"/>
              </a:solidFill>
              <a:effectLst/>
              <a:uLnTx/>
              <a:uFillTx/>
              <a:latin typeface="Arial"/>
              <a:ea typeface="+mn-lt"/>
              <a:cs typeface="Arial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4FE6AE6-E2B7-23B7-9F88-F3A69156D5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137C74-C15E-9F0E-DA41-8895B42B4E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8824" y="6458401"/>
            <a:ext cx="469581" cy="175313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6D6064-FB9F-4877-ADF1-97150FF2D969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99BB06B-4970-0461-2ECF-5ED51DE0442C}"/>
              </a:ext>
            </a:extLst>
          </p:cNvPr>
          <p:cNvSpPr txBox="1">
            <a:spLocks/>
          </p:cNvSpPr>
          <p:nvPr/>
        </p:nvSpPr>
        <p:spPr>
          <a:xfrm>
            <a:off x="6665760" y="1310767"/>
            <a:ext cx="4810125" cy="219617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800"/>
              </a:spcBef>
              <a:spcAft>
                <a:spcPts val="0"/>
              </a:spcAft>
              <a:buClr>
                <a:srgbClr val="0077BE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The DDT GUI have the capability to be called from local or remote C++ applications and python scripts via corresponding APIs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FAE9CF-67DE-A890-F087-302A5AC4E9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38" y="221073"/>
            <a:ext cx="6412156" cy="537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4864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19D3F316-48A1-2FAF-78AC-F4C3B688D668}"/>
              </a:ext>
            </a:extLst>
          </p:cNvPr>
          <p:cNvSpPr txBox="1">
            <a:spLocks/>
          </p:cNvSpPr>
          <p:nvPr/>
        </p:nvSpPr>
        <p:spPr>
          <a:xfrm>
            <a:off x="5728949" y="264140"/>
            <a:ext cx="4820862" cy="33358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A3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A3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emote Control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A300"/>
              </a:solidFill>
              <a:effectLst/>
              <a:uLnTx/>
              <a:uFillTx/>
              <a:latin typeface="Arial"/>
              <a:ea typeface="+mn-lt"/>
              <a:cs typeface="Arial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4FE6AE6-E2B7-23B7-9F88-F3A69156D5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137C74-C15E-9F0E-DA41-8895B42B4E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8824" y="6458401"/>
            <a:ext cx="469581" cy="175313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6D6064-FB9F-4877-ADF1-97150FF2D969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E24F95-4554-465F-DFD0-8352874F5E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300" y="723490"/>
            <a:ext cx="3542040" cy="5130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CBB562-B2F3-37FB-6A64-93DFB146E9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4745" y="1320151"/>
            <a:ext cx="4588797" cy="4217697"/>
          </a:xfrm>
          <a:prstGeom prst="rect">
            <a:avLst/>
          </a:prstGeom>
        </p:spPr>
      </p:pic>
      <p:sp>
        <p:nvSpPr>
          <p:cNvPr id="11" name="Arrow: Left-Right 10">
            <a:extLst>
              <a:ext uri="{FF2B5EF4-FFF2-40B4-BE49-F238E27FC236}">
                <a16:creationId xmlns:a16="http://schemas.microsoft.com/office/drawing/2014/main" id="{2C6B5385-B0C3-1FAF-0961-381AD0CEF5F6}"/>
              </a:ext>
            </a:extLst>
          </p:cNvPr>
          <p:cNvSpPr/>
          <p:nvPr/>
        </p:nvSpPr>
        <p:spPr>
          <a:xfrm>
            <a:off x="4597340" y="2844800"/>
            <a:ext cx="2675467" cy="406400"/>
          </a:xfrm>
          <a:prstGeom prst="left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738FF4E-6DD5-AFE5-F0EF-89559AEEEE71}"/>
              </a:ext>
            </a:extLst>
          </p:cNvPr>
          <p:cNvSpPr txBox="1">
            <a:spLocks/>
          </p:cNvSpPr>
          <p:nvPr/>
        </p:nvSpPr>
        <p:spPr>
          <a:xfrm>
            <a:off x="2145282" y="108210"/>
            <a:ext cx="4160309" cy="58277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+mn-lt"/>
                <a:ea typeface="+mn-lt"/>
                <a:cs typeface="+mn-lt"/>
              </a:rPr>
              <a:t>Client</a:t>
            </a:r>
            <a:endParaRPr lang="en-GB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907A0F2-A222-3B5A-4DAA-B10F76655471}"/>
              </a:ext>
            </a:extLst>
          </p:cNvPr>
          <p:cNvSpPr txBox="1">
            <a:spLocks/>
          </p:cNvSpPr>
          <p:nvPr/>
        </p:nvSpPr>
        <p:spPr>
          <a:xfrm>
            <a:off x="9056545" y="690987"/>
            <a:ext cx="4160309" cy="58277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+mn-lt"/>
                <a:ea typeface="+mn-lt"/>
                <a:cs typeface="+mn-lt"/>
              </a:rPr>
              <a:t>Server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46748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94FE6AE6-E2B7-23B7-9F88-F3A69156D5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137C74-C15E-9F0E-DA41-8895B42B4E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8824" y="6458401"/>
            <a:ext cx="469581" cy="175313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6D6064-FB9F-4877-ADF1-97150FF2D969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738FF4E-6DD5-AFE5-F0EF-89559AEEEE71}"/>
              </a:ext>
            </a:extLst>
          </p:cNvPr>
          <p:cNvSpPr txBox="1">
            <a:spLocks/>
          </p:cNvSpPr>
          <p:nvPr/>
        </p:nvSpPr>
        <p:spPr>
          <a:xfrm>
            <a:off x="1078482" y="247910"/>
            <a:ext cx="4160309" cy="58277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+mn-lt"/>
                <a:ea typeface="+mn-lt"/>
                <a:cs typeface="+mn-lt"/>
              </a:rPr>
              <a:t>What’s Next</a:t>
            </a:r>
            <a:endParaRPr lang="en-GB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F7E4843D-55E7-4CBF-022D-26DD53FFEA70}"/>
              </a:ext>
            </a:extLst>
          </p:cNvPr>
          <p:cNvSpPr txBox="1">
            <a:spLocks/>
          </p:cNvSpPr>
          <p:nvPr/>
        </p:nvSpPr>
        <p:spPr>
          <a:xfrm>
            <a:off x="652494" y="1272183"/>
            <a:ext cx="6714464" cy="14365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ts val="24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dirty="0"/>
              <a:t>Porting to DevEnv6 (Qt6)</a:t>
            </a:r>
          </a:p>
          <a:p>
            <a:pPr marL="285750" indent="-285750">
              <a:lnSpc>
                <a:spcPts val="24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dirty="0"/>
              <a:t>Library to simplify the creation of custom widgets.</a:t>
            </a:r>
          </a:p>
          <a:p>
            <a:pPr marL="285750" indent="-285750">
              <a:lnSpc>
                <a:spcPts val="24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1227820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err="1"/>
              <a:t>european</a:t>
            </a:r>
            <a:r>
              <a:rPr lang="en-GB" dirty="0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9882" y="3496452"/>
            <a:ext cx="5916118" cy="1682212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A300"/>
                </a:solidFill>
                <a:latin typeface="Arial"/>
              </a:rPr>
              <a:t>Luigi Andolfato; Diego Del Valle; Sylvie Feyrin; Arturo Hoffstadt; Mario Kiekebusch; Jens Knudstrup; Christoph Moins; Ivan Muñoz; Dan Popovic; Claudio Reinero; Calle Rosenquist; Paola Sivera; Ricardo Schmutzer; Piotr Szubiakowski</a:t>
            </a:r>
          </a:p>
          <a:p>
            <a:endParaRPr lang="en-GB" dirty="0"/>
          </a:p>
        </p:txBody>
      </p:sp>
      <p:pic>
        <p:nvPicPr>
          <p:cNvPr id="2" name="Picture 1" descr="A qr code with a few squares&#10;&#10;Description automatically generated">
            <a:extLst>
              <a:ext uri="{FF2B5EF4-FFF2-40B4-BE49-F238E27FC236}">
                <a16:creationId xmlns:a16="http://schemas.microsoft.com/office/drawing/2014/main" id="{3D1AAAE5-AF8C-648D-4FB9-E065CAE48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1826" y="2523756"/>
            <a:ext cx="1857619" cy="186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d_2.2_ESO_template_final.potx" id="{7591B3CC-3920-4B45-AB62-9D47BD30E5F2}" vid="{467B0F51-1F43-4296-97EB-BCE3CEBC867B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TT_4" id="{6FC33D66-2BEC-E145-8011-16C20F18B138}" vid="{BB1638D2-993A-6F4F-82CC-2FEFA52012B6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d_2.2_ESO_template_final</Template>
  <TotalTime>0</TotalTime>
  <Words>806</Words>
  <Application>Microsoft Office PowerPoint</Application>
  <PresentationFormat>Widescreen</PresentationFormat>
  <Paragraphs>182</Paragraphs>
  <Slides>31</Slides>
  <Notes>28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2" baseType="lpstr">
      <vt:lpstr>Arial</vt:lpstr>
      <vt:lpstr>Calibri</vt:lpstr>
      <vt:lpstr>Consolas</vt:lpstr>
      <vt:lpstr>Courier New</vt:lpstr>
      <vt:lpstr>Georgia</vt:lpstr>
      <vt:lpstr>Lato</vt:lpstr>
      <vt:lpstr>Times New Roman</vt:lpstr>
      <vt:lpstr>Wingdings</vt:lpstr>
      <vt:lpstr>Office</vt:lpstr>
      <vt:lpstr>1_Office Theme</vt:lpstr>
      <vt:lpstr>think-cell Folie</vt:lpstr>
      <vt:lpstr>Data Display Tool (DDT)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ESO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amet, con sectetuer adipiscing commodo ligula dolor.</dc:title>
  <dc:creator>Martin Wallner</dc:creator>
  <cp:lastModifiedBy>Mario Kiekebusch</cp:lastModifiedBy>
  <cp:revision>128</cp:revision>
  <cp:lastPrinted>2022-12-12T15:42:42Z</cp:lastPrinted>
  <dcterms:created xsi:type="dcterms:W3CDTF">2022-12-08T12:18:25Z</dcterms:created>
  <dcterms:modified xsi:type="dcterms:W3CDTF">2024-12-02T17:59:33Z</dcterms:modified>
</cp:coreProperties>
</file>