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38" r:id="rId2"/>
    <p:sldId id="294" r:id="rId3"/>
    <p:sldId id="295" r:id="rId4"/>
    <p:sldId id="330" r:id="rId5"/>
    <p:sldId id="300" r:id="rId6"/>
    <p:sldId id="323" r:id="rId7"/>
    <p:sldId id="310" r:id="rId8"/>
    <p:sldId id="297" r:id="rId9"/>
    <p:sldId id="337" r:id="rId10"/>
    <p:sldId id="309" r:id="rId11"/>
    <p:sldId id="339" r:id="rId12"/>
    <p:sldId id="302" r:id="rId13"/>
    <p:sldId id="312" r:id="rId14"/>
    <p:sldId id="313" r:id="rId15"/>
    <p:sldId id="335" r:id="rId16"/>
    <p:sldId id="336" r:id="rId17"/>
    <p:sldId id="314" r:id="rId18"/>
    <p:sldId id="315" r:id="rId19"/>
    <p:sldId id="316" r:id="rId20"/>
    <p:sldId id="317" r:id="rId21"/>
    <p:sldId id="318" r:id="rId22"/>
    <p:sldId id="324" r:id="rId23"/>
    <p:sldId id="319" r:id="rId24"/>
    <p:sldId id="301" r:id="rId25"/>
    <p:sldId id="285" r:id="rId26"/>
    <p:sldId id="320" r:id="rId27"/>
    <p:sldId id="305" r:id="rId28"/>
    <p:sldId id="304" r:id="rId29"/>
    <p:sldId id="321" r:id="rId30"/>
    <p:sldId id="299" r:id="rId31"/>
    <p:sldId id="322" r:id="rId32"/>
    <p:sldId id="307" r:id="rId33"/>
    <p:sldId id="328" r:id="rId34"/>
    <p:sldId id="329" r:id="rId35"/>
    <p:sldId id="303" r:id="rId36"/>
    <p:sldId id="327" r:id="rId37"/>
    <p:sldId id="325" r:id="rId38"/>
    <p:sldId id="326" r:id="rId39"/>
  </p:sldIdLst>
  <p:sldSz cx="12192000" cy="6858000"/>
  <p:notesSz cx="6858000" cy="9144000"/>
  <p:custDataLst>
    <p:tags r:id="rId4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487C8AC-A876-40D7-8656-CA5CD07CB661}">
          <p14:sldIdLst>
            <p14:sldId id="338"/>
            <p14:sldId id="294"/>
          </p14:sldIdLst>
        </p14:section>
        <p14:section name="Overview" id="{633A8E9F-6B94-41BA-8FD3-07B209AB543D}">
          <p14:sldIdLst>
            <p14:sldId id="295"/>
            <p14:sldId id="330"/>
            <p14:sldId id="300"/>
            <p14:sldId id="323"/>
            <p14:sldId id="310"/>
            <p14:sldId id="297"/>
            <p14:sldId id="337"/>
            <p14:sldId id="309"/>
          </p14:sldIdLst>
        </p14:section>
        <p14:section name="Data Acquisition" id="{33FA67A9-63C6-4908-B139-F786DD1C004B}">
          <p14:sldIdLst>
            <p14:sldId id="339"/>
            <p14:sldId id="302"/>
            <p14:sldId id="312"/>
            <p14:sldId id="313"/>
            <p14:sldId id="335"/>
            <p14:sldId id="336"/>
            <p14:sldId id="314"/>
            <p14:sldId id="315"/>
            <p14:sldId id="316"/>
            <p14:sldId id="317"/>
            <p14:sldId id="318"/>
            <p14:sldId id="324"/>
            <p14:sldId id="319"/>
            <p14:sldId id="301"/>
          </p14:sldIdLst>
        </p14:section>
        <p14:section name="Outro" id="{7528F602-10C9-48E2-9BC3-4ABAF9E3270B}">
          <p14:sldIdLst>
            <p14:sldId id="285"/>
          </p14:sldIdLst>
        </p14:section>
        <p14:section name="Deployment" id="{F68C755E-626F-4A4F-BB62-9A168CE4B0F6}">
          <p14:sldIdLst>
            <p14:sldId id="320"/>
            <p14:sldId id="305"/>
            <p14:sldId id="304"/>
          </p14:sldIdLst>
        </p14:section>
        <p14:section name="Configuration" id="{132E43B0-7415-4E72-93E3-37B17E8C638E}">
          <p14:sldIdLst>
            <p14:sldId id="321"/>
            <p14:sldId id="299"/>
            <p14:sldId id="322"/>
          </p14:sldIdLst>
        </p14:section>
        <p14:section name="SSH" id="{89E021D4-F26D-46DA-AEF5-2803C207B187}">
          <p14:sldIdLst>
            <p14:sldId id="307"/>
          </p14:sldIdLst>
        </p14:section>
        <p14:section name="Troubleshooting" id="{AFCF4E47-BFC2-49FA-AFB1-1BF9B266F225}">
          <p14:sldIdLst>
            <p14:sldId id="328"/>
            <p14:sldId id="329"/>
          </p14:sldIdLst>
        </p14:section>
        <p14:section name="Extra: DAQ Specification" id="{C71C57DE-9F89-48B1-98DF-715C75B234ED}">
          <p14:sldIdLst>
            <p14:sldId id="303"/>
            <p14:sldId id="327"/>
            <p14:sldId id="325"/>
            <p14:sldId id="3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EC0C7-6746-9B49-B785-5BEE2707A236}" v="77" dt="2024-11-25T07:08:08.109"/>
    <p1510:client id="{B09D2677-7DD2-9A8C-1D15-1877BF7F53D1}" v="34" dt="2024-11-25T19:07:00.720"/>
    <p1510:client id="{EF7E821C-5F3B-E3B1-6325-DA1949A932EE}" v="16" dt="2024-11-24T12:16:57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25.11.2024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So what is a data acquisition?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936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So what is a data acquisition?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3705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So what is a data acquisition?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6047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This is the chapter title and </a:t>
            </a:r>
            <a:br>
              <a:rPr lang="en-GB" noProof="0"/>
            </a:br>
            <a:r>
              <a:rPr lang="en-GB" noProof="0"/>
              <a:t>it can go on 3 to 4 lines.</a:t>
            </a:r>
            <a:br>
              <a:rPr lang="en-GB" noProof="0"/>
            </a:br>
            <a:r>
              <a:rPr lang="en-GB" noProof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There could be a </a:t>
            </a:r>
            <a:br>
              <a:rPr lang="en-GB" noProof="0"/>
            </a:br>
            <a:r>
              <a:rPr lang="en-GB" noProof="0"/>
              <a:t>section title as well.</a:t>
            </a:r>
            <a:br>
              <a:rPr lang="en-GB" noProof="0"/>
            </a:br>
            <a:r>
              <a:rPr lang="en-GB" noProof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full background image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blue background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/>
              <a:t>1-Column Text + white background</a:t>
            </a:r>
          </a:p>
          <a:p>
            <a:pPr lvl="0"/>
            <a:r>
              <a:rPr lang="en-GB" noProof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de-DE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de-DE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de-DE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Creative Layout 01, Arial, 18 pt, black</a:t>
            </a:r>
          </a:p>
          <a:p>
            <a:pPr lvl="1"/>
            <a:endParaRPr lang="de-DE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Creative Layout 2</a:t>
            </a:r>
            <a:br>
              <a:rPr lang="en-GB" noProof="0"/>
            </a:br>
            <a:r>
              <a:rPr lang="en-GB" noProof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/>
              <a:t>Quote on full background image</a:t>
            </a:r>
          </a:p>
          <a:p>
            <a:pPr lvl="0"/>
            <a:r>
              <a:rPr lang="en-GB" noProof="0"/>
              <a:t>Georgia, Italic, 40 pt, centre aligned</a:t>
            </a:r>
          </a:p>
          <a:p>
            <a:pPr lvl="1"/>
            <a:r>
              <a:rPr lang="en-GB" noProof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Author</a:t>
            </a:r>
          </a:p>
          <a:p>
            <a:pPr lvl="1"/>
            <a:endParaRPr lang="de-DE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Quote, Georgia, Italic, 30 pt</a:t>
            </a:r>
            <a:br>
              <a:rPr lang="en-GB" noProof="0"/>
            </a:br>
            <a:r>
              <a:rPr lang="en-GB" noProof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de-CH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err="1"/>
              <a:t>european</a:t>
            </a:r>
            <a:r>
              <a:rPr lang="en-GB" noProof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24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building under construction with a large moon in the background&#10;&#10;Description automatically generated">
            <a:extLst>
              <a:ext uri="{FF2B5EF4-FFF2-40B4-BE49-F238E27FC236}">
                <a16:creationId xmlns:a16="http://schemas.microsoft.com/office/drawing/2014/main" id="{A00F44A4-FB00-74FB-5B9B-1E19D148EA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579" b="2579"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F9FA7C-4D9B-AE77-0330-7074FC06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5736" y="4601818"/>
            <a:ext cx="5611982" cy="1136073"/>
          </a:xfrm>
        </p:spPr>
        <p:txBody>
          <a:bodyPr/>
          <a:lstStyle/>
          <a:p>
            <a:pPr algn="r"/>
            <a:r>
              <a:rPr lang="en-US" dirty="0">
                <a:cs typeface="Arial"/>
              </a:rPr>
              <a:t>Data Acquisition Framework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B8A113-4B86-3D3A-D1A1-7347177EBE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35736" y="5587064"/>
            <a:ext cx="5615259" cy="1298930"/>
          </a:xfrm>
        </p:spPr>
        <p:txBody>
          <a:bodyPr/>
          <a:lstStyle/>
          <a:p>
            <a:pPr algn="r"/>
            <a:r>
              <a:rPr lang="en-US" dirty="0">
                <a:cs typeface="Arial"/>
              </a:rPr>
              <a:t>Calle Rosenquist (ESO)</a:t>
            </a:r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F20956BE-FD7E-715F-DA61-217AA64F70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/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5F1E10-AFFC-5C4A-A89A-AC314003B6F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14C2B2-ACCD-FE0E-C951-8EA0A8058EA9}"/>
              </a:ext>
            </a:extLst>
          </p:cNvPr>
          <p:cNvSpPr txBox="1"/>
          <p:nvPr/>
        </p:nvSpPr>
        <p:spPr>
          <a:xfrm>
            <a:off x="352424" y="6095999"/>
            <a:ext cx="3114675" cy="27699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FFFFFF"/>
                </a:solidFill>
              </a:rPr>
              <a:t>Image Credit:</a:t>
            </a:r>
            <a:r>
              <a:rPr lang="en-US" sz="1200" dirty="0">
                <a:solidFill>
                  <a:srgbClr val="FFFFFF"/>
                </a:solidFill>
              </a:rPr>
              <a:t> J. Beltrán/ESO</a:t>
            </a:r>
          </a:p>
        </p:txBody>
      </p:sp>
    </p:spTree>
    <p:extLst>
      <p:ext uri="{BB962C8B-B14F-4D97-AF65-F5344CB8AC3E}">
        <p14:creationId xmlns:p14="http://schemas.microsoft.com/office/powerpoint/2010/main" val="2145500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3AD474-DBE9-9B24-5326-EF48D7DD0E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</a:pPr>
            <a:r>
              <a:rPr lang="en-GB" dirty="0"/>
              <a:t>Overview</a:t>
            </a:r>
            <a:endParaRPr lang="en-US" dirty="0">
              <a:cs typeface="Arial"/>
            </a:endParaRPr>
          </a:p>
          <a:p>
            <a:pPr marL="514350" lvl="2" indent="-172720"/>
            <a:r>
              <a:rPr lang="en-GB" dirty="0">
                <a:cs typeface="Arial"/>
              </a:rPr>
              <a:t>Components</a:t>
            </a:r>
          </a:p>
          <a:p>
            <a:pPr marL="514350" lvl="2" indent="-172720"/>
            <a:r>
              <a:rPr lang="en-GB" dirty="0">
                <a:cs typeface="Arial"/>
              </a:rPr>
              <a:t>Interactions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/>
              <a:t>Data Acquisition</a:t>
            </a:r>
            <a:endParaRPr lang="en-US" dirty="0">
              <a:cs typeface="Arial"/>
            </a:endParaRPr>
          </a:p>
          <a:p>
            <a:pPr marL="514350" lvl="2" indent="-172720"/>
            <a:r>
              <a:rPr lang="en-GB" dirty="0"/>
              <a:t>Introduction</a:t>
            </a:r>
          </a:p>
          <a:p>
            <a:pPr marL="514350" lvl="2" indent="-172720"/>
            <a:r>
              <a:rPr lang="en-GB" dirty="0"/>
              <a:t>Lifecycle</a:t>
            </a:r>
            <a:endParaRPr lang="en-US" dirty="0">
              <a:cs typeface="Arial"/>
            </a:endParaRPr>
          </a:p>
          <a:p>
            <a:pPr marL="172720" lvl="1" indent="-172720"/>
            <a:endParaRPr lang="en-GB" dirty="0">
              <a:cs typeface="Arial"/>
            </a:endParaRPr>
          </a:p>
          <a:p>
            <a:pPr marL="172720" lvl="1" indent="-172720"/>
            <a:endParaRPr lang="en-GB" dirty="0">
              <a:cs typeface="Arial"/>
            </a:endParaRPr>
          </a:p>
          <a:p>
            <a:pPr marL="172720" lvl="1" indent="-172720"/>
            <a:endParaRPr lang="en-GB" dirty="0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 Acquisition Framework </a:t>
            </a:r>
            <a:r>
              <a:rPr lang="en-US" i="1" dirty="0"/>
              <a:t>C. Rosenquist, November 25th - 28th, Instrument Control Systems 2024</a:t>
            </a:r>
            <a:endParaRPr lang="de-CH" i="1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 </a:t>
            </a:r>
            <a:endParaRPr lang="en-GB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4D8A2A3-AB4A-4D93-E615-5A677F7A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136" r="18136"/>
          <a:stretch/>
        </p:blipFill>
        <p:spPr>
          <a:xfrm>
            <a:off x="5807986" y="1444859"/>
            <a:ext cx="4924800" cy="4346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669110-DC30-A69C-ACE8-2A2CA0A92D3C}"/>
              </a:ext>
            </a:extLst>
          </p:cNvPr>
          <p:cNvSpPr txBox="1"/>
          <p:nvPr/>
        </p:nvSpPr>
        <p:spPr>
          <a:xfrm>
            <a:off x="5803231" y="5798718"/>
            <a:ext cx="3114675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/>
              <a:t>Image Credit:</a:t>
            </a:r>
            <a:r>
              <a:rPr lang="en-US" sz="1200" dirty="0"/>
              <a:t> </a:t>
            </a:r>
            <a:r>
              <a:rPr lang="en-US" sz="1200" dirty="0">
                <a:ea typeface="+mn-lt"/>
                <a:cs typeface="+mn-lt"/>
              </a:rPr>
              <a:t>ESO/L. Calçada</a:t>
            </a:r>
            <a:endParaRPr lang="en-US">
              <a:cs typeface="Arial"/>
            </a:endParaRPr>
          </a:p>
          <a:p>
            <a:endParaRPr lang="en-US" sz="1200" dirty="0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357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Components and Roles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D589EF-548C-70C9-6FC0-DC4F722665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7951"/>
            <a:ext cx="5144940" cy="4313424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Observation Coordination Manager (OCM)</a:t>
            </a:r>
            <a:br>
              <a:rPr lang="en-GB" dirty="0"/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Provide client interface</a:t>
            </a:r>
            <a:br>
              <a:rPr lang="en-GB" dirty="0">
                <a:cs typeface="Arial"/>
              </a:rPr>
            </a:br>
            <a:r>
              <a:rPr lang="en-GB" dirty="0">
                <a:cs typeface="Arial"/>
              </a:rPr>
              <a:t>(request/reply, pub/sub)</a:t>
            </a:r>
          </a:p>
          <a:p>
            <a:pPr marL="285750" indent="-285750">
              <a:buChar char="•"/>
            </a:pPr>
            <a:r>
              <a:rPr lang="en-GB" b="1" dirty="0">
                <a:cs typeface="Arial"/>
              </a:rPr>
              <a:t>Create and control Data Acquisitions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Coordinates execution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Publishes status information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Commands DPM to create the final Data Product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8" name="Picture 7" descr="A white rectangle with black text&#10;&#10;Description automatically generated">
            <a:extLst>
              <a:ext uri="{FF2B5EF4-FFF2-40B4-BE49-F238E27FC236}">
                <a16:creationId xmlns:a16="http://schemas.microsoft.com/office/drawing/2014/main" id="{0A1B2D7E-4BB0-7913-DADA-C5EC352A7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098" y="2738555"/>
            <a:ext cx="4697533" cy="138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0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Components and Roles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D589EF-548C-70C9-6FC0-DC4F722665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607951"/>
            <a:ext cx="4209297" cy="4313424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OCM client</a:t>
            </a:r>
            <a:br>
              <a:rPr lang="en-GB" dirty="0"/>
            </a:br>
            <a:r>
              <a:rPr lang="en-GB" b="0" i="1" dirty="0">
                <a:solidFill>
                  <a:srgbClr val="FFA300"/>
                </a:solidFill>
              </a:rPr>
              <a:t>Command line client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Server state control (</a:t>
            </a:r>
            <a:r>
              <a:rPr lang="en-GB" err="1">
                <a:solidFill>
                  <a:schemeClr val="accent1"/>
                </a:solidFill>
                <a:latin typeface="Consolas"/>
                <a:cs typeface="Arial"/>
              </a:rPr>
              <a:t>stdif</a:t>
            </a:r>
            <a:r>
              <a:rPr lang="en-GB" dirty="0">
                <a:cs typeface="Arial"/>
              </a:rPr>
              <a:t>)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 err="1">
                <a:cs typeface="Arial"/>
              </a:rPr>
              <a:t>init</a:t>
            </a:r>
            <a:r>
              <a:rPr lang="en-GB" dirty="0">
                <a:cs typeface="Arial"/>
              </a:rPr>
              <a:t>, enable, disable, exit, ..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Data Acquisition control (</a:t>
            </a:r>
            <a:r>
              <a:rPr lang="en-GB" err="1">
                <a:solidFill>
                  <a:schemeClr val="accent1"/>
                </a:solidFill>
                <a:latin typeface="Consolas"/>
                <a:cs typeface="Arial"/>
              </a:rPr>
              <a:t>daqif</a:t>
            </a:r>
            <a:r>
              <a:rPr lang="en-GB" dirty="0">
                <a:cs typeface="Arial"/>
              </a:rPr>
              <a:t>)</a:t>
            </a:r>
            <a:endParaRPr lang="en-GB" dirty="0"/>
          </a:p>
          <a:p>
            <a:pPr marL="458470" lvl="1" indent="-172720"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start, stop, abort, </a:t>
            </a:r>
            <a:r>
              <a:rPr lang="en-GB" dirty="0" err="1">
                <a:cs typeface="Arial"/>
              </a:rPr>
              <a:t>getstatus</a:t>
            </a:r>
            <a:r>
              <a:rPr lang="en-GB" dirty="0">
                <a:cs typeface="Arial"/>
              </a:rPr>
              <a:t>, </a:t>
            </a:r>
            <a:r>
              <a:rPr lang="en-GB" dirty="0" err="1">
                <a:cs typeface="Arial"/>
              </a:rPr>
              <a:t>awaitstate</a:t>
            </a:r>
            <a:r>
              <a:rPr lang="en-GB" dirty="0">
                <a:cs typeface="Arial"/>
              </a:rPr>
              <a:t>, </a:t>
            </a:r>
            <a:r>
              <a:rPr lang="en-GB" dirty="0" err="1">
                <a:cs typeface="Arial"/>
              </a:rPr>
              <a:t>updatekeywords</a:t>
            </a:r>
            <a:r>
              <a:rPr lang="en-GB" dirty="0">
                <a:cs typeface="Arial"/>
              </a:rPr>
              <a:t>, ...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Monitor Data Acquisition status</a:t>
            </a:r>
          </a:p>
          <a:p>
            <a:pPr marL="458470" lvl="1" indent="-172720">
              <a:buFont typeface="Courier New" panose="020B0604020202020204" pitchFamily="34" charset="0"/>
              <a:buChar char="o"/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daqOcmCtl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 --status</a:t>
            </a:r>
          </a:p>
          <a:p>
            <a:pPr marL="458470" lvl="1" indent="-172720">
              <a:buFont typeface="Courier New" panose="020B0604020202020204" pitchFamily="34" charset="0"/>
              <a:buChar char="o"/>
            </a:pPr>
            <a:endParaRPr lang="en-GB" dirty="0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8" name="Picture 7" descr="A green rectangle with a rectangle with a battery in the middle&#10;&#10;Description automatically generated">
            <a:extLst>
              <a:ext uri="{FF2B5EF4-FFF2-40B4-BE49-F238E27FC236}">
                <a16:creationId xmlns:a16="http://schemas.microsoft.com/office/drawing/2014/main" id="{0A1B2D7E-4BB0-7913-DADA-C5EC352A7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482" y="2738555"/>
            <a:ext cx="4634765" cy="138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0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Components and Roles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Data Product Manager (DPM)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Responsible for creating the Data Product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Accepts requests (OCM) to create Data Products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Collect input files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Merges according to instructions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Deliver Data Product (typically to the science archive)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014490-9CA4-0687-47A2-DBF8C3253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578" y="2736925"/>
            <a:ext cx="4703343" cy="138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04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System Interactions</a:t>
            </a:r>
            <a:endParaRPr lang="en-GB" dirty="0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Char char="•"/>
            </a:pPr>
            <a:endParaRPr lang="en-GB" dirty="0"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Control via request/reply</a:t>
            </a:r>
          </a:p>
          <a:p>
            <a:pPr marL="285750" indent="-285750">
              <a:buChar char="•"/>
            </a:pPr>
            <a:r>
              <a:rPr lang="en-GB">
                <a:cs typeface="Arial"/>
              </a:rPr>
              <a:t>Data flow via</a:t>
            </a:r>
            <a:endParaRPr lang="en-GB" dirty="0">
              <a:cs typeface="Arial"/>
            </a:endParaRP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Request/reply payload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Local file system</a:t>
            </a:r>
            <a:endParaRPr lang="en-GB" dirty="0"/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Remote files (e.g. </a:t>
            </a:r>
            <a:r>
              <a:rPr lang="en-GB" err="1">
                <a:solidFill>
                  <a:schemeClr val="accent1"/>
                </a:solidFill>
                <a:latin typeface="Consolas"/>
                <a:cs typeface="Arial"/>
              </a:rPr>
              <a:t>rsync</a:t>
            </a:r>
            <a:r>
              <a:rPr lang="en-GB" dirty="0">
                <a:cs typeface="Arial"/>
              </a:rPr>
              <a:t>)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Only connection between OCM and DPM is persistent</a:t>
            </a:r>
            <a:endParaRPr lang="en-GB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7" name="Picture 6" descr="A diagram of a software system&#10;&#10;Description automatically generated">
            <a:extLst>
              <a:ext uri="{FF2B5EF4-FFF2-40B4-BE49-F238E27FC236}">
                <a16:creationId xmlns:a16="http://schemas.microsoft.com/office/drawing/2014/main" id="{64014490-9CA4-0687-47A2-DBF8C3253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480" y="1646896"/>
            <a:ext cx="5034678" cy="409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05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What is a Data Acquisition?</a:t>
            </a:r>
            <a:endParaRPr lang="en-US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609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541D-6B0F-B9BE-36A8-FE65664AE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What is a Data Acquisition Anyway?</a:t>
            </a:r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B1500245-7382-0943-7552-F197E86E8C69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Introduction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479E1-031A-7005-A0BD-65C4F8794FC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A2B5890-3D7E-88EE-A4DA-62F9CAAA93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FFE474A-C2C3-EC27-4321-E4FDCFC47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624" y="2016000"/>
            <a:ext cx="4797600" cy="3905375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Clr>
                <a:srgbClr val="0077BE"/>
              </a:buClr>
              <a:buFont typeface="Arial,Sans-Serif"/>
              <a:buChar char="•"/>
            </a:pPr>
            <a:r>
              <a:rPr lang="en-US" dirty="0">
                <a:cs typeface="Arial"/>
              </a:rPr>
              <a:t>It is the process by which OCM and DPM create a </a:t>
            </a:r>
            <a:r>
              <a:rPr lang="en-US" i="1" dirty="0">
                <a:cs typeface="Arial"/>
              </a:rPr>
              <a:t>Data Product</a:t>
            </a:r>
            <a:endParaRPr lang="en-US">
              <a:cs typeface="Arial"/>
            </a:endParaRPr>
          </a:p>
          <a:p>
            <a:pPr marL="285750" indent="-285750">
              <a:buClr>
                <a:srgbClr val="0077BE"/>
              </a:buClr>
              <a:buFont typeface="Arial,Sans-Serif"/>
              <a:buChar char="•"/>
            </a:pPr>
            <a:r>
              <a:rPr lang="en-GB" dirty="0">
                <a:cs typeface="Arial"/>
              </a:rPr>
              <a:t>Started from a </a:t>
            </a:r>
            <a:r>
              <a:rPr lang="en-GB" i="1" dirty="0">
                <a:cs typeface="Arial"/>
              </a:rPr>
              <a:t>specification</a:t>
            </a:r>
            <a:endParaRPr lang="en-US" i="1">
              <a:cs typeface="Arial"/>
            </a:endParaRPr>
          </a:p>
          <a:p>
            <a:pPr marL="458470" lvl="1" indent="-285750">
              <a:buClr>
                <a:srgbClr val="0077BE"/>
              </a:buClr>
              <a:buFont typeface="Courier New"/>
              <a:buChar char="o"/>
            </a:pPr>
            <a:r>
              <a:rPr lang="en-GB" dirty="0">
                <a:cs typeface="Arial"/>
              </a:rPr>
              <a:t>Where to acquire from </a:t>
            </a:r>
            <a:r>
              <a:rPr lang="en-GB" i="1" dirty="0">
                <a:cs typeface="Arial"/>
              </a:rPr>
              <a:t>(Data Sources)</a:t>
            </a:r>
          </a:p>
          <a:p>
            <a:pPr marL="458470" lvl="1" indent="-285750">
              <a:buClr>
                <a:srgbClr val="0077BE"/>
              </a:buClr>
              <a:buFont typeface="Courier New"/>
              <a:buChar char="o"/>
            </a:pPr>
            <a:r>
              <a:rPr lang="en-GB" dirty="0">
                <a:cs typeface="Arial"/>
              </a:rPr>
              <a:t>How to merge results (</a:t>
            </a:r>
            <a:r>
              <a:rPr lang="en-GB" i="1" dirty="0">
                <a:cs typeface="Arial"/>
              </a:rPr>
              <a:t>Data Product</a:t>
            </a:r>
            <a:r>
              <a:rPr lang="en-GB" dirty="0">
                <a:cs typeface="Arial"/>
              </a:rPr>
              <a:t>)</a:t>
            </a:r>
          </a:p>
          <a:p>
            <a:pPr marL="458470" lvl="1" indent="-285750">
              <a:buClr>
                <a:srgbClr val="0077BE"/>
              </a:buClr>
              <a:buFont typeface="Courier New"/>
              <a:buChar char="o"/>
            </a:pPr>
            <a:r>
              <a:rPr lang="en-GB" dirty="0">
                <a:cs typeface="Arial"/>
              </a:rPr>
              <a:t>Where to release the file</a:t>
            </a:r>
          </a:p>
          <a:p>
            <a:pPr marL="285750" indent="-285750">
              <a:buClr>
                <a:srgbClr val="0077BE"/>
              </a:buClr>
              <a:buFont typeface="Arial,Sans-Serif"/>
              <a:buChar char="•"/>
            </a:pPr>
            <a:r>
              <a:rPr lang="en-GB" b="1" dirty="0">
                <a:cs typeface="Arial"/>
              </a:rPr>
              <a:t>Each Data Acquisition is handled independently and concurrently</a:t>
            </a:r>
          </a:p>
          <a:p>
            <a:pPr marL="458470" lvl="1" indent="-285750">
              <a:buClr>
                <a:srgbClr val="0077BE"/>
              </a:buClr>
              <a:buFont typeface="Courier New" panose="020B0604020202020204" pitchFamily="34" charset="0"/>
              <a:buChar char="o"/>
            </a:pPr>
            <a:endParaRPr lang="en-GB">
              <a:cs typeface="Arial"/>
            </a:endParaRPr>
          </a:p>
        </p:txBody>
      </p:sp>
      <p:pic>
        <p:nvPicPr>
          <p:cNvPr id="15" name="Graphic 14" descr="A diagram of a process&#10;&#10;Description automatically generated">
            <a:extLst>
              <a:ext uri="{FF2B5EF4-FFF2-40B4-BE49-F238E27FC236}">
                <a16:creationId xmlns:a16="http://schemas.microsoft.com/office/drawing/2014/main" id="{45599082-8D73-70ED-13E0-49913A2F8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095" y="1907115"/>
            <a:ext cx="1639135" cy="36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96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541D-6B0F-B9BE-36A8-FE65664AE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What is a Data Acquisition Anyway?</a:t>
            </a:r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B1500245-7382-0943-7552-F197E86E8C69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Data Sources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479E1-031A-7005-A0BD-65C4F8794FC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A2B5890-3D7E-88EE-A4DA-62F9CAAA93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FFE474A-C2C3-EC27-4321-E4FDCFC47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624" y="2016000"/>
            <a:ext cx="4797600" cy="3905375"/>
          </a:xfrm>
        </p:spPr>
        <p:txBody>
          <a:bodyPr vert="horz" lIns="0" tIns="0" rIns="0" bIns="0" rtlCol="0" anchor="t">
            <a:noAutofit/>
          </a:bodyPr>
          <a:lstStyle/>
          <a:p>
            <a:pPr>
              <a:buClr>
                <a:srgbClr val="0077BE"/>
              </a:buClr>
            </a:pPr>
            <a:r>
              <a:rPr lang="en-US" dirty="0">
                <a:cs typeface="Arial"/>
              </a:rPr>
              <a:t>Two standard interfaces are defined:</a:t>
            </a:r>
            <a:endParaRPr lang="en-US" i="1" dirty="0">
              <a:cs typeface="Arial"/>
            </a:endParaRPr>
          </a:p>
          <a:p>
            <a:pPr marL="285750" indent="-285750">
              <a:buClr>
                <a:srgbClr val="0077BE"/>
              </a:buClr>
              <a:buFont typeface="Arial,Sans-Serif"/>
              <a:buChar char="•"/>
            </a:pPr>
            <a:r>
              <a:rPr lang="en-GB" dirty="0">
                <a:cs typeface="Arial"/>
              </a:rPr>
              <a:t>Primary data source (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recif</a:t>
            </a:r>
            <a:r>
              <a:rPr lang="en-GB" dirty="0">
                <a:cs typeface="Arial"/>
              </a:rPr>
              <a:t>)</a:t>
            </a:r>
          </a:p>
          <a:p>
            <a:pPr marL="458470" lvl="1" indent="-172720">
              <a:buClr>
                <a:srgbClr val="0077BE"/>
              </a:buClr>
              <a:buFont typeface="Courier New,monospace"/>
              <a:buChar char="o"/>
            </a:pPr>
            <a:r>
              <a:rPr lang="en-GB" sz="1600" b="1" dirty="0">
                <a:cs typeface="Arial"/>
              </a:rPr>
              <a:t>Determines the acquisition duration</a:t>
            </a:r>
            <a:endParaRPr lang="en-US" sz="1600" dirty="0">
              <a:cs typeface="Arial"/>
            </a:endParaRPr>
          </a:p>
          <a:p>
            <a:pPr marL="458470" lvl="1" indent="-172720">
              <a:buClr>
                <a:srgbClr val="0077BE"/>
              </a:buClr>
              <a:buFont typeface="Courier New,monospace"/>
              <a:buChar char="o"/>
            </a:pPr>
            <a:r>
              <a:rPr lang="en-GB" sz="1600" dirty="0">
                <a:cs typeface="Arial"/>
              </a:rPr>
              <a:t>FITS files only</a:t>
            </a:r>
          </a:p>
          <a:p>
            <a:pPr marL="458470" lvl="1" indent="-172720">
              <a:buClr>
                <a:srgbClr val="0077BE"/>
              </a:buClr>
              <a:buFont typeface="Courier New,monospace"/>
              <a:buChar char="o"/>
            </a:pPr>
            <a:r>
              <a:rPr lang="en-GB" sz="1600" dirty="0">
                <a:cs typeface="Arial"/>
              </a:rPr>
              <a:t>E.g. NGC2, Camera Control Framework (</a:t>
            </a:r>
            <a:r>
              <a:rPr lang="en-GB" sz="1600" err="1">
                <a:cs typeface="Arial"/>
              </a:rPr>
              <a:t>ccf</a:t>
            </a:r>
            <a:r>
              <a:rPr lang="en-GB" sz="1600" dirty="0">
                <a:cs typeface="Arial"/>
              </a:rPr>
              <a:t>)</a:t>
            </a:r>
            <a:endParaRPr lang="en-US" sz="1600" dirty="0">
              <a:cs typeface="Arial"/>
            </a:endParaRPr>
          </a:p>
          <a:p>
            <a:pPr marL="285750" indent="-285750">
              <a:buClr>
                <a:srgbClr val="0077BE"/>
              </a:buClr>
              <a:buFont typeface="Arial,Sans-Serif"/>
              <a:buChar char="•"/>
            </a:pPr>
            <a:r>
              <a:rPr lang="en-GB" dirty="0">
                <a:cs typeface="Arial"/>
              </a:rPr>
              <a:t>Metadata source (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metadaqif</a:t>
            </a:r>
            <a:r>
              <a:rPr lang="en-GB" dirty="0">
                <a:cs typeface="Arial"/>
              </a:rPr>
              <a:t>)</a:t>
            </a:r>
            <a:endParaRPr lang="en-US" dirty="0">
              <a:cs typeface="Arial"/>
            </a:endParaRPr>
          </a:p>
          <a:p>
            <a:pPr marL="458470" lvl="1" indent="-172720">
              <a:buClr>
                <a:srgbClr val="0077BE"/>
              </a:buClr>
              <a:buFont typeface="Courier New,monospace"/>
              <a:buChar char="o"/>
            </a:pPr>
            <a:r>
              <a:rPr lang="en-GB" sz="1600" dirty="0">
                <a:cs typeface="Arial"/>
              </a:rPr>
              <a:t>FITS files and/or JSON FITS keywords</a:t>
            </a:r>
          </a:p>
          <a:p>
            <a:pPr marL="458470" lvl="1" indent="-172720">
              <a:buClr>
                <a:srgbClr val="0077BE"/>
              </a:buClr>
              <a:buFont typeface="Courier New,monospace"/>
              <a:buChar char="o"/>
            </a:pPr>
            <a:r>
              <a:rPr lang="en-GB" sz="1600" dirty="0">
                <a:cs typeface="Arial"/>
              </a:rPr>
              <a:t>E.g. HLCC (telescope), Function Control Framework (</a:t>
            </a:r>
            <a:r>
              <a:rPr lang="en-GB" sz="1600" dirty="0" err="1">
                <a:cs typeface="Arial"/>
              </a:rPr>
              <a:t>fcf</a:t>
            </a:r>
            <a:r>
              <a:rPr lang="en-GB" sz="1600" dirty="0">
                <a:cs typeface="Arial"/>
              </a:rPr>
              <a:t>)</a:t>
            </a:r>
            <a:endParaRPr lang="en-GB" dirty="0"/>
          </a:p>
          <a:p>
            <a:pPr marL="285750" indent="-285750">
              <a:buFont typeface="Arial,Sans-Serif"/>
            </a:pPr>
            <a:endParaRPr lang="en-GB" sz="1600" dirty="0">
              <a:cs typeface="Arial"/>
            </a:endParaRPr>
          </a:p>
          <a:p>
            <a:pPr marL="285750" indent="-285750">
              <a:buClr>
                <a:srgbClr val="0077BE"/>
              </a:buClr>
              <a:buFont typeface="Arial,Sans-Serif"/>
              <a:buChar char="•"/>
            </a:pPr>
            <a:endParaRPr lang="en-GB" dirty="0">
              <a:cs typeface="Arial"/>
            </a:endParaRPr>
          </a:p>
          <a:p>
            <a:pPr marL="458470" lvl="1" indent="-172720">
              <a:buClr>
                <a:srgbClr val="0077BE"/>
              </a:buClr>
              <a:buFont typeface="Courier New"/>
              <a:buChar char="o"/>
            </a:pPr>
            <a:endParaRPr lang="en-GB" dirty="0">
              <a:cs typeface="Arial"/>
            </a:endParaRPr>
          </a:p>
          <a:p>
            <a:pPr marL="458470" lvl="1" indent="-172720">
              <a:buClr>
                <a:srgbClr val="0077BE"/>
              </a:buClr>
              <a:buFont typeface="Courier New"/>
              <a:buChar char="o"/>
            </a:pPr>
            <a:endParaRPr lang="en-GB" dirty="0">
              <a:cs typeface="Arial"/>
            </a:endParaRPr>
          </a:p>
          <a:p>
            <a:pPr marL="172720" lvl="1" indent="0">
              <a:buClr>
                <a:srgbClr val="0077BE"/>
              </a:buClr>
              <a:buNone/>
            </a:pPr>
            <a:endParaRPr lang="en-GB">
              <a:cs typeface="Arial"/>
            </a:endParaRPr>
          </a:p>
        </p:txBody>
      </p:sp>
      <p:pic>
        <p:nvPicPr>
          <p:cNvPr id="15" name="Graphic 14" descr="A diagram of a software source&#10;&#10;Description automatically generated">
            <a:extLst>
              <a:ext uri="{FF2B5EF4-FFF2-40B4-BE49-F238E27FC236}">
                <a16:creationId xmlns:a16="http://schemas.microsoft.com/office/drawing/2014/main" id="{45599082-8D73-70ED-13E0-49913A2F8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499" y="1817480"/>
            <a:ext cx="5031526" cy="410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13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541D-6B0F-B9BE-36A8-FE65664AE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What is a Data Acquisition Anyway?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479E1-031A-7005-A0BD-65C4F8794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A2B5890-3D7E-88EE-A4DA-62F9CAAA93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pic>
        <p:nvPicPr>
          <p:cNvPr id="8" name="Picture 7" descr="A diagram of a product&#10;&#10;Description automatically generated">
            <a:extLst>
              <a:ext uri="{FF2B5EF4-FFF2-40B4-BE49-F238E27FC236}">
                <a16:creationId xmlns:a16="http://schemas.microsoft.com/office/drawing/2014/main" id="{114CBA79-7F53-C240-169D-BD0D3A525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284" y="1586278"/>
            <a:ext cx="5486907" cy="4555388"/>
          </a:xfrm>
          <a:prstGeom prst="rect">
            <a:avLst/>
          </a:prstGeom>
        </p:spPr>
      </p:pic>
      <p:sp>
        <p:nvSpPr>
          <p:cNvPr id="11" name="Untertitel 4">
            <a:extLst>
              <a:ext uri="{FF2B5EF4-FFF2-40B4-BE49-F238E27FC236}">
                <a16:creationId xmlns:a16="http://schemas.microsoft.com/office/drawing/2014/main" id="{13E37060-AD30-5035-FCEF-EC8E8CD8D0F1}"/>
              </a:ext>
            </a:extLst>
          </p:cNvPr>
          <p:cNvSpPr txBox="1">
            <a:spLocks/>
          </p:cNvSpPr>
          <p:nvPr/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 i="1">
                <a:solidFill>
                  <a:srgbClr val="FFA300"/>
                </a:solidFill>
              </a:rPr>
              <a:t>Data Model</a:t>
            </a:r>
            <a:endParaRPr lang="en-GB"/>
          </a:p>
          <a:p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50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Data Acquisition Walkthrough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339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Acquisition Walkthrough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dirty="0">
                <a:cs typeface="Arial"/>
              </a:rPr>
              <a:t>Starting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Initiated with 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StartDaq</a:t>
            </a:r>
            <a:r>
              <a:rPr lang="en-GB" dirty="0">
                <a:latin typeface="Arial"/>
                <a:cs typeface="Arial"/>
              </a:rPr>
              <a:t>/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StartDaqV2</a:t>
            </a:r>
            <a:r>
              <a:rPr lang="en-GB" dirty="0">
                <a:solidFill>
                  <a:schemeClr val="accent1"/>
                </a:solidFill>
                <a:cs typeface="Arial"/>
              </a:rPr>
              <a:t> </a:t>
            </a:r>
            <a:r>
              <a:rPr lang="en-GB" dirty="0">
                <a:cs typeface="Arial"/>
              </a:rPr>
              <a:t>OCM requests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Command completes successfully when each source has started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Aborts on failure to start</a:t>
            </a:r>
          </a:p>
          <a:p>
            <a:pPr marL="458470" lvl="1" indent="-28575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The only case where this is done automatically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6000" cy="44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18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Acquiring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Can use 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UpdateKeywords</a:t>
            </a:r>
            <a:r>
              <a:rPr lang="en-GB" dirty="0">
                <a:cs typeface="Arial"/>
              </a:rPr>
              <a:t> OCM request to add/modify FITS keywords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Monitor progress with pub/sub </a:t>
            </a:r>
            <a:r>
              <a:rPr lang="en-GB" dirty="0" err="1">
                <a:cs typeface="Arial"/>
              </a:rPr>
              <a:t>DaqStatus</a:t>
            </a:r>
            <a:r>
              <a:rPr lang="en-GB" dirty="0">
                <a:cs typeface="Arial"/>
              </a:rPr>
              <a:t> topic containing: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sz="1600" dirty="0">
                <a:cs typeface="Arial"/>
              </a:rPr>
              <a:t>State &amp; substate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sz="1600" dirty="0">
                <a:cs typeface="Arial"/>
              </a:rPr>
              <a:t>Error flag indicating one or more problems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sz="1600" dirty="0">
                <a:cs typeface="Arial"/>
              </a:rPr>
              <a:t>Message providing information about problems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sz="1600" dirty="0">
                <a:cs typeface="Arial"/>
              </a:rPr>
              <a:t>Data Product file path once created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endParaRPr lang="en-GB" dirty="0">
              <a:cs typeface="Arial"/>
            </a:endParaRPr>
          </a:p>
          <a:p>
            <a:pPr marL="285750" indent="-285750">
              <a:buChar char="•"/>
            </a:pPr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5999" cy="445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83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Stopping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Initiated </a:t>
            </a:r>
            <a:r>
              <a:rPr lang="en-GB" i="1" dirty="0">
                <a:cs typeface="Arial"/>
              </a:rPr>
              <a:t>automatically </a:t>
            </a:r>
            <a:r>
              <a:rPr lang="en-GB" dirty="0">
                <a:cs typeface="Arial"/>
              </a:rPr>
              <a:t>if all </a:t>
            </a:r>
            <a:r>
              <a:rPr lang="en-GB" i="1" dirty="0">
                <a:cs typeface="Arial"/>
              </a:rPr>
              <a:t>Primary Data Sources </a:t>
            </a:r>
            <a:r>
              <a:rPr lang="en-GB" dirty="0">
                <a:cs typeface="Arial"/>
              </a:rPr>
              <a:t>completes successfully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Initiated </a:t>
            </a:r>
            <a:r>
              <a:rPr lang="en-GB" i="1" dirty="0">
                <a:cs typeface="Arial"/>
              </a:rPr>
              <a:t>manually</a:t>
            </a:r>
            <a:r>
              <a:rPr lang="en-GB" dirty="0">
                <a:cs typeface="Arial"/>
              </a:rPr>
              <a:t> with </a:t>
            </a:r>
            <a:r>
              <a:rPr lang="en-GB" err="1">
                <a:solidFill>
                  <a:schemeClr val="accent1"/>
                </a:solidFill>
                <a:latin typeface="Consolas"/>
                <a:cs typeface="Arial"/>
              </a:rPr>
              <a:t>StopDaq</a:t>
            </a:r>
            <a:r>
              <a:rPr lang="en-GB" dirty="0">
                <a:latin typeface="Consolas"/>
                <a:cs typeface="Arial"/>
              </a:rPr>
              <a:t>/</a:t>
            </a:r>
            <a:r>
              <a:rPr lang="en-GB" err="1">
                <a:solidFill>
                  <a:schemeClr val="accent1"/>
                </a:solidFill>
                <a:latin typeface="Consolas"/>
                <a:cs typeface="Arial"/>
              </a:rPr>
              <a:t>ForceStopDaq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 </a:t>
            </a:r>
            <a:r>
              <a:rPr lang="en-GB" dirty="0">
                <a:latin typeface="Consolas"/>
                <a:cs typeface="Arial"/>
              </a:rPr>
              <a:t>requests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latin typeface="Arial"/>
                <a:ea typeface="+mn-lt"/>
                <a:cs typeface="Arial"/>
              </a:rPr>
              <a:t>Necessary without Primary Data Sources</a:t>
            </a:r>
            <a:endParaRPr lang="en-GB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5999" cy="44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3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dirty="0">
                <a:ea typeface="+mn-lt"/>
                <a:cs typeface="+mn-lt"/>
              </a:rPr>
              <a:t>Automatic Stopping Sequence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Initiated when all primary sources are stopped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Then metadata data sources are stopped concurrently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Example scenarios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Configured integration time</a:t>
            </a:r>
            <a:endParaRPr lang="en-GB"/>
          </a:p>
          <a:p>
            <a:pPr marL="458470" lvl="1" indent="-172720"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Detector stopped manually without going via OCM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810" y="1581505"/>
            <a:ext cx="4115956" cy="37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48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dirty="0">
                <a:ea typeface="+mn-lt"/>
                <a:cs typeface="+mn-lt"/>
              </a:rPr>
              <a:t>Manual Stopping Sequence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Initiated with 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OCM 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StopDaq</a:t>
            </a:r>
            <a:r>
              <a:rPr lang="en-GB" dirty="0">
                <a:cs typeface="Arial"/>
              </a:rPr>
              <a:t> or 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ForceStopDaq</a:t>
            </a:r>
            <a:r>
              <a:rPr lang="en-GB" dirty="0">
                <a:cs typeface="Arial"/>
              </a:rPr>
              <a:t> request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First primary sources are stopped concurrently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Then metadata data sources are stopped concurrently</a:t>
            </a:r>
          </a:p>
          <a:p>
            <a:pPr marL="285750" indent="-285750">
              <a:buChar char="•"/>
            </a:pPr>
            <a:r>
              <a:rPr lang="en-GB" b="1" dirty="0">
                <a:solidFill>
                  <a:srgbClr val="000000"/>
                </a:solidFill>
                <a:latin typeface="Arial"/>
                <a:cs typeface="Arial"/>
              </a:rPr>
              <a:t>Note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ForceStopDaq</a:t>
            </a:r>
            <a:r>
              <a:rPr lang="en-GB" dirty="0">
                <a:cs typeface="Arial"/>
              </a:rPr>
              <a:t> continues on failure (error flag set)</a:t>
            </a:r>
          </a:p>
          <a:p>
            <a:endParaRPr lang="en-GB" dirty="0">
              <a:cs typeface="Arial"/>
            </a:endParaRPr>
          </a:p>
          <a:p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668" y="1581505"/>
            <a:ext cx="4115760" cy="348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95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Stopped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All Data Sources have been</a:t>
            </a:r>
          </a:p>
          <a:p>
            <a:pPr marL="458470" lvl="1" indent="-285750"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stopped successfully,</a:t>
            </a:r>
          </a:p>
          <a:p>
            <a:pPr marL="458470" lvl="1" indent="-28575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or failed sources ignored with </a:t>
            </a:r>
            <a:r>
              <a:rPr lang="en-GB" err="1">
                <a:solidFill>
                  <a:schemeClr val="accent1"/>
                </a:solidFill>
                <a:latin typeface="Consolas"/>
                <a:cs typeface="Arial"/>
              </a:rPr>
              <a:t>ForceStopDaq</a:t>
            </a:r>
            <a:endParaRPr lang="en-GB">
              <a:solidFill>
                <a:schemeClr val="accent1"/>
              </a:solidFill>
              <a:latin typeface="Consolas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Useful synchronization point for 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AwaitDaqState</a:t>
            </a:r>
            <a:r>
              <a:rPr lang="en-GB" dirty="0">
                <a:solidFill>
                  <a:schemeClr val="tx2"/>
                </a:solidFill>
                <a:latin typeface="Consolas"/>
                <a:cs typeface="Arial"/>
              </a:rPr>
              <a:t> </a:t>
            </a:r>
            <a:r>
              <a:rPr lang="en-GB" dirty="0">
                <a:cs typeface="Arial"/>
              </a:rPr>
              <a:t>OCM request</a:t>
            </a:r>
          </a:p>
          <a:p>
            <a:pPr marL="172720" lvl="1" indent="0">
              <a:buNone/>
            </a:pPr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7302" cy="44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62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 err="1"/>
              <a:t>NotScheduled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OCM requests DPM to create Data 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If DPM is offline or unreachable it will retry</a:t>
            </a:r>
          </a:p>
          <a:p>
            <a:pPr marL="458470" lvl="1" indent="-285750"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at application startup and</a:t>
            </a:r>
          </a:p>
          <a:p>
            <a:pPr marL="458470" lvl="1" indent="-285750">
              <a:buFont typeface="Courier New" panose="020B0604020202020204" pitchFamily="34" charset="0"/>
              <a:buChar char="o"/>
            </a:pPr>
            <a:r>
              <a:rPr lang="en-GB" dirty="0">
                <a:cs typeface="Arial"/>
              </a:rPr>
              <a:t>once every minute</a:t>
            </a:r>
            <a:endParaRPr lang="en-GB" dirty="0"/>
          </a:p>
          <a:p>
            <a:pPr marL="458470" lvl="1" indent="-285750">
              <a:buClr>
                <a:srgbClr val="0077BE"/>
              </a:buClr>
              <a:buFont typeface="Courier New" panose="020B0604020202020204" pitchFamily="34" charset="0"/>
              <a:buChar char="o"/>
            </a:pPr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5998" cy="44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572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Scheduled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Data Acquisition stored in DPM backlog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DPM takes over responsibility for completing Data Acquisition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Status updates are published and re-published by OCM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schedule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5997" cy="44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86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Collecting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Fetching missing source files</a:t>
            </a:r>
          </a:p>
          <a:p>
            <a:pPr marL="458470" lvl="1" indent="-285750">
              <a:buFont typeface="Courier New" panose="020B0604020202020204" pitchFamily="34" charset="0"/>
              <a:buChar char="o"/>
            </a:pPr>
            <a:r>
              <a:rPr lang="en-GB">
                <a:cs typeface="Arial"/>
              </a:rPr>
              <a:t>Local mount or</a:t>
            </a:r>
          </a:p>
          <a:p>
            <a:pPr marL="458470" lvl="1" indent="-285750">
              <a:buFont typeface="Courier New" panose="020B0604020202020204" pitchFamily="34" charset="0"/>
              <a:buChar char="o"/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rsync</a:t>
            </a:r>
            <a:endParaRPr lang="en-GB" dirty="0" err="1">
              <a:solidFill>
                <a:schemeClr val="accent1"/>
              </a:solidFill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Source files are </a:t>
            </a:r>
            <a:r>
              <a:rPr lang="en-GB" b="1" dirty="0">
                <a:cs typeface="Arial"/>
              </a:rPr>
              <a:t>not removed </a:t>
            </a:r>
            <a:r>
              <a:rPr lang="en-GB" dirty="0">
                <a:cs typeface="Arial"/>
              </a:rPr>
              <a:t>after copy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5997" cy="44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43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613864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Merging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Executes the merge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Writes Data Product to </a:t>
            </a:r>
            <a:r>
              <a:rPr lang="en-GB" dirty="0">
                <a:latin typeface="Consolas"/>
                <a:cs typeface="Arial"/>
              </a:rPr>
              <a:t>{workspace}/result/{</a:t>
            </a:r>
            <a:r>
              <a:rPr lang="en-GB" dirty="0" err="1">
                <a:latin typeface="Consolas"/>
                <a:cs typeface="Arial"/>
              </a:rPr>
              <a:t>FileId</a:t>
            </a:r>
            <a:r>
              <a:rPr lang="en-GB" dirty="0">
                <a:latin typeface="Consolas"/>
                <a:cs typeface="Arial"/>
              </a:rPr>
              <a:t>}.fits</a:t>
            </a:r>
            <a:endParaRPr lang="en-GB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onsolas"/>
                <a:cs typeface="Arial"/>
              </a:rPr>
              <a:t>{</a:t>
            </a:r>
            <a:r>
              <a:rPr lang="en-GB" dirty="0" err="1">
                <a:latin typeface="Consolas"/>
                <a:cs typeface="Arial"/>
              </a:rPr>
              <a:t>FileId</a:t>
            </a:r>
            <a:r>
              <a:rPr lang="en-GB" dirty="0">
                <a:latin typeface="Consolas"/>
                <a:cs typeface="Arial"/>
              </a:rPr>
              <a:t>}</a:t>
            </a:r>
            <a:r>
              <a:rPr lang="en-GB" dirty="0">
                <a:latin typeface="Arial"/>
                <a:cs typeface="Arial"/>
              </a:rPr>
              <a:t> follows ESO science archive requirements</a:t>
            </a:r>
            <a:br>
              <a:rPr lang="en-GB" dirty="0">
                <a:latin typeface="Consolas"/>
                <a:cs typeface="Arial"/>
              </a:rPr>
            </a:br>
            <a:r>
              <a:rPr lang="en-GB" dirty="0">
                <a:latin typeface="Consolas"/>
                <a:cs typeface="Arial"/>
              </a:rPr>
              <a:t>{prefix}.{timestamp}</a:t>
            </a:r>
            <a:r>
              <a:rPr lang="en-GB" dirty="0">
                <a:latin typeface="Arial"/>
                <a:cs typeface="Arial"/>
              </a:rPr>
              <a:t>, e.g. </a:t>
            </a:r>
            <a:r>
              <a:rPr lang="en-GB" dirty="0">
                <a:latin typeface="Consolas"/>
                <a:cs typeface="Arial"/>
              </a:rPr>
              <a:t>LOREM.2024-11-26T16:15:03.127</a:t>
            </a:r>
          </a:p>
          <a:p>
            <a:endParaRPr lang="en-GB" dirty="0">
              <a:latin typeface="Consolas"/>
              <a:cs typeface="Arial"/>
            </a:endParaRPr>
          </a:p>
          <a:p>
            <a:pPr marL="285750" indent="-285750">
              <a:buChar char="•"/>
            </a:pPr>
            <a:endParaRPr lang="en-GB" dirty="0">
              <a:latin typeface="Arial"/>
              <a:cs typeface="Arial"/>
            </a:endParaRPr>
          </a:p>
          <a:p>
            <a:endParaRPr lang="en-GB" dirty="0">
              <a:latin typeface="Consolas"/>
              <a:cs typeface="Arial"/>
            </a:endParaRPr>
          </a:p>
          <a:p>
            <a:pPr marL="458470" lvl="1" indent="-285750">
              <a:buFont typeface="Courier New" panose="020B0604020202020204" pitchFamily="34" charset="0"/>
              <a:buChar char="o"/>
            </a:pPr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5996" cy="44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68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3426908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Merging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  <a:latin typeface="Arial"/>
                <a:cs typeface="Arial"/>
              </a:rPr>
              <a:t> </a:t>
            </a:r>
            <a:endParaRPr lang="en-US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Keywords are stable-sorted according to DICD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4350" lvl="2" indent="-172720">
              <a:buClr>
                <a:srgbClr val="FFA300"/>
              </a:buClr>
              <a:buFont typeface="Arial,Sans-Serif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ESO Data Interface Control Document DICD ESO-044156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HDU extension order follows data source order</a:t>
            </a:r>
            <a:endParaRPr lang="en-GB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ea typeface="+mn-lt"/>
                <a:cs typeface="+mn-lt"/>
              </a:rPr>
              <a:t>Note: </a:t>
            </a:r>
            <a:r>
              <a:rPr lang="en-GB" dirty="0">
                <a:ea typeface="+mn-lt"/>
                <a:cs typeface="+mn-lt"/>
              </a:rPr>
              <a:t>Primary</a:t>
            </a:r>
            <a:r>
              <a:rPr lang="en-GB" dirty="0">
                <a:latin typeface="Arial"/>
                <a:cs typeface="Arial"/>
              </a:rPr>
              <a:t> HDU with data must be used as merge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/>
              <a:cs typeface="Arial"/>
            </a:endParaRPr>
          </a:p>
          <a:p>
            <a:endParaRPr lang="en-GB" dirty="0">
              <a:latin typeface="Consolas"/>
              <a:cs typeface="Arial"/>
            </a:endParaRPr>
          </a:p>
          <a:p>
            <a:pPr marL="458470" lvl="1" indent="-285750">
              <a:buFont typeface="Courier New" panose="020B0604020202020204" pitchFamily="34" charset="0"/>
              <a:buChar char="o"/>
            </a:pPr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keyword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479" y="2189315"/>
            <a:ext cx="7061625" cy="239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58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Acquisition Walkthrough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Releasing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 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Releases Data Product to receivers (typically archive system)</a:t>
            </a:r>
          </a:p>
          <a:p>
            <a:pPr marL="285750" indent="-285750">
              <a:buChar char="•"/>
            </a:pP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After release the Data Acquisition is completed</a:t>
            </a:r>
          </a:p>
          <a:p>
            <a:pPr marL="458470" lvl="1" indent="-172720">
              <a:buFont typeface="Courier New" panose="020B0604020202020204" pitchFamily="34" charset="0"/>
              <a:buChar char="o"/>
            </a:pP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Source files, logs and other files are archived and are safe to delete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3" name="Graphic 2" descr="A diagram of a process&#10;&#10;Description automatically generated">
            <a:extLst>
              <a:ext uri="{FF2B5EF4-FFF2-40B4-BE49-F238E27FC236}">
                <a16:creationId xmlns:a16="http://schemas.microsoft.com/office/drawing/2014/main" id="{04F9BFF3-953C-CF1D-C22E-CB51F260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10" y="1371600"/>
            <a:ext cx="3655997" cy="44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71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Acquisition Walkthrough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3AD474-DBE9-9B24-5326-EF48D7DD0E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711200"/>
            <a:ext cx="10317164" cy="4210175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/>
            <a:r>
              <a:rPr lang="en-GB" dirty="0">
                <a:ea typeface="+mn-lt"/>
                <a:cs typeface="+mn-lt"/>
              </a:rPr>
              <a:t>Aborting means "stop + discard" data</a:t>
            </a:r>
            <a:endParaRPr lang="en-GB" dirty="0"/>
          </a:p>
          <a:p>
            <a:pPr marL="172720" lvl="1" indent="-172720"/>
            <a:r>
              <a:rPr lang="en-GB" dirty="0"/>
              <a:t>Use </a:t>
            </a:r>
            <a:r>
              <a:rPr lang="en-GB" dirty="0" err="1">
                <a:solidFill>
                  <a:schemeClr val="accent1"/>
                </a:solidFill>
                <a:latin typeface="Consolas"/>
              </a:rPr>
              <a:t>AbortDaq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 which is generally possible in any state</a:t>
            </a:r>
          </a:p>
          <a:p>
            <a:pPr marL="172720" lvl="1" indent="-172720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Use </a:t>
            </a:r>
            <a:r>
              <a:rPr lang="en-GB" dirty="0" err="1">
                <a:solidFill>
                  <a:schemeClr val="accent1"/>
                </a:solidFill>
                <a:latin typeface="Consolas"/>
              </a:rPr>
              <a:t>ForceAbortDaq</a:t>
            </a:r>
            <a:r>
              <a:rPr lang="en-GB" dirty="0">
                <a:solidFill>
                  <a:schemeClr val="accent1"/>
                </a:solidFill>
                <a:latin typeface="Consolas"/>
              </a:rPr>
              <a:t> </a:t>
            </a:r>
            <a:r>
              <a:rPr lang="en-GB" dirty="0"/>
              <a:t>command to force continuation by ignoring errors e.g.</a:t>
            </a:r>
            <a:endParaRPr lang="en-GB" i="1" dirty="0">
              <a:cs typeface="Arial"/>
            </a:endParaRPr>
          </a:p>
          <a:p>
            <a:pPr marL="514350" lvl="2" indent="-172720"/>
            <a:r>
              <a:rPr lang="en-GB" dirty="0"/>
              <a:t>from </a:t>
            </a:r>
            <a:r>
              <a:rPr lang="en-GB" i="1" dirty="0"/>
              <a:t>Data Sources</a:t>
            </a:r>
            <a:r>
              <a:rPr lang="en-GB" dirty="0"/>
              <a:t> reporting failures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>
                <a:cs typeface="Arial"/>
              </a:rPr>
              <a:t>from DPM because it's not running</a:t>
            </a:r>
          </a:p>
          <a:p>
            <a:pPr marL="172720" lvl="1" indent="-172720"/>
            <a:r>
              <a:rPr lang="en-GB" dirty="0"/>
              <a:t>Propagated as necessary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i="1" dirty="0"/>
              <a:t>Data Sources </a:t>
            </a:r>
            <a:r>
              <a:rPr lang="en-GB" dirty="0"/>
              <a:t>that are acquiring</a:t>
            </a:r>
            <a:endParaRPr lang="en-GB">
              <a:cs typeface="Arial"/>
            </a:endParaRPr>
          </a:p>
          <a:p>
            <a:pPr marL="514350" lvl="2" indent="-172720">
              <a:buClr>
                <a:srgbClr val="FFA300"/>
              </a:buClr>
            </a:pPr>
            <a:r>
              <a:rPr lang="en-GB" dirty="0">
                <a:cs typeface="Arial"/>
              </a:rPr>
              <a:t>DPM if required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>
                <a:cs typeface="Arial"/>
              </a:rPr>
              <a:t>OCM and DPM discards their created or collected data</a:t>
            </a:r>
          </a:p>
          <a:p>
            <a:pPr marL="0" lvl="1" indent="0">
              <a:buClr>
                <a:srgbClr val="0077BE"/>
              </a:buClr>
              <a:buNone/>
            </a:pPr>
            <a:endParaRPr lang="en-GB" dirty="0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 Acquisition Framework </a:t>
            </a:r>
            <a:r>
              <a:rPr lang="en-US" i="1" dirty="0"/>
              <a:t>C. Rosenquist, November 25th - 28th, Instrument Control Systems 2024</a:t>
            </a:r>
            <a:endParaRPr lang="de-CH" i="1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A note on aborting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954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 Acquisition Framework </a:t>
            </a:r>
            <a:r>
              <a:rPr lang="en-US" i="1" dirty="0"/>
              <a:t>C. Rosenquist,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err="1"/>
              <a:t>european</a:t>
            </a:r>
            <a:r>
              <a:rPr lang="en-GB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Calle Rosenquist</a:t>
            </a:r>
          </a:p>
          <a:p>
            <a:r>
              <a:rPr lang="en-GB" dirty="0"/>
              <a:t>crosenqu@eso.org</a:t>
            </a:r>
            <a:endParaRPr lang="en-GB" dirty="0">
              <a:cs typeface="Arial"/>
            </a:endParaRP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Deployment</a:t>
            </a:r>
            <a:endParaRPr lang="en-US" dirty="0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29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Deployment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3865117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Example 1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DPM on instrument workstation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Deploys OCM and DPM on same workstation/node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FITS data is first copied to workstation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Data Product is then </a:t>
            </a:r>
            <a:r>
              <a:rPr lang="en-GB" u="sng" dirty="0">
                <a:cs typeface="Arial"/>
              </a:rPr>
              <a:t>copied remotely </a:t>
            </a:r>
            <a:r>
              <a:rPr lang="en-GB" dirty="0">
                <a:cs typeface="Arial"/>
              </a:rPr>
              <a:t>to DHS workstation.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7" name="Picture 6" descr="A diagram of a network&#10;&#10;Description automatically generated">
            <a:extLst>
              <a:ext uri="{FF2B5EF4-FFF2-40B4-BE49-F238E27FC236}">
                <a16:creationId xmlns:a16="http://schemas.microsoft.com/office/drawing/2014/main" id="{64014490-9CA4-0687-47A2-DBF8C3253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047" y="2103454"/>
            <a:ext cx="5942468" cy="221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507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9880F-E780-4392-C0B4-D786BDE8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Deployment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74A3D-BA76-EE2E-B52A-77811440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B978DE-7A8F-FA9C-EAAB-E18860EC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5229" y="1580736"/>
            <a:ext cx="4222925" cy="4340638"/>
          </a:xfrm>
        </p:spPr>
        <p:txBody>
          <a:bodyPr vert="horz" lIns="0" tIns="0" rIns="0" bIns="0" rtlCol="0" anchor="t">
            <a:noAutofit/>
          </a:bodyPr>
          <a:lstStyle/>
          <a:p>
            <a:pPr lvl="3"/>
            <a:r>
              <a:rPr lang="en-GB" sz="2000" dirty="0"/>
              <a:t>Example 2</a:t>
            </a:r>
            <a:br>
              <a:rPr lang="en-GB" dirty="0">
                <a:cs typeface="Arial"/>
              </a:rPr>
            </a:br>
            <a:r>
              <a:rPr lang="en-GB" b="0" i="1" dirty="0">
                <a:solidFill>
                  <a:srgbClr val="FFA300"/>
                </a:solidFill>
              </a:rPr>
              <a:t>DPM on DHS workstation</a:t>
            </a:r>
            <a:endParaRPr lang="en-GB" b="0" i="1" dirty="0">
              <a:solidFill>
                <a:srgbClr val="FFA30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Deploys OCM on workstation/node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Deploys DPM on Data Handling Server (DHS)</a:t>
            </a:r>
          </a:p>
          <a:p>
            <a:pPr marL="285750" indent="-285750">
              <a:buChar char="•"/>
            </a:pPr>
            <a:r>
              <a:rPr lang="en-GB" dirty="0">
                <a:cs typeface="Arial"/>
              </a:rPr>
              <a:t>FITS data is copied directly to DHS</a:t>
            </a:r>
          </a:p>
          <a:p>
            <a:pPr marL="285750" indent="-285750">
              <a:buChar char="•"/>
            </a:pPr>
            <a:r>
              <a:rPr lang="en-GB" i="1" dirty="0">
                <a:cs typeface="Arial"/>
              </a:rPr>
              <a:t>Data Product</a:t>
            </a:r>
            <a:r>
              <a:rPr lang="en-GB" dirty="0">
                <a:cs typeface="Arial"/>
              </a:rPr>
              <a:t> is then either </a:t>
            </a:r>
            <a:r>
              <a:rPr lang="en-GB" u="sng" dirty="0">
                <a:cs typeface="Arial"/>
              </a:rPr>
              <a:t>hard linked</a:t>
            </a:r>
            <a:r>
              <a:rPr lang="en-GB" dirty="0">
                <a:cs typeface="Arial"/>
              </a:rPr>
              <a:t> or </a:t>
            </a:r>
            <a:r>
              <a:rPr lang="en-GB" dirty="0" err="1">
                <a:cs typeface="Arial"/>
              </a:rPr>
              <a:t>symlinked</a:t>
            </a:r>
            <a:r>
              <a:rPr lang="en-GB" dirty="0">
                <a:cs typeface="Arial"/>
              </a:rPr>
              <a:t> for archive ingestion</a:t>
            </a:r>
          </a:p>
          <a:p>
            <a:pPr marL="285750" indent="-285750">
              <a:buChar char="•"/>
            </a:pPr>
            <a:endParaRPr lang="en-GB" dirty="0">
              <a:cs typeface="Arial"/>
            </a:endParaRPr>
          </a:p>
          <a:p>
            <a:pPr marL="285750" indent="-285750">
              <a:buChar char="•"/>
            </a:pPr>
            <a:endParaRPr lang="en-GB" dirty="0">
              <a:cs typeface="Arial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8B53A0A-A875-ABB7-CFA6-51AC5B2BA4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014490-9CA4-0687-47A2-DBF8C3253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743" y="1988427"/>
            <a:ext cx="5478643" cy="297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96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Configuration</a:t>
            </a:r>
            <a:endParaRPr lang="en-US" dirty="0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7430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OCM Configuration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3AD474-DBE9-9B24-5326-EF48D7DD0E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711200"/>
            <a:ext cx="10317164" cy="4210175"/>
          </a:xfrm>
        </p:spPr>
        <p:txBody>
          <a:bodyPr vert="horz" lIns="0" tIns="0" rIns="0" bIns="0" rtlCol="0" anchor="t">
            <a:noAutofit/>
          </a:bodyPr>
          <a:lstStyle/>
          <a:p>
            <a:pPr marL="0" lvl="1" indent="0">
              <a:buClr>
                <a:srgbClr val="0077BE"/>
              </a:buClr>
              <a:buNone/>
            </a:pPr>
            <a:r>
              <a:rPr lang="en-GB" dirty="0">
                <a:latin typeface="Arial"/>
                <a:cs typeface="Arial"/>
              </a:rPr>
              <a:t>YAML file </a:t>
            </a:r>
            <a:r>
              <a:rPr lang="en-GB" err="1">
                <a:solidFill>
                  <a:schemeClr val="accent1"/>
                </a:solidFill>
                <a:latin typeface="Consolas"/>
                <a:cs typeface="Arial"/>
              </a:rPr>
              <a:t>daqOcmServer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 --config {FILE}</a:t>
            </a:r>
            <a:endParaRPr lang="en-US">
              <a:solidFill>
                <a:schemeClr val="accent1"/>
              </a:solidFill>
              <a:latin typeface="Arial"/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</a:rPr>
              <a:t>/</a:t>
            </a:r>
            <a:r>
              <a:rPr lang="en-GB" dirty="0" err="1">
                <a:solidFill>
                  <a:schemeClr val="accent1"/>
                </a:solidFill>
                <a:latin typeface="Consolas"/>
              </a:rPr>
              <a:t>instrument_id</a:t>
            </a:r>
            <a:r>
              <a:rPr lang="en-GB" dirty="0"/>
              <a:t>: ESO designated instrument ID, used in Data Product (file name and keywords)</a:t>
            </a:r>
            <a:endParaRPr lang="en-GB"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/dictionaries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: List of dictionaries which, if specified, will enable keyword validation in OCM.</a:t>
            </a:r>
          </a:p>
          <a:p>
            <a:pPr marL="514350" lvl="2" indent="-172720"/>
            <a:r>
              <a:rPr lang="en-GB" sz="1600" b="1" dirty="0">
                <a:solidFill>
                  <a:srgbClr val="000000"/>
                </a:solidFill>
                <a:latin typeface="Arial"/>
                <a:cs typeface="Arial"/>
              </a:rPr>
              <a:t>Note</a:t>
            </a:r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: Only keywords seen by OCM are validated. Keywords from FITS files do not pass via OCM.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/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daq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/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stale_acquiring_hours</a:t>
            </a:r>
            <a:r>
              <a:rPr lang="en-GB" dirty="0">
                <a:cs typeface="Arial"/>
              </a:rPr>
              <a:t>: [default 14] Determines when Data Acquisitions left in </a:t>
            </a:r>
            <a:r>
              <a:rPr lang="en-GB" i="1" dirty="0" err="1">
                <a:cs typeface="Arial"/>
              </a:rPr>
              <a:t>StateAcquiring</a:t>
            </a:r>
            <a:r>
              <a:rPr lang="en-GB" dirty="0">
                <a:cs typeface="Arial"/>
              </a:rPr>
              <a:t> are considered abandoned </a:t>
            </a:r>
            <a:r>
              <a:rPr lang="en-GB" b="1" dirty="0">
                <a:cs typeface="Arial"/>
              </a:rPr>
              <a:t>at application startup.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</a:rPr>
              <a:t>/</a:t>
            </a:r>
            <a:r>
              <a:rPr lang="en-GB" dirty="0" err="1">
                <a:solidFill>
                  <a:schemeClr val="accent1"/>
                </a:solidFill>
                <a:latin typeface="Consolas"/>
              </a:rPr>
              <a:t>daq</a:t>
            </a:r>
            <a:r>
              <a:rPr lang="en-GB" dirty="0">
                <a:solidFill>
                  <a:schemeClr val="accent1"/>
                </a:solidFill>
                <a:latin typeface="Consolas"/>
              </a:rPr>
              <a:t>/</a:t>
            </a:r>
            <a:r>
              <a:rPr lang="en-GB" dirty="0" err="1">
                <a:solidFill>
                  <a:schemeClr val="accent1"/>
                </a:solidFill>
                <a:latin typeface="Consolas"/>
              </a:rPr>
              <a:t>stale_merging_hours</a:t>
            </a:r>
            <a:r>
              <a:rPr lang="en-GB" dirty="0">
                <a:cs typeface="Arial"/>
              </a:rPr>
              <a:t>: [default 48] Determines when Data Acquisitions left in </a:t>
            </a:r>
            <a:r>
              <a:rPr lang="en-GB" i="1" dirty="0" err="1">
                <a:cs typeface="Arial"/>
              </a:rPr>
              <a:t>StateMerging</a:t>
            </a:r>
            <a:r>
              <a:rPr lang="en-GB" dirty="0">
                <a:cs typeface="Arial"/>
              </a:rPr>
              <a:t> are considered abandoned </a:t>
            </a:r>
            <a:r>
              <a:rPr lang="en-GB" b="1" dirty="0">
                <a:cs typeface="Arial"/>
              </a:rPr>
              <a:t>at application startup</a:t>
            </a:r>
            <a:endParaRPr lang="en-GB" dirty="0">
              <a:cs typeface="Arial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>
                <a:cs typeface="Arial"/>
              </a:rPr>
              <a:t>Notable parameters from manual*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449B5-88E5-F456-BCF8-07D7B2F17078}"/>
              </a:ext>
            </a:extLst>
          </p:cNvPr>
          <p:cNvSpPr txBox="1"/>
          <p:nvPr/>
        </p:nvSpPr>
        <p:spPr>
          <a:xfrm>
            <a:off x="5897217" y="6400800"/>
            <a:ext cx="60363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dirty="0">
                <a:cs typeface="Arial"/>
              </a:rPr>
              <a:t>*) Observation Coordination Manager &gt; Server &gt; Configuration File</a:t>
            </a:r>
          </a:p>
        </p:txBody>
      </p:sp>
    </p:spTree>
    <p:extLst>
      <p:ext uri="{BB962C8B-B14F-4D97-AF65-F5344CB8AC3E}">
        <p14:creationId xmlns:p14="http://schemas.microsoft.com/office/powerpoint/2010/main" val="144107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DPM Configuration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3AD474-DBE9-9B24-5326-EF48D7DD0E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711200"/>
            <a:ext cx="10317164" cy="4210175"/>
          </a:xfrm>
        </p:spPr>
        <p:txBody>
          <a:bodyPr vert="horz" lIns="0" tIns="0" rIns="0" bIns="0" rtlCol="0" anchor="t">
            <a:noAutofit/>
          </a:bodyPr>
          <a:lstStyle/>
          <a:p>
            <a:pPr marL="0" lvl="1" indent="0">
              <a:buClr>
                <a:srgbClr val="0077BE"/>
              </a:buClr>
              <a:buNone/>
            </a:pPr>
            <a:r>
              <a:rPr lang="en-GB" dirty="0">
                <a:latin typeface="Arial"/>
                <a:cs typeface="Arial"/>
              </a:rPr>
              <a:t>YAML file 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daqDpmServer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 --config {FILE}</a:t>
            </a:r>
            <a:endParaRPr lang="en-US">
              <a:solidFill>
                <a:schemeClr val="accent1"/>
              </a:solidFill>
              <a:latin typeface="Arial"/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/limits/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daq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lang="en-GB" dirty="0">
                <a:cs typeface="Arial"/>
              </a:rPr>
              <a:t> [default 1] 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Number of </a:t>
            </a:r>
            <a:r>
              <a:rPr lang="en-GB" i="1" dirty="0">
                <a:solidFill>
                  <a:srgbClr val="000000"/>
                </a:solidFill>
                <a:latin typeface="Arial"/>
                <a:cs typeface="Arial"/>
              </a:rPr>
              <a:t>concurrent 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Data Acquisitions DPM will handle.</a:t>
            </a:r>
            <a:endParaRPr lang="en-GB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/limits/merge</a:t>
            </a:r>
            <a:r>
              <a:rPr lang="en-GB" dirty="0">
                <a:cs typeface="Arial"/>
              </a:rPr>
              <a:t>: [default 1] Number of </a:t>
            </a:r>
            <a:r>
              <a:rPr lang="en-GB" i="1" dirty="0">
                <a:cs typeface="Arial"/>
              </a:rPr>
              <a:t>concurrent</a:t>
            </a:r>
            <a:r>
              <a:rPr lang="en-GB" dirty="0">
                <a:cs typeface="Arial"/>
              </a:rPr>
              <a:t> merge processes DPM will handle</a:t>
            </a:r>
            <a:r>
              <a:rPr lang="en-GB" b="1" dirty="0">
                <a:cs typeface="Arial"/>
              </a:rPr>
              <a:t>.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/limits/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net_receive</a:t>
            </a:r>
            <a:r>
              <a:rPr lang="en-GB" dirty="0">
                <a:cs typeface="Arial"/>
              </a:rPr>
              <a:t>: [default 0 (infinite)] Number of incoming </a:t>
            </a:r>
            <a:r>
              <a:rPr lang="en-GB" i="1" dirty="0">
                <a:cs typeface="Arial"/>
              </a:rPr>
              <a:t>concurrent</a:t>
            </a:r>
            <a:r>
              <a:rPr lang="en-GB" dirty="0">
                <a:cs typeface="Arial"/>
              </a:rPr>
              <a:t> file transfers DPM will handle</a:t>
            </a:r>
            <a:r>
              <a:rPr lang="en-GB" b="1" dirty="0">
                <a:cs typeface="Arial"/>
              </a:rPr>
              <a:t>.</a:t>
            </a:r>
          </a:p>
          <a:p>
            <a:pPr marL="172720" lvl="1" indent="-172720">
              <a:buClr>
                <a:srgbClr val="0077BE"/>
              </a:buClr>
            </a:pP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cfg</a:t>
            </a:r>
            <a:r>
              <a:rPr lang="en-GB" dirty="0">
                <a:solidFill>
                  <a:schemeClr val="accent1"/>
                </a:solidFill>
                <a:latin typeface="Consolas"/>
                <a:cs typeface="Arial"/>
              </a:rPr>
              <a:t>/limits/</a:t>
            </a:r>
            <a:r>
              <a:rPr lang="en-GB" dirty="0" err="1">
                <a:solidFill>
                  <a:schemeClr val="accent1"/>
                </a:solidFill>
                <a:latin typeface="Consolas"/>
                <a:cs typeface="Arial"/>
              </a:rPr>
              <a:t>net_send</a:t>
            </a:r>
            <a:r>
              <a:rPr lang="en-GB" dirty="0">
                <a:cs typeface="Arial"/>
              </a:rPr>
              <a:t>: [default 0 (infinite)] Number of outgoing </a:t>
            </a:r>
            <a:r>
              <a:rPr lang="en-GB" i="1" dirty="0">
                <a:cs typeface="Arial"/>
              </a:rPr>
              <a:t>concurrent</a:t>
            </a:r>
            <a:r>
              <a:rPr lang="en-GB" dirty="0">
                <a:cs typeface="Arial"/>
              </a:rPr>
              <a:t> file transfers DPM will handle</a:t>
            </a:r>
            <a:r>
              <a:rPr lang="en-GB" b="1" dirty="0">
                <a:cs typeface="Arial"/>
              </a:rPr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>
                <a:cs typeface="Arial"/>
              </a:rPr>
              <a:t>Notable parameters from manual*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2228F-91EF-49CC-4141-197B28CE78B3}"/>
              </a:ext>
            </a:extLst>
          </p:cNvPr>
          <p:cNvSpPr txBox="1"/>
          <p:nvPr/>
        </p:nvSpPr>
        <p:spPr>
          <a:xfrm>
            <a:off x="6520068" y="6367670"/>
            <a:ext cx="538700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dirty="0">
                <a:cs typeface="Arial"/>
              </a:rPr>
              <a:t>*) Data Product Manager &gt; Server &gt; Configuration File</a:t>
            </a:r>
          </a:p>
        </p:txBody>
      </p:sp>
    </p:spTree>
    <p:extLst>
      <p:ext uri="{BB962C8B-B14F-4D97-AF65-F5344CB8AC3E}">
        <p14:creationId xmlns:p14="http://schemas.microsoft.com/office/powerpoint/2010/main" val="7588092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B0D53-9BF6-8900-1A23-EAE7582B8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Deployment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6CB27C-E11D-8E28-6938-7897212063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2016000"/>
            <a:ext cx="4912980" cy="3905375"/>
          </a:xfrm>
        </p:spPr>
        <p:txBody>
          <a:bodyPr vert="horz" lIns="0" tIns="0" rIns="0" bIns="0" rtlCol="0" anchor="t">
            <a:noAutofit/>
          </a:bodyPr>
          <a:lstStyle/>
          <a:p>
            <a:pPr marL="172720" lvl="1" indent="-172720">
              <a:buClr>
                <a:srgbClr val="0077BE"/>
              </a:buClr>
              <a:buFont typeface="Arial"/>
              <a:buChar char="•"/>
            </a:pPr>
            <a:r>
              <a:rPr lang="en-GB">
                <a:cs typeface="Arial"/>
              </a:rPr>
              <a:t>Configure SSH is required if </a:t>
            </a:r>
            <a:r>
              <a:rPr lang="en-GB" i="1">
                <a:cs typeface="Arial"/>
              </a:rPr>
              <a:t>Data Sources</a:t>
            </a:r>
            <a:r>
              <a:rPr lang="en-GB">
                <a:cs typeface="Arial"/>
              </a:rPr>
              <a:t> specify FITS files using </a:t>
            </a:r>
            <a:r>
              <a:rPr lang="en-GB">
                <a:latin typeface="Arial"/>
                <a:cs typeface="Arial"/>
              </a:rPr>
              <a:t>`</a:t>
            </a:r>
            <a:r>
              <a:rPr lang="en-GB" err="1">
                <a:latin typeface="Consolas"/>
                <a:cs typeface="Arial"/>
              </a:rPr>
              <a:t>host:path</a:t>
            </a:r>
            <a:r>
              <a:rPr lang="en-GB">
                <a:latin typeface="Consolas"/>
                <a:cs typeface="Arial"/>
              </a:rPr>
              <a:t>`</a:t>
            </a:r>
            <a:endParaRPr lang="en-GB">
              <a:cs typeface="Arial"/>
            </a:endParaRPr>
          </a:p>
          <a:p>
            <a:pPr marL="172720" lvl="1" indent="-172720">
              <a:buClr>
                <a:srgbClr val="0077BE"/>
              </a:buClr>
              <a:buFont typeface="Arial"/>
              <a:buChar char="•"/>
            </a:pPr>
            <a:r>
              <a:rPr lang="en-GB">
                <a:cs typeface="Arial"/>
              </a:rPr>
              <a:t>For additional configuration edit</a:t>
            </a:r>
            <a:r>
              <a:rPr lang="en-GB">
                <a:latin typeface="Arial"/>
                <a:cs typeface="Arial"/>
              </a:rPr>
              <a:t> </a:t>
            </a:r>
            <a:r>
              <a:rPr lang="en-GB">
                <a:latin typeface="Consolas"/>
                <a:cs typeface="Arial"/>
              </a:rPr>
              <a:t>`~/.ssh/config`</a:t>
            </a:r>
          </a:p>
          <a:p>
            <a:pPr marL="514350" lvl="2" indent="-172720">
              <a:buFont typeface="Arial"/>
              <a:buChar char="•"/>
            </a:pPr>
            <a:r>
              <a:rPr lang="en-GB">
                <a:latin typeface="Consolas"/>
                <a:cs typeface="Arial"/>
              </a:rPr>
              <a:t>See `man </a:t>
            </a:r>
            <a:r>
              <a:rPr lang="en-GB" err="1">
                <a:latin typeface="Consolas"/>
                <a:cs typeface="Arial"/>
              </a:rPr>
              <a:t>ssh_config</a:t>
            </a:r>
            <a:r>
              <a:rPr lang="en-GB">
                <a:latin typeface="Consolas"/>
                <a:cs typeface="Arial"/>
              </a:rPr>
              <a:t>`</a:t>
            </a:r>
            <a:endParaRPr lang="en-GB">
              <a:cs typeface="Arial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5572F7-1A51-1346-603C-5768A094BB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07A70-7D42-E06A-5791-AE08A965B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98A43B0-CD60-578E-7289-C001C4FD52DC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>
                <a:cs typeface="Arial"/>
              </a:rPr>
              <a:t>A note on SSH configuration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2D4FB7-0981-0CBD-D083-537545AC44EB}"/>
              </a:ext>
            </a:extLst>
          </p:cNvPr>
          <p:cNvSpPr txBox="1">
            <a:spLocks/>
          </p:cNvSpPr>
          <p:nvPr/>
        </p:nvSpPr>
        <p:spPr>
          <a:xfrm>
            <a:off x="6340808" y="2016000"/>
            <a:ext cx="4912980" cy="39053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>
                    <a:lumMod val="49000"/>
                  </a:schemeClr>
                </a:solidFill>
                <a:cs typeface="Arial"/>
              </a:rPr>
              <a:t># Generate key if necessary, e.g.</a:t>
            </a:r>
            <a:br>
              <a:rPr lang="en-US">
                <a:solidFill>
                  <a:schemeClr val="bg1">
                    <a:lumMod val="49000"/>
                  </a:schemeClr>
                </a:solidFill>
                <a:cs typeface="Arial"/>
              </a:rPr>
            </a:br>
            <a:r>
              <a:rPr lang="en-US">
                <a:solidFill>
                  <a:schemeClr val="accent1"/>
                </a:solidFill>
                <a:cs typeface="Arial"/>
              </a:rPr>
              <a:t>$</a:t>
            </a:r>
            <a:r>
              <a:rPr lang="en-US">
                <a:cs typeface="Arial"/>
              </a:rPr>
              <a:t> </a:t>
            </a:r>
            <a:r>
              <a:rPr lang="en-US">
                <a:ea typeface="+mn-lt"/>
                <a:cs typeface="+mn-lt"/>
              </a:rPr>
              <a:t>ssh-keygen -t ed25519 -N ""</a:t>
            </a:r>
            <a:endParaRPr lang="en-US">
              <a:cs typeface="Arial"/>
            </a:endParaRPr>
          </a:p>
          <a:p>
            <a:r>
              <a:rPr lang="en-US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# Install key on hosts DPM need to connect to</a:t>
            </a:r>
            <a:br>
              <a:rPr lang="en-US">
                <a:ea typeface="+mn-lt"/>
                <a:cs typeface="+mn-lt"/>
              </a:rPr>
            </a:br>
            <a:r>
              <a:rPr lang="en-US">
                <a:solidFill>
                  <a:schemeClr val="accent1"/>
                </a:solidFill>
                <a:ea typeface="+mn-lt"/>
                <a:cs typeface="+mn-lt"/>
              </a:rPr>
              <a:t>$</a:t>
            </a:r>
            <a:r>
              <a:rPr lang="en-US">
                <a:ea typeface="+mn-lt"/>
                <a:cs typeface="+mn-lt"/>
              </a:rPr>
              <a:t> ssh-copy-id host</a:t>
            </a:r>
            <a:endParaRPr lang="en-US">
              <a:cs typeface="Arial"/>
            </a:endParaRPr>
          </a:p>
          <a:p>
            <a:r>
              <a:rPr lang="en-US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# Test connection</a:t>
            </a:r>
            <a:br>
              <a:rPr lang="en-US">
                <a:ea typeface="+mn-lt"/>
                <a:cs typeface="+mn-lt"/>
              </a:rPr>
            </a:br>
            <a:r>
              <a:rPr lang="en-US">
                <a:solidFill>
                  <a:schemeClr val="accent1"/>
                </a:solidFill>
                <a:ea typeface="+mn-lt"/>
                <a:cs typeface="+mn-lt"/>
              </a:rPr>
              <a:t>$</a:t>
            </a:r>
            <a:r>
              <a:rPr lang="en-US">
                <a:ea typeface="+mn-lt"/>
                <a:cs typeface="+mn-lt"/>
              </a:rPr>
              <a:t> ssh host</a:t>
            </a:r>
            <a:endParaRPr lang="en-US">
              <a:cs typeface="Arial"/>
            </a:endParaRPr>
          </a:p>
          <a:p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3321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  <a:endParaRPr lang="en-US" dirty="0">
              <a:cs typeface="Arial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627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96B1-A161-FE8C-5E0A-C3132F85E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Troubleshoot Data Acquisitions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5BBDC-A1C3-55CA-17F3-7AF26E5544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5750" indent="-285750">
              <a:buChar char="•"/>
            </a:pPr>
            <a:r>
              <a:rPr lang="en-US" dirty="0">
                <a:cs typeface="Arial"/>
              </a:rPr>
              <a:t>Problems are indicated by Data Acquisition error flag</a:t>
            </a:r>
          </a:p>
          <a:p>
            <a:pPr marL="285750" indent="-285750">
              <a:buChar char="•"/>
            </a:pPr>
            <a:r>
              <a:rPr lang="en-US" dirty="0">
                <a:cs typeface="Arial"/>
              </a:rPr>
              <a:t>Check Data Acquisition Status message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US" dirty="0">
                <a:cs typeface="Arial"/>
              </a:rPr>
              <a:t>Contains list of alerts identifying concrete problems, e.g.</a:t>
            </a:r>
          </a:p>
          <a:p>
            <a:pPr marL="800100" lvl="2" indent="-172720">
              <a:buClr>
                <a:srgbClr val="FFA300"/>
              </a:buClr>
              <a:buFont typeface="Wingdings" panose="020B0604020202020204" pitchFamily="34" charset="0"/>
              <a:buChar char="§"/>
            </a:pPr>
            <a:r>
              <a:rPr lang="en-US" dirty="0">
                <a:cs typeface="Arial"/>
              </a:rPr>
              <a:t>Error(s) from Data Sources</a:t>
            </a:r>
          </a:p>
          <a:p>
            <a:pPr marL="800100" lvl="2" indent="-172720">
              <a:buClr>
                <a:srgbClr val="FFA300"/>
              </a:buClr>
              <a:buFont typeface="Wingdings" panose="020B0604020202020204" pitchFamily="34" charset="0"/>
              <a:buChar char="§"/>
            </a:pPr>
            <a:r>
              <a:rPr lang="en-US" dirty="0">
                <a:cs typeface="Arial"/>
              </a:rPr>
              <a:t>Failing keyword validation</a:t>
            </a:r>
          </a:p>
          <a:p>
            <a:pPr marL="800100" lvl="2" indent="-172720">
              <a:buClr>
                <a:srgbClr val="FFA300"/>
              </a:buClr>
              <a:buFont typeface="Wingdings" panose="020B0604020202020204" pitchFamily="34" charset="0"/>
              <a:buChar char="§"/>
            </a:pPr>
            <a:r>
              <a:rPr lang="en-US" dirty="0">
                <a:cs typeface="Arial"/>
              </a:rPr>
              <a:t>Problems transferring files</a:t>
            </a:r>
          </a:p>
          <a:p>
            <a:pPr marL="800100" lvl="2" indent="-172720">
              <a:buClr>
                <a:srgbClr val="FFA300"/>
              </a:buClr>
              <a:buFont typeface="Wingdings" panose="020B0604020202020204" pitchFamily="34" charset="0"/>
              <a:buChar char="§"/>
            </a:pPr>
            <a:r>
              <a:rPr lang="en-US" dirty="0">
                <a:cs typeface="Arial"/>
              </a:rPr>
              <a:t>Failure to merge</a:t>
            </a:r>
          </a:p>
          <a:p>
            <a:pPr marL="285750" indent="-285750">
              <a:buChar char="•"/>
            </a:pPr>
            <a:endParaRPr lang="en-US" dirty="0"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2439D-59AC-50B6-617F-52435CAA0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cs typeface="Arial"/>
              </a:rPr>
              <a:t>Enable debug logs</a:t>
            </a:r>
            <a:endParaRPr lang="en-US">
              <a:cs typeface="Arial"/>
            </a:endParaRPr>
          </a:p>
          <a:p>
            <a:pPr marL="458470" lvl="1" indent="-172720">
              <a:buClr>
                <a:srgbClr val="0077BE"/>
              </a:buClr>
              <a:buFont typeface="Courier New,monospace" panose="020B0604020202020204" pitchFamily="34" charset="0"/>
              <a:buChar char="o"/>
            </a:pPr>
            <a:r>
              <a:rPr lang="en-US" dirty="0">
                <a:cs typeface="Arial"/>
              </a:rPr>
              <a:t>"</a:t>
            </a:r>
            <a:r>
              <a:rPr lang="en-US" dirty="0" err="1">
                <a:latin typeface="Consolas"/>
                <a:cs typeface="Arial"/>
              </a:rPr>
              <a:t>daq</a:t>
            </a:r>
            <a:r>
              <a:rPr lang="en-US" dirty="0">
                <a:cs typeface="Arial"/>
              </a:rPr>
              <a:t>" is the root logger (also "</a:t>
            </a:r>
            <a:r>
              <a:rPr lang="en-US" dirty="0" err="1">
                <a:latin typeface="Consolas"/>
                <a:cs typeface="Arial"/>
              </a:rPr>
              <a:t>daq.ocm</a:t>
            </a:r>
            <a:r>
              <a:rPr lang="en-US" dirty="0">
                <a:cs typeface="Arial"/>
              </a:rPr>
              <a:t>", "</a:t>
            </a:r>
            <a:r>
              <a:rPr lang="en-US" dirty="0" err="1">
                <a:latin typeface="Consolas"/>
                <a:cs typeface="Arial"/>
              </a:rPr>
              <a:t>daq.dpm</a:t>
            </a:r>
            <a:r>
              <a:rPr lang="en-US" dirty="0">
                <a:cs typeface="Arial"/>
              </a:rPr>
              <a:t>")</a:t>
            </a:r>
            <a:endParaRPr lang="en-US" dirty="0"/>
          </a:p>
          <a:p>
            <a:pPr marL="285750" indent="-285750">
              <a:buChar char="•"/>
            </a:pPr>
            <a:r>
              <a:rPr lang="en-US" dirty="0">
                <a:cs typeface="Arial"/>
              </a:rPr>
              <a:t>DPM Workspace has a lot of information</a:t>
            </a:r>
            <a:endParaRPr lang="en-US" dirty="0"/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US" dirty="0">
                <a:latin typeface="Consolas"/>
                <a:cs typeface="Arial"/>
              </a:rPr>
              <a:t>{workspace}/in-progress/{id}/sources</a:t>
            </a:r>
          </a:p>
          <a:p>
            <a:pPr marL="458470" lvl="1" indent="-172720">
              <a:buClr>
                <a:srgbClr val="0077BE"/>
              </a:buClr>
              <a:buFont typeface="Courier New" panose="020B0604020202020204" pitchFamily="34" charset="0"/>
              <a:buChar char="o"/>
            </a:pPr>
            <a:r>
              <a:rPr lang="en-US" dirty="0">
                <a:latin typeface="Consolas"/>
                <a:cs typeface="Arial"/>
              </a:rPr>
              <a:t>{workspace}/in-progress/{id}/logs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nsolas"/>
                <a:cs typeface="Arial"/>
              </a:rPr>
              <a:t>Reach out to ESO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B18F65-F71E-2061-BC26-45144E8EC5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2164573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Starting Data Acquisition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3AD474-DBE9-9B24-5326-EF48D7DD0E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72720" lvl="1" indent="-172720"/>
            <a:r>
              <a:rPr lang="en-GB" dirty="0"/>
              <a:t>Sources</a:t>
            </a:r>
            <a:endParaRPr lang="en-GB" dirty="0">
              <a:cs typeface="Arial"/>
            </a:endParaRPr>
          </a:p>
          <a:p>
            <a:pPr marL="514350" lvl="2" indent="-172720"/>
            <a:r>
              <a:rPr lang="en-GB" dirty="0"/>
              <a:t>One primary source "</a:t>
            </a:r>
            <a:r>
              <a:rPr lang="en-GB" dirty="0" err="1"/>
              <a:t>dcs</a:t>
            </a:r>
            <a:r>
              <a:rPr lang="en-GB" dirty="0"/>
              <a:t>"</a:t>
            </a:r>
          </a:p>
          <a:p>
            <a:pPr marL="514350" lvl="2" indent="-172720"/>
            <a:r>
              <a:rPr lang="en-GB" dirty="0">
                <a:cs typeface="Arial"/>
              </a:rPr>
              <a:t>One metadata source "</a:t>
            </a:r>
            <a:r>
              <a:rPr lang="en-GB" dirty="0" err="1">
                <a:cs typeface="Arial"/>
              </a:rPr>
              <a:t>tcs</a:t>
            </a:r>
            <a:r>
              <a:rPr lang="en-GB" dirty="0">
                <a:cs typeface="Arial"/>
              </a:rPr>
              <a:t>"</a:t>
            </a:r>
            <a:endParaRPr lang="en-GB" dirty="0"/>
          </a:p>
          <a:p>
            <a:pPr marL="514350" lvl="2" indent="-172720"/>
            <a:r>
              <a:rPr lang="en-GB" dirty="0">
                <a:cs typeface="Arial"/>
              </a:rPr>
              <a:t>A couple of keywords</a:t>
            </a:r>
          </a:p>
          <a:p>
            <a:pPr marL="172720" lvl="1" indent="-172720"/>
            <a:r>
              <a:rPr lang="en-GB" dirty="0">
                <a:cs typeface="Arial"/>
              </a:rPr>
              <a:t>Create </a:t>
            </a:r>
            <a:r>
              <a:rPr lang="en-GB" i="1" dirty="0">
                <a:cs typeface="Arial"/>
              </a:rPr>
              <a:t>Data Product</a:t>
            </a:r>
            <a:r>
              <a:rPr lang="en-GB" dirty="0">
                <a:cs typeface="Arial"/>
              </a:rPr>
              <a:t> by merging into "</a:t>
            </a:r>
            <a:r>
              <a:rPr lang="en-GB" dirty="0" err="1">
                <a:cs typeface="Arial"/>
              </a:rPr>
              <a:t>dcs</a:t>
            </a:r>
            <a:r>
              <a:rPr lang="en-GB" dirty="0">
                <a:cs typeface="Arial"/>
              </a:rPr>
              <a:t>" output</a:t>
            </a:r>
          </a:p>
          <a:p>
            <a:pPr marL="172720" lvl="1" indent="-172720"/>
            <a:r>
              <a:rPr lang="en-GB" dirty="0">
                <a:cs typeface="Arial"/>
              </a:rPr>
              <a:t>Release </a:t>
            </a:r>
            <a:r>
              <a:rPr lang="en-GB" i="1" dirty="0">
                <a:cs typeface="Arial"/>
              </a:rPr>
              <a:t>Data Product </a:t>
            </a:r>
            <a:r>
              <a:rPr lang="en-GB" dirty="0">
                <a:cs typeface="Arial"/>
              </a:rPr>
              <a:t>to archive system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Data Acquisition Framework </a:t>
            </a:r>
            <a:r>
              <a:rPr lang="en-US" i="1"/>
              <a:t>C. Rosenquist, November 25th - 28th, Instrument Control Systems 2024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Example "Specification"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36509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5175-4848-2E4E-D081-B33BFE7D3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Example Specification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A534E-CA17-FE47-D2AE-10562B23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67B96B-E5A2-39EB-9BF4-043C0CEC0B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62ED32A5-7F63-46E0-FA66-6CC5D962053A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>
          <a:xfrm>
            <a:off x="936624" y="1296812"/>
            <a:ext cx="8910639" cy="28549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IFW Template Instrument utility </a:t>
            </a:r>
            <a:r>
              <a:rPr lang="en-GB" dirty="0" err="1"/>
              <a:t>SimpleDaq</a:t>
            </a:r>
            <a:r>
              <a:rPr lang="en-GB" dirty="0"/>
              <a:t> from daq.py</a:t>
            </a:r>
            <a:endParaRPr lang="en-GB" dirty="0">
              <a:cs typeface="Arial"/>
            </a:endParaRPr>
          </a:p>
        </p:txBody>
      </p:sp>
      <p:pic>
        <p:nvPicPr>
          <p:cNvPr id="8" name="Picture 7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02FE5710-F4CB-FDA7-ACDC-26C1C5153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000" y="2158157"/>
            <a:ext cx="8304000" cy="2547685"/>
          </a:xfrm>
          <a:prstGeom prst="rect">
            <a:avLst/>
          </a:prstGeom>
          <a:ln w="12700" cap="sq">
            <a:solidFill>
              <a:schemeClr val="bg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43484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5175-4848-2E4E-D081-B33BFE7D3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Example Specification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A534E-CA17-FE47-D2AE-10562B23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Data Acquisition Framework </a:t>
            </a:r>
            <a:r>
              <a:rPr lang="en-GB" i="1" noProof="0"/>
              <a:t>C. Rosenquist, November 25th - 28th, Instrument Control Systems 2024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67B96B-E5A2-39EB-9BF4-043C0CEC0B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pic>
        <p:nvPicPr>
          <p:cNvPr id="3" name="Picture 2" descr="A close-up of several words&#10;&#10;Description automatically generated">
            <a:extLst>
              <a:ext uri="{FF2B5EF4-FFF2-40B4-BE49-F238E27FC236}">
                <a16:creationId xmlns:a16="http://schemas.microsoft.com/office/drawing/2014/main" id="{BC890EBF-D7CB-956D-D987-5F6F9375D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009" y="2199184"/>
            <a:ext cx="9449980" cy="2717632"/>
          </a:xfrm>
          <a:prstGeom prst="rect">
            <a:avLst/>
          </a:prstGeom>
        </p:spPr>
      </p:pic>
      <p:sp>
        <p:nvSpPr>
          <p:cNvPr id="7" name="Untertitel 4">
            <a:extLst>
              <a:ext uri="{FF2B5EF4-FFF2-40B4-BE49-F238E27FC236}">
                <a16:creationId xmlns:a16="http://schemas.microsoft.com/office/drawing/2014/main" id="{B83A674D-CD7C-CF7A-81EB-47A93FD7AAEF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>
          <a:xfrm>
            <a:off x="936624" y="1296812"/>
            <a:ext cx="8910639" cy="28549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Visual representation</a:t>
            </a: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7773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738226A6-F97A-C158-71D6-44C129129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594" y="1080275"/>
            <a:ext cx="3815891" cy="52990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5175-4848-2E4E-D081-B33BFE7D3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Example Specification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A534E-CA17-FE47-D2AE-10562B23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Data Acquisition Framework </a:t>
            </a:r>
            <a:r>
              <a:rPr lang="en-GB" i="1" noProof="0" dirty="0"/>
              <a:t>C. Rosenquist, November 25th - 28th, Instrument Control Systems 2024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67B96B-E5A2-39EB-9BF4-043C0CEC0B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Data Classification: ESO PUBLIC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6B78D511-6542-E77A-0236-8CFC62E0F0BE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>
          <a:xfrm>
            <a:off x="936624" y="1296812"/>
            <a:ext cx="2940639" cy="28549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Native JSON</a:t>
            </a: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12913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SO_official_ppt_template_2023.potx  -  Read-Only" id="{CD68B5D3-9B19-4E3F-80CE-0D285B4DD9DE}" vid="{7AB60256-EA41-4C27-827C-5229C80E8398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ESO-232192_2 ESO Template - Powerpoint Presentation</Template>
  <TotalTime>0</TotalTime>
  <Words>2726</Words>
  <Application>Microsoft Office PowerPoint</Application>
  <PresentationFormat>Widescreen</PresentationFormat>
  <Paragraphs>383</Paragraphs>
  <Slides>38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</vt:lpstr>
      <vt:lpstr>Data Acquisition Framework</vt:lpstr>
      <vt:lpstr>Content</vt:lpstr>
      <vt:lpstr>Components and Roles</vt:lpstr>
      <vt:lpstr>Components and Roles</vt:lpstr>
      <vt:lpstr>Components and Roles</vt:lpstr>
      <vt:lpstr>System Interactions</vt:lpstr>
      <vt:lpstr>What is a Data Acquisition?</vt:lpstr>
      <vt:lpstr>What is a Data Acquisition Anyway?</vt:lpstr>
      <vt:lpstr>What is a Data Acquisition Anyway?</vt:lpstr>
      <vt:lpstr>What is a Data Acquisition Anyway?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Data Acquisition Walkthrough</vt:lpstr>
      <vt:lpstr>PowerPoint Presentation</vt:lpstr>
      <vt:lpstr>Deployment</vt:lpstr>
      <vt:lpstr>Deployment</vt:lpstr>
      <vt:lpstr>Deployment</vt:lpstr>
      <vt:lpstr>Configuration</vt:lpstr>
      <vt:lpstr>OCM Configuration</vt:lpstr>
      <vt:lpstr>DPM Configuration</vt:lpstr>
      <vt:lpstr>Deployment</vt:lpstr>
      <vt:lpstr>Troubleshooting</vt:lpstr>
      <vt:lpstr>Troubleshoot Data Acquisitions</vt:lpstr>
      <vt:lpstr>Starting Data Acquisition</vt:lpstr>
      <vt:lpstr>Example Specification</vt:lpstr>
      <vt:lpstr>Example Specification</vt:lpstr>
      <vt:lpstr>Example Specification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Katia Montironi</dc:creator>
  <cp:lastModifiedBy>Calle</cp:lastModifiedBy>
  <cp:revision>1541</cp:revision>
  <dcterms:created xsi:type="dcterms:W3CDTF">2023-05-26T06:45:20Z</dcterms:created>
  <dcterms:modified xsi:type="dcterms:W3CDTF">2024-11-26T07:05:55Z</dcterms:modified>
</cp:coreProperties>
</file>