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7" r:id="rId4"/>
    <p:sldMasterId id="2147483695" r:id="rId5"/>
    <p:sldMasterId id="2147483661" r:id="rId6"/>
    <p:sldMasterId id="2147483724" r:id="rId7"/>
  </p:sldMasterIdLst>
  <p:notesMasterIdLst>
    <p:notesMasterId r:id="rId41"/>
  </p:notesMasterIdLst>
  <p:handoutMasterIdLst>
    <p:handoutMasterId r:id="rId42"/>
  </p:handoutMasterIdLst>
  <p:sldIdLst>
    <p:sldId id="273" r:id="rId8"/>
    <p:sldId id="2397" r:id="rId9"/>
    <p:sldId id="2389" r:id="rId10"/>
    <p:sldId id="2415" r:id="rId11"/>
    <p:sldId id="2425" r:id="rId12"/>
    <p:sldId id="2399" r:id="rId13"/>
    <p:sldId id="2403" r:id="rId14"/>
    <p:sldId id="2404" r:id="rId15"/>
    <p:sldId id="2405" r:id="rId16"/>
    <p:sldId id="2424" r:id="rId17"/>
    <p:sldId id="2406" r:id="rId18"/>
    <p:sldId id="2417" r:id="rId19"/>
    <p:sldId id="2416" r:id="rId20"/>
    <p:sldId id="2398" r:id="rId21"/>
    <p:sldId id="2407" r:id="rId22"/>
    <p:sldId id="2408" r:id="rId23"/>
    <p:sldId id="2410" r:id="rId24"/>
    <p:sldId id="2414" r:id="rId25"/>
    <p:sldId id="2418" r:id="rId26"/>
    <p:sldId id="2400" r:id="rId27"/>
    <p:sldId id="2412" r:id="rId28"/>
    <p:sldId id="2413" r:id="rId29"/>
    <p:sldId id="2411" r:id="rId30"/>
    <p:sldId id="2421" r:id="rId31"/>
    <p:sldId id="2420" r:id="rId32"/>
    <p:sldId id="2422" r:id="rId33"/>
    <p:sldId id="2423" r:id="rId34"/>
    <p:sldId id="2401" r:id="rId35"/>
    <p:sldId id="2402" r:id="rId36"/>
    <p:sldId id="2395" r:id="rId37"/>
    <p:sldId id="2419" r:id="rId38"/>
    <p:sldId id="2377" r:id="rId39"/>
    <p:sldId id="285" r:id="rId40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-Lynn Wegener" initials="AW" lastIdx="5" clrIdx="0">
    <p:extLst>
      <p:ext uri="{19B8F6BF-5375-455C-9EA6-DF929625EA0E}">
        <p15:presenceInfo xmlns:p15="http://schemas.microsoft.com/office/powerpoint/2012/main" userId="S::anna-lynn.wegener@eso.org::a5611a92-bd2a-454a-b34b-d150f75e9a49" providerId="AD"/>
      </p:ext>
    </p:extLst>
  </p:cmAuthor>
  <p:cmAuthor id="2" name="Xavier Barcons" initials="XB" lastIdx="8" clrIdx="1">
    <p:extLst>
      <p:ext uri="{19B8F6BF-5375-455C-9EA6-DF929625EA0E}">
        <p15:presenceInfo xmlns:p15="http://schemas.microsoft.com/office/powerpoint/2012/main" userId="S::xbarcons@eso.org::63d8faaa-c20a-4c20-a610-62104622763d" providerId="AD"/>
      </p:ext>
    </p:extLst>
  </p:cmAuthor>
  <p:cmAuthor id="3" name="Mariya Lyubenova" initials="ML" lastIdx="3" clrIdx="2">
    <p:extLst>
      <p:ext uri="{19B8F6BF-5375-455C-9EA6-DF929625EA0E}">
        <p15:presenceInfo xmlns:p15="http://schemas.microsoft.com/office/powerpoint/2012/main" userId="S::mlyubeno@eso.org::4a3d45d4-0f0a-4162-8027-9f04fdd64180" providerId="AD"/>
      </p:ext>
    </p:extLst>
  </p:cmAuthor>
  <p:cmAuthor id="4" name="Florian Kerber" initials="FK" lastIdx="1" clrIdx="3">
    <p:extLst>
      <p:ext uri="{19B8F6BF-5375-455C-9EA6-DF929625EA0E}">
        <p15:presenceInfo xmlns:p15="http://schemas.microsoft.com/office/powerpoint/2012/main" userId="S::fkerber@eso.org::2b608317-7c0e-43d4-90d4-1c2969268713" providerId="AD"/>
      </p:ext>
    </p:extLst>
  </p:cmAuthor>
  <p:cmAuthor id="5" name="Bertrand Koehler" initials="BK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E89"/>
    <a:srgbClr val="4F81BD"/>
    <a:srgbClr val="0077BE"/>
    <a:srgbClr val="409A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7" autoAdjust="0"/>
    <p:restoredTop sz="71691" autoAdjust="0"/>
  </p:normalViewPr>
  <p:slideViewPr>
    <p:cSldViewPr snapToGrid="0">
      <p:cViewPr varScale="1">
        <p:scale>
          <a:sx n="72" d="100"/>
          <a:sy n="72" d="100"/>
        </p:scale>
        <p:origin x="864" y="66"/>
      </p:cViewPr>
      <p:guideLst>
        <p:guide pos="3840"/>
        <p:guide orient="horz" pos="216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A67CFE-05CD-7340-A10F-E06079D26E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DFF94-A09C-954C-9781-3276F0779E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EB62D5-BEFD-3F4D-8830-9F83861748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0D882-D391-054F-9303-D68F5D41F54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9507539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C3278-AC63-4E40-9334-D1897C398957}" type="datetimeFigureOut">
              <a:rPr lang="en-DE" smtClean="0"/>
              <a:t>28/11/2024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4A9A2-38A5-874E-8CDE-CA09E41099A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5297809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7200" dirty="0"/>
          </a:p>
          <a:p>
            <a:endParaRPr lang="en-US" sz="7200" dirty="0"/>
          </a:p>
          <a:p>
            <a:endParaRPr lang="en-US" sz="7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20932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800" dirty="0"/>
              <a:t>As we know the two parts are communicated through OPC-UA which is our standard.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800" dirty="0"/>
              <a:t>Actions are triggered using Remote Procedure Call and we use subscriptions to receive the status from the PLC.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/>
              <a:t> </a:t>
            </a:r>
          </a:p>
          <a:p>
            <a:endParaRPr lang="en-US" sz="1800" dirty="0">
              <a:effectLst/>
              <a:latin typeface="Times New Roman" panose="02020603050405020304" pitchFamily="18" charset="0"/>
            </a:endParaRPr>
          </a:p>
          <a:p>
            <a:endParaRPr lang="en-GB" sz="180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50386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82622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50464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12348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7733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73396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31013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43844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10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16621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59496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buNone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5339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898201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19187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484419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725204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247739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231655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269515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20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036931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436834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277228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075306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09091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20314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02874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822781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06194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421730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E3F41-BE06-4DE3-A191-16FB7717111A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9208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44A9A2-38A5-874E-8CDE-CA09E41099AB}" type="slidenum">
              <a:rPr kumimoji="0" lang="en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4965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32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86629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7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6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6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.xml"/><Relationship Id="rId4" Type="http://schemas.openxmlformats.org/officeDocument/2006/relationships/image" Target="../media/image16.emf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.xml"/><Relationship Id="rId4" Type="http://schemas.openxmlformats.org/officeDocument/2006/relationships/image" Target="../media/image16.emf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.xml"/><Relationship Id="rId4" Type="http://schemas.openxmlformats.org/officeDocument/2006/relationships/image" Target="../media/image16.emf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.xml"/><Relationship Id="rId4" Type="http://schemas.openxmlformats.org/officeDocument/2006/relationships/image" Target="../media/image16.emf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7.sv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E0402-6102-444A-A2BA-BF2FCBF90C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D1C43E-1759-4948-A043-CCD20DB9EA46}"/>
              </a:ext>
            </a:extLst>
          </p:cNvPr>
          <p:cNvSpPr txBox="1"/>
          <p:nvPr userDrawn="1"/>
        </p:nvSpPr>
        <p:spPr>
          <a:xfrm>
            <a:off x="322717" y="6378981"/>
            <a:ext cx="5499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7C9C1-0BAD-418E-9B2F-D292C941B87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5336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1BDFDC-05C0-2148-BAC3-E0178A09CC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331080"/>
            <a:ext cx="434616" cy="57008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B0754A8-37DC-FA46-8FE9-BD77CD4C17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4ECCC32-6F96-8245-BB5A-E1A204F676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495" y="3169639"/>
            <a:ext cx="2557515" cy="1248125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92125" indent="-219075">
              <a:buFontTx/>
              <a:buBlip>
                <a:blip r:embed="rId3"/>
              </a:buBlip>
              <a:tabLst/>
              <a:defRPr sz="1700"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  <a:p>
            <a:pPr lvl="1"/>
            <a:r>
              <a:rPr lang="en-GB"/>
              <a:t>And this is a subitem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27ED0CC2-0AC2-1F45-9205-F37676A4F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22653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801E3E5C-183F-B541-83EA-64AA01535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811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311B27FC-4F15-514F-9E22-E0C20B909E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38968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9BAD55-003D-534B-86E0-D9DE73EDCCF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77A11A-1FED-8A44-8DC6-DE86DE4A5081}"/>
              </a:ext>
            </a:extLst>
          </p:cNvPr>
          <p:cNvSpPr txBox="1"/>
          <p:nvPr userDrawn="1"/>
        </p:nvSpPr>
        <p:spPr>
          <a:xfrm>
            <a:off x="1" y="6344357"/>
            <a:ext cx="5761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AAE3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Mario Kiekebusch, November 25th - 28th, Instrument Control Systems 2024</a:t>
            </a:r>
            <a:endParaRPr kumimoji="0" lang="de-CH" sz="1200" b="0" i="1" u="none" strike="noStrike" kern="1200" cap="none" spc="0" normalizeH="0" baseline="0" noProof="0" dirty="0">
              <a:ln>
                <a:noFill/>
              </a:ln>
              <a:solidFill>
                <a:srgbClr val="00AAE3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8FF40-5CF0-4929-9281-609645F0FC0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138968" y="6344357"/>
            <a:ext cx="2743200" cy="365125"/>
          </a:xfrm>
        </p:spPr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766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g_image_sec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08517A-E626-E74B-B7CC-C18EF9BB43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82F0A-DEFC-4D9C-A114-5610E8F3D9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089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796613F7-BC03-3A42-A0C1-6AA8D014DE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778351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0C3B918F-498A-8643-B976-DF413FADDE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37542" y="4413107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7C41FBC-54C7-764D-BEC6-702606FFA3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01433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BA78BB1-89C2-264A-B4B7-612EF51A8DF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9C3FA3-29A0-B84D-8DE8-E75D59CB3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128363-AF98-6E47-9471-C900BBC87821}"/>
              </a:ext>
            </a:extLst>
          </p:cNvPr>
          <p:cNvSpPr txBox="1"/>
          <p:nvPr userDrawn="1"/>
        </p:nvSpPr>
        <p:spPr>
          <a:xfrm>
            <a:off x="322718" y="6378981"/>
            <a:ext cx="5334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CCE725-4016-4A96-AE37-89BED81707BF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930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D9C65C-39DD-FD47-8F12-E1D11D6F84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75F89E-48A0-EF41-A6F1-655DA1D923A4}"/>
              </a:ext>
            </a:extLst>
          </p:cNvPr>
          <p:cNvSpPr txBox="1"/>
          <p:nvPr userDrawn="1"/>
        </p:nvSpPr>
        <p:spPr>
          <a:xfrm>
            <a:off x="322718" y="6378981"/>
            <a:ext cx="5334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BE4CB-4C6C-44BD-B844-92A61D2DBD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84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EBCA-8DF2-B44F-A584-AA95DDE0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0F32D-C0AB-1B4A-B225-99916C7BB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8820B8-BF63-48F4-9C06-EFEB1A770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FBDC69-BDC0-43BA-A7DA-124BFA2FF1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5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104A9-2F33-404E-A1BF-230100F7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CE439-6E79-5E4C-89ED-8EDD6DA97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E2ED2D-2FB3-4244-818C-9A809EAD9B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FBE85F-3F60-454C-83E2-3FEA4D348A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053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75D6-87E2-CE4A-844A-23D81B1D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D03D3-A2BC-4E4D-8525-7E2FC9D2E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06BA77-C609-DA43-829D-D608A3312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97835-A777-7140-810F-9B975F54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887" y="6385785"/>
            <a:ext cx="7858513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D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03D1E3-5A8D-42F4-9CA3-203ECB54B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3AD2BB4-CA45-4A1F-9370-78955F9EB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4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4FE79-7061-FA4B-9ED0-8AF588422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14006-287E-3E4D-BD32-A7E284887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5D848-A348-2D44-8A7D-8CD7F0F92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7D1B8C-0F8B-1D44-8D5D-26D320D0C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B8C60-1F81-2744-AF11-D8960AB14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85A147-E26A-45C3-B024-DDC8B3C143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853454-045C-4C3D-A955-092C6A7824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02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FEC9-A0FE-ED44-8637-7E239BE34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073DC1-B6CB-4B04-AB7A-0035687E4D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68C7CE-A233-48F0-A07E-C595819F7D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7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EC95E1-55DE-4AE7-83A1-E69C8C276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72229-75DD-44AD-B05B-A5094C7D4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1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AEA9-CF83-AF42-AF3F-1EAB49772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C9C71-02D5-6442-B315-9D2154EA9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3CC06-AC2C-5C42-BCB8-884442C38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0D6B97-37E0-42CF-9BEA-228EE0F795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7FC04D-7C48-4C52-B09A-0E242CF32D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8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0E0D-7001-7440-BB25-0F55D0ECF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975F8-E28B-C842-9ACA-6F251D0FC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C7414-C6CD-944D-8912-BF92C8409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FAD20-D091-475E-B00F-0CB288DD2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CD50CE-34B7-49F4-8ADD-4E70EB832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64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74A59-ECE0-324B-80BE-B4E37BE4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A96A9A-89C2-6C4E-A550-1A43503D9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F7FC27-1009-43D7-B5A2-4D61FF7C69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D6BC072-4172-46DF-9C29-1B68A5AA47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57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8BE51-5C6C-E740-829E-FE3504A7C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2A7A3-1014-1643-8BDB-868DC7E97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EF77AC-FAFD-4398-ADE9-E705D8F5C1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480B67D-E1F7-4FF4-AE08-1E4A6E3EA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314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slide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21" y="573095"/>
            <a:ext cx="11008892" cy="306977"/>
          </a:xfrm>
        </p:spPr>
        <p:txBody>
          <a:bodyPr/>
          <a:lstStyle>
            <a:lvl1pPr algn="r">
              <a:defRPr sz="1800"/>
            </a:lvl1pPr>
          </a:lstStyle>
          <a:p>
            <a:pPr lvl="0"/>
            <a:r>
              <a:rPr lang="en-GB"/>
              <a:t>Title text in Arial bold, size 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11F5D4-7936-4EA4-8D77-C21368546F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6761DD-1304-4A15-99E7-49EAF42860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44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C875BA-6EC7-4234-B1D1-FF6BDA9D0E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1BDFDD-746D-45DF-986A-7D72BB1606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692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0" name="Text Placeholder 30">
            <a:extLst>
              <a:ext uri="{FF2B5EF4-FFF2-40B4-BE49-F238E27FC236}">
                <a16:creationId xmlns:a16="http://schemas.microsoft.com/office/drawing/2014/main" id="{E29F1F3F-B48A-5F45-9A8C-CB60F1D13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4807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2" name="Text Placeholder 30">
            <a:extLst>
              <a:ext uri="{FF2B5EF4-FFF2-40B4-BE49-F238E27FC236}">
                <a16:creationId xmlns:a16="http://schemas.microsoft.com/office/drawing/2014/main" id="{0BC86EBD-6DA8-5D43-932C-F7F0D2A8B5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992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4" name="Text Placeholder 30">
            <a:extLst>
              <a:ext uri="{FF2B5EF4-FFF2-40B4-BE49-F238E27FC236}">
                <a16:creationId xmlns:a16="http://schemas.microsoft.com/office/drawing/2014/main" id="{45F3917A-25F9-1843-9E3D-3A9ED7F81E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9178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91BDE57-67DA-FA47-92E2-09A2FFDC23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23175" y="590909"/>
            <a:ext cx="4160838" cy="306977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GB"/>
              <a:t>Slide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A2A53-DEDF-4CED-B6E3-4F86E62619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2C1E76-BDF1-4609-9871-3F94393E2EC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572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54" name="Text Placeholder 30">
            <a:extLst>
              <a:ext uri="{FF2B5EF4-FFF2-40B4-BE49-F238E27FC236}">
                <a16:creationId xmlns:a16="http://schemas.microsoft.com/office/drawing/2014/main" id="{1F639FB1-06DF-F144-970F-D9482BD12B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0" y="312669"/>
            <a:ext cx="5688013" cy="327025"/>
          </a:xfrm>
        </p:spPr>
        <p:txBody>
          <a:bodyPr/>
          <a:lstStyle>
            <a:lvl1pPr algn="r"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Topic name</a:t>
            </a:r>
          </a:p>
        </p:txBody>
      </p:sp>
      <p:sp>
        <p:nvSpPr>
          <p:cNvPr id="55" name="Text Placeholder 30">
            <a:extLst>
              <a:ext uri="{FF2B5EF4-FFF2-40B4-BE49-F238E27FC236}">
                <a16:creationId xmlns:a16="http://schemas.microsoft.com/office/drawing/2014/main" id="{01CFBDC6-8213-9441-A0CE-1A168FCE83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773413"/>
            <a:ext cx="5688013" cy="327025"/>
          </a:xfrm>
        </p:spPr>
        <p:txBody>
          <a:bodyPr/>
          <a:lstStyle>
            <a:lvl1pPr algn="r">
              <a:defRPr b="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subtopic name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C06034-E836-4593-A1AC-B00896057E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00C9F6-0429-493C-A47B-615F9893BEF1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79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82ED1B-BB0A-4E01-849B-4CCF6C2F31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1E584C-67F0-467B-855D-5B6A1C4755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701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24919" y="6453189"/>
            <a:ext cx="6417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524919" y="1131006"/>
            <a:ext cx="11664000" cy="5278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07D72F-0AD0-4A0C-86F2-D78FA995A6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13984E-DEC4-4E29-9C67-87D899575A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91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24919" y="6453189"/>
            <a:ext cx="6417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MOONS – ESO Lunch Talk, March 29</a:t>
            </a:r>
            <a:r>
              <a:rPr lang="en-US" baseline="30000"/>
              <a:t>th</a:t>
            </a:r>
            <a:r>
              <a:rPr lang="en-US"/>
              <a:t>, 2023</a:t>
            </a:r>
            <a:endParaRPr lang="en-GB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942667" y="6453189"/>
            <a:ext cx="846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524919" y="1131006"/>
            <a:ext cx="11664000" cy="5278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9428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4738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neral_slide_ESO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body 25</a:t>
            </a:r>
          </a:p>
          <a:p>
            <a:pPr lvl="0"/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5668AC5-2E0B-A641-8634-664BCDD37763}"/>
              </a:ext>
            </a:extLst>
          </p:cNvPr>
          <p:cNvSpPr txBox="1">
            <a:spLocks/>
          </p:cNvSpPr>
          <p:nvPr userDrawn="1"/>
        </p:nvSpPr>
        <p:spPr>
          <a:xfrm>
            <a:off x="11523080" y="6423726"/>
            <a:ext cx="346202" cy="218288"/>
          </a:xfrm>
          <a:prstGeom prst="rect">
            <a:avLst/>
          </a:prstGeom>
        </p:spPr>
        <p:txBody>
          <a:bodyPr/>
          <a:lstStyle>
            <a:defPPr>
              <a:defRPr lang="en-DE"/>
            </a:defPPr>
            <a:lvl1pPr marL="0" algn="ctr" defTabSz="914400" rtl="0" eaLnBrk="1" latinLnBrk="0" hangingPunct="1">
              <a:defRPr sz="900" b="1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D498F9-372F-9D4C-9C67-2EF8EB9F5ADA}" type="slidenum">
              <a:rPr lang="en-DE" smtClean="0"/>
              <a:pPr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497153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</p:spTree>
    <p:extLst>
      <p:ext uri="{BB962C8B-B14F-4D97-AF65-F5344CB8AC3E}">
        <p14:creationId xmlns:p14="http://schemas.microsoft.com/office/powerpoint/2010/main" val="39393997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E722A-DBB4-3F4A-B60E-526DD9285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9762" y="690260"/>
            <a:ext cx="5366237" cy="41150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>
              <a:buFontTx/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Subsection name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96237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0" name="Text Placeholder 30">
            <a:extLst>
              <a:ext uri="{FF2B5EF4-FFF2-40B4-BE49-F238E27FC236}">
                <a16:creationId xmlns:a16="http://schemas.microsoft.com/office/drawing/2014/main" id="{E29F1F3F-B48A-5F45-9A8C-CB60F1D13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4807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2" name="Text Placeholder 30">
            <a:extLst>
              <a:ext uri="{FF2B5EF4-FFF2-40B4-BE49-F238E27FC236}">
                <a16:creationId xmlns:a16="http://schemas.microsoft.com/office/drawing/2014/main" id="{0BC86EBD-6DA8-5D43-932C-F7F0D2A8B5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992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4" name="Text Placeholder 30">
            <a:extLst>
              <a:ext uri="{FF2B5EF4-FFF2-40B4-BE49-F238E27FC236}">
                <a16:creationId xmlns:a16="http://schemas.microsoft.com/office/drawing/2014/main" id="{45F3917A-25F9-1843-9E3D-3A9ED7F81E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9178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43F2666-DC0C-5C42-930A-806D9C58226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body 25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198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</p:spTree>
    <p:extLst>
      <p:ext uri="{BB962C8B-B14F-4D97-AF65-F5344CB8AC3E}">
        <p14:creationId xmlns:p14="http://schemas.microsoft.com/office/powerpoint/2010/main" val="1037759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EBCA-8DF2-B44F-A584-AA95DDE0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0F32D-C0AB-1B4A-B225-99916C7BB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D33BC-CEEE-C74C-BDA7-A8C9CBA15B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6981C-C7E6-1848-AA98-A43809D1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5A337-C885-8D4E-815C-F973731FC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735651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104A9-2F33-404E-A1BF-230100F7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CE439-6E79-5E4C-89ED-8EDD6DA97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4FAB7-ACEA-0148-B57C-5C176C7B73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7554E-FAF8-F142-8DF7-28DC4D64F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3343A-6868-6A4A-BBC5-92D8B8B2B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75711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75D6-87E2-CE4A-844A-23D81B1D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D03D3-A2BC-4E4D-8525-7E2FC9D2E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06BA77-C609-DA43-829D-D608A3312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910CE-AF63-5F47-A69B-6CF63821A2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97835-A777-7140-810F-9B975F54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3B5A36-CF0E-FB46-BDBC-CA5510FF6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479308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4FE79-7061-FA4B-9ED0-8AF588422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14006-287E-3E4D-BD32-A7E284887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5D848-A348-2D44-8A7D-8CD7F0F92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7D1B8C-0F8B-1D44-8D5D-26D320D0C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B8C60-1F81-2744-AF11-D8960AB14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0B276E-2CB9-B240-AC7E-3F11B566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2ACA62-A567-3143-ACF1-849380A4D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7AC310-A795-AB44-B386-E7A0AD8E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180033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FEC9-A0FE-ED44-8637-7E239BE34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BA404C-17B8-064B-AAA5-2BAB8261CB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A41BA-5D4D-994A-A67A-5BF8EC4B4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0AD242-703A-8A48-B7B3-981B3311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169433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18E0E3-9E7A-5E48-AE74-AFDDA08306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C1F2C3-3F07-B24F-A35B-FB4E2AA1E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E1206-7C71-CC47-988A-6BD8C541D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577509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AEA9-CF83-AF42-AF3F-1EAB49772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C9C71-02D5-6442-B315-9D2154EA9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3CC06-AC2C-5C42-BCB8-884442C38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1EFBE-08D4-A246-85DE-685A0DBD6A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4222F2-B97C-C44C-A59B-3CB69496F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EFB0D-7878-3645-BBD3-BC817B94D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122452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0E0D-7001-7440-BB25-0F55D0ECF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975F8-E28B-C842-9ACA-6F251D0FC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C7414-C6CD-944D-8912-BF92C8409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6AE27-CE73-0147-A5A0-4D839132FB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B1F14-CB88-AF42-A89C-7D5BD3132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CFB50-73E3-1B49-A83F-389B7513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653518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74A59-ECE0-324B-80BE-B4E37BE4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A96A9A-89C2-6C4E-A550-1A43503D9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EFC2-BA22-4745-AB24-7ACA7C20A6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2BFB7-886E-424D-BAE3-EFCCD7027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C7174-3AA5-854E-B93A-1B2687E96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262351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8BE51-5C6C-E740-829E-FE3504A7C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2A7A3-1014-1643-8BDB-868DC7E97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95A77-7AE4-4644-8E07-68FF299DB9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3D6FB-2BC2-EF4A-AD4B-1EFFB431A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E9034-26C9-AA4C-BC4E-E1915FFFC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845699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8130" y="6417462"/>
            <a:ext cx="326845" cy="230909"/>
          </a:xfrm>
          <a:prstGeom prst="rect">
            <a:avLst/>
          </a:prstGeom>
        </p:spPr>
        <p:txBody>
          <a:bodyPr/>
          <a:lstStyle>
            <a:lvl1pPr algn="ctr">
              <a:defRPr sz="900" b="1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2D498F9-372F-9D4C-9C67-2EF8EB9F5ADA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21" y="573095"/>
            <a:ext cx="11008892" cy="306977"/>
          </a:xfrm>
        </p:spPr>
        <p:txBody>
          <a:bodyPr/>
          <a:lstStyle>
            <a:lvl1pPr algn="r">
              <a:defRPr sz="1800"/>
            </a:lvl1pPr>
          </a:lstStyle>
          <a:p>
            <a:pPr lvl="0"/>
            <a:r>
              <a:rPr lang="en-GB"/>
              <a:t>Title text in Arial bold, size 18</a:t>
            </a:r>
          </a:p>
        </p:txBody>
      </p:sp>
    </p:spTree>
    <p:extLst>
      <p:ext uri="{BB962C8B-B14F-4D97-AF65-F5344CB8AC3E}">
        <p14:creationId xmlns:p14="http://schemas.microsoft.com/office/powerpoint/2010/main" val="4971354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77666B-5211-FA40-B8E2-0ACF912853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89392"/>
            <a:ext cx="9144000" cy="591978"/>
          </a:xfrm>
          <a:prstGeom prst="rect">
            <a:avLst/>
          </a:prstGeom>
        </p:spPr>
        <p:txBody>
          <a:bodyPr anchor="b"/>
          <a:lstStyle>
            <a:lvl1pPr algn="ctr"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Thank you!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667717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080" y="6423812"/>
            <a:ext cx="346202" cy="230909"/>
          </a:xfrm>
          <a:prstGeom prst="rect">
            <a:avLst/>
          </a:prstGeom>
        </p:spPr>
        <p:txBody>
          <a:bodyPr/>
          <a:lstStyle>
            <a:lvl1pPr algn="ctr">
              <a:defRPr sz="900" b="1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2D498F9-372F-9D4C-9C67-2EF8EB9F5ADA}" type="slidenum">
              <a:rPr lang="en-DE" smtClean="0"/>
              <a:pPr/>
              <a:t>‹#›</a:t>
            </a:fld>
            <a:endParaRPr lang="en-DE" sz="9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21" y="573095"/>
            <a:ext cx="11008892" cy="306977"/>
          </a:xfrm>
        </p:spPr>
        <p:txBody>
          <a:bodyPr/>
          <a:lstStyle>
            <a:lvl1pPr algn="r">
              <a:defRPr sz="1800"/>
            </a:lvl1pPr>
          </a:lstStyle>
          <a:p>
            <a:pPr lvl="0"/>
            <a:r>
              <a:rPr lang="en-GB"/>
              <a:t>Title text in Arial bold, size 18</a:t>
            </a:r>
          </a:p>
        </p:txBody>
      </p:sp>
    </p:spTree>
    <p:extLst>
      <p:ext uri="{BB962C8B-B14F-4D97-AF65-F5344CB8AC3E}">
        <p14:creationId xmlns:p14="http://schemas.microsoft.com/office/powerpoint/2010/main" val="125139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</p:spTree>
    <p:extLst>
      <p:ext uri="{BB962C8B-B14F-4D97-AF65-F5344CB8AC3E}">
        <p14:creationId xmlns:p14="http://schemas.microsoft.com/office/powerpoint/2010/main" val="14234307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E722A-DBB4-3F4A-B60E-526DD9285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9762" y="690260"/>
            <a:ext cx="5366237" cy="41150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>
              <a:buFontTx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Subsection name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896636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0" name="Text Placeholder 30">
            <a:extLst>
              <a:ext uri="{FF2B5EF4-FFF2-40B4-BE49-F238E27FC236}">
                <a16:creationId xmlns:a16="http://schemas.microsoft.com/office/drawing/2014/main" id="{E29F1F3F-B48A-5F45-9A8C-CB60F1D13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4807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2" name="Text Placeholder 30">
            <a:extLst>
              <a:ext uri="{FF2B5EF4-FFF2-40B4-BE49-F238E27FC236}">
                <a16:creationId xmlns:a16="http://schemas.microsoft.com/office/drawing/2014/main" id="{0BC86EBD-6DA8-5D43-932C-F7F0D2A8B5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992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4" name="Text Placeholder 30">
            <a:extLst>
              <a:ext uri="{FF2B5EF4-FFF2-40B4-BE49-F238E27FC236}">
                <a16:creationId xmlns:a16="http://schemas.microsoft.com/office/drawing/2014/main" id="{45F3917A-25F9-1843-9E3D-3A9ED7F81E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9178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91BDE57-67DA-FA47-92E2-09A2FFDC23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23175" y="590909"/>
            <a:ext cx="4160838" cy="306977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GB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8993583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54" name="Text Placeholder 30">
            <a:extLst>
              <a:ext uri="{FF2B5EF4-FFF2-40B4-BE49-F238E27FC236}">
                <a16:creationId xmlns:a16="http://schemas.microsoft.com/office/drawing/2014/main" id="{1F639FB1-06DF-F144-970F-D9482BD12B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0" y="312669"/>
            <a:ext cx="5688013" cy="327025"/>
          </a:xfrm>
        </p:spPr>
        <p:txBody>
          <a:bodyPr/>
          <a:lstStyle>
            <a:lvl1pPr algn="r"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Topic name</a:t>
            </a:r>
          </a:p>
        </p:txBody>
      </p:sp>
      <p:sp>
        <p:nvSpPr>
          <p:cNvPr id="55" name="Text Placeholder 30">
            <a:extLst>
              <a:ext uri="{FF2B5EF4-FFF2-40B4-BE49-F238E27FC236}">
                <a16:creationId xmlns:a16="http://schemas.microsoft.com/office/drawing/2014/main" id="{01CFBDC6-8213-9441-A0CE-1A168FCE83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773413"/>
            <a:ext cx="5688013" cy="327025"/>
          </a:xfrm>
        </p:spPr>
        <p:txBody>
          <a:bodyPr/>
          <a:lstStyle>
            <a:lvl1pPr algn="r">
              <a:defRPr b="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subtopic name</a:t>
            </a:r>
          </a:p>
        </p:txBody>
      </p:sp>
    </p:spTree>
    <p:extLst>
      <p:ext uri="{BB962C8B-B14F-4D97-AF65-F5344CB8AC3E}">
        <p14:creationId xmlns:p14="http://schemas.microsoft.com/office/powerpoint/2010/main" val="1893605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77666B-5211-FA40-B8E2-0ACF912853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89392"/>
            <a:ext cx="9144000" cy="591978"/>
          </a:xfrm>
          <a:prstGeom prst="rect">
            <a:avLst/>
          </a:prstGeom>
        </p:spPr>
        <p:txBody>
          <a:bodyPr anchor="b"/>
          <a:lstStyle>
            <a:lvl1pPr algn="ctr"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Presentation’s title</a:t>
            </a:r>
            <a:endParaRPr lang="en-DE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5A9A4B1-313B-A54E-BF12-858D657F8A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20731"/>
            <a:ext cx="9144000" cy="243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Presentation’s subtitle / presentation date</a:t>
            </a:r>
            <a:endParaRPr lang="en-D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A7ED5E-B05F-E540-9F88-BC25B372B0B7}"/>
              </a:ext>
            </a:extLst>
          </p:cNvPr>
          <p:cNvCxnSpPr/>
          <p:nvPr userDrawn="1"/>
        </p:nvCxnSpPr>
        <p:spPr>
          <a:xfrm>
            <a:off x="2454088" y="3429000"/>
            <a:ext cx="72815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6861DAF-F737-C145-BF30-68E30EF0655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523998" y="6236362"/>
            <a:ext cx="9144000" cy="243813"/>
          </a:xfrm>
          <a:prstGeom prst="rect">
            <a:avLst/>
          </a:prstGeom>
        </p:spPr>
        <p:txBody>
          <a:bodyPr anchor="ctr"/>
          <a:lstStyle>
            <a:lvl1pPr algn="ctr"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b="0"/>
          </a:p>
        </p:txBody>
      </p:sp>
    </p:spTree>
    <p:extLst>
      <p:ext uri="{BB962C8B-B14F-4D97-AF65-F5344CB8AC3E}">
        <p14:creationId xmlns:p14="http://schemas.microsoft.com/office/powerpoint/2010/main" val="20925604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77666B-5211-FA40-B8E2-0ACF912853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89392"/>
            <a:ext cx="9144000" cy="591978"/>
          </a:xfrm>
          <a:prstGeom prst="rect">
            <a:avLst/>
          </a:prstGeom>
        </p:spPr>
        <p:txBody>
          <a:bodyPr anchor="b"/>
          <a:lstStyle>
            <a:lvl1pPr algn="ctr"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Thank you!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708869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DEF1A-5F00-9548-A454-717C28210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9A0FC-15CB-EA4D-81EF-1FB96E64E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FE893-4826-EE45-9E59-AFEE9B42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87B7D-A24A-784A-9294-5CF67ADC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D24E7-32AD-F04C-B8CE-F8AE77DA8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780082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3A31A-432E-0245-B470-87D083357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8CE4B-AB8B-5743-A116-9D9B245F7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43858-9D77-584D-8796-D66F20D3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FD84C-E61A-4443-AE0F-748067155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88C58-A1D3-4449-9B56-DA3E5D37B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015202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8F0BF-F8D0-284A-BDF6-82F9CF69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C0982-F359-1E48-8D09-5FB1EB49A3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0D86CC-2302-6D49-B5D3-EA23983DF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B99F4-42BA-C04D-B2F9-E59E6EDD4F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0AE64-FC00-8841-9285-6A413884C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573D5-FF8F-7B43-AE44-2757B3DB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844045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EB51-C7EC-8C4B-9307-AA033FA04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4A837-005A-FF46-BC4C-EDD831A6D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FCD09-1665-1845-A64C-E763FF42A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DDF2A8-6430-9842-B39A-0ADA75ED9A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402F3F-8F24-7040-B545-FD307D1272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80F6E3-3696-734F-8BA2-57B6274C6A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510660-88EC-4842-8998-0C7C40EF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B0370D-2CAC-0A47-9F1C-3187B6C3D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003961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FDAE-EED8-3D47-B15D-D97B5844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4D129E-7B2B-654A-B158-85DA729A58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C02477-3616-B14A-B64D-132AA2CC8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55133-908C-3843-A9F5-42BDA2A0D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735695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9D9B25-EE33-B44B-819C-C2E05F1121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AD30AD-BB19-C04D-8B04-6BC63EDB6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825A8-67C7-BB4E-AD4E-7B9FAA896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553730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C066A-8983-474B-956B-D977EDC2E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2439F-6683-5940-AE4D-F9CE4C30E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1D726-625C-C34A-AFDB-C1E295B66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57875-3F8B-3341-A5FF-37C6429F3E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CB307-5463-6C4E-80D6-8E7387D8B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F7849-3A49-E146-8CCA-1AA9D0279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522865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F2E5C-83F5-D04D-818F-88CE37F52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0698BB-6388-2443-9F26-741A807517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6A1A0-CF98-A44D-9F8A-15CD38753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81453-4950-C04F-95F9-1E3B1DFB50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233FB9-592C-6842-BDED-83DAB8B82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EB450-7B11-5C49-B54C-3EB16F31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513690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2183E-979A-C543-80CD-DA63A21BA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2653BC-2C82-3C49-B7D9-3927DB05F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C5BCD-7A41-5643-B3D9-020A39FD32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ABE52-5CC4-604D-AAC8-B0D40C39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23805-E563-DF4A-848E-71DF64C2A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808740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01A677-8CAF-D04E-9B83-4999A745C1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4119E-65EB-6643-AA8A-F18EB2BD0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C3139-1541-504B-A6BF-4612E9744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87A4E-4E1E-1546-AC86-E8C6BB35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D3CB0-B7E7-A04B-93CA-B65933A1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499557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D7A932-F301-D7B4-B62C-7335A7C29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80A35-1B23-E5CA-2634-9D4050C50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885263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This is the chapter title and </a:t>
            </a:r>
            <a:br>
              <a:rPr lang="en-GB" noProof="0"/>
            </a:br>
            <a:r>
              <a:rPr lang="en-GB" noProof="0"/>
              <a:t>it can go on 3 to 4 lines.</a:t>
            </a:r>
            <a:br>
              <a:rPr lang="en-GB" noProof="0"/>
            </a:br>
            <a:r>
              <a:rPr lang="en-GB" noProof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D6D1393-87C6-57B5-280F-D611B73D1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10F38C-42EC-07ED-6FA6-84D09ED96F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998925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There could be a </a:t>
            </a:r>
            <a:br>
              <a:rPr lang="en-GB" noProof="0"/>
            </a:br>
            <a:r>
              <a:rPr lang="en-GB" noProof="0"/>
              <a:t>section title as well.</a:t>
            </a:r>
            <a:br>
              <a:rPr lang="en-GB" noProof="0"/>
            </a:br>
            <a:r>
              <a:rPr lang="en-GB" noProof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AAEDBFC-165D-702E-F35C-D5C502842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DFF2DF-F394-8F40-A840-BAE761E97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21777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8A75FF4-CEF3-D671-C53E-F7A315CB37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BD41862-8D21-61E4-CF34-3B16A5BC6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266652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F583A90-5ADD-0EB2-30E7-DF50C747A6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A18FC7E-1F37-F02B-53A0-7054ABE79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431890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full background image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2C34057-C7BB-7AC9-ABA6-28B1EF8E1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DB7754-9F32-6858-808C-E04BDA198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772716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Text on blue background</a:t>
            </a:r>
          </a:p>
          <a:p>
            <a:pPr lvl="0"/>
            <a:r>
              <a:rPr lang="en-GB" noProof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5">
            <a:extLst>
              <a:ext uri="{FF2B5EF4-FFF2-40B4-BE49-F238E27FC236}">
                <a16:creationId xmlns:a16="http://schemas.microsoft.com/office/drawing/2014/main" id="{A83983A7-122C-0FD8-D3FF-9BD31D5ED1B1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35C84E-34C1-B63C-98A2-71E47D8E2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41BF0F-68DA-53EC-F4E5-428701087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426074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/>
              <a:t>1-Column Text + white background</a:t>
            </a:r>
          </a:p>
          <a:p>
            <a:pPr lvl="0"/>
            <a:r>
              <a:rPr lang="en-GB" noProof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7DA5934-2A78-155A-7A06-4E47BA3BC5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E27BD-FBC3-B172-502A-D91C490C0F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472992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6332371-1A09-D1DC-AC64-0BF13C64A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9A0045-EFAD-F856-BAF3-48862888D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648987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E7C9326-63FC-995A-7315-4DB47CE213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5CE4A-C021-5A86-9B0F-7F677EC17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149611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4785D-98AC-E69A-DBBC-23F8D6E27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5CDDC-6B4E-543D-76F9-C06E56547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994756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en-GB" noProof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1F16D-10F2-D8C9-AACB-C5719F730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EF686F0-3A85-855E-E40F-C2219E4437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421798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1-Column Text, Arial, 18 pt, black</a:t>
            </a:r>
          </a:p>
          <a:p>
            <a:pPr lvl="1"/>
            <a:endParaRPr lang="en-GB" noProof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EEAD9-330E-568B-8874-8BD69B797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9D2683-38FF-AFD9-62C0-15A4F2BD2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280119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</a:t>
            </a:r>
            <a:r>
              <a:rPr lang="en-GB" noProof="0" dirty="0" err="1"/>
              <a:t>pt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95689A7-3464-92DC-47BF-E0BB11077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CA972B9-2B78-3CFF-A633-16201C488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920122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924800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en-GB" noProof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9354" y="1576800"/>
            <a:ext cx="4924800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2-Column Text</a:t>
            </a:r>
          </a:p>
          <a:p>
            <a:pPr lvl="0"/>
            <a:r>
              <a:rPr lang="en-GB" noProof="0"/>
              <a:t>Arial, 24 pt, white, left aligned</a:t>
            </a:r>
          </a:p>
          <a:p>
            <a:pPr lvl="8"/>
            <a:endParaRPr lang="en-GB" noProof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22AB3B5-E091-6DA8-B11E-4B849D8BC4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72DDAA7-1913-9D99-694C-530F9A4BC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95102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3-Column Text</a:t>
            </a:r>
            <a:br>
              <a:rPr lang="en-GB" noProof="0"/>
            </a:br>
            <a:r>
              <a:rPr lang="en-GB" noProof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771853-9034-A7DF-C003-85C66F8FD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3B5C574-FEDE-8E05-9108-B9EE3041A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020549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19A50D3-DB8A-FA0C-3AE2-FE167D510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540C70-81B5-3454-17E6-FC43F0E51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6280374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4-Column Text </a:t>
            </a:r>
            <a:br>
              <a:rPr lang="en-GB" noProof="0"/>
            </a:br>
            <a:r>
              <a:rPr lang="en-GB" noProof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C64A28-83D7-00D5-05F8-C3BB1AB29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563E93-4D0C-299A-5E25-4468A94CC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23938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12700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Creative Layout 01, Arial, 18 pt, black</a:t>
            </a:r>
          </a:p>
          <a:p>
            <a:pPr lvl="1"/>
            <a:endParaRPr lang="en-GB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5469647-9458-4ABA-6368-CCC383DBB6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69D08-01BB-182E-9995-A3B0CC34D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362115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12700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Creative Layout 2</a:t>
            </a:r>
            <a:br>
              <a:rPr lang="en-GB" noProof="0"/>
            </a:br>
            <a:r>
              <a:rPr lang="en-GB" noProof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BE5D53D-BCD0-5D28-FBD3-1F4ACFCE6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2DF711-4524-25F1-C2EE-0899568C6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9285153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Headline Arial bold, 30 </a:t>
            </a:r>
            <a:r>
              <a:rPr lang="en-GB" noProof="0" dirty="0" err="1"/>
              <a:t>pt</a:t>
            </a:r>
            <a:endParaRPr lang="en-GB" noProof="0" dirty="0"/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18 pt</a:t>
            </a:r>
          </a:p>
          <a:p>
            <a:pPr lvl="5"/>
            <a:r>
              <a:rPr lang="en-GB" noProof="0"/>
              <a:t>Second Bullet, 24 pt, orange</a:t>
            </a:r>
          </a:p>
          <a:p>
            <a:pPr lvl="6"/>
            <a:endParaRPr lang="en-GB"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022C25D-2E00-D2CC-7911-67F8B9B902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6319" y="2664437"/>
            <a:ext cx="35480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AADCEA2-6ABA-9DA0-A6A5-B12298CE4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0346542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338E1-BBB2-3DA4-FEC8-7FF319009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592650" y="3945010"/>
            <a:ext cx="45754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AB37513-AB5B-B895-7D75-27B01C55A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19348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71D5903-43BA-30A5-6571-867EA308D3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92D033D-5730-8CEA-8014-373963BC2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719725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/>
              <a:t>Quote on full background image</a:t>
            </a:r>
          </a:p>
          <a:p>
            <a:pPr lvl="0"/>
            <a:r>
              <a:rPr lang="en-GB" noProof="0"/>
              <a:t>Georgia, Italic, 40 pt, centre aligned</a:t>
            </a:r>
          </a:p>
          <a:p>
            <a:pPr lvl="1"/>
            <a:r>
              <a:rPr lang="en-GB" noProof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 noProof="0"/>
              <a:t>Klicken Sie auf das Symbol, um die SmartArt-Grafik hinzuzufügen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/>
              <a:t>Author</a:t>
            </a:r>
          </a:p>
          <a:p>
            <a:pPr lvl="1"/>
            <a:endParaRPr lang="en-GB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6B62593-4833-D284-F300-743AB873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A9377A7-9964-0085-3DDA-EFFF3F8AB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520653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65142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Quote, Georgia, Italic, 30 pt</a:t>
            </a:r>
            <a:br>
              <a:rPr lang="en-GB" noProof="0"/>
            </a:br>
            <a:r>
              <a:rPr lang="en-GB" noProof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A8906-3BAB-9B1B-7B8D-9C4B5E928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6F3C428-2DEE-0AC6-07DA-19F6BFCF6C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6562056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First Name Surname</a:t>
            </a:r>
          </a:p>
          <a:p>
            <a:pPr lvl="1"/>
            <a:r>
              <a:rPr lang="en-GB" noProof="0"/>
              <a:t>Position</a:t>
            </a:r>
          </a:p>
          <a:p>
            <a:pPr lvl="2"/>
            <a:endParaRPr lang="en-GB" noProof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D1D2555-CF2A-C261-7696-04D74B4933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81D06-6D4D-E10B-98D8-28C56779EC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2472466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95307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91F05A1-B2DE-0853-6616-094FC0FB38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F2C7EC6-CA74-0075-0FA9-34DF9F6C6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4844228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CE8B6-73A9-6FF9-A30F-7EA1B9E60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154664E-EF8F-2A73-F0C2-C13E87133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2656057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european-southern-observatory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41B6000-DEE0-841B-E6A3-C83E7FD296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190B92A-1EE4-0570-A2B9-69718A090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315480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09653DD-40ED-53A7-D137-196EF2C43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A73702A-B2C4-BDFE-EF01-DB5FE9F51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0C99BD-D6C3-4958-E4CC-2E5EF4D993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GB" noProof="0"/>
              <a:t>Here the section title Author and Occasion in Italics</a:t>
            </a:r>
          </a:p>
        </p:txBody>
      </p:sp>
    </p:spTree>
    <p:extLst>
      <p:ext uri="{BB962C8B-B14F-4D97-AF65-F5344CB8AC3E}">
        <p14:creationId xmlns:p14="http://schemas.microsoft.com/office/powerpoint/2010/main" val="33451099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c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09653DD-40ED-53A7-D137-196EF2C43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A73702A-B2C4-BDFE-EF01-DB5FE9F51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F606644-A36C-6E05-BC18-62CD733585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Here the section title Author and Occasion in Italics</a:t>
            </a:r>
          </a:p>
        </p:txBody>
      </p:sp>
    </p:spTree>
    <p:extLst>
      <p:ext uri="{BB962C8B-B14F-4D97-AF65-F5344CB8AC3E}">
        <p14:creationId xmlns:p14="http://schemas.microsoft.com/office/powerpoint/2010/main" val="40159487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c white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09653DD-40ED-53A7-D137-196EF2C43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A73702A-B2C4-BDFE-EF01-DB5FE9F51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62233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13.emf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15.jpe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4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34" Type="http://schemas.openxmlformats.org/officeDocument/2006/relationships/tags" Target="../tags/tag1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theme" Target="../theme/theme4.xml"/><Relationship Id="rId38" Type="http://schemas.openxmlformats.org/officeDocument/2006/relationships/image" Target="../media/image7.svg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slideLayout" Target="../slideLayouts/slideLayout89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image" Target="../media/image16.emf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slideLayout" Target="../slideLayouts/slideLayout88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Relationship Id="rId35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CC467CA-EA6C-FA4F-8D81-685411E5103F}"/>
              </a:ext>
            </a:extLst>
          </p:cNvPr>
          <p:cNvGrpSpPr/>
          <p:nvPr userDrawn="1"/>
        </p:nvGrpSpPr>
        <p:grpSpPr>
          <a:xfrm rot="10800000">
            <a:off x="329259" y="806035"/>
            <a:ext cx="11459157" cy="181610"/>
            <a:chOff x="407987" y="609439"/>
            <a:chExt cx="11459157" cy="1651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2F2C774-8E94-3141-B1CC-CDCF557E153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7987" y="691986"/>
              <a:ext cx="11231706" cy="3"/>
            </a:xfrm>
            <a:prstGeom prst="line">
              <a:avLst/>
            </a:prstGeom>
            <a:ln>
              <a:solidFill>
                <a:srgbClr val="0077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D5983F-BDEA-8947-936B-5F28B22E61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02044" y="609439"/>
              <a:ext cx="165100" cy="165100"/>
            </a:xfrm>
            <a:prstGeom prst="rect">
              <a:avLst/>
            </a:prstGeom>
          </p:spPr>
        </p:pic>
      </p:grpSp>
      <p:sp>
        <p:nvSpPr>
          <p:cNvPr id="23" name="Title Placeholder 22">
            <a:extLst>
              <a:ext uri="{FF2B5EF4-FFF2-40B4-BE49-F238E27FC236}">
                <a16:creationId xmlns:a16="http://schemas.microsoft.com/office/drawing/2014/main" id="{926D763E-3C4A-4C45-9B36-EC60F508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7" y="1547039"/>
            <a:ext cx="10515600" cy="769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F53F6E4-786B-274F-BEB5-04DDCC2D6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25197"/>
            <a:ext cx="10515600" cy="3651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4"/>
            <a:endParaRPr lang="en-GB"/>
          </a:p>
          <a:p>
            <a:pPr lvl="4"/>
            <a:endParaRPr lang="en-GB"/>
          </a:p>
          <a:p>
            <a:pPr lvl="4"/>
            <a:endParaRPr lang="en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296B03-E673-0D4F-A28C-ADFC5B1FE015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331080"/>
            <a:ext cx="434616" cy="57008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47D058E-7C5A-DD4C-9173-752ABF0A2BEC}"/>
              </a:ext>
            </a:extLst>
          </p:cNvPr>
          <p:cNvSpPr/>
          <p:nvPr userDrawn="1"/>
        </p:nvSpPr>
        <p:spPr>
          <a:xfrm>
            <a:off x="11591430" y="6437207"/>
            <a:ext cx="208701" cy="20870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273FD-18D3-4886-BB54-B664A0C41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64437" y="6302930"/>
            <a:ext cx="2032676" cy="4479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93" r:id="rId2"/>
    <p:sldLayoutId id="2147483679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49" r:id="rId16"/>
    <p:sldLayoutId id="2147483660" r:id="rId17"/>
    <p:sldLayoutId id="2147483675" r:id="rId18"/>
    <p:sldLayoutId id="2147483676" r:id="rId19"/>
    <p:sldLayoutId id="2147483680" r:id="rId20"/>
    <p:sldLayoutId id="2147483719" r:id="rId21"/>
    <p:sldLayoutId id="2147483722" r:id="rId22"/>
    <p:sldLayoutId id="2147483723" r:id="rId2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rgbClr val="0077B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800" b="1" i="0" u="none" strike="noStrike" kern="1200">
          <a:solidFill>
            <a:srgbClr val="0077B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200" b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00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pos="7423" userDrawn="1">
          <p15:clr>
            <a:srgbClr val="F26B43"/>
          </p15:clr>
        </p15:guide>
        <p15:guide id="5" orient="horz" pos="565" userDrawn="1">
          <p15:clr>
            <a:srgbClr val="F26B43"/>
          </p15:clr>
        </p15:guide>
        <p15:guide id="6" orient="horz" pos="210" userDrawn="1">
          <p15:clr>
            <a:srgbClr val="F26B43"/>
          </p15:clr>
        </p15:guide>
        <p15:guide id="7" orient="horz" pos="4065" userDrawn="1">
          <p15:clr>
            <a:srgbClr val="F26B43"/>
          </p15:clr>
        </p15:guide>
        <p15:guide id="8" orient="horz" pos="417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67C799-0123-B44B-AFC5-0B1D2ED91D9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77BE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C467CA-EA6C-FA4F-8D81-685411E5103F}"/>
              </a:ext>
            </a:extLst>
          </p:cNvPr>
          <p:cNvGrpSpPr/>
          <p:nvPr userDrawn="1"/>
        </p:nvGrpSpPr>
        <p:grpSpPr>
          <a:xfrm rot="10800000">
            <a:off x="329259" y="806035"/>
            <a:ext cx="11459157" cy="181610"/>
            <a:chOff x="407987" y="609439"/>
            <a:chExt cx="11459157" cy="1651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2F2C774-8E94-3141-B1CC-CDCF557E153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7987" y="691986"/>
              <a:ext cx="11231706" cy="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D5983F-BDEA-8947-936B-5F28B22E61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02044" y="609439"/>
              <a:ext cx="165100" cy="165100"/>
            </a:xfrm>
            <a:prstGeom prst="rect">
              <a:avLst/>
            </a:prstGeom>
          </p:spPr>
        </p:pic>
      </p:grpSp>
      <p:sp>
        <p:nvSpPr>
          <p:cNvPr id="23" name="Title Placeholder 22">
            <a:extLst>
              <a:ext uri="{FF2B5EF4-FFF2-40B4-BE49-F238E27FC236}">
                <a16:creationId xmlns:a16="http://schemas.microsoft.com/office/drawing/2014/main" id="{926D763E-3C4A-4C45-9B36-EC60F508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7" y="1547039"/>
            <a:ext cx="10515600" cy="769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F53F6E4-786B-274F-BEB5-04DDCC2D6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25197"/>
            <a:ext cx="10515600" cy="3651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47D058E-7C5A-DD4C-9173-752ABF0A2BEC}"/>
              </a:ext>
            </a:extLst>
          </p:cNvPr>
          <p:cNvSpPr/>
          <p:nvPr userDrawn="1"/>
        </p:nvSpPr>
        <p:spPr>
          <a:xfrm>
            <a:off x="11591430" y="6437207"/>
            <a:ext cx="208701" cy="20870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2EF870-7D8D-1E41-9CA8-974354EF58BE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0178" y="331078"/>
            <a:ext cx="438238" cy="5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51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600" b="1" i="0" u="none" strike="noStrike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600" i="1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200" b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00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565">
          <p15:clr>
            <a:srgbClr val="F26B43"/>
          </p15:clr>
        </p15:guide>
        <p15:guide id="6" orient="horz" pos="210" userDrawn="1">
          <p15:clr>
            <a:srgbClr val="F26B43"/>
          </p15:clr>
        </p15:guide>
        <p15:guide id="7" orient="horz" pos="4065">
          <p15:clr>
            <a:srgbClr val="F26B43"/>
          </p15:clr>
        </p15:guide>
        <p15:guide id="8" orient="horz" pos="417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7F4880-4867-C54D-AD42-E74704E0FBA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683" y="652597"/>
            <a:ext cx="756953" cy="984681"/>
          </a:xfrm>
          <a:prstGeom prst="rect">
            <a:avLst/>
          </a:prstGeom>
        </p:spPr>
      </p:pic>
      <p:pic>
        <p:nvPicPr>
          <p:cNvPr id="3" name="Picture 2" descr="A picture containing outdoor object, star, blurry, pan&#10;&#10;Description automatically generated">
            <a:extLst>
              <a:ext uri="{FF2B5EF4-FFF2-40B4-BE49-F238E27FC236}">
                <a16:creationId xmlns:a16="http://schemas.microsoft.com/office/drawing/2014/main" id="{A2F10FE7-148B-8F49-8FBF-4A717C9BAF8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9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pos="7378" userDrawn="1">
          <p15:clr>
            <a:srgbClr val="F26B43"/>
          </p15:clr>
        </p15:guide>
        <p15:guide id="6" orient="horz" pos="4058" userDrawn="1">
          <p15:clr>
            <a:srgbClr val="F26B43"/>
          </p15:clr>
        </p15:guide>
        <p15:guide id="7" orient="horz" pos="25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5" imgW="410" imgH="409" progId="TCLayout.ActiveDocument.1">
                  <p:embed/>
                </p:oleObj>
              </mc:Choice>
              <mc:Fallback>
                <p:oleObj name="think-cell Folie" r:id="rId35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Copy Arial, 18 pt</a:t>
            </a:r>
          </a:p>
          <a:p>
            <a:pPr lvl="1"/>
            <a:r>
              <a:rPr lang="en-GB" noProof="0"/>
              <a:t>First Bullet, 18 pt</a:t>
            </a:r>
          </a:p>
          <a:p>
            <a:pPr lvl="2"/>
            <a:r>
              <a:rPr lang="en-GB" noProof="0"/>
              <a:t>Second Bullet, 18 pt</a:t>
            </a:r>
          </a:p>
          <a:p>
            <a:pPr lvl="3"/>
            <a:r>
              <a:rPr lang="en-GB" noProof="0"/>
              <a:t>Subheading Arial bold, 18 pt</a:t>
            </a:r>
          </a:p>
          <a:p>
            <a:pPr lvl="4"/>
            <a:r>
              <a:rPr lang="en-GB" noProof="0"/>
              <a:t>Subheading Arial bold, 24 pt</a:t>
            </a:r>
          </a:p>
          <a:p>
            <a:pPr lvl="5"/>
            <a:r>
              <a:rPr lang="en-GB" noProof="0"/>
              <a:t>Quote, 26 pt, orange</a:t>
            </a:r>
          </a:p>
          <a:p>
            <a:pPr lvl="6"/>
            <a:r>
              <a:rPr lang="en-GB" noProof="0"/>
              <a:t>Copy Arial, 18 pt</a:t>
            </a:r>
          </a:p>
          <a:p>
            <a:pPr lvl="7"/>
            <a:r>
              <a:rPr lang="en-GB" noProof="0"/>
              <a:t>Copy Arial, 18 pt</a:t>
            </a:r>
          </a:p>
          <a:p>
            <a:pPr lvl="8"/>
            <a:r>
              <a:rPr lang="en-GB" noProof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Here the section title </a:t>
            </a:r>
            <a:r>
              <a:rPr lang="en-GB" i="1" noProof="0"/>
              <a:t>Author and Occasion in Italics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E28BF-B90E-FF1F-1FF2-1B0D4F695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ESO 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79F50-952A-A95E-A761-18904E611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6339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  <p:sldLayoutId id="2147483754" r:id="rId30"/>
    <p:sldLayoutId id="2147483755" r:id="rId31"/>
    <p:sldLayoutId id="2147483756" r:id="rId3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295">
          <p15:clr>
            <a:srgbClr val="F26B43"/>
          </p15:clr>
        </p15:guide>
        <p15:guide id="4" pos="590">
          <p15:clr>
            <a:srgbClr val="F26B43"/>
          </p15:clr>
        </p15:guide>
        <p15:guide id="5" pos="886">
          <p15:clr>
            <a:srgbClr val="F26B43"/>
          </p15:clr>
        </p15:guide>
        <p15:guide id="6" pos="1181">
          <p15:clr>
            <a:srgbClr val="F26B43"/>
          </p15:clr>
        </p15:guide>
        <p15:guide id="7" pos="1476">
          <p15:clr>
            <a:srgbClr val="F26B43"/>
          </p15:clr>
        </p15:guide>
        <p15:guide id="8" pos="1772">
          <p15:clr>
            <a:srgbClr val="F26B43"/>
          </p15:clr>
        </p15:guide>
        <p15:guide id="9" pos="2067">
          <p15:clr>
            <a:srgbClr val="F26B43"/>
          </p15:clr>
        </p15:guide>
        <p15:guide id="10" pos="2363">
          <p15:clr>
            <a:srgbClr val="F26B43"/>
          </p15:clr>
        </p15:guide>
        <p15:guide id="11" pos="2658">
          <p15:clr>
            <a:srgbClr val="F26B43"/>
          </p15:clr>
        </p15:guide>
        <p15:guide id="12" pos="2953">
          <p15:clr>
            <a:srgbClr val="F26B43"/>
          </p15:clr>
        </p15:guide>
        <p15:guide id="13" pos="3249">
          <p15:clr>
            <a:srgbClr val="F26B43"/>
          </p15:clr>
        </p15:guide>
        <p15:guide id="14" pos="3544">
          <p15:clr>
            <a:srgbClr val="F26B43"/>
          </p15:clr>
        </p15:guide>
        <p15:guide id="15" pos="3840">
          <p15:clr>
            <a:srgbClr val="F26B43"/>
          </p15:clr>
        </p15:guide>
        <p15:guide id="16" pos="4135">
          <p15:clr>
            <a:srgbClr val="F26B43"/>
          </p15:clr>
        </p15:guide>
        <p15:guide id="17" pos="4430">
          <p15:clr>
            <a:srgbClr val="F26B43"/>
          </p15:clr>
        </p15:guide>
        <p15:guide id="18" pos="4726">
          <p15:clr>
            <a:srgbClr val="F26B43"/>
          </p15:clr>
        </p15:guide>
        <p15:guide id="19" pos="5021">
          <p15:clr>
            <a:srgbClr val="F26B43"/>
          </p15:clr>
        </p15:guide>
        <p15:guide id="20" pos="5316">
          <p15:clr>
            <a:srgbClr val="F26B43"/>
          </p15:clr>
        </p15:guide>
        <p15:guide id="21" pos="5612">
          <p15:clr>
            <a:srgbClr val="F26B43"/>
          </p15:clr>
        </p15:guide>
        <p15:guide id="22" pos="5907">
          <p15:clr>
            <a:srgbClr val="F26B43"/>
          </p15:clr>
        </p15:guide>
        <p15:guide id="23" pos="6203">
          <p15:clr>
            <a:srgbClr val="F26B43"/>
          </p15:clr>
        </p15:guide>
        <p15:guide id="24" pos="6498">
          <p15:clr>
            <a:srgbClr val="F26B43"/>
          </p15:clr>
        </p15:guide>
        <p15:guide id="25" pos="6793">
          <p15:clr>
            <a:srgbClr val="F26B43"/>
          </p15:clr>
        </p15:guide>
        <p15:guide id="26" pos="7089">
          <p15:clr>
            <a:srgbClr val="F26B43"/>
          </p15:clr>
        </p15:guide>
        <p15:guide id="27" pos="7384">
          <p15:clr>
            <a:srgbClr val="F26B43"/>
          </p15:clr>
        </p15:guide>
        <p15:guide id="28" orient="horz">
          <p15:clr>
            <a:srgbClr val="F26B43"/>
          </p15:clr>
        </p15:guide>
        <p15:guide id="29" orient="horz" pos="4320">
          <p15:clr>
            <a:srgbClr val="F26B43"/>
          </p15:clr>
        </p15:guide>
        <p15:guide id="30" orient="horz" pos="249">
          <p15:clr>
            <a:srgbClr val="F26B43"/>
          </p15:clr>
        </p15:guide>
        <p15:guide id="31" orient="horz" pos="402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4.tiff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18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12710F-2BEB-BD46-9590-85309F0180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4453" y="89458"/>
            <a:ext cx="745524" cy="9698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7067DD-1D3B-0A44-AD64-53030DE08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448" y="6528498"/>
            <a:ext cx="5499100" cy="1524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4E0642E-45A7-4B94-3519-64156C4F1A5A}"/>
              </a:ext>
            </a:extLst>
          </p:cNvPr>
          <p:cNvSpPr txBox="1">
            <a:spLocks/>
          </p:cNvSpPr>
          <p:nvPr/>
        </p:nvSpPr>
        <p:spPr>
          <a:xfrm>
            <a:off x="1692146" y="2790227"/>
            <a:ext cx="8807707" cy="10036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all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Function Control Framework (FCF)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E" sz="54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64DD07-843B-46D6-8712-519F0638DFDF}"/>
              </a:ext>
            </a:extLst>
          </p:cNvPr>
          <p:cNvSpPr txBox="1">
            <a:spLocks/>
          </p:cNvSpPr>
          <p:nvPr/>
        </p:nvSpPr>
        <p:spPr>
          <a:xfrm>
            <a:off x="6331447" y="418067"/>
            <a:ext cx="4597107" cy="80948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i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ELT ICS Seminar 2024 </a:t>
            </a:r>
          </a:p>
          <a:p>
            <a:r>
              <a:rPr lang="en-US" sz="1800" dirty="0"/>
              <a:t> Mario Kiekebusch on behalf of the IFW Team</a:t>
            </a:r>
            <a:endParaRPr lang="en-DE" sz="1800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85125038-C987-9B41-06ED-7E07B27F53E9}"/>
              </a:ext>
            </a:extLst>
          </p:cNvPr>
          <p:cNvSpPr txBox="1">
            <a:spLocks/>
          </p:cNvSpPr>
          <p:nvPr/>
        </p:nvSpPr>
        <p:spPr>
          <a:xfrm>
            <a:off x="6903899" y="877734"/>
            <a:ext cx="886605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Mauro</a:t>
            </a:r>
            <a:endParaRPr lang="en-DE" sz="1600" dirty="0">
              <a:solidFill>
                <a:schemeClr val="tx1"/>
              </a:solidFill>
            </a:endParaRPr>
          </a:p>
        </p:txBody>
      </p:sp>
      <p:sp>
        <p:nvSpPr>
          <p:cNvPr id="1032" name="Subtitle 2">
            <a:extLst>
              <a:ext uri="{FF2B5EF4-FFF2-40B4-BE49-F238E27FC236}">
                <a16:creationId xmlns:a16="http://schemas.microsoft.com/office/drawing/2014/main" id="{B05D3906-6AB3-B764-B556-94805E4B0BF9}"/>
              </a:ext>
            </a:extLst>
          </p:cNvPr>
          <p:cNvSpPr txBox="1">
            <a:spLocks/>
          </p:cNvSpPr>
          <p:nvPr/>
        </p:nvSpPr>
        <p:spPr>
          <a:xfrm>
            <a:off x="8141814" y="877734"/>
            <a:ext cx="961839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Ricardo</a:t>
            </a:r>
            <a:endParaRPr lang="en-DE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939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7729" y="428595"/>
            <a:ext cx="10891899" cy="467561"/>
          </a:xfrm>
        </p:spPr>
        <p:txBody>
          <a:bodyPr/>
          <a:lstStyle/>
          <a:p>
            <a:r>
              <a:rPr lang="en-US" dirty="0"/>
              <a:t>System Architecture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</a:t>
            </a:fld>
            <a:endParaRPr lang="en-US"/>
          </a:p>
        </p:txBody>
      </p:sp>
      <p:sp>
        <p:nvSpPr>
          <p:cNvPr id="11" name="TextBox 29">
            <a:extLst>
              <a:ext uri="{FF2B5EF4-FFF2-40B4-BE49-F238E27FC236}">
                <a16:creationId xmlns:a16="http://schemas.microsoft.com/office/drawing/2014/main" id="{C65FDFBA-117D-880D-7B14-1F0FA818F7E6}"/>
              </a:ext>
            </a:extLst>
          </p:cNvPr>
          <p:cNvSpPr txBox="1"/>
          <p:nvPr/>
        </p:nvSpPr>
        <p:spPr>
          <a:xfrm flipH="1">
            <a:off x="217206" y="1177148"/>
            <a:ext cx="35461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Two main parts: LCS and Supervision.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Communication Interface: OPC-UA</a:t>
            </a:r>
          </a:p>
        </p:txBody>
      </p:sp>
      <p:pic>
        <p:nvPicPr>
          <p:cNvPr id="18" name="Picture 17" descr="Diagram">
            <a:extLst>
              <a:ext uri="{FF2B5EF4-FFF2-40B4-BE49-F238E27FC236}">
                <a16:creationId xmlns:a16="http://schemas.microsoft.com/office/drawing/2014/main" id="{EE64258A-0FDC-0E09-75E3-DD3F5FA82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3736" y="1145982"/>
            <a:ext cx="8178160" cy="47726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C315FF3-3822-CB08-8480-F9AEAA544E6A}"/>
              </a:ext>
            </a:extLst>
          </p:cNvPr>
          <p:cNvSpPr/>
          <p:nvPr/>
        </p:nvSpPr>
        <p:spPr>
          <a:xfrm>
            <a:off x="5448615" y="3657600"/>
            <a:ext cx="1080654" cy="937071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4F00101-183F-D5B9-DD67-B521EF0FC5F5}"/>
              </a:ext>
            </a:extLst>
          </p:cNvPr>
          <p:cNvSpPr/>
          <p:nvPr/>
        </p:nvSpPr>
        <p:spPr>
          <a:xfrm>
            <a:off x="4524880" y="3532301"/>
            <a:ext cx="723317" cy="768762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82E6B6-8E86-F57A-3B92-4D0B1459CE2E}"/>
              </a:ext>
            </a:extLst>
          </p:cNvPr>
          <p:cNvSpPr txBox="1"/>
          <p:nvPr/>
        </p:nvSpPr>
        <p:spPr>
          <a:xfrm>
            <a:off x="5402627" y="3941469"/>
            <a:ext cx="933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CII-MAL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4AF32E-5C98-CF3B-1611-189AA2A0690C}"/>
              </a:ext>
            </a:extLst>
          </p:cNvPr>
          <p:cNvSpPr txBox="1"/>
          <p:nvPr/>
        </p:nvSpPr>
        <p:spPr>
          <a:xfrm>
            <a:off x="4468730" y="3749069"/>
            <a:ext cx="933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OLDB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1622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Main Components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3A2067AA-DA5B-975E-01FC-93E13A8BD7EA}"/>
              </a:ext>
            </a:extLst>
          </p:cNvPr>
          <p:cNvSpPr txBox="1"/>
          <p:nvPr/>
        </p:nvSpPr>
        <p:spPr>
          <a:xfrm flipH="1">
            <a:off x="283593" y="1168760"/>
            <a:ext cx="70337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set of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PLC libraries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implementing the supported device controllers and their engineering HMIs for local control.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Device Manager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controlling a configurable number of devices from a standard ELT WS.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set of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Device Simulators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capable of emulating the behavior of a device controller and its interface within a WS.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generic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GUI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for the Device Manager that allow users to control devices graphically.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command line interface (CLI).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88D5411-A373-3BE6-EA74-26C46D4F72B9}"/>
              </a:ext>
            </a:extLst>
          </p:cNvPr>
          <p:cNvGrpSpPr/>
          <p:nvPr/>
        </p:nvGrpSpPr>
        <p:grpSpPr>
          <a:xfrm>
            <a:off x="7782476" y="2602230"/>
            <a:ext cx="4061460" cy="1653540"/>
            <a:chOff x="510540" y="1097280"/>
            <a:chExt cx="4061460" cy="1653540"/>
          </a:xfrm>
        </p:grpSpPr>
        <p:sp>
          <p:nvSpPr>
            <p:cNvPr id="12" name="Rounded Rectangle 793">
              <a:extLst>
                <a:ext uri="{FF2B5EF4-FFF2-40B4-BE49-F238E27FC236}">
                  <a16:creationId xmlns:a16="http://schemas.microsoft.com/office/drawing/2014/main" id="{9D54B417-DE93-FBC5-272E-480A4E1B04EA}"/>
                </a:ext>
              </a:extLst>
            </p:cNvPr>
            <p:cNvSpPr/>
            <p:nvPr/>
          </p:nvSpPr>
          <p:spPr>
            <a:xfrm>
              <a:off x="510540" y="1097280"/>
              <a:ext cx="4061460" cy="165354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600"/>
                </a:spcAft>
              </a:pPr>
              <a:r>
                <a:rPr lang="en-GB" sz="900" dirty="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Supervision Layer</a:t>
              </a:r>
              <a:endParaRPr lang="en-DE" sz="1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ounded Rectangle 797">
              <a:extLst>
                <a:ext uri="{FF2B5EF4-FFF2-40B4-BE49-F238E27FC236}">
                  <a16:creationId xmlns:a16="http://schemas.microsoft.com/office/drawing/2014/main" id="{4435A038-7738-A439-B51A-E7930E25BC07}"/>
                </a:ext>
              </a:extLst>
            </p:cNvPr>
            <p:cNvSpPr/>
            <p:nvPr/>
          </p:nvSpPr>
          <p:spPr>
            <a:xfrm>
              <a:off x="1188720" y="1424940"/>
              <a:ext cx="2057400" cy="84582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n-GB" sz="1100" dirty="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Device </a:t>
              </a:r>
              <a:r>
                <a:rPr lang="en-GB" sz="1100" dirty="0" err="1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Mgr</a:t>
              </a:r>
              <a:endParaRPr lang="en-DE" sz="1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ounded Rectangle 801">
              <a:extLst>
                <a:ext uri="{FF2B5EF4-FFF2-40B4-BE49-F238E27FC236}">
                  <a16:creationId xmlns:a16="http://schemas.microsoft.com/office/drawing/2014/main" id="{79DDE3B0-241E-A144-0591-F799FD3BB3B4}"/>
                </a:ext>
              </a:extLst>
            </p:cNvPr>
            <p:cNvSpPr/>
            <p:nvPr/>
          </p:nvSpPr>
          <p:spPr>
            <a:xfrm>
              <a:off x="655320" y="2316479"/>
              <a:ext cx="3764280" cy="32766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GB" sz="1100" dirty="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Common Software</a:t>
              </a:r>
              <a:endParaRPr lang="en-DE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BE0D87C-1C1D-16EE-B452-0C6A15D7E67D}"/>
                </a:ext>
              </a:extLst>
            </p:cNvPr>
            <p:cNvGrpSpPr/>
            <p:nvPr/>
          </p:nvGrpSpPr>
          <p:grpSpPr>
            <a:xfrm>
              <a:off x="2223937" y="1467780"/>
              <a:ext cx="894420" cy="742020"/>
              <a:chOff x="3456600" y="713400"/>
              <a:chExt cx="1275420" cy="742020"/>
            </a:xfrm>
          </p:grpSpPr>
          <p:sp>
            <p:nvSpPr>
              <p:cNvPr id="20" name="Rounded Rectangle 22">
                <a:extLst>
                  <a:ext uri="{FF2B5EF4-FFF2-40B4-BE49-F238E27FC236}">
                    <a16:creationId xmlns:a16="http://schemas.microsoft.com/office/drawing/2014/main" id="{2C85AE03-5498-163A-7C6C-BBA20B3D6B22}"/>
                  </a:ext>
                </a:extLst>
              </p:cNvPr>
              <p:cNvSpPr/>
              <p:nvPr/>
            </p:nvSpPr>
            <p:spPr>
              <a:xfrm>
                <a:off x="3654720" y="713400"/>
                <a:ext cx="1077300" cy="54390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1" name="Rounded Rectangle 23">
                <a:extLst>
                  <a:ext uri="{FF2B5EF4-FFF2-40B4-BE49-F238E27FC236}">
                    <a16:creationId xmlns:a16="http://schemas.microsoft.com/office/drawing/2014/main" id="{BF6AE846-292D-669C-D920-270D7DCC223A}"/>
                  </a:ext>
                </a:extLst>
              </p:cNvPr>
              <p:cNvSpPr/>
              <p:nvPr/>
            </p:nvSpPr>
            <p:spPr>
              <a:xfrm>
                <a:off x="3560034" y="820126"/>
                <a:ext cx="1076960" cy="54356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2" name="Rounded Rectangle 25">
                <a:extLst>
                  <a:ext uri="{FF2B5EF4-FFF2-40B4-BE49-F238E27FC236}">
                    <a16:creationId xmlns:a16="http://schemas.microsoft.com/office/drawing/2014/main" id="{EA126078-1152-7FD5-0767-718EF59F70D7}"/>
                  </a:ext>
                </a:extLst>
              </p:cNvPr>
              <p:cNvSpPr/>
              <p:nvPr/>
            </p:nvSpPr>
            <p:spPr>
              <a:xfrm>
                <a:off x="3456600" y="911860"/>
                <a:ext cx="1076960" cy="54356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10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Device 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22AD2CB-AC93-B421-8C86-53F3894D153C}"/>
                </a:ext>
              </a:extLst>
            </p:cNvPr>
            <p:cNvGrpSpPr/>
            <p:nvPr/>
          </p:nvGrpSpPr>
          <p:grpSpPr>
            <a:xfrm>
              <a:off x="3294879" y="1475739"/>
              <a:ext cx="1051899" cy="741682"/>
              <a:chOff x="0" y="0"/>
              <a:chExt cx="1275420" cy="742020"/>
            </a:xfrm>
          </p:grpSpPr>
          <p:sp>
            <p:nvSpPr>
              <p:cNvPr id="17" name="Rounded Rectangle 39">
                <a:extLst>
                  <a:ext uri="{FF2B5EF4-FFF2-40B4-BE49-F238E27FC236}">
                    <a16:creationId xmlns:a16="http://schemas.microsoft.com/office/drawing/2014/main" id="{ADC36A04-16E6-A04F-B297-A85FBA4A829F}"/>
                  </a:ext>
                </a:extLst>
              </p:cNvPr>
              <p:cNvSpPr/>
              <p:nvPr/>
            </p:nvSpPr>
            <p:spPr>
              <a:xfrm>
                <a:off x="198120" y="0"/>
                <a:ext cx="1077300" cy="54390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8" name="Rounded Rectangle 40">
                <a:extLst>
                  <a:ext uri="{FF2B5EF4-FFF2-40B4-BE49-F238E27FC236}">
                    <a16:creationId xmlns:a16="http://schemas.microsoft.com/office/drawing/2014/main" id="{A518CDF5-3090-30EA-AECF-2E5EC77D84EA}"/>
                  </a:ext>
                </a:extLst>
              </p:cNvPr>
              <p:cNvSpPr/>
              <p:nvPr/>
            </p:nvSpPr>
            <p:spPr>
              <a:xfrm>
                <a:off x="114300" y="99060"/>
                <a:ext cx="1076960" cy="54356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9" name="Rounded Rectangle 41">
                <a:extLst>
                  <a:ext uri="{FF2B5EF4-FFF2-40B4-BE49-F238E27FC236}">
                    <a16:creationId xmlns:a16="http://schemas.microsoft.com/office/drawing/2014/main" id="{EE053688-0BC2-CC55-541E-EEC3C691180A}"/>
                  </a:ext>
                </a:extLst>
              </p:cNvPr>
              <p:cNvSpPr/>
              <p:nvPr/>
            </p:nvSpPr>
            <p:spPr>
              <a:xfrm>
                <a:off x="0" y="198460"/>
                <a:ext cx="1076960" cy="54356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10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Device Simulator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1607AD-8201-3260-C256-2E87CD31E928}"/>
              </a:ext>
            </a:extLst>
          </p:cNvPr>
          <p:cNvGrpSpPr/>
          <p:nvPr/>
        </p:nvGrpSpPr>
        <p:grpSpPr>
          <a:xfrm>
            <a:off x="7767236" y="4370070"/>
            <a:ext cx="4069080" cy="1424940"/>
            <a:chOff x="4750638" y="4427219"/>
            <a:chExt cx="4069080" cy="142494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506C6A8-DE36-291A-51B6-33B3D8653651}"/>
                </a:ext>
              </a:extLst>
            </p:cNvPr>
            <p:cNvGrpSpPr/>
            <p:nvPr/>
          </p:nvGrpSpPr>
          <p:grpSpPr>
            <a:xfrm>
              <a:off x="4750638" y="4427219"/>
              <a:ext cx="4069080" cy="1424940"/>
              <a:chOff x="495300" y="2811780"/>
              <a:chExt cx="4069080" cy="1424940"/>
            </a:xfrm>
          </p:grpSpPr>
          <p:sp>
            <p:nvSpPr>
              <p:cNvPr id="26" name="Rounded Rectangle 795">
                <a:extLst>
                  <a:ext uri="{FF2B5EF4-FFF2-40B4-BE49-F238E27FC236}">
                    <a16:creationId xmlns:a16="http://schemas.microsoft.com/office/drawing/2014/main" id="{6E91C2E8-F2AB-0D26-682B-4D89F6E40188}"/>
                  </a:ext>
                </a:extLst>
              </p:cNvPr>
              <p:cNvSpPr/>
              <p:nvPr/>
            </p:nvSpPr>
            <p:spPr>
              <a:xfrm>
                <a:off x="495300" y="2811780"/>
                <a:ext cx="4069080" cy="1424940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spcAft>
                    <a:spcPts val="600"/>
                  </a:spcAft>
                </a:pPr>
                <a:r>
                  <a:rPr lang="en-GB" sz="90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Control &amp; Automation Layer</a:t>
                </a:r>
                <a:endParaRPr lang="en-DE" sz="110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51302022-4FB1-BAD0-22BA-1B99B73A196E}"/>
                  </a:ext>
                </a:extLst>
              </p:cNvPr>
              <p:cNvGrpSpPr/>
              <p:nvPr/>
            </p:nvGrpSpPr>
            <p:grpSpPr>
              <a:xfrm>
                <a:off x="706967" y="3099764"/>
                <a:ext cx="3476132" cy="702079"/>
                <a:chOff x="1059189" y="3288980"/>
                <a:chExt cx="3079824" cy="702079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B19B954-0ABE-4BE4-9F53-BECD430CF6B4}"/>
                    </a:ext>
                  </a:extLst>
                </p:cNvPr>
                <p:cNvGrpSpPr/>
                <p:nvPr/>
              </p:nvGrpSpPr>
              <p:grpSpPr>
                <a:xfrm>
                  <a:off x="1222627" y="3288980"/>
                  <a:ext cx="2916386" cy="550654"/>
                  <a:chOff x="1291207" y="3502340"/>
                  <a:chExt cx="2916386" cy="550654"/>
                </a:xfrm>
              </p:grpSpPr>
              <p:sp>
                <p:nvSpPr>
                  <p:cNvPr id="37" name="Rounded Rectangle 32">
                    <a:extLst>
                      <a:ext uri="{FF2B5EF4-FFF2-40B4-BE49-F238E27FC236}">
                        <a16:creationId xmlns:a16="http://schemas.microsoft.com/office/drawing/2014/main" id="{D4FDF787-BEF5-BAA5-5492-FB223A03CD02}"/>
                      </a:ext>
                    </a:extLst>
                  </p:cNvPr>
                  <p:cNvSpPr/>
                  <p:nvPr/>
                </p:nvSpPr>
                <p:spPr>
                  <a:xfrm>
                    <a:off x="1291207" y="3502340"/>
                    <a:ext cx="2916386" cy="550654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a:t> </a:t>
                    </a:r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ounded Rectangle 794">
                    <a:extLst>
                      <a:ext uri="{FF2B5EF4-FFF2-40B4-BE49-F238E27FC236}">
                        <a16:creationId xmlns:a16="http://schemas.microsoft.com/office/drawing/2014/main" id="{B00CBF96-875C-BE24-2C74-2FD1C27FEACA}"/>
                      </a:ext>
                    </a:extLst>
                  </p:cNvPr>
                  <p:cNvSpPr/>
                  <p:nvPr/>
                </p:nvSpPr>
                <p:spPr>
                  <a:xfrm>
                    <a:off x="1337907" y="3537359"/>
                    <a:ext cx="384885" cy="480369"/>
                  </a:xfrm>
                  <a:prstGeom prst="round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vert270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DE" sz="1100">
                      <a:effectLst/>
                      <a:latin typeface="Arial" panose="020B0604020202020204" pitchFamily="34" charset="0"/>
                      <a:ea typeface="Arial" panose="020B06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BFD0F6CB-4C3E-6D19-E5DD-ABFE6E194D56}"/>
                    </a:ext>
                  </a:extLst>
                </p:cNvPr>
                <p:cNvGrpSpPr/>
                <p:nvPr/>
              </p:nvGrpSpPr>
              <p:grpSpPr>
                <a:xfrm>
                  <a:off x="1127879" y="3364101"/>
                  <a:ext cx="2915920" cy="550545"/>
                  <a:chOff x="-7503" y="-8681"/>
                  <a:chExt cx="2916386" cy="550654"/>
                </a:xfrm>
              </p:grpSpPr>
              <p:sp>
                <p:nvSpPr>
                  <p:cNvPr id="35" name="Rounded Rectangle 48">
                    <a:extLst>
                      <a:ext uri="{FF2B5EF4-FFF2-40B4-BE49-F238E27FC236}">
                        <a16:creationId xmlns:a16="http://schemas.microsoft.com/office/drawing/2014/main" id="{84ADB885-1258-105B-CF07-87C931B1CAEC}"/>
                      </a:ext>
                    </a:extLst>
                  </p:cNvPr>
                  <p:cNvSpPr/>
                  <p:nvPr/>
                </p:nvSpPr>
                <p:spPr>
                  <a:xfrm>
                    <a:off x="-7503" y="-8681"/>
                    <a:ext cx="2916386" cy="550654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a:t> </a:t>
                    </a:r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ounded Rectangle 49">
                    <a:extLst>
                      <a:ext uri="{FF2B5EF4-FFF2-40B4-BE49-F238E27FC236}">
                        <a16:creationId xmlns:a16="http://schemas.microsoft.com/office/drawing/2014/main" id="{132D59A6-761B-82EE-4ED9-06276156114F}"/>
                      </a:ext>
                    </a:extLst>
                  </p:cNvPr>
                  <p:cNvSpPr/>
                  <p:nvPr/>
                </p:nvSpPr>
                <p:spPr>
                  <a:xfrm>
                    <a:off x="64577" y="24874"/>
                    <a:ext cx="384885" cy="480369"/>
                  </a:xfrm>
                  <a:prstGeom prst="round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vert270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a:t> </a:t>
                    </a:r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0AF1AF2A-DE63-3349-1621-24C9DB2B0A91}"/>
                    </a:ext>
                  </a:extLst>
                </p:cNvPr>
                <p:cNvGrpSpPr/>
                <p:nvPr/>
              </p:nvGrpSpPr>
              <p:grpSpPr>
                <a:xfrm>
                  <a:off x="1059189" y="3440514"/>
                  <a:ext cx="2915920" cy="550545"/>
                  <a:chOff x="-35262" y="-8467"/>
                  <a:chExt cx="2916386" cy="550654"/>
                </a:xfrm>
              </p:grpSpPr>
              <p:sp>
                <p:nvSpPr>
                  <p:cNvPr id="32" name="Rounded Rectangle 52">
                    <a:extLst>
                      <a:ext uri="{FF2B5EF4-FFF2-40B4-BE49-F238E27FC236}">
                        <a16:creationId xmlns:a16="http://schemas.microsoft.com/office/drawing/2014/main" id="{03B1AE0D-CC55-FD1C-E040-BFD71423AE53}"/>
                      </a:ext>
                    </a:extLst>
                  </p:cNvPr>
                  <p:cNvSpPr/>
                  <p:nvPr/>
                </p:nvSpPr>
                <p:spPr>
                  <a:xfrm>
                    <a:off x="-35262" y="-8467"/>
                    <a:ext cx="2916386" cy="550654"/>
                  </a:xfrm>
                  <a:prstGeom prst="roundRect">
                    <a:avLst/>
                  </a:prstGeom>
                  <a:solidFill>
                    <a:srgbClr val="FFC000"/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r">
                      <a:spcAft>
                        <a:spcPts val="600"/>
                      </a:spcAft>
                    </a:pPr>
                    <a:r>
                      <a:rPr lang="en-GB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a:t>Local Device </a:t>
                    </a:r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ounded Rectangle 53">
                    <a:extLst>
                      <a:ext uri="{FF2B5EF4-FFF2-40B4-BE49-F238E27FC236}">
                        <a16:creationId xmlns:a16="http://schemas.microsoft.com/office/drawing/2014/main" id="{7494AF1B-ACFA-B524-3CF3-08E45F723203}"/>
                      </a:ext>
                    </a:extLst>
                  </p:cNvPr>
                  <p:cNvSpPr/>
                  <p:nvPr/>
                </p:nvSpPr>
                <p:spPr>
                  <a:xfrm>
                    <a:off x="74276" y="32494"/>
                    <a:ext cx="384885" cy="480369"/>
                  </a:xfrm>
                  <a:prstGeom prst="round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vert270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a:t>HMI</a:t>
                    </a:r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ounded Rectangle 54">
                    <a:extLst>
                      <a:ext uri="{FF2B5EF4-FFF2-40B4-BE49-F238E27FC236}">
                        <a16:creationId xmlns:a16="http://schemas.microsoft.com/office/drawing/2014/main" id="{1F870474-062A-A234-A880-60BC5A006CD7}"/>
                      </a:ext>
                    </a:extLst>
                  </p:cNvPr>
                  <p:cNvSpPr/>
                  <p:nvPr/>
                </p:nvSpPr>
                <p:spPr>
                  <a:xfrm>
                    <a:off x="559856" y="250903"/>
                    <a:ext cx="1043940" cy="261960"/>
                  </a:xfrm>
                  <a:prstGeom prst="roundRect">
                    <a:avLst/>
                  </a:prstGeom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Aft>
                        <a:spcPts val="600"/>
                      </a:spcAft>
                    </a:pPr>
                    <a:r>
                      <a:rPr lang="en-GB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a:t>Simulator (FB)</a:t>
                    </a:r>
                    <a:endParaRPr lang="en-DE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8" name="Rounded Rectangle 56">
                <a:extLst>
                  <a:ext uri="{FF2B5EF4-FFF2-40B4-BE49-F238E27FC236}">
                    <a16:creationId xmlns:a16="http://schemas.microsoft.com/office/drawing/2014/main" id="{C7E17655-4EE6-03AC-7D4C-E30076B2DA4E}"/>
                  </a:ext>
                </a:extLst>
              </p:cNvPr>
              <p:cNvSpPr/>
              <p:nvPr/>
            </p:nvSpPr>
            <p:spPr>
              <a:xfrm>
                <a:off x="811169" y="3860460"/>
                <a:ext cx="1200511" cy="27720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10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Modules (C++)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25" name="Rounded Rectangle 54">
              <a:extLst>
                <a:ext uri="{FF2B5EF4-FFF2-40B4-BE49-F238E27FC236}">
                  <a16:creationId xmlns:a16="http://schemas.microsoft.com/office/drawing/2014/main" id="{394D35A3-6EBE-C534-9DA5-736E6A64936B}"/>
                </a:ext>
              </a:extLst>
            </p:cNvPr>
            <p:cNvSpPr/>
            <p:nvPr/>
          </p:nvSpPr>
          <p:spPr>
            <a:xfrm>
              <a:off x="6920570" y="5130263"/>
              <a:ext cx="1177925" cy="26162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Controller (FB)</a:t>
              </a:r>
              <a:endParaRPr lang="en-D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48CABA8-24F8-19BE-1A9D-C3A09D77E5A4}"/>
              </a:ext>
            </a:extLst>
          </p:cNvPr>
          <p:cNvGrpSpPr/>
          <p:nvPr/>
        </p:nvGrpSpPr>
        <p:grpSpPr>
          <a:xfrm>
            <a:off x="7774988" y="1304894"/>
            <a:ext cx="4107180" cy="1196340"/>
            <a:chOff x="7774988" y="1304894"/>
            <a:chExt cx="4107180" cy="119634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720A897-421B-8E25-1DC5-2D0093E2D87D}"/>
                </a:ext>
              </a:extLst>
            </p:cNvPr>
            <p:cNvGrpSpPr/>
            <p:nvPr/>
          </p:nvGrpSpPr>
          <p:grpSpPr>
            <a:xfrm>
              <a:off x="7774988" y="1304894"/>
              <a:ext cx="4107180" cy="1196340"/>
              <a:chOff x="7774988" y="1304894"/>
              <a:chExt cx="4107180" cy="1196340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9E7C98D6-6B47-E8DC-C742-369247B81916}"/>
                  </a:ext>
                </a:extLst>
              </p:cNvPr>
              <p:cNvGrpSpPr/>
              <p:nvPr/>
            </p:nvGrpSpPr>
            <p:grpSpPr>
              <a:xfrm>
                <a:off x="7774988" y="1304894"/>
                <a:ext cx="4107180" cy="1196340"/>
                <a:chOff x="4758390" y="1362043"/>
                <a:chExt cx="4107180" cy="1196340"/>
              </a:xfrm>
            </p:grpSpPr>
            <p:sp>
              <p:nvSpPr>
                <p:cNvPr id="40" name="Rounded Rectangle 27">
                  <a:extLst>
                    <a:ext uri="{FF2B5EF4-FFF2-40B4-BE49-F238E27FC236}">
                      <a16:creationId xmlns:a16="http://schemas.microsoft.com/office/drawing/2014/main" id="{62852307-FB9C-406A-B8CC-89C61DE370F3}"/>
                    </a:ext>
                  </a:extLst>
                </p:cNvPr>
                <p:cNvSpPr/>
                <p:nvPr/>
              </p:nvSpPr>
              <p:spPr>
                <a:xfrm>
                  <a:off x="4758390" y="1362043"/>
                  <a:ext cx="4107180" cy="1196340"/>
                </a:xfrm>
                <a:prstGeom prst="roundRect">
                  <a:avLst/>
                </a:prstGeom>
                <a:solidFill>
                  <a:srgbClr val="92D050"/>
                </a:solidFill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r">
                    <a:spcAft>
                      <a:spcPts val="0"/>
                    </a:spcAft>
                  </a:pPr>
                  <a:r>
                    <a:rPr lang="en-GB" sz="900" dirty="0">
                      <a:effectLst/>
                      <a:latin typeface="Arial" panose="020B0604020202020204" pitchFamily="34" charset="0"/>
                      <a:ea typeface="Arial" panose="020B0604020202020204" pitchFamily="34" charset="0"/>
                      <a:cs typeface="Times New Roman" panose="02020603050405020304" pitchFamily="18" charset="0"/>
                    </a:rPr>
                    <a:t>Presentation Layer</a:t>
                  </a:r>
                  <a:endParaRPr lang="en-DE" sz="1100" dirty="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Rounded Rectangle 29">
                  <a:extLst>
                    <a:ext uri="{FF2B5EF4-FFF2-40B4-BE49-F238E27FC236}">
                      <a16:creationId xmlns:a16="http://schemas.microsoft.com/office/drawing/2014/main" id="{6C6F86BB-5394-AF12-4E55-7BFA2BD61A04}"/>
                    </a:ext>
                  </a:extLst>
                </p:cNvPr>
                <p:cNvSpPr/>
                <p:nvPr/>
              </p:nvSpPr>
              <p:spPr>
                <a:xfrm>
                  <a:off x="6041430" y="1558192"/>
                  <a:ext cx="1073785" cy="459740"/>
                </a:xfrm>
                <a:prstGeom prst="round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GB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rPr>
                    <a:t> </a:t>
                  </a:r>
                  <a:endParaRPr lang="en-D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A1D658B8-B675-16D4-3688-08973F04BE8A}"/>
                    </a:ext>
                  </a:extLst>
                </p:cNvPr>
                <p:cNvSpPr/>
                <p:nvPr/>
              </p:nvSpPr>
              <p:spPr>
                <a:xfrm>
                  <a:off x="7287384" y="1783687"/>
                  <a:ext cx="609441" cy="448734"/>
                </a:xfrm>
                <a:prstGeom prst="round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DE"/>
                </a:p>
              </p:txBody>
            </p:sp>
            <p:sp>
              <p:nvSpPr>
                <p:cNvPr id="43" name="Text Box 37">
                  <a:extLst>
                    <a:ext uri="{FF2B5EF4-FFF2-40B4-BE49-F238E27FC236}">
                      <a16:creationId xmlns:a16="http://schemas.microsoft.com/office/drawing/2014/main" id="{3E5B24FA-3CB2-6BC5-DB3C-2D30927C8289}"/>
                    </a:ext>
                  </a:extLst>
                </p:cNvPr>
                <p:cNvSpPr txBox="1"/>
                <p:nvPr/>
              </p:nvSpPr>
              <p:spPr>
                <a:xfrm>
                  <a:off x="7371067" y="1871722"/>
                  <a:ext cx="457041" cy="213298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spcAft>
                      <a:spcPts val="600"/>
                    </a:spcAft>
                  </a:pPr>
                  <a:r>
                    <a:rPr lang="en-GB" sz="1100" dirty="0">
                      <a:effectLst/>
                      <a:latin typeface="Arial" panose="020B0604020202020204" pitchFamily="34" charset="0"/>
                      <a:ea typeface="Arial" panose="020B0604020202020204" pitchFamily="34" charset="0"/>
                      <a:cs typeface="Times New Roman" panose="02020603050405020304" pitchFamily="18" charset="0"/>
                    </a:rPr>
                    <a:t>GUI</a:t>
                  </a:r>
                  <a:endParaRPr lang="en-DE" sz="1100" dirty="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Rounded Rectangle 21">
                  <a:extLst>
                    <a:ext uri="{FF2B5EF4-FFF2-40B4-BE49-F238E27FC236}">
                      <a16:creationId xmlns:a16="http://schemas.microsoft.com/office/drawing/2014/main" id="{52A74BD7-2AE8-EAD1-FC2F-CFF723441868}"/>
                    </a:ext>
                  </a:extLst>
                </p:cNvPr>
                <p:cNvSpPr/>
                <p:nvPr/>
              </p:nvSpPr>
              <p:spPr>
                <a:xfrm>
                  <a:off x="5954795" y="1667458"/>
                  <a:ext cx="1073785" cy="460080"/>
                </a:xfrm>
                <a:prstGeom prst="round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GB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rPr>
                    <a:t> </a:t>
                  </a:r>
                  <a:endParaRPr lang="en-D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45" name="Rounded Rectangle 30">
                  <a:extLst>
                    <a:ext uri="{FF2B5EF4-FFF2-40B4-BE49-F238E27FC236}">
                      <a16:creationId xmlns:a16="http://schemas.microsoft.com/office/drawing/2014/main" id="{B43F8C8A-8BFF-1D2D-1409-26A12825D2D6}"/>
                    </a:ext>
                  </a:extLst>
                </p:cNvPr>
                <p:cNvSpPr/>
                <p:nvPr/>
              </p:nvSpPr>
              <p:spPr>
                <a:xfrm>
                  <a:off x="5868711" y="1759192"/>
                  <a:ext cx="1073785" cy="459740"/>
                </a:xfrm>
                <a:prstGeom prst="round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GB" sz="1100">
                      <a:effectLst/>
                      <a:latin typeface="Arial" panose="020B0604020202020204" pitchFamily="34" charset="0"/>
                      <a:ea typeface="Arial" panose="020B0604020202020204" pitchFamily="34" charset="0"/>
                      <a:cs typeface="Times New Roman" panose="02020603050405020304" pitchFamily="18" charset="0"/>
                    </a:rPr>
                    <a:t>Device Widget</a:t>
                  </a:r>
                  <a:endParaRPr lang="en-DE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5D023FB6-6D93-28D6-6A9A-15A1DD75A09E}"/>
                  </a:ext>
                </a:extLst>
              </p:cNvPr>
              <p:cNvSpPr/>
              <p:nvPr/>
            </p:nvSpPr>
            <p:spPr>
              <a:xfrm>
                <a:off x="11042848" y="1723333"/>
                <a:ext cx="609441" cy="44873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DE"/>
              </a:p>
            </p:txBody>
          </p:sp>
        </p:grpSp>
        <p:sp>
          <p:nvSpPr>
            <p:cNvPr id="47" name="Text Box 37">
              <a:extLst>
                <a:ext uri="{FF2B5EF4-FFF2-40B4-BE49-F238E27FC236}">
                  <a16:creationId xmlns:a16="http://schemas.microsoft.com/office/drawing/2014/main" id="{322C067D-AA28-3D1C-DF08-65D8312D826F}"/>
                </a:ext>
              </a:extLst>
            </p:cNvPr>
            <p:cNvSpPr txBox="1"/>
            <p:nvPr/>
          </p:nvSpPr>
          <p:spPr>
            <a:xfrm>
              <a:off x="11099697" y="1839585"/>
              <a:ext cx="457041" cy="21329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n-GB" sz="1100" dirty="0">
                  <a:latin typeface="Arial" panose="020B060402020202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CLI</a:t>
              </a:r>
              <a:endParaRPr lang="en-DE" sz="11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758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Device Manager in a nutshell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A370808F-1C90-66E7-BC25-8606A5E9735B}"/>
              </a:ext>
            </a:extLst>
          </p:cNvPr>
          <p:cNvSpPr txBox="1"/>
          <p:nvPr/>
        </p:nvSpPr>
        <p:spPr>
          <a:xfrm flipH="1">
            <a:off x="222632" y="1204165"/>
            <a:ext cx="62924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Device Manager is a RAD application.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provides a device factory to create the device instances at runtime.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devices implements the communication with the LCS (OPCUA)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is a device façade that takes care of the communication with all devices. 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SM engine interacts with the Device Façade.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F8DC80-62D2-F092-A099-B234EB54B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3447" y="1414463"/>
            <a:ext cx="5465921" cy="315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6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461FFB-C0EF-053A-295B-2113BC7D3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230" y="859614"/>
            <a:ext cx="6686550" cy="5572125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Device Manager in a nutshell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5</a:t>
            </a:fld>
            <a:endParaRPr lang="en-US"/>
          </a:p>
        </p:txBody>
      </p:sp>
      <p:sp>
        <p:nvSpPr>
          <p:cNvPr id="10" name="TextBox 29">
            <a:extLst>
              <a:ext uri="{FF2B5EF4-FFF2-40B4-BE49-F238E27FC236}">
                <a16:creationId xmlns:a16="http://schemas.microsoft.com/office/drawing/2014/main" id="{F07F4B91-9B8F-7B52-6FE1-A9A365827354}"/>
              </a:ext>
            </a:extLst>
          </p:cNvPr>
          <p:cNvSpPr txBox="1"/>
          <p:nvPr/>
        </p:nvSpPr>
        <p:spPr>
          <a:xfrm flipH="1">
            <a:off x="222630" y="1204165"/>
            <a:ext cx="5228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4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Connection to the PLCs is done in transition from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NotReady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to Ready state.</a:t>
            </a: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GB" sz="2400" kern="0" dirty="0">
                <a:latin typeface="Arial" panose="020B0604020202020204" pitchFamily="34" charset="0"/>
                <a:cs typeface="Arial" panose="020B0604020202020204" pitchFamily="34" charset="0"/>
              </a:rPr>
              <a:t>In the same transition, the configuration is passed to the device controller only in case it was not already operational.</a:t>
            </a: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GB" sz="2400" kern="0" dirty="0">
                <a:latin typeface="Arial" panose="020B0604020202020204" pitchFamily="34" charset="0"/>
                <a:cs typeface="Arial" panose="020B0604020202020204" pitchFamily="34" charset="0"/>
              </a:rPr>
              <a:t>In transition from Ready to Operational/Idle enable controllers for operations.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kern="0" dirty="0"/>
          </a:p>
          <a:p>
            <a:endParaRPr lang="en-US" sz="2400" dirty="0"/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4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400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Supported Devices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3A2067AA-DA5B-975E-01FC-93E13A8BD7EA}"/>
              </a:ext>
            </a:extLst>
          </p:cNvPr>
          <p:cNvSpPr txBox="1"/>
          <p:nvPr/>
        </p:nvSpPr>
        <p:spPr>
          <a:xfrm flipH="1">
            <a:off x="1578003" y="1168759"/>
            <a:ext cx="351651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Shutter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Actuator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Lamp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Piezo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Derotator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ADCs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IODev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SmarAct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Multi-Axis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Multi-Trk 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PSU8600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Modulator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New Icon PNG Picture - PNG Mart">
            <a:extLst>
              <a:ext uri="{FF2B5EF4-FFF2-40B4-BE49-F238E27FC236}">
                <a16:creationId xmlns:a16="http://schemas.microsoft.com/office/drawing/2014/main" id="{A9B75021-E506-2AFD-6081-9EA3889DC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83" y="5056988"/>
            <a:ext cx="779597" cy="77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New Icon PNG Picture - PNG Mart">
            <a:extLst>
              <a:ext uri="{FF2B5EF4-FFF2-40B4-BE49-F238E27FC236}">
                <a16:creationId xmlns:a16="http://schemas.microsoft.com/office/drawing/2014/main" id="{B6C3AC6B-CFD0-D1F7-E345-7044F28A6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83" y="4667189"/>
            <a:ext cx="779597" cy="77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5A0CD73-7AF2-2260-842F-BBA8335CD2DC}"/>
              </a:ext>
            </a:extLst>
          </p:cNvPr>
          <p:cNvSpPr/>
          <p:nvPr/>
        </p:nvSpPr>
        <p:spPr>
          <a:xfrm>
            <a:off x="1045029" y="1056904"/>
            <a:ext cx="4191989" cy="5165766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E99F85-F74E-F5BD-F1D9-9C322D8F1A6F}"/>
              </a:ext>
            </a:extLst>
          </p:cNvPr>
          <p:cNvSpPr txBox="1"/>
          <p:nvPr/>
        </p:nvSpPr>
        <p:spPr>
          <a:xfrm>
            <a:off x="4239490" y="1056904"/>
            <a:ext cx="51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WS</a:t>
            </a:r>
            <a:endParaRPr lang="en-GB" dirty="0"/>
          </a:p>
        </p:txBody>
      </p:sp>
      <p:pic>
        <p:nvPicPr>
          <p:cNvPr id="11" name="Picture 6" descr="New Icon PNG Picture - PNG Mart">
            <a:extLst>
              <a:ext uri="{FF2B5EF4-FFF2-40B4-BE49-F238E27FC236}">
                <a16:creationId xmlns:a16="http://schemas.microsoft.com/office/drawing/2014/main" id="{4EF9859F-57DC-B8EB-5991-054A08008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82" y="5446786"/>
            <a:ext cx="779597" cy="77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464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Device Manager - Configuration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A370808F-1C90-66E7-BC25-8606A5E9735B}"/>
              </a:ext>
            </a:extLst>
          </p:cNvPr>
          <p:cNvSpPr txBox="1"/>
          <p:nvPr/>
        </p:nvSpPr>
        <p:spPr>
          <a:xfrm flipH="1">
            <a:off x="212710" y="1462582"/>
            <a:ext cx="54923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Based on CII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ConfigNg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One file per device and one mapping  per device type. 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mapping file maps the device internal symbols with the nodes in the PLC.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355394F6-7F5D-873E-6476-C0A3CA75D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8649" y="1097564"/>
            <a:ext cx="6020640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0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Device Manager – Server Configuration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2CF7DD-C009-7E81-ACFF-F0123A17B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00" y="1314450"/>
            <a:ext cx="5095875" cy="2114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9EDA3B-26FC-B7DC-F15A-A00865923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440" y="1314450"/>
            <a:ext cx="4114800" cy="3581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856AA5-4F6A-2416-5CB3-22330F1E63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037" y="2020642"/>
            <a:ext cx="402907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8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Device Manager – Device Configuration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FA64F6-165D-DAEB-0BF5-83E4EFD7C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00" y="1000125"/>
            <a:ext cx="4143375" cy="4857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9F8FDE-8B37-AE4C-5EE6-E31039F7AB7F}"/>
              </a:ext>
            </a:extLst>
          </p:cNvPr>
          <p:cNvSpPr txBox="1"/>
          <p:nvPr/>
        </p:nvSpPr>
        <p:spPr>
          <a:xfrm>
            <a:off x="6890721" y="1920219"/>
            <a:ext cx="260189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Device Configuration</a:t>
            </a:r>
            <a:endParaRPr lang="en-GB" sz="2400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AB87A52-3C75-FDA7-98FC-94C18D8084AA}"/>
              </a:ext>
            </a:extLst>
          </p:cNvPr>
          <p:cNvCxnSpPr>
            <a:cxnSpLocks/>
          </p:cNvCxnSpPr>
          <p:nvPr/>
        </p:nvCxnSpPr>
        <p:spPr>
          <a:xfrm flipH="1">
            <a:off x="5062475" y="2676525"/>
            <a:ext cx="1776475" cy="314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898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Device Manager – Device Mapping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3C04ED-8562-7A44-EF4B-560B5D912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163" y="990189"/>
            <a:ext cx="4591050" cy="41243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2E42AF-B5D8-8324-0E83-7F50AA94B9C3}"/>
              </a:ext>
            </a:extLst>
          </p:cNvPr>
          <p:cNvSpPr txBox="1"/>
          <p:nvPr/>
        </p:nvSpPr>
        <p:spPr>
          <a:xfrm>
            <a:off x="6656447" y="1094517"/>
            <a:ext cx="260189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Device Mapping</a:t>
            </a:r>
            <a:endParaRPr lang="en-GB" sz="2400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F8FA8BC-589E-31DB-E701-65C5C2F0B86B}"/>
              </a:ext>
            </a:extLst>
          </p:cNvPr>
          <p:cNvCxnSpPr>
            <a:cxnSpLocks/>
          </p:cNvCxnSpPr>
          <p:nvPr/>
        </p:nvCxnSpPr>
        <p:spPr>
          <a:xfrm flipH="1">
            <a:off x="5665259" y="1556182"/>
            <a:ext cx="1152525" cy="9607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63EEC0B4-10E1-5A92-996D-DD0098581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871" y="2218542"/>
            <a:ext cx="3823699" cy="3057525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D972703-6128-303B-F3D6-AC9025E9C629}"/>
              </a:ext>
            </a:extLst>
          </p:cNvPr>
          <p:cNvCxnSpPr>
            <a:cxnSpLocks/>
          </p:cNvCxnSpPr>
          <p:nvPr/>
        </p:nvCxnSpPr>
        <p:spPr>
          <a:xfrm>
            <a:off x="7808972" y="1556182"/>
            <a:ext cx="987209" cy="625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75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Device Manager – Requirements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11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FD935088-11C7-FE5D-E068-26BD2E611600}"/>
              </a:ext>
            </a:extLst>
          </p:cNvPr>
          <p:cNvSpPr txBox="1"/>
          <p:nvPr/>
        </p:nvSpPr>
        <p:spPr>
          <a:xfrm flipH="1">
            <a:off x="311121" y="893822"/>
            <a:ext cx="104846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GB" altLang="en-US" sz="2400" dirty="0"/>
              <a:t>To control many devices in parallel normally during the instrument acquisition phase.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altLang="en-US" sz="2400" dirty="0"/>
              <a:t>What to control comes mainly from astronomers through the OBs executed by the Sequencer.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altLang="en-US" sz="2400" dirty="0"/>
              <a:t>The need of generic configurable software to adapt to different instruments.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47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Device Manager – Setup Command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12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FD935088-11C7-FE5D-E068-26BD2E611600}"/>
              </a:ext>
            </a:extLst>
          </p:cNvPr>
          <p:cNvSpPr txBox="1"/>
          <p:nvPr/>
        </p:nvSpPr>
        <p:spPr>
          <a:xfrm flipH="1">
            <a:off x="311122" y="709156"/>
            <a:ext cx="7608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endParaRPr lang="en-US" sz="2400" dirty="0"/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/>
              <a:t>Setup buffer defined by an array of a unions.</a:t>
            </a:r>
            <a:endParaRPr lang="en-GB" altLang="en-US" sz="2400" dirty="0"/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27BAB6-18D2-CC5A-1744-C5723F567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76" y="1751392"/>
            <a:ext cx="10774236" cy="22631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D6CCAC-8BC9-B7B9-270E-1B43A9180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976" y="4014537"/>
            <a:ext cx="9193148" cy="226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93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Device Manager – Setup Command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13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FD935088-11C7-FE5D-E068-26BD2E611600}"/>
              </a:ext>
            </a:extLst>
          </p:cNvPr>
          <p:cNvSpPr txBox="1"/>
          <p:nvPr/>
        </p:nvSpPr>
        <p:spPr>
          <a:xfrm flipH="1">
            <a:off x="222632" y="1204165"/>
            <a:ext cx="516132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dirty="0"/>
              <a:t>Device Manager provide parallelism by using worker threads.</a:t>
            </a:r>
            <a:r>
              <a:rPr lang="en-US" sz="2400" dirty="0"/>
              <a:t> 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/>
              <a:t>When a Stop command is received, all worker  threads are terminated.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/>
              <a:t>The reply to originator is done always by the main thread.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F596CA2-893E-86DB-80AB-9F614FB59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8044" y="1517552"/>
            <a:ext cx="3419952" cy="26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60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Device Manager – Setup Command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9F09D7-2821-2331-75E4-E4027532C2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09" y="1009063"/>
            <a:ext cx="9749136" cy="533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62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Client Interface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15</a:t>
            </a:fld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76EFC6-7C06-4512-0FCA-FD7357561C3F}"/>
              </a:ext>
            </a:extLst>
          </p:cNvPr>
          <p:cNvSpPr/>
          <p:nvPr/>
        </p:nvSpPr>
        <p:spPr bwMode="auto">
          <a:xfrm>
            <a:off x="6583204" y="2395854"/>
            <a:ext cx="5430995" cy="2048256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411D7E6-26D3-B7EB-47B6-865FB2364746}"/>
              </a:ext>
            </a:extLst>
          </p:cNvPr>
          <p:cNvSpPr/>
          <p:nvPr/>
        </p:nvSpPr>
        <p:spPr bwMode="auto">
          <a:xfrm>
            <a:off x="6871878" y="3134060"/>
            <a:ext cx="1194816" cy="407914"/>
          </a:xfrm>
          <a:prstGeom prst="round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Create    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2696E66-6F79-AF9C-D770-79B6592889FF}"/>
              </a:ext>
            </a:extLst>
          </p:cNvPr>
          <p:cNvSpPr/>
          <p:nvPr/>
        </p:nvSpPr>
        <p:spPr bwMode="auto">
          <a:xfrm>
            <a:off x="8375142" y="2970973"/>
            <a:ext cx="1316736" cy="707136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B51760-A252-C485-1EF9-CE1876EFF3DF}"/>
              </a:ext>
            </a:extLst>
          </p:cNvPr>
          <p:cNvSpPr txBox="1"/>
          <p:nvPr/>
        </p:nvSpPr>
        <p:spPr>
          <a:xfrm>
            <a:off x="8566764" y="3076407"/>
            <a:ext cx="142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000000"/>
                </a:solidFill>
                <a:latin typeface="Arial"/>
              </a:rPr>
              <a:t>Message payload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ECA605-74C3-05C0-EA18-345B1216087B}"/>
              </a:ext>
            </a:extLst>
          </p:cNvPr>
          <p:cNvSpPr txBox="1"/>
          <p:nvPr/>
        </p:nvSpPr>
        <p:spPr>
          <a:xfrm>
            <a:off x="7926278" y="3867524"/>
            <a:ext cx="2283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000000"/>
                </a:solidFill>
                <a:latin typeface="Arial"/>
              </a:rPr>
              <a:t>Valid message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565FEE8-E687-866E-17D6-6FC8C5E00029}"/>
              </a:ext>
            </a:extLst>
          </p:cNvPr>
          <p:cNvSpPr/>
          <p:nvPr/>
        </p:nvSpPr>
        <p:spPr bwMode="auto">
          <a:xfrm>
            <a:off x="10229550" y="1525043"/>
            <a:ext cx="1135745" cy="42718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Encode    </a:t>
            </a:r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E048E982-32E9-9035-D43F-CFDE8D00CDEB}"/>
              </a:ext>
            </a:extLst>
          </p:cNvPr>
          <p:cNvSpPr/>
          <p:nvPr/>
        </p:nvSpPr>
        <p:spPr bwMode="auto">
          <a:xfrm>
            <a:off x="10228581" y="2981736"/>
            <a:ext cx="1426464" cy="712562"/>
          </a:xfrm>
          <a:prstGeom prst="parallelogram">
            <a:avLst>
              <a:gd name="adj" fmla="val 0"/>
            </a:avLst>
          </a:prstGeom>
          <a:solidFill>
            <a:sysClr val="window" lastClr="FFFFFF"/>
          </a:solidFill>
          <a:ln w="25400" cap="flat" cmpd="sng" algn="ctr">
            <a:solidFill>
              <a:srgbClr val="3A6CB4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CII FCF interface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C2D2A95-A486-E496-F866-661567FAD595}"/>
              </a:ext>
            </a:extLst>
          </p:cNvPr>
          <p:cNvCxnSpPr>
            <a:cxnSpLocks/>
            <a:stCxn id="25" idx="3"/>
            <a:endCxn id="26" idx="1"/>
          </p:cNvCxnSpPr>
          <p:nvPr/>
        </p:nvCxnSpPr>
        <p:spPr bwMode="auto">
          <a:xfrm flipV="1">
            <a:off x="8066694" y="3324541"/>
            <a:ext cx="308448" cy="13476"/>
          </a:xfrm>
          <a:prstGeom prst="straightConnector1">
            <a:avLst/>
          </a:prstGeom>
          <a:solidFill>
            <a:srgbClr val="3A6CB4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2D20AA-345E-3313-500C-9F9E78397365}"/>
              </a:ext>
            </a:extLst>
          </p:cNvPr>
          <p:cNvCxnSpPr>
            <a:cxnSpLocks/>
          </p:cNvCxnSpPr>
          <p:nvPr/>
        </p:nvCxnSpPr>
        <p:spPr bwMode="auto">
          <a:xfrm flipV="1">
            <a:off x="10719953" y="1933806"/>
            <a:ext cx="0" cy="462048"/>
          </a:xfrm>
          <a:prstGeom prst="line">
            <a:avLst/>
          </a:prstGeom>
          <a:solidFill>
            <a:srgbClr val="3A6CB4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C3A2F306-2793-848A-0873-79EC2D760160}"/>
              </a:ext>
            </a:extLst>
          </p:cNvPr>
          <p:cNvSpPr/>
          <p:nvPr/>
        </p:nvSpPr>
        <p:spPr bwMode="auto">
          <a:xfrm>
            <a:off x="6824859" y="2752230"/>
            <a:ext cx="2940827" cy="1084093"/>
          </a:xfrm>
          <a:prstGeom prst="rect">
            <a:avLst/>
          </a:prstGeom>
          <a:noFill/>
          <a:ln w="25400" cap="flat" cmpd="sng" algn="ctr">
            <a:solidFill>
              <a:srgbClr val="F79646"/>
            </a:solidFill>
            <a:prstDash val="dash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5465AB1-47A3-D8DE-E626-E2C409A39461}"/>
              </a:ext>
            </a:extLst>
          </p:cNvPr>
          <p:cNvCxnSpPr>
            <a:cxnSpLocks/>
          </p:cNvCxnSpPr>
          <p:nvPr/>
        </p:nvCxnSpPr>
        <p:spPr bwMode="auto">
          <a:xfrm flipV="1">
            <a:off x="10941813" y="3694179"/>
            <a:ext cx="0" cy="1130027"/>
          </a:xfrm>
          <a:prstGeom prst="straightConnector1">
            <a:avLst/>
          </a:prstGeom>
          <a:solidFill>
            <a:srgbClr val="3A6CB4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: Single Corner Snipped 34">
            <a:extLst>
              <a:ext uri="{FF2B5EF4-FFF2-40B4-BE49-F238E27FC236}">
                <a16:creationId xmlns:a16="http://schemas.microsoft.com/office/drawing/2014/main" id="{12D385C7-CEAA-460E-3360-CEA3CD069316}"/>
              </a:ext>
            </a:extLst>
          </p:cNvPr>
          <p:cNvSpPr/>
          <p:nvPr/>
        </p:nvSpPr>
        <p:spPr bwMode="auto">
          <a:xfrm>
            <a:off x="7256480" y="4408631"/>
            <a:ext cx="1135745" cy="1046725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3A6CB4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FCF JSON Schema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795D320-3B65-6C1E-102E-89F5C42D3A15}"/>
              </a:ext>
            </a:extLst>
          </p:cNvPr>
          <p:cNvCxnSpPr>
            <a:cxnSpLocks/>
          </p:cNvCxnSpPr>
          <p:nvPr/>
        </p:nvCxnSpPr>
        <p:spPr bwMode="auto">
          <a:xfrm>
            <a:off x="9773709" y="3414604"/>
            <a:ext cx="454654" cy="0"/>
          </a:xfrm>
          <a:prstGeom prst="straightConnector1">
            <a:avLst/>
          </a:prstGeom>
          <a:solidFill>
            <a:srgbClr val="3A6CB4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F5638ED-5109-E796-FFD1-B71382E7C85C}"/>
              </a:ext>
            </a:extLst>
          </p:cNvPr>
          <p:cNvCxnSpPr>
            <a:cxnSpLocks/>
          </p:cNvCxnSpPr>
          <p:nvPr/>
        </p:nvCxnSpPr>
        <p:spPr bwMode="auto">
          <a:xfrm flipV="1">
            <a:off x="7515935" y="3662628"/>
            <a:ext cx="1" cy="676506"/>
          </a:xfrm>
          <a:prstGeom prst="straightConnector1">
            <a:avLst/>
          </a:prstGeom>
          <a:solidFill>
            <a:srgbClr val="3A6CB4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61114A91-F372-BC6E-22B8-266DA79A58D4}"/>
              </a:ext>
            </a:extLst>
          </p:cNvPr>
          <p:cNvSpPr/>
          <p:nvPr/>
        </p:nvSpPr>
        <p:spPr bwMode="auto">
          <a:xfrm>
            <a:off x="10083324" y="4824206"/>
            <a:ext cx="1747995" cy="1353074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8064A2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CII Python Mappings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F7D84E3-5A0D-AC60-A405-9141CB1B3082}"/>
              </a:ext>
            </a:extLst>
          </p:cNvPr>
          <p:cNvSpPr/>
          <p:nvPr/>
        </p:nvSpPr>
        <p:spPr bwMode="auto">
          <a:xfrm>
            <a:off x="5193316" y="2384368"/>
            <a:ext cx="1207008" cy="1894146"/>
          </a:xfrm>
          <a:prstGeom prst="round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D5FB6C6-A8FB-1287-36DA-6DCF869E1823}"/>
              </a:ext>
            </a:extLst>
          </p:cNvPr>
          <p:cNvSpPr/>
          <p:nvPr/>
        </p:nvSpPr>
        <p:spPr bwMode="auto">
          <a:xfrm>
            <a:off x="5290908" y="2446165"/>
            <a:ext cx="1011823" cy="123194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3A6CB4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FCF</a:t>
            </a: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Python</a:t>
            </a: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Library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6B37232-059A-3410-F0CF-209E8BA405F7}"/>
              </a:ext>
            </a:extLst>
          </p:cNvPr>
          <p:cNvCxnSpPr>
            <a:cxnSpLocks/>
          </p:cNvCxnSpPr>
          <p:nvPr/>
        </p:nvCxnSpPr>
        <p:spPr bwMode="auto">
          <a:xfrm>
            <a:off x="6237463" y="3092357"/>
            <a:ext cx="505566" cy="15997"/>
          </a:xfrm>
          <a:prstGeom prst="straightConnector1">
            <a:avLst/>
          </a:prstGeom>
          <a:solidFill>
            <a:srgbClr val="3A6CB4"/>
          </a:solidFill>
          <a:ln w="9525" cap="flat" cmpd="sng" algn="ctr">
            <a:solidFill>
              <a:srgbClr val="0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42" name="Arrow: Bent 41">
            <a:extLst>
              <a:ext uri="{FF2B5EF4-FFF2-40B4-BE49-F238E27FC236}">
                <a16:creationId xmlns:a16="http://schemas.microsoft.com/office/drawing/2014/main" id="{25E2C4F5-A3ED-DB89-89E4-F03E7C27B436}"/>
              </a:ext>
            </a:extLst>
          </p:cNvPr>
          <p:cNvSpPr/>
          <p:nvPr/>
        </p:nvSpPr>
        <p:spPr bwMode="auto">
          <a:xfrm rot="5400000">
            <a:off x="7308408" y="1993958"/>
            <a:ext cx="1064509" cy="452039"/>
          </a:xfrm>
          <a:prstGeom prst="bentArrow">
            <a:avLst/>
          </a:prstGeom>
          <a:solidFill>
            <a:srgbClr val="3A6CB4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43" name="TextBox 29">
            <a:extLst>
              <a:ext uri="{FF2B5EF4-FFF2-40B4-BE49-F238E27FC236}">
                <a16:creationId xmlns:a16="http://schemas.microsoft.com/office/drawing/2014/main" id="{315C7C2A-F70E-33CA-76D8-6F2D0C4A5916}"/>
              </a:ext>
            </a:extLst>
          </p:cNvPr>
          <p:cNvSpPr txBox="1"/>
          <p:nvPr/>
        </p:nvSpPr>
        <p:spPr>
          <a:xfrm flipH="1">
            <a:off x="141974" y="1483589"/>
            <a:ext cx="507512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provide support for Python context manager.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enable the usage of command classes for implementing CLI.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hide the interfaces for the users. 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enable unit conversions.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convert MAL exceptions to normal python exceptions.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enable textual representation for the Setup parameters.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: Single Corner Snipped 45">
            <a:extLst>
              <a:ext uri="{FF2B5EF4-FFF2-40B4-BE49-F238E27FC236}">
                <a16:creationId xmlns:a16="http://schemas.microsoft.com/office/drawing/2014/main" id="{88DAADCC-A518-16BA-D03C-F950C0B53BCC}"/>
              </a:ext>
            </a:extLst>
          </p:cNvPr>
          <p:cNvSpPr/>
          <p:nvPr/>
        </p:nvSpPr>
        <p:spPr bwMode="auto">
          <a:xfrm>
            <a:off x="6439611" y="1137614"/>
            <a:ext cx="1135745" cy="1046725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3A6CB4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JSON Files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1634FC9-C2EC-9534-0B56-D4ECE2A58EFD}"/>
              </a:ext>
            </a:extLst>
          </p:cNvPr>
          <p:cNvCxnSpPr>
            <a:cxnSpLocks/>
          </p:cNvCxnSpPr>
          <p:nvPr/>
        </p:nvCxnSpPr>
        <p:spPr bwMode="auto">
          <a:xfrm>
            <a:off x="11372916" y="1709844"/>
            <a:ext cx="677329" cy="0"/>
          </a:xfrm>
          <a:prstGeom prst="straightConnector1">
            <a:avLst/>
          </a:prstGeom>
          <a:solidFill>
            <a:srgbClr val="3A6CB4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57" name="TextBox 29">
            <a:extLst>
              <a:ext uri="{FF2B5EF4-FFF2-40B4-BE49-F238E27FC236}">
                <a16:creationId xmlns:a16="http://schemas.microsoft.com/office/drawing/2014/main" id="{7EAC0E59-B3E0-CAE6-0E59-56743E62A529}"/>
              </a:ext>
            </a:extLst>
          </p:cNvPr>
          <p:cNvSpPr txBox="1"/>
          <p:nvPr/>
        </p:nvSpPr>
        <p:spPr>
          <a:xfrm flipH="1">
            <a:off x="677045" y="1021924"/>
            <a:ext cx="5075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Why do we need this?</a:t>
            </a:r>
          </a:p>
        </p:txBody>
      </p:sp>
    </p:spTree>
    <p:extLst>
      <p:ext uri="{BB962C8B-B14F-4D97-AF65-F5344CB8AC3E}">
        <p14:creationId xmlns:p14="http://schemas.microsoft.com/office/powerpoint/2010/main" val="154675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/>
      <p:bldP spid="28" grpId="0"/>
      <p:bldP spid="29" grpId="0" animBg="1"/>
      <p:bldP spid="30" grpId="0" animBg="1"/>
      <p:bldP spid="33" grpId="0" animBg="1"/>
      <p:bldP spid="35" grpId="0" animBg="1"/>
      <p:bldP spid="38" grpId="0" animBg="1"/>
      <p:bldP spid="39" grpId="0" animBg="1"/>
      <p:bldP spid="40" grpId="0" animBg="1"/>
      <p:bldP spid="42" grpId="0" animBg="1"/>
      <p:bldP spid="43" grpId="0"/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JSON Format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16</a:t>
            </a:fld>
            <a:endParaRPr lang="en-US"/>
          </a:p>
        </p:txBody>
      </p:sp>
      <p:sp>
        <p:nvSpPr>
          <p:cNvPr id="10" name="TextBox 29">
            <a:extLst>
              <a:ext uri="{FF2B5EF4-FFF2-40B4-BE49-F238E27FC236}">
                <a16:creationId xmlns:a16="http://schemas.microsoft.com/office/drawing/2014/main" id="{4777E237-9EC7-9EAF-18AB-57ADFA5BC29E}"/>
              </a:ext>
            </a:extLst>
          </p:cNvPr>
          <p:cNvSpPr txBox="1"/>
          <p:nvPr/>
        </p:nvSpPr>
        <p:spPr>
          <a:xfrm flipH="1">
            <a:off x="141753" y="1207621"/>
            <a:ext cx="76408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Resembles the VLT reference files.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Provides a textual representation for the setup parameters.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Enables encoding/decoding of custom device parameters.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073386E-32C9-B667-82D9-9F5A48AFF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4123" y="993189"/>
            <a:ext cx="2532917" cy="528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78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JSON schemas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6D76AF-BB9A-1B7C-15C7-E8CE6D277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193" y="1042155"/>
            <a:ext cx="5076937" cy="52067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308AB7-8B0C-2514-B0C2-37EDFDAE0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0959" y="1080395"/>
            <a:ext cx="4743392" cy="5190040"/>
          </a:xfrm>
          <a:prstGeom prst="rect">
            <a:avLst/>
          </a:prstGeom>
        </p:spPr>
      </p:pic>
      <p:sp>
        <p:nvSpPr>
          <p:cNvPr id="4" name="TextBox 29">
            <a:extLst>
              <a:ext uri="{FF2B5EF4-FFF2-40B4-BE49-F238E27FC236}">
                <a16:creationId xmlns:a16="http://schemas.microsoft.com/office/drawing/2014/main" id="{B42F6A5A-B05A-2C44-5B7C-543EA5C2C685}"/>
              </a:ext>
            </a:extLst>
          </p:cNvPr>
          <p:cNvSpPr txBox="1"/>
          <p:nvPr/>
        </p:nvSpPr>
        <p:spPr>
          <a:xfrm flipH="1">
            <a:off x="126990" y="1512421"/>
            <a:ext cx="47433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5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FCF schema allows validation at the client side.</a:t>
            </a:r>
          </a:p>
          <a:p>
            <a:pPr fontAlgn="base"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5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DBE4EB-9963-6751-F5D6-EFEFA50473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6010" y="1080395"/>
            <a:ext cx="3429000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8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Multi-Axis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3D16CE-EF9A-906E-6ED7-B3571689C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4" y="1204165"/>
            <a:ext cx="7458075" cy="3762375"/>
          </a:xfrm>
          <a:prstGeom prst="rect">
            <a:avLst/>
          </a:prstGeom>
        </p:spPr>
      </p:pic>
      <p:sp>
        <p:nvSpPr>
          <p:cNvPr id="7" name="TextBox 29">
            <a:extLst>
              <a:ext uri="{FF2B5EF4-FFF2-40B4-BE49-F238E27FC236}">
                <a16:creationId xmlns:a16="http://schemas.microsoft.com/office/drawing/2014/main" id="{7E5E0809-71F9-97B4-6704-0E3E729B3A82}"/>
              </a:ext>
            </a:extLst>
          </p:cNvPr>
          <p:cNvSpPr txBox="1"/>
          <p:nvPr/>
        </p:nvSpPr>
        <p:spPr>
          <a:xfrm flipH="1">
            <a:off x="222632" y="1204165"/>
            <a:ext cx="373976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4"/>
              </a:buBlip>
              <a:defRPr/>
            </a:pPr>
            <a:r>
              <a:rPr lang="en-US" sz="2400" dirty="0">
                <a:solidFill>
                  <a:srgbClr val="404040"/>
                </a:solidFill>
                <a:latin typeface="Lato" panose="020F0502020204030203" pitchFamily="34" charset="0"/>
              </a:rPr>
              <a:t>A</a:t>
            </a:r>
            <a:r>
              <a:rPr lang="en-US" sz="2400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 generic device controlling multiple axes</a:t>
            </a:r>
            <a:r>
              <a:rPr lang="en-GB" sz="2400" dirty="0"/>
              <a:t>.</a:t>
            </a:r>
            <a:r>
              <a:rPr lang="en-US" sz="2400" dirty="0"/>
              <a:t> </a:t>
            </a: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US" sz="2400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Each axis is controlled with a motor device.</a:t>
            </a: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US" sz="2400" dirty="0">
                <a:solidFill>
                  <a:srgbClr val="404040"/>
                </a:solidFill>
                <a:latin typeface="Lato" panose="020F0502020204030203" pitchFamily="34" charset="0"/>
              </a:rPr>
              <a:t>Two flavors: </a:t>
            </a:r>
            <a:r>
              <a:rPr lang="en-US" sz="2400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One with tracking capabilities and one without.</a:t>
            </a:r>
            <a:endParaRPr lang="en-US" sz="2400" dirty="0"/>
          </a:p>
          <a:p>
            <a:pPr marL="285750" indent="-285750" fontAlgn="base">
              <a:buBlip>
                <a:blip r:embed="rId4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4"/>
              </a:buBlip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4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0D8A6B8-2C80-39DC-10F3-26554245BB74}"/>
              </a:ext>
            </a:extLst>
          </p:cNvPr>
          <p:cNvSpPr/>
          <p:nvPr/>
        </p:nvSpPr>
        <p:spPr>
          <a:xfrm>
            <a:off x="4500564" y="3344672"/>
            <a:ext cx="7381604" cy="1178560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36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Multi-Axis – Device Serialization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19</a:t>
            </a:fld>
            <a:endParaRPr lang="en-US"/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7E5E0809-71F9-97B4-6704-0E3E729B3A82}"/>
              </a:ext>
            </a:extLst>
          </p:cNvPr>
          <p:cNvSpPr txBox="1"/>
          <p:nvPr/>
        </p:nvSpPr>
        <p:spPr>
          <a:xfrm flipH="1">
            <a:off x="222632" y="1137490"/>
            <a:ext cx="37397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solidFill>
                  <a:srgbClr val="404040"/>
                </a:solidFill>
                <a:latin typeface="Lato" panose="020F0502020204030203" pitchFamily="34" charset="0"/>
              </a:rPr>
              <a:t>This device can be used to control up to 6 axes.</a:t>
            </a:r>
            <a:endParaRPr lang="en-US" sz="2400" b="0" i="0" dirty="0">
              <a:solidFill>
                <a:srgbClr val="404040"/>
              </a:solidFill>
              <a:effectLst/>
              <a:latin typeface="Lato" panose="020F0502020204030203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D8F8D0-B2A0-AE85-533D-F38B7301B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0635" y="1204165"/>
            <a:ext cx="8121365" cy="295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86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648E0A2-6290-4CB9-B18D-51186AC2E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518" y="980433"/>
            <a:ext cx="7016650" cy="537302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GUI - Evolution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20</a:t>
            </a:fld>
            <a:endParaRPr lang="en-US"/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568DAE4C-E98B-75A7-90C6-830BA75E7EF6}"/>
              </a:ext>
            </a:extLst>
          </p:cNvPr>
          <p:cNvSpPr txBox="1"/>
          <p:nvPr/>
        </p:nvSpPr>
        <p:spPr>
          <a:xfrm flipH="1">
            <a:off x="62101" y="1220122"/>
            <a:ext cx="418196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4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Look &amp; Feel</a:t>
            </a: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of Qt Docking and Stacked widgets.</a:t>
            </a: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Programming Language</a:t>
            </a:r>
          </a:p>
          <a:p>
            <a:pPr marL="742950" lvl="1" indent="-285750" fontAlgn="base">
              <a:buBlip>
                <a:blip r:embed="rId4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C++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Python (CUT)</a:t>
            </a:r>
          </a:p>
          <a:p>
            <a:pPr marL="742950" lvl="1" indent="-285750" fontAlgn="base">
              <a:buBlip>
                <a:blip r:embed="rId4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 for custom widgets.</a:t>
            </a: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 Interfaces</a:t>
            </a:r>
          </a:p>
          <a:p>
            <a:pPr marL="742950" lvl="1" indent="-285750" fontAlgn="base">
              <a:buBlip>
                <a:blip r:embed="rId4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ZMQ subscriptions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Redis Polling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OLDB subscriptions.</a:t>
            </a:r>
          </a:p>
          <a:p>
            <a:pPr fontAlgn="base"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4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A3CABB-F54D-1E84-C940-A3085D568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9488" y="845863"/>
            <a:ext cx="3715368" cy="53293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3945EF-A99E-E880-65E8-1AC6588D12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8592" y="1313424"/>
            <a:ext cx="5772150" cy="4467225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6E4F530-E50B-5692-F16B-D06A11FED7F8}"/>
              </a:ext>
            </a:extLst>
          </p:cNvPr>
          <p:cNvSpPr/>
          <p:nvPr/>
        </p:nvSpPr>
        <p:spPr>
          <a:xfrm>
            <a:off x="4883921" y="1198350"/>
            <a:ext cx="484928" cy="227678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D0C819E-6DA2-0F5F-3B24-227424561D54}"/>
              </a:ext>
            </a:extLst>
          </p:cNvPr>
          <p:cNvSpPr/>
          <p:nvPr/>
        </p:nvSpPr>
        <p:spPr>
          <a:xfrm>
            <a:off x="11404599" y="1797065"/>
            <a:ext cx="484928" cy="227678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4DFE1C0-5307-3CB2-FCD3-50AAAD33BC1D}"/>
              </a:ext>
            </a:extLst>
          </p:cNvPr>
          <p:cNvSpPr/>
          <p:nvPr/>
        </p:nvSpPr>
        <p:spPr>
          <a:xfrm>
            <a:off x="4840112" y="2123637"/>
            <a:ext cx="1092601" cy="227678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78F70BD-A407-6211-2473-AE7AB5DA9B6E}"/>
              </a:ext>
            </a:extLst>
          </p:cNvPr>
          <p:cNvSpPr/>
          <p:nvPr/>
        </p:nvSpPr>
        <p:spPr>
          <a:xfrm>
            <a:off x="7888032" y="1651491"/>
            <a:ext cx="484928" cy="227678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5ED21EC-01CE-3DCE-2A8C-0236A681B184}"/>
              </a:ext>
            </a:extLst>
          </p:cNvPr>
          <p:cNvSpPr/>
          <p:nvPr/>
        </p:nvSpPr>
        <p:spPr>
          <a:xfrm>
            <a:off x="4840111" y="4888607"/>
            <a:ext cx="3422145" cy="1455750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EEA193-00AB-D8C8-ACF2-CFA3B444C849}"/>
              </a:ext>
            </a:extLst>
          </p:cNvPr>
          <p:cNvSpPr/>
          <p:nvPr/>
        </p:nvSpPr>
        <p:spPr>
          <a:xfrm>
            <a:off x="10682392" y="6175176"/>
            <a:ext cx="1119176" cy="227678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86BB704-AA07-0513-1483-A52605FDAD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157" y="1543783"/>
            <a:ext cx="6254145" cy="4479919"/>
          </a:xfrm>
          <a:prstGeom prst="rect">
            <a:avLst/>
          </a:prstGeom>
        </p:spPr>
      </p:pic>
      <p:pic>
        <p:nvPicPr>
          <p:cNvPr id="5" name="Picture 4" descr="A computer screen shot of a machine&#10;&#10;Description automatically generated">
            <a:extLst>
              <a:ext uri="{FF2B5EF4-FFF2-40B4-BE49-F238E27FC236}">
                <a16:creationId xmlns:a16="http://schemas.microsoft.com/office/drawing/2014/main" id="{D85BA76D-1D13-F3F3-9D50-8D9185CDF2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0403" y="1687084"/>
            <a:ext cx="3997171" cy="404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6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GUI – Style Sheets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21</a:t>
            </a:fld>
            <a:endParaRPr lang="en-US"/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568DAE4C-E98B-75A7-90C6-830BA75E7EF6}"/>
              </a:ext>
            </a:extLst>
          </p:cNvPr>
          <p:cNvSpPr txBox="1"/>
          <p:nvPr/>
        </p:nvSpPr>
        <p:spPr>
          <a:xfrm flipH="1">
            <a:off x="62101" y="1220122"/>
            <a:ext cx="41819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FCF includes a set of predefined configurations.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Custom stylesheets are supported.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194BF0-746C-2A66-78E9-8193B0C29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759" y="937566"/>
            <a:ext cx="3507745" cy="26860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774258-D973-EA01-33B5-AAD17451EF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5792" y="937566"/>
            <a:ext cx="3507746" cy="2686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D7B913-59C8-6542-B3BF-3BDF45D1FC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940" y="3258758"/>
            <a:ext cx="3314700" cy="30468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F12FE7-5868-A8E3-5E91-D22FC4A417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59" y="3667378"/>
            <a:ext cx="3507745" cy="276820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4F0E34-838F-800B-731E-F83E5ED384BD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3618640" y="4782181"/>
            <a:ext cx="1138119" cy="15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A494740-60E4-C885-3C29-44C23C9FEE5C}"/>
              </a:ext>
            </a:extLst>
          </p:cNvPr>
          <p:cNvSpPr txBox="1"/>
          <p:nvPr/>
        </p:nvSpPr>
        <p:spPr>
          <a:xfrm>
            <a:off x="8255558" y="4117649"/>
            <a:ext cx="39364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</a:t>
            </a:r>
            <a:r>
              <a:rPr lang="en-GB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pyfcfgui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--name 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fcsaqgc-req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--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style_file</a:t>
            </a:r>
            <a:r>
              <a:rPr lang="en-GB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./</a:t>
            </a:r>
            <a:r>
              <a:rPr lang="en-GB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Default.qss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63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CLI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22</a:t>
            </a:fld>
            <a:endParaRPr lang="en-US"/>
          </a:p>
        </p:txBody>
      </p:sp>
      <p:sp>
        <p:nvSpPr>
          <p:cNvPr id="43" name="TextBox 29">
            <a:extLst>
              <a:ext uri="{FF2B5EF4-FFF2-40B4-BE49-F238E27FC236}">
                <a16:creationId xmlns:a16="http://schemas.microsoft.com/office/drawing/2014/main" id="{315C7C2A-F70E-33CA-76D8-6F2D0C4A5916}"/>
              </a:ext>
            </a:extLst>
          </p:cNvPr>
          <p:cNvSpPr txBox="1"/>
          <p:nvPr/>
        </p:nvSpPr>
        <p:spPr>
          <a:xfrm flipH="1">
            <a:off x="325329" y="2434067"/>
            <a:ext cx="43861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move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&lt;motor device&gt;, &lt;target position&gt;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switch_on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&lt;lamp device&gt;, &lt;intensity&gt;, &lt;timer&gt;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switch_off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&lt;lamp device&gt;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open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&lt;shutter device&gt;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close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&lt;shutter device&gt;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write_analog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&lt;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iodev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device&gt;, &lt;channel&gt;, &lt;value&gt;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write_digitak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&lt;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iodev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device&gt;, &lt;channel&gt;, &lt;value&gt;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devstatus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screenshot of a computer">
            <a:extLst>
              <a:ext uri="{FF2B5EF4-FFF2-40B4-BE49-F238E27FC236}">
                <a16:creationId xmlns:a16="http://schemas.microsoft.com/office/drawing/2014/main" id="{41E5E72D-5314-0056-1CD8-825869ACE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4909" y="2138462"/>
            <a:ext cx="7234567" cy="4007530"/>
          </a:xfrm>
          <a:prstGeom prst="rect">
            <a:avLst/>
          </a:prstGeom>
        </p:spPr>
      </p:pic>
      <p:sp>
        <p:nvSpPr>
          <p:cNvPr id="6" name="TextBox 29">
            <a:extLst>
              <a:ext uri="{FF2B5EF4-FFF2-40B4-BE49-F238E27FC236}">
                <a16:creationId xmlns:a16="http://schemas.microsoft.com/office/drawing/2014/main" id="{39445CCE-51EA-F0F4-E4DF-E7F1C4F765E9}"/>
              </a:ext>
            </a:extLst>
          </p:cNvPr>
          <p:cNvSpPr txBox="1"/>
          <p:nvPr/>
        </p:nvSpPr>
        <p:spPr>
          <a:xfrm flipH="1">
            <a:off x="512698" y="1113363"/>
            <a:ext cx="5919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4"/>
              </a:buBlip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Based on the Python Prompt Toolkit.</a:t>
            </a:r>
          </a:p>
          <a:p>
            <a:pPr marL="285750" indent="-285750" fontAlgn="base">
              <a:buBlip>
                <a:blip r:embed="rId4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Commands are asynchronous.</a:t>
            </a:r>
          </a:p>
        </p:txBody>
      </p:sp>
    </p:spTree>
    <p:extLst>
      <p:ext uri="{BB962C8B-B14F-4D97-AF65-F5344CB8AC3E}">
        <p14:creationId xmlns:p14="http://schemas.microsoft.com/office/powerpoint/2010/main" val="247133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Customizations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23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A23E91BF-025C-FFD5-ACC7-6E9868E7C8DC}"/>
              </a:ext>
            </a:extLst>
          </p:cNvPr>
          <p:cNvSpPr txBox="1"/>
          <p:nvPr/>
        </p:nvSpPr>
        <p:spPr>
          <a:xfrm flipH="1">
            <a:off x="109719" y="1153447"/>
            <a:ext cx="105773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FCF enable extendibility at various levels that is required to support instrument specific needs.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How to do it will depend on the specific case. Better to discuss it with the instrument follow-up person to decide what is the best strategy.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Extending standard devices could be an option.</a:t>
            </a:r>
          </a:p>
          <a:p>
            <a:pPr fontAlgn="base"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52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1494C7-5DBA-E7B1-EFB4-199E3AA48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815" y="1070044"/>
            <a:ext cx="4114800" cy="35814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Custom Widget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24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A23E91BF-025C-FFD5-ACC7-6E9868E7C8DC}"/>
              </a:ext>
            </a:extLst>
          </p:cNvPr>
          <p:cNvSpPr txBox="1"/>
          <p:nvPr/>
        </p:nvSpPr>
        <p:spPr>
          <a:xfrm flipH="1">
            <a:off x="109723" y="1153447"/>
            <a:ext cx="5763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4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With new FCF GUI (python) is possible to use custom widgets.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4FBBFA8-911F-AE50-4C28-FF36A52AAF36}"/>
              </a:ext>
            </a:extLst>
          </p:cNvPr>
          <p:cNvSpPr/>
          <p:nvPr/>
        </p:nvSpPr>
        <p:spPr>
          <a:xfrm>
            <a:off x="6991266" y="1746366"/>
            <a:ext cx="3519302" cy="1248482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02CD4E-F4DF-F340-8875-84C135C78E76}"/>
              </a:ext>
            </a:extLst>
          </p:cNvPr>
          <p:cNvSpPr txBox="1"/>
          <p:nvPr/>
        </p:nvSpPr>
        <p:spPr>
          <a:xfrm>
            <a:off x="3271221" y="2244069"/>
            <a:ext cx="260189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Custom Device Widget</a:t>
            </a:r>
            <a:endParaRPr lang="en-GB" sz="2400" b="1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5B90C6B-A782-369D-57C2-A8ED1277BDCC}"/>
              </a:ext>
            </a:extLst>
          </p:cNvPr>
          <p:cNvCxnSpPr>
            <a:cxnSpLocks/>
          </p:cNvCxnSpPr>
          <p:nvPr/>
        </p:nvCxnSpPr>
        <p:spPr>
          <a:xfrm flipV="1">
            <a:off x="4890344" y="2192017"/>
            <a:ext cx="2014723" cy="638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679AB8ED-F1D3-68B2-218D-092A99F53B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927" y="3863153"/>
            <a:ext cx="7019925" cy="2314575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94F265-D7A8-0C3C-A32C-066442DCA877}"/>
              </a:ext>
            </a:extLst>
          </p:cNvPr>
          <p:cNvSpPr/>
          <p:nvPr/>
        </p:nvSpPr>
        <p:spPr>
          <a:xfrm>
            <a:off x="3001513" y="4388319"/>
            <a:ext cx="6780662" cy="1717205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>
              <a:ln w="28575">
                <a:solidFill>
                  <a:schemeClr val="tx1"/>
                </a:solidFill>
              </a:ln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2355D87-850C-D81A-A684-4D6EA3374963}"/>
              </a:ext>
            </a:extLst>
          </p:cNvPr>
          <p:cNvCxnSpPr>
            <a:cxnSpLocks/>
          </p:cNvCxnSpPr>
          <p:nvPr/>
        </p:nvCxnSpPr>
        <p:spPr>
          <a:xfrm>
            <a:off x="4010025" y="3106417"/>
            <a:ext cx="333375" cy="1209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3CEEF7A-1C57-0AF5-B96E-C6B2D0DB29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7970" y="1508900"/>
            <a:ext cx="6293807" cy="522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Extending PLC configuration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25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A23E91BF-025C-FFD5-ACC7-6E9868E7C8DC}"/>
              </a:ext>
            </a:extLst>
          </p:cNvPr>
          <p:cNvSpPr txBox="1"/>
          <p:nvPr/>
        </p:nvSpPr>
        <p:spPr>
          <a:xfrm flipH="1">
            <a:off x="109722" y="893822"/>
            <a:ext cx="104535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built-in types, only a new device configuration class is needed without a change in the code of the device.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more complex types, a new configuration class is needed and therefore a new device implementation.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fontAlgn="base">
              <a:buBlip>
                <a:blip r:embed="rId3"/>
              </a:buBlip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47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Custom Devices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26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A23E91BF-025C-FFD5-ACC7-6E9868E7C8DC}"/>
              </a:ext>
            </a:extLst>
          </p:cNvPr>
          <p:cNvSpPr txBox="1"/>
          <p:nvPr/>
        </p:nvSpPr>
        <p:spPr>
          <a:xfrm flipH="1">
            <a:off x="57066" y="893822"/>
            <a:ext cx="104535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Extending an existing device.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good example is the PSU8600.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59E427-B5C8-525F-2948-9A539093F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8649" y="980664"/>
            <a:ext cx="4752975" cy="2514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1AA803-5EE1-AF11-1992-255545E5C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350" y="3601978"/>
            <a:ext cx="71628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72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Custom Devices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27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A23E91BF-025C-FFD5-ACC7-6E9868E7C8DC}"/>
              </a:ext>
            </a:extLst>
          </p:cNvPr>
          <p:cNvSpPr txBox="1"/>
          <p:nvPr/>
        </p:nvSpPr>
        <p:spPr>
          <a:xfrm flipH="1">
            <a:off x="57066" y="893822"/>
            <a:ext cx="104535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Implementing a complete new device.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best option is to use example in the template instrument.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FCF User Manual (Programming Guide) provides additional information.</a:t>
            </a:r>
          </a:p>
          <a:p>
            <a:pPr marL="742950" lvl="1" indent="-285750" fontAlgn="base">
              <a:buBlip>
                <a:blip r:embed="rId3"/>
              </a:buBlip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527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PLC Logging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222D56-8A37-816F-493F-2023B6E05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150" y="1017646"/>
            <a:ext cx="6791325" cy="3181350"/>
          </a:xfrm>
          <a:prstGeom prst="rect">
            <a:avLst/>
          </a:prstGeom>
        </p:spPr>
      </p:pic>
      <p:sp>
        <p:nvSpPr>
          <p:cNvPr id="11" name="TextBox 29">
            <a:extLst>
              <a:ext uri="{FF2B5EF4-FFF2-40B4-BE49-F238E27FC236}">
                <a16:creationId xmlns:a16="http://schemas.microsoft.com/office/drawing/2014/main" id="{E053B636-BCCF-F964-D62B-AD4572654A1F}"/>
              </a:ext>
            </a:extLst>
          </p:cNvPr>
          <p:cNvSpPr txBox="1"/>
          <p:nvPr/>
        </p:nvSpPr>
        <p:spPr>
          <a:xfrm flipH="1">
            <a:off x="217205" y="1007259"/>
            <a:ext cx="478694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Bridge between TwinCAT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EventLogger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CII Logging.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Requires two additional components: one in the PLC and another one in the WS.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Solution is non-intrusive.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uses MUDPI to send the logs. It Requires 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TwinCAT 3 TCP/UDP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Realtime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(TF6310).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6E4EF5-A52C-F0A0-E39F-AF508E1F9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802" y="4571178"/>
            <a:ext cx="2306672" cy="13815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8AEB06-7623-B6FC-CF1B-0B123C52A4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5850" y="4590639"/>
            <a:ext cx="7296150" cy="13620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C3FC5D-5A6B-1F33-59A6-8E75687886C7}"/>
              </a:ext>
            </a:extLst>
          </p:cNvPr>
          <p:cNvSpPr txBox="1"/>
          <p:nvPr/>
        </p:nvSpPr>
        <p:spPr>
          <a:xfrm>
            <a:off x="3939539" y="4010701"/>
            <a:ext cx="212922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Sample</a:t>
            </a:r>
            <a:endParaRPr lang="en-GB" sz="2800" b="1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D719C37-D866-40B6-469B-37E687B40E29}"/>
              </a:ext>
            </a:extLst>
          </p:cNvPr>
          <p:cNvCxnSpPr>
            <a:cxnSpLocks/>
          </p:cNvCxnSpPr>
          <p:nvPr/>
        </p:nvCxnSpPr>
        <p:spPr>
          <a:xfrm>
            <a:off x="5273181" y="4272311"/>
            <a:ext cx="916955" cy="261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6ED12D9-C14C-01CD-1696-E74673AB38B2}"/>
              </a:ext>
            </a:extLst>
          </p:cNvPr>
          <p:cNvCxnSpPr>
            <a:cxnSpLocks/>
          </p:cNvCxnSpPr>
          <p:nvPr/>
        </p:nvCxnSpPr>
        <p:spPr>
          <a:xfrm flipH="1">
            <a:off x="3939539" y="4500523"/>
            <a:ext cx="295311" cy="3854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95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FCF – PLC Logging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788AEF-B0D4-B3B6-E2BE-6F737FD3A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50" y="893822"/>
            <a:ext cx="11148250" cy="534992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7E7615D-9998-85B7-D258-5DDB670EDA97}"/>
              </a:ext>
            </a:extLst>
          </p:cNvPr>
          <p:cNvSpPr/>
          <p:nvPr/>
        </p:nvSpPr>
        <p:spPr>
          <a:xfrm>
            <a:off x="2671948" y="2351314"/>
            <a:ext cx="4405746" cy="118754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9DCA082-8A80-1007-4E4F-6571A3951E96}"/>
              </a:ext>
            </a:extLst>
          </p:cNvPr>
          <p:cNvSpPr/>
          <p:nvPr/>
        </p:nvSpPr>
        <p:spPr>
          <a:xfrm>
            <a:off x="2671948" y="2985129"/>
            <a:ext cx="4405746" cy="118754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4BE089E-F80D-A92A-7A1E-98A58C49C6F8}"/>
              </a:ext>
            </a:extLst>
          </p:cNvPr>
          <p:cNvSpPr/>
          <p:nvPr/>
        </p:nvSpPr>
        <p:spPr>
          <a:xfrm>
            <a:off x="2719450" y="3809768"/>
            <a:ext cx="4405746" cy="118754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14358C-F7C6-C3E2-8C90-E12039DD8935}"/>
              </a:ext>
            </a:extLst>
          </p:cNvPr>
          <p:cNvSpPr/>
          <p:nvPr/>
        </p:nvSpPr>
        <p:spPr>
          <a:xfrm>
            <a:off x="2671948" y="4487767"/>
            <a:ext cx="4405746" cy="118754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16F0EEB-384B-D7C1-203E-D814C1B0EB36}"/>
              </a:ext>
            </a:extLst>
          </p:cNvPr>
          <p:cNvSpPr/>
          <p:nvPr/>
        </p:nvSpPr>
        <p:spPr>
          <a:xfrm>
            <a:off x="2671948" y="5253029"/>
            <a:ext cx="4405746" cy="118754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96FC33E-5430-8D03-48DB-14293A0EE58F}"/>
              </a:ext>
            </a:extLst>
          </p:cNvPr>
          <p:cNvSpPr/>
          <p:nvPr/>
        </p:nvSpPr>
        <p:spPr>
          <a:xfrm>
            <a:off x="2671948" y="5899537"/>
            <a:ext cx="4405746" cy="118754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269D0-4104-3FB8-986B-D92B127FF7CA}"/>
              </a:ext>
            </a:extLst>
          </p:cNvPr>
          <p:cNvSpPr txBox="1"/>
          <p:nvPr/>
        </p:nvSpPr>
        <p:spPr>
          <a:xfrm>
            <a:off x="8723332" y="2895815"/>
            <a:ext cx="2463224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PLC Logging</a:t>
            </a:r>
            <a:endParaRPr lang="en-GB" sz="4400" b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4604670-6EFD-9617-5052-26809E95DD03}"/>
              </a:ext>
            </a:extLst>
          </p:cNvPr>
          <p:cNvCxnSpPr>
            <a:stCxn id="4" idx="3"/>
          </p:cNvCxnSpPr>
          <p:nvPr/>
        </p:nvCxnSpPr>
        <p:spPr>
          <a:xfrm>
            <a:off x="7077694" y="2410691"/>
            <a:ext cx="1615044" cy="693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45EA2C5-5F9D-7073-D1AF-50E3F557CA98}"/>
              </a:ext>
            </a:extLst>
          </p:cNvPr>
          <p:cNvCxnSpPr>
            <a:stCxn id="6" idx="3"/>
          </p:cNvCxnSpPr>
          <p:nvPr/>
        </p:nvCxnSpPr>
        <p:spPr>
          <a:xfrm>
            <a:off x="7077694" y="3044506"/>
            <a:ext cx="1645638" cy="4047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F638579-CC67-5185-F8C9-071747FD7739}"/>
              </a:ext>
            </a:extLst>
          </p:cNvPr>
          <p:cNvCxnSpPr>
            <a:cxnSpLocks/>
          </p:cNvCxnSpPr>
          <p:nvPr/>
        </p:nvCxnSpPr>
        <p:spPr>
          <a:xfrm flipV="1">
            <a:off x="7125196" y="3776467"/>
            <a:ext cx="1598136" cy="152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9BFBB99-7162-0BAD-665B-C259E28AFACB}"/>
              </a:ext>
            </a:extLst>
          </p:cNvPr>
          <p:cNvCxnSpPr>
            <a:stCxn id="8" idx="3"/>
          </p:cNvCxnSpPr>
          <p:nvPr/>
        </p:nvCxnSpPr>
        <p:spPr>
          <a:xfrm flipV="1">
            <a:off x="7077694" y="3979026"/>
            <a:ext cx="1615044" cy="568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A311532-90A0-E1C3-C0CA-00D632922529}"/>
              </a:ext>
            </a:extLst>
          </p:cNvPr>
          <p:cNvCxnSpPr/>
          <p:nvPr/>
        </p:nvCxnSpPr>
        <p:spPr>
          <a:xfrm flipV="1">
            <a:off x="7092991" y="4008474"/>
            <a:ext cx="1630341" cy="13029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15BBFF0-9301-CBF5-D81B-0A98EB3ACD32}"/>
              </a:ext>
            </a:extLst>
          </p:cNvPr>
          <p:cNvCxnSpPr>
            <a:stCxn id="10" idx="3"/>
          </p:cNvCxnSpPr>
          <p:nvPr/>
        </p:nvCxnSpPr>
        <p:spPr>
          <a:xfrm flipV="1">
            <a:off x="7077694" y="4155114"/>
            <a:ext cx="1645638" cy="1803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7FA24A0-E397-5AA7-09FF-78E0184F3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50" y="1599585"/>
            <a:ext cx="11822536" cy="145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7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B92A15-186B-5BD9-D263-3B6475D049DE}"/>
              </a:ext>
            </a:extLst>
          </p:cNvPr>
          <p:cNvSpPr txBox="1">
            <a:spLocks/>
          </p:cNvSpPr>
          <p:nvPr/>
        </p:nvSpPr>
        <p:spPr>
          <a:xfrm>
            <a:off x="937847" y="1576800"/>
            <a:ext cx="10316307" cy="37220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Outlook 2025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AA970F0-2BB3-4627-54F4-9803814A0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C8577-F14D-DC22-3663-0E0046A06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6D6064-FB9F-4877-ADF1-97150FF2D969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716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What’s Next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D58B66-3E1F-43AD-B4A7-9E9FC8E092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80E03083-F4C8-8DE2-D5FA-2D251842251F}"/>
              </a:ext>
            </a:extLst>
          </p:cNvPr>
          <p:cNvSpPr txBox="1"/>
          <p:nvPr/>
        </p:nvSpPr>
        <p:spPr>
          <a:xfrm flipH="1">
            <a:off x="311253" y="1093270"/>
            <a:ext cx="1129479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implementation of Modulator device.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PLCs: Start evaluation of TwinCAT 4026</a:t>
            </a:r>
            <a:r>
              <a:rPr lang="en-US" alt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auto-reconnection to </a:t>
            </a:r>
            <a:r>
              <a:rPr lang="en-US" alt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FCF GUI.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Porting to new features of CUT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FCF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DevSim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EFISOFT contribution to IFW.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Framework and User Controls for ICS standard devices (HMI).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0798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42E28-1189-3746-B615-253D4378C21A}"/>
              </a:ext>
            </a:extLst>
          </p:cNvPr>
          <p:cNvSpPr txBox="1"/>
          <p:nvPr/>
        </p:nvSpPr>
        <p:spPr>
          <a:xfrm>
            <a:off x="646895" y="595758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hosted telescope projects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A534EA-DC7E-2D4F-9CA4-AD0FA28BF7CD}"/>
              </a:ext>
            </a:extLst>
          </p:cNvPr>
          <p:cNvSpPr/>
          <p:nvPr/>
        </p:nvSpPr>
        <p:spPr>
          <a:xfrm>
            <a:off x="9144630" y="5880640"/>
            <a:ext cx="1960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Telescope – 3.5 metre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B83E1-4C09-4E3B-85AF-D44ECD0A8A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32</a:t>
            </a:fld>
            <a:endParaRPr lang="en-US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80E03083-F4C8-8DE2-D5FA-2D251842251F}"/>
              </a:ext>
            </a:extLst>
          </p:cNvPr>
          <p:cNvSpPr txBox="1"/>
          <p:nvPr/>
        </p:nvSpPr>
        <p:spPr>
          <a:xfrm flipH="1">
            <a:off x="311253" y="1110370"/>
            <a:ext cx="1129479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FCF is one of the first components delivered with the IFW.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supports a large number of devices covering most of the needs from instruments.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enables customization at different levels to adapt to instrument requirements.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0602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882" y="3496452"/>
            <a:ext cx="5916118" cy="168221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A300"/>
                </a:solidFill>
                <a:latin typeface="Arial"/>
              </a:rPr>
              <a:t>Luigi Andolfato; Diego Del Valle; Sylvie Feyrin; Arturo Hoffstadt; Mario Kiekebusch; Jens Knudstrup; Christoph Moins; Ivan Muñoz; Dan Popovic; Claudio Reinero; Calle Rosenquist; Paola Sivera; Ricardo Schmutzer; Piotr Szubiakowski</a:t>
            </a:r>
          </a:p>
          <a:p>
            <a:endParaRPr lang="en-GB" dirty="0"/>
          </a:p>
        </p:txBody>
      </p:sp>
      <p:pic>
        <p:nvPicPr>
          <p:cNvPr id="2" name="Picture 1" descr="A qr code with a few squares&#10;&#10;Description automatically generated">
            <a:extLst>
              <a:ext uri="{FF2B5EF4-FFF2-40B4-BE49-F238E27FC236}">
                <a16:creationId xmlns:a16="http://schemas.microsoft.com/office/drawing/2014/main" id="{3D1AAAE5-AF8C-648D-4FB9-E065CAE48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1826" y="2523756"/>
            <a:ext cx="1857619" cy="186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T_4" id="{6FC33D66-2BEC-E145-8011-16C20F18B138}" vid="{BB1638D2-993A-6F4F-82CC-2FEFA52012B6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T_4" id="{6FC33D66-2BEC-E145-8011-16C20F18B138}" vid="{BB1638D2-993A-6F4F-82CC-2FEFA52012B6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T_4" id="{6FC33D66-2BEC-E145-8011-16C20F18B138}" vid="{F07E7BFA-A5C3-4E44-B7FD-0103E9F2A87F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_2.2_ESO_template_final.potx" id="{7591B3CC-3920-4B45-AB62-9D47BD30E5F2}" vid="{467B0F51-1F43-4296-97EB-BCE3CEBC867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9DB756320C5144968E719CB7CD0A1A" ma:contentTypeVersion="2" ma:contentTypeDescription="Create a new document." ma:contentTypeScope="" ma:versionID="001e9c248e2e494c2b3b9c7bf6c7c354">
  <xsd:schema xmlns:xsd="http://www.w3.org/2001/XMLSchema" xmlns:xs="http://www.w3.org/2001/XMLSchema" xmlns:p="http://schemas.microsoft.com/office/2006/metadata/properties" xmlns:ns2="2508fd39-e7f6-4a50-ae36-48e3fd560df1" targetNamespace="http://schemas.microsoft.com/office/2006/metadata/properties" ma:root="true" ma:fieldsID="aa780f240e2d472e1d9dbdc56961ee5a" ns2:_="">
    <xsd:import namespace="2508fd39-e7f6-4a50-ae36-48e3fd560d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08fd39-e7f6-4a50-ae36-48e3fd560d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5C859-924F-4A39-BA7E-6774D0D7CE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A7AA05-51D6-40D1-AA1F-399F4570CB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08fd39-e7f6-4a50-ae36-48e3fd560d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7E4622-5A20-40D0-BA7C-1954742AB310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2508fd39-e7f6-4a50-ae36-48e3fd560df1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1302</Words>
  <Application>Microsoft Office PowerPoint</Application>
  <PresentationFormat>Widescreen</PresentationFormat>
  <Paragraphs>291</Paragraphs>
  <Slides>33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Arial</vt:lpstr>
      <vt:lpstr>Calibri</vt:lpstr>
      <vt:lpstr>Courier New</vt:lpstr>
      <vt:lpstr>Georgia</vt:lpstr>
      <vt:lpstr>Lato</vt:lpstr>
      <vt:lpstr>Symbol</vt:lpstr>
      <vt:lpstr>Times New Roman</vt:lpstr>
      <vt:lpstr>1_Office Theme</vt:lpstr>
      <vt:lpstr>2_Office Theme</vt:lpstr>
      <vt:lpstr>Custom Design</vt:lpstr>
      <vt:lpstr>Office</vt:lpstr>
      <vt:lpstr>think-cell Folie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ESO’s Societal benefits</dc:title>
  <dc:creator>Dusan Catricheo</dc:creator>
  <cp:lastModifiedBy>Mario Kiekebusch</cp:lastModifiedBy>
  <cp:revision>105</cp:revision>
  <dcterms:created xsi:type="dcterms:W3CDTF">2020-11-26T16:14:02Z</dcterms:created>
  <dcterms:modified xsi:type="dcterms:W3CDTF">2024-11-28T16:15:55Z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0x0101002D9DB756320C5144968E719CB7CD0A1A</vt:lpwstr>
  </property>
</Properties>
</file>