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88" r:id="rId3"/>
    <p:sldId id="291" r:id="rId4"/>
    <p:sldId id="289" r:id="rId5"/>
    <p:sldId id="290" r:id="rId6"/>
    <p:sldId id="292" r:id="rId7"/>
    <p:sldId id="294" r:id="rId8"/>
    <p:sldId id="296" r:id="rId9"/>
    <p:sldId id="347" r:id="rId10"/>
    <p:sldId id="295" r:id="rId11"/>
    <p:sldId id="293" r:id="rId12"/>
    <p:sldId id="298" r:id="rId13"/>
    <p:sldId id="348" r:id="rId14"/>
    <p:sldId id="297" r:id="rId15"/>
    <p:sldId id="300" r:id="rId16"/>
    <p:sldId id="299" r:id="rId17"/>
    <p:sldId id="302" r:id="rId18"/>
    <p:sldId id="349" r:id="rId19"/>
    <p:sldId id="304" r:id="rId20"/>
    <p:sldId id="303" r:id="rId21"/>
    <p:sldId id="329" r:id="rId22"/>
    <p:sldId id="330" r:id="rId23"/>
    <p:sldId id="316" r:id="rId24"/>
    <p:sldId id="317" r:id="rId25"/>
    <p:sldId id="331" r:id="rId26"/>
    <p:sldId id="339" r:id="rId27"/>
    <p:sldId id="326" r:id="rId28"/>
    <p:sldId id="346" r:id="rId29"/>
    <p:sldId id="336" r:id="rId30"/>
    <p:sldId id="340" r:id="rId31"/>
    <p:sldId id="341" r:id="rId32"/>
    <p:sldId id="342" r:id="rId33"/>
    <p:sldId id="343" r:id="rId34"/>
    <p:sldId id="333" r:id="rId35"/>
    <p:sldId id="335" r:id="rId36"/>
    <p:sldId id="334" r:id="rId37"/>
    <p:sldId id="338" r:id="rId38"/>
    <p:sldId id="337" r:id="rId39"/>
    <p:sldId id="332" r:id="rId40"/>
    <p:sldId id="345" r:id="rId41"/>
    <p:sldId id="285" r:id="rId42"/>
  </p:sldIdLst>
  <p:sldSz cx="12192000" cy="6858000"/>
  <p:notesSz cx="6858000" cy="9144000"/>
  <p:custDataLst>
    <p:tags r:id="rId44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336600"/>
    <a:srgbClr val="D210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4618" autoAdjust="0"/>
  </p:normalViewPr>
  <p:slideViewPr>
    <p:cSldViewPr snapToGrid="0">
      <p:cViewPr varScale="1">
        <p:scale>
          <a:sx n="96" d="100"/>
          <a:sy n="96" d="100"/>
        </p:scale>
        <p:origin x="86" y="7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2189C-3680-4E34-AEC6-9D75DCBF6EAC}" type="datetimeFigureOut">
              <a:rPr lang="de-CH" smtClean="0"/>
              <a:t>25.11.2024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E3F41-BE06-4DE3-A191-16FB7717111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328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11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903B410E-C319-D1E1-C0AC-8ACB67A99EA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39845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7" y="1577975"/>
            <a:ext cx="10316307" cy="1539299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DC Motor Tuning with EL7342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847" y="3740726"/>
            <a:ext cx="10316307" cy="152630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5pPr>
            <a:lvl6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6pPr>
            <a:lvl7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7pPr>
            <a:lvl8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8pPr>
            <a:lvl9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noProof="0" dirty="0"/>
              <a:t>Text</a:t>
            </a:r>
          </a:p>
        </p:txBody>
      </p:sp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29000"/>
            <a:ext cx="2808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5087112-A224-964B-32E3-DF16AB75EF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noProof="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7C03FF2-FBF1-A407-10B6-7EBD3ABCA8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190336D-C8E3-3383-63E9-C4CCAAA1D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D634B7-176B-801C-E816-2C762102B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16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69D95539-5CB2-37ED-D38B-E8BD00FC89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0329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This is the chapter title and </a:t>
            </a:r>
            <a:br>
              <a:rPr lang="en-GB" noProof="0" dirty="0"/>
            </a:br>
            <a:r>
              <a:rPr lang="en-GB" noProof="0" dirty="0"/>
              <a:t>it can go on 3 to 4 lines.</a:t>
            </a:r>
            <a:br>
              <a:rPr lang="en-GB" noProof="0" dirty="0"/>
            </a:br>
            <a:r>
              <a:rPr lang="en-GB" noProof="0" dirty="0"/>
              <a:t>Arial Bold, 40 pt, white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DA00B84-F826-7AC9-A28F-475EBB973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9"/>
            <a:ext cx="5342305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C67C5E-C5D4-9326-4183-C80C10ABD343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0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7AF73511-5300-CCC6-5C11-A8FDAEBF7B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87688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There could be a </a:t>
            </a:r>
            <a:br>
              <a:rPr lang="en-GB" noProof="0" dirty="0"/>
            </a:br>
            <a:r>
              <a:rPr lang="en-GB" noProof="0" dirty="0"/>
              <a:t>section title as well.</a:t>
            </a:r>
            <a:br>
              <a:rPr lang="en-GB" noProof="0" dirty="0"/>
            </a:br>
            <a:r>
              <a:rPr lang="en-GB" noProof="0" dirty="0"/>
              <a:t>Arial Bold, 40 pt, blue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E3957A0-AB22-3832-DD70-E9DDB209C55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9035807-A58D-C6A4-D7C0-1E12619E1F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C37D7-F11D-6494-2E15-335F7B85337B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84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8884" y="451141"/>
            <a:ext cx="497477" cy="647783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8E82346-05BA-CCC7-D114-7954D9FACF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28105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C562AB-F20A-0117-8ABB-4C6CAE32BA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7873F94-186D-3156-FEFA-3F0B7F845A2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8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D0155401-1AEB-1D20-0D21-BFCA0D159CD7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4B34766-A3BB-4165-CC57-2BE3C22A1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3450F8-6306-9500-F151-BDB1975036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23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full background image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6" name="SmartArt-Platzhalter 5">
            <a:extLst>
              <a:ext uri="{FF2B5EF4-FFF2-40B4-BE49-F238E27FC236}">
                <a16:creationId xmlns:a16="http://schemas.microsoft.com/office/drawing/2014/main" id="{433C8CD0-D1FB-D1D7-F1A0-5048999E0FED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85A207C-46C0-F407-78B2-6640ADE3C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4C000D7-8B88-2B9E-A1D0-2A106D9C7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32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B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20D47E81-E9A6-BB7A-A5AC-082A992B80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/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blue background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93884E-30FD-BE94-EB74-D5EBDFB37FA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US"/>
              <a:t>IFW PLC Libraries, November 25th - 28th, Instrument Control Systems 2024</a:t>
            </a:r>
            <a:endParaRPr lang="en-GB" i="1" noProof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5C1DCEA-8A03-ED66-EC67-A829554C2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C01649B5-7285-2559-21A4-3C609DF08973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4DA13-9979-4452-B6DE-309D7DC6A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15F86A8-A2DE-F488-BBD2-CF6F75328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47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+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effectLst/>
                <a:latin typeface="+mn-lt"/>
              </a:defRPr>
            </a:lvl9pPr>
          </a:lstStyle>
          <a:p>
            <a:pPr lvl="0"/>
            <a:r>
              <a:rPr lang="en-GB" noProof="0" dirty="0"/>
              <a:t>1-Column Text + white background</a:t>
            </a:r>
          </a:p>
          <a:p>
            <a:pPr lvl="0"/>
            <a:r>
              <a:rPr lang="en-GB" noProof="0" dirty="0"/>
              <a:t>Arial Bold, 24 pt, white, centre aligned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A77A81-4D96-818A-C166-E1A70E33BA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05B547A-BEF3-D0B6-BB29-EF55FF35F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0A0426-815F-60A6-72EE-5C21B4DEC1E5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234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2016000"/>
            <a:ext cx="10317164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8478" y="6534114"/>
            <a:ext cx="5147376" cy="175312"/>
          </a:xfrm>
        </p:spPr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dirty="0"/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812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813303C-C1E6-DEEA-79FE-604C62A23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22A8D-1DBE-BD85-92F3-EFE59AC18E5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5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 U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A90899-A4C8-752A-5D1C-111AA2B50F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6624" y="2016000"/>
            <a:ext cx="10317600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000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C29A70-B5A7-321C-D517-8E7C6FFAE3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noProof="0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A56F391-9E9D-5245-65CF-E3CFA03D5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59C018-FF84-C96B-EA76-19F07A39AD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51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4924914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noProof="0" dirty="0"/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C434F63B-A1E3-D216-DA84-E887C2116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0461" y="1577975"/>
            <a:ext cx="4923692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28556-886A-E522-20D7-EB82D68C37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20026" y="3572388"/>
            <a:ext cx="532064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E248BAE-D5A4-D471-F717-01AAD766CE3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0506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_lef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9225FFE-1736-C769-3C9B-90F9955C62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6624" y="1575201"/>
            <a:ext cx="4924800" cy="3409928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29354" y="1575201"/>
            <a:ext cx="4924800" cy="4346174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BDB5D0F4-A9C6-3CA4-DFA5-327FB4E85F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6624" y="5160441"/>
            <a:ext cx="4924800" cy="792373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8CA990-B59C-346B-9D77-70D444E0B89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F0BCB-94E0-C8DF-CA0D-110BDFA7D1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3218" y="3555579"/>
            <a:ext cx="53542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570BC-3860-3818-C0D2-622F18C3264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635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T_righ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2014539"/>
            <a:ext cx="4924800" cy="3906836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03026FC-218C-C5AE-85BC-B669936B57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461" y="2014539"/>
            <a:ext cx="4924800" cy="3077093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178E150-19BD-8AF3-6D7D-CFCB88FAEA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0460" y="5266944"/>
            <a:ext cx="4924800" cy="685870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9D5B04-9C61-8EF9-BF85-893792A2844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936624" y="6532505"/>
            <a:ext cx="5147377" cy="175312"/>
          </a:xfrm>
        </p:spPr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40195-83B7-B53A-4C4E-05C189139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AD612-3F82-05E4-30B3-E5078599D064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015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T+3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7847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noProof="0" dirty="0"/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70CC73E1-9EED-A736-9EE2-90B6C7E9D8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7847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0F4346D0-02CE-145D-E53E-41F5EADE59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3261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DF83300C-555C-31AE-7657-08C3B80290E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38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E4E8AAF-47DA-2646-0993-9FAA209F00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261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ACB2CDA3-9E5A-D7B5-CDD2-059F29B454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738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B754F02-1870-6880-20CA-D4782BAD58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65410-27F4-850D-DA3F-396D0AF5105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841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T+2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B9678422-1EA6-0112-76F1-D43B34A286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080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E322F4-5356-944A-0818-280181F03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7847" y="1576800"/>
            <a:ext cx="4688253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EC0C8FC0-5529-1DAB-1C7E-A516CA9BB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3946" y="1576800"/>
            <a:ext cx="4690207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9" name="SmartArt-Platzhalter 5">
            <a:extLst>
              <a:ext uri="{FF2B5EF4-FFF2-40B4-BE49-F238E27FC236}">
                <a16:creationId xmlns:a16="http://schemas.microsoft.com/office/drawing/2014/main" id="{D4AB1337-D0F8-A165-15C7-B9FF7CF676B8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7C6DC24-4FE7-D11D-4BDE-12E056B1BE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E768621-8630-6BEF-02C9-A783CD05F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557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T+3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DDAE350-0D3C-DE36-457E-5E66E560F5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41CE681-BD04-D23B-F809-9BA05C49E62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E264DBBD-A17B-04A4-F5FC-619ACBB32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8923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E7496E0-C109-6668-DD05-53913CC34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63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5CC8DC6C-A22B-9060-9C47-9FD44872C9B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037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6ABCA5BC-4B22-3F1B-51FD-31BCF514B4C2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3B671B-11B8-5EB5-1223-D11D27286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1B441EE-3C96-1FDB-E79B-71F2D5059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580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T+4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7F5E1F9A-AE9C-97D8-0568-8597094C67B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0140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FBD03FEE-4DCD-7D90-DAEB-5905A802376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5FEA1EA0-5562-219A-FDDC-70D80236841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0140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187DF8-0AC2-49DE-999A-CBC0F45FA3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847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B8E777-CE26-4125-6914-F3392533DF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64923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A81CF8B-A37E-09B1-47B9-4F88C24C854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7847" y="50155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A07C3E46-41C2-47CB-D2FD-25B518F0CE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4923" y="5015551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8" name="SmartArt-Platzhalter 5">
            <a:extLst>
              <a:ext uri="{FF2B5EF4-FFF2-40B4-BE49-F238E27FC236}">
                <a16:creationId xmlns:a16="http://schemas.microsoft.com/office/drawing/2014/main" id="{CFA5C265-66CB-EA9E-1006-215F841338C0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D698EEB-8508-290B-719E-40DC2BFCD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12B761F-D416-8958-C975-EAF673477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6958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T+6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3">
            <a:extLst>
              <a:ext uri="{FF2B5EF4-FFF2-40B4-BE49-F238E27FC236}">
                <a16:creationId xmlns:a16="http://schemas.microsoft.com/office/drawing/2014/main" id="{6181CF1F-30E6-36E0-B375-631C095847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352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B09398C8-55E0-2686-999B-D58C6499FA0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0676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37ECC04-7853-9A2F-A5D6-06265A69C5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DA0933D5-505E-BF1C-C98B-A0FDFCE965F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0676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9EC722AD-49A0-EEF0-464A-3B723682E99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352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Textplatzhalter 4">
            <a:extLst>
              <a:ext uri="{FF2B5EF4-FFF2-40B4-BE49-F238E27FC236}">
                <a16:creationId xmlns:a16="http://schemas.microsoft.com/office/drawing/2014/main" id="{620907A4-1574-D634-5960-45663CBAF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923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AFBE1064-816E-B03D-B92D-BC11B67FF3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36324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94D695A-6379-AE12-4561-221C2A05A6A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03725" y="1581150"/>
            <a:ext cx="3119354" cy="148244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DCBC5F7F-7524-9228-C498-77B3F6BE9F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23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4E61D33-FC02-F350-F412-4E7D8E1DA0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363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CB1DFC4C-4616-3BC0-218F-3B9D8E7FA0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6037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27" name="SmartArt-Platzhalter 5">
            <a:extLst>
              <a:ext uri="{FF2B5EF4-FFF2-40B4-BE49-F238E27FC236}">
                <a16:creationId xmlns:a16="http://schemas.microsoft.com/office/drawing/2014/main" id="{014D9550-C751-E6B9-C1DE-A91B8E41A10C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6299F04-C96D-4539-6FD6-68641829E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BC3BE50-95F9-93B1-7C3C-AA620931B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475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D2C10E57-699A-8121-DD38-6408EA13F2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4796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1" y="3429000"/>
            <a:ext cx="5627688" cy="2952750"/>
          </a:xfrm>
          <a:solidFill>
            <a:srgbClr val="D2108D"/>
          </a:solidFill>
          <a:ln w="22225" cmpd="sng">
            <a:solidFill>
              <a:schemeClr val="bg1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216000" tIns="216000" rIns="216000" bIns="216000" rtlCol="0" anchor="b">
            <a:noAutofit/>
          </a:bodyPr>
          <a:lstStyle>
            <a:lvl1pPr>
              <a:defRPr lang="de-CH">
                <a:solidFill>
                  <a:schemeClr val="bg1"/>
                </a:solidFill>
              </a:defRPr>
            </a:lvl1pPr>
          </a:lstStyle>
          <a:p>
            <a:pPr lvl="0"/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19374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31360156-9255-A812-BE46-051A4B9F1A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4314" y="1576800"/>
            <a:ext cx="4689473" cy="1312200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Creative Layout 01, Arial, 18 pt, black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95CF15C-8172-5EC7-3580-6120E65EE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1629384-5E10-BB46-F3D3-C4C9F49C6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1001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74991E2-D260-5369-FE3C-050962E974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326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0" y="1577975"/>
            <a:ext cx="5629275" cy="4803775"/>
          </a:xfrm>
          <a:solidFill>
            <a:srgbClr val="D2108D"/>
          </a:solidFill>
          <a:ln w="22225">
            <a:solidFill>
              <a:schemeClr val="bg1"/>
            </a:solidFill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89475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" name="Textplatzhalter 4">
            <a:extLst>
              <a:ext uri="{FF2B5EF4-FFF2-40B4-BE49-F238E27FC236}">
                <a16:creationId xmlns:a16="http://schemas.microsoft.com/office/drawing/2014/main" id="{4AD3199E-D2A2-C622-CFB7-A971643DE7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6625" y="2015999"/>
            <a:ext cx="4221163" cy="3905375"/>
          </a:xfrm>
        </p:spPr>
        <p:txBody>
          <a:bodyPr anchor="b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Creative Layout 2</a:t>
            </a:r>
            <a:br>
              <a:rPr lang="en-GB" noProof="0" dirty="0"/>
            </a:br>
            <a:r>
              <a:rPr lang="en-GB" noProof="0" dirty="0"/>
              <a:t>Arial, 18 pt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006D1A8-9633-66EB-1EA4-752C9039E3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1D6DF06-4DA4-1A57-9E2A-7846123C9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084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36C70-93D0-B533-F9A3-2158AABFC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2B69BE6-61ED-1FF0-912A-EEA44FCEC43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8A7CC7B-7D64-595D-1B3D-31D9CD59368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7EF8A4A0-360F-EDDD-4628-6C42C6749F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A2074F46-A69C-7568-C74B-BDAA38DD27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10317600" cy="301747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endParaRPr lang="de-CH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1921E16-7DA0-45EF-EA48-A00C75394B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0103700" y="2661820"/>
            <a:ext cx="355329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5B4866D-C821-28BF-B97B-2070E5220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7510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576799"/>
            <a:ext cx="2805231" cy="5281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9B195C9-522F-CEAB-1C05-9C1EC8BEA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1" name="Bildplatzhalter 9">
            <a:extLst>
              <a:ext uri="{FF2B5EF4-FFF2-40B4-BE49-F238E27FC236}">
                <a16:creationId xmlns:a16="http://schemas.microsoft.com/office/drawing/2014/main" id="{FC341FB4-1140-6179-CA27-0BE073B9EE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16032" y="1576799"/>
            <a:ext cx="4213245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1" name="Bildplatzhalter 9">
            <a:extLst>
              <a:ext uri="{FF2B5EF4-FFF2-40B4-BE49-F238E27FC236}">
                <a16:creationId xmlns:a16="http://schemas.microsoft.com/office/drawing/2014/main" id="{03610043-1BC0-48DC-2A7E-2CB01ED39B5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040076" y="1576798"/>
            <a:ext cx="5151924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2" name="Bildplatzhalter 9">
            <a:extLst>
              <a:ext uri="{FF2B5EF4-FFF2-40B4-BE49-F238E27FC236}">
                <a16:creationId xmlns:a16="http://schemas.microsoft.com/office/drawing/2014/main" id="{FE45F635-E437-C8B0-8CC0-C0403F9A404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040075" y="4222798"/>
            <a:ext cx="2335894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3" name="Bildplatzhalter 9">
            <a:extLst>
              <a:ext uri="{FF2B5EF4-FFF2-40B4-BE49-F238E27FC236}">
                <a16:creationId xmlns:a16="http://schemas.microsoft.com/office/drawing/2014/main" id="{CE7AAD22-C490-64D4-E788-84D709B03A8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86769" y="4222798"/>
            <a:ext cx="2805230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4" name="Bildplatzhalter 9">
            <a:extLst>
              <a:ext uri="{FF2B5EF4-FFF2-40B4-BE49-F238E27FC236}">
                <a16:creationId xmlns:a16="http://schemas.microsoft.com/office/drawing/2014/main" id="{DB8A2C7A-F427-FFE2-6297-547E780EB7D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816032" y="4222799"/>
            <a:ext cx="4213245" cy="2635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40033-1B27-2ECE-1AC2-4C0A982DA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666372" y="4018732"/>
            <a:ext cx="4427958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808496-BF18-B186-3C56-0669606A5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34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4I+4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IFW PLC Libraries, November 25th - 28th, Instrument Control Systems 2024</a:t>
            </a:r>
            <a:endParaRPr lang="en-GB" i="1" noProof="0" dirty="0"/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22A8B9EF-BF4A-23C0-AA21-A52725BB8A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662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Arial, 15 pt, black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C36E8371-00EC-6677-234D-7EE2B6617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15671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40B7130C-F961-1974-91CC-4BC0C76D16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4718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2366CB34-7829-60F0-4F0F-D55C2C7ABC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7376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17" name="Bildplatzhalter 9">
            <a:extLst>
              <a:ext uri="{FF2B5EF4-FFF2-40B4-BE49-F238E27FC236}">
                <a16:creationId xmlns:a16="http://schemas.microsoft.com/office/drawing/2014/main" id="{75E558CD-F4DF-63AC-B12B-538A53195F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518371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B9933D4C-5FB5-7C95-E310-DF0D24675C6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100118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9" name="Bildplatzhalter 9">
            <a:extLst>
              <a:ext uri="{FF2B5EF4-FFF2-40B4-BE49-F238E27FC236}">
                <a16:creationId xmlns:a16="http://schemas.microsoft.com/office/drawing/2014/main" id="{8894D095-CFBA-AADA-0B72-B739A72782B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81865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53DABF5-8C90-B4EE-E548-ECA7C2C08A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98BFF-79D3-5B00-D8CC-413F98089B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8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6FED09EC-46EE-D375-6E30-077FAC1515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224000 w 12192000"/>
              <a:gd name="connsiteY0" fmla="*/ 4606706 h 6858000"/>
              <a:gd name="connsiteX1" fmla="*/ 4224000 w 12192000"/>
              <a:gd name="connsiteY1" fmla="*/ 4624706 h 6858000"/>
              <a:gd name="connsiteX2" fmla="*/ 7968000 w 12192000"/>
              <a:gd name="connsiteY2" fmla="*/ 4624706 h 6858000"/>
              <a:gd name="connsiteX3" fmla="*/ 7968000 w 12192000"/>
              <a:gd name="connsiteY3" fmla="*/ 46067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224000" y="4606706"/>
                </a:moveTo>
                <a:lnTo>
                  <a:pt x="4224000" y="4624706"/>
                </a:lnTo>
                <a:lnTo>
                  <a:pt x="7968000" y="4624706"/>
                </a:lnTo>
                <a:lnTo>
                  <a:pt x="7968000" y="46067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2108D"/>
          </a:solidFill>
        </p:spPr>
        <p:txBody>
          <a:bodyPr wrap="square" lIns="216000" tIns="216000" rIns="216000" bIns="216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1576800"/>
            <a:ext cx="10317600" cy="2476470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4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1pPr>
            <a:lvl2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2pPr>
            <a:lvl3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3pPr>
            <a:lvl4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4pPr>
            <a:lvl5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5pPr>
            <a:lvl6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6pPr>
            <a:lvl7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7pPr>
            <a:lvl8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8pPr>
            <a:lvl9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9pPr>
          </a:lstStyle>
          <a:p>
            <a:pPr lvl="0"/>
            <a:r>
              <a:rPr lang="en-GB" noProof="0" dirty="0"/>
              <a:t>Quote on full background image</a:t>
            </a:r>
          </a:p>
          <a:p>
            <a:pPr lvl="0"/>
            <a:r>
              <a:rPr lang="en-GB" noProof="0" dirty="0"/>
              <a:t>Georgia, Italic, 40 pt, centre aligned</a:t>
            </a:r>
          </a:p>
          <a:p>
            <a:pPr lvl="1"/>
            <a:r>
              <a:rPr lang="en-GB" noProof="0" dirty="0"/>
              <a:t>For longer Quotes, Georgia, Italic, 30 pt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102E4235-1D94-B0B0-97E6-75498170299E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53D8AFA1-041C-D431-55FA-3EA3AEA6CF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7200" y="5160142"/>
            <a:ext cx="10317600" cy="842153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Author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04CFC0D-F6B8-6E72-2F7D-409808024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3585" y="3557170"/>
            <a:ext cx="533353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22FAA5C-4C5C-25C0-8AA2-1268DF92F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141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0803D47-E512-EF06-12E2-B7C74415E8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2919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7888" y="409433"/>
            <a:ext cx="6096000" cy="5511942"/>
          </a:xfrm>
        </p:spPr>
        <p:txBody>
          <a:bodyPr vert="horz" anchor="ctr"/>
          <a:lstStyle>
            <a:lvl1pPr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Quote, Georgia, Italic, 30 pt</a:t>
            </a:r>
            <a:br>
              <a:rPr lang="en-GB" noProof="0" dirty="0"/>
            </a:br>
            <a:r>
              <a:rPr lang="en-GB" noProof="0" dirty="0"/>
              <a:t>No more than 5 lines of text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D1A2CCA-096A-39D7-4AD8-5CC50BA945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8312" y="1843109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5" y="5002125"/>
            <a:ext cx="2791902" cy="91925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65739-CD2F-8DC7-5976-CD1FE8BF35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6579" y="3558941"/>
            <a:ext cx="5347541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CAD787F-CA08-939C-59CD-57F8A27451E0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0881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Quote+I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9EC3DABE-D4E5-D351-963E-34FD93396B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1366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7200" y="4012442"/>
            <a:ext cx="10317600" cy="832513"/>
          </a:xfrm>
        </p:spPr>
        <p:txBody>
          <a:bodyPr vert="horz" anchor="b"/>
          <a:lstStyle>
            <a:lvl1pPr algn="ctr"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Short Quote, Georgia, Italic, 30 pt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81736" y="1065186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1736" y="5513697"/>
            <a:ext cx="2828529" cy="59678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43B717-B5B8-6114-C8A3-4E3DC6E2F403}"/>
              </a:ext>
            </a:extLst>
          </p:cNvPr>
          <p:cNvCxnSpPr/>
          <p:nvPr userDrawn="1"/>
        </p:nvCxnSpPr>
        <p:spPr>
          <a:xfrm>
            <a:off x="5376000" y="5179326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2DA2F4-6869-963F-1C8F-DC9A296EE59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24734D8-8B07-78D5-43B8-8F1E5049E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8099" y="3570460"/>
            <a:ext cx="5324502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8CCC7B4-F4B9-6134-9B2E-4BEA839EA568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2624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91A3CC9D-C8AC-9800-39AE-668220846C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43838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200" y="1577976"/>
            <a:ext cx="10317600" cy="892270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Thank you!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200" y="3477296"/>
            <a:ext cx="10317600" cy="1789740"/>
          </a:xfrm>
        </p:spPr>
        <p:txBody>
          <a:bodyPr/>
          <a:lstStyle>
            <a:lvl1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  <a:lvl2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2pPr>
            <a:lvl3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3pPr>
            <a:lvl4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4pPr>
            <a:lvl5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5pPr>
            <a:lvl6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6pPr>
            <a:lvl7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7pPr>
            <a:lvl8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8pPr>
            <a:lvl9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GB" noProof="0" dirty="0"/>
              <a:t>Author’s information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IFW PLC Libraries,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7184D4A-ABC6-73B7-3255-011F9072AA02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10BF81FC-50A5-9498-E3B5-98F1855060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BACF552-8FB0-CAE7-0584-8327FAA9D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7413DAC-6F2A-B640-BB3F-22EB0960C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2845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nect with 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01704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94812D6F-7F2D-9792-3A4B-B9117829B507}"/>
              </a:ext>
            </a:extLst>
          </p:cNvPr>
          <p:cNvSpPr txBox="1"/>
          <p:nvPr userDrawn="1"/>
        </p:nvSpPr>
        <p:spPr>
          <a:xfrm>
            <a:off x="1885666" y="2202954"/>
            <a:ext cx="8420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Connect with ESO</a:t>
            </a:r>
          </a:p>
        </p:txBody>
      </p:sp>
      <p:grpSp>
        <p:nvGrpSpPr>
          <p:cNvPr id="7" name="Icons social media">
            <a:extLst>
              <a:ext uri="{FF2B5EF4-FFF2-40B4-BE49-F238E27FC236}">
                <a16:creationId xmlns:a16="http://schemas.microsoft.com/office/drawing/2014/main" id="{3A749136-AA50-8556-2B2B-1212D11DF3FA}"/>
              </a:ext>
            </a:extLst>
          </p:cNvPr>
          <p:cNvGrpSpPr/>
          <p:nvPr userDrawn="1"/>
        </p:nvGrpSpPr>
        <p:grpSpPr>
          <a:xfrm>
            <a:off x="4692001" y="4037525"/>
            <a:ext cx="2808666" cy="536494"/>
            <a:chOff x="2527782" y="2733756"/>
            <a:chExt cx="2808666" cy="536494"/>
          </a:xfrm>
        </p:grpSpPr>
        <p:pic>
          <p:nvPicPr>
            <p:cNvPr id="10" name="Icon linkedin">
              <a:extLst>
                <a:ext uri="{FF2B5EF4-FFF2-40B4-BE49-F238E27FC236}">
                  <a16:creationId xmlns:a16="http://schemas.microsoft.com/office/drawing/2014/main" id="{1EF6A419-27B0-5B79-B0A3-B0BDAF71C649}"/>
                </a:ext>
              </a:extLst>
            </p:cNvPr>
            <p:cNvPicPr/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04788" y="2733756"/>
              <a:ext cx="531660" cy="536494"/>
            </a:xfrm>
            <a:prstGeom prst="rect">
              <a:avLst/>
            </a:prstGeom>
          </p:spPr>
        </p:pic>
        <p:pic>
          <p:nvPicPr>
            <p:cNvPr id="12" name="Icon youtube">
              <a:extLst>
                <a:ext uri="{FF2B5EF4-FFF2-40B4-BE49-F238E27FC236}">
                  <a16:creationId xmlns:a16="http://schemas.microsoft.com/office/drawing/2014/main" id="{5EBDB13F-BAC1-1D0C-D007-E0504A0538BD}"/>
                </a:ext>
              </a:extLst>
            </p:cNvPr>
            <p:cNvPicPr/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235013" y="2733756"/>
              <a:ext cx="531703" cy="536494"/>
            </a:xfrm>
            <a:prstGeom prst="rect">
              <a:avLst/>
            </a:prstGeom>
          </p:spPr>
        </p:pic>
        <p:pic>
          <p:nvPicPr>
            <p:cNvPr id="13" name="Icon twitter">
              <a:extLst>
                <a:ext uri="{FF2B5EF4-FFF2-40B4-BE49-F238E27FC236}">
                  <a16:creationId xmlns:a16="http://schemas.microsoft.com/office/drawing/2014/main" id="{3CCB1F1C-A2A9-87F6-4185-EAB2D0EAE0D0}"/>
                </a:ext>
              </a:extLst>
            </p:cNvPr>
            <p:cNvPicPr/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667655" y="2733756"/>
              <a:ext cx="531703" cy="536494"/>
            </a:xfrm>
            <a:prstGeom prst="rect">
              <a:avLst/>
            </a:prstGeom>
          </p:spPr>
        </p:pic>
        <p:pic>
          <p:nvPicPr>
            <p:cNvPr id="14" name="Icon instagram">
              <a:extLst>
                <a:ext uri="{FF2B5EF4-FFF2-40B4-BE49-F238E27FC236}">
                  <a16:creationId xmlns:a16="http://schemas.microsoft.com/office/drawing/2014/main" id="{D10581A4-8FC9-7176-FC26-604E4386BEA2}"/>
                </a:ext>
              </a:extLst>
            </p:cNvPr>
            <p:cNvPicPr/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092885" y="2733756"/>
              <a:ext cx="536494" cy="536494"/>
            </a:xfrm>
            <a:prstGeom prst="rect">
              <a:avLst/>
            </a:prstGeom>
          </p:spPr>
        </p:pic>
        <p:pic>
          <p:nvPicPr>
            <p:cNvPr id="15" name="Icon facebook">
              <a:extLst>
                <a:ext uri="{FF2B5EF4-FFF2-40B4-BE49-F238E27FC236}">
                  <a16:creationId xmlns:a16="http://schemas.microsoft.com/office/drawing/2014/main" id="{905A3959-BC47-7F0A-C7C1-18CBF2C04094}"/>
                </a:ext>
              </a:extLst>
            </p:cNvPr>
            <p:cNvPicPr/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527782" y="2733756"/>
              <a:ext cx="531703" cy="536494"/>
            </a:xfrm>
            <a:prstGeom prst="rect">
              <a:avLst/>
            </a:prstGeom>
          </p:spPr>
        </p:pic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045A2E-5D04-4A34-24D6-B0E5A23C3D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3AF8119-9B4B-D4F5-3356-ED609084619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6AEBF-45BD-AB32-079A-1B2E5D11E1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7B467B1-BC6B-C29B-DB91-4D4076C82656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880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IFW PLC Libraries,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 err="1"/>
              <a:t>european</a:t>
            </a:r>
            <a:r>
              <a:rPr lang="en-GB" noProof="0" dirty="0"/>
              <a:t>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D656607-9460-0FBB-C6E7-86922BA97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F0F58-7413-92B5-091D-2524216F36B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0564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EC86C-F30C-492E-9661-3F811A90B8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800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3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2.pn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D6331505-9ECA-3956-1067-E87CC20DB77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2"/>
            </p:custDataLst>
            <p:extLst>
              <p:ext uri="{D42A27DB-BD31-4B8C-83A1-F6EECF244321}">
                <p14:modId xmlns:p14="http://schemas.microsoft.com/office/powerpoint/2010/main" val="1918892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3" imgW="410" imgH="409" progId="TCLayout.ActiveDocument.1">
                  <p:embed/>
                </p:oleObj>
              </mc:Choice>
              <mc:Fallback>
                <p:oleObj name="think-cell Folie" r:id="rId3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B430F5F-5EE6-7217-0204-9D76CC0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1FBA3B-4EF4-7A72-C915-876AFB7AA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625" y="2014538"/>
            <a:ext cx="10317164" cy="39068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44BAAE-B800-7FD6-3DA7-97327451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6625" y="6532505"/>
            <a:ext cx="5147376" cy="175312"/>
          </a:xfrm>
          <a:prstGeom prst="rect">
            <a:avLst/>
          </a:prstGeom>
        </p:spPr>
        <p:txBody>
          <a:bodyPr vert="horz" lIns="0" tIns="0" rIns="0" bIns="18000" rtlCol="0" anchor="b">
            <a:noAutofit/>
          </a:bodyPr>
          <a:lstStyle>
            <a:lvl1pPr algn="l">
              <a:defRPr sz="900" i="0">
                <a:solidFill>
                  <a:schemeClr val="tx1"/>
                </a:solidFill>
              </a:defRPr>
            </a:lvl1pPr>
          </a:lstStyle>
          <a:p>
            <a:r>
              <a:rPr lang="en-US"/>
              <a:t>IFW PLC Libraries, November 25th - 28th, Instrument Control Systems 2024</a:t>
            </a:r>
            <a:endParaRPr lang="en-GB" i="1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93DEE3F7-A4A5-97B4-1A51-BC68FBBF3DCB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>
            <a:extLst>
              <a:ext uri="{FF2B5EF4-FFF2-40B4-BE49-F238E27FC236}">
                <a16:creationId xmlns:a16="http://schemas.microsoft.com/office/drawing/2014/main" id="{F986432C-5575-7D1B-27F5-31B6D699A418}"/>
              </a:ext>
            </a:extLst>
          </p:cNvPr>
          <p:cNvPicPr>
            <a:picLocks noChangeAspect="1"/>
          </p:cNvPicPr>
          <p:nvPr userDrawn="1"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5ECF14B-8906-1F35-8706-ADE4F50C4CB2}"/>
              </a:ext>
            </a:extLst>
          </p:cNvPr>
          <p:cNvSpPr txBox="1"/>
          <p:nvPr userDrawn="1"/>
        </p:nvSpPr>
        <p:spPr>
          <a:xfrm>
            <a:off x="5337270" y="1809178"/>
            <a:ext cx="1695355" cy="102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5E7D917-1DA2-1D17-CA57-6D03E4089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40655A-129B-FC48-1858-C7C4EA66F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00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60" r:id="rId7"/>
    <p:sldLayoutId id="2147483661" r:id="rId8"/>
    <p:sldLayoutId id="2147483653" r:id="rId9"/>
    <p:sldLayoutId id="214748365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81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  <p:sldLayoutId id="2147483682" r:id="rId30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2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14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1000"/>
        </a:lnSpc>
        <a:spcBef>
          <a:spcPts val="12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8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1000"/>
        </a:lnSpc>
        <a:spcBef>
          <a:spcPts val="1200"/>
        </a:spcBef>
        <a:buClr>
          <a:schemeClr val="bg2"/>
        </a:buClr>
        <a:buFont typeface="Arial" panose="020B0604020202020204" pitchFamily="34" charset="0"/>
        <a:buNone/>
        <a:defRPr sz="2400" i="1" kern="1200">
          <a:solidFill>
            <a:schemeClr val="bg2"/>
          </a:solidFill>
          <a:latin typeface="Georgia" panose="02040502050405020303" pitchFamily="18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90" userDrawn="1">
          <p15:clr>
            <a:srgbClr val="F26B43"/>
          </p15:clr>
        </p15:guide>
        <p15:guide id="5" pos="886" userDrawn="1">
          <p15:clr>
            <a:srgbClr val="F26B43"/>
          </p15:clr>
        </p15:guide>
        <p15:guide id="6" pos="1181" userDrawn="1">
          <p15:clr>
            <a:srgbClr val="F26B43"/>
          </p15:clr>
        </p15:guide>
        <p15:guide id="7" pos="1476" userDrawn="1">
          <p15:clr>
            <a:srgbClr val="F26B43"/>
          </p15:clr>
        </p15:guide>
        <p15:guide id="8" pos="1772" userDrawn="1">
          <p15:clr>
            <a:srgbClr val="F26B43"/>
          </p15:clr>
        </p15:guide>
        <p15:guide id="9" pos="2067" userDrawn="1">
          <p15:clr>
            <a:srgbClr val="F26B43"/>
          </p15:clr>
        </p15:guide>
        <p15:guide id="10" pos="2363" userDrawn="1">
          <p15:clr>
            <a:srgbClr val="F26B43"/>
          </p15:clr>
        </p15:guide>
        <p15:guide id="11" pos="2658" userDrawn="1">
          <p15:clr>
            <a:srgbClr val="F26B43"/>
          </p15:clr>
        </p15:guide>
        <p15:guide id="12" pos="2953" userDrawn="1">
          <p15:clr>
            <a:srgbClr val="F26B43"/>
          </p15:clr>
        </p15:guide>
        <p15:guide id="13" pos="3249" userDrawn="1">
          <p15:clr>
            <a:srgbClr val="F26B43"/>
          </p15:clr>
        </p15:guide>
        <p15:guide id="14" pos="3544" userDrawn="1">
          <p15:clr>
            <a:srgbClr val="F26B43"/>
          </p15:clr>
        </p15:guide>
        <p15:guide id="15" pos="3840" userDrawn="1">
          <p15:clr>
            <a:srgbClr val="F26B43"/>
          </p15:clr>
        </p15:guide>
        <p15:guide id="16" pos="4135" userDrawn="1">
          <p15:clr>
            <a:srgbClr val="F26B43"/>
          </p15:clr>
        </p15:guide>
        <p15:guide id="17" pos="4430" userDrawn="1">
          <p15:clr>
            <a:srgbClr val="F26B43"/>
          </p15:clr>
        </p15:guide>
        <p15:guide id="18" pos="4726" userDrawn="1">
          <p15:clr>
            <a:srgbClr val="F26B43"/>
          </p15:clr>
        </p15:guide>
        <p15:guide id="19" pos="5021" userDrawn="1">
          <p15:clr>
            <a:srgbClr val="F26B43"/>
          </p15:clr>
        </p15:guide>
        <p15:guide id="20" pos="5316" userDrawn="1">
          <p15:clr>
            <a:srgbClr val="F26B43"/>
          </p15:clr>
        </p15:guide>
        <p15:guide id="21" pos="5612" userDrawn="1">
          <p15:clr>
            <a:srgbClr val="F26B43"/>
          </p15:clr>
        </p15:guide>
        <p15:guide id="22" pos="5907" userDrawn="1">
          <p15:clr>
            <a:srgbClr val="F26B43"/>
          </p15:clr>
        </p15:guide>
        <p15:guide id="23" pos="6203" userDrawn="1">
          <p15:clr>
            <a:srgbClr val="F26B43"/>
          </p15:clr>
        </p15:guide>
        <p15:guide id="24" pos="6498" userDrawn="1">
          <p15:clr>
            <a:srgbClr val="F26B43"/>
          </p15:clr>
        </p15:guide>
        <p15:guide id="25" pos="6793" userDrawn="1">
          <p15:clr>
            <a:srgbClr val="F26B43"/>
          </p15:clr>
        </p15:guide>
        <p15:guide id="26" pos="7089" userDrawn="1">
          <p15:clr>
            <a:srgbClr val="F26B43"/>
          </p15:clr>
        </p15:guide>
        <p15:guide id="27" pos="7384" userDrawn="1">
          <p15:clr>
            <a:srgbClr val="F26B43"/>
          </p15:clr>
        </p15:guide>
        <p15:guide id="28" orient="horz" userDrawn="1">
          <p15:clr>
            <a:srgbClr val="F26B43"/>
          </p15:clr>
        </p15:guide>
        <p15:guide id="29" orient="horz" pos="4320" userDrawn="1">
          <p15:clr>
            <a:srgbClr val="F26B43"/>
          </p15:clr>
        </p15:guide>
        <p15:guide id="30" orient="horz" pos="249" userDrawn="1">
          <p15:clr>
            <a:srgbClr val="F26B43"/>
          </p15:clr>
        </p15:guide>
        <p15:guide id="31" orient="horz" pos="40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13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o.org/projects/elt/develop/ifw/IFW-24/ifw-fcf-6.0.0/sphinx/html/docs/plc.html" TargetMode="External"/><Relationship Id="rId2" Type="http://schemas.openxmlformats.org/officeDocument/2006/relationships/hyperlink" Target="https://www.eso.org/projects/elt/develop/ifw/IFW-24/ifw-fcf-6.0.0/sphinx/html/" TargetMode="Externa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gitlab.eso.org/ifw/ifw-resource.git" TargetMode="Externa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silver dome with a circular object in the middle of a desert">
            <a:extLst>
              <a:ext uri="{FF2B5EF4-FFF2-40B4-BE49-F238E27FC236}">
                <a16:creationId xmlns:a16="http://schemas.microsoft.com/office/drawing/2014/main" id="{B596F235-1CB4-DA17-66B3-0FCFAE872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8566E0C-FA6E-54A2-225D-2AF65AECB41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76492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10" imgH="409" progId="TCLayout.ActiveDocument.1">
                  <p:embed/>
                </p:oleObj>
              </mc:Choice>
              <mc:Fallback>
                <p:oleObj name="think-cell Folie" r:id="rId4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3">
            <a:extLst>
              <a:ext uri="{FF2B5EF4-FFF2-40B4-BE49-F238E27FC236}">
                <a16:creationId xmlns:a16="http://schemas.microsoft.com/office/drawing/2014/main" id="{099AAC83-6D97-6BEC-F0E9-9B61E26881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7064" y="4847124"/>
            <a:ext cx="10316307" cy="1028701"/>
          </a:xfrm>
          <a:noFill/>
        </p:spPr>
        <p:txBody>
          <a:bodyPr/>
          <a:lstStyle/>
          <a:p>
            <a:pPr algn="r"/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IFW PLC Libraries</a:t>
            </a: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7C57B5CD-E0DE-E06E-AA7B-0AFFC1873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7065" y="6026008"/>
            <a:ext cx="10316307" cy="426029"/>
          </a:xfrm>
        </p:spPr>
        <p:txBody>
          <a:bodyPr/>
          <a:lstStyle/>
          <a:p>
            <a:pPr algn="r"/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Dan Popovic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8DF2062-2DE8-6125-3A32-7529A00C02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noProof="0" dirty="0"/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D1D97568-A082-0238-0616-D1B047216E9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>
                <a:solidFill>
                  <a:schemeClr val="accent2">
                    <a:lumMod val="60000"/>
                    <a:lumOff val="40000"/>
                  </a:schemeClr>
                </a:solidFill>
              </a:rPr>
              <a:t>Data Classification: ESO PUBLIC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" name="Picture 9" descr="A blue and white logo&#10;&#10;Description automatically generated">
            <a:extLst>
              <a:ext uri="{FF2B5EF4-FFF2-40B4-BE49-F238E27FC236}">
                <a16:creationId xmlns:a16="http://schemas.microsoft.com/office/drawing/2014/main" id="{F5E9FFDF-DFBF-F306-C22C-8DCE38D751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3084" y="405963"/>
            <a:ext cx="780288" cy="10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12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Topics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/>
              <a:t>Function/Device Control Concept</a:t>
            </a: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/>
              <a:t>ELT PLC Library Concept</a:t>
            </a: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/>
              <a:t>OPC UA Interface</a:t>
            </a: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/>
              <a:t>Logging</a:t>
            </a: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/>
              <a:t>Device Simulators</a:t>
            </a: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/>
              <a:t>GUI Templates</a:t>
            </a: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/>
              <a:t>State Machine Concept</a:t>
            </a: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/>
              <a:t>Data model</a:t>
            </a: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/>
              <a:t>Integration with the Instrument Control Software</a:t>
            </a: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/>
              <a:t>Overview of Supported Functionalities</a:t>
            </a:r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7712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Documentation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487536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ELT ICS Function Control Framework (FCF)</a:t>
            </a:r>
            <a:br>
              <a:rPr lang="en-US" dirty="0"/>
            </a:br>
            <a:r>
              <a:rPr lang="en-GB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https://www.eso.org/projects/elt/develop/ifw/IFW-24/ifw-fcf-6.0.0/sphinx/html/</a:t>
            </a:r>
            <a:endParaRPr lang="en-GB" dirty="0">
              <a:solidFill>
                <a:srgbClr val="0000FF"/>
              </a:solidFill>
            </a:endParaRP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PLC Libraries</a:t>
            </a:r>
            <a:br>
              <a:rPr lang="en-GB" dirty="0"/>
            </a:br>
            <a:r>
              <a:rPr lang="en-GB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https://www.eso.org/projects/elt/develop/ifw/IFW-24/ifw-fcf-6.0.0/sphinx/html/docs/plc.html</a:t>
            </a:r>
            <a:endParaRPr lang="en-GB" dirty="0">
              <a:solidFill>
                <a:srgbClr val="0000FF"/>
              </a:solidFill>
            </a:endParaRPr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5692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ELT Instrument Device Control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211AEBA-3716-35BE-5CFF-DF856A15E0C9}"/>
              </a:ext>
            </a:extLst>
          </p:cNvPr>
          <p:cNvGrpSpPr/>
          <p:nvPr/>
        </p:nvGrpSpPr>
        <p:grpSpPr>
          <a:xfrm>
            <a:off x="1936143" y="1565086"/>
            <a:ext cx="8280399" cy="4632325"/>
            <a:chOff x="508001" y="1676400"/>
            <a:chExt cx="8280399" cy="463232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A3B57DB-ADBD-6170-3559-B16CE328AD82}"/>
                </a:ext>
              </a:extLst>
            </p:cNvPr>
            <p:cNvSpPr txBox="1"/>
            <p:nvPr/>
          </p:nvSpPr>
          <p:spPr>
            <a:xfrm>
              <a:off x="3702050" y="1676400"/>
              <a:ext cx="3276600" cy="3065463"/>
            </a:xfrm>
            <a:prstGeom prst="rect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Embedded PC (PLC) – CX2033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173C1F7-9B2A-44B6-F216-6B43CFC66871}"/>
                </a:ext>
              </a:extLst>
            </p:cNvPr>
            <p:cNvSpPr txBox="1"/>
            <p:nvPr/>
          </p:nvSpPr>
          <p:spPr>
            <a:xfrm>
              <a:off x="508001" y="1676400"/>
              <a:ext cx="2355849" cy="306546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r>
                <a:rPr lang="en-US" dirty="0">
                  <a:solidFill>
                    <a:schemeClr val="tx1"/>
                  </a:solidFill>
                </a:rPr>
                <a:t>Instrument WS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3636DE-786E-09F7-ED42-F288E9E8698C}"/>
                </a:ext>
              </a:extLst>
            </p:cNvPr>
            <p:cNvSpPr txBox="1"/>
            <p:nvPr/>
          </p:nvSpPr>
          <p:spPr>
            <a:xfrm>
              <a:off x="882650" y="3141662"/>
              <a:ext cx="1800225" cy="1371600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0"/>
            </a:gra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Device Manager </a:t>
              </a:r>
              <a:br>
                <a:rPr lang="en-US" sz="1600" dirty="0">
                  <a:solidFill>
                    <a:schemeClr val="tx1"/>
                  </a:solidFill>
                </a:rPr>
              </a:br>
              <a:r>
                <a:rPr lang="en-US" sz="1600" dirty="0">
                  <a:solidFill>
                    <a:schemeClr val="tx1"/>
                  </a:solidFill>
                </a:rPr>
                <a:t>(OPC UA Client)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FCE6346-A2BB-ED2B-4021-C7EBA23114D3}"/>
                </a:ext>
              </a:extLst>
            </p:cNvPr>
            <p:cNvSpPr txBox="1"/>
            <p:nvPr/>
          </p:nvSpPr>
          <p:spPr>
            <a:xfrm>
              <a:off x="4006850" y="3141662"/>
              <a:ext cx="1079500" cy="1371600"/>
            </a:xfrm>
            <a:prstGeom prst="rect">
              <a:avLst/>
            </a:prstGeom>
            <a:gradFill>
              <a:gsLst>
                <a:gs pos="0">
                  <a:srgbClr val="FF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r>
                <a:rPr lang="en-US" sz="1800" dirty="0">
                  <a:solidFill>
                    <a:schemeClr val="tx1"/>
                  </a:solidFill>
                </a:rPr>
                <a:t>Beckhoff</a:t>
              </a:r>
            </a:p>
            <a:p>
              <a:pPr>
                <a:defRPr/>
              </a:pPr>
              <a:r>
                <a:rPr lang="en-US" sz="1800" dirty="0">
                  <a:solidFill>
                    <a:schemeClr val="tx1"/>
                  </a:solidFill>
                </a:rPr>
                <a:t>OPC UA </a:t>
              </a:r>
              <a:br>
                <a:rPr lang="en-US" sz="1800" dirty="0">
                  <a:solidFill>
                    <a:schemeClr val="tx1"/>
                  </a:solidFill>
                </a:rPr>
              </a:br>
              <a:r>
                <a:rPr lang="en-US" sz="1800" dirty="0">
                  <a:solidFill>
                    <a:schemeClr val="tx1"/>
                  </a:solidFill>
                </a:rPr>
                <a:t>Server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B77FEBD-00FC-5B0C-446F-CD101FE52921}"/>
                </a:ext>
              </a:extLst>
            </p:cNvPr>
            <p:cNvSpPr txBox="1"/>
            <p:nvPr/>
          </p:nvSpPr>
          <p:spPr>
            <a:xfrm>
              <a:off x="5692775" y="3146425"/>
              <a:ext cx="1008063" cy="1366837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0"/>
            </a:gra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r>
                <a:rPr lang="en-US" sz="1800" dirty="0">
                  <a:solidFill>
                    <a:schemeClr val="tx1"/>
                  </a:solidFill>
                </a:rPr>
                <a:t>PLC </a:t>
              </a:r>
              <a:br>
                <a:rPr lang="en-US" sz="1800" dirty="0">
                  <a:solidFill>
                    <a:schemeClr val="tx1"/>
                  </a:solidFill>
                </a:rPr>
              </a:br>
              <a:r>
                <a:rPr lang="en-US" sz="1800" dirty="0">
                  <a:solidFill>
                    <a:schemeClr val="tx1"/>
                  </a:solidFill>
                </a:rPr>
                <a:t>App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C7607E6-D202-6749-CD47-36F26261B9F9}"/>
                </a:ext>
              </a:extLst>
            </p:cNvPr>
            <p:cNvSpPr txBox="1"/>
            <p:nvPr/>
          </p:nvSpPr>
          <p:spPr>
            <a:xfrm>
              <a:off x="7924800" y="3505200"/>
              <a:ext cx="863600" cy="1081087"/>
            </a:xfrm>
            <a:prstGeom prst="rect">
              <a:avLst/>
            </a:prstGeom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endParaRPr lang="en-US" sz="1800" dirty="0">
                <a:solidFill>
                  <a:schemeClr val="tx1"/>
                </a:solidFill>
              </a:endParaRPr>
            </a:p>
            <a:p>
              <a:pPr algn="ctr">
                <a:defRPr/>
              </a:pPr>
              <a:r>
                <a:rPr lang="en-US" sz="2400" b="1" dirty="0">
                  <a:solidFill>
                    <a:schemeClr val="tx1"/>
                  </a:solidFill>
                </a:rPr>
                <a:t>HW</a:t>
              </a:r>
            </a:p>
          </p:txBody>
        </p:sp>
        <p:sp>
          <p:nvSpPr>
            <p:cNvPr id="15" name="Left-Right Arrow 10">
              <a:extLst>
                <a:ext uri="{FF2B5EF4-FFF2-40B4-BE49-F238E27FC236}">
                  <a16:creationId xmlns:a16="http://schemas.microsoft.com/office/drawing/2014/main" id="{D0691203-4081-16B1-520E-49852EC6EA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451" y="3938587"/>
              <a:ext cx="1295400" cy="193675"/>
            </a:xfrm>
            <a:prstGeom prst="leftRightArrow">
              <a:avLst>
                <a:gd name="adj1" fmla="val 50000"/>
                <a:gd name="adj2" fmla="val 50074"/>
              </a:avLst>
            </a:prstGeom>
            <a:solidFill>
              <a:srgbClr val="FF0000">
                <a:alpha val="50195"/>
              </a:srgbClr>
            </a:solidFill>
            <a:ln w="1905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0000" tIns="43200" rIns="90000" bIns="43200"/>
            <a:lstStyle/>
            <a:p>
              <a:pPr eaLnBrk="0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16" name="Left-Right Arrow 11">
              <a:extLst>
                <a:ext uri="{FF2B5EF4-FFF2-40B4-BE49-F238E27FC236}">
                  <a16:creationId xmlns:a16="http://schemas.microsoft.com/office/drawing/2014/main" id="{C7D9FCC4-82A6-CF1D-9DDB-9BF7767998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3650" y="3938587"/>
              <a:ext cx="619125" cy="193675"/>
            </a:xfrm>
            <a:prstGeom prst="leftRightArrow">
              <a:avLst>
                <a:gd name="adj1" fmla="val 50000"/>
                <a:gd name="adj2" fmla="val 50110"/>
              </a:avLst>
            </a:prstGeom>
            <a:solidFill>
              <a:srgbClr val="FF0000">
                <a:alpha val="50195"/>
              </a:srgbClr>
            </a:solidFill>
            <a:ln w="1905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0000" tIns="43200" rIns="90000" bIns="43200"/>
            <a:lstStyle/>
            <a:p>
              <a:pPr eaLnBrk="0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17" name="Left-Right Arrow 12">
              <a:extLst>
                <a:ext uri="{FF2B5EF4-FFF2-40B4-BE49-F238E27FC236}">
                  <a16:creationId xmlns:a16="http://schemas.microsoft.com/office/drawing/2014/main" id="{C1715A9D-E662-67D9-0A19-2CA5372277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00838" y="3938587"/>
              <a:ext cx="1223962" cy="215900"/>
            </a:xfrm>
            <a:prstGeom prst="leftRightArrow">
              <a:avLst>
                <a:gd name="adj1" fmla="val 50000"/>
                <a:gd name="adj2" fmla="val 50025"/>
              </a:avLst>
            </a:prstGeom>
            <a:solidFill>
              <a:srgbClr val="FFC000">
                <a:alpha val="50195"/>
              </a:srgbClr>
            </a:solidFill>
            <a:ln w="19050" algn="ctr">
              <a:solidFill>
                <a:srgbClr val="FFC000"/>
              </a:solidFill>
              <a:round/>
              <a:headEnd/>
              <a:tailEnd/>
            </a:ln>
          </p:spPr>
          <p:txBody>
            <a:bodyPr lIns="90000" tIns="43200" rIns="90000" bIns="43200"/>
            <a:lstStyle/>
            <a:p>
              <a:pPr eaLnBrk="0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18" name="TextBox 13">
              <a:extLst>
                <a:ext uri="{FF2B5EF4-FFF2-40B4-BE49-F238E27FC236}">
                  <a16:creationId xmlns:a16="http://schemas.microsoft.com/office/drawing/2014/main" id="{378C0030-6F37-4EAE-4DEA-07C9EFD560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73650" y="3675062"/>
              <a:ext cx="57150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400" b="1" dirty="0">
                  <a:solidFill>
                    <a:schemeClr val="tx1"/>
                  </a:solidFill>
                </a:rPr>
                <a:t>ADS</a:t>
              </a:r>
            </a:p>
          </p:txBody>
        </p:sp>
        <p:sp>
          <p:nvSpPr>
            <p:cNvPr id="19" name="TextBox 14">
              <a:extLst>
                <a:ext uri="{FF2B5EF4-FFF2-40B4-BE49-F238E27FC236}">
                  <a16:creationId xmlns:a16="http://schemas.microsoft.com/office/drawing/2014/main" id="{80FDB09F-74A0-8B04-4D2A-CF8AC86272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44799" y="3675062"/>
              <a:ext cx="84931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200" b="1" dirty="0">
                  <a:solidFill>
                    <a:schemeClr val="tx1"/>
                  </a:solidFill>
                </a:rPr>
                <a:t>OPC UA</a:t>
              </a:r>
            </a:p>
          </p:txBody>
        </p:sp>
        <p:sp>
          <p:nvSpPr>
            <p:cNvPr id="20" name="TextBox 17">
              <a:extLst>
                <a:ext uri="{FF2B5EF4-FFF2-40B4-BE49-F238E27FC236}">
                  <a16:creationId xmlns:a16="http://schemas.microsoft.com/office/drawing/2014/main" id="{0B1CE7D8-946E-7125-7A88-60819312DA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54450" y="2227263"/>
              <a:ext cx="2971800" cy="2438400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prstDash val="dash"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800" dirty="0">
                  <a:solidFill>
                    <a:schemeClr val="tx1"/>
                  </a:solidFill>
                </a:rPr>
                <a:t>Win 10 IoT </a:t>
              </a:r>
              <a:br>
                <a:rPr lang="en-US" sz="1800" dirty="0">
                  <a:solidFill>
                    <a:schemeClr val="tx1"/>
                  </a:solidFill>
                </a:rPr>
              </a:br>
              <a:endParaRPr 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21" name="TextBox 15">
              <a:extLst>
                <a:ext uri="{FF2B5EF4-FFF2-40B4-BE49-F238E27FC236}">
                  <a16:creationId xmlns:a16="http://schemas.microsoft.com/office/drawing/2014/main" id="{C24BC40E-21E1-46DE-98D9-96DEBD19BE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78650" y="3675062"/>
              <a:ext cx="87471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200" b="1" dirty="0" err="1">
                  <a:solidFill>
                    <a:schemeClr val="tx1"/>
                  </a:solidFill>
                </a:rPr>
                <a:t>EtherCAT</a:t>
              </a:r>
              <a:endParaRPr lang="en-US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TextBox 18">
              <a:extLst>
                <a:ext uri="{FF2B5EF4-FFF2-40B4-BE49-F238E27FC236}">
                  <a16:creationId xmlns:a16="http://schemas.microsoft.com/office/drawing/2014/main" id="{1EFE1CEB-F68A-F452-5D33-8960582E5F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30851" y="2286000"/>
              <a:ext cx="1241424" cy="2303463"/>
            </a:xfrm>
            <a:prstGeom prst="rect">
              <a:avLst/>
            </a:prstGeom>
            <a:noFill/>
            <a:ln w="25400">
              <a:solidFill>
                <a:schemeClr val="accent6">
                  <a:lumMod val="50000"/>
                </a:schemeClr>
              </a:solidFill>
              <a:prstDash val="dash"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400" dirty="0" err="1">
                  <a:solidFill>
                    <a:schemeClr val="tx1"/>
                  </a:solidFill>
                </a:rPr>
                <a:t>TwinCAT</a:t>
              </a:r>
              <a:r>
                <a:rPr lang="en-US" sz="1400" dirty="0">
                  <a:solidFill>
                    <a:schemeClr val="tx1"/>
                  </a:solidFill>
                </a:rPr>
                <a:t> 3</a:t>
              </a:r>
              <a:br>
                <a:rPr lang="en-US" sz="1400" dirty="0">
                  <a:solidFill>
                    <a:schemeClr val="tx1"/>
                  </a:solidFill>
                </a:rPr>
              </a:br>
              <a:r>
                <a:rPr lang="en-US" sz="1400" dirty="0">
                  <a:solidFill>
                    <a:schemeClr val="tx1"/>
                  </a:solidFill>
                </a:rPr>
                <a:t>PLC Runtime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84A0468-16A9-3D1B-9042-3C19044483F6}"/>
                </a:ext>
              </a:extLst>
            </p:cNvPr>
            <p:cNvSpPr txBox="1"/>
            <p:nvPr/>
          </p:nvSpPr>
          <p:spPr>
            <a:xfrm>
              <a:off x="990600" y="6019800"/>
              <a:ext cx="2447925" cy="288925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0"/>
            </a:gra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r>
                <a:rPr lang="en-US" sz="1000" b="1" dirty="0">
                  <a:solidFill>
                    <a:schemeClr val="tx1"/>
                  </a:solidFill>
                </a:rPr>
                <a:t>Legend: Application to be developed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C0ED1AD-67E7-1521-AB36-5454DD494948}"/>
                </a:ext>
              </a:extLst>
            </p:cNvPr>
            <p:cNvSpPr txBox="1"/>
            <p:nvPr/>
          </p:nvSpPr>
          <p:spPr>
            <a:xfrm>
              <a:off x="5257800" y="5334000"/>
              <a:ext cx="1828800" cy="9144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25400">
              <a:solidFill>
                <a:srgbClr val="0000FF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dirty="0" err="1"/>
                <a:t>TwinCAT</a:t>
              </a:r>
              <a:r>
                <a:rPr lang="en-US" dirty="0"/>
                <a:t> 3 IDE</a:t>
              </a:r>
            </a:p>
          </p:txBody>
        </p:sp>
        <p:sp>
          <p:nvSpPr>
            <p:cNvPr id="25" name="Left-Right Arrow 11">
              <a:extLst>
                <a:ext uri="{FF2B5EF4-FFF2-40B4-BE49-F238E27FC236}">
                  <a16:creationId xmlns:a16="http://schemas.microsoft.com/office/drawing/2014/main" id="{BDCC14E5-895A-277A-4707-A1D56925A61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5791200" y="4800600"/>
              <a:ext cx="838200" cy="228600"/>
            </a:xfrm>
            <a:prstGeom prst="leftRightArrow">
              <a:avLst>
                <a:gd name="adj1" fmla="val 50000"/>
                <a:gd name="adj2" fmla="val 50110"/>
              </a:avLst>
            </a:prstGeom>
            <a:solidFill>
              <a:srgbClr val="FF0000">
                <a:alpha val="50195"/>
              </a:srgbClr>
            </a:solidFill>
            <a:ln w="19050" algn="ctr">
              <a:solidFill>
                <a:srgbClr val="FF0000"/>
              </a:solidFill>
              <a:round/>
              <a:headEnd/>
              <a:tailEnd/>
            </a:ln>
          </p:spPr>
          <p:txBody>
            <a:bodyPr lIns="90000" tIns="43200" rIns="90000" bIns="43200"/>
            <a:lstStyle/>
            <a:p>
              <a:pPr eaLnBrk="0" hangingPunct="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/>
            </a:p>
          </p:txBody>
        </p:sp>
        <p:sp>
          <p:nvSpPr>
            <p:cNvPr id="26" name="TextBox 13">
              <a:extLst>
                <a:ext uri="{FF2B5EF4-FFF2-40B4-BE49-F238E27FC236}">
                  <a16:creationId xmlns:a16="http://schemas.microsoft.com/office/drawing/2014/main" id="{91EF71EA-29FF-48C7-2354-C4BB46F4D3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8400" y="4800600"/>
              <a:ext cx="57150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400" b="1" dirty="0">
                  <a:solidFill>
                    <a:schemeClr val="tx1"/>
                  </a:solidFill>
                </a:rPr>
                <a:t>ADS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96150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PLC Library Types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3" y="1577975"/>
            <a:ext cx="10250861" cy="4343400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Compiled libraries </a:t>
            </a:r>
            <a:r>
              <a:rPr lang="en-US" sz="2400" b="1" dirty="0">
                <a:solidFill>
                  <a:srgbClr val="0000FF"/>
                </a:solidFill>
                <a:cs typeface="Courier New" pitchFamily="49" charset="0"/>
              </a:rPr>
              <a:t>*.compiled-library</a:t>
            </a:r>
          </a:p>
          <a:p>
            <a:pPr lvl="2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-"/>
            </a:pPr>
            <a:r>
              <a:rPr lang="en-US" sz="2400" dirty="0"/>
              <a:t>Commercial libraries with hidden source code</a:t>
            </a:r>
          </a:p>
          <a:p>
            <a:pPr lvl="2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-"/>
            </a:pPr>
            <a:r>
              <a:rPr lang="en-US" sz="2400" dirty="0"/>
              <a:t>Debugging is not possible</a:t>
            </a:r>
            <a:br>
              <a:rPr lang="en-US" sz="2400" dirty="0"/>
            </a:br>
            <a:endParaRPr lang="en-US" sz="2400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“Normal” libraries </a:t>
            </a:r>
            <a:r>
              <a:rPr lang="en-US" sz="2400" b="1" dirty="0">
                <a:solidFill>
                  <a:srgbClr val="0000FF"/>
                </a:solidFill>
                <a:cs typeface="Courier New" pitchFamily="49" charset="0"/>
              </a:rPr>
              <a:t>*.library</a:t>
            </a:r>
          </a:p>
          <a:p>
            <a:pPr lvl="2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-"/>
            </a:pPr>
            <a:r>
              <a:rPr lang="en-US" sz="2400" dirty="0"/>
              <a:t>ESO delivers this type</a:t>
            </a:r>
          </a:p>
          <a:p>
            <a:pPr lvl="2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-"/>
            </a:pPr>
            <a:r>
              <a:rPr lang="en-US" sz="2400" dirty="0"/>
              <a:t>Debugging is possible</a:t>
            </a:r>
            <a:br>
              <a:rPr lang="en-US" sz="2400" dirty="0"/>
            </a:br>
            <a:endParaRPr lang="en-US" sz="2400" dirty="0"/>
          </a:p>
          <a:p>
            <a:pPr>
              <a:lnSpc>
                <a:spcPct val="100000"/>
              </a:lnSpc>
            </a:pPr>
            <a:r>
              <a:rPr lang="en-US" sz="2400" dirty="0"/>
              <a:t>Location: </a:t>
            </a:r>
            <a:r>
              <a:rPr lang="en-US" sz="2400" dirty="0">
                <a:hlinkClick r:id="rId2"/>
              </a:rPr>
              <a:t>https://gitlab.eso.org/ifw/ifw-resource.git</a:t>
            </a:r>
            <a:r>
              <a:rPr lang="en-US" sz="2400" dirty="0"/>
              <a:t>, folder PLC\libraries</a:t>
            </a: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6244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ESO PLC Library Concept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A767D7-FC85-B06D-5722-DAF94E336C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259" y="1417320"/>
            <a:ext cx="7447788" cy="483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356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Library Repository vs. Project References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1967792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Library Repository is where libraries are installed in TC3 IDE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Project References are libraries used in TC3 PLC project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Every TC3 IDE must install libraries in the Repository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Project References are added from TC3 Library Repository </a:t>
            </a: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2A0B2D1-6B40-0ADF-59CF-9B0ADAD47159}"/>
              </a:ext>
            </a:extLst>
          </p:cNvPr>
          <p:cNvGrpSpPr/>
          <p:nvPr/>
        </p:nvGrpSpPr>
        <p:grpSpPr>
          <a:xfrm>
            <a:off x="990051" y="3712960"/>
            <a:ext cx="8229600" cy="2590800"/>
            <a:chOff x="457200" y="3581400"/>
            <a:chExt cx="8229600" cy="259080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411E926-FFC3-4728-87AA-E67FEA451262}"/>
                </a:ext>
              </a:extLst>
            </p:cNvPr>
            <p:cNvSpPr txBox="1"/>
            <p:nvPr/>
          </p:nvSpPr>
          <p:spPr>
            <a:xfrm>
              <a:off x="6781800" y="3581400"/>
              <a:ext cx="1905000" cy="2590800"/>
            </a:xfrm>
            <a:prstGeom prst="rect">
              <a:avLst/>
            </a:prstGeom>
            <a:gradFill>
              <a:gsLst>
                <a:gs pos="0">
                  <a:srgbClr val="CCCCFF"/>
                </a:gs>
                <a:gs pos="17999">
                  <a:srgbClr val="99CCFF"/>
                </a:gs>
                <a:gs pos="36000">
                  <a:srgbClr val="9966FF"/>
                </a:gs>
                <a:gs pos="61000">
                  <a:srgbClr val="CC99FF"/>
                </a:gs>
                <a:gs pos="82001">
                  <a:srgbClr val="99CCFF"/>
                </a:gs>
                <a:gs pos="100000">
                  <a:srgbClr val="CCCCFF"/>
                </a:gs>
              </a:gsLst>
              <a:lin ang="5400000" scaled="0"/>
            </a:gradFill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2400" dirty="0"/>
                <a:t>GIT</a:t>
              </a:r>
            </a:p>
            <a:p>
              <a:endParaRPr lang="en-US" dirty="0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E05CF2A-88F8-5E3A-2C0A-D2DCD060C0A1}"/>
                </a:ext>
              </a:extLst>
            </p:cNvPr>
            <p:cNvGrpSpPr/>
            <p:nvPr/>
          </p:nvGrpSpPr>
          <p:grpSpPr>
            <a:xfrm>
              <a:off x="6858000" y="4419600"/>
              <a:ext cx="1676400" cy="1676400"/>
              <a:chOff x="3581400" y="3505200"/>
              <a:chExt cx="1676400" cy="1676400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0390130-B0EE-1773-001F-06CA738242E7}"/>
                  </a:ext>
                </a:extLst>
              </p:cNvPr>
              <p:cNvSpPr txBox="1"/>
              <p:nvPr/>
            </p:nvSpPr>
            <p:spPr>
              <a:xfrm>
                <a:off x="3581400" y="3505200"/>
                <a:ext cx="1066800" cy="457200"/>
              </a:xfrm>
              <a:prstGeom prst="rect">
                <a:avLst/>
              </a:prstGeom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</p:spPr>
            <p:txBody>
              <a:bodyPr wrap="square" rtlCol="0">
                <a:noAutofit/>
              </a:bodyPr>
              <a:lstStyle/>
              <a:p>
                <a:r>
                  <a:rPr lang="en-US" dirty="0"/>
                  <a:t>Dev xxx</a:t>
                </a:r>
              </a:p>
              <a:p>
                <a:endParaRPr lang="en-US" dirty="0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E9427E1-352C-D117-95FF-C7838333B2A3}"/>
                  </a:ext>
                </a:extLst>
              </p:cNvPr>
              <p:cNvSpPr txBox="1"/>
              <p:nvPr/>
            </p:nvSpPr>
            <p:spPr>
              <a:xfrm>
                <a:off x="3733800" y="3810000"/>
                <a:ext cx="1066800" cy="457200"/>
              </a:xfrm>
              <a:prstGeom prst="rect">
                <a:avLst/>
              </a:prstGeom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</p:spPr>
            <p:txBody>
              <a:bodyPr wrap="square" rtlCol="0">
                <a:noAutofit/>
              </a:bodyPr>
              <a:lstStyle/>
              <a:p>
                <a:r>
                  <a:rPr lang="en-US" dirty="0"/>
                  <a:t>Lamp</a:t>
                </a:r>
              </a:p>
              <a:p>
                <a:endParaRPr lang="en-US" dirty="0"/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91A18A6-CA6F-1F84-6D6E-9371A84B9CB6}"/>
                  </a:ext>
                </a:extLst>
              </p:cNvPr>
              <p:cNvSpPr txBox="1"/>
              <p:nvPr/>
            </p:nvSpPr>
            <p:spPr>
              <a:xfrm>
                <a:off x="3886200" y="4114800"/>
                <a:ext cx="1066800" cy="457200"/>
              </a:xfrm>
              <a:prstGeom prst="rect">
                <a:avLst/>
              </a:prstGeom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</p:spPr>
            <p:txBody>
              <a:bodyPr wrap="square" rtlCol="0">
                <a:noAutofit/>
              </a:bodyPr>
              <a:lstStyle/>
              <a:p>
                <a:r>
                  <a:rPr lang="en-US" dirty="0"/>
                  <a:t>Shutter</a:t>
                </a:r>
              </a:p>
              <a:p>
                <a:endParaRPr lang="en-US" dirty="0"/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9D62BB3-303B-960D-AE2B-B4D5A5B4BAB0}"/>
                  </a:ext>
                </a:extLst>
              </p:cNvPr>
              <p:cNvSpPr txBox="1"/>
              <p:nvPr/>
            </p:nvSpPr>
            <p:spPr>
              <a:xfrm>
                <a:off x="4038600" y="4419600"/>
                <a:ext cx="1066800" cy="457200"/>
              </a:xfrm>
              <a:prstGeom prst="rect">
                <a:avLst/>
              </a:prstGeom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</p:spPr>
            <p:txBody>
              <a:bodyPr wrap="square" rtlCol="0">
                <a:noAutofit/>
              </a:bodyPr>
              <a:lstStyle/>
              <a:p>
                <a:r>
                  <a:rPr lang="en-US" dirty="0"/>
                  <a:t>Motor</a:t>
                </a:r>
              </a:p>
              <a:p>
                <a:endParaRPr lang="en-US" dirty="0"/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CED1BDE-AE40-8DB5-AE1E-4E97A05C24FB}"/>
                  </a:ext>
                </a:extLst>
              </p:cNvPr>
              <p:cNvSpPr txBox="1"/>
              <p:nvPr/>
            </p:nvSpPr>
            <p:spPr>
              <a:xfrm>
                <a:off x="4191000" y="4724400"/>
                <a:ext cx="1066800" cy="457200"/>
              </a:xfrm>
              <a:prstGeom prst="rect">
                <a:avLst/>
              </a:prstGeom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</p:spPr>
            <p:txBody>
              <a:bodyPr wrap="square" rtlCol="0">
                <a:noAutofit/>
              </a:bodyPr>
              <a:lstStyle/>
              <a:p>
                <a:r>
                  <a:rPr lang="en-US" dirty="0"/>
                  <a:t>…</a:t>
                </a:r>
              </a:p>
              <a:p>
                <a:endParaRPr lang="en-US" dirty="0"/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24A85FF-7C6D-DBFC-98CA-A288114CC9A4}"/>
                </a:ext>
              </a:extLst>
            </p:cNvPr>
            <p:cNvSpPr txBox="1"/>
            <p:nvPr/>
          </p:nvSpPr>
          <p:spPr>
            <a:xfrm>
              <a:off x="3657600" y="3581400"/>
              <a:ext cx="2438400" cy="2590800"/>
            </a:xfrm>
            <a:prstGeom prst="rect">
              <a:avLst/>
            </a:prstGeom>
            <a:gradFill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5400000" scaled="0"/>
            </a:gradFill>
          </p:spPr>
          <p:txBody>
            <a:bodyPr wrap="square" rtlCol="0">
              <a:noAutofit/>
            </a:bodyPr>
            <a:lstStyle/>
            <a:p>
              <a:pPr algn="ctr"/>
              <a:r>
                <a:rPr lang="en-US" dirty="0" err="1"/>
                <a:t>TwinCAT</a:t>
              </a:r>
              <a:r>
                <a:rPr lang="en-US" dirty="0"/>
                <a:t> 3 IDE</a:t>
              </a:r>
              <a:br>
                <a:rPr lang="en-US" dirty="0"/>
              </a:br>
              <a:r>
                <a:rPr lang="en-US" dirty="0"/>
                <a:t>Library Repository</a:t>
              </a:r>
            </a:p>
            <a:p>
              <a:endParaRPr lang="en-US" dirty="0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BF0EEA5-0474-C3A4-F7C5-8392D0081A48}"/>
                </a:ext>
              </a:extLst>
            </p:cNvPr>
            <p:cNvGrpSpPr/>
            <p:nvPr/>
          </p:nvGrpSpPr>
          <p:grpSpPr>
            <a:xfrm>
              <a:off x="3733800" y="4419600"/>
              <a:ext cx="1676400" cy="1676400"/>
              <a:chOff x="3581400" y="3505200"/>
              <a:chExt cx="1676400" cy="1676400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A6A789F-D0A7-0D6C-0F9F-FB975CE01B06}"/>
                  </a:ext>
                </a:extLst>
              </p:cNvPr>
              <p:cNvSpPr txBox="1"/>
              <p:nvPr/>
            </p:nvSpPr>
            <p:spPr>
              <a:xfrm>
                <a:off x="3581400" y="3505200"/>
                <a:ext cx="1066800" cy="457200"/>
              </a:xfrm>
              <a:prstGeom prst="rect">
                <a:avLst/>
              </a:prstGeom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</p:spPr>
            <p:txBody>
              <a:bodyPr wrap="square" rtlCol="0">
                <a:noAutofit/>
              </a:bodyPr>
              <a:lstStyle/>
              <a:p>
                <a:r>
                  <a:rPr lang="en-US" dirty="0"/>
                  <a:t>Dev xxx</a:t>
                </a:r>
              </a:p>
              <a:p>
                <a:endParaRPr lang="en-US" dirty="0"/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B400C92-A714-7A36-CB04-DA77E231DB23}"/>
                  </a:ext>
                </a:extLst>
              </p:cNvPr>
              <p:cNvSpPr txBox="1"/>
              <p:nvPr/>
            </p:nvSpPr>
            <p:spPr>
              <a:xfrm>
                <a:off x="3733800" y="3810000"/>
                <a:ext cx="1066800" cy="457200"/>
              </a:xfrm>
              <a:prstGeom prst="rect">
                <a:avLst/>
              </a:prstGeom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</p:spPr>
            <p:txBody>
              <a:bodyPr wrap="square" rtlCol="0">
                <a:noAutofit/>
              </a:bodyPr>
              <a:lstStyle/>
              <a:p>
                <a:r>
                  <a:rPr lang="en-US" dirty="0"/>
                  <a:t>Lamp</a:t>
                </a:r>
              </a:p>
              <a:p>
                <a:endParaRPr lang="en-US" dirty="0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226E8FE-0971-9FA9-2663-6344D4C4241F}"/>
                  </a:ext>
                </a:extLst>
              </p:cNvPr>
              <p:cNvSpPr txBox="1"/>
              <p:nvPr/>
            </p:nvSpPr>
            <p:spPr>
              <a:xfrm>
                <a:off x="3886200" y="4114800"/>
                <a:ext cx="1066800" cy="457200"/>
              </a:xfrm>
              <a:prstGeom prst="rect">
                <a:avLst/>
              </a:prstGeom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</p:spPr>
            <p:txBody>
              <a:bodyPr wrap="square" rtlCol="0">
                <a:noAutofit/>
              </a:bodyPr>
              <a:lstStyle/>
              <a:p>
                <a:r>
                  <a:rPr lang="en-US" dirty="0"/>
                  <a:t>Shutter</a:t>
                </a:r>
              </a:p>
              <a:p>
                <a:endParaRPr lang="en-US" dirty="0"/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200D505-C6A6-71AB-3663-4253692D769C}"/>
                  </a:ext>
                </a:extLst>
              </p:cNvPr>
              <p:cNvSpPr txBox="1"/>
              <p:nvPr/>
            </p:nvSpPr>
            <p:spPr>
              <a:xfrm>
                <a:off x="4038600" y="4419600"/>
                <a:ext cx="1066800" cy="457200"/>
              </a:xfrm>
              <a:prstGeom prst="rect">
                <a:avLst/>
              </a:prstGeom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</p:spPr>
            <p:txBody>
              <a:bodyPr wrap="square" rtlCol="0">
                <a:noAutofit/>
              </a:bodyPr>
              <a:lstStyle/>
              <a:p>
                <a:r>
                  <a:rPr lang="en-US" dirty="0"/>
                  <a:t>Motor</a:t>
                </a:r>
              </a:p>
              <a:p>
                <a:endParaRPr lang="en-US" dirty="0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7EBB212-466D-C3F4-BD33-BDFDA4CA6887}"/>
                  </a:ext>
                </a:extLst>
              </p:cNvPr>
              <p:cNvSpPr txBox="1"/>
              <p:nvPr/>
            </p:nvSpPr>
            <p:spPr>
              <a:xfrm>
                <a:off x="4191000" y="4724400"/>
                <a:ext cx="1066800" cy="457200"/>
              </a:xfrm>
              <a:prstGeom prst="rect">
                <a:avLst/>
              </a:prstGeom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</p:spPr>
            <p:txBody>
              <a:bodyPr wrap="square" rtlCol="0">
                <a:noAutofit/>
              </a:bodyPr>
              <a:lstStyle/>
              <a:p>
                <a:r>
                  <a:rPr lang="en-US" dirty="0"/>
                  <a:t>…</a:t>
                </a:r>
              </a:p>
              <a:p>
                <a:endParaRPr lang="en-US" dirty="0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9F8A9DA-FE7C-0E5D-70A8-24B00FBFC212}"/>
                </a:ext>
              </a:extLst>
            </p:cNvPr>
            <p:cNvSpPr txBox="1"/>
            <p:nvPr/>
          </p:nvSpPr>
          <p:spPr>
            <a:xfrm>
              <a:off x="457200" y="3581400"/>
              <a:ext cx="2438400" cy="2590800"/>
            </a:xfrm>
            <a:prstGeom prst="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</p:spPr>
          <p:txBody>
            <a:bodyPr wrap="square" rtlCol="0">
              <a:noAutofit/>
            </a:bodyPr>
            <a:lstStyle/>
            <a:p>
              <a:pPr algn="ctr"/>
              <a:r>
                <a:rPr lang="en-US" dirty="0"/>
                <a:t>PLC Project</a:t>
              </a:r>
              <a:br>
                <a:rPr lang="en-US" dirty="0"/>
              </a:br>
              <a:r>
                <a:rPr lang="en-US" dirty="0"/>
                <a:t>References</a:t>
              </a:r>
            </a:p>
            <a:p>
              <a:pPr algn="ctr"/>
              <a:r>
                <a:rPr lang="en-US" dirty="0"/>
                <a:t>(Lamp + Motor + etc.)</a:t>
              </a:r>
            </a:p>
            <a:p>
              <a:endParaRPr lang="en-US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C9C6593-91AA-F4E6-F884-E7F2813BB0D6}"/>
                </a:ext>
              </a:extLst>
            </p:cNvPr>
            <p:cNvGrpSpPr/>
            <p:nvPr/>
          </p:nvGrpSpPr>
          <p:grpSpPr>
            <a:xfrm>
              <a:off x="762000" y="4953000"/>
              <a:ext cx="1371600" cy="1066800"/>
              <a:chOff x="3581400" y="3505200"/>
              <a:chExt cx="1371600" cy="1066800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8D12D0A-DD64-6C9F-0E67-C7B1E73DFDC0}"/>
                  </a:ext>
                </a:extLst>
              </p:cNvPr>
              <p:cNvSpPr txBox="1"/>
              <p:nvPr/>
            </p:nvSpPr>
            <p:spPr>
              <a:xfrm>
                <a:off x="3581400" y="3505200"/>
                <a:ext cx="1066800" cy="457200"/>
              </a:xfrm>
              <a:prstGeom prst="rect">
                <a:avLst/>
              </a:prstGeom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</p:spPr>
            <p:txBody>
              <a:bodyPr wrap="square" rtlCol="0">
                <a:noAutofit/>
              </a:bodyPr>
              <a:lstStyle/>
              <a:p>
                <a:r>
                  <a:rPr lang="en-US" dirty="0"/>
                  <a:t>Dev xxx</a:t>
                </a:r>
              </a:p>
              <a:p>
                <a:endParaRPr lang="en-US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44A7515-B261-08F3-7F0E-BBC5585D01EC}"/>
                  </a:ext>
                </a:extLst>
              </p:cNvPr>
              <p:cNvSpPr txBox="1"/>
              <p:nvPr/>
            </p:nvSpPr>
            <p:spPr>
              <a:xfrm>
                <a:off x="3733800" y="3810000"/>
                <a:ext cx="1066800" cy="457200"/>
              </a:xfrm>
              <a:prstGeom prst="rect">
                <a:avLst/>
              </a:prstGeom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</p:spPr>
            <p:txBody>
              <a:bodyPr wrap="square" rtlCol="0">
                <a:noAutofit/>
              </a:bodyPr>
              <a:lstStyle/>
              <a:p>
                <a:r>
                  <a:rPr lang="en-US" dirty="0"/>
                  <a:t>Lamp</a:t>
                </a:r>
              </a:p>
              <a:p>
                <a:endParaRPr lang="en-US" dirty="0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577A6B1-CA76-EEDB-36CF-3C7041CBE4DA}"/>
                  </a:ext>
                </a:extLst>
              </p:cNvPr>
              <p:cNvSpPr txBox="1"/>
              <p:nvPr/>
            </p:nvSpPr>
            <p:spPr>
              <a:xfrm>
                <a:off x="3886200" y="4114800"/>
                <a:ext cx="1066800" cy="457200"/>
              </a:xfrm>
              <a:prstGeom prst="rect">
                <a:avLst/>
              </a:prstGeom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</p:spPr>
            <p:txBody>
              <a:bodyPr wrap="square" rtlCol="0">
                <a:noAutofit/>
              </a:bodyPr>
              <a:lstStyle/>
              <a:p>
                <a:r>
                  <a:rPr lang="en-US" dirty="0"/>
                  <a:t>Motor</a:t>
                </a:r>
              </a:p>
              <a:p>
                <a:endParaRPr lang="en-US" dirty="0"/>
              </a:p>
            </p:txBody>
          </p:sp>
        </p:grpSp>
        <p:sp>
          <p:nvSpPr>
            <p:cNvPr id="13" name="Right Arrow 24">
              <a:extLst>
                <a:ext uri="{FF2B5EF4-FFF2-40B4-BE49-F238E27FC236}">
                  <a16:creationId xmlns:a16="http://schemas.microsoft.com/office/drawing/2014/main" id="{50D1AA44-92D7-098A-33BF-AB031AEDBB53}"/>
                </a:ext>
              </a:extLst>
            </p:cNvPr>
            <p:cNvSpPr/>
            <p:nvPr/>
          </p:nvSpPr>
          <p:spPr>
            <a:xfrm rot="10800000">
              <a:off x="5638800" y="5105400"/>
              <a:ext cx="1219200" cy="274319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76519F6-A567-D5DC-C3F5-27ECFB638A7C}"/>
                </a:ext>
              </a:extLst>
            </p:cNvPr>
            <p:cNvSpPr txBox="1"/>
            <p:nvPr/>
          </p:nvSpPr>
          <p:spPr>
            <a:xfrm>
              <a:off x="6019800" y="48006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Install</a:t>
              </a:r>
            </a:p>
          </p:txBody>
        </p:sp>
        <p:sp>
          <p:nvSpPr>
            <p:cNvPr id="15" name="Right Arrow 26">
              <a:extLst>
                <a:ext uri="{FF2B5EF4-FFF2-40B4-BE49-F238E27FC236}">
                  <a16:creationId xmlns:a16="http://schemas.microsoft.com/office/drawing/2014/main" id="{97296CA1-8D24-E29E-6239-391EF4F185B1}"/>
                </a:ext>
              </a:extLst>
            </p:cNvPr>
            <p:cNvSpPr/>
            <p:nvPr/>
          </p:nvSpPr>
          <p:spPr>
            <a:xfrm rot="10032863">
              <a:off x="1979868" y="4752333"/>
              <a:ext cx="1649086" cy="172735"/>
            </a:xfrm>
            <a:prstGeom prst="rightArrow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ight Arrow 27">
              <a:extLst>
                <a:ext uri="{FF2B5EF4-FFF2-40B4-BE49-F238E27FC236}">
                  <a16:creationId xmlns:a16="http://schemas.microsoft.com/office/drawing/2014/main" id="{6E6A93D3-20E7-7F60-2A22-81C3359C7DCB}"/>
                </a:ext>
              </a:extLst>
            </p:cNvPr>
            <p:cNvSpPr/>
            <p:nvPr/>
          </p:nvSpPr>
          <p:spPr>
            <a:xfrm rot="10083467">
              <a:off x="2054723" y="5128918"/>
              <a:ext cx="1716382" cy="153655"/>
            </a:xfrm>
            <a:prstGeom prst="rightArrow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ight Arrow 28">
              <a:extLst>
                <a:ext uri="{FF2B5EF4-FFF2-40B4-BE49-F238E27FC236}">
                  <a16:creationId xmlns:a16="http://schemas.microsoft.com/office/drawing/2014/main" id="{70C11447-1BED-3324-0D3D-D20C325070F5}"/>
                </a:ext>
              </a:extLst>
            </p:cNvPr>
            <p:cNvSpPr/>
            <p:nvPr/>
          </p:nvSpPr>
          <p:spPr>
            <a:xfrm rot="10464580">
              <a:off x="2193455" y="5682091"/>
              <a:ext cx="1928201" cy="142018"/>
            </a:xfrm>
            <a:prstGeom prst="rightArrow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DDACF82-32EB-CABF-B07F-5ADA0D288215}"/>
                </a:ext>
              </a:extLst>
            </p:cNvPr>
            <p:cNvSpPr txBox="1"/>
            <p:nvPr/>
          </p:nvSpPr>
          <p:spPr>
            <a:xfrm>
              <a:off x="2819400" y="4343400"/>
              <a:ext cx="6096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0000FF"/>
                  </a:solidFill>
                </a:rPr>
                <a:t>Add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6AFFAFB-DE09-3076-0065-A264448CDD98}"/>
                </a:ext>
              </a:extLst>
            </p:cNvPr>
            <p:cNvSpPr txBox="1"/>
            <p:nvPr/>
          </p:nvSpPr>
          <p:spPr>
            <a:xfrm>
              <a:off x="2895600" y="4800600"/>
              <a:ext cx="6096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0000FF"/>
                  </a:solidFill>
                </a:rPr>
                <a:t>Add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5D78F27-B1C2-83E9-CD3E-3510E6571255}"/>
                </a:ext>
              </a:extLst>
            </p:cNvPr>
            <p:cNvSpPr txBox="1"/>
            <p:nvPr/>
          </p:nvSpPr>
          <p:spPr>
            <a:xfrm>
              <a:off x="2971800" y="5334000"/>
              <a:ext cx="6096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0000FF"/>
                  </a:solidFill>
                </a:rPr>
                <a:t>Add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0458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IFW PLC Library Versions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Library version is included in the library name.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This convention applies to all new library updates.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Examples:</a:t>
            </a:r>
          </a:p>
          <a:p>
            <a:pPr lvl="2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-"/>
            </a:pPr>
            <a:r>
              <a:rPr lang="en-US" sz="2400" dirty="0"/>
              <a:t>cryo_0.0.2.17.library</a:t>
            </a:r>
          </a:p>
          <a:p>
            <a:pPr lvl="2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-"/>
            </a:pPr>
            <a:r>
              <a:rPr lang="en-US" sz="2400" dirty="0"/>
              <a:t>Motor_4.2.6.0.library</a:t>
            </a:r>
          </a:p>
          <a:p>
            <a:pPr lvl="2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-"/>
            </a:pPr>
            <a:r>
              <a:rPr lang="en-US" sz="2400" dirty="0"/>
              <a:t>rsCommCommon_0.2.2.0.library</a:t>
            </a: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464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Library Version Control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3" y="1577975"/>
            <a:ext cx="10230909" cy="576465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Library versions </a:t>
            </a:r>
            <a:r>
              <a:rPr lang="en-US" sz="2400" b="1" dirty="0">
                <a:solidFill>
                  <a:srgbClr val="FF0000"/>
                </a:solidFill>
              </a:rPr>
              <a:t>MUST</a:t>
            </a:r>
            <a:r>
              <a:rPr lang="en-US" sz="2400" dirty="0"/>
              <a:t> be hard-coded in the TwinCAT project !!!</a:t>
            </a: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35" name="Picture 34" descr="A screenshot of a computer&#10;&#10;Description automatically generated">
            <a:extLst>
              <a:ext uri="{FF2B5EF4-FFF2-40B4-BE49-F238E27FC236}">
                <a16:creationId xmlns:a16="http://schemas.microsoft.com/office/drawing/2014/main" id="{BB45943E-E75C-F80C-D020-3B26D3B29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2"/>
          <a:stretch/>
        </p:blipFill>
        <p:spPr>
          <a:xfrm>
            <a:off x="1637528" y="2215871"/>
            <a:ext cx="8734142" cy="410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75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Device Simulators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342900" lvl="1" indent="-342900"/>
            <a:r>
              <a:rPr lang="en-US" sz="2800" dirty="0"/>
              <a:t>Every FB has its own Simulator</a:t>
            </a:r>
          </a:p>
          <a:p>
            <a:pPr lvl="2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-"/>
            </a:pPr>
            <a:r>
              <a:rPr lang="en-US" dirty="0"/>
              <a:t>FB_ACTUATOR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FB_SIM_ACTUATOR </a:t>
            </a:r>
          </a:p>
          <a:p>
            <a:pPr lvl="2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-"/>
            </a:pPr>
            <a:r>
              <a:rPr lang="en-US" dirty="0"/>
              <a:t>FB_LAMP </a:t>
            </a:r>
            <a:r>
              <a:rPr lang="en-US" dirty="0">
                <a:sym typeface="Wingdings" panose="05000000000000000000" pitchFamily="2" charset="2"/>
              </a:rPr>
              <a:t> FB_SIM_LAMP</a:t>
            </a:r>
          </a:p>
          <a:p>
            <a:pPr lvl="2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-"/>
            </a:pPr>
            <a:r>
              <a:rPr lang="en-US" dirty="0">
                <a:sym typeface="Wingdings" panose="05000000000000000000" pitchFamily="2" charset="2"/>
              </a:rPr>
              <a:t>FB_MOTOR  FB_SIM_MOTOR</a:t>
            </a:r>
          </a:p>
          <a:p>
            <a:pPr lvl="2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-"/>
            </a:pPr>
            <a:r>
              <a:rPr lang="en-US" dirty="0">
                <a:sym typeface="Wingdings" panose="05000000000000000000" pitchFamily="2" charset="2"/>
              </a:rPr>
              <a:t>FB_XXX  FB_SIM_XXX</a:t>
            </a:r>
            <a:endParaRPr lang="en-GB" dirty="0">
              <a:sym typeface="Wingdings" panose="05000000000000000000" pitchFamily="2" charset="2"/>
            </a:endParaRPr>
          </a:p>
          <a:p>
            <a:pPr lvl="1"/>
            <a:endParaRPr lang="en-GB" dirty="0">
              <a:sym typeface="Wingdings" panose="05000000000000000000" pitchFamily="2" charset="2"/>
            </a:endParaRPr>
          </a:p>
          <a:p>
            <a:pPr marL="342900" lvl="1" indent="-342900">
              <a:buFont typeface="Arial" pitchFamily="34" charset="0"/>
              <a:buChar char="•"/>
            </a:pPr>
            <a:r>
              <a:rPr lang="en-GB" sz="2800" dirty="0">
                <a:sym typeface="Wingdings" panose="05000000000000000000" pitchFamily="2" charset="2"/>
              </a:rPr>
              <a:t>FB code doesn’t handle simulation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GB" sz="2800" dirty="0">
                <a:sym typeface="Wingdings" panose="05000000000000000000" pitchFamily="2" charset="2"/>
              </a:rPr>
              <a:t>FB_SIM_XXX simulates I/O, i.e., the response</a:t>
            </a:r>
            <a:endParaRPr lang="en-US" sz="2800" dirty="0">
              <a:sym typeface="Wingdings" panose="05000000000000000000" pitchFamily="2" charset="2"/>
            </a:endParaRP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A8F453CA-DDB7-B290-3A6B-7AFA0E12DE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1928" y="1415736"/>
            <a:ext cx="2014798" cy="506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047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Logging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5BDDFA2D-8B0F-5C5D-EE8E-30722881F2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452" y="1359830"/>
            <a:ext cx="7302183" cy="476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7537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 Templates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8E4EEF-0A08-506B-81CB-B058857F1E49}"/>
              </a:ext>
            </a:extLst>
          </p:cNvPr>
          <p:cNvSpPr txBox="1">
            <a:spLocks/>
          </p:cNvSpPr>
          <p:nvPr/>
        </p:nvSpPr>
        <p:spPr>
          <a:xfrm>
            <a:off x="457199" y="1600201"/>
            <a:ext cx="10719531" cy="108379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Every library provides GUI templates for supported devices.</a:t>
            </a:r>
          </a:p>
          <a:p>
            <a:endParaRPr lang="en-GB" sz="28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8E1A7C7-4A6F-CAFB-A18F-75898EEF88C3}"/>
              </a:ext>
            </a:extLst>
          </p:cNvPr>
          <p:cNvGrpSpPr/>
          <p:nvPr/>
        </p:nvGrpSpPr>
        <p:grpSpPr>
          <a:xfrm>
            <a:off x="880415" y="2374809"/>
            <a:ext cx="9862144" cy="3738008"/>
            <a:chOff x="762000" y="3410074"/>
            <a:chExt cx="7397179" cy="2702742"/>
          </a:xfrm>
        </p:grpSpPr>
        <p:pic>
          <p:nvPicPr>
            <p:cNvPr id="10" name="Picture 9" descr="A screenshot of a computer program&#10;&#10;Description automatically generated">
              <a:extLst>
                <a:ext uri="{FF2B5EF4-FFF2-40B4-BE49-F238E27FC236}">
                  <a16:creationId xmlns:a16="http://schemas.microsoft.com/office/drawing/2014/main" id="{D76D7E13-A9EB-FECE-E69B-5863A2B5F3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2396" y="4373497"/>
              <a:ext cx="2596783" cy="1265303"/>
            </a:xfrm>
            <a:prstGeom prst="rect">
              <a:avLst/>
            </a:prstGeom>
          </p:spPr>
        </p:pic>
        <p:pic>
          <p:nvPicPr>
            <p:cNvPr id="11" name="Picture 10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ABAE21C3-0313-D200-2792-ABAB190DC7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6231" y="3581400"/>
              <a:ext cx="1846098" cy="2531416"/>
            </a:xfrm>
            <a:prstGeom prst="rect">
              <a:avLst/>
            </a:prstGeom>
          </p:spPr>
        </p:pic>
        <p:pic>
          <p:nvPicPr>
            <p:cNvPr id="12" name="Picture 11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3EEB96B3-44DF-4E7D-85B1-98DD29716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3410074"/>
              <a:ext cx="2718074" cy="16501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85129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 Creation from Templates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8E4EEF-0A08-506B-81CB-B058857F1E49}"/>
              </a:ext>
            </a:extLst>
          </p:cNvPr>
          <p:cNvSpPr txBox="1">
            <a:spLocks/>
          </p:cNvSpPr>
          <p:nvPr/>
        </p:nvSpPr>
        <p:spPr>
          <a:xfrm>
            <a:off x="457199" y="1600201"/>
            <a:ext cx="10719531" cy="108379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2400" dirty="0"/>
              <a:t>Place a Frame on the canvas and select Visualization template.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2400" dirty="0"/>
              <a:t>Set the Reference to FB instance.</a:t>
            </a:r>
            <a:endParaRPr lang="en-GB" sz="2400" dirty="0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68CD956C-3C00-99DC-AD7E-CD44F64282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24" y="2732171"/>
            <a:ext cx="9676852" cy="3589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6563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 Example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6CB6EE82-32EB-028E-19F9-DA8676A698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27569" y="1812879"/>
            <a:ext cx="6633534" cy="3232242"/>
          </a:xfrm>
          <a:prstGeom prst="rect">
            <a:avLst/>
          </a:prstGeom>
        </p:spPr>
      </p:pic>
      <p:pic>
        <p:nvPicPr>
          <p:cNvPr id="9" name="Picture 8" descr="A close-up of a red and black rectangle&#10;&#10;Description automatically generated">
            <a:extLst>
              <a:ext uri="{FF2B5EF4-FFF2-40B4-BE49-F238E27FC236}">
                <a16:creationId xmlns:a16="http://schemas.microsoft.com/office/drawing/2014/main" id="{131C0539-745F-F931-A94E-ED006E9F35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169" y="5440362"/>
            <a:ext cx="4381725" cy="59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303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GUI Fits All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AE02BEB8-AC09-ECEF-B05A-09512A3463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3489" y="1638457"/>
            <a:ext cx="5191290" cy="2834413"/>
          </a:xfrm>
          <a:prstGeom prst="rect">
            <a:avLst/>
          </a:prstGeom>
        </p:spPr>
      </p:pic>
      <p:pic>
        <p:nvPicPr>
          <p:cNvPr id="9" name="Picture 8" descr="A close-up of a computer code&#10;&#10;Description automatically generated">
            <a:extLst>
              <a:ext uri="{FF2B5EF4-FFF2-40B4-BE49-F238E27FC236}">
                <a16:creationId xmlns:a16="http://schemas.microsoft.com/office/drawing/2014/main" id="{9FF6C3C9-76F5-F279-4EFB-A025937CB5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889" y="4673416"/>
            <a:ext cx="4584936" cy="520727"/>
          </a:xfrm>
          <a:prstGeom prst="rect">
            <a:avLst/>
          </a:prstGeom>
        </p:spPr>
      </p:pic>
      <p:pic>
        <p:nvPicPr>
          <p:cNvPr id="10" name="Picture 9" descr="A close-up of a sign&#10;&#10;Description automatically generated">
            <a:extLst>
              <a:ext uri="{FF2B5EF4-FFF2-40B4-BE49-F238E27FC236}">
                <a16:creationId xmlns:a16="http://schemas.microsoft.com/office/drawing/2014/main" id="{37157013-2D60-2930-AA72-82616E96CC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701" y="5334000"/>
            <a:ext cx="4400776" cy="60963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DAA4B30-CA19-2966-AD75-7486056331A1}"/>
              </a:ext>
            </a:extLst>
          </p:cNvPr>
          <p:cNvSpPr txBox="1"/>
          <p:nvPr/>
        </p:nvSpPr>
        <p:spPr>
          <a:xfrm>
            <a:off x="8558952" y="1987826"/>
            <a:ext cx="2226366" cy="103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MAIN.nPtrIndex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:= 1</a:t>
            </a:r>
          </a:p>
          <a:p>
            <a:pPr>
              <a:spcBef>
                <a:spcPts val="800"/>
              </a:spcBef>
            </a:pP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MAIN.nPtrIndex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:= 2</a:t>
            </a:r>
            <a:endParaRPr lang="en-GB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Bef>
                <a:spcPts val="800"/>
              </a:spcBef>
            </a:pP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MAIN.nPtrIndex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:= 3</a:t>
            </a:r>
            <a:endParaRPr lang="en-GB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GB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6F11F19-BDDC-95B9-730C-692B69B5F41D}"/>
              </a:ext>
            </a:extLst>
          </p:cNvPr>
          <p:cNvCxnSpPr/>
          <p:nvPr/>
        </p:nvCxnSpPr>
        <p:spPr>
          <a:xfrm flipH="1">
            <a:off x="7964779" y="2130950"/>
            <a:ext cx="59417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C035E45-CC2D-6AF6-65BD-F34C0E3389CA}"/>
              </a:ext>
            </a:extLst>
          </p:cNvPr>
          <p:cNvCxnSpPr>
            <a:cxnSpLocks/>
          </p:cNvCxnSpPr>
          <p:nvPr/>
        </p:nvCxnSpPr>
        <p:spPr>
          <a:xfrm flipH="1">
            <a:off x="7964779" y="2410502"/>
            <a:ext cx="539137" cy="225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B6A4A68-1DE4-753D-AD63-26D4AA79500C}"/>
              </a:ext>
            </a:extLst>
          </p:cNvPr>
          <p:cNvCxnSpPr/>
          <p:nvPr/>
        </p:nvCxnSpPr>
        <p:spPr>
          <a:xfrm flipH="1" flipV="1">
            <a:off x="7964779" y="2655736"/>
            <a:ext cx="539137" cy="874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82535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PLC Device States/Substates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Mandatory States: NOT_OP and OP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Mandatory Substates of NOT_OP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-"/>
            </a:pPr>
            <a:r>
              <a:rPr lang="en-US" dirty="0"/>
              <a:t>NOT_INITIALISED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-"/>
            </a:pPr>
            <a:r>
              <a:rPr lang="en-US" dirty="0"/>
              <a:t>INITIALISING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-"/>
            </a:pPr>
            <a:r>
              <a:rPr lang="en-US" dirty="0"/>
              <a:t>READY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-"/>
            </a:pPr>
            <a:r>
              <a:rPr lang="en-US" dirty="0"/>
              <a:t>ERROR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Mandatory Substates of OP</a:t>
            </a:r>
            <a:endParaRPr lang="en-GB" sz="2800" dirty="0"/>
          </a:p>
          <a:p>
            <a:pPr lvl="2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-"/>
            </a:pPr>
            <a:r>
              <a:rPr lang="en-US" dirty="0"/>
              <a:t>ERROR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-"/>
            </a:pPr>
            <a:r>
              <a:rPr lang="en-US" dirty="0"/>
              <a:t>Any specific substate, e.g., OPEN, OPENING, CLOSED, ON, OFF, etc.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50823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Actuator State Machine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3" name="Content Placeholder 12" descr="A screenshot of a computer&#10;&#10;Description automatically generated">
            <a:extLst>
              <a:ext uri="{FF2B5EF4-FFF2-40B4-BE49-F238E27FC236}">
                <a16:creationId xmlns:a16="http://schemas.microsoft.com/office/drawing/2014/main" id="{371BE800-3E22-A273-08BD-383FB29264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297" y="1256329"/>
            <a:ext cx="4799177" cy="5071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7305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Motor State Machine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3" name="Content Placeholder 12">
            <a:extLst>
              <a:ext uri="{FF2B5EF4-FFF2-40B4-BE49-F238E27FC236}">
                <a16:creationId xmlns:a16="http://schemas.microsoft.com/office/drawing/2014/main" id="{371BE800-3E22-A273-08BD-383FB29264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4702" y="1256329"/>
            <a:ext cx="3674366" cy="5071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0900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PLC Device Data Model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900" b="1" dirty="0">
                <a:latin typeface="Courier New" pitchFamily="49" charset="0"/>
                <a:cs typeface="Courier New" pitchFamily="49" charset="0"/>
              </a:rPr>
              <a:t>FUNCTION_BLOCK FB_DEV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900" b="1" dirty="0">
                <a:latin typeface="Courier New" pitchFamily="49" charset="0"/>
                <a:cs typeface="Courier New" pitchFamily="49" charset="0"/>
              </a:rPr>
              <a:t>VAR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900" b="1" dirty="0">
                <a:latin typeface="Courier New" pitchFamily="49" charset="0"/>
                <a:cs typeface="Courier New" pitchFamily="49" charset="0"/>
              </a:rPr>
              <a:t>	{attribute 'OPC.UA.DA' := '1'}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9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1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cfg</a:t>
            </a:r>
            <a:r>
              <a:rPr lang="en-US" sz="1100" b="1" dirty="0">
                <a:latin typeface="Courier New" pitchFamily="49" charset="0"/>
                <a:cs typeface="Courier New" pitchFamily="49" charset="0"/>
              </a:rPr>
              <a:t>:	T_DEV_CFG;   		// Configuration structure (R/W)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900" b="1" dirty="0">
                <a:latin typeface="Courier New" pitchFamily="49" charset="0"/>
                <a:cs typeface="Courier New" pitchFamily="49" charset="0"/>
              </a:rPr>
              <a:t>	{attribute 'OPC.UA.DA' := '1'}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9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1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ctrl</a:t>
            </a:r>
            <a:r>
              <a:rPr lang="en-US" sz="1100" b="1" dirty="0">
                <a:latin typeface="Courier New" pitchFamily="49" charset="0"/>
                <a:cs typeface="Courier New" pitchFamily="49" charset="0"/>
              </a:rPr>
              <a:t>:	T_DEV_CTRL;  		// Control structure (R/W)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900" b="1" dirty="0">
                <a:latin typeface="Courier New" pitchFamily="49" charset="0"/>
                <a:cs typeface="Courier New" pitchFamily="49" charset="0"/>
              </a:rPr>
              <a:t>	{attribute 'OPC.UA.DA' := '1'}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900" b="1" dirty="0">
                <a:latin typeface="Courier New" pitchFamily="49" charset="0"/>
                <a:cs typeface="Courier New" pitchFamily="49" charset="0"/>
              </a:rPr>
              <a:t>	{attribute '</a:t>
            </a:r>
            <a:r>
              <a:rPr lang="en-US" sz="900" b="1" dirty="0" err="1">
                <a:latin typeface="Courier New" pitchFamily="49" charset="0"/>
                <a:cs typeface="Courier New" pitchFamily="49" charset="0"/>
              </a:rPr>
              <a:t>OPC.UA.DA.Access</a:t>
            </a:r>
            <a:r>
              <a:rPr lang="en-US" sz="900" b="1" dirty="0">
                <a:latin typeface="Courier New" pitchFamily="49" charset="0"/>
                <a:cs typeface="Courier New" pitchFamily="49" charset="0"/>
              </a:rPr>
              <a:t>' := '1'}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9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1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info</a:t>
            </a:r>
            <a:r>
              <a:rPr lang="en-US" sz="1100" b="1" dirty="0">
                <a:latin typeface="Courier New" pitchFamily="49" charset="0"/>
                <a:cs typeface="Courier New" pitchFamily="49" charset="0"/>
              </a:rPr>
              <a:t>:	T_DEV_INFO;  		// Info structure (R/O)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900" b="1" dirty="0">
                <a:latin typeface="Courier New" pitchFamily="49" charset="0"/>
                <a:cs typeface="Courier New" pitchFamily="49" charset="0"/>
              </a:rPr>
              <a:t>	{attribute 'OPC.UA.DA' := '1'}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900" b="1" dirty="0">
                <a:latin typeface="Courier New" pitchFamily="49" charset="0"/>
                <a:cs typeface="Courier New" pitchFamily="49" charset="0"/>
              </a:rPr>
              <a:t>	{attribute '</a:t>
            </a:r>
            <a:r>
              <a:rPr lang="en-US" sz="900" b="1" dirty="0" err="1">
                <a:latin typeface="Courier New" pitchFamily="49" charset="0"/>
                <a:cs typeface="Courier New" pitchFamily="49" charset="0"/>
              </a:rPr>
              <a:t>OPC.UA.DA.Access</a:t>
            </a:r>
            <a:r>
              <a:rPr lang="en-US" sz="900" b="1" dirty="0">
                <a:latin typeface="Courier New" pitchFamily="49" charset="0"/>
                <a:cs typeface="Courier New" pitchFamily="49" charset="0"/>
              </a:rPr>
              <a:t>' := '1'}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9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1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stat</a:t>
            </a:r>
            <a:r>
              <a:rPr lang="en-US" sz="1100" b="1" dirty="0">
                <a:latin typeface="Courier New" pitchFamily="49" charset="0"/>
                <a:cs typeface="Courier New" pitchFamily="49" charset="0"/>
              </a:rPr>
              <a:t>:	T_DEV_STAT;  		// Status structure (R/O)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900" b="1" dirty="0">
                <a:latin typeface="Courier New" pitchFamily="49" charset="0"/>
                <a:cs typeface="Courier New" pitchFamily="49" charset="0"/>
              </a:rPr>
              <a:t>	{attribute 'OPC.UA.DA' := '1'}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900" b="1" dirty="0">
                <a:latin typeface="Courier New" pitchFamily="49" charset="0"/>
                <a:cs typeface="Courier New" pitchFamily="49" charset="0"/>
              </a:rPr>
              <a:t>	{attribute '</a:t>
            </a:r>
            <a:r>
              <a:rPr lang="en-US" sz="900" b="1" dirty="0" err="1">
                <a:latin typeface="Courier New" pitchFamily="49" charset="0"/>
                <a:cs typeface="Courier New" pitchFamily="49" charset="0"/>
              </a:rPr>
              <a:t>OPC.UA.DA.Access</a:t>
            </a:r>
            <a:r>
              <a:rPr lang="en-US" sz="900" b="1" dirty="0">
                <a:latin typeface="Courier New" pitchFamily="49" charset="0"/>
                <a:cs typeface="Courier New" pitchFamily="49" charset="0"/>
              </a:rPr>
              <a:t>' := '1’}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9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1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debug</a:t>
            </a:r>
            <a:r>
              <a:rPr lang="en-US" sz="1100" b="1" dirty="0">
                <a:latin typeface="Courier New" pitchFamily="49" charset="0"/>
                <a:cs typeface="Courier New" pitchFamily="49" charset="0"/>
              </a:rPr>
              <a:t>:	T_DEV_DEBUG;  		// Debug structure (R/O)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endParaRPr lang="en-US" sz="900" b="1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900" b="1" dirty="0">
                <a:latin typeface="Courier New" pitchFamily="49" charset="0"/>
                <a:cs typeface="Courier New" pitchFamily="49" charset="0"/>
              </a:rPr>
              <a:t>	// Outputs q_*</a:t>
            </a:r>
            <a:endParaRPr lang="en-US" sz="1100" b="1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1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q</a:t>
            </a:r>
            <a:r>
              <a:rPr lang="en-US" sz="11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_bSig1 </a:t>
            </a:r>
            <a:r>
              <a:rPr lang="en-US" sz="1100" b="1" dirty="0">
                <a:latin typeface="Courier New" pitchFamily="49" charset="0"/>
                <a:cs typeface="Courier New" pitchFamily="49" charset="0"/>
              </a:rPr>
              <a:t>	AT %Q*: 	BOOL;		// Digital OUT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9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1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q</a:t>
            </a:r>
            <a:r>
              <a:rPr lang="en-US" sz="11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_nSig1 </a:t>
            </a:r>
            <a:r>
              <a:rPr lang="en-US" sz="1100" b="1" dirty="0">
                <a:latin typeface="Courier New" pitchFamily="49" charset="0"/>
                <a:cs typeface="Courier New" pitchFamily="49" charset="0"/>
              </a:rPr>
              <a:t>	AT %Q*: 	INT;		// Analog OUT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900" b="1" dirty="0">
                <a:latin typeface="Courier New" pitchFamily="49" charset="0"/>
                <a:cs typeface="Courier New" pitchFamily="49" charset="0"/>
              </a:rPr>
              <a:t>...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endParaRPr lang="en-US" sz="900" b="1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900" b="1" dirty="0">
                <a:latin typeface="Courier New" pitchFamily="49" charset="0"/>
                <a:cs typeface="Courier New" pitchFamily="49" charset="0"/>
              </a:rPr>
              <a:t>	// Inputs </a:t>
            </a:r>
            <a:r>
              <a:rPr lang="en-US" sz="900" b="1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900" b="1" dirty="0">
                <a:latin typeface="Courier New" pitchFamily="49" charset="0"/>
                <a:cs typeface="Courier New" pitchFamily="49" charset="0"/>
              </a:rPr>
              <a:t>_*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9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1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1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_bSig1	</a:t>
            </a:r>
            <a:r>
              <a:rPr lang="en-US" sz="1100" b="1" dirty="0">
                <a:latin typeface="Courier New" pitchFamily="49" charset="0"/>
                <a:cs typeface="Courier New" pitchFamily="49" charset="0"/>
              </a:rPr>
              <a:t>AT %I*: 	BOOL;		// Digital IN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9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1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1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_nSig1 </a:t>
            </a:r>
            <a:r>
              <a:rPr lang="en-US" sz="1100" b="1" dirty="0">
                <a:latin typeface="Courier New" pitchFamily="49" charset="0"/>
                <a:cs typeface="Courier New" pitchFamily="49" charset="0"/>
              </a:rPr>
              <a:t>	AT %I*: 	INT;		// Analog IN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900" b="1" dirty="0">
                <a:latin typeface="Courier New" pitchFamily="49" charset="0"/>
                <a:cs typeface="Courier New" pitchFamily="49" charset="0"/>
              </a:rPr>
              <a:t>...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9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1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10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_nCouplerState</a:t>
            </a:r>
            <a:r>
              <a:rPr lang="en-US" sz="1100" b="1" dirty="0">
                <a:latin typeface="Courier New" pitchFamily="49" charset="0"/>
                <a:cs typeface="Courier New" pitchFamily="49" charset="0"/>
              </a:rPr>
              <a:t>	AT %I*: 	UINT;	// Link it to Coupler-&gt;</a:t>
            </a:r>
            <a:r>
              <a:rPr lang="en-US" sz="1100" b="1" dirty="0" err="1">
                <a:latin typeface="Courier New" pitchFamily="49" charset="0"/>
                <a:cs typeface="Courier New" pitchFamily="49" charset="0"/>
              </a:rPr>
              <a:t>InfoData</a:t>
            </a:r>
            <a:r>
              <a:rPr lang="en-US" sz="1100" b="1" dirty="0">
                <a:latin typeface="Courier New" pitchFamily="49" charset="0"/>
                <a:cs typeface="Courier New" pitchFamily="49" charset="0"/>
              </a:rPr>
              <a:t>-&gt;State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900" b="1" dirty="0">
                <a:latin typeface="Courier New" pitchFamily="49" charset="0"/>
                <a:cs typeface="Courier New" pitchFamily="49" charset="0"/>
              </a:rPr>
              <a:t>END_VAR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9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42453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RPC Calls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A56E415-AC91-823B-2F11-845C63470B32}"/>
              </a:ext>
            </a:extLst>
          </p:cNvPr>
          <p:cNvGrpSpPr/>
          <p:nvPr/>
        </p:nvGrpSpPr>
        <p:grpSpPr>
          <a:xfrm>
            <a:off x="1927489" y="3429000"/>
            <a:ext cx="7951648" cy="2789514"/>
            <a:chOff x="506552" y="3429000"/>
            <a:chExt cx="7951648" cy="2789514"/>
          </a:xfrm>
        </p:grpSpPr>
        <p:pic>
          <p:nvPicPr>
            <p:cNvPr id="5" name="Picture 4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7FE29DC2-FBA6-7D3B-3668-135AAD276E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0400" y="3505200"/>
              <a:ext cx="5257800" cy="271331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9540D15-AC2B-D908-1D5E-017442D101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1042" y="4572000"/>
              <a:ext cx="2696952" cy="990600"/>
            </a:xfrm>
            <a:prstGeom prst="rect">
              <a:avLst/>
            </a:prstGeom>
          </p:spPr>
        </p:pic>
        <p:pic>
          <p:nvPicPr>
            <p:cNvPr id="8" name="Picture 7" descr="A red and white rectangular sign with black text&#10;&#10;Description automatically generated">
              <a:extLst>
                <a:ext uri="{FF2B5EF4-FFF2-40B4-BE49-F238E27FC236}">
                  <a16:creationId xmlns:a16="http://schemas.microsoft.com/office/drawing/2014/main" id="{F13611CC-AEF1-94AD-8007-2716BA49B4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552" y="3429000"/>
              <a:ext cx="2762392" cy="355618"/>
            </a:xfrm>
            <a:prstGeom prst="rect">
              <a:avLst/>
            </a:prstGeom>
          </p:spPr>
        </p:pic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16E321E3-403F-7FCA-74E7-C855766396F5}"/>
                </a:ext>
              </a:extLst>
            </p:cNvPr>
            <p:cNvCxnSpPr/>
            <p:nvPr/>
          </p:nvCxnSpPr>
          <p:spPr>
            <a:xfrm>
              <a:off x="3200400" y="3505200"/>
              <a:ext cx="381000" cy="762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9C5532F-28B7-4991-DC5F-6B571A7E46C2}"/>
                </a:ext>
              </a:extLst>
            </p:cNvPr>
            <p:cNvCxnSpPr/>
            <p:nvPr/>
          </p:nvCxnSpPr>
          <p:spPr>
            <a:xfrm flipV="1">
              <a:off x="3048000" y="4343400"/>
              <a:ext cx="685800" cy="50801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AF8970B-8384-43BA-ACB3-2E8E4A47E750}"/>
              </a:ext>
            </a:extLst>
          </p:cNvPr>
          <p:cNvSpPr txBox="1">
            <a:spLocks/>
          </p:cNvSpPr>
          <p:nvPr/>
        </p:nvSpPr>
        <p:spPr>
          <a:xfrm>
            <a:off x="457200" y="1468640"/>
            <a:ext cx="10397188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Simplify Interface to Linux Device Manager - OPC UA Client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Hide the complexity of the internals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Perform checks if command is possible (returns 0 = OK, -xxx = error)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Example: Move to </a:t>
            </a:r>
            <a:r>
              <a:rPr lang="en-US" sz="2400" dirty="0">
                <a:solidFill>
                  <a:srgbClr val="0000FF"/>
                </a:solidFill>
              </a:rPr>
              <a:t>Pos 70</a:t>
            </a:r>
            <a:r>
              <a:rPr lang="en-US" sz="2400" dirty="0"/>
              <a:t> with </a:t>
            </a:r>
            <a:r>
              <a:rPr lang="en-US" sz="2400" dirty="0">
                <a:solidFill>
                  <a:srgbClr val="0000FF"/>
                </a:solidFill>
              </a:rPr>
              <a:t>Velocity 5</a:t>
            </a:r>
            <a:endParaRPr lang="en-GB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5888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E470D-86D9-F087-BC1B-AFE847C10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Mandatory RPC Calls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36997D-FDDA-1FC5-045B-191C1FD7D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/>
              <a:t>RPC_Reset</a:t>
            </a:r>
            <a:r>
              <a:rPr lang="en-US" sz="2400" dirty="0"/>
              <a:t>		# Reset Device</a:t>
            </a:r>
          </a:p>
          <a:p>
            <a:r>
              <a:rPr lang="en-US" sz="2400" dirty="0" err="1"/>
              <a:t>RPC_Stop</a:t>
            </a:r>
            <a:r>
              <a:rPr lang="en-US" sz="2400" dirty="0"/>
              <a:t>		# Stop Device</a:t>
            </a:r>
          </a:p>
          <a:p>
            <a:r>
              <a:rPr lang="en-US" sz="2400" dirty="0" err="1"/>
              <a:t>RPC_Init</a:t>
            </a:r>
            <a:r>
              <a:rPr lang="en-US" sz="2400" dirty="0"/>
              <a:t>		# </a:t>
            </a:r>
            <a:r>
              <a:rPr lang="en-US" sz="2400" dirty="0" err="1"/>
              <a:t>Initialise</a:t>
            </a:r>
            <a:r>
              <a:rPr lang="en-US" sz="2400" dirty="0"/>
              <a:t> device</a:t>
            </a:r>
          </a:p>
          <a:p>
            <a:r>
              <a:rPr lang="en-US" sz="2400" dirty="0" err="1"/>
              <a:t>RPC_Enable</a:t>
            </a:r>
            <a:r>
              <a:rPr lang="en-US" sz="2400" dirty="0"/>
              <a:t>		# Go to OP State</a:t>
            </a:r>
          </a:p>
          <a:p>
            <a:r>
              <a:rPr lang="en-US" sz="2400" dirty="0" err="1"/>
              <a:t>RPC_Disable</a:t>
            </a:r>
            <a:r>
              <a:rPr lang="en-US" sz="2400" dirty="0"/>
              <a:t>	# Go to NOT_OP/READY</a:t>
            </a:r>
            <a:endParaRPr lang="en-GB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1F21BD-1379-7C08-12DE-65815FB09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CA42E3B-B686-1C9B-C267-06390D293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</a:p>
        </p:txBody>
      </p:sp>
    </p:spTree>
    <p:extLst>
      <p:ext uri="{BB962C8B-B14F-4D97-AF65-F5344CB8AC3E}">
        <p14:creationId xmlns:p14="http://schemas.microsoft.com/office/powerpoint/2010/main" val="28622180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8292A-4D9B-DC4F-05E7-3C4D530B4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Control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EA3827-8694-CE32-7889-A93FF622F9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6625" y="1238285"/>
            <a:ext cx="10317164" cy="390683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Local Mode prevents high level commands while working in close vicinity to HW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Device Manager doesn’t send commands if device is in Local Mode</a:t>
            </a: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PLC GUIs control buttons are enabled only in Local Mode</a:t>
            </a:r>
          </a:p>
        </p:txBody>
      </p:sp>
      <p:pic>
        <p:nvPicPr>
          <p:cNvPr id="5" name="Picture 4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18CF90BE-603F-DC73-937A-DE9BD5F906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3708815"/>
            <a:ext cx="4495800" cy="2606261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42B32E-02D5-3E53-29EB-547B6DE58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FFB6B0-3A27-A064-F74C-4DC21F81B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</a:p>
        </p:txBody>
      </p:sp>
    </p:spTree>
    <p:extLst>
      <p:ext uri="{BB962C8B-B14F-4D97-AF65-F5344CB8AC3E}">
        <p14:creationId xmlns:p14="http://schemas.microsoft.com/office/powerpoint/2010/main" val="38579439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094D1-4DA3-6017-0618-6230BDA53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Supported Controllers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AF6D6-7678-44B9-08BB-6C8F93BEB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6625" y="1559085"/>
            <a:ext cx="10317164" cy="4690411"/>
          </a:xfrm>
        </p:spPr>
        <p:txBody>
          <a:bodyPr>
            <a:noAutofit/>
          </a:bodyPr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Actuator	- Generic ON/OFF control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CCC		- Cabinet Cooling Control, separate presentation by Claudio Reinero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Cryo 		- separate presentation by Dan Popovic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 err="1"/>
              <a:t>Cryohmi</a:t>
            </a:r>
            <a:r>
              <a:rPr lang="en-US" dirty="0"/>
              <a:t>	- Cryo interface to HMI (separate </a:t>
            </a:r>
            <a:r>
              <a:rPr lang="en-GB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Cryogenic HMI presentation by Diego Del Valle)</a:t>
            </a:r>
            <a:endParaRPr lang="en-US" dirty="0"/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 err="1"/>
              <a:t>ioDev</a:t>
            </a:r>
            <a:r>
              <a:rPr lang="en-US" dirty="0"/>
              <a:t>		- Sensors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Lamp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Motor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Piezo		- Multi-channel analog piezo control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 err="1"/>
              <a:t>rsComm</a:t>
            </a:r>
            <a:r>
              <a:rPr lang="en-US" dirty="0"/>
              <a:t>*	- serial, </a:t>
            </a:r>
            <a:r>
              <a:rPr lang="en-US" dirty="0" err="1"/>
              <a:t>Tcp</a:t>
            </a:r>
            <a:r>
              <a:rPr lang="en-US" dirty="0"/>
              <a:t>/Ip, </a:t>
            </a:r>
            <a:r>
              <a:rPr lang="en-US" dirty="0" err="1"/>
              <a:t>Tcp</a:t>
            </a:r>
            <a:r>
              <a:rPr lang="en-US" dirty="0"/>
              <a:t>/Rt, MODBUS, RS_BASE, Lakeshore, …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Shutter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SmarAct	- Modular control system </a:t>
            </a:r>
            <a:r>
              <a:rPr lang="en-US"/>
              <a:t>for SmarAct piezo </a:t>
            </a:r>
            <a:r>
              <a:rPr lang="en-US" dirty="0"/>
              <a:t>actuators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Timer		- Time simulator &amp; trigger synchronization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Utils		- MUDPI Protocol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8B1D1E-0E8E-FA74-0CC1-D5A06CCCF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D0AC8CA-68BE-84CD-EC6D-66B3B94EE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</a:p>
        </p:txBody>
      </p:sp>
    </p:spTree>
    <p:extLst>
      <p:ext uri="{BB962C8B-B14F-4D97-AF65-F5344CB8AC3E}">
        <p14:creationId xmlns:p14="http://schemas.microsoft.com/office/powerpoint/2010/main" val="27815869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4255D-77BA-8CB7-A9B3-6D6ED5B4F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Actuator Library – FB_ACTUATOR</a:t>
            </a:r>
            <a:endParaRPr lang="en-GB" dirty="0"/>
          </a:p>
        </p:txBody>
      </p:sp>
      <p:pic>
        <p:nvPicPr>
          <p:cNvPr id="5" name="Content Placeholder 4" descr="A close-up of a document&#10;&#10;Description automatically generated">
            <a:extLst>
              <a:ext uri="{FF2B5EF4-FFF2-40B4-BE49-F238E27FC236}">
                <a16:creationId xmlns:a16="http://schemas.microsoft.com/office/drawing/2014/main" id="{46DE3CCF-74C7-9E5C-8D9D-0DA5CC64C6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71" y="4234184"/>
            <a:ext cx="7636194" cy="211946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7B60C92-51D8-1218-4593-98B817BE8E82}"/>
              </a:ext>
            </a:extLst>
          </p:cNvPr>
          <p:cNvSpPr txBox="1"/>
          <p:nvPr/>
        </p:nvSpPr>
        <p:spPr>
          <a:xfrm>
            <a:off x="936624" y="1407856"/>
            <a:ext cx="1023352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FB for low-level control of actuators, e.g., power control.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Similar to </a:t>
            </a:r>
            <a:r>
              <a:rPr lang="en-US" sz="2000" i="1" dirty="0"/>
              <a:t>FB_LAMP</a:t>
            </a:r>
            <a:r>
              <a:rPr lang="en-US" sz="2000" dirty="0"/>
              <a:t> but HW state (On/Off) not affected by state change. The HW state can only be changed in OPERATIONAL state using ON and OFF commands.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Can be configured to go ON </a:t>
            </a:r>
            <a:r>
              <a:rPr lang="en-US" sz="2000" dirty="0" err="1"/>
              <a:t>on</a:t>
            </a:r>
            <a:r>
              <a:rPr lang="en-US" sz="2000" dirty="0"/>
              <a:t> PLC reboot or on RESET of the controller. Configured with input parameter </a:t>
            </a:r>
            <a:r>
              <a:rPr lang="en-US" sz="2000" i="1" dirty="0" err="1"/>
              <a:t>in_bInitialState</a:t>
            </a:r>
            <a:r>
              <a:rPr lang="en-US" sz="2000" dirty="0"/>
              <a:t>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i="1" dirty="0" err="1"/>
              <a:t>in_bAutoOp</a:t>
            </a:r>
            <a:r>
              <a:rPr lang="en-US" sz="2000" i="1" dirty="0"/>
              <a:t> </a:t>
            </a:r>
            <a:r>
              <a:rPr lang="en-US" sz="2000" dirty="0"/>
              <a:t>should be set to TRUE, i.e., OP on boot.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Configuration should be hard-coded in PLC program!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2E1150-F550-859B-D217-D510D6257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5B380B-2556-00FB-328D-7772A2AEC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C69318-CF51-5F54-401C-542885C3BEF3}"/>
              </a:ext>
            </a:extLst>
          </p:cNvPr>
          <p:cNvSpPr txBox="1"/>
          <p:nvPr/>
        </p:nvSpPr>
        <p:spPr>
          <a:xfrm>
            <a:off x="7811124" y="3008294"/>
            <a:ext cx="3845487" cy="9541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actuator(</a:t>
            </a:r>
          </a:p>
          <a:p>
            <a:r>
              <a:rPr lang="en-GB" sz="14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GB" sz="14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in_sName</a:t>
            </a:r>
            <a:r>
              <a:rPr lang="en-GB" sz="14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:= 'actuator’, </a:t>
            </a:r>
          </a:p>
          <a:p>
            <a:r>
              <a:rPr lang="en-GB" sz="14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GB" sz="14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in_bAutoOp</a:t>
            </a:r>
            <a:r>
              <a:rPr lang="en-GB" sz="14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:= TRUE, </a:t>
            </a:r>
          </a:p>
          <a:p>
            <a:r>
              <a:rPr lang="en-GB" sz="14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GB" sz="14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in_bInitialState</a:t>
            </a:r>
            <a:r>
              <a:rPr lang="en-GB" sz="14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:= TRUE);</a:t>
            </a:r>
          </a:p>
        </p:txBody>
      </p:sp>
    </p:spTree>
    <p:extLst>
      <p:ext uri="{BB962C8B-B14F-4D97-AF65-F5344CB8AC3E}">
        <p14:creationId xmlns:p14="http://schemas.microsoft.com/office/powerpoint/2010/main" val="40691852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D57CE-97E7-50A8-A380-8DC6F0900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Timer Library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97B42-BE42-3404-63D1-10A299367E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/>
              <a:t>FB_TIME</a:t>
            </a:r>
            <a:r>
              <a:rPr lang="en-US" sz="2400" dirty="0"/>
              <a:t> provides time services to other components running within the PLC, e.g., computation of absolute time.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Can use </a:t>
            </a:r>
            <a:r>
              <a:rPr lang="en-GB" sz="2400" dirty="0">
                <a:solidFill>
                  <a:srgbClr val="0000FF"/>
                </a:solidFill>
              </a:rPr>
              <a:t>Local, </a:t>
            </a:r>
            <a:r>
              <a:rPr lang="en-US" sz="2400" dirty="0">
                <a:solidFill>
                  <a:srgbClr val="0000FF"/>
                </a:solidFill>
              </a:rPr>
              <a:t>PTP, NTP </a:t>
            </a:r>
            <a:r>
              <a:rPr lang="en-US" sz="2400" dirty="0"/>
              <a:t>or</a:t>
            </a:r>
            <a:r>
              <a:rPr lang="en-US" sz="2400" dirty="0">
                <a:solidFill>
                  <a:srgbClr val="0000FF"/>
                </a:solidFill>
              </a:rPr>
              <a:t> Simulated </a:t>
            </a:r>
            <a:r>
              <a:rPr lang="en-US" sz="2400" dirty="0"/>
              <a:t>time.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Must run at 1 ms cycle !!!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/>
              <a:t>FB_TIMER </a:t>
            </a:r>
            <a:r>
              <a:rPr lang="en-US" sz="2400" dirty="0"/>
              <a:t>provides synchronization signals with up to 1 µs accuracy.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Outputs mapped to DO with oversampling.</a:t>
            </a:r>
            <a:endParaRPr lang="en-GB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4D4F9C-C197-BEF9-7291-931195CCA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46C5BE3-F285-0F56-0573-85BA52762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</a:p>
        </p:txBody>
      </p:sp>
    </p:spTree>
    <p:extLst>
      <p:ext uri="{BB962C8B-B14F-4D97-AF65-F5344CB8AC3E}">
        <p14:creationId xmlns:p14="http://schemas.microsoft.com/office/powerpoint/2010/main" val="18925711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D57CE-97E7-50A8-A380-8DC6F0900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Timer Library GUI Templates</a:t>
            </a:r>
            <a:endParaRPr lang="en-GB" dirty="0"/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93469457-4177-9F9C-9208-8EA23EF851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719" y="1600201"/>
            <a:ext cx="3268443" cy="4525963"/>
          </a:xfr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70BCD600-E321-7611-E1FE-EB1D0AE587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134" y="2415380"/>
            <a:ext cx="4725670" cy="284242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7FAD05-66CB-076A-B1C7-49ADDB95F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2574B6C-C82F-36C8-5ECF-2718F03E4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</a:p>
        </p:txBody>
      </p:sp>
    </p:spTree>
    <p:extLst>
      <p:ext uri="{BB962C8B-B14F-4D97-AF65-F5344CB8AC3E}">
        <p14:creationId xmlns:p14="http://schemas.microsoft.com/office/powerpoint/2010/main" val="16902628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819DB-DCBA-11CB-E59A-2C9CE1582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Motor Library – FB_MOTOR, etc.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5EC3C-8868-2ABB-B70F-13295495D7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FB_MOTOR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FB_SIM_MOTOR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FB_MA_BASE 	# for multi-axis tracking device</a:t>
            </a:r>
          </a:p>
          <a:p>
            <a:pPr lvl="2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-"/>
            </a:pPr>
            <a:r>
              <a:rPr lang="en-US" dirty="0"/>
              <a:t>FB_MA_ADC	# 2-axis tracking device</a:t>
            </a:r>
          </a:p>
          <a:p>
            <a:pPr lvl="2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-"/>
            </a:pPr>
            <a:r>
              <a:rPr lang="en-US" dirty="0"/>
              <a:t>FB_MA_DROT	# single axis tracking device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FB_ASTRO	# TEL &amp; MUDPI Simulator (simplified </a:t>
            </a:r>
            <a:r>
              <a:rPr lang="en-US" sz="2400" i="1" dirty="0" err="1"/>
              <a:t>slalib</a:t>
            </a:r>
            <a:r>
              <a:rPr lang="en-US" sz="2400" dirty="0"/>
              <a:t> in ST)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FB_DIGITAL_SIGNAL_FILTER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6BE3C6-A846-BBC9-2523-0311337CD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020881B-EF7F-26AC-525D-7D5EFEAA3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</a:p>
        </p:txBody>
      </p:sp>
    </p:spTree>
    <p:extLst>
      <p:ext uri="{BB962C8B-B14F-4D97-AF65-F5344CB8AC3E}">
        <p14:creationId xmlns:p14="http://schemas.microsoft.com/office/powerpoint/2010/main" val="29117721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819DB-DCBA-11CB-E59A-2C9CE1582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FB_MOTOR Safety Related Input Params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5EC3C-8868-2ABB-B70F-13295495D7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5419" y="1616972"/>
            <a:ext cx="9777037" cy="452938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New feature in Motor Library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515700" lvl="1" indent="-342900">
              <a:buFont typeface="Wingdings" panose="05000000000000000000" pitchFamily="2" charset="2"/>
              <a:buChar char="§"/>
            </a:pPr>
            <a:r>
              <a:rPr lang="en-US" sz="2400" i="1" dirty="0" err="1"/>
              <a:t>in_bSafe</a:t>
            </a:r>
            <a:r>
              <a:rPr lang="en-US" sz="2400" dirty="0"/>
              <a:t>			- Flag if safe to move the motor</a:t>
            </a:r>
          </a:p>
          <a:p>
            <a:pPr marL="515700" lvl="1" indent="-342900">
              <a:buFont typeface="Wingdings" panose="05000000000000000000" pitchFamily="2" charset="2"/>
              <a:buChar char="§"/>
            </a:pPr>
            <a:r>
              <a:rPr lang="en-US" sz="2400" i="1" dirty="0" err="1"/>
              <a:t>in_bDisableIfUnsafe</a:t>
            </a:r>
            <a:r>
              <a:rPr lang="en-US" sz="2400" dirty="0"/>
              <a:t>	- If unsafe, disable the motor</a:t>
            </a:r>
            <a:br>
              <a:rPr lang="en-US" sz="2400" dirty="0"/>
            </a:br>
            <a:endParaRPr lang="en-US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Motor is stopped when entering unsafe condition.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Motor is also disabled if configured to do so.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Once it is safe again, the control continues like nothing happened.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6BE3C6-A846-BBC9-2523-0311337CD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020881B-EF7F-26AC-525D-7D5EFEAA3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</a:p>
        </p:txBody>
      </p:sp>
      <p:pic>
        <p:nvPicPr>
          <p:cNvPr id="8" name="Picture 7" descr="A close-up of a list of text&#10;&#10;Description automatically generated">
            <a:extLst>
              <a:ext uri="{FF2B5EF4-FFF2-40B4-BE49-F238E27FC236}">
                <a16:creationId xmlns:a16="http://schemas.microsoft.com/office/drawing/2014/main" id="{D3499BFB-3752-A18F-A9FC-2DD1011A57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764" y="1560444"/>
            <a:ext cx="5029636" cy="117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553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6621E-1CB2-2C7A-3E1B-325225938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Motor GUI Templates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860C25-E09D-8278-63E0-557BE7FA10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GUI_TEMPLATE_MOTOR CONFIG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GUI_TEMPLATE_MOTOR CONTROL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GUI_TEMPLATE_MA_ADC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GUI_TEMPLATE_MA_DROT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GUI_TEMPLATE_ASTRO_CCS_SIM</a:t>
            </a:r>
          </a:p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B50D51-3BDA-09B5-6282-0827E3D23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2B6A008-993D-F158-F2F0-CCAE60458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</a:p>
        </p:txBody>
      </p:sp>
    </p:spTree>
    <p:extLst>
      <p:ext uri="{BB962C8B-B14F-4D97-AF65-F5344CB8AC3E}">
        <p14:creationId xmlns:p14="http://schemas.microsoft.com/office/powerpoint/2010/main" val="39624341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8F252-5035-C3DE-4CE8-C8E28E30F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Motor Configuration GUI</a:t>
            </a:r>
            <a:endParaRPr lang="en-GB" dirty="0"/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47D6B85E-151F-0030-8CED-55940D9691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408" y="1691293"/>
            <a:ext cx="6043184" cy="4343776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3E7EE5-6C17-39F5-91AF-8B4700E47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76B16DE-B10F-E3E2-C988-1948F2C26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</a:p>
        </p:txBody>
      </p:sp>
    </p:spTree>
    <p:extLst>
      <p:ext uri="{BB962C8B-B14F-4D97-AF65-F5344CB8AC3E}">
        <p14:creationId xmlns:p14="http://schemas.microsoft.com/office/powerpoint/2010/main" val="28174056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8F252-5035-C3DE-4CE8-C8E28E30F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Motor Control GUI</a:t>
            </a:r>
            <a:endParaRPr lang="en-GB" dirty="0"/>
          </a:p>
        </p:txBody>
      </p:sp>
      <p:pic>
        <p:nvPicPr>
          <p:cNvPr id="7" name="Content Placeholder 6" descr="A screenshot of a computer&#10;&#10;Description automatically generated">
            <a:extLst>
              <a:ext uri="{FF2B5EF4-FFF2-40B4-BE49-F238E27FC236}">
                <a16:creationId xmlns:a16="http://schemas.microsoft.com/office/drawing/2014/main" id="{750899EB-C3B0-EBC0-1FD8-09A96C69F2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151" y="1843706"/>
            <a:ext cx="6675698" cy="4038950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9E759B-7816-99A8-6D7E-E4E9BC157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784114-D0FA-C22D-75AE-4FFA3C4AD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</a:p>
        </p:txBody>
      </p:sp>
    </p:spTree>
    <p:extLst>
      <p:ext uri="{BB962C8B-B14F-4D97-AF65-F5344CB8AC3E}">
        <p14:creationId xmlns:p14="http://schemas.microsoft.com/office/powerpoint/2010/main" val="34797178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8F252-5035-C3DE-4CE8-C8E28E30F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 GUI</a:t>
            </a:r>
            <a:endParaRPr lang="en-GB" dirty="0"/>
          </a:p>
        </p:txBody>
      </p:sp>
      <p:pic>
        <p:nvPicPr>
          <p:cNvPr id="6" name="Content Placeholder 5" descr="A screenshot of a computer&#10;&#10;Description automatically generated">
            <a:extLst>
              <a:ext uri="{FF2B5EF4-FFF2-40B4-BE49-F238E27FC236}">
                <a16:creationId xmlns:a16="http://schemas.microsoft.com/office/drawing/2014/main" id="{1A9F3DDE-BBBE-37E2-16B1-7D9B970711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666" y="1600201"/>
            <a:ext cx="3300669" cy="4525963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407EB7-680E-6262-2B5C-2E7092D26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4639FB-3F63-4C62-0DB7-B5E1E69E4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</a:p>
        </p:txBody>
      </p:sp>
    </p:spTree>
    <p:extLst>
      <p:ext uri="{BB962C8B-B14F-4D97-AF65-F5344CB8AC3E}">
        <p14:creationId xmlns:p14="http://schemas.microsoft.com/office/powerpoint/2010/main" val="38662467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39AB9-4232-EDE4-A5DA-917D45150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ASTRO GUI</a:t>
            </a:r>
            <a:endParaRPr lang="en-GB" dirty="0"/>
          </a:p>
        </p:txBody>
      </p:sp>
      <p:pic>
        <p:nvPicPr>
          <p:cNvPr id="9" name="Content Placeholder 8" descr="A screenshot of a computer&#10;&#10;Description automatically generated">
            <a:extLst>
              <a:ext uri="{FF2B5EF4-FFF2-40B4-BE49-F238E27FC236}">
                <a16:creationId xmlns:a16="http://schemas.microsoft.com/office/drawing/2014/main" id="{8EA446B8-C4EF-CEF7-4832-8ECC2DA494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931" y="1600201"/>
            <a:ext cx="7152139" cy="4525963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15AB42-73CB-F783-780F-7C54BE0BD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4B865B-B00E-76CB-AFFF-FE0FC3E46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</a:p>
        </p:txBody>
      </p:sp>
    </p:spTree>
    <p:extLst>
      <p:ext uri="{BB962C8B-B14F-4D97-AF65-F5344CB8AC3E}">
        <p14:creationId xmlns:p14="http://schemas.microsoft.com/office/powerpoint/2010/main" val="15606808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554C1-B97A-A348-2A0F-8FDA2CD27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SmarAct Library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9C385F-2224-8C5F-2FC4-F5B7E3B72D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3397" y="1565663"/>
            <a:ext cx="9432355" cy="4690412"/>
          </a:xfrm>
        </p:spPr>
        <p:txBody>
          <a:bodyPr>
            <a:noAutofit/>
          </a:bodyPr>
          <a:lstStyle/>
          <a:p>
            <a:pPr marL="285750" indent="-28575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Modular Control System</a:t>
            </a:r>
          </a:p>
          <a:p>
            <a:pPr marL="285750" indent="-28575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High-precision piezo actuators.</a:t>
            </a:r>
          </a:p>
          <a:p>
            <a:pPr marL="285750" indent="-28575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Small form factor. Used where space is limited.</a:t>
            </a:r>
          </a:p>
          <a:p>
            <a:pPr marL="285750" indent="-28575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One HW controller, multiple channels </a:t>
            </a:r>
            <a:br>
              <a:rPr lang="en-US" sz="2400" dirty="0"/>
            </a:br>
            <a:r>
              <a:rPr lang="en-US" sz="2400" dirty="0"/>
              <a:t>(up to 18).</a:t>
            </a:r>
          </a:p>
          <a:p>
            <a:pPr marL="285750" indent="-28575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400" dirty="0" err="1"/>
              <a:t>Tcp</a:t>
            </a:r>
            <a:r>
              <a:rPr lang="en-US" sz="2400" dirty="0"/>
              <a:t>/Ip protocol.</a:t>
            </a:r>
          </a:p>
          <a:p>
            <a:pPr marL="285750" indent="-28575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Round-Robin fashion for control.</a:t>
            </a:r>
          </a:p>
          <a:p>
            <a:pPr marL="285750" indent="-28575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Too slow for multiple actuators.</a:t>
            </a:r>
          </a:p>
          <a:p>
            <a:pPr marL="285750" indent="-28575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HARMONI team implemented optimization. Thank you! </a:t>
            </a:r>
            <a:br>
              <a:rPr lang="en-US" sz="2400" dirty="0"/>
            </a:br>
            <a:r>
              <a:rPr lang="en-US" sz="2400" dirty="0"/>
              <a:t>To be implemented in the official library.</a:t>
            </a:r>
            <a:endParaRPr lang="en-GB" sz="24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06A1F4B-5099-0D7D-74F5-03FEFCF90160}"/>
              </a:ext>
            </a:extLst>
          </p:cNvPr>
          <p:cNvGrpSpPr/>
          <p:nvPr/>
        </p:nvGrpSpPr>
        <p:grpSpPr>
          <a:xfrm>
            <a:off x="10314155" y="2209800"/>
            <a:ext cx="1054447" cy="2620962"/>
            <a:chOff x="7510730" y="274638"/>
            <a:chExt cx="1054447" cy="2620962"/>
          </a:xfrm>
        </p:grpSpPr>
        <p:pic>
          <p:nvPicPr>
            <p:cNvPr id="5" name="Picture 4" descr="A white circular object with holes&#10;&#10;Description automatically generated">
              <a:extLst>
                <a:ext uri="{FF2B5EF4-FFF2-40B4-BE49-F238E27FC236}">
                  <a16:creationId xmlns:a16="http://schemas.microsoft.com/office/drawing/2014/main" id="{67101675-CA91-C7C4-9D8E-FA840B865E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0730" y="274638"/>
              <a:ext cx="1051651" cy="1158340"/>
            </a:xfrm>
            <a:prstGeom prst="rect">
              <a:avLst/>
            </a:prstGeom>
          </p:spPr>
        </p:pic>
        <p:pic>
          <p:nvPicPr>
            <p:cNvPr id="7" name="Picture 6" descr="A metal object with a hole&#10;&#10;Description automatically generated">
              <a:extLst>
                <a:ext uri="{FF2B5EF4-FFF2-40B4-BE49-F238E27FC236}">
                  <a16:creationId xmlns:a16="http://schemas.microsoft.com/office/drawing/2014/main" id="{A776D37C-1651-688D-73BE-388F15B329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0730" y="1637663"/>
              <a:ext cx="1054447" cy="1257937"/>
            </a:xfrm>
            <a:prstGeom prst="rect">
              <a:avLst/>
            </a:prstGeom>
          </p:spPr>
        </p:pic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58CE19-491E-6781-4937-CB316218C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D6FC791A-6482-E573-D417-0B8DDA4F1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</a:p>
        </p:txBody>
      </p:sp>
    </p:spTree>
    <p:extLst>
      <p:ext uri="{BB962C8B-B14F-4D97-AF65-F5344CB8AC3E}">
        <p14:creationId xmlns:p14="http://schemas.microsoft.com/office/powerpoint/2010/main" val="1141752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34DAB-6069-BE05-CAF7-91F029532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SmarAct Controller MCS2</a:t>
            </a:r>
            <a:endParaRPr lang="en-GB" dirty="0"/>
          </a:p>
        </p:txBody>
      </p:sp>
      <p:pic>
        <p:nvPicPr>
          <p:cNvPr id="5" name="Content Placeholder 4" descr="A diagram of a sensor system&#10;&#10;Description automatically generated">
            <a:extLst>
              <a:ext uri="{FF2B5EF4-FFF2-40B4-BE49-F238E27FC236}">
                <a16:creationId xmlns:a16="http://schemas.microsoft.com/office/drawing/2014/main" id="{251C4F2D-25BA-DA9F-D682-4E81BABA6E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981200"/>
            <a:ext cx="8229600" cy="3740876"/>
          </a:xfrm>
        </p:spPr>
      </p:pic>
      <p:pic>
        <p:nvPicPr>
          <p:cNvPr id="7" name="Picture 6" descr="A silver rectangular object with a logo&#10;&#10;Description automatically generated">
            <a:extLst>
              <a:ext uri="{FF2B5EF4-FFF2-40B4-BE49-F238E27FC236}">
                <a16:creationId xmlns:a16="http://schemas.microsoft.com/office/drawing/2014/main" id="{1CBB85C8-AF29-D6C8-13FC-55D96DAF75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5" r="8416"/>
          <a:stretch/>
        </p:blipFill>
        <p:spPr>
          <a:xfrm>
            <a:off x="2743200" y="4261740"/>
            <a:ext cx="1524000" cy="1487601"/>
          </a:xfrm>
          <a:prstGeom prst="rect">
            <a:avLst/>
          </a:prstGeom>
        </p:spPr>
      </p:pic>
      <p:pic>
        <p:nvPicPr>
          <p:cNvPr id="9" name="Picture 8" descr="A grey rectangular device with wires&#10;&#10;Description automatically generated">
            <a:extLst>
              <a:ext uri="{FF2B5EF4-FFF2-40B4-BE49-F238E27FC236}">
                <a16:creationId xmlns:a16="http://schemas.microsoft.com/office/drawing/2014/main" id="{6CA61F7A-2AB8-FD9E-5BB5-52726CA972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2" t="13511" r="14727"/>
          <a:stretch/>
        </p:blipFill>
        <p:spPr>
          <a:xfrm>
            <a:off x="7391401" y="4564858"/>
            <a:ext cx="1371601" cy="1157218"/>
          </a:xfrm>
          <a:prstGeom prst="rect">
            <a:avLst/>
          </a:prstGeom>
        </p:spPr>
      </p:pic>
      <p:pic>
        <p:nvPicPr>
          <p:cNvPr id="11" name="Picture 10" descr="A white circular object with holes&#10;&#10;Description automatically generated">
            <a:extLst>
              <a:ext uri="{FF2B5EF4-FFF2-40B4-BE49-F238E27FC236}">
                <a16:creationId xmlns:a16="http://schemas.microsoft.com/office/drawing/2014/main" id="{3998FD54-3460-8ACC-A522-6841736981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50" y="1288208"/>
            <a:ext cx="1051651" cy="1165533"/>
          </a:xfrm>
          <a:prstGeom prst="rect">
            <a:avLst/>
          </a:prstGeom>
        </p:spPr>
      </p:pic>
      <p:pic>
        <p:nvPicPr>
          <p:cNvPr id="13" name="Picture 12" descr="A metal object with a hole&#10;&#10;Description automatically generated">
            <a:extLst>
              <a:ext uri="{FF2B5EF4-FFF2-40B4-BE49-F238E27FC236}">
                <a16:creationId xmlns:a16="http://schemas.microsoft.com/office/drawing/2014/main" id="{09E926EA-E041-8CE9-B391-29F84C200B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200" y="4221094"/>
            <a:ext cx="990600" cy="1189107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2B15ACB-9B07-B871-D015-5B1DE03CA33F}"/>
              </a:ext>
            </a:extLst>
          </p:cNvPr>
          <p:cNvCxnSpPr>
            <a:cxnSpLocks/>
          </p:cNvCxnSpPr>
          <p:nvPr/>
        </p:nvCxnSpPr>
        <p:spPr>
          <a:xfrm flipH="1">
            <a:off x="3810000" y="3810000"/>
            <a:ext cx="685800" cy="762000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CFA9F7A-0C27-D3B4-3CDE-AD39AA6C0FE1}"/>
              </a:ext>
            </a:extLst>
          </p:cNvPr>
          <p:cNvCxnSpPr>
            <a:cxnSpLocks/>
          </p:cNvCxnSpPr>
          <p:nvPr/>
        </p:nvCxnSpPr>
        <p:spPr>
          <a:xfrm>
            <a:off x="7620000" y="3657600"/>
            <a:ext cx="381000" cy="1066800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4FD7C5F-F4B8-3C76-A4CA-2D710C8B05FA}"/>
              </a:ext>
            </a:extLst>
          </p:cNvPr>
          <p:cNvCxnSpPr>
            <a:endCxn id="13" idx="0"/>
          </p:cNvCxnSpPr>
          <p:nvPr/>
        </p:nvCxnSpPr>
        <p:spPr>
          <a:xfrm>
            <a:off x="9525000" y="3810001"/>
            <a:ext cx="190500" cy="411093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0F42060-1A38-A5A5-3A5B-7AB8599EC2E2}"/>
              </a:ext>
            </a:extLst>
          </p:cNvPr>
          <p:cNvCxnSpPr>
            <a:cxnSpLocks/>
          </p:cNvCxnSpPr>
          <p:nvPr/>
        </p:nvCxnSpPr>
        <p:spPr>
          <a:xfrm flipV="1">
            <a:off x="9372600" y="2286000"/>
            <a:ext cx="152400" cy="304800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6F29E6-9C5C-3CCF-CA64-F93C3AA20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20B968A-82C5-8EAD-B69D-D0FB33D79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</a:p>
        </p:txBody>
      </p:sp>
    </p:spTree>
    <p:extLst>
      <p:ext uri="{BB962C8B-B14F-4D97-AF65-F5344CB8AC3E}">
        <p14:creationId xmlns:p14="http://schemas.microsoft.com/office/powerpoint/2010/main" val="6078393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554C1-B97A-A348-2A0F-8FDA2CD27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SmarAct HW Configurations</a:t>
            </a:r>
            <a:endParaRPr lang="en-GB" dirty="0"/>
          </a:p>
        </p:txBody>
      </p:sp>
      <p:pic>
        <p:nvPicPr>
          <p:cNvPr id="5" name="Content Placeholder 4" descr="A close-up of a computer&#10;&#10;Description automatically generated">
            <a:extLst>
              <a:ext uri="{FF2B5EF4-FFF2-40B4-BE49-F238E27FC236}">
                <a16:creationId xmlns:a16="http://schemas.microsoft.com/office/drawing/2014/main" id="{9846DD4B-E230-3195-ACB7-F9C952750B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572" y="2235256"/>
            <a:ext cx="7392857" cy="3255850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5C99BE-B459-D0BA-3589-3ED8AAD65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8C3E6B8-375E-FD66-8503-8CD0656EA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</a:p>
        </p:txBody>
      </p:sp>
    </p:spTree>
    <p:extLst>
      <p:ext uri="{BB962C8B-B14F-4D97-AF65-F5344CB8AC3E}">
        <p14:creationId xmlns:p14="http://schemas.microsoft.com/office/powerpoint/2010/main" val="38889513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CA305-B9CE-AACB-E4A3-934E48C0A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SmarAct FBs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9B3799-49C9-107D-FDDA-0728962EB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6625" y="1611713"/>
            <a:ext cx="10317164" cy="430966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FB_SMAR_ACT_BASE 		 - SmarAct Ctrl App</a:t>
            </a:r>
            <a:br>
              <a:rPr lang="en-US" sz="2400" dirty="0"/>
            </a:br>
            <a:r>
              <a:rPr lang="en-US" sz="2400" dirty="0"/>
              <a:t>					Talks to MCS2 ctrl. Must be EXTENDED.</a:t>
            </a:r>
            <a:br>
              <a:rPr lang="en-US" sz="2400" dirty="0"/>
            </a:b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FB_SIM_SMAR_ACT		- SmarAct Ctrl App Simulator</a:t>
            </a:r>
            <a:br>
              <a:rPr lang="en-US" sz="2400" dirty="0"/>
            </a:b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FB_SA_CHANNEL_BASE	- SmarAct single channel Ctrl.</a:t>
            </a:r>
            <a:br>
              <a:rPr lang="en-US" sz="2400" dirty="0"/>
            </a:b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FB_SIM_SA_CHANNEL		- SmarAct single channel Simulator</a:t>
            </a:r>
          </a:p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349008-F9E2-9AB7-5EC8-E9DA7F220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45117C1-6FF7-1716-81D9-B52D65CF0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</a:p>
        </p:txBody>
      </p:sp>
    </p:spTree>
    <p:extLst>
      <p:ext uri="{BB962C8B-B14F-4D97-AF65-F5344CB8AC3E}">
        <p14:creationId xmlns:p14="http://schemas.microsoft.com/office/powerpoint/2010/main" val="8530263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52863-2D3B-E831-EA56-75E016D71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SmarAct GUI Template</a:t>
            </a:r>
            <a:endParaRPr lang="en-GB" dirty="0"/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F583FDC3-DDD1-471D-5A7E-F7A48A5D06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734" y="1676400"/>
            <a:ext cx="7484532" cy="3962400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435F53-BEAA-4762-9DB7-FC2E633DF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4DCA1BF-6868-7C20-E65E-5ADACA317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</a:p>
        </p:txBody>
      </p:sp>
    </p:spTree>
    <p:extLst>
      <p:ext uri="{BB962C8B-B14F-4D97-AF65-F5344CB8AC3E}">
        <p14:creationId xmlns:p14="http://schemas.microsoft.com/office/powerpoint/2010/main" val="5246993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B27E6-FF84-A54C-D83B-7EB5BDF7D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Tracking Library </a:t>
            </a:r>
            <a:r>
              <a:rPr lang="en-US" dirty="0" err="1"/>
              <a:t>trklib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BCA75-1361-0C7D-A24D-2589BBB6B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PLC C++ wrapper for </a:t>
            </a:r>
            <a:r>
              <a:rPr lang="en-US" sz="3200" i="1" dirty="0" err="1"/>
              <a:t>slalib</a:t>
            </a:r>
            <a:r>
              <a:rPr lang="en-US" sz="3200" i="1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/>
              <a:t>Not used in ELT.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/>
              <a:t>CCS will send date using MUDPI protocol.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477C4C-C578-C842-5FB9-40BC1FB84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52DD3B4-1E0E-0EEA-4095-FF8DD565C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</a:p>
        </p:txBody>
      </p:sp>
    </p:spTree>
    <p:extLst>
      <p:ext uri="{BB962C8B-B14F-4D97-AF65-F5344CB8AC3E}">
        <p14:creationId xmlns:p14="http://schemas.microsoft.com/office/powerpoint/2010/main" val="5253201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B27E6-FF84-A54C-D83B-7EB5BDF7D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Utilities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BCA75-1361-0C7D-A24D-2589BBB6B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Currently includes only the </a:t>
            </a:r>
            <a:r>
              <a:rPr lang="en-GB" sz="2800" dirty="0"/>
              <a:t>MUDPI protocol.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F6D3FC-D5CA-A5AD-652D-D934090D4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ECBB7D3-22CE-8A7E-B945-1D55AA32C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</a:p>
        </p:txBody>
      </p:sp>
    </p:spTree>
    <p:extLst>
      <p:ext uri="{BB962C8B-B14F-4D97-AF65-F5344CB8AC3E}">
        <p14:creationId xmlns:p14="http://schemas.microsoft.com/office/powerpoint/2010/main" val="15965864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57F375-482C-9B68-1D5B-084D32A3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IFW PLC Libraries, November 25th - 28th, Instrument Control Systems 2024</a:t>
            </a:r>
            <a:endParaRPr lang="en-GB" i="1" noProof="0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8C08F8F-24B3-3F97-FF53-B5221A2CE4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BB075EF-3155-9A27-9313-5C5E1EF1E3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BE6DF5C-7A55-077D-803B-CD0C9ABF36D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@ESO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5E1ACA2-0F22-6DAB-2873-00EC8CF3CE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 err="1"/>
              <a:t>european</a:t>
            </a:r>
            <a:r>
              <a:rPr lang="en-GB" dirty="0"/>
              <a:t>-southern-observatory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F50D11C-D35F-5B37-2F04-940968A890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@ESOobservatory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7EA70F-5E7A-BC43-B7EC-85091096E6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l"/>
            <a:r>
              <a:rPr lang="en-GB" dirty="0"/>
              <a:t>Dan Popovic – dpopovic@eso.org</a:t>
            </a:r>
          </a:p>
        </p:txBody>
      </p:sp>
      <p:sp>
        <p:nvSpPr>
          <p:cNvPr id="16" name="Datumsplatzhalter 15">
            <a:extLst>
              <a:ext uri="{FF2B5EF4-FFF2-40B4-BE49-F238E27FC236}">
                <a16:creationId xmlns:a16="http://schemas.microsoft.com/office/drawing/2014/main" id="{C17795AD-7C5C-E27D-7FD9-18A807BC39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36092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ysClr val="window" lastClr="FFFFFF"/>
      </a:lt1>
      <a:dk2>
        <a:srgbClr val="0077BE"/>
      </a:dk2>
      <a:lt2>
        <a:srgbClr val="FFA300"/>
      </a:lt2>
      <a:accent1>
        <a:srgbClr val="094168"/>
      </a:accent1>
      <a:accent2>
        <a:srgbClr val="00AAE3"/>
      </a:accent2>
      <a:accent3>
        <a:srgbClr val="C9E7FB"/>
      </a:accent3>
      <a:accent4>
        <a:srgbClr val="825C00"/>
      </a:accent4>
      <a:accent5>
        <a:srgbClr val="AE7800"/>
      </a:accent5>
      <a:accent6>
        <a:srgbClr val="FDDE54"/>
      </a:accent6>
      <a:hlink>
        <a:srgbClr val="000000"/>
      </a:hlink>
      <a:folHlink>
        <a:srgbClr val="000000"/>
      </a:folHlink>
    </a:clrScheme>
    <a:fontScheme name="ES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äsentation1  -  AutoRecovered" id="{188C2C30-848C-4475-B9F1-84BB9D1BF107}" vid="{D60D51B9-B3EF-4751-A039-5A277E354B4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2030</TotalTime>
  <Words>2398</Words>
  <Application>Microsoft Office PowerPoint</Application>
  <PresentationFormat>Widescreen</PresentationFormat>
  <Paragraphs>321</Paragraphs>
  <Slides>41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9" baseType="lpstr">
      <vt:lpstr>Arial</vt:lpstr>
      <vt:lpstr>Calibri</vt:lpstr>
      <vt:lpstr>Courier New</vt:lpstr>
      <vt:lpstr>Georgia</vt:lpstr>
      <vt:lpstr>Times New Roman</vt:lpstr>
      <vt:lpstr>Wingdings</vt:lpstr>
      <vt:lpstr>Office</vt:lpstr>
      <vt:lpstr>think-cell Folie</vt:lpstr>
      <vt:lpstr>IFW PLC Libraries</vt:lpstr>
      <vt:lpstr>Topics</vt:lpstr>
      <vt:lpstr>Documentation</vt:lpstr>
      <vt:lpstr>ELT Instrument Device Control</vt:lpstr>
      <vt:lpstr>PLC Library Types</vt:lpstr>
      <vt:lpstr>ESO PLC Library Concept</vt:lpstr>
      <vt:lpstr>Library Repository vs. Project References</vt:lpstr>
      <vt:lpstr>IFW PLC Library Versions</vt:lpstr>
      <vt:lpstr>Library Version Control</vt:lpstr>
      <vt:lpstr>Device Simulators</vt:lpstr>
      <vt:lpstr>Logging</vt:lpstr>
      <vt:lpstr>GUI Templates</vt:lpstr>
      <vt:lpstr>GUI Creation from Templates</vt:lpstr>
      <vt:lpstr>GUI Example</vt:lpstr>
      <vt:lpstr>One GUI Fits All</vt:lpstr>
      <vt:lpstr>PLC Device States/Substates</vt:lpstr>
      <vt:lpstr>Actuator State Machine</vt:lpstr>
      <vt:lpstr>Motor State Machine</vt:lpstr>
      <vt:lpstr>PLC Device Data Model</vt:lpstr>
      <vt:lpstr>RPC Calls</vt:lpstr>
      <vt:lpstr>Mandatory RPC Calls</vt:lpstr>
      <vt:lpstr>Local Control</vt:lpstr>
      <vt:lpstr>Supported Controllers</vt:lpstr>
      <vt:lpstr>Actuator Library – FB_ACTUATOR</vt:lpstr>
      <vt:lpstr>Timer Library</vt:lpstr>
      <vt:lpstr>Timer Library GUI Templates</vt:lpstr>
      <vt:lpstr>Motor Library – FB_MOTOR, etc.</vt:lpstr>
      <vt:lpstr>FB_MOTOR Safety Related Input Params</vt:lpstr>
      <vt:lpstr>Motor GUI Templates</vt:lpstr>
      <vt:lpstr>Motor Configuration GUI</vt:lpstr>
      <vt:lpstr>Motor Control GUI</vt:lpstr>
      <vt:lpstr>ADC GUI</vt:lpstr>
      <vt:lpstr>ASTRO GUI</vt:lpstr>
      <vt:lpstr>SmarAct Library</vt:lpstr>
      <vt:lpstr>SmarAct Controller MCS2</vt:lpstr>
      <vt:lpstr>SmarAct HW Configurations</vt:lpstr>
      <vt:lpstr>SmarAct FBs</vt:lpstr>
      <vt:lpstr>SmarAct GUI Template</vt:lpstr>
      <vt:lpstr>Tracking Library trklib</vt:lpstr>
      <vt:lpstr>Utilities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presentation</dc:title>
  <dc:creator>Mariya Lyubenova</dc:creator>
  <cp:lastModifiedBy>Dan Popovic</cp:lastModifiedBy>
  <cp:revision>261</cp:revision>
  <dcterms:created xsi:type="dcterms:W3CDTF">2023-10-25T15:44:01Z</dcterms:created>
  <dcterms:modified xsi:type="dcterms:W3CDTF">2024-11-25T11:00:54Z</dcterms:modified>
</cp:coreProperties>
</file>