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8" r:id="rId3"/>
    <p:sldId id="290" r:id="rId4"/>
    <p:sldId id="291" r:id="rId5"/>
    <p:sldId id="293" r:id="rId6"/>
    <p:sldId id="294" r:id="rId7"/>
    <p:sldId id="295" r:id="rId8"/>
    <p:sldId id="303" r:id="rId9"/>
    <p:sldId id="296" r:id="rId10"/>
    <p:sldId id="297" r:id="rId11"/>
    <p:sldId id="299" r:id="rId12"/>
    <p:sldId id="298" r:id="rId13"/>
    <p:sldId id="300" r:id="rId14"/>
    <p:sldId id="301" r:id="rId15"/>
    <p:sldId id="292" r:id="rId16"/>
    <p:sldId id="285" r:id="rId17"/>
  </p:sldIdLst>
  <p:sldSz cx="12192000" cy="6858000"/>
  <p:notesSz cx="6858000" cy="9144000"/>
  <p:custDataLst>
    <p:tags r:id="rId1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90" d="100"/>
          <a:sy n="90" d="100"/>
        </p:scale>
        <p:origin x="68" y="6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19.11.2024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3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hyperlink" Target="mailto:imunoz@eso.org" TargetMode="Externa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270" y="472714"/>
            <a:ext cx="10316307" cy="1028701"/>
          </a:xfrm>
          <a:noFill/>
        </p:spPr>
        <p:txBody>
          <a:bodyPr/>
          <a:lstStyle/>
          <a:p>
            <a:r>
              <a:rPr lang="en-GB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ELT ICS Sequencer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Ivan Munoz (imunoz@eso.org),</a:t>
            </a:r>
            <a:b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Christophe Moins (cmoins@eso.org)</a:t>
            </a:r>
            <a:b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b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  <a:hlinkClick r:id="rId6"/>
              </a:rPr>
              <a:t>imunoz@eso.org</a:t>
            </a:r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cmoins@eso.org, November 25th - 28th, Instrument Control Systems 2024</a:t>
            </a:r>
            <a:endParaRPr lang="de-CH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sequencer ?	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Tool for the execution of Observation Blocks (OBs) and engineering scripts.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Reminder:</a:t>
            </a:r>
          </a:p>
          <a:p>
            <a:pPr marL="458550" lvl="1" indent="-285750"/>
            <a:r>
              <a:rPr lang="en-GB" sz="2000" dirty="0"/>
              <a:t>Observation Block: smallest observational unit made of several templates.</a:t>
            </a:r>
          </a:p>
          <a:p>
            <a:pPr marL="458550" lvl="1" indent="-285750"/>
            <a:r>
              <a:rPr lang="en-GB" sz="2000" dirty="0"/>
              <a:t>Engineering script: a high level procedure to carry out a specific script.</a:t>
            </a:r>
          </a:p>
          <a:p>
            <a:pPr marL="458550" lvl="1" indent="-285750"/>
            <a:r>
              <a:rPr lang="en-GB" sz="2000" dirty="0"/>
              <a:t>Sequencer script: template or engineering script.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Equivalent of VLTSW BOB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deployment		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F9AD99F3-D261-F294-50F3-C85890AC2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Client Server application</a:t>
            </a:r>
            <a:br>
              <a:rPr lang="en-US" sz="2000" dirty="0"/>
            </a:b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One Server Started with: </a:t>
            </a:r>
            <a:br>
              <a:rPr lang="en-US" sz="2000" dirty="0"/>
            </a:br>
            <a:r>
              <a:rPr lang="en-US" sz="2000" dirty="0" err="1"/>
              <a:t>seqtool</a:t>
            </a:r>
            <a:r>
              <a:rPr lang="en-US" sz="2000" dirty="0"/>
              <a:t> server –address [HOST:]PORT or </a:t>
            </a:r>
            <a:r>
              <a:rPr lang="en-US" sz="2000" dirty="0" err="1"/>
              <a:t>seqtool</a:t>
            </a:r>
            <a:r>
              <a:rPr lang="en-US" sz="2000" dirty="0"/>
              <a:t> </a:t>
            </a:r>
            <a:r>
              <a:rPr lang="en-US" sz="2000" dirty="0" err="1"/>
              <a:t>gui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One or several clients Started with: </a:t>
            </a:r>
            <a:br>
              <a:rPr lang="en-US" sz="2000" dirty="0"/>
            </a:br>
            <a:r>
              <a:rPr lang="en-US" sz="2000" dirty="0" err="1"/>
              <a:t>seqtool</a:t>
            </a:r>
            <a:r>
              <a:rPr lang="en-US" sz="2000" dirty="0"/>
              <a:t> </a:t>
            </a:r>
            <a:r>
              <a:rPr lang="en-US" sz="2000" dirty="0" err="1"/>
              <a:t>gui</a:t>
            </a:r>
            <a:r>
              <a:rPr lang="en-US" sz="2000" dirty="0"/>
              <a:t> server –address [HOST:] PORT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43F18C74-0A4F-E42B-1252-B1C5228C8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209" y="1537654"/>
            <a:ext cx="4537744" cy="438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142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GUI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Moins, November 25th - 28th, Instrument Control Systems 2024</a:t>
            </a:r>
            <a:endParaRPr lang="de-CH" i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F43B21D-0272-3E40-05E2-139672F5B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Toolbar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Sequencer tree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Logs and OB variables tabs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48EC02-43E2-D213-FFD9-2FA747D7D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18" y="1410200"/>
            <a:ext cx="5562243" cy="483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33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GUI: the tree window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Shows the script as a tree whose components can be expanded or collapsed.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Each column shows a single node with its name, state and doc string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Each node can be executed individually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67F497-ADED-2337-3288-F6727E7D3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197" y="1522111"/>
            <a:ext cx="8266687" cy="261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344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GUI	: Logs tab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Moins, November 25th - 28th, Instrument Control Systems 2024</a:t>
            </a:r>
            <a:endParaRPr lang="de-CH" i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F43B21D-0272-3E40-05E2-139672F5B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3768" y="1577975"/>
            <a:ext cx="10580385" cy="4343400"/>
          </a:xfrm>
        </p:spPr>
        <p:txBody>
          <a:bodyPr/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40123D-A205-83A1-DE57-F380B86EC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5" y="2191059"/>
            <a:ext cx="11699010" cy="282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40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GUI	: OBs variable tab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Moins, November 25th - 28th, Instrument Control Systems 2024</a:t>
            </a:r>
            <a:endParaRPr lang="de-CH" i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F43B21D-0272-3E40-05E2-139672F5B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3768" y="1577975"/>
            <a:ext cx="10580385" cy="4343400"/>
          </a:xfrm>
        </p:spPr>
        <p:txBody>
          <a:bodyPr/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4DCA8BEA-46D3-CE08-1071-1B01616F3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65" y="1999866"/>
            <a:ext cx="11075567" cy="353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48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GUI: configuration file	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Moins, November 25th - 28th, Instrument Control Systems 2024</a:t>
            </a:r>
            <a:endParaRPr lang="de-CH" i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F43B21D-0272-3E40-05E2-139672F5B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0132" y="2584262"/>
            <a:ext cx="4923692" cy="18510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Default configuration file: </a:t>
            </a:r>
            <a:br>
              <a:rPr lang="en-US" sz="2000" dirty="0"/>
            </a:br>
            <a:r>
              <a:rPr lang="en-US" sz="2000" dirty="0"/>
              <a:t>~/</a:t>
            </a:r>
            <a:r>
              <a:rPr lang="en-US" sz="2000" dirty="0" err="1"/>
              <a:t>seqgui-conf.yaml</a:t>
            </a:r>
            <a:endParaRPr lang="en-US" sz="2000" dirty="0"/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--config option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99D285-649B-6326-169D-99E6F5994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624" y="1837951"/>
            <a:ext cx="4652597" cy="334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38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API: writing sequencer scripts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Sequencer scripts are </a:t>
            </a:r>
            <a:r>
              <a:rPr lang="en-GB" sz="2000" dirty="0" err="1"/>
              <a:t>modeled</a:t>
            </a:r>
            <a:r>
              <a:rPr lang="en-GB" sz="2000" dirty="0"/>
              <a:t> as Directed Acyclic Graph (DAG).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Each node of the graph can be a simple action (python coroutine), a composite node or a complete script.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Python script that contains either:</a:t>
            </a:r>
          </a:p>
          <a:p>
            <a:pPr marL="458550" lvl="1" indent="-285750"/>
            <a:r>
              <a:rPr lang="en-GB" sz="2000" dirty="0"/>
              <a:t>A module level </a:t>
            </a:r>
            <a:r>
              <a:rPr lang="en-GB" sz="2000" i="1" dirty="0" err="1"/>
              <a:t>create_sequence</a:t>
            </a:r>
            <a:r>
              <a:rPr lang="en-GB" sz="2000" i="1" dirty="0"/>
              <a:t> </a:t>
            </a:r>
            <a:r>
              <a:rPr lang="en-GB" sz="2000" dirty="0"/>
              <a:t>function</a:t>
            </a:r>
          </a:p>
          <a:p>
            <a:pPr marL="458550" lvl="1" indent="-285750"/>
            <a:r>
              <a:rPr lang="en-GB" sz="2000" dirty="0"/>
              <a:t>A class named </a:t>
            </a:r>
            <a:r>
              <a:rPr lang="en-GB" sz="2000" dirty="0" err="1"/>
              <a:t>tpl</a:t>
            </a:r>
            <a:r>
              <a:rPr lang="en-GB" sz="2000" dirty="0"/>
              <a:t> with static method </a:t>
            </a:r>
            <a:r>
              <a:rPr lang="en-GB" sz="2000" i="1" dirty="0" err="1"/>
              <a:t>create_sequence</a:t>
            </a:r>
            <a:endParaRPr lang="en-GB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Nodes are chained using basic node types: </a:t>
            </a:r>
            <a:r>
              <a:rPr lang="en-GB" sz="2000" i="1" dirty="0"/>
              <a:t>Sequence, Parallel and Loop.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0662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API: Sequence of nodes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ACD308EE-8136-39F9-6410-B4EB1A44A7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6887" y="1270648"/>
            <a:ext cx="3252378" cy="4897261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8B328A6-8934-E044-1673-86555B454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24" y="3141401"/>
            <a:ext cx="5193593" cy="98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861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API: Executing tasks in parallel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0A97FE-436B-CB35-D589-C87DC34DB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5762" y="1270648"/>
            <a:ext cx="3252378" cy="48972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4DFB40-0D70-6E32-3132-10F25AEC5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549" y="2388143"/>
            <a:ext cx="5128760" cy="2195531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1CD2E54-D401-1443-74E1-6EBD19BF9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06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API: Executing tasks in a Loop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7265DA0-4890-35C9-BD56-DE223A318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27690" y="1270648"/>
            <a:ext cx="3252377" cy="4902095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674EB5-B9AF-06B2-1F05-A51F790FA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53" y="2830589"/>
            <a:ext cx="6559211" cy="132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603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Sequencer API: Embedding Sequencer scripts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5D94D4E-162E-9AAD-406E-8FC095C9F3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74450" y="1286378"/>
            <a:ext cx="3057891" cy="4996920"/>
          </a:xfrm>
        </p:spPr>
      </p:pic>
    </p:spTree>
    <p:extLst>
      <p:ext uri="{BB962C8B-B14F-4D97-AF65-F5344CB8AC3E}">
        <p14:creationId xmlns:p14="http://schemas.microsoft.com/office/powerpoint/2010/main" val="1822517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Observation Blocks and Templates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E2EC1DA-1F6C-CEF6-8522-4E08F8C2A0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17341" y="2554941"/>
            <a:ext cx="4723263" cy="1255059"/>
          </a:xfrm>
          <a:noFill/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dirty="0"/>
              <a:t>Templates variables are accessed in script using </a:t>
            </a:r>
            <a:r>
              <a:rPr lang="en-US" dirty="0" err="1"/>
              <a:t>get_param</a:t>
            </a:r>
            <a:r>
              <a:rPr lang="en-US" dirty="0"/>
              <a:t> method: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parb</a:t>
            </a:r>
            <a:r>
              <a:rPr lang="en-US" dirty="0"/>
              <a:t> = </a:t>
            </a:r>
            <a:r>
              <a:rPr lang="en-US" dirty="0" err="1"/>
              <a:t>get_param</a:t>
            </a:r>
            <a:r>
              <a:rPr lang="en-US" dirty="0"/>
              <a:t>(“</a:t>
            </a:r>
            <a:r>
              <a:rPr lang="en-US" dirty="0" err="1"/>
              <a:t>par_b</a:t>
            </a:r>
            <a:r>
              <a:rPr lang="en-US" dirty="0"/>
              <a:t>”)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4ED1F97-6444-C61F-9714-E215FC5DAF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31951C-66E7-AEE3-73E9-53EB4489F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96" y="1435708"/>
            <a:ext cx="2960673" cy="47971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8DC85F-47ED-847B-F334-059C3D645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509" y="1435709"/>
            <a:ext cx="2405026" cy="479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Interface to the Observation Handling Software	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FA11BC-D095-2C8E-D36B-3ED3C9C5B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OBs are fetched from a server exposing a REST API named OTTO.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OTTO simulator: TINO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Instrument Package (IP): instrument specific information bundle for OB validation.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25928D-817E-E7B2-1182-64BC1ACDA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33" y="1410261"/>
            <a:ext cx="5631368" cy="421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566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&lt;author(s)&gt;, November 25th - 28th, Instrument Control Systems 2024</a:t>
            </a:r>
            <a:endParaRPr lang="de-CH" i="1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Ivan Munoz – </a:t>
            </a:r>
            <a:r>
              <a:rPr lang="en-GB" dirty="0" err="1"/>
              <a:t>imunoz@</a:t>
            </a:r>
            <a:r>
              <a:rPr lang="en-GB" err="1"/>
              <a:t>eso</a:t>
            </a:r>
            <a:r>
              <a:rPr lang="en-GB"/>
              <a:t>.org</a:t>
            </a:r>
            <a:br>
              <a:rPr lang="en-GB" dirty="0"/>
            </a:br>
            <a:r>
              <a:rPr lang="en-GB" dirty="0"/>
              <a:t>Christophe Moins – cmoins@eso.org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748</Words>
  <Application>Microsoft Office PowerPoint</Application>
  <PresentationFormat>Widescreen</PresentationFormat>
  <Paragraphs>107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Georgia</vt:lpstr>
      <vt:lpstr>Office</vt:lpstr>
      <vt:lpstr>think-cell Folie</vt:lpstr>
      <vt:lpstr>ELT ICS Sequencer</vt:lpstr>
      <vt:lpstr>What is the sequencer ?  </vt:lpstr>
      <vt:lpstr>Sequencer deployment  </vt:lpstr>
      <vt:lpstr>Sequencer GUI </vt:lpstr>
      <vt:lpstr>Sequencer GUI: the tree window</vt:lpstr>
      <vt:lpstr>Sequencer GUI : Logs tab </vt:lpstr>
      <vt:lpstr>Sequencer GUI : OBs variable tab </vt:lpstr>
      <vt:lpstr>Sequencer GUI: configuration file  </vt:lpstr>
      <vt:lpstr>Sequencer API: writing sequencer scripts</vt:lpstr>
      <vt:lpstr>Sequencer API: Sequence of nodes</vt:lpstr>
      <vt:lpstr>Sequencer API: Executing tasks in parallel</vt:lpstr>
      <vt:lpstr>Sequencer API: Executing tasks in a Loop</vt:lpstr>
      <vt:lpstr>Sequencer API: Embedding Sequencer scripts</vt:lpstr>
      <vt:lpstr>Observation Blocks and Templates</vt:lpstr>
      <vt:lpstr>Interface to the Observation Handling Software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Christophe Moins</cp:lastModifiedBy>
  <cp:revision>227</cp:revision>
  <dcterms:created xsi:type="dcterms:W3CDTF">2023-10-25T15:44:01Z</dcterms:created>
  <dcterms:modified xsi:type="dcterms:W3CDTF">2024-11-19T07:53:34Z</dcterms:modified>
</cp:coreProperties>
</file>