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heme/theme2.xml" ContentType="application/vnd.openxmlformats-officedocument.theme+xml"/>
  <Override PartName="/ppt/tags/tag1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309" r:id="rId3"/>
    <p:sldId id="310" r:id="rId4"/>
    <p:sldId id="288" r:id="rId5"/>
    <p:sldId id="291" r:id="rId6"/>
    <p:sldId id="292" r:id="rId7"/>
    <p:sldId id="293" r:id="rId8"/>
    <p:sldId id="294" r:id="rId9"/>
    <p:sldId id="297" r:id="rId10"/>
    <p:sldId id="298" r:id="rId11"/>
    <p:sldId id="299" r:id="rId12"/>
    <p:sldId id="300" r:id="rId13"/>
    <p:sldId id="301" r:id="rId14"/>
    <p:sldId id="302" r:id="rId15"/>
    <p:sldId id="303" r:id="rId16"/>
    <p:sldId id="304" r:id="rId17"/>
    <p:sldId id="305" r:id="rId18"/>
    <p:sldId id="306" r:id="rId19"/>
    <p:sldId id="307" r:id="rId20"/>
    <p:sldId id="308" r:id="rId21"/>
    <p:sldId id="285" r:id="rId22"/>
  </p:sldIdLst>
  <p:sldSz cx="12192000" cy="6858000"/>
  <p:notesSz cx="6858000" cy="9144000"/>
  <p:custDataLst>
    <p:tags r:id="rId24"/>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6600"/>
    <a:srgbClr val="336600"/>
    <a:srgbClr val="D2108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91" autoAdjust="0"/>
    <p:restoredTop sz="94618" autoAdjust="0"/>
  </p:normalViewPr>
  <p:slideViewPr>
    <p:cSldViewPr snapToGrid="0">
      <p:cViewPr varScale="1">
        <p:scale>
          <a:sx n="107" d="100"/>
          <a:sy n="107" d="100"/>
        </p:scale>
        <p:origin x="624" y="9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6" d="100"/>
          <a:sy n="86" d="100"/>
        </p:scale>
        <p:origin x="3852"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62189C-3680-4E34-AEC6-9D75DCBF6EAC}" type="datetimeFigureOut">
              <a:rPr lang="de-CH" smtClean="0"/>
              <a:t>27.11.2024</a:t>
            </a:fld>
            <a:endParaRPr lang="de-CH"/>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1E3F41-BE06-4DE3-A191-16FB7717111A}" type="slidenum">
              <a:rPr lang="de-CH" smtClean="0"/>
              <a:t>‹#›</a:t>
            </a:fld>
            <a:endParaRPr lang="de-CH"/>
          </a:p>
        </p:txBody>
      </p:sp>
    </p:spTree>
    <p:extLst>
      <p:ext uri="{BB962C8B-B14F-4D97-AF65-F5344CB8AC3E}">
        <p14:creationId xmlns:p14="http://schemas.microsoft.com/office/powerpoint/2010/main" val="19532812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0" i="0" u="none" strike="noStrike" kern="0" cap="none" spc="0" normalizeH="0" baseline="0" noProof="0" dirty="0">
                <a:ln>
                  <a:noFill/>
                </a:ln>
                <a:solidFill>
                  <a:srgbClr val="000000"/>
                </a:solidFill>
                <a:effectLst/>
                <a:uLnTx/>
                <a:uFillTx/>
                <a:latin typeface="Arial"/>
                <a:ea typeface="ＭＳ Ｐゴシック" charset="0"/>
              </a:rPr>
              <a:t>Increased sensitivity, reduced thermal background, minimized dark current </a:t>
            </a:r>
            <a:endParaRPr lang="en-GB" dirty="0"/>
          </a:p>
        </p:txBody>
      </p:sp>
      <p:sp>
        <p:nvSpPr>
          <p:cNvPr id="4" name="Slide Number Placeholder 3"/>
          <p:cNvSpPr>
            <a:spLocks noGrp="1"/>
          </p:cNvSpPr>
          <p:nvPr>
            <p:ph type="sldNum" sz="quarter" idx="5"/>
          </p:nvPr>
        </p:nvSpPr>
        <p:spPr/>
        <p:txBody>
          <a:bodyPr/>
          <a:lstStyle/>
          <a:p>
            <a:fld id="{F21E3F41-BE06-4DE3-A191-16FB7717111A}" type="slidenum">
              <a:rPr lang="de-CH" smtClean="0"/>
              <a:t>2</a:t>
            </a:fld>
            <a:endParaRPr lang="de-CH"/>
          </a:p>
        </p:txBody>
      </p:sp>
    </p:spTree>
    <p:extLst>
      <p:ext uri="{BB962C8B-B14F-4D97-AF65-F5344CB8AC3E}">
        <p14:creationId xmlns:p14="http://schemas.microsoft.com/office/powerpoint/2010/main" val="29035970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0" i="0" u="none" strike="noStrike" kern="0" cap="none" spc="0" normalizeH="0" baseline="0" noProof="0" dirty="0">
                <a:ln>
                  <a:noFill/>
                </a:ln>
                <a:solidFill>
                  <a:srgbClr val="000000"/>
                </a:solidFill>
                <a:effectLst/>
                <a:uLnTx/>
                <a:uFillTx/>
                <a:latin typeface="Arial"/>
                <a:ea typeface="ＭＳ Ｐゴシック" charset="0"/>
              </a:rPr>
              <a:t>Increased sensitivity, reduced thermal background, minimized dark current </a:t>
            </a:r>
            <a:endParaRPr lang="en-GB" dirty="0"/>
          </a:p>
        </p:txBody>
      </p:sp>
      <p:sp>
        <p:nvSpPr>
          <p:cNvPr id="4" name="Slide Number Placeholder 3"/>
          <p:cNvSpPr>
            <a:spLocks noGrp="1"/>
          </p:cNvSpPr>
          <p:nvPr>
            <p:ph type="sldNum" sz="quarter" idx="5"/>
          </p:nvPr>
        </p:nvSpPr>
        <p:spPr/>
        <p:txBody>
          <a:bodyPr/>
          <a:lstStyle/>
          <a:p>
            <a:fld id="{F21E3F41-BE06-4DE3-A191-16FB7717111A}" type="slidenum">
              <a:rPr lang="de-CH" smtClean="0"/>
              <a:t>3</a:t>
            </a:fld>
            <a:endParaRPr lang="de-CH"/>
          </a:p>
        </p:txBody>
      </p:sp>
    </p:spTree>
    <p:extLst>
      <p:ext uri="{BB962C8B-B14F-4D97-AF65-F5344CB8AC3E}">
        <p14:creationId xmlns:p14="http://schemas.microsoft.com/office/powerpoint/2010/main" val="42506177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0" i="0" u="none" strike="noStrike" kern="0" cap="none" spc="0" normalizeH="0" baseline="0" noProof="0" dirty="0">
                <a:ln>
                  <a:noFill/>
                </a:ln>
                <a:solidFill>
                  <a:srgbClr val="000000"/>
                </a:solidFill>
                <a:effectLst/>
                <a:uLnTx/>
                <a:uFillTx/>
                <a:latin typeface="Arial"/>
                <a:ea typeface="ＭＳ Ｐゴシック" charset="0"/>
              </a:rPr>
              <a:t>Increased sensitivity, reduced thermal background, minimized dark current </a:t>
            </a:r>
            <a:endParaRPr lang="en-GB" dirty="0"/>
          </a:p>
        </p:txBody>
      </p:sp>
      <p:sp>
        <p:nvSpPr>
          <p:cNvPr id="4" name="Slide Number Placeholder 3"/>
          <p:cNvSpPr>
            <a:spLocks noGrp="1"/>
          </p:cNvSpPr>
          <p:nvPr>
            <p:ph type="sldNum" sz="quarter" idx="5"/>
          </p:nvPr>
        </p:nvSpPr>
        <p:spPr/>
        <p:txBody>
          <a:bodyPr/>
          <a:lstStyle/>
          <a:p>
            <a:fld id="{F21E3F41-BE06-4DE3-A191-16FB7717111A}" type="slidenum">
              <a:rPr lang="de-CH" smtClean="0"/>
              <a:t>4</a:t>
            </a:fld>
            <a:endParaRPr lang="de-CH"/>
          </a:p>
        </p:txBody>
      </p:sp>
    </p:spTree>
    <p:extLst>
      <p:ext uri="{BB962C8B-B14F-4D97-AF65-F5344CB8AC3E}">
        <p14:creationId xmlns:p14="http://schemas.microsoft.com/office/powerpoint/2010/main" val="22758212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MOONS 7 Tons Cold Mass xxx KG at 130K</a:t>
            </a:r>
            <a:br>
              <a:rPr lang="en-US" dirty="0"/>
            </a:br>
            <a:br>
              <a:rPr lang="en-US" dirty="0"/>
            </a:br>
            <a:r>
              <a:rPr lang="en-US" dirty="0"/>
              <a:t>Figure 2: Left, vacuum </a:t>
            </a:r>
            <a:r>
              <a:rPr lang="en-US" dirty="0" err="1"/>
              <a:t>fibre</a:t>
            </a:r>
            <a:r>
              <a:rPr lang="en-US" dirty="0"/>
              <a:t> feedthroughs on common flange. Right, slit assembly inside cryostat.</a:t>
            </a:r>
          </a:p>
          <a:p>
            <a:r>
              <a:rPr lang="en-US" dirty="0"/>
              <a:t>In addition to the optical subsystems all the electrical services and various cold fingers are mounted on the optical bench</a:t>
            </a:r>
          </a:p>
          <a:p>
            <a:r>
              <a:rPr lang="en-US" dirty="0"/>
              <a:t>to provide power, control, and appropriate cooling.</a:t>
            </a:r>
          </a:p>
          <a:p>
            <a:r>
              <a:rPr lang="en-US" dirty="0"/>
              <a:t>3. CRYOGENIC AND VACUUM SYSTEM OVERVIEW</a:t>
            </a:r>
          </a:p>
          <a:p>
            <a:r>
              <a:rPr lang="en-US" dirty="0"/>
              <a:t>The MOONS vacuum chamber is around 2.3 m long, 2.2 m width, and 3.5 m high, with an internal volume of around 18</a:t>
            </a:r>
          </a:p>
          <a:p>
            <a:r>
              <a:rPr lang="en-US" dirty="0"/>
              <a:t>m3. It is a welded construction made from 5083 aluminum. The vessel consists of a central section with mounting feet to</a:t>
            </a:r>
          </a:p>
          <a:p>
            <a:r>
              <a:rPr lang="en-US" dirty="0"/>
              <a:t>the Nasmyth platform, within which the optical bench is mounted. This is then completed by two clamshell doors, that</a:t>
            </a:r>
          </a:p>
          <a:p>
            <a:r>
              <a:rPr lang="en-US" dirty="0"/>
              <a:t>attach either side of the central section, to form the enclosure. A similarly constructed radiation shield, wrapped in a</a:t>
            </a:r>
          </a:p>
          <a:p>
            <a:r>
              <a:rPr lang="en-US" dirty="0"/>
              <a:t>segmented MLI blanket, sits between the outer vessel and optical bench. The vacuum pump set consists of two ATH</a:t>
            </a:r>
          </a:p>
          <a:p>
            <a:r>
              <a:rPr lang="en-US" dirty="0"/>
              <a:t>2303M Turbo pumps each backed by an ACP 40 roots pump, one set mounted on each door, as shown in Figure 3. The</a:t>
            </a:r>
          </a:p>
          <a:p>
            <a:r>
              <a:rPr lang="en-US" dirty="0"/>
              <a:t>pressure achieved in 24 hours after evacuation begins is in the mid 10-5 mbar. Base pressure when warm is in the 10-6</a:t>
            </a:r>
          </a:p>
          <a:p>
            <a:r>
              <a:rPr lang="en-US" dirty="0"/>
              <a:t>mbar range, which then drops into the 10-7 mbar range when cold.</a:t>
            </a:r>
          </a:p>
          <a:p>
            <a:r>
              <a:rPr lang="en-US" dirty="0"/>
              <a:t>The MOONS cold mass is made up of, approximately, 500 kg of 6082 aluminum radiation shield, 1800 kg of 6082</a:t>
            </a:r>
          </a:p>
          <a:p>
            <a:r>
              <a:rPr lang="en-US" dirty="0"/>
              <a:t>aluminum optical bench and 1400 kg of glass optics and mounts. This is cooled to an average temperature of 135 K in 48</a:t>
            </a:r>
          </a:p>
          <a:p>
            <a:r>
              <a:rPr lang="en-US" dirty="0"/>
              <a:t>hours using a liquid nitrogen precool system. The system consists of a high level ‘bath’ manifold with the exhaust fed</a:t>
            </a:r>
          </a:p>
          <a:p>
            <a:r>
              <a:rPr lang="en-US" dirty="0"/>
              <a:t>directly to atmosphere. The bath manifold feeds 8 pairs of pads on the optical bench and 2 pairs of pads on the radiation</a:t>
            </a:r>
          </a:p>
          <a:p>
            <a:r>
              <a:rPr lang="en-US" dirty="0"/>
              <a:t>shield. The pads are filled simultaneously by the bath manifold and are spaced over the optical bench to give a uniform</a:t>
            </a:r>
          </a:p>
          <a:p>
            <a:r>
              <a:rPr lang="en-US" dirty="0"/>
              <a:t>cooling across the bench. At the telescope the system will be fed via liquid nitrogen dewars, and an automated</a:t>
            </a:r>
          </a:p>
          <a:p>
            <a:r>
              <a:rPr lang="en-US" dirty="0"/>
              <a:t>switchover system will be used, to allow cooling to take place overnight with minimal intervention.</a:t>
            </a:r>
          </a:p>
          <a:p>
            <a:r>
              <a:rPr lang="en-US" dirty="0"/>
              <a:t>Once the system reaches a set of defined temperatures, the precool switches itself off and the temperature is held cold</a:t>
            </a:r>
          </a:p>
          <a:p>
            <a:r>
              <a:rPr lang="en-US" dirty="0"/>
              <a:t>using 3 </a:t>
            </a:r>
            <a:r>
              <a:rPr lang="en-US" dirty="0" err="1"/>
              <a:t>Cryomech</a:t>
            </a:r>
            <a:r>
              <a:rPr lang="en-US" dirty="0"/>
              <a:t> 10MD cryocoolers. Two of these are directly attached to the radiation shield and the third to the</a:t>
            </a:r>
          </a:p>
          <a:p>
            <a:r>
              <a:rPr lang="en-US" dirty="0"/>
              <a:t>optical bench. The bench is set to run at 134 K in deference to the CCD detectors which are not permitted to drop below</a:t>
            </a:r>
          </a:p>
          <a:p>
            <a:r>
              <a:rPr lang="en-US" dirty="0"/>
              <a:t>130 K. The radiation shield is allowed to cool in an uncontrolled manner and settles out at 76-120 K. The single</a:t>
            </a:r>
          </a:p>
          <a:p>
            <a:r>
              <a:rPr lang="en-US" dirty="0"/>
              <a:t>cryocooler is responsible for cooling a large mass and so there is a relatively large time constant required for changes to</a:t>
            </a:r>
          </a:p>
          <a:p>
            <a:r>
              <a:rPr lang="en-US" dirty="0"/>
              <a:t>the bench temperature. It is worth noting that the infrared detectors are cooled to their operating temperature, 40 K, using</a:t>
            </a:r>
          </a:p>
          <a:p>
            <a:r>
              <a:rPr lang="en-US" dirty="0"/>
              <a:t>a controlled ramp once the pre-cooling is complete. This ensure they are not exposed to dangerous thermal shocks.</a:t>
            </a:r>
            <a:endParaRPr lang="en-GB" dirty="0"/>
          </a:p>
        </p:txBody>
      </p:sp>
      <p:sp>
        <p:nvSpPr>
          <p:cNvPr id="4" name="Slide Number Placeholder 3"/>
          <p:cNvSpPr>
            <a:spLocks noGrp="1"/>
          </p:cNvSpPr>
          <p:nvPr>
            <p:ph type="sldNum" sz="quarter" idx="5"/>
          </p:nvPr>
        </p:nvSpPr>
        <p:spPr/>
        <p:txBody>
          <a:bodyPr/>
          <a:lstStyle/>
          <a:p>
            <a:fld id="{F21E3F41-BE06-4DE3-A191-16FB7717111A}" type="slidenum">
              <a:rPr lang="de-CH" smtClean="0"/>
              <a:t>5</a:t>
            </a:fld>
            <a:endParaRPr lang="de-CH"/>
          </a:p>
        </p:txBody>
      </p:sp>
    </p:spTree>
    <p:extLst>
      <p:ext uri="{BB962C8B-B14F-4D97-AF65-F5344CB8AC3E}">
        <p14:creationId xmlns:p14="http://schemas.microsoft.com/office/powerpoint/2010/main" val="42351463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MOONS 7 Tons Cold Mass xxx KG at 130K</a:t>
            </a:r>
            <a:br>
              <a:rPr lang="en-US" dirty="0"/>
            </a:br>
            <a:br>
              <a:rPr lang="en-US" dirty="0"/>
            </a:br>
            <a:r>
              <a:rPr lang="en-US" dirty="0"/>
              <a:t>Figure 2: Left, vacuum </a:t>
            </a:r>
            <a:r>
              <a:rPr lang="en-US" dirty="0" err="1"/>
              <a:t>fibre</a:t>
            </a:r>
            <a:r>
              <a:rPr lang="en-US" dirty="0"/>
              <a:t> feedthroughs on common flange. Right, slit assembly inside cryostat.</a:t>
            </a:r>
          </a:p>
          <a:p>
            <a:r>
              <a:rPr lang="en-US" dirty="0"/>
              <a:t>In addition to the optical subsystems all the electrical services and various cold fingers are mounted on the optical bench</a:t>
            </a:r>
          </a:p>
          <a:p>
            <a:r>
              <a:rPr lang="en-US" dirty="0"/>
              <a:t>to provide power, control, and appropriate cooling.</a:t>
            </a:r>
          </a:p>
          <a:p>
            <a:r>
              <a:rPr lang="en-US" dirty="0"/>
              <a:t>3. CRYOGENIC AND VACUUM SYSTEM OVERVIEW</a:t>
            </a:r>
          </a:p>
          <a:p>
            <a:r>
              <a:rPr lang="en-US" dirty="0"/>
              <a:t>The MOONS vacuum chamber is around 2.3 m long, 2.2 m width, and 3.5 m high, with an internal volume of around 18</a:t>
            </a:r>
          </a:p>
          <a:p>
            <a:r>
              <a:rPr lang="en-US" dirty="0"/>
              <a:t>m3. It is a welded construction made from 5083 aluminum. The vessel consists of a central section with mounting feet to</a:t>
            </a:r>
          </a:p>
          <a:p>
            <a:r>
              <a:rPr lang="en-US" dirty="0"/>
              <a:t>the Nasmyth platform, within which the optical bench is mounted. This is then completed by two clamshell doors, that</a:t>
            </a:r>
          </a:p>
          <a:p>
            <a:r>
              <a:rPr lang="en-US" dirty="0"/>
              <a:t>attach either side of the central section, to form the enclosure. A similarly constructed radiation shield, wrapped in a</a:t>
            </a:r>
          </a:p>
          <a:p>
            <a:r>
              <a:rPr lang="en-US" dirty="0"/>
              <a:t>segmented MLI blanket, sits between the outer vessel and optical bench. The vacuum pump set consists of two ATH</a:t>
            </a:r>
          </a:p>
          <a:p>
            <a:r>
              <a:rPr lang="en-US" dirty="0"/>
              <a:t>2303M Turbo pumps each backed by an ACP 40 roots pump, one set mounted on each door, as shown in Figure 3. The</a:t>
            </a:r>
          </a:p>
          <a:p>
            <a:r>
              <a:rPr lang="en-US" dirty="0"/>
              <a:t>pressure achieved in 24 hours after evacuation begins is in the mid 10-5 mbar. Base pressure when warm is in the 10-6</a:t>
            </a:r>
          </a:p>
          <a:p>
            <a:r>
              <a:rPr lang="en-US" dirty="0"/>
              <a:t>mbar range, which then drops into the 10-7 mbar range when cold.</a:t>
            </a:r>
          </a:p>
          <a:p>
            <a:r>
              <a:rPr lang="en-US" dirty="0"/>
              <a:t>The MOONS cold mass is made up of, approximately, 500 kg of 6082 aluminum radiation shield, 1800 kg of 6082</a:t>
            </a:r>
          </a:p>
          <a:p>
            <a:r>
              <a:rPr lang="en-US" dirty="0"/>
              <a:t>aluminum optical bench and 1400 kg of glass optics and mounts. This is cooled to an average temperature of 135 K in 48</a:t>
            </a:r>
          </a:p>
          <a:p>
            <a:r>
              <a:rPr lang="en-US" dirty="0"/>
              <a:t>hours using a liquid nitrogen precool system. The system consists of a high level ‘bath’ manifold with the exhaust fed</a:t>
            </a:r>
          </a:p>
          <a:p>
            <a:r>
              <a:rPr lang="en-US" dirty="0"/>
              <a:t>directly to atmosphere. The bath manifold feeds 8 pairs of pads on the optical bench and 2 pairs of pads on the radiation</a:t>
            </a:r>
          </a:p>
          <a:p>
            <a:r>
              <a:rPr lang="en-US" dirty="0"/>
              <a:t>shield. The pads are filled simultaneously by the bath manifold and are spaced over the optical bench to give a uniform</a:t>
            </a:r>
          </a:p>
          <a:p>
            <a:r>
              <a:rPr lang="en-US" dirty="0"/>
              <a:t>cooling across the bench. At the telescope the system will be fed via liquid nitrogen dewars, and an automated</a:t>
            </a:r>
          </a:p>
          <a:p>
            <a:r>
              <a:rPr lang="en-US" dirty="0"/>
              <a:t>switchover system will be used, to allow cooling to take place overnight with minimal intervention.</a:t>
            </a:r>
          </a:p>
          <a:p>
            <a:r>
              <a:rPr lang="en-US" dirty="0"/>
              <a:t>Once the system reaches a set of defined temperatures, the precool switches itself off and the temperature is held cold</a:t>
            </a:r>
          </a:p>
          <a:p>
            <a:r>
              <a:rPr lang="en-US" dirty="0"/>
              <a:t>using 3 </a:t>
            </a:r>
            <a:r>
              <a:rPr lang="en-US" dirty="0" err="1"/>
              <a:t>Cryomech</a:t>
            </a:r>
            <a:r>
              <a:rPr lang="en-US" dirty="0"/>
              <a:t> 10MD cryocoolers. Two of these are directly attached to the radiation shield and the third to the</a:t>
            </a:r>
          </a:p>
          <a:p>
            <a:r>
              <a:rPr lang="en-US" dirty="0"/>
              <a:t>optical bench. The bench is set to run at 134 K in deference to the CCD detectors which are not permitted to drop below</a:t>
            </a:r>
          </a:p>
          <a:p>
            <a:r>
              <a:rPr lang="en-US" dirty="0"/>
              <a:t>130 K. The radiation shield is allowed to cool in an uncontrolled manner and settles out at 76-120 K. The single</a:t>
            </a:r>
          </a:p>
          <a:p>
            <a:r>
              <a:rPr lang="en-US" dirty="0"/>
              <a:t>cryocooler is responsible for cooling a large mass and so there is a relatively large time constant required for changes to</a:t>
            </a:r>
          </a:p>
          <a:p>
            <a:r>
              <a:rPr lang="en-US" dirty="0"/>
              <a:t>the bench temperature. It is worth noting that the infrared detectors are cooled to their operating temperature, 40 K, using</a:t>
            </a:r>
          </a:p>
          <a:p>
            <a:r>
              <a:rPr lang="en-US" dirty="0"/>
              <a:t>a controlled ramp once the pre-cooling is complete. This ensure they are not exposed to dangerous thermal shocks.</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1E3F41-BE06-4DE3-A191-16FB7717111A}" type="slidenum">
              <a:rPr kumimoji="0" lang="de-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de-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80828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MOONS 7 Tons Cold Mass xxx KG at 130K</a:t>
            </a:r>
            <a:br>
              <a:rPr lang="en-US" dirty="0"/>
            </a:br>
            <a:br>
              <a:rPr lang="en-US" dirty="0"/>
            </a:br>
            <a:r>
              <a:rPr lang="en-US" dirty="0"/>
              <a:t>Figure 2: Left, vacuum </a:t>
            </a:r>
            <a:r>
              <a:rPr lang="en-US" dirty="0" err="1"/>
              <a:t>fibre</a:t>
            </a:r>
            <a:r>
              <a:rPr lang="en-US" dirty="0"/>
              <a:t> feedthroughs on common flange. Right, slit assembly inside cryostat.</a:t>
            </a:r>
          </a:p>
          <a:p>
            <a:r>
              <a:rPr lang="en-US" dirty="0"/>
              <a:t>In addition to the optical subsystems all the electrical services and various cold fingers are mounted on the optical bench</a:t>
            </a:r>
          </a:p>
          <a:p>
            <a:r>
              <a:rPr lang="en-US" dirty="0"/>
              <a:t>to provide power, control, and appropriate cooling.</a:t>
            </a:r>
          </a:p>
          <a:p>
            <a:r>
              <a:rPr lang="en-US" dirty="0"/>
              <a:t>3. CRYOGENIC AND VACUUM SYSTEM OVERVIEW</a:t>
            </a:r>
          </a:p>
          <a:p>
            <a:r>
              <a:rPr lang="en-US" dirty="0"/>
              <a:t>The MOONS vacuum chamber is around 2.3 m long, 2.2 m width, and 3.5 m high, with an internal volume of around 18</a:t>
            </a:r>
          </a:p>
          <a:p>
            <a:r>
              <a:rPr lang="en-US" dirty="0"/>
              <a:t>m3. It is a welded construction made from 5083 aluminum. The vessel consists of a central section with mounting feet to</a:t>
            </a:r>
          </a:p>
          <a:p>
            <a:r>
              <a:rPr lang="en-US" dirty="0"/>
              <a:t>the Nasmyth platform, within which the optical bench is mounted. This is then completed by two clamshell doors, that</a:t>
            </a:r>
          </a:p>
          <a:p>
            <a:r>
              <a:rPr lang="en-US" dirty="0"/>
              <a:t>attach either side of the central section, to form the enclosure. A similarly constructed radiation shield, wrapped in a</a:t>
            </a:r>
          </a:p>
          <a:p>
            <a:r>
              <a:rPr lang="en-US" dirty="0"/>
              <a:t>segmented MLI blanket, sits between the outer vessel and optical bench. The vacuum pump set consists of two ATH</a:t>
            </a:r>
          </a:p>
          <a:p>
            <a:r>
              <a:rPr lang="en-US" dirty="0"/>
              <a:t>2303M Turbo pumps each backed by an ACP 40 roots pump, one set mounted on each door, as shown in Figure 3. The</a:t>
            </a:r>
          </a:p>
          <a:p>
            <a:r>
              <a:rPr lang="en-US" dirty="0"/>
              <a:t>pressure achieved in 24 hours after evacuation begins is in the mid 10-5 mbar. Base pressure when warm is in the 10-6</a:t>
            </a:r>
          </a:p>
          <a:p>
            <a:r>
              <a:rPr lang="en-US" dirty="0"/>
              <a:t>mbar range, which then drops into the 10-7 mbar range when cold.</a:t>
            </a:r>
          </a:p>
          <a:p>
            <a:r>
              <a:rPr lang="en-US" dirty="0"/>
              <a:t>The MOONS cold mass is made up of, approximately, 500 kg of 6082 aluminum radiation shield, 1800 kg of 6082</a:t>
            </a:r>
          </a:p>
          <a:p>
            <a:r>
              <a:rPr lang="en-US" dirty="0"/>
              <a:t>aluminum optical bench and 1400 kg of glass optics and mounts. This is cooled to an average temperature of 135 K in 48</a:t>
            </a:r>
          </a:p>
          <a:p>
            <a:r>
              <a:rPr lang="en-US" dirty="0"/>
              <a:t>hours using a liquid nitrogen precool system. The system consists of a high level ‘bath’ manifold with the exhaust fed</a:t>
            </a:r>
          </a:p>
          <a:p>
            <a:r>
              <a:rPr lang="en-US" dirty="0"/>
              <a:t>directly to atmosphere. The bath manifold feeds 8 pairs of pads on the optical bench and 2 pairs of pads on the radiation</a:t>
            </a:r>
          </a:p>
          <a:p>
            <a:r>
              <a:rPr lang="en-US" dirty="0"/>
              <a:t>shield. The pads are filled simultaneously by the bath manifold and are spaced over the optical bench to give a uniform</a:t>
            </a:r>
          </a:p>
          <a:p>
            <a:r>
              <a:rPr lang="en-US" dirty="0"/>
              <a:t>cooling across the bench. At the telescope the system will be fed via liquid nitrogen dewars, and an automated</a:t>
            </a:r>
          </a:p>
          <a:p>
            <a:r>
              <a:rPr lang="en-US" dirty="0"/>
              <a:t>switchover system will be used, to allow cooling to take place overnight with minimal intervention.</a:t>
            </a:r>
          </a:p>
          <a:p>
            <a:r>
              <a:rPr lang="en-US" dirty="0"/>
              <a:t>Once the system reaches a set of defined temperatures, the precool switches itself off and the temperature is held cold</a:t>
            </a:r>
          </a:p>
          <a:p>
            <a:r>
              <a:rPr lang="en-US" dirty="0"/>
              <a:t>using 3 </a:t>
            </a:r>
            <a:r>
              <a:rPr lang="en-US" dirty="0" err="1"/>
              <a:t>Cryomech</a:t>
            </a:r>
            <a:r>
              <a:rPr lang="en-US" dirty="0"/>
              <a:t> 10MD cryocoolers. Two of these are directly attached to the radiation shield and the third to the</a:t>
            </a:r>
          </a:p>
          <a:p>
            <a:r>
              <a:rPr lang="en-US" dirty="0"/>
              <a:t>optical bench. The bench is set to run at 134 K in deference to the CCD detectors which are not permitted to drop below</a:t>
            </a:r>
          </a:p>
          <a:p>
            <a:r>
              <a:rPr lang="en-US" dirty="0"/>
              <a:t>130 K. The radiation shield is allowed to cool in an uncontrolled manner and settles out at 76-120 K. The single</a:t>
            </a:r>
          </a:p>
          <a:p>
            <a:r>
              <a:rPr lang="en-US" dirty="0"/>
              <a:t>cryocooler is responsible for cooling a large mass and so there is a relatively large time constant required for changes to</a:t>
            </a:r>
          </a:p>
          <a:p>
            <a:r>
              <a:rPr lang="en-US" dirty="0"/>
              <a:t>the bench temperature. It is worth noting that the infrared detectors are cooled to their operating temperature, 40 K, using</a:t>
            </a:r>
          </a:p>
          <a:p>
            <a:r>
              <a:rPr lang="en-US" dirty="0"/>
              <a:t>a controlled ramp once the pre-cooling is complete. This ensure they are not exposed to dangerous thermal shocks.</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1E3F41-BE06-4DE3-A191-16FB7717111A}" type="slidenum">
              <a:rPr kumimoji="0" lang="de-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de-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10409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MOONS 7 Tons Cold Mass xxx KG at 130K</a:t>
            </a:r>
            <a:br>
              <a:rPr lang="en-US" dirty="0"/>
            </a:br>
            <a:br>
              <a:rPr lang="en-US" dirty="0"/>
            </a:br>
            <a:r>
              <a:rPr lang="en-US" dirty="0"/>
              <a:t>Figure 2: Left, vacuum </a:t>
            </a:r>
            <a:r>
              <a:rPr lang="en-US" dirty="0" err="1"/>
              <a:t>fibre</a:t>
            </a:r>
            <a:r>
              <a:rPr lang="en-US" dirty="0"/>
              <a:t> feedthroughs on common flange. Right, slit assembly inside cryostat.</a:t>
            </a:r>
          </a:p>
          <a:p>
            <a:r>
              <a:rPr lang="en-US" dirty="0"/>
              <a:t>In addition to the optical subsystems all the electrical services and various cold fingers are mounted on the optical bench</a:t>
            </a:r>
          </a:p>
          <a:p>
            <a:r>
              <a:rPr lang="en-US" dirty="0"/>
              <a:t>to provide power, control, and appropriate cooling.</a:t>
            </a:r>
          </a:p>
          <a:p>
            <a:r>
              <a:rPr lang="en-US" dirty="0"/>
              <a:t>3. CRYOGENIC AND VACUUM SYSTEM OVERVIEW</a:t>
            </a:r>
          </a:p>
          <a:p>
            <a:r>
              <a:rPr lang="en-US" dirty="0"/>
              <a:t>The MOONS vacuum chamber is around 2.3 m long, 2.2 m width, and 3.5 m high, with an internal volume of around 18</a:t>
            </a:r>
          </a:p>
          <a:p>
            <a:r>
              <a:rPr lang="en-US" dirty="0"/>
              <a:t>m3. It is a welded construction made from 5083 aluminum. The vessel consists of a central section with mounting feet to</a:t>
            </a:r>
          </a:p>
          <a:p>
            <a:r>
              <a:rPr lang="en-US" dirty="0"/>
              <a:t>the Nasmyth platform, within which the optical bench is mounted. This is then completed by two clamshell doors, that</a:t>
            </a:r>
          </a:p>
          <a:p>
            <a:r>
              <a:rPr lang="en-US" dirty="0"/>
              <a:t>attach either side of the central section, to form the enclosure. A similarly constructed radiation shield, wrapped in a</a:t>
            </a:r>
          </a:p>
          <a:p>
            <a:r>
              <a:rPr lang="en-US" dirty="0"/>
              <a:t>segmented MLI blanket, sits between the outer vessel and optical bench. The vacuum pump set consists of two ATH</a:t>
            </a:r>
          </a:p>
          <a:p>
            <a:r>
              <a:rPr lang="en-US" dirty="0"/>
              <a:t>2303M Turbo pumps each backed by an ACP 40 roots pump, one set mounted on each door, as shown in Figure 3. The</a:t>
            </a:r>
          </a:p>
          <a:p>
            <a:r>
              <a:rPr lang="en-US" dirty="0"/>
              <a:t>pressure achieved in 24 hours after evacuation begins is in the mid 10-5 mbar. Base pressure when warm is in the 10-6</a:t>
            </a:r>
          </a:p>
          <a:p>
            <a:r>
              <a:rPr lang="en-US" dirty="0"/>
              <a:t>mbar range, which then drops into the 10-7 mbar range when cold.</a:t>
            </a:r>
          </a:p>
          <a:p>
            <a:r>
              <a:rPr lang="en-US" dirty="0"/>
              <a:t>The MOONS cold mass is made up of, approximately, 500 kg of 6082 aluminum radiation shield, 1800 kg of 6082</a:t>
            </a:r>
          </a:p>
          <a:p>
            <a:r>
              <a:rPr lang="en-US" dirty="0"/>
              <a:t>aluminum optical bench and 1400 kg of glass optics and mounts. This is cooled to an average temperature of 135 K in 48</a:t>
            </a:r>
          </a:p>
          <a:p>
            <a:r>
              <a:rPr lang="en-US" dirty="0"/>
              <a:t>hours using a liquid nitrogen precool system. The system consists of a high level ‘bath’ manifold with the exhaust fed</a:t>
            </a:r>
          </a:p>
          <a:p>
            <a:r>
              <a:rPr lang="en-US" dirty="0"/>
              <a:t>directly to atmosphere. The bath manifold feeds 8 pairs of pads on the optical bench and 2 pairs of pads on the radiation</a:t>
            </a:r>
          </a:p>
          <a:p>
            <a:r>
              <a:rPr lang="en-US" dirty="0"/>
              <a:t>shield. The pads are filled simultaneously by the bath manifold and are spaced over the optical bench to give a uniform</a:t>
            </a:r>
          </a:p>
          <a:p>
            <a:r>
              <a:rPr lang="en-US" dirty="0"/>
              <a:t>cooling across the bench. At the telescope the system will be fed via liquid nitrogen dewars, and an automated</a:t>
            </a:r>
          </a:p>
          <a:p>
            <a:r>
              <a:rPr lang="en-US" dirty="0"/>
              <a:t>switchover system will be used, to allow cooling to take place overnight with minimal intervention.</a:t>
            </a:r>
          </a:p>
          <a:p>
            <a:r>
              <a:rPr lang="en-US" dirty="0"/>
              <a:t>Once the system reaches a set of defined temperatures, the precool switches itself off and the temperature is held cold</a:t>
            </a:r>
          </a:p>
          <a:p>
            <a:r>
              <a:rPr lang="en-US" dirty="0"/>
              <a:t>using 3 </a:t>
            </a:r>
            <a:r>
              <a:rPr lang="en-US" dirty="0" err="1"/>
              <a:t>Cryomech</a:t>
            </a:r>
            <a:r>
              <a:rPr lang="en-US" dirty="0"/>
              <a:t> 10MD cryocoolers. Two of these are directly attached to the radiation shield and the third to the</a:t>
            </a:r>
          </a:p>
          <a:p>
            <a:r>
              <a:rPr lang="en-US" dirty="0"/>
              <a:t>optical bench. The bench is set to run at 134 K in deference to the CCD detectors which are not permitted to drop below</a:t>
            </a:r>
          </a:p>
          <a:p>
            <a:r>
              <a:rPr lang="en-US" dirty="0"/>
              <a:t>130 K. The radiation shield is allowed to cool in an uncontrolled manner and settles out at 76-120 K. The single</a:t>
            </a:r>
          </a:p>
          <a:p>
            <a:r>
              <a:rPr lang="en-US" dirty="0"/>
              <a:t>cryocooler is responsible for cooling a large mass and so there is a relatively large time constant required for changes to</a:t>
            </a:r>
          </a:p>
          <a:p>
            <a:r>
              <a:rPr lang="en-US" dirty="0"/>
              <a:t>the bench temperature. It is worth noting that the infrared detectors are cooled to their operating temperature, 40 K, using</a:t>
            </a:r>
          </a:p>
          <a:p>
            <a:r>
              <a:rPr lang="en-US" dirty="0"/>
              <a:t>a controlled ramp once the pre-cooling is complete. This ensure they are not exposed to dangerous thermal shocks.</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1E3F41-BE06-4DE3-A191-16FB7717111A}" type="slidenum">
              <a:rPr kumimoji="0" lang="de-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de-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14774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MOONS 7 Tons Cold Mass xxx KG at 130K</a:t>
            </a:r>
            <a:br>
              <a:rPr lang="en-US" dirty="0"/>
            </a:br>
            <a:br>
              <a:rPr lang="en-US" dirty="0"/>
            </a:br>
            <a:r>
              <a:rPr lang="en-US" dirty="0"/>
              <a:t>Figure 2: Left, vacuum </a:t>
            </a:r>
            <a:r>
              <a:rPr lang="en-US" dirty="0" err="1"/>
              <a:t>fibre</a:t>
            </a:r>
            <a:r>
              <a:rPr lang="en-US" dirty="0"/>
              <a:t> feedthroughs on common flange. Right, slit assembly inside cryostat.</a:t>
            </a:r>
          </a:p>
          <a:p>
            <a:r>
              <a:rPr lang="en-US" dirty="0"/>
              <a:t>In addition to the optical subsystems all the electrical services and various cold fingers are mounted on the optical bench</a:t>
            </a:r>
          </a:p>
          <a:p>
            <a:r>
              <a:rPr lang="en-US" dirty="0"/>
              <a:t>to provide power, control, and appropriate cooling.</a:t>
            </a:r>
          </a:p>
          <a:p>
            <a:r>
              <a:rPr lang="en-US" dirty="0"/>
              <a:t>3. CRYOGENIC AND VACUUM SYSTEM OVERVIEW</a:t>
            </a:r>
          </a:p>
          <a:p>
            <a:r>
              <a:rPr lang="en-US" dirty="0"/>
              <a:t>The MOONS vacuum chamber is around 2.3 m long, 2.2 m width, and 3.5 m high, with an internal volume of around 18</a:t>
            </a:r>
          </a:p>
          <a:p>
            <a:r>
              <a:rPr lang="en-US" dirty="0"/>
              <a:t>m3. It is a welded construction made from 5083 aluminum. The vessel consists of a central section with mounting feet to</a:t>
            </a:r>
          </a:p>
          <a:p>
            <a:r>
              <a:rPr lang="en-US" dirty="0"/>
              <a:t>the Nasmyth platform, within which the optical bench is mounted. This is then completed by two clamshell doors, that</a:t>
            </a:r>
          </a:p>
          <a:p>
            <a:r>
              <a:rPr lang="en-US" dirty="0"/>
              <a:t>attach either side of the central section, to form the enclosure. A similarly constructed radiation shield, wrapped in a</a:t>
            </a:r>
          </a:p>
          <a:p>
            <a:r>
              <a:rPr lang="en-US" dirty="0"/>
              <a:t>segmented MLI blanket, sits between the outer vessel and optical bench. The vacuum pump set consists of two ATH</a:t>
            </a:r>
          </a:p>
          <a:p>
            <a:r>
              <a:rPr lang="en-US" dirty="0"/>
              <a:t>2303M Turbo pumps each backed by an ACP 40 roots pump, one set mounted on each door, as shown in Figure 3. The</a:t>
            </a:r>
          </a:p>
          <a:p>
            <a:r>
              <a:rPr lang="en-US" dirty="0"/>
              <a:t>pressure achieved in 24 hours after evacuation begins is in the mid 10-5 mbar. Base pressure when warm is in the 10-6</a:t>
            </a:r>
          </a:p>
          <a:p>
            <a:r>
              <a:rPr lang="en-US" dirty="0"/>
              <a:t>mbar range, which then drops into the 10-7 mbar range when cold.</a:t>
            </a:r>
          </a:p>
          <a:p>
            <a:r>
              <a:rPr lang="en-US" dirty="0"/>
              <a:t>The MOONS cold mass is made up of, approximately, 500 kg of 6082 aluminum radiation shield, 1800 kg of 6082</a:t>
            </a:r>
          </a:p>
          <a:p>
            <a:r>
              <a:rPr lang="en-US" dirty="0"/>
              <a:t>aluminum optical bench and 1400 kg of glass optics and mounts. This is cooled to an average temperature of 135 K in 48</a:t>
            </a:r>
          </a:p>
          <a:p>
            <a:r>
              <a:rPr lang="en-US" dirty="0"/>
              <a:t>hours using a liquid nitrogen precool system. The system consists of a high level ‘bath’ manifold with the exhaust fed</a:t>
            </a:r>
          </a:p>
          <a:p>
            <a:r>
              <a:rPr lang="en-US" dirty="0"/>
              <a:t>directly to atmosphere. The bath manifold feeds 8 pairs of pads on the optical bench and 2 pairs of pads on the radiation</a:t>
            </a:r>
          </a:p>
          <a:p>
            <a:r>
              <a:rPr lang="en-US" dirty="0"/>
              <a:t>shield. The pads are filled simultaneously by the bath manifold and are spaced over the optical bench to give a uniform</a:t>
            </a:r>
          </a:p>
          <a:p>
            <a:r>
              <a:rPr lang="en-US" dirty="0"/>
              <a:t>cooling across the bench. At the telescope the system will be fed via liquid nitrogen dewars, and an automated</a:t>
            </a:r>
          </a:p>
          <a:p>
            <a:r>
              <a:rPr lang="en-US" dirty="0"/>
              <a:t>switchover system will be used, to allow cooling to take place overnight with minimal intervention.</a:t>
            </a:r>
          </a:p>
          <a:p>
            <a:r>
              <a:rPr lang="en-US" dirty="0"/>
              <a:t>Once the system reaches a set of defined temperatures, the precool switches itself off and the temperature is held cold</a:t>
            </a:r>
          </a:p>
          <a:p>
            <a:r>
              <a:rPr lang="en-US" dirty="0"/>
              <a:t>using 3 </a:t>
            </a:r>
            <a:r>
              <a:rPr lang="en-US" dirty="0" err="1"/>
              <a:t>Cryomech</a:t>
            </a:r>
            <a:r>
              <a:rPr lang="en-US" dirty="0"/>
              <a:t> 10MD cryocoolers. Two of these are directly attached to the radiation shield and the third to the</a:t>
            </a:r>
          </a:p>
          <a:p>
            <a:r>
              <a:rPr lang="en-US" dirty="0"/>
              <a:t>optical bench. The bench is set to run at 134 K in deference to the CCD detectors which are not permitted to drop below</a:t>
            </a:r>
          </a:p>
          <a:p>
            <a:r>
              <a:rPr lang="en-US" dirty="0"/>
              <a:t>130 K. The radiation shield is allowed to cool in an uncontrolled manner and settles out at 76-120 K. The single</a:t>
            </a:r>
          </a:p>
          <a:p>
            <a:r>
              <a:rPr lang="en-US" dirty="0"/>
              <a:t>cryocooler is responsible for cooling a large mass and so there is a relatively large time constant required for changes to</a:t>
            </a:r>
          </a:p>
          <a:p>
            <a:r>
              <a:rPr lang="en-US" dirty="0"/>
              <a:t>the bench temperature. It is worth noting that the infrared detectors are cooled to their operating temperature, 40 K, using</a:t>
            </a:r>
          </a:p>
          <a:p>
            <a:r>
              <a:rPr lang="en-US" dirty="0"/>
              <a:t>a controlled ramp once the pre-cooling is complete. This ensure they are not exposed to dangerous thermal shocks.</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1E3F41-BE06-4DE3-A191-16FB7717111A}" type="slidenum">
              <a:rPr kumimoji="0" lang="de-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de-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73089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MOONS 7 Tons Cold Mass xxx KG at 130K</a:t>
            </a:r>
            <a:br>
              <a:rPr lang="en-US" dirty="0"/>
            </a:br>
            <a:br>
              <a:rPr lang="en-US" dirty="0"/>
            </a:br>
            <a:r>
              <a:rPr lang="en-US" dirty="0"/>
              <a:t>Figure 2: Left, vacuum </a:t>
            </a:r>
            <a:r>
              <a:rPr lang="en-US" dirty="0" err="1"/>
              <a:t>fibre</a:t>
            </a:r>
            <a:r>
              <a:rPr lang="en-US" dirty="0"/>
              <a:t> feedthroughs on common flange. Right, slit assembly inside cryostat.</a:t>
            </a:r>
          </a:p>
          <a:p>
            <a:r>
              <a:rPr lang="en-US" dirty="0"/>
              <a:t>In addition to the optical subsystems all the electrical services and various cold fingers are mounted on the optical bench</a:t>
            </a:r>
          </a:p>
          <a:p>
            <a:r>
              <a:rPr lang="en-US" dirty="0"/>
              <a:t>to provide power, control, and appropriate cooling.</a:t>
            </a:r>
          </a:p>
          <a:p>
            <a:r>
              <a:rPr lang="en-US" dirty="0"/>
              <a:t>3. CRYOGENIC AND VACUUM SYSTEM OVERVIEW</a:t>
            </a:r>
          </a:p>
          <a:p>
            <a:r>
              <a:rPr lang="en-US" dirty="0"/>
              <a:t>The MOONS vacuum chamber is around 2.3 m long, 2.2 m width, and 3.5 m high, with an internal volume of around 18</a:t>
            </a:r>
          </a:p>
          <a:p>
            <a:r>
              <a:rPr lang="en-US" dirty="0"/>
              <a:t>m3. It is a welded construction made from 5083 aluminum. The vessel consists of a central section with mounting feet to</a:t>
            </a:r>
          </a:p>
          <a:p>
            <a:r>
              <a:rPr lang="en-US" dirty="0"/>
              <a:t>the Nasmyth platform, within which the optical bench is mounted. This is then completed by two clamshell doors, that</a:t>
            </a:r>
          </a:p>
          <a:p>
            <a:r>
              <a:rPr lang="en-US" dirty="0"/>
              <a:t>attach either side of the central section, to form the enclosure. A similarly constructed radiation shield, wrapped in a</a:t>
            </a:r>
          </a:p>
          <a:p>
            <a:r>
              <a:rPr lang="en-US" dirty="0"/>
              <a:t>segmented MLI blanket, sits between the outer vessel and optical bench. The vacuum pump set consists of two ATH</a:t>
            </a:r>
          </a:p>
          <a:p>
            <a:r>
              <a:rPr lang="en-US" dirty="0"/>
              <a:t>2303M Turbo pumps each backed by an ACP 40 roots pump, one set mounted on each door, as shown in Figure 3. The</a:t>
            </a:r>
          </a:p>
          <a:p>
            <a:r>
              <a:rPr lang="en-US" dirty="0"/>
              <a:t>pressure achieved in 24 hours after evacuation begins is in the mid 10-5 mbar. Base pressure when warm is in the 10-6</a:t>
            </a:r>
          </a:p>
          <a:p>
            <a:r>
              <a:rPr lang="en-US" dirty="0"/>
              <a:t>mbar range, which then drops into the 10-7 mbar range when cold.</a:t>
            </a:r>
          </a:p>
          <a:p>
            <a:r>
              <a:rPr lang="en-US" dirty="0"/>
              <a:t>The MOONS cold mass is made up of, approximately, 500 kg of 6082 aluminum radiation shield, 1800 kg of 6082</a:t>
            </a:r>
          </a:p>
          <a:p>
            <a:r>
              <a:rPr lang="en-US" dirty="0"/>
              <a:t>aluminum optical bench and 1400 kg of glass optics and mounts. This is cooled to an average temperature of 135 K in 48</a:t>
            </a:r>
          </a:p>
          <a:p>
            <a:r>
              <a:rPr lang="en-US" dirty="0"/>
              <a:t>hours using a liquid nitrogen precool system. The system consists of a high level ‘bath’ manifold with the exhaust fed</a:t>
            </a:r>
          </a:p>
          <a:p>
            <a:r>
              <a:rPr lang="en-US" dirty="0"/>
              <a:t>directly to atmosphere. The bath manifold feeds 8 pairs of pads on the optical bench and 2 pairs of pads on the radiation</a:t>
            </a:r>
          </a:p>
          <a:p>
            <a:r>
              <a:rPr lang="en-US" dirty="0"/>
              <a:t>shield. The pads are filled simultaneously by the bath manifold and are spaced over the optical bench to give a uniform</a:t>
            </a:r>
          </a:p>
          <a:p>
            <a:r>
              <a:rPr lang="en-US" dirty="0"/>
              <a:t>cooling across the bench. At the telescope the system will be fed via liquid nitrogen dewars, and an automated</a:t>
            </a:r>
          </a:p>
          <a:p>
            <a:r>
              <a:rPr lang="en-US" dirty="0"/>
              <a:t>switchover system will be used, to allow cooling to take place overnight with minimal intervention.</a:t>
            </a:r>
          </a:p>
          <a:p>
            <a:r>
              <a:rPr lang="en-US" dirty="0"/>
              <a:t>Once the system reaches a set of defined temperatures, the precool switches itself off and the temperature is held cold</a:t>
            </a:r>
          </a:p>
          <a:p>
            <a:r>
              <a:rPr lang="en-US" dirty="0"/>
              <a:t>using 3 </a:t>
            </a:r>
            <a:r>
              <a:rPr lang="en-US" dirty="0" err="1"/>
              <a:t>Cryomech</a:t>
            </a:r>
            <a:r>
              <a:rPr lang="en-US" dirty="0"/>
              <a:t> 10MD cryocoolers. Two of these are directly attached to the radiation shield and the third to the</a:t>
            </a:r>
          </a:p>
          <a:p>
            <a:r>
              <a:rPr lang="en-US" dirty="0"/>
              <a:t>optical bench. The bench is set to run at 134 K in deference to the CCD detectors which are not permitted to drop below</a:t>
            </a:r>
          </a:p>
          <a:p>
            <a:r>
              <a:rPr lang="en-US" dirty="0"/>
              <a:t>130 K. The radiation shield is allowed to cool in an uncontrolled manner and settles out at 76-120 K. The single</a:t>
            </a:r>
          </a:p>
          <a:p>
            <a:r>
              <a:rPr lang="en-US" dirty="0"/>
              <a:t>cryocooler is responsible for cooling a large mass and so there is a relatively large time constant required for changes to</a:t>
            </a:r>
          </a:p>
          <a:p>
            <a:r>
              <a:rPr lang="en-US" dirty="0"/>
              <a:t>the bench temperature. It is worth noting that the infrared detectors are cooled to their operating temperature, 40 K, using</a:t>
            </a:r>
          </a:p>
          <a:p>
            <a:r>
              <a:rPr lang="en-US" dirty="0"/>
              <a:t>a controlled ramp once the pre-cooling is complete. This ensure they are not exposed to dangerous thermal shocks.</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1E3F41-BE06-4DE3-A191-16FB7717111A}" type="slidenum">
              <a:rPr kumimoji="0" lang="de-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de-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36322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MOONS 7 Tons Cold Mass xxx KG at 130K</a:t>
            </a:r>
            <a:br>
              <a:rPr lang="en-US" dirty="0"/>
            </a:br>
            <a:br>
              <a:rPr lang="en-US" dirty="0"/>
            </a:br>
            <a:r>
              <a:rPr lang="en-US" dirty="0"/>
              <a:t>Figure 2: Left, vacuum </a:t>
            </a:r>
            <a:r>
              <a:rPr lang="en-US" dirty="0" err="1"/>
              <a:t>fibre</a:t>
            </a:r>
            <a:r>
              <a:rPr lang="en-US" dirty="0"/>
              <a:t> feedthroughs on common flange. Right, slit assembly inside cryostat.</a:t>
            </a:r>
          </a:p>
          <a:p>
            <a:r>
              <a:rPr lang="en-US" dirty="0"/>
              <a:t>In addition to the optical subsystems all the electrical services and various cold fingers are mounted on the optical bench</a:t>
            </a:r>
          </a:p>
          <a:p>
            <a:r>
              <a:rPr lang="en-US" dirty="0"/>
              <a:t>to provide power, control, and appropriate cooling.</a:t>
            </a:r>
          </a:p>
          <a:p>
            <a:r>
              <a:rPr lang="en-US" dirty="0"/>
              <a:t>3. CRYOGENIC AND VACUUM SYSTEM OVERVIEW</a:t>
            </a:r>
          </a:p>
          <a:p>
            <a:r>
              <a:rPr lang="en-US" dirty="0"/>
              <a:t>The MOONS vacuum chamber is around 2.3 m long, 2.2 m width, and 3.5 m high, with an internal volume of around 18</a:t>
            </a:r>
          </a:p>
          <a:p>
            <a:r>
              <a:rPr lang="en-US" dirty="0"/>
              <a:t>m3. It is a welded construction made from 5083 aluminum. The vessel consists of a central section with mounting feet to</a:t>
            </a:r>
          </a:p>
          <a:p>
            <a:r>
              <a:rPr lang="en-US" dirty="0"/>
              <a:t>the Nasmyth platform, within which the optical bench is mounted. This is then completed by two clamshell doors, that</a:t>
            </a:r>
          </a:p>
          <a:p>
            <a:r>
              <a:rPr lang="en-US" dirty="0"/>
              <a:t>attach either side of the central section, to form the enclosure. A similarly constructed radiation shield, wrapped in a</a:t>
            </a:r>
          </a:p>
          <a:p>
            <a:r>
              <a:rPr lang="en-US" dirty="0"/>
              <a:t>segmented MLI blanket, sits between the outer vessel and optical bench. The vacuum pump set consists of two ATH</a:t>
            </a:r>
          </a:p>
          <a:p>
            <a:r>
              <a:rPr lang="en-US" dirty="0"/>
              <a:t>2303M Turbo pumps each backed by an ACP 40 roots pump, one set mounted on each door, as shown in Figure 3. The</a:t>
            </a:r>
          </a:p>
          <a:p>
            <a:r>
              <a:rPr lang="en-US" dirty="0"/>
              <a:t>pressure achieved in 24 hours after evacuation begins is in the mid 10-5 mbar. Base pressure when warm is in the 10-6</a:t>
            </a:r>
          </a:p>
          <a:p>
            <a:r>
              <a:rPr lang="en-US" dirty="0"/>
              <a:t>mbar range, which then drops into the 10-7 mbar range when cold.</a:t>
            </a:r>
          </a:p>
          <a:p>
            <a:r>
              <a:rPr lang="en-US" dirty="0"/>
              <a:t>The MOONS cold mass is made up of, approximately, 500 kg of 6082 aluminum radiation shield, 1800 kg of 6082</a:t>
            </a:r>
          </a:p>
          <a:p>
            <a:r>
              <a:rPr lang="en-US" dirty="0"/>
              <a:t>aluminum optical bench and 1400 kg of glass optics and mounts. This is cooled to an average temperature of 135 K in 48</a:t>
            </a:r>
          </a:p>
          <a:p>
            <a:r>
              <a:rPr lang="en-US" dirty="0"/>
              <a:t>hours using a liquid nitrogen precool system. The system consists of a high level ‘bath’ manifold with the exhaust fed</a:t>
            </a:r>
          </a:p>
          <a:p>
            <a:r>
              <a:rPr lang="en-US" dirty="0"/>
              <a:t>directly to atmosphere. The bath manifold feeds 8 pairs of pads on the optical bench and 2 pairs of pads on the radiation</a:t>
            </a:r>
          </a:p>
          <a:p>
            <a:r>
              <a:rPr lang="en-US" dirty="0"/>
              <a:t>shield. The pads are filled simultaneously by the bath manifold and are spaced over the optical bench to give a uniform</a:t>
            </a:r>
          </a:p>
          <a:p>
            <a:r>
              <a:rPr lang="en-US" dirty="0"/>
              <a:t>cooling across the bench. At the telescope the system will be fed via liquid nitrogen dewars, and an automated</a:t>
            </a:r>
          </a:p>
          <a:p>
            <a:r>
              <a:rPr lang="en-US" dirty="0"/>
              <a:t>switchover system will be used, to allow cooling to take place overnight with minimal intervention.</a:t>
            </a:r>
          </a:p>
          <a:p>
            <a:r>
              <a:rPr lang="en-US" dirty="0"/>
              <a:t>Once the system reaches a set of defined temperatures, the precool switches itself off and the temperature is held cold</a:t>
            </a:r>
          </a:p>
          <a:p>
            <a:r>
              <a:rPr lang="en-US" dirty="0"/>
              <a:t>using 3 </a:t>
            </a:r>
            <a:r>
              <a:rPr lang="en-US" dirty="0" err="1"/>
              <a:t>Cryomech</a:t>
            </a:r>
            <a:r>
              <a:rPr lang="en-US" dirty="0"/>
              <a:t> 10MD cryocoolers. Two of these are directly attached to the radiation shield and the third to the</a:t>
            </a:r>
          </a:p>
          <a:p>
            <a:r>
              <a:rPr lang="en-US" dirty="0"/>
              <a:t>optical bench. The bench is set to run at 134 K in deference to the CCD detectors which are not permitted to drop below</a:t>
            </a:r>
          </a:p>
          <a:p>
            <a:r>
              <a:rPr lang="en-US" dirty="0"/>
              <a:t>130 K. The radiation shield is allowed to cool in an uncontrolled manner and settles out at 76-120 K. The single</a:t>
            </a:r>
          </a:p>
          <a:p>
            <a:r>
              <a:rPr lang="en-US" dirty="0"/>
              <a:t>cryocooler is responsible for cooling a large mass and so there is a relatively large time constant required for changes to</a:t>
            </a:r>
          </a:p>
          <a:p>
            <a:r>
              <a:rPr lang="en-US" dirty="0"/>
              <a:t>the bench temperature. It is worth noting that the infrared detectors are cooled to their operating temperature, 40 K, using</a:t>
            </a:r>
          </a:p>
          <a:p>
            <a:r>
              <a:rPr lang="en-US" dirty="0"/>
              <a:t>a controlled ramp once the pre-cooling is complete. This ensure they are not exposed to dangerous thermal shocks.</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1E3F41-BE06-4DE3-A191-16FB7717111A}" type="slidenum">
              <a:rPr kumimoji="0" lang="de-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de-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2673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MOONS 7 Tons Cold Mass xxx KG at 130K</a:t>
            </a:r>
            <a:br>
              <a:rPr lang="en-US" dirty="0"/>
            </a:br>
            <a:br>
              <a:rPr lang="en-US" dirty="0"/>
            </a:br>
            <a:r>
              <a:rPr lang="en-US" dirty="0"/>
              <a:t>Figure 2: Left, vacuum </a:t>
            </a:r>
            <a:r>
              <a:rPr lang="en-US" dirty="0" err="1"/>
              <a:t>fibre</a:t>
            </a:r>
            <a:r>
              <a:rPr lang="en-US" dirty="0"/>
              <a:t> feedthroughs on common flange. Right, slit assembly inside cryostat.</a:t>
            </a:r>
          </a:p>
          <a:p>
            <a:r>
              <a:rPr lang="en-US" dirty="0"/>
              <a:t>In addition to the optical subsystems all the electrical services and various cold fingers are mounted on the optical bench</a:t>
            </a:r>
          </a:p>
          <a:p>
            <a:r>
              <a:rPr lang="en-US" dirty="0"/>
              <a:t>to provide power, control, and appropriate cooling.</a:t>
            </a:r>
          </a:p>
          <a:p>
            <a:r>
              <a:rPr lang="en-US" dirty="0"/>
              <a:t>3. CRYOGENIC AND VACUUM SYSTEM OVERVIEW</a:t>
            </a:r>
          </a:p>
          <a:p>
            <a:r>
              <a:rPr lang="en-US" dirty="0"/>
              <a:t>The MOONS vacuum chamber is around 2.3 m long, 2.2 m width, and 3.5 m high, with an internal volume of around 18</a:t>
            </a:r>
          </a:p>
          <a:p>
            <a:r>
              <a:rPr lang="en-US" dirty="0"/>
              <a:t>m3. It is a welded construction made from 5083 aluminum. The vessel consists of a central section with mounting feet to</a:t>
            </a:r>
          </a:p>
          <a:p>
            <a:r>
              <a:rPr lang="en-US" dirty="0"/>
              <a:t>the Nasmyth platform, within which the optical bench is mounted. This is then completed by two clamshell doors, that</a:t>
            </a:r>
          </a:p>
          <a:p>
            <a:r>
              <a:rPr lang="en-US" dirty="0"/>
              <a:t>attach either side of the central section, to form the enclosure. A similarly constructed radiation shield, wrapped in a</a:t>
            </a:r>
          </a:p>
          <a:p>
            <a:r>
              <a:rPr lang="en-US" dirty="0"/>
              <a:t>segmented MLI blanket, sits between the outer vessel and optical bench. The vacuum pump set consists of two ATH</a:t>
            </a:r>
          </a:p>
          <a:p>
            <a:r>
              <a:rPr lang="en-US" dirty="0"/>
              <a:t>2303M Turbo pumps each backed by an ACP 40 roots pump, one set mounted on each door, as shown in Figure 3. The</a:t>
            </a:r>
          </a:p>
          <a:p>
            <a:r>
              <a:rPr lang="en-US" dirty="0"/>
              <a:t>pressure achieved in 24 hours after evacuation begins is in the mid 10-5 mbar. Base pressure when warm is in the 10-6</a:t>
            </a:r>
          </a:p>
          <a:p>
            <a:r>
              <a:rPr lang="en-US" dirty="0"/>
              <a:t>mbar range, which then drops into the 10-7 mbar range when cold.</a:t>
            </a:r>
          </a:p>
          <a:p>
            <a:r>
              <a:rPr lang="en-US" dirty="0"/>
              <a:t>The MOONS cold mass is made up of, approximately, 500 kg of 6082 aluminum radiation shield, 1800 kg of 6082</a:t>
            </a:r>
          </a:p>
          <a:p>
            <a:r>
              <a:rPr lang="en-US" dirty="0"/>
              <a:t>aluminum optical bench and 1400 kg of glass optics and mounts. This is cooled to an average temperature of 135 K in 48</a:t>
            </a:r>
          </a:p>
          <a:p>
            <a:r>
              <a:rPr lang="en-US" dirty="0"/>
              <a:t>hours using a liquid nitrogen precool system. The system consists of a high level ‘bath’ manifold with the exhaust fed</a:t>
            </a:r>
          </a:p>
          <a:p>
            <a:r>
              <a:rPr lang="en-US" dirty="0"/>
              <a:t>directly to atmosphere. The bath manifold feeds 8 pairs of pads on the optical bench and 2 pairs of pads on the radiation</a:t>
            </a:r>
          </a:p>
          <a:p>
            <a:r>
              <a:rPr lang="en-US" dirty="0"/>
              <a:t>shield. The pads are filled simultaneously by the bath manifold and are spaced over the optical bench to give a uniform</a:t>
            </a:r>
          </a:p>
          <a:p>
            <a:r>
              <a:rPr lang="en-US" dirty="0"/>
              <a:t>cooling across the bench. At the telescope the system will be fed via liquid nitrogen dewars, and an automated</a:t>
            </a:r>
          </a:p>
          <a:p>
            <a:r>
              <a:rPr lang="en-US" dirty="0"/>
              <a:t>switchover system will be used, to allow cooling to take place overnight with minimal intervention.</a:t>
            </a:r>
          </a:p>
          <a:p>
            <a:r>
              <a:rPr lang="en-US" dirty="0"/>
              <a:t>Once the system reaches a set of defined temperatures, the precool switches itself off and the temperature is held cold</a:t>
            </a:r>
          </a:p>
          <a:p>
            <a:r>
              <a:rPr lang="en-US" dirty="0"/>
              <a:t>using 3 </a:t>
            </a:r>
            <a:r>
              <a:rPr lang="en-US" dirty="0" err="1"/>
              <a:t>Cryomech</a:t>
            </a:r>
            <a:r>
              <a:rPr lang="en-US" dirty="0"/>
              <a:t> 10MD cryocoolers. Two of these are directly attached to the radiation shield and the third to the</a:t>
            </a:r>
          </a:p>
          <a:p>
            <a:r>
              <a:rPr lang="en-US" dirty="0"/>
              <a:t>optical bench. The bench is set to run at 134 K in deference to the CCD detectors which are not permitted to drop below</a:t>
            </a:r>
          </a:p>
          <a:p>
            <a:r>
              <a:rPr lang="en-US" dirty="0"/>
              <a:t>130 K. The radiation shield is allowed to cool in an uncontrolled manner and settles out at 76-120 K. The single</a:t>
            </a:r>
          </a:p>
          <a:p>
            <a:r>
              <a:rPr lang="en-US" dirty="0"/>
              <a:t>cryocooler is responsible for cooling a large mass and so there is a relatively large time constant required for changes to</a:t>
            </a:r>
          </a:p>
          <a:p>
            <a:r>
              <a:rPr lang="en-US" dirty="0"/>
              <a:t>the bench temperature. It is worth noting that the infrared detectors are cooled to their operating temperature, 40 K, using</a:t>
            </a:r>
          </a:p>
          <a:p>
            <a:r>
              <a:rPr lang="en-US" dirty="0"/>
              <a:t>a controlled ramp once the pre-cooling is complete. This ensure they are not exposed to dangerous thermal shocks.</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1E3F41-BE06-4DE3-A191-16FB7717111A}" type="slidenum">
              <a:rPr kumimoji="0" lang="de-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de-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83469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MOONS 7 Tons Cold Mass xxx KG at 130K</a:t>
            </a:r>
            <a:br>
              <a:rPr lang="en-US" dirty="0"/>
            </a:br>
            <a:br>
              <a:rPr lang="en-US" dirty="0"/>
            </a:br>
            <a:r>
              <a:rPr lang="en-US" dirty="0"/>
              <a:t>Figure 2: Left, vacuum </a:t>
            </a:r>
            <a:r>
              <a:rPr lang="en-US" dirty="0" err="1"/>
              <a:t>fibre</a:t>
            </a:r>
            <a:r>
              <a:rPr lang="en-US" dirty="0"/>
              <a:t> feedthroughs on common flange. Right, slit assembly inside cryostat.</a:t>
            </a:r>
          </a:p>
          <a:p>
            <a:r>
              <a:rPr lang="en-US" dirty="0"/>
              <a:t>In addition to the optical subsystems all the electrical services and various cold fingers are mounted on the optical bench</a:t>
            </a:r>
          </a:p>
          <a:p>
            <a:r>
              <a:rPr lang="en-US" dirty="0"/>
              <a:t>to provide power, control, and appropriate cooling.</a:t>
            </a:r>
          </a:p>
          <a:p>
            <a:r>
              <a:rPr lang="en-US" dirty="0"/>
              <a:t>3. CRYOGENIC AND VACUUM SYSTEM OVERVIEW</a:t>
            </a:r>
          </a:p>
          <a:p>
            <a:r>
              <a:rPr lang="en-US" dirty="0"/>
              <a:t>The MOONS vacuum chamber is around 2.3 m long, 2.2 m width, and 3.5 m high, with an internal volume of around 18</a:t>
            </a:r>
          </a:p>
          <a:p>
            <a:r>
              <a:rPr lang="en-US" dirty="0"/>
              <a:t>m3. It is a welded construction made from 5083 aluminum. The vessel consists of a central section with mounting feet to</a:t>
            </a:r>
          </a:p>
          <a:p>
            <a:r>
              <a:rPr lang="en-US" dirty="0"/>
              <a:t>the Nasmyth platform, within which the optical bench is mounted. This is then completed by two clamshell doors, that</a:t>
            </a:r>
          </a:p>
          <a:p>
            <a:r>
              <a:rPr lang="en-US" dirty="0"/>
              <a:t>attach either side of the central section, to form the enclosure. A similarly constructed radiation shield, wrapped in a</a:t>
            </a:r>
          </a:p>
          <a:p>
            <a:r>
              <a:rPr lang="en-US" dirty="0"/>
              <a:t>segmented MLI blanket, sits between the outer vessel and optical bench. The vacuum pump set consists of two ATH</a:t>
            </a:r>
          </a:p>
          <a:p>
            <a:r>
              <a:rPr lang="en-US" dirty="0"/>
              <a:t>2303M Turbo pumps each backed by an ACP 40 roots pump, one set mounted on each door, as shown in Figure 3. The</a:t>
            </a:r>
          </a:p>
          <a:p>
            <a:r>
              <a:rPr lang="en-US" dirty="0"/>
              <a:t>pressure achieved in 24 hours after evacuation begins is in the mid 10-5 mbar. Base pressure when warm is in the 10-6</a:t>
            </a:r>
          </a:p>
          <a:p>
            <a:r>
              <a:rPr lang="en-US" dirty="0"/>
              <a:t>mbar range, which then drops into the 10-7 mbar range when cold.</a:t>
            </a:r>
          </a:p>
          <a:p>
            <a:r>
              <a:rPr lang="en-US" dirty="0"/>
              <a:t>The MOONS cold mass is made up of, approximately, 500 kg of 6082 aluminum radiation shield, 1800 kg of 6082</a:t>
            </a:r>
          </a:p>
          <a:p>
            <a:r>
              <a:rPr lang="en-US" dirty="0"/>
              <a:t>aluminum optical bench and 1400 kg of glass optics and mounts. This is cooled to an average temperature of 135 K in 48</a:t>
            </a:r>
          </a:p>
          <a:p>
            <a:r>
              <a:rPr lang="en-US" dirty="0"/>
              <a:t>hours using a liquid nitrogen precool system. The system consists of a high level ‘bath’ manifold with the exhaust fed</a:t>
            </a:r>
          </a:p>
          <a:p>
            <a:r>
              <a:rPr lang="en-US" dirty="0"/>
              <a:t>directly to atmosphere. The bath manifold feeds 8 pairs of pads on the optical bench and 2 pairs of pads on the radiation</a:t>
            </a:r>
          </a:p>
          <a:p>
            <a:r>
              <a:rPr lang="en-US" dirty="0"/>
              <a:t>shield. The pads are filled simultaneously by the bath manifold and are spaced over the optical bench to give a uniform</a:t>
            </a:r>
          </a:p>
          <a:p>
            <a:r>
              <a:rPr lang="en-US" dirty="0"/>
              <a:t>cooling across the bench. At the telescope the system will be fed via liquid nitrogen dewars, and an automated</a:t>
            </a:r>
          </a:p>
          <a:p>
            <a:r>
              <a:rPr lang="en-US" dirty="0"/>
              <a:t>switchover system will be used, to allow cooling to take place overnight with minimal intervention.</a:t>
            </a:r>
          </a:p>
          <a:p>
            <a:r>
              <a:rPr lang="en-US" dirty="0"/>
              <a:t>Once the system reaches a set of defined temperatures, the precool switches itself off and the temperature is held cold</a:t>
            </a:r>
          </a:p>
          <a:p>
            <a:r>
              <a:rPr lang="en-US" dirty="0"/>
              <a:t>using 3 </a:t>
            </a:r>
            <a:r>
              <a:rPr lang="en-US" dirty="0" err="1"/>
              <a:t>Cryomech</a:t>
            </a:r>
            <a:r>
              <a:rPr lang="en-US" dirty="0"/>
              <a:t> 10MD cryocoolers. Two of these are directly attached to the radiation shield and the third to the</a:t>
            </a:r>
          </a:p>
          <a:p>
            <a:r>
              <a:rPr lang="en-US" dirty="0"/>
              <a:t>optical bench. The bench is set to run at 134 K in deference to the CCD detectors which are not permitted to drop below</a:t>
            </a:r>
          </a:p>
          <a:p>
            <a:r>
              <a:rPr lang="en-US" dirty="0"/>
              <a:t>130 K. The radiation shield is allowed to cool in an uncontrolled manner and settles out at 76-120 K. The single</a:t>
            </a:r>
          </a:p>
          <a:p>
            <a:r>
              <a:rPr lang="en-US" dirty="0"/>
              <a:t>cryocooler is responsible for cooling a large mass and so there is a relatively large time constant required for changes to</a:t>
            </a:r>
          </a:p>
          <a:p>
            <a:r>
              <a:rPr lang="en-US" dirty="0"/>
              <a:t>the bench temperature. It is worth noting that the infrared detectors are cooled to their operating temperature, 40 K, using</a:t>
            </a:r>
          </a:p>
          <a:p>
            <a:r>
              <a:rPr lang="en-US" dirty="0"/>
              <a:t>a controlled ramp once the pre-cooling is complete. This ensure they are not exposed to dangerous thermal shocks.</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1E3F41-BE06-4DE3-A191-16FB7717111A}" type="slidenum">
              <a:rPr kumimoji="0" lang="de-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de-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63757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MOONS 7 Tons Cold Mass xxx KG at 130K</a:t>
            </a:r>
            <a:br>
              <a:rPr lang="en-US" dirty="0"/>
            </a:br>
            <a:br>
              <a:rPr lang="en-US" dirty="0"/>
            </a:br>
            <a:r>
              <a:rPr lang="en-US" dirty="0"/>
              <a:t>Figure 2: Left, vacuum </a:t>
            </a:r>
            <a:r>
              <a:rPr lang="en-US" dirty="0" err="1"/>
              <a:t>fibre</a:t>
            </a:r>
            <a:r>
              <a:rPr lang="en-US" dirty="0"/>
              <a:t> feedthroughs on common flange. Right, slit assembly inside cryostat.</a:t>
            </a:r>
          </a:p>
          <a:p>
            <a:r>
              <a:rPr lang="en-US" dirty="0"/>
              <a:t>In addition to the optical subsystems all the electrical services and various cold fingers are mounted on the optical bench</a:t>
            </a:r>
          </a:p>
          <a:p>
            <a:r>
              <a:rPr lang="en-US" dirty="0"/>
              <a:t>to provide power, control, and appropriate cooling.</a:t>
            </a:r>
          </a:p>
          <a:p>
            <a:r>
              <a:rPr lang="en-US" dirty="0"/>
              <a:t>3. CRYOGENIC AND VACUUM SYSTEM OVERVIEW</a:t>
            </a:r>
          </a:p>
          <a:p>
            <a:r>
              <a:rPr lang="en-US" dirty="0"/>
              <a:t>The MOONS vacuum chamber is around 2.3 m long, 2.2 m width, and 3.5 m high, with an internal volume of around 18</a:t>
            </a:r>
          </a:p>
          <a:p>
            <a:r>
              <a:rPr lang="en-US" dirty="0"/>
              <a:t>m3. It is a welded construction made from 5083 aluminum. The vessel consists of a central section with mounting feet to</a:t>
            </a:r>
          </a:p>
          <a:p>
            <a:r>
              <a:rPr lang="en-US" dirty="0"/>
              <a:t>the Nasmyth platform, within which the optical bench is mounted. This is then completed by two clamshell doors, that</a:t>
            </a:r>
          </a:p>
          <a:p>
            <a:r>
              <a:rPr lang="en-US" dirty="0"/>
              <a:t>attach either side of the central section, to form the enclosure. A similarly constructed radiation shield, wrapped in a</a:t>
            </a:r>
          </a:p>
          <a:p>
            <a:r>
              <a:rPr lang="en-US" dirty="0"/>
              <a:t>segmented MLI blanket, sits between the outer vessel and optical bench. The vacuum pump set consists of two ATH</a:t>
            </a:r>
          </a:p>
          <a:p>
            <a:r>
              <a:rPr lang="en-US" dirty="0"/>
              <a:t>2303M Turbo pumps each backed by an ACP 40 roots pump, one set mounted on each door, as shown in Figure 3. The</a:t>
            </a:r>
          </a:p>
          <a:p>
            <a:r>
              <a:rPr lang="en-US" dirty="0"/>
              <a:t>pressure achieved in 24 hours after evacuation begins is in the mid 10-5 mbar. Base pressure when warm is in the 10-6</a:t>
            </a:r>
          </a:p>
          <a:p>
            <a:r>
              <a:rPr lang="en-US" dirty="0"/>
              <a:t>mbar range, which then drops into the 10-7 mbar range when cold.</a:t>
            </a:r>
          </a:p>
          <a:p>
            <a:r>
              <a:rPr lang="en-US" dirty="0"/>
              <a:t>The MOONS cold mass is made up of, approximately, 500 kg of 6082 aluminum radiation shield, 1800 kg of 6082</a:t>
            </a:r>
          </a:p>
          <a:p>
            <a:r>
              <a:rPr lang="en-US" dirty="0"/>
              <a:t>aluminum optical bench and 1400 kg of glass optics and mounts. This is cooled to an average temperature of 135 K in 48</a:t>
            </a:r>
          </a:p>
          <a:p>
            <a:r>
              <a:rPr lang="en-US" dirty="0"/>
              <a:t>hours using a liquid nitrogen precool system. The system consists of a high level ‘bath’ manifold with the exhaust fed</a:t>
            </a:r>
          </a:p>
          <a:p>
            <a:r>
              <a:rPr lang="en-US" dirty="0"/>
              <a:t>directly to atmosphere. The bath manifold feeds 8 pairs of pads on the optical bench and 2 pairs of pads on the radiation</a:t>
            </a:r>
          </a:p>
          <a:p>
            <a:r>
              <a:rPr lang="en-US" dirty="0"/>
              <a:t>shield. The pads are filled simultaneously by the bath manifold and are spaced over the optical bench to give a uniform</a:t>
            </a:r>
          </a:p>
          <a:p>
            <a:r>
              <a:rPr lang="en-US" dirty="0"/>
              <a:t>cooling across the bench. At the telescope the system will be fed via liquid nitrogen dewars, and an automated</a:t>
            </a:r>
          </a:p>
          <a:p>
            <a:r>
              <a:rPr lang="en-US" dirty="0"/>
              <a:t>switchover system will be used, to allow cooling to take place overnight with minimal intervention.</a:t>
            </a:r>
          </a:p>
          <a:p>
            <a:r>
              <a:rPr lang="en-US" dirty="0"/>
              <a:t>Once the system reaches a set of defined temperatures, the precool switches itself off and the temperature is held cold</a:t>
            </a:r>
          </a:p>
          <a:p>
            <a:r>
              <a:rPr lang="en-US" dirty="0"/>
              <a:t>using 3 </a:t>
            </a:r>
            <a:r>
              <a:rPr lang="en-US" dirty="0" err="1"/>
              <a:t>Cryomech</a:t>
            </a:r>
            <a:r>
              <a:rPr lang="en-US" dirty="0"/>
              <a:t> 10MD cryocoolers. Two of these are directly attached to the radiation shield and the third to the</a:t>
            </a:r>
          </a:p>
          <a:p>
            <a:r>
              <a:rPr lang="en-US" dirty="0"/>
              <a:t>optical bench. The bench is set to run at 134 K in deference to the CCD detectors which are not permitted to drop below</a:t>
            </a:r>
          </a:p>
          <a:p>
            <a:r>
              <a:rPr lang="en-US" dirty="0"/>
              <a:t>130 K. The radiation shield is allowed to cool in an uncontrolled manner and settles out at 76-120 K. The single</a:t>
            </a:r>
          </a:p>
          <a:p>
            <a:r>
              <a:rPr lang="en-US" dirty="0"/>
              <a:t>cryocooler is responsible for cooling a large mass and so there is a relatively large time constant required for changes to</a:t>
            </a:r>
          </a:p>
          <a:p>
            <a:r>
              <a:rPr lang="en-US" dirty="0"/>
              <a:t>the bench temperature. It is worth noting that the infrared detectors are cooled to their operating temperature, 40 K, using</a:t>
            </a:r>
          </a:p>
          <a:p>
            <a:r>
              <a:rPr lang="en-US" dirty="0"/>
              <a:t>a controlled ramp once the pre-cooling is complete. This ensure they are not exposed to dangerous thermal shocks.</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1E3F41-BE06-4DE3-A191-16FB7717111A}" type="slidenum">
              <a:rPr kumimoji="0" lang="de-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de-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71590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MOONS 7 Tons Cold Mass xxx KG at 130K</a:t>
            </a:r>
            <a:br>
              <a:rPr lang="en-US" dirty="0"/>
            </a:br>
            <a:br>
              <a:rPr lang="en-US" dirty="0"/>
            </a:br>
            <a:r>
              <a:rPr lang="en-US" dirty="0"/>
              <a:t>Figure 2: Left, vacuum </a:t>
            </a:r>
            <a:r>
              <a:rPr lang="en-US" dirty="0" err="1"/>
              <a:t>fibre</a:t>
            </a:r>
            <a:r>
              <a:rPr lang="en-US" dirty="0"/>
              <a:t> feedthroughs on common flange. Right, slit assembly inside cryostat.</a:t>
            </a:r>
          </a:p>
          <a:p>
            <a:r>
              <a:rPr lang="en-US" dirty="0"/>
              <a:t>In addition to the optical subsystems all the electrical services and various cold fingers are mounted on the optical bench</a:t>
            </a:r>
          </a:p>
          <a:p>
            <a:r>
              <a:rPr lang="en-US" dirty="0"/>
              <a:t>to provide power, control, and appropriate cooling.</a:t>
            </a:r>
          </a:p>
          <a:p>
            <a:r>
              <a:rPr lang="en-US" dirty="0"/>
              <a:t>3. CRYOGENIC AND VACUUM SYSTEM OVERVIEW</a:t>
            </a:r>
          </a:p>
          <a:p>
            <a:r>
              <a:rPr lang="en-US" dirty="0"/>
              <a:t>The MOONS vacuum chamber is around 2.3 m long, 2.2 m width, and 3.5 m high, with an internal volume of around 18</a:t>
            </a:r>
          </a:p>
          <a:p>
            <a:r>
              <a:rPr lang="en-US" dirty="0"/>
              <a:t>m3. It is a welded construction made from 5083 aluminum. The vessel consists of a central section with mounting feet to</a:t>
            </a:r>
          </a:p>
          <a:p>
            <a:r>
              <a:rPr lang="en-US" dirty="0"/>
              <a:t>the Nasmyth platform, within which the optical bench is mounted. This is then completed by two clamshell doors, that</a:t>
            </a:r>
          </a:p>
          <a:p>
            <a:r>
              <a:rPr lang="en-US" dirty="0"/>
              <a:t>attach either side of the central section, to form the enclosure. A similarly constructed radiation shield, wrapped in a</a:t>
            </a:r>
          </a:p>
          <a:p>
            <a:r>
              <a:rPr lang="en-US" dirty="0"/>
              <a:t>segmented MLI blanket, sits between the outer vessel and optical bench. The vacuum pump set consists of two ATH</a:t>
            </a:r>
          </a:p>
          <a:p>
            <a:r>
              <a:rPr lang="en-US" dirty="0"/>
              <a:t>2303M Turbo pumps each backed by an ACP 40 roots pump, one set mounted on each door, as shown in Figure 3. The</a:t>
            </a:r>
          </a:p>
          <a:p>
            <a:r>
              <a:rPr lang="en-US" dirty="0"/>
              <a:t>pressure achieved in 24 hours after evacuation begins is in the mid 10-5 mbar. Base pressure when warm is in the 10-6</a:t>
            </a:r>
          </a:p>
          <a:p>
            <a:r>
              <a:rPr lang="en-US" dirty="0"/>
              <a:t>mbar range, which then drops into the 10-7 mbar range when cold.</a:t>
            </a:r>
          </a:p>
          <a:p>
            <a:r>
              <a:rPr lang="en-US" dirty="0"/>
              <a:t>The MOONS cold mass is made up of, approximately, 500 kg of 6082 aluminum radiation shield, 1800 kg of 6082</a:t>
            </a:r>
          </a:p>
          <a:p>
            <a:r>
              <a:rPr lang="en-US" dirty="0"/>
              <a:t>aluminum optical bench and 1400 kg of glass optics and mounts. This is cooled to an average temperature of 135 K in 48</a:t>
            </a:r>
          </a:p>
          <a:p>
            <a:r>
              <a:rPr lang="en-US" dirty="0"/>
              <a:t>hours using a liquid nitrogen precool system. The system consists of a high level ‘bath’ manifold with the exhaust fed</a:t>
            </a:r>
          </a:p>
          <a:p>
            <a:r>
              <a:rPr lang="en-US" dirty="0"/>
              <a:t>directly to atmosphere. The bath manifold feeds 8 pairs of pads on the optical bench and 2 pairs of pads on the radiation</a:t>
            </a:r>
          </a:p>
          <a:p>
            <a:r>
              <a:rPr lang="en-US" dirty="0"/>
              <a:t>shield. The pads are filled simultaneously by the bath manifold and are spaced over the optical bench to give a uniform</a:t>
            </a:r>
          </a:p>
          <a:p>
            <a:r>
              <a:rPr lang="en-US" dirty="0"/>
              <a:t>cooling across the bench. At the telescope the system will be fed via liquid nitrogen dewars, and an automated</a:t>
            </a:r>
          </a:p>
          <a:p>
            <a:r>
              <a:rPr lang="en-US" dirty="0"/>
              <a:t>switchover system will be used, to allow cooling to take place overnight with minimal intervention.</a:t>
            </a:r>
          </a:p>
          <a:p>
            <a:r>
              <a:rPr lang="en-US" dirty="0"/>
              <a:t>Once the system reaches a set of defined temperatures, the precool switches itself off and the temperature is held cold</a:t>
            </a:r>
          </a:p>
          <a:p>
            <a:r>
              <a:rPr lang="en-US" dirty="0"/>
              <a:t>using 3 </a:t>
            </a:r>
            <a:r>
              <a:rPr lang="en-US" dirty="0" err="1"/>
              <a:t>Cryomech</a:t>
            </a:r>
            <a:r>
              <a:rPr lang="en-US" dirty="0"/>
              <a:t> 10MD cryocoolers. Two of these are directly attached to the radiation shield and the third to the</a:t>
            </a:r>
          </a:p>
          <a:p>
            <a:r>
              <a:rPr lang="en-US" dirty="0"/>
              <a:t>optical bench. The bench is set to run at 134 K in deference to the CCD detectors which are not permitted to drop below</a:t>
            </a:r>
          </a:p>
          <a:p>
            <a:r>
              <a:rPr lang="en-US" dirty="0"/>
              <a:t>130 K. The radiation shield is allowed to cool in an uncontrolled manner and settles out at 76-120 K. The single</a:t>
            </a:r>
          </a:p>
          <a:p>
            <a:r>
              <a:rPr lang="en-US" dirty="0"/>
              <a:t>cryocooler is responsible for cooling a large mass and so there is a relatively large time constant required for changes to</a:t>
            </a:r>
          </a:p>
          <a:p>
            <a:r>
              <a:rPr lang="en-US" dirty="0"/>
              <a:t>the bench temperature. It is worth noting that the infrared detectors are cooled to their operating temperature, 40 K, using</a:t>
            </a:r>
          </a:p>
          <a:p>
            <a:r>
              <a:rPr lang="en-US" dirty="0"/>
              <a:t>a controlled ramp once the pre-cooling is complete. This ensure they are not exposed to dangerous thermal shocks.</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1E3F41-BE06-4DE3-A191-16FB7717111A}" type="slidenum">
              <a:rPr kumimoji="0" lang="de-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de-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92916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MOONS 7 Tons Cold Mass xxx KG at 130K</a:t>
            </a:r>
            <a:br>
              <a:rPr lang="en-US" dirty="0"/>
            </a:br>
            <a:br>
              <a:rPr lang="en-US" dirty="0"/>
            </a:br>
            <a:r>
              <a:rPr lang="en-US" dirty="0"/>
              <a:t>Figure 2: Left, vacuum </a:t>
            </a:r>
            <a:r>
              <a:rPr lang="en-US" dirty="0" err="1"/>
              <a:t>fibre</a:t>
            </a:r>
            <a:r>
              <a:rPr lang="en-US" dirty="0"/>
              <a:t> feedthroughs on common flange. Right, slit assembly inside cryostat.</a:t>
            </a:r>
          </a:p>
          <a:p>
            <a:r>
              <a:rPr lang="en-US" dirty="0"/>
              <a:t>In addition to the optical subsystems all the electrical services and various cold fingers are mounted on the optical bench</a:t>
            </a:r>
          </a:p>
          <a:p>
            <a:r>
              <a:rPr lang="en-US" dirty="0"/>
              <a:t>to provide power, control, and appropriate cooling.</a:t>
            </a:r>
          </a:p>
          <a:p>
            <a:r>
              <a:rPr lang="en-US" dirty="0"/>
              <a:t>3. CRYOGENIC AND VACUUM SYSTEM OVERVIEW</a:t>
            </a:r>
          </a:p>
          <a:p>
            <a:r>
              <a:rPr lang="en-US" dirty="0"/>
              <a:t>The MOONS vacuum chamber is around 2.3 m long, 2.2 m width, and 3.5 m high, with an internal volume of around 18</a:t>
            </a:r>
          </a:p>
          <a:p>
            <a:r>
              <a:rPr lang="en-US" dirty="0"/>
              <a:t>m3. It is a welded construction made from 5083 aluminum. The vessel consists of a central section with mounting feet to</a:t>
            </a:r>
          </a:p>
          <a:p>
            <a:r>
              <a:rPr lang="en-US" dirty="0"/>
              <a:t>the Nasmyth platform, within which the optical bench is mounted. This is then completed by two clamshell doors, that</a:t>
            </a:r>
          </a:p>
          <a:p>
            <a:r>
              <a:rPr lang="en-US" dirty="0"/>
              <a:t>attach either side of the central section, to form the enclosure. A similarly constructed radiation shield, wrapped in a</a:t>
            </a:r>
          </a:p>
          <a:p>
            <a:r>
              <a:rPr lang="en-US" dirty="0"/>
              <a:t>segmented MLI blanket, sits between the outer vessel and optical bench. The vacuum pump set consists of two ATH</a:t>
            </a:r>
          </a:p>
          <a:p>
            <a:r>
              <a:rPr lang="en-US" dirty="0"/>
              <a:t>2303M Turbo pumps each backed by an ACP 40 roots pump, one set mounted on each door, as shown in Figure 3. The</a:t>
            </a:r>
          </a:p>
          <a:p>
            <a:r>
              <a:rPr lang="en-US" dirty="0"/>
              <a:t>pressure achieved in 24 hours after evacuation begins is in the mid 10-5 mbar. Base pressure when warm is in the 10-6</a:t>
            </a:r>
          </a:p>
          <a:p>
            <a:r>
              <a:rPr lang="en-US" dirty="0"/>
              <a:t>mbar range, which then drops into the 10-7 mbar range when cold.</a:t>
            </a:r>
          </a:p>
          <a:p>
            <a:r>
              <a:rPr lang="en-US" dirty="0"/>
              <a:t>The MOONS cold mass is made up of, approximately, 500 kg of 6082 aluminum radiation shield, 1800 kg of 6082</a:t>
            </a:r>
          </a:p>
          <a:p>
            <a:r>
              <a:rPr lang="en-US" dirty="0"/>
              <a:t>aluminum optical bench and 1400 kg of glass optics and mounts. This is cooled to an average temperature of 135 K in 48</a:t>
            </a:r>
          </a:p>
          <a:p>
            <a:r>
              <a:rPr lang="en-US" dirty="0"/>
              <a:t>hours using a liquid nitrogen precool system. The system consists of a high level ‘bath’ manifold with the exhaust fed</a:t>
            </a:r>
          </a:p>
          <a:p>
            <a:r>
              <a:rPr lang="en-US" dirty="0"/>
              <a:t>directly to atmosphere. The bath manifold feeds 8 pairs of pads on the optical bench and 2 pairs of pads on the radiation</a:t>
            </a:r>
          </a:p>
          <a:p>
            <a:r>
              <a:rPr lang="en-US" dirty="0"/>
              <a:t>shield. The pads are filled simultaneously by the bath manifold and are spaced over the optical bench to give a uniform</a:t>
            </a:r>
          </a:p>
          <a:p>
            <a:r>
              <a:rPr lang="en-US" dirty="0"/>
              <a:t>cooling across the bench. At the telescope the system will be fed via liquid nitrogen dewars, and an automated</a:t>
            </a:r>
          </a:p>
          <a:p>
            <a:r>
              <a:rPr lang="en-US" dirty="0"/>
              <a:t>switchover system will be used, to allow cooling to take place overnight with minimal intervention.</a:t>
            </a:r>
          </a:p>
          <a:p>
            <a:r>
              <a:rPr lang="en-US" dirty="0"/>
              <a:t>Once the system reaches a set of defined temperatures, the precool switches itself off and the temperature is held cold</a:t>
            </a:r>
          </a:p>
          <a:p>
            <a:r>
              <a:rPr lang="en-US" dirty="0"/>
              <a:t>using 3 </a:t>
            </a:r>
            <a:r>
              <a:rPr lang="en-US" dirty="0" err="1"/>
              <a:t>Cryomech</a:t>
            </a:r>
            <a:r>
              <a:rPr lang="en-US" dirty="0"/>
              <a:t> 10MD cryocoolers. Two of these are directly attached to the radiation shield and the third to the</a:t>
            </a:r>
          </a:p>
          <a:p>
            <a:r>
              <a:rPr lang="en-US" dirty="0"/>
              <a:t>optical bench. The bench is set to run at 134 K in deference to the CCD detectors which are not permitted to drop below</a:t>
            </a:r>
          </a:p>
          <a:p>
            <a:r>
              <a:rPr lang="en-US" dirty="0"/>
              <a:t>130 K. The radiation shield is allowed to cool in an uncontrolled manner and settles out at 76-120 K. The single</a:t>
            </a:r>
          </a:p>
          <a:p>
            <a:r>
              <a:rPr lang="en-US" dirty="0"/>
              <a:t>cryocooler is responsible for cooling a large mass and so there is a relatively large time constant required for changes to</a:t>
            </a:r>
          </a:p>
          <a:p>
            <a:r>
              <a:rPr lang="en-US" dirty="0"/>
              <a:t>the bench temperature. It is worth noting that the infrared detectors are cooled to their operating temperature, 40 K, using</a:t>
            </a:r>
          </a:p>
          <a:p>
            <a:r>
              <a:rPr lang="en-US" dirty="0"/>
              <a:t>a controlled ramp once the pre-cooling is complete. This ensure they are not exposed to dangerous thermal shocks.</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1E3F41-BE06-4DE3-A191-16FB7717111A}" type="slidenum">
              <a:rPr kumimoji="0" lang="de-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de-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0111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MOONS 7 Tons Cold Mass xxx KG at 130K</a:t>
            </a:r>
            <a:br>
              <a:rPr lang="en-US" dirty="0"/>
            </a:br>
            <a:br>
              <a:rPr lang="en-US" dirty="0"/>
            </a:br>
            <a:r>
              <a:rPr lang="en-US" dirty="0"/>
              <a:t>Figure 2: Left, vacuum </a:t>
            </a:r>
            <a:r>
              <a:rPr lang="en-US" dirty="0" err="1"/>
              <a:t>fibre</a:t>
            </a:r>
            <a:r>
              <a:rPr lang="en-US" dirty="0"/>
              <a:t> feedthroughs on common flange. Right, slit assembly inside cryostat.</a:t>
            </a:r>
          </a:p>
          <a:p>
            <a:r>
              <a:rPr lang="en-US" dirty="0"/>
              <a:t>In addition to the optical subsystems all the electrical services and various cold fingers are mounted on the optical bench</a:t>
            </a:r>
          </a:p>
          <a:p>
            <a:r>
              <a:rPr lang="en-US" dirty="0"/>
              <a:t>to provide power, control, and appropriate cooling.</a:t>
            </a:r>
          </a:p>
          <a:p>
            <a:r>
              <a:rPr lang="en-US" dirty="0"/>
              <a:t>3. CRYOGENIC AND VACUUM SYSTEM OVERVIEW</a:t>
            </a:r>
          </a:p>
          <a:p>
            <a:r>
              <a:rPr lang="en-US" dirty="0"/>
              <a:t>The MOONS vacuum chamber is around 2.3 m long, 2.2 m width, and 3.5 m high, with an internal volume of around 18</a:t>
            </a:r>
          </a:p>
          <a:p>
            <a:r>
              <a:rPr lang="en-US" dirty="0"/>
              <a:t>m3. It is a welded construction made from 5083 aluminum. The vessel consists of a central section with mounting feet to</a:t>
            </a:r>
          </a:p>
          <a:p>
            <a:r>
              <a:rPr lang="en-US" dirty="0"/>
              <a:t>the Nasmyth platform, within which the optical bench is mounted. This is then completed by two clamshell doors, that</a:t>
            </a:r>
          </a:p>
          <a:p>
            <a:r>
              <a:rPr lang="en-US" dirty="0"/>
              <a:t>attach either side of the central section, to form the enclosure. A similarly constructed radiation shield, wrapped in a</a:t>
            </a:r>
          </a:p>
          <a:p>
            <a:r>
              <a:rPr lang="en-US" dirty="0"/>
              <a:t>segmented MLI blanket, sits between the outer vessel and optical bench. The vacuum pump set consists of two ATH</a:t>
            </a:r>
          </a:p>
          <a:p>
            <a:r>
              <a:rPr lang="en-US" dirty="0"/>
              <a:t>2303M Turbo pumps each backed by an ACP 40 roots pump, one set mounted on each door, as shown in Figure 3. The</a:t>
            </a:r>
          </a:p>
          <a:p>
            <a:r>
              <a:rPr lang="en-US" dirty="0"/>
              <a:t>pressure achieved in 24 hours after evacuation begins is in the mid 10-5 mbar. Base pressure when warm is in the 10-6</a:t>
            </a:r>
          </a:p>
          <a:p>
            <a:r>
              <a:rPr lang="en-US" dirty="0"/>
              <a:t>mbar range, which then drops into the 10-7 mbar range when cold.</a:t>
            </a:r>
          </a:p>
          <a:p>
            <a:r>
              <a:rPr lang="en-US" dirty="0"/>
              <a:t>The MOONS cold mass is made up of, approximately, 500 kg of 6082 aluminum radiation shield, 1800 kg of 6082</a:t>
            </a:r>
          </a:p>
          <a:p>
            <a:r>
              <a:rPr lang="en-US" dirty="0"/>
              <a:t>aluminum optical bench and 1400 kg of glass optics and mounts. This is cooled to an average temperature of 135 K in 48</a:t>
            </a:r>
          </a:p>
          <a:p>
            <a:r>
              <a:rPr lang="en-US" dirty="0"/>
              <a:t>hours using a liquid nitrogen precool system. The system consists of a high level ‘bath’ manifold with the exhaust fed</a:t>
            </a:r>
          </a:p>
          <a:p>
            <a:r>
              <a:rPr lang="en-US" dirty="0"/>
              <a:t>directly to atmosphere. The bath manifold feeds 8 pairs of pads on the optical bench and 2 pairs of pads on the radiation</a:t>
            </a:r>
          </a:p>
          <a:p>
            <a:r>
              <a:rPr lang="en-US" dirty="0"/>
              <a:t>shield. The pads are filled simultaneously by the bath manifold and are spaced over the optical bench to give a uniform</a:t>
            </a:r>
          </a:p>
          <a:p>
            <a:r>
              <a:rPr lang="en-US" dirty="0"/>
              <a:t>cooling across the bench. At the telescope the system will be fed via liquid nitrogen dewars, and an automated</a:t>
            </a:r>
          </a:p>
          <a:p>
            <a:r>
              <a:rPr lang="en-US" dirty="0"/>
              <a:t>switchover system will be used, to allow cooling to take place overnight with minimal intervention.</a:t>
            </a:r>
          </a:p>
          <a:p>
            <a:r>
              <a:rPr lang="en-US" dirty="0"/>
              <a:t>Once the system reaches a set of defined temperatures, the precool switches itself off and the temperature is held cold</a:t>
            </a:r>
          </a:p>
          <a:p>
            <a:r>
              <a:rPr lang="en-US" dirty="0"/>
              <a:t>using 3 </a:t>
            </a:r>
            <a:r>
              <a:rPr lang="en-US" dirty="0" err="1"/>
              <a:t>Cryomech</a:t>
            </a:r>
            <a:r>
              <a:rPr lang="en-US" dirty="0"/>
              <a:t> 10MD cryocoolers. Two of these are directly attached to the radiation shield and the third to the</a:t>
            </a:r>
          </a:p>
          <a:p>
            <a:r>
              <a:rPr lang="en-US" dirty="0"/>
              <a:t>optical bench. The bench is set to run at 134 K in deference to the CCD detectors which are not permitted to drop below</a:t>
            </a:r>
          </a:p>
          <a:p>
            <a:r>
              <a:rPr lang="en-US" dirty="0"/>
              <a:t>130 K. The radiation shield is allowed to cool in an uncontrolled manner and settles out at 76-120 K. The single</a:t>
            </a:r>
          </a:p>
          <a:p>
            <a:r>
              <a:rPr lang="en-US" dirty="0"/>
              <a:t>cryocooler is responsible for cooling a large mass and so there is a relatively large time constant required for changes to</a:t>
            </a:r>
          </a:p>
          <a:p>
            <a:r>
              <a:rPr lang="en-US" dirty="0"/>
              <a:t>the bench temperature. It is worth noting that the infrared detectors are cooled to their operating temperature, 40 K, using</a:t>
            </a:r>
          </a:p>
          <a:p>
            <a:r>
              <a:rPr lang="en-US" dirty="0"/>
              <a:t>a controlled ramp once the pre-cooling is complete. This ensure they are not exposed to dangerous thermal shocks.</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1E3F41-BE06-4DE3-A191-16FB7717111A}" type="slidenum">
              <a:rPr kumimoji="0" lang="de-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de-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9686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MOONS 7 Tons Cold Mass xxx KG at 130K</a:t>
            </a:r>
            <a:br>
              <a:rPr lang="en-US" dirty="0"/>
            </a:br>
            <a:br>
              <a:rPr lang="en-US" dirty="0"/>
            </a:br>
            <a:r>
              <a:rPr lang="en-US" dirty="0"/>
              <a:t>Figure 2: Left, vacuum </a:t>
            </a:r>
            <a:r>
              <a:rPr lang="en-US" dirty="0" err="1"/>
              <a:t>fibre</a:t>
            </a:r>
            <a:r>
              <a:rPr lang="en-US" dirty="0"/>
              <a:t> feedthroughs on common flange. Right, slit assembly inside cryostat.</a:t>
            </a:r>
          </a:p>
          <a:p>
            <a:r>
              <a:rPr lang="en-US" dirty="0"/>
              <a:t>In addition to the optical subsystems all the electrical services and various cold fingers are mounted on the optical bench</a:t>
            </a:r>
          </a:p>
          <a:p>
            <a:r>
              <a:rPr lang="en-US" dirty="0"/>
              <a:t>to provide power, control, and appropriate cooling.</a:t>
            </a:r>
          </a:p>
          <a:p>
            <a:r>
              <a:rPr lang="en-US" dirty="0"/>
              <a:t>3. CRYOGENIC AND VACUUM SYSTEM OVERVIEW</a:t>
            </a:r>
          </a:p>
          <a:p>
            <a:r>
              <a:rPr lang="en-US" dirty="0"/>
              <a:t>The MOONS vacuum chamber is around 2.3 m long, 2.2 m width, and 3.5 m high, with an internal volume of around 18</a:t>
            </a:r>
          </a:p>
          <a:p>
            <a:r>
              <a:rPr lang="en-US" dirty="0"/>
              <a:t>m3. It is a welded construction made from 5083 aluminum. The vessel consists of a central section with mounting feet to</a:t>
            </a:r>
          </a:p>
          <a:p>
            <a:r>
              <a:rPr lang="en-US" dirty="0"/>
              <a:t>the Nasmyth platform, within which the optical bench is mounted. This is then completed by two clamshell doors, that</a:t>
            </a:r>
          </a:p>
          <a:p>
            <a:r>
              <a:rPr lang="en-US" dirty="0"/>
              <a:t>attach either side of the central section, to form the enclosure. A similarly constructed radiation shield, wrapped in a</a:t>
            </a:r>
          </a:p>
          <a:p>
            <a:r>
              <a:rPr lang="en-US" dirty="0"/>
              <a:t>segmented MLI blanket, sits between the outer vessel and optical bench. The vacuum pump set consists of two ATH</a:t>
            </a:r>
          </a:p>
          <a:p>
            <a:r>
              <a:rPr lang="en-US" dirty="0"/>
              <a:t>2303M Turbo pumps each backed by an ACP 40 roots pump, one set mounted on each door, as shown in Figure 3. The</a:t>
            </a:r>
          </a:p>
          <a:p>
            <a:r>
              <a:rPr lang="en-US" dirty="0"/>
              <a:t>pressure achieved in 24 hours after evacuation begins is in the mid 10-5 mbar. Base pressure when warm is in the 10-6</a:t>
            </a:r>
          </a:p>
          <a:p>
            <a:r>
              <a:rPr lang="en-US" dirty="0"/>
              <a:t>mbar range, which then drops into the 10-7 mbar range when cold.</a:t>
            </a:r>
          </a:p>
          <a:p>
            <a:r>
              <a:rPr lang="en-US" dirty="0"/>
              <a:t>The MOONS cold mass is made up of, approximately, 500 kg of 6082 aluminum radiation shield, 1800 kg of 6082</a:t>
            </a:r>
          </a:p>
          <a:p>
            <a:r>
              <a:rPr lang="en-US" dirty="0"/>
              <a:t>aluminum optical bench and 1400 kg of glass optics and mounts. This is cooled to an average temperature of 135 K in 48</a:t>
            </a:r>
          </a:p>
          <a:p>
            <a:r>
              <a:rPr lang="en-US" dirty="0"/>
              <a:t>hours using a liquid nitrogen precool system. The system consists of a high level ‘bath’ manifold with the exhaust fed</a:t>
            </a:r>
          </a:p>
          <a:p>
            <a:r>
              <a:rPr lang="en-US" dirty="0"/>
              <a:t>directly to atmosphere. The bath manifold feeds 8 pairs of pads on the optical bench and 2 pairs of pads on the radiation</a:t>
            </a:r>
          </a:p>
          <a:p>
            <a:r>
              <a:rPr lang="en-US" dirty="0"/>
              <a:t>shield. The pads are filled simultaneously by the bath manifold and are spaced over the optical bench to give a uniform</a:t>
            </a:r>
          </a:p>
          <a:p>
            <a:r>
              <a:rPr lang="en-US" dirty="0"/>
              <a:t>cooling across the bench. At the telescope the system will be fed via liquid nitrogen dewars, and an automated</a:t>
            </a:r>
          </a:p>
          <a:p>
            <a:r>
              <a:rPr lang="en-US" dirty="0"/>
              <a:t>switchover system will be used, to allow cooling to take place overnight with minimal intervention.</a:t>
            </a:r>
          </a:p>
          <a:p>
            <a:r>
              <a:rPr lang="en-US" dirty="0"/>
              <a:t>Once the system reaches a set of defined temperatures, the precool switches itself off and the temperature is held cold</a:t>
            </a:r>
          </a:p>
          <a:p>
            <a:r>
              <a:rPr lang="en-US" dirty="0"/>
              <a:t>using 3 </a:t>
            </a:r>
            <a:r>
              <a:rPr lang="en-US" dirty="0" err="1"/>
              <a:t>Cryomech</a:t>
            </a:r>
            <a:r>
              <a:rPr lang="en-US" dirty="0"/>
              <a:t> 10MD cryocoolers. Two of these are directly attached to the radiation shield and the third to the</a:t>
            </a:r>
          </a:p>
          <a:p>
            <a:r>
              <a:rPr lang="en-US" dirty="0"/>
              <a:t>optical bench. The bench is set to run at 134 K in deference to the CCD detectors which are not permitted to drop below</a:t>
            </a:r>
          </a:p>
          <a:p>
            <a:r>
              <a:rPr lang="en-US" dirty="0"/>
              <a:t>130 K. The radiation shield is allowed to cool in an uncontrolled manner and settles out at 76-120 K. The single</a:t>
            </a:r>
          </a:p>
          <a:p>
            <a:r>
              <a:rPr lang="en-US" dirty="0"/>
              <a:t>cryocooler is responsible for cooling a large mass and so there is a relatively large time constant required for changes to</a:t>
            </a:r>
          </a:p>
          <a:p>
            <a:r>
              <a:rPr lang="en-US" dirty="0"/>
              <a:t>the bench temperature. It is worth noting that the infrared detectors are cooled to their operating temperature, 40 K, using</a:t>
            </a:r>
          </a:p>
          <a:p>
            <a:r>
              <a:rPr lang="en-US" dirty="0"/>
              <a:t>a controlled ramp once the pre-cooling is complete. This ensure they are not exposed to dangerous thermal shocks.</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1E3F41-BE06-4DE3-A191-16FB7717111A}" type="slidenum">
              <a:rPr kumimoji="0" lang="de-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de-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97510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MOONS 7 Tons Cold Mass xxx KG at 130K</a:t>
            </a:r>
            <a:br>
              <a:rPr lang="en-US" dirty="0"/>
            </a:br>
            <a:br>
              <a:rPr lang="en-US" dirty="0"/>
            </a:br>
            <a:r>
              <a:rPr lang="en-US" dirty="0"/>
              <a:t>Figure 2: Left, vacuum </a:t>
            </a:r>
            <a:r>
              <a:rPr lang="en-US" dirty="0" err="1"/>
              <a:t>fibre</a:t>
            </a:r>
            <a:r>
              <a:rPr lang="en-US" dirty="0"/>
              <a:t> feedthroughs on common flange. Right, slit assembly inside cryostat.</a:t>
            </a:r>
          </a:p>
          <a:p>
            <a:r>
              <a:rPr lang="en-US" dirty="0"/>
              <a:t>In addition to the optical subsystems all the electrical services and various cold fingers are mounted on the optical bench</a:t>
            </a:r>
          </a:p>
          <a:p>
            <a:r>
              <a:rPr lang="en-US" dirty="0"/>
              <a:t>to provide power, control, and appropriate cooling.</a:t>
            </a:r>
          </a:p>
          <a:p>
            <a:r>
              <a:rPr lang="en-US" dirty="0"/>
              <a:t>3. CRYOGENIC AND VACUUM SYSTEM OVERVIEW</a:t>
            </a:r>
          </a:p>
          <a:p>
            <a:r>
              <a:rPr lang="en-US" dirty="0"/>
              <a:t>The MOONS vacuum chamber is around 2.3 m long, 2.2 m width, and 3.5 m high, with an internal volume of around 18</a:t>
            </a:r>
          </a:p>
          <a:p>
            <a:r>
              <a:rPr lang="en-US" dirty="0"/>
              <a:t>m3. It is a welded construction made from 5083 aluminum. The vessel consists of a central section with mounting feet to</a:t>
            </a:r>
          </a:p>
          <a:p>
            <a:r>
              <a:rPr lang="en-US" dirty="0"/>
              <a:t>the Nasmyth platform, within which the optical bench is mounted. This is then completed by two clamshell doors, that</a:t>
            </a:r>
          </a:p>
          <a:p>
            <a:r>
              <a:rPr lang="en-US" dirty="0"/>
              <a:t>attach either side of the central section, to form the enclosure. A similarly constructed radiation shield, wrapped in a</a:t>
            </a:r>
          </a:p>
          <a:p>
            <a:r>
              <a:rPr lang="en-US" dirty="0"/>
              <a:t>segmented MLI blanket, sits between the outer vessel and optical bench. The vacuum pump set consists of two ATH</a:t>
            </a:r>
          </a:p>
          <a:p>
            <a:r>
              <a:rPr lang="en-US" dirty="0"/>
              <a:t>2303M Turbo pumps each backed by an ACP 40 roots pump, one set mounted on each door, as shown in Figure 3. The</a:t>
            </a:r>
          </a:p>
          <a:p>
            <a:r>
              <a:rPr lang="en-US" dirty="0"/>
              <a:t>pressure achieved in 24 hours after evacuation begins is in the mid 10-5 mbar. Base pressure when warm is in the 10-6</a:t>
            </a:r>
          </a:p>
          <a:p>
            <a:r>
              <a:rPr lang="en-US" dirty="0"/>
              <a:t>mbar range, which then drops into the 10-7 mbar range when cold.</a:t>
            </a:r>
          </a:p>
          <a:p>
            <a:r>
              <a:rPr lang="en-US" dirty="0"/>
              <a:t>The MOONS cold mass is made up of, approximately, 500 kg of 6082 aluminum radiation shield, 1800 kg of 6082</a:t>
            </a:r>
          </a:p>
          <a:p>
            <a:r>
              <a:rPr lang="en-US" dirty="0"/>
              <a:t>aluminum optical bench and 1400 kg of glass optics and mounts. This is cooled to an average temperature of 135 K in 48</a:t>
            </a:r>
          </a:p>
          <a:p>
            <a:r>
              <a:rPr lang="en-US" dirty="0"/>
              <a:t>hours using a liquid nitrogen precool system. The system consists of a high level ‘bath’ manifold with the exhaust fed</a:t>
            </a:r>
          </a:p>
          <a:p>
            <a:r>
              <a:rPr lang="en-US" dirty="0"/>
              <a:t>directly to atmosphere. The bath manifold feeds 8 pairs of pads on the optical bench and 2 pairs of pads on the radiation</a:t>
            </a:r>
          </a:p>
          <a:p>
            <a:r>
              <a:rPr lang="en-US" dirty="0"/>
              <a:t>shield. The pads are filled simultaneously by the bath manifold and are spaced over the optical bench to give a uniform</a:t>
            </a:r>
          </a:p>
          <a:p>
            <a:r>
              <a:rPr lang="en-US" dirty="0"/>
              <a:t>cooling across the bench. At the telescope the system will be fed via liquid nitrogen dewars, and an automated</a:t>
            </a:r>
          </a:p>
          <a:p>
            <a:r>
              <a:rPr lang="en-US" dirty="0"/>
              <a:t>switchover system will be used, to allow cooling to take place overnight with minimal intervention.</a:t>
            </a:r>
          </a:p>
          <a:p>
            <a:r>
              <a:rPr lang="en-US" dirty="0"/>
              <a:t>Once the system reaches a set of defined temperatures, the precool switches itself off and the temperature is held cold</a:t>
            </a:r>
          </a:p>
          <a:p>
            <a:r>
              <a:rPr lang="en-US" dirty="0"/>
              <a:t>using 3 </a:t>
            </a:r>
            <a:r>
              <a:rPr lang="en-US" dirty="0" err="1"/>
              <a:t>Cryomech</a:t>
            </a:r>
            <a:r>
              <a:rPr lang="en-US" dirty="0"/>
              <a:t> 10MD cryocoolers. Two of these are directly attached to the radiation shield and the third to the</a:t>
            </a:r>
          </a:p>
          <a:p>
            <a:r>
              <a:rPr lang="en-US" dirty="0"/>
              <a:t>optical bench. The bench is set to run at 134 K in deference to the CCD detectors which are not permitted to drop below</a:t>
            </a:r>
          </a:p>
          <a:p>
            <a:r>
              <a:rPr lang="en-US" dirty="0"/>
              <a:t>130 K. The radiation shield is allowed to cool in an uncontrolled manner and settles out at 76-120 K. The single</a:t>
            </a:r>
          </a:p>
          <a:p>
            <a:r>
              <a:rPr lang="en-US" dirty="0"/>
              <a:t>cryocooler is responsible for cooling a large mass and so there is a relatively large time constant required for changes to</a:t>
            </a:r>
          </a:p>
          <a:p>
            <a:r>
              <a:rPr lang="en-US" dirty="0"/>
              <a:t>the bench temperature. It is worth noting that the infrared detectors are cooled to their operating temperature, 40 K, using</a:t>
            </a:r>
          </a:p>
          <a:p>
            <a:r>
              <a:rPr lang="en-US" dirty="0"/>
              <a:t>a controlled ramp once the pre-cooling is complete. This ensure they are not exposed to dangerous thermal shocks.</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1E3F41-BE06-4DE3-A191-16FB7717111A}" type="slidenum">
              <a:rPr kumimoji="0" lang="de-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de-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76645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MOONS 7 Tons Cold Mass xxx KG at 130K</a:t>
            </a:r>
            <a:br>
              <a:rPr lang="en-US" dirty="0"/>
            </a:br>
            <a:br>
              <a:rPr lang="en-US" dirty="0"/>
            </a:br>
            <a:r>
              <a:rPr lang="en-US" dirty="0"/>
              <a:t>Figure 2: Left, vacuum </a:t>
            </a:r>
            <a:r>
              <a:rPr lang="en-US" dirty="0" err="1"/>
              <a:t>fibre</a:t>
            </a:r>
            <a:r>
              <a:rPr lang="en-US" dirty="0"/>
              <a:t> feedthroughs on common flange. Right, slit assembly inside cryostat.</a:t>
            </a:r>
          </a:p>
          <a:p>
            <a:r>
              <a:rPr lang="en-US" dirty="0"/>
              <a:t>In addition to the optical subsystems all the electrical services and various cold fingers are mounted on the optical bench</a:t>
            </a:r>
          </a:p>
          <a:p>
            <a:r>
              <a:rPr lang="en-US" dirty="0"/>
              <a:t>to provide power, control, and appropriate cooling.</a:t>
            </a:r>
          </a:p>
          <a:p>
            <a:r>
              <a:rPr lang="en-US" dirty="0"/>
              <a:t>3. CRYOGENIC AND VACUUM SYSTEM OVERVIEW</a:t>
            </a:r>
          </a:p>
          <a:p>
            <a:r>
              <a:rPr lang="en-US" dirty="0"/>
              <a:t>The MOONS vacuum chamber is around 2.3 m long, 2.2 m width, and 3.5 m high, with an internal volume of around 18</a:t>
            </a:r>
          </a:p>
          <a:p>
            <a:r>
              <a:rPr lang="en-US" dirty="0"/>
              <a:t>m3. It is a welded construction made from 5083 aluminum. The vessel consists of a central section with mounting feet to</a:t>
            </a:r>
          </a:p>
          <a:p>
            <a:r>
              <a:rPr lang="en-US" dirty="0"/>
              <a:t>the Nasmyth platform, within which the optical bench is mounted. This is then completed by two clamshell doors, that</a:t>
            </a:r>
          </a:p>
          <a:p>
            <a:r>
              <a:rPr lang="en-US" dirty="0"/>
              <a:t>attach either side of the central section, to form the enclosure. A similarly constructed radiation shield, wrapped in a</a:t>
            </a:r>
          </a:p>
          <a:p>
            <a:r>
              <a:rPr lang="en-US" dirty="0"/>
              <a:t>segmented MLI blanket, sits between the outer vessel and optical bench. The vacuum pump set consists of two ATH</a:t>
            </a:r>
          </a:p>
          <a:p>
            <a:r>
              <a:rPr lang="en-US" dirty="0"/>
              <a:t>2303M Turbo pumps each backed by an ACP 40 roots pump, one set mounted on each door, as shown in Figure 3. The</a:t>
            </a:r>
          </a:p>
          <a:p>
            <a:r>
              <a:rPr lang="en-US" dirty="0"/>
              <a:t>pressure achieved in 24 hours after evacuation begins is in the mid 10-5 mbar. Base pressure when warm is in the 10-6</a:t>
            </a:r>
          </a:p>
          <a:p>
            <a:r>
              <a:rPr lang="en-US" dirty="0"/>
              <a:t>mbar range, which then drops into the 10-7 mbar range when cold.</a:t>
            </a:r>
          </a:p>
          <a:p>
            <a:r>
              <a:rPr lang="en-US" dirty="0"/>
              <a:t>The MOONS cold mass is made up of, approximately, 500 kg of 6082 aluminum radiation shield, 1800 kg of 6082</a:t>
            </a:r>
          </a:p>
          <a:p>
            <a:r>
              <a:rPr lang="en-US" dirty="0"/>
              <a:t>aluminum optical bench and 1400 kg of glass optics and mounts. This is cooled to an average temperature of 135 K in 48</a:t>
            </a:r>
          </a:p>
          <a:p>
            <a:r>
              <a:rPr lang="en-US" dirty="0"/>
              <a:t>hours using a liquid nitrogen precool system. The system consists of a high level ‘bath’ manifold with the exhaust fed</a:t>
            </a:r>
          </a:p>
          <a:p>
            <a:r>
              <a:rPr lang="en-US" dirty="0"/>
              <a:t>directly to atmosphere. The bath manifold feeds 8 pairs of pads on the optical bench and 2 pairs of pads on the radiation</a:t>
            </a:r>
          </a:p>
          <a:p>
            <a:r>
              <a:rPr lang="en-US" dirty="0"/>
              <a:t>shield. The pads are filled simultaneously by the bath manifold and are spaced over the optical bench to give a uniform</a:t>
            </a:r>
          </a:p>
          <a:p>
            <a:r>
              <a:rPr lang="en-US" dirty="0"/>
              <a:t>cooling across the bench. At the telescope the system will be fed via liquid nitrogen dewars, and an automated</a:t>
            </a:r>
          </a:p>
          <a:p>
            <a:r>
              <a:rPr lang="en-US" dirty="0"/>
              <a:t>switchover system will be used, to allow cooling to take place overnight with minimal intervention.</a:t>
            </a:r>
          </a:p>
          <a:p>
            <a:r>
              <a:rPr lang="en-US" dirty="0"/>
              <a:t>Once the system reaches a set of defined temperatures, the precool switches itself off and the temperature is held cold</a:t>
            </a:r>
          </a:p>
          <a:p>
            <a:r>
              <a:rPr lang="en-US" dirty="0"/>
              <a:t>using 3 </a:t>
            </a:r>
            <a:r>
              <a:rPr lang="en-US" dirty="0" err="1"/>
              <a:t>Cryomech</a:t>
            </a:r>
            <a:r>
              <a:rPr lang="en-US" dirty="0"/>
              <a:t> 10MD cryocoolers. Two of these are directly attached to the radiation shield and the third to the</a:t>
            </a:r>
          </a:p>
          <a:p>
            <a:r>
              <a:rPr lang="en-US" dirty="0"/>
              <a:t>optical bench. The bench is set to run at 134 K in deference to the CCD detectors which are not permitted to drop below</a:t>
            </a:r>
          </a:p>
          <a:p>
            <a:r>
              <a:rPr lang="en-US" dirty="0"/>
              <a:t>130 K. The radiation shield is allowed to cool in an uncontrolled manner and settles out at 76-120 K. The single</a:t>
            </a:r>
          </a:p>
          <a:p>
            <a:r>
              <a:rPr lang="en-US" dirty="0"/>
              <a:t>cryocooler is responsible for cooling a large mass and so there is a relatively large time constant required for changes to</a:t>
            </a:r>
          </a:p>
          <a:p>
            <a:r>
              <a:rPr lang="en-US" dirty="0"/>
              <a:t>the bench temperature. It is worth noting that the infrared detectors are cooled to their operating temperature, 40 K, using</a:t>
            </a:r>
          </a:p>
          <a:p>
            <a:r>
              <a:rPr lang="en-US" dirty="0"/>
              <a:t>a controlled ramp once the pre-cooling is complete. This ensure they are not exposed to dangerous thermal shocks.</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1E3F41-BE06-4DE3-A191-16FB7717111A}" type="slidenum">
              <a:rPr kumimoji="0" lang="de-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de-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81705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Special thanks to colleagues from various ESO departments for the valuable cooperation and contribution to the cryo-mechanisms developments and cryo-vacuum infrastructure for ELT, Paranal and Headquarters-</a:t>
            </a:r>
            <a:r>
              <a:rPr lang="en-US" sz="1200" dirty="0" err="1"/>
              <a:t>Garching</a:t>
            </a:r>
            <a:r>
              <a:rPr lang="en-US" sz="1200" dirty="0"/>
              <a:t>.</a:t>
            </a:r>
            <a:endParaRPr lang="en-GB" dirty="0"/>
          </a:p>
        </p:txBody>
      </p:sp>
      <p:sp>
        <p:nvSpPr>
          <p:cNvPr id="4" name="Slide Number Placeholder 3"/>
          <p:cNvSpPr>
            <a:spLocks noGrp="1"/>
          </p:cNvSpPr>
          <p:nvPr>
            <p:ph type="sldNum" sz="quarter" idx="5"/>
          </p:nvPr>
        </p:nvSpPr>
        <p:spPr/>
        <p:txBody>
          <a:bodyPr/>
          <a:lstStyle/>
          <a:p>
            <a:fld id="{F21E3F41-BE06-4DE3-A191-16FB7717111A}" type="slidenum">
              <a:rPr lang="de-CH" smtClean="0"/>
              <a:t>21</a:t>
            </a:fld>
            <a:endParaRPr lang="de-CH"/>
          </a:p>
        </p:txBody>
      </p:sp>
    </p:spTree>
    <p:extLst>
      <p:ext uri="{BB962C8B-B14F-4D97-AF65-F5344CB8AC3E}">
        <p14:creationId xmlns:p14="http://schemas.microsoft.com/office/powerpoint/2010/main" val="193271720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image" Target="../media/image3.svg"/><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1.emf"/></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5.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image" Target="../media/image1.emf"/></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1.xml"/><Relationship Id="rId1" Type="http://schemas.openxmlformats.org/officeDocument/2006/relationships/tags" Target="../tags/tag7.xml"/><Relationship Id="rId4" Type="http://schemas.openxmlformats.org/officeDocument/2006/relationships/image" Target="../media/image1.emf"/></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8.xml"/><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9.xml"/><Relationship Id="rId4" Type="http://schemas.openxmlformats.org/officeDocument/2006/relationships/image" Target="../media/image1.emf"/></Relationships>
</file>

<file path=ppt/slideLayouts/_rels/slideLayout27.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10.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1.emf"/></Relationships>
</file>

<file path=ppt/slideLayouts/_rels/slideLayout2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3.svg"/></Relationships>
</file>

<file path=ppt/slideLayouts/_rels/slideLayout2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2.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3.svg"/><Relationship Id="rId9" Type="http://schemas.openxmlformats.org/officeDocument/2006/relationships/image" Target="../media/image11.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p:spTree>
      <p:nvGrpSpPr>
        <p:cNvPr id="1" name=""/>
        <p:cNvGrpSpPr/>
        <p:nvPr/>
      </p:nvGrpSpPr>
      <p:grpSpPr>
        <a:xfrm>
          <a:off x="0" y="0"/>
          <a:ext cx="0" cy="0"/>
          <a:chOff x="0" y="0"/>
          <a:chExt cx="0" cy="0"/>
        </a:xfrm>
      </p:grpSpPr>
      <p:graphicFrame>
        <p:nvGraphicFramePr>
          <p:cNvPr id="12" name="Objekt 11" hidden="1">
            <a:extLst>
              <a:ext uri="{FF2B5EF4-FFF2-40B4-BE49-F238E27FC236}">
                <a16:creationId xmlns:a16="http://schemas.microsoft.com/office/drawing/2014/main" id="{903B410E-C319-D1E1-C0AC-8ACB67A99EA4}"/>
              </a:ext>
            </a:extLst>
          </p:cNvPr>
          <p:cNvGraphicFramePr>
            <a:graphicFrameLocks noChangeAspect="1"/>
          </p:cNvGraphicFramePr>
          <p:nvPr userDrawn="1">
            <p:custDataLst>
              <p:tags r:id="rId1"/>
            </p:custDataLst>
            <p:extLst>
              <p:ext uri="{D42A27DB-BD31-4B8C-83A1-F6EECF244321}">
                <p14:modId xmlns:p14="http://schemas.microsoft.com/office/powerpoint/2010/main" val="26239845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E956317E-20F6-4DD1-F84D-E40AE39EE331}"/>
              </a:ext>
            </a:extLst>
          </p:cNvPr>
          <p:cNvSpPr>
            <a:spLocks noGrp="1"/>
          </p:cNvSpPr>
          <p:nvPr>
            <p:ph type="ctrTitle" hasCustomPrompt="1"/>
          </p:nvPr>
        </p:nvSpPr>
        <p:spPr>
          <a:xfrm>
            <a:off x="937847" y="1577975"/>
            <a:ext cx="10316307" cy="1539299"/>
          </a:xfrm>
        </p:spPr>
        <p:txBody>
          <a:bodyPr vert="horz" anchor="b"/>
          <a:lstStyle>
            <a:lvl1pPr algn="ctr">
              <a:lnSpc>
                <a:spcPct val="100000"/>
              </a:lnSpc>
              <a:defRPr sz="4000">
                <a:solidFill>
                  <a:schemeClr val="tx2"/>
                </a:solidFill>
              </a:defRPr>
            </a:lvl1pPr>
          </a:lstStyle>
          <a:p>
            <a:r>
              <a:rPr lang="en-GB" noProof="0" dirty="0"/>
              <a:t>Title of your presentation</a:t>
            </a:r>
          </a:p>
        </p:txBody>
      </p:sp>
      <p:sp>
        <p:nvSpPr>
          <p:cNvPr id="3" name="Untertitel 2">
            <a:extLst>
              <a:ext uri="{FF2B5EF4-FFF2-40B4-BE49-F238E27FC236}">
                <a16:creationId xmlns:a16="http://schemas.microsoft.com/office/drawing/2014/main" id="{A7200802-0D82-2861-8BEB-447967F5568E}"/>
              </a:ext>
            </a:extLst>
          </p:cNvPr>
          <p:cNvSpPr>
            <a:spLocks noGrp="1"/>
          </p:cNvSpPr>
          <p:nvPr>
            <p:ph type="subTitle" idx="1" hasCustomPrompt="1"/>
          </p:nvPr>
        </p:nvSpPr>
        <p:spPr>
          <a:xfrm>
            <a:off x="937847" y="3740726"/>
            <a:ext cx="10316307" cy="1526309"/>
          </a:xfrm>
        </p:spPr>
        <p:txBody>
          <a:bodyPr/>
          <a:lstStyle>
            <a:lvl1pPr marL="0" indent="0" algn="ctr">
              <a:lnSpc>
                <a:spcPct val="100000"/>
              </a:lnSpc>
              <a:buNone/>
              <a:defRPr sz="2400" b="0" i="1">
                <a:solidFill>
                  <a:schemeClr val="tx2"/>
                </a:solidFill>
                <a:latin typeface="+mn-lt"/>
              </a:defRPr>
            </a:lvl1pPr>
            <a:lvl2pPr marL="0" indent="0" algn="ctr">
              <a:lnSpc>
                <a:spcPct val="100000"/>
              </a:lnSpc>
              <a:buNone/>
              <a:defRPr sz="2400" b="0" i="1">
                <a:solidFill>
                  <a:schemeClr val="tx2"/>
                </a:solidFill>
                <a:latin typeface="+mn-lt"/>
              </a:defRPr>
            </a:lvl2pPr>
            <a:lvl3pPr marL="0" indent="0" algn="ctr">
              <a:lnSpc>
                <a:spcPct val="100000"/>
              </a:lnSpc>
              <a:buNone/>
              <a:defRPr sz="2400" b="0" i="1">
                <a:solidFill>
                  <a:schemeClr val="tx2"/>
                </a:solidFill>
                <a:latin typeface="+mn-lt"/>
              </a:defRPr>
            </a:lvl3pPr>
            <a:lvl4pPr marL="0" indent="0" algn="ctr">
              <a:lnSpc>
                <a:spcPct val="100000"/>
              </a:lnSpc>
              <a:buNone/>
              <a:defRPr sz="2400" b="0" i="1">
                <a:solidFill>
                  <a:schemeClr val="tx2"/>
                </a:solidFill>
                <a:latin typeface="+mn-lt"/>
              </a:defRPr>
            </a:lvl4pPr>
            <a:lvl5pPr marL="0" indent="0" algn="ctr">
              <a:lnSpc>
                <a:spcPct val="100000"/>
              </a:lnSpc>
              <a:buNone/>
              <a:defRPr sz="2400" b="0" i="1">
                <a:solidFill>
                  <a:schemeClr val="tx2"/>
                </a:solidFill>
                <a:latin typeface="+mn-lt"/>
              </a:defRPr>
            </a:lvl5pPr>
            <a:lvl6pPr marL="0" indent="0" algn="ctr">
              <a:lnSpc>
                <a:spcPct val="100000"/>
              </a:lnSpc>
              <a:buNone/>
              <a:defRPr sz="2400" b="0" i="1">
                <a:solidFill>
                  <a:schemeClr val="tx2"/>
                </a:solidFill>
                <a:latin typeface="+mn-lt"/>
              </a:defRPr>
            </a:lvl6pPr>
            <a:lvl7pPr marL="0" indent="0" algn="ctr">
              <a:lnSpc>
                <a:spcPct val="100000"/>
              </a:lnSpc>
              <a:buNone/>
              <a:defRPr sz="2400" b="0" i="1">
                <a:solidFill>
                  <a:schemeClr val="tx2"/>
                </a:solidFill>
                <a:latin typeface="+mn-lt"/>
              </a:defRPr>
            </a:lvl7pPr>
            <a:lvl8pPr marL="0" indent="0" algn="ctr">
              <a:lnSpc>
                <a:spcPct val="100000"/>
              </a:lnSpc>
              <a:buNone/>
              <a:defRPr sz="2400" b="0" i="1">
                <a:solidFill>
                  <a:schemeClr val="tx2"/>
                </a:solidFill>
                <a:latin typeface="+mn-lt"/>
              </a:defRPr>
            </a:lvl8pPr>
            <a:lvl9pPr marL="0" indent="0" algn="ctr">
              <a:lnSpc>
                <a:spcPct val="100000"/>
              </a:lnSpc>
              <a:buNone/>
              <a:defRPr sz="2400" b="0" i="1">
                <a:solidFill>
                  <a:schemeClr val="tx2"/>
                </a:solidFill>
                <a:latin typeface="+mn-lt"/>
              </a:defRPr>
            </a:lvl9pPr>
          </a:lstStyle>
          <a:p>
            <a:r>
              <a:rPr lang="en-GB" noProof="0" dirty="0"/>
              <a:t>Text</a:t>
            </a:r>
          </a:p>
        </p:txBody>
      </p:sp>
      <p:pic>
        <p:nvPicPr>
          <p:cNvPr id="9" name="Flags">
            <a:extLst>
              <a:ext uri="{FF2B5EF4-FFF2-40B4-BE49-F238E27FC236}">
                <a16:creationId xmlns:a16="http://schemas.microsoft.com/office/drawing/2014/main" id="{28A2FD6F-B5EB-75B2-792F-2B7BDB734F90}"/>
              </a:ext>
            </a:extLst>
          </p:cNvPr>
          <p:cNvPicPr>
            <a:picLocks noChangeAspect="1"/>
          </p:cNvPicPr>
          <p:nvPr userDrawn="1"/>
        </p:nvPicPr>
        <p:blipFill>
          <a:blip r:embed="rId5"/>
          <a:stretch>
            <a:fillRect/>
          </a:stretch>
        </p:blipFill>
        <p:spPr>
          <a:xfrm>
            <a:off x="0" y="6204867"/>
            <a:ext cx="6097313" cy="184179"/>
          </a:xfrm>
          <a:prstGeom prst="rect">
            <a:avLst/>
          </a:prstGeom>
        </p:spPr>
      </p:pic>
      <p:cxnSp>
        <p:nvCxnSpPr>
          <p:cNvPr id="11" name="Gerader Verbinder 10">
            <a:extLst>
              <a:ext uri="{FF2B5EF4-FFF2-40B4-BE49-F238E27FC236}">
                <a16:creationId xmlns:a16="http://schemas.microsoft.com/office/drawing/2014/main" id="{E0057D23-33FB-CFEA-DDE7-F0911EE720DC}"/>
              </a:ext>
            </a:extLst>
          </p:cNvPr>
          <p:cNvCxnSpPr/>
          <p:nvPr userDrawn="1"/>
        </p:nvCxnSpPr>
        <p:spPr>
          <a:xfrm>
            <a:off x="4692001" y="3429000"/>
            <a:ext cx="28080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ußzeilenplatzhalter 9">
            <a:extLst>
              <a:ext uri="{FF2B5EF4-FFF2-40B4-BE49-F238E27FC236}">
                <a16:creationId xmlns:a16="http://schemas.microsoft.com/office/drawing/2014/main" id="{85087112-A224-964B-32E3-DF16AB75EF43}"/>
              </a:ext>
            </a:extLst>
          </p:cNvPr>
          <p:cNvSpPr>
            <a:spLocks noGrp="1"/>
          </p:cNvSpPr>
          <p:nvPr>
            <p:ph type="ftr" sz="quarter" idx="10"/>
          </p:nvPr>
        </p:nvSpPr>
        <p:spPr/>
        <p:txBody>
          <a:bodyPr/>
          <a:lstStyle/>
          <a:p>
            <a:r>
              <a:rPr lang="en-US" dirty="0"/>
              <a:t>M. Accardo, November 25th - 28th, Instrument Control Systems 2024</a:t>
            </a:r>
            <a:endParaRPr lang="en-GB" i="1" noProof="0" dirty="0"/>
          </a:p>
        </p:txBody>
      </p:sp>
      <p:pic>
        <p:nvPicPr>
          <p:cNvPr id="4" name="Grafik 3">
            <a:extLst>
              <a:ext uri="{FF2B5EF4-FFF2-40B4-BE49-F238E27FC236}">
                <a16:creationId xmlns:a16="http://schemas.microsoft.com/office/drawing/2014/main" id="{37C03FF2-FBF1-A407-10B6-7EBD3ABCA891}"/>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228400" y="399599"/>
            <a:ext cx="494970" cy="647783"/>
          </a:xfrm>
          <a:prstGeom prst="rect">
            <a:avLst/>
          </a:prstGeom>
        </p:spPr>
      </p:pic>
      <p:sp>
        <p:nvSpPr>
          <p:cNvPr id="5" name="Date Placeholder 3">
            <a:extLst>
              <a:ext uri="{FF2B5EF4-FFF2-40B4-BE49-F238E27FC236}">
                <a16:creationId xmlns:a16="http://schemas.microsoft.com/office/drawing/2014/main" id="{1190336D-C8E3-3383-63E9-C4CCAAA1D7B3}"/>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8" name="Slide Number Placeholder 5">
            <a:extLst>
              <a:ext uri="{FF2B5EF4-FFF2-40B4-BE49-F238E27FC236}">
                <a16:creationId xmlns:a16="http://schemas.microsoft.com/office/drawing/2014/main" id="{66D634B7-176B-801C-E816-2C762102BD87}"/>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tx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2525167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hapter title">
    <p:bg>
      <p:bgPr>
        <a:solidFill>
          <a:schemeClr val="tx2"/>
        </a:solidFill>
        <a:effectLst/>
      </p:bgPr>
    </p:bg>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69D95539-5CB2-37ED-D38B-E8BD00FC8918}"/>
              </a:ext>
            </a:extLst>
          </p:cNvPr>
          <p:cNvGraphicFramePr>
            <a:graphicFrameLocks noChangeAspect="1"/>
          </p:cNvGraphicFramePr>
          <p:nvPr userDrawn="1">
            <p:custDataLst>
              <p:tags r:id="rId1"/>
            </p:custDataLst>
            <p:extLst>
              <p:ext uri="{D42A27DB-BD31-4B8C-83A1-F6EECF244321}">
                <p14:modId xmlns:p14="http://schemas.microsoft.com/office/powerpoint/2010/main" val="37803294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E956317E-20F6-4DD1-F84D-E40AE39EE331}"/>
              </a:ext>
            </a:extLst>
          </p:cNvPr>
          <p:cNvSpPr>
            <a:spLocks noGrp="1"/>
          </p:cNvSpPr>
          <p:nvPr>
            <p:ph type="ctrTitle" hasCustomPrompt="1"/>
          </p:nvPr>
        </p:nvSpPr>
        <p:spPr>
          <a:xfrm>
            <a:off x="937848" y="1576800"/>
            <a:ext cx="10316307" cy="3722014"/>
          </a:xfrm>
        </p:spPr>
        <p:txBody>
          <a:bodyPr vert="horz" anchor="ctr"/>
          <a:lstStyle>
            <a:lvl1pPr algn="ctr">
              <a:lnSpc>
                <a:spcPct val="100000"/>
              </a:lnSpc>
              <a:defRPr sz="4000">
                <a:solidFill>
                  <a:schemeClr val="bg1"/>
                </a:solidFill>
              </a:defRPr>
            </a:lvl1pPr>
          </a:lstStyle>
          <a:p>
            <a:r>
              <a:rPr lang="en-GB" noProof="0" dirty="0"/>
              <a:t>This is the chapter title and </a:t>
            </a:r>
            <a:br>
              <a:rPr lang="en-GB" noProof="0" dirty="0"/>
            </a:br>
            <a:r>
              <a:rPr lang="en-GB" noProof="0" dirty="0"/>
              <a:t>it can go on 3 to 4 lines.</a:t>
            </a:r>
            <a:br>
              <a:rPr lang="en-GB" noProof="0" dirty="0"/>
            </a:br>
            <a:r>
              <a:rPr lang="en-GB" noProof="0" dirty="0"/>
              <a:t>Arial Bold, 40 pt, white</a:t>
            </a:r>
          </a:p>
        </p:txBody>
      </p:sp>
      <p:pic>
        <p:nvPicPr>
          <p:cNvPr id="8" name="Grafik 7">
            <a:extLst>
              <a:ext uri="{FF2B5EF4-FFF2-40B4-BE49-F238E27FC236}">
                <a16:creationId xmlns:a16="http://schemas.microsoft.com/office/drawing/2014/main" id="{82138C45-39CA-C7A7-7D76-AD2712A2A033}"/>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228400" y="399600"/>
            <a:ext cx="497477" cy="647783"/>
          </a:xfrm>
          <a:prstGeom prst="rect">
            <a:avLst/>
          </a:prstGeom>
        </p:spPr>
      </p:pic>
      <p:sp>
        <p:nvSpPr>
          <p:cNvPr id="3" name="Date Placeholder 3">
            <a:extLst>
              <a:ext uri="{FF2B5EF4-FFF2-40B4-BE49-F238E27FC236}">
                <a16:creationId xmlns:a16="http://schemas.microsoft.com/office/drawing/2014/main" id="{FDA00B84-F826-7AC9-A28F-475EBB97343D}"/>
              </a:ext>
            </a:extLst>
          </p:cNvPr>
          <p:cNvSpPr>
            <a:spLocks noGrp="1"/>
          </p:cNvSpPr>
          <p:nvPr>
            <p:ph type="dt" sz="half" idx="2"/>
          </p:nvPr>
        </p:nvSpPr>
        <p:spPr>
          <a:xfrm rot="16200000">
            <a:off x="9209197" y="3561559"/>
            <a:ext cx="5342305"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ESO PUBLIC</a:t>
            </a:r>
            <a:endParaRPr lang="en-GB" noProof="0" dirty="0"/>
          </a:p>
        </p:txBody>
      </p:sp>
      <p:sp>
        <p:nvSpPr>
          <p:cNvPr id="5" name="Slide Number Placeholder 5">
            <a:extLst>
              <a:ext uri="{FF2B5EF4-FFF2-40B4-BE49-F238E27FC236}">
                <a16:creationId xmlns:a16="http://schemas.microsoft.com/office/drawing/2014/main" id="{AFC67C5E-C5D4-9326-4183-C80C10ABD343}"/>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solidFill>
                  <a:schemeClr val="bg1"/>
                </a:solidFill>
              </a:rPr>
              <a:pPr/>
              <a:t>‹#›</a:t>
            </a:fld>
            <a:endParaRPr lang="en-GB" dirty="0">
              <a:solidFill>
                <a:schemeClr val="bg1"/>
              </a:solidFill>
            </a:endParaRPr>
          </a:p>
        </p:txBody>
      </p:sp>
    </p:spTree>
    <p:extLst>
      <p:ext uri="{BB962C8B-B14F-4D97-AF65-F5344CB8AC3E}">
        <p14:creationId xmlns:p14="http://schemas.microsoft.com/office/powerpoint/2010/main" val="40248086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title">
    <p:bg>
      <p:bgPr>
        <a:solidFill>
          <a:schemeClr val="bg1"/>
        </a:solidFill>
        <a:effectLst/>
      </p:bgPr>
    </p:bg>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7AF73511-5300-CCC6-5C11-A8FDAEBF7B7F}"/>
              </a:ext>
            </a:extLst>
          </p:cNvPr>
          <p:cNvGraphicFramePr>
            <a:graphicFrameLocks noChangeAspect="1"/>
          </p:cNvGraphicFramePr>
          <p:nvPr userDrawn="1">
            <p:custDataLst>
              <p:tags r:id="rId1"/>
            </p:custDataLst>
            <p:extLst>
              <p:ext uri="{D42A27DB-BD31-4B8C-83A1-F6EECF244321}">
                <p14:modId xmlns:p14="http://schemas.microsoft.com/office/powerpoint/2010/main" val="5987688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E956317E-20F6-4DD1-F84D-E40AE39EE331}"/>
              </a:ext>
            </a:extLst>
          </p:cNvPr>
          <p:cNvSpPr>
            <a:spLocks noGrp="1"/>
          </p:cNvSpPr>
          <p:nvPr>
            <p:ph type="ctrTitle" hasCustomPrompt="1"/>
          </p:nvPr>
        </p:nvSpPr>
        <p:spPr>
          <a:xfrm>
            <a:off x="937848" y="1576800"/>
            <a:ext cx="10316307" cy="3722014"/>
          </a:xfrm>
        </p:spPr>
        <p:txBody>
          <a:bodyPr vert="horz" anchor="ctr"/>
          <a:lstStyle>
            <a:lvl1pPr algn="ctr">
              <a:lnSpc>
                <a:spcPct val="100000"/>
              </a:lnSpc>
              <a:defRPr sz="4000">
                <a:solidFill>
                  <a:schemeClr val="tx2"/>
                </a:solidFill>
              </a:defRPr>
            </a:lvl1pPr>
          </a:lstStyle>
          <a:p>
            <a:r>
              <a:rPr lang="en-GB" noProof="0" dirty="0"/>
              <a:t>There could be a </a:t>
            </a:r>
            <a:br>
              <a:rPr lang="en-GB" noProof="0" dirty="0"/>
            </a:br>
            <a:r>
              <a:rPr lang="en-GB" noProof="0" dirty="0"/>
              <a:t>section title as well.</a:t>
            </a:r>
            <a:br>
              <a:rPr lang="en-GB" noProof="0" dirty="0"/>
            </a:br>
            <a:r>
              <a:rPr lang="en-GB" noProof="0" dirty="0"/>
              <a:t>Arial Bold, 40 pt, blue</a:t>
            </a:r>
          </a:p>
        </p:txBody>
      </p:sp>
      <p:pic>
        <p:nvPicPr>
          <p:cNvPr id="4" name="Grafik 3">
            <a:extLst>
              <a:ext uri="{FF2B5EF4-FFF2-40B4-BE49-F238E27FC236}">
                <a16:creationId xmlns:a16="http://schemas.microsoft.com/office/drawing/2014/main" id="{CE3957A0-AB22-3832-DD70-E9DDB209C553}"/>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228400" y="399599"/>
            <a:ext cx="494970" cy="647783"/>
          </a:xfrm>
          <a:prstGeom prst="rect">
            <a:avLst/>
          </a:prstGeom>
        </p:spPr>
      </p:pic>
      <p:sp>
        <p:nvSpPr>
          <p:cNvPr id="3" name="Date Placeholder 3">
            <a:extLst>
              <a:ext uri="{FF2B5EF4-FFF2-40B4-BE49-F238E27FC236}">
                <a16:creationId xmlns:a16="http://schemas.microsoft.com/office/drawing/2014/main" id="{49035807-A58D-C6A4-D7C0-1E12619E1F7C}"/>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6" name="Slide Number Placeholder 5">
            <a:extLst>
              <a:ext uri="{FF2B5EF4-FFF2-40B4-BE49-F238E27FC236}">
                <a16:creationId xmlns:a16="http://schemas.microsoft.com/office/drawing/2014/main" id="{331C37D7-F11D-6494-2E15-335F7B85337B}"/>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39338448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WB">
    <p:bg>
      <p:bgPr>
        <a:solidFill>
          <a:schemeClr val="bg1"/>
        </a:solidFill>
        <a:effectLst/>
      </p:bgPr>
    </p:bg>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82138C45-39CA-C7A7-7D76-AD2712A2A03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218884" y="451141"/>
            <a:ext cx="497477" cy="647783"/>
          </a:xfrm>
          <a:prstGeom prst="rect">
            <a:avLst/>
          </a:prstGeom>
        </p:spPr>
      </p:pic>
      <p:pic>
        <p:nvPicPr>
          <p:cNvPr id="2" name="Grafik 1">
            <a:extLst>
              <a:ext uri="{FF2B5EF4-FFF2-40B4-BE49-F238E27FC236}">
                <a16:creationId xmlns:a16="http://schemas.microsoft.com/office/drawing/2014/main" id="{F8E82346-05BA-CCC7-D114-7954D9FACF3F}"/>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228105" y="399599"/>
            <a:ext cx="494970" cy="647783"/>
          </a:xfrm>
          <a:prstGeom prst="rect">
            <a:avLst/>
          </a:prstGeom>
        </p:spPr>
      </p:pic>
      <p:sp>
        <p:nvSpPr>
          <p:cNvPr id="3" name="Date Placeholder 3">
            <a:extLst>
              <a:ext uri="{FF2B5EF4-FFF2-40B4-BE49-F238E27FC236}">
                <a16:creationId xmlns:a16="http://schemas.microsoft.com/office/drawing/2014/main" id="{30C562AB-F20A-0117-8ABB-4C6CAE32BA4C}"/>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5" name="Slide Number Placeholder 5">
            <a:extLst>
              <a:ext uri="{FF2B5EF4-FFF2-40B4-BE49-F238E27FC236}">
                <a16:creationId xmlns:a16="http://schemas.microsoft.com/office/drawing/2014/main" id="{C7873F94-186D-3156-FEFA-3F0B7F845A2A}"/>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1717879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IB">
    <p:bg>
      <p:bgPr>
        <a:solidFill>
          <a:schemeClr val="bg1"/>
        </a:solidFill>
        <a:effectLst/>
      </p:bgPr>
    </p:bg>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2E99BFC8-D908-D520-263D-4D3BE7E3045F}"/>
              </a:ext>
            </a:extLst>
          </p:cNvPr>
          <p:cNvSpPr>
            <a:spLocks noGrp="1"/>
          </p:cNvSpPr>
          <p:nvPr>
            <p:ph type="pic" sz="quarter" idx="10" hasCustomPrompt="1"/>
          </p:nvPr>
        </p:nvSpPr>
        <p:spPr>
          <a:xfrm>
            <a:off x="0" y="0"/>
            <a:ext cx="12192000" cy="6858000"/>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3" name="SmartArt-Platzhalter 5">
            <a:extLst>
              <a:ext uri="{FF2B5EF4-FFF2-40B4-BE49-F238E27FC236}">
                <a16:creationId xmlns:a16="http://schemas.microsoft.com/office/drawing/2014/main" id="{D0155401-1AEB-1D20-0D21-BFCA0D159CD7}"/>
              </a:ext>
            </a:extLst>
          </p:cNvPr>
          <p:cNvSpPr>
            <a:spLocks noGrp="1"/>
          </p:cNvSpPr>
          <p:nvPr>
            <p:ph type="dgm" sz="quarter" idx="11"/>
          </p:nvPr>
        </p:nvSpPr>
        <p:spPr>
          <a:xfrm>
            <a:off x="11228400" y="399599"/>
            <a:ext cx="497477" cy="647783"/>
          </a:xfrm>
          <a:blipFill>
            <a:blip r:embed="rId2">
              <a:extLst>
                <a:ext uri="{96DAC541-7B7A-43D3-8B79-37D633B846F1}">
                  <asvg:svgBlip xmlns:asvg="http://schemas.microsoft.com/office/drawing/2016/SVG/main" r:embed="rId3"/>
                </a:ext>
              </a:extLst>
            </a:blip>
            <a:stretch>
              <a:fillRect/>
            </a:stretch>
          </a:blipFill>
        </p:spPr>
        <p:txBody>
          <a:bodyPr/>
          <a:lstStyle>
            <a:lvl1pPr>
              <a:defRPr sz="100">
                <a:noFill/>
              </a:defRPr>
            </a:lvl1pPr>
          </a:lstStyle>
          <a:p>
            <a:r>
              <a:rPr lang="en-GB"/>
              <a:t>Click icon to add SmartArt graphic</a:t>
            </a:r>
            <a:endParaRPr lang="de-CH"/>
          </a:p>
        </p:txBody>
      </p:sp>
      <p:sp>
        <p:nvSpPr>
          <p:cNvPr id="2" name="Date Placeholder 3">
            <a:extLst>
              <a:ext uri="{FF2B5EF4-FFF2-40B4-BE49-F238E27FC236}">
                <a16:creationId xmlns:a16="http://schemas.microsoft.com/office/drawing/2014/main" id="{74B34766-A3BB-4165-CC57-2BE3C22A1D46}"/>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ESO PUBLIC</a:t>
            </a:r>
            <a:endParaRPr lang="en-GB" noProof="0" dirty="0"/>
          </a:p>
        </p:txBody>
      </p:sp>
      <p:sp>
        <p:nvSpPr>
          <p:cNvPr id="8" name="Slide Number Placeholder 5">
            <a:extLst>
              <a:ext uri="{FF2B5EF4-FFF2-40B4-BE49-F238E27FC236}">
                <a16:creationId xmlns:a16="http://schemas.microsoft.com/office/drawing/2014/main" id="{983450F8-6306-9500-F151-BDB19750364C}"/>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25662379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T+IB">
    <p:bg>
      <p:bgPr>
        <a:solidFill>
          <a:schemeClr val="bg1"/>
        </a:solidFill>
        <a:effectLst/>
      </p:bgPr>
    </p:bg>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2E99BFC8-D908-D520-263D-4D3BE7E3045F}"/>
              </a:ext>
            </a:extLst>
          </p:cNvPr>
          <p:cNvSpPr>
            <a:spLocks noGrp="1"/>
          </p:cNvSpPr>
          <p:nvPr>
            <p:ph type="pic" sz="quarter" idx="10" hasCustomPrompt="1"/>
          </p:nvPr>
        </p:nvSpPr>
        <p:spPr>
          <a:xfrm>
            <a:off x="0" y="0"/>
            <a:ext cx="12192000" cy="6858000"/>
          </a:xfrm>
          <a:solidFill>
            <a:srgbClr val="D2108D"/>
          </a:solidFill>
        </p:spPr>
        <p:txBody>
          <a:bodyPr lIns="216000" tIns="216000" rIns="216000" bIns="216000" anchor="b"/>
          <a:lstStyle>
            <a:lvl1pPr>
              <a:defRPr>
                <a:solidFill>
                  <a:schemeClr val="bg1"/>
                </a:solidFill>
              </a:defRPr>
            </a:lvl1pPr>
          </a:lstStyle>
          <a:p>
            <a:r>
              <a:rPr lang="en-GB" noProof="0" dirty="0"/>
              <a:t>Image Placeholder</a:t>
            </a:r>
          </a:p>
        </p:txBody>
      </p:sp>
      <p:sp>
        <p:nvSpPr>
          <p:cNvPr id="2" name="Titel 1">
            <a:extLst>
              <a:ext uri="{FF2B5EF4-FFF2-40B4-BE49-F238E27FC236}">
                <a16:creationId xmlns:a16="http://schemas.microsoft.com/office/drawing/2014/main" id="{E441D29C-1691-CDDD-3C33-210C79632C4E}"/>
              </a:ext>
            </a:extLst>
          </p:cNvPr>
          <p:cNvSpPr>
            <a:spLocks noGrp="1"/>
          </p:cNvSpPr>
          <p:nvPr>
            <p:ph type="title" hasCustomPrompt="1"/>
          </p:nvPr>
        </p:nvSpPr>
        <p:spPr/>
        <p:txBody>
          <a:bodyPr/>
          <a:lstStyle>
            <a:lvl1pPr>
              <a:defRPr>
                <a:solidFill>
                  <a:schemeClr val="bg1"/>
                </a:solidFill>
                <a:effectLst>
                  <a:outerShdw blurRad="50800" dist="38100" dir="2700000" algn="tl" rotWithShape="0">
                    <a:prstClr val="black">
                      <a:alpha val="40000"/>
                    </a:prstClr>
                  </a:outerShdw>
                </a:effectLst>
              </a:defRPr>
            </a:lvl1pPr>
          </a:lstStyle>
          <a:p>
            <a:r>
              <a:rPr lang="en-GB" noProof="0" dirty="0"/>
              <a:t>Headline Arial bold, 30 pt</a:t>
            </a:r>
          </a:p>
        </p:txBody>
      </p:sp>
      <p:sp>
        <p:nvSpPr>
          <p:cNvPr id="5" name="Textplatzhalter 4">
            <a:extLst>
              <a:ext uri="{FF2B5EF4-FFF2-40B4-BE49-F238E27FC236}">
                <a16:creationId xmlns:a16="http://schemas.microsoft.com/office/drawing/2014/main" id="{75B684C9-71E7-A0AE-9C9C-96A51523B51E}"/>
              </a:ext>
            </a:extLst>
          </p:cNvPr>
          <p:cNvSpPr>
            <a:spLocks noGrp="1"/>
          </p:cNvSpPr>
          <p:nvPr>
            <p:ph type="body" sz="quarter" idx="12" hasCustomPrompt="1"/>
          </p:nvPr>
        </p:nvSpPr>
        <p:spPr>
          <a:xfrm>
            <a:off x="936624" y="1576800"/>
            <a:ext cx="10317600" cy="3996008"/>
          </a:xfrm>
        </p:spPr>
        <p:txBody>
          <a:bodyPr anchor="ctr"/>
          <a:lstStyle>
            <a:lvl1pPr marL="0" indent="0" algn="ctr">
              <a:lnSpc>
                <a:spcPct val="118000"/>
              </a:lnSpc>
              <a:spcBef>
                <a:spcPts val="1200"/>
              </a:spcBef>
              <a:buFont typeface="Arial" panose="020B0604020202020204" pitchFamily="34" charset="0"/>
              <a:buNone/>
              <a:defRPr sz="2400" b="0">
                <a:solidFill>
                  <a:schemeClr val="bg1"/>
                </a:solidFill>
                <a:effectLst>
                  <a:outerShdw blurRad="50800" dist="38100" dir="2700000" algn="tl" rotWithShape="0">
                    <a:prstClr val="black">
                      <a:alpha val="40000"/>
                    </a:prstClr>
                  </a:outerShdw>
                </a:effectLst>
                <a:latin typeface="+mn-lt"/>
              </a:defRPr>
            </a:lvl1pPr>
            <a:lvl2pPr marL="0" indent="0" algn="ctr">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2pPr>
            <a:lvl3pPr marL="0" indent="0" algn="ctr">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3pPr>
            <a:lvl4pPr marL="0" indent="0" algn="ctr">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4pPr>
            <a:lvl5pPr marL="0" indent="0" algn="ctr">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5pPr>
            <a:lvl6pPr marL="0" indent="0" algn="ctr">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6pPr>
            <a:lvl7pPr marL="0" indent="0" algn="ctr">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7pPr>
            <a:lvl8pPr marL="0" indent="0" algn="ctr">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8pPr>
            <a:lvl9pPr marL="0" indent="0" algn="ctr">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Text on full background image</a:t>
            </a:r>
          </a:p>
          <a:p>
            <a:pPr lvl="0"/>
            <a:r>
              <a:rPr lang="en-GB" noProof="0" dirty="0"/>
              <a:t>Arial, 24 pt, white, centre aligned</a:t>
            </a:r>
          </a:p>
        </p:txBody>
      </p:sp>
      <p:sp>
        <p:nvSpPr>
          <p:cNvPr id="6" name="SmartArt-Platzhalter 5">
            <a:extLst>
              <a:ext uri="{FF2B5EF4-FFF2-40B4-BE49-F238E27FC236}">
                <a16:creationId xmlns:a16="http://schemas.microsoft.com/office/drawing/2014/main" id="{433C8CD0-D1FB-D1D7-F1A0-5048999E0FED}"/>
              </a:ext>
            </a:extLst>
          </p:cNvPr>
          <p:cNvSpPr>
            <a:spLocks noGrp="1"/>
          </p:cNvSpPr>
          <p:nvPr>
            <p:ph type="dgm" sz="quarter" idx="11"/>
          </p:nvPr>
        </p:nvSpPr>
        <p:spPr>
          <a:xfrm>
            <a:off x="11228400" y="399599"/>
            <a:ext cx="497477" cy="647783"/>
          </a:xfrm>
          <a:blipFill>
            <a:blip r:embed="rId2">
              <a:extLst>
                <a:ext uri="{96DAC541-7B7A-43D3-8B79-37D633B846F1}">
                  <asvg:svgBlip xmlns:asvg="http://schemas.microsoft.com/office/drawing/2016/SVG/main" r:embed="rId3"/>
                </a:ext>
              </a:extLst>
            </a:blip>
            <a:stretch>
              <a:fillRect/>
            </a:stretch>
          </a:blipFill>
        </p:spPr>
        <p:txBody>
          <a:bodyPr/>
          <a:lstStyle>
            <a:lvl1pPr>
              <a:defRPr sz="100">
                <a:noFill/>
              </a:defRPr>
            </a:lvl1pPr>
          </a:lstStyle>
          <a:p>
            <a:r>
              <a:rPr lang="en-GB"/>
              <a:t>Click icon to add SmartArt graphic</a:t>
            </a:r>
            <a:endParaRPr lang="de-CH"/>
          </a:p>
        </p:txBody>
      </p:sp>
      <p:sp>
        <p:nvSpPr>
          <p:cNvPr id="3" name="Date Placeholder 3">
            <a:extLst>
              <a:ext uri="{FF2B5EF4-FFF2-40B4-BE49-F238E27FC236}">
                <a16:creationId xmlns:a16="http://schemas.microsoft.com/office/drawing/2014/main" id="{D85A207C-46C0-F407-78B2-6640ADE3C866}"/>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ESO PUBLIC</a:t>
            </a:r>
            <a:endParaRPr lang="en-GB" noProof="0" dirty="0"/>
          </a:p>
        </p:txBody>
      </p:sp>
      <p:sp>
        <p:nvSpPr>
          <p:cNvPr id="9" name="Slide Number Placeholder 5">
            <a:extLst>
              <a:ext uri="{FF2B5EF4-FFF2-40B4-BE49-F238E27FC236}">
                <a16:creationId xmlns:a16="http://schemas.microsoft.com/office/drawing/2014/main" id="{44C000D7-8B88-2B9E-A1D0-2A106D9C7D55}"/>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11093264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T+BB">
    <p:bg>
      <p:bgPr>
        <a:solidFill>
          <a:schemeClr val="tx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41D29C-1691-CDDD-3C33-210C79632C4E}"/>
              </a:ext>
            </a:extLst>
          </p:cNvPr>
          <p:cNvSpPr>
            <a:spLocks noGrp="1"/>
          </p:cNvSpPr>
          <p:nvPr>
            <p:ph type="title" hasCustomPrompt="1"/>
          </p:nvPr>
        </p:nvSpPr>
        <p:spPr/>
        <p:txBody>
          <a:bodyPr/>
          <a:lstStyle>
            <a:lvl1pPr>
              <a:defRPr>
                <a:solidFill>
                  <a:schemeClr val="bg1"/>
                </a:solidFill>
                <a:effectLst/>
              </a:defRPr>
            </a:lvl1pPr>
          </a:lstStyle>
          <a:p>
            <a:r>
              <a:rPr lang="en-GB" noProof="0" dirty="0"/>
              <a:t>Headline Arial bold, 30 pt</a:t>
            </a:r>
          </a:p>
        </p:txBody>
      </p:sp>
      <p:sp>
        <p:nvSpPr>
          <p:cNvPr id="6" name="Textplatzhalter 4">
            <a:extLst>
              <a:ext uri="{FF2B5EF4-FFF2-40B4-BE49-F238E27FC236}">
                <a16:creationId xmlns:a16="http://schemas.microsoft.com/office/drawing/2014/main" id="{20D47E81-E9A6-BB7A-A5AC-082A992B80FE}"/>
              </a:ext>
            </a:extLst>
          </p:cNvPr>
          <p:cNvSpPr>
            <a:spLocks noGrp="1"/>
          </p:cNvSpPr>
          <p:nvPr>
            <p:ph type="body" sz="quarter" idx="14" hasCustomPrompt="1"/>
          </p:nvPr>
        </p:nvSpPr>
        <p:spPr>
          <a:xfrm>
            <a:off x="936624" y="1576800"/>
            <a:ext cx="10317600" cy="3996008"/>
          </a:xfrm>
        </p:spPr>
        <p:txBody>
          <a:bodyPr anchor="ctr"/>
          <a:lstStyle>
            <a:lvl1pPr marL="0" indent="0" algn="ctr">
              <a:lnSpc>
                <a:spcPct val="118000"/>
              </a:lnSpc>
              <a:spcBef>
                <a:spcPts val="1200"/>
              </a:spcBef>
              <a:buFont typeface="Arial" panose="020B0604020202020204" pitchFamily="34" charset="0"/>
              <a:buNone/>
              <a:defRPr sz="2400" b="0">
                <a:solidFill>
                  <a:schemeClr val="bg1"/>
                </a:solidFill>
                <a:effectLst/>
                <a:latin typeface="+mn-lt"/>
              </a:defRPr>
            </a:lvl1pPr>
            <a:lvl2pPr marL="0" indent="0" algn="ctr">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2pPr>
            <a:lvl3pPr marL="0" indent="0" algn="ctr">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3pPr>
            <a:lvl4pPr marL="0" indent="0" algn="ctr">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4pPr>
            <a:lvl5pPr marL="0" indent="0" algn="ctr">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5pPr>
            <a:lvl6pPr marL="0" indent="0" algn="ctr">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6pPr>
            <a:lvl7pPr marL="0" indent="0" algn="ctr">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7pPr>
            <a:lvl8pPr marL="0" indent="0" algn="ctr">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8pPr>
            <a:lvl9pPr marL="0" indent="0" algn="ctr">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Text on blue background</a:t>
            </a:r>
          </a:p>
          <a:p>
            <a:pPr lvl="0"/>
            <a:r>
              <a:rPr lang="en-GB" noProof="0" dirty="0"/>
              <a:t>Arial, 24 pt, white, centre aligned</a:t>
            </a:r>
          </a:p>
        </p:txBody>
      </p:sp>
      <p:sp>
        <p:nvSpPr>
          <p:cNvPr id="3" name="Fußzeilenplatzhalter 2">
            <a:extLst>
              <a:ext uri="{FF2B5EF4-FFF2-40B4-BE49-F238E27FC236}">
                <a16:creationId xmlns:a16="http://schemas.microsoft.com/office/drawing/2014/main" id="{A693884E-30FD-BE94-EB74-D5EBDFB37FAA}"/>
              </a:ext>
            </a:extLst>
          </p:cNvPr>
          <p:cNvSpPr>
            <a:spLocks noGrp="1"/>
          </p:cNvSpPr>
          <p:nvPr>
            <p:ph type="ftr" sz="quarter" idx="13"/>
          </p:nvPr>
        </p:nvSpPr>
        <p:spPr/>
        <p:txBody>
          <a:bodyPr/>
          <a:lstStyle>
            <a:lvl1pPr>
              <a:defRPr i="0">
                <a:solidFill>
                  <a:schemeClr val="bg1"/>
                </a:solidFill>
              </a:defRPr>
            </a:lvl1pPr>
          </a:lstStyle>
          <a:p>
            <a:r>
              <a:rPr lang="en-US" dirty="0" err="1"/>
              <a:t>M.Accardo</a:t>
            </a:r>
            <a:r>
              <a:rPr lang="en-US" dirty="0"/>
              <a:t>, November 25th - 28th, Instrument Control Systems 2024</a:t>
            </a:r>
            <a:endParaRPr lang="en-GB" i="1" noProof="0" dirty="0"/>
          </a:p>
        </p:txBody>
      </p:sp>
      <p:pic>
        <p:nvPicPr>
          <p:cNvPr id="7" name="Grafik 6">
            <a:extLst>
              <a:ext uri="{FF2B5EF4-FFF2-40B4-BE49-F238E27FC236}">
                <a16:creationId xmlns:a16="http://schemas.microsoft.com/office/drawing/2014/main" id="{F5C1DCEA-8A03-ED66-EC67-A829554C2C6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228400" y="399600"/>
            <a:ext cx="497477" cy="647783"/>
          </a:xfrm>
          <a:prstGeom prst="rect">
            <a:avLst/>
          </a:prstGeom>
        </p:spPr>
      </p:pic>
      <p:cxnSp>
        <p:nvCxnSpPr>
          <p:cNvPr id="4" name="Gerader Verbinder 3">
            <a:extLst>
              <a:ext uri="{FF2B5EF4-FFF2-40B4-BE49-F238E27FC236}">
                <a16:creationId xmlns:a16="http://schemas.microsoft.com/office/drawing/2014/main" id="{C01649B5-7285-2559-21A4-3C609DF08973}"/>
              </a:ext>
            </a:extLst>
          </p:cNvPr>
          <p:cNvCxnSpPr/>
          <p:nvPr userDrawn="1"/>
        </p:nvCxnSpPr>
        <p:spPr>
          <a:xfrm>
            <a:off x="0" y="6382322"/>
            <a:ext cx="6084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Date Placeholder 3">
            <a:extLst>
              <a:ext uri="{FF2B5EF4-FFF2-40B4-BE49-F238E27FC236}">
                <a16:creationId xmlns:a16="http://schemas.microsoft.com/office/drawing/2014/main" id="{2524DA13-9979-4452-B6DE-309D7DC6A152}"/>
              </a:ext>
            </a:extLst>
          </p:cNvPr>
          <p:cNvSpPr>
            <a:spLocks noGrp="1"/>
          </p:cNvSpPr>
          <p:nvPr>
            <p:ph type="dt" sz="half" idx="2"/>
          </p:nvPr>
        </p:nvSpPr>
        <p:spPr>
          <a:xfrm rot="16200000">
            <a:off x="9212880" y="3557876"/>
            <a:ext cx="5334939"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ESO PUBLIC</a:t>
            </a:r>
            <a:endParaRPr lang="en-GB" noProof="0" dirty="0"/>
          </a:p>
        </p:txBody>
      </p:sp>
      <p:sp>
        <p:nvSpPr>
          <p:cNvPr id="10" name="Slide Number Placeholder 5">
            <a:extLst>
              <a:ext uri="{FF2B5EF4-FFF2-40B4-BE49-F238E27FC236}">
                <a16:creationId xmlns:a16="http://schemas.microsoft.com/office/drawing/2014/main" id="{A15F86A8-A2DE-F488-BBD2-CF6F753289F9}"/>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36784744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T+WB">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41D29C-1691-CDDD-3C33-210C79632C4E}"/>
              </a:ext>
            </a:extLst>
          </p:cNvPr>
          <p:cNvSpPr>
            <a:spLocks noGrp="1"/>
          </p:cNvSpPr>
          <p:nvPr>
            <p:ph type="title" hasCustomPrompt="1"/>
          </p:nvPr>
        </p:nvSpPr>
        <p:spPr/>
        <p:txBody>
          <a:bodyPr/>
          <a:lstStyle>
            <a:lvl1pPr>
              <a:defRPr>
                <a:solidFill>
                  <a:schemeClr val="tx2"/>
                </a:solidFill>
                <a:effectLst/>
              </a:defRPr>
            </a:lvl1pPr>
          </a:lstStyle>
          <a:p>
            <a:r>
              <a:rPr lang="en-GB" noProof="0" dirty="0"/>
              <a:t>Headline Arial bold, 30 pt</a:t>
            </a:r>
          </a:p>
        </p:txBody>
      </p:sp>
      <p:sp>
        <p:nvSpPr>
          <p:cNvPr id="5" name="Textplatzhalter 4">
            <a:extLst>
              <a:ext uri="{FF2B5EF4-FFF2-40B4-BE49-F238E27FC236}">
                <a16:creationId xmlns:a16="http://schemas.microsoft.com/office/drawing/2014/main" id="{75B684C9-71E7-A0AE-9C9C-96A51523B51E}"/>
              </a:ext>
            </a:extLst>
          </p:cNvPr>
          <p:cNvSpPr>
            <a:spLocks noGrp="1"/>
          </p:cNvSpPr>
          <p:nvPr>
            <p:ph type="body" sz="quarter" idx="12" hasCustomPrompt="1"/>
          </p:nvPr>
        </p:nvSpPr>
        <p:spPr>
          <a:xfrm>
            <a:off x="936624" y="1576800"/>
            <a:ext cx="10317600" cy="3996008"/>
          </a:xfrm>
        </p:spPr>
        <p:txBody>
          <a:bodyPr anchor="ctr"/>
          <a:lstStyle>
            <a:lvl1pPr marL="0" indent="0" algn="ctr">
              <a:lnSpc>
                <a:spcPct val="118000"/>
              </a:lnSpc>
              <a:spcBef>
                <a:spcPts val="1200"/>
              </a:spcBef>
              <a:buFont typeface="Arial" panose="020B0604020202020204" pitchFamily="34" charset="0"/>
              <a:buNone/>
              <a:defRPr sz="2400" b="1">
                <a:solidFill>
                  <a:schemeClr val="tx1"/>
                </a:solidFill>
                <a:effectLst/>
              </a:defRPr>
            </a:lvl1pPr>
            <a:lvl2pPr marL="0" indent="0" algn="ctr">
              <a:lnSpc>
                <a:spcPct val="118000"/>
              </a:lnSpc>
              <a:spcBef>
                <a:spcPts val="1200"/>
              </a:spcBef>
              <a:buNone/>
              <a:defRPr sz="2400" b="1">
                <a:solidFill>
                  <a:schemeClr val="tx1"/>
                </a:solidFill>
                <a:effectLst/>
              </a:defRPr>
            </a:lvl2pPr>
            <a:lvl3pPr marL="0" indent="0" algn="ctr">
              <a:lnSpc>
                <a:spcPct val="118000"/>
              </a:lnSpc>
              <a:spcBef>
                <a:spcPts val="1200"/>
              </a:spcBef>
              <a:buNone/>
              <a:defRPr sz="2400" b="1">
                <a:solidFill>
                  <a:schemeClr val="tx1"/>
                </a:solidFill>
                <a:effectLst/>
              </a:defRPr>
            </a:lvl3pPr>
            <a:lvl4pPr marL="0" indent="0" algn="ctr">
              <a:lnSpc>
                <a:spcPct val="118000"/>
              </a:lnSpc>
              <a:spcBef>
                <a:spcPts val="1200"/>
              </a:spcBef>
              <a:buFont typeface="Arial" panose="020B0604020202020204" pitchFamily="34" charset="0"/>
              <a:buNone/>
              <a:defRPr sz="2400" b="1">
                <a:solidFill>
                  <a:schemeClr val="tx1"/>
                </a:solidFill>
                <a:effectLst/>
              </a:defRPr>
            </a:lvl4pPr>
            <a:lvl5pPr marL="0" indent="0" algn="ctr">
              <a:lnSpc>
                <a:spcPct val="118000"/>
              </a:lnSpc>
              <a:spcBef>
                <a:spcPts val="1200"/>
              </a:spcBef>
              <a:buNone/>
              <a:defRPr sz="2400" b="1">
                <a:solidFill>
                  <a:schemeClr val="tx1"/>
                </a:solidFill>
                <a:effectLst/>
              </a:defRPr>
            </a:lvl5pPr>
            <a:lvl6pPr marL="0" indent="0" algn="ctr">
              <a:lnSpc>
                <a:spcPct val="118000"/>
              </a:lnSpc>
              <a:spcBef>
                <a:spcPts val="1200"/>
              </a:spcBef>
              <a:buNone/>
              <a:defRPr sz="2400" b="1">
                <a:solidFill>
                  <a:schemeClr val="tx1"/>
                </a:solidFill>
                <a:effectLst/>
              </a:defRPr>
            </a:lvl6pPr>
            <a:lvl7pPr marL="0" indent="0" algn="ctr">
              <a:lnSpc>
                <a:spcPct val="118000"/>
              </a:lnSpc>
              <a:spcBef>
                <a:spcPts val="1200"/>
              </a:spcBef>
              <a:buFont typeface="Arial" panose="020B0604020202020204" pitchFamily="34" charset="0"/>
              <a:buNone/>
              <a:defRPr sz="2400" b="1">
                <a:solidFill>
                  <a:schemeClr val="tx1"/>
                </a:solidFill>
                <a:effectLst/>
              </a:defRPr>
            </a:lvl7pPr>
            <a:lvl8pPr marL="0" indent="0" algn="ctr">
              <a:lnSpc>
                <a:spcPct val="118000"/>
              </a:lnSpc>
              <a:spcBef>
                <a:spcPts val="1200"/>
              </a:spcBef>
              <a:buFont typeface="Arial" panose="020B0604020202020204" pitchFamily="34" charset="0"/>
              <a:buNone/>
              <a:defRPr sz="2400" b="1">
                <a:solidFill>
                  <a:schemeClr val="tx1"/>
                </a:solidFill>
                <a:effectLst/>
              </a:defRPr>
            </a:lvl8pPr>
            <a:lvl9pPr marL="0" indent="0" algn="ctr">
              <a:lnSpc>
                <a:spcPct val="118000"/>
              </a:lnSpc>
              <a:spcBef>
                <a:spcPts val="1200"/>
              </a:spcBef>
              <a:buFont typeface="Arial" panose="020B0604020202020204" pitchFamily="34" charset="0"/>
              <a:buNone/>
              <a:defRPr sz="2400" b="1" i="0">
                <a:solidFill>
                  <a:schemeClr val="tx1"/>
                </a:solidFill>
                <a:effectLst/>
                <a:latin typeface="+mn-lt"/>
              </a:defRPr>
            </a:lvl9pPr>
          </a:lstStyle>
          <a:p>
            <a:pPr lvl="0"/>
            <a:r>
              <a:rPr lang="en-GB" noProof="0" dirty="0"/>
              <a:t>1-Column Text + white background</a:t>
            </a:r>
          </a:p>
          <a:p>
            <a:pPr lvl="0"/>
            <a:r>
              <a:rPr lang="en-GB" noProof="0" dirty="0"/>
              <a:t>Arial Bold, 24 pt, white, centre aligned</a:t>
            </a:r>
          </a:p>
        </p:txBody>
      </p:sp>
      <p:sp>
        <p:nvSpPr>
          <p:cNvPr id="4" name="Fußzeilenplatzhalter 3">
            <a:extLst>
              <a:ext uri="{FF2B5EF4-FFF2-40B4-BE49-F238E27FC236}">
                <a16:creationId xmlns:a16="http://schemas.microsoft.com/office/drawing/2014/main" id="{F5A77A81-4D96-818A-C166-E1A70E33BA3F}"/>
              </a:ext>
            </a:extLst>
          </p:cNvPr>
          <p:cNvSpPr>
            <a:spLocks noGrp="1"/>
          </p:cNvSpPr>
          <p:nvPr>
            <p:ph type="ftr" sz="quarter" idx="13"/>
          </p:nvPr>
        </p:nvSpPr>
        <p:spPr/>
        <p:txBody>
          <a:bodyPr/>
          <a:lstStyle/>
          <a:p>
            <a:r>
              <a:rPr lang="en-US" dirty="0" err="1"/>
              <a:t>M.Accardo</a:t>
            </a:r>
            <a:r>
              <a:rPr lang="en-US" dirty="0"/>
              <a:t>, November 25th - 28th, Instrument Control Systems 2024</a:t>
            </a:r>
            <a:endParaRPr lang="en-GB" i="1" noProof="0" dirty="0"/>
          </a:p>
        </p:txBody>
      </p:sp>
      <p:sp>
        <p:nvSpPr>
          <p:cNvPr id="3" name="Date Placeholder 3">
            <a:extLst>
              <a:ext uri="{FF2B5EF4-FFF2-40B4-BE49-F238E27FC236}">
                <a16:creationId xmlns:a16="http://schemas.microsoft.com/office/drawing/2014/main" id="{405B547A-BEF3-D0B6-BB29-EF55FF35F5EB}"/>
              </a:ext>
            </a:extLst>
          </p:cNvPr>
          <p:cNvSpPr>
            <a:spLocks noGrp="1"/>
          </p:cNvSpPr>
          <p:nvPr>
            <p:ph type="dt" sz="half" idx="2"/>
          </p:nvPr>
        </p:nvSpPr>
        <p:spPr>
          <a:xfrm rot="16200000">
            <a:off x="9216665" y="3569026"/>
            <a:ext cx="5327370"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7" name="Slide Number Placeholder 5">
            <a:extLst>
              <a:ext uri="{FF2B5EF4-FFF2-40B4-BE49-F238E27FC236}">
                <a16:creationId xmlns:a16="http://schemas.microsoft.com/office/drawing/2014/main" id="{B30A0426-815F-60A6-72EE-5C21B4DEC1E5}"/>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19922340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ST+WB">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A60C7E-39E9-51BE-1364-9C9302742CDC}"/>
              </a:ext>
            </a:extLst>
          </p:cNvPr>
          <p:cNvSpPr>
            <a:spLocks noGrp="1"/>
          </p:cNvSpPr>
          <p:nvPr>
            <p:ph type="title" hasCustomPrompt="1"/>
          </p:nvPr>
        </p:nvSpPr>
        <p:spPr/>
        <p:txBody>
          <a:bodyPr/>
          <a:lstStyle>
            <a:lvl1pPr>
              <a:defRPr/>
            </a:lvl1pPr>
          </a:lstStyle>
          <a:p>
            <a:r>
              <a:rPr lang="en-GB" noProof="0" dirty="0"/>
              <a:t>Headline Arial bold, 30 pt</a:t>
            </a:r>
          </a:p>
        </p:txBody>
      </p:sp>
      <p:sp>
        <p:nvSpPr>
          <p:cNvPr id="7" name="Textplatzhalter 6">
            <a:extLst>
              <a:ext uri="{FF2B5EF4-FFF2-40B4-BE49-F238E27FC236}">
                <a16:creationId xmlns:a16="http://schemas.microsoft.com/office/drawing/2014/main" id="{46284B66-A11B-B3CA-B1F8-30C04E39812D}"/>
              </a:ext>
            </a:extLst>
          </p:cNvPr>
          <p:cNvSpPr>
            <a:spLocks noGrp="1"/>
          </p:cNvSpPr>
          <p:nvPr>
            <p:ph type="body" sz="quarter" idx="13" hasCustomPrompt="1"/>
          </p:nvPr>
        </p:nvSpPr>
        <p:spPr>
          <a:xfrm>
            <a:off x="936624" y="2016000"/>
            <a:ext cx="10317164" cy="3905375"/>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GB" noProof="0" dirty="0"/>
              <a:t>Copy Arial, 18 pt</a:t>
            </a:r>
          </a:p>
          <a:p>
            <a:pPr lvl="1"/>
            <a:r>
              <a:rPr lang="en-GB" noProof="0" dirty="0"/>
              <a:t>First Bullet, 18 pt</a:t>
            </a:r>
          </a:p>
          <a:p>
            <a:pPr lvl="2"/>
            <a:r>
              <a:rPr lang="en-GB" noProof="0" dirty="0"/>
              <a:t>Second Bullet, 18 pt</a:t>
            </a:r>
          </a:p>
          <a:p>
            <a:pPr lvl="3"/>
            <a:r>
              <a:rPr lang="en-GB" noProof="0" dirty="0"/>
              <a:t>Subheading Arial bold, 18 pt</a:t>
            </a:r>
          </a:p>
          <a:p>
            <a:pPr lvl="4"/>
            <a:r>
              <a:rPr lang="en-GB" noProof="0" dirty="0"/>
              <a:t>Subheading Arial bold, 24 pt</a:t>
            </a:r>
          </a:p>
          <a:p>
            <a:pPr lvl="5"/>
            <a:r>
              <a:rPr lang="en-GB" noProof="0" dirty="0"/>
              <a:t>Quote, 24 pt, orange</a:t>
            </a:r>
          </a:p>
          <a:p>
            <a:pPr lvl="6"/>
            <a:r>
              <a:rPr lang="en-GB" noProof="0" dirty="0"/>
              <a:t>Copy Arial, 18 pt</a:t>
            </a:r>
          </a:p>
          <a:p>
            <a:pPr lvl="7"/>
            <a:r>
              <a:rPr lang="en-GB" noProof="0" dirty="0"/>
              <a:t>Copy Arial, 18 pt</a:t>
            </a:r>
          </a:p>
          <a:p>
            <a:pPr lvl="8"/>
            <a:r>
              <a:rPr lang="en-GB" noProof="0" dirty="0"/>
              <a:t>Copy Arial, 18 pt</a:t>
            </a:r>
          </a:p>
        </p:txBody>
      </p:sp>
      <p:sp>
        <p:nvSpPr>
          <p:cNvPr id="5" name="Fußzeilenplatzhalter 4">
            <a:extLst>
              <a:ext uri="{FF2B5EF4-FFF2-40B4-BE49-F238E27FC236}">
                <a16:creationId xmlns:a16="http://schemas.microsoft.com/office/drawing/2014/main" id="{301EC199-87F9-4D50-EA60-C5E098191F25}"/>
              </a:ext>
            </a:extLst>
          </p:cNvPr>
          <p:cNvSpPr>
            <a:spLocks noGrp="1"/>
          </p:cNvSpPr>
          <p:nvPr>
            <p:ph type="ftr" sz="quarter" idx="11"/>
          </p:nvPr>
        </p:nvSpPr>
        <p:spPr/>
        <p:txBody>
          <a:bodyPr/>
          <a:lstStyle/>
          <a:p>
            <a:r>
              <a:rPr lang="en-US" dirty="0" err="1"/>
              <a:t>M.Accardo</a:t>
            </a:r>
            <a:r>
              <a:rPr lang="en-US" dirty="0"/>
              <a:t>, November 25th - 28th, Instrument Control Systems 2024</a:t>
            </a:r>
            <a:endParaRPr lang="en-GB" i="1" noProof="0" dirty="0"/>
          </a:p>
        </p:txBody>
      </p:sp>
      <p:sp>
        <p:nvSpPr>
          <p:cNvPr id="12" name="Untertitel 6">
            <a:extLst>
              <a:ext uri="{FF2B5EF4-FFF2-40B4-BE49-F238E27FC236}">
                <a16:creationId xmlns:a16="http://schemas.microsoft.com/office/drawing/2014/main" id="{3E0265B8-51ED-B319-D61E-D75878236E6F}"/>
              </a:ext>
            </a:extLst>
          </p:cNvPr>
          <p:cNvSpPr>
            <a:spLocks noGrp="1"/>
          </p:cNvSpPr>
          <p:nvPr>
            <p:ph type="subTitle" sz="quarter" idx="12" hasCustomPrompt="1"/>
          </p:nvPr>
        </p:nvSpPr>
        <p:spPr>
          <a:xfrm>
            <a:off x="936624" y="1296812"/>
            <a:ext cx="8910639" cy="285494"/>
          </a:xfrm>
          <a:prstGeom prst="rect">
            <a:avLst/>
          </a:prstGeom>
        </p:spPr>
        <p:txBody>
          <a:bodyPr lIns="0" tIns="0" rIns="0" bIns="0"/>
          <a:lstStyle>
            <a:lvl1pPr marL="0" indent="0" algn="l">
              <a:lnSpc>
                <a:spcPct val="90000"/>
              </a:lnSpc>
              <a:buNone/>
              <a:defRPr sz="1800" b="0" i="1">
                <a:solidFill>
                  <a:schemeClr val="bg2"/>
                </a:solidFill>
                <a:latin typeface="+mn-lt"/>
              </a:defRPr>
            </a:lvl1pPr>
            <a:lvl2pPr marL="0" indent="0" algn="l">
              <a:lnSpc>
                <a:spcPct val="90000"/>
              </a:lnSpc>
              <a:buNone/>
              <a:defRPr sz="1800" b="0" i="1">
                <a:solidFill>
                  <a:schemeClr val="bg2"/>
                </a:solidFill>
                <a:latin typeface="+mn-lt"/>
              </a:defRPr>
            </a:lvl2pPr>
            <a:lvl3pPr marL="0" indent="0" algn="l">
              <a:lnSpc>
                <a:spcPct val="90000"/>
              </a:lnSpc>
              <a:buNone/>
              <a:defRPr sz="1800" b="0" i="1">
                <a:solidFill>
                  <a:schemeClr val="bg2"/>
                </a:solidFill>
                <a:latin typeface="+mn-lt"/>
              </a:defRPr>
            </a:lvl3pPr>
            <a:lvl4pPr marL="0" indent="0" algn="l">
              <a:lnSpc>
                <a:spcPct val="90000"/>
              </a:lnSpc>
              <a:buNone/>
              <a:defRPr sz="1800" b="0" i="1">
                <a:solidFill>
                  <a:schemeClr val="bg2"/>
                </a:solidFill>
                <a:latin typeface="+mn-lt"/>
              </a:defRPr>
            </a:lvl4pPr>
            <a:lvl5pPr marL="0" indent="0" algn="l">
              <a:lnSpc>
                <a:spcPct val="90000"/>
              </a:lnSpc>
              <a:buNone/>
              <a:defRPr sz="1800" b="0" i="1">
                <a:solidFill>
                  <a:schemeClr val="bg2"/>
                </a:solidFill>
                <a:latin typeface="+mn-lt"/>
              </a:defRPr>
            </a:lvl5pPr>
            <a:lvl6pPr marL="0" indent="0" algn="l">
              <a:lnSpc>
                <a:spcPct val="90000"/>
              </a:lnSpc>
              <a:buNone/>
              <a:defRPr sz="1800" b="0" i="1">
                <a:solidFill>
                  <a:schemeClr val="bg2"/>
                </a:solidFill>
                <a:latin typeface="+mn-lt"/>
              </a:defRPr>
            </a:lvl6pPr>
            <a:lvl7pPr marL="0" indent="0" algn="l">
              <a:lnSpc>
                <a:spcPct val="90000"/>
              </a:lnSpc>
              <a:buNone/>
              <a:defRPr sz="1800" b="0" i="1">
                <a:solidFill>
                  <a:schemeClr val="bg2"/>
                </a:solidFill>
                <a:latin typeface="+mn-lt"/>
              </a:defRPr>
            </a:lvl7pPr>
            <a:lvl8pPr marL="0" indent="0" algn="l">
              <a:lnSpc>
                <a:spcPct val="90000"/>
              </a:lnSpc>
              <a:buNone/>
              <a:defRPr sz="1800" b="0" i="1">
                <a:solidFill>
                  <a:schemeClr val="bg2"/>
                </a:solidFill>
                <a:latin typeface="+mn-lt"/>
              </a:defRPr>
            </a:lvl8pPr>
            <a:lvl9pPr marL="0" indent="0" algn="l">
              <a:lnSpc>
                <a:spcPct val="90000"/>
              </a:lnSpc>
              <a:buNone/>
              <a:defRPr sz="1800" b="0" i="1">
                <a:solidFill>
                  <a:schemeClr val="bg2"/>
                </a:solidFill>
                <a:latin typeface="+mn-lt"/>
              </a:defRPr>
            </a:lvl9pPr>
          </a:lstStyle>
          <a:p>
            <a:r>
              <a:rPr lang="en-GB" noProof="0" dirty="0"/>
              <a:t>Headline add-on, Arial Italic, 18 pt, orange</a:t>
            </a:r>
          </a:p>
        </p:txBody>
      </p:sp>
      <p:sp>
        <p:nvSpPr>
          <p:cNvPr id="3" name="Date Placeholder 3">
            <a:extLst>
              <a:ext uri="{FF2B5EF4-FFF2-40B4-BE49-F238E27FC236}">
                <a16:creationId xmlns:a16="http://schemas.microsoft.com/office/drawing/2014/main" id="{B813303C-C1E6-DEEA-79FE-604C62A23AD0}"/>
              </a:ext>
            </a:extLst>
          </p:cNvPr>
          <p:cNvSpPr>
            <a:spLocks noGrp="1"/>
          </p:cNvSpPr>
          <p:nvPr>
            <p:ph type="dt" sz="half" idx="2"/>
          </p:nvPr>
        </p:nvSpPr>
        <p:spPr>
          <a:xfrm rot="16200000">
            <a:off x="9209941" y="3562303"/>
            <a:ext cx="5340817"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6" name="Slide Number Placeholder 5">
            <a:extLst>
              <a:ext uri="{FF2B5EF4-FFF2-40B4-BE49-F238E27FC236}">
                <a16:creationId xmlns:a16="http://schemas.microsoft.com/office/drawing/2014/main" id="{9B122A8D-1DBE-BD85-92F3-EFE59AC18E5D}"/>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4205157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ST+WB UNI">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A60C7E-39E9-51BE-1364-9C9302742CDC}"/>
              </a:ext>
            </a:extLst>
          </p:cNvPr>
          <p:cNvSpPr>
            <a:spLocks noGrp="1"/>
          </p:cNvSpPr>
          <p:nvPr>
            <p:ph type="title" hasCustomPrompt="1"/>
          </p:nvPr>
        </p:nvSpPr>
        <p:spPr/>
        <p:txBody>
          <a:bodyPr/>
          <a:lstStyle>
            <a:lvl1pPr>
              <a:defRPr/>
            </a:lvl1pPr>
          </a:lstStyle>
          <a:p>
            <a:r>
              <a:rPr lang="en-GB" noProof="0" dirty="0"/>
              <a:t>Headline Arial bold, 30 pt</a:t>
            </a:r>
          </a:p>
        </p:txBody>
      </p:sp>
      <p:sp>
        <p:nvSpPr>
          <p:cNvPr id="3" name="Inhaltsplatzhalter 2">
            <a:extLst>
              <a:ext uri="{FF2B5EF4-FFF2-40B4-BE49-F238E27FC236}">
                <a16:creationId xmlns:a16="http://schemas.microsoft.com/office/drawing/2014/main" id="{8FA90899-A4C8-752A-5D1C-111AA2B50FD3}"/>
              </a:ext>
            </a:extLst>
          </p:cNvPr>
          <p:cNvSpPr>
            <a:spLocks noGrp="1"/>
          </p:cNvSpPr>
          <p:nvPr>
            <p:ph idx="1" hasCustomPrompt="1"/>
          </p:nvPr>
        </p:nvSpPr>
        <p:spPr>
          <a:xfrm>
            <a:off x="936624" y="2016000"/>
            <a:ext cx="10317600" cy="3905375"/>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GB" noProof="0" dirty="0"/>
              <a:t>Copy Arial, 18 pt</a:t>
            </a:r>
          </a:p>
          <a:p>
            <a:pPr lvl="1"/>
            <a:r>
              <a:rPr lang="en-GB" noProof="0" dirty="0"/>
              <a:t>First Bullet, 18 pt</a:t>
            </a:r>
          </a:p>
          <a:p>
            <a:pPr lvl="2"/>
            <a:r>
              <a:rPr lang="en-GB" noProof="0" dirty="0"/>
              <a:t>Second Bullet, 18 pt</a:t>
            </a:r>
          </a:p>
          <a:p>
            <a:pPr lvl="3"/>
            <a:r>
              <a:rPr lang="en-GB" noProof="0" dirty="0"/>
              <a:t>Subheading Arial bold, 18 pt</a:t>
            </a:r>
          </a:p>
          <a:p>
            <a:pPr lvl="4"/>
            <a:r>
              <a:rPr lang="en-GB" noProof="0" dirty="0"/>
              <a:t>Subheading Arial bold, 24 pt</a:t>
            </a:r>
          </a:p>
          <a:p>
            <a:pPr lvl="5"/>
            <a:r>
              <a:rPr lang="en-GB" noProof="0" dirty="0"/>
              <a:t>Quote, 24 pt, orange</a:t>
            </a:r>
          </a:p>
          <a:p>
            <a:pPr lvl="6"/>
            <a:r>
              <a:rPr lang="en-GB" noProof="0" dirty="0"/>
              <a:t>Copy Arial, 18 pt</a:t>
            </a:r>
          </a:p>
          <a:p>
            <a:pPr lvl="7"/>
            <a:r>
              <a:rPr lang="en-GB" noProof="0" dirty="0"/>
              <a:t>Copy Arial, 18 pt</a:t>
            </a:r>
          </a:p>
          <a:p>
            <a:pPr lvl="8"/>
            <a:r>
              <a:rPr lang="en-GB" noProof="0" dirty="0"/>
              <a:t>Copy Arial, 18 pt</a:t>
            </a:r>
          </a:p>
        </p:txBody>
      </p:sp>
      <p:sp>
        <p:nvSpPr>
          <p:cNvPr id="12" name="Untertitel 6">
            <a:extLst>
              <a:ext uri="{FF2B5EF4-FFF2-40B4-BE49-F238E27FC236}">
                <a16:creationId xmlns:a16="http://schemas.microsoft.com/office/drawing/2014/main" id="{3E0265B8-51ED-B319-D61E-D75878236E6F}"/>
              </a:ext>
            </a:extLst>
          </p:cNvPr>
          <p:cNvSpPr>
            <a:spLocks noGrp="1"/>
          </p:cNvSpPr>
          <p:nvPr>
            <p:ph type="subTitle" sz="quarter" idx="12" hasCustomPrompt="1"/>
          </p:nvPr>
        </p:nvSpPr>
        <p:spPr>
          <a:xfrm>
            <a:off x="936624" y="1296000"/>
            <a:ext cx="8910639" cy="285494"/>
          </a:xfrm>
          <a:prstGeom prst="rect">
            <a:avLst/>
          </a:prstGeom>
        </p:spPr>
        <p:txBody>
          <a:bodyPr lIns="0" tIns="0" rIns="0" bIns="0"/>
          <a:lstStyle>
            <a:lvl1pPr marL="0" indent="0" algn="l">
              <a:lnSpc>
                <a:spcPct val="90000"/>
              </a:lnSpc>
              <a:buNone/>
              <a:defRPr sz="1800" b="0" i="1">
                <a:solidFill>
                  <a:schemeClr val="bg2"/>
                </a:solidFill>
                <a:latin typeface="+mn-lt"/>
              </a:defRPr>
            </a:lvl1pPr>
            <a:lvl2pPr marL="0" indent="0" algn="l">
              <a:lnSpc>
                <a:spcPct val="90000"/>
              </a:lnSpc>
              <a:buNone/>
              <a:defRPr sz="1800" b="0" i="1">
                <a:solidFill>
                  <a:schemeClr val="bg2"/>
                </a:solidFill>
                <a:latin typeface="+mn-lt"/>
              </a:defRPr>
            </a:lvl2pPr>
            <a:lvl3pPr marL="0" indent="0" algn="l">
              <a:lnSpc>
                <a:spcPct val="90000"/>
              </a:lnSpc>
              <a:buNone/>
              <a:defRPr sz="1800" b="0" i="1">
                <a:solidFill>
                  <a:schemeClr val="bg2"/>
                </a:solidFill>
                <a:latin typeface="+mn-lt"/>
              </a:defRPr>
            </a:lvl3pPr>
            <a:lvl4pPr marL="0" indent="0" algn="l">
              <a:lnSpc>
                <a:spcPct val="90000"/>
              </a:lnSpc>
              <a:buNone/>
              <a:defRPr sz="1800" b="0" i="1">
                <a:solidFill>
                  <a:schemeClr val="bg2"/>
                </a:solidFill>
                <a:latin typeface="+mn-lt"/>
              </a:defRPr>
            </a:lvl4pPr>
            <a:lvl5pPr marL="0" indent="0" algn="l">
              <a:lnSpc>
                <a:spcPct val="90000"/>
              </a:lnSpc>
              <a:buNone/>
              <a:defRPr sz="1800" b="0" i="1">
                <a:solidFill>
                  <a:schemeClr val="bg2"/>
                </a:solidFill>
                <a:latin typeface="+mn-lt"/>
              </a:defRPr>
            </a:lvl5pPr>
            <a:lvl6pPr marL="0" indent="0" algn="l">
              <a:lnSpc>
                <a:spcPct val="90000"/>
              </a:lnSpc>
              <a:buNone/>
              <a:defRPr sz="1800" b="0" i="1">
                <a:solidFill>
                  <a:schemeClr val="bg2"/>
                </a:solidFill>
                <a:latin typeface="+mn-lt"/>
              </a:defRPr>
            </a:lvl6pPr>
            <a:lvl7pPr marL="0" indent="0" algn="l">
              <a:lnSpc>
                <a:spcPct val="90000"/>
              </a:lnSpc>
              <a:buNone/>
              <a:defRPr sz="1800" b="0" i="1">
                <a:solidFill>
                  <a:schemeClr val="bg2"/>
                </a:solidFill>
                <a:latin typeface="+mn-lt"/>
              </a:defRPr>
            </a:lvl7pPr>
            <a:lvl8pPr marL="0" indent="0" algn="l">
              <a:lnSpc>
                <a:spcPct val="90000"/>
              </a:lnSpc>
              <a:buNone/>
              <a:defRPr sz="1800" b="0" i="1">
                <a:solidFill>
                  <a:schemeClr val="bg2"/>
                </a:solidFill>
                <a:latin typeface="+mn-lt"/>
              </a:defRPr>
            </a:lvl8pPr>
            <a:lvl9pPr marL="0" indent="0" algn="l">
              <a:lnSpc>
                <a:spcPct val="90000"/>
              </a:lnSpc>
              <a:buNone/>
              <a:defRPr sz="1800" b="0" i="1">
                <a:solidFill>
                  <a:schemeClr val="bg2"/>
                </a:solidFill>
                <a:latin typeface="+mn-lt"/>
              </a:defRPr>
            </a:lvl9pPr>
          </a:lstStyle>
          <a:p>
            <a:r>
              <a:rPr lang="en-GB" noProof="0" dirty="0"/>
              <a:t>Headline add-on, Arial Italic, 18 pt, orange</a:t>
            </a:r>
          </a:p>
        </p:txBody>
      </p:sp>
      <p:sp>
        <p:nvSpPr>
          <p:cNvPr id="4" name="Fußzeilenplatzhalter 3">
            <a:extLst>
              <a:ext uri="{FF2B5EF4-FFF2-40B4-BE49-F238E27FC236}">
                <a16:creationId xmlns:a16="http://schemas.microsoft.com/office/drawing/2014/main" id="{9EC29A70-B5A7-321C-D517-8E7C6FFAE332}"/>
              </a:ext>
            </a:extLst>
          </p:cNvPr>
          <p:cNvSpPr>
            <a:spLocks noGrp="1"/>
          </p:cNvSpPr>
          <p:nvPr>
            <p:ph type="ftr" sz="quarter" idx="13"/>
          </p:nvPr>
        </p:nvSpPr>
        <p:spPr/>
        <p:txBody>
          <a:bodyPr/>
          <a:lstStyle/>
          <a:p>
            <a:r>
              <a:rPr lang="en-US" dirty="0" err="1"/>
              <a:t>M.Accardo</a:t>
            </a:r>
            <a:r>
              <a:rPr lang="en-US" dirty="0"/>
              <a:t>, November 25th - 28th, Instrument Control Systems 2024</a:t>
            </a:r>
            <a:endParaRPr lang="en-GB" i="1" noProof="0" dirty="0"/>
          </a:p>
        </p:txBody>
      </p:sp>
      <p:sp>
        <p:nvSpPr>
          <p:cNvPr id="5" name="Date Placeholder 3">
            <a:extLst>
              <a:ext uri="{FF2B5EF4-FFF2-40B4-BE49-F238E27FC236}">
                <a16:creationId xmlns:a16="http://schemas.microsoft.com/office/drawing/2014/main" id="{4A56F391-9E9D-5245-65CF-E3CFA03D5742}"/>
              </a:ext>
            </a:extLst>
          </p:cNvPr>
          <p:cNvSpPr>
            <a:spLocks noGrp="1"/>
          </p:cNvSpPr>
          <p:nvPr>
            <p:ph type="dt" sz="half" idx="2"/>
          </p:nvPr>
        </p:nvSpPr>
        <p:spPr>
          <a:xfrm rot="16200000">
            <a:off x="9209941" y="3562303"/>
            <a:ext cx="5340817"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7" name="Slide Number Placeholder 5">
            <a:extLst>
              <a:ext uri="{FF2B5EF4-FFF2-40B4-BE49-F238E27FC236}">
                <a16:creationId xmlns:a16="http://schemas.microsoft.com/office/drawing/2014/main" id="{4B59C018-FF84-C96B-EA76-19F07A39AD81}"/>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19745134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T+WB">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A60C7E-39E9-51BE-1364-9C9302742CDC}"/>
              </a:ext>
            </a:extLst>
          </p:cNvPr>
          <p:cNvSpPr>
            <a:spLocks noGrp="1"/>
          </p:cNvSpPr>
          <p:nvPr>
            <p:ph type="title" hasCustomPrompt="1"/>
          </p:nvPr>
        </p:nvSpPr>
        <p:spPr/>
        <p:txBody>
          <a:bodyPr/>
          <a:lstStyle>
            <a:lvl1pPr>
              <a:defRPr/>
            </a:lvl1pPr>
          </a:lstStyle>
          <a:p>
            <a:r>
              <a:rPr lang="en-GB" noProof="0" dirty="0"/>
              <a:t>Headline Arial bold, 30 pt</a:t>
            </a:r>
          </a:p>
        </p:txBody>
      </p:sp>
      <p:sp>
        <p:nvSpPr>
          <p:cNvPr id="7" name="Textplatzhalter 6">
            <a:extLst>
              <a:ext uri="{FF2B5EF4-FFF2-40B4-BE49-F238E27FC236}">
                <a16:creationId xmlns:a16="http://schemas.microsoft.com/office/drawing/2014/main" id="{46284B66-A11B-B3CA-B1F8-30C04E39812D}"/>
              </a:ext>
            </a:extLst>
          </p:cNvPr>
          <p:cNvSpPr>
            <a:spLocks noGrp="1"/>
          </p:cNvSpPr>
          <p:nvPr>
            <p:ph type="body" sz="quarter" idx="13" hasCustomPrompt="1"/>
          </p:nvPr>
        </p:nvSpPr>
        <p:spPr>
          <a:xfrm>
            <a:off x="936624" y="1577975"/>
            <a:ext cx="4924914" cy="4343400"/>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GB" noProof="0" dirty="0"/>
              <a:t>Copy Arial, 18 pt</a:t>
            </a:r>
          </a:p>
          <a:p>
            <a:pPr lvl="1"/>
            <a:r>
              <a:rPr lang="en-GB" noProof="0" dirty="0"/>
              <a:t>First Bullet, 18 pt</a:t>
            </a:r>
          </a:p>
          <a:p>
            <a:pPr lvl="2"/>
            <a:r>
              <a:rPr lang="en-GB" noProof="0" dirty="0"/>
              <a:t>Second Bullet, 18 pt</a:t>
            </a:r>
          </a:p>
          <a:p>
            <a:pPr lvl="3"/>
            <a:r>
              <a:rPr lang="en-GB" noProof="0" dirty="0"/>
              <a:t>Subheading Arial bold, 18 pt</a:t>
            </a:r>
          </a:p>
          <a:p>
            <a:pPr lvl="4"/>
            <a:r>
              <a:rPr lang="en-GB" noProof="0" dirty="0"/>
              <a:t>Subheading Arial bold, 24 pt</a:t>
            </a:r>
          </a:p>
          <a:p>
            <a:pPr lvl="5"/>
            <a:r>
              <a:rPr lang="en-GB" noProof="0" dirty="0"/>
              <a:t>Quote, 24 pt, orange</a:t>
            </a:r>
          </a:p>
          <a:p>
            <a:pPr lvl="6"/>
            <a:r>
              <a:rPr lang="en-GB" noProof="0" dirty="0"/>
              <a:t>Copy Arial, 18 pt</a:t>
            </a:r>
          </a:p>
          <a:p>
            <a:pPr lvl="7"/>
            <a:r>
              <a:rPr lang="en-GB" noProof="0" dirty="0"/>
              <a:t>Copy Arial, 18 pt</a:t>
            </a:r>
          </a:p>
          <a:p>
            <a:pPr lvl="8"/>
            <a:r>
              <a:rPr lang="en-GB" noProof="0" dirty="0"/>
              <a:t>Copy Arial, 18 pt</a:t>
            </a:r>
          </a:p>
        </p:txBody>
      </p:sp>
      <p:sp>
        <p:nvSpPr>
          <p:cNvPr id="5" name="Fußzeilenplatzhalter 4">
            <a:extLst>
              <a:ext uri="{FF2B5EF4-FFF2-40B4-BE49-F238E27FC236}">
                <a16:creationId xmlns:a16="http://schemas.microsoft.com/office/drawing/2014/main" id="{301EC199-87F9-4D50-EA60-C5E098191F25}"/>
              </a:ext>
            </a:extLst>
          </p:cNvPr>
          <p:cNvSpPr>
            <a:spLocks noGrp="1"/>
          </p:cNvSpPr>
          <p:nvPr>
            <p:ph type="ftr" sz="quarter" idx="11"/>
          </p:nvPr>
        </p:nvSpPr>
        <p:spPr/>
        <p:txBody>
          <a:bodyPr/>
          <a:lstStyle/>
          <a:p>
            <a:r>
              <a:rPr lang="en-US" dirty="0" err="1"/>
              <a:t>M.Accardo</a:t>
            </a:r>
            <a:r>
              <a:rPr lang="en-US" dirty="0"/>
              <a:t>, November 25th - 28th, Instrument Control Systems 2024</a:t>
            </a:r>
            <a:endParaRPr lang="en-GB" i="1" noProof="0" dirty="0"/>
          </a:p>
        </p:txBody>
      </p:sp>
      <p:sp>
        <p:nvSpPr>
          <p:cNvPr id="3" name="Textplatzhalter 6">
            <a:extLst>
              <a:ext uri="{FF2B5EF4-FFF2-40B4-BE49-F238E27FC236}">
                <a16:creationId xmlns:a16="http://schemas.microsoft.com/office/drawing/2014/main" id="{C434F63B-A1E3-D216-DA84-E887C211670C}"/>
              </a:ext>
            </a:extLst>
          </p:cNvPr>
          <p:cNvSpPr>
            <a:spLocks noGrp="1"/>
          </p:cNvSpPr>
          <p:nvPr>
            <p:ph type="body" sz="quarter" idx="14" hasCustomPrompt="1"/>
          </p:nvPr>
        </p:nvSpPr>
        <p:spPr>
          <a:xfrm>
            <a:off x="6330461" y="1577975"/>
            <a:ext cx="4923692" cy="4343400"/>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GB" noProof="0" dirty="0"/>
              <a:t>Copy Arial, 18 pt</a:t>
            </a:r>
          </a:p>
          <a:p>
            <a:pPr lvl="1"/>
            <a:r>
              <a:rPr lang="en-GB" noProof="0" dirty="0"/>
              <a:t>First Bullet, 18 pt</a:t>
            </a:r>
          </a:p>
          <a:p>
            <a:pPr lvl="2"/>
            <a:r>
              <a:rPr lang="en-GB" noProof="0" dirty="0"/>
              <a:t>Second Bullet, 18 pt</a:t>
            </a:r>
          </a:p>
          <a:p>
            <a:pPr lvl="3"/>
            <a:r>
              <a:rPr lang="en-GB" noProof="0" dirty="0"/>
              <a:t>Subheading Arial bold, 18 pt</a:t>
            </a:r>
          </a:p>
          <a:p>
            <a:pPr lvl="4"/>
            <a:r>
              <a:rPr lang="en-GB" noProof="0" dirty="0"/>
              <a:t>Subheading Arial bold, 24 pt</a:t>
            </a:r>
          </a:p>
          <a:p>
            <a:pPr lvl="5"/>
            <a:r>
              <a:rPr lang="en-GB" noProof="0" dirty="0"/>
              <a:t>Quote, 24 pt, orange</a:t>
            </a:r>
          </a:p>
          <a:p>
            <a:pPr lvl="6"/>
            <a:r>
              <a:rPr lang="en-GB" noProof="0" dirty="0"/>
              <a:t>Copy Arial, 18 pt</a:t>
            </a:r>
          </a:p>
          <a:p>
            <a:pPr lvl="7"/>
            <a:r>
              <a:rPr lang="en-GB" noProof="0" dirty="0"/>
              <a:t>Copy Arial, 18 pt</a:t>
            </a:r>
          </a:p>
          <a:p>
            <a:pPr lvl="8"/>
            <a:r>
              <a:rPr lang="en-GB" noProof="0" dirty="0"/>
              <a:t>Copy Arial, 18 pt</a:t>
            </a:r>
          </a:p>
        </p:txBody>
      </p:sp>
      <p:sp>
        <p:nvSpPr>
          <p:cNvPr id="4" name="Date Placeholder 3">
            <a:extLst>
              <a:ext uri="{FF2B5EF4-FFF2-40B4-BE49-F238E27FC236}">
                <a16:creationId xmlns:a16="http://schemas.microsoft.com/office/drawing/2014/main" id="{1A528556-886A-E522-20D7-EB82D68C3741}"/>
              </a:ext>
            </a:extLst>
          </p:cNvPr>
          <p:cNvSpPr>
            <a:spLocks noGrp="1"/>
          </p:cNvSpPr>
          <p:nvPr>
            <p:ph type="dt" sz="half" idx="2"/>
          </p:nvPr>
        </p:nvSpPr>
        <p:spPr>
          <a:xfrm rot="16200000">
            <a:off x="9220026" y="3572388"/>
            <a:ext cx="5320647"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8" name="Slide Number Placeholder 5">
            <a:extLst>
              <a:ext uri="{FF2B5EF4-FFF2-40B4-BE49-F238E27FC236}">
                <a16:creationId xmlns:a16="http://schemas.microsoft.com/office/drawing/2014/main" id="{2E248BAE-D5A4-D471-F717-01AAD766CE3C}"/>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3900506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T_left+1I+WB">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A60C7E-39E9-51BE-1364-9C9302742CDC}"/>
              </a:ext>
            </a:extLst>
          </p:cNvPr>
          <p:cNvSpPr>
            <a:spLocks noGrp="1"/>
          </p:cNvSpPr>
          <p:nvPr>
            <p:ph type="title" hasCustomPrompt="1"/>
          </p:nvPr>
        </p:nvSpPr>
        <p:spPr/>
        <p:txBody>
          <a:bodyPr/>
          <a:lstStyle>
            <a:lvl1pPr>
              <a:defRPr/>
            </a:lvl1pPr>
          </a:lstStyle>
          <a:p>
            <a:r>
              <a:rPr lang="en-GB" noProof="0" dirty="0"/>
              <a:t>Headline Arial bold, 30 pt</a:t>
            </a:r>
          </a:p>
        </p:txBody>
      </p:sp>
      <p:sp>
        <p:nvSpPr>
          <p:cNvPr id="9" name="Textplatzhalter 4">
            <a:extLst>
              <a:ext uri="{FF2B5EF4-FFF2-40B4-BE49-F238E27FC236}">
                <a16:creationId xmlns:a16="http://schemas.microsoft.com/office/drawing/2014/main" id="{39225FFE-1736-C769-3C9B-90F9955C6245}"/>
              </a:ext>
            </a:extLst>
          </p:cNvPr>
          <p:cNvSpPr>
            <a:spLocks noGrp="1"/>
          </p:cNvSpPr>
          <p:nvPr>
            <p:ph type="body" sz="quarter" idx="16" hasCustomPrompt="1"/>
          </p:nvPr>
        </p:nvSpPr>
        <p:spPr>
          <a:xfrm>
            <a:off x="936624" y="1575201"/>
            <a:ext cx="4924800" cy="3409928"/>
          </a:xfrm>
        </p:spPr>
        <p:txBody>
          <a:bodyPr/>
          <a:lstStyle>
            <a:lvl1pPr marL="0" indent="0" algn="l">
              <a:lnSpc>
                <a:spcPct val="111000"/>
              </a:lnSpc>
              <a:spcBef>
                <a:spcPts val="1200"/>
              </a:spcBef>
              <a:buFont typeface="Arial" panose="020B0604020202020204" pitchFamily="34" charset="0"/>
              <a:buNone/>
              <a:defRPr sz="1800" b="0">
                <a:solidFill>
                  <a:schemeClr val="tx1"/>
                </a:solidFill>
              </a:defRPr>
            </a:lvl1pPr>
            <a:lvl2pPr marL="0" indent="0" algn="l">
              <a:lnSpc>
                <a:spcPct val="111000"/>
              </a:lnSpc>
              <a:spcBef>
                <a:spcPts val="1200"/>
              </a:spcBef>
              <a:buNone/>
              <a:defRPr sz="1800" b="0">
                <a:solidFill>
                  <a:schemeClr val="tx1"/>
                </a:solidFill>
                <a:latin typeface="+mn-lt"/>
              </a:defRPr>
            </a:lvl2pPr>
            <a:lvl3pPr marL="0" indent="0" algn="l">
              <a:lnSpc>
                <a:spcPct val="111000"/>
              </a:lnSpc>
              <a:spcBef>
                <a:spcPts val="1200"/>
              </a:spcBef>
              <a:buNone/>
              <a:defRPr sz="1800" b="0">
                <a:solidFill>
                  <a:schemeClr val="tx1"/>
                </a:solidFill>
                <a:latin typeface="+mn-lt"/>
              </a:defRPr>
            </a:lvl3pPr>
            <a:lvl4pPr marL="0" indent="0" algn="l">
              <a:lnSpc>
                <a:spcPct val="111000"/>
              </a:lnSpc>
              <a:spcBef>
                <a:spcPts val="1200"/>
              </a:spcBef>
              <a:buFont typeface="Arial" panose="020B0604020202020204" pitchFamily="34" charset="0"/>
              <a:buNone/>
              <a:defRPr sz="1800" b="0">
                <a:solidFill>
                  <a:schemeClr val="tx1"/>
                </a:solidFill>
                <a:latin typeface="+mn-lt"/>
              </a:defRPr>
            </a:lvl4pPr>
            <a:lvl5pPr marL="0" indent="0" algn="l">
              <a:lnSpc>
                <a:spcPct val="111000"/>
              </a:lnSpc>
              <a:spcBef>
                <a:spcPts val="1200"/>
              </a:spcBef>
              <a:buNone/>
              <a:defRPr sz="1800" b="0">
                <a:solidFill>
                  <a:schemeClr val="tx1"/>
                </a:solidFill>
                <a:latin typeface="+mn-lt"/>
              </a:defRPr>
            </a:lvl5pPr>
            <a:lvl6pPr marL="0" indent="0" algn="l">
              <a:lnSpc>
                <a:spcPct val="111000"/>
              </a:lnSpc>
              <a:spcBef>
                <a:spcPts val="1200"/>
              </a:spcBef>
              <a:buNone/>
              <a:defRPr sz="1800" b="0" i="0">
                <a:solidFill>
                  <a:schemeClr val="tx1"/>
                </a:solidFill>
                <a:latin typeface="+mn-lt"/>
              </a:defRPr>
            </a:lvl6pPr>
            <a:lvl7pPr marL="0" indent="0" algn="l">
              <a:lnSpc>
                <a:spcPct val="111000"/>
              </a:lnSpc>
              <a:spcBef>
                <a:spcPts val="1200"/>
              </a:spcBef>
              <a:buFont typeface="Arial" panose="020B0604020202020204" pitchFamily="34" charset="0"/>
              <a:buNone/>
              <a:defRPr sz="1800" b="0">
                <a:solidFill>
                  <a:schemeClr val="tx1"/>
                </a:solidFill>
                <a:latin typeface="+mn-lt"/>
              </a:defRPr>
            </a:lvl7pPr>
            <a:lvl8pPr marL="0" indent="0" algn="l">
              <a:lnSpc>
                <a:spcPct val="111000"/>
              </a:lnSpc>
              <a:spcBef>
                <a:spcPts val="1200"/>
              </a:spcBef>
              <a:buFont typeface="Arial" panose="020B0604020202020204" pitchFamily="34" charset="0"/>
              <a:buNone/>
              <a:defRPr sz="1800" b="0">
                <a:solidFill>
                  <a:schemeClr val="tx1"/>
                </a:solidFill>
                <a:latin typeface="+mn-lt"/>
              </a:defRPr>
            </a:lvl8pPr>
            <a:lvl9pPr marL="0" indent="0" algn="l">
              <a:lnSpc>
                <a:spcPct val="111000"/>
              </a:lnSpc>
              <a:spcBef>
                <a:spcPts val="1200"/>
              </a:spcBef>
              <a:buFont typeface="Arial" panose="020B0604020202020204" pitchFamily="34" charset="0"/>
              <a:buNone/>
              <a:defRPr sz="1800" b="0" i="0">
                <a:solidFill>
                  <a:schemeClr val="tx1"/>
                </a:solidFill>
                <a:latin typeface="+mn-lt"/>
              </a:defRPr>
            </a:lvl9pPr>
          </a:lstStyle>
          <a:p>
            <a:pPr lvl="0"/>
            <a:r>
              <a:rPr lang="en-GB" noProof="0" dirty="0"/>
              <a:t>1-Column Text, Arial, 18 pt, black</a:t>
            </a:r>
          </a:p>
          <a:p>
            <a:pPr lvl="1"/>
            <a:endParaRPr lang="de-DE" dirty="0"/>
          </a:p>
        </p:txBody>
      </p:sp>
      <p:sp>
        <p:nvSpPr>
          <p:cNvPr id="10" name="Bildplatzhalter 9">
            <a:extLst>
              <a:ext uri="{FF2B5EF4-FFF2-40B4-BE49-F238E27FC236}">
                <a16:creationId xmlns:a16="http://schemas.microsoft.com/office/drawing/2014/main" id="{D8AB7825-9C31-FD53-E214-175558924D90}"/>
              </a:ext>
            </a:extLst>
          </p:cNvPr>
          <p:cNvSpPr>
            <a:spLocks noGrp="1"/>
          </p:cNvSpPr>
          <p:nvPr>
            <p:ph type="pic" sz="quarter" idx="14" hasCustomPrompt="1"/>
          </p:nvPr>
        </p:nvSpPr>
        <p:spPr>
          <a:xfrm>
            <a:off x="6329354" y="1575201"/>
            <a:ext cx="4924800" cy="4346174"/>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12" name="Textplatzhalter 4">
            <a:extLst>
              <a:ext uri="{FF2B5EF4-FFF2-40B4-BE49-F238E27FC236}">
                <a16:creationId xmlns:a16="http://schemas.microsoft.com/office/drawing/2014/main" id="{BDB5D0F4-A9C6-3CA4-DFA5-327FB4E85F1E}"/>
              </a:ext>
            </a:extLst>
          </p:cNvPr>
          <p:cNvSpPr>
            <a:spLocks noGrp="1"/>
          </p:cNvSpPr>
          <p:nvPr>
            <p:ph type="body" sz="quarter" idx="18" hasCustomPrompt="1"/>
          </p:nvPr>
        </p:nvSpPr>
        <p:spPr>
          <a:xfrm>
            <a:off x="936624" y="5160441"/>
            <a:ext cx="4924800" cy="792373"/>
          </a:xfrm>
        </p:spPr>
        <p:txBody>
          <a:bodyPr anchor="b"/>
          <a:lstStyle>
            <a:lvl1pPr marL="0" indent="0" algn="l">
              <a:lnSpc>
                <a:spcPct val="125000"/>
              </a:lnSpc>
              <a:spcBef>
                <a:spcPts val="800"/>
              </a:spcBef>
              <a:buFont typeface="Arial" panose="020B0604020202020204" pitchFamily="34" charset="0"/>
              <a:buNone/>
              <a:defRPr sz="1500" b="0" i="1">
                <a:solidFill>
                  <a:schemeClr val="tx1"/>
                </a:solidFill>
                <a:latin typeface="+mn-lt"/>
              </a:defRPr>
            </a:lvl1pPr>
            <a:lvl2pPr marL="0" indent="0" algn="l">
              <a:lnSpc>
                <a:spcPct val="125000"/>
              </a:lnSpc>
              <a:spcBef>
                <a:spcPts val="800"/>
              </a:spcBef>
              <a:buNone/>
              <a:defRPr sz="1500" b="0" i="1">
                <a:solidFill>
                  <a:schemeClr val="tx1"/>
                </a:solidFill>
                <a:latin typeface="+mn-lt"/>
              </a:defRPr>
            </a:lvl2pPr>
            <a:lvl3pPr marL="0" indent="0" algn="l">
              <a:lnSpc>
                <a:spcPct val="125000"/>
              </a:lnSpc>
              <a:spcBef>
                <a:spcPts val="800"/>
              </a:spcBef>
              <a:buNone/>
              <a:defRPr sz="1500" b="0" i="1">
                <a:solidFill>
                  <a:schemeClr val="tx1"/>
                </a:solidFill>
                <a:latin typeface="+mn-lt"/>
              </a:defRPr>
            </a:lvl3pPr>
            <a:lvl4pPr marL="0" indent="0" algn="l">
              <a:lnSpc>
                <a:spcPct val="125000"/>
              </a:lnSpc>
              <a:spcBef>
                <a:spcPts val="800"/>
              </a:spcBef>
              <a:buFont typeface="Arial" panose="020B0604020202020204" pitchFamily="34" charset="0"/>
              <a:buNone/>
              <a:defRPr sz="1500" b="0" i="1">
                <a:solidFill>
                  <a:schemeClr val="tx1"/>
                </a:solidFill>
                <a:latin typeface="+mn-lt"/>
              </a:defRPr>
            </a:lvl4pPr>
            <a:lvl5pPr marL="0" indent="0" algn="l">
              <a:lnSpc>
                <a:spcPct val="125000"/>
              </a:lnSpc>
              <a:spcBef>
                <a:spcPts val="800"/>
              </a:spcBef>
              <a:buNone/>
              <a:defRPr sz="1500" b="0" i="1">
                <a:solidFill>
                  <a:schemeClr val="tx1"/>
                </a:solidFill>
                <a:latin typeface="+mn-lt"/>
              </a:defRPr>
            </a:lvl5pPr>
            <a:lvl6pPr marL="0" indent="0" algn="l">
              <a:lnSpc>
                <a:spcPct val="125000"/>
              </a:lnSpc>
              <a:spcBef>
                <a:spcPts val="800"/>
              </a:spcBef>
              <a:buNone/>
              <a:defRPr sz="1500" b="0" i="1">
                <a:solidFill>
                  <a:schemeClr val="tx1"/>
                </a:solidFill>
                <a:latin typeface="+mn-lt"/>
              </a:defRPr>
            </a:lvl6pPr>
            <a:lvl7pPr marL="0" indent="0" algn="l">
              <a:lnSpc>
                <a:spcPct val="125000"/>
              </a:lnSpc>
              <a:spcBef>
                <a:spcPts val="800"/>
              </a:spcBef>
              <a:buFont typeface="Arial" panose="020B0604020202020204" pitchFamily="34" charset="0"/>
              <a:buNone/>
              <a:defRPr sz="1500" b="0" i="1">
                <a:solidFill>
                  <a:schemeClr val="tx1"/>
                </a:solidFill>
                <a:latin typeface="+mn-lt"/>
              </a:defRPr>
            </a:lvl7pPr>
            <a:lvl8pPr marL="0" indent="0" algn="l">
              <a:lnSpc>
                <a:spcPct val="125000"/>
              </a:lnSpc>
              <a:spcBef>
                <a:spcPts val="800"/>
              </a:spcBef>
              <a:buFont typeface="Arial" panose="020B0604020202020204" pitchFamily="34" charset="0"/>
              <a:buNone/>
              <a:defRPr sz="1500" b="0" i="1">
                <a:solidFill>
                  <a:schemeClr val="tx1"/>
                </a:solidFill>
                <a:latin typeface="+mn-lt"/>
              </a:defRPr>
            </a:lvl8pPr>
            <a:lvl9pPr marL="0" indent="0" algn="l">
              <a:lnSpc>
                <a:spcPct val="125000"/>
              </a:lnSpc>
              <a:spcBef>
                <a:spcPts val="800"/>
              </a:spcBef>
              <a:buFont typeface="Arial" panose="020B0604020202020204" pitchFamily="34" charset="0"/>
              <a:buNone/>
              <a:defRPr sz="1500" b="0" i="1">
                <a:solidFill>
                  <a:schemeClr val="tx1"/>
                </a:solidFill>
                <a:latin typeface="+mn-lt"/>
              </a:defRPr>
            </a:lvl9pPr>
          </a:lstStyle>
          <a:p>
            <a:pPr lvl="0"/>
            <a:r>
              <a:rPr lang="en-GB" noProof="0" dirty="0"/>
              <a:t>Caption, Arial Italic, 15 pt</a:t>
            </a:r>
          </a:p>
        </p:txBody>
      </p:sp>
      <p:sp>
        <p:nvSpPr>
          <p:cNvPr id="3" name="Fußzeilenplatzhalter 2">
            <a:extLst>
              <a:ext uri="{FF2B5EF4-FFF2-40B4-BE49-F238E27FC236}">
                <a16:creationId xmlns:a16="http://schemas.microsoft.com/office/drawing/2014/main" id="{888CA990-B59C-346B-9D77-70D444E0B893}"/>
              </a:ext>
            </a:extLst>
          </p:cNvPr>
          <p:cNvSpPr>
            <a:spLocks noGrp="1"/>
          </p:cNvSpPr>
          <p:nvPr>
            <p:ph type="ftr" sz="quarter" idx="19"/>
          </p:nvPr>
        </p:nvSpPr>
        <p:spPr/>
        <p:txBody>
          <a:bodyPr/>
          <a:lstStyle/>
          <a:p>
            <a:r>
              <a:rPr lang="en-US" dirty="0" err="1"/>
              <a:t>M.Accardo</a:t>
            </a:r>
            <a:r>
              <a:rPr lang="en-US" dirty="0"/>
              <a:t>, November 25th - 28th, Instrument Control Systems 2024</a:t>
            </a:r>
            <a:endParaRPr lang="en-GB" i="1" noProof="0" dirty="0"/>
          </a:p>
        </p:txBody>
      </p:sp>
      <p:sp>
        <p:nvSpPr>
          <p:cNvPr id="4" name="Date Placeholder 3">
            <a:extLst>
              <a:ext uri="{FF2B5EF4-FFF2-40B4-BE49-F238E27FC236}">
                <a16:creationId xmlns:a16="http://schemas.microsoft.com/office/drawing/2014/main" id="{3A8F0BCB-94E0-C8DF-CA0D-110BDFA7D1FB}"/>
              </a:ext>
            </a:extLst>
          </p:cNvPr>
          <p:cNvSpPr>
            <a:spLocks noGrp="1"/>
          </p:cNvSpPr>
          <p:nvPr>
            <p:ph type="dt" sz="half" idx="2"/>
          </p:nvPr>
        </p:nvSpPr>
        <p:spPr>
          <a:xfrm rot="16200000">
            <a:off x="9203218" y="3555579"/>
            <a:ext cx="5354264"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6" name="Slide Number Placeholder 5">
            <a:extLst>
              <a:ext uri="{FF2B5EF4-FFF2-40B4-BE49-F238E27FC236}">
                <a16:creationId xmlns:a16="http://schemas.microsoft.com/office/drawing/2014/main" id="{36C570BC-3860-3818-C0D2-622F18C3264D}"/>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22376351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1T_right+1I+WB">
    <p:spTree>
      <p:nvGrpSpPr>
        <p:cNvPr id="1" name=""/>
        <p:cNvGrpSpPr/>
        <p:nvPr/>
      </p:nvGrpSpPr>
      <p:grpSpPr>
        <a:xfrm>
          <a:off x="0" y="0"/>
          <a:ext cx="0" cy="0"/>
          <a:chOff x="0" y="0"/>
          <a:chExt cx="0" cy="0"/>
        </a:xfrm>
      </p:grpSpPr>
      <p:sp>
        <p:nvSpPr>
          <p:cNvPr id="10" name="Bildplatzhalter 9">
            <a:extLst>
              <a:ext uri="{FF2B5EF4-FFF2-40B4-BE49-F238E27FC236}">
                <a16:creationId xmlns:a16="http://schemas.microsoft.com/office/drawing/2014/main" id="{D8AB7825-9C31-FD53-E214-175558924D90}"/>
              </a:ext>
            </a:extLst>
          </p:cNvPr>
          <p:cNvSpPr>
            <a:spLocks noGrp="1"/>
          </p:cNvSpPr>
          <p:nvPr>
            <p:ph type="pic" sz="quarter" idx="14" hasCustomPrompt="1"/>
          </p:nvPr>
        </p:nvSpPr>
        <p:spPr>
          <a:xfrm>
            <a:off x="936624" y="2014539"/>
            <a:ext cx="4924800" cy="3906836"/>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2" name="Titel 1">
            <a:extLst>
              <a:ext uri="{FF2B5EF4-FFF2-40B4-BE49-F238E27FC236}">
                <a16:creationId xmlns:a16="http://schemas.microsoft.com/office/drawing/2014/main" id="{E6A60C7E-39E9-51BE-1364-9C9302742CDC}"/>
              </a:ext>
            </a:extLst>
          </p:cNvPr>
          <p:cNvSpPr>
            <a:spLocks noGrp="1"/>
          </p:cNvSpPr>
          <p:nvPr>
            <p:ph type="title" hasCustomPrompt="1"/>
          </p:nvPr>
        </p:nvSpPr>
        <p:spPr/>
        <p:txBody>
          <a:bodyPr/>
          <a:lstStyle>
            <a:lvl1pPr>
              <a:defRPr/>
            </a:lvl1pPr>
          </a:lstStyle>
          <a:p>
            <a:r>
              <a:rPr lang="en-GB" noProof="0" dirty="0"/>
              <a:t>Headline Arial bold, 30 pt</a:t>
            </a:r>
          </a:p>
        </p:txBody>
      </p:sp>
      <p:sp>
        <p:nvSpPr>
          <p:cNvPr id="8" name="Textplatzhalter 4">
            <a:extLst>
              <a:ext uri="{FF2B5EF4-FFF2-40B4-BE49-F238E27FC236}">
                <a16:creationId xmlns:a16="http://schemas.microsoft.com/office/drawing/2014/main" id="{003026FC-218C-C5AE-85BC-B669936B5730}"/>
              </a:ext>
            </a:extLst>
          </p:cNvPr>
          <p:cNvSpPr>
            <a:spLocks noGrp="1"/>
          </p:cNvSpPr>
          <p:nvPr>
            <p:ph type="body" sz="quarter" idx="16" hasCustomPrompt="1"/>
          </p:nvPr>
        </p:nvSpPr>
        <p:spPr>
          <a:xfrm>
            <a:off x="6330461" y="2014539"/>
            <a:ext cx="4924800" cy="3077093"/>
          </a:xfrm>
        </p:spPr>
        <p:txBody>
          <a:bodyPr/>
          <a:lstStyle>
            <a:lvl1pPr marL="0" indent="0" algn="l">
              <a:lnSpc>
                <a:spcPct val="111000"/>
              </a:lnSpc>
              <a:spcBef>
                <a:spcPts val="1200"/>
              </a:spcBef>
              <a:buFont typeface="Arial" panose="020B0604020202020204" pitchFamily="34" charset="0"/>
              <a:buNone/>
              <a:defRPr sz="1800" b="0">
                <a:solidFill>
                  <a:schemeClr val="tx1"/>
                </a:solidFill>
              </a:defRPr>
            </a:lvl1pPr>
            <a:lvl2pPr marL="0" indent="0" algn="l">
              <a:lnSpc>
                <a:spcPct val="111000"/>
              </a:lnSpc>
              <a:spcBef>
                <a:spcPts val="1200"/>
              </a:spcBef>
              <a:buNone/>
              <a:defRPr sz="1800" b="0">
                <a:solidFill>
                  <a:schemeClr val="tx1"/>
                </a:solidFill>
                <a:latin typeface="+mn-lt"/>
              </a:defRPr>
            </a:lvl2pPr>
            <a:lvl3pPr marL="0" indent="0" algn="l">
              <a:lnSpc>
                <a:spcPct val="111000"/>
              </a:lnSpc>
              <a:spcBef>
                <a:spcPts val="1200"/>
              </a:spcBef>
              <a:buNone/>
              <a:defRPr sz="1800" b="0">
                <a:solidFill>
                  <a:schemeClr val="tx1"/>
                </a:solidFill>
                <a:latin typeface="+mn-lt"/>
              </a:defRPr>
            </a:lvl3pPr>
            <a:lvl4pPr marL="0" indent="0" algn="l">
              <a:lnSpc>
                <a:spcPct val="111000"/>
              </a:lnSpc>
              <a:spcBef>
                <a:spcPts val="1200"/>
              </a:spcBef>
              <a:buFont typeface="Arial" panose="020B0604020202020204" pitchFamily="34" charset="0"/>
              <a:buNone/>
              <a:defRPr sz="1800" b="0">
                <a:solidFill>
                  <a:schemeClr val="tx1"/>
                </a:solidFill>
                <a:latin typeface="+mn-lt"/>
              </a:defRPr>
            </a:lvl4pPr>
            <a:lvl5pPr marL="0" indent="0" algn="l">
              <a:lnSpc>
                <a:spcPct val="111000"/>
              </a:lnSpc>
              <a:spcBef>
                <a:spcPts val="1200"/>
              </a:spcBef>
              <a:buNone/>
              <a:defRPr sz="1800" b="0">
                <a:solidFill>
                  <a:schemeClr val="tx1"/>
                </a:solidFill>
                <a:latin typeface="+mn-lt"/>
              </a:defRPr>
            </a:lvl5pPr>
            <a:lvl6pPr marL="0" indent="0" algn="l">
              <a:lnSpc>
                <a:spcPct val="111000"/>
              </a:lnSpc>
              <a:spcBef>
                <a:spcPts val="1200"/>
              </a:spcBef>
              <a:buNone/>
              <a:defRPr sz="1800" b="0" i="0">
                <a:solidFill>
                  <a:schemeClr val="tx1"/>
                </a:solidFill>
                <a:latin typeface="+mn-lt"/>
              </a:defRPr>
            </a:lvl6pPr>
            <a:lvl7pPr marL="0" indent="0" algn="l">
              <a:lnSpc>
                <a:spcPct val="111000"/>
              </a:lnSpc>
              <a:spcBef>
                <a:spcPts val="1200"/>
              </a:spcBef>
              <a:buFont typeface="Arial" panose="020B0604020202020204" pitchFamily="34" charset="0"/>
              <a:buNone/>
              <a:defRPr sz="1800" b="0">
                <a:solidFill>
                  <a:schemeClr val="tx1"/>
                </a:solidFill>
                <a:latin typeface="+mn-lt"/>
              </a:defRPr>
            </a:lvl7pPr>
            <a:lvl8pPr marL="0" indent="0" algn="l">
              <a:lnSpc>
                <a:spcPct val="111000"/>
              </a:lnSpc>
              <a:spcBef>
                <a:spcPts val="1200"/>
              </a:spcBef>
              <a:buFont typeface="Arial" panose="020B0604020202020204" pitchFamily="34" charset="0"/>
              <a:buNone/>
              <a:defRPr sz="1800" b="0">
                <a:solidFill>
                  <a:schemeClr val="tx1"/>
                </a:solidFill>
                <a:latin typeface="+mn-lt"/>
              </a:defRPr>
            </a:lvl8pPr>
            <a:lvl9pPr marL="0" indent="0" algn="l">
              <a:lnSpc>
                <a:spcPct val="111000"/>
              </a:lnSpc>
              <a:spcBef>
                <a:spcPts val="1200"/>
              </a:spcBef>
              <a:buFont typeface="Arial" panose="020B0604020202020204" pitchFamily="34" charset="0"/>
              <a:buNone/>
              <a:defRPr sz="1800" b="0" i="0">
                <a:solidFill>
                  <a:schemeClr val="tx1"/>
                </a:solidFill>
                <a:latin typeface="+mn-lt"/>
              </a:defRPr>
            </a:lvl9pPr>
          </a:lstStyle>
          <a:p>
            <a:pPr lvl="0"/>
            <a:r>
              <a:rPr lang="en-GB" noProof="0" dirty="0"/>
              <a:t>1-Column Text, Arial, 18 pt, black</a:t>
            </a:r>
          </a:p>
          <a:p>
            <a:pPr lvl="1"/>
            <a:endParaRPr lang="de-DE" dirty="0"/>
          </a:p>
        </p:txBody>
      </p:sp>
      <p:sp>
        <p:nvSpPr>
          <p:cNvPr id="9" name="Textplatzhalter 4">
            <a:extLst>
              <a:ext uri="{FF2B5EF4-FFF2-40B4-BE49-F238E27FC236}">
                <a16:creationId xmlns:a16="http://schemas.microsoft.com/office/drawing/2014/main" id="{3178E150-19BD-8AF3-6D7D-CFCB88FAEA31}"/>
              </a:ext>
            </a:extLst>
          </p:cNvPr>
          <p:cNvSpPr>
            <a:spLocks noGrp="1"/>
          </p:cNvSpPr>
          <p:nvPr>
            <p:ph type="body" sz="quarter" idx="18" hasCustomPrompt="1"/>
          </p:nvPr>
        </p:nvSpPr>
        <p:spPr>
          <a:xfrm>
            <a:off x="6330460" y="5266944"/>
            <a:ext cx="4924800" cy="685870"/>
          </a:xfrm>
        </p:spPr>
        <p:txBody>
          <a:bodyPr anchor="b"/>
          <a:lstStyle>
            <a:lvl1pPr marL="0" indent="0" algn="l">
              <a:lnSpc>
                <a:spcPct val="125000"/>
              </a:lnSpc>
              <a:spcBef>
                <a:spcPts val="800"/>
              </a:spcBef>
              <a:buFont typeface="Arial" panose="020B0604020202020204" pitchFamily="34" charset="0"/>
              <a:buNone/>
              <a:defRPr sz="1500" b="0" i="1">
                <a:solidFill>
                  <a:schemeClr val="tx1"/>
                </a:solidFill>
                <a:latin typeface="+mn-lt"/>
              </a:defRPr>
            </a:lvl1pPr>
            <a:lvl2pPr marL="0" indent="0" algn="l">
              <a:lnSpc>
                <a:spcPct val="125000"/>
              </a:lnSpc>
              <a:spcBef>
                <a:spcPts val="800"/>
              </a:spcBef>
              <a:buNone/>
              <a:defRPr sz="1500" b="0" i="1">
                <a:solidFill>
                  <a:schemeClr val="tx1"/>
                </a:solidFill>
                <a:latin typeface="+mn-lt"/>
              </a:defRPr>
            </a:lvl2pPr>
            <a:lvl3pPr marL="0" indent="0" algn="l">
              <a:lnSpc>
                <a:spcPct val="125000"/>
              </a:lnSpc>
              <a:spcBef>
                <a:spcPts val="800"/>
              </a:spcBef>
              <a:buNone/>
              <a:defRPr sz="1500" b="0" i="1">
                <a:solidFill>
                  <a:schemeClr val="tx1"/>
                </a:solidFill>
                <a:latin typeface="+mn-lt"/>
              </a:defRPr>
            </a:lvl3pPr>
            <a:lvl4pPr marL="0" indent="0" algn="l">
              <a:lnSpc>
                <a:spcPct val="125000"/>
              </a:lnSpc>
              <a:spcBef>
                <a:spcPts val="800"/>
              </a:spcBef>
              <a:buFont typeface="Arial" panose="020B0604020202020204" pitchFamily="34" charset="0"/>
              <a:buNone/>
              <a:defRPr sz="1500" b="0" i="1">
                <a:solidFill>
                  <a:schemeClr val="tx1"/>
                </a:solidFill>
                <a:latin typeface="+mn-lt"/>
              </a:defRPr>
            </a:lvl4pPr>
            <a:lvl5pPr marL="0" indent="0" algn="l">
              <a:lnSpc>
                <a:spcPct val="125000"/>
              </a:lnSpc>
              <a:spcBef>
                <a:spcPts val="800"/>
              </a:spcBef>
              <a:buNone/>
              <a:defRPr sz="1500" b="0" i="1">
                <a:solidFill>
                  <a:schemeClr val="tx1"/>
                </a:solidFill>
                <a:latin typeface="+mn-lt"/>
              </a:defRPr>
            </a:lvl5pPr>
            <a:lvl6pPr marL="0" indent="0" algn="l">
              <a:lnSpc>
                <a:spcPct val="125000"/>
              </a:lnSpc>
              <a:spcBef>
                <a:spcPts val="800"/>
              </a:spcBef>
              <a:buNone/>
              <a:defRPr sz="1500" b="0" i="1">
                <a:solidFill>
                  <a:schemeClr val="tx1"/>
                </a:solidFill>
                <a:latin typeface="+mn-lt"/>
              </a:defRPr>
            </a:lvl6pPr>
            <a:lvl7pPr marL="0" indent="0" algn="l">
              <a:lnSpc>
                <a:spcPct val="125000"/>
              </a:lnSpc>
              <a:spcBef>
                <a:spcPts val="800"/>
              </a:spcBef>
              <a:buFont typeface="Arial" panose="020B0604020202020204" pitchFamily="34" charset="0"/>
              <a:buNone/>
              <a:defRPr sz="1500" b="0" i="1">
                <a:solidFill>
                  <a:schemeClr val="tx1"/>
                </a:solidFill>
                <a:latin typeface="+mn-lt"/>
              </a:defRPr>
            </a:lvl7pPr>
            <a:lvl8pPr marL="0" indent="0" algn="l">
              <a:lnSpc>
                <a:spcPct val="125000"/>
              </a:lnSpc>
              <a:spcBef>
                <a:spcPts val="800"/>
              </a:spcBef>
              <a:buFont typeface="Arial" panose="020B0604020202020204" pitchFamily="34" charset="0"/>
              <a:buNone/>
              <a:defRPr sz="1500" b="0" i="1">
                <a:solidFill>
                  <a:schemeClr val="tx1"/>
                </a:solidFill>
                <a:latin typeface="+mn-lt"/>
              </a:defRPr>
            </a:lvl8pPr>
            <a:lvl9pPr marL="0" indent="0" algn="l">
              <a:lnSpc>
                <a:spcPct val="125000"/>
              </a:lnSpc>
              <a:spcBef>
                <a:spcPts val="800"/>
              </a:spcBef>
              <a:buFont typeface="Arial" panose="020B0604020202020204" pitchFamily="34" charset="0"/>
              <a:buNone/>
              <a:defRPr sz="1500" b="0" i="1">
                <a:solidFill>
                  <a:schemeClr val="tx1"/>
                </a:solidFill>
                <a:latin typeface="+mn-lt"/>
              </a:defRPr>
            </a:lvl9pPr>
          </a:lstStyle>
          <a:p>
            <a:pPr lvl="0"/>
            <a:r>
              <a:rPr lang="en-GB" noProof="0" dirty="0"/>
              <a:t>Caption, Arial Italic, 15 pt</a:t>
            </a:r>
          </a:p>
        </p:txBody>
      </p:sp>
      <p:sp>
        <p:nvSpPr>
          <p:cNvPr id="3" name="Fußzeilenplatzhalter 2">
            <a:extLst>
              <a:ext uri="{FF2B5EF4-FFF2-40B4-BE49-F238E27FC236}">
                <a16:creationId xmlns:a16="http://schemas.microsoft.com/office/drawing/2014/main" id="{0A9D5B04-9C61-8EF9-BF85-893792A2844E}"/>
              </a:ext>
            </a:extLst>
          </p:cNvPr>
          <p:cNvSpPr>
            <a:spLocks noGrp="1"/>
          </p:cNvSpPr>
          <p:nvPr>
            <p:ph type="ftr" sz="quarter" idx="19"/>
          </p:nvPr>
        </p:nvSpPr>
        <p:spPr>
          <a:xfrm>
            <a:off x="936624" y="6532505"/>
            <a:ext cx="5147377" cy="175312"/>
          </a:xfrm>
        </p:spPr>
        <p:txBody>
          <a:bodyPr/>
          <a:lstStyle/>
          <a:p>
            <a:r>
              <a:rPr lang="en-US" dirty="0" err="1"/>
              <a:t>M.Accardo</a:t>
            </a:r>
            <a:r>
              <a:rPr lang="en-US" dirty="0"/>
              <a:t>, November 25th - 28th, Instrument Control Systems 2024</a:t>
            </a:r>
            <a:endParaRPr lang="en-GB" i="1" noProof="0" dirty="0"/>
          </a:p>
        </p:txBody>
      </p:sp>
      <p:sp>
        <p:nvSpPr>
          <p:cNvPr id="4" name="Date Placeholder 3">
            <a:extLst>
              <a:ext uri="{FF2B5EF4-FFF2-40B4-BE49-F238E27FC236}">
                <a16:creationId xmlns:a16="http://schemas.microsoft.com/office/drawing/2014/main" id="{1BC40195-83B7-B53A-4C4E-05C189139B5B}"/>
              </a:ext>
            </a:extLst>
          </p:cNvPr>
          <p:cNvSpPr>
            <a:spLocks noGrp="1"/>
          </p:cNvSpPr>
          <p:nvPr>
            <p:ph type="dt" sz="half" idx="2"/>
          </p:nvPr>
        </p:nvSpPr>
        <p:spPr>
          <a:xfrm rot="16200000">
            <a:off x="9209941" y="3562303"/>
            <a:ext cx="5340817"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6" name="Slide Number Placeholder 5">
            <a:extLst>
              <a:ext uri="{FF2B5EF4-FFF2-40B4-BE49-F238E27FC236}">
                <a16:creationId xmlns:a16="http://schemas.microsoft.com/office/drawing/2014/main" id="{9B7AD612-3F82-05E4-30B3-E5078599D064}"/>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37370158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T+3I+WB">
    <p:spTree>
      <p:nvGrpSpPr>
        <p:cNvPr id="1" name=""/>
        <p:cNvGrpSpPr/>
        <p:nvPr/>
      </p:nvGrpSpPr>
      <p:grpSpPr>
        <a:xfrm>
          <a:off x="0" y="0"/>
          <a:ext cx="0" cy="0"/>
          <a:chOff x="0" y="0"/>
          <a:chExt cx="0" cy="0"/>
        </a:xfrm>
      </p:grpSpPr>
      <p:sp>
        <p:nvSpPr>
          <p:cNvPr id="10" name="Bildplatzhalter 9">
            <a:extLst>
              <a:ext uri="{FF2B5EF4-FFF2-40B4-BE49-F238E27FC236}">
                <a16:creationId xmlns:a16="http://schemas.microsoft.com/office/drawing/2014/main" id="{D8AB7825-9C31-FD53-E214-175558924D90}"/>
              </a:ext>
            </a:extLst>
          </p:cNvPr>
          <p:cNvSpPr>
            <a:spLocks noGrp="1"/>
          </p:cNvSpPr>
          <p:nvPr>
            <p:ph type="pic" sz="quarter" idx="14" hasCustomPrompt="1"/>
          </p:nvPr>
        </p:nvSpPr>
        <p:spPr>
          <a:xfrm>
            <a:off x="937847" y="2014540"/>
            <a:ext cx="3126769" cy="1909760"/>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2" name="Titel 1">
            <a:extLst>
              <a:ext uri="{FF2B5EF4-FFF2-40B4-BE49-F238E27FC236}">
                <a16:creationId xmlns:a16="http://schemas.microsoft.com/office/drawing/2014/main" id="{E6A60C7E-39E9-51BE-1364-9C9302742CDC}"/>
              </a:ext>
            </a:extLst>
          </p:cNvPr>
          <p:cNvSpPr>
            <a:spLocks noGrp="1"/>
          </p:cNvSpPr>
          <p:nvPr>
            <p:ph type="title" hasCustomPrompt="1"/>
          </p:nvPr>
        </p:nvSpPr>
        <p:spPr/>
        <p:txBody>
          <a:bodyPr/>
          <a:lstStyle>
            <a:lvl1pPr>
              <a:defRPr/>
            </a:lvl1pPr>
          </a:lstStyle>
          <a:p>
            <a:r>
              <a:rPr lang="en-GB" noProof="0" dirty="0"/>
              <a:t>Headline Arial bold, 30 pt</a:t>
            </a:r>
          </a:p>
        </p:txBody>
      </p:sp>
      <p:sp>
        <p:nvSpPr>
          <p:cNvPr id="5" name="Fußzeilenplatzhalter 4">
            <a:extLst>
              <a:ext uri="{FF2B5EF4-FFF2-40B4-BE49-F238E27FC236}">
                <a16:creationId xmlns:a16="http://schemas.microsoft.com/office/drawing/2014/main" id="{301EC199-87F9-4D50-EA60-C5E098191F25}"/>
              </a:ext>
            </a:extLst>
          </p:cNvPr>
          <p:cNvSpPr>
            <a:spLocks noGrp="1"/>
          </p:cNvSpPr>
          <p:nvPr>
            <p:ph type="ftr" sz="quarter" idx="11"/>
          </p:nvPr>
        </p:nvSpPr>
        <p:spPr/>
        <p:txBody>
          <a:bodyPr/>
          <a:lstStyle/>
          <a:p>
            <a:r>
              <a:rPr lang="en-US" dirty="0" err="1"/>
              <a:t>M.Accardo</a:t>
            </a:r>
            <a:r>
              <a:rPr lang="en-US" noProof="0" dirty="0"/>
              <a:t>, November 25th - 28th, Instrument Control Systems 2024</a:t>
            </a:r>
            <a:endParaRPr lang="en-GB" i="1" noProof="0" dirty="0"/>
          </a:p>
        </p:txBody>
      </p:sp>
      <p:sp>
        <p:nvSpPr>
          <p:cNvPr id="19" name="Textplatzhalter 4">
            <a:extLst>
              <a:ext uri="{FF2B5EF4-FFF2-40B4-BE49-F238E27FC236}">
                <a16:creationId xmlns:a16="http://schemas.microsoft.com/office/drawing/2014/main" id="{70CC73E1-9EED-A736-9EE2-90B6C7E9D83D}"/>
              </a:ext>
            </a:extLst>
          </p:cNvPr>
          <p:cNvSpPr>
            <a:spLocks noGrp="1"/>
          </p:cNvSpPr>
          <p:nvPr>
            <p:ph type="body" sz="quarter" idx="21" hasCustomPrompt="1"/>
          </p:nvPr>
        </p:nvSpPr>
        <p:spPr>
          <a:xfrm>
            <a:off x="937847" y="4133850"/>
            <a:ext cx="3126769" cy="1787525"/>
          </a:xfrm>
        </p:spPr>
        <p:txBody>
          <a:bodyPr/>
          <a:lstStyle>
            <a:lvl1pPr marL="0" indent="0" algn="l">
              <a:lnSpc>
                <a:spcPct val="120000"/>
              </a:lnSpc>
              <a:spcBef>
                <a:spcPts val="1200"/>
              </a:spcBef>
              <a:buFont typeface="Arial" panose="020B0604020202020204" pitchFamily="34" charset="0"/>
              <a:buNone/>
              <a:defRPr sz="1500" b="0">
                <a:solidFill>
                  <a:schemeClr val="tx1"/>
                </a:solidFill>
              </a:defRPr>
            </a:lvl1pPr>
            <a:lvl2pPr marL="0" indent="0" algn="l">
              <a:lnSpc>
                <a:spcPct val="120000"/>
              </a:lnSpc>
              <a:spcBef>
                <a:spcPts val="1200"/>
              </a:spcBef>
              <a:buNone/>
              <a:defRPr sz="1500" b="0">
                <a:solidFill>
                  <a:schemeClr val="tx1"/>
                </a:solidFill>
                <a:latin typeface="+mn-lt"/>
              </a:defRPr>
            </a:lvl2pPr>
            <a:lvl3pPr marL="0" indent="0" algn="l">
              <a:lnSpc>
                <a:spcPct val="120000"/>
              </a:lnSpc>
              <a:spcBef>
                <a:spcPts val="1200"/>
              </a:spcBef>
              <a:buNone/>
              <a:defRPr sz="1500" b="0">
                <a:solidFill>
                  <a:schemeClr val="tx1"/>
                </a:solidFill>
                <a:latin typeface="+mn-lt"/>
              </a:defRPr>
            </a:lvl3pPr>
            <a:lvl4pPr marL="0" indent="0" algn="l">
              <a:lnSpc>
                <a:spcPct val="120000"/>
              </a:lnSpc>
              <a:spcBef>
                <a:spcPts val="1200"/>
              </a:spcBef>
              <a:buFont typeface="Arial" panose="020B0604020202020204" pitchFamily="34" charset="0"/>
              <a:buNone/>
              <a:defRPr sz="1500" b="0">
                <a:solidFill>
                  <a:schemeClr val="tx1"/>
                </a:solidFill>
                <a:latin typeface="+mn-lt"/>
              </a:defRPr>
            </a:lvl4pPr>
            <a:lvl5pPr marL="0" indent="0" algn="l">
              <a:lnSpc>
                <a:spcPct val="120000"/>
              </a:lnSpc>
              <a:spcBef>
                <a:spcPts val="1200"/>
              </a:spcBef>
              <a:buNone/>
              <a:defRPr sz="1500" b="0">
                <a:solidFill>
                  <a:schemeClr val="tx1"/>
                </a:solidFill>
                <a:latin typeface="+mn-lt"/>
              </a:defRPr>
            </a:lvl5pPr>
            <a:lvl6pPr marL="0" indent="0" algn="l">
              <a:lnSpc>
                <a:spcPct val="120000"/>
              </a:lnSpc>
              <a:spcBef>
                <a:spcPts val="1200"/>
              </a:spcBef>
              <a:buNone/>
              <a:defRPr sz="1500" b="0" i="0">
                <a:solidFill>
                  <a:schemeClr val="tx1"/>
                </a:solidFill>
                <a:latin typeface="+mn-lt"/>
              </a:defRPr>
            </a:lvl6pPr>
            <a:lvl7pPr marL="0" indent="0" algn="l">
              <a:lnSpc>
                <a:spcPct val="120000"/>
              </a:lnSpc>
              <a:spcBef>
                <a:spcPts val="1200"/>
              </a:spcBef>
              <a:buFont typeface="Arial" panose="020B0604020202020204" pitchFamily="34" charset="0"/>
              <a:buNone/>
              <a:defRPr sz="1500" b="0">
                <a:solidFill>
                  <a:schemeClr val="tx1"/>
                </a:solidFill>
                <a:latin typeface="+mn-lt"/>
              </a:defRPr>
            </a:lvl7pPr>
            <a:lvl8pPr marL="0" indent="0" algn="l">
              <a:lnSpc>
                <a:spcPct val="120000"/>
              </a:lnSpc>
              <a:spcBef>
                <a:spcPts val="1200"/>
              </a:spcBef>
              <a:buFont typeface="Arial" panose="020B0604020202020204" pitchFamily="34" charset="0"/>
              <a:buNone/>
              <a:defRPr sz="1500" b="0">
                <a:solidFill>
                  <a:schemeClr val="tx1"/>
                </a:solidFill>
                <a:latin typeface="+mn-lt"/>
              </a:defRPr>
            </a:lvl8pPr>
            <a:lvl9pPr marL="0" indent="0" algn="l">
              <a:lnSpc>
                <a:spcPct val="120000"/>
              </a:lnSpc>
              <a:spcBef>
                <a:spcPts val="1200"/>
              </a:spcBef>
              <a:buFont typeface="Arial" panose="020B0604020202020204" pitchFamily="34" charset="0"/>
              <a:buNone/>
              <a:defRPr sz="1500" b="0" i="0">
                <a:solidFill>
                  <a:schemeClr val="tx1"/>
                </a:solidFill>
                <a:latin typeface="+mn-lt"/>
              </a:defRPr>
            </a:lvl9pPr>
          </a:lstStyle>
          <a:p>
            <a:pPr lvl="0"/>
            <a:r>
              <a:rPr lang="en-GB" noProof="0" dirty="0"/>
              <a:t>3-Column Text, Arial, 15 pt, black</a:t>
            </a:r>
          </a:p>
        </p:txBody>
      </p:sp>
      <p:sp>
        <p:nvSpPr>
          <p:cNvPr id="11" name="Bildplatzhalter 9">
            <a:extLst>
              <a:ext uri="{FF2B5EF4-FFF2-40B4-BE49-F238E27FC236}">
                <a16:creationId xmlns:a16="http://schemas.microsoft.com/office/drawing/2014/main" id="{0F4346D0-02CE-145D-E53E-41F5EADE59D7}"/>
              </a:ext>
            </a:extLst>
          </p:cNvPr>
          <p:cNvSpPr>
            <a:spLocks noGrp="1"/>
          </p:cNvSpPr>
          <p:nvPr>
            <p:ph type="pic" sz="quarter" idx="17" hasCustomPrompt="1"/>
          </p:nvPr>
        </p:nvSpPr>
        <p:spPr>
          <a:xfrm>
            <a:off x="4532616" y="2014540"/>
            <a:ext cx="3126769" cy="1909760"/>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12" name="Bildplatzhalter 9">
            <a:extLst>
              <a:ext uri="{FF2B5EF4-FFF2-40B4-BE49-F238E27FC236}">
                <a16:creationId xmlns:a16="http://schemas.microsoft.com/office/drawing/2014/main" id="{DF83300C-555C-31AE-7657-08C3B80290E3}"/>
              </a:ext>
            </a:extLst>
          </p:cNvPr>
          <p:cNvSpPr>
            <a:spLocks noGrp="1"/>
          </p:cNvSpPr>
          <p:nvPr>
            <p:ph type="pic" sz="quarter" idx="18" hasCustomPrompt="1"/>
          </p:nvPr>
        </p:nvSpPr>
        <p:spPr>
          <a:xfrm>
            <a:off x="8127386" y="2014540"/>
            <a:ext cx="3126769" cy="1909760"/>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24" name="Textplatzhalter 4">
            <a:extLst>
              <a:ext uri="{FF2B5EF4-FFF2-40B4-BE49-F238E27FC236}">
                <a16:creationId xmlns:a16="http://schemas.microsoft.com/office/drawing/2014/main" id="{9E4E8AAF-47DA-2646-0993-9FAA209F000A}"/>
              </a:ext>
            </a:extLst>
          </p:cNvPr>
          <p:cNvSpPr>
            <a:spLocks noGrp="1"/>
          </p:cNvSpPr>
          <p:nvPr>
            <p:ph type="body" sz="quarter" idx="23" hasCustomPrompt="1"/>
          </p:nvPr>
        </p:nvSpPr>
        <p:spPr>
          <a:xfrm>
            <a:off x="4532616" y="4133850"/>
            <a:ext cx="3126769" cy="1787525"/>
          </a:xfrm>
        </p:spPr>
        <p:txBody>
          <a:bodyPr/>
          <a:lstStyle>
            <a:lvl1pPr marL="0" indent="0" algn="l">
              <a:lnSpc>
                <a:spcPct val="120000"/>
              </a:lnSpc>
              <a:spcBef>
                <a:spcPts val="1200"/>
              </a:spcBef>
              <a:buFont typeface="Arial" panose="020B0604020202020204" pitchFamily="34" charset="0"/>
              <a:buNone/>
              <a:defRPr sz="1500" b="0">
                <a:solidFill>
                  <a:schemeClr val="tx1"/>
                </a:solidFill>
              </a:defRPr>
            </a:lvl1pPr>
            <a:lvl2pPr marL="0" indent="0" algn="l">
              <a:lnSpc>
                <a:spcPct val="120000"/>
              </a:lnSpc>
              <a:spcBef>
                <a:spcPts val="1200"/>
              </a:spcBef>
              <a:buNone/>
              <a:defRPr sz="1500" b="0">
                <a:solidFill>
                  <a:schemeClr val="tx1"/>
                </a:solidFill>
                <a:latin typeface="+mn-lt"/>
              </a:defRPr>
            </a:lvl2pPr>
            <a:lvl3pPr marL="0" indent="0" algn="l">
              <a:lnSpc>
                <a:spcPct val="120000"/>
              </a:lnSpc>
              <a:spcBef>
                <a:spcPts val="1200"/>
              </a:spcBef>
              <a:buNone/>
              <a:defRPr sz="1500" b="0">
                <a:solidFill>
                  <a:schemeClr val="tx1"/>
                </a:solidFill>
                <a:latin typeface="+mn-lt"/>
              </a:defRPr>
            </a:lvl3pPr>
            <a:lvl4pPr marL="0" indent="0" algn="l">
              <a:lnSpc>
                <a:spcPct val="120000"/>
              </a:lnSpc>
              <a:spcBef>
                <a:spcPts val="1200"/>
              </a:spcBef>
              <a:buFont typeface="Arial" panose="020B0604020202020204" pitchFamily="34" charset="0"/>
              <a:buNone/>
              <a:defRPr sz="1500" b="0">
                <a:solidFill>
                  <a:schemeClr val="tx1"/>
                </a:solidFill>
                <a:latin typeface="+mn-lt"/>
              </a:defRPr>
            </a:lvl4pPr>
            <a:lvl5pPr marL="0" indent="0" algn="l">
              <a:lnSpc>
                <a:spcPct val="120000"/>
              </a:lnSpc>
              <a:spcBef>
                <a:spcPts val="1200"/>
              </a:spcBef>
              <a:buNone/>
              <a:defRPr sz="1500" b="0">
                <a:solidFill>
                  <a:schemeClr val="tx1"/>
                </a:solidFill>
                <a:latin typeface="+mn-lt"/>
              </a:defRPr>
            </a:lvl5pPr>
            <a:lvl6pPr marL="0" indent="0" algn="l">
              <a:lnSpc>
                <a:spcPct val="120000"/>
              </a:lnSpc>
              <a:spcBef>
                <a:spcPts val="1200"/>
              </a:spcBef>
              <a:buNone/>
              <a:defRPr sz="1500" b="0" i="0">
                <a:solidFill>
                  <a:schemeClr val="tx1"/>
                </a:solidFill>
                <a:latin typeface="+mn-lt"/>
              </a:defRPr>
            </a:lvl6pPr>
            <a:lvl7pPr marL="0" indent="0" algn="l">
              <a:lnSpc>
                <a:spcPct val="120000"/>
              </a:lnSpc>
              <a:spcBef>
                <a:spcPts val="1200"/>
              </a:spcBef>
              <a:buFont typeface="Arial" panose="020B0604020202020204" pitchFamily="34" charset="0"/>
              <a:buNone/>
              <a:defRPr sz="1500" b="0">
                <a:solidFill>
                  <a:schemeClr val="tx1"/>
                </a:solidFill>
                <a:latin typeface="+mn-lt"/>
              </a:defRPr>
            </a:lvl7pPr>
            <a:lvl8pPr marL="0" indent="0" algn="l">
              <a:lnSpc>
                <a:spcPct val="120000"/>
              </a:lnSpc>
              <a:spcBef>
                <a:spcPts val="1200"/>
              </a:spcBef>
              <a:buFont typeface="Arial" panose="020B0604020202020204" pitchFamily="34" charset="0"/>
              <a:buNone/>
              <a:defRPr sz="1500" b="0">
                <a:solidFill>
                  <a:schemeClr val="tx1"/>
                </a:solidFill>
                <a:latin typeface="+mn-lt"/>
              </a:defRPr>
            </a:lvl8pPr>
            <a:lvl9pPr marL="0" indent="0" algn="l">
              <a:lnSpc>
                <a:spcPct val="120000"/>
              </a:lnSpc>
              <a:spcBef>
                <a:spcPts val="1200"/>
              </a:spcBef>
              <a:buFont typeface="Arial" panose="020B0604020202020204" pitchFamily="34" charset="0"/>
              <a:buNone/>
              <a:defRPr sz="1500" b="0" i="0">
                <a:solidFill>
                  <a:schemeClr val="tx1"/>
                </a:solidFill>
                <a:latin typeface="+mn-lt"/>
              </a:defRPr>
            </a:lvl9pPr>
          </a:lstStyle>
          <a:p>
            <a:pPr lvl="0"/>
            <a:r>
              <a:rPr lang="en-GB" noProof="0" dirty="0"/>
              <a:t>3-Column Text, Arial, 15 pt, black</a:t>
            </a:r>
          </a:p>
        </p:txBody>
      </p:sp>
      <p:sp>
        <p:nvSpPr>
          <p:cNvPr id="23" name="Textplatzhalter 4">
            <a:extLst>
              <a:ext uri="{FF2B5EF4-FFF2-40B4-BE49-F238E27FC236}">
                <a16:creationId xmlns:a16="http://schemas.microsoft.com/office/drawing/2014/main" id="{ACB2CDA3-9E5A-D7B5-CDD2-059F29B45445}"/>
              </a:ext>
            </a:extLst>
          </p:cNvPr>
          <p:cNvSpPr>
            <a:spLocks noGrp="1"/>
          </p:cNvSpPr>
          <p:nvPr>
            <p:ph type="body" sz="quarter" idx="22" hasCustomPrompt="1"/>
          </p:nvPr>
        </p:nvSpPr>
        <p:spPr>
          <a:xfrm>
            <a:off x="8127386" y="4133850"/>
            <a:ext cx="3126769" cy="1787525"/>
          </a:xfrm>
        </p:spPr>
        <p:txBody>
          <a:bodyPr/>
          <a:lstStyle>
            <a:lvl1pPr marL="0" indent="0" algn="l">
              <a:lnSpc>
                <a:spcPct val="120000"/>
              </a:lnSpc>
              <a:spcBef>
                <a:spcPts val="1200"/>
              </a:spcBef>
              <a:buFont typeface="Arial" panose="020B0604020202020204" pitchFamily="34" charset="0"/>
              <a:buNone/>
              <a:defRPr sz="1500" b="0">
                <a:solidFill>
                  <a:schemeClr val="tx1"/>
                </a:solidFill>
              </a:defRPr>
            </a:lvl1pPr>
            <a:lvl2pPr marL="0" indent="0" algn="l">
              <a:lnSpc>
                <a:spcPct val="120000"/>
              </a:lnSpc>
              <a:spcBef>
                <a:spcPts val="1200"/>
              </a:spcBef>
              <a:buNone/>
              <a:defRPr sz="1500" b="0">
                <a:solidFill>
                  <a:schemeClr val="tx1"/>
                </a:solidFill>
                <a:latin typeface="+mn-lt"/>
              </a:defRPr>
            </a:lvl2pPr>
            <a:lvl3pPr marL="0" indent="0" algn="l">
              <a:lnSpc>
                <a:spcPct val="120000"/>
              </a:lnSpc>
              <a:spcBef>
                <a:spcPts val="1200"/>
              </a:spcBef>
              <a:buNone/>
              <a:defRPr sz="1500" b="0">
                <a:solidFill>
                  <a:schemeClr val="tx1"/>
                </a:solidFill>
                <a:latin typeface="+mn-lt"/>
              </a:defRPr>
            </a:lvl3pPr>
            <a:lvl4pPr marL="0" indent="0" algn="l">
              <a:lnSpc>
                <a:spcPct val="120000"/>
              </a:lnSpc>
              <a:spcBef>
                <a:spcPts val="1200"/>
              </a:spcBef>
              <a:buFont typeface="Arial" panose="020B0604020202020204" pitchFamily="34" charset="0"/>
              <a:buNone/>
              <a:defRPr sz="1500" b="0">
                <a:solidFill>
                  <a:schemeClr val="tx1"/>
                </a:solidFill>
                <a:latin typeface="+mn-lt"/>
              </a:defRPr>
            </a:lvl4pPr>
            <a:lvl5pPr marL="0" indent="0" algn="l">
              <a:lnSpc>
                <a:spcPct val="120000"/>
              </a:lnSpc>
              <a:spcBef>
                <a:spcPts val="1200"/>
              </a:spcBef>
              <a:buNone/>
              <a:defRPr sz="1500" b="0">
                <a:solidFill>
                  <a:schemeClr val="tx1"/>
                </a:solidFill>
                <a:latin typeface="+mn-lt"/>
              </a:defRPr>
            </a:lvl5pPr>
            <a:lvl6pPr marL="0" indent="0" algn="l">
              <a:lnSpc>
                <a:spcPct val="120000"/>
              </a:lnSpc>
              <a:spcBef>
                <a:spcPts val="1200"/>
              </a:spcBef>
              <a:buNone/>
              <a:defRPr sz="1500" b="0" i="0">
                <a:solidFill>
                  <a:schemeClr val="tx1"/>
                </a:solidFill>
                <a:latin typeface="+mn-lt"/>
              </a:defRPr>
            </a:lvl6pPr>
            <a:lvl7pPr marL="0" indent="0" algn="l">
              <a:lnSpc>
                <a:spcPct val="120000"/>
              </a:lnSpc>
              <a:spcBef>
                <a:spcPts val="1200"/>
              </a:spcBef>
              <a:buFont typeface="Arial" panose="020B0604020202020204" pitchFamily="34" charset="0"/>
              <a:buNone/>
              <a:defRPr sz="1500" b="0">
                <a:solidFill>
                  <a:schemeClr val="tx1"/>
                </a:solidFill>
                <a:latin typeface="+mn-lt"/>
              </a:defRPr>
            </a:lvl7pPr>
            <a:lvl8pPr marL="0" indent="0" algn="l">
              <a:lnSpc>
                <a:spcPct val="120000"/>
              </a:lnSpc>
              <a:spcBef>
                <a:spcPts val="1200"/>
              </a:spcBef>
              <a:buFont typeface="Arial" panose="020B0604020202020204" pitchFamily="34" charset="0"/>
              <a:buNone/>
              <a:defRPr sz="1500" b="0">
                <a:solidFill>
                  <a:schemeClr val="tx1"/>
                </a:solidFill>
                <a:latin typeface="+mn-lt"/>
              </a:defRPr>
            </a:lvl8pPr>
            <a:lvl9pPr marL="0" indent="0" algn="l">
              <a:lnSpc>
                <a:spcPct val="120000"/>
              </a:lnSpc>
              <a:spcBef>
                <a:spcPts val="1200"/>
              </a:spcBef>
              <a:buFont typeface="Arial" panose="020B0604020202020204" pitchFamily="34" charset="0"/>
              <a:buNone/>
              <a:defRPr sz="1500" b="0" i="0">
                <a:solidFill>
                  <a:schemeClr val="tx1"/>
                </a:solidFill>
                <a:latin typeface="+mn-lt"/>
              </a:defRPr>
            </a:lvl9pPr>
          </a:lstStyle>
          <a:p>
            <a:pPr lvl="0"/>
            <a:r>
              <a:rPr lang="en-GB" noProof="0" dirty="0"/>
              <a:t>3-Column Text, Arial, 15 pt, black</a:t>
            </a:r>
          </a:p>
        </p:txBody>
      </p:sp>
      <p:sp>
        <p:nvSpPr>
          <p:cNvPr id="3" name="Date Placeholder 3">
            <a:extLst>
              <a:ext uri="{FF2B5EF4-FFF2-40B4-BE49-F238E27FC236}">
                <a16:creationId xmlns:a16="http://schemas.microsoft.com/office/drawing/2014/main" id="{6B754F02-1870-6880-20CA-D4782BAD58A2}"/>
              </a:ext>
            </a:extLst>
          </p:cNvPr>
          <p:cNvSpPr>
            <a:spLocks noGrp="1"/>
          </p:cNvSpPr>
          <p:nvPr>
            <p:ph type="dt" sz="half" idx="2"/>
          </p:nvPr>
        </p:nvSpPr>
        <p:spPr>
          <a:xfrm rot="16200000">
            <a:off x="9216665" y="3569026"/>
            <a:ext cx="5327370"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6" name="Slide Number Placeholder 5">
            <a:extLst>
              <a:ext uri="{FF2B5EF4-FFF2-40B4-BE49-F238E27FC236}">
                <a16:creationId xmlns:a16="http://schemas.microsoft.com/office/drawing/2014/main" id="{97665410-27F4-850D-DA3F-396D0AF5105C}"/>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17558415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2T+2IB">
    <p:bg>
      <p:bgPr>
        <a:solidFill>
          <a:schemeClr val="bg1"/>
        </a:solidFill>
        <a:effectLst/>
      </p:bgPr>
    </p:bg>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2E99BFC8-D908-D520-263D-4D3BE7E3045F}"/>
              </a:ext>
            </a:extLst>
          </p:cNvPr>
          <p:cNvSpPr>
            <a:spLocks noGrp="1"/>
          </p:cNvSpPr>
          <p:nvPr>
            <p:ph type="pic" sz="quarter" idx="10" hasCustomPrompt="1"/>
          </p:nvPr>
        </p:nvSpPr>
        <p:spPr>
          <a:xfrm>
            <a:off x="0" y="0"/>
            <a:ext cx="6091200" cy="6858000"/>
          </a:xfrm>
          <a:solidFill>
            <a:srgbClr val="D2108D"/>
          </a:solidFill>
          <a:ln w="12700">
            <a:noFill/>
          </a:ln>
        </p:spPr>
        <p:txBody>
          <a:bodyPr lIns="216000" tIns="216000" rIns="216000" bIns="216000" anchor="b"/>
          <a:lstStyle>
            <a:lvl1pPr>
              <a:defRPr>
                <a:solidFill>
                  <a:schemeClr val="bg1"/>
                </a:solidFill>
              </a:defRPr>
            </a:lvl1pPr>
          </a:lstStyle>
          <a:p>
            <a:r>
              <a:rPr lang="en-GB" noProof="0" dirty="0"/>
              <a:t>Image Placeholder</a:t>
            </a:r>
          </a:p>
        </p:txBody>
      </p:sp>
      <p:sp>
        <p:nvSpPr>
          <p:cNvPr id="3" name="Bildplatzhalter 3">
            <a:extLst>
              <a:ext uri="{FF2B5EF4-FFF2-40B4-BE49-F238E27FC236}">
                <a16:creationId xmlns:a16="http://schemas.microsoft.com/office/drawing/2014/main" id="{B9678422-1EA6-0112-76F1-D43B34A286B3}"/>
              </a:ext>
            </a:extLst>
          </p:cNvPr>
          <p:cNvSpPr>
            <a:spLocks noGrp="1"/>
          </p:cNvSpPr>
          <p:nvPr>
            <p:ph type="pic" sz="quarter" idx="13" hasCustomPrompt="1"/>
          </p:nvPr>
        </p:nvSpPr>
        <p:spPr>
          <a:xfrm>
            <a:off x="6100800" y="0"/>
            <a:ext cx="6091200" cy="6858000"/>
          </a:xfrm>
          <a:solidFill>
            <a:srgbClr val="D2108D"/>
          </a:solidFill>
          <a:ln w="12700">
            <a:noFill/>
          </a:ln>
        </p:spPr>
        <p:txBody>
          <a:bodyPr lIns="216000" tIns="216000" rIns="216000" bIns="216000" anchor="b"/>
          <a:lstStyle>
            <a:lvl1pPr>
              <a:defRPr>
                <a:solidFill>
                  <a:schemeClr val="bg1"/>
                </a:solidFill>
              </a:defRPr>
            </a:lvl1pPr>
          </a:lstStyle>
          <a:p>
            <a:r>
              <a:rPr lang="en-GB" noProof="0" dirty="0"/>
              <a:t>Image Placeholder</a:t>
            </a:r>
          </a:p>
        </p:txBody>
      </p:sp>
      <p:sp>
        <p:nvSpPr>
          <p:cNvPr id="6" name="Textplatzhalter 4">
            <a:extLst>
              <a:ext uri="{FF2B5EF4-FFF2-40B4-BE49-F238E27FC236}">
                <a16:creationId xmlns:a16="http://schemas.microsoft.com/office/drawing/2014/main" id="{C0E322F4-5356-944A-0818-280181F03ED4}"/>
              </a:ext>
            </a:extLst>
          </p:cNvPr>
          <p:cNvSpPr>
            <a:spLocks noGrp="1"/>
          </p:cNvSpPr>
          <p:nvPr>
            <p:ph type="body" sz="quarter" idx="15" hasCustomPrompt="1"/>
          </p:nvPr>
        </p:nvSpPr>
        <p:spPr>
          <a:xfrm>
            <a:off x="937847" y="1576800"/>
            <a:ext cx="4688253" cy="4344574"/>
          </a:xfrm>
        </p:spPr>
        <p:txBody>
          <a:bodyPr anchor="t"/>
          <a:lstStyle>
            <a:lvl1pPr marL="0" indent="0" algn="l">
              <a:lnSpc>
                <a:spcPct val="118000"/>
              </a:lnSpc>
              <a:spcBef>
                <a:spcPts val="1200"/>
              </a:spcBef>
              <a:buFont typeface="Arial" panose="020B0604020202020204" pitchFamily="34" charset="0"/>
              <a:buNone/>
              <a:defRPr sz="2400" b="0">
                <a:solidFill>
                  <a:schemeClr val="bg1"/>
                </a:solidFill>
                <a:effectLst>
                  <a:outerShdw blurRad="50800" dist="38100" dir="2700000" algn="tl" rotWithShape="0">
                    <a:prstClr val="black">
                      <a:alpha val="40000"/>
                    </a:prstClr>
                  </a:outerShdw>
                </a:effectLst>
                <a:latin typeface="+mn-lt"/>
              </a:defRPr>
            </a:lvl1pPr>
            <a:lvl2pPr marL="0" indent="0" algn="l">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2pPr>
            <a:lvl3pPr marL="0" indent="0" algn="l">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3pPr>
            <a:lvl4pPr marL="0" indent="0" algn="l">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4pPr>
            <a:lvl5pPr marL="0" indent="0" algn="l">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5pPr>
            <a:lvl6pPr marL="0" indent="0" algn="l">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6pPr>
            <a:lvl7pPr marL="0" indent="0" algn="l">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7pPr>
            <a:lvl8pPr marL="0" indent="0" algn="l">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8pPr>
            <a:lvl9pPr marL="0" indent="0" algn="l">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2-Column Text</a:t>
            </a:r>
          </a:p>
          <a:p>
            <a:pPr lvl="0"/>
            <a:r>
              <a:rPr lang="en-GB" noProof="0" dirty="0"/>
              <a:t>Arial, 24 pt, white, left aligned</a:t>
            </a:r>
          </a:p>
          <a:p>
            <a:pPr lvl="8"/>
            <a:endParaRPr lang="de-DE" dirty="0"/>
          </a:p>
        </p:txBody>
      </p:sp>
      <p:sp>
        <p:nvSpPr>
          <p:cNvPr id="7" name="Textplatzhalter 4">
            <a:extLst>
              <a:ext uri="{FF2B5EF4-FFF2-40B4-BE49-F238E27FC236}">
                <a16:creationId xmlns:a16="http://schemas.microsoft.com/office/drawing/2014/main" id="{EC0C8FC0-5529-1DAB-1C7E-A516CA9BB018}"/>
              </a:ext>
            </a:extLst>
          </p:cNvPr>
          <p:cNvSpPr>
            <a:spLocks noGrp="1"/>
          </p:cNvSpPr>
          <p:nvPr>
            <p:ph type="body" sz="quarter" idx="16" hasCustomPrompt="1"/>
          </p:nvPr>
        </p:nvSpPr>
        <p:spPr>
          <a:xfrm>
            <a:off x="6563946" y="1576800"/>
            <a:ext cx="4690207" cy="4344574"/>
          </a:xfrm>
        </p:spPr>
        <p:txBody>
          <a:bodyPr anchor="t"/>
          <a:lstStyle>
            <a:lvl1pPr marL="0" indent="0" algn="l">
              <a:lnSpc>
                <a:spcPct val="118000"/>
              </a:lnSpc>
              <a:spcBef>
                <a:spcPts val="1200"/>
              </a:spcBef>
              <a:buFont typeface="Arial" panose="020B0604020202020204" pitchFamily="34" charset="0"/>
              <a:buNone/>
              <a:defRPr sz="2400" b="0">
                <a:solidFill>
                  <a:schemeClr val="bg1"/>
                </a:solidFill>
                <a:effectLst>
                  <a:outerShdw blurRad="50800" dist="38100" dir="2700000" algn="tl" rotWithShape="0">
                    <a:prstClr val="black">
                      <a:alpha val="40000"/>
                    </a:prstClr>
                  </a:outerShdw>
                </a:effectLst>
                <a:latin typeface="+mn-lt"/>
              </a:defRPr>
            </a:lvl1pPr>
            <a:lvl2pPr marL="0" indent="0" algn="l">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2pPr>
            <a:lvl3pPr marL="0" indent="0" algn="l">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3pPr>
            <a:lvl4pPr marL="0" indent="0" algn="l">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4pPr>
            <a:lvl5pPr marL="0" indent="0" algn="l">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5pPr>
            <a:lvl6pPr marL="0" indent="0" algn="l">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6pPr>
            <a:lvl7pPr marL="0" indent="0" algn="l">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7pPr>
            <a:lvl8pPr marL="0" indent="0" algn="l">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8pPr>
            <a:lvl9pPr marL="0" indent="0" algn="l">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2-Column Text</a:t>
            </a:r>
          </a:p>
          <a:p>
            <a:pPr lvl="0"/>
            <a:r>
              <a:rPr lang="en-GB" noProof="0" dirty="0"/>
              <a:t>Arial, 24 pt, white, left aligned</a:t>
            </a:r>
          </a:p>
          <a:p>
            <a:pPr lvl="8"/>
            <a:endParaRPr lang="de-DE" dirty="0"/>
          </a:p>
        </p:txBody>
      </p:sp>
      <p:sp>
        <p:nvSpPr>
          <p:cNvPr id="9" name="SmartArt-Platzhalter 5">
            <a:extLst>
              <a:ext uri="{FF2B5EF4-FFF2-40B4-BE49-F238E27FC236}">
                <a16:creationId xmlns:a16="http://schemas.microsoft.com/office/drawing/2014/main" id="{D4AB1337-D0F8-A165-15C7-B9FF7CF676B8}"/>
              </a:ext>
            </a:extLst>
          </p:cNvPr>
          <p:cNvSpPr>
            <a:spLocks noGrp="1"/>
          </p:cNvSpPr>
          <p:nvPr>
            <p:ph type="dgm" sz="quarter" idx="11"/>
          </p:nvPr>
        </p:nvSpPr>
        <p:spPr>
          <a:xfrm>
            <a:off x="11228400" y="399599"/>
            <a:ext cx="497477" cy="647783"/>
          </a:xfrm>
          <a:blipFill>
            <a:blip r:embed="rId2">
              <a:extLst>
                <a:ext uri="{96DAC541-7B7A-43D3-8B79-37D633B846F1}">
                  <asvg:svgBlip xmlns:asvg="http://schemas.microsoft.com/office/drawing/2016/SVG/main" r:embed="rId3"/>
                </a:ext>
              </a:extLst>
            </a:blip>
            <a:stretch>
              <a:fillRect/>
            </a:stretch>
          </a:blipFill>
        </p:spPr>
        <p:txBody>
          <a:bodyPr/>
          <a:lstStyle>
            <a:lvl1pPr>
              <a:defRPr sz="100">
                <a:noFill/>
              </a:defRPr>
            </a:lvl1pPr>
          </a:lstStyle>
          <a:p>
            <a:r>
              <a:rPr lang="en-GB"/>
              <a:t>Click icon to add SmartArt graphic</a:t>
            </a:r>
            <a:endParaRPr lang="de-CH"/>
          </a:p>
        </p:txBody>
      </p:sp>
      <p:sp>
        <p:nvSpPr>
          <p:cNvPr id="2" name="Date Placeholder 3">
            <a:extLst>
              <a:ext uri="{FF2B5EF4-FFF2-40B4-BE49-F238E27FC236}">
                <a16:creationId xmlns:a16="http://schemas.microsoft.com/office/drawing/2014/main" id="{97C6DC24-4FE7-D11D-4BDE-12E056B1BEC1}"/>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ESO PUBLIC</a:t>
            </a:r>
            <a:endParaRPr lang="en-GB" noProof="0" dirty="0"/>
          </a:p>
        </p:txBody>
      </p:sp>
      <p:sp>
        <p:nvSpPr>
          <p:cNvPr id="10" name="Slide Number Placeholder 5">
            <a:extLst>
              <a:ext uri="{FF2B5EF4-FFF2-40B4-BE49-F238E27FC236}">
                <a16:creationId xmlns:a16="http://schemas.microsoft.com/office/drawing/2014/main" id="{2E768621-8630-6BEF-02C9-A783CD05F2F2}"/>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18535576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3T+3IB">
    <p:bg>
      <p:bgPr>
        <a:solidFill>
          <a:schemeClr val="bg1"/>
        </a:solidFill>
        <a:effectLst/>
      </p:bgPr>
    </p:bg>
    <p:spTree>
      <p:nvGrpSpPr>
        <p:cNvPr id="1" name=""/>
        <p:cNvGrpSpPr/>
        <p:nvPr/>
      </p:nvGrpSpPr>
      <p:grpSpPr>
        <a:xfrm>
          <a:off x="0" y="0"/>
          <a:ext cx="0" cy="0"/>
          <a:chOff x="0" y="0"/>
          <a:chExt cx="0" cy="0"/>
        </a:xfrm>
      </p:grpSpPr>
      <p:sp>
        <p:nvSpPr>
          <p:cNvPr id="2" name="Bildplatzhalter 3">
            <a:extLst>
              <a:ext uri="{FF2B5EF4-FFF2-40B4-BE49-F238E27FC236}">
                <a16:creationId xmlns:a16="http://schemas.microsoft.com/office/drawing/2014/main" id="{EDDAE350-0D3C-DE36-457E-5E66E560F5D4}"/>
              </a:ext>
            </a:extLst>
          </p:cNvPr>
          <p:cNvSpPr>
            <a:spLocks noGrp="1"/>
          </p:cNvSpPr>
          <p:nvPr>
            <p:ph type="pic" sz="quarter" idx="15" hasCustomPrompt="1"/>
          </p:nvPr>
        </p:nvSpPr>
        <p:spPr>
          <a:xfrm>
            <a:off x="4067400" y="0"/>
            <a:ext cx="4057200" cy="6858000"/>
          </a:xfrm>
          <a:solidFill>
            <a:srgbClr val="D2108D"/>
          </a:solidFill>
          <a:ln w="12700">
            <a:noFill/>
          </a:ln>
        </p:spPr>
        <p:txBody>
          <a:bodyPr lIns="216000" tIns="216000" rIns="216000" bIns="216000" anchor="b"/>
          <a:lstStyle>
            <a:lvl1pPr>
              <a:defRPr>
                <a:solidFill>
                  <a:schemeClr val="bg1"/>
                </a:solidFill>
              </a:defRPr>
            </a:lvl1pPr>
          </a:lstStyle>
          <a:p>
            <a:r>
              <a:rPr lang="en-GB" noProof="0" dirty="0"/>
              <a:t>Image Placeholder</a:t>
            </a:r>
          </a:p>
        </p:txBody>
      </p:sp>
      <p:sp>
        <p:nvSpPr>
          <p:cNvPr id="7" name="Bildplatzhalter 3">
            <a:extLst>
              <a:ext uri="{FF2B5EF4-FFF2-40B4-BE49-F238E27FC236}">
                <a16:creationId xmlns:a16="http://schemas.microsoft.com/office/drawing/2014/main" id="{141CE681-BD04-D23B-F809-9BA05C49E621}"/>
              </a:ext>
            </a:extLst>
          </p:cNvPr>
          <p:cNvSpPr>
            <a:spLocks noGrp="1"/>
          </p:cNvSpPr>
          <p:nvPr>
            <p:ph type="pic" sz="quarter" idx="16" hasCustomPrompt="1"/>
          </p:nvPr>
        </p:nvSpPr>
        <p:spPr>
          <a:xfrm>
            <a:off x="8134800" y="0"/>
            <a:ext cx="4057200" cy="6858000"/>
          </a:xfrm>
          <a:solidFill>
            <a:srgbClr val="D2108D"/>
          </a:solidFill>
          <a:ln w="12700">
            <a:noFill/>
          </a:ln>
        </p:spPr>
        <p:txBody>
          <a:bodyPr lIns="216000" tIns="216000" rIns="216000" bIns="216000" anchor="b"/>
          <a:lstStyle>
            <a:lvl1pPr>
              <a:defRPr>
                <a:solidFill>
                  <a:schemeClr val="bg1"/>
                </a:solidFill>
              </a:defRPr>
            </a:lvl1pPr>
          </a:lstStyle>
          <a:p>
            <a:r>
              <a:rPr lang="en-GB" noProof="0" dirty="0"/>
              <a:t>Image Placeholder</a:t>
            </a:r>
          </a:p>
        </p:txBody>
      </p:sp>
      <p:sp>
        <p:nvSpPr>
          <p:cNvPr id="4" name="Bildplatzhalter 3">
            <a:extLst>
              <a:ext uri="{FF2B5EF4-FFF2-40B4-BE49-F238E27FC236}">
                <a16:creationId xmlns:a16="http://schemas.microsoft.com/office/drawing/2014/main" id="{2E99BFC8-D908-D520-263D-4D3BE7E3045F}"/>
              </a:ext>
            </a:extLst>
          </p:cNvPr>
          <p:cNvSpPr>
            <a:spLocks noGrp="1"/>
          </p:cNvSpPr>
          <p:nvPr>
            <p:ph type="pic" sz="quarter" idx="10" hasCustomPrompt="1"/>
          </p:nvPr>
        </p:nvSpPr>
        <p:spPr>
          <a:xfrm>
            <a:off x="0" y="0"/>
            <a:ext cx="4057200" cy="6858000"/>
          </a:xfrm>
          <a:solidFill>
            <a:srgbClr val="D2108D"/>
          </a:solidFill>
          <a:ln w="12700">
            <a:noFill/>
          </a:ln>
        </p:spPr>
        <p:txBody>
          <a:bodyPr lIns="216000" tIns="216000" rIns="216000" bIns="216000" anchor="b"/>
          <a:lstStyle>
            <a:lvl1pPr>
              <a:defRPr>
                <a:solidFill>
                  <a:schemeClr val="bg1"/>
                </a:solidFill>
              </a:defRPr>
            </a:lvl1pPr>
          </a:lstStyle>
          <a:p>
            <a:r>
              <a:rPr lang="en-GB" noProof="0" dirty="0"/>
              <a:t>Image Placeholder</a:t>
            </a:r>
          </a:p>
        </p:txBody>
      </p:sp>
      <p:sp>
        <p:nvSpPr>
          <p:cNvPr id="6" name="Textplatzhalter 4">
            <a:extLst>
              <a:ext uri="{FF2B5EF4-FFF2-40B4-BE49-F238E27FC236}">
                <a16:creationId xmlns:a16="http://schemas.microsoft.com/office/drawing/2014/main" id="{E264DBBD-A17B-04A4-F5FC-619ACBB3212D}"/>
              </a:ext>
            </a:extLst>
          </p:cNvPr>
          <p:cNvSpPr>
            <a:spLocks noGrp="1"/>
          </p:cNvSpPr>
          <p:nvPr>
            <p:ph type="body" sz="quarter" idx="19" hasCustomPrompt="1"/>
          </p:nvPr>
        </p:nvSpPr>
        <p:spPr>
          <a:xfrm>
            <a:off x="468923" y="3124199"/>
            <a:ext cx="3119354" cy="2797175"/>
          </a:xfrm>
        </p:spPr>
        <p:txBody>
          <a:bodyPr anchor="t"/>
          <a:lstStyle>
            <a:lvl1pPr marL="0" indent="0" algn="l">
              <a:lnSpc>
                <a:spcPct val="110000"/>
              </a:lnSpc>
              <a:spcBef>
                <a:spcPts val="1200"/>
              </a:spcBef>
              <a:buFont typeface="Arial" panose="020B0604020202020204" pitchFamily="34" charset="0"/>
              <a:buNone/>
              <a:defRPr sz="1800" b="0">
                <a:solidFill>
                  <a:schemeClr val="bg1"/>
                </a:solidFill>
                <a:effectLst>
                  <a:outerShdw blurRad="50800" dist="38100" dir="2700000" algn="tl" rotWithShape="0">
                    <a:prstClr val="black">
                      <a:alpha val="40000"/>
                    </a:prstClr>
                  </a:outerShdw>
                </a:effectLst>
                <a:latin typeface="+mn-lt"/>
              </a:defRPr>
            </a:lvl1pPr>
            <a:lvl2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2pPr>
            <a:lvl3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3pPr>
            <a:lvl4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4pPr>
            <a:lvl5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5pPr>
            <a:lvl6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6pPr>
            <a:lvl7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7pPr>
            <a:lvl8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8pPr>
            <a:lvl9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3-Column Text</a:t>
            </a:r>
            <a:br>
              <a:rPr lang="en-GB" noProof="0" dirty="0"/>
            </a:br>
            <a:r>
              <a:rPr lang="en-GB" noProof="0" dirty="0"/>
              <a:t>Arial, 18 pt, white, left aligned</a:t>
            </a:r>
          </a:p>
        </p:txBody>
      </p:sp>
      <p:sp>
        <p:nvSpPr>
          <p:cNvPr id="10" name="Textplatzhalter 4">
            <a:extLst>
              <a:ext uri="{FF2B5EF4-FFF2-40B4-BE49-F238E27FC236}">
                <a16:creationId xmlns:a16="http://schemas.microsoft.com/office/drawing/2014/main" id="{1E7496E0-C109-6668-DD05-53913CC34F65}"/>
              </a:ext>
            </a:extLst>
          </p:cNvPr>
          <p:cNvSpPr>
            <a:spLocks noGrp="1"/>
          </p:cNvSpPr>
          <p:nvPr>
            <p:ph type="body" sz="quarter" idx="20" hasCustomPrompt="1"/>
          </p:nvPr>
        </p:nvSpPr>
        <p:spPr>
          <a:xfrm>
            <a:off x="4536324" y="3124199"/>
            <a:ext cx="3119354" cy="2797175"/>
          </a:xfrm>
        </p:spPr>
        <p:txBody>
          <a:bodyPr anchor="t"/>
          <a:lstStyle>
            <a:lvl1pPr marL="0" indent="0" algn="l">
              <a:lnSpc>
                <a:spcPct val="110000"/>
              </a:lnSpc>
              <a:spcBef>
                <a:spcPts val="1200"/>
              </a:spcBef>
              <a:buFont typeface="Arial" panose="020B0604020202020204" pitchFamily="34" charset="0"/>
              <a:buNone/>
              <a:defRPr sz="1800" b="0">
                <a:solidFill>
                  <a:schemeClr val="bg1"/>
                </a:solidFill>
                <a:effectLst>
                  <a:outerShdw blurRad="50800" dist="38100" dir="2700000" algn="tl" rotWithShape="0">
                    <a:prstClr val="black">
                      <a:alpha val="40000"/>
                    </a:prstClr>
                  </a:outerShdw>
                </a:effectLst>
                <a:latin typeface="+mn-lt"/>
              </a:defRPr>
            </a:lvl1pPr>
            <a:lvl2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2pPr>
            <a:lvl3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3pPr>
            <a:lvl4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4pPr>
            <a:lvl5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5pPr>
            <a:lvl6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6pPr>
            <a:lvl7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7pPr>
            <a:lvl8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8pPr>
            <a:lvl9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3-Column Text</a:t>
            </a:r>
            <a:br>
              <a:rPr lang="en-GB" noProof="0" dirty="0"/>
            </a:br>
            <a:r>
              <a:rPr lang="en-GB" noProof="0" dirty="0"/>
              <a:t>Arial, 18 pt, white, left aligned</a:t>
            </a:r>
          </a:p>
        </p:txBody>
      </p:sp>
      <p:sp>
        <p:nvSpPr>
          <p:cNvPr id="11" name="Textplatzhalter 4">
            <a:extLst>
              <a:ext uri="{FF2B5EF4-FFF2-40B4-BE49-F238E27FC236}">
                <a16:creationId xmlns:a16="http://schemas.microsoft.com/office/drawing/2014/main" id="{5CC8DC6C-A22B-9060-9C47-9FD44872C9B1}"/>
              </a:ext>
            </a:extLst>
          </p:cNvPr>
          <p:cNvSpPr>
            <a:spLocks noGrp="1"/>
          </p:cNvSpPr>
          <p:nvPr>
            <p:ph type="body" sz="quarter" idx="21" hasCustomPrompt="1"/>
          </p:nvPr>
        </p:nvSpPr>
        <p:spPr>
          <a:xfrm>
            <a:off x="8603724" y="3124199"/>
            <a:ext cx="3119354" cy="2797175"/>
          </a:xfrm>
        </p:spPr>
        <p:txBody>
          <a:bodyPr anchor="t"/>
          <a:lstStyle>
            <a:lvl1pPr marL="0" indent="0" algn="l">
              <a:lnSpc>
                <a:spcPct val="110000"/>
              </a:lnSpc>
              <a:spcBef>
                <a:spcPts val="1200"/>
              </a:spcBef>
              <a:buFont typeface="Arial" panose="020B0604020202020204" pitchFamily="34" charset="0"/>
              <a:buNone/>
              <a:defRPr sz="1800" b="0">
                <a:solidFill>
                  <a:schemeClr val="bg1"/>
                </a:solidFill>
                <a:effectLst>
                  <a:outerShdw blurRad="50800" dist="38100" dir="2700000" algn="tl" rotWithShape="0">
                    <a:prstClr val="black">
                      <a:alpha val="40000"/>
                    </a:prstClr>
                  </a:outerShdw>
                </a:effectLst>
                <a:latin typeface="+mn-lt"/>
              </a:defRPr>
            </a:lvl1pPr>
            <a:lvl2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2pPr>
            <a:lvl3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3pPr>
            <a:lvl4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4pPr>
            <a:lvl5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5pPr>
            <a:lvl6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6pPr>
            <a:lvl7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7pPr>
            <a:lvl8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8pPr>
            <a:lvl9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3-Column Text</a:t>
            </a:r>
            <a:br>
              <a:rPr lang="en-GB" noProof="0" dirty="0"/>
            </a:br>
            <a:r>
              <a:rPr lang="en-GB" noProof="0" dirty="0"/>
              <a:t>Arial, 18 pt, white, left aligned</a:t>
            </a:r>
          </a:p>
        </p:txBody>
      </p:sp>
      <p:sp>
        <p:nvSpPr>
          <p:cNvPr id="3" name="SmartArt-Platzhalter 5">
            <a:extLst>
              <a:ext uri="{FF2B5EF4-FFF2-40B4-BE49-F238E27FC236}">
                <a16:creationId xmlns:a16="http://schemas.microsoft.com/office/drawing/2014/main" id="{6ABCA5BC-4B22-3F1B-51FD-31BCF514B4C2}"/>
              </a:ext>
            </a:extLst>
          </p:cNvPr>
          <p:cNvSpPr>
            <a:spLocks noGrp="1"/>
          </p:cNvSpPr>
          <p:nvPr>
            <p:ph type="dgm" sz="quarter" idx="11"/>
          </p:nvPr>
        </p:nvSpPr>
        <p:spPr>
          <a:xfrm>
            <a:off x="11228400" y="399599"/>
            <a:ext cx="497477" cy="647783"/>
          </a:xfrm>
          <a:blipFill>
            <a:blip r:embed="rId2">
              <a:extLst>
                <a:ext uri="{96DAC541-7B7A-43D3-8B79-37D633B846F1}">
                  <asvg:svgBlip xmlns:asvg="http://schemas.microsoft.com/office/drawing/2016/SVG/main" r:embed="rId3"/>
                </a:ext>
              </a:extLst>
            </a:blip>
            <a:stretch>
              <a:fillRect/>
            </a:stretch>
          </a:blipFill>
        </p:spPr>
        <p:txBody>
          <a:bodyPr/>
          <a:lstStyle>
            <a:lvl1pPr>
              <a:defRPr sz="100">
                <a:noFill/>
              </a:defRPr>
            </a:lvl1pPr>
          </a:lstStyle>
          <a:p>
            <a:r>
              <a:rPr lang="en-GB"/>
              <a:t>Click icon to add SmartArt graphic</a:t>
            </a:r>
            <a:endParaRPr lang="de-CH"/>
          </a:p>
        </p:txBody>
      </p:sp>
      <p:sp>
        <p:nvSpPr>
          <p:cNvPr id="5" name="Date Placeholder 3">
            <a:extLst>
              <a:ext uri="{FF2B5EF4-FFF2-40B4-BE49-F238E27FC236}">
                <a16:creationId xmlns:a16="http://schemas.microsoft.com/office/drawing/2014/main" id="{353B671B-11B8-5EB5-1223-D11D272869C4}"/>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ESO PUBLIC</a:t>
            </a:r>
            <a:endParaRPr lang="en-GB" noProof="0" dirty="0"/>
          </a:p>
        </p:txBody>
      </p:sp>
      <p:sp>
        <p:nvSpPr>
          <p:cNvPr id="12" name="Slide Number Placeholder 5">
            <a:extLst>
              <a:ext uri="{FF2B5EF4-FFF2-40B4-BE49-F238E27FC236}">
                <a16:creationId xmlns:a16="http://schemas.microsoft.com/office/drawing/2014/main" id="{C1B441EE-3C96-1FDB-E79B-71F2D5059661}"/>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39845808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4T+4IB">
    <p:bg>
      <p:bgPr>
        <a:solidFill>
          <a:schemeClr val="bg1"/>
        </a:solidFill>
        <a:effectLst/>
      </p:bgPr>
    </p:bg>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2E99BFC8-D908-D520-263D-4D3BE7E3045F}"/>
              </a:ext>
            </a:extLst>
          </p:cNvPr>
          <p:cNvSpPr>
            <a:spLocks noGrp="1"/>
          </p:cNvSpPr>
          <p:nvPr>
            <p:ph type="pic" sz="quarter" idx="10" hasCustomPrompt="1"/>
          </p:nvPr>
        </p:nvSpPr>
        <p:spPr>
          <a:xfrm>
            <a:off x="0" y="0"/>
            <a:ext cx="6090600" cy="3423600"/>
          </a:xfrm>
          <a:solidFill>
            <a:srgbClr val="D2108D"/>
          </a:solidFill>
          <a:ln w="12700">
            <a:noFill/>
          </a:ln>
        </p:spPr>
        <p:txBody>
          <a:bodyPr lIns="216000" tIns="216000" rIns="216000" bIns="108000" anchor="t"/>
          <a:lstStyle>
            <a:lvl1pPr>
              <a:defRPr>
                <a:solidFill>
                  <a:schemeClr val="bg1"/>
                </a:solidFill>
              </a:defRPr>
            </a:lvl1pPr>
          </a:lstStyle>
          <a:p>
            <a:r>
              <a:rPr lang="en-GB" noProof="0" dirty="0"/>
              <a:t>Image Placeholder</a:t>
            </a:r>
          </a:p>
        </p:txBody>
      </p:sp>
      <p:sp>
        <p:nvSpPr>
          <p:cNvPr id="3" name="Bildplatzhalter 3">
            <a:extLst>
              <a:ext uri="{FF2B5EF4-FFF2-40B4-BE49-F238E27FC236}">
                <a16:creationId xmlns:a16="http://schemas.microsoft.com/office/drawing/2014/main" id="{7F5E1F9A-AE9C-97D8-0568-8597094C67BC}"/>
              </a:ext>
            </a:extLst>
          </p:cNvPr>
          <p:cNvSpPr>
            <a:spLocks noGrp="1"/>
          </p:cNvSpPr>
          <p:nvPr>
            <p:ph type="pic" sz="quarter" idx="19" hasCustomPrompt="1"/>
          </p:nvPr>
        </p:nvSpPr>
        <p:spPr>
          <a:xfrm>
            <a:off x="6101400" y="0"/>
            <a:ext cx="6090600" cy="3423600"/>
          </a:xfrm>
          <a:solidFill>
            <a:srgbClr val="D2108D"/>
          </a:solidFill>
          <a:ln w="12700">
            <a:noFill/>
          </a:ln>
        </p:spPr>
        <p:txBody>
          <a:bodyPr lIns="216000" tIns="216000" rIns="216000" bIns="108000" anchor="t"/>
          <a:lstStyle>
            <a:lvl1pPr>
              <a:defRPr>
                <a:solidFill>
                  <a:schemeClr val="bg1"/>
                </a:solidFill>
              </a:defRPr>
            </a:lvl1pPr>
          </a:lstStyle>
          <a:p>
            <a:r>
              <a:rPr lang="de-CH"/>
              <a:t>Image Placeholder</a:t>
            </a:r>
          </a:p>
        </p:txBody>
      </p:sp>
      <p:sp>
        <p:nvSpPr>
          <p:cNvPr id="10" name="Bildplatzhalter 3">
            <a:extLst>
              <a:ext uri="{FF2B5EF4-FFF2-40B4-BE49-F238E27FC236}">
                <a16:creationId xmlns:a16="http://schemas.microsoft.com/office/drawing/2014/main" id="{FBD03FEE-4DCD-7D90-DAEB-5905A8023760}"/>
              </a:ext>
            </a:extLst>
          </p:cNvPr>
          <p:cNvSpPr>
            <a:spLocks noGrp="1"/>
          </p:cNvSpPr>
          <p:nvPr>
            <p:ph type="pic" sz="quarter" idx="20" hasCustomPrompt="1"/>
          </p:nvPr>
        </p:nvSpPr>
        <p:spPr>
          <a:xfrm>
            <a:off x="0" y="3434400"/>
            <a:ext cx="6090600" cy="3423600"/>
          </a:xfrm>
          <a:solidFill>
            <a:srgbClr val="D2108D"/>
          </a:solidFill>
          <a:ln w="12700">
            <a:noFill/>
          </a:ln>
        </p:spPr>
        <p:txBody>
          <a:bodyPr lIns="216000" tIns="216000" rIns="216000" bIns="108000" anchor="t"/>
          <a:lstStyle>
            <a:lvl1pPr>
              <a:defRPr>
                <a:solidFill>
                  <a:schemeClr val="bg1"/>
                </a:solidFill>
              </a:defRPr>
            </a:lvl1pPr>
          </a:lstStyle>
          <a:p>
            <a:r>
              <a:rPr lang="de-CH"/>
              <a:t>Image Placeholder</a:t>
            </a:r>
          </a:p>
        </p:txBody>
      </p:sp>
      <p:sp>
        <p:nvSpPr>
          <p:cNvPr id="11" name="Bildplatzhalter 3">
            <a:extLst>
              <a:ext uri="{FF2B5EF4-FFF2-40B4-BE49-F238E27FC236}">
                <a16:creationId xmlns:a16="http://schemas.microsoft.com/office/drawing/2014/main" id="{5FEA1EA0-5562-219A-FDDC-70D80236841D}"/>
              </a:ext>
            </a:extLst>
          </p:cNvPr>
          <p:cNvSpPr>
            <a:spLocks noGrp="1"/>
          </p:cNvSpPr>
          <p:nvPr>
            <p:ph type="pic" sz="quarter" idx="21" hasCustomPrompt="1"/>
          </p:nvPr>
        </p:nvSpPr>
        <p:spPr>
          <a:xfrm>
            <a:off x="6101400" y="3434400"/>
            <a:ext cx="6090600" cy="3423600"/>
          </a:xfrm>
          <a:solidFill>
            <a:srgbClr val="D2108D"/>
          </a:solidFill>
          <a:ln w="12700">
            <a:noFill/>
          </a:ln>
        </p:spPr>
        <p:txBody>
          <a:bodyPr lIns="216000" tIns="216000" rIns="216000" bIns="108000" anchor="t"/>
          <a:lstStyle>
            <a:lvl1pPr>
              <a:defRPr>
                <a:solidFill>
                  <a:schemeClr val="bg1"/>
                </a:solidFill>
              </a:defRPr>
            </a:lvl1pPr>
          </a:lstStyle>
          <a:p>
            <a:r>
              <a:rPr lang="de-CH"/>
              <a:t>Image Placeholder</a:t>
            </a:r>
          </a:p>
        </p:txBody>
      </p:sp>
      <p:sp>
        <p:nvSpPr>
          <p:cNvPr id="5" name="Textplatzhalter 4">
            <a:extLst>
              <a:ext uri="{FF2B5EF4-FFF2-40B4-BE49-F238E27FC236}">
                <a16:creationId xmlns:a16="http://schemas.microsoft.com/office/drawing/2014/main" id="{4F187DF8-0AC2-49DE-999A-CBC0F45FA378}"/>
              </a:ext>
            </a:extLst>
          </p:cNvPr>
          <p:cNvSpPr>
            <a:spLocks noGrp="1"/>
          </p:cNvSpPr>
          <p:nvPr>
            <p:ph type="body" sz="quarter" idx="12" hasCustomPrompt="1"/>
          </p:nvPr>
        </p:nvSpPr>
        <p:spPr>
          <a:xfrm>
            <a:off x="937847" y="1581150"/>
            <a:ext cx="4689230" cy="1391309"/>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6" name="Textplatzhalter 4">
            <a:extLst>
              <a:ext uri="{FF2B5EF4-FFF2-40B4-BE49-F238E27FC236}">
                <a16:creationId xmlns:a16="http://schemas.microsoft.com/office/drawing/2014/main" id="{C0B8E777-CE26-4125-6914-F3392533DF02}"/>
              </a:ext>
            </a:extLst>
          </p:cNvPr>
          <p:cNvSpPr>
            <a:spLocks noGrp="1"/>
          </p:cNvSpPr>
          <p:nvPr>
            <p:ph type="body" sz="quarter" idx="25" hasCustomPrompt="1"/>
          </p:nvPr>
        </p:nvSpPr>
        <p:spPr>
          <a:xfrm>
            <a:off x="6564923" y="1581150"/>
            <a:ext cx="4689230" cy="1391309"/>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8" name="Textplatzhalter 4">
            <a:extLst>
              <a:ext uri="{FF2B5EF4-FFF2-40B4-BE49-F238E27FC236}">
                <a16:creationId xmlns:a16="http://schemas.microsoft.com/office/drawing/2014/main" id="{0A81CF8B-A37E-09B1-47B9-4F88C24C854C}"/>
              </a:ext>
            </a:extLst>
          </p:cNvPr>
          <p:cNvSpPr>
            <a:spLocks noGrp="1"/>
          </p:cNvSpPr>
          <p:nvPr>
            <p:ph type="body" sz="quarter" idx="27" hasCustomPrompt="1"/>
          </p:nvPr>
        </p:nvSpPr>
        <p:spPr>
          <a:xfrm>
            <a:off x="937847" y="5015550"/>
            <a:ext cx="4689230" cy="1391309"/>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13" name="Textplatzhalter 4">
            <a:extLst>
              <a:ext uri="{FF2B5EF4-FFF2-40B4-BE49-F238E27FC236}">
                <a16:creationId xmlns:a16="http://schemas.microsoft.com/office/drawing/2014/main" id="{A07C3E46-41C2-47CB-D2FD-25B518F0CEBC}"/>
              </a:ext>
            </a:extLst>
          </p:cNvPr>
          <p:cNvSpPr>
            <a:spLocks noGrp="1"/>
          </p:cNvSpPr>
          <p:nvPr>
            <p:ph type="body" sz="quarter" idx="28" hasCustomPrompt="1"/>
          </p:nvPr>
        </p:nvSpPr>
        <p:spPr>
          <a:xfrm>
            <a:off x="6564923" y="5015551"/>
            <a:ext cx="4689230" cy="1391309"/>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18" name="SmartArt-Platzhalter 5">
            <a:extLst>
              <a:ext uri="{FF2B5EF4-FFF2-40B4-BE49-F238E27FC236}">
                <a16:creationId xmlns:a16="http://schemas.microsoft.com/office/drawing/2014/main" id="{CFA5C265-66CB-EA9E-1006-215F841338C0}"/>
              </a:ext>
            </a:extLst>
          </p:cNvPr>
          <p:cNvSpPr>
            <a:spLocks noGrp="1"/>
          </p:cNvSpPr>
          <p:nvPr>
            <p:ph type="dgm" sz="quarter" idx="11"/>
          </p:nvPr>
        </p:nvSpPr>
        <p:spPr>
          <a:xfrm>
            <a:off x="11228400" y="399599"/>
            <a:ext cx="497477" cy="647783"/>
          </a:xfrm>
          <a:blipFill>
            <a:blip r:embed="rId2">
              <a:extLst>
                <a:ext uri="{96DAC541-7B7A-43D3-8B79-37D633B846F1}">
                  <asvg:svgBlip xmlns:asvg="http://schemas.microsoft.com/office/drawing/2016/SVG/main" r:embed="rId3"/>
                </a:ext>
              </a:extLst>
            </a:blip>
            <a:stretch>
              <a:fillRect/>
            </a:stretch>
          </a:blipFill>
        </p:spPr>
        <p:txBody>
          <a:bodyPr/>
          <a:lstStyle>
            <a:lvl1pPr>
              <a:defRPr sz="100">
                <a:noFill/>
              </a:defRPr>
            </a:lvl1pPr>
          </a:lstStyle>
          <a:p>
            <a:r>
              <a:rPr lang="en-GB"/>
              <a:t>Click icon to add SmartArt graphic</a:t>
            </a:r>
            <a:endParaRPr lang="de-CH"/>
          </a:p>
        </p:txBody>
      </p:sp>
      <p:sp>
        <p:nvSpPr>
          <p:cNvPr id="2" name="Date Placeholder 3">
            <a:extLst>
              <a:ext uri="{FF2B5EF4-FFF2-40B4-BE49-F238E27FC236}">
                <a16:creationId xmlns:a16="http://schemas.microsoft.com/office/drawing/2014/main" id="{4D698EEB-8508-290B-719E-40DC2BFCD997}"/>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ESO PUBLIC</a:t>
            </a:r>
            <a:endParaRPr lang="en-GB" noProof="0" dirty="0"/>
          </a:p>
        </p:txBody>
      </p:sp>
      <p:sp>
        <p:nvSpPr>
          <p:cNvPr id="12" name="Slide Number Placeholder 5">
            <a:extLst>
              <a:ext uri="{FF2B5EF4-FFF2-40B4-BE49-F238E27FC236}">
                <a16:creationId xmlns:a16="http://schemas.microsoft.com/office/drawing/2014/main" id="{712B761F-D416-8958-C975-EAF67347795E}"/>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10026958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6T+6IB">
    <p:bg>
      <p:bgPr>
        <a:solidFill>
          <a:schemeClr val="bg1"/>
        </a:solidFill>
        <a:effectLst/>
      </p:bgPr>
    </p:bg>
    <p:spTree>
      <p:nvGrpSpPr>
        <p:cNvPr id="1" name=""/>
        <p:cNvGrpSpPr/>
        <p:nvPr/>
      </p:nvGrpSpPr>
      <p:grpSpPr>
        <a:xfrm>
          <a:off x="0" y="0"/>
          <a:ext cx="0" cy="0"/>
          <a:chOff x="0" y="0"/>
          <a:chExt cx="0" cy="0"/>
        </a:xfrm>
      </p:grpSpPr>
      <p:sp>
        <p:nvSpPr>
          <p:cNvPr id="5" name="Bildplatzhalter 3">
            <a:extLst>
              <a:ext uri="{FF2B5EF4-FFF2-40B4-BE49-F238E27FC236}">
                <a16:creationId xmlns:a16="http://schemas.microsoft.com/office/drawing/2014/main" id="{6181CF1F-30E6-36E0-B375-631C095847E1}"/>
              </a:ext>
            </a:extLst>
          </p:cNvPr>
          <p:cNvSpPr>
            <a:spLocks noGrp="1"/>
          </p:cNvSpPr>
          <p:nvPr>
            <p:ph type="pic" sz="quarter" idx="20" hasCustomPrompt="1"/>
          </p:nvPr>
        </p:nvSpPr>
        <p:spPr>
          <a:xfrm>
            <a:off x="8135200" y="0"/>
            <a:ext cx="4056800" cy="3423600"/>
          </a:xfrm>
          <a:solidFill>
            <a:srgbClr val="D2108D"/>
          </a:solidFill>
          <a:ln w="12700">
            <a:noFill/>
          </a:ln>
        </p:spPr>
        <p:txBody>
          <a:bodyPr lIns="216000" tIns="108000" rIns="216000" bIns="108000" anchor="t"/>
          <a:lstStyle>
            <a:lvl1pPr>
              <a:defRPr>
                <a:solidFill>
                  <a:schemeClr val="bg1"/>
                </a:solidFill>
              </a:defRPr>
            </a:lvl1pPr>
          </a:lstStyle>
          <a:p>
            <a:r>
              <a:rPr lang="de-CH"/>
              <a:t>Image Placeholder</a:t>
            </a:r>
          </a:p>
        </p:txBody>
      </p:sp>
      <p:sp>
        <p:nvSpPr>
          <p:cNvPr id="4" name="Bildplatzhalter 3">
            <a:extLst>
              <a:ext uri="{FF2B5EF4-FFF2-40B4-BE49-F238E27FC236}">
                <a16:creationId xmlns:a16="http://schemas.microsoft.com/office/drawing/2014/main" id="{2E99BFC8-D908-D520-263D-4D3BE7E3045F}"/>
              </a:ext>
            </a:extLst>
          </p:cNvPr>
          <p:cNvSpPr>
            <a:spLocks noGrp="1"/>
          </p:cNvSpPr>
          <p:nvPr>
            <p:ph type="pic" sz="quarter" idx="10" hasCustomPrompt="1"/>
          </p:nvPr>
        </p:nvSpPr>
        <p:spPr>
          <a:xfrm>
            <a:off x="0" y="0"/>
            <a:ext cx="4056800" cy="3423600"/>
          </a:xfrm>
          <a:solidFill>
            <a:srgbClr val="D2108D"/>
          </a:solidFill>
          <a:ln w="12700">
            <a:noFill/>
          </a:ln>
        </p:spPr>
        <p:txBody>
          <a:bodyPr lIns="216000" tIns="108000" rIns="216000" bIns="108000" anchor="t"/>
          <a:lstStyle>
            <a:lvl1pPr>
              <a:defRPr>
                <a:solidFill>
                  <a:schemeClr val="bg1"/>
                </a:solidFill>
              </a:defRPr>
            </a:lvl1pPr>
          </a:lstStyle>
          <a:p>
            <a:r>
              <a:rPr lang="de-CH"/>
              <a:t>Image Placeholder</a:t>
            </a:r>
          </a:p>
        </p:txBody>
      </p:sp>
      <p:sp>
        <p:nvSpPr>
          <p:cNvPr id="2" name="Bildplatzhalter 3">
            <a:extLst>
              <a:ext uri="{FF2B5EF4-FFF2-40B4-BE49-F238E27FC236}">
                <a16:creationId xmlns:a16="http://schemas.microsoft.com/office/drawing/2014/main" id="{B09398C8-55E0-2686-999B-D58C6499FA03}"/>
              </a:ext>
            </a:extLst>
          </p:cNvPr>
          <p:cNvSpPr>
            <a:spLocks noGrp="1"/>
          </p:cNvSpPr>
          <p:nvPr>
            <p:ph type="pic" sz="quarter" idx="19" hasCustomPrompt="1"/>
          </p:nvPr>
        </p:nvSpPr>
        <p:spPr>
          <a:xfrm>
            <a:off x="4067600" y="0"/>
            <a:ext cx="4056800" cy="3423600"/>
          </a:xfrm>
          <a:solidFill>
            <a:srgbClr val="D2108D"/>
          </a:solidFill>
          <a:ln w="12700">
            <a:noFill/>
          </a:ln>
        </p:spPr>
        <p:txBody>
          <a:bodyPr lIns="216000" tIns="108000" rIns="216000" bIns="108000" anchor="t"/>
          <a:lstStyle>
            <a:lvl1pPr>
              <a:defRPr>
                <a:solidFill>
                  <a:schemeClr val="bg1"/>
                </a:solidFill>
              </a:defRPr>
            </a:lvl1pPr>
          </a:lstStyle>
          <a:p>
            <a:r>
              <a:rPr lang="de-CH"/>
              <a:t>Image Placeholder</a:t>
            </a:r>
          </a:p>
        </p:txBody>
      </p:sp>
      <p:sp>
        <p:nvSpPr>
          <p:cNvPr id="7" name="Bildplatzhalter 3">
            <a:extLst>
              <a:ext uri="{FF2B5EF4-FFF2-40B4-BE49-F238E27FC236}">
                <a16:creationId xmlns:a16="http://schemas.microsoft.com/office/drawing/2014/main" id="{D37ECC04-7853-9A2F-A5D6-06265A69C5A5}"/>
              </a:ext>
            </a:extLst>
          </p:cNvPr>
          <p:cNvSpPr>
            <a:spLocks noGrp="1"/>
          </p:cNvSpPr>
          <p:nvPr>
            <p:ph type="pic" sz="quarter" idx="21" hasCustomPrompt="1"/>
          </p:nvPr>
        </p:nvSpPr>
        <p:spPr>
          <a:xfrm>
            <a:off x="0" y="3434400"/>
            <a:ext cx="4056800" cy="3423600"/>
          </a:xfrm>
          <a:solidFill>
            <a:srgbClr val="D2108D"/>
          </a:solidFill>
          <a:ln w="12700">
            <a:noFill/>
          </a:ln>
        </p:spPr>
        <p:txBody>
          <a:bodyPr lIns="216000" tIns="216000" rIns="216000" bIns="108000" anchor="b"/>
          <a:lstStyle>
            <a:lvl1pPr>
              <a:defRPr>
                <a:solidFill>
                  <a:schemeClr val="bg1"/>
                </a:solidFill>
              </a:defRPr>
            </a:lvl1pPr>
          </a:lstStyle>
          <a:p>
            <a:r>
              <a:rPr lang="de-CH"/>
              <a:t>Image Placeholder</a:t>
            </a:r>
          </a:p>
        </p:txBody>
      </p:sp>
      <p:sp>
        <p:nvSpPr>
          <p:cNvPr id="8" name="Bildplatzhalter 3">
            <a:extLst>
              <a:ext uri="{FF2B5EF4-FFF2-40B4-BE49-F238E27FC236}">
                <a16:creationId xmlns:a16="http://schemas.microsoft.com/office/drawing/2014/main" id="{DA0933D5-505E-BF1C-C98B-A0FDFCE965FD}"/>
              </a:ext>
            </a:extLst>
          </p:cNvPr>
          <p:cNvSpPr>
            <a:spLocks noGrp="1"/>
          </p:cNvSpPr>
          <p:nvPr>
            <p:ph type="pic" sz="quarter" idx="22" hasCustomPrompt="1"/>
          </p:nvPr>
        </p:nvSpPr>
        <p:spPr>
          <a:xfrm>
            <a:off x="4067600" y="3434400"/>
            <a:ext cx="4056800" cy="3423600"/>
          </a:xfrm>
          <a:solidFill>
            <a:srgbClr val="D2108D"/>
          </a:solidFill>
          <a:ln w="12700">
            <a:noFill/>
          </a:ln>
        </p:spPr>
        <p:txBody>
          <a:bodyPr lIns="216000" tIns="216000" rIns="216000" bIns="108000" anchor="b"/>
          <a:lstStyle>
            <a:lvl1pPr>
              <a:defRPr>
                <a:solidFill>
                  <a:schemeClr val="bg1"/>
                </a:solidFill>
              </a:defRPr>
            </a:lvl1pPr>
          </a:lstStyle>
          <a:p>
            <a:r>
              <a:rPr lang="de-CH"/>
              <a:t>Image Placeholder</a:t>
            </a:r>
          </a:p>
        </p:txBody>
      </p:sp>
      <p:sp>
        <p:nvSpPr>
          <p:cNvPr id="13" name="Bildplatzhalter 3">
            <a:extLst>
              <a:ext uri="{FF2B5EF4-FFF2-40B4-BE49-F238E27FC236}">
                <a16:creationId xmlns:a16="http://schemas.microsoft.com/office/drawing/2014/main" id="{9EC722AD-49A0-EEF0-464A-3B723682E99D}"/>
              </a:ext>
            </a:extLst>
          </p:cNvPr>
          <p:cNvSpPr>
            <a:spLocks noGrp="1"/>
          </p:cNvSpPr>
          <p:nvPr>
            <p:ph type="pic" sz="quarter" idx="23" hasCustomPrompt="1"/>
          </p:nvPr>
        </p:nvSpPr>
        <p:spPr>
          <a:xfrm>
            <a:off x="8135200" y="3434400"/>
            <a:ext cx="4056800" cy="3423600"/>
          </a:xfrm>
          <a:solidFill>
            <a:srgbClr val="D2108D"/>
          </a:solidFill>
          <a:ln w="12700">
            <a:noFill/>
          </a:ln>
        </p:spPr>
        <p:txBody>
          <a:bodyPr lIns="216000" tIns="216000" rIns="216000" bIns="108000" anchor="b"/>
          <a:lstStyle>
            <a:lvl1pPr>
              <a:defRPr>
                <a:solidFill>
                  <a:schemeClr val="bg1"/>
                </a:solidFill>
              </a:defRPr>
            </a:lvl1pPr>
          </a:lstStyle>
          <a:p>
            <a:r>
              <a:rPr lang="de-CH"/>
              <a:t>Image Placeholder</a:t>
            </a:r>
          </a:p>
        </p:txBody>
      </p:sp>
      <p:sp>
        <p:nvSpPr>
          <p:cNvPr id="3" name="Textplatzhalter 4">
            <a:extLst>
              <a:ext uri="{FF2B5EF4-FFF2-40B4-BE49-F238E27FC236}">
                <a16:creationId xmlns:a16="http://schemas.microsoft.com/office/drawing/2014/main" id="{620907A4-1574-D634-5960-45663CBAFB07}"/>
              </a:ext>
            </a:extLst>
          </p:cNvPr>
          <p:cNvSpPr>
            <a:spLocks noGrp="1"/>
          </p:cNvSpPr>
          <p:nvPr>
            <p:ph type="body" sz="quarter" idx="12" hasCustomPrompt="1"/>
          </p:nvPr>
        </p:nvSpPr>
        <p:spPr>
          <a:xfrm>
            <a:off x="468923" y="451141"/>
            <a:ext cx="3119354" cy="2612458"/>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6" name="Textplatzhalter 4">
            <a:extLst>
              <a:ext uri="{FF2B5EF4-FFF2-40B4-BE49-F238E27FC236}">
                <a16:creationId xmlns:a16="http://schemas.microsoft.com/office/drawing/2014/main" id="{AFBE1064-816E-B03D-B92D-BC11B67FF3A1}"/>
              </a:ext>
            </a:extLst>
          </p:cNvPr>
          <p:cNvSpPr>
            <a:spLocks noGrp="1"/>
          </p:cNvSpPr>
          <p:nvPr>
            <p:ph type="body" sz="quarter" idx="29" hasCustomPrompt="1"/>
          </p:nvPr>
        </p:nvSpPr>
        <p:spPr>
          <a:xfrm>
            <a:off x="4536324" y="451141"/>
            <a:ext cx="3119354" cy="2612458"/>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10" name="Textplatzhalter 4">
            <a:extLst>
              <a:ext uri="{FF2B5EF4-FFF2-40B4-BE49-F238E27FC236}">
                <a16:creationId xmlns:a16="http://schemas.microsoft.com/office/drawing/2014/main" id="{794D695A-6379-AE12-4561-221C2A05A6AF}"/>
              </a:ext>
            </a:extLst>
          </p:cNvPr>
          <p:cNvSpPr>
            <a:spLocks noGrp="1"/>
          </p:cNvSpPr>
          <p:nvPr>
            <p:ph type="body" sz="quarter" idx="30" hasCustomPrompt="1"/>
          </p:nvPr>
        </p:nvSpPr>
        <p:spPr>
          <a:xfrm>
            <a:off x="8603725" y="1581150"/>
            <a:ext cx="3119354" cy="1482449"/>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11" name="Textplatzhalter 4">
            <a:extLst>
              <a:ext uri="{FF2B5EF4-FFF2-40B4-BE49-F238E27FC236}">
                <a16:creationId xmlns:a16="http://schemas.microsoft.com/office/drawing/2014/main" id="{DCBC5F7F-7524-9228-C498-77B3F6BE9FEE}"/>
              </a:ext>
            </a:extLst>
          </p:cNvPr>
          <p:cNvSpPr>
            <a:spLocks noGrp="1"/>
          </p:cNvSpPr>
          <p:nvPr>
            <p:ph type="body" sz="quarter" idx="31" hasCustomPrompt="1"/>
          </p:nvPr>
        </p:nvSpPr>
        <p:spPr>
          <a:xfrm>
            <a:off x="468923" y="3794401"/>
            <a:ext cx="3119354" cy="2612458"/>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12" name="Textplatzhalter 4">
            <a:extLst>
              <a:ext uri="{FF2B5EF4-FFF2-40B4-BE49-F238E27FC236}">
                <a16:creationId xmlns:a16="http://schemas.microsoft.com/office/drawing/2014/main" id="{94E61D33-FC02-F350-F412-4E7D8E1DA0EF}"/>
              </a:ext>
            </a:extLst>
          </p:cNvPr>
          <p:cNvSpPr>
            <a:spLocks noGrp="1"/>
          </p:cNvSpPr>
          <p:nvPr>
            <p:ph type="body" sz="quarter" idx="32" hasCustomPrompt="1"/>
          </p:nvPr>
        </p:nvSpPr>
        <p:spPr>
          <a:xfrm>
            <a:off x="4536324" y="3794401"/>
            <a:ext cx="3119354" cy="2612458"/>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14" name="Textplatzhalter 4">
            <a:extLst>
              <a:ext uri="{FF2B5EF4-FFF2-40B4-BE49-F238E27FC236}">
                <a16:creationId xmlns:a16="http://schemas.microsoft.com/office/drawing/2014/main" id="{CB1DFC4C-4616-3BC0-218F-3B9D8E7FA0A3}"/>
              </a:ext>
            </a:extLst>
          </p:cNvPr>
          <p:cNvSpPr>
            <a:spLocks noGrp="1"/>
          </p:cNvSpPr>
          <p:nvPr>
            <p:ph type="body" sz="quarter" idx="33" hasCustomPrompt="1"/>
          </p:nvPr>
        </p:nvSpPr>
        <p:spPr>
          <a:xfrm>
            <a:off x="8603724" y="3794401"/>
            <a:ext cx="3119354" cy="2612458"/>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27" name="SmartArt-Platzhalter 5">
            <a:extLst>
              <a:ext uri="{FF2B5EF4-FFF2-40B4-BE49-F238E27FC236}">
                <a16:creationId xmlns:a16="http://schemas.microsoft.com/office/drawing/2014/main" id="{014D9550-C751-E6B9-C1DE-A91B8E41A10C}"/>
              </a:ext>
            </a:extLst>
          </p:cNvPr>
          <p:cNvSpPr>
            <a:spLocks noGrp="1"/>
          </p:cNvSpPr>
          <p:nvPr>
            <p:ph type="dgm" sz="quarter" idx="11"/>
          </p:nvPr>
        </p:nvSpPr>
        <p:spPr>
          <a:xfrm>
            <a:off x="11228400" y="399599"/>
            <a:ext cx="497477" cy="647783"/>
          </a:xfrm>
          <a:blipFill>
            <a:blip r:embed="rId2">
              <a:extLst>
                <a:ext uri="{96DAC541-7B7A-43D3-8B79-37D633B846F1}">
                  <asvg:svgBlip xmlns:asvg="http://schemas.microsoft.com/office/drawing/2016/SVG/main" r:embed="rId3"/>
                </a:ext>
              </a:extLst>
            </a:blip>
            <a:stretch>
              <a:fillRect/>
            </a:stretch>
          </a:blipFill>
        </p:spPr>
        <p:txBody>
          <a:bodyPr/>
          <a:lstStyle>
            <a:lvl1pPr>
              <a:defRPr sz="100">
                <a:noFill/>
              </a:defRPr>
            </a:lvl1pPr>
          </a:lstStyle>
          <a:p>
            <a:r>
              <a:rPr lang="en-GB"/>
              <a:t>Click icon to add SmartArt graphic</a:t>
            </a:r>
            <a:endParaRPr lang="de-CH"/>
          </a:p>
        </p:txBody>
      </p:sp>
      <p:sp>
        <p:nvSpPr>
          <p:cNvPr id="9" name="Date Placeholder 3">
            <a:extLst>
              <a:ext uri="{FF2B5EF4-FFF2-40B4-BE49-F238E27FC236}">
                <a16:creationId xmlns:a16="http://schemas.microsoft.com/office/drawing/2014/main" id="{F6299F04-C96D-4539-6FD6-68641829E92D}"/>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ESO PUBLIC</a:t>
            </a:r>
            <a:endParaRPr lang="en-GB" noProof="0" dirty="0"/>
          </a:p>
        </p:txBody>
      </p:sp>
      <p:sp>
        <p:nvSpPr>
          <p:cNvPr id="17" name="Slide Number Placeholder 5">
            <a:extLst>
              <a:ext uri="{FF2B5EF4-FFF2-40B4-BE49-F238E27FC236}">
                <a16:creationId xmlns:a16="http://schemas.microsoft.com/office/drawing/2014/main" id="{ABC3BE50-95F9-93B1-7C3C-AA620931BD5C}"/>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38464754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L_01">
    <p:bg>
      <p:bgPr>
        <a:solidFill>
          <a:schemeClr val="bg1"/>
        </a:solidFill>
        <a:effectLst/>
      </p:bgPr>
    </p:bg>
    <p:spTree>
      <p:nvGrpSpPr>
        <p:cNvPr id="1" name=""/>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D2C10E57-699A-8121-DD38-6408EA13F28E}"/>
              </a:ext>
            </a:extLst>
          </p:cNvPr>
          <p:cNvGraphicFramePr>
            <a:graphicFrameLocks noChangeAspect="1"/>
          </p:cNvGraphicFramePr>
          <p:nvPr userDrawn="1">
            <p:custDataLst>
              <p:tags r:id="rId1"/>
            </p:custDataLst>
            <p:extLst>
              <p:ext uri="{D42A27DB-BD31-4B8C-83A1-F6EECF244321}">
                <p14:modId xmlns:p14="http://schemas.microsoft.com/office/powerpoint/2010/main" val="178479661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Bildplatzhalter 3">
            <a:extLst>
              <a:ext uri="{FF2B5EF4-FFF2-40B4-BE49-F238E27FC236}">
                <a16:creationId xmlns:a16="http://schemas.microsoft.com/office/drawing/2014/main" id="{2E99BFC8-D908-D520-263D-4D3BE7E3045F}"/>
              </a:ext>
            </a:extLst>
          </p:cNvPr>
          <p:cNvSpPr>
            <a:spLocks noGrp="1"/>
          </p:cNvSpPr>
          <p:nvPr>
            <p:ph type="pic" sz="quarter" idx="10" hasCustomPrompt="1"/>
          </p:nvPr>
        </p:nvSpPr>
        <p:spPr>
          <a:xfrm>
            <a:off x="0" y="0"/>
            <a:ext cx="6096000" cy="6858000"/>
          </a:xfrm>
          <a:solidFill>
            <a:srgbClr val="D2108D"/>
          </a:solidFill>
          <a:ln w="12700">
            <a:noFill/>
          </a:ln>
        </p:spPr>
        <p:txBody>
          <a:bodyPr lIns="216000" tIns="216000" rIns="216000" bIns="216000" anchor="b"/>
          <a:lstStyle>
            <a:lvl1pPr>
              <a:defRPr>
                <a:solidFill>
                  <a:schemeClr val="bg1"/>
                </a:solidFill>
              </a:defRPr>
            </a:lvl1pPr>
          </a:lstStyle>
          <a:p>
            <a:r>
              <a:rPr lang="de-CH"/>
              <a:t>Image Placeholder</a:t>
            </a:r>
          </a:p>
        </p:txBody>
      </p:sp>
      <p:sp>
        <p:nvSpPr>
          <p:cNvPr id="3" name="Bildplatzhalter 3">
            <a:extLst>
              <a:ext uri="{FF2B5EF4-FFF2-40B4-BE49-F238E27FC236}">
                <a16:creationId xmlns:a16="http://schemas.microsoft.com/office/drawing/2014/main" id="{67ADA526-E9DC-DEBD-F809-B955DE3BE727}"/>
              </a:ext>
            </a:extLst>
          </p:cNvPr>
          <p:cNvSpPr>
            <a:spLocks noGrp="1"/>
          </p:cNvSpPr>
          <p:nvPr>
            <p:ph type="pic" sz="quarter" idx="11" hasCustomPrompt="1"/>
          </p:nvPr>
        </p:nvSpPr>
        <p:spPr>
          <a:xfrm>
            <a:off x="5626101" y="3429000"/>
            <a:ext cx="5627688" cy="2952750"/>
          </a:xfrm>
          <a:solidFill>
            <a:srgbClr val="D2108D"/>
          </a:solidFill>
          <a:ln w="22225" cmpd="sng">
            <a:solidFill>
              <a:schemeClr val="bg1"/>
            </a:solidFill>
            <a:miter lim="800000"/>
            <a:extLst>
              <a:ext uri="{C807C97D-BFC1-408E-A445-0C87EB9F89A2}">
                <ask:lineSketchStyleProps xmlns:ask="http://schemas.microsoft.com/office/drawing/2018/sketchyshapes">
                  <ask:type>
                    <ask:lineSketchNone/>
                  </ask:type>
                </ask:lineSketchStyleProps>
              </a:ext>
            </a:extLst>
          </a:ln>
        </p:spPr>
        <p:txBody>
          <a:bodyPr vert="horz" lIns="216000" tIns="216000" rIns="216000" bIns="216000" rtlCol="0" anchor="b">
            <a:noAutofit/>
          </a:bodyPr>
          <a:lstStyle>
            <a:lvl1pPr>
              <a:defRPr lang="de-CH">
                <a:solidFill>
                  <a:schemeClr val="bg1"/>
                </a:solidFill>
              </a:defRPr>
            </a:lvl1pPr>
          </a:lstStyle>
          <a:p>
            <a:pPr lvl="0"/>
            <a:r>
              <a:rPr lang="de-CH"/>
              <a:t>Image Placeholder</a:t>
            </a:r>
          </a:p>
        </p:txBody>
      </p:sp>
      <p:sp>
        <p:nvSpPr>
          <p:cNvPr id="10" name="Titel 9">
            <a:extLst>
              <a:ext uri="{FF2B5EF4-FFF2-40B4-BE49-F238E27FC236}">
                <a16:creationId xmlns:a16="http://schemas.microsoft.com/office/drawing/2014/main" id="{197DF86B-3F4A-412D-B665-88EA77BC0462}"/>
              </a:ext>
            </a:extLst>
          </p:cNvPr>
          <p:cNvSpPr>
            <a:spLocks noGrp="1"/>
          </p:cNvSpPr>
          <p:nvPr>
            <p:ph type="title" hasCustomPrompt="1"/>
          </p:nvPr>
        </p:nvSpPr>
        <p:spPr>
          <a:xfrm>
            <a:off x="936625" y="0"/>
            <a:ext cx="4619374" cy="1137600"/>
          </a:xfrm>
        </p:spPr>
        <p:txBody>
          <a:bodyPr vert="horz"/>
          <a:lstStyle>
            <a:lvl1pPr>
              <a:defRPr>
                <a:solidFill>
                  <a:schemeClr val="bg1"/>
                </a:solidFill>
                <a:effectLst>
                  <a:outerShdw blurRad="50800" dist="38100" dir="2700000" algn="tl" rotWithShape="0">
                    <a:prstClr val="black">
                      <a:alpha val="40000"/>
                    </a:prstClr>
                  </a:outerShdw>
                </a:effectLst>
              </a:defRPr>
            </a:lvl1pPr>
          </a:lstStyle>
          <a:p>
            <a:r>
              <a:rPr lang="en-GB" noProof="0" dirty="0"/>
              <a:t>Headline</a:t>
            </a:r>
          </a:p>
        </p:txBody>
      </p:sp>
      <p:sp>
        <p:nvSpPr>
          <p:cNvPr id="7" name="Textplatzhalter 4">
            <a:extLst>
              <a:ext uri="{FF2B5EF4-FFF2-40B4-BE49-F238E27FC236}">
                <a16:creationId xmlns:a16="http://schemas.microsoft.com/office/drawing/2014/main" id="{31360156-9255-A812-BE46-051A4B9F1A20}"/>
              </a:ext>
            </a:extLst>
          </p:cNvPr>
          <p:cNvSpPr>
            <a:spLocks noGrp="1"/>
          </p:cNvSpPr>
          <p:nvPr>
            <p:ph type="body" sz="quarter" idx="16" hasCustomPrompt="1"/>
          </p:nvPr>
        </p:nvSpPr>
        <p:spPr>
          <a:xfrm>
            <a:off x="6564314" y="1576800"/>
            <a:ext cx="4689473" cy="1312200"/>
          </a:xfrm>
        </p:spPr>
        <p:txBody>
          <a:bodyPr/>
          <a:lstStyle>
            <a:lvl1pPr marL="0" indent="0" algn="l">
              <a:lnSpc>
                <a:spcPct val="111000"/>
              </a:lnSpc>
              <a:spcBef>
                <a:spcPts val="1200"/>
              </a:spcBef>
              <a:buFont typeface="Arial" panose="020B0604020202020204" pitchFamily="34" charset="0"/>
              <a:buNone/>
              <a:defRPr sz="1800" b="0">
                <a:solidFill>
                  <a:schemeClr val="tx1"/>
                </a:solidFill>
              </a:defRPr>
            </a:lvl1pPr>
            <a:lvl2pPr marL="0" indent="0" algn="l">
              <a:lnSpc>
                <a:spcPct val="111000"/>
              </a:lnSpc>
              <a:spcBef>
                <a:spcPts val="1200"/>
              </a:spcBef>
              <a:buNone/>
              <a:defRPr sz="1800" b="0">
                <a:solidFill>
                  <a:schemeClr val="tx1"/>
                </a:solidFill>
                <a:latin typeface="+mn-lt"/>
              </a:defRPr>
            </a:lvl2pPr>
            <a:lvl3pPr marL="0" indent="0" algn="l">
              <a:lnSpc>
                <a:spcPct val="111000"/>
              </a:lnSpc>
              <a:spcBef>
                <a:spcPts val="1200"/>
              </a:spcBef>
              <a:buNone/>
              <a:defRPr sz="1800" b="0">
                <a:solidFill>
                  <a:schemeClr val="tx1"/>
                </a:solidFill>
                <a:latin typeface="+mn-lt"/>
              </a:defRPr>
            </a:lvl3pPr>
            <a:lvl4pPr marL="0" indent="0" algn="l">
              <a:lnSpc>
                <a:spcPct val="111000"/>
              </a:lnSpc>
              <a:spcBef>
                <a:spcPts val="1200"/>
              </a:spcBef>
              <a:buFont typeface="Arial" panose="020B0604020202020204" pitchFamily="34" charset="0"/>
              <a:buNone/>
              <a:defRPr sz="1800" b="0">
                <a:solidFill>
                  <a:schemeClr val="tx1"/>
                </a:solidFill>
                <a:latin typeface="+mn-lt"/>
              </a:defRPr>
            </a:lvl4pPr>
            <a:lvl5pPr marL="0" indent="0" algn="l">
              <a:lnSpc>
                <a:spcPct val="111000"/>
              </a:lnSpc>
              <a:spcBef>
                <a:spcPts val="1200"/>
              </a:spcBef>
              <a:buNone/>
              <a:defRPr sz="1800" b="0">
                <a:solidFill>
                  <a:schemeClr val="tx1"/>
                </a:solidFill>
                <a:latin typeface="+mn-lt"/>
              </a:defRPr>
            </a:lvl5pPr>
            <a:lvl6pPr marL="0" indent="0" algn="l">
              <a:lnSpc>
                <a:spcPct val="111000"/>
              </a:lnSpc>
              <a:spcBef>
                <a:spcPts val="1200"/>
              </a:spcBef>
              <a:buNone/>
              <a:defRPr sz="1800" b="0" i="0">
                <a:solidFill>
                  <a:schemeClr val="tx1"/>
                </a:solidFill>
                <a:latin typeface="+mn-lt"/>
              </a:defRPr>
            </a:lvl6pPr>
            <a:lvl7pPr marL="0" indent="0" algn="l">
              <a:lnSpc>
                <a:spcPct val="111000"/>
              </a:lnSpc>
              <a:spcBef>
                <a:spcPts val="1200"/>
              </a:spcBef>
              <a:buFont typeface="Arial" panose="020B0604020202020204" pitchFamily="34" charset="0"/>
              <a:buNone/>
              <a:defRPr sz="1800" b="0">
                <a:solidFill>
                  <a:schemeClr val="tx1"/>
                </a:solidFill>
                <a:latin typeface="+mn-lt"/>
              </a:defRPr>
            </a:lvl7pPr>
            <a:lvl8pPr marL="0" indent="0" algn="l">
              <a:lnSpc>
                <a:spcPct val="111000"/>
              </a:lnSpc>
              <a:spcBef>
                <a:spcPts val="1200"/>
              </a:spcBef>
              <a:buFont typeface="Arial" panose="020B0604020202020204" pitchFamily="34" charset="0"/>
              <a:buNone/>
              <a:defRPr sz="1800" b="0">
                <a:solidFill>
                  <a:schemeClr val="tx1"/>
                </a:solidFill>
                <a:latin typeface="+mn-lt"/>
              </a:defRPr>
            </a:lvl8pPr>
            <a:lvl9pPr marL="0" indent="0" algn="l">
              <a:lnSpc>
                <a:spcPct val="111000"/>
              </a:lnSpc>
              <a:spcBef>
                <a:spcPts val="1200"/>
              </a:spcBef>
              <a:buFont typeface="Arial" panose="020B0604020202020204" pitchFamily="34" charset="0"/>
              <a:buNone/>
              <a:defRPr sz="1800" b="0" i="0">
                <a:solidFill>
                  <a:schemeClr val="tx1"/>
                </a:solidFill>
                <a:latin typeface="+mn-lt"/>
              </a:defRPr>
            </a:lvl9pPr>
          </a:lstStyle>
          <a:p>
            <a:pPr lvl="0"/>
            <a:r>
              <a:rPr lang="en-GB" noProof="0" dirty="0"/>
              <a:t>Creative Layout 01, Arial, 18 pt, black</a:t>
            </a:r>
          </a:p>
          <a:p>
            <a:pPr lvl="1"/>
            <a:endParaRPr lang="de-DE" dirty="0"/>
          </a:p>
        </p:txBody>
      </p:sp>
      <p:sp>
        <p:nvSpPr>
          <p:cNvPr id="2" name="Date Placeholder 3">
            <a:extLst>
              <a:ext uri="{FF2B5EF4-FFF2-40B4-BE49-F238E27FC236}">
                <a16:creationId xmlns:a16="http://schemas.microsoft.com/office/drawing/2014/main" id="{695CF15C-8172-5EC7-3580-6120E65EEB5B}"/>
              </a:ext>
            </a:extLst>
          </p:cNvPr>
          <p:cNvSpPr>
            <a:spLocks noGrp="1"/>
          </p:cNvSpPr>
          <p:nvPr>
            <p:ph type="dt" sz="half" idx="2"/>
          </p:nvPr>
        </p:nvSpPr>
        <p:spPr>
          <a:xfrm rot="16200000">
            <a:off x="9209941" y="3562303"/>
            <a:ext cx="5340817"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9" name="Slide Number Placeholder 5">
            <a:extLst>
              <a:ext uri="{FF2B5EF4-FFF2-40B4-BE49-F238E27FC236}">
                <a16:creationId xmlns:a16="http://schemas.microsoft.com/office/drawing/2014/main" id="{01629384-5E10-BB46-F3D3-C4C9F49C64C7}"/>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13321001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L_02">
    <p:bg>
      <p:bgPr>
        <a:solidFill>
          <a:schemeClr val="bg1"/>
        </a:solidFill>
        <a:effectLst/>
      </p:bgPr>
    </p:bg>
    <p:spTree>
      <p:nvGrpSpPr>
        <p:cNvPr id="1" name=""/>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A74991E2-D260-5369-FE3C-050962E97434}"/>
              </a:ext>
            </a:extLst>
          </p:cNvPr>
          <p:cNvGraphicFramePr>
            <a:graphicFrameLocks noChangeAspect="1"/>
          </p:cNvGraphicFramePr>
          <p:nvPr userDrawn="1">
            <p:custDataLst>
              <p:tags r:id="rId1"/>
            </p:custDataLst>
            <p:extLst>
              <p:ext uri="{D42A27DB-BD31-4B8C-83A1-F6EECF244321}">
                <p14:modId xmlns:p14="http://schemas.microsoft.com/office/powerpoint/2010/main" val="3123266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Bildplatzhalter 3">
            <a:extLst>
              <a:ext uri="{FF2B5EF4-FFF2-40B4-BE49-F238E27FC236}">
                <a16:creationId xmlns:a16="http://schemas.microsoft.com/office/drawing/2014/main" id="{2E99BFC8-D908-D520-263D-4D3BE7E3045F}"/>
              </a:ext>
            </a:extLst>
          </p:cNvPr>
          <p:cNvSpPr>
            <a:spLocks noGrp="1"/>
          </p:cNvSpPr>
          <p:nvPr>
            <p:ph type="pic" sz="quarter" idx="10" hasCustomPrompt="1"/>
          </p:nvPr>
        </p:nvSpPr>
        <p:spPr>
          <a:xfrm>
            <a:off x="0" y="0"/>
            <a:ext cx="6096000" cy="6858000"/>
          </a:xfrm>
          <a:solidFill>
            <a:srgbClr val="D2108D"/>
          </a:solidFill>
          <a:ln w="12700">
            <a:noFill/>
          </a:ln>
        </p:spPr>
        <p:txBody>
          <a:bodyPr lIns="216000" tIns="216000" rIns="216000" bIns="216000" anchor="b"/>
          <a:lstStyle>
            <a:lvl1pPr>
              <a:defRPr>
                <a:solidFill>
                  <a:schemeClr val="bg1"/>
                </a:solidFill>
              </a:defRPr>
            </a:lvl1pPr>
          </a:lstStyle>
          <a:p>
            <a:r>
              <a:rPr lang="de-CH"/>
              <a:t>Image Placeholder</a:t>
            </a:r>
          </a:p>
        </p:txBody>
      </p:sp>
      <p:sp>
        <p:nvSpPr>
          <p:cNvPr id="3" name="Bildplatzhalter 3">
            <a:extLst>
              <a:ext uri="{FF2B5EF4-FFF2-40B4-BE49-F238E27FC236}">
                <a16:creationId xmlns:a16="http://schemas.microsoft.com/office/drawing/2014/main" id="{67ADA526-E9DC-DEBD-F809-B955DE3BE727}"/>
              </a:ext>
            </a:extLst>
          </p:cNvPr>
          <p:cNvSpPr>
            <a:spLocks noGrp="1"/>
          </p:cNvSpPr>
          <p:nvPr>
            <p:ph type="pic" sz="quarter" idx="11" hasCustomPrompt="1"/>
          </p:nvPr>
        </p:nvSpPr>
        <p:spPr>
          <a:xfrm>
            <a:off x="5626100" y="1577975"/>
            <a:ext cx="5629275" cy="4803775"/>
          </a:xfrm>
          <a:solidFill>
            <a:srgbClr val="D2108D"/>
          </a:solidFill>
          <a:ln w="22225">
            <a:solidFill>
              <a:schemeClr val="bg1"/>
            </a:solidFill>
          </a:ln>
        </p:spPr>
        <p:txBody>
          <a:bodyPr lIns="216000" tIns="216000" rIns="216000" bIns="216000" anchor="b"/>
          <a:lstStyle>
            <a:lvl1pPr>
              <a:defRPr>
                <a:solidFill>
                  <a:schemeClr val="bg1"/>
                </a:solidFill>
              </a:defRPr>
            </a:lvl1pPr>
          </a:lstStyle>
          <a:p>
            <a:r>
              <a:rPr lang="de-CH"/>
              <a:t>Image Placeholder</a:t>
            </a:r>
          </a:p>
        </p:txBody>
      </p:sp>
      <p:sp>
        <p:nvSpPr>
          <p:cNvPr id="10" name="Titel 9">
            <a:extLst>
              <a:ext uri="{FF2B5EF4-FFF2-40B4-BE49-F238E27FC236}">
                <a16:creationId xmlns:a16="http://schemas.microsoft.com/office/drawing/2014/main" id="{197DF86B-3F4A-412D-B665-88EA77BC0462}"/>
              </a:ext>
            </a:extLst>
          </p:cNvPr>
          <p:cNvSpPr>
            <a:spLocks noGrp="1"/>
          </p:cNvSpPr>
          <p:nvPr>
            <p:ph type="title" hasCustomPrompt="1"/>
          </p:nvPr>
        </p:nvSpPr>
        <p:spPr>
          <a:xfrm>
            <a:off x="936625" y="0"/>
            <a:ext cx="4689475" cy="1137600"/>
          </a:xfrm>
        </p:spPr>
        <p:txBody>
          <a:bodyPr vert="horz"/>
          <a:lstStyle>
            <a:lvl1pPr>
              <a:defRPr>
                <a:solidFill>
                  <a:schemeClr val="bg1"/>
                </a:solidFill>
                <a:effectLst>
                  <a:outerShdw blurRad="50800" dist="38100" dir="2700000" algn="tl" rotWithShape="0">
                    <a:prstClr val="black">
                      <a:alpha val="40000"/>
                    </a:prstClr>
                  </a:outerShdw>
                </a:effectLst>
              </a:defRPr>
            </a:lvl1pPr>
          </a:lstStyle>
          <a:p>
            <a:r>
              <a:rPr lang="en-GB" noProof="0" dirty="0"/>
              <a:t>Headline</a:t>
            </a:r>
          </a:p>
        </p:txBody>
      </p:sp>
      <p:sp>
        <p:nvSpPr>
          <p:cNvPr id="2" name="Textplatzhalter 4">
            <a:extLst>
              <a:ext uri="{FF2B5EF4-FFF2-40B4-BE49-F238E27FC236}">
                <a16:creationId xmlns:a16="http://schemas.microsoft.com/office/drawing/2014/main" id="{4AD3199E-D2A2-C622-CFB7-A971643DE70E}"/>
              </a:ext>
            </a:extLst>
          </p:cNvPr>
          <p:cNvSpPr>
            <a:spLocks noGrp="1"/>
          </p:cNvSpPr>
          <p:nvPr>
            <p:ph type="body" sz="quarter" idx="19" hasCustomPrompt="1"/>
          </p:nvPr>
        </p:nvSpPr>
        <p:spPr>
          <a:xfrm>
            <a:off x="936625" y="2015999"/>
            <a:ext cx="4221163" cy="3905375"/>
          </a:xfrm>
        </p:spPr>
        <p:txBody>
          <a:bodyPr anchor="b"/>
          <a:lstStyle>
            <a:lvl1pPr marL="0" indent="0" algn="l">
              <a:lnSpc>
                <a:spcPct val="110000"/>
              </a:lnSpc>
              <a:spcBef>
                <a:spcPts val="1200"/>
              </a:spcBef>
              <a:buFont typeface="Arial" panose="020B0604020202020204" pitchFamily="34" charset="0"/>
              <a:buNone/>
              <a:defRPr sz="1800" b="0">
                <a:solidFill>
                  <a:schemeClr val="bg1"/>
                </a:solidFill>
                <a:effectLst>
                  <a:outerShdw blurRad="50800" dist="38100" dir="2700000" algn="tl" rotWithShape="0">
                    <a:prstClr val="black">
                      <a:alpha val="40000"/>
                    </a:prstClr>
                  </a:outerShdw>
                </a:effectLst>
                <a:latin typeface="+mn-lt"/>
              </a:defRPr>
            </a:lvl1pPr>
            <a:lvl2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2pPr>
            <a:lvl3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3pPr>
            <a:lvl4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4pPr>
            <a:lvl5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5pPr>
            <a:lvl6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6pPr>
            <a:lvl7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7pPr>
            <a:lvl8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8pPr>
            <a:lvl9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Creative Layout 2</a:t>
            </a:r>
            <a:br>
              <a:rPr lang="en-GB" noProof="0" dirty="0"/>
            </a:br>
            <a:r>
              <a:rPr lang="en-GB" noProof="0" dirty="0"/>
              <a:t>Arial, 18 pt</a:t>
            </a:r>
          </a:p>
        </p:txBody>
      </p:sp>
      <p:sp>
        <p:nvSpPr>
          <p:cNvPr id="6" name="Date Placeholder 3">
            <a:extLst>
              <a:ext uri="{FF2B5EF4-FFF2-40B4-BE49-F238E27FC236}">
                <a16:creationId xmlns:a16="http://schemas.microsoft.com/office/drawing/2014/main" id="{A006D1A8-9633-66EB-1EA4-752C9039E342}"/>
              </a:ext>
            </a:extLst>
          </p:cNvPr>
          <p:cNvSpPr>
            <a:spLocks noGrp="1"/>
          </p:cNvSpPr>
          <p:nvPr>
            <p:ph type="dt" sz="half" idx="2"/>
          </p:nvPr>
        </p:nvSpPr>
        <p:spPr>
          <a:xfrm rot="16200000">
            <a:off x="9209941" y="3562303"/>
            <a:ext cx="5340817"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9" name="Slide Number Placeholder 5">
            <a:extLst>
              <a:ext uri="{FF2B5EF4-FFF2-40B4-BE49-F238E27FC236}">
                <a16:creationId xmlns:a16="http://schemas.microsoft.com/office/drawing/2014/main" id="{E1D6DF06-4DA4-1A57-9E2A-7846123C9273}"/>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17780849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L_03">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A36C70-93D0-B533-F9A3-2158AABFCBE9}"/>
              </a:ext>
            </a:extLst>
          </p:cNvPr>
          <p:cNvSpPr>
            <a:spLocks noGrp="1"/>
          </p:cNvSpPr>
          <p:nvPr>
            <p:ph type="title" hasCustomPrompt="1"/>
          </p:nvPr>
        </p:nvSpPr>
        <p:spPr/>
        <p:txBody>
          <a:bodyPr/>
          <a:lstStyle>
            <a:lvl1pPr>
              <a:defRPr/>
            </a:lvl1pPr>
          </a:lstStyle>
          <a:p>
            <a:r>
              <a:rPr lang="en-GB" noProof="0" dirty="0"/>
              <a:t>Headline Arial bold, 30 pt</a:t>
            </a:r>
          </a:p>
        </p:txBody>
      </p:sp>
      <p:sp>
        <p:nvSpPr>
          <p:cNvPr id="6" name="Bildplatzhalter 3">
            <a:extLst>
              <a:ext uri="{FF2B5EF4-FFF2-40B4-BE49-F238E27FC236}">
                <a16:creationId xmlns:a16="http://schemas.microsoft.com/office/drawing/2014/main" id="{C2B69BE6-61ED-1FF0-912A-EEA44FCEC43B}"/>
              </a:ext>
            </a:extLst>
          </p:cNvPr>
          <p:cNvSpPr>
            <a:spLocks noGrp="1"/>
          </p:cNvSpPr>
          <p:nvPr>
            <p:ph type="pic" sz="quarter" idx="15" hasCustomPrompt="1"/>
          </p:nvPr>
        </p:nvSpPr>
        <p:spPr>
          <a:xfrm>
            <a:off x="4067400" y="4888522"/>
            <a:ext cx="4057200" cy="1980000"/>
          </a:xfrm>
          <a:solidFill>
            <a:srgbClr val="D2108D"/>
          </a:solidFill>
          <a:ln w="12700">
            <a:noFill/>
          </a:ln>
        </p:spPr>
        <p:txBody>
          <a:bodyPr lIns="216000" tIns="216000" rIns="216000" bIns="216000" anchor="b"/>
          <a:lstStyle>
            <a:lvl1pPr>
              <a:defRPr>
                <a:solidFill>
                  <a:schemeClr val="bg1"/>
                </a:solidFill>
              </a:defRPr>
            </a:lvl1pPr>
          </a:lstStyle>
          <a:p>
            <a:r>
              <a:rPr lang="de-CH"/>
              <a:t>Image Placeholder</a:t>
            </a:r>
          </a:p>
        </p:txBody>
      </p:sp>
      <p:sp>
        <p:nvSpPr>
          <p:cNvPr id="7" name="Bildplatzhalter 3">
            <a:extLst>
              <a:ext uri="{FF2B5EF4-FFF2-40B4-BE49-F238E27FC236}">
                <a16:creationId xmlns:a16="http://schemas.microsoft.com/office/drawing/2014/main" id="{D8A7CC7B-7D64-595D-1B3D-31D9CD593685}"/>
              </a:ext>
            </a:extLst>
          </p:cNvPr>
          <p:cNvSpPr>
            <a:spLocks noGrp="1"/>
          </p:cNvSpPr>
          <p:nvPr>
            <p:ph type="pic" sz="quarter" idx="16" hasCustomPrompt="1"/>
          </p:nvPr>
        </p:nvSpPr>
        <p:spPr>
          <a:xfrm>
            <a:off x="8134800" y="4888522"/>
            <a:ext cx="4057200" cy="1980000"/>
          </a:xfrm>
          <a:solidFill>
            <a:srgbClr val="D2108D"/>
          </a:solidFill>
          <a:ln w="12700">
            <a:noFill/>
          </a:ln>
        </p:spPr>
        <p:txBody>
          <a:bodyPr lIns="216000" tIns="216000" rIns="216000" bIns="216000" anchor="b"/>
          <a:lstStyle>
            <a:lvl1pPr>
              <a:defRPr>
                <a:solidFill>
                  <a:schemeClr val="bg1"/>
                </a:solidFill>
              </a:defRPr>
            </a:lvl1pPr>
          </a:lstStyle>
          <a:p>
            <a:r>
              <a:rPr lang="de-CH"/>
              <a:t>Image Placeholder</a:t>
            </a:r>
          </a:p>
        </p:txBody>
      </p:sp>
      <p:sp>
        <p:nvSpPr>
          <p:cNvPr id="8" name="Bildplatzhalter 3">
            <a:extLst>
              <a:ext uri="{FF2B5EF4-FFF2-40B4-BE49-F238E27FC236}">
                <a16:creationId xmlns:a16="http://schemas.microsoft.com/office/drawing/2014/main" id="{7EF8A4A0-360F-EDDD-4628-6C42C6749FBB}"/>
              </a:ext>
            </a:extLst>
          </p:cNvPr>
          <p:cNvSpPr>
            <a:spLocks noGrp="1"/>
          </p:cNvSpPr>
          <p:nvPr>
            <p:ph type="pic" sz="quarter" idx="17" hasCustomPrompt="1"/>
          </p:nvPr>
        </p:nvSpPr>
        <p:spPr>
          <a:xfrm>
            <a:off x="0" y="4888522"/>
            <a:ext cx="4057200" cy="1980000"/>
          </a:xfrm>
          <a:solidFill>
            <a:srgbClr val="D2108D"/>
          </a:solidFill>
          <a:ln w="12700">
            <a:noFill/>
          </a:ln>
        </p:spPr>
        <p:txBody>
          <a:bodyPr lIns="216000" tIns="216000" rIns="216000" bIns="216000" anchor="b"/>
          <a:lstStyle>
            <a:lvl1pPr>
              <a:defRPr>
                <a:solidFill>
                  <a:schemeClr val="bg1"/>
                </a:solidFill>
              </a:defRPr>
            </a:lvl1pPr>
          </a:lstStyle>
          <a:p>
            <a:r>
              <a:rPr lang="de-CH"/>
              <a:t>Image Placeholder</a:t>
            </a:r>
          </a:p>
        </p:txBody>
      </p:sp>
      <p:sp>
        <p:nvSpPr>
          <p:cNvPr id="9" name="Textplatzhalter 6">
            <a:extLst>
              <a:ext uri="{FF2B5EF4-FFF2-40B4-BE49-F238E27FC236}">
                <a16:creationId xmlns:a16="http://schemas.microsoft.com/office/drawing/2014/main" id="{A2074F46-A69C-7568-C74B-BDAA38DD27FB}"/>
              </a:ext>
            </a:extLst>
          </p:cNvPr>
          <p:cNvSpPr>
            <a:spLocks noGrp="1"/>
          </p:cNvSpPr>
          <p:nvPr>
            <p:ph type="body" sz="quarter" idx="13" hasCustomPrompt="1"/>
          </p:nvPr>
        </p:nvSpPr>
        <p:spPr>
          <a:xfrm>
            <a:off x="936624" y="1577975"/>
            <a:ext cx="10317600" cy="3017471"/>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GB" noProof="0" dirty="0"/>
              <a:t>Copy Arial, 18 pt</a:t>
            </a:r>
          </a:p>
          <a:p>
            <a:pPr lvl="1"/>
            <a:r>
              <a:rPr lang="en-GB" noProof="0" dirty="0"/>
              <a:t>First Bullet, 18 pt</a:t>
            </a:r>
          </a:p>
          <a:p>
            <a:pPr lvl="2"/>
            <a:r>
              <a:rPr lang="en-GB" noProof="0" dirty="0"/>
              <a:t>Second Bullet, 18 pt</a:t>
            </a:r>
          </a:p>
          <a:p>
            <a:pPr lvl="3"/>
            <a:r>
              <a:rPr lang="en-GB" noProof="0" dirty="0"/>
              <a:t>Subheading Arial bold, 18 pt</a:t>
            </a:r>
          </a:p>
          <a:p>
            <a:pPr lvl="4"/>
            <a:r>
              <a:rPr lang="en-GB" noProof="0" dirty="0"/>
              <a:t>Subheading Arial bold, 24 pt</a:t>
            </a:r>
          </a:p>
          <a:p>
            <a:pPr lvl="5"/>
            <a:r>
              <a:rPr lang="en-GB" noProof="0" dirty="0"/>
              <a:t>Quote, 24 pt, orange</a:t>
            </a:r>
          </a:p>
          <a:p>
            <a:pPr lvl="6"/>
            <a:endParaRPr lang="de-CH" dirty="0"/>
          </a:p>
        </p:txBody>
      </p:sp>
      <p:sp>
        <p:nvSpPr>
          <p:cNvPr id="3" name="Date Placeholder 3">
            <a:extLst>
              <a:ext uri="{FF2B5EF4-FFF2-40B4-BE49-F238E27FC236}">
                <a16:creationId xmlns:a16="http://schemas.microsoft.com/office/drawing/2014/main" id="{C1921E16-7DA0-45EF-EA48-A00C75394BA9}"/>
              </a:ext>
            </a:extLst>
          </p:cNvPr>
          <p:cNvSpPr>
            <a:spLocks noGrp="1"/>
          </p:cNvSpPr>
          <p:nvPr>
            <p:ph type="dt" sz="half" idx="2"/>
          </p:nvPr>
        </p:nvSpPr>
        <p:spPr>
          <a:xfrm rot="16200000">
            <a:off x="10103700" y="2661820"/>
            <a:ext cx="3553299"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5" name="Slide Number Placeholder 5">
            <a:extLst>
              <a:ext uri="{FF2B5EF4-FFF2-40B4-BE49-F238E27FC236}">
                <a16:creationId xmlns:a16="http://schemas.microsoft.com/office/drawing/2014/main" id="{B5B4866D-C821-28BF-B97B-2070E5220E4F}"/>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25867510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CL_04">
    <p:spTree>
      <p:nvGrpSpPr>
        <p:cNvPr id="1" name=""/>
        <p:cNvGrpSpPr/>
        <p:nvPr/>
      </p:nvGrpSpPr>
      <p:grpSpPr>
        <a:xfrm>
          <a:off x="0" y="0"/>
          <a:ext cx="0" cy="0"/>
          <a:chOff x="0" y="0"/>
          <a:chExt cx="0" cy="0"/>
        </a:xfrm>
      </p:grpSpPr>
      <p:sp>
        <p:nvSpPr>
          <p:cNvPr id="10" name="Bildplatzhalter 9">
            <a:extLst>
              <a:ext uri="{FF2B5EF4-FFF2-40B4-BE49-F238E27FC236}">
                <a16:creationId xmlns:a16="http://schemas.microsoft.com/office/drawing/2014/main" id="{D8AB7825-9C31-FD53-E214-175558924D90}"/>
              </a:ext>
            </a:extLst>
          </p:cNvPr>
          <p:cNvSpPr>
            <a:spLocks noGrp="1"/>
          </p:cNvSpPr>
          <p:nvPr>
            <p:ph type="pic" sz="quarter" idx="14" hasCustomPrompt="1"/>
          </p:nvPr>
        </p:nvSpPr>
        <p:spPr>
          <a:xfrm>
            <a:off x="1" y="1576799"/>
            <a:ext cx="2805231" cy="5281201"/>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2" name="Titel 1">
            <a:extLst>
              <a:ext uri="{FF2B5EF4-FFF2-40B4-BE49-F238E27FC236}">
                <a16:creationId xmlns:a16="http://schemas.microsoft.com/office/drawing/2014/main" id="{E6A60C7E-39E9-51BE-1364-9C9302742CDC}"/>
              </a:ext>
            </a:extLst>
          </p:cNvPr>
          <p:cNvSpPr>
            <a:spLocks noGrp="1"/>
          </p:cNvSpPr>
          <p:nvPr>
            <p:ph type="title" hasCustomPrompt="1"/>
          </p:nvPr>
        </p:nvSpPr>
        <p:spPr/>
        <p:txBody>
          <a:bodyPr/>
          <a:lstStyle>
            <a:lvl1pPr>
              <a:defRPr/>
            </a:lvl1pPr>
          </a:lstStyle>
          <a:p>
            <a:r>
              <a:rPr lang="en-GB" noProof="0" dirty="0"/>
              <a:t>Headline Arial bold, 30 pt</a:t>
            </a:r>
          </a:p>
        </p:txBody>
      </p:sp>
      <p:pic>
        <p:nvPicPr>
          <p:cNvPr id="3" name="Grafik 2">
            <a:extLst>
              <a:ext uri="{FF2B5EF4-FFF2-40B4-BE49-F238E27FC236}">
                <a16:creationId xmlns:a16="http://schemas.microsoft.com/office/drawing/2014/main" id="{D9B195C9-522F-CEAB-1C05-9C1EC8BEA35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228400" y="399599"/>
            <a:ext cx="494970" cy="647783"/>
          </a:xfrm>
          <a:prstGeom prst="rect">
            <a:avLst/>
          </a:prstGeom>
        </p:spPr>
      </p:pic>
      <p:sp>
        <p:nvSpPr>
          <p:cNvPr id="31" name="Bildplatzhalter 9">
            <a:extLst>
              <a:ext uri="{FF2B5EF4-FFF2-40B4-BE49-F238E27FC236}">
                <a16:creationId xmlns:a16="http://schemas.microsoft.com/office/drawing/2014/main" id="{FC341FB4-1140-6179-CA27-0BE073B9EED7}"/>
              </a:ext>
            </a:extLst>
          </p:cNvPr>
          <p:cNvSpPr>
            <a:spLocks noGrp="1"/>
          </p:cNvSpPr>
          <p:nvPr>
            <p:ph type="pic" sz="quarter" idx="17" hasCustomPrompt="1"/>
          </p:nvPr>
        </p:nvSpPr>
        <p:spPr>
          <a:xfrm>
            <a:off x="2816032" y="1576799"/>
            <a:ext cx="4213245" cy="2635200"/>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41" name="Bildplatzhalter 9">
            <a:extLst>
              <a:ext uri="{FF2B5EF4-FFF2-40B4-BE49-F238E27FC236}">
                <a16:creationId xmlns:a16="http://schemas.microsoft.com/office/drawing/2014/main" id="{03610043-1BC0-48DC-2A7E-2CB01ED39B57}"/>
              </a:ext>
            </a:extLst>
          </p:cNvPr>
          <p:cNvSpPr>
            <a:spLocks noGrp="1"/>
          </p:cNvSpPr>
          <p:nvPr>
            <p:ph type="pic" sz="quarter" idx="27" hasCustomPrompt="1"/>
          </p:nvPr>
        </p:nvSpPr>
        <p:spPr>
          <a:xfrm>
            <a:off x="7040076" y="1576798"/>
            <a:ext cx="5151924" cy="2635200"/>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42" name="Bildplatzhalter 9">
            <a:extLst>
              <a:ext uri="{FF2B5EF4-FFF2-40B4-BE49-F238E27FC236}">
                <a16:creationId xmlns:a16="http://schemas.microsoft.com/office/drawing/2014/main" id="{FE45F635-E437-C8B0-8CC0-C0403F9A4047}"/>
              </a:ext>
            </a:extLst>
          </p:cNvPr>
          <p:cNvSpPr>
            <a:spLocks noGrp="1"/>
          </p:cNvSpPr>
          <p:nvPr>
            <p:ph type="pic" sz="quarter" idx="28" hasCustomPrompt="1"/>
          </p:nvPr>
        </p:nvSpPr>
        <p:spPr>
          <a:xfrm>
            <a:off x="7040075" y="4222798"/>
            <a:ext cx="2335894" cy="2635202"/>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43" name="Bildplatzhalter 9">
            <a:extLst>
              <a:ext uri="{FF2B5EF4-FFF2-40B4-BE49-F238E27FC236}">
                <a16:creationId xmlns:a16="http://schemas.microsoft.com/office/drawing/2014/main" id="{CE7AAD22-C490-64D4-E788-84D709B03A89}"/>
              </a:ext>
            </a:extLst>
          </p:cNvPr>
          <p:cNvSpPr>
            <a:spLocks noGrp="1"/>
          </p:cNvSpPr>
          <p:nvPr>
            <p:ph type="pic" sz="quarter" idx="29" hasCustomPrompt="1"/>
          </p:nvPr>
        </p:nvSpPr>
        <p:spPr>
          <a:xfrm>
            <a:off x="9386769" y="4222798"/>
            <a:ext cx="2805230" cy="2635202"/>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44" name="Bildplatzhalter 9">
            <a:extLst>
              <a:ext uri="{FF2B5EF4-FFF2-40B4-BE49-F238E27FC236}">
                <a16:creationId xmlns:a16="http://schemas.microsoft.com/office/drawing/2014/main" id="{DB8A2C7A-F427-FFE2-6297-547E780EB7DE}"/>
              </a:ext>
            </a:extLst>
          </p:cNvPr>
          <p:cNvSpPr>
            <a:spLocks noGrp="1"/>
          </p:cNvSpPr>
          <p:nvPr>
            <p:ph type="pic" sz="quarter" idx="30" hasCustomPrompt="1"/>
          </p:nvPr>
        </p:nvSpPr>
        <p:spPr>
          <a:xfrm>
            <a:off x="2816032" y="4222799"/>
            <a:ext cx="4213245" cy="2635201"/>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4" name="Date Placeholder 3">
            <a:extLst>
              <a:ext uri="{FF2B5EF4-FFF2-40B4-BE49-F238E27FC236}">
                <a16:creationId xmlns:a16="http://schemas.microsoft.com/office/drawing/2014/main" id="{D9240033-1B27-2ECE-1AC2-4C0A982DAAA1}"/>
              </a:ext>
            </a:extLst>
          </p:cNvPr>
          <p:cNvSpPr>
            <a:spLocks noGrp="1"/>
          </p:cNvSpPr>
          <p:nvPr>
            <p:ph type="dt" sz="half" idx="2"/>
          </p:nvPr>
        </p:nvSpPr>
        <p:spPr>
          <a:xfrm rot="16200000">
            <a:off x="9666372" y="4018732"/>
            <a:ext cx="4427958"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ESO PUBLIC</a:t>
            </a:r>
            <a:endParaRPr lang="en-GB" noProof="0" dirty="0"/>
          </a:p>
        </p:txBody>
      </p:sp>
      <p:sp>
        <p:nvSpPr>
          <p:cNvPr id="7" name="Slide Number Placeholder 5">
            <a:extLst>
              <a:ext uri="{FF2B5EF4-FFF2-40B4-BE49-F238E27FC236}">
                <a16:creationId xmlns:a16="http://schemas.microsoft.com/office/drawing/2014/main" id="{35808496-BF18-B186-3C56-0669606A58A5}"/>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35373480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Gallery 4I+4T">
    <p:spTree>
      <p:nvGrpSpPr>
        <p:cNvPr id="1" name=""/>
        <p:cNvGrpSpPr/>
        <p:nvPr/>
      </p:nvGrpSpPr>
      <p:grpSpPr>
        <a:xfrm>
          <a:off x="0" y="0"/>
          <a:ext cx="0" cy="0"/>
          <a:chOff x="0" y="0"/>
          <a:chExt cx="0" cy="0"/>
        </a:xfrm>
      </p:grpSpPr>
      <p:sp>
        <p:nvSpPr>
          <p:cNvPr id="10" name="Bildplatzhalter 9">
            <a:extLst>
              <a:ext uri="{FF2B5EF4-FFF2-40B4-BE49-F238E27FC236}">
                <a16:creationId xmlns:a16="http://schemas.microsoft.com/office/drawing/2014/main" id="{D8AB7825-9C31-FD53-E214-175558924D90}"/>
              </a:ext>
            </a:extLst>
          </p:cNvPr>
          <p:cNvSpPr>
            <a:spLocks noGrp="1"/>
          </p:cNvSpPr>
          <p:nvPr>
            <p:ph type="pic" sz="quarter" idx="14" hasCustomPrompt="1"/>
          </p:nvPr>
        </p:nvSpPr>
        <p:spPr>
          <a:xfrm>
            <a:off x="936624" y="1577975"/>
            <a:ext cx="2570947" cy="2775661"/>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2" name="Titel 1">
            <a:extLst>
              <a:ext uri="{FF2B5EF4-FFF2-40B4-BE49-F238E27FC236}">
                <a16:creationId xmlns:a16="http://schemas.microsoft.com/office/drawing/2014/main" id="{E6A60C7E-39E9-51BE-1364-9C9302742CDC}"/>
              </a:ext>
            </a:extLst>
          </p:cNvPr>
          <p:cNvSpPr>
            <a:spLocks noGrp="1"/>
          </p:cNvSpPr>
          <p:nvPr>
            <p:ph type="title" hasCustomPrompt="1"/>
          </p:nvPr>
        </p:nvSpPr>
        <p:spPr/>
        <p:txBody>
          <a:bodyPr/>
          <a:lstStyle>
            <a:lvl1pPr>
              <a:defRPr/>
            </a:lvl1pPr>
          </a:lstStyle>
          <a:p>
            <a:r>
              <a:rPr lang="en-GB" noProof="0" dirty="0"/>
              <a:t>Headline Arial bold, 30 pt</a:t>
            </a:r>
          </a:p>
        </p:txBody>
      </p:sp>
      <p:sp>
        <p:nvSpPr>
          <p:cNvPr id="5" name="Fußzeilenplatzhalter 4">
            <a:extLst>
              <a:ext uri="{FF2B5EF4-FFF2-40B4-BE49-F238E27FC236}">
                <a16:creationId xmlns:a16="http://schemas.microsoft.com/office/drawing/2014/main" id="{301EC199-87F9-4D50-EA60-C5E098191F25}"/>
              </a:ext>
            </a:extLst>
          </p:cNvPr>
          <p:cNvSpPr>
            <a:spLocks noGrp="1"/>
          </p:cNvSpPr>
          <p:nvPr>
            <p:ph type="ftr" sz="quarter" idx="11"/>
          </p:nvPr>
        </p:nvSpPr>
        <p:spPr/>
        <p:txBody>
          <a:bodyPr/>
          <a:lstStyle/>
          <a:p>
            <a:r>
              <a:rPr lang="en-US" dirty="0" err="1"/>
              <a:t>M.Accardo</a:t>
            </a:r>
            <a:r>
              <a:rPr lang="en-US" noProof="0" dirty="0"/>
              <a:t>, November 25th - 28th, Instrument Control Systems 2024</a:t>
            </a:r>
            <a:endParaRPr lang="en-GB" i="1" noProof="0" dirty="0"/>
          </a:p>
        </p:txBody>
      </p:sp>
      <p:sp>
        <p:nvSpPr>
          <p:cNvPr id="23" name="Textplatzhalter 4">
            <a:extLst>
              <a:ext uri="{FF2B5EF4-FFF2-40B4-BE49-F238E27FC236}">
                <a16:creationId xmlns:a16="http://schemas.microsoft.com/office/drawing/2014/main" id="{22A8B9EF-BF4A-23C0-AA21-A52725BB8AAF}"/>
              </a:ext>
            </a:extLst>
          </p:cNvPr>
          <p:cNvSpPr>
            <a:spLocks noGrp="1"/>
          </p:cNvSpPr>
          <p:nvPr>
            <p:ph type="body" sz="quarter" idx="24" hasCustomPrompt="1"/>
          </p:nvPr>
        </p:nvSpPr>
        <p:spPr>
          <a:xfrm>
            <a:off x="936624" y="4599709"/>
            <a:ext cx="2110124" cy="1321666"/>
          </a:xfrm>
        </p:spPr>
        <p:txBody>
          <a:bodyPr/>
          <a:lstStyle>
            <a:lvl1pPr marL="0" indent="0" algn="l">
              <a:lnSpc>
                <a:spcPct val="120000"/>
              </a:lnSpc>
              <a:spcBef>
                <a:spcPts val="1200"/>
              </a:spcBef>
              <a:buFont typeface="Arial" panose="020B0604020202020204" pitchFamily="34" charset="0"/>
              <a:buNone/>
              <a:defRPr sz="1500" b="0">
                <a:solidFill>
                  <a:schemeClr val="tx1"/>
                </a:solidFill>
              </a:defRPr>
            </a:lvl1pPr>
            <a:lvl2pPr marL="0" indent="0" algn="l">
              <a:lnSpc>
                <a:spcPct val="120000"/>
              </a:lnSpc>
              <a:spcBef>
                <a:spcPts val="1200"/>
              </a:spcBef>
              <a:buNone/>
              <a:defRPr sz="1500" b="0">
                <a:solidFill>
                  <a:schemeClr val="tx1"/>
                </a:solidFill>
                <a:latin typeface="+mn-lt"/>
              </a:defRPr>
            </a:lvl2pPr>
            <a:lvl3pPr marL="0" indent="0" algn="l">
              <a:lnSpc>
                <a:spcPct val="120000"/>
              </a:lnSpc>
              <a:spcBef>
                <a:spcPts val="1200"/>
              </a:spcBef>
              <a:buNone/>
              <a:defRPr sz="1500" b="0">
                <a:solidFill>
                  <a:schemeClr val="tx1"/>
                </a:solidFill>
                <a:latin typeface="+mn-lt"/>
              </a:defRPr>
            </a:lvl3pPr>
            <a:lvl4pPr marL="0" indent="0" algn="l">
              <a:lnSpc>
                <a:spcPct val="120000"/>
              </a:lnSpc>
              <a:spcBef>
                <a:spcPts val="1200"/>
              </a:spcBef>
              <a:buFont typeface="Arial" panose="020B0604020202020204" pitchFamily="34" charset="0"/>
              <a:buNone/>
              <a:defRPr sz="1500" b="0">
                <a:solidFill>
                  <a:schemeClr val="tx1"/>
                </a:solidFill>
                <a:latin typeface="+mn-lt"/>
              </a:defRPr>
            </a:lvl4pPr>
            <a:lvl5pPr marL="0" indent="0" algn="l">
              <a:lnSpc>
                <a:spcPct val="120000"/>
              </a:lnSpc>
              <a:spcBef>
                <a:spcPts val="1200"/>
              </a:spcBef>
              <a:buNone/>
              <a:defRPr sz="1500" b="0">
                <a:solidFill>
                  <a:schemeClr val="tx1"/>
                </a:solidFill>
                <a:latin typeface="+mn-lt"/>
              </a:defRPr>
            </a:lvl5pPr>
            <a:lvl6pPr marL="0" indent="0" algn="l">
              <a:lnSpc>
                <a:spcPct val="120000"/>
              </a:lnSpc>
              <a:spcBef>
                <a:spcPts val="1200"/>
              </a:spcBef>
              <a:buNone/>
              <a:defRPr sz="1500" b="0" i="0">
                <a:solidFill>
                  <a:schemeClr val="tx1"/>
                </a:solidFill>
                <a:latin typeface="+mn-lt"/>
              </a:defRPr>
            </a:lvl6pPr>
            <a:lvl7pPr marL="0" indent="0" algn="l">
              <a:lnSpc>
                <a:spcPct val="120000"/>
              </a:lnSpc>
              <a:spcBef>
                <a:spcPts val="1200"/>
              </a:spcBef>
              <a:buFont typeface="Arial" panose="020B0604020202020204" pitchFamily="34" charset="0"/>
              <a:buNone/>
              <a:defRPr sz="1500" b="0">
                <a:solidFill>
                  <a:schemeClr val="tx1"/>
                </a:solidFill>
                <a:latin typeface="+mn-lt"/>
              </a:defRPr>
            </a:lvl7pPr>
            <a:lvl8pPr marL="0" indent="0" algn="l">
              <a:lnSpc>
                <a:spcPct val="120000"/>
              </a:lnSpc>
              <a:spcBef>
                <a:spcPts val="1200"/>
              </a:spcBef>
              <a:buFont typeface="Arial" panose="020B0604020202020204" pitchFamily="34" charset="0"/>
              <a:buNone/>
              <a:defRPr sz="1500" b="0">
                <a:solidFill>
                  <a:schemeClr val="tx1"/>
                </a:solidFill>
                <a:latin typeface="+mn-lt"/>
              </a:defRPr>
            </a:lvl8pPr>
            <a:lvl9pPr marL="0" indent="0" algn="l">
              <a:lnSpc>
                <a:spcPct val="120000"/>
              </a:lnSpc>
              <a:spcBef>
                <a:spcPts val="1200"/>
              </a:spcBef>
              <a:buFont typeface="Arial" panose="020B0604020202020204" pitchFamily="34" charset="0"/>
              <a:buNone/>
              <a:defRPr sz="1500" b="0" i="0">
                <a:solidFill>
                  <a:schemeClr val="tx1"/>
                </a:solidFill>
                <a:latin typeface="+mn-lt"/>
              </a:defRPr>
            </a:lvl9pPr>
          </a:lstStyle>
          <a:p>
            <a:pPr lvl="0"/>
            <a:r>
              <a:rPr lang="en-GB" noProof="0" dirty="0"/>
              <a:t>Arial, 15 pt, black</a:t>
            </a:r>
          </a:p>
        </p:txBody>
      </p:sp>
      <p:sp>
        <p:nvSpPr>
          <p:cNvPr id="20" name="Textplatzhalter 4">
            <a:extLst>
              <a:ext uri="{FF2B5EF4-FFF2-40B4-BE49-F238E27FC236}">
                <a16:creationId xmlns:a16="http://schemas.microsoft.com/office/drawing/2014/main" id="{C36E8371-00EC-6677-234D-7EE2B6617421}"/>
              </a:ext>
            </a:extLst>
          </p:cNvPr>
          <p:cNvSpPr>
            <a:spLocks noGrp="1"/>
          </p:cNvSpPr>
          <p:nvPr>
            <p:ph type="body" sz="quarter" idx="18" hasCustomPrompt="1"/>
          </p:nvPr>
        </p:nvSpPr>
        <p:spPr>
          <a:xfrm>
            <a:off x="3515671" y="4599709"/>
            <a:ext cx="2110124" cy="1321666"/>
          </a:xfrm>
        </p:spPr>
        <p:txBody>
          <a:bodyPr/>
          <a:lstStyle>
            <a:lvl1pPr marL="0" indent="0" algn="l">
              <a:lnSpc>
                <a:spcPct val="120000"/>
              </a:lnSpc>
              <a:spcBef>
                <a:spcPts val="1200"/>
              </a:spcBef>
              <a:buFont typeface="Arial" panose="020B0604020202020204" pitchFamily="34" charset="0"/>
              <a:buNone/>
              <a:defRPr sz="1500" b="0">
                <a:solidFill>
                  <a:schemeClr val="tx1"/>
                </a:solidFill>
              </a:defRPr>
            </a:lvl1pPr>
            <a:lvl2pPr marL="0" indent="0" algn="l">
              <a:lnSpc>
                <a:spcPct val="120000"/>
              </a:lnSpc>
              <a:spcBef>
                <a:spcPts val="1200"/>
              </a:spcBef>
              <a:buNone/>
              <a:defRPr sz="1500" b="0">
                <a:solidFill>
                  <a:schemeClr val="tx1"/>
                </a:solidFill>
              </a:defRPr>
            </a:lvl2pPr>
            <a:lvl3pPr marL="0" indent="0" algn="l">
              <a:lnSpc>
                <a:spcPct val="120000"/>
              </a:lnSpc>
              <a:spcBef>
                <a:spcPts val="1200"/>
              </a:spcBef>
              <a:buNone/>
              <a:defRPr sz="1500" b="0">
                <a:solidFill>
                  <a:schemeClr val="tx1"/>
                </a:solidFill>
              </a:defRPr>
            </a:lvl3pPr>
            <a:lvl4pPr marL="0" indent="0" algn="l">
              <a:lnSpc>
                <a:spcPct val="120000"/>
              </a:lnSpc>
              <a:spcBef>
                <a:spcPts val="1200"/>
              </a:spcBef>
              <a:buFont typeface="Arial" panose="020B0604020202020204" pitchFamily="34" charset="0"/>
              <a:buNone/>
              <a:defRPr sz="1500" b="0">
                <a:solidFill>
                  <a:schemeClr val="tx1"/>
                </a:solidFill>
              </a:defRPr>
            </a:lvl4pPr>
            <a:lvl5pPr marL="0" indent="0" algn="l">
              <a:lnSpc>
                <a:spcPct val="120000"/>
              </a:lnSpc>
              <a:spcBef>
                <a:spcPts val="1200"/>
              </a:spcBef>
              <a:buNone/>
              <a:defRPr sz="1500" b="0">
                <a:solidFill>
                  <a:schemeClr val="tx1"/>
                </a:solidFill>
              </a:defRPr>
            </a:lvl5pPr>
            <a:lvl6pPr marL="0" indent="0" algn="l">
              <a:lnSpc>
                <a:spcPct val="120000"/>
              </a:lnSpc>
              <a:spcBef>
                <a:spcPts val="1200"/>
              </a:spcBef>
              <a:buNone/>
              <a:defRPr sz="1500" b="0">
                <a:solidFill>
                  <a:schemeClr val="tx1"/>
                </a:solidFill>
              </a:defRPr>
            </a:lvl6pPr>
            <a:lvl7pPr marL="0" indent="0" algn="l">
              <a:lnSpc>
                <a:spcPct val="120000"/>
              </a:lnSpc>
              <a:spcBef>
                <a:spcPts val="1200"/>
              </a:spcBef>
              <a:buFont typeface="Arial" panose="020B0604020202020204" pitchFamily="34" charset="0"/>
              <a:buNone/>
              <a:defRPr sz="1500" b="0">
                <a:solidFill>
                  <a:schemeClr val="tx1"/>
                </a:solidFill>
              </a:defRPr>
            </a:lvl7pPr>
            <a:lvl8pPr marL="0" indent="0" algn="l">
              <a:lnSpc>
                <a:spcPct val="120000"/>
              </a:lnSpc>
              <a:spcBef>
                <a:spcPts val="1200"/>
              </a:spcBef>
              <a:buFont typeface="Arial" panose="020B0604020202020204" pitchFamily="34" charset="0"/>
              <a:buNone/>
              <a:defRPr sz="1500" b="0">
                <a:solidFill>
                  <a:schemeClr val="tx1"/>
                </a:solidFill>
              </a:defRPr>
            </a:lvl8pPr>
            <a:lvl9pPr marL="0" indent="0" algn="l">
              <a:lnSpc>
                <a:spcPct val="120000"/>
              </a:lnSpc>
              <a:spcBef>
                <a:spcPts val="1200"/>
              </a:spcBef>
              <a:buFont typeface="Arial" panose="020B0604020202020204" pitchFamily="34" charset="0"/>
              <a:buNone/>
              <a:defRPr sz="1500" b="0" i="0">
                <a:solidFill>
                  <a:schemeClr val="tx1"/>
                </a:solidFill>
                <a:latin typeface="+mn-lt"/>
              </a:defRPr>
            </a:lvl9pPr>
          </a:lstStyle>
          <a:p>
            <a:pPr lvl="0"/>
            <a:r>
              <a:rPr lang="en-GB" noProof="0" dirty="0"/>
              <a:t>Arial regular, 15 pt</a:t>
            </a:r>
          </a:p>
        </p:txBody>
      </p:sp>
      <p:sp>
        <p:nvSpPr>
          <p:cNvPr id="21" name="Textplatzhalter 4">
            <a:extLst>
              <a:ext uri="{FF2B5EF4-FFF2-40B4-BE49-F238E27FC236}">
                <a16:creationId xmlns:a16="http://schemas.microsoft.com/office/drawing/2014/main" id="{40B7130C-F961-1974-91CC-4BC0C76D168D}"/>
              </a:ext>
            </a:extLst>
          </p:cNvPr>
          <p:cNvSpPr>
            <a:spLocks noGrp="1"/>
          </p:cNvSpPr>
          <p:nvPr>
            <p:ph type="body" sz="quarter" idx="19" hasCustomPrompt="1"/>
          </p:nvPr>
        </p:nvSpPr>
        <p:spPr>
          <a:xfrm>
            <a:off x="6094718" y="4599709"/>
            <a:ext cx="2110124" cy="1321666"/>
          </a:xfrm>
        </p:spPr>
        <p:txBody>
          <a:bodyPr/>
          <a:lstStyle>
            <a:lvl1pPr marL="0" indent="0" algn="l">
              <a:lnSpc>
                <a:spcPct val="120000"/>
              </a:lnSpc>
              <a:spcBef>
                <a:spcPts val="1200"/>
              </a:spcBef>
              <a:buFont typeface="Arial" panose="020B0604020202020204" pitchFamily="34" charset="0"/>
              <a:buNone/>
              <a:defRPr sz="1500" b="0">
                <a:solidFill>
                  <a:schemeClr val="tx1"/>
                </a:solidFill>
              </a:defRPr>
            </a:lvl1pPr>
            <a:lvl2pPr marL="0" indent="0" algn="l">
              <a:lnSpc>
                <a:spcPct val="120000"/>
              </a:lnSpc>
              <a:spcBef>
                <a:spcPts val="1200"/>
              </a:spcBef>
              <a:buNone/>
              <a:defRPr sz="1500" b="0">
                <a:solidFill>
                  <a:schemeClr val="tx1"/>
                </a:solidFill>
              </a:defRPr>
            </a:lvl2pPr>
            <a:lvl3pPr marL="0" indent="0" algn="l">
              <a:lnSpc>
                <a:spcPct val="120000"/>
              </a:lnSpc>
              <a:spcBef>
                <a:spcPts val="1200"/>
              </a:spcBef>
              <a:buNone/>
              <a:defRPr sz="1500" b="0">
                <a:solidFill>
                  <a:schemeClr val="tx1"/>
                </a:solidFill>
              </a:defRPr>
            </a:lvl3pPr>
            <a:lvl4pPr marL="0" indent="0" algn="l">
              <a:lnSpc>
                <a:spcPct val="120000"/>
              </a:lnSpc>
              <a:spcBef>
                <a:spcPts val="1200"/>
              </a:spcBef>
              <a:buFont typeface="Arial" panose="020B0604020202020204" pitchFamily="34" charset="0"/>
              <a:buNone/>
              <a:defRPr sz="1500" b="0">
                <a:solidFill>
                  <a:schemeClr val="tx1"/>
                </a:solidFill>
              </a:defRPr>
            </a:lvl4pPr>
            <a:lvl5pPr marL="0" indent="0" algn="l">
              <a:lnSpc>
                <a:spcPct val="120000"/>
              </a:lnSpc>
              <a:spcBef>
                <a:spcPts val="1200"/>
              </a:spcBef>
              <a:buNone/>
              <a:defRPr sz="1500" b="0">
                <a:solidFill>
                  <a:schemeClr val="tx1"/>
                </a:solidFill>
              </a:defRPr>
            </a:lvl5pPr>
            <a:lvl6pPr marL="0" indent="0" algn="l">
              <a:lnSpc>
                <a:spcPct val="120000"/>
              </a:lnSpc>
              <a:spcBef>
                <a:spcPts val="1200"/>
              </a:spcBef>
              <a:buNone/>
              <a:defRPr sz="1500" b="0">
                <a:solidFill>
                  <a:schemeClr val="tx1"/>
                </a:solidFill>
              </a:defRPr>
            </a:lvl6pPr>
            <a:lvl7pPr marL="0" indent="0" algn="l">
              <a:lnSpc>
                <a:spcPct val="120000"/>
              </a:lnSpc>
              <a:spcBef>
                <a:spcPts val="1200"/>
              </a:spcBef>
              <a:buFont typeface="Arial" panose="020B0604020202020204" pitchFamily="34" charset="0"/>
              <a:buNone/>
              <a:defRPr sz="1500" b="0">
                <a:solidFill>
                  <a:schemeClr val="tx1"/>
                </a:solidFill>
              </a:defRPr>
            </a:lvl7pPr>
            <a:lvl8pPr marL="0" indent="0" algn="l">
              <a:lnSpc>
                <a:spcPct val="120000"/>
              </a:lnSpc>
              <a:spcBef>
                <a:spcPts val="1200"/>
              </a:spcBef>
              <a:buFont typeface="Arial" panose="020B0604020202020204" pitchFamily="34" charset="0"/>
              <a:buNone/>
              <a:defRPr sz="1500" b="0">
                <a:solidFill>
                  <a:schemeClr val="tx1"/>
                </a:solidFill>
              </a:defRPr>
            </a:lvl8pPr>
            <a:lvl9pPr marL="0" indent="0" algn="l">
              <a:lnSpc>
                <a:spcPct val="120000"/>
              </a:lnSpc>
              <a:spcBef>
                <a:spcPts val="1200"/>
              </a:spcBef>
              <a:buFont typeface="Arial" panose="020B0604020202020204" pitchFamily="34" charset="0"/>
              <a:buNone/>
              <a:defRPr sz="1500" b="0" i="0">
                <a:solidFill>
                  <a:schemeClr val="tx1"/>
                </a:solidFill>
                <a:latin typeface="+mn-lt"/>
              </a:defRPr>
            </a:lvl9pPr>
          </a:lstStyle>
          <a:p>
            <a:pPr lvl="0"/>
            <a:r>
              <a:rPr lang="en-GB" noProof="0" dirty="0"/>
              <a:t>Arial regular, 15 pt</a:t>
            </a:r>
          </a:p>
        </p:txBody>
      </p:sp>
      <p:sp>
        <p:nvSpPr>
          <p:cNvPr id="22" name="Textplatzhalter 4">
            <a:extLst>
              <a:ext uri="{FF2B5EF4-FFF2-40B4-BE49-F238E27FC236}">
                <a16:creationId xmlns:a16="http://schemas.microsoft.com/office/drawing/2014/main" id="{2366CB34-7829-60F0-4F0F-D55C2C7ABC83}"/>
              </a:ext>
            </a:extLst>
          </p:cNvPr>
          <p:cNvSpPr>
            <a:spLocks noGrp="1"/>
          </p:cNvSpPr>
          <p:nvPr>
            <p:ph type="body" sz="quarter" idx="20" hasCustomPrompt="1"/>
          </p:nvPr>
        </p:nvSpPr>
        <p:spPr>
          <a:xfrm>
            <a:off x="8673764" y="4599709"/>
            <a:ext cx="2110124" cy="1321666"/>
          </a:xfrm>
        </p:spPr>
        <p:txBody>
          <a:bodyPr/>
          <a:lstStyle>
            <a:lvl1pPr marL="0" indent="0" algn="l">
              <a:lnSpc>
                <a:spcPct val="120000"/>
              </a:lnSpc>
              <a:spcBef>
                <a:spcPts val="1200"/>
              </a:spcBef>
              <a:buFont typeface="Arial" panose="020B0604020202020204" pitchFamily="34" charset="0"/>
              <a:buNone/>
              <a:defRPr sz="1500" b="0">
                <a:solidFill>
                  <a:schemeClr val="tx1"/>
                </a:solidFill>
              </a:defRPr>
            </a:lvl1pPr>
            <a:lvl2pPr marL="0" indent="0" algn="l">
              <a:lnSpc>
                <a:spcPct val="120000"/>
              </a:lnSpc>
              <a:spcBef>
                <a:spcPts val="1200"/>
              </a:spcBef>
              <a:buNone/>
              <a:defRPr sz="1500" b="0">
                <a:solidFill>
                  <a:schemeClr val="tx1"/>
                </a:solidFill>
              </a:defRPr>
            </a:lvl2pPr>
            <a:lvl3pPr marL="0" indent="0" algn="l">
              <a:lnSpc>
                <a:spcPct val="120000"/>
              </a:lnSpc>
              <a:spcBef>
                <a:spcPts val="1200"/>
              </a:spcBef>
              <a:buNone/>
              <a:defRPr sz="1500" b="0">
                <a:solidFill>
                  <a:schemeClr val="tx1"/>
                </a:solidFill>
              </a:defRPr>
            </a:lvl3pPr>
            <a:lvl4pPr marL="0" indent="0" algn="l">
              <a:lnSpc>
                <a:spcPct val="120000"/>
              </a:lnSpc>
              <a:spcBef>
                <a:spcPts val="1200"/>
              </a:spcBef>
              <a:buFont typeface="Arial" panose="020B0604020202020204" pitchFamily="34" charset="0"/>
              <a:buNone/>
              <a:defRPr sz="1500" b="0">
                <a:solidFill>
                  <a:schemeClr val="tx1"/>
                </a:solidFill>
              </a:defRPr>
            </a:lvl4pPr>
            <a:lvl5pPr marL="0" indent="0" algn="l">
              <a:lnSpc>
                <a:spcPct val="120000"/>
              </a:lnSpc>
              <a:spcBef>
                <a:spcPts val="1200"/>
              </a:spcBef>
              <a:buNone/>
              <a:defRPr sz="1500" b="0">
                <a:solidFill>
                  <a:schemeClr val="tx1"/>
                </a:solidFill>
              </a:defRPr>
            </a:lvl5pPr>
            <a:lvl6pPr marL="0" indent="0" algn="l">
              <a:lnSpc>
                <a:spcPct val="120000"/>
              </a:lnSpc>
              <a:spcBef>
                <a:spcPts val="1200"/>
              </a:spcBef>
              <a:buNone/>
              <a:defRPr sz="1500" b="0">
                <a:solidFill>
                  <a:schemeClr val="tx1"/>
                </a:solidFill>
              </a:defRPr>
            </a:lvl6pPr>
            <a:lvl7pPr marL="0" indent="0" algn="l">
              <a:lnSpc>
                <a:spcPct val="120000"/>
              </a:lnSpc>
              <a:spcBef>
                <a:spcPts val="1200"/>
              </a:spcBef>
              <a:buFont typeface="Arial" panose="020B0604020202020204" pitchFamily="34" charset="0"/>
              <a:buNone/>
              <a:defRPr sz="1500" b="0">
                <a:solidFill>
                  <a:schemeClr val="tx1"/>
                </a:solidFill>
              </a:defRPr>
            </a:lvl7pPr>
            <a:lvl8pPr marL="0" indent="0" algn="l">
              <a:lnSpc>
                <a:spcPct val="120000"/>
              </a:lnSpc>
              <a:spcBef>
                <a:spcPts val="1200"/>
              </a:spcBef>
              <a:buFont typeface="Arial" panose="020B0604020202020204" pitchFamily="34" charset="0"/>
              <a:buNone/>
              <a:defRPr sz="1500" b="0">
                <a:solidFill>
                  <a:schemeClr val="tx1"/>
                </a:solidFill>
              </a:defRPr>
            </a:lvl8pPr>
            <a:lvl9pPr marL="0" indent="0" algn="l">
              <a:lnSpc>
                <a:spcPct val="120000"/>
              </a:lnSpc>
              <a:spcBef>
                <a:spcPts val="1200"/>
              </a:spcBef>
              <a:buFont typeface="Arial" panose="020B0604020202020204" pitchFamily="34" charset="0"/>
              <a:buNone/>
              <a:defRPr sz="1500" b="0" i="0">
                <a:solidFill>
                  <a:schemeClr val="tx1"/>
                </a:solidFill>
                <a:latin typeface="+mn-lt"/>
              </a:defRPr>
            </a:lvl9pPr>
          </a:lstStyle>
          <a:p>
            <a:pPr lvl="0"/>
            <a:r>
              <a:rPr lang="en-GB" noProof="0" dirty="0"/>
              <a:t>Arial regular, 15 pt</a:t>
            </a:r>
          </a:p>
        </p:txBody>
      </p:sp>
      <p:sp>
        <p:nvSpPr>
          <p:cNvPr id="17" name="Bildplatzhalter 9">
            <a:extLst>
              <a:ext uri="{FF2B5EF4-FFF2-40B4-BE49-F238E27FC236}">
                <a16:creationId xmlns:a16="http://schemas.microsoft.com/office/drawing/2014/main" id="{75E558CD-F4DF-63AC-B12B-538A53195F69}"/>
              </a:ext>
            </a:extLst>
          </p:cNvPr>
          <p:cNvSpPr>
            <a:spLocks noGrp="1"/>
          </p:cNvSpPr>
          <p:nvPr>
            <p:ph type="pic" sz="quarter" idx="21" hasCustomPrompt="1"/>
          </p:nvPr>
        </p:nvSpPr>
        <p:spPr>
          <a:xfrm>
            <a:off x="3518371" y="1577975"/>
            <a:ext cx="2570947" cy="2775661"/>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18" name="Bildplatzhalter 9">
            <a:extLst>
              <a:ext uri="{FF2B5EF4-FFF2-40B4-BE49-F238E27FC236}">
                <a16:creationId xmlns:a16="http://schemas.microsoft.com/office/drawing/2014/main" id="{B9933D4C-5FB5-7C95-E310-DF0D24675C69}"/>
              </a:ext>
            </a:extLst>
          </p:cNvPr>
          <p:cNvSpPr>
            <a:spLocks noGrp="1"/>
          </p:cNvSpPr>
          <p:nvPr>
            <p:ph type="pic" sz="quarter" idx="22" hasCustomPrompt="1"/>
          </p:nvPr>
        </p:nvSpPr>
        <p:spPr>
          <a:xfrm>
            <a:off x="6100118" y="1577975"/>
            <a:ext cx="2570947" cy="2775661"/>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19" name="Bildplatzhalter 9">
            <a:extLst>
              <a:ext uri="{FF2B5EF4-FFF2-40B4-BE49-F238E27FC236}">
                <a16:creationId xmlns:a16="http://schemas.microsoft.com/office/drawing/2014/main" id="{8894D095-CFBA-AADA-0B72-B739A72782BF}"/>
              </a:ext>
            </a:extLst>
          </p:cNvPr>
          <p:cNvSpPr>
            <a:spLocks noGrp="1"/>
          </p:cNvSpPr>
          <p:nvPr>
            <p:ph type="pic" sz="quarter" idx="23" hasCustomPrompt="1"/>
          </p:nvPr>
        </p:nvSpPr>
        <p:spPr>
          <a:xfrm>
            <a:off x="8681865" y="1577975"/>
            <a:ext cx="2570947" cy="2775661"/>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3" name="Date Placeholder 3">
            <a:extLst>
              <a:ext uri="{FF2B5EF4-FFF2-40B4-BE49-F238E27FC236}">
                <a16:creationId xmlns:a16="http://schemas.microsoft.com/office/drawing/2014/main" id="{E53DABF5-8C90-B4EE-E548-ECA7C2C08A97}"/>
              </a:ext>
            </a:extLst>
          </p:cNvPr>
          <p:cNvSpPr>
            <a:spLocks noGrp="1"/>
          </p:cNvSpPr>
          <p:nvPr>
            <p:ph type="dt" sz="half" idx="2"/>
          </p:nvPr>
        </p:nvSpPr>
        <p:spPr>
          <a:xfrm rot="16200000">
            <a:off x="9209941" y="3562303"/>
            <a:ext cx="5340817"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6" name="Slide Number Placeholder 5">
            <a:extLst>
              <a:ext uri="{FF2B5EF4-FFF2-40B4-BE49-F238E27FC236}">
                <a16:creationId xmlns:a16="http://schemas.microsoft.com/office/drawing/2014/main" id="{7AF98BFF-79D3-5B00-D8CC-413F98089B81}"/>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22959186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Quote+IB">
    <p:bg>
      <p:bgPr>
        <a:solidFill>
          <a:schemeClr val="bg1"/>
        </a:solidFill>
        <a:effectLst/>
      </p:bgPr>
    </p:bg>
    <p:spTree>
      <p:nvGrpSpPr>
        <p:cNvPr id="1" name=""/>
        <p:cNvGrpSpPr/>
        <p:nvPr/>
      </p:nvGrpSpPr>
      <p:grpSpPr>
        <a:xfrm>
          <a:off x="0" y="0"/>
          <a:ext cx="0" cy="0"/>
          <a:chOff x="0" y="0"/>
          <a:chExt cx="0" cy="0"/>
        </a:xfrm>
      </p:grpSpPr>
      <p:sp>
        <p:nvSpPr>
          <p:cNvPr id="11" name="Bildplatzhalter 10">
            <a:extLst>
              <a:ext uri="{FF2B5EF4-FFF2-40B4-BE49-F238E27FC236}">
                <a16:creationId xmlns:a16="http://schemas.microsoft.com/office/drawing/2014/main" id="{6FED09EC-46EE-D375-6E30-077FAC151516}"/>
              </a:ext>
            </a:extLst>
          </p:cNvPr>
          <p:cNvSpPr>
            <a:spLocks noGrp="1"/>
          </p:cNvSpPr>
          <p:nvPr>
            <p:ph type="pic" sz="quarter" idx="10" hasCustomPrompt="1"/>
          </p:nvPr>
        </p:nvSpPr>
        <p:spPr>
          <a:xfrm>
            <a:off x="0" y="0"/>
            <a:ext cx="12192000" cy="6858000"/>
          </a:xfrm>
          <a:custGeom>
            <a:avLst/>
            <a:gdLst>
              <a:gd name="connsiteX0" fmla="*/ 4224000 w 12192000"/>
              <a:gd name="connsiteY0" fmla="*/ 4606706 h 6858000"/>
              <a:gd name="connsiteX1" fmla="*/ 4224000 w 12192000"/>
              <a:gd name="connsiteY1" fmla="*/ 4624706 h 6858000"/>
              <a:gd name="connsiteX2" fmla="*/ 7968000 w 12192000"/>
              <a:gd name="connsiteY2" fmla="*/ 4624706 h 6858000"/>
              <a:gd name="connsiteX3" fmla="*/ 7968000 w 12192000"/>
              <a:gd name="connsiteY3" fmla="*/ 4606706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4224000" y="4606706"/>
                </a:moveTo>
                <a:lnTo>
                  <a:pt x="4224000" y="4624706"/>
                </a:lnTo>
                <a:lnTo>
                  <a:pt x="7968000" y="4624706"/>
                </a:lnTo>
                <a:lnTo>
                  <a:pt x="7968000" y="4606706"/>
                </a:lnTo>
                <a:close/>
                <a:moveTo>
                  <a:pt x="0" y="0"/>
                </a:moveTo>
                <a:lnTo>
                  <a:pt x="12192000" y="0"/>
                </a:lnTo>
                <a:lnTo>
                  <a:pt x="12192000" y="6858000"/>
                </a:lnTo>
                <a:lnTo>
                  <a:pt x="0" y="6858000"/>
                </a:lnTo>
                <a:close/>
              </a:path>
            </a:pathLst>
          </a:custGeom>
          <a:solidFill>
            <a:srgbClr val="D2108D"/>
          </a:solidFill>
        </p:spPr>
        <p:txBody>
          <a:bodyPr wrap="square" lIns="216000" tIns="216000" rIns="216000" bIns="216000" anchor="b">
            <a:noAutofit/>
          </a:bodyPr>
          <a:lstStyle>
            <a:lvl1pPr>
              <a:defRPr>
                <a:solidFill>
                  <a:schemeClr val="bg1"/>
                </a:solidFill>
              </a:defRPr>
            </a:lvl1pPr>
          </a:lstStyle>
          <a:p>
            <a:r>
              <a:rPr lang="de-CH"/>
              <a:t>Image Placeholder</a:t>
            </a:r>
          </a:p>
        </p:txBody>
      </p:sp>
      <p:sp>
        <p:nvSpPr>
          <p:cNvPr id="5" name="Textplatzhalter 4">
            <a:extLst>
              <a:ext uri="{FF2B5EF4-FFF2-40B4-BE49-F238E27FC236}">
                <a16:creationId xmlns:a16="http://schemas.microsoft.com/office/drawing/2014/main" id="{75B684C9-71E7-A0AE-9C9C-96A51523B51E}"/>
              </a:ext>
            </a:extLst>
          </p:cNvPr>
          <p:cNvSpPr>
            <a:spLocks noGrp="1"/>
          </p:cNvSpPr>
          <p:nvPr>
            <p:ph type="body" sz="quarter" idx="12" hasCustomPrompt="1"/>
          </p:nvPr>
        </p:nvSpPr>
        <p:spPr>
          <a:xfrm>
            <a:off x="900000" y="1576800"/>
            <a:ext cx="10317600" cy="2476470"/>
          </a:xfrm>
        </p:spPr>
        <p:txBody>
          <a:bodyPr anchor="b"/>
          <a:lstStyle>
            <a:lvl1pPr marL="0" indent="0" algn="ctr">
              <a:lnSpc>
                <a:spcPct val="100000"/>
              </a:lnSpc>
              <a:spcBef>
                <a:spcPts val="1200"/>
              </a:spcBef>
              <a:buFont typeface="Arial" panose="020B0604020202020204" pitchFamily="34" charset="0"/>
              <a:buNone/>
              <a:defRPr sz="4000" b="0" i="1">
                <a:solidFill>
                  <a:schemeClr val="bg1"/>
                </a:solidFill>
                <a:effectLst>
                  <a:outerShdw blurRad="50800" dist="38100" dir="2700000" algn="tl" rotWithShape="0">
                    <a:prstClr val="black">
                      <a:alpha val="40000"/>
                    </a:prstClr>
                  </a:outerShdw>
                </a:effectLst>
                <a:latin typeface="Georgia" panose="02040502050405020303" pitchFamily="18" charset="0"/>
              </a:defRPr>
            </a:lvl1pPr>
            <a:lvl2pPr marL="0" indent="0" algn="ctr">
              <a:lnSpc>
                <a:spcPct val="100000"/>
              </a:lnSpc>
              <a:spcBef>
                <a:spcPts val="1200"/>
              </a:spcBef>
              <a:buNone/>
              <a:defRPr sz="3000" b="0" i="1">
                <a:solidFill>
                  <a:schemeClr val="bg1"/>
                </a:solidFill>
                <a:effectLst>
                  <a:outerShdw blurRad="50800" dist="38100" dir="2700000" algn="tl" rotWithShape="0">
                    <a:prstClr val="black">
                      <a:alpha val="40000"/>
                    </a:prstClr>
                  </a:outerShdw>
                </a:effectLst>
                <a:latin typeface="Georgia" panose="02040502050405020303" pitchFamily="18" charset="0"/>
              </a:defRPr>
            </a:lvl2pPr>
            <a:lvl3pPr marL="0" indent="0" algn="ctr">
              <a:lnSpc>
                <a:spcPct val="100000"/>
              </a:lnSpc>
              <a:spcBef>
                <a:spcPts val="1200"/>
              </a:spcBef>
              <a:buNone/>
              <a:defRPr sz="3000" b="0" i="1">
                <a:solidFill>
                  <a:schemeClr val="bg1"/>
                </a:solidFill>
                <a:effectLst>
                  <a:outerShdw blurRad="50800" dist="38100" dir="2700000" algn="tl" rotWithShape="0">
                    <a:prstClr val="black">
                      <a:alpha val="40000"/>
                    </a:prstClr>
                  </a:outerShdw>
                </a:effectLst>
                <a:latin typeface="Georgia" panose="02040502050405020303" pitchFamily="18" charset="0"/>
              </a:defRPr>
            </a:lvl3pPr>
            <a:lvl4pPr marL="0" indent="0" algn="ctr">
              <a:lnSpc>
                <a:spcPct val="100000"/>
              </a:lnSpc>
              <a:spcBef>
                <a:spcPts val="1200"/>
              </a:spcBef>
              <a:buFont typeface="Arial" panose="020B0604020202020204" pitchFamily="34" charset="0"/>
              <a:buNone/>
              <a:defRPr sz="3000" b="0" i="1">
                <a:solidFill>
                  <a:schemeClr val="bg1"/>
                </a:solidFill>
                <a:effectLst>
                  <a:outerShdw blurRad="50800" dist="38100" dir="2700000" algn="tl" rotWithShape="0">
                    <a:prstClr val="black">
                      <a:alpha val="40000"/>
                    </a:prstClr>
                  </a:outerShdw>
                </a:effectLst>
                <a:latin typeface="Georgia" panose="02040502050405020303" pitchFamily="18" charset="0"/>
              </a:defRPr>
            </a:lvl4pPr>
            <a:lvl5pPr marL="0" indent="0" algn="ctr">
              <a:lnSpc>
                <a:spcPct val="100000"/>
              </a:lnSpc>
              <a:spcBef>
                <a:spcPts val="1200"/>
              </a:spcBef>
              <a:buNone/>
              <a:defRPr sz="3000" b="0" i="1">
                <a:solidFill>
                  <a:schemeClr val="bg1"/>
                </a:solidFill>
                <a:effectLst>
                  <a:outerShdw blurRad="50800" dist="38100" dir="2700000" algn="tl" rotWithShape="0">
                    <a:prstClr val="black">
                      <a:alpha val="40000"/>
                    </a:prstClr>
                  </a:outerShdw>
                </a:effectLst>
                <a:latin typeface="Georgia" panose="02040502050405020303" pitchFamily="18" charset="0"/>
              </a:defRPr>
            </a:lvl5pPr>
            <a:lvl6pPr marL="0" indent="0" algn="ctr">
              <a:lnSpc>
                <a:spcPct val="100000"/>
              </a:lnSpc>
              <a:spcBef>
                <a:spcPts val="1200"/>
              </a:spcBef>
              <a:buNone/>
              <a:defRPr sz="3000" b="0" i="1">
                <a:solidFill>
                  <a:schemeClr val="bg1"/>
                </a:solidFill>
                <a:effectLst>
                  <a:outerShdw blurRad="50800" dist="38100" dir="2700000" algn="tl" rotWithShape="0">
                    <a:prstClr val="black">
                      <a:alpha val="40000"/>
                    </a:prstClr>
                  </a:outerShdw>
                </a:effectLst>
                <a:latin typeface="Georgia" panose="02040502050405020303" pitchFamily="18" charset="0"/>
              </a:defRPr>
            </a:lvl6pPr>
            <a:lvl7pPr marL="0" indent="0" algn="ctr">
              <a:lnSpc>
                <a:spcPct val="100000"/>
              </a:lnSpc>
              <a:spcBef>
                <a:spcPts val="1200"/>
              </a:spcBef>
              <a:buFont typeface="Arial" panose="020B0604020202020204" pitchFamily="34" charset="0"/>
              <a:buNone/>
              <a:defRPr sz="3000" b="0" i="1">
                <a:solidFill>
                  <a:schemeClr val="bg1"/>
                </a:solidFill>
                <a:effectLst>
                  <a:outerShdw blurRad="50800" dist="38100" dir="2700000" algn="tl" rotWithShape="0">
                    <a:prstClr val="black">
                      <a:alpha val="40000"/>
                    </a:prstClr>
                  </a:outerShdw>
                </a:effectLst>
                <a:latin typeface="Georgia" panose="02040502050405020303" pitchFamily="18" charset="0"/>
              </a:defRPr>
            </a:lvl7pPr>
            <a:lvl8pPr marL="0" indent="0" algn="ctr">
              <a:lnSpc>
                <a:spcPct val="100000"/>
              </a:lnSpc>
              <a:spcBef>
                <a:spcPts val="1200"/>
              </a:spcBef>
              <a:buFont typeface="Arial" panose="020B0604020202020204" pitchFamily="34" charset="0"/>
              <a:buNone/>
              <a:defRPr sz="3000" b="0" i="1">
                <a:solidFill>
                  <a:schemeClr val="bg1"/>
                </a:solidFill>
                <a:effectLst>
                  <a:outerShdw blurRad="50800" dist="38100" dir="2700000" algn="tl" rotWithShape="0">
                    <a:prstClr val="black">
                      <a:alpha val="40000"/>
                    </a:prstClr>
                  </a:outerShdw>
                </a:effectLst>
                <a:latin typeface="Georgia" panose="02040502050405020303" pitchFamily="18" charset="0"/>
              </a:defRPr>
            </a:lvl8pPr>
            <a:lvl9pPr marL="0" indent="0" algn="ctr">
              <a:lnSpc>
                <a:spcPct val="100000"/>
              </a:lnSpc>
              <a:spcBef>
                <a:spcPts val="1200"/>
              </a:spcBef>
              <a:buFont typeface="Arial" panose="020B0604020202020204" pitchFamily="34" charset="0"/>
              <a:buNone/>
              <a:defRPr sz="3000" b="0" i="1">
                <a:solidFill>
                  <a:schemeClr val="bg1"/>
                </a:solidFill>
                <a:effectLst>
                  <a:outerShdw blurRad="50800" dist="38100" dir="2700000" algn="tl" rotWithShape="0">
                    <a:prstClr val="black">
                      <a:alpha val="40000"/>
                    </a:prstClr>
                  </a:outerShdw>
                </a:effectLst>
                <a:latin typeface="Georgia" panose="02040502050405020303" pitchFamily="18" charset="0"/>
              </a:defRPr>
            </a:lvl9pPr>
          </a:lstStyle>
          <a:p>
            <a:pPr lvl="0"/>
            <a:r>
              <a:rPr lang="en-GB" noProof="0" dirty="0"/>
              <a:t>Quote on full background image</a:t>
            </a:r>
          </a:p>
          <a:p>
            <a:pPr lvl="0"/>
            <a:r>
              <a:rPr lang="en-GB" noProof="0" dirty="0"/>
              <a:t>Georgia, Italic, 40 pt, centre aligned</a:t>
            </a:r>
          </a:p>
          <a:p>
            <a:pPr lvl="1"/>
            <a:r>
              <a:rPr lang="en-GB" noProof="0" dirty="0"/>
              <a:t>For longer Quotes, Georgia, Italic, 30 pt</a:t>
            </a:r>
          </a:p>
        </p:txBody>
      </p:sp>
      <p:sp>
        <p:nvSpPr>
          <p:cNvPr id="3" name="SmartArt-Platzhalter 5">
            <a:extLst>
              <a:ext uri="{FF2B5EF4-FFF2-40B4-BE49-F238E27FC236}">
                <a16:creationId xmlns:a16="http://schemas.microsoft.com/office/drawing/2014/main" id="{102E4235-1D94-B0B0-97E6-75498170299E}"/>
              </a:ext>
            </a:extLst>
          </p:cNvPr>
          <p:cNvSpPr>
            <a:spLocks noGrp="1"/>
          </p:cNvSpPr>
          <p:nvPr>
            <p:ph type="dgm" sz="quarter" idx="11"/>
          </p:nvPr>
        </p:nvSpPr>
        <p:spPr>
          <a:xfrm>
            <a:off x="11228400" y="399599"/>
            <a:ext cx="497477" cy="647783"/>
          </a:xfrm>
          <a:blipFill>
            <a:blip r:embed="rId2">
              <a:extLst>
                <a:ext uri="{96DAC541-7B7A-43D3-8B79-37D633B846F1}">
                  <asvg:svgBlip xmlns:asvg="http://schemas.microsoft.com/office/drawing/2016/SVG/main" r:embed="rId3"/>
                </a:ext>
              </a:extLst>
            </a:blip>
            <a:stretch>
              <a:fillRect/>
            </a:stretch>
          </a:blipFill>
        </p:spPr>
        <p:txBody>
          <a:bodyPr/>
          <a:lstStyle>
            <a:lvl1pPr>
              <a:defRPr sz="100">
                <a:noFill/>
              </a:defRPr>
            </a:lvl1pPr>
          </a:lstStyle>
          <a:p>
            <a:r>
              <a:rPr lang="en-GB"/>
              <a:t>Click icon to add SmartArt graphic</a:t>
            </a:r>
            <a:endParaRPr lang="de-CH"/>
          </a:p>
        </p:txBody>
      </p:sp>
      <p:sp>
        <p:nvSpPr>
          <p:cNvPr id="6" name="Textplatzhalter 4">
            <a:extLst>
              <a:ext uri="{FF2B5EF4-FFF2-40B4-BE49-F238E27FC236}">
                <a16:creationId xmlns:a16="http://schemas.microsoft.com/office/drawing/2014/main" id="{53D8AFA1-041C-D431-55FA-3EA3AEA6CFFE}"/>
              </a:ext>
            </a:extLst>
          </p:cNvPr>
          <p:cNvSpPr>
            <a:spLocks noGrp="1"/>
          </p:cNvSpPr>
          <p:nvPr>
            <p:ph type="body" sz="quarter" idx="13" hasCustomPrompt="1"/>
          </p:nvPr>
        </p:nvSpPr>
        <p:spPr>
          <a:xfrm>
            <a:off x="937200" y="5160142"/>
            <a:ext cx="10317600" cy="842153"/>
          </a:xfrm>
        </p:spPr>
        <p:txBody>
          <a:bodyPr anchor="t"/>
          <a:lstStyle>
            <a:lvl1pPr marL="0" indent="0" algn="ctr">
              <a:lnSpc>
                <a:spcPct val="100000"/>
              </a:lnSpc>
              <a:spcBef>
                <a:spcPts val="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1pPr>
            <a:lvl2pPr marL="0" indent="0" algn="ctr">
              <a:lnSpc>
                <a:spcPct val="100000"/>
              </a:lnSpc>
              <a:spcBef>
                <a:spcPts val="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ctr">
              <a:lnSpc>
                <a:spcPct val="100000"/>
              </a:lnSpc>
              <a:spcBef>
                <a:spcPts val="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ctr">
              <a:lnSpc>
                <a:spcPct val="100000"/>
              </a:lnSpc>
              <a:spcBef>
                <a:spcPts val="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ctr">
              <a:lnSpc>
                <a:spcPct val="100000"/>
              </a:lnSpc>
              <a:spcBef>
                <a:spcPts val="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ctr">
              <a:lnSpc>
                <a:spcPct val="100000"/>
              </a:lnSpc>
              <a:spcBef>
                <a:spcPts val="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ctr">
              <a:lnSpc>
                <a:spcPct val="100000"/>
              </a:lnSpc>
              <a:spcBef>
                <a:spcPts val="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ctr">
              <a:lnSpc>
                <a:spcPct val="100000"/>
              </a:lnSpc>
              <a:spcBef>
                <a:spcPts val="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ctr">
              <a:lnSpc>
                <a:spcPct val="100000"/>
              </a:lnSpc>
              <a:spcBef>
                <a:spcPts val="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Author</a:t>
            </a:r>
          </a:p>
          <a:p>
            <a:pPr lvl="1"/>
            <a:endParaRPr lang="de-DE" dirty="0"/>
          </a:p>
        </p:txBody>
      </p:sp>
      <p:sp>
        <p:nvSpPr>
          <p:cNvPr id="2" name="Date Placeholder 3">
            <a:extLst>
              <a:ext uri="{FF2B5EF4-FFF2-40B4-BE49-F238E27FC236}">
                <a16:creationId xmlns:a16="http://schemas.microsoft.com/office/drawing/2014/main" id="{304CFC0D-F6B8-6E72-2F7D-4098080247EE}"/>
              </a:ext>
            </a:extLst>
          </p:cNvPr>
          <p:cNvSpPr>
            <a:spLocks noGrp="1"/>
          </p:cNvSpPr>
          <p:nvPr>
            <p:ph type="dt" sz="half" idx="2"/>
          </p:nvPr>
        </p:nvSpPr>
        <p:spPr>
          <a:xfrm rot="16200000">
            <a:off x="9213585" y="3557170"/>
            <a:ext cx="5333530"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ESO PUBLIC</a:t>
            </a:r>
            <a:endParaRPr lang="en-GB" noProof="0" dirty="0"/>
          </a:p>
        </p:txBody>
      </p:sp>
      <p:sp>
        <p:nvSpPr>
          <p:cNvPr id="8" name="Slide Number Placeholder 5">
            <a:extLst>
              <a:ext uri="{FF2B5EF4-FFF2-40B4-BE49-F238E27FC236}">
                <a16:creationId xmlns:a16="http://schemas.microsoft.com/office/drawing/2014/main" id="{E22FAA5C-4C5C-25C0-8AA2-1268DF92F349}"/>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11311417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Quote+WB">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70803D47-E512-EF06-12E2-B7C74415E86B}"/>
              </a:ext>
            </a:extLst>
          </p:cNvPr>
          <p:cNvGraphicFramePr>
            <a:graphicFrameLocks noChangeAspect="1"/>
          </p:cNvGraphicFramePr>
          <p:nvPr userDrawn="1">
            <p:custDataLst>
              <p:tags r:id="rId1"/>
            </p:custDataLst>
            <p:extLst>
              <p:ext uri="{D42A27DB-BD31-4B8C-83A1-F6EECF244321}">
                <p14:modId xmlns:p14="http://schemas.microsoft.com/office/powerpoint/2010/main" val="37329194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7DD711C6-3575-E329-8DF2-78A22FB75CF7}"/>
              </a:ext>
            </a:extLst>
          </p:cNvPr>
          <p:cNvSpPr>
            <a:spLocks noGrp="1"/>
          </p:cNvSpPr>
          <p:nvPr>
            <p:ph type="title" hasCustomPrompt="1"/>
          </p:nvPr>
        </p:nvSpPr>
        <p:spPr>
          <a:xfrm>
            <a:off x="4687888" y="409433"/>
            <a:ext cx="6096000" cy="5511942"/>
          </a:xfrm>
        </p:spPr>
        <p:txBody>
          <a:bodyPr vert="horz" anchor="ctr"/>
          <a:lstStyle>
            <a:lvl1pPr>
              <a:lnSpc>
                <a:spcPct val="120000"/>
              </a:lnSpc>
              <a:defRPr b="0" i="1">
                <a:solidFill>
                  <a:schemeClr val="bg2"/>
                </a:solidFill>
                <a:latin typeface="Georgia" panose="02040502050405020303" pitchFamily="18" charset="0"/>
              </a:defRPr>
            </a:lvl1pPr>
          </a:lstStyle>
          <a:p>
            <a:r>
              <a:rPr lang="en-GB" noProof="0" dirty="0"/>
              <a:t>Quote, Georgia, Italic, 30 pt</a:t>
            </a:r>
            <a:br>
              <a:rPr lang="en-GB" noProof="0" dirty="0"/>
            </a:br>
            <a:r>
              <a:rPr lang="en-GB" noProof="0" dirty="0"/>
              <a:t>No more than 5 lines of text</a:t>
            </a:r>
          </a:p>
        </p:txBody>
      </p:sp>
      <p:sp>
        <p:nvSpPr>
          <p:cNvPr id="3" name="Fußzeilenplatzhalter 2">
            <a:extLst>
              <a:ext uri="{FF2B5EF4-FFF2-40B4-BE49-F238E27FC236}">
                <a16:creationId xmlns:a16="http://schemas.microsoft.com/office/drawing/2014/main" id="{4D1A2CCA-096A-39D7-4AD8-5CC50BA94574}"/>
              </a:ext>
            </a:extLst>
          </p:cNvPr>
          <p:cNvSpPr>
            <a:spLocks noGrp="1"/>
          </p:cNvSpPr>
          <p:nvPr>
            <p:ph type="ftr" sz="quarter" idx="10"/>
          </p:nvPr>
        </p:nvSpPr>
        <p:spPr/>
        <p:txBody>
          <a:bodyPr/>
          <a:lstStyle/>
          <a:p>
            <a:r>
              <a:rPr lang="en-US" dirty="0" err="1"/>
              <a:t>M.Accardo</a:t>
            </a:r>
            <a:r>
              <a:rPr lang="en-US" noProof="0" dirty="0"/>
              <a:t>, November 25th - 28th, Instrument Control Systems 2024</a:t>
            </a:r>
            <a:endParaRPr lang="en-GB" i="1" noProof="0" dirty="0"/>
          </a:p>
        </p:txBody>
      </p:sp>
      <p:sp>
        <p:nvSpPr>
          <p:cNvPr id="10" name="Bildplatzhalter 9">
            <a:extLst>
              <a:ext uri="{FF2B5EF4-FFF2-40B4-BE49-F238E27FC236}">
                <a16:creationId xmlns:a16="http://schemas.microsoft.com/office/drawing/2014/main" id="{EE650F25-37DB-98E4-5CF8-2CAC2449D2D7}"/>
              </a:ext>
            </a:extLst>
          </p:cNvPr>
          <p:cNvSpPr>
            <a:spLocks noGrp="1"/>
          </p:cNvSpPr>
          <p:nvPr>
            <p:ph type="pic" sz="quarter" idx="12" hasCustomPrompt="1"/>
          </p:nvPr>
        </p:nvSpPr>
        <p:spPr>
          <a:xfrm>
            <a:off x="918312" y="1843109"/>
            <a:ext cx="2828529" cy="2829600"/>
          </a:xfrm>
          <a:prstGeom prst="ellipse">
            <a:avLst/>
          </a:prstGeom>
          <a:solidFill>
            <a:srgbClr val="D2108D"/>
          </a:solidFill>
        </p:spPr>
        <p:txBody>
          <a:bodyPr anchor="t"/>
          <a:lstStyle>
            <a:lvl1pPr algn="ctr">
              <a:defRPr sz="1000">
                <a:solidFill>
                  <a:schemeClr val="bg1"/>
                </a:solidFill>
              </a:defRPr>
            </a:lvl1pPr>
          </a:lstStyle>
          <a:p>
            <a:r>
              <a:rPr lang="de-CH"/>
              <a:t>Image Placeholder</a:t>
            </a:r>
          </a:p>
        </p:txBody>
      </p:sp>
      <p:sp>
        <p:nvSpPr>
          <p:cNvPr id="20" name="Textplatzhalter 4">
            <a:extLst>
              <a:ext uri="{FF2B5EF4-FFF2-40B4-BE49-F238E27FC236}">
                <a16:creationId xmlns:a16="http://schemas.microsoft.com/office/drawing/2014/main" id="{B5697DE0-7583-A41A-F976-2471323140F6}"/>
              </a:ext>
            </a:extLst>
          </p:cNvPr>
          <p:cNvSpPr>
            <a:spLocks noGrp="1"/>
          </p:cNvSpPr>
          <p:nvPr>
            <p:ph type="body" sz="quarter" idx="13" hasCustomPrompt="1"/>
          </p:nvPr>
        </p:nvSpPr>
        <p:spPr>
          <a:xfrm>
            <a:off x="936625" y="5002125"/>
            <a:ext cx="2791902" cy="919250"/>
          </a:xfrm>
        </p:spPr>
        <p:txBody>
          <a:bodyPr/>
          <a:lstStyle>
            <a:lvl1pPr marL="0" indent="0" algn="ctr">
              <a:lnSpc>
                <a:spcPct val="100000"/>
              </a:lnSpc>
              <a:spcBef>
                <a:spcPts val="600"/>
              </a:spcBef>
              <a:buFont typeface="Arial" panose="020B0604020202020204" pitchFamily="34" charset="0"/>
              <a:buNone/>
              <a:defRPr sz="1500" b="1">
                <a:solidFill>
                  <a:schemeClr val="tx1"/>
                </a:solidFill>
              </a:defRPr>
            </a:lvl1pPr>
            <a:lvl2pPr marL="0" indent="0" algn="ctr">
              <a:lnSpc>
                <a:spcPct val="100000"/>
              </a:lnSpc>
              <a:spcBef>
                <a:spcPts val="600"/>
              </a:spcBef>
              <a:buNone/>
              <a:defRPr sz="1500" b="0">
                <a:solidFill>
                  <a:schemeClr val="tx1"/>
                </a:solidFill>
              </a:defRPr>
            </a:lvl2pPr>
            <a:lvl3pPr marL="0" indent="0" algn="ctr">
              <a:lnSpc>
                <a:spcPct val="100000"/>
              </a:lnSpc>
              <a:spcBef>
                <a:spcPts val="600"/>
              </a:spcBef>
              <a:buNone/>
              <a:defRPr sz="1280" b="0">
                <a:solidFill>
                  <a:schemeClr val="tx1"/>
                </a:solidFill>
              </a:defRPr>
            </a:lvl3pPr>
            <a:lvl4pPr marL="0" indent="0" algn="ctr">
              <a:lnSpc>
                <a:spcPct val="100000"/>
              </a:lnSpc>
              <a:spcBef>
                <a:spcPts val="600"/>
              </a:spcBef>
              <a:buFont typeface="Arial" panose="020B0604020202020204" pitchFamily="34" charset="0"/>
              <a:buNone/>
              <a:defRPr sz="1280" b="0">
                <a:solidFill>
                  <a:schemeClr val="tx1"/>
                </a:solidFill>
              </a:defRPr>
            </a:lvl4pPr>
            <a:lvl5pPr marL="0" indent="0" algn="ctr">
              <a:lnSpc>
                <a:spcPct val="100000"/>
              </a:lnSpc>
              <a:spcBef>
                <a:spcPts val="600"/>
              </a:spcBef>
              <a:buNone/>
              <a:defRPr sz="1280" b="0">
                <a:solidFill>
                  <a:schemeClr val="tx1"/>
                </a:solidFill>
              </a:defRPr>
            </a:lvl5pPr>
            <a:lvl6pPr marL="0" indent="0" algn="ctr">
              <a:lnSpc>
                <a:spcPct val="100000"/>
              </a:lnSpc>
              <a:spcBef>
                <a:spcPts val="600"/>
              </a:spcBef>
              <a:buNone/>
              <a:defRPr sz="1280" b="0">
                <a:solidFill>
                  <a:schemeClr val="tx1"/>
                </a:solidFill>
              </a:defRPr>
            </a:lvl6pPr>
            <a:lvl7pPr marL="0" indent="0" algn="ctr">
              <a:lnSpc>
                <a:spcPct val="100000"/>
              </a:lnSpc>
              <a:spcBef>
                <a:spcPts val="600"/>
              </a:spcBef>
              <a:buFont typeface="Arial" panose="020B0604020202020204" pitchFamily="34" charset="0"/>
              <a:buNone/>
              <a:defRPr sz="1280" b="0">
                <a:solidFill>
                  <a:schemeClr val="tx1"/>
                </a:solidFill>
              </a:defRPr>
            </a:lvl7pPr>
            <a:lvl8pPr marL="0" indent="0" algn="ctr">
              <a:lnSpc>
                <a:spcPct val="100000"/>
              </a:lnSpc>
              <a:spcBef>
                <a:spcPts val="600"/>
              </a:spcBef>
              <a:buFont typeface="Arial" panose="020B0604020202020204" pitchFamily="34" charset="0"/>
              <a:buNone/>
              <a:defRPr sz="1280" b="0">
                <a:solidFill>
                  <a:schemeClr val="tx1"/>
                </a:solidFill>
              </a:defRPr>
            </a:lvl8pPr>
            <a:lvl9pPr marL="0" indent="0" algn="ctr">
              <a:lnSpc>
                <a:spcPct val="100000"/>
              </a:lnSpc>
              <a:spcBef>
                <a:spcPts val="600"/>
              </a:spcBef>
              <a:buFont typeface="Arial" panose="020B0604020202020204" pitchFamily="34" charset="0"/>
              <a:buNone/>
              <a:defRPr sz="1280" b="0" i="0">
                <a:solidFill>
                  <a:schemeClr val="tx1"/>
                </a:solidFill>
                <a:latin typeface="+mn-lt"/>
              </a:defRPr>
            </a:lvl9pPr>
          </a:lstStyle>
          <a:p>
            <a:pPr lvl="0"/>
            <a:r>
              <a:rPr lang="en-GB" noProof="0" dirty="0"/>
              <a:t>First Name Surname</a:t>
            </a:r>
          </a:p>
          <a:p>
            <a:pPr lvl="1"/>
            <a:r>
              <a:rPr lang="en-GB" noProof="0" dirty="0"/>
              <a:t>Position</a:t>
            </a:r>
          </a:p>
          <a:p>
            <a:pPr lvl="2"/>
            <a:endParaRPr lang="de-CH" dirty="0"/>
          </a:p>
        </p:txBody>
      </p:sp>
      <p:sp>
        <p:nvSpPr>
          <p:cNvPr id="4" name="Date Placeholder 3">
            <a:extLst>
              <a:ext uri="{FF2B5EF4-FFF2-40B4-BE49-F238E27FC236}">
                <a16:creationId xmlns:a16="http://schemas.microsoft.com/office/drawing/2014/main" id="{C3765739-CD2F-8DC7-5976-CD1FE8BF355E}"/>
              </a:ext>
            </a:extLst>
          </p:cNvPr>
          <p:cNvSpPr>
            <a:spLocks noGrp="1"/>
          </p:cNvSpPr>
          <p:nvPr>
            <p:ph type="dt" sz="half" idx="2"/>
          </p:nvPr>
        </p:nvSpPr>
        <p:spPr>
          <a:xfrm rot="16200000">
            <a:off x="9206579" y="3558941"/>
            <a:ext cx="5347541"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7" name="Slide Number Placeholder 5">
            <a:extLst>
              <a:ext uri="{FF2B5EF4-FFF2-40B4-BE49-F238E27FC236}">
                <a16:creationId xmlns:a16="http://schemas.microsoft.com/office/drawing/2014/main" id="{DCAD787F-CA08-939C-59CD-57F8A27451E0}"/>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210508817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mall Quote+IB">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9EC3DABE-D4E5-D351-963E-34FD93396B7C}"/>
              </a:ext>
            </a:extLst>
          </p:cNvPr>
          <p:cNvGraphicFramePr>
            <a:graphicFrameLocks noChangeAspect="1"/>
          </p:cNvGraphicFramePr>
          <p:nvPr userDrawn="1">
            <p:custDataLst>
              <p:tags r:id="rId1"/>
            </p:custDataLst>
            <p:extLst>
              <p:ext uri="{D42A27DB-BD31-4B8C-83A1-F6EECF244321}">
                <p14:modId xmlns:p14="http://schemas.microsoft.com/office/powerpoint/2010/main" val="18013665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7DD711C6-3575-E329-8DF2-78A22FB75CF7}"/>
              </a:ext>
            </a:extLst>
          </p:cNvPr>
          <p:cNvSpPr>
            <a:spLocks noGrp="1"/>
          </p:cNvSpPr>
          <p:nvPr>
            <p:ph type="title" hasCustomPrompt="1"/>
          </p:nvPr>
        </p:nvSpPr>
        <p:spPr>
          <a:xfrm>
            <a:off x="937200" y="4012442"/>
            <a:ext cx="10317600" cy="832513"/>
          </a:xfrm>
        </p:spPr>
        <p:txBody>
          <a:bodyPr vert="horz" anchor="b"/>
          <a:lstStyle>
            <a:lvl1pPr algn="ctr">
              <a:lnSpc>
                <a:spcPct val="120000"/>
              </a:lnSpc>
              <a:defRPr b="0" i="1">
                <a:solidFill>
                  <a:schemeClr val="bg2"/>
                </a:solidFill>
                <a:latin typeface="Georgia" panose="02040502050405020303" pitchFamily="18" charset="0"/>
              </a:defRPr>
            </a:lvl1pPr>
          </a:lstStyle>
          <a:p>
            <a:r>
              <a:rPr lang="en-GB" noProof="0" dirty="0"/>
              <a:t>Short Quote, Georgia, Italic, 30 pt</a:t>
            </a:r>
          </a:p>
        </p:txBody>
      </p:sp>
      <p:sp>
        <p:nvSpPr>
          <p:cNvPr id="10" name="Bildplatzhalter 9">
            <a:extLst>
              <a:ext uri="{FF2B5EF4-FFF2-40B4-BE49-F238E27FC236}">
                <a16:creationId xmlns:a16="http://schemas.microsoft.com/office/drawing/2014/main" id="{EE650F25-37DB-98E4-5CF8-2CAC2449D2D7}"/>
              </a:ext>
            </a:extLst>
          </p:cNvPr>
          <p:cNvSpPr>
            <a:spLocks noGrp="1"/>
          </p:cNvSpPr>
          <p:nvPr>
            <p:ph type="pic" sz="quarter" idx="12" hasCustomPrompt="1"/>
          </p:nvPr>
        </p:nvSpPr>
        <p:spPr>
          <a:xfrm>
            <a:off x="4681736" y="1065186"/>
            <a:ext cx="2828529" cy="2829600"/>
          </a:xfrm>
          <a:prstGeom prst="ellipse">
            <a:avLst/>
          </a:prstGeom>
          <a:solidFill>
            <a:srgbClr val="D2108D"/>
          </a:solidFill>
        </p:spPr>
        <p:txBody>
          <a:bodyPr anchor="t"/>
          <a:lstStyle>
            <a:lvl1pPr algn="ctr">
              <a:defRPr sz="1000">
                <a:solidFill>
                  <a:schemeClr val="bg1"/>
                </a:solidFill>
              </a:defRPr>
            </a:lvl1pPr>
          </a:lstStyle>
          <a:p>
            <a:r>
              <a:rPr lang="de-CH"/>
              <a:t>Image Placeholder</a:t>
            </a:r>
          </a:p>
        </p:txBody>
      </p:sp>
      <p:sp>
        <p:nvSpPr>
          <p:cNvPr id="20" name="Textplatzhalter 4">
            <a:extLst>
              <a:ext uri="{FF2B5EF4-FFF2-40B4-BE49-F238E27FC236}">
                <a16:creationId xmlns:a16="http://schemas.microsoft.com/office/drawing/2014/main" id="{B5697DE0-7583-A41A-F976-2471323140F6}"/>
              </a:ext>
            </a:extLst>
          </p:cNvPr>
          <p:cNvSpPr>
            <a:spLocks noGrp="1"/>
          </p:cNvSpPr>
          <p:nvPr>
            <p:ph type="body" sz="quarter" idx="13" hasCustomPrompt="1"/>
          </p:nvPr>
        </p:nvSpPr>
        <p:spPr>
          <a:xfrm>
            <a:off x="4681736" y="5513697"/>
            <a:ext cx="2828529" cy="596780"/>
          </a:xfrm>
        </p:spPr>
        <p:txBody>
          <a:bodyPr/>
          <a:lstStyle>
            <a:lvl1pPr marL="0" indent="0" algn="ctr">
              <a:lnSpc>
                <a:spcPct val="100000"/>
              </a:lnSpc>
              <a:spcBef>
                <a:spcPts val="600"/>
              </a:spcBef>
              <a:buFont typeface="Arial" panose="020B0604020202020204" pitchFamily="34" charset="0"/>
              <a:buNone/>
              <a:defRPr sz="1500" b="1">
                <a:solidFill>
                  <a:schemeClr val="tx1"/>
                </a:solidFill>
              </a:defRPr>
            </a:lvl1pPr>
            <a:lvl2pPr marL="0" indent="0" algn="ctr">
              <a:lnSpc>
                <a:spcPct val="100000"/>
              </a:lnSpc>
              <a:spcBef>
                <a:spcPts val="600"/>
              </a:spcBef>
              <a:buNone/>
              <a:defRPr sz="1500" b="0">
                <a:solidFill>
                  <a:schemeClr val="tx1"/>
                </a:solidFill>
              </a:defRPr>
            </a:lvl2pPr>
            <a:lvl3pPr marL="0" indent="0" algn="ctr">
              <a:lnSpc>
                <a:spcPct val="100000"/>
              </a:lnSpc>
              <a:spcBef>
                <a:spcPts val="600"/>
              </a:spcBef>
              <a:buNone/>
              <a:defRPr sz="1280" b="0">
                <a:solidFill>
                  <a:schemeClr val="tx1"/>
                </a:solidFill>
              </a:defRPr>
            </a:lvl3pPr>
            <a:lvl4pPr marL="0" indent="0" algn="ctr">
              <a:lnSpc>
                <a:spcPct val="100000"/>
              </a:lnSpc>
              <a:spcBef>
                <a:spcPts val="600"/>
              </a:spcBef>
              <a:buFont typeface="Arial" panose="020B0604020202020204" pitchFamily="34" charset="0"/>
              <a:buNone/>
              <a:defRPr sz="1280" b="0">
                <a:solidFill>
                  <a:schemeClr val="tx1"/>
                </a:solidFill>
              </a:defRPr>
            </a:lvl4pPr>
            <a:lvl5pPr marL="0" indent="0" algn="ctr">
              <a:lnSpc>
                <a:spcPct val="100000"/>
              </a:lnSpc>
              <a:spcBef>
                <a:spcPts val="600"/>
              </a:spcBef>
              <a:buNone/>
              <a:defRPr sz="1280" b="0">
                <a:solidFill>
                  <a:schemeClr val="tx1"/>
                </a:solidFill>
              </a:defRPr>
            </a:lvl5pPr>
            <a:lvl6pPr marL="0" indent="0" algn="ctr">
              <a:lnSpc>
                <a:spcPct val="100000"/>
              </a:lnSpc>
              <a:spcBef>
                <a:spcPts val="600"/>
              </a:spcBef>
              <a:buNone/>
              <a:defRPr sz="1280" b="0">
                <a:solidFill>
                  <a:schemeClr val="tx1"/>
                </a:solidFill>
              </a:defRPr>
            </a:lvl6pPr>
            <a:lvl7pPr marL="0" indent="0" algn="ctr">
              <a:lnSpc>
                <a:spcPct val="100000"/>
              </a:lnSpc>
              <a:spcBef>
                <a:spcPts val="600"/>
              </a:spcBef>
              <a:buFont typeface="Arial" panose="020B0604020202020204" pitchFamily="34" charset="0"/>
              <a:buNone/>
              <a:defRPr sz="1280" b="0">
                <a:solidFill>
                  <a:schemeClr val="tx1"/>
                </a:solidFill>
              </a:defRPr>
            </a:lvl7pPr>
            <a:lvl8pPr marL="0" indent="0" algn="ctr">
              <a:lnSpc>
                <a:spcPct val="100000"/>
              </a:lnSpc>
              <a:spcBef>
                <a:spcPts val="600"/>
              </a:spcBef>
              <a:buFont typeface="Arial" panose="020B0604020202020204" pitchFamily="34" charset="0"/>
              <a:buNone/>
              <a:defRPr sz="1280" b="0">
                <a:solidFill>
                  <a:schemeClr val="tx1"/>
                </a:solidFill>
              </a:defRPr>
            </a:lvl8pPr>
            <a:lvl9pPr marL="0" indent="0" algn="ctr">
              <a:lnSpc>
                <a:spcPct val="100000"/>
              </a:lnSpc>
              <a:spcBef>
                <a:spcPts val="600"/>
              </a:spcBef>
              <a:buFont typeface="Arial" panose="020B0604020202020204" pitchFamily="34" charset="0"/>
              <a:buNone/>
              <a:defRPr sz="1280" b="0" i="0">
                <a:solidFill>
                  <a:schemeClr val="tx1"/>
                </a:solidFill>
                <a:latin typeface="+mn-lt"/>
              </a:defRPr>
            </a:lvl9pPr>
          </a:lstStyle>
          <a:p>
            <a:pPr lvl="0"/>
            <a:r>
              <a:rPr lang="en-GB" noProof="0" dirty="0"/>
              <a:t>First Name Surname</a:t>
            </a:r>
          </a:p>
          <a:p>
            <a:pPr lvl="1"/>
            <a:r>
              <a:rPr lang="en-GB" noProof="0" dirty="0"/>
              <a:t>Position</a:t>
            </a:r>
          </a:p>
          <a:p>
            <a:pPr lvl="2"/>
            <a:endParaRPr lang="de-CH" dirty="0"/>
          </a:p>
        </p:txBody>
      </p:sp>
      <p:cxnSp>
        <p:nvCxnSpPr>
          <p:cNvPr id="5" name="Gerader Verbinder 4">
            <a:extLst>
              <a:ext uri="{FF2B5EF4-FFF2-40B4-BE49-F238E27FC236}">
                <a16:creationId xmlns:a16="http://schemas.microsoft.com/office/drawing/2014/main" id="{8C43B717-B5B8-6114-C8A3-4E3DC6E2F403}"/>
              </a:ext>
            </a:extLst>
          </p:cNvPr>
          <p:cNvCxnSpPr/>
          <p:nvPr userDrawn="1"/>
        </p:nvCxnSpPr>
        <p:spPr>
          <a:xfrm>
            <a:off x="5376000" y="5179326"/>
            <a:ext cx="144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ußzeilenplatzhalter 3">
            <a:extLst>
              <a:ext uri="{FF2B5EF4-FFF2-40B4-BE49-F238E27FC236}">
                <a16:creationId xmlns:a16="http://schemas.microsoft.com/office/drawing/2014/main" id="{1F2DA2F4-6869-963F-1C8F-DC9A296EE591}"/>
              </a:ext>
            </a:extLst>
          </p:cNvPr>
          <p:cNvSpPr>
            <a:spLocks noGrp="1"/>
          </p:cNvSpPr>
          <p:nvPr>
            <p:ph type="ftr" sz="quarter" idx="14"/>
          </p:nvPr>
        </p:nvSpPr>
        <p:spPr/>
        <p:txBody>
          <a:bodyPr/>
          <a:lstStyle/>
          <a:p>
            <a:r>
              <a:rPr lang="en-US" dirty="0" err="1"/>
              <a:t>M.Accardo</a:t>
            </a:r>
            <a:r>
              <a:rPr lang="en-US" noProof="0" dirty="0"/>
              <a:t>, November 25th - 28th, Instrument Control Systems 2024</a:t>
            </a:r>
            <a:endParaRPr lang="en-GB" i="1" noProof="0" dirty="0"/>
          </a:p>
        </p:txBody>
      </p:sp>
      <p:sp>
        <p:nvSpPr>
          <p:cNvPr id="3" name="Date Placeholder 3">
            <a:extLst>
              <a:ext uri="{FF2B5EF4-FFF2-40B4-BE49-F238E27FC236}">
                <a16:creationId xmlns:a16="http://schemas.microsoft.com/office/drawing/2014/main" id="{D24734D8-8B07-78D5-43B8-8F1E5049E5F1}"/>
              </a:ext>
            </a:extLst>
          </p:cNvPr>
          <p:cNvSpPr>
            <a:spLocks noGrp="1"/>
          </p:cNvSpPr>
          <p:nvPr>
            <p:ph type="dt" sz="half" idx="2"/>
          </p:nvPr>
        </p:nvSpPr>
        <p:spPr>
          <a:xfrm rot="16200000">
            <a:off x="9218099" y="3570460"/>
            <a:ext cx="5324502"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8" name="Slide Number Placeholder 5">
            <a:extLst>
              <a:ext uri="{FF2B5EF4-FFF2-40B4-BE49-F238E27FC236}">
                <a16:creationId xmlns:a16="http://schemas.microsoft.com/office/drawing/2014/main" id="{C8CCC7B4-F4B9-6134-9B2E-4BEA839EA568}"/>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10452624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chemeClr val="tx2"/>
        </a:solidFill>
        <a:effectLst/>
      </p:bgPr>
    </p:bg>
    <p:spTree>
      <p:nvGrpSpPr>
        <p:cNvPr id="1" name=""/>
        <p:cNvGrpSpPr/>
        <p:nvPr/>
      </p:nvGrpSpPr>
      <p:grpSpPr>
        <a:xfrm>
          <a:off x="0" y="0"/>
          <a:ext cx="0" cy="0"/>
          <a:chOff x="0" y="0"/>
          <a:chExt cx="0" cy="0"/>
        </a:xfrm>
      </p:grpSpPr>
      <p:graphicFrame>
        <p:nvGraphicFramePr>
          <p:cNvPr id="9" name="Objekt 8" hidden="1">
            <a:extLst>
              <a:ext uri="{FF2B5EF4-FFF2-40B4-BE49-F238E27FC236}">
                <a16:creationId xmlns:a16="http://schemas.microsoft.com/office/drawing/2014/main" id="{91A3CC9D-C8AC-9800-39AE-668220846C2B}"/>
              </a:ext>
            </a:extLst>
          </p:cNvPr>
          <p:cNvGraphicFramePr>
            <a:graphicFrameLocks noChangeAspect="1"/>
          </p:cNvGraphicFramePr>
          <p:nvPr userDrawn="1">
            <p:custDataLst>
              <p:tags r:id="rId1"/>
            </p:custDataLst>
            <p:extLst>
              <p:ext uri="{D42A27DB-BD31-4B8C-83A1-F6EECF244321}">
                <p14:modId xmlns:p14="http://schemas.microsoft.com/office/powerpoint/2010/main" val="39643838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E956317E-20F6-4DD1-F84D-E40AE39EE331}"/>
              </a:ext>
            </a:extLst>
          </p:cNvPr>
          <p:cNvSpPr>
            <a:spLocks noGrp="1"/>
          </p:cNvSpPr>
          <p:nvPr>
            <p:ph type="ctrTitle" hasCustomPrompt="1"/>
          </p:nvPr>
        </p:nvSpPr>
        <p:spPr>
          <a:xfrm>
            <a:off x="937200" y="1577976"/>
            <a:ext cx="10317600" cy="892270"/>
          </a:xfrm>
        </p:spPr>
        <p:txBody>
          <a:bodyPr vert="horz" anchor="b"/>
          <a:lstStyle>
            <a:lvl1pPr algn="ctr">
              <a:lnSpc>
                <a:spcPct val="100000"/>
              </a:lnSpc>
              <a:defRPr sz="4000">
                <a:solidFill>
                  <a:schemeClr val="bg1"/>
                </a:solidFill>
              </a:defRPr>
            </a:lvl1pPr>
          </a:lstStyle>
          <a:p>
            <a:r>
              <a:rPr lang="en-GB" noProof="0" dirty="0"/>
              <a:t>Thank you!</a:t>
            </a:r>
          </a:p>
        </p:txBody>
      </p:sp>
      <p:sp>
        <p:nvSpPr>
          <p:cNvPr id="3" name="Untertitel 2">
            <a:extLst>
              <a:ext uri="{FF2B5EF4-FFF2-40B4-BE49-F238E27FC236}">
                <a16:creationId xmlns:a16="http://schemas.microsoft.com/office/drawing/2014/main" id="{A7200802-0D82-2861-8BEB-447967F5568E}"/>
              </a:ext>
            </a:extLst>
          </p:cNvPr>
          <p:cNvSpPr>
            <a:spLocks noGrp="1"/>
          </p:cNvSpPr>
          <p:nvPr>
            <p:ph type="subTitle" idx="1" hasCustomPrompt="1"/>
          </p:nvPr>
        </p:nvSpPr>
        <p:spPr>
          <a:xfrm>
            <a:off x="937200" y="3477296"/>
            <a:ext cx="10317600" cy="1789740"/>
          </a:xfrm>
        </p:spPr>
        <p:txBody>
          <a:bodyPr/>
          <a:lstStyle>
            <a:lvl1pPr marL="0" indent="0" algn="ctr">
              <a:lnSpc>
                <a:spcPct val="111000"/>
              </a:lnSpc>
              <a:buNone/>
              <a:defRPr sz="1800" b="1" i="0">
                <a:solidFill>
                  <a:schemeClr val="bg1"/>
                </a:solidFill>
                <a:latin typeface="+mn-lt"/>
              </a:defRPr>
            </a:lvl1pPr>
            <a:lvl2pPr marL="0" indent="0" algn="ctr">
              <a:lnSpc>
                <a:spcPct val="111000"/>
              </a:lnSpc>
              <a:buNone/>
              <a:defRPr sz="1800" b="1" i="0">
                <a:solidFill>
                  <a:schemeClr val="bg1"/>
                </a:solidFill>
                <a:latin typeface="+mn-lt"/>
              </a:defRPr>
            </a:lvl2pPr>
            <a:lvl3pPr marL="0" indent="0" algn="ctr">
              <a:lnSpc>
                <a:spcPct val="111000"/>
              </a:lnSpc>
              <a:buNone/>
              <a:defRPr sz="1800" b="1" i="0">
                <a:solidFill>
                  <a:schemeClr val="bg1"/>
                </a:solidFill>
                <a:latin typeface="+mn-lt"/>
              </a:defRPr>
            </a:lvl3pPr>
            <a:lvl4pPr marL="0" indent="0" algn="ctr">
              <a:lnSpc>
                <a:spcPct val="111000"/>
              </a:lnSpc>
              <a:buNone/>
              <a:defRPr sz="1800" b="1" i="0">
                <a:solidFill>
                  <a:schemeClr val="bg1"/>
                </a:solidFill>
                <a:latin typeface="+mn-lt"/>
              </a:defRPr>
            </a:lvl4pPr>
            <a:lvl5pPr marL="0" indent="0" algn="ctr">
              <a:lnSpc>
                <a:spcPct val="111000"/>
              </a:lnSpc>
              <a:buNone/>
              <a:defRPr sz="1800" b="1" i="0">
                <a:solidFill>
                  <a:schemeClr val="bg1"/>
                </a:solidFill>
                <a:latin typeface="+mn-lt"/>
              </a:defRPr>
            </a:lvl5pPr>
            <a:lvl6pPr marL="0" indent="0" algn="ctr">
              <a:lnSpc>
                <a:spcPct val="111000"/>
              </a:lnSpc>
              <a:buNone/>
              <a:defRPr sz="1800" b="1" i="0">
                <a:solidFill>
                  <a:schemeClr val="bg1"/>
                </a:solidFill>
                <a:latin typeface="+mn-lt"/>
              </a:defRPr>
            </a:lvl6pPr>
            <a:lvl7pPr marL="0" indent="0" algn="ctr">
              <a:lnSpc>
                <a:spcPct val="111000"/>
              </a:lnSpc>
              <a:buNone/>
              <a:defRPr sz="1800" b="1" i="0">
                <a:solidFill>
                  <a:schemeClr val="bg1"/>
                </a:solidFill>
                <a:latin typeface="+mn-lt"/>
              </a:defRPr>
            </a:lvl7pPr>
            <a:lvl8pPr marL="0" indent="0" algn="ctr">
              <a:lnSpc>
                <a:spcPct val="111000"/>
              </a:lnSpc>
              <a:buNone/>
              <a:defRPr sz="1800" b="1" i="0">
                <a:solidFill>
                  <a:schemeClr val="bg1"/>
                </a:solidFill>
                <a:latin typeface="+mn-lt"/>
              </a:defRPr>
            </a:lvl8pPr>
            <a:lvl9pPr marL="0" indent="0" algn="ctr">
              <a:lnSpc>
                <a:spcPct val="111000"/>
              </a:lnSpc>
              <a:buNone/>
              <a:defRPr sz="1800" b="1" i="0">
                <a:solidFill>
                  <a:schemeClr val="bg1"/>
                </a:solidFill>
                <a:latin typeface="+mn-lt"/>
              </a:defRPr>
            </a:lvl9pPr>
          </a:lstStyle>
          <a:p>
            <a:r>
              <a:rPr lang="en-GB" noProof="0" dirty="0"/>
              <a:t>Author’s information</a:t>
            </a:r>
          </a:p>
        </p:txBody>
      </p:sp>
      <p:sp>
        <p:nvSpPr>
          <p:cNvPr id="5" name="Fußzeilenplatzhalter 4">
            <a:extLst>
              <a:ext uri="{FF2B5EF4-FFF2-40B4-BE49-F238E27FC236}">
                <a16:creationId xmlns:a16="http://schemas.microsoft.com/office/drawing/2014/main" id="{6241F204-6F2D-454B-4B2A-5AE567FE2785}"/>
              </a:ext>
            </a:extLst>
          </p:cNvPr>
          <p:cNvSpPr>
            <a:spLocks noGrp="1"/>
          </p:cNvSpPr>
          <p:nvPr>
            <p:ph type="ftr" sz="quarter" idx="11"/>
          </p:nvPr>
        </p:nvSpPr>
        <p:spPr/>
        <p:txBody>
          <a:bodyPr/>
          <a:lstStyle>
            <a:lvl1pPr>
              <a:defRPr>
                <a:solidFill>
                  <a:schemeClr val="bg1"/>
                </a:solidFill>
              </a:defRPr>
            </a:lvl1pPr>
          </a:lstStyle>
          <a:p>
            <a:r>
              <a:rPr lang="en-US" dirty="0" err="1"/>
              <a:t>M.Accardo</a:t>
            </a:r>
            <a:r>
              <a:rPr lang="en-US" noProof="0" dirty="0"/>
              <a:t>, November 25th - 28th, Instrument Control Systems 2024</a:t>
            </a:r>
            <a:endParaRPr lang="en-GB" i="1" noProof="0" dirty="0"/>
          </a:p>
        </p:txBody>
      </p:sp>
      <p:cxnSp>
        <p:nvCxnSpPr>
          <p:cNvPr id="11" name="Gerader Verbinder 10">
            <a:extLst>
              <a:ext uri="{FF2B5EF4-FFF2-40B4-BE49-F238E27FC236}">
                <a16:creationId xmlns:a16="http://schemas.microsoft.com/office/drawing/2014/main" id="{E0057D23-33FB-CFEA-DDE7-F0911EE720DC}"/>
              </a:ext>
            </a:extLst>
          </p:cNvPr>
          <p:cNvCxnSpPr/>
          <p:nvPr userDrawn="1"/>
        </p:nvCxnSpPr>
        <p:spPr>
          <a:xfrm>
            <a:off x="4692001" y="2937675"/>
            <a:ext cx="2808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Gerader Verbinder 5">
            <a:extLst>
              <a:ext uri="{FF2B5EF4-FFF2-40B4-BE49-F238E27FC236}">
                <a16:creationId xmlns:a16="http://schemas.microsoft.com/office/drawing/2014/main" id="{A7184D4A-ABC6-73B7-3255-011F9072AA02}"/>
              </a:ext>
            </a:extLst>
          </p:cNvPr>
          <p:cNvCxnSpPr/>
          <p:nvPr userDrawn="1"/>
        </p:nvCxnSpPr>
        <p:spPr>
          <a:xfrm>
            <a:off x="0" y="6382322"/>
            <a:ext cx="6084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Grafik 3">
            <a:extLst>
              <a:ext uri="{FF2B5EF4-FFF2-40B4-BE49-F238E27FC236}">
                <a16:creationId xmlns:a16="http://schemas.microsoft.com/office/drawing/2014/main" id="{10BF81FC-50A5-9498-E3B5-98F185506036}"/>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228400" y="399600"/>
            <a:ext cx="497477" cy="647783"/>
          </a:xfrm>
          <a:prstGeom prst="rect">
            <a:avLst/>
          </a:prstGeom>
        </p:spPr>
      </p:pic>
      <p:sp>
        <p:nvSpPr>
          <p:cNvPr id="7" name="Date Placeholder 3">
            <a:extLst>
              <a:ext uri="{FF2B5EF4-FFF2-40B4-BE49-F238E27FC236}">
                <a16:creationId xmlns:a16="http://schemas.microsoft.com/office/drawing/2014/main" id="{3BACF552-8FB0-CAE7-0584-8327FAA9D384}"/>
              </a:ext>
            </a:extLst>
          </p:cNvPr>
          <p:cNvSpPr>
            <a:spLocks noGrp="1"/>
          </p:cNvSpPr>
          <p:nvPr>
            <p:ph type="dt" sz="half" idx="2"/>
          </p:nvPr>
        </p:nvSpPr>
        <p:spPr>
          <a:xfrm rot="16200000">
            <a:off x="9212880" y="3557876"/>
            <a:ext cx="5334939"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ESO PUBLIC</a:t>
            </a:r>
            <a:endParaRPr lang="en-GB" noProof="0" dirty="0"/>
          </a:p>
        </p:txBody>
      </p:sp>
      <p:sp>
        <p:nvSpPr>
          <p:cNvPr id="12" name="Slide Number Placeholder 5">
            <a:extLst>
              <a:ext uri="{FF2B5EF4-FFF2-40B4-BE49-F238E27FC236}">
                <a16:creationId xmlns:a16="http://schemas.microsoft.com/office/drawing/2014/main" id="{F7413DAC-6F2A-B640-BB3F-22EB0960CCE7}"/>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31772845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Connect with ESO">
    <p:spTree>
      <p:nvGrpSpPr>
        <p:cNvPr id="1" name=""/>
        <p:cNvGrpSpPr/>
        <p:nvPr/>
      </p:nvGrpSpPr>
      <p:grpSpPr>
        <a:xfrm>
          <a:off x="0" y="0"/>
          <a:ext cx="0" cy="0"/>
          <a:chOff x="0" y="0"/>
          <a:chExt cx="0" cy="0"/>
        </a:xfrm>
      </p:grpSpPr>
      <p:pic>
        <p:nvPicPr>
          <p:cNvPr id="9" name="Flags">
            <a:extLst>
              <a:ext uri="{FF2B5EF4-FFF2-40B4-BE49-F238E27FC236}">
                <a16:creationId xmlns:a16="http://schemas.microsoft.com/office/drawing/2014/main" id="{28A2FD6F-B5EB-75B2-792F-2B7BDB734F90}"/>
              </a:ext>
            </a:extLst>
          </p:cNvPr>
          <p:cNvPicPr>
            <a:picLocks noChangeAspect="1"/>
          </p:cNvPicPr>
          <p:nvPr userDrawn="1"/>
        </p:nvPicPr>
        <p:blipFill>
          <a:blip r:embed="rId2"/>
          <a:stretch>
            <a:fillRect/>
          </a:stretch>
        </p:blipFill>
        <p:spPr>
          <a:xfrm>
            <a:off x="0" y="6204867"/>
            <a:ext cx="6097313" cy="184179"/>
          </a:xfrm>
          <a:prstGeom prst="rect">
            <a:avLst/>
          </a:prstGeom>
        </p:spPr>
      </p:pic>
      <p:cxnSp>
        <p:nvCxnSpPr>
          <p:cNvPr id="11" name="Gerader Verbinder 10">
            <a:extLst>
              <a:ext uri="{FF2B5EF4-FFF2-40B4-BE49-F238E27FC236}">
                <a16:creationId xmlns:a16="http://schemas.microsoft.com/office/drawing/2014/main" id="{E0057D23-33FB-CFEA-DDE7-F0911EE720DC}"/>
              </a:ext>
            </a:extLst>
          </p:cNvPr>
          <p:cNvCxnSpPr/>
          <p:nvPr userDrawn="1"/>
        </p:nvCxnSpPr>
        <p:spPr>
          <a:xfrm>
            <a:off x="4692001" y="3401704"/>
            <a:ext cx="2808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6" name="Textfeld 5">
            <a:extLst>
              <a:ext uri="{FF2B5EF4-FFF2-40B4-BE49-F238E27FC236}">
                <a16:creationId xmlns:a16="http://schemas.microsoft.com/office/drawing/2014/main" id="{94812D6F-7F2D-9792-3A4B-B9117829B507}"/>
              </a:ext>
            </a:extLst>
          </p:cNvPr>
          <p:cNvSpPr txBox="1"/>
          <p:nvPr userDrawn="1"/>
        </p:nvSpPr>
        <p:spPr>
          <a:xfrm>
            <a:off x="1885666" y="2202954"/>
            <a:ext cx="8420668" cy="707886"/>
          </a:xfrm>
          <a:prstGeom prst="rect">
            <a:avLst/>
          </a:prstGeom>
          <a:noFill/>
        </p:spPr>
        <p:txBody>
          <a:bodyPr wrap="square" rtlCol="0">
            <a:spAutoFit/>
          </a:bodyPr>
          <a:lstStyle/>
          <a:p>
            <a:pPr algn="ctr"/>
            <a:r>
              <a:rPr lang="en-GB" sz="4000" b="1" noProof="0" dirty="0">
                <a:solidFill>
                  <a:schemeClr val="tx2"/>
                </a:solidFill>
              </a:rPr>
              <a:t>Connect with ESO</a:t>
            </a:r>
          </a:p>
        </p:txBody>
      </p:sp>
      <p:grpSp>
        <p:nvGrpSpPr>
          <p:cNvPr id="7" name="Icons social media">
            <a:extLst>
              <a:ext uri="{FF2B5EF4-FFF2-40B4-BE49-F238E27FC236}">
                <a16:creationId xmlns:a16="http://schemas.microsoft.com/office/drawing/2014/main" id="{3A749136-AA50-8556-2B2B-1212D11DF3FA}"/>
              </a:ext>
            </a:extLst>
          </p:cNvPr>
          <p:cNvGrpSpPr/>
          <p:nvPr userDrawn="1"/>
        </p:nvGrpSpPr>
        <p:grpSpPr>
          <a:xfrm>
            <a:off x="4692001" y="4037525"/>
            <a:ext cx="2808666" cy="536494"/>
            <a:chOff x="2527782" y="2733756"/>
            <a:chExt cx="2808666" cy="536494"/>
          </a:xfrm>
        </p:grpSpPr>
        <p:pic>
          <p:nvPicPr>
            <p:cNvPr id="10" name="Icon linkedin">
              <a:extLst>
                <a:ext uri="{FF2B5EF4-FFF2-40B4-BE49-F238E27FC236}">
                  <a16:creationId xmlns:a16="http://schemas.microsoft.com/office/drawing/2014/main" id="{1EF6A419-27B0-5B79-B0A3-B0BDAF71C649}"/>
                </a:ext>
              </a:extLst>
            </p:cNvPr>
            <p:cNvPicPr/>
            <p:nvPr userDrawn="1"/>
          </p:nvPicPr>
          <p:blipFill>
            <a:blip r:embed="rId3"/>
            <a:stretch>
              <a:fillRect/>
            </a:stretch>
          </p:blipFill>
          <p:spPr>
            <a:xfrm>
              <a:off x="4804788" y="2733756"/>
              <a:ext cx="531660" cy="536494"/>
            </a:xfrm>
            <a:prstGeom prst="rect">
              <a:avLst/>
            </a:prstGeom>
          </p:spPr>
        </p:pic>
        <p:pic>
          <p:nvPicPr>
            <p:cNvPr id="12" name="Icon youtube">
              <a:extLst>
                <a:ext uri="{FF2B5EF4-FFF2-40B4-BE49-F238E27FC236}">
                  <a16:creationId xmlns:a16="http://schemas.microsoft.com/office/drawing/2014/main" id="{5EBDB13F-BAC1-1D0C-D007-E0504A0538BD}"/>
                </a:ext>
              </a:extLst>
            </p:cNvPr>
            <p:cNvPicPr/>
            <p:nvPr userDrawn="1"/>
          </p:nvPicPr>
          <p:blipFill>
            <a:blip r:embed="rId4"/>
            <a:stretch>
              <a:fillRect/>
            </a:stretch>
          </p:blipFill>
          <p:spPr>
            <a:xfrm>
              <a:off x="4235013" y="2733756"/>
              <a:ext cx="531703" cy="536494"/>
            </a:xfrm>
            <a:prstGeom prst="rect">
              <a:avLst/>
            </a:prstGeom>
          </p:spPr>
        </p:pic>
        <p:pic>
          <p:nvPicPr>
            <p:cNvPr id="13" name="Icon twitter">
              <a:extLst>
                <a:ext uri="{FF2B5EF4-FFF2-40B4-BE49-F238E27FC236}">
                  <a16:creationId xmlns:a16="http://schemas.microsoft.com/office/drawing/2014/main" id="{3CCB1F1C-A2A9-87F6-4185-EAB2D0EAE0D0}"/>
                </a:ext>
              </a:extLst>
            </p:cNvPr>
            <p:cNvPicPr/>
            <p:nvPr userDrawn="1"/>
          </p:nvPicPr>
          <p:blipFill>
            <a:blip r:embed="rId5"/>
            <a:stretch>
              <a:fillRect/>
            </a:stretch>
          </p:blipFill>
          <p:spPr>
            <a:xfrm>
              <a:off x="3667655" y="2733756"/>
              <a:ext cx="531703" cy="536494"/>
            </a:xfrm>
            <a:prstGeom prst="rect">
              <a:avLst/>
            </a:prstGeom>
          </p:spPr>
        </p:pic>
        <p:pic>
          <p:nvPicPr>
            <p:cNvPr id="14" name="Icon instagram">
              <a:extLst>
                <a:ext uri="{FF2B5EF4-FFF2-40B4-BE49-F238E27FC236}">
                  <a16:creationId xmlns:a16="http://schemas.microsoft.com/office/drawing/2014/main" id="{D10581A4-8FC9-7176-FC26-604E4386BEA2}"/>
                </a:ext>
              </a:extLst>
            </p:cNvPr>
            <p:cNvPicPr/>
            <p:nvPr userDrawn="1"/>
          </p:nvPicPr>
          <p:blipFill>
            <a:blip r:embed="rId6"/>
            <a:stretch>
              <a:fillRect/>
            </a:stretch>
          </p:blipFill>
          <p:spPr>
            <a:xfrm>
              <a:off x="3092885" y="2733756"/>
              <a:ext cx="536494" cy="536494"/>
            </a:xfrm>
            <a:prstGeom prst="rect">
              <a:avLst/>
            </a:prstGeom>
          </p:spPr>
        </p:pic>
        <p:pic>
          <p:nvPicPr>
            <p:cNvPr id="15" name="Icon facebook">
              <a:extLst>
                <a:ext uri="{FF2B5EF4-FFF2-40B4-BE49-F238E27FC236}">
                  <a16:creationId xmlns:a16="http://schemas.microsoft.com/office/drawing/2014/main" id="{905A3959-BC47-7F0A-C7C1-18CBF2C04094}"/>
                </a:ext>
              </a:extLst>
            </p:cNvPr>
            <p:cNvPicPr/>
            <p:nvPr userDrawn="1"/>
          </p:nvPicPr>
          <p:blipFill>
            <a:blip r:embed="rId7"/>
            <a:stretch>
              <a:fillRect/>
            </a:stretch>
          </p:blipFill>
          <p:spPr>
            <a:xfrm>
              <a:off x="2527782" y="2733756"/>
              <a:ext cx="531703" cy="536494"/>
            </a:xfrm>
            <a:prstGeom prst="rect">
              <a:avLst/>
            </a:prstGeom>
          </p:spPr>
        </p:pic>
      </p:grpSp>
      <p:sp>
        <p:nvSpPr>
          <p:cNvPr id="2" name="Fußzeilenplatzhalter 1">
            <a:extLst>
              <a:ext uri="{FF2B5EF4-FFF2-40B4-BE49-F238E27FC236}">
                <a16:creationId xmlns:a16="http://schemas.microsoft.com/office/drawing/2014/main" id="{0D045A2E-5D04-4A34-24D6-B0E5A23C3D5C}"/>
              </a:ext>
            </a:extLst>
          </p:cNvPr>
          <p:cNvSpPr>
            <a:spLocks noGrp="1"/>
          </p:cNvSpPr>
          <p:nvPr>
            <p:ph type="ftr" sz="quarter" idx="10"/>
          </p:nvPr>
        </p:nvSpPr>
        <p:spPr/>
        <p:txBody>
          <a:bodyPr/>
          <a:lstStyle/>
          <a:p>
            <a:r>
              <a:rPr lang="en-US" dirty="0" err="1"/>
              <a:t>M.Accardo</a:t>
            </a:r>
            <a:r>
              <a:rPr lang="en-US" noProof="0" dirty="0"/>
              <a:t>, November 25th - 28th, Instrument Control Systems 2024</a:t>
            </a:r>
            <a:endParaRPr lang="en-GB" i="1" noProof="0" dirty="0"/>
          </a:p>
        </p:txBody>
      </p:sp>
      <p:pic>
        <p:nvPicPr>
          <p:cNvPr id="3" name="Grafik 2">
            <a:extLst>
              <a:ext uri="{FF2B5EF4-FFF2-40B4-BE49-F238E27FC236}">
                <a16:creationId xmlns:a16="http://schemas.microsoft.com/office/drawing/2014/main" id="{43AF8119-9B4B-D4F5-3356-ED6090846198}"/>
              </a:ext>
            </a:extLst>
          </p:cNvPr>
          <p:cNvPicPr>
            <a:picLocks noChangeAspect="1"/>
          </p:cNvPicPr>
          <p:nvPr userDrawn="1"/>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228400" y="399599"/>
            <a:ext cx="494970" cy="647783"/>
          </a:xfrm>
          <a:prstGeom prst="rect">
            <a:avLst/>
          </a:prstGeom>
        </p:spPr>
      </p:pic>
      <p:sp>
        <p:nvSpPr>
          <p:cNvPr id="4" name="Date Placeholder 3">
            <a:extLst>
              <a:ext uri="{FF2B5EF4-FFF2-40B4-BE49-F238E27FC236}">
                <a16:creationId xmlns:a16="http://schemas.microsoft.com/office/drawing/2014/main" id="{F2F6AEBF-45BD-AB32-079A-1B2E5D11E199}"/>
              </a:ext>
            </a:extLst>
          </p:cNvPr>
          <p:cNvSpPr>
            <a:spLocks noGrp="1"/>
          </p:cNvSpPr>
          <p:nvPr>
            <p:ph type="dt" sz="half" idx="2"/>
          </p:nvPr>
        </p:nvSpPr>
        <p:spPr>
          <a:xfrm rot="16200000">
            <a:off x="9209518" y="3561237"/>
            <a:ext cx="5341664"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16" name="Slide Number Placeholder 5">
            <a:extLst>
              <a:ext uri="{FF2B5EF4-FFF2-40B4-BE49-F238E27FC236}">
                <a16:creationId xmlns:a16="http://schemas.microsoft.com/office/drawing/2014/main" id="{E7B467B1-BC6B-C29B-DB91-4D4076C82656}"/>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40948807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Thank you! + info + contact">
    <p:bg>
      <p:bgPr>
        <a:solidFill>
          <a:schemeClr val="bg1"/>
        </a:solidFill>
        <a:effectLst/>
      </p:bgPr>
    </p:bg>
    <p:spTree>
      <p:nvGrpSpPr>
        <p:cNvPr id="1" name=""/>
        <p:cNvGrpSpPr/>
        <p:nvPr/>
      </p:nvGrpSpPr>
      <p:grpSpPr>
        <a:xfrm>
          <a:off x="0" y="0"/>
          <a:ext cx="0" cy="0"/>
          <a:chOff x="0" y="0"/>
          <a:chExt cx="0" cy="0"/>
        </a:xfrm>
      </p:grpSpPr>
      <p:sp>
        <p:nvSpPr>
          <p:cNvPr id="5" name="Fußzeilenplatzhalter 4">
            <a:extLst>
              <a:ext uri="{FF2B5EF4-FFF2-40B4-BE49-F238E27FC236}">
                <a16:creationId xmlns:a16="http://schemas.microsoft.com/office/drawing/2014/main" id="{6241F204-6F2D-454B-4B2A-5AE567FE2785}"/>
              </a:ext>
            </a:extLst>
          </p:cNvPr>
          <p:cNvSpPr>
            <a:spLocks noGrp="1"/>
          </p:cNvSpPr>
          <p:nvPr>
            <p:ph type="ftr" sz="quarter" idx="11"/>
          </p:nvPr>
        </p:nvSpPr>
        <p:spPr/>
        <p:txBody>
          <a:bodyPr/>
          <a:lstStyle>
            <a:lvl1pPr>
              <a:defRPr>
                <a:solidFill>
                  <a:schemeClr val="tx1"/>
                </a:solidFill>
              </a:defRPr>
            </a:lvl1pPr>
          </a:lstStyle>
          <a:p>
            <a:r>
              <a:rPr lang="en-US" dirty="0" err="1"/>
              <a:t>M.Accardo</a:t>
            </a:r>
            <a:r>
              <a:rPr lang="en-US" noProof="0" dirty="0"/>
              <a:t>, November 25th - 28th, Instrument Control Systems 2024</a:t>
            </a:r>
            <a:endParaRPr lang="en-GB" i="1" noProof="0" dirty="0"/>
          </a:p>
        </p:txBody>
      </p:sp>
      <p:cxnSp>
        <p:nvCxnSpPr>
          <p:cNvPr id="11" name="Gerader Verbinder 10">
            <a:extLst>
              <a:ext uri="{FF2B5EF4-FFF2-40B4-BE49-F238E27FC236}">
                <a16:creationId xmlns:a16="http://schemas.microsoft.com/office/drawing/2014/main" id="{E0057D23-33FB-CFEA-DDE7-F0911EE720DC}"/>
              </a:ext>
            </a:extLst>
          </p:cNvPr>
          <p:cNvCxnSpPr/>
          <p:nvPr userDrawn="1"/>
        </p:nvCxnSpPr>
        <p:spPr>
          <a:xfrm>
            <a:off x="4692001" y="4038353"/>
            <a:ext cx="2808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8" name="Flags">
            <a:extLst>
              <a:ext uri="{FF2B5EF4-FFF2-40B4-BE49-F238E27FC236}">
                <a16:creationId xmlns:a16="http://schemas.microsoft.com/office/drawing/2014/main" id="{A764F50D-C111-1A06-50CF-DC02335D74EB}"/>
              </a:ext>
            </a:extLst>
          </p:cNvPr>
          <p:cNvPicPr>
            <a:picLocks noChangeAspect="1"/>
          </p:cNvPicPr>
          <p:nvPr userDrawn="1"/>
        </p:nvPicPr>
        <p:blipFill>
          <a:blip r:embed="rId2"/>
          <a:stretch>
            <a:fillRect/>
          </a:stretch>
        </p:blipFill>
        <p:spPr>
          <a:xfrm>
            <a:off x="0" y="6204867"/>
            <a:ext cx="6097313" cy="184179"/>
          </a:xfrm>
          <a:prstGeom prst="rect">
            <a:avLst/>
          </a:prstGeom>
        </p:spPr>
      </p:pic>
      <p:pic>
        <p:nvPicPr>
          <p:cNvPr id="9" name="Grafik 8">
            <a:extLst>
              <a:ext uri="{FF2B5EF4-FFF2-40B4-BE49-F238E27FC236}">
                <a16:creationId xmlns:a16="http://schemas.microsoft.com/office/drawing/2014/main" id="{0C60E6F2-1258-CF2E-7F23-6017DCE2095E}"/>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228400" y="399599"/>
            <a:ext cx="494970" cy="647783"/>
          </a:xfrm>
          <a:prstGeom prst="rect">
            <a:avLst/>
          </a:prstGeom>
        </p:spPr>
      </p:pic>
      <p:pic>
        <p:nvPicPr>
          <p:cNvPr id="10" name="Pic youtube">
            <a:extLst>
              <a:ext uri="{FF2B5EF4-FFF2-40B4-BE49-F238E27FC236}">
                <a16:creationId xmlns:a16="http://schemas.microsoft.com/office/drawing/2014/main" id="{F5778EB2-EC7E-C944-1A4F-764D740EB173}"/>
              </a:ext>
            </a:extLst>
          </p:cNvPr>
          <p:cNvPicPr/>
          <p:nvPr userDrawn="1"/>
        </p:nvPicPr>
        <p:blipFill>
          <a:blip r:embed="rId5"/>
          <a:stretch>
            <a:fillRect/>
          </a:stretch>
        </p:blipFill>
        <p:spPr>
          <a:xfrm>
            <a:off x="6329206" y="5699870"/>
            <a:ext cx="263821" cy="266198"/>
          </a:xfrm>
          <a:prstGeom prst="rect">
            <a:avLst/>
          </a:prstGeom>
        </p:spPr>
      </p:pic>
      <p:pic>
        <p:nvPicPr>
          <p:cNvPr id="12" name="Pic linkedin">
            <a:extLst>
              <a:ext uri="{FF2B5EF4-FFF2-40B4-BE49-F238E27FC236}">
                <a16:creationId xmlns:a16="http://schemas.microsoft.com/office/drawing/2014/main" id="{28B71ABF-94C6-D96A-F811-AB42C2ED77F1}"/>
              </a:ext>
            </a:extLst>
          </p:cNvPr>
          <p:cNvPicPr/>
          <p:nvPr userDrawn="1"/>
        </p:nvPicPr>
        <p:blipFill>
          <a:blip r:embed="rId6"/>
          <a:stretch>
            <a:fillRect/>
          </a:stretch>
        </p:blipFill>
        <p:spPr>
          <a:xfrm>
            <a:off x="6329214" y="5345868"/>
            <a:ext cx="263806" cy="266205"/>
          </a:xfrm>
          <a:prstGeom prst="rect">
            <a:avLst/>
          </a:prstGeom>
        </p:spPr>
      </p:pic>
      <p:pic>
        <p:nvPicPr>
          <p:cNvPr id="13" name="Pic twitter">
            <a:extLst>
              <a:ext uri="{FF2B5EF4-FFF2-40B4-BE49-F238E27FC236}">
                <a16:creationId xmlns:a16="http://schemas.microsoft.com/office/drawing/2014/main" id="{193A1D86-2C61-8597-CC7B-FBC3C56BEEED}"/>
              </a:ext>
            </a:extLst>
          </p:cNvPr>
          <p:cNvPicPr/>
          <p:nvPr userDrawn="1"/>
        </p:nvPicPr>
        <p:blipFill>
          <a:blip r:embed="rId7"/>
          <a:stretch>
            <a:fillRect/>
          </a:stretch>
        </p:blipFill>
        <p:spPr>
          <a:xfrm>
            <a:off x="6329202" y="4991865"/>
            <a:ext cx="263828" cy="266205"/>
          </a:xfrm>
          <a:prstGeom prst="rect">
            <a:avLst/>
          </a:prstGeom>
        </p:spPr>
      </p:pic>
      <p:pic>
        <p:nvPicPr>
          <p:cNvPr id="14" name="Pic instagram">
            <a:extLst>
              <a:ext uri="{FF2B5EF4-FFF2-40B4-BE49-F238E27FC236}">
                <a16:creationId xmlns:a16="http://schemas.microsoft.com/office/drawing/2014/main" id="{FF2FF84F-FCA8-2DD2-2641-3120179EB4D0}"/>
              </a:ext>
            </a:extLst>
          </p:cNvPr>
          <p:cNvPicPr/>
          <p:nvPr userDrawn="1"/>
        </p:nvPicPr>
        <p:blipFill>
          <a:blip r:embed="rId8"/>
          <a:stretch>
            <a:fillRect/>
          </a:stretch>
        </p:blipFill>
        <p:spPr>
          <a:xfrm>
            <a:off x="6328013" y="4637862"/>
            <a:ext cx="266205" cy="266205"/>
          </a:xfrm>
          <a:prstGeom prst="rect">
            <a:avLst/>
          </a:prstGeom>
        </p:spPr>
      </p:pic>
      <p:pic>
        <p:nvPicPr>
          <p:cNvPr id="15" name="Pic facebook">
            <a:extLst>
              <a:ext uri="{FF2B5EF4-FFF2-40B4-BE49-F238E27FC236}">
                <a16:creationId xmlns:a16="http://schemas.microsoft.com/office/drawing/2014/main" id="{5588B66B-7848-FD4D-45A9-05C46263FD12}"/>
              </a:ext>
            </a:extLst>
          </p:cNvPr>
          <p:cNvPicPr/>
          <p:nvPr userDrawn="1"/>
        </p:nvPicPr>
        <p:blipFill>
          <a:blip r:embed="rId9"/>
          <a:stretch>
            <a:fillRect/>
          </a:stretch>
        </p:blipFill>
        <p:spPr>
          <a:xfrm>
            <a:off x="6329202" y="4283859"/>
            <a:ext cx="263828" cy="266205"/>
          </a:xfrm>
          <a:prstGeom prst="rect">
            <a:avLst/>
          </a:prstGeom>
        </p:spPr>
      </p:pic>
      <p:sp>
        <p:nvSpPr>
          <p:cNvPr id="22" name="Textplatzhalter 4">
            <a:extLst>
              <a:ext uri="{FF2B5EF4-FFF2-40B4-BE49-F238E27FC236}">
                <a16:creationId xmlns:a16="http://schemas.microsoft.com/office/drawing/2014/main" id="{3A19D0BF-9500-27CE-3021-6A10627B7FA5}"/>
              </a:ext>
            </a:extLst>
          </p:cNvPr>
          <p:cNvSpPr>
            <a:spLocks noGrp="1"/>
          </p:cNvSpPr>
          <p:nvPr>
            <p:ph type="body" sz="quarter" idx="16" hasCustomPrompt="1"/>
          </p:nvPr>
        </p:nvSpPr>
        <p:spPr>
          <a:xfrm>
            <a:off x="6770451" y="4275392"/>
            <a:ext cx="4483337" cy="266205"/>
          </a:xfrm>
        </p:spPr>
        <p:txBody>
          <a:bodyPr anchor="ctr"/>
          <a:lstStyle>
            <a:lvl1pPr marL="0" indent="0" algn="l">
              <a:lnSpc>
                <a:spcPct val="100000"/>
              </a:lnSpc>
              <a:spcBef>
                <a:spcPts val="0"/>
              </a:spcBef>
              <a:buFont typeface="Arial" panose="020B0604020202020204" pitchFamily="34" charset="0"/>
              <a:buNone/>
              <a:defRPr sz="1500" b="0">
                <a:solidFill>
                  <a:schemeClr val="tx1"/>
                </a:solidFill>
              </a:defRPr>
            </a:lvl1pPr>
            <a:lvl2pPr marL="0" indent="0" algn="l">
              <a:lnSpc>
                <a:spcPct val="100000"/>
              </a:lnSpc>
              <a:spcBef>
                <a:spcPts val="0"/>
              </a:spcBef>
              <a:buNone/>
              <a:defRPr sz="1400" b="0">
                <a:solidFill>
                  <a:schemeClr val="tx1"/>
                </a:solidFill>
              </a:defRPr>
            </a:lvl2pPr>
            <a:lvl3pPr marL="0" indent="0" algn="l">
              <a:lnSpc>
                <a:spcPct val="100000"/>
              </a:lnSpc>
              <a:spcBef>
                <a:spcPts val="0"/>
              </a:spcBef>
              <a:buNone/>
              <a:defRPr sz="1400" b="0">
                <a:solidFill>
                  <a:schemeClr val="tx1"/>
                </a:solidFill>
              </a:defRPr>
            </a:lvl3pPr>
            <a:lvl4pPr marL="0" indent="0" algn="l">
              <a:lnSpc>
                <a:spcPct val="100000"/>
              </a:lnSpc>
              <a:spcBef>
                <a:spcPts val="0"/>
              </a:spcBef>
              <a:buFont typeface="Arial" panose="020B0604020202020204" pitchFamily="34" charset="0"/>
              <a:buNone/>
              <a:defRPr sz="1400" b="0">
                <a:solidFill>
                  <a:schemeClr val="tx1"/>
                </a:solidFill>
              </a:defRPr>
            </a:lvl4pPr>
            <a:lvl5pPr marL="0" indent="0" algn="l">
              <a:lnSpc>
                <a:spcPct val="100000"/>
              </a:lnSpc>
              <a:spcBef>
                <a:spcPts val="0"/>
              </a:spcBef>
              <a:buNone/>
              <a:defRPr sz="1400" b="0">
                <a:solidFill>
                  <a:schemeClr val="tx1"/>
                </a:solidFill>
              </a:defRPr>
            </a:lvl5pPr>
            <a:lvl6pPr marL="0" indent="0" algn="l">
              <a:lnSpc>
                <a:spcPct val="100000"/>
              </a:lnSpc>
              <a:spcBef>
                <a:spcPts val="0"/>
              </a:spcBef>
              <a:buNone/>
              <a:defRPr sz="1400" b="0">
                <a:solidFill>
                  <a:schemeClr val="tx1"/>
                </a:solidFill>
              </a:defRPr>
            </a:lvl6pPr>
            <a:lvl7pPr marL="0" indent="0" algn="l">
              <a:lnSpc>
                <a:spcPct val="100000"/>
              </a:lnSpc>
              <a:spcBef>
                <a:spcPts val="0"/>
              </a:spcBef>
              <a:buFont typeface="Arial" panose="020B0604020202020204" pitchFamily="34" charset="0"/>
              <a:buNone/>
              <a:defRPr sz="1400" b="0">
                <a:solidFill>
                  <a:schemeClr val="tx1"/>
                </a:solidFill>
              </a:defRPr>
            </a:lvl7pPr>
            <a:lvl8pPr marL="0" indent="0" algn="l">
              <a:lnSpc>
                <a:spcPct val="100000"/>
              </a:lnSpc>
              <a:spcBef>
                <a:spcPts val="0"/>
              </a:spcBef>
              <a:buFont typeface="Arial" panose="020B0604020202020204" pitchFamily="34" charset="0"/>
              <a:buNone/>
              <a:defRPr sz="1400" b="0">
                <a:solidFill>
                  <a:schemeClr val="tx1"/>
                </a:solidFill>
              </a:defRPr>
            </a:lvl8pPr>
            <a:lvl9pPr marL="0" indent="0" algn="l">
              <a:lnSpc>
                <a:spcPct val="100000"/>
              </a:lnSpc>
              <a:spcBef>
                <a:spcPts val="0"/>
              </a:spcBef>
              <a:buFont typeface="Arial" panose="020B0604020202020204" pitchFamily="34" charset="0"/>
              <a:buNone/>
              <a:defRPr sz="1400" b="0" i="0">
                <a:solidFill>
                  <a:schemeClr val="tx1"/>
                </a:solidFill>
                <a:latin typeface="+mn-lt"/>
              </a:defRPr>
            </a:lvl9pPr>
          </a:lstStyle>
          <a:p>
            <a:pPr lvl="0"/>
            <a:r>
              <a:rPr lang="en-GB" noProof="0" dirty="0"/>
              <a:t>@ESOAstronomy</a:t>
            </a:r>
          </a:p>
        </p:txBody>
      </p:sp>
      <p:sp>
        <p:nvSpPr>
          <p:cNvPr id="24" name="Textplatzhalter 4">
            <a:extLst>
              <a:ext uri="{FF2B5EF4-FFF2-40B4-BE49-F238E27FC236}">
                <a16:creationId xmlns:a16="http://schemas.microsoft.com/office/drawing/2014/main" id="{9822DA17-D0C5-C3B6-7E38-E052863F8833}"/>
              </a:ext>
            </a:extLst>
          </p:cNvPr>
          <p:cNvSpPr>
            <a:spLocks noGrp="1"/>
          </p:cNvSpPr>
          <p:nvPr>
            <p:ph type="body" sz="quarter" idx="17" hasCustomPrompt="1"/>
          </p:nvPr>
        </p:nvSpPr>
        <p:spPr>
          <a:xfrm>
            <a:off x="6770451" y="4629394"/>
            <a:ext cx="4483337" cy="266205"/>
          </a:xfrm>
        </p:spPr>
        <p:txBody>
          <a:bodyPr anchor="ctr"/>
          <a:lstStyle>
            <a:lvl1pPr marL="0" indent="0" algn="l">
              <a:lnSpc>
                <a:spcPct val="100000"/>
              </a:lnSpc>
              <a:spcBef>
                <a:spcPts val="0"/>
              </a:spcBef>
              <a:buFont typeface="Arial" panose="020B0604020202020204" pitchFamily="34" charset="0"/>
              <a:buNone/>
              <a:defRPr sz="1500" b="0">
                <a:solidFill>
                  <a:schemeClr val="tx1"/>
                </a:solidFill>
              </a:defRPr>
            </a:lvl1pPr>
            <a:lvl2pPr marL="0" indent="0" algn="l">
              <a:lnSpc>
                <a:spcPct val="100000"/>
              </a:lnSpc>
              <a:spcBef>
                <a:spcPts val="0"/>
              </a:spcBef>
              <a:buNone/>
              <a:defRPr sz="1400" b="0">
                <a:solidFill>
                  <a:schemeClr val="tx1"/>
                </a:solidFill>
              </a:defRPr>
            </a:lvl2pPr>
            <a:lvl3pPr marL="0" indent="0" algn="l">
              <a:lnSpc>
                <a:spcPct val="100000"/>
              </a:lnSpc>
              <a:spcBef>
                <a:spcPts val="0"/>
              </a:spcBef>
              <a:buNone/>
              <a:defRPr sz="1400" b="0">
                <a:solidFill>
                  <a:schemeClr val="tx1"/>
                </a:solidFill>
              </a:defRPr>
            </a:lvl3pPr>
            <a:lvl4pPr marL="0" indent="0" algn="l">
              <a:lnSpc>
                <a:spcPct val="100000"/>
              </a:lnSpc>
              <a:spcBef>
                <a:spcPts val="0"/>
              </a:spcBef>
              <a:buFont typeface="Arial" panose="020B0604020202020204" pitchFamily="34" charset="0"/>
              <a:buNone/>
              <a:defRPr sz="1400" b="0">
                <a:solidFill>
                  <a:schemeClr val="tx1"/>
                </a:solidFill>
              </a:defRPr>
            </a:lvl4pPr>
            <a:lvl5pPr marL="0" indent="0" algn="l">
              <a:lnSpc>
                <a:spcPct val="100000"/>
              </a:lnSpc>
              <a:spcBef>
                <a:spcPts val="0"/>
              </a:spcBef>
              <a:buNone/>
              <a:defRPr sz="1400" b="0">
                <a:solidFill>
                  <a:schemeClr val="tx1"/>
                </a:solidFill>
              </a:defRPr>
            </a:lvl5pPr>
            <a:lvl6pPr marL="0" indent="0" algn="l">
              <a:lnSpc>
                <a:spcPct val="100000"/>
              </a:lnSpc>
              <a:spcBef>
                <a:spcPts val="0"/>
              </a:spcBef>
              <a:buNone/>
              <a:defRPr sz="1400" b="0">
                <a:solidFill>
                  <a:schemeClr val="tx1"/>
                </a:solidFill>
              </a:defRPr>
            </a:lvl6pPr>
            <a:lvl7pPr marL="0" indent="0" algn="l">
              <a:lnSpc>
                <a:spcPct val="100000"/>
              </a:lnSpc>
              <a:spcBef>
                <a:spcPts val="0"/>
              </a:spcBef>
              <a:buFont typeface="Arial" panose="020B0604020202020204" pitchFamily="34" charset="0"/>
              <a:buNone/>
              <a:defRPr sz="1400" b="0">
                <a:solidFill>
                  <a:schemeClr val="tx1"/>
                </a:solidFill>
              </a:defRPr>
            </a:lvl7pPr>
            <a:lvl8pPr marL="0" indent="0" algn="l">
              <a:lnSpc>
                <a:spcPct val="100000"/>
              </a:lnSpc>
              <a:spcBef>
                <a:spcPts val="0"/>
              </a:spcBef>
              <a:buFont typeface="Arial" panose="020B0604020202020204" pitchFamily="34" charset="0"/>
              <a:buNone/>
              <a:defRPr sz="1400" b="0">
                <a:solidFill>
                  <a:schemeClr val="tx1"/>
                </a:solidFill>
              </a:defRPr>
            </a:lvl8pPr>
            <a:lvl9pPr marL="0" indent="0" algn="l">
              <a:lnSpc>
                <a:spcPct val="100000"/>
              </a:lnSpc>
              <a:spcBef>
                <a:spcPts val="0"/>
              </a:spcBef>
              <a:buFont typeface="Arial" panose="020B0604020202020204" pitchFamily="34" charset="0"/>
              <a:buNone/>
              <a:defRPr sz="1400" b="0" i="0">
                <a:solidFill>
                  <a:schemeClr val="tx1"/>
                </a:solidFill>
                <a:latin typeface="+mn-lt"/>
              </a:defRPr>
            </a:lvl9pPr>
          </a:lstStyle>
          <a:p>
            <a:pPr lvl="0"/>
            <a:r>
              <a:rPr lang="en-GB" noProof="0" dirty="0"/>
              <a:t>@esoastronomy</a:t>
            </a:r>
          </a:p>
        </p:txBody>
      </p:sp>
      <p:sp>
        <p:nvSpPr>
          <p:cNvPr id="25" name="Textplatzhalter 4">
            <a:extLst>
              <a:ext uri="{FF2B5EF4-FFF2-40B4-BE49-F238E27FC236}">
                <a16:creationId xmlns:a16="http://schemas.microsoft.com/office/drawing/2014/main" id="{123B96AF-E31A-3099-DF17-5D8E6ACBE759}"/>
              </a:ext>
            </a:extLst>
          </p:cNvPr>
          <p:cNvSpPr>
            <a:spLocks noGrp="1"/>
          </p:cNvSpPr>
          <p:nvPr>
            <p:ph type="body" sz="quarter" idx="18" hasCustomPrompt="1"/>
          </p:nvPr>
        </p:nvSpPr>
        <p:spPr>
          <a:xfrm>
            <a:off x="6770451" y="4983396"/>
            <a:ext cx="4483337" cy="266205"/>
          </a:xfrm>
        </p:spPr>
        <p:txBody>
          <a:bodyPr anchor="ctr"/>
          <a:lstStyle>
            <a:lvl1pPr marL="0" indent="0" algn="l">
              <a:lnSpc>
                <a:spcPct val="100000"/>
              </a:lnSpc>
              <a:spcBef>
                <a:spcPts val="0"/>
              </a:spcBef>
              <a:buFont typeface="Arial" panose="020B0604020202020204" pitchFamily="34" charset="0"/>
              <a:buNone/>
              <a:defRPr sz="1500" b="0">
                <a:solidFill>
                  <a:schemeClr val="tx1"/>
                </a:solidFill>
              </a:defRPr>
            </a:lvl1pPr>
            <a:lvl2pPr marL="0" indent="0" algn="l">
              <a:lnSpc>
                <a:spcPct val="100000"/>
              </a:lnSpc>
              <a:spcBef>
                <a:spcPts val="0"/>
              </a:spcBef>
              <a:buNone/>
              <a:defRPr sz="1400" b="0">
                <a:solidFill>
                  <a:schemeClr val="tx1"/>
                </a:solidFill>
              </a:defRPr>
            </a:lvl2pPr>
            <a:lvl3pPr marL="0" indent="0" algn="l">
              <a:lnSpc>
                <a:spcPct val="100000"/>
              </a:lnSpc>
              <a:spcBef>
                <a:spcPts val="0"/>
              </a:spcBef>
              <a:buNone/>
              <a:defRPr sz="1400" b="0">
                <a:solidFill>
                  <a:schemeClr val="tx1"/>
                </a:solidFill>
              </a:defRPr>
            </a:lvl3pPr>
            <a:lvl4pPr marL="0" indent="0" algn="l">
              <a:lnSpc>
                <a:spcPct val="100000"/>
              </a:lnSpc>
              <a:spcBef>
                <a:spcPts val="0"/>
              </a:spcBef>
              <a:buFont typeface="Arial" panose="020B0604020202020204" pitchFamily="34" charset="0"/>
              <a:buNone/>
              <a:defRPr sz="1400" b="0">
                <a:solidFill>
                  <a:schemeClr val="tx1"/>
                </a:solidFill>
              </a:defRPr>
            </a:lvl4pPr>
            <a:lvl5pPr marL="0" indent="0" algn="l">
              <a:lnSpc>
                <a:spcPct val="100000"/>
              </a:lnSpc>
              <a:spcBef>
                <a:spcPts val="0"/>
              </a:spcBef>
              <a:buNone/>
              <a:defRPr sz="1400" b="0">
                <a:solidFill>
                  <a:schemeClr val="tx1"/>
                </a:solidFill>
              </a:defRPr>
            </a:lvl5pPr>
            <a:lvl6pPr marL="0" indent="0" algn="l">
              <a:lnSpc>
                <a:spcPct val="100000"/>
              </a:lnSpc>
              <a:spcBef>
                <a:spcPts val="0"/>
              </a:spcBef>
              <a:buNone/>
              <a:defRPr sz="1400" b="0">
                <a:solidFill>
                  <a:schemeClr val="tx1"/>
                </a:solidFill>
              </a:defRPr>
            </a:lvl6pPr>
            <a:lvl7pPr marL="0" indent="0" algn="l">
              <a:lnSpc>
                <a:spcPct val="100000"/>
              </a:lnSpc>
              <a:spcBef>
                <a:spcPts val="0"/>
              </a:spcBef>
              <a:buFont typeface="Arial" panose="020B0604020202020204" pitchFamily="34" charset="0"/>
              <a:buNone/>
              <a:defRPr sz="1400" b="0">
                <a:solidFill>
                  <a:schemeClr val="tx1"/>
                </a:solidFill>
              </a:defRPr>
            </a:lvl7pPr>
            <a:lvl8pPr marL="0" indent="0" algn="l">
              <a:lnSpc>
                <a:spcPct val="100000"/>
              </a:lnSpc>
              <a:spcBef>
                <a:spcPts val="0"/>
              </a:spcBef>
              <a:buFont typeface="Arial" panose="020B0604020202020204" pitchFamily="34" charset="0"/>
              <a:buNone/>
              <a:defRPr sz="1400" b="0">
                <a:solidFill>
                  <a:schemeClr val="tx1"/>
                </a:solidFill>
              </a:defRPr>
            </a:lvl8pPr>
            <a:lvl9pPr marL="0" indent="0" algn="l">
              <a:lnSpc>
                <a:spcPct val="100000"/>
              </a:lnSpc>
              <a:spcBef>
                <a:spcPts val="0"/>
              </a:spcBef>
              <a:buFont typeface="Arial" panose="020B0604020202020204" pitchFamily="34" charset="0"/>
              <a:buNone/>
              <a:defRPr sz="1400" b="0" i="0">
                <a:solidFill>
                  <a:schemeClr val="tx1"/>
                </a:solidFill>
                <a:latin typeface="+mn-lt"/>
              </a:defRPr>
            </a:lvl9pPr>
          </a:lstStyle>
          <a:p>
            <a:pPr lvl="0"/>
            <a:r>
              <a:rPr lang="en-GB" noProof="0" dirty="0"/>
              <a:t>@ESO</a:t>
            </a:r>
          </a:p>
        </p:txBody>
      </p:sp>
      <p:sp>
        <p:nvSpPr>
          <p:cNvPr id="26" name="Textplatzhalter 4">
            <a:extLst>
              <a:ext uri="{FF2B5EF4-FFF2-40B4-BE49-F238E27FC236}">
                <a16:creationId xmlns:a16="http://schemas.microsoft.com/office/drawing/2014/main" id="{D7C44FA6-0C68-7C62-FB9A-E592FB06B605}"/>
              </a:ext>
            </a:extLst>
          </p:cNvPr>
          <p:cNvSpPr>
            <a:spLocks noGrp="1"/>
          </p:cNvSpPr>
          <p:nvPr>
            <p:ph type="body" sz="quarter" idx="19" hasCustomPrompt="1"/>
          </p:nvPr>
        </p:nvSpPr>
        <p:spPr>
          <a:xfrm>
            <a:off x="6770451" y="5337398"/>
            <a:ext cx="4483337" cy="266205"/>
          </a:xfrm>
        </p:spPr>
        <p:txBody>
          <a:bodyPr anchor="ctr"/>
          <a:lstStyle>
            <a:lvl1pPr marL="0" indent="0" algn="l">
              <a:lnSpc>
                <a:spcPct val="100000"/>
              </a:lnSpc>
              <a:spcBef>
                <a:spcPts val="0"/>
              </a:spcBef>
              <a:buFont typeface="Arial" panose="020B0604020202020204" pitchFamily="34" charset="0"/>
              <a:buNone/>
              <a:defRPr sz="1500" b="0">
                <a:solidFill>
                  <a:schemeClr val="tx1"/>
                </a:solidFill>
              </a:defRPr>
            </a:lvl1pPr>
            <a:lvl2pPr marL="0" indent="0" algn="l">
              <a:lnSpc>
                <a:spcPct val="100000"/>
              </a:lnSpc>
              <a:spcBef>
                <a:spcPts val="0"/>
              </a:spcBef>
              <a:buNone/>
              <a:defRPr sz="1400" b="0">
                <a:solidFill>
                  <a:schemeClr val="tx1"/>
                </a:solidFill>
              </a:defRPr>
            </a:lvl2pPr>
            <a:lvl3pPr marL="0" indent="0" algn="l">
              <a:lnSpc>
                <a:spcPct val="100000"/>
              </a:lnSpc>
              <a:spcBef>
                <a:spcPts val="0"/>
              </a:spcBef>
              <a:buNone/>
              <a:defRPr sz="1400" b="0">
                <a:solidFill>
                  <a:schemeClr val="tx1"/>
                </a:solidFill>
              </a:defRPr>
            </a:lvl3pPr>
            <a:lvl4pPr marL="0" indent="0" algn="l">
              <a:lnSpc>
                <a:spcPct val="100000"/>
              </a:lnSpc>
              <a:spcBef>
                <a:spcPts val="0"/>
              </a:spcBef>
              <a:buFont typeface="Arial" panose="020B0604020202020204" pitchFamily="34" charset="0"/>
              <a:buNone/>
              <a:defRPr sz="1400" b="0">
                <a:solidFill>
                  <a:schemeClr val="tx1"/>
                </a:solidFill>
              </a:defRPr>
            </a:lvl4pPr>
            <a:lvl5pPr marL="0" indent="0" algn="l">
              <a:lnSpc>
                <a:spcPct val="100000"/>
              </a:lnSpc>
              <a:spcBef>
                <a:spcPts val="0"/>
              </a:spcBef>
              <a:buNone/>
              <a:defRPr sz="1400" b="0">
                <a:solidFill>
                  <a:schemeClr val="tx1"/>
                </a:solidFill>
              </a:defRPr>
            </a:lvl5pPr>
            <a:lvl6pPr marL="0" indent="0" algn="l">
              <a:lnSpc>
                <a:spcPct val="100000"/>
              </a:lnSpc>
              <a:spcBef>
                <a:spcPts val="0"/>
              </a:spcBef>
              <a:buNone/>
              <a:defRPr sz="1400" b="0">
                <a:solidFill>
                  <a:schemeClr val="tx1"/>
                </a:solidFill>
              </a:defRPr>
            </a:lvl6pPr>
            <a:lvl7pPr marL="0" indent="0" algn="l">
              <a:lnSpc>
                <a:spcPct val="100000"/>
              </a:lnSpc>
              <a:spcBef>
                <a:spcPts val="0"/>
              </a:spcBef>
              <a:buFont typeface="Arial" panose="020B0604020202020204" pitchFamily="34" charset="0"/>
              <a:buNone/>
              <a:defRPr sz="1400" b="0">
                <a:solidFill>
                  <a:schemeClr val="tx1"/>
                </a:solidFill>
              </a:defRPr>
            </a:lvl7pPr>
            <a:lvl8pPr marL="0" indent="0" algn="l">
              <a:lnSpc>
                <a:spcPct val="100000"/>
              </a:lnSpc>
              <a:spcBef>
                <a:spcPts val="0"/>
              </a:spcBef>
              <a:buFont typeface="Arial" panose="020B0604020202020204" pitchFamily="34" charset="0"/>
              <a:buNone/>
              <a:defRPr sz="1400" b="0">
                <a:solidFill>
                  <a:schemeClr val="tx1"/>
                </a:solidFill>
              </a:defRPr>
            </a:lvl8pPr>
            <a:lvl9pPr marL="0" indent="0" algn="l">
              <a:lnSpc>
                <a:spcPct val="100000"/>
              </a:lnSpc>
              <a:spcBef>
                <a:spcPts val="0"/>
              </a:spcBef>
              <a:buFont typeface="Arial" panose="020B0604020202020204" pitchFamily="34" charset="0"/>
              <a:buNone/>
              <a:defRPr sz="1400" b="0" i="0">
                <a:solidFill>
                  <a:schemeClr val="tx1"/>
                </a:solidFill>
                <a:latin typeface="+mn-lt"/>
              </a:defRPr>
            </a:lvl9pPr>
          </a:lstStyle>
          <a:p>
            <a:pPr lvl="0"/>
            <a:r>
              <a:rPr lang="en-GB" noProof="0" dirty="0" err="1"/>
              <a:t>european</a:t>
            </a:r>
            <a:r>
              <a:rPr lang="en-GB" noProof="0" dirty="0"/>
              <a:t>-southern-observatory</a:t>
            </a:r>
          </a:p>
        </p:txBody>
      </p:sp>
      <p:sp>
        <p:nvSpPr>
          <p:cNvPr id="27" name="Textplatzhalter 4">
            <a:extLst>
              <a:ext uri="{FF2B5EF4-FFF2-40B4-BE49-F238E27FC236}">
                <a16:creationId xmlns:a16="http://schemas.microsoft.com/office/drawing/2014/main" id="{F0007E12-939A-F866-DC2D-DE999A871DF9}"/>
              </a:ext>
            </a:extLst>
          </p:cNvPr>
          <p:cNvSpPr>
            <a:spLocks noGrp="1"/>
          </p:cNvSpPr>
          <p:nvPr>
            <p:ph type="body" sz="quarter" idx="20" hasCustomPrompt="1"/>
          </p:nvPr>
        </p:nvSpPr>
        <p:spPr>
          <a:xfrm>
            <a:off x="6770451" y="5691399"/>
            <a:ext cx="4483337" cy="266205"/>
          </a:xfrm>
        </p:spPr>
        <p:txBody>
          <a:bodyPr anchor="ctr"/>
          <a:lstStyle>
            <a:lvl1pPr marL="0" indent="0" algn="l">
              <a:lnSpc>
                <a:spcPct val="100000"/>
              </a:lnSpc>
              <a:spcBef>
                <a:spcPts val="0"/>
              </a:spcBef>
              <a:buFont typeface="Arial" panose="020B0604020202020204" pitchFamily="34" charset="0"/>
              <a:buNone/>
              <a:defRPr sz="1500" b="0">
                <a:solidFill>
                  <a:schemeClr val="tx1"/>
                </a:solidFill>
              </a:defRPr>
            </a:lvl1pPr>
            <a:lvl2pPr marL="0" indent="0" algn="l">
              <a:lnSpc>
                <a:spcPct val="100000"/>
              </a:lnSpc>
              <a:spcBef>
                <a:spcPts val="0"/>
              </a:spcBef>
              <a:buNone/>
              <a:defRPr sz="1400" b="0">
                <a:solidFill>
                  <a:schemeClr val="tx1"/>
                </a:solidFill>
              </a:defRPr>
            </a:lvl2pPr>
            <a:lvl3pPr marL="0" indent="0" algn="l">
              <a:lnSpc>
                <a:spcPct val="100000"/>
              </a:lnSpc>
              <a:spcBef>
                <a:spcPts val="0"/>
              </a:spcBef>
              <a:buNone/>
              <a:defRPr sz="1400" b="0">
                <a:solidFill>
                  <a:schemeClr val="tx1"/>
                </a:solidFill>
              </a:defRPr>
            </a:lvl3pPr>
            <a:lvl4pPr marL="0" indent="0" algn="l">
              <a:lnSpc>
                <a:spcPct val="100000"/>
              </a:lnSpc>
              <a:spcBef>
                <a:spcPts val="0"/>
              </a:spcBef>
              <a:buFont typeface="Arial" panose="020B0604020202020204" pitchFamily="34" charset="0"/>
              <a:buNone/>
              <a:defRPr sz="1400" b="0">
                <a:solidFill>
                  <a:schemeClr val="tx1"/>
                </a:solidFill>
              </a:defRPr>
            </a:lvl4pPr>
            <a:lvl5pPr marL="0" indent="0" algn="l">
              <a:lnSpc>
                <a:spcPct val="100000"/>
              </a:lnSpc>
              <a:spcBef>
                <a:spcPts val="0"/>
              </a:spcBef>
              <a:buNone/>
              <a:defRPr sz="1400" b="0">
                <a:solidFill>
                  <a:schemeClr val="tx1"/>
                </a:solidFill>
              </a:defRPr>
            </a:lvl5pPr>
            <a:lvl6pPr marL="0" indent="0" algn="l">
              <a:lnSpc>
                <a:spcPct val="100000"/>
              </a:lnSpc>
              <a:spcBef>
                <a:spcPts val="0"/>
              </a:spcBef>
              <a:buNone/>
              <a:defRPr sz="1400" b="0">
                <a:solidFill>
                  <a:schemeClr val="tx1"/>
                </a:solidFill>
              </a:defRPr>
            </a:lvl6pPr>
            <a:lvl7pPr marL="0" indent="0" algn="l">
              <a:lnSpc>
                <a:spcPct val="100000"/>
              </a:lnSpc>
              <a:spcBef>
                <a:spcPts val="0"/>
              </a:spcBef>
              <a:buFont typeface="Arial" panose="020B0604020202020204" pitchFamily="34" charset="0"/>
              <a:buNone/>
              <a:defRPr sz="1400" b="0">
                <a:solidFill>
                  <a:schemeClr val="tx1"/>
                </a:solidFill>
              </a:defRPr>
            </a:lvl7pPr>
            <a:lvl8pPr marL="0" indent="0" algn="l">
              <a:lnSpc>
                <a:spcPct val="100000"/>
              </a:lnSpc>
              <a:spcBef>
                <a:spcPts val="0"/>
              </a:spcBef>
              <a:buFont typeface="Arial" panose="020B0604020202020204" pitchFamily="34" charset="0"/>
              <a:buNone/>
              <a:defRPr sz="1400" b="0">
                <a:solidFill>
                  <a:schemeClr val="tx1"/>
                </a:solidFill>
              </a:defRPr>
            </a:lvl8pPr>
            <a:lvl9pPr marL="0" indent="0" algn="l">
              <a:lnSpc>
                <a:spcPct val="100000"/>
              </a:lnSpc>
              <a:spcBef>
                <a:spcPts val="0"/>
              </a:spcBef>
              <a:buFont typeface="Arial" panose="020B0604020202020204" pitchFamily="34" charset="0"/>
              <a:buNone/>
              <a:defRPr sz="1400" b="0" i="0">
                <a:solidFill>
                  <a:schemeClr val="tx1"/>
                </a:solidFill>
                <a:latin typeface="+mn-lt"/>
              </a:defRPr>
            </a:lvl9pPr>
          </a:lstStyle>
          <a:p>
            <a:pPr lvl="0"/>
            <a:r>
              <a:rPr lang="en-GB" noProof="0" dirty="0"/>
              <a:t>@ESOobservatory</a:t>
            </a:r>
          </a:p>
        </p:txBody>
      </p:sp>
      <p:sp>
        <p:nvSpPr>
          <p:cNvPr id="29" name="Textplatzhalter 4">
            <a:extLst>
              <a:ext uri="{FF2B5EF4-FFF2-40B4-BE49-F238E27FC236}">
                <a16:creationId xmlns:a16="http://schemas.microsoft.com/office/drawing/2014/main" id="{CDC22D2D-5C3B-1EB3-466A-9E78C49AB918}"/>
              </a:ext>
            </a:extLst>
          </p:cNvPr>
          <p:cNvSpPr>
            <a:spLocks noGrp="1"/>
          </p:cNvSpPr>
          <p:nvPr>
            <p:ph type="body" sz="quarter" idx="12" hasCustomPrompt="1"/>
          </p:nvPr>
        </p:nvSpPr>
        <p:spPr>
          <a:xfrm>
            <a:off x="936625" y="4275392"/>
            <a:ext cx="4938751" cy="1682212"/>
          </a:xfrm>
        </p:spPr>
        <p:txBody>
          <a:bodyPr/>
          <a:lstStyle>
            <a:lvl1pPr marL="0" indent="0" algn="r">
              <a:lnSpc>
                <a:spcPct val="90000"/>
              </a:lnSpc>
              <a:spcBef>
                <a:spcPts val="750"/>
              </a:spcBef>
              <a:buFont typeface="Arial" panose="020B0604020202020204" pitchFamily="34" charset="0"/>
              <a:buNone/>
              <a:defRPr sz="1800" b="1">
                <a:solidFill>
                  <a:schemeClr val="tx1"/>
                </a:solidFill>
              </a:defRPr>
            </a:lvl1pPr>
            <a:lvl2pPr marL="0" indent="0" algn="r">
              <a:lnSpc>
                <a:spcPct val="90000"/>
              </a:lnSpc>
              <a:spcBef>
                <a:spcPts val="750"/>
              </a:spcBef>
              <a:buNone/>
              <a:defRPr sz="1800" b="1">
                <a:solidFill>
                  <a:schemeClr val="tx1"/>
                </a:solidFill>
              </a:defRPr>
            </a:lvl2pPr>
            <a:lvl3pPr marL="0" indent="0" algn="r">
              <a:lnSpc>
                <a:spcPct val="90000"/>
              </a:lnSpc>
              <a:spcBef>
                <a:spcPts val="750"/>
              </a:spcBef>
              <a:buNone/>
              <a:defRPr sz="1800" b="1">
                <a:solidFill>
                  <a:schemeClr val="tx1"/>
                </a:solidFill>
              </a:defRPr>
            </a:lvl3pPr>
            <a:lvl4pPr marL="0" indent="0" algn="r">
              <a:lnSpc>
                <a:spcPct val="90000"/>
              </a:lnSpc>
              <a:spcBef>
                <a:spcPts val="750"/>
              </a:spcBef>
              <a:buFont typeface="Arial" panose="020B0604020202020204" pitchFamily="34" charset="0"/>
              <a:buNone/>
              <a:defRPr sz="1800" b="1">
                <a:solidFill>
                  <a:schemeClr val="tx1"/>
                </a:solidFill>
              </a:defRPr>
            </a:lvl4pPr>
            <a:lvl5pPr marL="0" indent="0" algn="r">
              <a:lnSpc>
                <a:spcPct val="90000"/>
              </a:lnSpc>
              <a:spcBef>
                <a:spcPts val="750"/>
              </a:spcBef>
              <a:buNone/>
              <a:defRPr sz="1800" b="1">
                <a:solidFill>
                  <a:schemeClr val="tx1"/>
                </a:solidFill>
              </a:defRPr>
            </a:lvl5pPr>
            <a:lvl6pPr marL="0" indent="0" algn="r">
              <a:lnSpc>
                <a:spcPct val="90000"/>
              </a:lnSpc>
              <a:spcBef>
                <a:spcPts val="750"/>
              </a:spcBef>
              <a:buNone/>
              <a:defRPr sz="1800" b="1">
                <a:solidFill>
                  <a:schemeClr val="tx1"/>
                </a:solidFill>
              </a:defRPr>
            </a:lvl6pPr>
            <a:lvl7pPr marL="0" indent="0" algn="r">
              <a:lnSpc>
                <a:spcPct val="90000"/>
              </a:lnSpc>
              <a:spcBef>
                <a:spcPts val="750"/>
              </a:spcBef>
              <a:buFont typeface="Arial" panose="020B0604020202020204" pitchFamily="34" charset="0"/>
              <a:buNone/>
              <a:defRPr sz="1800" b="1">
                <a:solidFill>
                  <a:schemeClr val="tx1"/>
                </a:solidFill>
              </a:defRPr>
            </a:lvl7pPr>
            <a:lvl8pPr marL="0" indent="0" algn="r">
              <a:lnSpc>
                <a:spcPct val="90000"/>
              </a:lnSpc>
              <a:spcBef>
                <a:spcPts val="750"/>
              </a:spcBef>
              <a:buFont typeface="Arial" panose="020B0604020202020204" pitchFamily="34" charset="0"/>
              <a:buNone/>
              <a:defRPr sz="1800" b="1">
                <a:solidFill>
                  <a:schemeClr val="tx1"/>
                </a:solidFill>
              </a:defRPr>
            </a:lvl8pPr>
            <a:lvl9pPr marL="0" indent="0" algn="r">
              <a:lnSpc>
                <a:spcPct val="90000"/>
              </a:lnSpc>
              <a:spcBef>
                <a:spcPts val="750"/>
              </a:spcBef>
              <a:buFont typeface="Arial" panose="020B0604020202020204" pitchFamily="34" charset="0"/>
              <a:buNone/>
              <a:defRPr sz="1800" b="1" i="0">
                <a:solidFill>
                  <a:schemeClr val="tx1"/>
                </a:solidFill>
                <a:latin typeface="+mn-lt"/>
              </a:defRPr>
            </a:lvl9pPr>
          </a:lstStyle>
          <a:p>
            <a:pPr lvl="0"/>
            <a:r>
              <a:rPr lang="en-GB" noProof="0" dirty="0"/>
              <a:t>Author’s info</a:t>
            </a:r>
          </a:p>
        </p:txBody>
      </p:sp>
      <p:sp>
        <p:nvSpPr>
          <p:cNvPr id="2" name="Date Placeholder 3">
            <a:extLst>
              <a:ext uri="{FF2B5EF4-FFF2-40B4-BE49-F238E27FC236}">
                <a16:creationId xmlns:a16="http://schemas.microsoft.com/office/drawing/2014/main" id="{6D656607-9460-0FBB-C6E7-86922BA972EC}"/>
              </a:ext>
            </a:extLst>
          </p:cNvPr>
          <p:cNvSpPr>
            <a:spLocks noGrp="1"/>
          </p:cNvSpPr>
          <p:nvPr>
            <p:ph type="dt" sz="half" idx="2"/>
          </p:nvPr>
        </p:nvSpPr>
        <p:spPr>
          <a:xfrm rot="16200000">
            <a:off x="9209518" y="3561237"/>
            <a:ext cx="5341664"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6" name="Slide Number Placeholder 5">
            <a:extLst>
              <a:ext uri="{FF2B5EF4-FFF2-40B4-BE49-F238E27FC236}">
                <a16:creationId xmlns:a16="http://schemas.microsoft.com/office/drawing/2014/main" id="{3BCF0F58-7413-92B5-091D-2524216F36BA}"/>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238605648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 Id="rId35" Type="http://schemas.openxmlformats.org/officeDocument/2006/relationships/image" Target="../media/image3.svg"/><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9" name="Objekt 8" hidden="1">
            <a:extLst>
              <a:ext uri="{FF2B5EF4-FFF2-40B4-BE49-F238E27FC236}">
                <a16:creationId xmlns:a16="http://schemas.microsoft.com/office/drawing/2014/main" id="{D6331505-9ECA-3956-1067-E87CC20DB773}"/>
              </a:ext>
            </a:extLst>
          </p:cNvPr>
          <p:cNvGraphicFramePr>
            <a:graphicFrameLocks noChangeAspect="1"/>
          </p:cNvGraphicFramePr>
          <p:nvPr userDrawn="1">
            <p:custDataLst>
              <p:tags r:id="rId31"/>
            </p:custDataLst>
            <p:extLst>
              <p:ext uri="{D42A27DB-BD31-4B8C-83A1-F6EECF244321}">
                <p14:modId xmlns:p14="http://schemas.microsoft.com/office/powerpoint/2010/main" val="19188926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2" imgW="410" imgH="409" progId="TCLayout.ActiveDocument.1">
                  <p:embed/>
                </p:oleObj>
              </mc:Choice>
              <mc:Fallback>
                <p:oleObj name="think-cell Folie" r:id="rId32" imgW="410" imgH="409" progId="TCLayout.ActiveDocument.1">
                  <p:embed/>
                  <p:pic>
                    <p:nvPicPr>
                      <p:cNvPr id="0" name=""/>
                      <p:cNvPicPr/>
                      <p:nvPr/>
                    </p:nvPicPr>
                    <p:blipFill>
                      <a:blip r:embed="rId33"/>
                      <a:stretch>
                        <a:fillRect/>
                      </a:stretch>
                    </p:blipFill>
                    <p:spPr>
                      <a:xfrm>
                        <a:off x="1588" y="1588"/>
                        <a:ext cx="1588" cy="1588"/>
                      </a:xfrm>
                      <a:prstGeom prst="rect">
                        <a:avLst/>
                      </a:prstGeom>
                    </p:spPr>
                  </p:pic>
                </p:oleObj>
              </mc:Fallback>
            </mc:AlternateContent>
          </a:graphicData>
        </a:graphic>
      </p:graphicFrame>
      <p:sp>
        <p:nvSpPr>
          <p:cNvPr id="2" name="Titelplatzhalter 1">
            <a:extLst>
              <a:ext uri="{FF2B5EF4-FFF2-40B4-BE49-F238E27FC236}">
                <a16:creationId xmlns:a16="http://schemas.microsoft.com/office/drawing/2014/main" id="{2B430F5F-5EE6-7217-0204-9D76CC0E2112}"/>
              </a:ext>
            </a:extLst>
          </p:cNvPr>
          <p:cNvSpPr>
            <a:spLocks noGrp="1"/>
          </p:cNvSpPr>
          <p:nvPr>
            <p:ph type="title"/>
          </p:nvPr>
        </p:nvSpPr>
        <p:spPr>
          <a:xfrm>
            <a:off x="936624" y="0"/>
            <a:ext cx="8910639" cy="1136073"/>
          </a:xfrm>
          <a:prstGeom prst="rect">
            <a:avLst/>
          </a:prstGeom>
        </p:spPr>
        <p:txBody>
          <a:bodyPr vert="horz" lIns="0" tIns="0" rIns="0" bIns="0" rtlCol="0" anchor="b">
            <a:noAutofit/>
          </a:bodyPr>
          <a:lstStyle/>
          <a:p>
            <a:r>
              <a:rPr lang="en-GB" noProof="0" dirty="0"/>
              <a:t>Headline Arial bold, 30 pt</a:t>
            </a:r>
          </a:p>
        </p:txBody>
      </p:sp>
      <p:sp>
        <p:nvSpPr>
          <p:cNvPr id="3" name="Textplatzhalter 2">
            <a:extLst>
              <a:ext uri="{FF2B5EF4-FFF2-40B4-BE49-F238E27FC236}">
                <a16:creationId xmlns:a16="http://schemas.microsoft.com/office/drawing/2014/main" id="{161FBA3B-4EF4-7A72-C915-876AFB7AAE23}"/>
              </a:ext>
            </a:extLst>
          </p:cNvPr>
          <p:cNvSpPr>
            <a:spLocks noGrp="1"/>
          </p:cNvSpPr>
          <p:nvPr>
            <p:ph type="body" idx="1"/>
          </p:nvPr>
        </p:nvSpPr>
        <p:spPr>
          <a:xfrm>
            <a:off x="936625" y="2014538"/>
            <a:ext cx="10317164" cy="3906838"/>
          </a:xfrm>
          <a:prstGeom prst="rect">
            <a:avLst/>
          </a:prstGeom>
        </p:spPr>
        <p:txBody>
          <a:bodyPr vert="horz" lIns="0" tIns="0" rIns="0" bIns="0" rtlCol="0">
            <a:noAutofit/>
          </a:bodyPr>
          <a:lstStyle/>
          <a:p>
            <a:pPr lvl="0"/>
            <a:r>
              <a:rPr lang="en-GB" noProof="0" dirty="0"/>
              <a:t>Copy Arial, 18 pt</a:t>
            </a:r>
          </a:p>
          <a:p>
            <a:pPr lvl="1"/>
            <a:r>
              <a:rPr lang="en-GB" noProof="0" dirty="0"/>
              <a:t>First Bullet, 18 pt</a:t>
            </a:r>
          </a:p>
          <a:p>
            <a:pPr lvl="2"/>
            <a:r>
              <a:rPr lang="en-GB" noProof="0" dirty="0"/>
              <a:t>Second Bullet, 18 pt</a:t>
            </a:r>
          </a:p>
          <a:p>
            <a:pPr lvl="3"/>
            <a:r>
              <a:rPr lang="en-GB" noProof="0" dirty="0"/>
              <a:t>Subheading Arial bold, 18 pt</a:t>
            </a:r>
          </a:p>
          <a:p>
            <a:pPr lvl="4"/>
            <a:r>
              <a:rPr lang="en-GB" noProof="0" dirty="0"/>
              <a:t>Subheading Arial bold, 24 pt</a:t>
            </a:r>
          </a:p>
          <a:p>
            <a:pPr lvl="5"/>
            <a:r>
              <a:rPr lang="en-GB" noProof="0" dirty="0"/>
              <a:t>Quote, 24 pt, orange</a:t>
            </a:r>
          </a:p>
          <a:p>
            <a:pPr lvl="6"/>
            <a:r>
              <a:rPr lang="en-GB" noProof="0" dirty="0"/>
              <a:t>Copy Arial, 18 pt</a:t>
            </a:r>
          </a:p>
          <a:p>
            <a:pPr lvl="7"/>
            <a:r>
              <a:rPr lang="en-GB" noProof="0" dirty="0"/>
              <a:t>Copy Arial, 18 pt</a:t>
            </a:r>
          </a:p>
          <a:p>
            <a:pPr lvl="8"/>
            <a:r>
              <a:rPr lang="en-GB" noProof="0" dirty="0"/>
              <a:t>Copy Arial, 18 pt</a:t>
            </a:r>
          </a:p>
        </p:txBody>
      </p:sp>
      <p:sp>
        <p:nvSpPr>
          <p:cNvPr id="5" name="Fußzeilenplatzhalter 4">
            <a:extLst>
              <a:ext uri="{FF2B5EF4-FFF2-40B4-BE49-F238E27FC236}">
                <a16:creationId xmlns:a16="http://schemas.microsoft.com/office/drawing/2014/main" id="{3144BAAE-B800-7FD6-3DA7-97327451DED3}"/>
              </a:ext>
            </a:extLst>
          </p:cNvPr>
          <p:cNvSpPr>
            <a:spLocks noGrp="1"/>
          </p:cNvSpPr>
          <p:nvPr>
            <p:ph type="ftr" sz="quarter" idx="3"/>
          </p:nvPr>
        </p:nvSpPr>
        <p:spPr>
          <a:xfrm>
            <a:off x="936625" y="6532505"/>
            <a:ext cx="5147376" cy="175312"/>
          </a:xfrm>
          <a:prstGeom prst="rect">
            <a:avLst/>
          </a:prstGeom>
        </p:spPr>
        <p:txBody>
          <a:bodyPr vert="horz" lIns="0" tIns="0" rIns="0" bIns="18000" rtlCol="0" anchor="b">
            <a:noAutofit/>
          </a:bodyPr>
          <a:lstStyle>
            <a:lvl1pPr algn="l">
              <a:defRPr sz="900" i="0">
                <a:solidFill>
                  <a:schemeClr val="tx1"/>
                </a:solidFill>
              </a:defRPr>
            </a:lvl1pPr>
          </a:lstStyle>
          <a:p>
            <a:r>
              <a:rPr lang="en-US" dirty="0" err="1"/>
              <a:t>M.Accardo</a:t>
            </a:r>
            <a:r>
              <a:rPr lang="en-US" dirty="0"/>
              <a:t>, November 25th - 28th, Instrument Control Systems 2024</a:t>
            </a:r>
            <a:endParaRPr lang="en-GB" i="1" noProof="0" dirty="0"/>
          </a:p>
        </p:txBody>
      </p:sp>
      <p:cxnSp>
        <p:nvCxnSpPr>
          <p:cNvPr id="16" name="Gerader Verbinder 15">
            <a:extLst>
              <a:ext uri="{FF2B5EF4-FFF2-40B4-BE49-F238E27FC236}">
                <a16:creationId xmlns:a16="http://schemas.microsoft.com/office/drawing/2014/main" id="{93DEE3F7-A4A5-97B4-1A51-BC68FBBF3DCB}"/>
              </a:ext>
            </a:extLst>
          </p:cNvPr>
          <p:cNvCxnSpPr/>
          <p:nvPr userDrawn="1"/>
        </p:nvCxnSpPr>
        <p:spPr>
          <a:xfrm>
            <a:off x="0" y="6382322"/>
            <a:ext cx="6084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30" name="Grafik 29">
            <a:extLst>
              <a:ext uri="{FF2B5EF4-FFF2-40B4-BE49-F238E27FC236}">
                <a16:creationId xmlns:a16="http://schemas.microsoft.com/office/drawing/2014/main" id="{F986432C-5575-7D1B-27F5-31B6D699A418}"/>
              </a:ext>
            </a:extLst>
          </p:cNvPr>
          <p:cNvPicPr>
            <a:picLocks noChangeAspect="1"/>
          </p:cNvPicPr>
          <p:nvPr userDrawn="1"/>
        </p:nvPicPr>
        <p:blipFill>
          <a:blip r:embed="rId34">
            <a:extLst>
              <a:ext uri="{28A0092B-C50C-407E-A947-70E740481C1C}">
                <a14:useLocalDpi xmlns:a14="http://schemas.microsoft.com/office/drawing/2010/main" val="0"/>
              </a:ext>
              <a:ext uri="{96DAC541-7B7A-43D3-8B79-37D633B846F1}">
                <asvg:svgBlip xmlns:asvg="http://schemas.microsoft.com/office/drawing/2016/SVG/main" r:embed="rId35"/>
              </a:ext>
            </a:extLst>
          </a:blip>
          <a:stretch>
            <a:fillRect/>
          </a:stretch>
        </p:blipFill>
        <p:spPr>
          <a:xfrm>
            <a:off x="11228400" y="399599"/>
            <a:ext cx="494970" cy="647783"/>
          </a:xfrm>
          <a:prstGeom prst="rect">
            <a:avLst/>
          </a:prstGeom>
        </p:spPr>
      </p:pic>
      <p:sp>
        <p:nvSpPr>
          <p:cNvPr id="6" name="Textfeld 5">
            <a:extLst>
              <a:ext uri="{FF2B5EF4-FFF2-40B4-BE49-F238E27FC236}">
                <a16:creationId xmlns:a16="http://schemas.microsoft.com/office/drawing/2014/main" id="{45ECF14B-8906-1F35-8706-ADE4F50C4CB2}"/>
              </a:ext>
            </a:extLst>
          </p:cNvPr>
          <p:cNvSpPr txBox="1"/>
          <p:nvPr userDrawn="1"/>
        </p:nvSpPr>
        <p:spPr>
          <a:xfrm>
            <a:off x="5337270" y="1809178"/>
            <a:ext cx="1695355" cy="1028209"/>
          </a:xfrm>
          <a:prstGeom prst="rect">
            <a:avLst/>
          </a:prstGeom>
          <a:noFill/>
        </p:spPr>
        <p:txBody>
          <a:bodyPr wrap="square" rtlCol="0">
            <a:spAutoFit/>
          </a:bodyPr>
          <a:lstStyle/>
          <a:p>
            <a:endParaRPr lang="de-DE"/>
          </a:p>
        </p:txBody>
      </p:sp>
      <p:sp>
        <p:nvSpPr>
          <p:cNvPr id="10" name="Date Placeholder 3">
            <a:extLst>
              <a:ext uri="{FF2B5EF4-FFF2-40B4-BE49-F238E27FC236}">
                <a16:creationId xmlns:a16="http://schemas.microsoft.com/office/drawing/2014/main" id="{05E7D917-1DA2-1D17-CA57-6D03E4089C34}"/>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11" name="Slide Number Placeholder 5">
            <a:extLst>
              <a:ext uri="{FF2B5EF4-FFF2-40B4-BE49-F238E27FC236}">
                <a16:creationId xmlns:a16="http://schemas.microsoft.com/office/drawing/2014/main" id="{7540655A-129B-FC48-1858-C7C4EA66F666}"/>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tx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1289001930"/>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55" r:id="rId3"/>
    <p:sldLayoutId id="2147483656" r:id="rId4"/>
    <p:sldLayoutId id="2147483657" r:id="rId5"/>
    <p:sldLayoutId id="2147483658" r:id="rId6"/>
    <p:sldLayoutId id="2147483660" r:id="rId7"/>
    <p:sldLayoutId id="2147483661" r:id="rId8"/>
    <p:sldLayoutId id="2147483653" r:id="rId9"/>
    <p:sldLayoutId id="2147483652" r:id="rId10"/>
    <p:sldLayoutId id="2147483663" r:id="rId11"/>
    <p:sldLayoutId id="2147483664" r:id="rId12"/>
    <p:sldLayoutId id="2147483665" r:id="rId13"/>
    <p:sldLayoutId id="2147483666" r:id="rId14"/>
    <p:sldLayoutId id="2147483667" r:id="rId15"/>
    <p:sldLayoutId id="2147483668" r:id="rId16"/>
    <p:sldLayoutId id="2147483669" r:id="rId17"/>
    <p:sldLayoutId id="2147483670" r:id="rId18"/>
    <p:sldLayoutId id="2147483671" r:id="rId19"/>
    <p:sldLayoutId id="2147483672" r:id="rId20"/>
    <p:sldLayoutId id="2147483681" r:id="rId21"/>
    <p:sldLayoutId id="2147483673" r:id="rId22"/>
    <p:sldLayoutId id="2147483674" r:id="rId23"/>
    <p:sldLayoutId id="2147483675" r:id="rId24"/>
    <p:sldLayoutId id="2147483676" r:id="rId25"/>
    <p:sldLayoutId id="2147483677" r:id="rId26"/>
    <p:sldLayoutId id="2147483678" r:id="rId27"/>
    <p:sldLayoutId id="2147483679" r:id="rId28"/>
    <p:sldLayoutId id="2147483680" r:id="rId29"/>
  </p:sldLayoutIdLst>
  <p:hf hdr="0"/>
  <p:txStyles>
    <p:titleStyle>
      <a:lvl1pPr algn="l" defTabSz="914400" rtl="0" eaLnBrk="1" latinLnBrk="0" hangingPunct="1">
        <a:lnSpc>
          <a:spcPct val="90000"/>
        </a:lnSpc>
        <a:spcBef>
          <a:spcPct val="0"/>
        </a:spcBef>
        <a:buNone/>
        <a:defRPr sz="3000" b="1" kern="1200">
          <a:solidFill>
            <a:schemeClr val="tx2"/>
          </a:solidFill>
          <a:latin typeface="+mj-lt"/>
          <a:ea typeface="+mj-ea"/>
          <a:cs typeface="+mj-cs"/>
        </a:defRPr>
      </a:lvl1pPr>
    </p:titleStyle>
    <p:bodyStyle>
      <a:lvl1pPr marL="0" indent="0" algn="l" defTabSz="914400" rtl="0" eaLnBrk="1" latinLnBrk="0" hangingPunct="1">
        <a:lnSpc>
          <a:spcPct val="120000"/>
        </a:lnSpc>
        <a:spcBef>
          <a:spcPts val="1200"/>
        </a:spcBef>
        <a:buFont typeface="Arial" panose="020B0604020202020204" pitchFamily="34" charset="0"/>
        <a:buNone/>
        <a:defRPr sz="1800" kern="1200">
          <a:solidFill>
            <a:schemeClr val="tx1"/>
          </a:solidFill>
          <a:latin typeface="+mn-lt"/>
          <a:ea typeface="+mn-ea"/>
          <a:cs typeface="+mn-cs"/>
        </a:defRPr>
      </a:lvl1pPr>
      <a:lvl2pPr marL="172800" indent="-172800" algn="l" defTabSz="914400" rtl="0" eaLnBrk="1" latinLnBrk="0" hangingPunct="1">
        <a:lnSpc>
          <a:spcPct val="120000"/>
        </a:lnSpc>
        <a:spcBef>
          <a:spcPts val="1200"/>
        </a:spcBef>
        <a:buClr>
          <a:schemeClr val="tx2"/>
        </a:buClr>
        <a:buFont typeface="Arial" panose="020B0604020202020204" pitchFamily="34" charset="0"/>
        <a:buChar char="•"/>
        <a:defRPr sz="1800" kern="1200">
          <a:solidFill>
            <a:schemeClr val="tx1"/>
          </a:solidFill>
          <a:latin typeface="+mn-lt"/>
          <a:ea typeface="+mn-ea"/>
          <a:cs typeface="+mn-cs"/>
        </a:defRPr>
      </a:lvl2pPr>
      <a:lvl3pPr marL="514800" indent="-172800" algn="l" defTabSz="914400" rtl="0" eaLnBrk="1" latinLnBrk="0" hangingPunct="1">
        <a:lnSpc>
          <a:spcPct val="120000"/>
        </a:lnSpc>
        <a:spcBef>
          <a:spcPts val="1200"/>
        </a:spcBef>
        <a:buClr>
          <a:schemeClr val="bg2"/>
        </a:buClr>
        <a:buFont typeface="Arial" panose="020B0604020202020204" pitchFamily="34" charset="0"/>
        <a:buChar char="•"/>
        <a:defRPr sz="1800" kern="1200">
          <a:solidFill>
            <a:schemeClr val="tx1"/>
          </a:solidFill>
          <a:latin typeface="+mn-lt"/>
          <a:ea typeface="+mn-ea"/>
          <a:cs typeface="+mn-cs"/>
        </a:defRPr>
      </a:lvl3pPr>
      <a:lvl4pPr marL="0" indent="0" algn="l" defTabSz="914400" rtl="0" eaLnBrk="1" latinLnBrk="0" hangingPunct="1">
        <a:lnSpc>
          <a:spcPct val="111000"/>
        </a:lnSpc>
        <a:spcBef>
          <a:spcPts val="1200"/>
        </a:spcBef>
        <a:buFont typeface="Arial" panose="020B0604020202020204" pitchFamily="34" charset="0"/>
        <a:buNone/>
        <a:defRPr sz="1800" b="1" kern="1200">
          <a:solidFill>
            <a:schemeClr val="tx1"/>
          </a:solidFill>
          <a:latin typeface="+mn-lt"/>
          <a:ea typeface="+mn-ea"/>
          <a:cs typeface="+mn-cs"/>
        </a:defRPr>
      </a:lvl4pPr>
      <a:lvl5pPr marL="0" indent="0" algn="l" defTabSz="914400" rtl="0" eaLnBrk="1" latinLnBrk="0" hangingPunct="1">
        <a:lnSpc>
          <a:spcPct val="118000"/>
        </a:lnSpc>
        <a:spcBef>
          <a:spcPts val="1200"/>
        </a:spcBef>
        <a:buClr>
          <a:schemeClr val="tx2"/>
        </a:buClr>
        <a:buFont typeface="Arial" panose="020B0604020202020204" pitchFamily="34" charset="0"/>
        <a:buNone/>
        <a:defRPr sz="2400" b="1" kern="1200">
          <a:solidFill>
            <a:schemeClr val="tx1"/>
          </a:solidFill>
          <a:latin typeface="+mn-lt"/>
          <a:ea typeface="+mn-ea"/>
          <a:cs typeface="+mn-cs"/>
        </a:defRPr>
      </a:lvl5pPr>
      <a:lvl6pPr marL="0" indent="0" algn="l" defTabSz="914400" rtl="0" eaLnBrk="1" latinLnBrk="0" hangingPunct="1">
        <a:lnSpc>
          <a:spcPct val="111000"/>
        </a:lnSpc>
        <a:spcBef>
          <a:spcPts val="1200"/>
        </a:spcBef>
        <a:buClr>
          <a:schemeClr val="bg2"/>
        </a:buClr>
        <a:buFont typeface="Arial" panose="020B0604020202020204" pitchFamily="34" charset="0"/>
        <a:buNone/>
        <a:defRPr sz="2400" i="1" kern="1200">
          <a:solidFill>
            <a:schemeClr val="bg2"/>
          </a:solidFill>
          <a:latin typeface="Georgia" panose="02040502050405020303" pitchFamily="18" charset="0"/>
          <a:ea typeface="+mn-ea"/>
          <a:cs typeface="+mn-cs"/>
        </a:defRPr>
      </a:lvl6pPr>
      <a:lvl7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7pPr>
      <a:lvl8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8pPr>
      <a:lvl9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userDrawn="1">
          <p15:clr>
            <a:srgbClr val="F26B43"/>
          </p15:clr>
        </p15:guide>
        <p15:guide id="2" pos="7680" userDrawn="1">
          <p15:clr>
            <a:srgbClr val="F26B43"/>
          </p15:clr>
        </p15:guide>
        <p15:guide id="3" pos="295" userDrawn="1">
          <p15:clr>
            <a:srgbClr val="F26B43"/>
          </p15:clr>
        </p15:guide>
        <p15:guide id="4" pos="590" userDrawn="1">
          <p15:clr>
            <a:srgbClr val="F26B43"/>
          </p15:clr>
        </p15:guide>
        <p15:guide id="5" pos="886" userDrawn="1">
          <p15:clr>
            <a:srgbClr val="F26B43"/>
          </p15:clr>
        </p15:guide>
        <p15:guide id="6" pos="1181" userDrawn="1">
          <p15:clr>
            <a:srgbClr val="F26B43"/>
          </p15:clr>
        </p15:guide>
        <p15:guide id="7" pos="1476" userDrawn="1">
          <p15:clr>
            <a:srgbClr val="F26B43"/>
          </p15:clr>
        </p15:guide>
        <p15:guide id="8" pos="1772" userDrawn="1">
          <p15:clr>
            <a:srgbClr val="F26B43"/>
          </p15:clr>
        </p15:guide>
        <p15:guide id="9" pos="2067" userDrawn="1">
          <p15:clr>
            <a:srgbClr val="F26B43"/>
          </p15:clr>
        </p15:guide>
        <p15:guide id="10" pos="2363" userDrawn="1">
          <p15:clr>
            <a:srgbClr val="F26B43"/>
          </p15:clr>
        </p15:guide>
        <p15:guide id="11" pos="2658" userDrawn="1">
          <p15:clr>
            <a:srgbClr val="F26B43"/>
          </p15:clr>
        </p15:guide>
        <p15:guide id="12" pos="2953" userDrawn="1">
          <p15:clr>
            <a:srgbClr val="F26B43"/>
          </p15:clr>
        </p15:guide>
        <p15:guide id="13" pos="3249" userDrawn="1">
          <p15:clr>
            <a:srgbClr val="F26B43"/>
          </p15:clr>
        </p15:guide>
        <p15:guide id="14" pos="3544" userDrawn="1">
          <p15:clr>
            <a:srgbClr val="F26B43"/>
          </p15:clr>
        </p15:guide>
        <p15:guide id="15" pos="3840" userDrawn="1">
          <p15:clr>
            <a:srgbClr val="F26B43"/>
          </p15:clr>
        </p15:guide>
        <p15:guide id="16" pos="4135" userDrawn="1">
          <p15:clr>
            <a:srgbClr val="F26B43"/>
          </p15:clr>
        </p15:guide>
        <p15:guide id="17" pos="4430" userDrawn="1">
          <p15:clr>
            <a:srgbClr val="F26B43"/>
          </p15:clr>
        </p15:guide>
        <p15:guide id="18" pos="4726" userDrawn="1">
          <p15:clr>
            <a:srgbClr val="F26B43"/>
          </p15:clr>
        </p15:guide>
        <p15:guide id="19" pos="5021" userDrawn="1">
          <p15:clr>
            <a:srgbClr val="F26B43"/>
          </p15:clr>
        </p15:guide>
        <p15:guide id="20" pos="5316" userDrawn="1">
          <p15:clr>
            <a:srgbClr val="F26B43"/>
          </p15:clr>
        </p15:guide>
        <p15:guide id="21" pos="5612" userDrawn="1">
          <p15:clr>
            <a:srgbClr val="F26B43"/>
          </p15:clr>
        </p15:guide>
        <p15:guide id="22" pos="5907" userDrawn="1">
          <p15:clr>
            <a:srgbClr val="F26B43"/>
          </p15:clr>
        </p15:guide>
        <p15:guide id="23" pos="6203" userDrawn="1">
          <p15:clr>
            <a:srgbClr val="F26B43"/>
          </p15:clr>
        </p15:guide>
        <p15:guide id="24" pos="6498" userDrawn="1">
          <p15:clr>
            <a:srgbClr val="F26B43"/>
          </p15:clr>
        </p15:guide>
        <p15:guide id="25" pos="6793" userDrawn="1">
          <p15:clr>
            <a:srgbClr val="F26B43"/>
          </p15:clr>
        </p15:guide>
        <p15:guide id="26" pos="7089" userDrawn="1">
          <p15:clr>
            <a:srgbClr val="F26B43"/>
          </p15:clr>
        </p15:guide>
        <p15:guide id="27" pos="7384" userDrawn="1">
          <p15:clr>
            <a:srgbClr val="F26B43"/>
          </p15:clr>
        </p15:guide>
        <p15:guide id="28" orient="horz" userDrawn="1">
          <p15:clr>
            <a:srgbClr val="F26B43"/>
          </p15:clr>
        </p15:guide>
        <p15:guide id="29" orient="horz" pos="4320" userDrawn="1">
          <p15:clr>
            <a:srgbClr val="F26B43"/>
          </p15:clr>
        </p15:guide>
        <p15:guide id="30" orient="horz" pos="249" userDrawn="1">
          <p15:clr>
            <a:srgbClr val="F26B43"/>
          </p15:clr>
        </p15:guide>
        <p15:guide id="31" orient="horz" pos="4025"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slideLayout" Target="../slideLayouts/slideLayout1.xml"/><Relationship Id="rId1" Type="http://schemas.openxmlformats.org/officeDocument/2006/relationships/tags" Target="../tags/tag11.xml"/><Relationship Id="rId6" Type="http://schemas.openxmlformats.org/officeDocument/2006/relationships/image" Target="../media/image13.jpg"/><Relationship Id="rId5" Type="http://schemas.openxmlformats.org/officeDocument/2006/relationships/image" Target="../media/image1.emf"/><Relationship Id="rId4" Type="http://schemas.openxmlformats.org/officeDocument/2006/relationships/oleObject" Target="../embeddings/oleObject10.bin"/></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11.xml"/><Relationship Id="rId4" Type="http://schemas.openxmlformats.org/officeDocument/2006/relationships/image" Target="../media/image15.emf"/></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openxmlformats.org/officeDocument/2006/relationships/image" Target="../media/image15.emf"/></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15.emf"/></Relationships>
</file>

<file path=ppt/slides/_rels/slide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4.xml"/><Relationship Id="rId1" Type="http://schemas.openxmlformats.org/officeDocument/2006/relationships/slideLayout" Target="../slideLayouts/slideLayout11.xml"/><Relationship Id="rId5" Type="http://schemas.openxmlformats.org/officeDocument/2006/relationships/image" Target="../media/image14.png"/><Relationship Id="rId4" Type="http://schemas.openxmlformats.org/officeDocument/2006/relationships/image" Target="../media/image15.emf"/></Relationships>
</file>

<file path=ppt/slides/_rels/slide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5.xml"/><Relationship Id="rId1" Type="http://schemas.openxmlformats.org/officeDocument/2006/relationships/slideLayout" Target="../slideLayouts/slideLayout11.xml"/><Relationship Id="rId5" Type="http://schemas.openxmlformats.org/officeDocument/2006/relationships/image" Target="../media/image17.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jpeg"/><Relationship Id="rId7" Type="http://schemas.openxmlformats.org/officeDocument/2006/relationships/image" Target="../media/image22.emf"/><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image" Target="../media/image21.jpg"/><Relationship Id="rId5" Type="http://schemas.openxmlformats.org/officeDocument/2006/relationships/image" Target="../media/image20.png"/><Relationship Id="rId4" Type="http://schemas.openxmlformats.org/officeDocument/2006/relationships/image" Target="../media/image19.jpg"/><Relationship Id="rId9" Type="http://schemas.openxmlformats.org/officeDocument/2006/relationships/image" Target="../media/image15.emf"/></Relationships>
</file>

<file path=ppt/slides/_rels/slide8.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7.xml"/><Relationship Id="rId1" Type="http://schemas.openxmlformats.org/officeDocument/2006/relationships/slideLayout" Target="../slideLayouts/slideLayout11.xml"/><Relationship Id="rId5" Type="http://schemas.openxmlformats.org/officeDocument/2006/relationships/image" Target="../media/image25.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8" Type="http://schemas.openxmlformats.org/officeDocument/2006/relationships/image" Target="../media/image29.gif"/><Relationship Id="rId3" Type="http://schemas.openxmlformats.org/officeDocument/2006/relationships/image" Target="../media/image26.png"/><Relationship Id="rId7" Type="http://schemas.openxmlformats.org/officeDocument/2006/relationships/image" Target="../media/image28.jpeg"/><Relationship Id="rId2" Type="http://schemas.openxmlformats.org/officeDocument/2006/relationships/notesSlide" Target="../notesSlides/notesSlide8.xml"/><Relationship Id="rId1" Type="http://schemas.openxmlformats.org/officeDocument/2006/relationships/slideLayout" Target="../slideLayouts/slideLayout11.xml"/><Relationship Id="rId6" Type="http://schemas.openxmlformats.org/officeDocument/2006/relationships/image" Target="../media/image27.jpeg"/><Relationship Id="rId5" Type="http://schemas.openxmlformats.org/officeDocument/2006/relationships/image" Target="../media/image14.png"/><Relationship Id="rId4" Type="http://schemas.openxmlformats.org/officeDocument/2006/relationships/image" Target="../media/image15.emf"/></Relationships>
</file>

<file path=ppt/slides/_rels/slide10.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15.emf"/><Relationship Id="rId7"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1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14.png"/><Relationship Id="rId9" Type="http://schemas.openxmlformats.org/officeDocument/2006/relationships/image" Target="../media/image34.png"/></Relationships>
</file>

<file path=ppt/slides/_rels/slide11.xml.rels><?xml version="1.0" encoding="UTF-8" standalone="yes"?>
<Relationships xmlns="http://schemas.openxmlformats.org/package/2006/relationships"><Relationship Id="rId3" Type="http://schemas.openxmlformats.org/officeDocument/2006/relationships/image" Target="../media/image15.emf"/><Relationship Id="rId7"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image" Target="../media/image35.png"/><Relationship Id="rId5" Type="http://schemas.openxmlformats.org/officeDocument/2006/relationships/image" Target="../media/image33.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1.xml"/><Relationship Id="rId1" Type="http://schemas.openxmlformats.org/officeDocument/2006/relationships/slideLayout" Target="../slideLayouts/slideLayout11.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2.xml"/><Relationship Id="rId1" Type="http://schemas.openxmlformats.org/officeDocument/2006/relationships/slideLayout" Target="../slideLayouts/slideLayout11.xml"/><Relationship Id="rId5" Type="http://schemas.openxmlformats.org/officeDocument/2006/relationships/image" Target="../media/image37.pn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3.xml"/><Relationship Id="rId1" Type="http://schemas.openxmlformats.org/officeDocument/2006/relationships/slideLayout" Target="../slideLayouts/slideLayout11.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4.xml"/><Relationship Id="rId1" Type="http://schemas.openxmlformats.org/officeDocument/2006/relationships/slideLayout" Target="../slideLayouts/slideLayout11.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5.xml"/><Relationship Id="rId1" Type="http://schemas.openxmlformats.org/officeDocument/2006/relationships/slideLayout" Target="../slideLayouts/slideLayout11.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6.xml"/><Relationship Id="rId1" Type="http://schemas.openxmlformats.org/officeDocument/2006/relationships/slideLayout" Target="../slideLayouts/slideLayout11.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7.xml"/><Relationship Id="rId1" Type="http://schemas.openxmlformats.org/officeDocument/2006/relationships/slideLayout" Target="../slideLayouts/slideLayout11.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8.xml"/><Relationship Id="rId1" Type="http://schemas.openxmlformats.org/officeDocument/2006/relationships/slideLayout" Target="../slideLayouts/slideLayout11.xml"/><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15.emf"/><Relationship Id="rId7" Type="http://schemas.openxmlformats.org/officeDocument/2006/relationships/image" Target="../media/image40.png"/><Relationship Id="rId2" Type="http://schemas.openxmlformats.org/officeDocument/2006/relationships/notesSlide" Target="../notesSlides/notesSlide19.xml"/><Relationship Id="rId1" Type="http://schemas.openxmlformats.org/officeDocument/2006/relationships/slideLayout" Target="../slideLayouts/slideLayout11.xml"/><Relationship Id="rId6" Type="http://schemas.openxmlformats.org/officeDocument/2006/relationships/image" Target="../media/image39.png"/><Relationship Id="rId5" Type="http://schemas.openxmlformats.org/officeDocument/2006/relationships/image" Target="../media/image38.JPG"/><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hyperlink" Target="mailto:maccardo@eso.org" TargetMode="External"/><Relationship Id="rId2" Type="http://schemas.openxmlformats.org/officeDocument/2006/relationships/notesSlide" Target="../notesSlides/notesSlide20.xm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large silver dome with a circular object in the middle of a desert">
            <a:extLst>
              <a:ext uri="{FF2B5EF4-FFF2-40B4-BE49-F238E27FC236}">
                <a16:creationId xmlns:a16="http://schemas.microsoft.com/office/drawing/2014/main" id="{B596F235-1CB4-DA17-66B3-0FCFAE8723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3" name="Objekt 2" hidden="1">
            <a:extLst>
              <a:ext uri="{FF2B5EF4-FFF2-40B4-BE49-F238E27FC236}">
                <a16:creationId xmlns:a16="http://schemas.microsoft.com/office/drawing/2014/main" id="{58566E0C-FA6E-54A2-225D-2AF65AECB417}"/>
              </a:ext>
            </a:extLst>
          </p:cNvPr>
          <p:cNvGraphicFramePr>
            <a:graphicFrameLocks noChangeAspect="1"/>
          </p:cNvGraphicFramePr>
          <p:nvPr>
            <p:custDataLst>
              <p:tags r:id="rId1"/>
            </p:custDataLst>
            <p:extLst>
              <p:ext uri="{D42A27DB-BD31-4B8C-83A1-F6EECF244321}">
                <p14:modId xmlns:p14="http://schemas.microsoft.com/office/powerpoint/2010/main" val="92764926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10" imgH="409" progId="TCLayout.ActiveDocument.1">
                  <p:embed/>
                </p:oleObj>
              </mc:Choice>
              <mc:Fallback>
                <p:oleObj name="think-cell Folie" r:id="rId4" imgW="410" imgH="409"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el 3">
            <a:extLst>
              <a:ext uri="{FF2B5EF4-FFF2-40B4-BE49-F238E27FC236}">
                <a16:creationId xmlns:a16="http://schemas.microsoft.com/office/drawing/2014/main" id="{099AAC83-6D97-6BEC-F0E9-9B61E26881F6}"/>
              </a:ext>
            </a:extLst>
          </p:cNvPr>
          <p:cNvSpPr>
            <a:spLocks noGrp="1"/>
          </p:cNvSpPr>
          <p:nvPr>
            <p:ph type="ctrTitle"/>
          </p:nvPr>
        </p:nvSpPr>
        <p:spPr>
          <a:xfrm>
            <a:off x="1407064" y="4847124"/>
            <a:ext cx="10316307" cy="1028701"/>
          </a:xfrm>
          <a:noFill/>
        </p:spPr>
        <p:txBody>
          <a:bodyPr/>
          <a:lstStyle/>
          <a:p>
            <a:pPr algn="r"/>
            <a:r>
              <a:rPr lang="en-GB" dirty="0">
                <a:solidFill>
                  <a:schemeClr val="accent2">
                    <a:lumMod val="60000"/>
                    <a:lumOff val="40000"/>
                  </a:schemeClr>
                </a:solidFill>
              </a:rPr>
              <a:t>Cryogenics Systems</a:t>
            </a:r>
          </a:p>
        </p:txBody>
      </p:sp>
      <p:sp>
        <p:nvSpPr>
          <p:cNvPr id="5" name="Untertitel 4">
            <a:extLst>
              <a:ext uri="{FF2B5EF4-FFF2-40B4-BE49-F238E27FC236}">
                <a16:creationId xmlns:a16="http://schemas.microsoft.com/office/drawing/2014/main" id="{7C57B5CD-E0DE-E06E-AA7B-0AFFC1873257}"/>
              </a:ext>
            </a:extLst>
          </p:cNvPr>
          <p:cNvSpPr>
            <a:spLocks noGrp="1"/>
          </p:cNvSpPr>
          <p:nvPr>
            <p:ph type="subTitle" idx="1"/>
          </p:nvPr>
        </p:nvSpPr>
        <p:spPr>
          <a:xfrm>
            <a:off x="1407065" y="6026008"/>
            <a:ext cx="10316307" cy="426029"/>
          </a:xfrm>
        </p:spPr>
        <p:txBody>
          <a:bodyPr/>
          <a:lstStyle/>
          <a:p>
            <a:pPr algn="r"/>
            <a:r>
              <a:rPr lang="en-US" dirty="0">
                <a:solidFill>
                  <a:schemeClr val="accent2">
                    <a:lumMod val="60000"/>
                    <a:lumOff val="40000"/>
                  </a:schemeClr>
                </a:solidFill>
              </a:rPr>
              <a:t>M</a:t>
            </a:r>
            <a:r>
              <a:rPr lang="en-GB" dirty="0" err="1">
                <a:solidFill>
                  <a:schemeClr val="accent2">
                    <a:lumMod val="60000"/>
                    <a:lumOff val="40000"/>
                  </a:schemeClr>
                </a:solidFill>
              </a:rPr>
              <a:t>atteo</a:t>
            </a:r>
            <a:r>
              <a:rPr lang="en-GB" dirty="0">
                <a:solidFill>
                  <a:schemeClr val="accent2">
                    <a:lumMod val="60000"/>
                    <a:lumOff val="40000"/>
                  </a:schemeClr>
                </a:solidFill>
              </a:rPr>
              <a:t> Accardo</a:t>
            </a:r>
          </a:p>
        </p:txBody>
      </p:sp>
      <p:sp>
        <p:nvSpPr>
          <p:cNvPr id="7" name="Fußzeilenplatzhalter 6">
            <a:extLst>
              <a:ext uri="{FF2B5EF4-FFF2-40B4-BE49-F238E27FC236}">
                <a16:creationId xmlns:a16="http://schemas.microsoft.com/office/drawing/2014/main" id="{C8DF2062-2DE8-6125-3A32-7529A00C024A}"/>
              </a:ext>
            </a:extLst>
          </p:cNvPr>
          <p:cNvSpPr>
            <a:spLocks noGrp="1"/>
          </p:cNvSpPr>
          <p:nvPr>
            <p:ph type="ftr" sz="quarter" idx="10"/>
          </p:nvPr>
        </p:nvSpPr>
        <p:spPr/>
        <p:txBody>
          <a:bodyPr/>
          <a:lstStyle/>
          <a:p>
            <a:r>
              <a:rPr lang="en-US" i="1" dirty="0" err="1">
                <a:solidFill>
                  <a:schemeClr val="accent2">
                    <a:lumMod val="60000"/>
                    <a:lumOff val="40000"/>
                  </a:schemeClr>
                </a:solidFill>
              </a:rPr>
              <a:t>M.Accardo</a:t>
            </a:r>
            <a:r>
              <a:rPr lang="en-US" i="1" dirty="0">
                <a:solidFill>
                  <a:schemeClr val="accent2">
                    <a:lumMod val="60000"/>
                    <a:lumOff val="40000"/>
                  </a:schemeClr>
                </a:solidFill>
              </a:rPr>
              <a:t>, November 25th - 28th, Instrument Control Systems 2024</a:t>
            </a:r>
            <a:endParaRPr lang="de-CH" i="1" dirty="0">
              <a:solidFill>
                <a:schemeClr val="accent2">
                  <a:lumMod val="60000"/>
                  <a:lumOff val="40000"/>
                </a:schemeClr>
              </a:solidFill>
            </a:endParaRPr>
          </a:p>
        </p:txBody>
      </p:sp>
      <p:sp>
        <p:nvSpPr>
          <p:cNvPr id="9" name="Datumsplatzhalter 8">
            <a:extLst>
              <a:ext uri="{FF2B5EF4-FFF2-40B4-BE49-F238E27FC236}">
                <a16:creationId xmlns:a16="http://schemas.microsoft.com/office/drawing/2014/main" id="{D1D97568-A082-0238-0616-D1B047216E98}"/>
              </a:ext>
            </a:extLst>
          </p:cNvPr>
          <p:cNvSpPr>
            <a:spLocks noGrp="1"/>
          </p:cNvSpPr>
          <p:nvPr>
            <p:ph type="dt" sz="half" idx="2"/>
          </p:nvPr>
        </p:nvSpPr>
        <p:spPr/>
        <p:txBody>
          <a:bodyPr/>
          <a:lstStyle/>
          <a:p>
            <a:r>
              <a:rPr lang="en-US">
                <a:solidFill>
                  <a:schemeClr val="accent2">
                    <a:lumMod val="60000"/>
                    <a:lumOff val="40000"/>
                  </a:schemeClr>
                </a:solidFill>
              </a:rPr>
              <a:t>Data Classification: ESO PUBLIC</a:t>
            </a:r>
            <a:endParaRPr lang="en-GB" dirty="0">
              <a:solidFill>
                <a:schemeClr val="accent2">
                  <a:lumMod val="60000"/>
                  <a:lumOff val="40000"/>
                </a:schemeClr>
              </a:solidFill>
            </a:endParaRPr>
          </a:p>
        </p:txBody>
      </p:sp>
      <p:sp>
        <p:nvSpPr>
          <p:cNvPr id="21" name="Foliennummernplatzhalter 20">
            <a:extLst>
              <a:ext uri="{FF2B5EF4-FFF2-40B4-BE49-F238E27FC236}">
                <a16:creationId xmlns:a16="http://schemas.microsoft.com/office/drawing/2014/main" id="{9822CE10-9A6A-7EAF-834E-E1555D3B7741}"/>
              </a:ext>
            </a:extLst>
          </p:cNvPr>
          <p:cNvSpPr>
            <a:spLocks noGrp="1"/>
          </p:cNvSpPr>
          <p:nvPr>
            <p:ph type="sldNum" sz="quarter" idx="4"/>
          </p:nvPr>
        </p:nvSpPr>
        <p:spPr>
          <a:xfrm>
            <a:off x="468313" y="6534114"/>
            <a:ext cx="469581" cy="173703"/>
          </a:xfrm>
        </p:spPr>
        <p:txBody>
          <a:bodyPr/>
          <a:lstStyle/>
          <a:p>
            <a:fld id="{766D6064-FB9F-4877-ADF1-97150FF2D969}" type="slidenum">
              <a:rPr lang="en-GB" smtClean="0"/>
              <a:pPr/>
              <a:t>1</a:t>
            </a:fld>
            <a:endParaRPr lang="en-GB"/>
          </a:p>
        </p:txBody>
      </p:sp>
      <p:pic>
        <p:nvPicPr>
          <p:cNvPr id="10" name="Picture 9" descr="A blue and white logo&#10;&#10;Description automatically generated">
            <a:extLst>
              <a:ext uri="{FF2B5EF4-FFF2-40B4-BE49-F238E27FC236}">
                <a16:creationId xmlns:a16="http://schemas.microsoft.com/office/drawing/2014/main" id="{F5E9FFDF-DFBF-F306-C22C-8DCE38D751D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43084" y="405963"/>
            <a:ext cx="780288" cy="1014984"/>
          </a:xfrm>
          <a:prstGeom prst="rect">
            <a:avLst/>
          </a:prstGeom>
        </p:spPr>
      </p:pic>
    </p:spTree>
    <p:extLst>
      <p:ext uri="{BB962C8B-B14F-4D97-AF65-F5344CB8AC3E}">
        <p14:creationId xmlns:p14="http://schemas.microsoft.com/office/powerpoint/2010/main" val="6131126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650449" y="35579"/>
            <a:ext cx="10663705" cy="853746"/>
          </a:xfrm>
        </p:spPr>
        <p:txBody>
          <a:bodyPr/>
          <a:lstStyle/>
          <a:p>
            <a:r>
              <a:rPr lang="en-US" dirty="0"/>
              <a:t>About my work experience:</a:t>
            </a:r>
            <a:endParaRPr lang="en-GB" dirty="0"/>
          </a:p>
        </p:txBody>
      </p:sp>
      <p:sp>
        <p:nvSpPr>
          <p:cNvPr id="3" name="Textplatzhalter 2">
            <a:extLst>
              <a:ext uri="{FF2B5EF4-FFF2-40B4-BE49-F238E27FC236}">
                <a16:creationId xmlns:a16="http://schemas.microsoft.com/office/drawing/2014/main" id="{7C83E420-0CB6-12C9-626D-667E87BD3AB4}"/>
              </a:ext>
            </a:extLst>
          </p:cNvPr>
          <p:cNvSpPr>
            <a:spLocks noGrp="1"/>
          </p:cNvSpPr>
          <p:nvPr>
            <p:ph type="body" sz="quarter" idx="13"/>
          </p:nvPr>
        </p:nvSpPr>
        <p:spPr>
          <a:xfrm>
            <a:off x="507066" y="1298212"/>
            <a:ext cx="11044854" cy="5091448"/>
          </a:xfrm>
        </p:spPr>
        <p:txBody>
          <a:bodyPr/>
          <a:lstStyle/>
          <a:p>
            <a:pPr marL="243000" marR="0" lvl="0" indent="-243000" algn="l" defTabSz="914400" rtl="0" eaLnBrk="1" fontAlgn="base" latinLnBrk="0" hangingPunct="1">
              <a:lnSpc>
                <a:spcPct val="100000"/>
              </a:lnSpc>
              <a:spcBef>
                <a:spcPts val="900"/>
              </a:spcBef>
              <a:spcAft>
                <a:spcPts val="0"/>
              </a:spcAft>
              <a:buClr>
                <a:srgbClr val="FF0000"/>
              </a:buClr>
              <a:buSzPct val="90000"/>
              <a:buFontTx/>
              <a:buBlip>
                <a:blip r:embed="rId3"/>
              </a:buBlip>
              <a:tabLst/>
              <a:defRPr/>
            </a:pPr>
            <a:endParaRPr kumimoji="0" lang="en-US" sz="2100" b="0" i="0" u="none" strike="noStrike" kern="0" cap="none" spc="0" normalizeH="0" baseline="0" noProof="0" dirty="0">
              <a:ln>
                <a:noFill/>
              </a:ln>
              <a:solidFill>
                <a:srgbClr val="000000"/>
              </a:solidFill>
              <a:effectLst/>
              <a:uLnTx/>
              <a:uFillTx/>
              <a:latin typeface="Arial"/>
              <a:ea typeface="ＭＳ Ｐゴシック" charset="0"/>
              <a:cs typeface="+mn-cs"/>
            </a:endParaRPr>
          </a:p>
          <a:p>
            <a:pPr marL="243000" marR="0" lvl="0" indent="-243000" algn="l" defTabSz="914400" rtl="0" eaLnBrk="1" fontAlgn="base" latinLnBrk="0" hangingPunct="1">
              <a:lnSpc>
                <a:spcPct val="100000"/>
              </a:lnSpc>
              <a:spcBef>
                <a:spcPts val="900"/>
              </a:spcBef>
              <a:spcAft>
                <a:spcPts val="0"/>
              </a:spcAft>
              <a:buClr>
                <a:srgbClr val="FF0000"/>
              </a:buClr>
              <a:buSzPct val="90000"/>
              <a:buFontTx/>
              <a:buBlip>
                <a:blip r:embed="rId3"/>
              </a:buBlip>
              <a:tabLst/>
              <a:defRPr/>
            </a:pPr>
            <a:r>
              <a:rPr kumimoji="0" lang="en-US" sz="2100" b="0" i="0" u="none" strike="noStrike" kern="0" cap="none" spc="0" normalizeH="0" baseline="0" noProof="0" dirty="0">
                <a:ln>
                  <a:noFill/>
                </a:ln>
                <a:solidFill>
                  <a:srgbClr val="000000"/>
                </a:solidFill>
                <a:effectLst/>
                <a:uLnTx/>
                <a:uFillTx/>
                <a:latin typeface="Arial"/>
                <a:ea typeface="ＭＳ Ｐゴシック" charset="0"/>
                <a:cs typeface="+mn-cs"/>
              </a:rPr>
              <a:t>3 years  Industry: mechanical designer  (beverages cooling and dispensing machines)</a:t>
            </a:r>
          </a:p>
          <a:p>
            <a:pPr marL="243000" marR="0" lvl="0" indent="-243000" algn="l" defTabSz="914400" rtl="0" eaLnBrk="1" fontAlgn="base" latinLnBrk="0" hangingPunct="1">
              <a:lnSpc>
                <a:spcPct val="100000"/>
              </a:lnSpc>
              <a:spcBef>
                <a:spcPts val="900"/>
              </a:spcBef>
              <a:spcAft>
                <a:spcPts val="0"/>
              </a:spcAft>
              <a:buClr>
                <a:srgbClr val="FF0000"/>
              </a:buClr>
              <a:buSzPct val="90000"/>
              <a:buFontTx/>
              <a:buBlip>
                <a:blip r:embed="rId3"/>
              </a:buBlip>
              <a:tabLst/>
              <a:defRPr/>
            </a:pPr>
            <a:endParaRPr kumimoji="0" lang="en-US" sz="2100" b="0" i="0" u="none" strike="noStrike" kern="0" cap="none" spc="0" normalizeH="0" baseline="0" noProof="0" dirty="0">
              <a:ln>
                <a:noFill/>
              </a:ln>
              <a:solidFill>
                <a:srgbClr val="000000"/>
              </a:solidFill>
              <a:effectLst/>
              <a:uLnTx/>
              <a:uFillTx/>
              <a:latin typeface="Arial"/>
              <a:ea typeface="ＭＳ Ｐゴシック" charset="0"/>
              <a:cs typeface="+mn-cs"/>
            </a:endParaRPr>
          </a:p>
          <a:p>
            <a:pPr marL="243000" indent="-243000" fontAlgn="base">
              <a:lnSpc>
                <a:spcPct val="100000"/>
              </a:lnSpc>
              <a:spcBef>
                <a:spcPts val="900"/>
              </a:spcBef>
              <a:buClr>
                <a:srgbClr val="FF0000"/>
              </a:buClr>
              <a:buSzPct val="90000"/>
              <a:buBlip>
                <a:blip r:embed="rId3"/>
              </a:buBlip>
              <a:defRPr/>
            </a:pPr>
            <a:r>
              <a:rPr lang="en-US" sz="2100" kern="0" dirty="0">
                <a:solidFill>
                  <a:srgbClr val="000000"/>
                </a:solidFill>
                <a:ea typeface="ＭＳ Ｐゴシック" charset="0"/>
              </a:rPr>
              <a:t>6 y.  INAF </a:t>
            </a:r>
            <a:r>
              <a:rPr lang="en-US" sz="2100" kern="0" dirty="0" err="1">
                <a:solidFill>
                  <a:srgbClr val="000000"/>
                </a:solidFill>
                <a:ea typeface="ＭＳ Ｐゴシック" charset="0"/>
              </a:rPr>
              <a:t>Arcetri</a:t>
            </a:r>
            <a:r>
              <a:rPr lang="en-US" sz="2100" kern="0" dirty="0">
                <a:solidFill>
                  <a:srgbClr val="000000"/>
                </a:solidFill>
                <a:ea typeface="ＭＳ Ｐゴシック" charset="0"/>
              </a:rPr>
              <a:t> (Firenze): LBT then Infrared Instr. Team (ESO VLTI AMBER SPG)</a:t>
            </a:r>
          </a:p>
          <a:p>
            <a:pPr marL="243000" indent="-243000" fontAlgn="base">
              <a:lnSpc>
                <a:spcPct val="100000"/>
              </a:lnSpc>
              <a:spcBef>
                <a:spcPts val="900"/>
              </a:spcBef>
              <a:buClr>
                <a:srgbClr val="FF0000"/>
              </a:buClr>
              <a:buSzPct val="90000"/>
              <a:buBlip>
                <a:blip r:embed="rId3"/>
              </a:buBlip>
              <a:defRPr/>
            </a:pPr>
            <a:endParaRPr lang="en-US" sz="2100" kern="0" dirty="0">
              <a:solidFill>
                <a:srgbClr val="000000"/>
              </a:solidFill>
              <a:ea typeface="ＭＳ Ｐゴシック" charset="0"/>
            </a:endParaRPr>
          </a:p>
          <a:p>
            <a:pPr marL="243000" marR="0" lvl="0" indent="-243000" algn="l" defTabSz="914400" rtl="0" eaLnBrk="1" fontAlgn="base" latinLnBrk="0" hangingPunct="1">
              <a:lnSpc>
                <a:spcPct val="100000"/>
              </a:lnSpc>
              <a:spcBef>
                <a:spcPts val="900"/>
              </a:spcBef>
              <a:spcAft>
                <a:spcPts val="0"/>
              </a:spcAft>
              <a:buClr>
                <a:srgbClr val="FF0000"/>
              </a:buClr>
              <a:buSzPct val="90000"/>
              <a:buFontTx/>
              <a:buBlip>
                <a:blip r:embed="rId3"/>
              </a:buBlip>
              <a:tabLst/>
              <a:defRPr/>
            </a:pPr>
            <a:r>
              <a:rPr kumimoji="0" lang="en-US" sz="2100" b="0" i="0" u="none" strike="noStrike" kern="0" cap="none" spc="0" normalizeH="0" baseline="0" noProof="0" dirty="0">
                <a:ln>
                  <a:noFill/>
                </a:ln>
                <a:solidFill>
                  <a:srgbClr val="000000"/>
                </a:solidFill>
                <a:effectLst/>
                <a:uLnTx/>
                <a:uFillTx/>
                <a:latin typeface="Arial"/>
                <a:ea typeface="ＭＳ Ｐゴシック" charset="0"/>
                <a:cs typeface="+mn-cs"/>
              </a:rPr>
              <a:t>2003 joined ESO in the Instrumentation Division.</a:t>
            </a:r>
            <a:endParaRPr kumimoji="0" lang="en-US" sz="1000" b="0" i="0" u="none" strike="noStrike" kern="0" cap="none" spc="0" normalizeH="0" baseline="0" noProof="0" dirty="0">
              <a:ln>
                <a:noFill/>
              </a:ln>
              <a:solidFill>
                <a:srgbClr val="000000"/>
              </a:solidFill>
              <a:effectLst/>
              <a:uLnTx/>
              <a:uFillTx/>
              <a:latin typeface="Arial"/>
              <a:ea typeface="ＭＳ Ｐゴシック" charset="0"/>
              <a:cs typeface="+mn-cs"/>
            </a:endParaRPr>
          </a:p>
          <a:p>
            <a:pPr marL="899213" lvl="2" indent="-214313" fontAlgn="base">
              <a:lnSpc>
                <a:spcPct val="100000"/>
              </a:lnSpc>
              <a:spcBef>
                <a:spcPts val="450"/>
              </a:spcBef>
              <a:buClr>
                <a:srgbClr val="3A6CB4"/>
              </a:buClr>
              <a:buFont typeface="Wingdings" charset="0"/>
              <a:buChar char="Ø"/>
              <a:defRPr/>
            </a:pPr>
            <a:r>
              <a:rPr kumimoji="0" lang="en-US" sz="2100" b="0" i="0" u="none" strike="noStrike" kern="0" cap="none" spc="0" normalizeH="0" baseline="0" noProof="0" dirty="0">
                <a:ln>
                  <a:noFill/>
                </a:ln>
                <a:solidFill>
                  <a:srgbClr val="000000"/>
                </a:solidFill>
                <a:effectLst/>
                <a:uLnTx/>
                <a:uFillTx/>
                <a:latin typeface="Arial"/>
                <a:ea typeface="ＭＳ Ｐゴシック" charset="0"/>
                <a:cs typeface="+mn-cs"/>
              </a:rPr>
              <a:t>Design and integration of cryostats and instrument mechanical subsystems.</a:t>
            </a:r>
          </a:p>
          <a:p>
            <a:pPr marL="899213" lvl="2" indent="-214313" fontAlgn="base">
              <a:lnSpc>
                <a:spcPct val="100000"/>
              </a:lnSpc>
              <a:spcBef>
                <a:spcPts val="450"/>
              </a:spcBef>
              <a:buClr>
                <a:srgbClr val="3A6CB4"/>
              </a:buClr>
              <a:buFont typeface="Wingdings" charset="0"/>
              <a:buChar char="Ø"/>
              <a:defRPr/>
            </a:pPr>
            <a:r>
              <a:rPr kumimoji="0" lang="en-US" sz="2100" b="0" i="0" u="none" strike="noStrike" kern="0" cap="none" spc="0" normalizeH="0" baseline="0" noProof="0" dirty="0">
                <a:ln>
                  <a:noFill/>
                </a:ln>
                <a:solidFill>
                  <a:srgbClr val="000000"/>
                </a:solidFill>
                <a:effectLst/>
                <a:uLnTx/>
                <a:uFillTx/>
                <a:latin typeface="Arial"/>
                <a:ea typeface="ＭＳ Ｐゴシック" charset="0"/>
                <a:cs typeface="+mn-cs"/>
              </a:rPr>
              <a:t>DET cryostats: ERIS, GRAVITY, CIAO, MUSE, IRLOS+ (design, integration, testing)</a:t>
            </a:r>
          </a:p>
          <a:p>
            <a:pPr marL="899213" lvl="2" indent="-214313" fontAlgn="base">
              <a:lnSpc>
                <a:spcPct val="100000"/>
              </a:lnSpc>
              <a:spcBef>
                <a:spcPts val="450"/>
              </a:spcBef>
              <a:buClr>
                <a:srgbClr val="3A6CB4"/>
              </a:buClr>
              <a:buFont typeface="Wingdings" charset="0"/>
              <a:buChar char="Ø"/>
              <a:defRPr/>
            </a:pPr>
            <a:r>
              <a:rPr kumimoji="0" lang="en-US" sz="2100" b="0" i="0" u="none" strike="noStrike" kern="0" cap="none" spc="0" normalizeH="0" baseline="0" noProof="0" dirty="0">
                <a:ln>
                  <a:noFill/>
                </a:ln>
                <a:solidFill>
                  <a:srgbClr val="000000"/>
                </a:solidFill>
                <a:effectLst/>
                <a:uLnTx/>
                <a:uFillTx/>
                <a:latin typeface="Arial"/>
                <a:ea typeface="ＭＳ Ｐゴシック" charset="0"/>
                <a:cs typeface="+mn-cs"/>
              </a:rPr>
              <a:t>Cryo-Vacuum systems: MUSE (design, integration, logic definition and </a:t>
            </a:r>
            <a:r>
              <a:rPr kumimoji="0" lang="en-US" sz="2100" b="0" i="0" u="sng" strike="noStrike" kern="0" cap="none" spc="0" normalizeH="0" baseline="0" noProof="0" dirty="0">
                <a:ln>
                  <a:noFill/>
                </a:ln>
                <a:solidFill>
                  <a:srgbClr val="000000"/>
                </a:solidFill>
                <a:effectLst/>
                <a:uLnTx/>
                <a:uFillTx/>
                <a:latin typeface="Arial"/>
                <a:ea typeface="ＭＳ Ｐゴシック" charset="0"/>
                <a:cs typeface="+mn-cs"/>
              </a:rPr>
              <a:t>long</a:t>
            </a:r>
            <a:r>
              <a:rPr kumimoji="0" lang="en-US" sz="2100" b="0" i="0" u="none" strike="noStrike" kern="0" cap="none" spc="0" normalizeH="0" baseline="0" noProof="0" dirty="0">
                <a:ln>
                  <a:noFill/>
                </a:ln>
                <a:solidFill>
                  <a:srgbClr val="000000"/>
                </a:solidFill>
                <a:effectLst/>
                <a:uLnTx/>
                <a:uFillTx/>
                <a:latin typeface="Arial"/>
                <a:ea typeface="ＭＳ Ｐゴシック" charset="0"/>
                <a:cs typeface="+mn-cs"/>
              </a:rPr>
              <a:t> testing)</a:t>
            </a:r>
          </a:p>
          <a:p>
            <a:pPr marL="899213" lvl="2" indent="-214313" fontAlgn="base">
              <a:lnSpc>
                <a:spcPct val="100000"/>
              </a:lnSpc>
              <a:spcBef>
                <a:spcPts val="450"/>
              </a:spcBef>
              <a:buClr>
                <a:srgbClr val="3A6CB4"/>
              </a:buClr>
              <a:buFont typeface="Wingdings" charset="0"/>
              <a:buChar char="Ø"/>
              <a:defRPr/>
            </a:pPr>
            <a:r>
              <a:rPr lang="en-US" sz="2100" kern="0" dirty="0">
                <a:solidFill>
                  <a:srgbClr val="000000"/>
                </a:solidFill>
                <a:latin typeface="Arial"/>
                <a:ea typeface="ＭＳ Ｐゴシック" charset="0"/>
              </a:rPr>
              <a:t>2016 </a:t>
            </a:r>
            <a:r>
              <a:rPr kumimoji="0" lang="en-US" sz="2100" b="0" i="0" u="none" strike="noStrike" kern="0" cap="none" spc="0" normalizeH="0" baseline="0" noProof="0" dirty="0">
                <a:ln>
                  <a:noFill/>
                </a:ln>
                <a:solidFill>
                  <a:srgbClr val="000000"/>
                </a:solidFill>
                <a:effectLst/>
                <a:uLnTx/>
                <a:uFillTx/>
                <a:latin typeface="Arial"/>
                <a:ea typeface="ＭＳ Ｐゴシック" charset="0"/>
                <a:cs typeface="+mn-cs"/>
              </a:rPr>
              <a:t>Re</a:t>
            </a:r>
            <a:r>
              <a:rPr lang="en-US" sz="2100" kern="0" dirty="0">
                <a:solidFill>
                  <a:srgbClr val="000000"/>
                </a:solidFill>
                <a:latin typeface="Arial"/>
                <a:ea typeface="ＭＳ Ｐゴシック" charset="0"/>
              </a:rPr>
              <a:t>sponsible for the Cryo-Laboratory and connected facilities.</a:t>
            </a:r>
          </a:p>
          <a:p>
            <a:pPr marL="899213" lvl="2" indent="-214313" fontAlgn="base">
              <a:lnSpc>
                <a:spcPct val="100000"/>
              </a:lnSpc>
              <a:spcBef>
                <a:spcPts val="450"/>
              </a:spcBef>
              <a:buClr>
                <a:srgbClr val="3A6CB4"/>
              </a:buClr>
              <a:buFont typeface="Wingdings" charset="0"/>
              <a:buChar char="Ø"/>
              <a:defRPr/>
            </a:pPr>
            <a:r>
              <a:rPr lang="en-US" sz="2100" kern="0" dirty="0">
                <a:solidFill>
                  <a:srgbClr val="000000"/>
                </a:solidFill>
                <a:latin typeface="Arial"/>
                <a:ea typeface="ＭＳ Ｐゴシック" charset="0"/>
              </a:rPr>
              <a:t>2021 Head of the Instruments and Cryogenic Group (Mechanical department</a:t>
            </a:r>
            <a:endParaRPr kumimoji="0" lang="en-US" sz="2100" b="0" i="0" u="none" strike="noStrike" kern="0" cap="none" spc="0" normalizeH="0" baseline="0" noProof="0" dirty="0">
              <a:ln>
                <a:noFill/>
              </a:ln>
              <a:solidFill>
                <a:srgbClr val="000000"/>
              </a:solidFill>
              <a:effectLst/>
              <a:uLnTx/>
              <a:uFillTx/>
              <a:latin typeface="Arial"/>
              <a:ea typeface="ＭＳ Ｐゴシック" charset="0"/>
              <a:cs typeface="+mn-cs"/>
            </a:endParaRPr>
          </a:p>
          <a:p>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dirty="0" err="1"/>
              <a:t>M.Accardo</a:t>
            </a:r>
            <a:r>
              <a:rPr lang="en-US" dirty="0"/>
              <a:t>, November 25th - 28th, Instrument Control Systems 2024</a:t>
            </a:r>
            <a:endParaRPr lang="de-CH" i="1" dirty="0"/>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cxnSp>
        <p:nvCxnSpPr>
          <p:cNvPr id="12" name="Straight Connector 11">
            <a:extLst>
              <a:ext uri="{FF2B5EF4-FFF2-40B4-BE49-F238E27FC236}">
                <a16:creationId xmlns:a16="http://schemas.microsoft.com/office/drawing/2014/main" id="{89196462-D472-2F8D-E0FD-6A6E7A25942B}"/>
              </a:ext>
            </a:extLst>
          </p:cNvPr>
          <p:cNvCxnSpPr>
            <a:cxnSpLocks/>
          </p:cNvCxnSpPr>
          <p:nvPr userDrawn="1"/>
        </p:nvCxnSpPr>
        <p:spPr>
          <a:xfrm flipH="1" flipV="1">
            <a:off x="650449" y="1032170"/>
            <a:ext cx="10520322" cy="4"/>
          </a:xfrm>
          <a:prstGeom prst="line">
            <a:avLst/>
          </a:prstGeom>
          <a:ln>
            <a:solidFill>
              <a:srgbClr val="0077BE"/>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9276FD98-A0BB-0187-B206-1D313F527C07}"/>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rot="10800000">
            <a:off x="424812" y="941365"/>
            <a:ext cx="165100" cy="181610"/>
          </a:xfrm>
          <a:prstGeom prst="rect">
            <a:avLst/>
          </a:prstGeom>
        </p:spPr>
      </p:pic>
    </p:spTree>
    <p:extLst>
      <p:ext uri="{BB962C8B-B14F-4D97-AF65-F5344CB8AC3E}">
        <p14:creationId xmlns:p14="http://schemas.microsoft.com/office/powerpoint/2010/main" val="2318079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650449" y="35579"/>
            <a:ext cx="10663705" cy="853746"/>
          </a:xfrm>
        </p:spPr>
        <p:txBody>
          <a:bodyPr/>
          <a:lstStyle/>
          <a:p>
            <a:r>
              <a:rPr lang="en-US" dirty="0"/>
              <a:t>This presentation:</a:t>
            </a:r>
            <a:endParaRPr lang="en-GB" dirty="0"/>
          </a:p>
        </p:txBody>
      </p:sp>
      <p:sp>
        <p:nvSpPr>
          <p:cNvPr id="3" name="Textplatzhalter 2">
            <a:extLst>
              <a:ext uri="{FF2B5EF4-FFF2-40B4-BE49-F238E27FC236}">
                <a16:creationId xmlns:a16="http://schemas.microsoft.com/office/drawing/2014/main" id="{7C83E420-0CB6-12C9-626D-667E87BD3AB4}"/>
              </a:ext>
            </a:extLst>
          </p:cNvPr>
          <p:cNvSpPr>
            <a:spLocks noGrp="1"/>
          </p:cNvSpPr>
          <p:nvPr>
            <p:ph type="body" sz="quarter" idx="13"/>
          </p:nvPr>
        </p:nvSpPr>
        <p:spPr>
          <a:xfrm>
            <a:off x="507066" y="1298212"/>
            <a:ext cx="11372514" cy="5091448"/>
          </a:xfrm>
        </p:spPr>
        <p:txBody>
          <a:bodyPr/>
          <a:lstStyle/>
          <a:p>
            <a:pPr marL="243000" marR="0" lvl="0" indent="-243000" algn="l" defTabSz="914400" rtl="0" eaLnBrk="1" fontAlgn="base" latinLnBrk="0" hangingPunct="1">
              <a:lnSpc>
                <a:spcPct val="100000"/>
              </a:lnSpc>
              <a:spcBef>
                <a:spcPts val="900"/>
              </a:spcBef>
              <a:spcAft>
                <a:spcPts val="0"/>
              </a:spcAft>
              <a:buClr>
                <a:srgbClr val="FF0000"/>
              </a:buClr>
              <a:buSzPct val="90000"/>
              <a:buFontTx/>
              <a:buBlip>
                <a:blip r:embed="rId3"/>
              </a:buBlip>
              <a:tabLst/>
              <a:defRPr/>
            </a:pPr>
            <a:r>
              <a:rPr kumimoji="0" lang="en-US" sz="2000" b="1" i="0" u="none" strike="noStrike" kern="0" cap="none" spc="0" normalizeH="0" baseline="0" noProof="0" dirty="0">
                <a:ln>
                  <a:noFill/>
                </a:ln>
                <a:solidFill>
                  <a:srgbClr val="000000"/>
                </a:solidFill>
                <a:effectLst/>
                <a:uLnTx/>
                <a:uFillTx/>
                <a:latin typeface="Arial"/>
                <a:ea typeface="ＭＳ Ｐゴシック" charset="0"/>
                <a:cs typeface="+mn-cs"/>
              </a:rPr>
              <a:t>Brief overview of cryogenics at ESO</a:t>
            </a:r>
          </a:p>
          <a:p>
            <a:pPr marL="557213" lvl="1" indent="-214313" fontAlgn="base">
              <a:lnSpc>
                <a:spcPct val="100000"/>
              </a:lnSpc>
              <a:spcBef>
                <a:spcPts val="450"/>
              </a:spcBef>
              <a:buClr>
                <a:srgbClr val="3A6CB4"/>
              </a:buClr>
              <a:buFont typeface="Wingdings" charset="0"/>
              <a:buChar char="Ø"/>
              <a:defRPr/>
            </a:pPr>
            <a:r>
              <a:rPr lang="en-US" kern="0" dirty="0">
                <a:solidFill>
                  <a:srgbClr val="000000"/>
                </a:solidFill>
                <a:latin typeface="Arial"/>
                <a:ea typeface="ＭＳ Ｐゴシック" charset="0"/>
              </a:rPr>
              <a:t>Cryo-Vacuum infrastructure at VLT and future upgrade</a:t>
            </a:r>
          </a:p>
          <a:p>
            <a:pPr marL="557213" lvl="1" indent="-214313" fontAlgn="base">
              <a:lnSpc>
                <a:spcPct val="100000"/>
              </a:lnSpc>
              <a:spcBef>
                <a:spcPts val="450"/>
              </a:spcBef>
              <a:buClr>
                <a:srgbClr val="3A6CB4"/>
              </a:buClr>
              <a:buFont typeface="Wingdings" charset="0"/>
              <a:buChar char="Ø"/>
              <a:defRPr/>
            </a:pPr>
            <a:r>
              <a:rPr lang="en-US" kern="0" dirty="0">
                <a:solidFill>
                  <a:srgbClr val="000000"/>
                </a:solidFill>
                <a:latin typeface="Arial"/>
                <a:ea typeface="ＭＳ Ｐゴシック" charset="0"/>
              </a:rPr>
              <a:t>ELT Cryo-Vacuum infrastructure (Headquarters facilities as pathfinder)</a:t>
            </a:r>
          </a:p>
          <a:p>
            <a:pPr marL="243000" indent="-243000" fontAlgn="base">
              <a:lnSpc>
                <a:spcPct val="100000"/>
              </a:lnSpc>
              <a:spcBef>
                <a:spcPts val="900"/>
              </a:spcBef>
              <a:buClr>
                <a:srgbClr val="FF0000"/>
              </a:buClr>
              <a:buSzPct val="90000"/>
              <a:buBlip>
                <a:blip r:embed="rId3"/>
              </a:buBlip>
              <a:defRPr/>
            </a:pPr>
            <a:r>
              <a:rPr lang="en-US" sz="2000" b="1" kern="0" dirty="0">
                <a:solidFill>
                  <a:srgbClr val="000000"/>
                </a:solidFill>
                <a:latin typeface="Arial"/>
                <a:ea typeface="ＭＳ Ｐゴシック" charset="0"/>
              </a:rPr>
              <a:t>Vacuum &amp; Cryogenics Standard Components</a:t>
            </a:r>
            <a:r>
              <a:rPr lang="en-US" sz="2000" kern="0" dirty="0">
                <a:solidFill>
                  <a:srgbClr val="000000"/>
                </a:solidFill>
                <a:latin typeface="Arial"/>
                <a:ea typeface="ＭＳ Ｐゴシック" charset="0"/>
              </a:rPr>
              <a:t> </a:t>
            </a:r>
            <a:r>
              <a:rPr lang="en-US" sz="1400" kern="0" dirty="0">
                <a:solidFill>
                  <a:srgbClr val="000000"/>
                </a:solidFill>
                <a:latin typeface="Arial"/>
                <a:ea typeface="ＭＳ Ｐゴシック" charset="0"/>
              </a:rPr>
              <a:t>- </a:t>
            </a:r>
            <a:r>
              <a:rPr kumimoji="0" lang="en-US" sz="1400" b="0" i="0" strike="noStrike" kern="0" cap="none" spc="0" normalizeH="0" baseline="0" noProof="0" dirty="0">
                <a:ln>
                  <a:noFill/>
                </a:ln>
                <a:solidFill>
                  <a:srgbClr val="000000"/>
                </a:solidFill>
                <a:effectLst/>
                <a:uLnTx/>
                <a:uFillTx/>
                <a:latin typeface="Arial"/>
                <a:ea typeface="ＭＳ Ｐゴシック" charset="0"/>
                <a:cs typeface="+mn-cs"/>
              </a:rPr>
              <a:t>ESO-046147</a:t>
            </a:r>
            <a:endParaRPr kumimoji="0" lang="en-US" sz="2100" b="0" i="0" strike="noStrike" kern="0" cap="none" spc="0" normalizeH="0" baseline="0" noProof="0" dirty="0">
              <a:ln>
                <a:noFill/>
              </a:ln>
              <a:solidFill>
                <a:srgbClr val="000000"/>
              </a:solidFill>
              <a:effectLst/>
              <a:uLnTx/>
              <a:uFillTx/>
              <a:latin typeface="Arial"/>
              <a:ea typeface="ＭＳ Ｐゴシック" charset="0"/>
              <a:cs typeface="+mn-cs"/>
            </a:endParaRPr>
          </a:p>
          <a:p>
            <a:pPr marL="557213" lvl="1" indent="-214313" fontAlgn="base">
              <a:lnSpc>
                <a:spcPct val="100000"/>
              </a:lnSpc>
              <a:spcBef>
                <a:spcPts val="450"/>
              </a:spcBef>
              <a:buClr>
                <a:srgbClr val="3A6CB4"/>
              </a:buClr>
              <a:buFont typeface="Wingdings" charset="0"/>
              <a:buChar char="Ø"/>
              <a:defRPr/>
            </a:pPr>
            <a:r>
              <a:rPr lang="en-US" kern="0" dirty="0">
                <a:solidFill>
                  <a:srgbClr val="000000"/>
                </a:solidFill>
                <a:latin typeface="Arial"/>
                <a:ea typeface="ＭＳ Ｐゴシック" charset="0"/>
              </a:rPr>
              <a:t>Examples of different types of hardware: Liq. Nitrogen systems, 20-40K Cryocoolers.</a:t>
            </a:r>
          </a:p>
          <a:p>
            <a:pPr marL="557213" lvl="1" indent="-214313" fontAlgn="base">
              <a:lnSpc>
                <a:spcPct val="100000"/>
              </a:lnSpc>
              <a:spcBef>
                <a:spcPts val="450"/>
              </a:spcBef>
              <a:buClr>
                <a:srgbClr val="3A6CB4"/>
              </a:buClr>
              <a:buFont typeface="Wingdings" charset="0"/>
              <a:buChar char="Ø"/>
              <a:defRPr/>
            </a:pPr>
            <a:r>
              <a:rPr lang="en-US" kern="0" dirty="0">
                <a:solidFill>
                  <a:srgbClr val="000000"/>
                </a:solidFill>
                <a:latin typeface="Arial"/>
                <a:ea typeface="ＭＳ Ｐゴシック" charset="0"/>
              </a:rPr>
              <a:t>Vacuum vessels: design principles, requirements and testing.</a:t>
            </a:r>
          </a:p>
          <a:p>
            <a:pPr marL="557213" lvl="1" indent="-214313" fontAlgn="base">
              <a:lnSpc>
                <a:spcPct val="100000"/>
              </a:lnSpc>
              <a:spcBef>
                <a:spcPts val="450"/>
              </a:spcBef>
              <a:buClr>
                <a:srgbClr val="3A6CB4"/>
              </a:buClr>
              <a:buFont typeface="Wingdings" charset="0"/>
              <a:buChar char="Ø"/>
              <a:defRPr/>
            </a:pPr>
            <a:r>
              <a:rPr lang="en-US" kern="0" dirty="0">
                <a:solidFill>
                  <a:srgbClr val="000000"/>
                </a:solidFill>
                <a:latin typeface="Arial"/>
                <a:ea typeface="ＭＳ Ｐゴシック" charset="0"/>
              </a:rPr>
              <a:t>Components and configurations for the three vacuum vessel size classes.</a:t>
            </a:r>
          </a:p>
          <a:p>
            <a:pPr marL="243000" indent="-243000" fontAlgn="base">
              <a:lnSpc>
                <a:spcPct val="100000"/>
              </a:lnSpc>
              <a:spcBef>
                <a:spcPts val="900"/>
              </a:spcBef>
              <a:buClr>
                <a:srgbClr val="FF0000"/>
              </a:buClr>
              <a:buSzPct val="90000"/>
              <a:buBlip>
                <a:blip r:embed="rId3"/>
              </a:buBlip>
              <a:defRPr/>
            </a:pPr>
            <a:r>
              <a:rPr lang="en-US" sz="2000" b="1" dirty="0"/>
              <a:t>Cryo-vacuum control systems </a:t>
            </a:r>
            <a:r>
              <a:rPr lang="en-US" sz="2000" dirty="0"/>
              <a:t>as defined in the V</a:t>
            </a:r>
            <a:r>
              <a:rPr lang="en-US" sz="2100" kern="0" dirty="0">
                <a:solidFill>
                  <a:srgbClr val="000000"/>
                </a:solidFill>
                <a:latin typeface="Arial"/>
                <a:ea typeface="ＭＳ Ｐゴシック" charset="0"/>
              </a:rPr>
              <a:t>acuum &amp; Cryogenics Standard </a:t>
            </a:r>
            <a:r>
              <a:rPr lang="en-US" sz="1400" kern="0" dirty="0">
                <a:solidFill>
                  <a:srgbClr val="000000"/>
                </a:solidFill>
                <a:latin typeface="Arial"/>
                <a:ea typeface="ＭＳ Ｐゴシック" charset="0"/>
              </a:rPr>
              <a:t>- </a:t>
            </a:r>
            <a:r>
              <a:rPr kumimoji="0" lang="en-US" sz="1400" b="0" i="0" strike="noStrike" kern="0" cap="none" spc="0" normalizeH="0" baseline="0" noProof="0" dirty="0">
                <a:ln>
                  <a:noFill/>
                </a:ln>
                <a:solidFill>
                  <a:srgbClr val="000000"/>
                </a:solidFill>
                <a:effectLst/>
                <a:uLnTx/>
                <a:uFillTx/>
                <a:latin typeface="Arial"/>
                <a:ea typeface="ＭＳ Ｐゴシック" charset="0"/>
                <a:cs typeface="+mn-cs"/>
              </a:rPr>
              <a:t>ESO-046147</a:t>
            </a:r>
            <a:endParaRPr lang="en-US" sz="1400" kern="0" dirty="0">
              <a:solidFill>
                <a:srgbClr val="000000"/>
              </a:solidFill>
              <a:latin typeface="Arial"/>
              <a:ea typeface="ＭＳ Ｐゴシック" charset="0"/>
            </a:endParaRPr>
          </a:p>
          <a:p>
            <a:pPr marL="557213" lvl="1" indent="-214313" fontAlgn="base">
              <a:lnSpc>
                <a:spcPct val="100000"/>
              </a:lnSpc>
              <a:spcBef>
                <a:spcPts val="450"/>
              </a:spcBef>
              <a:buClr>
                <a:srgbClr val="3A6CB4"/>
              </a:buClr>
              <a:buFont typeface="Wingdings" charset="0"/>
              <a:buChar char="Ø"/>
              <a:defRPr/>
            </a:pPr>
            <a:r>
              <a:rPr kumimoji="0" lang="en-US" b="0" i="0" strike="noStrike" kern="0" cap="none" spc="0" normalizeH="0" baseline="0" noProof="0" dirty="0">
                <a:ln>
                  <a:noFill/>
                </a:ln>
                <a:solidFill>
                  <a:srgbClr val="000000"/>
                </a:solidFill>
                <a:effectLst/>
                <a:uLnTx/>
                <a:uFillTx/>
                <a:latin typeface="Arial"/>
                <a:ea typeface="ＭＳ Ｐゴシック" charset="0"/>
                <a:cs typeface="+mn-cs"/>
              </a:rPr>
              <a:t>General Cryo-vacuum control design principles and requirements</a:t>
            </a:r>
            <a:r>
              <a:rPr lang="en-US" kern="0" dirty="0">
                <a:solidFill>
                  <a:srgbClr val="000000"/>
                </a:solidFill>
                <a:latin typeface="Arial"/>
                <a:ea typeface="ＭＳ Ｐゴシック" charset="0"/>
              </a:rPr>
              <a:t> </a:t>
            </a:r>
          </a:p>
          <a:p>
            <a:pPr marL="557213" lvl="1" indent="-214313" fontAlgn="base">
              <a:lnSpc>
                <a:spcPct val="100000"/>
              </a:lnSpc>
              <a:spcBef>
                <a:spcPts val="450"/>
              </a:spcBef>
              <a:buClr>
                <a:srgbClr val="3A6CB4"/>
              </a:buClr>
              <a:buFont typeface="Wingdings" charset="0"/>
              <a:buChar char="Ø"/>
              <a:defRPr/>
            </a:pPr>
            <a:r>
              <a:rPr lang="en-US" kern="0" dirty="0">
                <a:solidFill>
                  <a:srgbClr val="000000"/>
                </a:solidFill>
                <a:latin typeface="Arial"/>
                <a:ea typeface="ＭＳ Ｐゴシック" charset="0"/>
              </a:rPr>
              <a:t>Example: ramping implementation</a:t>
            </a:r>
          </a:p>
          <a:p>
            <a:pPr marL="557213" lvl="1" indent="-214313" fontAlgn="base">
              <a:lnSpc>
                <a:spcPct val="100000"/>
              </a:lnSpc>
              <a:spcBef>
                <a:spcPts val="450"/>
              </a:spcBef>
              <a:buClr>
                <a:srgbClr val="3A6CB4"/>
              </a:buClr>
              <a:buFont typeface="Wingdings" charset="0"/>
              <a:buChar char="Ø"/>
              <a:defRPr/>
            </a:pPr>
            <a:r>
              <a:rPr lang="en-US" kern="0" dirty="0">
                <a:solidFill>
                  <a:srgbClr val="000000"/>
                </a:solidFill>
                <a:latin typeface="Arial"/>
                <a:ea typeface="ＭＳ Ｐゴシック" charset="0"/>
              </a:rPr>
              <a:t>Safety</a:t>
            </a:r>
          </a:p>
          <a:p>
            <a:pPr marL="557213" lvl="1" indent="-214313" fontAlgn="base">
              <a:lnSpc>
                <a:spcPct val="100000"/>
              </a:lnSpc>
              <a:spcBef>
                <a:spcPts val="450"/>
              </a:spcBef>
              <a:buClr>
                <a:srgbClr val="3A6CB4"/>
              </a:buClr>
              <a:buFont typeface="Wingdings" charset="0"/>
              <a:buChar char="Ø"/>
              <a:defRPr/>
            </a:pPr>
            <a:r>
              <a:rPr lang="en-US" kern="0" dirty="0">
                <a:solidFill>
                  <a:srgbClr val="000000"/>
                </a:solidFill>
                <a:latin typeface="Arial"/>
                <a:ea typeface="ＭＳ Ｐゴシック" charset="0"/>
              </a:rPr>
              <a:t>PLC Sequences</a:t>
            </a:r>
          </a:p>
          <a:p>
            <a:pPr marL="557213" lvl="1" indent="-214313" fontAlgn="base">
              <a:lnSpc>
                <a:spcPct val="100000"/>
              </a:lnSpc>
              <a:spcBef>
                <a:spcPts val="450"/>
              </a:spcBef>
              <a:buClr>
                <a:srgbClr val="3A6CB4"/>
              </a:buClr>
              <a:buFont typeface="Wingdings" charset="0"/>
              <a:buChar char="Ø"/>
              <a:defRPr/>
            </a:pPr>
            <a:r>
              <a:rPr lang="en-US" kern="0" dirty="0">
                <a:solidFill>
                  <a:srgbClr val="000000"/>
                </a:solidFill>
                <a:latin typeface="Arial"/>
                <a:ea typeface="ＭＳ Ｐゴシック" charset="0"/>
              </a:rPr>
              <a:t>Graphical User Interface</a:t>
            </a:r>
          </a:p>
          <a:p>
            <a:pPr marL="557213" lvl="1" indent="-214313" fontAlgn="base">
              <a:lnSpc>
                <a:spcPct val="100000"/>
              </a:lnSpc>
              <a:spcBef>
                <a:spcPts val="450"/>
              </a:spcBef>
              <a:buClr>
                <a:srgbClr val="3A6CB4"/>
              </a:buClr>
              <a:buFont typeface="Wingdings" charset="0"/>
              <a:buChar char="Ø"/>
              <a:defRPr/>
            </a:pPr>
            <a:r>
              <a:rPr lang="en-US" kern="0" dirty="0">
                <a:solidFill>
                  <a:srgbClr val="000000"/>
                </a:solidFill>
                <a:latin typeface="Arial"/>
                <a:ea typeface="ＭＳ Ｐゴシック" charset="0"/>
              </a:rPr>
              <a:t>Standard Cryo-Vacuum sequences</a:t>
            </a:r>
          </a:p>
          <a:p>
            <a:pPr marL="557213" lvl="1" indent="-214313" fontAlgn="base">
              <a:lnSpc>
                <a:spcPct val="100000"/>
              </a:lnSpc>
              <a:spcBef>
                <a:spcPts val="450"/>
              </a:spcBef>
              <a:buClr>
                <a:srgbClr val="3A6CB4"/>
              </a:buClr>
              <a:buFont typeface="Wingdings" charset="0"/>
              <a:buChar char="Ø"/>
              <a:defRPr/>
            </a:pPr>
            <a:endParaRPr lang="en-US" kern="0" dirty="0">
              <a:solidFill>
                <a:srgbClr val="000000"/>
              </a:solidFill>
              <a:latin typeface="Arial"/>
              <a:ea typeface="ＭＳ Ｐゴシック" charset="0"/>
            </a:endParaRPr>
          </a:p>
          <a:p>
            <a:pPr marL="557213" lvl="1" indent="-214313" fontAlgn="base">
              <a:lnSpc>
                <a:spcPct val="100000"/>
              </a:lnSpc>
              <a:spcBef>
                <a:spcPts val="450"/>
              </a:spcBef>
              <a:buClr>
                <a:srgbClr val="3A6CB4"/>
              </a:buClr>
              <a:buFont typeface="Wingdings" charset="0"/>
              <a:buChar char="Ø"/>
              <a:defRPr/>
            </a:pPr>
            <a:endParaRPr lang="en-US" kern="0" dirty="0">
              <a:solidFill>
                <a:srgbClr val="000000"/>
              </a:solidFill>
              <a:latin typeface="Arial"/>
              <a:ea typeface="ＭＳ Ｐゴシック" charset="0"/>
            </a:endParaRPr>
          </a:p>
          <a:p>
            <a:pPr marL="557213" lvl="1" indent="-214313" fontAlgn="base">
              <a:lnSpc>
                <a:spcPct val="100000"/>
              </a:lnSpc>
              <a:spcBef>
                <a:spcPts val="450"/>
              </a:spcBef>
              <a:buClr>
                <a:srgbClr val="3A6CB4"/>
              </a:buClr>
              <a:buFont typeface="Wingdings" charset="0"/>
              <a:buChar char="Ø"/>
              <a:defRPr/>
            </a:pPr>
            <a:endParaRPr lang="en-US" sz="2100" kern="0" dirty="0">
              <a:solidFill>
                <a:srgbClr val="000000"/>
              </a:solidFill>
              <a:latin typeface="Arial"/>
              <a:ea typeface="ＭＳ Ｐゴシック" charset="0"/>
            </a:endParaRPr>
          </a:p>
          <a:p>
            <a:pPr marL="557213" lvl="1" indent="-214313" fontAlgn="base">
              <a:lnSpc>
                <a:spcPct val="100000"/>
              </a:lnSpc>
              <a:spcBef>
                <a:spcPts val="450"/>
              </a:spcBef>
              <a:buClr>
                <a:srgbClr val="3A6CB4"/>
              </a:buClr>
              <a:buFont typeface="Wingdings" charset="0"/>
              <a:buChar char="Ø"/>
              <a:defRPr/>
            </a:pPr>
            <a:endParaRPr lang="en-US" sz="2100" kern="0" dirty="0">
              <a:solidFill>
                <a:srgbClr val="000000"/>
              </a:solidFill>
              <a:latin typeface="Arial"/>
              <a:ea typeface="ＭＳ Ｐゴシック" charset="0"/>
            </a:endParaRPr>
          </a:p>
          <a:p>
            <a:pPr marL="557213" lvl="1" indent="-214313" fontAlgn="base">
              <a:lnSpc>
                <a:spcPct val="100000"/>
              </a:lnSpc>
              <a:spcBef>
                <a:spcPts val="450"/>
              </a:spcBef>
              <a:buClr>
                <a:srgbClr val="3A6CB4"/>
              </a:buClr>
              <a:buFont typeface="Wingdings" charset="0"/>
              <a:buChar char="Ø"/>
              <a:defRPr/>
            </a:pPr>
            <a:endParaRPr lang="en-US" sz="2100" kern="0" dirty="0">
              <a:solidFill>
                <a:srgbClr val="000000"/>
              </a:solidFill>
              <a:latin typeface="Arial"/>
              <a:ea typeface="ＭＳ Ｐゴシック" charset="0"/>
            </a:endParaRPr>
          </a:p>
          <a:p>
            <a:pPr marL="557213" lvl="1" indent="-214313" fontAlgn="base">
              <a:lnSpc>
                <a:spcPct val="100000"/>
              </a:lnSpc>
              <a:spcBef>
                <a:spcPts val="450"/>
              </a:spcBef>
              <a:buClr>
                <a:srgbClr val="3A6CB4"/>
              </a:buClr>
              <a:buFont typeface="Wingdings" charset="0"/>
              <a:buChar char="Ø"/>
              <a:defRPr/>
            </a:pPr>
            <a:endParaRPr lang="en-US" sz="2100" kern="0" dirty="0">
              <a:solidFill>
                <a:srgbClr val="000000"/>
              </a:solidFill>
              <a:latin typeface="Arial"/>
              <a:ea typeface="ＭＳ Ｐゴシック" charset="0"/>
            </a:endParaRPr>
          </a:p>
          <a:p>
            <a:pPr marL="557213" lvl="1" indent="-214313" fontAlgn="base">
              <a:lnSpc>
                <a:spcPct val="100000"/>
              </a:lnSpc>
              <a:spcBef>
                <a:spcPts val="450"/>
              </a:spcBef>
              <a:buClr>
                <a:srgbClr val="3A6CB4"/>
              </a:buClr>
              <a:buFont typeface="Wingdings" charset="0"/>
              <a:buChar char="Ø"/>
              <a:defRPr/>
            </a:pPr>
            <a:endParaRPr kumimoji="0" lang="en-US" sz="2100" b="0" i="0" u="none" strike="noStrike" kern="0" cap="none" spc="0" normalizeH="0" baseline="0" noProof="0" dirty="0">
              <a:ln>
                <a:noFill/>
              </a:ln>
              <a:solidFill>
                <a:srgbClr val="000000"/>
              </a:solidFill>
              <a:effectLst/>
              <a:uLnTx/>
              <a:uFillTx/>
              <a:latin typeface="Arial"/>
              <a:ea typeface="ＭＳ Ｐゴシック" charset="0"/>
              <a:cs typeface="+mn-cs"/>
            </a:endParaRPr>
          </a:p>
          <a:p>
            <a:pPr marL="557213" marR="0" lvl="1" indent="-214313" algn="l" defTabSz="914400" rtl="0" eaLnBrk="1" fontAlgn="base" latinLnBrk="0" hangingPunct="1">
              <a:lnSpc>
                <a:spcPct val="100000"/>
              </a:lnSpc>
              <a:spcBef>
                <a:spcPts val="450"/>
              </a:spcBef>
              <a:spcAft>
                <a:spcPts val="0"/>
              </a:spcAft>
              <a:buClr>
                <a:srgbClr val="3A6CB4"/>
              </a:buClr>
              <a:buSzTx/>
              <a:buFont typeface="Wingdings" charset="0"/>
              <a:buChar char="Ø"/>
              <a:tabLst/>
              <a:defRPr/>
            </a:pPr>
            <a:r>
              <a:rPr kumimoji="0" lang="en-US" sz="2100" b="0" i="0" u="none" strike="noStrike" kern="0" cap="none" spc="0" normalizeH="0" baseline="0" noProof="0" dirty="0">
                <a:ln>
                  <a:noFill/>
                </a:ln>
                <a:solidFill>
                  <a:srgbClr val="000000"/>
                </a:solidFill>
                <a:effectLst/>
                <a:uLnTx/>
                <a:uFillTx/>
                <a:latin typeface="Arial"/>
                <a:ea typeface="ＭＳ Ｐゴシック" charset="0"/>
                <a:cs typeface="+mn-cs"/>
              </a:rPr>
              <a:t>3 y.  Industry: mechanical designer  (beverages cooling and dispensing machines)</a:t>
            </a:r>
          </a:p>
          <a:p>
            <a:pPr marL="557213" marR="0" lvl="1" indent="-214313" algn="l" defTabSz="914400" rtl="0" eaLnBrk="1" fontAlgn="base" latinLnBrk="0" hangingPunct="1">
              <a:lnSpc>
                <a:spcPct val="100000"/>
              </a:lnSpc>
              <a:spcBef>
                <a:spcPts val="450"/>
              </a:spcBef>
              <a:spcAft>
                <a:spcPts val="0"/>
              </a:spcAft>
              <a:buClr>
                <a:srgbClr val="3A6CB4"/>
              </a:buClr>
              <a:buSzTx/>
              <a:buFont typeface="Wingdings" charset="0"/>
              <a:buChar char="Ø"/>
              <a:tabLst/>
              <a:defRPr/>
            </a:pPr>
            <a:r>
              <a:rPr kumimoji="0" lang="en-US" sz="2100" b="0" i="0" u="none" strike="noStrike" kern="0" cap="none" spc="0" normalizeH="0" baseline="0" noProof="0" dirty="0">
                <a:ln>
                  <a:noFill/>
                </a:ln>
                <a:solidFill>
                  <a:srgbClr val="000000"/>
                </a:solidFill>
                <a:effectLst/>
                <a:uLnTx/>
                <a:uFillTx/>
                <a:latin typeface="Arial"/>
                <a:ea typeface="ＭＳ Ｐゴシック" charset="0"/>
                <a:cs typeface="+mn-cs"/>
              </a:rPr>
              <a:t>6 y.  INAF </a:t>
            </a:r>
            <a:r>
              <a:rPr kumimoji="0" lang="en-US" sz="2100" b="0" i="0" u="none" strike="noStrike" kern="0" cap="none" spc="0" normalizeH="0" baseline="0" noProof="0" dirty="0" err="1">
                <a:ln>
                  <a:noFill/>
                </a:ln>
                <a:solidFill>
                  <a:srgbClr val="000000"/>
                </a:solidFill>
                <a:effectLst/>
                <a:uLnTx/>
                <a:uFillTx/>
                <a:latin typeface="Arial"/>
                <a:ea typeface="ＭＳ Ｐゴシック" charset="0"/>
                <a:cs typeface="+mn-cs"/>
              </a:rPr>
              <a:t>Arcetri</a:t>
            </a:r>
            <a:r>
              <a:rPr kumimoji="0" lang="en-US" sz="2100" b="0" i="0" u="none" strike="noStrike" kern="0" cap="none" spc="0" normalizeH="0" baseline="0" noProof="0" dirty="0">
                <a:ln>
                  <a:noFill/>
                </a:ln>
                <a:solidFill>
                  <a:srgbClr val="000000"/>
                </a:solidFill>
                <a:effectLst/>
                <a:uLnTx/>
                <a:uFillTx/>
                <a:latin typeface="Arial"/>
                <a:ea typeface="ＭＳ Ｐゴシック" charset="0"/>
                <a:cs typeface="+mn-cs"/>
              </a:rPr>
              <a:t> (Firenze): LBT then Infrared Instr. Team (ESO VLTI AMBER SPG)</a:t>
            </a:r>
            <a:br>
              <a:rPr kumimoji="0" lang="en-US" sz="2100" b="0" i="0" u="none" strike="noStrike" kern="0" cap="none" spc="0" normalizeH="0" baseline="0" noProof="0" dirty="0">
                <a:ln>
                  <a:noFill/>
                </a:ln>
                <a:solidFill>
                  <a:srgbClr val="000000"/>
                </a:solidFill>
                <a:effectLst/>
                <a:uLnTx/>
                <a:uFillTx/>
                <a:latin typeface="Arial"/>
                <a:ea typeface="ＭＳ Ｐゴシック" charset="0"/>
                <a:cs typeface="+mn-cs"/>
              </a:rPr>
            </a:br>
            <a:endParaRPr kumimoji="0" lang="en-US" sz="2100" b="0" i="0" u="none" strike="noStrike" kern="0" cap="none" spc="0" normalizeH="0" baseline="0" noProof="0" dirty="0">
              <a:ln>
                <a:noFill/>
              </a:ln>
              <a:solidFill>
                <a:srgbClr val="000000"/>
              </a:solidFill>
              <a:effectLst/>
              <a:uLnTx/>
              <a:uFillTx/>
              <a:latin typeface="Arial"/>
              <a:ea typeface="ＭＳ Ｐゴシック" charset="0"/>
              <a:cs typeface="+mn-cs"/>
            </a:endParaRPr>
          </a:p>
          <a:p>
            <a:pPr marL="557213" marR="0" lvl="1" indent="-214313" algn="l" defTabSz="914400" rtl="0" eaLnBrk="1" fontAlgn="base" latinLnBrk="0" hangingPunct="1">
              <a:lnSpc>
                <a:spcPct val="100000"/>
              </a:lnSpc>
              <a:spcBef>
                <a:spcPts val="450"/>
              </a:spcBef>
              <a:spcAft>
                <a:spcPts val="0"/>
              </a:spcAft>
              <a:buClr>
                <a:srgbClr val="3A6CB4"/>
              </a:buClr>
              <a:buSzTx/>
              <a:buFont typeface="Wingdings" charset="0"/>
              <a:buChar char="Ø"/>
              <a:tabLst/>
              <a:defRPr/>
            </a:pPr>
            <a:r>
              <a:rPr kumimoji="0" lang="en-US" sz="2100" b="0" i="0" u="none" strike="noStrike" kern="0" cap="none" spc="0" normalizeH="0" baseline="0" noProof="0" dirty="0">
                <a:ln>
                  <a:noFill/>
                </a:ln>
                <a:solidFill>
                  <a:srgbClr val="000000"/>
                </a:solidFill>
                <a:effectLst/>
                <a:uLnTx/>
                <a:uFillTx/>
                <a:latin typeface="Arial"/>
                <a:ea typeface="ＭＳ Ｐゴシック" charset="0"/>
                <a:cs typeface="+mn-cs"/>
              </a:rPr>
              <a:t>2003 joined ESO, working on instrumentation (cryogenics and mechanics).</a:t>
            </a:r>
          </a:p>
          <a:p>
            <a:pPr marL="899213" lvl="2" indent="-214313" fontAlgn="base">
              <a:lnSpc>
                <a:spcPct val="100000"/>
              </a:lnSpc>
              <a:spcBef>
                <a:spcPts val="450"/>
              </a:spcBef>
              <a:buClr>
                <a:srgbClr val="3A6CB4"/>
              </a:buClr>
              <a:buFont typeface="Wingdings" charset="0"/>
              <a:buChar char="Ø"/>
              <a:defRPr/>
            </a:pPr>
            <a:r>
              <a:rPr kumimoji="0" lang="en-US" sz="2100" b="0" i="0" u="none" strike="noStrike" kern="0" cap="none" spc="0" normalizeH="0" baseline="0" noProof="0" dirty="0">
                <a:ln>
                  <a:noFill/>
                </a:ln>
                <a:solidFill>
                  <a:srgbClr val="000000"/>
                </a:solidFill>
                <a:effectLst/>
                <a:uLnTx/>
                <a:uFillTx/>
                <a:latin typeface="Arial"/>
                <a:ea typeface="ＭＳ Ｐゴシック" charset="0"/>
                <a:cs typeface="+mn-cs"/>
              </a:rPr>
              <a:t>Detector cryostats: ERIS, GRAVITY CIAO, MUSE, IRLOS+</a:t>
            </a:r>
          </a:p>
          <a:p>
            <a:pPr marL="899213" lvl="2" indent="-214313" fontAlgn="base">
              <a:lnSpc>
                <a:spcPct val="100000"/>
              </a:lnSpc>
              <a:spcBef>
                <a:spcPts val="450"/>
              </a:spcBef>
              <a:buClr>
                <a:srgbClr val="3A6CB4"/>
              </a:buClr>
              <a:buFont typeface="Wingdings" charset="0"/>
              <a:buChar char="Ø"/>
              <a:defRPr/>
            </a:pPr>
            <a:r>
              <a:rPr kumimoji="0" lang="en-US" sz="2100" b="0" i="0" u="none" strike="noStrike" kern="0" cap="none" spc="0" normalizeH="0" baseline="0" noProof="0" dirty="0">
                <a:ln>
                  <a:noFill/>
                </a:ln>
                <a:solidFill>
                  <a:srgbClr val="000000"/>
                </a:solidFill>
                <a:effectLst/>
                <a:uLnTx/>
                <a:uFillTx/>
                <a:latin typeface="Arial"/>
                <a:ea typeface="ＭＳ Ｐゴシック" charset="0"/>
                <a:cs typeface="+mn-cs"/>
              </a:rPr>
              <a:t>Cryo-Vacuum systems: MUSE, design, integration, logic definition and testing.</a:t>
            </a:r>
          </a:p>
          <a:p>
            <a:pPr marL="899213" lvl="2" indent="-214313" fontAlgn="base">
              <a:lnSpc>
                <a:spcPct val="100000"/>
              </a:lnSpc>
              <a:spcBef>
                <a:spcPts val="450"/>
              </a:spcBef>
              <a:buClr>
                <a:srgbClr val="3A6CB4"/>
              </a:buClr>
              <a:buFont typeface="Wingdings" charset="0"/>
              <a:buChar char="Ø"/>
              <a:defRPr/>
            </a:pPr>
            <a:r>
              <a:rPr lang="en-US" sz="2100" kern="0" dirty="0">
                <a:solidFill>
                  <a:srgbClr val="000000"/>
                </a:solidFill>
                <a:latin typeface="Arial"/>
                <a:ea typeface="ＭＳ Ｐゴシック" charset="0"/>
              </a:rPr>
              <a:t>2016 </a:t>
            </a:r>
            <a:r>
              <a:rPr kumimoji="0" lang="en-US" sz="2100" b="0" i="0" u="none" strike="noStrike" kern="0" cap="none" spc="0" normalizeH="0" baseline="0" noProof="0" dirty="0">
                <a:ln>
                  <a:noFill/>
                </a:ln>
                <a:solidFill>
                  <a:srgbClr val="000000"/>
                </a:solidFill>
                <a:effectLst/>
                <a:uLnTx/>
                <a:uFillTx/>
                <a:latin typeface="Arial"/>
                <a:ea typeface="ＭＳ Ｐゴシック" charset="0"/>
                <a:cs typeface="+mn-cs"/>
              </a:rPr>
              <a:t>Re</a:t>
            </a:r>
            <a:r>
              <a:rPr lang="en-US" sz="2100" kern="0" dirty="0">
                <a:solidFill>
                  <a:srgbClr val="000000"/>
                </a:solidFill>
                <a:latin typeface="Arial"/>
                <a:ea typeface="ＭＳ Ｐゴシック" charset="0"/>
              </a:rPr>
              <a:t>sponsible for the Cryo-Laboratory and connected facilities.</a:t>
            </a:r>
          </a:p>
          <a:p>
            <a:pPr marL="899213" lvl="2" indent="-214313" fontAlgn="base">
              <a:lnSpc>
                <a:spcPct val="100000"/>
              </a:lnSpc>
              <a:spcBef>
                <a:spcPts val="450"/>
              </a:spcBef>
              <a:buClr>
                <a:srgbClr val="3A6CB4"/>
              </a:buClr>
              <a:buFont typeface="Wingdings" charset="0"/>
              <a:buChar char="Ø"/>
              <a:defRPr/>
            </a:pPr>
            <a:r>
              <a:rPr lang="en-US" sz="2100" kern="0" dirty="0">
                <a:solidFill>
                  <a:srgbClr val="000000"/>
                </a:solidFill>
                <a:latin typeface="Arial"/>
                <a:ea typeface="ＭＳ Ｐゴシック" charset="0"/>
              </a:rPr>
              <a:t>2021 Head of the Instruments and Cryogenic Group (Mechanical department)</a:t>
            </a:r>
            <a:endParaRPr kumimoji="0" lang="en-US" sz="2100" b="0" i="0" u="none" strike="noStrike" kern="0" cap="none" spc="0" normalizeH="0" baseline="0" noProof="0" dirty="0">
              <a:ln>
                <a:noFill/>
              </a:ln>
              <a:solidFill>
                <a:srgbClr val="000000"/>
              </a:solidFill>
              <a:effectLst/>
              <a:uLnTx/>
              <a:uFillTx/>
              <a:latin typeface="Arial"/>
              <a:ea typeface="ＭＳ Ｐゴシック" charset="0"/>
              <a:cs typeface="+mn-cs"/>
            </a:endParaRPr>
          </a:p>
          <a:p>
            <a:pPr marL="899213" lvl="2" indent="-214313" fontAlgn="base">
              <a:lnSpc>
                <a:spcPct val="100000"/>
              </a:lnSpc>
              <a:spcBef>
                <a:spcPts val="450"/>
              </a:spcBef>
              <a:buClr>
                <a:srgbClr val="3A6CB4"/>
              </a:buClr>
              <a:buFont typeface="Wingdings" charset="0"/>
              <a:buChar char="Ø"/>
              <a:defRPr/>
            </a:pPr>
            <a:endParaRPr kumimoji="0" lang="en-US" sz="2700" b="0" i="0" u="none" strike="noStrike" kern="0" cap="none" spc="0" normalizeH="0" baseline="0" noProof="0" dirty="0">
              <a:ln>
                <a:noFill/>
              </a:ln>
              <a:solidFill>
                <a:srgbClr val="000000"/>
              </a:solidFill>
              <a:effectLst/>
              <a:uLnTx/>
              <a:uFillTx/>
              <a:latin typeface="Arial"/>
              <a:ea typeface="ＭＳ Ｐゴシック" charset="0"/>
              <a:cs typeface="+mn-cs"/>
            </a:endParaRPr>
          </a:p>
          <a:p>
            <a:pPr marL="243000" marR="0" lvl="0" indent="-243000" algn="l" defTabSz="914400" rtl="0" eaLnBrk="1" fontAlgn="base" latinLnBrk="0" hangingPunct="1">
              <a:lnSpc>
                <a:spcPct val="100000"/>
              </a:lnSpc>
              <a:spcBef>
                <a:spcPts val="900"/>
              </a:spcBef>
              <a:spcAft>
                <a:spcPts val="0"/>
              </a:spcAft>
              <a:buClr>
                <a:srgbClr val="FF0000"/>
              </a:buClr>
              <a:buSzPct val="90000"/>
              <a:buFontTx/>
              <a:buBlip>
                <a:blip r:embed="rId3"/>
              </a:buBlip>
              <a:tabLst/>
              <a:defRPr/>
            </a:pPr>
            <a:r>
              <a:rPr kumimoji="0" lang="en-US" sz="2100" b="0" i="0" strike="noStrike" kern="0" cap="none" spc="0" normalizeH="0" baseline="0" noProof="0" dirty="0">
                <a:ln>
                  <a:noFill/>
                </a:ln>
                <a:solidFill>
                  <a:srgbClr val="000000"/>
                </a:solidFill>
                <a:effectLst/>
                <a:uLnTx/>
                <a:uFillTx/>
                <a:latin typeface="Arial"/>
                <a:ea typeface="ＭＳ Ｐゴシック" charset="0"/>
                <a:cs typeface="+mn-cs"/>
              </a:rPr>
              <a:t>What I will </a:t>
            </a:r>
            <a:r>
              <a:rPr kumimoji="0" lang="en-US" sz="2100" b="0" i="0" strike="noStrike" kern="0" cap="none" spc="0" normalizeH="0" baseline="0" noProof="0" dirty="0" err="1">
                <a:ln>
                  <a:noFill/>
                </a:ln>
                <a:solidFill>
                  <a:srgbClr val="000000"/>
                </a:solidFill>
                <a:effectLst/>
                <a:uLnTx/>
                <a:uFillTx/>
                <a:latin typeface="Arial"/>
                <a:ea typeface="ＭＳ Ｐゴシック" charset="0"/>
                <a:cs typeface="+mn-cs"/>
              </a:rPr>
              <a:t>present:Cryogenic</a:t>
            </a:r>
            <a:r>
              <a:rPr kumimoji="0" lang="en-US" sz="2100" b="0" i="0" u="none" strike="noStrike" kern="0" cap="none" spc="0" normalizeH="0" baseline="0" noProof="0" dirty="0">
                <a:ln>
                  <a:noFill/>
                </a:ln>
                <a:solidFill>
                  <a:srgbClr val="000000"/>
                </a:solidFill>
                <a:effectLst/>
                <a:uLnTx/>
                <a:uFillTx/>
                <a:latin typeface="Arial"/>
                <a:ea typeface="ＭＳ Ｐゴシック" charset="0"/>
                <a:cs typeface="+mn-cs"/>
              </a:rPr>
              <a:t> cooling based on Liquid Nitrogen (LIN) and cryo-coolers </a:t>
            </a:r>
            <a:br>
              <a:rPr kumimoji="0" lang="en-US" sz="1000" b="0" i="0" u="none" strike="noStrike" kern="0" cap="none" spc="0" normalizeH="0" baseline="0" noProof="0" dirty="0">
                <a:ln>
                  <a:noFill/>
                </a:ln>
                <a:solidFill>
                  <a:srgbClr val="000000"/>
                </a:solidFill>
                <a:effectLst/>
                <a:uLnTx/>
                <a:uFillTx/>
                <a:latin typeface="Arial"/>
                <a:ea typeface="ＭＳ Ｐゴシック" charset="0"/>
                <a:cs typeface="+mn-cs"/>
              </a:rPr>
            </a:br>
            <a:endParaRPr kumimoji="0" lang="en-US" sz="1000" b="0" i="0" u="none" strike="noStrike" kern="0" cap="none" spc="0" normalizeH="0" baseline="0" noProof="0" dirty="0">
              <a:ln>
                <a:noFill/>
              </a:ln>
              <a:solidFill>
                <a:srgbClr val="000000"/>
              </a:solidFill>
              <a:effectLst/>
              <a:uLnTx/>
              <a:uFillTx/>
              <a:latin typeface="Arial"/>
              <a:ea typeface="ＭＳ Ｐゴシック" charset="0"/>
              <a:cs typeface="+mn-cs"/>
            </a:endParaRPr>
          </a:p>
          <a:p>
            <a:pPr marL="557213" marR="0" lvl="1" indent="-214313" algn="l" defTabSz="914400" rtl="0" eaLnBrk="1" fontAlgn="base" latinLnBrk="0" hangingPunct="1">
              <a:lnSpc>
                <a:spcPct val="100000"/>
              </a:lnSpc>
              <a:spcBef>
                <a:spcPts val="450"/>
              </a:spcBef>
              <a:spcAft>
                <a:spcPts val="0"/>
              </a:spcAft>
              <a:buClr>
                <a:srgbClr val="3A6CB4"/>
              </a:buClr>
              <a:buSzTx/>
              <a:buFont typeface="Wingdings" charset="0"/>
              <a:buChar char="Ø"/>
              <a:tabLst/>
              <a:defRPr/>
            </a:pPr>
            <a:r>
              <a:rPr kumimoji="0" lang="en-US" sz="1800" b="0" i="0" u="none" strike="noStrike" kern="0" cap="none" spc="0" normalizeH="0" baseline="0" noProof="0" dirty="0">
                <a:ln>
                  <a:noFill/>
                </a:ln>
                <a:solidFill>
                  <a:srgbClr val="000000"/>
                </a:solidFill>
                <a:effectLst/>
                <a:uLnTx/>
                <a:uFillTx/>
                <a:latin typeface="Arial"/>
                <a:ea typeface="ＭＳ Ｐゴシック" charset="0"/>
              </a:rPr>
              <a:t>LIN: Bath cryostats, </a:t>
            </a:r>
            <a:r>
              <a:rPr kumimoji="0" lang="en-US" sz="1800" b="0" i="0" u="none" strike="noStrike" kern="0" cap="none" spc="0" normalizeH="0" baseline="0" noProof="0" dirty="0" err="1">
                <a:ln>
                  <a:noFill/>
                </a:ln>
                <a:solidFill>
                  <a:srgbClr val="000000"/>
                </a:solidFill>
                <a:effectLst/>
                <a:uLnTx/>
                <a:uFillTx/>
                <a:latin typeface="Arial"/>
                <a:ea typeface="ＭＳ Ｐゴシック" charset="0"/>
              </a:rPr>
              <a:t>Continuos</a:t>
            </a:r>
            <a:r>
              <a:rPr kumimoji="0" lang="en-US" sz="1800" b="0" i="0" u="none" strike="noStrike" kern="0" cap="none" spc="0" normalizeH="0" baseline="0" noProof="0" dirty="0">
                <a:ln>
                  <a:noFill/>
                </a:ln>
                <a:solidFill>
                  <a:srgbClr val="000000"/>
                </a:solidFill>
                <a:effectLst/>
                <a:uLnTx/>
                <a:uFillTx/>
                <a:latin typeface="Arial"/>
                <a:ea typeface="ＭＳ Ｐゴシック" charset="0"/>
              </a:rPr>
              <a:t> Flow Cryostats, distribution lines with local heat exchangers.</a:t>
            </a:r>
          </a:p>
          <a:p>
            <a:pPr marL="557213" marR="0" lvl="1" indent="-214313" algn="l" defTabSz="914400" rtl="0" eaLnBrk="1" fontAlgn="base" latinLnBrk="0" hangingPunct="1">
              <a:lnSpc>
                <a:spcPct val="100000"/>
              </a:lnSpc>
              <a:spcBef>
                <a:spcPts val="450"/>
              </a:spcBef>
              <a:spcAft>
                <a:spcPts val="0"/>
              </a:spcAft>
              <a:buClr>
                <a:srgbClr val="3A6CB4"/>
              </a:buClr>
              <a:buSzTx/>
              <a:buFont typeface="Wingdings" charset="0"/>
              <a:buChar char="Ø"/>
              <a:tabLst/>
              <a:defRPr/>
            </a:pPr>
            <a:r>
              <a:rPr lang="en-US" kern="0" dirty="0">
                <a:solidFill>
                  <a:srgbClr val="000000"/>
                </a:solidFill>
                <a:latin typeface="Arial"/>
                <a:ea typeface="ＭＳ Ｐゴシック" charset="0"/>
                <a:cs typeface="+mn-cs"/>
              </a:rPr>
              <a:t>Cr</a:t>
            </a:r>
            <a:r>
              <a:rPr lang="en-US" kern="0" dirty="0">
                <a:solidFill>
                  <a:srgbClr val="000000"/>
                </a:solidFill>
                <a:latin typeface="Arial"/>
                <a:ea typeface="ＭＳ Ｐゴシック" charset="0"/>
              </a:rPr>
              <a:t>yo-coolers: Gifford-McMahon (GM),  Pulse Tube (PT), Stirling.</a:t>
            </a:r>
            <a:br>
              <a:rPr lang="en-US" kern="0" dirty="0">
                <a:solidFill>
                  <a:srgbClr val="000000"/>
                </a:solidFill>
                <a:latin typeface="Arial"/>
                <a:ea typeface="ＭＳ Ｐゴシック" charset="0"/>
              </a:rPr>
            </a:br>
            <a:endParaRPr kumimoji="0" lang="en-US" sz="2100" b="0" i="0" u="none" strike="noStrike" kern="0" cap="none" spc="0" normalizeH="0" baseline="0" noProof="0" dirty="0">
              <a:ln>
                <a:noFill/>
              </a:ln>
              <a:solidFill>
                <a:srgbClr val="000000"/>
              </a:solidFill>
              <a:effectLst/>
              <a:uLnTx/>
              <a:uFillTx/>
              <a:latin typeface="Arial"/>
              <a:ea typeface="ＭＳ Ｐゴシック" charset="0"/>
              <a:cs typeface="+mn-cs"/>
            </a:endParaRPr>
          </a:p>
          <a:p>
            <a:pPr marL="243000" marR="0" lvl="0" indent="-243000" algn="l" defTabSz="914400" rtl="0" eaLnBrk="1" fontAlgn="base" latinLnBrk="0" hangingPunct="1">
              <a:lnSpc>
                <a:spcPct val="100000"/>
              </a:lnSpc>
              <a:spcBef>
                <a:spcPts val="900"/>
              </a:spcBef>
              <a:spcAft>
                <a:spcPts val="0"/>
              </a:spcAft>
              <a:buClr>
                <a:srgbClr val="FF0000"/>
              </a:buClr>
              <a:buSzPct val="90000"/>
              <a:buFontTx/>
              <a:buBlip>
                <a:blip r:embed="rId3"/>
              </a:buBlip>
              <a:tabLst/>
              <a:defRPr/>
            </a:pPr>
            <a:r>
              <a:rPr kumimoji="0" lang="en-US" sz="2100" b="0" i="0" strike="noStrike" kern="0" cap="none" spc="0" normalizeH="0" baseline="0" noProof="0" dirty="0">
                <a:ln>
                  <a:noFill/>
                </a:ln>
                <a:solidFill>
                  <a:srgbClr val="000000"/>
                </a:solidFill>
                <a:effectLst/>
                <a:uLnTx/>
                <a:uFillTx/>
                <a:latin typeface="Arial"/>
                <a:ea typeface="ＭＳ Ｐゴシック" charset="0"/>
                <a:cs typeface="+mn-cs"/>
              </a:rPr>
              <a:t>Vacuum required for </a:t>
            </a:r>
            <a:r>
              <a:rPr kumimoji="0" lang="en-US" sz="2100" b="0" i="0" u="none" strike="noStrike" kern="0" cap="none" spc="0" normalizeH="0" baseline="0" noProof="0" dirty="0">
                <a:ln>
                  <a:noFill/>
                </a:ln>
                <a:solidFill>
                  <a:srgbClr val="000000"/>
                </a:solidFill>
                <a:effectLst/>
                <a:uLnTx/>
                <a:uFillTx/>
                <a:latin typeface="Arial"/>
                <a:ea typeface="ＭＳ Ｐゴシック" charset="0"/>
                <a:cs typeface="+mn-cs"/>
              </a:rPr>
              <a:t>thermal insulation in cryogenic systems</a:t>
            </a:r>
            <a:br>
              <a:rPr kumimoji="0" lang="en-US" sz="2100" b="0" i="0" u="none" strike="noStrike" kern="0" cap="none" spc="0" normalizeH="0" baseline="0" noProof="0" dirty="0">
                <a:ln>
                  <a:noFill/>
                </a:ln>
                <a:solidFill>
                  <a:srgbClr val="000000"/>
                </a:solidFill>
                <a:effectLst/>
                <a:uLnTx/>
                <a:uFillTx/>
                <a:latin typeface="Arial"/>
                <a:ea typeface="ＭＳ Ｐゴシック" charset="0"/>
                <a:cs typeface="+mn-cs"/>
              </a:rPr>
            </a:br>
            <a:endParaRPr kumimoji="0" lang="en-US" sz="2100" b="0" i="0" u="none" strike="noStrike" kern="0" cap="none" spc="0" normalizeH="0" baseline="0" noProof="0" dirty="0">
              <a:ln>
                <a:noFill/>
              </a:ln>
              <a:solidFill>
                <a:srgbClr val="000000"/>
              </a:solidFill>
              <a:effectLst/>
              <a:uLnTx/>
              <a:uFillTx/>
              <a:latin typeface="Arial"/>
              <a:ea typeface="ＭＳ Ｐゴシック" charset="0"/>
              <a:cs typeface="+mn-cs"/>
            </a:endParaRPr>
          </a:p>
          <a:p>
            <a:pPr marL="243000" marR="0" lvl="0" indent="-243000" algn="l" defTabSz="914400" rtl="0" eaLnBrk="1" fontAlgn="base" latinLnBrk="0" hangingPunct="1">
              <a:lnSpc>
                <a:spcPct val="100000"/>
              </a:lnSpc>
              <a:spcBef>
                <a:spcPts val="900"/>
              </a:spcBef>
              <a:spcAft>
                <a:spcPts val="0"/>
              </a:spcAft>
              <a:buClr>
                <a:srgbClr val="FF0000"/>
              </a:buClr>
              <a:buSzPct val="90000"/>
              <a:buFontTx/>
              <a:buBlip>
                <a:blip r:embed="rId3"/>
              </a:buBlip>
              <a:tabLst/>
              <a:defRPr/>
            </a:pPr>
            <a:r>
              <a:rPr kumimoji="0" lang="en-US" sz="2100" b="0" i="0" u="none" strike="noStrike" kern="0" cap="none" spc="0" normalizeH="0" baseline="0" noProof="0" dirty="0">
                <a:ln>
                  <a:noFill/>
                </a:ln>
                <a:solidFill>
                  <a:srgbClr val="000000"/>
                </a:solidFill>
                <a:effectLst/>
                <a:uLnTx/>
                <a:uFillTx/>
                <a:latin typeface="Arial"/>
                <a:ea typeface="ＭＳ Ｐゴシック" charset="0"/>
                <a:cs typeface="+mn-cs"/>
              </a:rPr>
              <a:t>Instruments each with own “local” cryo-vacuum system</a:t>
            </a:r>
            <a:br>
              <a:rPr kumimoji="0" lang="en-US" sz="2100" b="0" i="0" u="none" strike="noStrike" kern="0" cap="none" spc="0" normalizeH="0" baseline="0" noProof="0" dirty="0">
                <a:ln>
                  <a:noFill/>
                </a:ln>
                <a:solidFill>
                  <a:srgbClr val="000000"/>
                </a:solidFill>
                <a:effectLst/>
                <a:uLnTx/>
                <a:uFillTx/>
                <a:latin typeface="Arial"/>
                <a:ea typeface="ＭＳ Ｐゴシック" charset="0"/>
                <a:cs typeface="+mn-cs"/>
              </a:rPr>
            </a:br>
            <a:endParaRPr kumimoji="0" lang="en-US" sz="2100" b="0" i="0" u="none" strike="noStrike" kern="0" cap="none" spc="0" normalizeH="0" baseline="0" noProof="0" dirty="0">
              <a:ln>
                <a:noFill/>
              </a:ln>
              <a:solidFill>
                <a:srgbClr val="000000"/>
              </a:solidFill>
              <a:effectLst/>
              <a:uLnTx/>
              <a:uFillTx/>
              <a:latin typeface="Arial"/>
              <a:ea typeface="ＭＳ Ｐゴシック" charset="0"/>
              <a:cs typeface="+mn-cs"/>
            </a:endParaRPr>
          </a:p>
          <a:p>
            <a:pPr marL="243000" marR="0" lvl="0" indent="-243000" algn="l" defTabSz="914400" rtl="0" eaLnBrk="1" fontAlgn="base" latinLnBrk="0" hangingPunct="1">
              <a:lnSpc>
                <a:spcPct val="100000"/>
              </a:lnSpc>
              <a:spcBef>
                <a:spcPts val="900"/>
              </a:spcBef>
              <a:spcAft>
                <a:spcPts val="0"/>
              </a:spcAft>
              <a:buClr>
                <a:srgbClr val="FF0000"/>
              </a:buClr>
              <a:buSzPct val="90000"/>
              <a:buFontTx/>
              <a:buBlip>
                <a:blip r:embed="rId3"/>
              </a:buBlip>
              <a:tabLst/>
              <a:defRPr/>
            </a:pPr>
            <a:r>
              <a:rPr kumimoji="0" lang="en-US" sz="2100" b="0" i="0" u="none" strike="noStrike" kern="0" cap="none" spc="0" normalizeH="0" baseline="0" noProof="0" dirty="0">
                <a:ln>
                  <a:noFill/>
                </a:ln>
                <a:solidFill>
                  <a:srgbClr val="000000"/>
                </a:solidFill>
                <a:effectLst/>
                <a:uLnTx/>
                <a:uFillTx/>
                <a:latin typeface="Arial"/>
                <a:ea typeface="ＭＳ Ｐゴシック" charset="0"/>
                <a:cs typeface="+mn-cs"/>
              </a:rPr>
              <a:t>Telescope provides the cryogenic infrastructure (LIN, Electrical power)</a:t>
            </a:r>
            <a:br>
              <a:rPr kumimoji="0" lang="en-US" sz="2100" b="0" i="0" u="none" strike="noStrike" kern="0" cap="none" spc="0" normalizeH="0" baseline="0" noProof="0" dirty="0">
                <a:ln>
                  <a:noFill/>
                </a:ln>
                <a:solidFill>
                  <a:srgbClr val="000000"/>
                </a:solidFill>
                <a:effectLst/>
                <a:uLnTx/>
                <a:uFillTx/>
                <a:latin typeface="Arial"/>
                <a:ea typeface="ＭＳ Ｐゴシック" charset="0"/>
                <a:cs typeface="+mn-cs"/>
              </a:rPr>
            </a:br>
            <a:endParaRPr kumimoji="0" lang="en-US" sz="2100" b="0" i="0" u="none" strike="noStrike" kern="0" cap="none" spc="0" normalizeH="0" baseline="0" noProof="0" dirty="0">
              <a:ln>
                <a:noFill/>
              </a:ln>
              <a:solidFill>
                <a:srgbClr val="000000"/>
              </a:solidFill>
              <a:effectLst/>
              <a:uLnTx/>
              <a:uFillTx/>
              <a:latin typeface="Arial"/>
              <a:ea typeface="ＭＳ Ｐゴシック" charset="0"/>
              <a:cs typeface="+mn-cs"/>
            </a:endParaRPr>
          </a:p>
          <a:p>
            <a:pPr marL="243000" indent="-243000" fontAlgn="base">
              <a:lnSpc>
                <a:spcPct val="100000"/>
              </a:lnSpc>
              <a:spcBef>
                <a:spcPts val="900"/>
              </a:spcBef>
              <a:buClr>
                <a:srgbClr val="FF0000"/>
              </a:buClr>
              <a:buSzPct val="90000"/>
              <a:buBlip>
                <a:blip r:embed="rId3"/>
              </a:buBlip>
              <a:defRPr/>
            </a:pPr>
            <a:r>
              <a:rPr kumimoji="0" lang="en-US" sz="2100" b="0" i="0" u="none" strike="noStrike" kern="0" cap="none" spc="0" normalizeH="0" baseline="0" noProof="0" dirty="0">
                <a:ln>
                  <a:noFill/>
                </a:ln>
                <a:solidFill>
                  <a:srgbClr val="000000"/>
                </a:solidFill>
                <a:effectLst/>
                <a:uLnTx/>
                <a:uFillTx/>
                <a:latin typeface="Arial"/>
                <a:ea typeface="ＭＳ Ｐゴシック" charset="0"/>
                <a:cs typeface="+mn-cs"/>
              </a:rPr>
              <a:t>Priority: Standardization and use of commercial-off-the-shelf (COTS) products</a:t>
            </a:r>
            <a:br>
              <a:rPr kumimoji="0" lang="en-US" sz="2100" b="0" i="0" u="none" strike="noStrike" kern="0" cap="none" spc="0" normalizeH="0" baseline="0" noProof="0" dirty="0">
                <a:ln>
                  <a:noFill/>
                </a:ln>
                <a:solidFill>
                  <a:srgbClr val="000000"/>
                </a:solidFill>
                <a:effectLst/>
                <a:uLnTx/>
                <a:uFillTx/>
                <a:latin typeface="Arial"/>
                <a:ea typeface="ＭＳ Ｐゴシック" charset="0"/>
                <a:cs typeface="+mn-cs"/>
              </a:rPr>
            </a:br>
            <a:endParaRPr kumimoji="0" lang="en-US" sz="2100" b="0" i="0" u="none" strike="noStrike" kern="0" cap="none" spc="0" normalizeH="0" baseline="0" noProof="0" dirty="0">
              <a:ln>
                <a:noFill/>
              </a:ln>
              <a:solidFill>
                <a:srgbClr val="000000"/>
              </a:solidFill>
              <a:effectLst/>
              <a:uLnTx/>
              <a:uFillTx/>
              <a:latin typeface="Arial"/>
              <a:ea typeface="ＭＳ Ｐゴシック" charset="0"/>
              <a:cs typeface="+mn-cs"/>
            </a:endParaRPr>
          </a:p>
          <a:p>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dirty="0" err="1"/>
              <a:t>M.Accardo</a:t>
            </a:r>
            <a:r>
              <a:rPr lang="en-US" dirty="0"/>
              <a:t>, November 25th - 28th, Instrument Control Systems 2024</a:t>
            </a:r>
            <a:endParaRPr lang="de-CH" i="1" dirty="0"/>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cxnSp>
        <p:nvCxnSpPr>
          <p:cNvPr id="12" name="Straight Connector 11">
            <a:extLst>
              <a:ext uri="{FF2B5EF4-FFF2-40B4-BE49-F238E27FC236}">
                <a16:creationId xmlns:a16="http://schemas.microsoft.com/office/drawing/2014/main" id="{89196462-D472-2F8D-E0FD-6A6E7A25942B}"/>
              </a:ext>
            </a:extLst>
          </p:cNvPr>
          <p:cNvCxnSpPr>
            <a:cxnSpLocks/>
          </p:cNvCxnSpPr>
          <p:nvPr userDrawn="1"/>
        </p:nvCxnSpPr>
        <p:spPr>
          <a:xfrm flipH="1" flipV="1">
            <a:off x="650449" y="1032170"/>
            <a:ext cx="10520322" cy="4"/>
          </a:xfrm>
          <a:prstGeom prst="line">
            <a:avLst/>
          </a:prstGeom>
          <a:ln>
            <a:solidFill>
              <a:srgbClr val="0077BE"/>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9276FD98-A0BB-0187-B206-1D313F527C07}"/>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rot="10800000">
            <a:off x="424812" y="941365"/>
            <a:ext cx="165100" cy="181610"/>
          </a:xfrm>
          <a:prstGeom prst="rect">
            <a:avLst/>
          </a:prstGeom>
        </p:spPr>
      </p:pic>
    </p:spTree>
    <p:extLst>
      <p:ext uri="{BB962C8B-B14F-4D97-AF65-F5344CB8AC3E}">
        <p14:creationId xmlns:p14="http://schemas.microsoft.com/office/powerpoint/2010/main" val="19550169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650449" y="35579"/>
            <a:ext cx="10663705" cy="853746"/>
          </a:xfrm>
        </p:spPr>
        <p:txBody>
          <a:bodyPr/>
          <a:lstStyle/>
          <a:p>
            <a:r>
              <a:rPr lang="en-GB" dirty="0"/>
              <a:t>Cryogenics</a:t>
            </a:r>
          </a:p>
        </p:txBody>
      </p:sp>
      <p:sp>
        <p:nvSpPr>
          <p:cNvPr id="3" name="Textplatzhalter 2">
            <a:extLst>
              <a:ext uri="{FF2B5EF4-FFF2-40B4-BE49-F238E27FC236}">
                <a16:creationId xmlns:a16="http://schemas.microsoft.com/office/drawing/2014/main" id="{7C83E420-0CB6-12C9-626D-667E87BD3AB4}"/>
              </a:ext>
            </a:extLst>
          </p:cNvPr>
          <p:cNvSpPr>
            <a:spLocks noGrp="1"/>
          </p:cNvSpPr>
          <p:nvPr>
            <p:ph type="body" sz="quarter" idx="13"/>
          </p:nvPr>
        </p:nvSpPr>
        <p:spPr>
          <a:xfrm>
            <a:off x="507066" y="1298212"/>
            <a:ext cx="10663705" cy="5091448"/>
          </a:xfrm>
        </p:spPr>
        <p:txBody>
          <a:bodyPr/>
          <a:lstStyle/>
          <a:p>
            <a:pPr marL="243000" marR="0" lvl="0" indent="-243000" algn="l" defTabSz="914400" rtl="0" eaLnBrk="1" fontAlgn="base" latinLnBrk="0" hangingPunct="1">
              <a:lnSpc>
                <a:spcPct val="100000"/>
              </a:lnSpc>
              <a:spcBef>
                <a:spcPts val="900"/>
              </a:spcBef>
              <a:spcAft>
                <a:spcPts val="0"/>
              </a:spcAft>
              <a:buClr>
                <a:srgbClr val="FF0000"/>
              </a:buClr>
              <a:buSzPct val="90000"/>
              <a:buFontTx/>
              <a:buBlip>
                <a:blip r:embed="rId3"/>
              </a:buBlip>
              <a:tabLst/>
              <a:defRPr/>
            </a:pPr>
            <a:r>
              <a:rPr kumimoji="0" lang="en-US" sz="2100" b="0" i="0" u="none" strike="noStrike" kern="0" cap="none" spc="0" normalizeH="0" baseline="0" noProof="0" dirty="0">
                <a:ln>
                  <a:noFill/>
                </a:ln>
                <a:solidFill>
                  <a:srgbClr val="000000"/>
                </a:solidFill>
                <a:effectLst/>
                <a:uLnTx/>
                <a:uFillTx/>
                <a:latin typeface="Arial"/>
                <a:ea typeface="ＭＳ Ｐゴシック" charset="0"/>
                <a:cs typeface="+mn-cs"/>
              </a:rPr>
              <a:t>Optics, detectors and low noise electronics of instruments cooled as low as 3 Kelvin</a:t>
            </a:r>
            <a:br>
              <a:rPr kumimoji="0" lang="en-US" sz="2100" b="0" i="0" u="none" strike="noStrike" kern="0" cap="none" spc="0" normalizeH="0" baseline="0" noProof="0" dirty="0">
                <a:ln>
                  <a:noFill/>
                </a:ln>
                <a:solidFill>
                  <a:srgbClr val="000000"/>
                </a:solidFill>
                <a:effectLst/>
                <a:uLnTx/>
                <a:uFillTx/>
                <a:latin typeface="Arial"/>
                <a:ea typeface="ＭＳ Ｐゴシック" charset="0"/>
                <a:cs typeface="+mn-cs"/>
              </a:rPr>
            </a:br>
            <a:endParaRPr kumimoji="0" lang="en-US" sz="2100" b="0" i="0" u="none" strike="noStrike" kern="0" cap="none" spc="0" normalizeH="0" baseline="0" noProof="0" dirty="0">
              <a:ln>
                <a:noFill/>
              </a:ln>
              <a:solidFill>
                <a:srgbClr val="000000"/>
              </a:solidFill>
              <a:effectLst/>
              <a:uLnTx/>
              <a:uFillTx/>
              <a:latin typeface="Arial"/>
              <a:ea typeface="ＭＳ Ｐゴシック" charset="0"/>
              <a:cs typeface="+mn-cs"/>
            </a:endParaRPr>
          </a:p>
          <a:p>
            <a:pPr marL="243000" marR="0" lvl="0" indent="-243000" algn="l" defTabSz="914400" rtl="0" eaLnBrk="1" fontAlgn="base" latinLnBrk="0" hangingPunct="1">
              <a:lnSpc>
                <a:spcPct val="100000"/>
              </a:lnSpc>
              <a:spcBef>
                <a:spcPts val="900"/>
              </a:spcBef>
              <a:spcAft>
                <a:spcPts val="0"/>
              </a:spcAft>
              <a:buClr>
                <a:srgbClr val="FF0000"/>
              </a:buClr>
              <a:buSzPct val="90000"/>
              <a:buFontTx/>
              <a:buBlip>
                <a:blip r:embed="rId3"/>
              </a:buBlip>
              <a:tabLst/>
              <a:defRPr/>
            </a:pPr>
            <a:r>
              <a:rPr kumimoji="0" lang="en-US" sz="2100" b="0" i="0" strike="noStrike" kern="0" cap="none" spc="0" normalizeH="0" baseline="0" noProof="0" dirty="0">
                <a:ln>
                  <a:noFill/>
                </a:ln>
                <a:solidFill>
                  <a:srgbClr val="000000"/>
                </a:solidFill>
                <a:effectLst/>
                <a:uLnTx/>
                <a:uFillTx/>
                <a:latin typeface="Arial"/>
                <a:ea typeface="ＭＳ Ｐゴシック" charset="0"/>
                <a:cs typeface="+mn-cs"/>
              </a:rPr>
              <a:t>Cryogenic</a:t>
            </a:r>
            <a:r>
              <a:rPr kumimoji="0" lang="en-US" sz="2100" b="0" i="0" u="none" strike="noStrike" kern="0" cap="none" spc="0" normalizeH="0" baseline="0" noProof="0" dirty="0">
                <a:ln>
                  <a:noFill/>
                </a:ln>
                <a:solidFill>
                  <a:srgbClr val="000000"/>
                </a:solidFill>
                <a:effectLst/>
                <a:uLnTx/>
                <a:uFillTx/>
                <a:latin typeface="Arial"/>
                <a:ea typeface="ＭＳ Ｐゴシック" charset="0"/>
                <a:cs typeface="+mn-cs"/>
              </a:rPr>
              <a:t> cooling based on Liquid Nitrogen (LIN) and cryo-coolers </a:t>
            </a:r>
            <a:br>
              <a:rPr kumimoji="0" lang="en-US" sz="1000" b="0" i="0" u="none" strike="noStrike" kern="0" cap="none" spc="0" normalizeH="0" baseline="0" noProof="0" dirty="0">
                <a:ln>
                  <a:noFill/>
                </a:ln>
                <a:solidFill>
                  <a:srgbClr val="000000"/>
                </a:solidFill>
                <a:effectLst/>
                <a:uLnTx/>
                <a:uFillTx/>
                <a:latin typeface="Arial"/>
                <a:ea typeface="ＭＳ Ｐゴシック" charset="0"/>
                <a:cs typeface="+mn-cs"/>
              </a:rPr>
            </a:br>
            <a:endParaRPr kumimoji="0" lang="en-US" sz="1000" b="0" i="0" u="none" strike="noStrike" kern="0" cap="none" spc="0" normalizeH="0" baseline="0" noProof="0" dirty="0">
              <a:ln>
                <a:noFill/>
              </a:ln>
              <a:solidFill>
                <a:srgbClr val="000000"/>
              </a:solidFill>
              <a:effectLst/>
              <a:uLnTx/>
              <a:uFillTx/>
              <a:latin typeface="Arial"/>
              <a:ea typeface="ＭＳ Ｐゴシック" charset="0"/>
              <a:cs typeface="+mn-cs"/>
            </a:endParaRPr>
          </a:p>
          <a:p>
            <a:pPr marL="557213" marR="0" lvl="1" indent="-214313" algn="l" defTabSz="914400" rtl="0" eaLnBrk="1" fontAlgn="base" latinLnBrk="0" hangingPunct="1">
              <a:lnSpc>
                <a:spcPct val="100000"/>
              </a:lnSpc>
              <a:spcBef>
                <a:spcPts val="450"/>
              </a:spcBef>
              <a:spcAft>
                <a:spcPts val="0"/>
              </a:spcAft>
              <a:buClr>
                <a:srgbClr val="3A6CB4"/>
              </a:buClr>
              <a:buSzTx/>
              <a:buFont typeface="Wingdings" charset="0"/>
              <a:buChar char="Ø"/>
              <a:tabLst/>
              <a:defRPr/>
            </a:pPr>
            <a:r>
              <a:rPr kumimoji="0" lang="en-US" sz="1800" b="0" i="0" u="none" strike="noStrike" kern="0" cap="none" spc="0" normalizeH="0" baseline="0" noProof="0" dirty="0">
                <a:ln>
                  <a:noFill/>
                </a:ln>
                <a:solidFill>
                  <a:srgbClr val="000000"/>
                </a:solidFill>
                <a:effectLst/>
                <a:uLnTx/>
                <a:uFillTx/>
                <a:latin typeface="Arial"/>
                <a:ea typeface="ＭＳ Ｐゴシック" charset="0"/>
              </a:rPr>
              <a:t>LIN: Bath cryostats, </a:t>
            </a:r>
            <a:r>
              <a:rPr kumimoji="0" lang="en-US" sz="1800" b="0" i="0" u="none" strike="noStrike" kern="0" cap="none" spc="0" normalizeH="0" baseline="0" noProof="0" dirty="0" err="1">
                <a:ln>
                  <a:noFill/>
                </a:ln>
                <a:solidFill>
                  <a:srgbClr val="000000"/>
                </a:solidFill>
                <a:effectLst/>
                <a:uLnTx/>
                <a:uFillTx/>
                <a:latin typeface="Arial"/>
                <a:ea typeface="ＭＳ Ｐゴシック" charset="0"/>
              </a:rPr>
              <a:t>Continuos</a:t>
            </a:r>
            <a:r>
              <a:rPr kumimoji="0" lang="en-US" sz="1800" b="0" i="0" u="none" strike="noStrike" kern="0" cap="none" spc="0" normalizeH="0" baseline="0" noProof="0" dirty="0">
                <a:ln>
                  <a:noFill/>
                </a:ln>
                <a:solidFill>
                  <a:srgbClr val="000000"/>
                </a:solidFill>
                <a:effectLst/>
                <a:uLnTx/>
                <a:uFillTx/>
                <a:latin typeface="Arial"/>
                <a:ea typeface="ＭＳ Ｐゴシック" charset="0"/>
              </a:rPr>
              <a:t> Flow Cryostats, distribution lines with local heat exchangers.</a:t>
            </a:r>
          </a:p>
          <a:p>
            <a:pPr marL="557213" marR="0" lvl="1" indent="-214313" algn="l" defTabSz="914400" rtl="0" eaLnBrk="1" fontAlgn="base" latinLnBrk="0" hangingPunct="1">
              <a:lnSpc>
                <a:spcPct val="100000"/>
              </a:lnSpc>
              <a:spcBef>
                <a:spcPts val="450"/>
              </a:spcBef>
              <a:spcAft>
                <a:spcPts val="0"/>
              </a:spcAft>
              <a:buClr>
                <a:srgbClr val="3A6CB4"/>
              </a:buClr>
              <a:buSzTx/>
              <a:buFont typeface="Wingdings" charset="0"/>
              <a:buChar char="Ø"/>
              <a:tabLst/>
              <a:defRPr/>
            </a:pPr>
            <a:r>
              <a:rPr lang="en-US" kern="0" dirty="0">
                <a:solidFill>
                  <a:srgbClr val="000000"/>
                </a:solidFill>
                <a:latin typeface="Arial"/>
                <a:ea typeface="ＭＳ Ｐゴシック" charset="0"/>
                <a:cs typeface="+mn-cs"/>
              </a:rPr>
              <a:t>Cr</a:t>
            </a:r>
            <a:r>
              <a:rPr lang="en-US" kern="0" dirty="0">
                <a:solidFill>
                  <a:srgbClr val="000000"/>
                </a:solidFill>
                <a:latin typeface="Arial"/>
                <a:ea typeface="ＭＳ Ｐゴシック" charset="0"/>
              </a:rPr>
              <a:t>yo-coolers: Gifford-McMahon (GM),  Pulse Tube (PT), Stirling.</a:t>
            </a:r>
            <a:br>
              <a:rPr lang="en-US" kern="0" dirty="0">
                <a:solidFill>
                  <a:srgbClr val="000000"/>
                </a:solidFill>
                <a:latin typeface="Arial"/>
                <a:ea typeface="ＭＳ Ｐゴシック" charset="0"/>
              </a:rPr>
            </a:br>
            <a:endParaRPr kumimoji="0" lang="en-US" sz="2100" b="0" i="0" u="none" strike="noStrike" kern="0" cap="none" spc="0" normalizeH="0" baseline="0" noProof="0" dirty="0">
              <a:ln>
                <a:noFill/>
              </a:ln>
              <a:solidFill>
                <a:srgbClr val="000000"/>
              </a:solidFill>
              <a:effectLst/>
              <a:uLnTx/>
              <a:uFillTx/>
              <a:latin typeface="Arial"/>
              <a:ea typeface="ＭＳ Ｐゴシック" charset="0"/>
              <a:cs typeface="+mn-cs"/>
            </a:endParaRPr>
          </a:p>
          <a:p>
            <a:pPr marL="243000" marR="0" lvl="0" indent="-243000" algn="l" defTabSz="914400" rtl="0" eaLnBrk="1" fontAlgn="base" latinLnBrk="0" hangingPunct="1">
              <a:lnSpc>
                <a:spcPct val="100000"/>
              </a:lnSpc>
              <a:spcBef>
                <a:spcPts val="900"/>
              </a:spcBef>
              <a:spcAft>
                <a:spcPts val="0"/>
              </a:spcAft>
              <a:buClr>
                <a:srgbClr val="FF0000"/>
              </a:buClr>
              <a:buSzPct val="90000"/>
              <a:buFontTx/>
              <a:buBlip>
                <a:blip r:embed="rId3"/>
              </a:buBlip>
              <a:tabLst/>
              <a:defRPr/>
            </a:pPr>
            <a:r>
              <a:rPr kumimoji="0" lang="en-US" sz="2100" b="0" i="0" strike="noStrike" kern="0" cap="none" spc="0" normalizeH="0" baseline="0" noProof="0" dirty="0">
                <a:ln>
                  <a:noFill/>
                </a:ln>
                <a:solidFill>
                  <a:srgbClr val="000000"/>
                </a:solidFill>
                <a:effectLst/>
                <a:uLnTx/>
                <a:uFillTx/>
                <a:latin typeface="Arial"/>
                <a:ea typeface="ＭＳ Ｐゴシック" charset="0"/>
                <a:cs typeface="+mn-cs"/>
              </a:rPr>
              <a:t>Vacuum required for </a:t>
            </a:r>
            <a:r>
              <a:rPr kumimoji="0" lang="en-US" sz="2100" b="0" i="0" u="none" strike="noStrike" kern="0" cap="none" spc="0" normalizeH="0" baseline="0" noProof="0" dirty="0">
                <a:ln>
                  <a:noFill/>
                </a:ln>
                <a:solidFill>
                  <a:srgbClr val="000000"/>
                </a:solidFill>
                <a:effectLst/>
                <a:uLnTx/>
                <a:uFillTx/>
                <a:latin typeface="Arial"/>
                <a:ea typeface="ＭＳ Ｐゴシック" charset="0"/>
                <a:cs typeface="+mn-cs"/>
              </a:rPr>
              <a:t>thermal insulation in cryogenic systems</a:t>
            </a:r>
            <a:br>
              <a:rPr kumimoji="0" lang="en-US" sz="2100" b="0" i="0" u="none" strike="noStrike" kern="0" cap="none" spc="0" normalizeH="0" baseline="0" noProof="0" dirty="0">
                <a:ln>
                  <a:noFill/>
                </a:ln>
                <a:solidFill>
                  <a:srgbClr val="000000"/>
                </a:solidFill>
                <a:effectLst/>
                <a:uLnTx/>
                <a:uFillTx/>
                <a:latin typeface="Arial"/>
                <a:ea typeface="ＭＳ Ｐゴシック" charset="0"/>
                <a:cs typeface="+mn-cs"/>
              </a:rPr>
            </a:br>
            <a:endParaRPr kumimoji="0" lang="en-US" sz="2100" b="0" i="0" u="none" strike="noStrike" kern="0" cap="none" spc="0" normalizeH="0" baseline="0" noProof="0" dirty="0">
              <a:ln>
                <a:noFill/>
              </a:ln>
              <a:solidFill>
                <a:srgbClr val="000000"/>
              </a:solidFill>
              <a:effectLst/>
              <a:uLnTx/>
              <a:uFillTx/>
              <a:latin typeface="Arial"/>
              <a:ea typeface="ＭＳ Ｐゴシック" charset="0"/>
              <a:cs typeface="+mn-cs"/>
            </a:endParaRPr>
          </a:p>
          <a:p>
            <a:pPr marL="243000" marR="0" lvl="0" indent="-243000" algn="l" defTabSz="914400" rtl="0" eaLnBrk="1" fontAlgn="base" latinLnBrk="0" hangingPunct="1">
              <a:lnSpc>
                <a:spcPct val="100000"/>
              </a:lnSpc>
              <a:spcBef>
                <a:spcPts val="900"/>
              </a:spcBef>
              <a:spcAft>
                <a:spcPts val="0"/>
              </a:spcAft>
              <a:buClr>
                <a:srgbClr val="FF0000"/>
              </a:buClr>
              <a:buSzPct val="90000"/>
              <a:buFontTx/>
              <a:buBlip>
                <a:blip r:embed="rId3"/>
              </a:buBlip>
              <a:tabLst/>
              <a:defRPr/>
            </a:pPr>
            <a:r>
              <a:rPr kumimoji="0" lang="en-US" sz="2100" b="0" i="0" u="none" strike="noStrike" kern="0" cap="none" spc="0" normalizeH="0" baseline="0" noProof="0" dirty="0">
                <a:ln>
                  <a:noFill/>
                </a:ln>
                <a:solidFill>
                  <a:srgbClr val="000000"/>
                </a:solidFill>
                <a:effectLst/>
                <a:uLnTx/>
                <a:uFillTx/>
                <a:latin typeface="Arial"/>
                <a:ea typeface="ＭＳ Ｐゴシック" charset="0"/>
                <a:cs typeface="+mn-cs"/>
              </a:rPr>
              <a:t>Instruments each with own “local” cryo-vacuum system</a:t>
            </a:r>
            <a:br>
              <a:rPr kumimoji="0" lang="en-US" sz="2100" b="0" i="0" u="none" strike="noStrike" kern="0" cap="none" spc="0" normalizeH="0" baseline="0" noProof="0" dirty="0">
                <a:ln>
                  <a:noFill/>
                </a:ln>
                <a:solidFill>
                  <a:srgbClr val="000000"/>
                </a:solidFill>
                <a:effectLst/>
                <a:uLnTx/>
                <a:uFillTx/>
                <a:latin typeface="Arial"/>
                <a:ea typeface="ＭＳ Ｐゴシック" charset="0"/>
                <a:cs typeface="+mn-cs"/>
              </a:rPr>
            </a:br>
            <a:endParaRPr kumimoji="0" lang="en-US" sz="2100" b="0" i="0" u="none" strike="noStrike" kern="0" cap="none" spc="0" normalizeH="0" baseline="0" noProof="0" dirty="0">
              <a:ln>
                <a:noFill/>
              </a:ln>
              <a:solidFill>
                <a:srgbClr val="000000"/>
              </a:solidFill>
              <a:effectLst/>
              <a:uLnTx/>
              <a:uFillTx/>
              <a:latin typeface="Arial"/>
              <a:ea typeface="ＭＳ Ｐゴシック" charset="0"/>
              <a:cs typeface="+mn-cs"/>
            </a:endParaRPr>
          </a:p>
          <a:p>
            <a:pPr marL="243000" marR="0" lvl="0" indent="-243000" algn="l" defTabSz="914400" rtl="0" eaLnBrk="1" fontAlgn="base" latinLnBrk="0" hangingPunct="1">
              <a:lnSpc>
                <a:spcPct val="100000"/>
              </a:lnSpc>
              <a:spcBef>
                <a:spcPts val="900"/>
              </a:spcBef>
              <a:spcAft>
                <a:spcPts val="0"/>
              </a:spcAft>
              <a:buClr>
                <a:srgbClr val="FF0000"/>
              </a:buClr>
              <a:buSzPct val="90000"/>
              <a:buFontTx/>
              <a:buBlip>
                <a:blip r:embed="rId3"/>
              </a:buBlip>
              <a:tabLst/>
              <a:defRPr/>
            </a:pPr>
            <a:r>
              <a:rPr kumimoji="0" lang="en-US" sz="2100" b="0" i="0" u="none" strike="noStrike" kern="0" cap="none" spc="0" normalizeH="0" baseline="0" noProof="0" dirty="0">
                <a:ln>
                  <a:noFill/>
                </a:ln>
                <a:solidFill>
                  <a:srgbClr val="000000"/>
                </a:solidFill>
                <a:effectLst/>
                <a:uLnTx/>
                <a:uFillTx/>
                <a:latin typeface="Arial"/>
                <a:ea typeface="ＭＳ Ｐゴシック" charset="0"/>
                <a:cs typeface="+mn-cs"/>
              </a:rPr>
              <a:t>Telescope provides the cryogenic infrastructure (LIN, Electrical power)</a:t>
            </a:r>
            <a:br>
              <a:rPr kumimoji="0" lang="en-US" sz="2100" b="0" i="0" u="none" strike="noStrike" kern="0" cap="none" spc="0" normalizeH="0" baseline="0" noProof="0" dirty="0">
                <a:ln>
                  <a:noFill/>
                </a:ln>
                <a:solidFill>
                  <a:srgbClr val="000000"/>
                </a:solidFill>
                <a:effectLst/>
                <a:uLnTx/>
                <a:uFillTx/>
                <a:latin typeface="Arial"/>
                <a:ea typeface="ＭＳ Ｐゴシック" charset="0"/>
                <a:cs typeface="+mn-cs"/>
              </a:rPr>
            </a:br>
            <a:endParaRPr kumimoji="0" lang="en-US" sz="2100" b="0" i="0" u="none" strike="noStrike" kern="0" cap="none" spc="0" normalizeH="0" baseline="0" noProof="0" dirty="0">
              <a:ln>
                <a:noFill/>
              </a:ln>
              <a:solidFill>
                <a:srgbClr val="000000"/>
              </a:solidFill>
              <a:effectLst/>
              <a:uLnTx/>
              <a:uFillTx/>
              <a:latin typeface="Arial"/>
              <a:ea typeface="ＭＳ Ｐゴシック" charset="0"/>
              <a:cs typeface="+mn-cs"/>
            </a:endParaRPr>
          </a:p>
          <a:p>
            <a:pPr marL="243000" indent="-243000" fontAlgn="base">
              <a:lnSpc>
                <a:spcPct val="100000"/>
              </a:lnSpc>
              <a:spcBef>
                <a:spcPts val="900"/>
              </a:spcBef>
              <a:buClr>
                <a:srgbClr val="FF0000"/>
              </a:buClr>
              <a:buSzPct val="90000"/>
              <a:buBlip>
                <a:blip r:embed="rId3"/>
              </a:buBlip>
              <a:defRPr/>
            </a:pPr>
            <a:r>
              <a:rPr kumimoji="0" lang="en-US" sz="2100" b="0" i="0" u="none" strike="noStrike" kern="0" cap="none" spc="0" normalizeH="0" baseline="0" noProof="0" dirty="0">
                <a:ln>
                  <a:noFill/>
                </a:ln>
                <a:solidFill>
                  <a:srgbClr val="000000"/>
                </a:solidFill>
                <a:effectLst/>
                <a:uLnTx/>
                <a:uFillTx/>
                <a:latin typeface="Arial"/>
                <a:ea typeface="ＭＳ Ｐゴシック" charset="0"/>
                <a:cs typeface="+mn-cs"/>
              </a:rPr>
              <a:t>Priority: Standardization and use of commercial-off-the-shelf (COTS) products</a:t>
            </a:r>
            <a:br>
              <a:rPr kumimoji="0" lang="en-US" sz="2100" b="0" i="0" u="none" strike="noStrike" kern="0" cap="none" spc="0" normalizeH="0" baseline="0" noProof="0" dirty="0">
                <a:ln>
                  <a:noFill/>
                </a:ln>
                <a:solidFill>
                  <a:srgbClr val="000000"/>
                </a:solidFill>
                <a:effectLst/>
                <a:uLnTx/>
                <a:uFillTx/>
                <a:latin typeface="Arial"/>
                <a:ea typeface="ＭＳ Ｐゴシック" charset="0"/>
                <a:cs typeface="+mn-cs"/>
              </a:rPr>
            </a:br>
            <a:endParaRPr kumimoji="0" lang="en-US" sz="2100" b="0" i="0" u="none" strike="noStrike" kern="0" cap="none" spc="0" normalizeH="0" baseline="0" noProof="0" dirty="0">
              <a:ln>
                <a:noFill/>
              </a:ln>
              <a:solidFill>
                <a:srgbClr val="000000"/>
              </a:solidFill>
              <a:effectLst/>
              <a:uLnTx/>
              <a:uFillTx/>
              <a:latin typeface="Arial"/>
              <a:ea typeface="ＭＳ Ｐゴシック" charset="0"/>
              <a:cs typeface="+mn-cs"/>
            </a:endParaRPr>
          </a:p>
          <a:p>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dirty="0" err="1"/>
              <a:t>M.Accardo</a:t>
            </a:r>
            <a:r>
              <a:rPr lang="en-US" dirty="0"/>
              <a:t>, November 25th - 28th, Instrument Control Systems 2024</a:t>
            </a:r>
            <a:endParaRPr lang="de-CH" i="1" dirty="0"/>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cxnSp>
        <p:nvCxnSpPr>
          <p:cNvPr id="12" name="Straight Connector 11">
            <a:extLst>
              <a:ext uri="{FF2B5EF4-FFF2-40B4-BE49-F238E27FC236}">
                <a16:creationId xmlns:a16="http://schemas.microsoft.com/office/drawing/2014/main" id="{89196462-D472-2F8D-E0FD-6A6E7A25942B}"/>
              </a:ext>
            </a:extLst>
          </p:cNvPr>
          <p:cNvCxnSpPr>
            <a:cxnSpLocks/>
          </p:cNvCxnSpPr>
          <p:nvPr userDrawn="1"/>
        </p:nvCxnSpPr>
        <p:spPr>
          <a:xfrm flipH="1" flipV="1">
            <a:off x="650449" y="1032170"/>
            <a:ext cx="10520322" cy="4"/>
          </a:xfrm>
          <a:prstGeom prst="line">
            <a:avLst/>
          </a:prstGeom>
          <a:ln>
            <a:solidFill>
              <a:srgbClr val="0077BE"/>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9276FD98-A0BB-0187-B206-1D313F527C07}"/>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rot="10800000">
            <a:off x="424812" y="941365"/>
            <a:ext cx="165100" cy="181610"/>
          </a:xfrm>
          <a:prstGeom prst="rect">
            <a:avLst/>
          </a:prstGeom>
        </p:spPr>
      </p:pic>
    </p:spTree>
    <p:extLst>
      <p:ext uri="{BB962C8B-B14F-4D97-AF65-F5344CB8AC3E}">
        <p14:creationId xmlns:p14="http://schemas.microsoft.com/office/powerpoint/2010/main" val="2217712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8F0556D1-8783-D726-8F93-DC45EF1F0A87}"/>
              </a:ext>
            </a:extLst>
          </p:cNvPr>
          <p:cNvGrpSpPr/>
          <p:nvPr/>
        </p:nvGrpSpPr>
        <p:grpSpPr>
          <a:xfrm>
            <a:off x="4686512" y="1031473"/>
            <a:ext cx="6536120" cy="5357514"/>
            <a:chOff x="3937001" y="811823"/>
            <a:chExt cx="5206999" cy="4041068"/>
          </a:xfrm>
        </p:grpSpPr>
        <p:pic>
          <p:nvPicPr>
            <p:cNvPr id="7" name="Picture 6">
              <a:extLst>
                <a:ext uri="{FF2B5EF4-FFF2-40B4-BE49-F238E27FC236}">
                  <a16:creationId xmlns:a16="http://schemas.microsoft.com/office/drawing/2014/main" id="{56DEC635-A005-178D-F5BA-1F8A4054938C}"/>
                </a:ext>
              </a:extLst>
            </p:cNvPr>
            <p:cNvPicPr>
              <a:picLocks noChangeAspect="1"/>
            </p:cNvPicPr>
            <p:nvPr/>
          </p:nvPicPr>
          <p:blipFill>
            <a:blip r:embed="rId3"/>
            <a:stretch>
              <a:fillRect/>
            </a:stretch>
          </p:blipFill>
          <p:spPr>
            <a:xfrm>
              <a:off x="3937001" y="811823"/>
              <a:ext cx="5206999" cy="4041068"/>
            </a:xfrm>
            <a:prstGeom prst="rect">
              <a:avLst/>
            </a:prstGeom>
          </p:spPr>
        </p:pic>
        <p:sp>
          <p:nvSpPr>
            <p:cNvPr id="8" name="Rectangle: Rounded Corners 7">
              <a:extLst>
                <a:ext uri="{FF2B5EF4-FFF2-40B4-BE49-F238E27FC236}">
                  <a16:creationId xmlns:a16="http://schemas.microsoft.com/office/drawing/2014/main" id="{9666531A-1A62-B300-41FC-BED4EEBA226B}"/>
                </a:ext>
              </a:extLst>
            </p:cNvPr>
            <p:cNvSpPr/>
            <p:nvPr/>
          </p:nvSpPr>
          <p:spPr bwMode="auto">
            <a:xfrm>
              <a:off x="8304593" y="3738253"/>
              <a:ext cx="455819" cy="77204"/>
            </a:xfrm>
            <a:prstGeom prst="roundRect">
              <a:avLst/>
            </a:prstGeom>
            <a:no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en-US" sz="1800" b="0" i="1" u="none" strike="noStrike" cap="none" normalizeH="0" baseline="0">
                <a:ln>
                  <a:noFill/>
                </a:ln>
                <a:solidFill>
                  <a:schemeClr val="tx1"/>
                </a:solidFill>
                <a:effectLst/>
                <a:latin typeface="Arial" charset="0"/>
              </a:endParaRPr>
            </a:p>
          </p:txBody>
        </p:sp>
        <p:sp>
          <p:nvSpPr>
            <p:cNvPr id="9" name="Rectangle: Rounded Corners 8">
              <a:extLst>
                <a:ext uri="{FF2B5EF4-FFF2-40B4-BE49-F238E27FC236}">
                  <a16:creationId xmlns:a16="http://schemas.microsoft.com/office/drawing/2014/main" id="{1301E96E-DD54-B2B8-448E-EDDECBBC561E}"/>
                </a:ext>
              </a:extLst>
            </p:cNvPr>
            <p:cNvSpPr/>
            <p:nvPr/>
          </p:nvSpPr>
          <p:spPr bwMode="auto">
            <a:xfrm>
              <a:off x="8304594" y="3657701"/>
              <a:ext cx="455819" cy="77204"/>
            </a:xfrm>
            <a:prstGeom prst="roundRect">
              <a:avLst/>
            </a:prstGeom>
            <a:no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en-US" sz="1800" b="0" i="1" u="none" strike="noStrike" cap="none" normalizeH="0" baseline="0">
                <a:ln>
                  <a:noFill/>
                </a:ln>
                <a:solidFill>
                  <a:schemeClr val="tx1"/>
                </a:solidFill>
                <a:effectLst/>
                <a:latin typeface="Arial" charset="0"/>
              </a:endParaRPr>
            </a:p>
          </p:txBody>
        </p:sp>
        <p:sp>
          <p:nvSpPr>
            <p:cNvPr id="10" name="Rectangle: Rounded Corners 9">
              <a:extLst>
                <a:ext uri="{FF2B5EF4-FFF2-40B4-BE49-F238E27FC236}">
                  <a16:creationId xmlns:a16="http://schemas.microsoft.com/office/drawing/2014/main" id="{5551482A-3993-B8A4-02FB-F98B381D3C1A}"/>
                </a:ext>
              </a:extLst>
            </p:cNvPr>
            <p:cNvSpPr/>
            <p:nvPr/>
          </p:nvSpPr>
          <p:spPr bwMode="auto">
            <a:xfrm>
              <a:off x="8126128" y="1868026"/>
              <a:ext cx="495256" cy="92804"/>
            </a:xfrm>
            <a:prstGeom prst="roundRect">
              <a:avLst/>
            </a:prstGeom>
            <a:no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r" defTabSz="914400" fontAlgn="base">
                <a:spcBef>
                  <a:spcPct val="0"/>
                </a:spcBef>
                <a:spcAft>
                  <a:spcPct val="0"/>
                </a:spcAft>
              </a:pPr>
              <a:endParaRPr lang="en-US" i="1">
                <a:latin typeface="Arial" charset="0"/>
              </a:endParaRPr>
            </a:p>
          </p:txBody>
        </p:sp>
        <p:sp>
          <p:nvSpPr>
            <p:cNvPr id="16" name="Rectangle: Rounded Corners 15">
              <a:extLst>
                <a:ext uri="{FF2B5EF4-FFF2-40B4-BE49-F238E27FC236}">
                  <a16:creationId xmlns:a16="http://schemas.microsoft.com/office/drawing/2014/main" id="{E857048C-FF72-20C1-9FF6-3079D09C54C6}"/>
                </a:ext>
              </a:extLst>
            </p:cNvPr>
            <p:cNvSpPr/>
            <p:nvPr/>
          </p:nvSpPr>
          <p:spPr bwMode="auto">
            <a:xfrm>
              <a:off x="7251678" y="1168304"/>
              <a:ext cx="315935" cy="240671"/>
            </a:xfrm>
            <a:prstGeom prst="roundRect">
              <a:avLst/>
            </a:prstGeom>
            <a:no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r" defTabSz="914400" fontAlgn="base">
                <a:spcBef>
                  <a:spcPct val="0"/>
                </a:spcBef>
                <a:spcAft>
                  <a:spcPct val="0"/>
                </a:spcAft>
              </a:pPr>
              <a:endParaRPr lang="en-US" i="1">
                <a:latin typeface="Arial" charset="0"/>
              </a:endParaRPr>
            </a:p>
          </p:txBody>
        </p:sp>
        <p:sp>
          <p:nvSpPr>
            <p:cNvPr id="17" name="Rectangle: Rounded Corners 16">
              <a:extLst>
                <a:ext uri="{FF2B5EF4-FFF2-40B4-BE49-F238E27FC236}">
                  <a16:creationId xmlns:a16="http://schemas.microsoft.com/office/drawing/2014/main" id="{D8C8AA50-2986-6AB7-22C2-0A20AB458951}"/>
                </a:ext>
              </a:extLst>
            </p:cNvPr>
            <p:cNvSpPr/>
            <p:nvPr/>
          </p:nvSpPr>
          <p:spPr bwMode="auto">
            <a:xfrm>
              <a:off x="6078400" y="1154784"/>
              <a:ext cx="431938" cy="254191"/>
            </a:xfrm>
            <a:prstGeom prst="roundRect">
              <a:avLst/>
            </a:prstGeom>
            <a:no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r" defTabSz="914400" fontAlgn="base">
                <a:spcBef>
                  <a:spcPct val="0"/>
                </a:spcBef>
                <a:spcAft>
                  <a:spcPct val="0"/>
                </a:spcAft>
              </a:pPr>
              <a:endParaRPr lang="en-US" i="1">
                <a:latin typeface="Arial" charset="0"/>
              </a:endParaRPr>
            </a:p>
          </p:txBody>
        </p:sp>
        <p:sp>
          <p:nvSpPr>
            <p:cNvPr id="18" name="Rectangle: Rounded Corners 17">
              <a:extLst>
                <a:ext uri="{FF2B5EF4-FFF2-40B4-BE49-F238E27FC236}">
                  <a16:creationId xmlns:a16="http://schemas.microsoft.com/office/drawing/2014/main" id="{8C145450-2AB6-2B65-C6B2-67C57E61C048}"/>
                </a:ext>
              </a:extLst>
            </p:cNvPr>
            <p:cNvSpPr/>
            <p:nvPr/>
          </p:nvSpPr>
          <p:spPr bwMode="auto">
            <a:xfrm>
              <a:off x="5478943" y="1917048"/>
              <a:ext cx="476205" cy="94544"/>
            </a:xfrm>
            <a:prstGeom prst="roundRect">
              <a:avLst/>
            </a:prstGeom>
            <a:no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r" defTabSz="914400" fontAlgn="base">
                <a:spcBef>
                  <a:spcPct val="0"/>
                </a:spcBef>
                <a:spcAft>
                  <a:spcPct val="0"/>
                </a:spcAft>
              </a:pPr>
              <a:endParaRPr lang="en-US" i="1">
                <a:latin typeface="Arial" charset="0"/>
              </a:endParaRPr>
            </a:p>
          </p:txBody>
        </p:sp>
        <p:sp>
          <p:nvSpPr>
            <p:cNvPr id="19" name="Rectangle: Rounded Corners 18">
              <a:extLst>
                <a:ext uri="{FF2B5EF4-FFF2-40B4-BE49-F238E27FC236}">
                  <a16:creationId xmlns:a16="http://schemas.microsoft.com/office/drawing/2014/main" id="{D7327481-E4D0-8B6A-B5CE-9583AF72178C}"/>
                </a:ext>
              </a:extLst>
            </p:cNvPr>
            <p:cNvSpPr/>
            <p:nvPr/>
          </p:nvSpPr>
          <p:spPr bwMode="auto">
            <a:xfrm>
              <a:off x="8076684" y="2895672"/>
              <a:ext cx="455819" cy="77204"/>
            </a:xfrm>
            <a:prstGeom prst="roundRect">
              <a:avLst/>
            </a:prstGeom>
            <a:no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en-US" sz="1800" b="0" i="1" u="none" strike="noStrike" cap="none" normalizeH="0" baseline="0">
                <a:ln>
                  <a:noFill/>
                </a:ln>
                <a:solidFill>
                  <a:schemeClr val="tx1"/>
                </a:solidFill>
                <a:effectLst/>
                <a:latin typeface="Arial" charset="0"/>
              </a:endParaRPr>
            </a:p>
          </p:txBody>
        </p:sp>
        <p:sp>
          <p:nvSpPr>
            <p:cNvPr id="20" name="Rectangle: Rounded Corners 19">
              <a:extLst>
                <a:ext uri="{FF2B5EF4-FFF2-40B4-BE49-F238E27FC236}">
                  <a16:creationId xmlns:a16="http://schemas.microsoft.com/office/drawing/2014/main" id="{B5A2DA9A-2688-D130-1DA5-E1003CC1DBFE}"/>
                </a:ext>
              </a:extLst>
            </p:cNvPr>
            <p:cNvSpPr/>
            <p:nvPr/>
          </p:nvSpPr>
          <p:spPr bwMode="auto">
            <a:xfrm>
              <a:off x="6765926" y="1868026"/>
              <a:ext cx="420687" cy="102093"/>
            </a:xfrm>
            <a:prstGeom prst="roundRect">
              <a:avLst/>
            </a:prstGeom>
            <a:no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en-US" sz="1800" b="0" i="1" u="none" strike="noStrike" cap="none" normalizeH="0" baseline="0">
                <a:ln>
                  <a:noFill/>
                </a:ln>
                <a:solidFill>
                  <a:schemeClr val="tx1"/>
                </a:solidFill>
                <a:effectLst/>
                <a:latin typeface="Arial" charset="0"/>
              </a:endParaRPr>
            </a:p>
          </p:txBody>
        </p:sp>
        <p:sp>
          <p:nvSpPr>
            <p:cNvPr id="21" name="Rectangle: Rounded Corners 20">
              <a:extLst>
                <a:ext uri="{FF2B5EF4-FFF2-40B4-BE49-F238E27FC236}">
                  <a16:creationId xmlns:a16="http://schemas.microsoft.com/office/drawing/2014/main" id="{333231EA-98A3-BAB4-29FD-C800111ED730}"/>
                </a:ext>
              </a:extLst>
            </p:cNvPr>
            <p:cNvSpPr/>
            <p:nvPr/>
          </p:nvSpPr>
          <p:spPr bwMode="auto">
            <a:xfrm>
              <a:off x="5478943" y="1755746"/>
              <a:ext cx="476205" cy="94544"/>
            </a:xfrm>
            <a:prstGeom prst="roundRect">
              <a:avLst/>
            </a:prstGeom>
            <a:no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r" defTabSz="914400" fontAlgn="base">
                <a:spcBef>
                  <a:spcPct val="0"/>
                </a:spcBef>
                <a:spcAft>
                  <a:spcPct val="0"/>
                </a:spcAft>
              </a:pPr>
              <a:endParaRPr lang="en-US" i="1">
                <a:latin typeface="Arial" charset="0"/>
              </a:endParaRPr>
            </a:p>
          </p:txBody>
        </p:sp>
        <p:sp>
          <p:nvSpPr>
            <p:cNvPr id="22" name="Rectangle 3">
              <a:extLst>
                <a:ext uri="{FF2B5EF4-FFF2-40B4-BE49-F238E27FC236}">
                  <a16:creationId xmlns:a16="http://schemas.microsoft.com/office/drawing/2014/main" id="{8A6E833F-B30A-E99D-2E86-3F6D9F34F57D}"/>
                </a:ext>
              </a:extLst>
            </p:cNvPr>
            <p:cNvSpPr txBox="1">
              <a:spLocks noChangeArrowheads="1"/>
            </p:cNvSpPr>
            <p:nvPr/>
          </p:nvSpPr>
          <p:spPr bwMode="auto">
            <a:xfrm>
              <a:off x="8437079" y="3988115"/>
              <a:ext cx="401317" cy="174016"/>
            </a:xfrm>
            <a:prstGeom prst="rect">
              <a:avLst/>
            </a:prstGeom>
            <a:noFill/>
            <a:ln>
              <a:noFill/>
            </a:ln>
            <a:effectLst/>
          </p:spPr>
          <p:txBody>
            <a:bodyPr lIns="26788" tIns="26788" rIns="57267" bIns="26788" anchor="ctr"/>
            <a:lstStyle/>
            <a:p>
              <a:pPr marL="3349" algn="ctr">
                <a:lnSpc>
                  <a:spcPct val="90000"/>
                </a:lnSpc>
                <a:defRPr/>
              </a:pPr>
              <a:r>
                <a:rPr lang="en-US" sz="600" kern="0" dirty="0">
                  <a:solidFill>
                    <a:schemeClr val="bg1">
                      <a:lumMod val="95000"/>
                    </a:schemeClr>
                  </a:solidFill>
                  <a:latin typeface="+mj-lt"/>
                  <a:ea typeface="+mj-ea"/>
                  <a:cs typeface="+mj-cs"/>
                  <a:sym typeface="Trajan Pro Bold" charset="0"/>
                </a:rPr>
                <a:t>IRIS</a:t>
              </a:r>
              <a:endParaRPr lang="en-GB" sz="600" kern="0" dirty="0">
                <a:solidFill>
                  <a:srgbClr val="FF0000"/>
                </a:solidFill>
                <a:latin typeface="+mj-lt"/>
                <a:ea typeface="+mj-ea"/>
                <a:cs typeface="+mj-cs"/>
                <a:sym typeface="Trajan Pro Bold" charset="0"/>
              </a:endParaRPr>
            </a:p>
          </p:txBody>
        </p:sp>
        <p:sp>
          <p:nvSpPr>
            <p:cNvPr id="23" name="Rectangle: Rounded Corners 22">
              <a:extLst>
                <a:ext uri="{FF2B5EF4-FFF2-40B4-BE49-F238E27FC236}">
                  <a16:creationId xmlns:a16="http://schemas.microsoft.com/office/drawing/2014/main" id="{BC6762E5-6CA6-EA1B-06ED-78783DF8FCD2}"/>
                </a:ext>
              </a:extLst>
            </p:cNvPr>
            <p:cNvSpPr/>
            <p:nvPr/>
          </p:nvSpPr>
          <p:spPr bwMode="auto">
            <a:xfrm>
              <a:off x="8304594" y="3817697"/>
              <a:ext cx="455819" cy="69181"/>
            </a:xfrm>
            <a:prstGeom prst="roundRect">
              <a:avLst/>
            </a:prstGeom>
            <a:no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en-US" sz="1800" b="0" i="1" u="none" strike="noStrike" cap="none" normalizeH="0" baseline="0">
                <a:ln>
                  <a:noFill/>
                </a:ln>
                <a:solidFill>
                  <a:schemeClr val="tx1"/>
                </a:solidFill>
                <a:effectLst/>
                <a:latin typeface="Arial" charset="0"/>
              </a:endParaRPr>
            </a:p>
          </p:txBody>
        </p:sp>
        <p:sp>
          <p:nvSpPr>
            <p:cNvPr id="24" name="Rectangle 23">
              <a:extLst>
                <a:ext uri="{FF2B5EF4-FFF2-40B4-BE49-F238E27FC236}">
                  <a16:creationId xmlns:a16="http://schemas.microsoft.com/office/drawing/2014/main" id="{2968A680-8036-C60A-8440-0A654B00254B}"/>
                </a:ext>
              </a:extLst>
            </p:cNvPr>
            <p:cNvSpPr/>
            <p:nvPr/>
          </p:nvSpPr>
          <p:spPr>
            <a:xfrm>
              <a:off x="8384941" y="4186164"/>
              <a:ext cx="478016" cy="175433"/>
            </a:xfrm>
            <a:prstGeom prst="rect">
              <a:avLst/>
            </a:prstGeom>
          </p:spPr>
          <p:txBody>
            <a:bodyPr wrap="none">
              <a:spAutoFit/>
            </a:bodyPr>
            <a:lstStyle/>
            <a:p>
              <a:pPr marL="3349" algn="ctr">
                <a:lnSpc>
                  <a:spcPct val="90000"/>
                </a:lnSpc>
                <a:defRPr/>
              </a:pPr>
              <a:r>
                <a:rPr lang="en-US" sz="600" kern="0" dirty="0">
                  <a:solidFill>
                    <a:schemeClr val="bg1">
                      <a:lumMod val="95000"/>
                    </a:schemeClr>
                  </a:solidFill>
                  <a:sym typeface="Trajan Pro Bold" charset="0"/>
                </a:rPr>
                <a:t>4x CIAO</a:t>
              </a:r>
              <a:endParaRPr lang="en-GB" sz="600" kern="0" dirty="0">
                <a:solidFill>
                  <a:srgbClr val="FF0000"/>
                </a:solidFill>
                <a:sym typeface="Trajan Pro Bold" charset="0"/>
              </a:endParaRPr>
            </a:p>
          </p:txBody>
        </p:sp>
        <p:sp>
          <p:nvSpPr>
            <p:cNvPr id="25" name="Rectangle: Rounded Corners 24">
              <a:extLst>
                <a:ext uri="{FF2B5EF4-FFF2-40B4-BE49-F238E27FC236}">
                  <a16:creationId xmlns:a16="http://schemas.microsoft.com/office/drawing/2014/main" id="{0DD22829-40CC-2A69-8DC6-6DD668136E72}"/>
                </a:ext>
              </a:extLst>
            </p:cNvPr>
            <p:cNvSpPr/>
            <p:nvPr/>
          </p:nvSpPr>
          <p:spPr bwMode="auto">
            <a:xfrm>
              <a:off x="8429825" y="4217601"/>
              <a:ext cx="455819" cy="98044"/>
            </a:xfrm>
            <a:prstGeom prst="roundRect">
              <a:avLst/>
            </a:prstGeom>
            <a:no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en-US" sz="1800" b="0" i="1" u="none" strike="noStrike" cap="none" normalizeH="0" baseline="0">
                <a:ln>
                  <a:noFill/>
                </a:ln>
                <a:solidFill>
                  <a:schemeClr val="tx1"/>
                </a:solidFill>
                <a:effectLst/>
                <a:latin typeface="Arial" charset="0"/>
              </a:endParaRPr>
            </a:p>
          </p:txBody>
        </p:sp>
        <p:sp>
          <p:nvSpPr>
            <p:cNvPr id="26" name="Rectangle: Rounded Corners 25">
              <a:extLst>
                <a:ext uri="{FF2B5EF4-FFF2-40B4-BE49-F238E27FC236}">
                  <a16:creationId xmlns:a16="http://schemas.microsoft.com/office/drawing/2014/main" id="{AFC7C740-A4EF-421C-0A12-7908A4BF6D05}"/>
                </a:ext>
              </a:extLst>
            </p:cNvPr>
            <p:cNvSpPr/>
            <p:nvPr/>
          </p:nvSpPr>
          <p:spPr bwMode="auto">
            <a:xfrm>
              <a:off x="4274672" y="2483060"/>
              <a:ext cx="539287" cy="255432"/>
            </a:xfrm>
            <a:prstGeom prst="roundRect">
              <a:avLst/>
            </a:prstGeom>
            <a:no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r" defTabSz="914400" fontAlgn="base">
                <a:spcBef>
                  <a:spcPct val="0"/>
                </a:spcBef>
                <a:spcAft>
                  <a:spcPct val="0"/>
                </a:spcAft>
              </a:pPr>
              <a:endParaRPr lang="en-US" i="1">
                <a:latin typeface="Arial" charset="0"/>
              </a:endParaRPr>
            </a:p>
          </p:txBody>
        </p:sp>
        <p:sp>
          <p:nvSpPr>
            <p:cNvPr id="27" name="TextBox 26">
              <a:extLst>
                <a:ext uri="{FF2B5EF4-FFF2-40B4-BE49-F238E27FC236}">
                  <a16:creationId xmlns:a16="http://schemas.microsoft.com/office/drawing/2014/main" id="{675C1136-8740-9CCC-1BD4-98A91665741B}"/>
                </a:ext>
              </a:extLst>
            </p:cNvPr>
            <p:cNvSpPr txBox="1"/>
            <p:nvPr/>
          </p:nvSpPr>
          <p:spPr>
            <a:xfrm>
              <a:off x="5206999" y="4324301"/>
              <a:ext cx="2987065" cy="394655"/>
            </a:xfrm>
            <a:prstGeom prst="rect">
              <a:avLst/>
            </a:prstGeom>
            <a:solidFill>
              <a:srgbClr val="014983"/>
            </a:solidFill>
          </p:spPr>
          <p:txBody>
            <a:bodyPr wrap="square" rtlCol="0">
              <a:spAutoFit/>
            </a:bodyPr>
            <a:lstStyle/>
            <a:p>
              <a:r>
                <a:rPr lang="en-US" sz="1600" dirty="0">
                  <a:solidFill>
                    <a:schemeClr val="bg1"/>
                  </a:solidFill>
                </a:rPr>
                <a:t>Paranal instrument suite 2024 </a:t>
              </a:r>
              <a:r>
                <a:rPr lang="en-US" sz="1100" dirty="0">
                  <a:solidFill>
                    <a:schemeClr val="bg1"/>
                  </a:solidFill>
                </a:rPr>
                <a:t>+ 2025</a:t>
              </a:r>
              <a:br>
                <a:rPr lang="en-US" sz="1600" dirty="0">
                  <a:solidFill>
                    <a:schemeClr val="bg1"/>
                  </a:solidFill>
                </a:rPr>
              </a:br>
              <a:r>
                <a:rPr lang="en-US" sz="1200" dirty="0">
                  <a:solidFill>
                    <a:schemeClr val="bg1"/>
                  </a:solidFill>
                </a:rPr>
                <a:t>LIN users marked in </a:t>
              </a:r>
              <a:r>
                <a:rPr lang="en-US" sz="1200" b="1" dirty="0">
                  <a:solidFill>
                    <a:srgbClr val="FF0000"/>
                  </a:solidFill>
                </a:rPr>
                <a:t>red</a:t>
              </a:r>
              <a:endParaRPr lang="en-GB" sz="1200" b="1" dirty="0">
                <a:solidFill>
                  <a:srgbClr val="FF0000"/>
                </a:solidFill>
              </a:endParaRPr>
            </a:p>
          </p:txBody>
        </p:sp>
      </p:grpSp>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655056" y="-112991"/>
            <a:ext cx="8910639" cy="936589"/>
          </a:xfrm>
        </p:spPr>
        <p:txBody>
          <a:bodyPr/>
          <a:lstStyle/>
          <a:p>
            <a:r>
              <a:rPr lang="en-GB" dirty="0"/>
              <a:t>Cryogenics - Paranal Observatory</a:t>
            </a:r>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dirty="0" err="1"/>
              <a:t>M.Accardo</a:t>
            </a:r>
            <a:r>
              <a:rPr lang="en-US" dirty="0"/>
              <a:t>, November 25th - 28th, Instrument Control Systems 2024</a:t>
            </a:r>
            <a:endParaRPr lang="de-CH" i="1" dirty="0"/>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cxnSp>
        <p:nvCxnSpPr>
          <p:cNvPr id="12" name="Straight Connector 11">
            <a:extLst>
              <a:ext uri="{FF2B5EF4-FFF2-40B4-BE49-F238E27FC236}">
                <a16:creationId xmlns:a16="http://schemas.microsoft.com/office/drawing/2014/main" id="{89196462-D472-2F8D-E0FD-6A6E7A25942B}"/>
              </a:ext>
            </a:extLst>
          </p:cNvPr>
          <p:cNvCxnSpPr>
            <a:cxnSpLocks/>
          </p:cNvCxnSpPr>
          <p:nvPr userDrawn="1"/>
        </p:nvCxnSpPr>
        <p:spPr>
          <a:xfrm flipH="1" flipV="1">
            <a:off x="650449" y="1032170"/>
            <a:ext cx="10520322" cy="4"/>
          </a:xfrm>
          <a:prstGeom prst="line">
            <a:avLst/>
          </a:prstGeom>
          <a:ln>
            <a:solidFill>
              <a:srgbClr val="0077BE"/>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9276FD98-A0BB-0187-B206-1D313F527C07}"/>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rot="10800000">
            <a:off x="424812" y="941365"/>
            <a:ext cx="165100" cy="181610"/>
          </a:xfrm>
          <a:prstGeom prst="rect">
            <a:avLst/>
          </a:prstGeom>
        </p:spPr>
      </p:pic>
      <p:sp>
        <p:nvSpPr>
          <p:cNvPr id="11" name="TextBox 10">
            <a:extLst>
              <a:ext uri="{FF2B5EF4-FFF2-40B4-BE49-F238E27FC236}">
                <a16:creationId xmlns:a16="http://schemas.microsoft.com/office/drawing/2014/main" id="{C5FDA898-114F-ECA6-368C-9D349B59D55A}"/>
              </a:ext>
            </a:extLst>
          </p:cNvPr>
          <p:cNvSpPr txBox="1"/>
          <p:nvPr/>
        </p:nvSpPr>
        <p:spPr>
          <a:xfrm>
            <a:off x="424812" y="1183029"/>
            <a:ext cx="9684388" cy="4521751"/>
          </a:xfrm>
          <a:prstGeom prst="rect">
            <a:avLst/>
          </a:prstGeom>
          <a:noFill/>
        </p:spPr>
        <p:txBody>
          <a:bodyPr wrap="square">
            <a:spAutoFit/>
          </a:bodyPr>
          <a:lstStyle/>
          <a:p>
            <a:pPr marL="243000" marR="0" lvl="0" indent="-243000" algn="l" defTabSz="914400" rtl="0" eaLnBrk="1" fontAlgn="base" latinLnBrk="0" hangingPunct="1">
              <a:lnSpc>
                <a:spcPct val="100000"/>
              </a:lnSpc>
              <a:spcBef>
                <a:spcPts val="900"/>
              </a:spcBef>
              <a:spcAft>
                <a:spcPts val="0"/>
              </a:spcAft>
              <a:buClr>
                <a:srgbClr val="FF0000"/>
              </a:buClr>
              <a:buSzPct val="90000"/>
              <a:buFontTx/>
              <a:buBlip>
                <a:blip r:embed="rId5"/>
              </a:buBlip>
              <a:tabLst/>
              <a:defRPr/>
            </a:pPr>
            <a:r>
              <a:rPr lang="en-US" sz="2100" kern="0" dirty="0">
                <a:solidFill>
                  <a:srgbClr val="000000"/>
                </a:solidFill>
                <a:latin typeface="Arial"/>
                <a:ea typeface="ＭＳ Ｐゴシック" charset="0"/>
              </a:rPr>
              <a:t>~ 20 cryogenic instruments in 24/7 operation </a:t>
            </a:r>
          </a:p>
          <a:p>
            <a:pPr marL="243000" marR="0" lvl="0" indent="-243000" algn="l" defTabSz="914400" rtl="0" eaLnBrk="1" fontAlgn="base" latinLnBrk="0" hangingPunct="1">
              <a:lnSpc>
                <a:spcPct val="100000"/>
              </a:lnSpc>
              <a:spcBef>
                <a:spcPts val="900"/>
              </a:spcBef>
              <a:spcAft>
                <a:spcPts val="0"/>
              </a:spcAft>
              <a:buClr>
                <a:srgbClr val="FF0000"/>
              </a:buClr>
              <a:buSzPct val="90000"/>
              <a:buFontTx/>
              <a:buBlip>
                <a:blip r:embed="rId5"/>
              </a:buBlip>
              <a:tabLst/>
              <a:defRPr/>
            </a:pPr>
            <a:r>
              <a:rPr lang="en-US" sz="2100" kern="0" dirty="0">
                <a:solidFill>
                  <a:srgbClr val="000000"/>
                </a:solidFill>
                <a:latin typeface="Arial"/>
                <a:ea typeface="ＭＳ Ｐゴシック" charset="0"/>
              </a:rPr>
              <a:t>Up to Cold mass 500Kg, Vessel 2.5 m³</a:t>
            </a:r>
          </a:p>
          <a:p>
            <a:pPr marL="557213" marR="0" lvl="1" indent="-214313" algn="l" defTabSz="914400" rtl="0" eaLnBrk="1" fontAlgn="base" latinLnBrk="0" hangingPunct="1">
              <a:lnSpc>
                <a:spcPct val="100000"/>
              </a:lnSpc>
              <a:spcBef>
                <a:spcPts val="450"/>
              </a:spcBef>
              <a:spcAft>
                <a:spcPts val="0"/>
              </a:spcAft>
              <a:buClr>
                <a:srgbClr val="3A6CB4"/>
              </a:buClr>
              <a:buSzTx/>
              <a:buFont typeface="Wingdings" charset="0"/>
              <a:buChar char="Ø"/>
              <a:tabLst/>
              <a:defRPr/>
            </a:pPr>
            <a:r>
              <a:rPr lang="en-US" sz="1600" kern="0" dirty="0">
                <a:solidFill>
                  <a:srgbClr val="000000"/>
                </a:solidFill>
                <a:latin typeface="Arial"/>
                <a:ea typeface="ＭＳ Ｐゴシック" charset="0"/>
              </a:rPr>
              <a:t> MOONS: 3700Kg  / 18 m³ </a:t>
            </a:r>
            <a:r>
              <a:rPr lang="en-US" sz="1000" kern="0" dirty="0">
                <a:solidFill>
                  <a:srgbClr val="000000"/>
                </a:solidFill>
                <a:latin typeface="Arial"/>
                <a:ea typeface="ＭＳ Ｐゴシック" charset="0"/>
              </a:rPr>
              <a:t>(2025)</a:t>
            </a:r>
            <a:endParaRPr lang="en-US" sz="1600" kern="0" dirty="0">
              <a:solidFill>
                <a:srgbClr val="000000"/>
              </a:solidFill>
              <a:latin typeface="Arial"/>
              <a:ea typeface="ＭＳ Ｐゴシック" charset="0"/>
            </a:endParaRPr>
          </a:p>
          <a:p>
            <a:pPr marL="243000" marR="0" lvl="0" indent="-243000" algn="l" defTabSz="914400" rtl="0" eaLnBrk="1" fontAlgn="base" latinLnBrk="0" hangingPunct="1">
              <a:lnSpc>
                <a:spcPct val="100000"/>
              </a:lnSpc>
              <a:spcBef>
                <a:spcPts val="900"/>
              </a:spcBef>
              <a:spcAft>
                <a:spcPts val="0"/>
              </a:spcAft>
              <a:buClr>
                <a:srgbClr val="FF0000"/>
              </a:buClr>
              <a:buSzPct val="90000"/>
              <a:buFontTx/>
              <a:buBlip>
                <a:blip r:embed="rId5"/>
              </a:buBlip>
              <a:tabLst/>
              <a:defRPr/>
            </a:pPr>
            <a:r>
              <a:rPr lang="en-US" sz="2100" kern="0" dirty="0">
                <a:solidFill>
                  <a:srgbClr val="000000"/>
                </a:solidFill>
                <a:latin typeface="Arial"/>
                <a:ea typeface="ＭＳ Ｐゴシック" charset="0"/>
              </a:rPr>
              <a:t>Majority of them require LIN supply </a:t>
            </a:r>
          </a:p>
          <a:p>
            <a:pPr marL="557213" marR="0" lvl="1" indent="-214313" algn="l" defTabSz="914400" rtl="0" eaLnBrk="1" fontAlgn="base" latinLnBrk="0" hangingPunct="1">
              <a:lnSpc>
                <a:spcPct val="100000"/>
              </a:lnSpc>
              <a:spcBef>
                <a:spcPts val="450"/>
              </a:spcBef>
              <a:spcAft>
                <a:spcPts val="0"/>
              </a:spcAft>
              <a:buClr>
                <a:srgbClr val="3A6CB4"/>
              </a:buClr>
              <a:buSzTx/>
              <a:buFont typeface="Wingdings" charset="0"/>
              <a:buChar char="Ø"/>
              <a:tabLst/>
              <a:defRPr/>
            </a:pPr>
            <a:r>
              <a:rPr lang="en-US" sz="1600" kern="0" dirty="0">
                <a:solidFill>
                  <a:srgbClr val="000000"/>
                </a:solidFill>
                <a:latin typeface="Arial"/>
                <a:ea typeface="ＭＳ Ｐゴシック" charset="0"/>
              </a:rPr>
              <a:t>Portable tanks 120L</a:t>
            </a:r>
            <a:r>
              <a:rPr lang="en-US" sz="1400" kern="0" dirty="0">
                <a:solidFill>
                  <a:srgbClr val="000000"/>
                </a:solidFill>
                <a:latin typeface="Arial"/>
                <a:ea typeface="ＭＳ Ｐゴシック" charset="0"/>
              </a:rPr>
              <a:t> </a:t>
            </a:r>
            <a:r>
              <a:rPr lang="en-US" sz="2000" kern="0" dirty="0">
                <a:solidFill>
                  <a:srgbClr val="000000"/>
                </a:solidFill>
                <a:latin typeface="Aptos ExtraBold" panose="020F0502020204030204" pitchFamily="34" charset="0"/>
                <a:ea typeface="ＭＳ Ｐゴシック" charset="0"/>
              </a:rPr>
              <a:t>→ </a:t>
            </a:r>
            <a:r>
              <a:rPr lang="en-US" sz="1600" kern="0" dirty="0" err="1">
                <a:solidFill>
                  <a:srgbClr val="000000"/>
                </a:solidFill>
                <a:latin typeface="Arial"/>
                <a:ea typeface="ＭＳ Ｐゴシック" charset="0"/>
              </a:rPr>
              <a:t>labour-intensive</a:t>
            </a:r>
            <a:r>
              <a:rPr lang="en-US" sz="1600" kern="0" dirty="0">
                <a:solidFill>
                  <a:srgbClr val="000000"/>
                </a:solidFill>
                <a:latin typeface="Arial"/>
                <a:ea typeface="ＭＳ Ｐゴシック" charset="0"/>
              </a:rPr>
              <a:t> !</a:t>
            </a:r>
          </a:p>
          <a:p>
            <a:pPr marL="342900" marR="0" lvl="1" algn="l" defTabSz="914400" rtl="0" eaLnBrk="1" fontAlgn="base" latinLnBrk="0" hangingPunct="1">
              <a:lnSpc>
                <a:spcPct val="100000"/>
              </a:lnSpc>
              <a:spcBef>
                <a:spcPts val="450"/>
              </a:spcBef>
              <a:spcAft>
                <a:spcPts val="0"/>
              </a:spcAft>
              <a:buClr>
                <a:srgbClr val="3A6CB4"/>
              </a:buClr>
              <a:buSzTx/>
              <a:tabLst/>
              <a:defRPr/>
            </a:pPr>
            <a:endParaRPr lang="en-US" sz="1600" kern="0" dirty="0">
              <a:solidFill>
                <a:srgbClr val="000000"/>
              </a:solidFill>
              <a:latin typeface="Arial"/>
              <a:ea typeface="ＭＳ Ｐゴシック" charset="0"/>
            </a:endParaRPr>
          </a:p>
          <a:p>
            <a:pPr marL="243000" marR="0" lvl="0" indent="-243000" algn="l" defTabSz="914400" rtl="0" eaLnBrk="1" fontAlgn="base" latinLnBrk="0" hangingPunct="1">
              <a:lnSpc>
                <a:spcPct val="100000"/>
              </a:lnSpc>
              <a:spcBef>
                <a:spcPts val="900"/>
              </a:spcBef>
              <a:spcAft>
                <a:spcPts val="0"/>
              </a:spcAft>
              <a:buClr>
                <a:srgbClr val="FF0000"/>
              </a:buClr>
              <a:buSzPct val="90000"/>
              <a:buFontTx/>
              <a:buBlip>
                <a:blip r:embed="rId5"/>
              </a:buBlip>
              <a:tabLst/>
              <a:defRPr/>
            </a:pPr>
            <a:r>
              <a:rPr lang="en-US" sz="2100" kern="0" dirty="0" err="1">
                <a:solidFill>
                  <a:srgbClr val="000000"/>
                </a:solidFill>
                <a:latin typeface="Arial"/>
                <a:ea typeface="ＭＳ Ｐゴシック" charset="0"/>
              </a:rPr>
              <a:t>Cryo</a:t>
            </a:r>
            <a:r>
              <a:rPr lang="en-US" sz="2100" kern="0" dirty="0">
                <a:solidFill>
                  <a:srgbClr val="000000"/>
                </a:solidFill>
                <a:latin typeface="Arial"/>
                <a:ea typeface="ＭＳ Ｐゴシック" charset="0"/>
              </a:rPr>
              <a:t> Infrastructure upgrade</a:t>
            </a:r>
            <a:endParaRPr kumimoji="0" lang="en-US" sz="1400" b="0" i="0" u="none" strike="noStrike" kern="0" cap="none" spc="0" normalizeH="0" baseline="0" noProof="0" dirty="0">
              <a:ln>
                <a:noFill/>
              </a:ln>
              <a:solidFill>
                <a:srgbClr val="000000"/>
              </a:solidFill>
              <a:effectLst/>
              <a:uLnTx/>
              <a:uFillTx/>
              <a:latin typeface="Arial"/>
              <a:ea typeface="ＭＳ Ｐゴシック" charset="0"/>
              <a:cs typeface="+mn-cs"/>
            </a:endParaRPr>
          </a:p>
          <a:p>
            <a:pPr marL="557213" marR="0" lvl="1" indent="-214313" algn="l" defTabSz="914400" rtl="0" eaLnBrk="1" fontAlgn="base" latinLnBrk="0" hangingPunct="1">
              <a:lnSpc>
                <a:spcPct val="100000"/>
              </a:lnSpc>
              <a:spcBef>
                <a:spcPts val="450"/>
              </a:spcBef>
              <a:spcAft>
                <a:spcPts val="0"/>
              </a:spcAft>
              <a:buClr>
                <a:srgbClr val="3A6CB4"/>
              </a:buClr>
              <a:buSzTx/>
              <a:buFont typeface="Wingdings" charset="0"/>
              <a:buChar char="Ø"/>
              <a:tabLst/>
              <a:defRPr/>
            </a:pPr>
            <a:r>
              <a:rPr lang="en-US" sz="1600" kern="0" dirty="0">
                <a:solidFill>
                  <a:srgbClr val="000000"/>
                </a:solidFill>
                <a:latin typeface="Arial"/>
                <a:ea typeface="ＭＳ Ｐゴシック" charset="0"/>
              </a:rPr>
              <a:t>Cryocoolers + fully automated LIN supply</a:t>
            </a:r>
          </a:p>
          <a:p>
            <a:pPr marL="557213" marR="0" lvl="1" indent="-214313" algn="l" defTabSz="914400" rtl="0" eaLnBrk="1" fontAlgn="base" latinLnBrk="0" hangingPunct="1">
              <a:lnSpc>
                <a:spcPct val="100000"/>
              </a:lnSpc>
              <a:spcBef>
                <a:spcPts val="450"/>
              </a:spcBef>
              <a:spcAft>
                <a:spcPts val="0"/>
              </a:spcAft>
              <a:buClr>
                <a:srgbClr val="3A6CB4"/>
              </a:buClr>
              <a:buSzTx/>
              <a:buFont typeface="Wingdings" charset="0"/>
              <a:buChar char="Ø"/>
              <a:tabLst/>
              <a:defRPr/>
            </a:pPr>
            <a:r>
              <a:rPr lang="en-US" sz="1600" kern="0" dirty="0">
                <a:solidFill>
                  <a:srgbClr val="000000"/>
                </a:solidFill>
                <a:latin typeface="Arial"/>
                <a:ea typeface="ＭＳ Ｐゴシック" charset="0"/>
              </a:rPr>
              <a:t>Three LIN storage tanks (8000 l – 20.000 l)</a:t>
            </a:r>
          </a:p>
          <a:p>
            <a:pPr marL="557213" marR="0" lvl="1" indent="-214313" algn="l" defTabSz="914400" rtl="0" eaLnBrk="1" fontAlgn="base" latinLnBrk="0" hangingPunct="1">
              <a:lnSpc>
                <a:spcPct val="100000"/>
              </a:lnSpc>
              <a:spcBef>
                <a:spcPts val="450"/>
              </a:spcBef>
              <a:spcAft>
                <a:spcPts val="0"/>
              </a:spcAft>
              <a:buClr>
                <a:srgbClr val="3A6CB4"/>
              </a:buClr>
              <a:buSzTx/>
              <a:buFont typeface="Wingdings" charset="0"/>
              <a:buChar char="Ø"/>
              <a:tabLst/>
              <a:defRPr/>
            </a:pPr>
            <a:r>
              <a:rPr lang="en-US" sz="1600" kern="0" dirty="0">
                <a:solidFill>
                  <a:srgbClr val="000000"/>
                </a:solidFill>
                <a:latin typeface="Arial"/>
                <a:ea typeface="ＭＳ Ｐゴシック" charset="0"/>
              </a:rPr>
              <a:t>Vacuum Insulated fixed distribution lines</a:t>
            </a:r>
          </a:p>
          <a:p>
            <a:pPr marL="557213" marR="0" lvl="1" indent="-214313" algn="l" defTabSz="914400" rtl="0" eaLnBrk="1" fontAlgn="base" latinLnBrk="0" hangingPunct="1">
              <a:lnSpc>
                <a:spcPct val="100000"/>
              </a:lnSpc>
              <a:spcBef>
                <a:spcPts val="450"/>
              </a:spcBef>
              <a:spcAft>
                <a:spcPts val="0"/>
              </a:spcAft>
              <a:buClr>
                <a:srgbClr val="3A6CB4"/>
              </a:buClr>
              <a:buSzTx/>
              <a:buFont typeface="Wingdings" charset="0"/>
              <a:buChar char="Ø"/>
              <a:tabLst/>
              <a:defRPr/>
            </a:pPr>
            <a:r>
              <a:rPr lang="en-US" sz="1600" kern="0" dirty="0">
                <a:solidFill>
                  <a:srgbClr val="000000"/>
                </a:solidFill>
                <a:latin typeface="Arial"/>
                <a:ea typeface="ＭＳ Ｐゴシック" charset="0"/>
              </a:rPr>
              <a:t>Local LIN buffer tanks and phase separators</a:t>
            </a:r>
          </a:p>
          <a:p>
            <a:pPr marL="557213" marR="0" lvl="1" indent="-214313" algn="l" defTabSz="914400" rtl="0" eaLnBrk="1" fontAlgn="base" latinLnBrk="0" hangingPunct="1">
              <a:lnSpc>
                <a:spcPct val="100000"/>
              </a:lnSpc>
              <a:spcBef>
                <a:spcPts val="450"/>
              </a:spcBef>
              <a:spcAft>
                <a:spcPts val="0"/>
              </a:spcAft>
              <a:buClr>
                <a:srgbClr val="3A6CB4"/>
              </a:buClr>
              <a:buSzTx/>
              <a:buFont typeface="Wingdings" charset="0"/>
              <a:buChar char="Ø"/>
              <a:tabLst/>
              <a:defRPr/>
            </a:pPr>
            <a:r>
              <a:rPr lang="en-US" sz="1600" kern="0" dirty="0">
                <a:solidFill>
                  <a:srgbClr val="000000"/>
                </a:solidFill>
                <a:latin typeface="Arial"/>
                <a:ea typeface="ＭＳ Ｐゴシック" charset="0"/>
              </a:rPr>
              <a:t>Detector cryostats (small) to be upgraded: </a:t>
            </a:r>
            <a:br>
              <a:rPr lang="en-US" sz="1600" kern="0" dirty="0">
                <a:solidFill>
                  <a:srgbClr val="000000"/>
                </a:solidFill>
                <a:latin typeface="Arial"/>
                <a:ea typeface="ＭＳ Ｐゴシック" charset="0"/>
              </a:rPr>
            </a:br>
            <a:r>
              <a:rPr lang="en-US" sz="1600" strike="sngStrike" kern="0" dirty="0">
                <a:solidFill>
                  <a:srgbClr val="000000"/>
                </a:solidFill>
                <a:latin typeface="Arial"/>
                <a:ea typeface="ＭＳ Ｐゴシック" charset="0"/>
              </a:rPr>
              <a:t>LIN cooling</a:t>
            </a:r>
            <a:r>
              <a:rPr lang="en-US" sz="1600" kern="0" dirty="0">
                <a:solidFill>
                  <a:srgbClr val="000000"/>
                </a:solidFill>
                <a:latin typeface="Arial"/>
                <a:ea typeface="ＭＳ Ｐゴシック" charset="0"/>
              </a:rPr>
              <a:t>    →  Compact Cryocooler</a:t>
            </a:r>
          </a:p>
        </p:txBody>
      </p:sp>
    </p:spTree>
    <p:extLst>
      <p:ext uri="{BB962C8B-B14F-4D97-AF65-F5344CB8AC3E}">
        <p14:creationId xmlns:p14="http://schemas.microsoft.com/office/powerpoint/2010/main" val="23958256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655056" y="-112991"/>
            <a:ext cx="8910639" cy="936589"/>
          </a:xfrm>
        </p:spPr>
        <p:txBody>
          <a:bodyPr/>
          <a:lstStyle/>
          <a:p>
            <a:r>
              <a:rPr lang="en-GB" dirty="0"/>
              <a:t>Cryogenics - ELT</a:t>
            </a:r>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err="1">
                <a:ln>
                  <a:noFill/>
                </a:ln>
                <a:solidFill>
                  <a:srgbClr val="000000"/>
                </a:solidFill>
                <a:effectLst/>
                <a:uLnTx/>
                <a:uFillTx/>
                <a:latin typeface="Arial"/>
                <a:ea typeface="+mn-ea"/>
                <a:cs typeface="+mn-cs"/>
              </a:rPr>
              <a:t>M.Accardo</a:t>
            </a:r>
            <a:r>
              <a:rPr kumimoji="0" lang="en-US" sz="900" b="0" i="0" u="none" strike="noStrike" kern="1200" cap="none" spc="0" normalizeH="0" baseline="0" noProof="0" dirty="0">
                <a:ln>
                  <a:noFill/>
                </a:ln>
                <a:solidFill>
                  <a:srgbClr val="000000"/>
                </a:solidFill>
                <a:effectLst/>
                <a:uLnTx/>
                <a:uFillTx/>
                <a:latin typeface="Arial"/>
                <a:ea typeface="+mn-ea"/>
                <a:cs typeface="+mn-cs"/>
              </a:rPr>
              <a:t>, November 25th - 28th, Instrument Control Systems 2024</a:t>
            </a:r>
            <a:endParaRPr kumimoji="0" lang="de-CH" sz="900" b="0" i="1" u="none" strike="noStrike" kern="1200" cap="none" spc="0" normalizeH="0" baseline="0" noProof="0" dirty="0">
              <a:ln>
                <a:noFill/>
              </a:ln>
              <a:solidFill>
                <a:srgbClr val="000000"/>
              </a:solidFill>
              <a:effectLst/>
              <a:uLnTx/>
              <a:uFillTx/>
              <a:latin typeface="Arial"/>
              <a:ea typeface="+mn-ea"/>
              <a:cs typeface="+mn-cs"/>
            </a:endParaRPr>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lumMod val="50000"/>
                  </a:prstClr>
                </a:solidFill>
                <a:effectLst/>
                <a:uLnTx/>
                <a:uFillTx/>
                <a:latin typeface="Arial"/>
                <a:ea typeface="+mn-ea"/>
                <a:cs typeface="+mn-cs"/>
              </a:rPr>
              <a:t>Data Classification: ESO PUBLIC</a:t>
            </a:r>
            <a:endParaRPr kumimoji="0" lang="en-GB" sz="900" b="0" i="0" u="none" strike="noStrike" kern="1200" cap="none" spc="0" normalizeH="0" baseline="0" noProof="0" dirty="0">
              <a:ln>
                <a:noFill/>
              </a:ln>
              <a:solidFill>
                <a:prstClr val="white">
                  <a:lumMod val="50000"/>
                </a:prstClr>
              </a:solidFill>
              <a:effectLst/>
              <a:uLnTx/>
              <a:uFillTx/>
              <a:latin typeface="Arial"/>
              <a:ea typeface="+mn-ea"/>
              <a:cs typeface="+mn-cs"/>
            </a:endParaRPr>
          </a:p>
        </p:txBody>
      </p:sp>
      <p:cxnSp>
        <p:nvCxnSpPr>
          <p:cNvPr id="12" name="Straight Connector 11">
            <a:extLst>
              <a:ext uri="{FF2B5EF4-FFF2-40B4-BE49-F238E27FC236}">
                <a16:creationId xmlns:a16="http://schemas.microsoft.com/office/drawing/2014/main" id="{89196462-D472-2F8D-E0FD-6A6E7A25942B}"/>
              </a:ext>
            </a:extLst>
          </p:cNvPr>
          <p:cNvCxnSpPr>
            <a:cxnSpLocks/>
          </p:cNvCxnSpPr>
          <p:nvPr userDrawn="1"/>
        </p:nvCxnSpPr>
        <p:spPr>
          <a:xfrm flipH="1" flipV="1">
            <a:off x="650449" y="1032170"/>
            <a:ext cx="10520322" cy="4"/>
          </a:xfrm>
          <a:prstGeom prst="line">
            <a:avLst/>
          </a:prstGeom>
          <a:ln>
            <a:solidFill>
              <a:srgbClr val="0077BE"/>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9276FD98-A0BB-0187-B206-1D313F527C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0800000">
            <a:off x="424812" y="941365"/>
            <a:ext cx="165100" cy="181610"/>
          </a:xfrm>
          <a:prstGeom prst="rect">
            <a:avLst/>
          </a:prstGeom>
        </p:spPr>
      </p:pic>
      <p:sp>
        <p:nvSpPr>
          <p:cNvPr id="14" name="Content Placeholder 13">
            <a:extLst>
              <a:ext uri="{FF2B5EF4-FFF2-40B4-BE49-F238E27FC236}">
                <a16:creationId xmlns:a16="http://schemas.microsoft.com/office/drawing/2014/main" id="{48E5FA00-D278-1B4C-0F8C-1A86658EDBF1}"/>
              </a:ext>
            </a:extLst>
          </p:cNvPr>
          <p:cNvSpPr txBox="1">
            <a:spLocks/>
          </p:cNvSpPr>
          <p:nvPr/>
        </p:nvSpPr>
        <p:spPr bwMode="auto">
          <a:xfrm>
            <a:off x="424812" y="1217886"/>
            <a:ext cx="8788409" cy="3958997"/>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43000" indent="-243000" algn="l" rtl="0" eaLnBrk="1" fontAlgn="base" hangingPunct="1">
              <a:spcBef>
                <a:spcPts val="900"/>
              </a:spcBef>
              <a:spcAft>
                <a:spcPts val="0"/>
              </a:spcAft>
              <a:buClr>
                <a:srgbClr val="FF0000"/>
              </a:buClr>
              <a:buSzPct val="90000"/>
              <a:buFontTx/>
              <a:buBlip>
                <a:blip r:embed="rId4"/>
              </a:buBlip>
              <a:defRPr sz="2100">
                <a:solidFill>
                  <a:schemeClr val="tx1"/>
                </a:solidFill>
                <a:latin typeface="+mn-lt"/>
                <a:ea typeface="ＭＳ Ｐゴシック" charset="0"/>
                <a:cs typeface="+mn-cs"/>
              </a:defRPr>
            </a:lvl1pPr>
            <a:lvl2pPr marL="557213" indent="-214313" algn="l" rtl="0" eaLnBrk="1" fontAlgn="base" hangingPunct="1">
              <a:spcBef>
                <a:spcPts val="450"/>
              </a:spcBef>
              <a:spcAft>
                <a:spcPts val="0"/>
              </a:spcAft>
              <a:buClr>
                <a:schemeClr val="accent1"/>
              </a:buClr>
              <a:buFont typeface="Wingdings" charset="0"/>
              <a:buChar char="Ø"/>
              <a:defRPr sz="1800">
                <a:solidFill>
                  <a:schemeClr val="tx1"/>
                </a:solidFill>
                <a:latin typeface="+mn-lt"/>
                <a:ea typeface="ＭＳ Ｐゴシック" charset="0"/>
              </a:defRPr>
            </a:lvl2pPr>
            <a:lvl3pPr marL="857250" indent="-171450" algn="l" rtl="0" eaLnBrk="1" fontAlgn="base" hangingPunct="1">
              <a:spcBef>
                <a:spcPts val="0"/>
              </a:spcBef>
              <a:spcAft>
                <a:spcPct val="0"/>
              </a:spcAft>
              <a:buClr>
                <a:schemeClr val="tx2"/>
              </a:buClr>
              <a:buChar char="•"/>
              <a:defRPr sz="1500">
                <a:solidFill>
                  <a:schemeClr val="tx1"/>
                </a:solidFill>
                <a:latin typeface="+mn-lt"/>
                <a:ea typeface="ＭＳ Ｐゴシック" charset="0"/>
              </a:defRPr>
            </a:lvl3pPr>
            <a:lvl4pPr marL="1200150" indent="-171450" algn="l" rtl="0" eaLnBrk="1" fontAlgn="base" hangingPunct="1">
              <a:spcBef>
                <a:spcPts val="0"/>
              </a:spcBef>
              <a:spcAft>
                <a:spcPct val="0"/>
              </a:spcAft>
              <a:buChar char="–"/>
              <a:defRPr sz="1500">
                <a:solidFill>
                  <a:schemeClr val="tx1"/>
                </a:solidFill>
                <a:latin typeface="+mn-lt"/>
                <a:ea typeface="ＭＳ Ｐゴシック" charset="0"/>
              </a:defRPr>
            </a:lvl4pPr>
            <a:lvl5pPr marL="1543050" indent="-171450" algn="l" rtl="0" eaLnBrk="1" fontAlgn="base" hangingPunct="1">
              <a:spcBef>
                <a:spcPts val="0"/>
              </a:spcBef>
              <a:spcAft>
                <a:spcPct val="0"/>
              </a:spcAft>
              <a:buChar char="»"/>
              <a:defRPr sz="1500">
                <a:solidFill>
                  <a:schemeClr val="tx1"/>
                </a:solidFill>
                <a:latin typeface="+mn-lt"/>
                <a:ea typeface="ＭＳ Ｐゴシック" charset="0"/>
              </a:defRPr>
            </a:lvl5pPr>
            <a:lvl6pPr marL="1885950" indent="-171450" algn="l" rtl="0" eaLnBrk="1" fontAlgn="base" hangingPunct="1">
              <a:spcBef>
                <a:spcPct val="20000"/>
              </a:spcBef>
              <a:spcAft>
                <a:spcPct val="0"/>
              </a:spcAft>
              <a:buChar char="»"/>
              <a:defRPr sz="1500">
                <a:solidFill>
                  <a:schemeClr val="tx1"/>
                </a:solidFill>
                <a:latin typeface="+mn-lt"/>
              </a:defRPr>
            </a:lvl6pPr>
            <a:lvl7pPr marL="2228850" indent="-171450" algn="l" rtl="0" eaLnBrk="1" fontAlgn="base" hangingPunct="1">
              <a:spcBef>
                <a:spcPct val="20000"/>
              </a:spcBef>
              <a:spcAft>
                <a:spcPct val="0"/>
              </a:spcAft>
              <a:buChar char="»"/>
              <a:defRPr sz="1500">
                <a:solidFill>
                  <a:schemeClr val="tx1"/>
                </a:solidFill>
                <a:latin typeface="+mn-lt"/>
              </a:defRPr>
            </a:lvl7pPr>
            <a:lvl8pPr marL="2571750" indent="-171450" algn="l" rtl="0" eaLnBrk="1" fontAlgn="base" hangingPunct="1">
              <a:spcBef>
                <a:spcPct val="20000"/>
              </a:spcBef>
              <a:spcAft>
                <a:spcPct val="0"/>
              </a:spcAft>
              <a:buChar char="»"/>
              <a:defRPr sz="1500">
                <a:solidFill>
                  <a:schemeClr val="tx1"/>
                </a:solidFill>
                <a:latin typeface="+mn-lt"/>
              </a:defRPr>
            </a:lvl8pPr>
            <a:lvl9pPr marL="2914650" indent="-171450" algn="l" rtl="0" eaLnBrk="1" fontAlgn="base" hangingPunct="1">
              <a:spcBef>
                <a:spcPct val="20000"/>
              </a:spcBef>
              <a:spcAft>
                <a:spcPct val="0"/>
              </a:spcAft>
              <a:buChar char="»"/>
              <a:defRPr sz="1500">
                <a:solidFill>
                  <a:schemeClr val="tx1"/>
                </a:solidFill>
                <a:latin typeface="+mn-lt"/>
              </a:defRPr>
            </a:lvl9pPr>
          </a:lstStyle>
          <a:p>
            <a:pPr marL="243000" marR="0" lvl="0" indent="-243000" algn="l" defTabSz="914400" rtl="0" eaLnBrk="1" fontAlgn="base" latinLnBrk="0" hangingPunct="1">
              <a:lnSpc>
                <a:spcPct val="100000"/>
              </a:lnSpc>
              <a:spcBef>
                <a:spcPts val="900"/>
              </a:spcBef>
              <a:spcAft>
                <a:spcPts val="0"/>
              </a:spcAft>
              <a:buClr>
                <a:srgbClr val="FF0000"/>
              </a:buClr>
              <a:buSzPct val="90000"/>
              <a:buFontTx/>
              <a:buBlip>
                <a:blip r:embed="rId4"/>
              </a:buBlip>
              <a:tabLst/>
              <a:defRPr/>
            </a:pPr>
            <a:r>
              <a:rPr kumimoji="0" lang="en-US" sz="2000" b="0" i="0" u="none" strike="noStrike" kern="0" cap="none" spc="0" normalizeH="0" baseline="0" noProof="0" dirty="0">
                <a:ln>
                  <a:noFill/>
                </a:ln>
                <a:solidFill>
                  <a:srgbClr val="000000"/>
                </a:solidFill>
                <a:effectLst/>
                <a:uLnTx/>
                <a:uFillTx/>
                <a:latin typeface="Arial"/>
                <a:ea typeface="ＭＳ Ｐゴシック" charset="0"/>
                <a:cs typeface="+mn-cs"/>
              </a:rPr>
              <a:t>Two tennis-court size Nasmyth platforms A and B for instruments</a:t>
            </a:r>
          </a:p>
          <a:p>
            <a:pPr marL="557213" marR="0" lvl="1" indent="-214313" algn="l" defTabSz="914400" rtl="0" eaLnBrk="1" fontAlgn="base" latinLnBrk="0" hangingPunct="1">
              <a:lnSpc>
                <a:spcPct val="100000"/>
              </a:lnSpc>
              <a:spcBef>
                <a:spcPts val="450"/>
              </a:spcBef>
              <a:spcAft>
                <a:spcPts val="0"/>
              </a:spcAft>
              <a:buClr>
                <a:srgbClr val="3A6CB4"/>
              </a:buClr>
              <a:buSzTx/>
              <a:buFont typeface="Wingdings" charset="0"/>
              <a:buChar char="Ø"/>
              <a:tabLst/>
              <a:defRPr/>
            </a:pPr>
            <a:r>
              <a:rPr kumimoji="0" lang="en-US" sz="1600" b="0" i="0" u="none" strike="noStrike" kern="0" cap="none" spc="0" normalizeH="0" baseline="0" noProof="0" dirty="0">
                <a:ln>
                  <a:noFill/>
                </a:ln>
                <a:solidFill>
                  <a:srgbClr val="000000"/>
                </a:solidFill>
                <a:effectLst/>
                <a:uLnTx/>
                <a:uFillTx/>
                <a:latin typeface="Arial"/>
                <a:ea typeface="ＭＳ Ｐゴシック" charset="0"/>
              </a:rPr>
              <a:t>First light instruments (2028-29):</a:t>
            </a:r>
          </a:p>
          <a:p>
            <a:pPr marL="857250" marR="0" lvl="2" indent="-171450" algn="l" defTabSz="914400" rtl="0" eaLnBrk="1" fontAlgn="base" latinLnBrk="0" hangingPunct="1">
              <a:lnSpc>
                <a:spcPct val="100000"/>
              </a:lnSpc>
              <a:spcBef>
                <a:spcPts val="0"/>
              </a:spcBef>
              <a:spcAft>
                <a:spcPct val="0"/>
              </a:spcAft>
              <a:buClr>
                <a:srgbClr val="1F6CB4"/>
              </a:buClr>
              <a:buSzTx/>
              <a:buFontTx/>
              <a:buChar char="•"/>
              <a:tabLst/>
              <a:defRPr/>
            </a:pPr>
            <a:r>
              <a:rPr kumimoji="0" lang="en-US" sz="1400" b="0" i="0" u="none" strike="noStrike" kern="0" cap="none" spc="0" normalizeH="0" baseline="0" noProof="0" dirty="0">
                <a:ln>
                  <a:noFill/>
                </a:ln>
                <a:solidFill>
                  <a:srgbClr val="000000"/>
                </a:solidFill>
                <a:effectLst/>
                <a:uLnTx/>
                <a:uFillTx/>
                <a:latin typeface="Arial"/>
                <a:ea typeface="ＭＳ Ｐゴシック" charset="0"/>
              </a:rPr>
              <a:t>MICADO, MORPHEO, METIS, HARMONI</a:t>
            </a:r>
          </a:p>
          <a:p>
            <a:pPr marL="557213" marR="0" lvl="1" indent="-214313" algn="l" defTabSz="914400" rtl="0" eaLnBrk="1" fontAlgn="base" latinLnBrk="0" hangingPunct="1">
              <a:lnSpc>
                <a:spcPct val="100000"/>
              </a:lnSpc>
              <a:spcBef>
                <a:spcPts val="450"/>
              </a:spcBef>
              <a:spcAft>
                <a:spcPts val="0"/>
              </a:spcAft>
              <a:buClr>
                <a:srgbClr val="3A6CB4"/>
              </a:buClr>
              <a:buSzTx/>
              <a:buFont typeface="Wingdings" charset="0"/>
              <a:buChar char="Ø"/>
              <a:tabLst/>
              <a:defRPr/>
            </a:pPr>
            <a:r>
              <a:rPr kumimoji="0" lang="en-US" sz="1600" b="0" i="0" u="none" strike="noStrike" kern="0" cap="none" spc="0" normalizeH="0" baseline="0" noProof="0" dirty="0">
                <a:ln>
                  <a:noFill/>
                </a:ln>
                <a:solidFill>
                  <a:srgbClr val="000000"/>
                </a:solidFill>
                <a:effectLst/>
                <a:uLnTx/>
                <a:uFillTx/>
                <a:latin typeface="Arial"/>
                <a:ea typeface="ＭＳ Ｐゴシック" charset="0"/>
              </a:rPr>
              <a:t>2030+ instruments: </a:t>
            </a:r>
          </a:p>
          <a:p>
            <a:pPr marL="857250" marR="0" lvl="2" indent="-171450" algn="l" defTabSz="914400" rtl="0" eaLnBrk="1" fontAlgn="base" latinLnBrk="0" hangingPunct="1">
              <a:lnSpc>
                <a:spcPct val="100000"/>
              </a:lnSpc>
              <a:spcBef>
                <a:spcPts val="0"/>
              </a:spcBef>
              <a:spcAft>
                <a:spcPct val="0"/>
              </a:spcAft>
              <a:buClr>
                <a:srgbClr val="1F6CB4"/>
              </a:buClr>
              <a:buSzTx/>
              <a:buFontTx/>
              <a:buChar char="•"/>
              <a:tabLst/>
              <a:defRPr/>
            </a:pPr>
            <a:r>
              <a:rPr kumimoji="0" lang="en-US" sz="1400" b="0" i="0" u="none" strike="noStrike" kern="0" cap="none" spc="0" normalizeH="0" baseline="0" noProof="0" dirty="0">
                <a:ln>
                  <a:noFill/>
                </a:ln>
                <a:solidFill>
                  <a:srgbClr val="000000"/>
                </a:solidFill>
                <a:effectLst/>
                <a:uLnTx/>
                <a:uFillTx/>
                <a:latin typeface="Arial"/>
                <a:ea typeface="ＭＳ Ｐゴシック" charset="0"/>
              </a:rPr>
              <a:t>ANDES, MOSAIC, 2</a:t>
            </a:r>
            <a:r>
              <a:rPr kumimoji="0" lang="en-US" sz="1400" b="0" i="0" u="none" strike="noStrike" kern="0" cap="none" spc="0" normalizeH="0" baseline="30000" noProof="0" dirty="0">
                <a:ln>
                  <a:noFill/>
                </a:ln>
                <a:solidFill>
                  <a:srgbClr val="000000"/>
                </a:solidFill>
                <a:effectLst/>
                <a:uLnTx/>
                <a:uFillTx/>
                <a:latin typeface="Arial"/>
                <a:ea typeface="ＭＳ Ｐゴシック" charset="0"/>
              </a:rPr>
              <a:t>nd</a:t>
            </a:r>
            <a:r>
              <a:rPr kumimoji="0" lang="en-US" sz="1400" b="0" i="0" u="none" strike="noStrike" kern="0" cap="none" spc="0" normalizeH="0" baseline="0" noProof="0" dirty="0">
                <a:ln>
                  <a:noFill/>
                </a:ln>
                <a:solidFill>
                  <a:srgbClr val="000000"/>
                </a:solidFill>
                <a:effectLst/>
                <a:uLnTx/>
                <a:uFillTx/>
                <a:latin typeface="Arial"/>
                <a:ea typeface="ＭＳ Ｐゴシック" charset="0"/>
              </a:rPr>
              <a:t> AO, PCS</a:t>
            </a:r>
            <a:endParaRPr lang="en-US" sz="2000" kern="0" dirty="0">
              <a:solidFill>
                <a:srgbClr val="000000"/>
              </a:solidFill>
              <a:latin typeface="Arial"/>
            </a:endParaRPr>
          </a:p>
          <a:p>
            <a:pPr marL="243000" marR="0" lvl="0" indent="-243000" algn="l" defTabSz="914400" rtl="0" eaLnBrk="1" fontAlgn="base" latinLnBrk="0" hangingPunct="1">
              <a:lnSpc>
                <a:spcPct val="100000"/>
              </a:lnSpc>
              <a:spcBef>
                <a:spcPts val="900"/>
              </a:spcBef>
              <a:spcAft>
                <a:spcPts val="0"/>
              </a:spcAft>
              <a:buClr>
                <a:srgbClr val="FF0000"/>
              </a:buClr>
              <a:buSzPct val="90000"/>
              <a:buFontTx/>
              <a:buBlip>
                <a:blip r:embed="rId4"/>
              </a:buBlip>
              <a:tabLst/>
              <a:defRPr/>
            </a:pPr>
            <a:r>
              <a:rPr kumimoji="0" lang="en-US" sz="2000" b="0" i="0" u="none" strike="noStrike" kern="0" cap="none" spc="0" normalizeH="0" baseline="0" noProof="0" dirty="0">
                <a:ln>
                  <a:noFill/>
                </a:ln>
                <a:solidFill>
                  <a:srgbClr val="000000"/>
                </a:solidFill>
                <a:effectLst/>
                <a:uLnTx/>
                <a:uFillTx/>
                <a:latin typeface="Arial"/>
                <a:ea typeface="ＭＳ Ｐゴシック" charset="0"/>
                <a:cs typeface="+mn-cs"/>
              </a:rPr>
              <a:t>Instruments w</a:t>
            </a:r>
            <a:r>
              <a:rPr lang="en-US" sz="2000" kern="0" dirty="0">
                <a:solidFill>
                  <a:srgbClr val="000000"/>
                </a:solidFill>
                <a:latin typeface="Arial"/>
              </a:rPr>
              <a:t>eight &gt; 25t</a:t>
            </a:r>
            <a:endParaRPr kumimoji="0" lang="en-US" sz="2000" b="0" i="0" u="none" strike="noStrike" kern="0" cap="none" spc="0" normalizeH="0" baseline="0" noProof="0" dirty="0">
              <a:ln>
                <a:noFill/>
              </a:ln>
              <a:solidFill>
                <a:srgbClr val="000000"/>
              </a:solidFill>
              <a:effectLst/>
              <a:uLnTx/>
              <a:uFillTx/>
              <a:latin typeface="Arial"/>
              <a:ea typeface="ＭＳ Ｐゴシック" charset="0"/>
              <a:cs typeface="+mn-cs"/>
            </a:endParaRPr>
          </a:p>
          <a:p>
            <a:pPr lvl="1">
              <a:buClr>
                <a:srgbClr val="3A6CB4"/>
              </a:buClr>
              <a:defRPr/>
            </a:pPr>
            <a:r>
              <a:rPr kumimoji="0" lang="en-US" sz="1800" b="0" i="0" u="none" strike="noStrike" kern="0" cap="none" spc="0" normalizeH="0" baseline="0" noProof="0" dirty="0">
                <a:ln>
                  <a:noFill/>
                </a:ln>
                <a:solidFill>
                  <a:srgbClr val="000000"/>
                </a:solidFill>
                <a:effectLst/>
                <a:uLnTx/>
                <a:uFillTx/>
                <a:latin typeface="Arial"/>
                <a:ea typeface="ＭＳ Ｐゴシック" charset="0"/>
                <a:cs typeface="+mn-cs"/>
              </a:rPr>
              <a:t>Vacuum vessel &gt;25m³</a:t>
            </a:r>
          </a:p>
          <a:p>
            <a:pPr lvl="1">
              <a:buClr>
                <a:srgbClr val="3A6CB4"/>
              </a:buClr>
              <a:defRPr/>
            </a:pPr>
            <a:r>
              <a:rPr kumimoji="0" lang="en-US" sz="1800" b="0" i="0" u="none" strike="noStrike" kern="0" cap="none" spc="0" normalizeH="0" baseline="0" noProof="0" dirty="0">
                <a:ln>
                  <a:noFill/>
                </a:ln>
                <a:solidFill>
                  <a:srgbClr val="000000"/>
                </a:solidFill>
                <a:effectLst/>
                <a:uLnTx/>
                <a:uFillTx/>
                <a:latin typeface="Arial"/>
                <a:ea typeface="ＭＳ Ｐゴシック" charset="0"/>
                <a:cs typeface="+mn-cs"/>
              </a:rPr>
              <a:t> cold mass </a:t>
            </a:r>
            <a:r>
              <a:rPr kumimoji="0" lang="en-US" sz="1600" b="0" i="0" u="none" strike="noStrike" kern="0" cap="none" spc="0" normalizeH="0" baseline="0" noProof="0" dirty="0">
                <a:ln>
                  <a:noFill/>
                </a:ln>
                <a:solidFill>
                  <a:srgbClr val="000000"/>
                </a:solidFill>
                <a:effectLst/>
                <a:uLnTx/>
                <a:uFillTx/>
                <a:latin typeface="Arial"/>
                <a:ea typeface="ＭＳ Ｐゴシック" charset="0"/>
                <a:cs typeface="+mn-cs"/>
              </a:rPr>
              <a:t>up to 5t</a:t>
            </a:r>
            <a:br>
              <a:rPr kumimoji="0" lang="en-US" sz="1600" b="0" i="0" u="none" strike="noStrike" kern="0" cap="none" spc="0" normalizeH="0" baseline="0" noProof="0" dirty="0">
                <a:ln>
                  <a:noFill/>
                </a:ln>
                <a:solidFill>
                  <a:srgbClr val="000000"/>
                </a:solidFill>
                <a:effectLst/>
                <a:uLnTx/>
                <a:uFillTx/>
                <a:latin typeface="Arial"/>
                <a:ea typeface="ＭＳ Ｐゴシック" charset="0"/>
                <a:cs typeface="+mn-cs"/>
              </a:rPr>
            </a:br>
            <a:endParaRPr kumimoji="0" lang="en-US" sz="1800" b="0" i="0" u="none" strike="noStrike" kern="0" cap="none" spc="0" normalizeH="0" baseline="0" noProof="0" dirty="0">
              <a:ln>
                <a:noFill/>
              </a:ln>
              <a:solidFill>
                <a:srgbClr val="000000"/>
              </a:solidFill>
              <a:effectLst/>
              <a:uLnTx/>
              <a:uFillTx/>
              <a:latin typeface="Arial"/>
              <a:ea typeface="ＭＳ Ｐゴシック" charset="0"/>
              <a:cs typeface="+mn-cs"/>
            </a:endParaRPr>
          </a:p>
          <a:p>
            <a:pPr marL="243000" marR="0" lvl="0" indent="-243000" algn="l" defTabSz="914400" rtl="0" eaLnBrk="1" fontAlgn="base" latinLnBrk="0" hangingPunct="1">
              <a:lnSpc>
                <a:spcPct val="100000"/>
              </a:lnSpc>
              <a:spcBef>
                <a:spcPts val="450"/>
              </a:spcBef>
              <a:spcAft>
                <a:spcPts val="0"/>
              </a:spcAft>
              <a:buClr>
                <a:srgbClr val="FF0000"/>
              </a:buClr>
              <a:buSzPct val="90000"/>
              <a:buFontTx/>
              <a:buBlip>
                <a:blip r:embed="rId4"/>
              </a:buBlip>
              <a:tabLst/>
              <a:defRPr/>
            </a:pPr>
            <a:r>
              <a:rPr lang="en-US" sz="2000" kern="0" dirty="0">
                <a:solidFill>
                  <a:srgbClr val="000000"/>
                </a:solidFill>
                <a:latin typeface="Arial"/>
              </a:rPr>
              <a:t>F</a:t>
            </a:r>
            <a:r>
              <a:rPr kumimoji="0" lang="en-US" sz="2000" b="0" i="0" u="none" strike="noStrike" kern="0" cap="none" spc="0" normalizeH="0" baseline="0" noProof="0" dirty="0" err="1">
                <a:ln>
                  <a:noFill/>
                </a:ln>
                <a:solidFill>
                  <a:srgbClr val="000000"/>
                </a:solidFill>
                <a:effectLst/>
                <a:uLnTx/>
                <a:uFillTx/>
                <a:latin typeface="Arial"/>
                <a:ea typeface="ＭＳ Ｐゴシック" charset="0"/>
                <a:cs typeface="+mn-cs"/>
              </a:rPr>
              <a:t>ully</a:t>
            </a:r>
            <a:r>
              <a:rPr kumimoji="0" lang="en-US" sz="2000" b="0" i="0" u="none" strike="noStrike" kern="0" cap="none" spc="0" normalizeH="0" baseline="0" noProof="0" dirty="0">
                <a:ln>
                  <a:noFill/>
                </a:ln>
                <a:solidFill>
                  <a:srgbClr val="000000"/>
                </a:solidFill>
                <a:effectLst/>
                <a:uLnTx/>
                <a:uFillTx/>
                <a:latin typeface="Arial"/>
                <a:ea typeface="ＭＳ Ｐゴシック" charset="0"/>
                <a:cs typeface="+mn-cs"/>
              </a:rPr>
              <a:t> automated cryo-vacuum systems</a:t>
            </a:r>
          </a:p>
          <a:p>
            <a:pPr marL="243000" marR="0" lvl="0" indent="-243000" algn="l" defTabSz="914400" rtl="0" eaLnBrk="1" fontAlgn="base" latinLnBrk="0" hangingPunct="1">
              <a:lnSpc>
                <a:spcPct val="100000"/>
              </a:lnSpc>
              <a:spcBef>
                <a:spcPts val="450"/>
              </a:spcBef>
              <a:spcAft>
                <a:spcPts val="0"/>
              </a:spcAft>
              <a:buClr>
                <a:srgbClr val="FF0000"/>
              </a:buClr>
              <a:buSzPct val="90000"/>
              <a:buFontTx/>
              <a:buBlip>
                <a:blip r:embed="rId4"/>
              </a:buBlip>
              <a:tabLst/>
              <a:defRPr/>
            </a:pPr>
            <a:endParaRPr kumimoji="0" lang="en-US" sz="2100" b="0" i="0" u="none" strike="noStrike" kern="0" cap="none" spc="0" normalizeH="0" baseline="0" noProof="0" dirty="0">
              <a:ln>
                <a:noFill/>
              </a:ln>
              <a:solidFill>
                <a:srgbClr val="000000"/>
              </a:solidFill>
              <a:effectLst/>
              <a:uLnTx/>
              <a:uFillTx/>
              <a:latin typeface="Arial"/>
              <a:ea typeface="ＭＳ Ｐゴシック" charset="0"/>
              <a:cs typeface="+mn-cs"/>
            </a:endParaRPr>
          </a:p>
          <a:p>
            <a:pPr marL="0" marR="0" lvl="0" indent="0" algn="l" defTabSz="914400" rtl="0" eaLnBrk="1" fontAlgn="base" latinLnBrk="0" hangingPunct="1">
              <a:lnSpc>
                <a:spcPct val="100000"/>
              </a:lnSpc>
              <a:spcBef>
                <a:spcPts val="900"/>
              </a:spcBef>
              <a:spcAft>
                <a:spcPts val="0"/>
              </a:spcAft>
              <a:buClr>
                <a:srgbClr val="FF0000"/>
              </a:buClr>
              <a:buSzPct val="90000"/>
              <a:buFontTx/>
              <a:buNone/>
              <a:tabLst/>
              <a:defRPr/>
            </a:pPr>
            <a:r>
              <a:rPr kumimoji="0" lang="en-US" sz="2100" b="0" i="0" u="none" strike="noStrike" kern="0" cap="none" spc="0" normalizeH="0" baseline="0" noProof="0" dirty="0">
                <a:ln>
                  <a:noFill/>
                </a:ln>
                <a:solidFill>
                  <a:srgbClr val="000000"/>
                </a:solidFill>
                <a:effectLst/>
                <a:uLnTx/>
                <a:uFillTx/>
                <a:latin typeface="Arial"/>
                <a:ea typeface="ＭＳ Ｐゴシック" charset="0"/>
                <a:cs typeface="+mn-cs"/>
              </a:rPr>
              <a:t> </a:t>
            </a:r>
          </a:p>
          <a:p>
            <a:pPr marL="557213" marR="0" lvl="1" indent="-214313" algn="l" defTabSz="914400" rtl="0" eaLnBrk="1" fontAlgn="base" latinLnBrk="0" hangingPunct="1">
              <a:lnSpc>
                <a:spcPct val="100000"/>
              </a:lnSpc>
              <a:spcBef>
                <a:spcPts val="450"/>
              </a:spcBef>
              <a:spcAft>
                <a:spcPts val="0"/>
              </a:spcAft>
              <a:buClr>
                <a:srgbClr val="3A6CB4"/>
              </a:buClr>
              <a:buSzTx/>
              <a:buFont typeface="Wingdings" charset="0"/>
              <a:buChar char="Ø"/>
              <a:tabLst/>
              <a:defRPr/>
            </a:pPr>
            <a:endParaRPr kumimoji="0" lang="en-US" sz="1800" b="0" i="0" u="none" strike="noStrike" kern="0" cap="none" spc="0" normalizeH="0" baseline="0" noProof="0" dirty="0">
              <a:ln>
                <a:noFill/>
              </a:ln>
              <a:solidFill>
                <a:srgbClr val="000000"/>
              </a:solidFill>
              <a:effectLst/>
              <a:uLnTx/>
              <a:uFillTx/>
              <a:latin typeface="Arial"/>
              <a:ea typeface="ＭＳ Ｐゴシック" charset="0"/>
            </a:endParaRPr>
          </a:p>
        </p:txBody>
      </p:sp>
      <p:pic>
        <p:nvPicPr>
          <p:cNvPr id="15" name="Picture 1" descr="image002">
            <a:extLst>
              <a:ext uri="{FF2B5EF4-FFF2-40B4-BE49-F238E27FC236}">
                <a16:creationId xmlns:a16="http://schemas.microsoft.com/office/drawing/2014/main" id="{5FB2C5EB-D4FA-1F7F-4FD8-455E5955D03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9751" t="1222" r="-9622"/>
          <a:stretch/>
        </p:blipFill>
        <p:spPr bwMode="auto">
          <a:xfrm>
            <a:off x="5198839" y="2250149"/>
            <a:ext cx="6568350" cy="413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63031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655056" y="-112991"/>
            <a:ext cx="8910639" cy="936589"/>
          </a:xfrm>
        </p:spPr>
        <p:txBody>
          <a:bodyPr/>
          <a:lstStyle/>
          <a:p>
            <a:r>
              <a:rPr lang="en-GB" dirty="0"/>
              <a:t>ELT cryogenics infrastructure overview</a:t>
            </a:r>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err="1">
                <a:ln>
                  <a:noFill/>
                </a:ln>
                <a:solidFill>
                  <a:srgbClr val="000000"/>
                </a:solidFill>
                <a:effectLst/>
                <a:uLnTx/>
                <a:uFillTx/>
                <a:latin typeface="Arial"/>
                <a:ea typeface="+mn-ea"/>
                <a:cs typeface="+mn-cs"/>
              </a:rPr>
              <a:t>M.Accardo</a:t>
            </a:r>
            <a:r>
              <a:rPr kumimoji="0" lang="en-US" sz="900" b="0" i="0" u="none" strike="noStrike" kern="1200" cap="none" spc="0" normalizeH="0" baseline="0" noProof="0" dirty="0">
                <a:ln>
                  <a:noFill/>
                </a:ln>
                <a:solidFill>
                  <a:srgbClr val="000000"/>
                </a:solidFill>
                <a:effectLst/>
                <a:uLnTx/>
                <a:uFillTx/>
                <a:latin typeface="Arial"/>
                <a:ea typeface="+mn-ea"/>
                <a:cs typeface="+mn-cs"/>
              </a:rPr>
              <a:t>, November 25th - 28th, Instrument Control Systems 2024</a:t>
            </a:r>
            <a:endParaRPr kumimoji="0" lang="de-CH" sz="900" b="0" i="1" u="none" strike="noStrike" kern="1200" cap="none" spc="0" normalizeH="0" baseline="0" noProof="0" dirty="0">
              <a:ln>
                <a:noFill/>
              </a:ln>
              <a:solidFill>
                <a:srgbClr val="000000"/>
              </a:solidFill>
              <a:effectLst/>
              <a:uLnTx/>
              <a:uFillTx/>
              <a:latin typeface="Arial"/>
              <a:ea typeface="+mn-ea"/>
              <a:cs typeface="+mn-cs"/>
            </a:endParaRPr>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lumMod val="50000"/>
                  </a:prstClr>
                </a:solidFill>
                <a:effectLst/>
                <a:uLnTx/>
                <a:uFillTx/>
                <a:latin typeface="Arial"/>
                <a:ea typeface="+mn-ea"/>
                <a:cs typeface="+mn-cs"/>
              </a:rPr>
              <a:t>Data Classification: ESO PUBLIC</a:t>
            </a:r>
            <a:endParaRPr kumimoji="0" lang="en-GB" sz="900" b="0" i="0" u="none" strike="noStrike" kern="1200" cap="none" spc="0" normalizeH="0" baseline="0" noProof="0" dirty="0">
              <a:ln>
                <a:noFill/>
              </a:ln>
              <a:solidFill>
                <a:prstClr val="white">
                  <a:lumMod val="50000"/>
                </a:prstClr>
              </a:solidFill>
              <a:effectLst/>
              <a:uLnTx/>
              <a:uFillTx/>
              <a:latin typeface="Arial"/>
              <a:ea typeface="+mn-ea"/>
              <a:cs typeface="+mn-cs"/>
            </a:endParaRPr>
          </a:p>
        </p:txBody>
      </p:sp>
      <p:sp>
        <p:nvSpPr>
          <p:cNvPr id="54" name="Untertitel 4">
            <a:extLst>
              <a:ext uri="{FF2B5EF4-FFF2-40B4-BE49-F238E27FC236}">
                <a16:creationId xmlns:a16="http://schemas.microsoft.com/office/drawing/2014/main" id="{9C790921-77F1-A8BC-E022-AA32020125C6}"/>
              </a:ext>
            </a:extLst>
          </p:cNvPr>
          <p:cNvSpPr txBox="1">
            <a:spLocks/>
          </p:cNvSpPr>
          <p:nvPr/>
        </p:nvSpPr>
        <p:spPr>
          <a:xfrm>
            <a:off x="112715" y="5454498"/>
            <a:ext cx="8910639" cy="946358"/>
          </a:xfrm>
          <a:prstGeom prst="rect">
            <a:avLst/>
          </a:prstGeom>
        </p:spPr>
        <p:txBody>
          <a:bodyPr vert="horz" lIns="0" tIns="0" rIns="0" bIns="0" rtlCol="0" anchor="ctr">
            <a:noAutofit/>
          </a:bodyPr>
          <a:lstStyle>
            <a:lvl1pPr marL="0" indent="0" algn="ctr" defTabSz="914400" rtl="0" eaLnBrk="1" latinLnBrk="0" hangingPunct="1">
              <a:lnSpc>
                <a:spcPct val="118000"/>
              </a:lnSpc>
              <a:spcBef>
                <a:spcPts val="1200"/>
              </a:spcBef>
              <a:buFont typeface="Arial" panose="020B0604020202020204" pitchFamily="34" charset="0"/>
              <a:buNone/>
              <a:defRPr sz="2400" b="1" kern="1200">
                <a:solidFill>
                  <a:schemeClr val="tx1"/>
                </a:solidFill>
                <a:effectLst/>
                <a:latin typeface="+mn-lt"/>
                <a:ea typeface="+mn-ea"/>
                <a:cs typeface="+mn-cs"/>
              </a:defRPr>
            </a:lvl1pPr>
            <a:lvl2pPr marL="0" indent="0" algn="ctr" defTabSz="914400" rtl="0" eaLnBrk="1" latinLnBrk="0" hangingPunct="1">
              <a:lnSpc>
                <a:spcPct val="118000"/>
              </a:lnSpc>
              <a:spcBef>
                <a:spcPts val="1200"/>
              </a:spcBef>
              <a:buClr>
                <a:schemeClr val="tx2"/>
              </a:buClr>
              <a:buFont typeface="Arial" panose="020B0604020202020204" pitchFamily="34" charset="0"/>
              <a:buNone/>
              <a:defRPr sz="2400" b="1" kern="1200">
                <a:solidFill>
                  <a:schemeClr val="tx1"/>
                </a:solidFill>
                <a:effectLst/>
                <a:latin typeface="+mn-lt"/>
                <a:ea typeface="+mn-ea"/>
                <a:cs typeface="+mn-cs"/>
              </a:defRPr>
            </a:lvl2pPr>
            <a:lvl3pPr marL="0" indent="0" algn="ctr" defTabSz="914400" rtl="0" eaLnBrk="1" latinLnBrk="0" hangingPunct="1">
              <a:lnSpc>
                <a:spcPct val="118000"/>
              </a:lnSpc>
              <a:spcBef>
                <a:spcPts val="1200"/>
              </a:spcBef>
              <a:buClr>
                <a:schemeClr val="bg2"/>
              </a:buClr>
              <a:buFont typeface="Arial" panose="020B0604020202020204" pitchFamily="34" charset="0"/>
              <a:buNone/>
              <a:defRPr sz="2400" b="1" kern="1200">
                <a:solidFill>
                  <a:schemeClr val="tx1"/>
                </a:solidFill>
                <a:effectLst/>
                <a:latin typeface="+mn-lt"/>
                <a:ea typeface="+mn-ea"/>
                <a:cs typeface="+mn-cs"/>
              </a:defRPr>
            </a:lvl3pPr>
            <a:lvl4pPr marL="0" indent="0" algn="ctr" defTabSz="914400" rtl="0" eaLnBrk="1" latinLnBrk="0" hangingPunct="1">
              <a:lnSpc>
                <a:spcPct val="118000"/>
              </a:lnSpc>
              <a:spcBef>
                <a:spcPts val="1200"/>
              </a:spcBef>
              <a:buFont typeface="Arial" panose="020B0604020202020204" pitchFamily="34" charset="0"/>
              <a:buNone/>
              <a:defRPr sz="2400" b="1" kern="1200">
                <a:solidFill>
                  <a:schemeClr val="tx1"/>
                </a:solidFill>
                <a:effectLst/>
                <a:latin typeface="+mn-lt"/>
                <a:ea typeface="+mn-ea"/>
                <a:cs typeface="+mn-cs"/>
              </a:defRPr>
            </a:lvl4pPr>
            <a:lvl5pPr marL="0" indent="0" algn="ctr" defTabSz="914400" rtl="0" eaLnBrk="1" latinLnBrk="0" hangingPunct="1">
              <a:lnSpc>
                <a:spcPct val="118000"/>
              </a:lnSpc>
              <a:spcBef>
                <a:spcPts val="1200"/>
              </a:spcBef>
              <a:buClr>
                <a:schemeClr val="tx2"/>
              </a:buClr>
              <a:buFont typeface="Arial" panose="020B0604020202020204" pitchFamily="34" charset="0"/>
              <a:buNone/>
              <a:defRPr sz="2400" b="1" kern="1200">
                <a:solidFill>
                  <a:schemeClr val="tx1"/>
                </a:solidFill>
                <a:effectLst/>
                <a:latin typeface="+mn-lt"/>
                <a:ea typeface="+mn-ea"/>
                <a:cs typeface="+mn-cs"/>
              </a:defRPr>
            </a:lvl5pPr>
            <a:lvl6pPr marL="0" indent="0" algn="ctr" defTabSz="914400" rtl="0" eaLnBrk="1" latinLnBrk="0" hangingPunct="1">
              <a:lnSpc>
                <a:spcPct val="118000"/>
              </a:lnSpc>
              <a:spcBef>
                <a:spcPts val="1200"/>
              </a:spcBef>
              <a:buClr>
                <a:schemeClr val="bg2"/>
              </a:buClr>
              <a:buFont typeface="Arial" panose="020B0604020202020204" pitchFamily="34" charset="0"/>
              <a:buNone/>
              <a:defRPr sz="2400" b="1" i="1" kern="1200">
                <a:solidFill>
                  <a:schemeClr val="tx1"/>
                </a:solidFill>
                <a:effectLst/>
                <a:latin typeface="Georgia" panose="02040502050405020303" pitchFamily="18" charset="0"/>
                <a:ea typeface="+mn-ea"/>
                <a:cs typeface="+mn-cs"/>
              </a:defRPr>
            </a:lvl6pPr>
            <a:lvl7pPr marL="0" indent="0" algn="ctr" defTabSz="914400" rtl="0" eaLnBrk="1" latinLnBrk="0" hangingPunct="1">
              <a:lnSpc>
                <a:spcPct val="118000"/>
              </a:lnSpc>
              <a:spcBef>
                <a:spcPts val="1200"/>
              </a:spcBef>
              <a:buFont typeface="Arial" panose="020B0604020202020204" pitchFamily="34" charset="0"/>
              <a:buNone/>
              <a:defRPr sz="2400" b="1" i="0" kern="1200">
                <a:solidFill>
                  <a:schemeClr val="tx1"/>
                </a:solidFill>
                <a:effectLst/>
                <a:latin typeface="+mj-lt"/>
                <a:ea typeface="+mn-ea"/>
                <a:cs typeface="+mn-cs"/>
              </a:defRPr>
            </a:lvl7pPr>
            <a:lvl8pPr marL="0" indent="0" algn="ctr" defTabSz="914400" rtl="0" eaLnBrk="1" latinLnBrk="0" hangingPunct="1">
              <a:lnSpc>
                <a:spcPct val="118000"/>
              </a:lnSpc>
              <a:spcBef>
                <a:spcPts val="1200"/>
              </a:spcBef>
              <a:buFont typeface="Arial" panose="020B0604020202020204" pitchFamily="34" charset="0"/>
              <a:buNone/>
              <a:defRPr sz="2400" b="1" i="0" kern="1200">
                <a:solidFill>
                  <a:schemeClr val="tx1"/>
                </a:solidFill>
                <a:effectLst/>
                <a:latin typeface="+mj-lt"/>
                <a:ea typeface="+mn-ea"/>
                <a:cs typeface="+mn-cs"/>
              </a:defRPr>
            </a:lvl8pPr>
            <a:lvl9pPr marL="0" indent="0" algn="ctr" defTabSz="914400" rtl="0" eaLnBrk="1" latinLnBrk="0" hangingPunct="1">
              <a:lnSpc>
                <a:spcPct val="118000"/>
              </a:lnSpc>
              <a:spcBef>
                <a:spcPts val="1200"/>
              </a:spcBef>
              <a:buFont typeface="Arial" panose="020B0604020202020204" pitchFamily="34" charset="0"/>
              <a:buNone/>
              <a:defRPr sz="2400" b="1" i="0" kern="1200">
                <a:solidFill>
                  <a:schemeClr val="tx1"/>
                </a:solidFill>
                <a:effectLst/>
                <a:latin typeface="+mn-lt"/>
                <a:ea typeface="+mn-ea"/>
                <a:cs typeface="+mn-cs"/>
              </a:defRPr>
            </a:lvl9pPr>
          </a:lstStyle>
          <a:p>
            <a:pPr algn="l"/>
            <a:r>
              <a:rPr lang="en-GB" sz="1800" b="0" i="1" dirty="0">
                <a:solidFill>
                  <a:srgbClr val="FF0000"/>
                </a:solidFill>
              </a:rPr>
              <a:t>LIN infrastructure in red</a:t>
            </a:r>
          </a:p>
          <a:p>
            <a:pPr algn="l"/>
            <a:r>
              <a:rPr lang="en-GB" sz="1800" b="0" i="1" dirty="0">
                <a:solidFill>
                  <a:schemeClr val="bg2"/>
                </a:solidFill>
              </a:rPr>
              <a:t>Cryocooler infrastructure in orange</a:t>
            </a:r>
          </a:p>
        </p:txBody>
      </p:sp>
      <p:grpSp>
        <p:nvGrpSpPr>
          <p:cNvPr id="3" name="Group 2">
            <a:extLst>
              <a:ext uri="{FF2B5EF4-FFF2-40B4-BE49-F238E27FC236}">
                <a16:creationId xmlns:a16="http://schemas.microsoft.com/office/drawing/2014/main" id="{63A5518E-89AD-B952-D96C-7AF11D3175C3}"/>
              </a:ext>
            </a:extLst>
          </p:cNvPr>
          <p:cNvGrpSpPr>
            <a:grpSpLocks noChangeAspect="1"/>
          </p:cNvGrpSpPr>
          <p:nvPr/>
        </p:nvGrpSpPr>
        <p:grpSpPr>
          <a:xfrm>
            <a:off x="2712329" y="1041669"/>
            <a:ext cx="8500803" cy="5291747"/>
            <a:chOff x="1602032" y="1063920"/>
            <a:chExt cx="8845786" cy="5506499"/>
          </a:xfrm>
        </p:grpSpPr>
        <p:pic>
          <p:nvPicPr>
            <p:cNvPr id="5" name="Picture 5" descr="E-ELT_5000_Aug2012.jpg">
              <a:extLst>
                <a:ext uri="{FF2B5EF4-FFF2-40B4-BE49-F238E27FC236}">
                  <a16:creationId xmlns:a16="http://schemas.microsoft.com/office/drawing/2014/main" id="{EFE4308E-4826-FBAC-7A14-E4B96F468364}"/>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16724"/>
            <a:stretch/>
          </p:blipFill>
          <p:spPr bwMode="auto">
            <a:xfrm>
              <a:off x="3632549" y="1063920"/>
              <a:ext cx="5596068" cy="5019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a:extLst>
                <a:ext uri="{FF2B5EF4-FFF2-40B4-BE49-F238E27FC236}">
                  <a16:creationId xmlns:a16="http://schemas.microsoft.com/office/drawing/2014/main" id="{96218E5D-A149-884B-BDDF-4FC277F1F2F2}"/>
                </a:ext>
              </a:extLst>
            </p:cNvPr>
            <p:cNvCxnSpPr/>
            <p:nvPr/>
          </p:nvCxnSpPr>
          <p:spPr>
            <a:xfrm>
              <a:off x="8138604" y="1263854"/>
              <a:ext cx="2241550" cy="0"/>
            </a:xfrm>
            <a:prstGeom prst="line">
              <a:avLst/>
            </a:prstGeom>
            <a:noFill/>
            <a:ln w="9525" cap="flat" cmpd="sng" algn="ctr">
              <a:solidFill>
                <a:srgbClr val="000000"/>
              </a:solidFill>
              <a:prstDash val="solid"/>
              <a:tailEnd type="none"/>
            </a:ln>
            <a:effectLst/>
          </p:spPr>
        </p:cxnSp>
        <p:cxnSp>
          <p:nvCxnSpPr>
            <p:cNvPr id="8" name="Straight Connector 7">
              <a:extLst>
                <a:ext uri="{FF2B5EF4-FFF2-40B4-BE49-F238E27FC236}">
                  <a16:creationId xmlns:a16="http://schemas.microsoft.com/office/drawing/2014/main" id="{49A7F557-E434-1E0F-2543-96FABC70DF49}"/>
                </a:ext>
              </a:extLst>
            </p:cNvPr>
            <p:cNvCxnSpPr/>
            <p:nvPr/>
          </p:nvCxnSpPr>
          <p:spPr>
            <a:xfrm flipH="1">
              <a:off x="5752949" y="2321494"/>
              <a:ext cx="776953" cy="494265"/>
            </a:xfrm>
            <a:prstGeom prst="line">
              <a:avLst/>
            </a:prstGeom>
            <a:noFill/>
            <a:ln w="9525" cap="flat" cmpd="sng" algn="ctr">
              <a:solidFill>
                <a:srgbClr val="000000"/>
              </a:solidFill>
              <a:prstDash val="solid"/>
              <a:tailEnd type="none"/>
            </a:ln>
            <a:effectLst/>
          </p:spPr>
        </p:cxnSp>
        <p:cxnSp>
          <p:nvCxnSpPr>
            <p:cNvPr id="9" name="Straight Connector 8">
              <a:extLst>
                <a:ext uri="{FF2B5EF4-FFF2-40B4-BE49-F238E27FC236}">
                  <a16:creationId xmlns:a16="http://schemas.microsoft.com/office/drawing/2014/main" id="{DD9FD922-BC28-CFE5-83EE-3C178EA0F5C9}"/>
                </a:ext>
              </a:extLst>
            </p:cNvPr>
            <p:cNvCxnSpPr/>
            <p:nvPr/>
          </p:nvCxnSpPr>
          <p:spPr>
            <a:xfrm>
              <a:off x="8206267" y="5648817"/>
              <a:ext cx="2241550" cy="0"/>
            </a:xfrm>
            <a:prstGeom prst="line">
              <a:avLst/>
            </a:prstGeom>
            <a:noFill/>
            <a:ln w="9525" cap="flat" cmpd="sng" algn="ctr">
              <a:solidFill>
                <a:srgbClr val="000000"/>
              </a:solidFill>
              <a:prstDash val="solid"/>
              <a:tailEnd type="none"/>
            </a:ln>
            <a:effectLst/>
          </p:spPr>
        </p:cxnSp>
        <p:cxnSp>
          <p:nvCxnSpPr>
            <p:cNvPr id="10" name="Straight Arrow Connector 9">
              <a:extLst>
                <a:ext uri="{FF2B5EF4-FFF2-40B4-BE49-F238E27FC236}">
                  <a16:creationId xmlns:a16="http://schemas.microsoft.com/office/drawing/2014/main" id="{7D9D91FB-5610-A5F7-A896-539783BE90F6}"/>
                </a:ext>
              </a:extLst>
            </p:cNvPr>
            <p:cNvCxnSpPr>
              <a:cxnSpLocks/>
            </p:cNvCxnSpPr>
            <p:nvPr/>
          </p:nvCxnSpPr>
          <p:spPr>
            <a:xfrm>
              <a:off x="10250967" y="1263854"/>
              <a:ext cx="0" cy="4386551"/>
            </a:xfrm>
            <a:prstGeom prst="straightConnector1">
              <a:avLst/>
            </a:prstGeom>
            <a:noFill/>
            <a:ln w="9525" cap="flat" cmpd="sng" algn="ctr">
              <a:solidFill>
                <a:srgbClr val="000000"/>
              </a:solidFill>
              <a:prstDash val="solid"/>
              <a:headEnd type="triangle"/>
              <a:tailEnd type="triangle"/>
            </a:ln>
            <a:effectLst/>
          </p:spPr>
        </p:cxnSp>
        <p:sp>
          <p:nvSpPr>
            <p:cNvPr id="11" name="TextBox 18">
              <a:extLst>
                <a:ext uri="{FF2B5EF4-FFF2-40B4-BE49-F238E27FC236}">
                  <a16:creationId xmlns:a16="http://schemas.microsoft.com/office/drawing/2014/main" id="{724CCE3C-5444-4DBD-CEAF-D25809978A58}"/>
                </a:ext>
              </a:extLst>
            </p:cNvPr>
            <p:cNvSpPr txBox="1">
              <a:spLocks noChangeArrowheads="1"/>
            </p:cNvSpPr>
            <p:nvPr/>
          </p:nvSpPr>
          <p:spPr bwMode="auto">
            <a:xfrm>
              <a:off x="9425465" y="1372726"/>
              <a:ext cx="1022353" cy="304386"/>
            </a:xfrm>
            <a:prstGeom prst="rect">
              <a:avLst/>
            </a:prstGeom>
            <a:solidFill>
              <a:srgbClr val="FFC000"/>
            </a:solidFill>
            <a:ln w="9525">
              <a:noFill/>
              <a:miter lim="800000"/>
              <a:headEnd/>
              <a:tailEnd/>
            </a:ln>
          </p:spPr>
          <p:txBody>
            <a:bodyPr wrap="square">
              <a:spAutoFit/>
            </a:bodyPr>
            <a:lstStyle/>
            <a:p>
              <a:pPr>
                <a:defRPr/>
              </a:pPr>
              <a:r>
                <a:rPr lang="en-GB" sz="1200" kern="0" dirty="0">
                  <a:solidFill>
                    <a:sysClr val="windowText" lastClr="000000"/>
                  </a:solidFill>
                  <a:latin typeface="Arial"/>
                </a:rPr>
                <a:t>ELT ≈ 65m</a:t>
              </a:r>
            </a:p>
          </p:txBody>
        </p:sp>
        <p:sp>
          <p:nvSpPr>
            <p:cNvPr id="16" name="TextBox 7">
              <a:extLst>
                <a:ext uri="{FF2B5EF4-FFF2-40B4-BE49-F238E27FC236}">
                  <a16:creationId xmlns:a16="http://schemas.microsoft.com/office/drawing/2014/main" id="{B266FFEA-B54B-11B7-425E-F4BEA621F39E}"/>
                </a:ext>
              </a:extLst>
            </p:cNvPr>
            <p:cNvSpPr txBox="1">
              <a:spLocks noChangeArrowheads="1"/>
            </p:cNvSpPr>
            <p:nvPr/>
          </p:nvSpPr>
          <p:spPr bwMode="auto">
            <a:xfrm>
              <a:off x="7622494" y="5690624"/>
              <a:ext cx="2825322" cy="642592"/>
            </a:xfrm>
            <a:prstGeom prst="rect">
              <a:avLst/>
            </a:prstGeom>
            <a:solidFill>
              <a:sysClr val="window" lastClr="FFFFFF">
                <a:lumMod val="85000"/>
              </a:sysClr>
            </a:solidFill>
            <a:ln w="9525">
              <a:noFill/>
              <a:miter lim="800000"/>
              <a:headEnd/>
              <a:tailEnd/>
            </a:ln>
          </p:spPr>
          <p:txBody>
            <a:bodyPr wrap="square">
              <a:spAutoFit/>
            </a:bodyPr>
            <a:lstStyle>
              <a:defPPr>
                <a:defRPr lang="en-US"/>
              </a:defPPr>
              <a:lvl1pPr>
                <a:defRPr sz="1600" i="1">
                  <a:latin typeface="+mn-lt"/>
                  <a:ea typeface="ＭＳ Ｐゴシック" pitchFamily="-108" charset="-128"/>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1" u="none" strike="noStrike" kern="0" cap="none" spc="0" normalizeH="0" baseline="0" noProof="0" dirty="0">
                  <a:ln>
                    <a:noFill/>
                  </a:ln>
                  <a:solidFill>
                    <a:sysClr val="windowText" lastClr="000000"/>
                  </a:solidFill>
                  <a:effectLst/>
                  <a:uLnTx/>
                  <a:uFillTx/>
                  <a:latin typeface="Arial"/>
                  <a:ea typeface="ＭＳ Ｐゴシック" pitchFamily="-108" charset="-128"/>
                </a:rPr>
                <a:t>Telescope foundation</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1" u="none" strike="noStrike" kern="0" cap="none" spc="0" normalizeH="0" baseline="0" noProof="0" dirty="0">
                  <a:ln>
                    <a:noFill/>
                  </a:ln>
                  <a:solidFill>
                    <a:sysClr val="windowText" lastClr="000000"/>
                  </a:solidFill>
                  <a:effectLst/>
                  <a:uLnTx/>
                  <a:uFillTx/>
                  <a:latin typeface="Arial"/>
                  <a:ea typeface="ＭＳ Ｐゴシック" pitchFamily="-108" charset="-128"/>
                </a:rPr>
                <a:t>at 3046 m above sea level</a:t>
              </a:r>
            </a:p>
          </p:txBody>
        </p:sp>
        <p:sp>
          <p:nvSpPr>
            <p:cNvPr id="17" name="TextBox 9">
              <a:extLst>
                <a:ext uri="{FF2B5EF4-FFF2-40B4-BE49-F238E27FC236}">
                  <a16:creationId xmlns:a16="http://schemas.microsoft.com/office/drawing/2014/main" id="{29D36928-AFE4-47B0-985F-32AA65158FFE}"/>
                </a:ext>
              </a:extLst>
            </p:cNvPr>
            <p:cNvSpPr txBox="1">
              <a:spLocks noChangeArrowheads="1"/>
            </p:cNvSpPr>
            <p:nvPr/>
          </p:nvSpPr>
          <p:spPr bwMode="auto">
            <a:xfrm>
              <a:off x="8205302" y="4389361"/>
              <a:ext cx="1803699" cy="584775"/>
            </a:xfrm>
            <a:prstGeom prst="rect">
              <a:avLst/>
            </a:prstGeom>
            <a:solidFill>
              <a:srgbClr val="FFFF00"/>
            </a:solidFill>
            <a:ln w="9525">
              <a:noFill/>
              <a:miter lim="800000"/>
              <a:headEnd/>
              <a:tailEnd/>
            </a:ln>
          </p:spPr>
          <p:txBody>
            <a:bodyPr wrap="none">
              <a:spAutoFit/>
            </a:bodyPr>
            <a:lstStyle>
              <a:defPPr>
                <a:defRPr lang="en-US"/>
              </a:defPPr>
              <a:lvl1pPr>
                <a:defRPr sz="1600" i="1">
                  <a:latin typeface="+mn-lt"/>
                  <a:ea typeface="ＭＳ Ｐゴシック" pitchFamily="-108" charset="-128"/>
                </a:defRPr>
              </a:lvl1pPr>
            </a:lstStyle>
            <a:p>
              <a:pPr>
                <a:defRPr/>
              </a:pPr>
              <a:r>
                <a:rPr lang="en-US" kern="0" dirty="0">
                  <a:solidFill>
                    <a:sysClr val="windowText" lastClr="000000"/>
                  </a:solidFill>
                  <a:latin typeface="Arial"/>
                </a:rPr>
                <a:t>Rotating Azimuth </a:t>
              </a:r>
            </a:p>
            <a:p>
              <a:pPr>
                <a:defRPr/>
              </a:pPr>
              <a:r>
                <a:rPr lang="en-US" kern="0" dirty="0">
                  <a:solidFill>
                    <a:sysClr val="windowText" lastClr="000000"/>
                  </a:solidFill>
                  <a:latin typeface="Arial"/>
                </a:rPr>
                <a:t>Structure</a:t>
              </a:r>
            </a:p>
          </p:txBody>
        </p:sp>
        <p:cxnSp>
          <p:nvCxnSpPr>
            <p:cNvPr id="18" name="Straight Arrow Connector 17">
              <a:extLst>
                <a:ext uri="{FF2B5EF4-FFF2-40B4-BE49-F238E27FC236}">
                  <a16:creationId xmlns:a16="http://schemas.microsoft.com/office/drawing/2014/main" id="{4B04FF50-9219-9E97-A313-47A57E56558E}"/>
                </a:ext>
              </a:extLst>
            </p:cNvPr>
            <p:cNvCxnSpPr/>
            <p:nvPr/>
          </p:nvCxnSpPr>
          <p:spPr>
            <a:xfrm flipV="1">
              <a:off x="5496001" y="5331512"/>
              <a:ext cx="618616" cy="576949"/>
            </a:xfrm>
            <a:prstGeom prst="straightConnector1">
              <a:avLst/>
            </a:prstGeom>
            <a:noFill/>
            <a:ln w="9525" cap="flat" cmpd="sng" algn="ctr">
              <a:solidFill>
                <a:srgbClr val="000000"/>
              </a:solidFill>
              <a:prstDash val="solid"/>
              <a:tailEnd type="arrow"/>
            </a:ln>
            <a:effectLst/>
          </p:spPr>
        </p:cxnSp>
        <p:sp>
          <p:nvSpPr>
            <p:cNvPr id="19" name="TextBox 18">
              <a:extLst>
                <a:ext uri="{FF2B5EF4-FFF2-40B4-BE49-F238E27FC236}">
                  <a16:creationId xmlns:a16="http://schemas.microsoft.com/office/drawing/2014/main" id="{B882BB1A-0C66-8C05-DFDE-206B6B7B5E28}"/>
                </a:ext>
              </a:extLst>
            </p:cNvPr>
            <p:cNvSpPr txBox="1">
              <a:spLocks noChangeArrowheads="1"/>
            </p:cNvSpPr>
            <p:nvPr/>
          </p:nvSpPr>
          <p:spPr bwMode="auto">
            <a:xfrm>
              <a:off x="9391396" y="4871149"/>
              <a:ext cx="1056421" cy="304386"/>
            </a:xfrm>
            <a:prstGeom prst="rect">
              <a:avLst/>
            </a:prstGeom>
            <a:solidFill>
              <a:srgbClr val="FFC000"/>
            </a:solidFill>
            <a:ln w="9525">
              <a:noFill/>
              <a:miter lim="800000"/>
              <a:headEnd/>
              <a:tailEnd/>
            </a:ln>
          </p:spPr>
          <p:txBody>
            <a:bodyPr wrap="square">
              <a:spAutoFit/>
            </a:bodyPr>
            <a:lstStyle/>
            <a:p>
              <a:pPr>
                <a:defRPr/>
              </a:pPr>
              <a:r>
                <a:rPr lang="en-GB" sz="1200" kern="0" dirty="0">
                  <a:solidFill>
                    <a:sysClr val="windowText" lastClr="000000"/>
                  </a:solidFill>
                  <a:latin typeface="Arial"/>
                </a:rPr>
                <a:t>AZ ≈ 11m</a:t>
              </a:r>
            </a:p>
          </p:txBody>
        </p:sp>
        <p:sp>
          <p:nvSpPr>
            <p:cNvPr id="20" name="TextBox 18">
              <a:extLst>
                <a:ext uri="{FF2B5EF4-FFF2-40B4-BE49-F238E27FC236}">
                  <a16:creationId xmlns:a16="http://schemas.microsoft.com/office/drawing/2014/main" id="{15FF4983-08B5-3DB6-8DB7-2ABCB669AD5C}"/>
                </a:ext>
              </a:extLst>
            </p:cNvPr>
            <p:cNvSpPr txBox="1">
              <a:spLocks noChangeArrowheads="1"/>
            </p:cNvSpPr>
            <p:nvPr/>
          </p:nvSpPr>
          <p:spPr bwMode="auto">
            <a:xfrm>
              <a:off x="9391396" y="3573840"/>
              <a:ext cx="1056421" cy="304386"/>
            </a:xfrm>
            <a:prstGeom prst="rect">
              <a:avLst/>
            </a:prstGeom>
            <a:solidFill>
              <a:srgbClr val="FFC000"/>
            </a:solidFill>
            <a:ln w="9525">
              <a:noFill/>
              <a:miter lim="800000"/>
              <a:headEnd/>
              <a:tailEnd/>
            </a:ln>
          </p:spPr>
          <p:txBody>
            <a:bodyPr wrap="square">
              <a:spAutoFit/>
            </a:bodyPr>
            <a:lstStyle/>
            <a:p>
              <a:pPr>
                <a:defRPr/>
              </a:pPr>
              <a:r>
                <a:rPr lang="en-GB" sz="1200" kern="0" dirty="0">
                  <a:solidFill>
                    <a:sysClr val="windowText" lastClr="000000"/>
                  </a:solidFill>
                  <a:latin typeface="Arial"/>
                </a:rPr>
                <a:t>NP ≈ 27m</a:t>
              </a:r>
            </a:p>
          </p:txBody>
        </p:sp>
        <p:pic>
          <p:nvPicPr>
            <p:cNvPr id="21" name="Picture 20">
              <a:extLst>
                <a:ext uri="{FF2B5EF4-FFF2-40B4-BE49-F238E27FC236}">
                  <a16:creationId xmlns:a16="http://schemas.microsoft.com/office/drawing/2014/main" id="{A45BF9EB-39AF-FA2E-8E51-D879CB5B011A}"/>
                </a:ext>
              </a:extLst>
            </p:cNvPr>
            <p:cNvPicPr>
              <a:picLocks noChangeAspect="1"/>
            </p:cNvPicPr>
            <p:nvPr/>
          </p:nvPicPr>
          <p:blipFill>
            <a:blip r:embed="rId4"/>
            <a:stretch>
              <a:fillRect/>
            </a:stretch>
          </p:blipFill>
          <p:spPr>
            <a:xfrm>
              <a:off x="2390387" y="4048127"/>
              <a:ext cx="1167976" cy="1505124"/>
            </a:xfrm>
            <a:prstGeom prst="rect">
              <a:avLst/>
            </a:prstGeom>
          </p:spPr>
        </p:pic>
        <p:pic>
          <p:nvPicPr>
            <p:cNvPr id="22" name="Picture 21">
              <a:extLst>
                <a:ext uri="{FF2B5EF4-FFF2-40B4-BE49-F238E27FC236}">
                  <a16:creationId xmlns:a16="http://schemas.microsoft.com/office/drawing/2014/main" id="{0CAF73D2-29E9-8B6D-F143-4C81D5776C3C}"/>
                </a:ext>
              </a:extLst>
            </p:cNvPr>
            <p:cNvPicPr>
              <a:picLocks noChangeAspect="1"/>
            </p:cNvPicPr>
            <p:nvPr/>
          </p:nvPicPr>
          <p:blipFill rotWithShape="1">
            <a:blip r:embed="rId5"/>
            <a:srcRect t="9762" b="10238"/>
            <a:stretch/>
          </p:blipFill>
          <p:spPr>
            <a:xfrm>
              <a:off x="4663848" y="4339015"/>
              <a:ext cx="585973" cy="396000"/>
            </a:xfrm>
            <a:prstGeom prst="rect">
              <a:avLst/>
            </a:prstGeom>
          </p:spPr>
        </p:pic>
        <p:pic>
          <p:nvPicPr>
            <p:cNvPr id="23" name="Picture 22">
              <a:extLst>
                <a:ext uri="{FF2B5EF4-FFF2-40B4-BE49-F238E27FC236}">
                  <a16:creationId xmlns:a16="http://schemas.microsoft.com/office/drawing/2014/main" id="{77D26CC7-37A8-7C74-A220-F705292AFB56}"/>
                </a:ext>
              </a:extLst>
            </p:cNvPr>
            <p:cNvPicPr>
              <a:picLocks noChangeAspect="1"/>
            </p:cNvPicPr>
            <p:nvPr/>
          </p:nvPicPr>
          <p:blipFill>
            <a:blip r:embed="rId6"/>
            <a:stretch>
              <a:fillRect/>
            </a:stretch>
          </p:blipFill>
          <p:spPr>
            <a:xfrm>
              <a:off x="4205266" y="2667101"/>
              <a:ext cx="343881" cy="518641"/>
            </a:xfrm>
            <a:prstGeom prst="rect">
              <a:avLst/>
            </a:prstGeom>
          </p:spPr>
        </p:pic>
        <p:pic>
          <p:nvPicPr>
            <p:cNvPr id="24" name="Picture 23">
              <a:extLst>
                <a:ext uri="{FF2B5EF4-FFF2-40B4-BE49-F238E27FC236}">
                  <a16:creationId xmlns:a16="http://schemas.microsoft.com/office/drawing/2014/main" id="{5F7145EE-4E42-48D8-A478-F3ABE76B43B1}"/>
                </a:ext>
              </a:extLst>
            </p:cNvPr>
            <p:cNvPicPr>
              <a:picLocks noChangeAspect="1"/>
            </p:cNvPicPr>
            <p:nvPr/>
          </p:nvPicPr>
          <p:blipFill>
            <a:blip r:embed="rId6"/>
            <a:stretch>
              <a:fillRect/>
            </a:stretch>
          </p:blipFill>
          <p:spPr>
            <a:xfrm>
              <a:off x="6755938" y="3183469"/>
              <a:ext cx="343881" cy="518641"/>
            </a:xfrm>
            <a:prstGeom prst="rect">
              <a:avLst/>
            </a:prstGeom>
          </p:spPr>
        </p:pic>
        <p:sp>
          <p:nvSpPr>
            <p:cNvPr id="25" name="TextBox 9">
              <a:extLst>
                <a:ext uri="{FF2B5EF4-FFF2-40B4-BE49-F238E27FC236}">
                  <a16:creationId xmlns:a16="http://schemas.microsoft.com/office/drawing/2014/main" id="{307F8803-C231-97E3-D286-CCB6B86C3385}"/>
                </a:ext>
              </a:extLst>
            </p:cNvPr>
            <p:cNvSpPr txBox="1">
              <a:spLocks noChangeArrowheads="1"/>
            </p:cNvSpPr>
            <p:nvPr/>
          </p:nvSpPr>
          <p:spPr bwMode="auto">
            <a:xfrm>
              <a:off x="7641727" y="1876985"/>
              <a:ext cx="1661075" cy="642592"/>
            </a:xfrm>
            <a:prstGeom prst="rect">
              <a:avLst/>
            </a:prstGeom>
            <a:solidFill>
              <a:srgbClr val="1F6CB4">
                <a:lumMod val="40000"/>
                <a:lumOff val="60000"/>
              </a:srgbClr>
            </a:solidFill>
            <a:ln w="9525">
              <a:noFill/>
              <a:miter lim="800000"/>
              <a:headEnd/>
              <a:tailEnd/>
            </a:ln>
          </p:spPr>
          <p:txBody>
            <a:bodyPr wrap="square">
              <a:spAutoFit/>
            </a:bodyPr>
            <a:lstStyle>
              <a:defPPr>
                <a:defRPr lang="en-US"/>
              </a:defPPr>
              <a:lvl1pPr>
                <a:defRPr sz="1600" i="1">
                  <a:latin typeface="+mn-lt"/>
                  <a:ea typeface="ＭＳ Ｐゴシック" pitchFamily="-108" charset="-128"/>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1" u="none" strike="noStrike" kern="0" cap="none" spc="0" normalizeH="0" baseline="0" noProof="0" dirty="0">
                  <a:ln>
                    <a:noFill/>
                  </a:ln>
                  <a:solidFill>
                    <a:sysClr val="windowText" lastClr="000000"/>
                  </a:solidFill>
                  <a:effectLst/>
                  <a:uLnTx/>
                  <a:uFillTx/>
                  <a:latin typeface="Arial"/>
                  <a:ea typeface="ＭＳ Ｐゴシック" pitchFamily="-108" charset="-128"/>
                </a:rPr>
                <a:t>Tilting Altitude</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1" u="none" strike="noStrike" kern="0" cap="none" spc="0" normalizeH="0" baseline="0" noProof="0" dirty="0">
                  <a:ln>
                    <a:noFill/>
                  </a:ln>
                  <a:solidFill>
                    <a:sysClr val="windowText" lastClr="000000"/>
                  </a:solidFill>
                  <a:effectLst/>
                  <a:uLnTx/>
                  <a:uFillTx/>
                  <a:latin typeface="Arial"/>
                  <a:ea typeface="ＭＳ Ｐゴシック" pitchFamily="-108" charset="-128"/>
                </a:rPr>
                <a:t>Structure</a:t>
              </a:r>
            </a:p>
          </p:txBody>
        </p:sp>
        <p:cxnSp>
          <p:nvCxnSpPr>
            <p:cNvPr id="26" name="Connector: Elbow 25">
              <a:extLst>
                <a:ext uri="{FF2B5EF4-FFF2-40B4-BE49-F238E27FC236}">
                  <a16:creationId xmlns:a16="http://schemas.microsoft.com/office/drawing/2014/main" id="{3B600812-9D3D-A650-EE4B-EA746B4AD2E8}"/>
                </a:ext>
              </a:extLst>
            </p:cNvPr>
            <p:cNvCxnSpPr>
              <a:cxnSpLocks/>
            </p:cNvCxnSpPr>
            <p:nvPr/>
          </p:nvCxnSpPr>
          <p:spPr bwMode="auto">
            <a:xfrm flipV="1">
              <a:off x="3223845" y="4537016"/>
              <a:ext cx="1120619" cy="611132"/>
            </a:xfrm>
            <a:prstGeom prst="bentConnector3">
              <a:avLst>
                <a:gd name="adj1" fmla="val 34046"/>
              </a:avLst>
            </a:prstGeom>
            <a:solidFill>
              <a:srgbClr val="3A6CB4"/>
            </a:solidFill>
            <a:ln w="38100" cap="flat" cmpd="sng" algn="ctr">
              <a:solidFill>
                <a:srgbClr val="FF0000"/>
              </a:solidFill>
              <a:prstDash val="solid"/>
              <a:round/>
              <a:headEnd type="none" w="med" len="med"/>
              <a:tailEnd type="triangle"/>
            </a:ln>
            <a:effectLst/>
          </p:spPr>
        </p:cxnSp>
        <p:cxnSp>
          <p:nvCxnSpPr>
            <p:cNvPr id="27" name="Connector: Elbow 26">
              <a:extLst>
                <a:ext uri="{FF2B5EF4-FFF2-40B4-BE49-F238E27FC236}">
                  <a16:creationId xmlns:a16="http://schemas.microsoft.com/office/drawing/2014/main" id="{397887C5-0CF6-A607-B419-DBB0DC32C27B}"/>
                </a:ext>
              </a:extLst>
            </p:cNvPr>
            <p:cNvCxnSpPr>
              <a:cxnSpLocks/>
              <a:stCxn id="22" idx="3"/>
              <a:endCxn id="24" idx="1"/>
            </p:cNvCxnSpPr>
            <p:nvPr/>
          </p:nvCxnSpPr>
          <p:spPr bwMode="auto">
            <a:xfrm flipV="1">
              <a:off x="5249821" y="3442789"/>
              <a:ext cx="1506117" cy="1094226"/>
            </a:xfrm>
            <a:prstGeom prst="bentConnector3">
              <a:avLst>
                <a:gd name="adj1" fmla="val 50000"/>
              </a:avLst>
            </a:prstGeom>
            <a:solidFill>
              <a:srgbClr val="3A6CB4"/>
            </a:solidFill>
            <a:ln w="38100" cap="flat" cmpd="sng" algn="ctr">
              <a:solidFill>
                <a:srgbClr val="FF0000"/>
              </a:solidFill>
              <a:prstDash val="solid"/>
              <a:round/>
              <a:headEnd type="none" w="med" len="med"/>
              <a:tailEnd type="triangle"/>
            </a:ln>
            <a:effectLst/>
          </p:spPr>
        </p:cxnSp>
        <p:cxnSp>
          <p:nvCxnSpPr>
            <p:cNvPr id="28" name="Connector: Elbow 27">
              <a:extLst>
                <a:ext uri="{FF2B5EF4-FFF2-40B4-BE49-F238E27FC236}">
                  <a16:creationId xmlns:a16="http://schemas.microsoft.com/office/drawing/2014/main" id="{C45D5943-2738-686F-1858-98B683CACDC8}"/>
                </a:ext>
              </a:extLst>
            </p:cNvPr>
            <p:cNvCxnSpPr>
              <a:cxnSpLocks/>
              <a:endCxn id="23" idx="3"/>
            </p:cNvCxnSpPr>
            <p:nvPr/>
          </p:nvCxnSpPr>
          <p:spPr bwMode="auto">
            <a:xfrm rot="16200000" flipV="1">
              <a:off x="4022711" y="3452858"/>
              <a:ext cx="1334214" cy="281341"/>
            </a:xfrm>
            <a:prstGeom prst="bentConnector2">
              <a:avLst/>
            </a:prstGeom>
            <a:solidFill>
              <a:srgbClr val="3A6CB4"/>
            </a:solidFill>
            <a:ln w="38100" cap="flat" cmpd="sng" algn="ctr">
              <a:solidFill>
                <a:srgbClr val="FF0000"/>
              </a:solidFill>
              <a:prstDash val="solid"/>
              <a:round/>
              <a:headEnd type="none" w="med" len="med"/>
              <a:tailEnd type="triangle"/>
            </a:ln>
            <a:effectLst/>
          </p:spPr>
        </p:cxnSp>
        <p:pic>
          <p:nvPicPr>
            <p:cNvPr id="29" name="Picture 28">
              <a:extLst>
                <a:ext uri="{FF2B5EF4-FFF2-40B4-BE49-F238E27FC236}">
                  <a16:creationId xmlns:a16="http://schemas.microsoft.com/office/drawing/2014/main" id="{F2C3AA71-5699-2F47-2CE2-1C1082217071}"/>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828651" y="4643667"/>
              <a:ext cx="473068" cy="444479"/>
            </a:xfrm>
            <a:prstGeom prst="rect">
              <a:avLst/>
            </a:prstGeom>
            <a:noFill/>
            <a:ln>
              <a:noFill/>
            </a:ln>
          </p:spPr>
        </p:pic>
        <p:cxnSp>
          <p:nvCxnSpPr>
            <p:cNvPr id="30" name="Connector: Elbow 29">
              <a:extLst>
                <a:ext uri="{FF2B5EF4-FFF2-40B4-BE49-F238E27FC236}">
                  <a16:creationId xmlns:a16="http://schemas.microsoft.com/office/drawing/2014/main" id="{32110862-ABFF-E2F5-940F-F741D4A045DC}"/>
                </a:ext>
              </a:extLst>
            </p:cNvPr>
            <p:cNvCxnSpPr>
              <a:cxnSpLocks/>
            </p:cNvCxnSpPr>
            <p:nvPr/>
          </p:nvCxnSpPr>
          <p:spPr bwMode="auto">
            <a:xfrm flipV="1">
              <a:off x="7558043" y="3390335"/>
              <a:ext cx="437071" cy="195260"/>
            </a:xfrm>
            <a:prstGeom prst="bentConnector3">
              <a:avLst>
                <a:gd name="adj1" fmla="val 50000"/>
              </a:avLst>
            </a:prstGeom>
            <a:solidFill>
              <a:srgbClr val="3A6CB4"/>
            </a:solidFill>
            <a:ln w="38100" cap="flat" cmpd="sng" algn="ctr">
              <a:solidFill>
                <a:srgbClr val="FF0000"/>
              </a:solidFill>
              <a:prstDash val="solid"/>
              <a:round/>
              <a:headEnd type="none" w="med" len="med"/>
              <a:tailEnd type="triangle"/>
            </a:ln>
            <a:effectLst/>
          </p:spPr>
        </p:cxnSp>
        <p:cxnSp>
          <p:nvCxnSpPr>
            <p:cNvPr id="31" name="Connector: Elbow 30">
              <a:extLst>
                <a:ext uri="{FF2B5EF4-FFF2-40B4-BE49-F238E27FC236}">
                  <a16:creationId xmlns:a16="http://schemas.microsoft.com/office/drawing/2014/main" id="{F75BB7CF-20FD-2AB9-86F4-3FC28F37FD38}"/>
                </a:ext>
              </a:extLst>
            </p:cNvPr>
            <p:cNvCxnSpPr>
              <a:cxnSpLocks/>
            </p:cNvCxnSpPr>
            <p:nvPr/>
          </p:nvCxnSpPr>
          <p:spPr bwMode="auto">
            <a:xfrm flipV="1">
              <a:off x="6295532" y="3692247"/>
              <a:ext cx="1673062" cy="1197094"/>
            </a:xfrm>
            <a:prstGeom prst="bentConnector3">
              <a:avLst>
                <a:gd name="adj1" fmla="val 80122"/>
              </a:avLst>
            </a:prstGeom>
            <a:solidFill>
              <a:srgbClr val="3A6CB4"/>
            </a:solidFill>
            <a:ln w="38100" cap="flat" cmpd="sng" algn="ctr">
              <a:solidFill>
                <a:srgbClr val="F79646">
                  <a:lumMod val="75000"/>
                </a:srgbClr>
              </a:solidFill>
              <a:prstDash val="solid"/>
              <a:round/>
              <a:headEnd type="none" w="med" len="med"/>
              <a:tailEnd type="triangle"/>
            </a:ln>
            <a:effectLst/>
          </p:spPr>
        </p:cxnSp>
        <p:pic>
          <p:nvPicPr>
            <p:cNvPr id="32" name="Picture 31">
              <a:extLst>
                <a:ext uri="{FF2B5EF4-FFF2-40B4-BE49-F238E27FC236}">
                  <a16:creationId xmlns:a16="http://schemas.microsoft.com/office/drawing/2014/main" id="{819D285F-0D51-1A92-89A6-B8BCD9621DDE}"/>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353948" y="4643668"/>
              <a:ext cx="473068" cy="444479"/>
            </a:xfrm>
            <a:prstGeom prst="rect">
              <a:avLst/>
            </a:prstGeom>
            <a:noFill/>
            <a:ln>
              <a:noFill/>
            </a:ln>
          </p:spPr>
        </p:pic>
        <p:sp>
          <p:nvSpPr>
            <p:cNvPr id="33" name="TextBox 32">
              <a:extLst>
                <a:ext uri="{FF2B5EF4-FFF2-40B4-BE49-F238E27FC236}">
                  <a16:creationId xmlns:a16="http://schemas.microsoft.com/office/drawing/2014/main" id="{E49D2116-AC48-D0FA-4CC9-AAF95B779AFD}"/>
                </a:ext>
              </a:extLst>
            </p:cNvPr>
            <p:cNvSpPr txBox="1"/>
            <p:nvPr/>
          </p:nvSpPr>
          <p:spPr>
            <a:xfrm>
              <a:off x="1658866" y="5543068"/>
              <a:ext cx="1776836" cy="50731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square" rtlCol="0">
              <a:spAutoFit/>
            </a:bodyPr>
            <a:lstStyle>
              <a:defPPr>
                <a:defRPr lang="en-US"/>
              </a:defPPr>
              <a:lvl1pPr>
                <a:defRPr sz="1200"/>
              </a:lvl1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white"/>
                  </a:solidFill>
                  <a:effectLst/>
                  <a:uLnTx/>
                  <a:uFillTx/>
                  <a:latin typeface="Arial"/>
                  <a:ea typeface="+mn-ea"/>
                  <a:cs typeface="+mn-cs"/>
                </a:rPr>
                <a:t>Outdoor LIN storage tank 42 m</a:t>
              </a:r>
              <a:r>
                <a:rPr kumimoji="0" lang="en-US" sz="1200" b="0" i="0" u="none" strike="noStrike" kern="0" cap="none" spc="0" normalizeH="0" baseline="30000" noProof="0" dirty="0">
                  <a:ln>
                    <a:noFill/>
                  </a:ln>
                  <a:solidFill>
                    <a:prstClr val="white"/>
                  </a:solidFill>
                  <a:effectLst/>
                  <a:uLnTx/>
                  <a:uFillTx/>
                  <a:latin typeface="Arial"/>
                  <a:ea typeface="+mn-ea"/>
                  <a:cs typeface="+mn-cs"/>
                </a:rPr>
                <a:t>3</a:t>
              </a:r>
              <a:endParaRPr kumimoji="0" lang="en-GB" sz="1200" b="0" i="0" u="none" strike="noStrike" kern="0" cap="none" spc="0" normalizeH="0" baseline="30000" noProof="0" dirty="0">
                <a:ln>
                  <a:noFill/>
                </a:ln>
                <a:solidFill>
                  <a:prstClr val="white"/>
                </a:solidFill>
                <a:effectLst/>
                <a:uLnTx/>
                <a:uFillTx/>
                <a:latin typeface="Arial"/>
                <a:ea typeface="+mn-ea"/>
                <a:cs typeface="+mn-cs"/>
              </a:endParaRPr>
            </a:p>
          </p:txBody>
        </p:sp>
        <p:sp>
          <p:nvSpPr>
            <p:cNvPr id="34" name="TextBox 33">
              <a:extLst>
                <a:ext uri="{FF2B5EF4-FFF2-40B4-BE49-F238E27FC236}">
                  <a16:creationId xmlns:a16="http://schemas.microsoft.com/office/drawing/2014/main" id="{CA751545-0EC3-97A2-A7BF-A4890EECDB52}"/>
                </a:ext>
              </a:extLst>
            </p:cNvPr>
            <p:cNvSpPr txBox="1"/>
            <p:nvPr/>
          </p:nvSpPr>
          <p:spPr>
            <a:xfrm>
              <a:off x="5829198" y="5262964"/>
              <a:ext cx="1727305" cy="909865"/>
            </a:xfrm>
            <a:prstGeom prst="rect">
              <a:avLst/>
            </a:prstGeom>
            <a:gradFill rotWithShape="1">
              <a:gsLst>
                <a:gs pos="0">
                  <a:srgbClr val="F79646">
                    <a:shade val="51000"/>
                    <a:satMod val="130000"/>
                  </a:srgbClr>
                </a:gs>
                <a:gs pos="80000">
                  <a:srgbClr val="F79646">
                    <a:shade val="93000"/>
                    <a:satMod val="130000"/>
                  </a:srgbClr>
                </a:gs>
                <a:gs pos="100000">
                  <a:srgbClr val="F79646">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square" rtlCol="0">
              <a:spAutoFit/>
            </a:bodyPr>
            <a:lstStyle>
              <a:defPPr>
                <a:defRPr lang="en-US"/>
              </a:defPPr>
              <a:lvl1pPr>
                <a:defRPr sz="1200">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white"/>
                  </a:solidFill>
                  <a:effectLst/>
                  <a:uLnTx/>
                  <a:uFillTx/>
                  <a:latin typeface="Arial"/>
                  <a:ea typeface="+mn-ea"/>
                  <a:cs typeface="+mn-cs"/>
                </a:rPr>
                <a:t>He gas compressors</a:t>
              </a:r>
            </a:p>
            <a:p>
              <a:pPr marL="0" marR="0" lvl="0" indent="0" defTabSz="4572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white"/>
                  </a:solidFill>
                  <a:effectLst/>
                  <a:uLnTx/>
                  <a:uFillTx/>
                  <a:latin typeface="Arial"/>
                  <a:ea typeface="+mn-ea"/>
                  <a:cs typeface="+mn-cs"/>
                </a:rPr>
                <a:t>for cryo-coolers (2x12)</a:t>
              </a:r>
            </a:p>
          </p:txBody>
        </p:sp>
        <p:sp>
          <p:nvSpPr>
            <p:cNvPr id="35" name="Arrow: Curved Up 90">
              <a:extLst>
                <a:ext uri="{FF2B5EF4-FFF2-40B4-BE49-F238E27FC236}">
                  <a16:creationId xmlns:a16="http://schemas.microsoft.com/office/drawing/2014/main" id="{A9D76860-116A-CE3E-487E-48A5FC6F03BF}"/>
                </a:ext>
              </a:extLst>
            </p:cNvPr>
            <p:cNvSpPr/>
            <p:nvPr/>
          </p:nvSpPr>
          <p:spPr bwMode="auto">
            <a:xfrm>
              <a:off x="4450365" y="4513836"/>
              <a:ext cx="3817425" cy="731538"/>
            </a:xfrm>
            <a:custGeom>
              <a:avLst/>
              <a:gdLst>
                <a:gd name="connsiteX0" fmla="*/ 2684985 w 2867865"/>
                <a:gd name="connsiteY0" fmla="*/ 0 h 731520"/>
                <a:gd name="connsiteX1" fmla="*/ 2826687 w 2867865"/>
                <a:gd name="connsiteY1" fmla="*/ 182880 h 731520"/>
                <a:gd name="connsiteX2" fmla="*/ 2735247 w 2867865"/>
                <a:gd name="connsiteY2" fmla="*/ 182880 h 731520"/>
                <a:gd name="connsiteX3" fmla="*/ 1388212 w 2867865"/>
                <a:gd name="connsiteY3" fmla="*/ 729699 h 731520"/>
                <a:gd name="connsiteX4" fmla="*/ 2552367 w 2867865"/>
                <a:gd name="connsiteY4" fmla="*/ 182880 h 731520"/>
                <a:gd name="connsiteX5" fmla="*/ 2460927 w 2867865"/>
                <a:gd name="connsiteY5" fmla="*/ 182880 h 731520"/>
                <a:gd name="connsiteX6" fmla="*/ 2684985 w 2867865"/>
                <a:gd name="connsiteY6" fmla="*/ 0 h 731520"/>
                <a:gd name="connsiteX0" fmla="*/ 1296773 w 2867865"/>
                <a:gd name="connsiteY0" fmla="*/ 731520 h 731520"/>
                <a:gd name="connsiteX1" fmla="*/ 0 w 2867865"/>
                <a:gd name="connsiteY1" fmla="*/ 0 h 731520"/>
                <a:gd name="connsiteX2" fmla="*/ 182880 w 2867865"/>
                <a:gd name="connsiteY2" fmla="*/ 0 h 731520"/>
                <a:gd name="connsiteX3" fmla="*/ 1479653 w 2867865"/>
                <a:gd name="connsiteY3" fmla="*/ 731520 h 731520"/>
                <a:gd name="connsiteX4" fmla="*/ 1296773 w 2867865"/>
                <a:gd name="connsiteY4" fmla="*/ 731520 h 731520"/>
                <a:gd name="connsiteX0" fmla="*/ 1388213 w 2867865"/>
                <a:gd name="connsiteY0" fmla="*/ 729699 h 731520"/>
                <a:gd name="connsiteX1" fmla="*/ 2552368 w 2867865"/>
                <a:gd name="connsiteY1" fmla="*/ 182880 h 731520"/>
                <a:gd name="connsiteX2" fmla="*/ 2460927 w 2867865"/>
                <a:gd name="connsiteY2" fmla="*/ 182880 h 731520"/>
                <a:gd name="connsiteX3" fmla="*/ 2684985 w 2867865"/>
                <a:gd name="connsiteY3" fmla="*/ 0 h 731520"/>
                <a:gd name="connsiteX4" fmla="*/ 2826687 w 2867865"/>
                <a:gd name="connsiteY4" fmla="*/ 182880 h 731520"/>
                <a:gd name="connsiteX5" fmla="*/ 2735247 w 2867865"/>
                <a:gd name="connsiteY5" fmla="*/ 182880 h 731520"/>
                <a:gd name="connsiteX6" fmla="*/ 1479652 w 2867865"/>
                <a:gd name="connsiteY6" fmla="*/ 731520 h 731520"/>
                <a:gd name="connsiteX7" fmla="*/ 1296773 w 2867865"/>
                <a:gd name="connsiteY7" fmla="*/ 731520 h 731520"/>
                <a:gd name="connsiteX8" fmla="*/ 0 w 2867865"/>
                <a:gd name="connsiteY8" fmla="*/ 0 h 731520"/>
                <a:gd name="connsiteX9" fmla="*/ 182880 w 2867865"/>
                <a:gd name="connsiteY9" fmla="*/ 0 h 731520"/>
                <a:gd name="connsiteX10" fmla="*/ 1479653 w 2867865"/>
                <a:gd name="connsiteY10" fmla="*/ 731520 h 731520"/>
                <a:gd name="connsiteX0" fmla="*/ 2684985 w 2826687"/>
                <a:gd name="connsiteY0" fmla="*/ 0 h 731538"/>
                <a:gd name="connsiteX1" fmla="*/ 2826687 w 2826687"/>
                <a:gd name="connsiteY1" fmla="*/ 182880 h 731538"/>
                <a:gd name="connsiteX2" fmla="*/ 2735247 w 2826687"/>
                <a:gd name="connsiteY2" fmla="*/ 182880 h 731538"/>
                <a:gd name="connsiteX3" fmla="*/ 1388212 w 2826687"/>
                <a:gd name="connsiteY3" fmla="*/ 729699 h 731538"/>
                <a:gd name="connsiteX4" fmla="*/ 2552367 w 2826687"/>
                <a:gd name="connsiteY4" fmla="*/ 182880 h 731538"/>
                <a:gd name="connsiteX5" fmla="*/ 2460927 w 2826687"/>
                <a:gd name="connsiteY5" fmla="*/ 182880 h 731538"/>
                <a:gd name="connsiteX6" fmla="*/ 2684985 w 2826687"/>
                <a:gd name="connsiteY6" fmla="*/ 0 h 731538"/>
                <a:gd name="connsiteX0" fmla="*/ 1296773 w 2826687"/>
                <a:gd name="connsiteY0" fmla="*/ 731520 h 731538"/>
                <a:gd name="connsiteX1" fmla="*/ 0 w 2826687"/>
                <a:gd name="connsiteY1" fmla="*/ 0 h 731538"/>
                <a:gd name="connsiteX2" fmla="*/ 182880 w 2826687"/>
                <a:gd name="connsiteY2" fmla="*/ 0 h 731538"/>
                <a:gd name="connsiteX3" fmla="*/ 1479653 w 2826687"/>
                <a:gd name="connsiteY3" fmla="*/ 731520 h 731538"/>
                <a:gd name="connsiteX4" fmla="*/ 1296773 w 2826687"/>
                <a:gd name="connsiteY4" fmla="*/ 731520 h 731538"/>
                <a:gd name="connsiteX0" fmla="*/ 1388213 w 2826687"/>
                <a:gd name="connsiteY0" fmla="*/ 729699 h 731538"/>
                <a:gd name="connsiteX1" fmla="*/ 2552368 w 2826687"/>
                <a:gd name="connsiteY1" fmla="*/ 182880 h 731538"/>
                <a:gd name="connsiteX2" fmla="*/ 2460927 w 2826687"/>
                <a:gd name="connsiteY2" fmla="*/ 182880 h 731538"/>
                <a:gd name="connsiteX3" fmla="*/ 2684985 w 2826687"/>
                <a:gd name="connsiteY3" fmla="*/ 0 h 731538"/>
                <a:gd name="connsiteX4" fmla="*/ 2826687 w 2826687"/>
                <a:gd name="connsiteY4" fmla="*/ 182880 h 731538"/>
                <a:gd name="connsiteX5" fmla="*/ 2735247 w 2826687"/>
                <a:gd name="connsiteY5" fmla="*/ 182880 h 731538"/>
                <a:gd name="connsiteX6" fmla="*/ 1479652 w 2826687"/>
                <a:gd name="connsiteY6" fmla="*/ 731520 h 731538"/>
                <a:gd name="connsiteX7" fmla="*/ 1296773 w 2826687"/>
                <a:gd name="connsiteY7" fmla="*/ 731520 h 731538"/>
                <a:gd name="connsiteX8" fmla="*/ 0 w 2826687"/>
                <a:gd name="connsiteY8" fmla="*/ 0 h 731538"/>
                <a:gd name="connsiteX9" fmla="*/ 39042 w 2826687"/>
                <a:gd name="connsiteY9" fmla="*/ 15411 h 731538"/>
                <a:gd name="connsiteX10" fmla="*/ 1479653 w 2826687"/>
                <a:gd name="connsiteY10" fmla="*/ 731520 h 731538"/>
                <a:gd name="connsiteX0" fmla="*/ 2684985 w 2826687"/>
                <a:gd name="connsiteY0" fmla="*/ 0 h 731538"/>
                <a:gd name="connsiteX1" fmla="*/ 2826687 w 2826687"/>
                <a:gd name="connsiteY1" fmla="*/ 182880 h 731538"/>
                <a:gd name="connsiteX2" fmla="*/ 2735247 w 2826687"/>
                <a:gd name="connsiteY2" fmla="*/ 182880 h 731538"/>
                <a:gd name="connsiteX3" fmla="*/ 1388212 w 2826687"/>
                <a:gd name="connsiteY3" fmla="*/ 729699 h 731538"/>
                <a:gd name="connsiteX4" fmla="*/ 2552367 w 2826687"/>
                <a:gd name="connsiteY4" fmla="*/ 182880 h 731538"/>
                <a:gd name="connsiteX5" fmla="*/ 2460927 w 2826687"/>
                <a:gd name="connsiteY5" fmla="*/ 182880 h 731538"/>
                <a:gd name="connsiteX6" fmla="*/ 2684985 w 2826687"/>
                <a:gd name="connsiteY6" fmla="*/ 0 h 731538"/>
                <a:gd name="connsiteX0" fmla="*/ 1296773 w 2826687"/>
                <a:gd name="connsiteY0" fmla="*/ 731520 h 731538"/>
                <a:gd name="connsiteX1" fmla="*/ 0 w 2826687"/>
                <a:gd name="connsiteY1" fmla="*/ 0 h 731538"/>
                <a:gd name="connsiteX2" fmla="*/ 182880 w 2826687"/>
                <a:gd name="connsiteY2" fmla="*/ 0 h 731538"/>
                <a:gd name="connsiteX3" fmla="*/ 1479653 w 2826687"/>
                <a:gd name="connsiteY3" fmla="*/ 731520 h 731538"/>
                <a:gd name="connsiteX4" fmla="*/ 1296773 w 2826687"/>
                <a:gd name="connsiteY4" fmla="*/ 731520 h 731538"/>
                <a:gd name="connsiteX0" fmla="*/ 1388213 w 2826687"/>
                <a:gd name="connsiteY0" fmla="*/ 729699 h 731538"/>
                <a:gd name="connsiteX1" fmla="*/ 2639698 w 2826687"/>
                <a:gd name="connsiteY1" fmla="*/ 182880 h 731538"/>
                <a:gd name="connsiteX2" fmla="*/ 2460927 w 2826687"/>
                <a:gd name="connsiteY2" fmla="*/ 182880 h 731538"/>
                <a:gd name="connsiteX3" fmla="*/ 2684985 w 2826687"/>
                <a:gd name="connsiteY3" fmla="*/ 0 h 731538"/>
                <a:gd name="connsiteX4" fmla="*/ 2826687 w 2826687"/>
                <a:gd name="connsiteY4" fmla="*/ 182880 h 731538"/>
                <a:gd name="connsiteX5" fmla="*/ 2735247 w 2826687"/>
                <a:gd name="connsiteY5" fmla="*/ 182880 h 731538"/>
                <a:gd name="connsiteX6" fmla="*/ 1479652 w 2826687"/>
                <a:gd name="connsiteY6" fmla="*/ 731520 h 731538"/>
                <a:gd name="connsiteX7" fmla="*/ 1296773 w 2826687"/>
                <a:gd name="connsiteY7" fmla="*/ 731520 h 731538"/>
                <a:gd name="connsiteX8" fmla="*/ 0 w 2826687"/>
                <a:gd name="connsiteY8" fmla="*/ 0 h 731538"/>
                <a:gd name="connsiteX9" fmla="*/ 39042 w 2826687"/>
                <a:gd name="connsiteY9" fmla="*/ 15411 h 731538"/>
                <a:gd name="connsiteX10" fmla="*/ 1479653 w 2826687"/>
                <a:gd name="connsiteY10" fmla="*/ 731520 h 731538"/>
                <a:gd name="connsiteX0" fmla="*/ 2684985 w 2826687"/>
                <a:gd name="connsiteY0" fmla="*/ 0 h 731538"/>
                <a:gd name="connsiteX1" fmla="*/ 2826687 w 2826687"/>
                <a:gd name="connsiteY1" fmla="*/ 182880 h 731538"/>
                <a:gd name="connsiteX2" fmla="*/ 2735247 w 2826687"/>
                <a:gd name="connsiteY2" fmla="*/ 182880 h 731538"/>
                <a:gd name="connsiteX3" fmla="*/ 1388212 w 2826687"/>
                <a:gd name="connsiteY3" fmla="*/ 729699 h 731538"/>
                <a:gd name="connsiteX4" fmla="*/ 2552367 w 2826687"/>
                <a:gd name="connsiteY4" fmla="*/ 182880 h 731538"/>
                <a:gd name="connsiteX5" fmla="*/ 2460927 w 2826687"/>
                <a:gd name="connsiteY5" fmla="*/ 182880 h 731538"/>
                <a:gd name="connsiteX6" fmla="*/ 2684985 w 2826687"/>
                <a:gd name="connsiteY6" fmla="*/ 0 h 731538"/>
                <a:gd name="connsiteX0" fmla="*/ 1296773 w 2826687"/>
                <a:gd name="connsiteY0" fmla="*/ 731520 h 731538"/>
                <a:gd name="connsiteX1" fmla="*/ 0 w 2826687"/>
                <a:gd name="connsiteY1" fmla="*/ 0 h 731538"/>
                <a:gd name="connsiteX2" fmla="*/ 182880 w 2826687"/>
                <a:gd name="connsiteY2" fmla="*/ 0 h 731538"/>
                <a:gd name="connsiteX3" fmla="*/ 1479653 w 2826687"/>
                <a:gd name="connsiteY3" fmla="*/ 731520 h 731538"/>
                <a:gd name="connsiteX4" fmla="*/ 1296773 w 2826687"/>
                <a:gd name="connsiteY4" fmla="*/ 731520 h 731538"/>
                <a:gd name="connsiteX0" fmla="*/ 1388213 w 2826687"/>
                <a:gd name="connsiteY0" fmla="*/ 729699 h 731538"/>
                <a:gd name="connsiteX1" fmla="*/ 2639698 w 2826687"/>
                <a:gd name="connsiteY1" fmla="*/ 182880 h 731538"/>
                <a:gd name="connsiteX2" fmla="*/ 2460927 w 2826687"/>
                <a:gd name="connsiteY2" fmla="*/ 182880 h 731538"/>
                <a:gd name="connsiteX3" fmla="*/ 2684985 w 2826687"/>
                <a:gd name="connsiteY3" fmla="*/ 0 h 731538"/>
                <a:gd name="connsiteX4" fmla="*/ 2826687 w 2826687"/>
                <a:gd name="connsiteY4" fmla="*/ 182880 h 731538"/>
                <a:gd name="connsiteX5" fmla="*/ 2673602 w 2826687"/>
                <a:gd name="connsiteY5" fmla="*/ 177743 h 731538"/>
                <a:gd name="connsiteX6" fmla="*/ 1479652 w 2826687"/>
                <a:gd name="connsiteY6" fmla="*/ 731520 h 731538"/>
                <a:gd name="connsiteX7" fmla="*/ 1296773 w 2826687"/>
                <a:gd name="connsiteY7" fmla="*/ 731520 h 731538"/>
                <a:gd name="connsiteX8" fmla="*/ 0 w 2826687"/>
                <a:gd name="connsiteY8" fmla="*/ 0 h 731538"/>
                <a:gd name="connsiteX9" fmla="*/ 39042 w 2826687"/>
                <a:gd name="connsiteY9" fmla="*/ 15411 h 731538"/>
                <a:gd name="connsiteX10" fmla="*/ 1479653 w 2826687"/>
                <a:gd name="connsiteY10" fmla="*/ 731520 h 731538"/>
                <a:gd name="connsiteX0" fmla="*/ 2684985 w 2826687"/>
                <a:gd name="connsiteY0" fmla="*/ 0 h 731538"/>
                <a:gd name="connsiteX1" fmla="*/ 2826687 w 2826687"/>
                <a:gd name="connsiteY1" fmla="*/ 182880 h 731538"/>
                <a:gd name="connsiteX2" fmla="*/ 2735247 w 2826687"/>
                <a:gd name="connsiteY2" fmla="*/ 182880 h 731538"/>
                <a:gd name="connsiteX3" fmla="*/ 1388212 w 2826687"/>
                <a:gd name="connsiteY3" fmla="*/ 729699 h 731538"/>
                <a:gd name="connsiteX4" fmla="*/ 2552367 w 2826687"/>
                <a:gd name="connsiteY4" fmla="*/ 182880 h 731538"/>
                <a:gd name="connsiteX5" fmla="*/ 2460927 w 2826687"/>
                <a:gd name="connsiteY5" fmla="*/ 182880 h 731538"/>
                <a:gd name="connsiteX6" fmla="*/ 2684985 w 2826687"/>
                <a:gd name="connsiteY6" fmla="*/ 0 h 731538"/>
                <a:gd name="connsiteX0" fmla="*/ 1296773 w 2826687"/>
                <a:gd name="connsiteY0" fmla="*/ 731520 h 731538"/>
                <a:gd name="connsiteX1" fmla="*/ 0 w 2826687"/>
                <a:gd name="connsiteY1" fmla="*/ 0 h 731538"/>
                <a:gd name="connsiteX2" fmla="*/ 182880 w 2826687"/>
                <a:gd name="connsiteY2" fmla="*/ 0 h 731538"/>
                <a:gd name="connsiteX3" fmla="*/ 1479653 w 2826687"/>
                <a:gd name="connsiteY3" fmla="*/ 731520 h 731538"/>
                <a:gd name="connsiteX4" fmla="*/ 1296773 w 2826687"/>
                <a:gd name="connsiteY4" fmla="*/ 731520 h 731538"/>
                <a:gd name="connsiteX0" fmla="*/ 1388213 w 2826687"/>
                <a:gd name="connsiteY0" fmla="*/ 729699 h 731538"/>
                <a:gd name="connsiteX1" fmla="*/ 2639698 w 2826687"/>
                <a:gd name="connsiteY1" fmla="*/ 182880 h 731538"/>
                <a:gd name="connsiteX2" fmla="*/ 2460927 w 2826687"/>
                <a:gd name="connsiteY2" fmla="*/ 182880 h 731538"/>
                <a:gd name="connsiteX3" fmla="*/ 2684985 w 2826687"/>
                <a:gd name="connsiteY3" fmla="*/ 0 h 731538"/>
                <a:gd name="connsiteX4" fmla="*/ 2780454 w 2826687"/>
                <a:gd name="connsiteY4" fmla="*/ 182880 h 731538"/>
                <a:gd name="connsiteX5" fmla="*/ 2673602 w 2826687"/>
                <a:gd name="connsiteY5" fmla="*/ 177743 h 731538"/>
                <a:gd name="connsiteX6" fmla="*/ 1479652 w 2826687"/>
                <a:gd name="connsiteY6" fmla="*/ 731520 h 731538"/>
                <a:gd name="connsiteX7" fmla="*/ 1296773 w 2826687"/>
                <a:gd name="connsiteY7" fmla="*/ 731520 h 731538"/>
                <a:gd name="connsiteX8" fmla="*/ 0 w 2826687"/>
                <a:gd name="connsiteY8" fmla="*/ 0 h 731538"/>
                <a:gd name="connsiteX9" fmla="*/ 39042 w 2826687"/>
                <a:gd name="connsiteY9" fmla="*/ 15411 h 731538"/>
                <a:gd name="connsiteX10" fmla="*/ 1479653 w 2826687"/>
                <a:gd name="connsiteY10" fmla="*/ 731520 h 731538"/>
                <a:gd name="connsiteX0" fmla="*/ 2684985 w 2826687"/>
                <a:gd name="connsiteY0" fmla="*/ 0 h 731538"/>
                <a:gd name="connsiteX1" fmla="*/ 2826687 w 2826687"/>
                <a:gd name="connsiteY1" fmla="*/ 182880 h 731538"/>
                <a:gd name="connsiteX2" fmla="*/ 2735247 w 2826687"/>
                <a:gd name="connsiteY2" fmla="*/ 182880 h 731538"/>
                <a:gd name="connsiteX3" fmla="*/ 1388212 w 2826687"/>
                <a:gd name="connsiteY3" fmla="*/ 729699 h 731538"/>
                <a:gd name="connsiteX4" fmla="*/ 2552367 w 2826687"/>
                <a:gd name="connsiteY4" fmla="*/ 182880 h 731538"/>
                <a:gd name="connsiteX5" fmla="*/ 2460927 w 2826687"/>
                <a:gd name="connsiteY5" fmla="*/ 182880 h 731538"/>
                <a:gd name="connsiteX6" fmla="*/ 2684985 w 2826687"/>
                <a:gd name="connsiteY6" fmla="*/ 0 h 731538"/>
                <a:gd name="connsiteX0" fmla="*/ 1296773 w 2826687"/>
                <a:gd name="connsiteY0" fmla="*/ 731520 h 731538"/>
                <a:gd name="connsiteX1" fmla="*/ 0 w 2826687"/>
                <a:gd name="connsiteY1" fmla="*/ 0 h 731538"/>
                <a:gd name="connsiteX2" fmla="*/ 182880 w 2826687"/>
                <a:gd name="connsiteY2" fmla="*/ 0 h 731538"/>
                <a:gd name="connsiteX3" fmla="*/ 1479653 w 2826687"/>
                <a:gd name="connsiteY3" fmla="*/ 731520 h 731538"/>
                <a:gd name="connsiteX4" fmla="*/ 1296773 w 2826687"/>
                <a:gd name="connsiteY4" fmla="*/ 731520 h 731538"/>
                <a:gd name="connsiteX0" fmla="*/ 1388213 w 2826687"/>
                <a:gd name="connsiteY0" fmla="*/ 729699 h 731538"/>
                <a:gd name="connsiteX1" fmla="*/ 2639698 w 2826687"/>
                <a:gd name="connsiteY1" fmla="*/ 182880 h 731538"/>
                <a:gd name="connsiteX2" fmla="*/ 2481475 w 2826687"/>
                <a:gd name="connsiteY2" fmla="*/ 182880 h 731538"/>
                <a:gd name="connsiteX3" fmla="*/ 2684985 w 2826687"/>
                <a:gd name="connsiteY3" fmla="*/ 0 h 731538"/>
                <a:gd name="connsiteX4" fmla="*/ 2780454 w 2826687"/>
                <a:gd name="connsiteY4" fmla="*/ 182880 h 731538"/>
                <a:gd name="connsiteX5" fmla="*/ 2673602 w 2826687"/>
                <a:gd name="connsiteY5" fmla="*/ 177743 h 731538"/>
                <a:gd name="connsiteX6" fmla="*/ 1479652 w 2826687"/>
                <a:gd name="connsiteY6" fmla="*/ 731520 h 731538"/>
                <a:gd name="connsiteX7" fmla="*/ 1296773 w 2826687"/>
                <a:gd name="connsiteY7" fmla="*/ 731520 h 731538"/>
                <a:gd name="connsiteX8" fmla="*/ 0 w 2826687"/>
                <a:gd name="connsiteY8" fmla="*/ 0 h 731538"/>
                <a:gd name="connsiteX9" fmla="*/ 39042 w 2826687"/>
                <a:gd name="connsiteY9" fmla="*/ 15411 h 731538"/>
                <a:gd name="connsiteX10" fmla="*/ 1479653 w 2826687"/>
                <a:gd name="connsiteY10" fmla="*/ 731520 h 731538"/>
                <a:gd name="connsiteX0" fmla="*/ 2684985 w 2826687"/>
                <a:gd name="connsiteY0" fmla="*/ 0 h 731538"/>
                <a:gd name="connsiteX1" fmla="*/ 2826687 w 2826687"/>
                <a:gd name="connsiteY1" fmla="*/ 182880 h 731538"/>
                <a:gd name="connsiteX2" fmla="*/ 2735247 w 2826687"/>
                <a:gd name="connsiteY2" fmla="*/ 182880 h 731538"/>
                <a:gd name="connsiteX3" fmla="*/ 1388212 w 2826687"/>
                <a:gd name="connsiteY3" fmla="*/ 729699 h 731538"/>
                <a:gd name="connsiteX4" fmla="*/ 2552367 w 2826687"/>
                <a:gd name="connsiteY4" fmla="*/ 182880 h 731538"/>
                <a:gd name="connsiteX5" fmla="*/ 2460927 w 2826687"/>
                <a:gd name="connsiteY5" fmla="*/ 182880 h 731538"/>
                <a:gd name="connsiteX6" fmla="*/ 2684985 w 2826687"/>
                <a:gd name="connsiteY6" fmla="*/ 0 h 731538"/>
                <a:gd name="connsiteX0" fmla="*/ 1296773 w 2826687"/>
                <a:gd name="connsiteY0" fmla="*/ 731520 h 731538"/>
                <a:gd name="connsiteX1" fmla="*/ 0 w 2826687"/>
                <a:gd name="connsiteY1" fmla="*/ 0 h 731538"/>
                <a:gd name="connsiteX2" fmla="*/ 182880 w 2826687"/>
                <a:gd name="connsiteY2" fmla="*/ 0 h 731538"/>
                <a:gd name="connsiteX3" fmla="*/ 1479653 w 2826687"/>
                <a:gd name="connsiteY3" fmla="*/ 731520 h 731538"/>
                <a:gd name="connsiteX4" fmla="*/ 1296773 w 2826687"/>
                <a:gd name="connsiteY4" fmla="*/ 731520 h 731538"/>
                <a:gd name="connsiteX0" fmla="*/ 1388213 w 2826687"/>
                <a:gd name="connsiteY0" fmla="*/ 729699 h 731538"/>
                <a:gd name="connsiteX1" fmla="*/ 2639698 w 2826687"/>
                <a:gd name="connsiteY1" fmla="*/ 182880 h 731538"/>
                <a:gd name="connsiteX2" fmla="*/ 2481475 w 2826687"/>
                <a:gd name="connsiteY2" fmla="*/ 182880 h 731538"/>
                <a:gd name="connsiteX3" fmla="*/ 2679848 w 2826687"/>
                <a:gd name="connsiteY3" fmla="*/ 35960 h 731538"/>
                <a:gd name="connsiteX4" fmla="*/ 2780454 w 2826687"/>
                <a:gd name="connsiteY4" fmla="*/ 182880 h 731538"/>
                <a:gd name="connsiteX5" fmla="*/ 2673602 w 2826687"/>
                <a:gd name="connsiteY5" fmla="*/ 177743 h 731538"/>
                <a:gd name="connsiteX6" fmla="*/ 1479652 w 2826687"/>
                <a:gd name="connsiteY6" fmla="*/ 731520 h 731538"/>
                <a:gd name="connsiteX7" fmla="*/ 1296773 w 2826687"/>
                <a:gd name="connsiteY7" fmla="*/ 731520 h 731538"/>
                <a:gd name="connsiteX8" fmla="*/ 0 w 2826687"/>
                <a:gd name="connsiteY8" fmla="*/ 0 h 731538"/>
                <a:gd name="connsiteX9" fmla="*/ 39042 w 2826687"/>
                <a:gd name="connsiteY9" fmla="*/ 15411 h 731538"/>
                <a:gd name="connsiteX10" fmla="*/ 1479653 w 2826687"/>
                <a:gd name="connsiteY10" fmla="*/ 731520 h 731538"/>
                <a:gd name="connsiteX0" fmla="*/ 2684985 w 2826687"/>
                <a:gd name="connsiteY0" fmla="*/ 0 h 731538"/>
                <a:gd name="connsiteX1" fmla="*/ 2826687 w 2826687"/>
                <a:gd name="connsiteY1" fmla="*/ 182880 h 731538"/>
                <a:gd name="connsiteX2" fmla="*/ 2735247 w 2826687"/>
                <a:gd name="connsiteY2" fmla="*/ 182880 h 731538"/>
                <a:gd name="connsiteX3" fmla="*/ 1388212 w 2826687"/>
                <a:gd name="connsiteY3" fmla="*/ 729699 h 731538"/>
                <a:gd name="connsiteX4" fmla="*/ 2552367 w 2826687"/>
                <a:gd name="connsiteY4" fmla="*/ 182880 h 731538"/>
                <a:gd name="connsiteX5" fmla="*/ 2460927 w 2826687"/>
                <a:gd name="connsiteY5" fmla="*/ 182880 h 731538"/>
                <a:gd name="connsiteX6" fmla="*/ 2684985 w 2826687"/>
                <a:gd name="connsiteY6" fmla="*/ 0 h 731538"/>
                <a:gd name="connsiteX0" fmla="*/ 1296773 w 2826687"/>
                <a:gd name="connsiteY0" fmla="*/ 731520 h 731538"/>
                <a:gd name="connsiteX1" fmla="*/ 0 w 2826687"/>
                <a:gd name="connsiteY1" fmla="*/ 0 h 731538"/>
                <a:gd name="connsiteX2" fmla="*/ 95550 w 2826687"/>
                <a:gd name="connsiteY2" fmla="*/ 0 h 731538"/>
                <a:gd name="connsiteX3" fmla="*/ 1479653 w 2826687"/>
                <a:gd name="connsiteY3" fmla="*/ 731520 h 731538"/>
                <a:gd name="connsiteX4" fmla="*/ 1296773 w 2826687"/>
                <a:gd name="connsiteY4" fmla="*/ 731520 h 731538"/>
                <a:gd name="connsiteX0" fmla="*/ 1388213 w 2826687"/>
                <a:gd name="connsiteY0" fmla="*/ 729699 h 731538"/>
                <a:gd name="connsiteX1" fmla="*/ 2639698 w 2826687"/>
                <a:gd name="connsiteY1" fmla="*/ 182880 h 731538"/>
                <a:gd name="connsiteX2" fmla="*/ 2481475 w 2826687"/>
                <a:gd name="connsiteY2" fmla="*/ 182880 h 731538"/>
                <a:gd name="connsiteX3" fmla="*/ 2679848 w 2826687"/>
                <a:gd name="connsiteY3" fmla="*/ 35960 h 731538"/>
                <a:gd name="connsiteX4" fmla="*/ 2780454 w 2826687"/>
                <a:gd name="connsiteY4" fmla="*/ 182880 h 731538"/>
                <a:gd name="connsiteX5" fmla="*/ 2673602 w 2826687"/>
                <a:gd name="connsiteY5" fmla="*/ 177743 h 731538"/>
                <a:gd name="connsiteX6" fmla="*/ 1479652 w 2826687"/>
                <a:gd name="connsiteY6" fmla="*/ 731520 h 731538"/>
                <a:gd name="connsiteX7" fmla="*/ 1296773 w 2826687"/>
                <a:gd name="connsiteY7" fmla="*/ 731520 h 731538"/>
                <a:gd name="connsiteX8" fmla="*/ 0 w 2826687"/>
                <a:gd name="connsiteY8" fmla="*/ 0 h 731538"/>
                <a:gd name="connsiteX9" fmla="*/ 39042 w 2826687"/>
                <a:gd name="connsiteY9" fmla="*/ 15411 h 731538"/>
                <a:gd name="connsiteX10" fmla="*/ 1479653 w 2826687"/>
                <a:gd name="connsiteY10" fmla="*/ 731520 h 731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26687" h="731538" stroke="0" extrusionOk="0">
                  <a:moveTo>
                    <a:pt x="2684985" y="0"/>
                  </a:moveTo>
                  <a:lnTo>
                    <a:pt x="2826687" y="182880"/>
                  </a:lnTo>
                  <a:lnTo>
                    <a:pt x="2735247" y="182880"/>
                  </a:lnTo>
                  <a:cubicBezTo>
                    <a:pt x="2578844" y="524585"/>
                    <a:pt x="2012265" y="754584"/>
                    <a:pt x="1388212" y="729699"/>
                  </a:cubicBezTo>
                  <a:cubicBezTo>
                    <a:pt x="1944278" y="707525"/>
                    <a:pt x="2413004" y="487358"/>
                    <a:pt x="2552367" y="182880"/>
                  </a:cubicBezTo>
                  <a:lnTo>
                    <a:pt x="2460927" y="182880"/>
                  </a:lnTo>
                  <a:lnTo>
                    <a:pt x="2684985" y="0"/>
                  </a:lnTo>
                  <a:close/>
                </a:path>
                <a:path w="2826687" h="731538" fill="darkenLess" stroke="0" extrusionOk="0">
                  <a:moveTo>
                    <a:pt x="1296773" y="731520"/>
                  </a:moveTo>
                  <a:cubicBezTo>
                    <a:pt x="580585" y="731520"/>
                    <a:pt x="0" y="404007"/>
                    <a:pt x="0" y="0"/>
                  </a:cubicBezTo>
                  <a:lnTo>
                    <a:pt x="95550" y="0"/>
                  </a:lnTo>
                  <a:cubicBezTo>
                    <a:pt x="95550" y="404007"/>
                    <a:pt x="763465" y="731520"/>
                    <a:pt x="1479653" y="731520"/>
                  </a:cubicBezTo>
                  <a:lnTo>
                    <a:pt x="1296773" y="731520"/>
                  </a:lnTo>
                  <a:close/>
                </a:path>
                <a:path w="2826687" h="731538" fill="none" extrusionOk="0">
                  <a:moveTo>
                    <a:pt x="1388213" y="729699"/>
                  </a:moveTo>
                  <a:cubicBezTo>
                    <a:pt x="1944279" y="707525"/>
                    <a:pt x="2500335" y="487358"/>
                    <a:pt x="2639698" y="182880"/>
                  </a:cubicBezTo>
                  <a:lnTo>
                    <a:pt x="2481475" y="182880"/>
                  </a:lnTo>
                  <a:lnTo>
                    <a:pt x="2679848" y="35960"/>
                  </a:lnTo>
                  <a:lnTo>
                    <a:pt x="2780454" y="182880"/>
                  </a:lnTo>
                  <a:lnTo>
                    <a:pt x="2673602" y="177743"/>
                  </a:lnTo>
                  <a:cubicBezTo>
                    <a:pt x="2525770" y="500722"/>
                    <a:pt x="2070978" y="731520"/>
                    <a:pt x="1479652" y="731520"/>
                  </a:cubicBezTo>
                  <a:lnTo>
                    <a:pt x="1296773" y="731520"/>
                  </a:lnTo>
                  <a:cubicBezTo>
                    <a:pt x="580585" y="731520"/>
                    <a:pt x="0" y="404007"/>
                    <a:pt x="0" y="0"/>
                  </a:cubicBezTo>
                  <a:cubicBezTo>
                    <a:pt x="60960" y="0"/>
                    <a:pt x="-21918" y="15411"/>
                    <a:pt x="39042" y="15411"/>
                  </a:cubicBezTo>
                  <a:cubicBezTo>
                    <a:pt x="39042" y="419418"/>
                    <a:pt x="763465" y="731520"/>
                    <a:pt x="1479653" y="731520"/>
                  </a:cubicBezTo>
                </a:path>
              </a:pathLst>
            </a:cu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r" fontAlgn="base">
                <a:spcBef>
                  <a:spcPct val="0"/>
                </a:spcBef>
                <a:spcAft>
                  <a:spcPct val="0"/>
                </a:spcAft>
              </a:pPr>
              <a:endParaRPr lang="en-US" i="1" dirty="0">
                <a:solidFill>
                  <a:srgbClr val="000000"/>
                </a:solidFill>
                <a:latin typeface="Arial" charset="0"/>
              </a:endParaRPr>
            </a:p>
          </p:txBody>
        </p:sp>
        <p:sp>
          <p:nvSpPr>
            <p:cNvPr id="36" name="TextBox 35">
              <a:extLst>
                <a:ext uri="{FF2B5EF4-FFF2-40B4-BE49-F238E27FC236}">
                  <a16:creationId xmlns:a16="http://schemas.microsoft.com/office/drawing/2014/main" id="{000C2AD3-015C-8770-09FA-483A04DD319C}"/>
                </a:ext>
              </a:extLst>
            </p:cNvPr>
            <p:cNvSpPr txBox="1"/>
            <p:nvPr/>
          </p:nvSpPr>
          <p:spPr>
            <a:xfrm>
              <a:off x="1602033" y="3052462"/>
              <a:ext cx="2358567" cy="710234"/>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square" rtlCol="0">
              <a:spAutoFit/>
            </a:bodyPr>
            <a:lstStyle>
              <a:defPPr>
                <a:defRPr lang="en-US"/>
              </a:defPPr>
              <a:lvl1pPr>
                <a:defRPr sz="1200">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white"/>
                  </a:solidFill>
                  <a:effectLst/>
                  <a:uLnTx/>
                  <a:uFillTx/>
                  <a:latin typeface="Arial"/>
                  <a:ea typeface="+mn-ea"/>
                  <a:cs typeface="+mn-cs"/>
                </a:rPr>
                <a:t>Connection for LIN transfer when telescope in park position (1.5 h / day) </a:t>
              </a:r>
            </a:p>
          </p:txBody>
        </p:sp>
        <p:sp>
          <p:nvSpPr>
            <p:cNvPr id="37" name="TextBox 36">
              <a:extLst>
                <a:ext uri="{FF2B5EF4-FFF2-40B4-BE49-F238E27FC236}">
                  <a16:creationId xmlns:a16="http://schemas.microsoft.com/office/drawing/2014/main" id="{537013DC-FE7E-6793-746F-F79F5277203E}"/>
                </a:ext>
              </a:extLst>
            </p:cNvPr>
            <p:cNvSpPr txBox="1"/>
            <p:nvPr/>
          </p:nvSpPr>
          <p:spPr>
            <a:xfrm>
              <a:off x="3682342" y="4750842"/>
              <a:ext cx="2070607" cy="304386"/>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square" rtlCol="0">
              <a:spAutoFit/>
            </a:bodyPr>
            <a:lstStyle>
              <a:defPPr>
                <a:defRPr lang="en-US"/>
              </a:defPPr>
              <a:lvl1pPr>
                <a:defRPr sz="1200">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white"/>
                  </a:solidFill>
                  <a:effectLst/>
                  <a:uLnTx/>
                  <a:uFillTx/>
                  <a:latin typeface="Arial"/>
                  <a:ea typeface="+mn-ea"/>
                  <a:cs typeface="+mn-cs"/>
                </a:rPr>
                <a:t>LIN buffer tank 4 m</a:t>
              </a:r>
              <a:r>
                <a:rPr kumimoji="0" lang="en-US" sz="1200" b="0" i="0" u="none" strike="noStrike" kern="0" cap="none" spc="0" normalizeH="0" baseline="30000" noProof="0" dirty="0">
                  <a:ln>
                    <a:noFill/>
                  </a:ln>
                  <a:solidFill>
                    <a:prstClr val="white"/>
                  </a:solidFill>
                  <a:effectLst/>
                  <a:uLnTx/>
                  <a:uFillTx/>
                  <a:latin typeface="Arial"/>
                  <a:ea typeface="+mn-ea"/>
                  <a:cs typeface="+mn-cs"/>
                </a:rPr>
                <a:t>3 </a:t>
              </a:r>
              <a:r>
                <a:rPr kumimoji="0" lang="en-US" sz="1200" b="0" i="0" u="none" strike="noStrike" kern="0" cap="none" spc="0" normalizeH="0" baseline="0" noProof="0" dirty="0">
                  <a:ln>
                    <a:noFill/>
                  </a:ln>
                  <a:solidFill>
                    <a:prstClr val="white"/>
                  </a:solidFill>
                  <a:effectLst/>
                  <a:uLnTx/>
                  <a:uFillTx/>
                  <a:latin typeface="Arial"/>
                  <a:ea typeface="+mn-ea"/>
                  <a:cs typeface="+mn-cs"/>
                </a:rPr>
                <a:t>(2x)</a:t>
              </a:r>
              <a:endParaRPr kumimoji="0" lang="en-US" sz="1200" b="0" i="0" u="none" strike="noStrike" kern="0" cap="none" spc="0" normalizeH="0" baseline="30000" noProof="0" dirty="0">
                <a:ln>
                  <a:noFill/>
                </a:ln>
                <a:solidFill>
                  <a:prstClr val="white"/>
                </a:solidFill>
                <a:effectLst/>
                <a:uLnTx/>
                <a:uFillTx/>
                <a:latin typeface="Arial"/>
                <a:ea typeface="+mn-ea"/>
                <a:cs typeface="+mn-cs"/>
              </a:endParaRPr>
            </a:p>
          </p:txBody>
        </p:sp>
        <p:cxnSp>
          <p:nvCxnSpPr>
            <p:cNvPr id="38" name="Connector: Elbow 37">
              <a:extLst>
                <a:ext uri="{FF2B5EF4-FFF2-40B4-BE49-F238E27FC236}">
                  <a16:creationId xmlns:a16="http://schemas.microsoft.com/office/drawing/2014/main" id="{1CF5BFA1-CBF6-4BBB-9632-C701F92F9A20}"/>
                </a:ext>
              </a:extLst>
            </p:cNvPr>
            <p:cNvCxnSpPr>
              <a:cxnSpLocks/>
            </p:cNvCxnSpPr>
            <p:nvPr/>
          </p:nvCxnSpPr>
          <p:spPr bwMode="auto">
            <a:xfrm>
              <a:off x="4407471" y="4537014"/>
              <a:ext cx="274314" cy="1"/>
            </a:xfrm>
            <a:prstGeom prst="bentConnector3">
              <a:avLst>
                <a:gd name="adj1" fmla="val 50000"/>
              </a:avLst>
            </a:prstGeom>
            <a:solidFill>
              <a:srgbClr val="3A6CB4"/>
            </a:solidFill>
            <a:ln w="38100" cap="flat" cmpd="sng" algn="ctr">
              <a:solidFill>
                <a:srgbClr val="FF0000"/>
              </a:solidFill>
              <a:prstDash val="solid"/>
              <a:round/>
              <a:headEnd type="none" w="med" len="med"/>
              <a:tailEnd type="triangle"/>
            </a:ln>
            <a:effectLst/>
          </p:spPr>
        </p:cxnSp>
        <p:cxnSp>
          <p:nvCxnSpPr>
            <p:cNvPr id="39" name="Connector: Elbow 38">
              <a:extLst>
                <a:ext uri="{FF2B5EF4-FFF2-40B4-BE49-F238E27FC236}">
                  <a16:creationId xmlns:a16="http://schemas.microsoft.com/office/drawing/2014/main" id="{4499AAAD-303A-5B3C-92CB-2E9E5647E5A6}"/>
                </a:ext>
              </a:extLst>
            </p:cNvPr>
            <p:cNvCxnSpPr>
              <a:cxnSpLocks/>
            </p:cNvCxnSpPr>
            <p:nvPr/>
          </p:nvCxnSpPr>
          <p:spPr bwMode="auto">
            <a:xfrm flipV="1">
              <a:off x="6827016" y="3791651"/>
              <a:ext cx="1215507" cy="1204342"/>
            </a:xfrm>
            <a:prstGeom prst="bentConnector3">
              <a:avLst>
                <a:gd name="adj1" fmla="val 73509"/>
              </a:avLst>
            </a:prstGeom>
            <a:solidFill>
              <a:srgbClr val="3A6CB4"/>
            </a:solidFill>
            <a:ln w="38100" cap="flat" cmpd="sng" algn="ctr">
              <a:solidFill>
                <a:srgbClr val="F79646">
                  <a:lumMod val="75000"/>
                </a:srgbClr>
              </a:solidFill>
              <a:prstDash val="solid"/>
              <a:round/>
              <a:headEnd type="none" w="med" len="med"/>
              <a:tailEnd type="triangle"/>
            </a:ln>
            <a:effectLst/>
          </p:spPr>
        </p:cxnSp>
        <p:cxnSp>
          <p:nvCxnSpPr>
            <p:cNvPr id="40" name="Straight Arrow Connector 39">
              <a:extLst>
                <a:ext uri="{FF2B5EF4-FFF2-40B4-BE49-F238E27FC236}">
                  <a16:creationId xmlns:a16="http://schemas.microsoft.com/office/drawing/2014/main" id="{EAA42A20-CF18-5215-2540-762D6023282E}"/>
                </a:ext>
              </a:extLst>
            </p:cNvPr>
            <p:cNvCxnSpPr>
              <a:cxnSpLocks/>
            </p:cNvCxnSpPr>
            <p:nvPr/>
          </p:nvCxnSpPr>
          <p:spPr bwMode="auto">
            <a:xfrm>
              <a:off x="3960598" y="3701925"/>
              <a:ext cx="356612" cy="718571"/>
            </a:xfrm>
            <a:prstGeom prst="straightConnector1">
              <a:avLst/>
            </a:prstGeom>
            <a:solidFill>
              <a:srgbClr val="3A6CB4"/>
            </a:solidFill>
            <a:ln w="25400" cap="flat" cmpd="sng" algn="ctr">
              <a:solidFill>
                <a:srgbClr val="000000"/>
              </a:solidFill>
              <a:prstDash val="solid"/>
              <a:round/>
              <a:headEnd type="none" w="med" len="med"/>
              <a:tailEnd type="triangle"/>
            </a:ln>
            <a:effectLst/>
          </p:spPr>
        </p:cxnSp>
        <p:sp>
          <p:nvSpPr>
            <p:cNvPr id="41" name="TextBox 40">
              <a:extLst>
                <a:ext uri="{FF2B5EF4-FFF2-40B4-BE49-F238E27FC236}">
                  <a16:creationId xmlns:a16="http://schemas.microsoft.com/office/drawing/2014/main" id="{404877BA-3B45-303C-5DD8-342452CF7080}"/>
                </a:ext>
              </a:extLst>
            </p:cNvPr>
            <p:cNvSpPr txBox="1"/>
            <p:nvPr/>
          </p:nvSpPr>
          <p:spPr>
            <a:xfrm>
              <a:off x="8084031" y="2806043"/>
              <a:ext cx="1064715" cy="461665"/>
            </a:xfrm>
            <a:prstGeom prst="rect">
              <a:avLst/>
            </a:prstGeom>
            <a:noFill/>
          </p:spPr>
          <p:txBody>
            <a:bodyPr wrap="none" rtlCol="0">
              <a:spAutoFit/>
            </a:bodyPr>
            <a:lstStyle/>
            <a:p>
              <a:pPr defTabSz="457200"/>
              <a:r>
                <a:rPr lang="en-US" sz="1200" b="1" dirty="0">
                  <a:solidFill>
                    <a:srgbClr val="0070C0"/>
                  </a:solidFill>
                  <a:latin typeface="Arial"/>
                </a:rPr>
                <a:t>Cryogenic </a:t>
              </a:r>
            </a:p>
            <a:p>
              <a:pPr defTabSz="457200"/>
              <a:r>
                <a:rPr lang="en-US" sz="1200" b="1" dirty="0">
                  <a:solidFill>
                    <a:srgbClr val="0070C0"/>
                  </a:solidFill>
                  <a:latin typeface="Arial"/>
                </a:rPr>
                <a:t>instruments</a:t>
              </a:r>
              <a:endParaRPr lang="en-GB" sz="1200" b="1" dirty="0">
                <a:solidFill>
                  <a:srgbClr val="0070C0"/>
                </a:solidFill>
                <a:latin typeface="Arial"/>
              </a:endParaRPr>
            </a:p>
          </p:txBody>
        </p:sp>
        <p:sp>
          <p:nvSpPr>
            <p:cNvPr id="42" name="TextBox 41">
              <a:extLst>
                <a:ext uri="{FF2B5EF4-FFF2-40B4-BE49-F238E27FC236}">
                  <a16:creationId xmlns:a16="http://schemas.microsoft.com/office/drawing/2014/main" id="{3F4DE2E0-94A6-EF6F-A195-ED40234E0FCC}"/>
                </a:ext>
              </a:extLst>
            </p:cNvPr>
            <p:cNvSpPr txBox="1"/>
            <p:nvPr/>
          </p:nvSpPr>
          <p:spPr>
            <a:xfrm>
              <a:off x="3428375" y="2203254"/>
              <a:ext cx="1064715" cy="461665"/>
            </a:xfrm>
            <a:prstGeom prst="rect">
              <a:avLst/>
            </a:prstGeom>
            <a:noFill/>
          </p:spPr>
          <p:txBody>
            <a:bodyPr wrap="none" rtlCol="0">
              <a:spAutoFit/>
            </a:bodyPr>
            <a:lstStyle/>
            <a:p>
              <a:pPr defTabSz="457200"/>
              <a:r>
                <a:rPr lang="en-US" sz="1200" b="1" dirty="0">
                  <a:solidFill>
                    <a:srgbClr val="0070C0"/>
                  </a:solidFill>
                  <a:latin typeface="Arial"/>
                </a:rPr>
                <a:t>Cryogenic</a:t>
              </a:r>
            </a:p>
            <a:p>
              <a:pPr defTabSz="457200"/>
              <a:r>
                <a:rPr lang="en-US" sz="1200" b="1" dirty="0">
                  <a:solidFill>
                    <a:srgbClr val="0070C0"/>
                  </a:solidFill>
                  <a:latin typeface="Arial"/>
                </a:rPr>
                <a:t>instruments</a:t>
              </a:r>
              <a:endParaRPr lang="en-GB" sz="1200" b="1" dirty="0">
                <a:solidFill>
                  <a:srgbClr val="0070C0"/>
                </a:solidFill>
                <a:latin typeface="Arial"/>
              </a:endParaRPr>
            </a:p>
          </p:txBody>
        </p:sp>
        <p:cxnSp>
          <p:nvCxnSpPr>
            <p:cNvPr id="43" name="Straight Connector 42">
              <a:extLst>
                <a:ext uri="{FF2B5EF4-FFF2-40B4-BE49-F238E27FC236}">
                  <a16:creationId xmlns:a16="http://schemas.microsoft.com/office/drawing/2014/main" id="{3D511A70-7641-509B-C0B5-2870525D5E46}"/>
                </a:ext>
              </a:extLst>
            </p:cNvPr>
            <p:cNvCxnSpPr>
              <a:cxnSpLocks/>
              <a:endCxn id="19" idx="1"/>
            </p:cNvCxnSpPr>
            <p:nvPr/>
          </p:nvCxnSpPr>
          <p:spPr>
            <a:xfrm flipV="1">
              <a:off x="8219327" y="5023343"/>
              <a:ext cx="1172069" cy="2822"/>
            </a:xfrm>
            <a:prstGeom prst="line">
              <a:avLst/>
            </a:prstGeom>
            <a:noFill/>
            <a:ln w="9525" cap="flat" cmpd="sng" algn="ctr">
              <a:solidFill>
                <a:srgbClr val="000000"/>
              </a:solidFill>
              <a:prstDash val="solid"/>
              <a:tailEnd type="none"/>
            </a:ln>
            <a:effectLst/>
          </p:spPr>
        </p:cxnSp>
        <p:cxnSp>
          <p:nvCxnSpPr>
            <p:cNvPr id="44" name="Straight Connector 43">
              <a:extLst>
                <a:ext uri="{FF2B5EF4-FFF2-40B4-BE49-F238E27FC236}">
                  <a16:creationId xmlns:a16="http://schemas.microsoft.com/office/drawing/2014/main" id="{82F3A1ED-006A-F658-3A6B-EB720AEB85D7}"/>
                </a:ext>
              </a:extLst>
            </p:cNvPr>
            <p:cNvCxnSpPr>
              <a:cxnSpLocks/>
              <a:endCxn id="20" idx="1"/>
            </p:cNvCxnSpPr>
            <p:nvPr/>
          </p:nvCxnSpPr>
          <p:spPr>
            <a:xfrm>
              <a:off x="8381775" y="3712339"/>
              <a:ext cx="1009621" cy="13694"/>
            </a:xfrm>
            <a:prstGeom prst="line">
              <a:avLst/>
            </a:prstGeom>
            <a:noFill/>
            <a:ln w="9525" cap="flat" cmpd="sng" algn="ctr">
              <a:solidFill>
                <a:srgbClr val="000000"/>
              </a:solidFill>
              <a:prstDash val="solid"/>
              <a:tailEnd type="none"/>
            </a:ln>
            <a:effectLst/>
          </p:spPr>
        </p:cxnSp>
        <p:sp>
          <p:nvSpPr>
            <p:cNvPr id="45" name="TextBox 44">
              <a:extLst>
                <a:ext uri="{FF2B5EF4-FFF2-40B4-BE49-F238E27FC236}">
                  <a16:creationId xmlns:a16="http://schemas.microsoft.com/office/drawing/2014/main" id="{2359BFE7-76D5-99D2-5A60-3C95022740C7}"/>
                </a:ext>
              </a:extLst>
            </p:cNvPr>
            <p:cNvSpPr txBox="1"/>
            <p:nvPr/>
          </p:nvSpPr>
          <p:spPr>
            <a:xfrm>
              <a:off x="1602032" y="2691356"/>
              <a:ext cx="2561555" cy="304386"/>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square" rtlCol="0">
              <a:spAutoFit/>
            </a:bodyPr>
            <a:lstStyle>
              <a:defPPr>
                <a:defRPr lang="en-US"/>
              </a:defPPr>
              <a:lvl1pPr>
                <a:defRPr sz="1200">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white"/>
                  </a:solidFill>
                  <a:effectLst/>
                  <a:uLnTx/>
                  <a:uFillTx/>
                  <a:latin typeface="Arial"/>
                  <a:ea typeface="+mn-ea"/>
                  <a:cs typeface="+mn-cs"/>
                </a:rPr>
                <a:t>LIN phase separators 0.1 m</a:t>
              </a:r>
              <a:r>
                <a:rPr kumimoji="0" lang="en-US" sz="1200" b="0" i="0" u="none" strike="noStrike" kern="0" cap="none" spc="0" normalizeH="0" baseline="30000" noProof="0" dirty="0">
                  <a:ln>
                    <a:noFill/>
                  </a:ln>
                  <a:solidFill>
                    <a:prstClr val="white"/>
                  </a:solidFill>
                  <a:effectLst/>
                  <a:uLnTx/>
                  <a:uFillTx/>
                  <a:latin typeface="Arial"/>
                  <a:ea typeface="+mn-ea"/>
                  <a:cs typeface="+mn-cs"/>
                </a:rPr>
                <a:t>3</a:t>
              </a:r>
            </a:p>
          </p:txBody>
        </p:sp>
        <p:cxnSp>
          <p:nvCxnSpPr>
            <p:cNvPr id="46" name="Connector: Elbow 45">
              <a:extLst>
                <a:ext uri="{FF2B5EF4-FFF2-40B4-BE49-F238E27FC236}">
                  <a16:creationId xmlns:a16="http://schemas.microsoft.com/office/drawing/2014/main" id="{15A47E32-EC57-B86A-0124-6B369FD4FC92}"/>
                </a:ext>
              </a:extLst>
            </p:cNvPr>
            <p:cNvCxnSpPr>
              <a:cxnSpLocks/>
            </p:cNvCxnSpPr>
            <p:nvPr/>
          </p:nvCxnSpPr>
          <p:spPr bwMode="auto">
            <a:xfrm>
              <a:off x="3302059" y="5154637"/>
              <a:ext cx="1435792" cy="299748"/>
            </a:xfrm>
            <a:prstGeom prst="bentConnector3">
              <a:avLst>
                <a:gd name="adj1" fmla="val 50000"/>
              </a:avLst>
            </a:prstGeom>
            <a:solidFill>
              <a:srgbClr val="3A6CB4"/>
            </a:solidFill>
            <a:ln w="38100" cap="flat" cmpd="sng" algn="ctr">
              <a:solidFill>
                <a:srgbClr val="FF0000"/>
              </a:solidFill>
              <a:prstDash val="solid"/>
              <a:round/>
              <a:headEnd type="none" w="med" len="med"/>
              <a:tailEnd type="triangle"/>
            </a:ln>
            <a:effectLst/>
          </p:spPr>
        </p:cxnSp>
        <p:sp>
          <p:nvSpPr>
            <p:cNvPr id="47" name="TextBox 46">
              <a:extLst>
                <a:ext uri="{FF2B5EF4-FFF2-40B4-BE49-F238E27FC236}">
                  <a16:creationId xmlns:a16="http://schemas.microsoft.com/office/drawing/2014/main" id="{DC27C8A8-FDD1-B2D7-8DA7-0D4F699E4BE7}"/>
                </a:ext>
              </a:extLst>
            </p:cNvPr>
            <p:cNvSpPr txBox="1"/>
            <p:nvPr/>
          </p:nvSpPr>
          <p:spPr>
            <a:xfrm>
              <a:off x="3836144" y="5540460"/>
              <a:ext cx="1393479" cy="461665"/>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square" rtlCol="0">
              <a:spAutoFit/>
            </a:bodyPr>
            <a:lstStyle>
              <a:defPPr>
                <a:defRPr lang="en-US"/>
              </a:defPPr>
              <a:lvl1pPr>
                <a:defRPr sz="1200"/>
              </a:lvl1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white"/>
                  </a:solidFill>
                  <a:effectLst/>
                  <a:uLnTx/>
                  <a:uFillTx/>
                  <a:latin typeface="Arial"/>
                  <a:ea typeface="+mn-ea"/>
                  <a:cs typeface="+mn-cs"/>
                </a:rPr>
                <a:t>To LIN tank 3 m</a:t>
              </a:r>
              <a:r>
                <a:rPr kumimoji="0" lang="en-US" sz="1200" b="0" i="0" u="none" strike="noStrike" kern="0" cap="none" spc="0" normalizeH="0" baseline="30000" noProof="0" dirty="0">
                  <a:ln>
                    <a:noFill/>
                  </a:ln>
                  <a:solidFill>
                    <a:prstClr val="white"/>
                  </a:solidFill>
                  <a:effectLst/>
                  <a:uLnTx/>
                  <a:uFillTx/>
                  <a:latin typeface="Arial"/>
                  <a:ea typeface="+mn-ea"/>
                  <a:cs typeface="+mn-cs"/>
                </a:rPr>
                <a:t>3 </a:t>
              </a:r>
              <a:r>
                <a:rPr kumimoji="0" lang="en-US" sz="1200" b="0" i="0" u="none" strike="noStrike" kern="0" cap="none" spc="0" normalizeH="0" noProof="0" dirty="0">
                  <a:ln>
                    <a:noFill/>
                  </a:ln>
                  <a:solidFill>
                    <a:prstClr val="white"/>
                  </a:solidFill>
                  <a:effectLst/>
                  <a:uLnTx/>
                  <a:uFillTx/>
                  <a:latin typeface="Arial"/>
                  <a:ea typeface="+mn-ea"/>
                  <a:cs typeface="+mn-cs"/>
                </a:rPr>
                <a:t>in </a:t>
              </a:r>
              <a:r>
                <a:rPr kumimoji="0" lang="en-US" sz="1200" b="0" i="0" u="none" strike="noStrike" kern="0" cap="none" spc="0" normalizeH="0" noProof="0" dirty="0" err="1">
                  <a:ln>
                    <a:noFill/>
                  </a:ln>
                  <a:solidFill>
                    <a:prstClr val="white"/>
                  </a:solidFill>
                  <a:effectLst/>
                  <a:uLnTx/>
                  <a:uFillTx/>
                  <a:latin typeface="Arial"/>
                  <a:ea typeface="+mn-ea"/>
                  <a:cs typeface="+mn-cs"/>
                </a:rPr>
                <a:t>cryo</a:t>
              </a:r>
              <a:r>
                <a:rPr kumimoji="0" lang="en-US" sz="1200" b="0" i="0" u="none" strike="noStrike" kern="0" cap="none" spc="0" normalizeH="0" noProof="0" dirty="0">
                  <a:ln>
                    <a:noFill/>
                  </a:ln>
                  <a:solidFill>
                    <a:prstClr val="white"/>
                  </a:solidFill>
                  <a:effectLst/>
                  <a:uLnTx/>
                  <a:uFillTx/>
                  <a:latin typeface="Arial"/>
                  <a:ea typeface="+mn-ea"/>
                  <a:cs typeface="+mn-cs"/>
                </a:rPr>
                <a:t> plant room</a:t>
              </a:r>
              <a:endParaRPr kumimoji="0" lang="en-GB" sz="1200" b="0" i="0" u="none" strike="noStrike" kern="0" cap="none" spc="0" normalizeH="0" baseline="30000" noProof="0" dirty="0">
                <a:ln>
                  <a:noFill/>
                </a:ln>
                <a:solidFill>
                  <a:prstClr val="white"/>
                </a:solidFill>
                <a:effectLst/>
                <a:uLnTx/>
                <a:uFillTx/>
                <a:latin typeface="Arial"/>
                <a:ea typeface="+mn-ea"/>
                <a:cs typeface="+mn-cs"/>
              </a:endParaRPr>
            </a:p>
          </p:txBody>
        </p:sp>
        <p:sp>
          <p:nvSpPr>
            <p:cNvPr id="48" name="TextBox 47">
              <a:extLst>
                <a:ext uri="{FF2B5EF4-FFF2-40B4-BE49-F238E27FC236}">
                  <a16:creationId xmlns:a16="http://schemas.microsoft.com/office/drawing/2014/main" id="{53E90C06-3F7A-F8F6-9669-FFDCD2BED019}"/>
                </a:ext>
              </a:extLst>
            </p:cNvPr>
            <p:cNvSpPr txBox="1"/>
            <p:nvPr/>
          </p:nvSpPr>
          <p:spPr>
            <a:xfrm>
              <a:off x="3682342" y="6063109"/>
              <a:ext cx="2070607" cy="507310"/>
            </a:xfrm>
            <a:prstGeom prst="rect">
              <a:avLst/>
            </a:prstGeom>
            <a:gradFill rotWithShape="1">
              <a:gsLst>
                <a:gs pos="0">
                  <a:srgbClr val="F79646">
                    <a:shade val="51000"/>
                    <a:satMod val="130000"/>
                  </a:srgbClr>
                </a:gs>
                <a:gs pos="80000">
                  <a:srgbClr val="F79646">
                    <a:shade val="93000"/>
                    <a:satMod val="130000"/>
                  </a:srgbClr>
                </a:gs>
                <a:gs pos="100000">
                  <a:srgbClr val="F79646">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square" rtlCol="0">
              <a:spAutoFit/>
            </a:bodyPr>
            <a:lstStyle>
              <a:defPPr>
                <a:defRPr lang="en-US"/>
              </a:defPPr>
              <a:lvl1pPr>
                <a:defRPr sz="1200">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white"/>
                  </a:solidFill>
                  <a:effectLst/>
                  <a:uLnTx/>
                  <a:uFillTx/>
                  <a:latin typeface="Arial"/>
                  <a:ea typeface="+mn-ea"/>
                  <a:cs typeface="+mn-cs"/>
                </a:rPr>
                <a:t>He gas compressors</a:t>
              </a:r>
            </a:p>
            <a:p>
              <a:pPr marL="0" marR="0" lvl="0" indent="0" defTabSz="457200" eaLnBrk="1" fontAlgn="auto" latinLnBrk="0" hangingPunct="1">
                <a:lnSpc>
                  <a:spcPct val="100000"/>
                </a:lnSpc>
                <a:spcBef>
                  <a:spcPts val="0"/>
                </a:spcBef>
                <a:spcAft>
                  <a:spcPts val="0"/>
                </a:spcAft>
                <a:buClrTx/>
                <a:buSzTx/>
                <a:buFontTx/>
                <a:buNone/>
                <a:tabLst/>
                <a:defRPr/>
              </a:pPr>
              <a:r>
                <a:rPr lang="en-US" kern="0" dirty="0">
                  <a:solidFill>
                    <a:prstClr val="white"/>
                  </a:solidFill>
                  <a:latin typeface="Arial"/>
                </a:rPr>
                <a:t>i</a:t>
              </a:r>
              <a:r>
                <a:rPr kumimoji="0" lang="en-US" sz="1200" b="0" i="0" u="none" strike="noStrike" kern="0" cap="none" spc="0" normalizeH="0" baseline="0" noProof="0" dirty="0">
                  <a:ln>
                    <a:noFill/>
                  </a:ln>
                  <a:solidFill>
                    <a:prstClr val="white"/>
                  </a:solidFill>
                  <a:effectLst/>
                  <a:uLnTx/>
                  <a:uFillTx/>
                  <a:latin typeface="Arial"/>
                  <a:ea typeface="+mn-ea"/>
                  <a:cs typeface="+mn-cs"/>
                </a:rPr>
                <a:t>n cryo plant room (1x12)</a:t>
              </a:r>
            </a:p>
          </p:txBody>
        </p:sp>
        <p:sp>
          <p:nvSpPr>
            <p:cNvPr id="49" name="Oval 48">
              <a:extLst>
                <a:ext uri="{FF2B5EF4-FFF2-40B4-BE49-F238E27FC236}">
                  <a16:creationId xmlns:a16="http://schemas.microsoft.com/office/drawing/2014/main" id="{52983BC5-3DF8-A86B-2D4C-A700DB727AA7}"/>
                </a:ext>
              </a:extLst>
            </p:cNvPr>
            <p:cNvSpPr/>
            <p:nvPr/>
          </p:nvSpPr>
          <p:spPr>
            <a:xfrm>
              <a:off x="4163588" y="4431647"/>
              <a:ext cx="252426" cy="226410"/>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Arrow: Curved Down 49">
              <a:extLst>
                <a:ext uri="{FF2B5EF4-FFF2-40B4-BE49-F238E27FC236}">
                  <a16:creationId xmlns:a16="http://schemas.microsoft.com/office/drawing/2014/main" id="{C45095B4-B725-A04B-FD18-26C945CA6ABF}"/>
                </a:ext>
              </a:extLst>
            </p:cNvPr>
            <p:cNvSpPr/>
            <p:nvPr/>
          </p:nvSpPr>
          <p:spPr bwMode="auto">
            <a:xfrm flipH="1">
              <a:off x="6771979" y="1145465"/>
              <a:ext cx="1054342" cy="731520"/>
            </a:xfrm>
            <a:prstGeom prst="curvedDownArrow">
              <a:avLst/>
            </a:prstGeom>
            <a:solidFill>
              <a:schemeClr val="accent5">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en-GB" sz="1800" b="0" i="1" u="none" strike="noStrike" cap="none" normalizeH="0" baseline="0">
                <a:ln>
                  <a:noFill/>
                </a:ln>
                <a:solidFill>
                  <a:schemeClr val="tx1"/>
                </a:solidFill>
                <a:effectLst/>
                <a:latin typeface="Arial" charset="0"/>
              </a:endParaRPr>
            </a:p>
          </p:txBody>
        </p:sp>
        <p:sp>
          <p:nvSpPr>
            <p:cNvPr id="51" name="TextBox 18">
              <a:extLst>
                <a:ext uri="{FF2B5EF4-FFF2-40B4-BE49-F238E27FC236}">
                  <a16:creationId xmlns:a16="http://schemas.microsoft.com/office/drawing/2014/main" id="{3809DCFC-39E3-4601-C573-BCA65BB2BF42}"/>
                </a:ext>
              </a:extLst>
            </p:cNvPr>
            <p:cNvSpPr txBox="1">
              <a:spLocks noChangeArrowheads="1"/>
            </p:cNvSpPr>
            <p:nvPr/>
          </p:nvSpPr>
          <p:spPr bwMode="auto">
            <a:xfrm>
              <a:off x="9391396" y="4159741"/>
              <a:ext cx="1056421" cy="304386"/>
            </a:xfrm>
            <a:prstGeom prst="rect">
              <a:avLst/>
            </a:prstGeom>
            <a:solidFill>
              <a:srgbClr val="FFC000"/>
            </a:solidFill>
            <a:ln w="9525">
              <a:noFill/>
              <a:miter lim="800000"/>
              <a:headEnd/>
              <a:tailEnd/>
            </a:ln>
          </p:spPr>
          <p:txBody>
            <a:bodyPr wrap="square">
              <a:spAutoFit/>
            </a:bodyPr>
            <a:lstStyle/>
            <a:p>
              <a:pPr>
                <a:defRPr/>
              </a:pPr>
              <a:r>
                <a:rPr lang="en-GB" sz="1200" kern="0" dirty="0">
                  <a:solidFill>
                    <a:sysClr val="windowText" lastClr="000000"/>
                  </a:solidFill>
                  <a:latin typeface="Arial"/>
                </a:rPr>
                <a:t>I-NP ≈ 19m</a:t>
              </a:r>
            </a:p>
          </p:txBody>
        </p:sp>
        <p:cxnSp>
          <p:nvCxnSpPr>
            <p:cNvPr id="52" name="Straight Connector 51">
              <a:extLst>
                <a:ext uri="{FF2B5EF4-FFF2-40B4-BE49-F238E27FC236}">
                  <a16:creationId xmlns:a16="http://schemas.microsoft.com/office/drawing/2014/main" id="{393E1F8D-F050-7478-7888-0BE1EA8752E7}"/>
                </a:ext>
              </a:extLst>
            </p:cNvPr>
            <p:cNvCxnSpPr>
              <a:cxnSpLocks/>
              <a:endCxn id="51" idx="1"/>
            </p:cNvCxnSpPr>
            <p:nvPr/>
          </p:nvCxnSpPr>
          <p:spPr>
            <a:xfrm>
              <a:off x="8114175" y="4266668"/>
              <a:ext cx="1277221" cy="45266"/>
            </a:xfrm>
            <a:prstGeom prst="line">
              <a:avLst/>
            </a:prstGeom>
            <a:noFill/>
            <a:ln w="9525" cap="flat" cmpd="sng" algn="ctr">
              <a:solidFill>
                <a:srgbClr val="000000"/>
              </a:solidFill>
              <a:prstDash val="solid"/>
              <a:tailEnd type="none"/>
            </a:ln>
            <a:effectLst/>
          </p:spPr>
        </p:cxnSp>
      </p:grpSp>
      <p:pic>
        <p:nvPicPr>
          <p:cNvPr id="55" name="Picture 54">
            <a:extLst>
              <a:ext uri="{FF2B5EF4-FFF2-40B4-BE49-F238E27FC236}">
                <a16:creationId xmlns:a16="http://schemas.microsoft.com/office/drawing/2014/main" id="{35E7BBC4-9D32-DCE1-1D34-253661F6AC90}"/>
              </a:ext>
            </a:extLst>
          </p:cNvPr>
          <p:cNvPicPr>
            <a:picLocks noChangeAspect="1"/>
          </p:cNvPicPr>
          <p:nvPr/>
        </p:nvPicPr>
        <p:blipFill>
          <a:blip r:embed="rId8">
            <a:alphaModFix/>
          </a:blip>
          <a:srcRect l="5719" b="50422"/>
          <a:stretch/>
        </p:blipFill>
        <p:spPr>
          <a:xfrm>
            <a:off x="283355" y="1172877"/>
            <a:ext cx="5693699" cy="506190"/>
          </a:xfrm>
          <a:prstGeom prst="rect">
            <a:avLst/>
          </a:prstGeom>
        </p:spPr>
      </p:pic>
      <p:pic>
        <p:nvPicPr>
          <p:cNvPr id="13" name="Picture 12">
            <a:extLst>
              <a:ext uri="{FF2B5EF4-FFF2-40B4-BE49-F238E27FC236}">
                <a16:creationId xmlns:a16="http://schemas.microsoft.com/office/drawing/2014/main" id="{9276FD98-A0BB-0187-B206-1D313F527C07}"/>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rot="10800000">
            <a:off x="424812" y="941365"/>
            <a:ext cx="165100" cy="181610"/>
          </a:xfrm>
          <a:prstGeom prst="rect">
            <a:avLst/>
          </a:prstGeom>
        </p:spPr>
      </p:pic>
      <p:cxnSp>
        <p:nvCxnSpPr>
          <p:cNvPr id="12" name="Straight Connector 11">
            <a:extLst>
              <a:ext uri="{FF2B5EF4-FFF2-40B4-BE49-F238E27FC236}">
                <a16:creationId xmlns:a16="http://schemas.microsoft.com/office/drawing/2014/main" id="{89196462-D472-2F8D-E0FD-6A6E7A25942B}"/>
              </a:ext>
            </a:extLst>
          </p:cNvPr>
          <p:cNvCxnSpPr>
            <a:cxnSpLocks/>
          </p:cNvCxnSpPr>
          <p:nvPr userDrawn="1"/>
        </p:nvCxnSpPr>
        <p:spPr>
          <a:xfrm flipH="1" flipV="1">
            <a:off x="650449" y="1032170"/>
            <a:ext cx="10520322" cy="4"/>
          </a:xfrm>
          <a:prstGeom prst="line">
            <a:avLst/>
          </a:prstGeom>
          <a:ln>
            <a:solidFill>
              <a:srgbClr val="0077BE"/>
            </a:solidFill>
          </a:ln>
        </p:spPr>
        <p:style>
          <a:lnRef idx="1">
            <a:schemeClr val="accent1"/>
          </a:lnRef>
          <a:fillRef idx="0">
            <a:schemeClr val="accent1"/>
          </a:fillRef>
          <a:effectRef idx="0">
            <a:schemeClr val="accent1"/>
          </a:effectRef>
          <a:fontRef idx="minor">
            <a:schemeClr val="tx1"/>
          </a:fontRef>
        </p:style>
      </p:cxnSp>
      <p:sp>
        <p:nvSpPr>
          <p:cNvPr id="56" name="Rectangle 55">
            <a:extLst>
              <a:ext uri="{FF2B5EF4-FFF2-40B4-BE49-F238E27FC236}">
                <a16:creationId xmlns:a16="http://schemas.microsoft.com/office/drawing/2014/main" id="{BD2BC540-C0FE-0CA1-C6F8-F21FF59701BD}"/>
              </a:ext>
            </a:extLst>
          </p:cNvPr>
          <p:cNvSpPr/>
          <p:nvPr/>
        </p:nvSpPr>
        <p:spPr>
          <a:xfrm>
            <a:off x="283355" y="1463827"/>
            <a:ext cx="884686" cy="1943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846630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650449" y="184504"/>
            <a:ext cx="10600548" cy="557110"/>
          </a:xfrm>
        </p:spPr>
        <p:txBody>
          <a:bodyPr/>
          <a:lstStyle/>
          <a:p>
            <a:r>
              <a:rPr lang="en-GB" dirty="0"/>
              <a:t>Headquarters - Liquid Nitrogen Infrastructure</a:t>
            </a:r>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err="1">
                <a:ln>
                  <a:noFill/>
                </a:ln>
                <a:solidFill>
                  <a:srgbClr val="000000"/>
                </a:solidFill>
                <a:effectLst/>
                <a:uLnTx/>
                <a:uFillTx/>
                <a:latin typeface="Arial"/>
                <a:ea typeface="+mn-ea"/>
                <a:cs typeface="+mn-cs"/>
              </a:rPr>
              <a:t>M.Accardo</a:t>
            </a:r>
            <a:r>
              <a:rPr kumimoji="0" lang="en-US" sz="900" b="0" i="0" u="none" strike="noStrike" kern="1200" cap="none" spc="0" normalizeH="0" baseline="0" noProof="0" dirty="0">
                <a:ln>
                  <a:noFill/>
                </a:ln>
                <a:solidFill>
                  <a:srgbClr val="000000"/>
                </a:solidFill>
                <a:effectLst/>
                <a:uLnTx/>
                <a:uFillTx/>
                <a:latin typeface="Arial"/>
                <a:ea typeface="+mn-ea"/>
                <a:cs typeface="+mn-cs"/>
              </a:rPr>
              <a:t>, November 25th - 28th, Instrument Control Systems 2024</a:t>
            </a:r>
            <a:endParaRPr kumimoji="0" lang="de-CH" sz="900" b="0" i="1" u="none" strike="noStrike" kern="1200" cap="none" spc="0" normalizeH="0" baseline="0" noProof="0" dirty="0">
              <a:ln>
                <a:noFill/>
              </a:ln>
              <a:solidFill>
                <a:srgbClr val="000000"/>
              </a:solidFill>
              <a:effectLst/>
              <a:uLnTx/>
              <a:uFillTx/>
              <a:latin typeface="Arial"/>
              <a:ea typeface="+mn-ea"/>
              <a:cs typeface="+mn-cs"/>
            </a:endParaRPr>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lumMod val="50000"/>
                  </a:prstClr>
                </a:solidFill>
                <a:effectLst/>
                <a:uLnTx/>
                <a:uFillTx/>
                <a:latin typeface="Arial"/>
                <a:ea typeface="+mn-ea"/>
                <a:cs typeface="+mn-cs"/>
              </a:rPr>
              <a:t>Data Classification: ESO PUBLIC</a:t>
            </a:r>
            <a:endParaRPr kumimoji="0" lang="en-GB" sz="900" b="0" i="0" u="none" strike="noStrike" kern="1200" cap="none" spc="0" normalizeH="0" baseline="0" noProof="0" dirty="0">
              <a:ln>
                <a:noFill/>
              </a:ln>
              <a:solidFill>
                <a:prstClr val="white">
                  <a:lumMod val="50000"/>
                </a:prstClr>
              </a:solidFill>
              <a:effectLst/>
              <a:uLnTx/>
              <a:uFillTx/>
              <a:latin typeface="Arial"/>
              <a:ea typeface="+mn-ea"/>
              <a:cs typeface="+mn-cs"/>
            </a:endParaRPr>
          </a:p>
        </p:txBody>
      </p:sp>
      <p:cxnSp>
        <p:nvCxnSpPr>
          <p:cNvPr id="12" name="Straight Connector 11">
            <a:extLst>
              <a:ext uri="{FF2B5EF4-FFF2-40B4-BE49-F238E27FC236}">
                <a16:creationId xmlns:a16="http://schemas.microsoft.com/office/drawing/2014/main" id="{89196462-D472-2F8D-E0FD-6A6E7A25942B}"/>
              </a:ext>
            </a:extLst>
          </p:cNvPr>
          <p:cNvCxnSpPr>
            <a:cxnSpLocks/>
          </p:cNvCxnSpPr>
          <p:nvPr userDrawn="1"/>
        </p:nvCxnSpPr>
        <p:spPr>
          <a:xfrm flipH="1" flipV="1">
            <a:off x="650449" y="1032170"/>
            <a:ext cx="10520322" cy="4"/>
          </a:xfrm>
          <a:prstGeom prst="line">
            <a:avLst/>
          </a:prstGeom>
          <a:ln>
            <a:solidFill>
              <a:srgbClr val="0077BE"/>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9276FD98-A0BB-0187-B206-1D313F527C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0800000">
            <a:off x="424812" y="941365"/>
            <a:ext cx="165100" cy="181610"/>
          </a:xfrm>
          <a:prstGeom prst="rect">
            <a:avLst/>
          </a:prstGeom>
        </p:spPr>
      </p:pic>
      <p:pic>
        <p:nvPicPr>
          <p:cNvPr id="59" name="Picture 58">
            <a:extLst>
              <a:ext uri="{FF2B5EF4-FFF2-40B4-BE49-F238E27FC236}">
                <a16:creationId xmlns:a16="http://schemas.microsoft.com/office/drawing/2014/main" id="{5F4DF74D-075C-F174-4AA3-0C66D63849C8}"/>
              </a:ext>
            </a:extLst>
          </p:cNvPr>
          <p:cNvPicPr>
            <a:picLocks noChangeAspect="1"/>
          </p:cNvPicPr>
          <p:nvPr/>
        </p:nvPicPr>
        <p:blipFill>
          <a:blip r:embed="rId4"/>
          <a:stretch>
            <a:fillRect/>
          </a:stretch>
        </p:blipFill>
        <p:spPr>
          <a:xfrm>
            <a:off x="650449" y="1116719"/>
            <a:ext cx="9438285" cy="4253401"/>
          </a:xfrm>
          <a:prstGeom prst="rect">
            <a:avLst/>
          </a:prstGeom>
        </p:spPr>
      </p:pic>
      <p:pic>
        <p:nvPicPr>
          <p:cNvPr id="57" name="Picture 56">
            <a:extLst>
              <a:ext uri="{FF2B5EF4-FFF2-40B4-BE49-F238E27FC236}">
                <a16:creationId xmlns:a16="http://schemas.microsoft.com/office/drawing/2014/main" id="{F0EB4BAA-6D0B-7A79-0A9E-8A429CC528E3}"/>
              </a:ext>
            </a:extLst>
          </p:cNvPr>
          <p:cNvPicPr>
            <a:picLocks noChangeAspect="1"/>
          </p:cNvPicPr>
          <p:nvPr/>
        </p:nvPicPr>
        <p:blipFill>
          <a:blip r:embed="rId5">
            <a:alphaModFix/>
          </a:blip>
          <a:srcRect t="49778" r="33854" b="71"/>
          <a:stretch/>
        </p:blipFill>
        <p:spPr>
          <a:xfrm>
            <a:off x="650449" y="5454666"/>
            <a:ext cx="6561056" cy="840800"/>
          </a:xfrm>
          <a:prstGeom prst="rect">
            <a:avLst/>
          </a:prstGeom>
        </p:spPr>
      </p:pic>
      <p:sp>
        <p:nvSpPr>
          <p:cNvPr id="60" name="Rectangle 59">
            <a:extLst>
              <a:ext uri="{FF2B5EF4-FFF2-40B4-BE49-F238E27FC236}">
                <a16:creationId xmlns:a16="http://schemas.microsoft.com/office/drawing/2014/main" id="{D07C5AAF-7BAB-C652-0321-F5DE0FE31A46}"/>
              </a:ext>
            </a:extLst>
          </p:cNvPr>
          <p:cNvSpPr/>
          <p:nvPr/>
        </p:nvSpPr>
        <p:spPr>
          <a:xfrm>
            <a:off x="784435" y="5515587"/>
            <a:ext cx="1825415" cy="2733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169405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8E93C64-2CC0-6A0A-C0E2-25894940562F}"/>
              </a:ext>
            </a:extLst>
          </p:cNvPr>
          <p:cNvPicPr>
            <a:picLocks noChangeAspect="1"/>
          </p:cNvPicPr>
          <p:nvPr/>
        </p:nvPicPr>
        <p:blipFill>
          <a:blip r:embed="rId3"/>
          <a:srcRect b="21237"/>
          <a:stretch/>
        </p:blipFill>
        <p:spPr>
          <a:xfrm>
            <a:off x="9167567" y="1704007"/>
            <a:ext cx="2592370" cy="4884922"/>
          </a:xfrm>
          <a:prstGeom prst="rect">
            <a:avLst/>
          </a:prstGeom>
        </p:spPr>
      </p:pic>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570223" y="0"/>
            <a:ext cx="10600548" cy="1032170"/>
          </a:xfrm>
        </p:spPr>
        <p:txBody>
          <a:bodyPr anchor="ctr"/>
          <a:lstStyle/>
          <a:p>
            <a:pPr>
              <a:lnSpc>
                <a:spcPts val="3400"/>
              </a:lnSpc>
            </a:pPr>
            <a:r>
              <a:rPr lang="en-US" sz="2400" dirty="0"/>
              <a:t>Standardization and Commercial-off-the-shelf products:</a:t>
            </a:r>
            <a:br>
              <a:rPr lang="en-US" sz="2400" dirty="0"/>
            </a:br>
            <a:r>
              <a:rPr lang="en-US" sz="2400" dirty="0"/>
              <a:t>Vacuum and Cryogenics Standard Components - ESO-046147 - v. 7</a:t>
            </a:r>
            <a:endParaRPr lang="en-GB" sz="2400"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err="1">
                <a:ln>
                  <a:noFill/>
                </a:ln>
                <a:solidFill>
                  <a:srgbClr val="000000"/>
                </a:solidFill>
                <a:effectLst/>
                <a:uLnTx/>
                <a:uFillTx/>
                <a:latin typeface="Arial"/>
                <a:ea typeface="+mn-ea"/>
                <a:cs typeface="+mn-cs"/>
              </a:rPr>
              <a:t>M.Accardo</a:t>
            </a:r>
            <a:r>
              <a:rPr kumimoji="0" lang="en-US" sz="900" b="0" i="0" u="none" strike="noStrike" kern="1200" cap="none" spc="0" normalizeH="0" baseline="0" noProof="0" dirty="0">
                <a:ln>
                  <a:noFill/>
                </a:ln>
                <a:solidFill>
                  <a:srgbClr val="000000"/>
                </a:solidFill>
                <a:effectLst/>
                <a:uLnTx/>
                <a:uFillTx/>
                <a:latin typeface="Arial"/>
                <a:ea typeface="+mn-ea"/>
                <a:cs typeface="+mn-cs"/>
              </a:rPr>
              <a:t>, November 25th - 28th, Instrument Control Systems 2024</a:t>
            </a:r>
            <a:endParaRPr kumimoji="0" lang="de-CH" sz="900" b="0" i="1" u="none" strike="noStrike" kern="1200" cap="none" spc="0" normalizeH="0" baseline="0" noProof="0" dirty="0">
              <a:ln>
                <a:noFill/>
              </a:ln>
              <a:solidFill>
                <a:srgbClr val="000000"/>
              </a:solidFill>
              <a:effectLst/>
              <a:uLnTx/>
              <a:uFillTx/>
              <a:latin typeface="Arial"/>
              <a:ea typeface="+mn-ea"/>
              <a:cs typeface="+mn-cs"/>
            </a:endParaRPr>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lumMod val="50000"/>
                  </a:prstClr>
                </a:solidFill>
                <a:effectLst/>
                <a:uLnTx/>
                <a:uFillTx/>
                <a:latin typeface="Arial"/>
                <a:ea typeface="+mn-ea"/>
                <a:cs typeface="+mn-cs"/>
              </a:rPr>
              <a:t>Data Classification: ESO PUBLIC</a:t>
            </a:r>
            <a:endParaRPr kumimoji="0" lang="en-GB" sz="900" b="0" i="0" u="none" strike="noStrike" kern="1200" cap="none" spc="0" normalizeH="0" baseline="0" noProof="0" dirty="0">
              <a:ln>
                <a:noFill/>
              </a:ln>
              <a:solidFill>
                <a:prstClr val="white">
                  <a:lumMod val="50000"/>
                </a:prstClr>
              </a:solidFill>
              <a:effectLst/>
              <a:uLnTx/>
              <a:uFillTx/>
              <a:latin typeface="Arial"/>
              <a:ea typeface="+mn-ea"/>
              <a:cs typeface="+mn-cs"/>
            </a:endParaRPr>
          </a:p>
        </p:txBody>
      </p:sp>
      <p:cxnSp>
        <p:nvCxnSpPr>
          <p:cNvPr id="12" name="Straight Connector 11">
            <a:extLst>
              <a:ext uri="{FF2B5EF4-FFF2-40B4-BE49-F238E27FC236}">
                <a16:creationId xmlns:a16="http://schemas.microsoft.com/office/drawing/2014/main" id="{89196462-D472-2F8D-E0FD-6A6E7A25942B}"/>
              </a:ext>
            </a:extLst>
          </p:cNvPr>
          <p:cNvCxnSpPr>
            <a:cxnSpLocks/>
          </p:cNvCxnSpPr>
          <p:nvPr userDrawn="1"/>
        </p:nvCxnSpPr>
        <p:spPr>
          <a:xfrm flipH="1" flipV="1">
            <a:off x="650449" y="1032170"/>
            <a:ext cx="10520322" cy="4"/>
          </a:xfrm>
          <a:prstGeom prst="line">
            <a:avLst/>
          </a:prstGeom>
          <a:ln>
            <a:solidFill>
              <a:srgbClr val="0077BE"/>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9276FD98-A0BB-0187-B206-1D313F527C07}"/>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rot="10800000">
            <a:off x="424812" y="941365"/>
            <a:ext cx="165100" cy="181610"/>
          </a:xfrm>
          <a:prstGeom prst="rect">
            <a:avLst/>
          </a:prstGeom>
        </p:spPr>
      </p:pic>
      <p:sp>
        <p:nvSpPr>
          <p:cNvPr id="60" name="Rectangle 59">
            <a:extLst>
              <a:ext uri="{FF2B5EF4-FFF2-40B4-BE49-F238E27FC236}">
                <a16:creationId xmlns:a16="http://schemas.microsoft.com/office/drawing/2014/main" id="{D07C5AAF-7BAB-C652-0321-F5DE0FE31A46}"/>
              </a:ext>
            </a:extLst>
          </p:cNvPr>
          <p:cNvSpPr/>
          <p:nvPr/>
        </p:nvSpPr>
        <p:spPr>
          <a:xfrm>
            <a:off x="784435" y="5515587"/>
            <a:ext cx="1825415" cy="2733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platzhalter 2">
            <a:extLst>
              <a:ext uri="{FF2B5EF4-FFF2-40B4-BE49-F238E27FC236}">
                <a16:creationId xmlns:a16="http://schemas.microsoft.com/office/drawing/2014/main" id="{6B6DBBFC-87C0-D1C5-88F8-C5060991D29F}"/>
              </a:ext>
            </a:extLst>
          </p:cNvPr>
          <p:cNvSpPr>
            <a:spLocks noGrp="1"/>
          </p:cNvSpPr>
          <p:nvPr>
            <p:ph type="body" sz="quarter" idx="13"/>
          </p:nvPr>
        </p:nvSpPr>
        <p:spPr>
          <a:xfrm>
            <a:off x="507066" y="1298212"/>
            <a:ext cx="10663705" cy="1533738"/>
          </a:xfrm>
        </p:spPr>
        <p:txBody>
          <a:bodyPr/>
          <a:lstStyle/>
          <a:p>
            <a:pPr marL="243000" indent="-243000" fontAlgn="base">
              <a:lnSpc>
                <a:spcPct val="100000"/>
              </a:lnSpc>
              <a:spcBef>
                <a:spcPts val="900"/>
              </a:spcBef>
              <a:buClr>
                <a:srgbClr val="FF0000"/>
              </a:buClr>
              <a:buSzPct val="90000"/>
              <a:buBlip>
                <a:blip r:embed="rId5"/>
              </a:buBlip>
              <a:defRPr/>
            </a:pPr>
            <a:r>
              <a:rPr lang="en-US" sz="2100" kern="0" dirty="0">
                <a:solidFill>
                  <a:srgbClr val="000000"/>
                </a:solidFill>
                <a:latin typeface="Arial"/>
                <a:ea typeface="ＭＳ Ｐゴシック" charset="0"/>
              </a:rPr>
              <a:t> Example from ESO-046147 - v. 7: Liquid Nitrogen </a:t>
            </a:r>
            <a:r>
              <a:rPr kumimoji="0" lang="en-US" sz="2100" b="0" i="0" strike="noStrike" kern="0" cap="none" spc="0" normalizeH="0" baseline="0" noProof="0" dirty="0">
                <a:ln>
                  <a:noFill/>
                </a:ln>
                <a:solidFill>
                  <a:srgbClr val="000000"/>
                </a:solidFill>
                <a:effectLst/>
                <a:uLnTx/>
                <a:uFillTx/>
                <a:latin typeface="Arial"/>
                <a:ea typeface="ＭＳ Ｐゴシック" charset="0"/>
                <a:cs typeface="+mn-cs"/>
              </a:rPr>
              <a:t>cryostats</a:t>
            </a:r>
            <a:endParaRPr kumimoji="0" lang="en-US" sz="1000" b="0" i="0" u="none" strike="noStrike" kern="0" cap="none" spc="0" normalizeH="0" baseline="0" noProof="0" dirty="0">
              <a:ln>
                <a:noFill/>
              </a:ln>
              <a:solidFill>
                <a:srgbClr val="000000"/>
              </a:solidFill>
              <a:effectLst/>
              <a:uLnTx/>
              <a:uFillTx/>
              <a:latin typeface="Arial"/>
              <a:ea typeface="ＭＳ Ｐゴシック" charset="0"/>
              <a:cs typeface="+mn-cs"/>
            </a:endParaRPr>
          </a:p>
          <a:p>
            <a:pPr marL="557213" marR="0" lvl="1" indent="-214313" algn="l" defTabSz="914400" rtl="0" eaLnBrk="1" fontAlgn="base" latinLnBrk="0" hangingPunct="1">
              <a:lnSpc>
                <a:spcPct val="100000"/>
              </a:lnSpc>
              <a:spcBef>
                <a:spcPts val="450"/>
              </a:spcBef>
              <a:spcAft>
                <a:spcPts val="0"/>
              </a:spcAft>
              <a:buClr>
                <a:srgbClr val="3A6CB4"/>
              </a:buClr>
              <a:buSzTx/>
              <a:buFont typeface="Wingdings" charset="0"/>
              <a:buChar char="Ø"/>
              <a:tabLst/>
              <a:defRPr/>
            </a:pPr>
            <a:r>
              <a:rPr lang="en-US" kern="0" dirty="0">
                <a:solidFill>
                  <a:srgbClr val="000000"/>
                </a:solidFill>
                <a:latin typeface="Arial"/>
                <a:ea typeface="ＭＳ Ｐゴシック" charset="0"/>
                <a:cs typeface="+mn-cs"/>
              </a:rPr>
              <a:t>Bath Cr</a:t>
            </a:r>
            <a:r>
              <a:rPr lang="en-US" kern="0" dirty="0">
                <a:solidFill>
                  <a:srgbClr val="000000"/>
                </a:solidFill>
                <a:latin typeface="Arial"/>
                <a:ea typeface="ＭＳ Ｐゴシック" charset="0"/>
              </a:rPr>
              <a:t>yostat for Cassegrain Instruments (FORS, X-SHOOTER)</a:t>
            </a:r>
          </a:p>
          <a:p>
            <a:pPr marL="557213" marR="0" lvl="1" indent="-214313" algn="l" defTabSz="914400" rtl="0" eaLnBrk="1" fontAlgn="base" latinLnBrk="0" hangingPunct="1">
              <a:lnSpc>
                <a:spcPct val="100000"/>
              </a:lnSpc>
              <a:spcBef>
                <a:spcPts val="450"/>
              </a:spcBef>
              <a:spcAft>
                <a:spcPts val="0"/>
              </a:spcAft>
              <a:buClr>
                <a:srgbClr val="3A6CB4"/>
              </a:buClr>
              <a:buSzTx/>
              <a:buFont typeface="Wingdings" charset="0"/>
              <a:buChar char="Ø"/>
              <a:tabLst/>
              <a:defRPr/>
            </a:pPr>
            <a:r>
              <a:rPr lang="en-US" kern="0" dirty="0">
                <a:solidFill>
                  <a:srgbClr val="000000"/>
                </a:solidFill>
                <a:latin typeface="Arial"/>
                <a:ea typeface="ＭＳ Ｐゴシック" charset="0"/>
              </a:rPr>
              <a:t>Bath Cryostat for “table” applications (GRAVITY CIAO, VLTI IRIS, SPHERE IFS)</a:t>
            </a:r>
          </a:p>
          <a:p>
            <a:pPr marL="557213" marR="0" lvl="1" indent="-214313" algn="l" defTabSz="914400" rtl="0" eaLnBrk="1" fontAlgn="base" latinLnBrk="0" hangingPunct="1">
              <a:lnSpc>
                <a:spcPct val="100000"/>
              </a:lnSpc>
              <a:spcBef>
                <a:spcPts val="450"/>
              </a:spcBef>
              <a:spcAft>
                <a:spcPts val="0"/>
              </a:spcAft>
              <a:buClr>
                <a:srgbClr val="3A6CB4"/>
              </a:buClr>
              <a:buSzTx/>
              <a:buFont typeface="Wingdings" charset="0"/>
              <a:buChar char="Ø"/>
              <a:tabLst/>
              <a:defRPr/>
            </a:pPr>
            <a:r>
              <a:rPr lang="en-US" kern="0" dirty="0" err="1">
                <a:solidFill>
                  <a:srgbClr val="000000"/>
                </a:solidFill>
                <a:latin typeface="Arial"/>
                <a:ea typeface="ＭＳ Ｐゴシック" charset="0"/>
              </a:rPr>
              <a:t>Continuos</a:t>
            </a:r>
            <a:r>
              <a:rPr lang="en-US" kern="0" dirty="0">
                <a:solidFill>
                  <a:srgbClr val="000000"/>
                </a:solidFill>
                <a:latin typeface="Arial"/>
                <a:ea typeface="ＭＳ Ｐゴシック" charset="0"/>
              </a:rPr>
              <a:t> Flow Cryostat (MUSE, IRLOS, ESPRESSO, 4MOST, … ) </a:t>
            </a:r>
            <a:br>
              <a:rPr lang="en-US" kern="0" dirty="0">
                <a:solidFill>
                  <a:srgbClr val="000000"/>
                </a:solidFill>
                <a:latin typeface="Arial"/>
                <a:ea typeface="ＭＳ Ｐゴシック" charset="0"/>
              </a:rPr>
            </a:br>
            <a:endParaRPr lang="en-US" kern="0" dirty="0">
              <a:solidFill>
                <a:srgbClr val="000000"/>
              </a:solidFill>
              <a:latin typeface="Arial"/>
              <a:ea typeface="ＭＳ Ｐゴシック" charset="0"/>
            </a:endParaRPr>
          </a:p>
          <a:p>
            <a:endParaRPr lang="en-GB" dirty="0"/>
          </a:p>
        </p:txBody>
      </p:sp>
      <p:sp>
        <p:nvSpPr>
          <p:cNvPr id="10" name="Rectangle 9">
            <a:extLst>
              <a:ext uri="{FF2B5EF4-FFF2-40B4-BE49-F238E27FC236}">
                <a16:creationId xmlns:a16="http://schemas.microsoft.com/office/drawing/2014/main" id="{5233F37C-8E02-8A4A-1E0D-4C209E99A337}"/>
              </a:ext>
            </a:extLst>
          </p:cNvPr>
          <p:cNvSpPr/>
          <p:nvPr/>
        </p:nvSpPr>
        <p:spPr>
          <a:xfrm>
            <a:off x="9168839" y="4765038"/>
            <a:ext cx="2592370" cy="1840847"/>
          </a:xfrm>
          <a:prstGeom prst="rect">
            <a:avLst/>
          </a:prstGeom>
          <a:solidFill>
            <a:schemeClr val="bg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CAD-158160-Continuous Flow Cryostat-VLT-DWG-ESO-13600-915000-0000-Version-with-Connection-at-the-back-DETAIL">
            <a:extLst>
              <a:ext uri="{FF2B5EF4-FFF2-40B4-BE49-F238E27FC236}">
                <a16:creationId xmlns:a16="http://schemas.microsoft.com/office/drawing/2014/main" id="{F75240F4-BB63-818E-BA92-271DFE7BB0C6}"/>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194444" y="3535052"/>
            <a:ext cx="1763360" cy="1919491"/>
          </a:xfrm>
          <a:prstGeom prst="rect">
            <a:avLst/>
          </a:prstGeom>
          <a:noFill/>
          <a:ln>
            <a:noFill/>
          </a:ln>
        </p:spPr>
      </p:pic>
      <p:pic>
        <p:nvPicPr>
          <p:cNvPr id="11" name="Picture 10" descr="CAD-128658_5 Continuous Flow Cryostat-VLT-DWG-ESO-13600-910000-0000-1-2-Version-with-Side-Connection-DETAIL">
            <a:extLst>
              <a:ext uri="{FF2B5EF4-FFF2-40B4-BE49-F238E27FC236}">
                <a16:creationId xmlns:a16="http://schemas.microsoft.com/office/drawing/2014/main" id="{59395387-E2FD-93D3-7077-3894FC5EE32E}"/>
              </a:ext>
            </a:extLst>
          </p:cNvPr>
          <p:cNvPicPr>
            <a:picLocks noChangeAspect="1"/>
          </p:cNvPicPr>
          <p:nvPr/>
        </p:nvPicPr>
        <p:blipFill>
          <a:blip r:embed="rId7">
            <a:alphaModFix/>
            <a:extLst>
              <a:ext uri="{28A0092B-C50C-407E-A947-70E740481C1C}">
                <a14:useLocalDpi xmlns:a14="http://schemas.microsoft.com/office/drawing/2010/main" val="0"/>
              </a:ext>
            </a:extLst>
          </a:blip>
          <a:srcRect/>
          <a:stretch>
            <a:fillRect/>
          </a:stretch>
        </p:blipFill>
        <p:spPr bwMode="auto">
          <a:xfrm>
            <a:off x="507066" y="3346515"/>
            <a:ext cx="1687378" cy="2108028"/>
          </a:xfrm>
          <a:prstGeom prst="rect">
            <a:avLst/>
          </a:prstGeom>
          <a:noFill/>
          <a:ln>
            <a:noFill/>
          </a:ln>
        </p:spPr>
      </p:pic>
      <p:sp>
        <p:nvSpPr>
          <p:cNvPr id="15" name="TextBox 14">
            <a:extLst>
              <a:ext uri="{FF2B5EF4-FFF2-40B4-BE49-F238E27FC236}">
                <a16:creationId xmlns:a16="http://schemas.microsoft.com/office/drawing/2014/main" id="{72506FD8-1D35-F542-25C8-A26A7A7BBBAA}"/>
              </a:ext>
            </a:extLst>
          </p:cNvPr>
          <p:cNvSpPr txBox="1"/>
          <p:nvPr/>
        </p:nvSpPr>
        <p:spPr>
          <a:xfrm>
            <a:off x="284816" y="5491600"/>
            <a:ext cx="3476480" cy="646331"/>
          </a:xfrm>
          <a:prstGeom prst="rect">
            <a:avLst/>
          </a:prstGeom>
          <a:noFill/>
        </p:spPr>
        <p:txBody>
          <a:bodyPr wrap="square" rtlCol="0">
            <a:spAutoFit/>
          </a:bodyPr>
          <a:lstStyle/>
          <a:p>
            <a:r>
              <a:rPr lang="en-US" kern="0" dirty="0" err="1">
                <a:solidFill>
                  <a:srgbClr val="000000"/>
                </a:solidFill>
                <a:latin typeface="Arial"/>
                <a:ea typeface="ＭＳ Ｐゴシック" charset="0"/>
              </a:rPr>
              <a:t>Continuos</a:t>
            </a:r>
            <a:r>
              <a:rPr lang="en-US" kern="0" dirty="0">
                <a:solidFill>
                  <a:srgbClr val="000000"/>
                </a:solidFill>
                <a:latin typeface="Arial"/>
                <a:ea typeface="ＭＳ Ｐゴシック" charset="0"/>
              </a:rPr>
              <a:t> Flow Cryostat (CFC)</a:t>
            </a:r>
            <a:br>
              <a:rPr lang="en-US" kern="0" dirty="0">
                <a:solidFill>
                  <a:srgbClr val="000000"/>
                </a:solidFill>
                <a:latin typeface="Arial"/>
                <a:ea typeface="ＭＳ Ｐゴシック" charset="0"/>
              </a:rPr>
            </a:br>
            <a:r>
              <a:rPr lang="en-US" kern="0" dirty="0">
                <a:solidFill>
                  <a:srgbClr val="000000"/>
                </a:solidFill>
                <a:latin typeface="Arial"/>
                <a:ea typeface="ＭＳ Ｐゴシック" charset="0"/>
              </a:rPr>
              <a:t>alternative configurations</a:t>
            </a:r>
            <a:endParaRPr lang="en-GB" dirty="0"/>
          </a:p>
        </p:txBody>
      </p:sp>
      <p:pic>
        <p:nvPicPr>
          <p:cNvPr id="17" name="Picture 16" descr="A drawing of a cylinder&#10;&#10;Description automatically generated">
            <a:extLst>
              <a:ext uri="{FF2B5EF4-FFF2-40B4-BE49-F238E27FC236}">
                <a16:creationId xmlns:a16="http://schemas.microsoft.com/office/drawing/2014/main" id="{2D9E4E02-A535-0671-4F74-65A13E91832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656414" y="3061752"/>
            <a:ext cx="2889993" cy="3008058"/>
          </a:xfrm>
          <a:prstGeom prst="rect">
            <a:avLst/>
          </a:prstGeom>
        </p:spPr>
      </p:pic>
      <p:sp>
        <p:nvSpPr>
          <p:cNvPr id="18" name="TextBox 17">
            <a:extLst>
              <a:ext uri="{FF2B5EF4-FFF2-40B4-BE49-F238E27FC236}">
                <a16:creationId xmlns:a16="http://schemas.microsoft.com/office/drawing/2014/main" id="{E623EFA6-90A8-1800-A80D-5C91AF4FE5DF}"/>
              </a:ext>
            </a:extLst>
          </p:cNvPr>
          <p:cNvSpPr txBox="1"/>
          <p:nvPr/>
        </p:nvSpPr>
        <p:spPr>
          <a:xfrm>
            <a:off x="5117538" y="5859607"/>
            <a:ext cx="3045452" cy="369332"/>
          </a:xfrm>
          <a:prstGeom prst="rect">
            <a:avLst/>
          </a:prstGeom>
          <a:noFill/>
        </p:spPr>
        <p:txBody>
          <a:bodyPr wrap="square" rtlCol="0">
            <a:spAutoFit/>
          </a:bodyPr>
          <a:lstStyle/>
          <a:p>
            <a:r>
              <a:rPr lang="en-US" dirty="0"/>
              <a:t>Cassegrain Bath Cryostat</a:t>
            </a:r>
            <a:endParaRPr lang="en-GB" dirty="0"/>
          </a:p>
        </p:txBody>
      </p:sp>
      <p:sp>
        <p:nvSpPr>
          <p:cNvPr id="19" name="Rectangle 18">
            <a:extLst>
              <a:ext uri="{FF2B5EF4-FFF2-40B4-BE49-F238E27FC236}">
                <a16:creationId xmlns:a16="http://schemas.microsoft.com/office/drawing/2014/main" id="{52BF9662-1A1E-40D2-0185-0558DFB96A64}"/>
              </a:ext>
            </a:extLst>
          </p:cNvPr>
          <p:cNvSpPr/>
          <p:nvPr/>
        </p:nvSpPr>
        <p:spPr>
          <a:xfrm>
            <a:off x="170329" y="3135516"/>
            <a:ext cx="4594908" cy="313963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E3CD7E8B-0A51-C4FB-31E8-605BFE1B6B5D}"/>
              </a:ext>
            </a:extLst>
          </p:cNvPr>
          <p:cNvSpPr/>
          <p:nvPr/>
        </p:nvSpPr>
        <p:spPr>
          <a:xfrm>
            <a:off x="5095669" y="3135516"/>
            <a:ext cx="3792622" cy="313963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03841492-2459-7535-2732-BEFA41DFDC85}"/>
              </a:ext>
            </a:extLst>
          </p:cNvPr>
          <p:cNvSpPr txBox="1"/>
          <p:nvPr/>
        </p:nvSpPr>
        <p:spPr>
          <a:xfrm>
            <a:off x="9131910" y="1289539"/>
            <a:ext cx="2905416" cy="369332"/>
          </a:xfrm>
          <a:prstGeom prst="rect">
            <a:avLst/>
          </a:prstGeom>
          <a:noFill/>
        </p:spPr>
        <p:txBody>
          <a:bodyPr wrap="square" rtlCol="0">
            <a:spAutoFit/>
          </a:bodyPr>
          <a:lstStyle/>
          <a:p>
            <a:r>
              <a:rPr lang="en-US" dirty="0"/>
              <a:t>VLTI IRIS - Bath Cryostat</a:t>
            </a:r>
            <a:endParaRPr lang="en-GB" dirty="0"/>
          </a:p>
        </p:txBody>
      </p:sp>
      <p:sp>
        <p:nvSpPr>
          <p:cNvPr id="9" name="Rectangle 8">
            <a:extLst>
              <a:ext uri="{FF2B5EF4-FFF2-40B4-BE49-F238E27FC236}">
                <a16:creationId xmlns:a16="http://schemas.microsoft.com/office/drawing/2014/main" id="{2EAFE6E8-62FB-19CB-09EB-416BDD86EE99}"/>
              </a:ext>
            </a:extLst>
          </p:cNvPr>
          <p:cNvSpPr/>
          <p:nvPr/>
        </p:nvSpPr>
        <p:spPr>
          <a:xfrm>
            <a:off x="9218723" y="1667135"/>
            <a:ext cx="2541214" cy="313298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795467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570223" y="0"/>
            <a:ext cx="10600548" cy="1032170"/>
          </a:xfrm>
        </p:spPr>
        <p:txBody>
          <a:bodyPr anchor="ctr"/>
          <a:lstStyle/>
          <a:p>
            <a:pPr>
              <a:lnSpc>
                <a:spcPts val="3400"/>
              </a:lnSpc>
            </a:pPr>
            <a:r>
              <a:rPr lang="en-US" sz="2400" dirty="0"/>
              <a:t>Standardization and Commercial-off-the-shelf products:</a:t>
            </a:r>
            <a:br>
              <a:rPr lang="en-US" sz="2400" dirty="0"/>
            </a:br>
            <a:r>
              <a:rPr lang="en-US" sz="2400" dirty="0"/>
              <a:t>Vacuum and Cryogenics Standard Components - ESO-046147 - v. 7</a:t>
            </a:r>
            <a:endParaRPr lang="en-GB" sz="2400"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err="1">
                <a:ln>
                  <a:noFill/>
                </a:ln>
                <a:solidFill>
                  <a:srgbClr val="000000"/>
                </a:solidFill>
                <a:effectLst/>
                <a:uLnTx/>
                <a:uFillTx/>
                <a:latin typeface="Arial"/>
                <a:ea typeface="+mn-ea"/>
                <a:cs typeface="+mn-cs"/>
              </a:rPr>
              <a:t>M.Accardo</a:t>
            </a:r>
            <a:r>
              <a:rPr kumimoji="0" lang="en-US" sz="900" b="0" i="0" u="none" strike="noStrike" kern="1200" cap="none" spc="0" normalizeH="0" baseline="0" noProof="0" dirty="0">
                <a:ln>
                  <a:noFill/>
                </a:ln>
                <a:solidFill>
                  <a:srgbClr val="000000"/>
                </a:solidFill>
                <a:effectLst/>
                <a:uLnTx/>
                <a:uFillTx/>
                <a:latin typeface="Arial"/>
                <a:ea typeface="+mn-ea"/>
                <a:cs typeface="+mn-cs"/>
              </a:rPr>
              <a:t>, November 25th - 28th, Instrument Control Systems 2024</a:t>
            </a:r>
            <a:endParaRPr kumimoji="0" lang="de-CH" sz="900" b="0" i="1" u="none" strike="noStrike" kern="1200" cap="none" spc="0" normalizeH="0" baseline="0" noProof="0" dirty="0">
              <a:ln>
                <a:noFill/>
              </a:ln>
              <a:solidFill>
                <a:srgbClr val="000000"/>
              </a:solidFill>
              <a:effectLst/>
              <a:uLnTx/>
              <a:uFillTx/>
              <a:latin typeface="Arial"/>
              <a:ea typeface="+mn-ea"/>
              <a:cs typeface="+mn-cs"/>
            </a:endParaRPr>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lumMod val="50000"/>
                  </a:prstClr>
                </a:solidFill>
                <a:effectLst/>
                <a:uLnTx/>
                <a:uFillTx/>
                <a:latin typeface="Arial"/>
                <a:ea typeface="+mn-ea"/>
                <a:cs typeface="+mn-cs"/>
              </a:rPr>
              <a:t>Data Classification: ESO PUBLIC</a:t>
            </a:r>
            <a:endParaRPr kumimoji="0" lang="en-GB" sz="900" b="0" i="0" u="none" strike="noStrike" kern="1200" cap="none" spc="0" normalizeH="0" baseline="0" noProof="0" dirty="0">
              <a:ln>
                <a:noFill/>
              </a:ln>
              <a:solidFill>
                <a:prstClr val="white">
                  <a:lumMod val="50000"/>
                </a:prstClr>
              </a:solidFill>
              <a:effectLst/>
              <a:uLnTx/>
              <a:uFillTx/>
              <a:latin typeface="Arial"/>
              <a:ea typeface="+mn-ea"/>
              <a:cs typeface="+mn-cs"/>
            </a:endParaRPr>
          </a:p>
        </p:txBody>
      </p:sp>
      <p:cxnSp>
        <p:nvCxnSpPr>
          <p:cNvPr id="12" name="Straight Connector 11">
            <a:extLst>
              <a:ext uri="{FF2B5EF4-FFF2-40B4-BE49-F238E27FC236}">
                <a16:creationId xmlns:a16="http://schemas.microsoft.com/office/drawing/2014/main" id="{89196462-D472-2F8D-E0FD-6A6E7A25942B}"/>
              </a:ext>
            </a:extLst>
          </p:cNvPr>
          <p:cNvCxnSpPr>
            <a:cxnSpLocks/>
          </p:cNvCxnSpPr>
          <p:nvPr userDrawn="1"/>
        </p:nvCxnSpPr>
        <p:spPr>
          <a:xfrm flipH="1" flipV="1">
            <a:off x="650449" y="1032170"/>
            <a:ext cx="10520322" cy="4"/>
          </a:xfrm>
          <a:prstGeom prst="line">
            <a:avLst/>
          </a:prstGeom>
          <a:ln>
            <a:solidFill>
              <a:srgbClr val="0077BE"/>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9276FD98-A0BB-0187-B206-1D313F527C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0800000">
            <a:off x="424812" y="941365"/>
            <a:ext cx="165100" cy="181610"/>
          </a:xfrm>
          <a:prstGeom prst="rect">
            <a:avLst/>
          </a:prstGeom>
        </p:spPr>
      </p:pic>
      <p:sp>
        <p:nvSpPr>
          <p:cNvPr id="60" name="Rectangle 59">
            <a:extLst>
              <a:ext uri="{FF2B5EF4-FFF2-40B4-BE49-F238E27FC236}">
                <a16:creationId xmlns:a16="http://schemas.microsoft.com/office/drawing/2014/main" id="{D07C5AAF-7BAB-C652-0321-F5DE0FE31A46}"/>
              </a:ext>
            </a:extLst>
          </p:cNvPr>
          <p:cNvSpPr/>
          <p:nvPr/>
        </p:nvSpPr>
        <p:spPr>
          <a:xfrm>
            <a:off x="784435" y="5515587"/>
            <a:ext cx="1825415" cy="2733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platzhalter 2">
            <a:extLst>
              <a:ext uri="{FF2B5EF4-FFF2-40B4-BE49-F238E27FC236}">
                <a16:creationId xmlns:a16="http://schemas.microsoft.com/office/drawing/2014/main" id="{6B6DBBFC-87C0-D1C5-88F8-C5060991D29F}"/>
              </a:ext>
            </a:extLst>
          </p:cNvPr>
          <p:cNvSpPr>
            <a:spLocks noGrp="1"/>
          </p:cNvSpPr>
          <p:nvPr>
            <p:ph type="body" sz="quarter" idx="13"/>
          </p:nvPr>
        </p:nvSpPr>
        <p:spPr>
          <a:xfrm>
            <a:off x="507066" y="1298212"/>
            <a:ext cx="10663705" cy="366138"/>
          </a:xfrm>
        </p:spPr>
        <p:txBody>
          <a:bodyPr/>
          <a:lstStyle/>
          <a:p>
            <a:pPr marL="243000" indent="-243000" fontAlgn="base">
              <a:lnSpc>
                <a:spcPct val="100000"/>
              </a:lnSpc>
              <a:spcBef>
                <a:spcPts val="900"/>
              </a:spcBef>
              <a:buClr>
                <a:srgbClr val="FF0000"/>
              </a:buClr>
              <a:buSzPct val="90000"/>
              <a:buBlip>
                <a:blip r:embed="rId4"/>
              </a:buBlip>
              <a:defRPr/>
            </a:pPr>
            <a:r>
              <a:rPr kumimoji="0" lang="en-US" sz="2100" b="0" i="0" strike="noStrike" kern="0" cap="none" spc="0" normalizeH="0" baseline="0" noProof="0" dirty="0">
                <a:ln>
                  <a:noFill/>
                </a:ln>
                <a:solidFill>
                  <a:srgbClr val="000000"/>
                </a:solidFill>
                <a:effectLst/>
                <a:uLnTx/>
                <a:uFillTx/>
                <a:latin typeface="Arial"/>
                <a:ea typeface="ＭＳ Ｐゴシック" charset="0"/>
                <a:cs typeface="+mn-cs"/>
              </a:rPr>
              <a:t>Example from </a:t>
            </a:r>
            <a:r>
              <a:rPr lang="en-US" sz="2000" dirty="0"/>
              <a:t>ESO-046147 - v. 7 </a:t>
            </a:r>
            <a:r>
              <a:rPr kumimoji="0" lang="en-US" sz="2100" b="0" i="0" strike="noStrike" kern="0" cap="none" spc="0" normalizeH="0" baseline="0" noProof="0" dirty="0">
                <a:ln>
                  <a:noFill/>
                </a:ln>
                <a:solidFill>
                  <a:srgbClr val="000000"/>
                </a:solidFill>
                <a:effectLst/>
                <a:uLnTx/>
                <a:uFillTx/>
                <a:latin typeface="Arial"/>
                <a:ea typeface="ＭＳ Ｐゴシック" charset="0"/>
                <a:cs typeface="+mn-cs"/>
              </a:rPr>
              <a:t>: 20 / 40K Cryo-coolers</a:t>
            </a:r>
            <a:endParaRPr lang="en-GB" dirty="0"/>
          </a:p>
        </p:txBody>
      </p:sp>
      <p:pic>
        <p:nvPicPr>
          <p:cNvPr id="8" name="Picture 7">
            <a:extLst>
              <a:ext uri="{FF2B5EF4-FFF2-40B4-BE49-F238E27FC236}">
                <a16:creationId xmlns:a16="http://schemas.microsoft.com/office/drawing/2014/main" id="{77A17071-170D-E4FF-B1A4-562DD330D86E}"/>
              </a:ext>
            </a:extLst>
          </p:cNvPr>
          <p:cNvPicPr>
            <a:picLocks noChangeAspect="1"/>
          </p:cNvPicPr>
          <p:nvPr/>
        </p:nvPicPr>
        <p:blipFill>
          <a:blip r:embed="rId5"/>
          <a:stretch>
            <a:fillRect/>
          </a:stretch>
        </p:blipFill>
        <p:spPr>
          <a:xfrm>
            <a:off x="1148823" y="1807864"/>
            <a:ext cx="2735862" cy="2698245"/>
          </a:xfrm>
          <a:prstGeom prst="rect">
            <a:avLst/>
          </a:prstGeom>
        </p:spPr>
      </p:pic>
      <p:pic>
        <p:nvPicPr>
          <p:cNvPr id="16" name="Picture 15">
            <a:extLst>
              <a:ext uri="{FF2B5EF4-FFF2-40B4-BE49-F238E27FC236}">
                <a16:creationId xmlns:a16="http://schemas.microsoft.com/office/drawing/2014/main" id="{48304DEB-BDF3-A185-CC9D-ADA81765BF28}"/>
              </a:ext>
            </a:extLst>
          </p:cNvPr>
          <p:cNvPicPr>
            <a:picLocks noChangeAspect="1"/>
          </p:cNvPicPr>
          <p:nvPr/>
        </p:nvPicPr>
        <p:blipFill>
          <a:blip r:embed="rId6"/>
          <a:stretch>
            <a:fillRect/>
          </a:stretch>
        </p:blipFill>
        <p:spPr>
          <a:xfrm>
            <a:off x="278851" y="1904618"/>
            <a:ext cx="1011168" cy="2214608"/>
          </a:xfrm>
          <a:prstGeom prst="rect">
            <a:avLst/>
          </a:prstGeom>
        </p:spPr>
      </p:pic>
      <p:sp>
        <p:nvSpPr>
          <p:cNvPr id="21" name="TextBox 20">
            <a:extLst>
              <a:ext uri="{FF2B5EF4-FFF2-40B4-BE49-F238E27FC236}">
                <a16:creationId xmlns:a16="http://schemas.microsoft.com/office/drawing/2014/main" id="{C1C740F7-8594-D7A8-C244-D8BDA6FA8D22}"/>
              </a:ext>
            </a:extLst>
          </p:cNvPr>
          <p:cNvSpPr txBox="1"/>
          <p:nvPr/>
        </p:nvSpPr>
        <p:spPr>
          <a:xfrm>
            <a:off x="154675" y="4722444"/>
            <a:ext cx="3823364" cy="1569660"/>
          </a:xfrm>
          <a:prstGeom prst="rect">
            <a:avLst/>
          </a:prstGeom>
          <a:noFill/>
        </p:spPr>
        <p:txBody>
          <a:bodyPr wrap="square" rtlCol="0">
            <a:spAutoFit/>
          </a:bodyPr>
          <a:lstStyle/>
          <a:p>
            <a:r>
              <a:rPr lang="en-US" sz="1050" b="1" kern="0" dirty="0">
                <a:solidFill>
                  <a:srgbClr val="000000"/>
                </a:solidFill>
                <a:latin typeface="Arial"/>
                <a:ea typeface="ＭＳ Ｐゴシック" charset="0"/>
              </a:rPr>
              <a:t>Gifford-McMahon (GM)</a:t>
            </a:r>
            <a:endParaRPr lang="en-GB" sz="1050" b="1" dirty="0">
              <a:effectLst/>
              <a:latin typeface="Arial" panose="020B0604020202020204" pitchFamily="34" charset="0"/>
              <a:ea typeface="Arial" panose="020B0604020202020204" pitchFamily="34" charset="0"/>
            </a:endParaRPr>
          </a:p>
          <a:p>
            <a:r>
              <a:rPr lang="en-GB" sz="1050" b="1" dirty="0" err="1">
                <a:effectLst/>
                <a:latin typeface="Arial" panose="020B0604020202020204" pitchFamily="34" charset="0"/>
                <a:ea typeface="Arial" panose="020B0604020202020204" pitchFamily="34" charset="0"/>
              </a:rPr>
              <a:t>Leybold</a:t>
            </a:r>
            <a:r>
              <a:rPr lang="en-GB" sz="1050" b="1" dirty="0">
                <a:effectLst/>
                <a:latin typeface="Arial" panose="020B0604020202020204" pitchFamily="34" charset="0"/>
                <a:ea typeface="Arial" panose="020B0604020202020204" pitchFamily="34" charset="0"/>
              </a:rPr>
              <a:t> COOLPOWER 10 </a:t>
            </a:r>
            <a:r>
              <a:rPr lang="en-GB" sz="1050" b="1" dirty="0" err="1">
                <a:effectLst/>
                <a:latin typeface="Arial" panose="020B0604020202020204" pitchFamily="34" charset="0"/>
                <a:ea typeface="Arial" panose="020B0604020202020204" pitchFamily="34" charset="0"/>
              </a:rPr>
              <a:t>MDi</a:t>
            </a:r>
            <a:r>
              <a:rPr lang="en-GB" sz="1050" b="1" dirty="0">
                <a:effectLst/>
                <a:latin typeface="Arial" panose="020B0604020202020204" pitchFamily="34" charset="0"/>
                <a:ea typeface="Arial" panose="020B0604020202020204" pitchFamily="34" charset="0"/>
              </a:rPr>
              <a:t>  + COOLPAK 5000i </a:t>
            </a:r>
            <a:r>
              <a:rPr lang="en-GB" sz="1050" b="1" dirty="0" err="1">
                <a:effectLst/>
                <a:latin typeface="Arial" panose="020B0604020202020204" pitchFamily="34" charset="0"/>
                <a:ea typeface="Arial" panose="020B0604020202020204" pitchFamily="34" charset="0"/>
              </a:rPr>
              <a:t>compr</a:t>
            </a:r>
            <a:r>
              <a:rPr lang="en-GB" sz="1050" b="1" dirty="0">
                <a:effectLst/>
                <a:latin typeface="Arial" panose="020B0604020202020204" pitchFamily="34" charset="0"/>
                <a:ea typeface="Arial" panose="020B0604020202020204" pitchFamily="34" charset="0"/>
              </a:rPr>
              <a:t>.</a:t>
            </a:r>
            <a:br>
              <a:rPr lang="en-GB" sz="1050" b="1" dirty="0">
                <a:effectLst/>
                <a:latin typeface="Arial" panose="020B0604020202020204" pitchFamily="34" charset="0"/>
                <a:ea typeface="Arial" panose="020B0604020202020204" pitchFamily="34" charset="0"/>
              </a:rPr>
            </a:br>
            <a:br>
              <a:rPr lang="en-GB" sz="800" b="1" dirty="0">
                <a:effectLst/>
                <a:latin typeface="Arial" panose="020B0604020202020204" pitchFamily="34" charset="0"/>
                <a:ea typeface="Arial" panose="020B0604020202020204" pitchFamily="34" charset="0"/>
              </a:rPr>
            </a:br>
            <a:r>
              <a:rPr lang="en-GB" sz="1100" dirty="0">
                <a:latin typeface="Arial" panose="020B0604020202020204" pitchFamily="34" charset="0"/>
                <a:ea typeface="Arial" panose="020B0604020202020204" pitchFamily="34" charset="0"/>
                <a:cs typeface="Arial" panose="020B0604020202020204" pitchFamily="34" charset="0"/>
              </a:rPr>
              <a:t>C</a:t>
            </a:r>
            <a:r>
              <a:rPr lang="en-GB" sz="1100" dirty="0">
                <a:effectLst/>
                <a:latin typeface="Arial" panose="020B0604020202020204" pitchFamily="34" charset="0"/>
                <a:ea typeface="Arial" panose="020B0604020202020204" pitchFamily="34" charset="0"/>
                <a:cs typeface="Arial" panose="020B0604020202020204" pitchFamily="34" charset="0"/>
              </a:rPr>
              <a:t>ooling power: 20W @25K</a:t>
            </a:r>
            <a:r>
              <a:rPr lang="en-GB" sz="900" dirty="0">
                <a:effectLst/>
                <a:latin typeface="Arial" panose="020B0604020202020204" pitchFamily="34" charset="0"/>
                <a:ea typeface="Arial" panose="020B0604020202020204" pitchFamily="34" charset="0"/>
                <a:cs typeface="Arial" panose="020B0604020202020204" pitchFamily="34" charset="0"/>
              </a:rPr>
              <a:t>(2</a:t>
            </a:r>
            <a:r>
              <a:rPr lang="en-GB" sz="900" baseline="30000" dirty="0">
                <a:effectLst/>
                <a:latin typeface="Arial" panose="020B0604020202020204" pitchFamily="34" charset="0"/>
                <a:ea typeface="Arial" panose="020B0604020202020204" pitchFamily="34" charset="0"/>
                <a:cs typeface="Arial" panose="020B0604020202020204" pitchFamily="34" charset="0"/>
              </a:rPr>
              <a:t>nd</a:t>
            </a:r>
            <a:r>
              <a:rPr lang="en-GB" sz="900" dirty="0">
                <a:effectLst/>
                <a:latin typeface="Arial" panose="020B0604020202020204" pitchFamily="34" charset="0"/>
                <a:ea typeface="Arial" panose="020B0604020202020204" pitchFamily="34" charset="0"/>
                <a:cs typeface="Arial" panose="020B0604020202020204" pitchFamily="34" charset="0"/>
              </a:rPr>
              <a:t> stage), </a:t>
            </a:r>
            <a:r>
              <a:rPr lang="en-GB" sz="1100" dirty="0">
                <a:effectLst/>
                <a:latin typeface="Arial" panose="020B0604020202020204" pitchFamily="34" charset="0"/>
                <a:ea typeface="Arial" panose="020B0604020202020204" pitchFamily="34" charset="0"/>
                <a:cs typeface="Arial" panose="020B0604020202020204" pitchFamily="34" charset="0"/>
              </a:rPr>
              <a:t>100W @</a:t>
            </a:r>
            <a:r>
              <a:rPr lang="en-GB" sz="1050" dirty="0">
                <a:effectLst/>
                <a:latin typeface="Arial" panose="020B0604020202020204" pitchFamily="34" charset="0"/>
                <a:ea typeface="Arial" panose="020B0604020202020204" pitchFamily="34" charset="0"/>
                <a:cs typeface="Arial" panose="020B0604020202020204" pitchFamily="34" charset="0"/>
              </a:rPr>
              <a:t>70K </a:t>
            </a:r>
            <a:r>
              <a:rPr lang="en-GB" sz="900" dirty="0">
                <a:effectLst/>
                <a:latin typeface="Arial" panose="020B0604020202020204" pitchFamily="34" charset="0"/>
                <a:ea typeface="Arial" panose="020B0604020202020204" pitchFamily="34" charset="0"/>
                <a:cs typeface="Arial" panose="020B0604020202020204" pitchFamily="34" charset="0"/>
              </a:rPr>
              <a:t>(1</a:t>
            </a:r>
            <a:r>
              <a:rPr lang="en-GB" sz="900" baseline="30000" dirty="0">
                <a:effectLst/>
                <a:latin typeface="Arial" panose="020B0604020202020204" pitchFamily="34" charset="0"/>
                <a:ea typeface="Arial" panose="020B0604020202020204" pitchFamily="34" charset="0"/>
                <a:cs typeface="Arial" panose="020B0604020202020204" pitchFamily="34" charset="0"/>
              </a:rPr>
              <a:t>st</a:t>
            </a:r>
            <a:r>
              <a:rPr lang="en-GB" sz="900" dirty="0">
                <a:effectLst/>
                <a:latin typeface="Arial" panose="020B0604020202020204" pitchFamily="34" charset="0"/>
                <a:ea typeface="Arial" panose="020B0604020202020204" pitchFamily="34" charset="0"/>
                <a:cs typeface="Arial" panose="020B0604020202020204" pitchFamily="34" charset="0"/>
              </a:rPr>
              <a:t> stage)</a:t>
            </a:r>
            <a:br>
              <a:rPr lang="en-GB" sz="900" dirty="0">
                <a:effectLst/>
                <a:latin typeface="Arial" panose="020B0604020202020204" pitchFamily="34" charset="0"/>
                <a:ea typeface="Arial" panose="020B0604020202020204" pitchFamily="34" charset="0"/>
                <a:cs typeface="Arial" panose="020B0604020202020204" pitchFamily="34" charset="0"/>
              </a:rPr>
            </a:br>
            <a:r>
              <a:rPr lang="en-GB" sz="1100" dirty="0">
                <a:effectLst/>
                <a:latin typeface="Arial" panose="020B0604020202020204" pitchFamily="34" charset="0"/>
                <a:ea typeface="Arial" panose="020B0604020202020204" pitchFamily="34" charset="0"/>
                <a:cs typeface="Arial" panose="020B0604020202020204" pitchFamily="34" charset="0"/>
              </a:rPr>
              <a:t>Lowest </a:t>
            </a:r>
            <a:r>
              <a:rPr lang="en-GB" sz="1100" dirty="0">
                <a:latin typeface="Arial" panose="020B0604020202020204" pitchFamily="34" charset="0"/>
                <a:ea typeface="Arial" panose="020B0604020202020204" pitchFamily="34" charset="0"/>
                <a:cs typeface="Arial" panose="020B0604020202020204" pitchFamily="34" charset="0"/>
              </a:rPr>
              <a:t>achievable temp.: </a:t>
            </a:r>
            <a:r>
              <a:rPr kumimoji="0" lang="en-GB" sz="11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8K </a:t>
            </a:r>
            <a:r>
              <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(2</a:t>
            </a:r>
            <a:r>
              <a:rPr kumimoji="0" lang="en-GB" sz="900" b="0" i="0" u="none" strike="noStrike" kern="1200" cap="none" spc="0" normalizeH="0" baseline="3000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nd</a:t>
            </a:r>
            <a:r>
              <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 stage), </a:t>
            </a:r>
            <a:r>
              <a:rPr kumimoji="0" lang="en-GB" sz="11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28</a:t>
            </a:r>
            <a:r>
              <a:rPr kumimoji="0" lang="en-GB" sz="105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K </a:t>
            </a:r>
            <a:r>
              <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(1</a:t>
            </a:r>
            <a:r>
              <a:rPr kumimoji="0" lang="en-GB" sz="900" b="0" i="0" u="none" strike="noStrike" kern="1200" cap="none" spc="0" normalizeH="0" baseline="3000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st</a:t>
            </a:r>
            <a:r>
              <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 stage)</a:t>
            </a:r>
            <a:br>
              <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br>
            <a:r>
              <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Power consumption: 6 to 8 KW</a:t>
            </a:r>
            <a:br>
              <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br>
            <a:r>
              <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 Any mounting orientation possible.</a:t>
            </a:r>
            <a:br>
              <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br>
            <a:r>
              <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 Only for VLT: GM coolers don’t meet ELT vibrations requirements</a:t>
            </a:r>
            <a:br>
              <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br>
            <a:br>
              <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br>
            <a:r>
              <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Installed on VLT IR instruments CRIRES, KMOS and MOONS.</a:t>
            </a:r>
            <a:endParaRPr lang="en-GB" sz="1200" dirty="0">
              <a:effectLst/>
              <a:latin typeface="Arial" panose="020B0604020202020204" pitchFamily="34" charset="0"/>
              <a:ea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BDF25CE6-4F5B-06A0-1E8A-CA63586A2E47}"/>
              </a:ext>
            </a:extLst>
          </p:cNvPr>
          <p:cNvPicPr>
            <a:picLocks noChangeAspect="1"/>
          </p:cNvPicPr>
          <p:nvPr/>
        </p:nvPicPr>
        <p:blipFill>
          <a:blip r:embed="rId7"/>
          <a:stretch>
            <a:fillRect/>
          </a:stretch>
        </p:blipFill>
        <p:spPr>
          <a:xfrm>
            <a:off x="4095667" y="1710840"/>
            <a:ext cx="3976668" cy="3063183"/>
          </a:xfrm>
          <a:prstGeom prst="rect">
            <a:avLst/>
          </a:prstGeom>
        </p:spPr>
      </p:pic>
      <p:sp>
        <p:nvSpPr>
          <p:cNvPr id="23" name="Rectangle 22">
            <a:extLst>
              <a:ext uri="{FF2B5EF4-FFF2-40B4-BE49-F238E27FC236}">
                <a16:creationId xmlns:a16="http://schemas.microsoft.com/office/drawing/2014/main" id="{E156D614-E0D0-4BD2-C9FA-F964E2F82B15}"/>
              </a:ext>
            </a:extLst>
          </p:cNvPr>
          <p:cNvSpPr/>
          <p:nvPr/>
        </p:nvSpPr>
        <p:spPr>
          <a:xfrm>
            <a:off x="154674" y="1757530"/>
            <a:ext cx="3838206" cy="453659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TextBox 24">
            <a:extLst>
              <a:ext uri="{FF2B5EF4-FFF2-40B4-BE49-F238E27FC236}">
                <a16:creationId xmlns:a16="http://schemas.microsoft.com/office/drawing/2014/main" id="{EB11995F-A56A-455B-3327-90A7605A7D0F}"/>
              </a:ext>
            </a:extLst>
          </p:cNvPr>
          <p:cNvSpPr txBox="1"/>
          <p:nvPr/>
        </p:nvSpPr>
        <p:spPr>
          <a:xfrm>
            <a:off x="4096788" y="4684031"/>
            <a:ext cx="3972375" cy="1608133"/>
          </a:xfrm>
          <a:prstGeom prst="rect">
            <a:avLst/>
          </a:prstGeom>
          <a:noFill/>
        </p:spPr>
        <p:txBody>
          <a:bodyPr wrap="square" rtlCol="0">
            <a:spAutoFit/>
          </a:bodyPr>
          <a:lstStyle/>
          <a:p>
            <a:r>
              <a:rPr lang="en-GB" sz="1050" b="1" dirty="0">
                <a:latin typeface="Arial" panose="020B0604020202020204" pitchFamily="34" charset="0"/>
              </a:rPr>
              <a:t>Pulse Tube (PT)</a:t>
            </a:r>
            <a:br>
              <a:rPr lang="en-GB" sz="1050" b="1" dirty="0">
                <a:latin typeface="Arial" panose="020B0604020202020204" pitchFamily="34" charset="0"/>
              </a:rPr>
            </a:br>
            <a:r>
              <a:rPr lang="en-GB" sz="1050" b="1" dirty="0" err="1">
                <a:latin typeface="Arial" panose="020B0604020202020204" pitchFamily="34" charset="0"/>
              </a:rPr>
              <a:t>Cryomech</a:t>
            </a:r>
            <a:r>
              <a:rPr lang="en-GB" sz="1050" b="1" dirty="0">
                <a:latin typeface="Arial" panose="020B0604020202020204" pitchFamily="34" charset="0"/>
              </a:rPr>
              <a:t> PT810 +  CPA286i compressor</a:t>
            </a:r>
            <a:br>
              <a:rPr lang="en-GB" sz="1050" b="1" dirty="0">
                <a:latin typeface="Arial" panose="020B0604020202020204" pitchFamily="34" charset="0"/>
              </a:rPr>
            </a:br>
            <a:br>
              <a:rPr lang="en-GB" sz="1050" b="1" dirty="0">
                <a:latin typeface="Arial" panose="020B0604020202020204" pitchFamily="34" charset="0"/>
              </a:rPr>
            </a:br>
            <a:r>
              <a:rPr kumimoji="0" lang="en-GB" sz="11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Cooling power: 14W @20K</a:t>
            </a:r>
            <a:r>
              <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(2</a:t>
            </a:r>
            <a:r>
              <a:rPr kumimoji="0" lang="en-GB" sz="900" b="0" i="0" u="none" strike="noStrike" kern="1200" cap="none" spc="0" normalizeH="0" baseline="3000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nd</a:t>
            </a:r>
            <a:r>
              <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 stage), </a:t>
            </a:r>
            <a:r>
              <a:rPr kumimoji="0" lang="en-GB" sz="11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80W @</a:t>
            </a:r>
            <a:r>
              <a:rPr lang="en-GB" sz="1050" dirty="0">
                <a:solidFill>
                  <a:srgbClr val="000000"/>
                </a:solidFill>
                <a:latin typeface="Arial" panose="020B0604020202020204" pitchFamily="34" charset="0"/>
                <a:ea typeface="Arial" panose="020B0604020202020204" pitchFamily="34" charset="0"/>
                <a:cs typeface="Arial" panose="020B0604020202020204" pitchFamily="34" charset="0"/>
              </a:rPr>
              <a:t>8</a:t>
            </a:r>
            <a:r>
              <a:rPr kumimoji="0" lang="en-GB" sz="105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0K </a:t>
            </a:r>
            <a:r>
              <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(1</a:t>
            </a:r>
            <a:r>
              <a:rPr kumimoji="0" lang="en-GB" sz="900" b="0" i="0" u="none" strike="noStrike" kern="1200" cap="none" spc="0" normalizeH="0" baseline="3000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st</a:t>
            </a:r>
            <a:r>
              <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 stage)</a:t>
            </a:r>
            <a:br>
              <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br>
            <a:r>
              <a:rPr kumimoji="0" lang="en-GB" sz="11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Lowest achievable temp.: 8K </a:t>
            </a:r>
            <a:r>
              <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(2</a:t>
            </a:r>
            <a:r>
              <a:rPr kumimoji="0" lang="en-GB" sz="900" b="0" i="0" u="none" strike="noStrike" kern="1200" cap="none" spc="0" normalizeH="0" baseline="3000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nd</a:t>
            </a:r>
            <a:r>
              <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 stage)</a:t>
            </a:r>
            <a:br>
              <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br>
            <a:r>
              <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Power consumption: 8 to 9 KW</a:t>
            </a:r>
            <a:br>
              <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br>
            <a:r>
              <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 Meets ELT vibrations requirements.</a:t>
            </a:r>
            <a:br>
              <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br>
            <a:r>
              <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 Only possible to install as in the figure above, “tip down”. </a:t>
            </a:r>
            <a:br>
              <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br>
            <a:br>
              <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Foreseen for the ELT instruments HARMONI (4x) and METIS (3x)</a:t>
            </a:r>
            <a:endParaRPr lang="en-GB" sz="1050" b="1" dirty="0">
              <a:latin typeface="Arial" panose="020B0604020202020204" pitchFamily="34" charset="0"/>
            </a:endParaRPr>
          </a:p>
        </p:txBody>
      </p:sp>
      <p:sp>
        <p:nvSpPr>
          <p:cNvPr id="26" name="Rectangle 25">
            <a:extLst>
              <a:ext uri="{FF2B5EF4-FFF2-40B4-BE49-F238E27FC236}">
                <a16:creationId xmlns:a16="http://schemas.microsoft.com/office/drawing/2014/main" id="{A9984BB8-55CC-A41D-13CA-60B0D4ECE3B8}"/>
              </a:ext>
            </a:extLst>
          </p:cNvPr>
          <p:cNvSpPr/>
          <p:nvPr/>
        </p:nvSpPr>
        <p:spPr>
          <a:xfrm>
            <a:off x="4099960" y="1758686"/>
            <a:ext cx="3972375" cy="453543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8C0F1ADF-8CD7-E101-E4C1-076EB5101600}"/>
              </a:ext>
            </a:extLst>
          </p:cNvPr>
          <p:cNvSpPr/>
          <p:nvPr/>
        </p:nvSpPr>
        <p:spPr>
          <a:xfrm>
            <a:off x="8175122" y="1757530"/>
            <a:ext cx="3673978" cy="453542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extBox 27">
            <a:extLst>
              <a:ext uri="{FF2B5EF4-FFF2-40B4-BE49-F238E27FC236}">
                <a16:creationId xmlns:a16="http://schemas.microsoft.com/office/drawing/2014/main" id="{1F21169E-27C6-D1F7-5191-A8CC09C3A037}"/>
              </a:ext>
            </a:extLst>
          </p:cNvPr>
          <p:cNvSpPr txBox="1"/>
          <p:nvPr/>
        </p:nvSpPr>
        <p:spPr>
          <a:xfrm>
            <a:off x="8179415" y="4261371"/>
            <a:ext cx="3669686" cy="2023631"/>
          </a:xfrm>
          <a:prstGeom prst="rect">
            <a:avLst/>
          </a:prstGeom>
          <a:noFill/>
        </p:spPr>
        <p:txBody>
          <a:bodyPr wrap="square" rtlCol="0">
            <a:spAutoFit/>
          </a:bodyPr>
          <a:lstStyle/>
          <a:p>
            <a:r>
              <a:rPr lang="en-GB" sz="1050" b="1" dirty="0">
                <a:effectLst/>
                <a:latin typeface="Arial" panose="020B0604020202020204" pitchFamily="34" charset="0"/>
                <a:ea typeface="Times New Roman" panose="02020603050405020304" pitchFamily="18" charset="0"/>
                <a:cs typeface="Times New Roman" panose="02020603050405020304" pitchFamily="18" charset="0"/>
              </a:rPr>
              <a:t>Stirling Cooler</a:t>
            </a:r>
            <a:br>
              <a:rPr lang="en-GB" sz="1050" b="1" dirty="0">
                <a:effectLst/>
                <a:latin typeface="Arial" panose="020B0604020202020204" pitchFamily="34" charset="0"/>
                <a:ea typeface="Times New Roman" panose="02020603050405020304" pitchFamily="18" charset="0"/>
                <a:cs typeface="Times New Roman" panose="02020603050405020304" pitchFamily="18" charset="0"/>
              </a:rPr>
            </a:br>
            <a:r>
              <a:rPr lang="en-GB" sz="1050" b="1" dirty="0">
                <a:effectLst/>
                <a:latin typeface="Arial" panose="020B0604020202020204" pitchFamily="34" charset="0"/>
                <a:ea typeface="Times New Roman" panose="02020603050405020304" pitchFamily="18" charset="0"/>
                <a:cs typeface="Times New Roman" panose="02020603050405020304" pitchFamily="18" charset="0"/>
              </a:rPr>
              <a:t>Sunpower</a:t>
            </a:r>
            <a:r>
              <a:rPr lang="en-GB" sz="1050" b="1" dirty="0">
                <a:latin typeface="Arial" panose="020B0604020202020204" pitchFamily="34" charset="0"/>
                <a:ea typeface="Times New Roman" panose="02020603050405020304" pitchFamily="18" charset="0"/>
                <a:cs typeface="Times New Roman" panose="02020603050405020304" pitchFamily="18" charset="0"/>
              </a:rPr>
              <a:t>   </a:t>
            </a:r>
            <a:r>
              <a:rPr lang="en-GB" sz="1050" b="1" dirty="0">
                <a:effectLst/>
                <a:latin typeface="Arial" panose="020B0604020202020204" pitchFamily="34" charset="0"/>
                <a:ea typeface="Times New Roman" panose="02020603050405020304" pitchFamily="18" charset="0"/>
                <a:cs typeface="Times New Roman" panose="02020603050405020304" pitchFamily="18" charset="0"/>
              </a:rPr>
              <a:t>CryoTel GT - Gen 2 AVC + controller</a:t>
            </a:r>
          </a:p>
          <a:p>
            <a:endParaRPr lang="en-GB" sz="1050" b="1" dirty="0">
              <a:latin typeface="Arial" panose="020B0604020202020204" pitchFamily="34" charset="0"/>
              <a:cs typeface="Times New Roman" panose="02020603050405020304" pitchFamily="18" charset="0"/>
            </a:endParaRPr>
          </a:p>
          <a:p>
            <a:r>
              <a:rPr kumimoji="0" lang="en-GB" sz="11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Cooling power: </a:t>
            </a:r>
            <a:r>
              <a:rPr kumimoji="0" lang="pl-PL" sz="11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2 W @40K </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   </a:t>
            </a:r>
            <a:r>
              <a:rPr kumimoji="0" lang="pl-PL" sz="11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or ~18 W @80K</a:t>
            </a:r>
            <a:b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br>
            <a:r>
              <a:rPr kumimoji="0" lang="en-GB" sz="11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Lowest achievable temp.: 36K </a:t>
            </a:r>
            <a:br>
              <a:rPr kumimoji="0" lang="en-GB" sz="11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br>
            <a:r>
              <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Power consumption: 250W (!)</a:t>
            </a:r>
            <a:br>
              <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br>
            <a:r>
              <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 Meets ELT vibrations requirements thanks to AVC</a:t>
            </a:r>
            <a:br>
              <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br>
            <a:r>
              <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 Maintenance free (!)</a:t>
            </a:r>
            <a:br>
              <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br>
            <a:r>
              <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 Compact, low power consumption, no compressor  </a:t>
            </a:r>
            <a:br>
              <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br>
            <a:r>
              <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 Limited cooling power.</a:t>
            </a:r>
            <a:br>
              <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br>
            <a:br>
              <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br>
            <a:r>
              <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Installed on </a:t>
            </a: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ELT phasing and diagnostic station (PDS), and in La Silla on </a:t>
            </a:r>
            <a:r>
              <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REMIR, foreseen for WFI and HARPS, and …</a:t>
            </a:r>
            <a:endParaRPr lang="en-GB" sz="1050" b="1" dirty="0">
              <a:latin typeface="Arial" panose="020B0604020202020204" pitchFamily="34" charset="0"/>
            </a:endParaRPr>
          </a:p>
        </p:txBody>
      </p:sp>
      <p:pic>
        <p:nvPicPr>
          <p:cNvPr id="29" name="Picture 28">
            <a:extLst>
              <a:ext uri="{FF2B5EF4-FFF2-40B4-BE49-F238E27FC236}">
                <a16:creationId xmlns:a16="http://schemas.microsoft.com/office/drawing/2014/main" id="{089761DF-7DFE-274B-4243-606306A2EE1B}"/>
              </a:ext>
            </a:extLst>
          </p:cNvPr>
          <p:cNvPicPr>
            <a:picLocks noChangeAspect="1"/>
          </p:cNvPicPr>
          <p:nvPr/>
        </p:nvPicPr>
        <p:blipFill>
          <a:blip r:embed="rId8"/>
          <a:stretch>
            <a:fillRect/>
          </a:stretch>
        </p:blipFill>
        <p:spPr>
          <a:xfrm>
            <a:off x="8306201" y="1828713"/>
            <a:ext cx="2978471" cy="2242019"/>
          </a:xfrm>
          <a:prstGeom prst="rect">
            <a:avLst/>
          </a:prstGeom>
        </p:spPr>
      </p:pic>
      <p:pic>
        <p:nvPicPr>
          <p:cNvPr id="30" name="Picture 29">
            <a:extLst>
              <a:ext uri="{FF2B5EF4-FFF2-40B4-BE49-F238E27FC236}">
                <a16:creationId xmlns:a16="http://schemas.microsoft.com/office/drawing/2014/main" id="{F9653216-B34F-8C5E-6854-0C3356D1A942}"/>
              </a:ext>
            </a:extLst>
          </p:cNvPr>
          <p:cNvPicPr>
            <a:picLocks noChangeAspect="1"/>
          </p:cNvPicPr>
          <p:nvPr/>
        </p:nvPicPr>
        <p:blipFill>
          <a:blip r:embed="rId9"/>
          <a:stretch>
            <a:fillRect/>
          </a:stretch>
        </p:blipFill>
        <p:spPr>
          <a:xfrm>
            <a:off x="10593377" y="3398089"/>
            <a:ext cx="1475073" cy="1108020"/>
          </a:xfrm>
          <a:prstGeom prst="rect">
            <a:avLst/>
          </a:prstGeom>
        </p:spPr>
      </p:pic>
    </p:spTree>
    <p:extLst>
      <p:ext uri="{BB962C8B-B14F-4D97-AF65-F5344CB8AC3E}">
        <p14:creationId xmlns:p14="http://schemas.microsoft.com/office/powerpoint/2010/main" val="38417440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570223" y="0"/>
            <a:ext cx="10600548" cy="1032170"/>
          </a:xfrm>
        </p:spPr>
        <p:txBody>
          <a:bodyPr anchor="ctr"/>
          <a:lstStyle/>
          <a:p>
            <a:pPr>
              <a:lnSpc>
                <a:spcPts val="3400"/>
              </a:lnSpc>
            </a:pPr>
            <a:r>
              <a:rPr lang="en-US" sz="2400" dirty="0"/>
              <a:t>Stirling cooler adaptation for retrofitting LIN systems in operation.</a:t>
            </a:r>
            <a:endParaRPr lang="en-GB" sz="2400"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err="1">
                <a:ln>
                  <a:noFill/>
                </a:ln>
                <a:solidFill>
                  <a:srgbClr val="000000"/>
                </a:solidFill>
                <a:effectLst/>
                <a:uLnTx/>
                <a:uFillTx/>
                <a:latin typeface="Arial"/>
                <a:ea typeface="+mn-ea"/>
                <a:cs typeface="+mn-cs"/>
              </a:rPr>
              <a:t>M.Accardo</a:t>
            </a:r>
            <a:r>
              <a:rPr kumimoji="0" lang="en-US" sz="900" b="0" i="0" u="none" strike="noStrike" kern="1200" cap="none" spc="0" normalizeH="0" baseline="0" noProof="0" dirty="0">
                <a:ln>
                  <a:noFill/>
                </a:ln>
                <a:solidFill>
                  <a:srgbClr val="000000"/>
                </a:solidFill>
                <a:effectLst/>
                <a:uLnTx/>
                <a:uFillTx/>
                <a:latin typeface="Arial"/>
                <a:ea typeface="+mn-ea"/>
                <a:cs typeface="+mn-cs"/>
              </a:rPr>
              <a:t>, November 25th - 28th, Instrument Control Systems 2024</a:t>
            </a:r>
            <a:endParaRPr kumimoji="0" lang="de-CH" sz="900" b="0" i="1" u="none" strike="noStrike" kern="1200" cap="none" spc="0" normalizeH="0" baseline="0" noProof="0" dirty="0">
              <a:ln>
                <a:noFill/>
              </a:ln>
              <a:solidFill>
                <a:srgbClr val="000000"/>
              </a:solidFill>
              <a:effectLst/>
              <a:uLnTx/>
              <a:uFillTx/>
              <a:latin typeface="Arial"/>
              <a:ea typeface="+mn-ea"/>
              <a:cs typeface="+mn-cs"/>
            </a:endParaRPr>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lumMod val="50000"/>
                  </a:prstClr>
                </a:solidFill>
                <a:effectLst/>
                <a:uLnTx/>
                <a:uFillTx/>
                <a:latin typeface="Arial"/>
                <a:ea typeface="+mn-ea"/>
                <a:cs typeface="+mn-cs"/>
              </a:rPr>
              <a:t>Data Classification: ESO PUBLIC</a:t>
            </a:r>
            <a:endParaRPr kumimoji="0" lang="en-GB" sz="900" b="0" i="0" u="none" strike="noStrike" kern="1200" cap="none" spc="0" normalizeH="0" baseline="0" noProof="0" dirty="0">
              <a:ln>
                <a:noFill/>
              </a:ln>
              <a:solidFill>
                <a:prstClr val="white">
                  <a:lumMod val="50000"/>
                </a:prstClr>
              </a:solidFill>
              <a:effectLst/>
              <a:uLnTx/>
              <a:uFillTx/>
              <a:latin typeface="Arial"/>
              <a:ea typeface="+mn-ea"/>
              <a:cs typeface="+mn-cs"/>
            </a:endParaRPr>
          </a:p>
        </p:txBody>
      </p:sp>
      <p:cxnSp>
        <p:nvCxnSpPr>
          <p:cNvPr id="12" name="Straight Connector 11">
            <a:extLst>
              <a:ext uri="{FF2B5EF4-FFF2-40B4-BE49-F238E27FC236}">
                <a16:creationId xmlns:a16="http://schemas.microsoft.com/office/drawing/2014/main" id="{89196462-D472-2F8D-E0FD-6A6E7A25942B}"/>
              </a:ext>
            </a:extLst>
          </p:cNvPr>
          <p:cNvCxnSpPr>
            <a:cxnSpLocks/>
          </p:cNvCxnSpPr>
          <p:nvPr userDrawn="1"/>
        </p:nvCxnSpPr>
        <p:spPr>
          <a:xfrm flipH="1" flipV="1">
            <a:off x="650449" y="1032170"/>
            <a:ext cx="10520322" cy="4"/>
          </a:xfrm>
          <a:prstGeom prst="line">
            <a:avLst/>
          </a:prstGeom>
          <a:ln>
            <a:solidFill>
              <a:srgbClr val="0077BE"/>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9276FD98-A0BB-0187-B206-1D313F527C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0800000">
            <a:off x="424812" y="941365"/>
            <a:ext cx="165100" cy="181610"/>
          </a:xfrm>
          <a:prstGeom prst="rect">
            <a:avLst/>
          </a:prstGeom>
        </p:spPr>
      </p:pic>
      <p:sp>
        <p:nvSpPr>
          <p:cNvPr id="60" name="Rectangle 59">
            <a:extLst>
              <a:ext uri="{FF2B5EF4-FFF2-40B4-BE49-F238E27FC236}">
                <a16:creationId xmlns:a16="http://schemas.microsoft.com/office/drawing/2014/main" id="{D07C5AAF-7BAB-C652-0321-F5DE0FE31A46}"/>
              </a:ext>
            </a:extLst>
          </p:cNvPr>
          <p:cNvSpPr/>
          <p:nvPr/>
        </p:nvSpPr>
        <p:spPr>
          <a:xfrm>
            <a:off x="784435" y="5515587"/>
            <a:ext cx="1825415" cy="2733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platzhalter 2">
            <a:extLst>
              <a:ext uri="{FF2B5EF4-FFF2-40B4-BE49-F238E27FC236}">
                <a16:creationId xmlns:a16="http://schemas.microsoft.com/office/drawing/2014/main" id="{6B6DBBFC-87C0-D1C5-88F8-C5060991D29F}"/>
              </a:ext>
            </a:extLst>
          </p:cNvPr>
          <p:cNvSpPr>
            <a:spLocks noGrp="1"/>
          </p:cNvSpPr>
          <p:nvPr>
            <p:ph type="body" sz="quarter" idx="13"/>
          </p:nvPr>
        </p:nvSpPr>
        <p:spPr>
          <a:xfrm>
            <a:off x="507066" y="1298212"/>
            <a:ext cx="10663705" cy="366138"/>
          </a:xfrm>
        </p:spPr>
        <p:txBody>
          <a:bodyPr/>
          <a:lstStyle/>
          <a:p>
            <a:pPr marL="243000" indent="-243000" fontAlgn="base">
              <a:lnSpc>
                <a:spcPct val="100000"/>
              </a:lnSpc>
              <a:spcBef>
                <a:spcPts val="900"/>
              </a:spcBef>
              <a:buClr>
                <a:srgbClr val="FF0000"/>
              </a:buClr>
              <a:buSzPct val="90000"/>
              <a:buBlip>
                <a:blip r:embed="rId4"/>
              </a:buBlip>
              <a:defRPr/>
            </a:pPr>
            <a:r>
              <a:rPr lang="en-US" dirty="0"/>
              <a:t>Shortly after successful test of prototype, first use case: REMIR at La Silla.</a:t>
            </a:r>
            <a:endParaRPr lang="en-GB" dirty="0"/>
          </a:p>
        </p:txBody>
      </p:sp>
      <p:sp>
        <p:nvSpPr>
          <p:cNvPr id="27" name="Rectangle 26">
            <a:extLst>
              <a:ext uri="{FF2B5EF4-FFF2-40B4-BE49-F238E27FC236}">
                <a16:creationId xmlns:a16="http://schemas.microsoft.com/office/drawing/2014/main" id="{8C0F1ADF-8CD7-E101-E4C1-076EB5101600}"/>
              </a:ext>
            </a:extLst>
          </p:cNvPr>
          <p:cNvSpPr/>
          <p:nvPr/>
        </p:nvSpPr>
        <p:spPr>
          <a:xfrm>
            <a:off x="8175122" y="1757530"/>
            <a:ext cx="3673978" cy="453542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extBox 27">
            <a:extLst>
              <a:ext uri="{FF2B5EF4-FFF2-40B4-BE49-F238E27FC236}">
                <a16:creationId xmlns:a16="http://schemas.microsoft.com/office/drawing/2014/main" id="{1F21169E-27C6-D1F7-5191-A8CC09C3A037}"/>
              </a:ext>
            </a:extLst>
          </p:cNvPr>
          <p:cNvSpPr txBox="1"/>
          <p:nvPr/>
        </p:nvSpPr>
        <p:spPr>
          <a:xfrm>
            <a:off x="8179415" y="4261371"/>
            <a:ext cx="3669686" cy="2023631"/>
          </a:xfrm>
          <a:prstGeom prst="rect">
            <a:avLst/>
          </a:prstGeom>
          <a:noFill/>
        </p:spPr>
        <p:txBody>
          <a:bodyPr wrap="square" rtlCol="0">
            <a:spAutoFit/>
          </a:bodyPr>
          <a:lstStyle/>
          <a:p>
            <a:r>
              <a:rPr lang="en-GB" sz="1050" b="1" dirty="0">
                <a:effectLst/>
                <a:latin typeface="Arial" panose="020B0604020202020204" pitchFamily="34" charset="0"/>
                <a:ea typeface="Times New Roman" panose="02020603050405020304" pitchFamily="18" charset="0"/>
                <a:cs typeface="Times New Roman" panose="02020603050405020304" pitchFamily="18" charset="0"/>
              </a:rPr>
              <a:t>Stirling Cooler</a:t>
            </a:r>
            <a:br>
              <a:rPr lang="en-GB" sz="1050" b="1" dirty="0">
                <a:effectLst/>
                <a:latin typeface="Arial" panose="020B0604020202020204" pitchFamily="34" charset="0"/>
                <a:ea typeface="Times New Roman" panose="02020603050405020304" pitchFamily="18" charset="0"/>
                <a:cs typeface="Times New Roman" panose="02020603050405020304" pitchFamily="18" charset="0"/>
              </a:rPr>
            </a:br>
            <a:r>
              <a:rPr lang="en-GB" sz="1050" b="1" dirty="0">
                <a:effectLst/>
                <a:latin typeface="Arial" panose="020B0604020202020204" pitchFamily="34" charset="0"/>
                <a:ea typeface="Times New Roman" panose="02020603050405020304" pitchFamily="18" charset="0"/>
                <a:cs typeface="Times New Roman" panose="02020603050405020304" pitchFamily="18" charset="0"/>
              </a:rPr>
              <a:t>Sunpower</a:t>
            </a:r>
            <a:r>
              <a:rPr lang="en-GB" sz="1050" b="1" dirty="0">
                <a:latin typeface="Arial" panose="020B0604020202020204" pitchFamily="34" charset="0"/>
                <a:ea typeface="Times New Roman" panose="02020603050405020304" pitchFamily="18" charset="0"/>
                <a:cs typeface="Times New Roman" panose="02020603050405020304" pitchFamily="18" charset="0"/>
              </a:rPr>
              <a:t>   </a:t>
            </a:r>
            <a:r>
              <a:rPr lang="en-GB" sz="1050" b="1" dirty="0">
                <a:effectLst/>
                <a:latin typeface="Arial" panose="020B0604020202020204" pitchFamily="34" charset="0"/>
                <a:ea typeface="Times New Roman" panose="02020603050405020304" pitchFamily="18" charset="0"/>
                <a:cs typeface="Times New Roman" panose="02020603050405020304" pitchFamily="18" charset="0"/>
              </a:rPr>
              <a:t>CryoTel GT - Gen 2 AVC + controller</a:t>
            </a:r>
          </a:p>
          <a:p>
            <a:endParaRPr lang="en-GB" sz="1050" b="1" dirty="0">
              <a:latin typeface="Arial" panose="020B0604020202020204" pitchFamily="34" charset="0"/>
              <a:cs typeface="Times New Roman" panose="02020603050405020304" pitchFamily="18" charset="0"/>
            </a:endParaRPr>
          </a:p>
          <a:p>
            <a:r>
              <a:rPr kumimoji="0" lang="en-GB" sz="11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Cooling power: </a:t>
            </a:r>
            <a:r>
              <a:rPr kumimoji="0" lang="pl-PL" sz="11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2 W @40K </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   </a:t>
            </a:r>
            <a:r>
              <a:rPr kumimoji="0" lang="pl-PL" sz="11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or ~18 W @80K</a:t>
            </a:r>
            <a:b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br>
            <a:r>
              <a:rPr kumimoji="0" lang="en-GB" sz="11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Lowest achievable temp.: 36K </a:t>
            </a:r>
            <a:br>
              <a:rPr kumimoji="0" lang="en-GB" sz="11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br>
            <a:r>
              <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Power consumption: 250W (!)</a:t>
            </a:r>
            <a:br>
              <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br>
            <a:r>
              <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 Meets ELT vibrations requirements thanks to AVC</a:t>
            </a:r>
            <a:br>
              <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br>
            <a:r>
              <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 Maintenance free (!)</a:t>
            </a:r>
            <a:br>
              <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br>
            <a:r>
              <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 Compact, low power consumption, no compressor  </a:t>
            </a:r>
            <a:br>
              <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br>
            <a:r>
              <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 Limited cooling power.</a:t>
            </a:r>
            <a:br>
              <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br>
            <a:br>
              <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br>
            <a:r>
              <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Installed on </a:t>
            </a: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ELT phasing and diagnostic station (PDS), and in La Silla on </a:t>
            </a:r>
            <a:r>
              <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panose="020B0604020202020204" pitchFamily="34" charset="0"/>
              </a:rPr>
              <a:t>REMIR, foreseen for WFI and HARPS, and …</a:t>
            </a:r>
            <a:endParaRPr lang="en-GB" sz="1050" b="1" dirty="0">
              <a:latin typeface="Arial" panose="020B0604020202020204" pitchFamily="34" charset="0"/>
            </a:endParaRPr>
          </a:p>
        </p:txBody>
      </p:sp>
      <p:pic>
        <p:nvPicPr>
          <p:cNvPr id="29" name="Picture 28">
            <a:extLst>
              <a:ext uri="{FF2B5EF4-FFF2-40B4-BE49-F238E27FC236}">
                <a16:creationId xmlns:a16="http://schemas.microsoft.com/office/drawing/2014/main" id="{089761DF-7DFE-274B-4243-606306A2EE1B}"/>
              </a:ext>
            </a:extLst>
          </p:cNvPr>
          <p:cNvPicPr>
            <a:picLocks noChangeAspect="1"/>
          </p:cNvPicPr>
          <p:nvPr/>
        </p:nvPicPr>
        <p:blipFill>
          <a:blip r:embed="rId5"/>
          <a:stretch>
            <a:fillRect/>
          </a:stretch>
        </p:blipFill>
        <p:spPr>
          <a:xfrm>
            <a:off x="8306201" y="1828713"/>
            <a:ext cx="2978471" cy="2242019"/>
          </a:xfrm>
          <a:prstGeom prst="rect">
            <a:avLst/>
          </a:prstGeom>
        </p:spPr>
      </p:pic>
      <p:pic>
        <p:nvPicPr>
          <p:cNvPr id="5" name="Picture 4">
            <a:extLst>
              <a:ext uri="{FF2B5EF4-FFF2-40B4-BE49-F238E27FC236}">
                <a16:creationId xmlns:a16="http://schemas.microsoft.com/office/drawing/2014/main" id="{BCDCC9D6-F0E3-1CE1-1D71-D851AD8080E7}"/>
              </a:ext>
            </a:extLst>
          </p:cNvPr>
          <p:cNvPicPr>
            <a:picLocks noChangeAspect="1"/>
          </p:cNvPicPr>
          <p:nvPr/>
        </p:nvPicPr>
        <p:blipFill>
          <a:blip r:embed="rId6"/>
          <a:stretch>
            <a:fillRect/>
          </a:stretch>
        </p:blipFill>
        <p:spPr>
          <a:xfrm>
            <a:off x="154674" y="1775716"/>
            <a:ext cx="6366457" cy="4096392"/>
          </a:xfrm>
          <a:prstGeom prst="rect">
            <a:avLst/>
          </a:prstGeom>
        </p:spPr>
      </p:pic>
      <p:pic>
        <p:nvPicPr>
          <p:cNvPr id="9" name="Content Placeholder 13">
            <a:extLst>
              <a:ext uri="{FF2B5EF4-FFF2-40B4-BE49-F238E27FC236}">
                <a16:creationId xmlns:a16="http://schemas.microsoft.com/office/drawing/2014/main" id="{8D571F34-EFDA-870D-5646-D5D0B0928FA0}"/>
              </a:ext>
            </a:extLst>
          </p:cNvPr>
          <p:cNvPicPr>
            <a:picLocks noChangeAspect="1"/>
          </p:cNvPicPr>
          <p:nvPr/>
        </p:nvPicPr>
        <p:blipFill>
          <a:blip r:embed="rId7"/>
          <a:srcRect l="3261" t="5268" r="1409" b="8938"/>
          <a:stretch/>
        </p:blipFill>
        <p:spPr>
          <a:xfrm>
            <a:off x="8306200" y="1839588"/>
            <a:ext cx="3116180" cy="2375194"/>
          </a:xfrm>
          <a:prstGeom prst="rect">
            <a:avLst/>
          </a:prstGeom>
        </p:spPr>
      </p:pic>
    </p:spTree>
    <p:extLst>
      <p:ext uri="{BB962C8B-B14F-4D97-AF65-F5344CB8AC3E}">
        <p14:creationId xmlns:p14="http://schemas.microsoft.com/office/powerpoint/2010/main" val="15832397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570223" y="0"/>
            <a:ext cx="10600548" cy="1032170"/>
          </a:xfrm>
        </p:spPr>
        <p:txBody>
          <a:bodyPr anchor="ctr"/>
          <a:lstStyle/>
          <a:p>
            <a:pPr>
              <a:lnSpc>
                <a:spcPts val="3400"/>
              </a:lnSpc>
            </a:pPr>
            <a:r>
              <a:rPr lang="en-US" sz="2400" dirty="0"/>
              <a:t>Standardization and Commercial-off-the-shelf products:</a:t>
            </a:r>
            <a:br>
              <a:rPr lang="en-US" sz="2400" dirty="0"/>
            </a:br>
            <a:r>
              <a:rPr lang="en-US" sz="2400" dirty="0"/>
              <a:t>Vacuum and Cryogenics Standard Components - ESO-046147 - v. 7</a:t>
            </a:r>
            <a:endParaRPr lang="en-GB" sz="2400"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err="1">
                <a:ln>
                  <a:noFill/>
                </a:ln>
                <a:solidFill>
                  <a:srgbClr val="000000"/>
                </a:solidFill>
                <a:effectLst/>
                <a:uLnTx/>
                <a:uFillTx/>
                <a:latin typeface="Arial"/>
                <a:ea typeface="+mn-ea"/>
                <a:cs typeface="+mn-cs"/>
              </a:rPr>
              <a:t>M.Accardo</a:t>
            </a:r>
            <a:r>
              <a:rPr kumimoji="0" lang="en-US" sz="900" b="0" i="0" u="none" strike="noStrike" kern="1200" cap="none" spc="0" normalizeH="0" baseline="0" noProof="0" dirty="0">
                <a:ln>
                  <a:noFill/>
                </a:ln>
                <a:solidFill>
                  <a:srgbClr val="000000"/>
                </a:solidFill>
                <a:effectLst/>
                <a:uLnTx/>
                <a:uFillTx/>
                <a:latin typeface="Arial"/>
                <a:ea typeface="+mn-ea"/>
                <a:cs typeface="+mn-cs"/>
              </a:rPr>
              <a:t>, November 25th - 28th, Instrument Control Systems 2024</a:t>
            </a:r>
            <a:endParaRPr kumimoji="0" lang="de-CH" sz="900" b="0" i="1" u="none" strike="noStrike" kern="1200" cap="none" spc="0" normalizeH="0" baseline="0" noProof="0" dirty="0">
              <a:ln>
                <a:noFill/>
              </a:ln>
              <a:solidFill>
                <a:srgbClr val="000000"/>
              </a:solidFill>
              <a:effectLst/>
              <a:uLnTx/>
              <a:uFillTx/>
              <a:latin typeface="Arial"/>
              <a:ea typeface="+mn-ea"/>
              <a:cs typeface="+mn-cs"/>
            </a:endParaRPr>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lumMod val="50000"/>
                  </a:prstClr>
                </a:solidFill>
                <a:effectLst/>
                <a:uLnTx/>
                <a:uFillTx/>
                <a:latin typeface="Arial"/>
                <a:ea typeface="+mn-ea"/>
                <a:cs typeface="+mn-cs"/>
              </a:rPr>
              <a:t>Data Classification: ESO PUBLIC</a:t>
            </a:r>
            <a:endParaRPr kumimoji="0" lang="en-GB" sz="900" b="0" i="0" u="none" strike="noStrike" kern="1200" cap="none" spc="0" normalizeH="0" baseline="0" noProof="0" dirty="0">
              <a:ln>
                <a:noFill/>
              </a:ln>
              <a:solidFill>
                <a:prstClr val="white">
                  <a:lumMod val="50000"/>
                </a:prstClr>
              </a:solidFill>
              <a:effectLst/>
              <a:uLnTx/>
              <a:uFillTx/>
              <a:latin typeface="Arial"/>
              <a:ea typeface="+mn-ea"/>
              <a:cs typeface="+mn-cs"/>
            </a:endParaRPr>
          </a:p>
        </p:txBody>
      </p:sp>
      <p:cxnSp>
        <p:nvCxnSpPr>
          <p:cNvPr id="12" name="Straight Connector 11">
            <a:extLst>
              <a:ext uri="{FF2B5EF4-FFF2-40B4-BE49-F238E27FC236}">
                <a16:creationId xmlns:a16="http://schemas.microsoft.com/office/drawing/2014/main" id="{89196462-D472-2F8D-E0FD-6A6E7A25942B}"/>
              </a:ext>
            </a:extLst>
          </p:cNvPr>
          <p:cNvCxnSpPr>
            <a:cxnSpLocks/>
          </p:cNvCxnSpPr>
          <p:nvPr userDrawn="1"/>
        </p:nvCxnSpPr>
        <p:spPr>
          <a:xfrm flipH="1" flipV="1">
            <a:off x="650449" y="1032170"/>
            <a:ext cx="10520322" cy="4"/>
          </a:xfrm>
          <a:prstGeom prst="line">
            <a:avLst/>
          </a:prstGeom>
          <a:ln>
            <a:solidFill>
              <a:srgbClr val="0077BE"/>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9276FD98-A0BB-0187-B206-1D313F527C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0800000">
            <a:off x="424812" y="941365"/>
            <a:ext cx="165100" cy="181610"/>
          </a:xfrm>
          <a:prstGeom prst="rect">
            <a:avLst/>
          </a:prstGeom>
        </p:spPr>
      </p:pic>
      <p:sp>
        <p:nvSpPr>
          <p:cNvPr id="60" name="Rectangle 59">
            <a:extLst>
              <a:ext uri="{FF2B5EF4-FFF2-40B4-BE49-F238E27FC236}">
                <a16:creationId xmlns:a16="http://schemas.microsoft.com/office/drawing/2014/main" id="{D07C5AAF-7BAB-C652-0321-F5DE0FE31A46}"/>
              </a:ext>
            </a:extLst>
          </p:cNvPr>
          <p:cNvSpPr/>
          <p:nvPr/>
        </p:nvSpPr>
        <p:spPr>
          <a:xfrm>
            <a:off x="784435" y="5515587"/>
            <a:ext cx="1825415" cy="2733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platzhalter 2">
            <a:extLst>
              <a:ext uri="{FF2B5EF4-FFF2-40B4-BE49-F238E27FC236}">
                <a16:creationId xmlns:a16="http://schemas.microsoft.com/office/drawing/2014/main" id="{6B6DBBFC-87C0-D1C5-88F8-C5060991D29F}"/>
              </a:ext>
            </a:extLst>
          </p:cNvPr>
          <p:cNvSpPr>
            <a:spLocks noGrp="1"/>
          </p:cNvSpPr>
          <p:nvPr>
            <p:ph type="body" sz="quarter" idx="13"/>
          </p:nvPr>
        </p:nvSpPr>
        <p:spPr>
          <a:xfrm>
            <a:off x="507066" y="1298212"/>
            <a:ext cx="10663705" cy="366138"/>
          </a:xfrm>
        </p:spPr>
        <p:txBody>
          <a:bodyPr/>
          <a:lstStyle/>
          <a:p>
            <a:pPr marL="243000" indent="-243000" fontAlgn="base">
              <a:lnSpc>
                <a:spcPct val="100000"/>
              </a:lnSpc>
              <a:spcBef>
                <a:spcPts val="900"/>
              </a:spcBef>
              <a:buClr>
                <a:srgbClr val="FF0000"/>
              </a:buClr>
              <a:buSzPct val="90000"/>
              <a:buBlip>
                <a:blip r:embed="rId4"/>
              </a:buBlip>
              <a:defRPr/>
            </a:pPr>
            <a:r>
              <a:rPr kumimoji="0" lang="en-US" sz="2100" b="0" i="0" strike="noStrike" kern="0" cap="none" spc="0" normalizeH="0" baseline="0" noProof="0" dirty="0">
                <a:ln>
                  <a:noFill/>
                </a:ln>
                <a:solidFill>
                  <a:srgbClr val="000000"/>
                </a:solidFill>
                <a:effectLst/>
                <a:uLnTx/>
                <a:uFillTx/>
                <a:latin typeface="Arial"/>
                <a:ea typeface="ＭＳ Ｐゴシック" charset="0"/>
                <a:cs typeface="+mn-cs"/>
              </a:rPr>
              <a:t>Standard Vacuum system design requirements and principles:</a:t>
            </a:r>
            <a:endParaRPr kumimoji="0" lang="en-US" sz="1000" b="0" i="0" u="none" strike="noStrike" kern="0" cap="none" spc="0" normalizeH="0" baseline="0" noProof="0" dirty="0">
              <a:ln>
                <a:noFill/>
              </a:ln>
              <a:solidFill>
                <a:srgbClr val="000000"/>
              </a:solidFill>
              <a:effectLst/>
              <a:uLnTx/>
              <a:uFillTx/>
              <a:latin typeface="Arial"/>
              <a:ea typeface="ＭＳ Ｐゴシック" charset="0"/>
              <a:cs typeface="+mn-cs"/>
            </a:endParaRPr>
          </a:p>
          <a:p>
            <a:pPr marL="557213" marR="0" lvl="1" indent="-214313" algn="l" defTabSz="914400" rtl="0" eaLnBrk="1" fontAlgn="base" latinLnBrk="0" hangingPunct="1">
              <a:lnSpc>
                <a:spcPct val="100000"/>
              </a:lnSpc>
              <a:spcBef>
                <a:spcPts val="450"/>
              </a:spcBef>
              <a:spcAft>
                <a:spcPts val="0"/>
              </a:spcAft>
              <a:buClr>
                <a:srgbClr val="3A6CB4"/>
              </a:buClr>
              <a:buSzTx/>
              <a:buFont typeface="Wingdings" charset="0"/>
              <a:buChar char="Ø"/>
              <a:tabLst/>
              <a:defRPr/>
            </a:pPr>
            <a:r>
              <a:rPr lang="en-US" kern="0" dirty="0">
                <a:solidFill>
                  <a:srgbClr val="000000"/>
                </a:solidFill>
                <a:latin typeface="Arial"/>
                <a:ea typeface="ＭＳ Ｐゴシック" charset="0"/>
                <a:cs typeface="+mn-cs"/>
              </a:rPr>
              <a:t>Dimensioning of the components of the vacuum system</a:t>
            </a:r>
          </a:p>
          <a:p>
            <a:pPr marL="557213" marR="0" lvl="1" indent="-214313" algn="l" defTabSz="914400" rtl="0" eaLnBrk="1" fontAlgn="base" latinLnBrk="0" hangingPunct="1">
              <a:lnSpc>
                <a:spcPct val="100000"/>
              </a:lnSpc>
              <a:spcBef>
                <a:spcPts val="450"/>
              </a:spcBef>
              <a:spcAft>
                <a:spcPts val="0"/>
              </a:spcAft>
              <a:buClr>
                <a:srgbClr val="3A6CB4"/>
              </a:buClr>
              <a:buSzTx/>
              <a:buFont typeface="Wingdings" charset="0"/>
              <a:buChar char="Ø"/>
              <a:tabLst/>
              <a:defRPr/>
            </a:pPr>
            <a:r>
              <a:rPr lang="en-US" kern="0" dirty="0">
                <a:solidFill>
                  <a:srgbClr val="000000"/>
                </a:solidFill>
                <a:latin typeface="Arial"/>
                <a:ea typeface="ＭＳ Ｐゴシック" charset="0"/>
              </a:rPr>
              <a:t>Capacity of the pumps</a:t>
            </a:r>
            <a:endParaRPr lang="en-US" kern="0" dirty="0">
              <a:solidFill>
                <a:srgbClr val="000000"/>
              </a:solidFill>
              <a:latin typeface="Arial"/>
              <a:ea typeface="ＭＳ Ｐゴシック" charset="0"/>
              <a:cs typeface="+mn-cs"/>
            </a:endParaRPr>
          </a:p>
          <a:p>
            <a:pPr marL="557213" marR="0" lvl="1" indent="-214313" algn="l" defTabSz="914400" rtl="0" eaLnBrk="1" fontAlgn="base" latinLnBrk="0" hangingPunct="1">
              <a:lnSpc>
                <a:spcPct val="100000"/>
              </a:lnSpc>
              <a:spcBef>
                <a:spcPts val="450"/>
              </a:spcBef>
              <a:spcAft>
                <a:spcPts val="0"/>
              </a:spcAft>
              <a:buClr>
                <a:srgbClr val="3A6CB4"/>
              </a:buClr>
              <a:buSzTx/>
              <a:buFont typeface="Wingdings" charset="0"/>
              <a:buChar char="Ø"/>
              <a:tabLst/>
              <a:defRPr/>
            </a:pPr>
            <a:r>
              <a:rPr lang="en-US" kern="0" dirty="0">
                <a:solidFill>
                  <a:srgbClr val="000000"/>
                </a:solidFill>
                <a:latin typeface="Arial"/>
                <a:ea typeface="ＭＳ Ｐゴシック" charset="0"/>
              </a:rPr>
              <a:t>Safety</a:t>
            </a:r>
          </a:p>
          <a:p>
            <a:pPr marL="557213" marR="0" lvl="1" indent="-214313" algn="l" defTabSz="914400" rtl="0" eaLnBrk="1" fontAlgn="base" latinLnBrk="0" hangingPunct="1">
              <a:lnSpc>
                <a:spcPct val="100000"/>
              </a:lnSpc>
              <a:spcBef>
                <a:spcPts val="450"/>
              </a:spcBef>
              <a:spcAft>
                <a:spcPts val="0"/>
              </a:spcAft>
              <a:buClr>
                <a:srgbClr val="3A6CB4"/>
              </a:buClr>
              <a:buSzTx/>
              <a:buFont typeface="Wingdings" charset="0"/>
              <a:buChar char="Ø"/>
              <a:tabLst/>
              <a:defRPr/>
            </a:pPr>
            <a:r>
              <a:rPr lang="en-US" kern="0" dirty="0">
                <a:solidFill>
                  <a:srgbClr val="000000"/>
                </a:solidFill>
                <a:latin typeface="Arial"/>
                <a:ea typeface="ＭＳ Ｐゴシック" charset="0"/>
                <a:cs typeface="+mn-cs"/>
              </a:rPr>
              <a:t>Cleanliness</a:t>
            </a:r>
          </a:p>
          <a:p>
            <a:pPr marL="557213" lvl="1" indent="-214313" fontAlgn="base">
              <a:lnSpc>
                <a:spcPct val="100000"/>
              </a:lnSpc>
              <a:spcBef>
                <a:spcPts val="450"/>
              </a:spcBef>
              <a:buClr>
                <a:srgbClr val="3A6CB4"/>
              </a:buClr>
              <a:buFont typeface="Wingdings" charset="0"/>
              <a:buChar char="Ø"/>
              <a:defRPr/>
            </a:pPr>
            <a:r>
              <a:rPr lang="en-US" kern="0" dirty="0">
                <a:solidFill>
                  <a:srgbClr val="000000"/>
                </a:solidFill>
                <a:latin typeface="Arial"/>
                <a:ea typeface="ＭＳ Ｐゴシック" charset="0"/>
              </a:rPr>
              <a:t>Pumping time</a:t>
            </a:r>
            <a:endParaRPr lang="en-US" kern="0" dirty="0">
              <a:solidFill>
                <a:srgbClr val="000000"/>
              </a:solidFill>
              <a:latin typeface="Arial"/>
              <a:ea typeface="ＭＳ Ｐゴシック" charset="0"/>
              <a:cs typeface="+mn-cs"/>
            </a:endParaRPr>
          </a:p>
          <a:p>
            <a:pPr marL="557213" marR="0" lvl="1" indent="-214313" algn="l" defTabSz="914400" rtl="0" eaLnBrk="1" fontAlgn="base" latinLnBrk="0" hangingPunct="1">
              <a:lnSpc>
                <a:spcPct val="100000"/>
              </a:lnSpc>
              <a:spcBef>
                <a:spcPts val="450"/>
              </a:spcBef>
              <a:spcAft>
                <a:spcPts val="0"/>
              </a:spcAft>
              <a:buClr>
                <a:srgbClr val="3A6CB4"/>
              </a:buClr>
              <a:buSzTx/>
              <a:buFont typeface="Wingdings" charset="0"/>
              <a:buChar char="Ø"/>
              <a:tabLst/>
              <a:defRPr/>
            </a:pPr>
            <a:r>
              <a:rPr lang="en-US" kern="0" dirty="0">
                <a:solidFill>
                  <a:srgbClr val="000000"/>
                </a:solidFill>
                <a:latin typeface="Arial"/>
                <a:ea typeface="ＭＳ Ｐゴシック" charset="0"/>
              </a:rPr>
              <a:t>Leak testing methods and pass/fail criteria</a:t>
            </a:r>
            <a:br>
              <a:rPr lang="en-US" kern="0" dirty="0">
                <a:solidFill>
                  <a:srgbClr val="000000"/>
                </a:solidFill>
                <a:latin typeface="Arial"/>
                <a:ea typeface="ＭＳ Ｐゴシック" charset="0"/>
              </a:rPr>
            </a:br>
            <a:endParaRPr lang="en-US" sz="2100" kern="0" dirty="0">
              <a:solidFill>
                <a:srgbClr val="000000"/>
              </a:solidFill>
              <a:latin typeface="Arial"/>
              <a:ea typeface="ＭＳ Ｐゴシック" charset="0"/>
            </a:endParaRPr>
          </a:p>
          <a:p>
            <a:pPr marL="243000" indent="-243000" fontAlgn="base">
              <a:lnSpc>
                <a:spcPct val="100000"/>
              </a:lnSpc>
              <a:spcBef>
                <a:spcPts val="900"/>
              </a:spcBef>
              <a:buClr>
                <a:srgbClr val="FF0000"/>
              </a:buClr>
              <a:buSzPct val="90000"/>
              <a:buBlip>
                <a:blip r:embed="rId4"/>
              </a:buBlip>
              <a:defRPr/>
            </a:pPr>
            <a:r>
              <a:rPr kumimoji="0" lang="en-US" sz="2100" b="0" i="0" strike="noStrike" kern="0" cap="none" spc="0" normalizeH="0" baseline="0" noProof="0" dirty="0">
                <a:ln>
                  <a:noFill/>
                </a:ln>
                <a:solidFill>
                  <a:srgbClr val="000000"/>
                </a:solidFill>
                <a:effectLst/>
                <a:uLnTx/>
                <a:uFillTx/>
                <a:latin typeface="Arial"/>
                <a:ea typeface="ＭＳ Ｐゴシック" charset="0"/>
                <a:cs typeface="+mn-cs"/>
              </a:rPr>
              <a:t>Standard configuration for different classes of vessel size:</a:t>
            </a:r>
            <a:endParaRPr kumimoji="0" lang="en-US" sz="1000" b="0" i="0" u="none" strike="noStrike" kern="0" cap="none" spc="0" normalizeH="0" baseline="0" noProof="0" dirty="0">
              <a:ln>
                <a:noFill/>
              </a:ln>
              <a:solidFill>
                <a:srgbClr val="000000"/>
              </a:solidFill>
              <a:effectLst/>
              <a:uLnTx/>
              <a:uFillTx/>
              <a:latin typeface="Arial"/>
              <a:ea typeface="ＭＳ Ｐゴシック" charset="0"/>
              <a:cs typeface="+mn-cs"/>
            </a:endParaRPr>
          </a:p>
          <a:p>
            <a:pPr marL="557213" marR="0" lvl="1" indent="-214313" algn="l" defTabSz="914400" rtl="0" eaLnBrk="1" fontAlgn="base" latinLnBrk="0" hangingPunct="1">
              <a:lnSpc>
                <a:spcPct val="100000"/>
              </a:lnSpc>
              <a:spcBef>
                <a:spcPts val="450"/>
              </a:spcBef>
              <a:spcAft>
                <a:spcPts val="0"/>
              </a:spcAft>
              <a:buClr>
                <a:srgbClr val="3A6CB4"/>
              </a:buClr>
              <a:buSzTx/>
              <a:buFont typeface="Wingdings" charset="0"/>
              <a:buChar char="Ø"/>
              <a:tabLst/>
              <a:defRPr/>
            </a:pPr>
            <a:r>
              <a:rPr lang="en-GB" sz="1800" b="1" dirty="0">
                <a:effectLst/>
                <a:latin typeface="Arial" panose="020B0604020202020204" pitchFamily="34" charset="0"/>
                <a:ea typeface="Arial" panose="020B0604020202020204" pitchFamily="34" charset="0"/>
              </a:rPr>
              <a:t>1 - 50 </a:t>
            </a:r>
            <a:r>
              <a:rPr lang="en-GB" sz="1800" dirty="0">
                <a:effectLst/>
                <a:latin typeface="Arial" panose="020B0604020202020204" pitchFamily="34" charset="0"/>
                <a:ea typeface="Arial" panose="020B0604020202020204" pitchFamily="34" charset="0"/>
              </a:rPr>
              <a:t>L volume</a:t>
            </a:r>
            <a:endParaRPr lang="en-US" kern="0" dirty="0">
              <a:solidFill>
                <a:srgbClr val="000000"/>
              </a:solidFill>
              <a:latin typeface="Arial"/>
              <a:ea typeface="ＭＳ Ｐゴシック" charset="0"/>
            </a:endParaRPr>
          </a:p>
          <a:p>
            <a:pPr marL="557213" marR="0" lvl="1" indent="-214313" algn="l" defTabSz="914400" rtl="0" eaLnBrk="1" fontAlgn="base" latinLnBrk="0" hangingPunct="1">
              <a:lnSpc>
                <a:spcPct val="100000"/>
              </a:lnSpc>
              <a:spcBef>
                <a:spcPts val="450"/>
              </a:spcBef>
              <a:spcAft>
                <a:spcPts val="0"/>
              </a:spcAft>
              <a:buClr>
                <a:srgbClr val="3A6CB4"/>
              </a:buClr>
              <a:buSzTx/>
              <a:buFont typeface="Wingdings" charset="0"/>
              <a:buChar char="Ø"/>
              <a:tabLst/>
              <a:defRPr/>
            </a:pPr>
            <a:r>
              <a:rPr lang="en-GB" sz="1800" b="1" dirty="0">
                <a:effectLst/>
                <a:latin typeface="Arial" panose="020B0604020202020204" pitchFamily="34" charset="0"/>
                <a:ea typeface="Arial" panose="020B0604020202020204" pitchFamily="34" charset="0"/>
              </a:rPr>
              <a:t>50 – 2500 </a:t>
            </a:r>
            <a:r>
              <a:rPr lang="en-GB" sz="1800" dirty="0">
                <a:effectLst/>
                <a:latin typeface="Arial" panose="020B0604020202020204" pitchFamily="34" charset="0"/>
                <a:ea typeface="Arial" panose="020B0604020202020204" pitchFamily="34" charset="0"/>
              </a:rPr>
              <a:t>L volume</a:t>
            </a:r>
            <a:endParaRPr lang="en-US" kern="0" dirty="0">
              <a:solidFill>
                <a:srgbClr val="000000"/>
              </a:solidFill>
              <a:latin typeface="Arial"/>
              <a:ea typeface="ＭＳ Ｐゴシック" charset="0"/>
            </a:endParaRPr>
          </a:p>
          <a:p>
            <a:pPr marL="557213" marR="0" lvl="1" indent="-214313" algn="l" defTabSz="914400" rtl="0" eaLnBrk="1" fontAlgn="base" latinLnBrk="0" hangingPunct="1">
              <a:lnSpc>
                <a:spcPct val="100000"/>
              </a:lnSpc>
              <a:spcBef>
                <a:spcPts val="450"/>
              </a:spcBef>
              <a:spcAft>
                <a:spcPts val="0"/>
              </a:spcAft>
              <a:buClr>
                <a:srgbClr val="3A6CB4"/>
              </a:buClr>
              <a:buSzTx/>
              <a:buFont typeface="Wingdings" charset="0"/>
              <a:buChar char="Ø"/>
              <a:tabLst/>
              <a:defRPr/>
            </a:pPr>
            <a:r>
              <a:rPr lang="nl-NL" b="1" dirty="0">
                <a:effectLst/>
                <a:latin typeface="Arial" panose="020B0604020202020204" pitchFamily="34" charset="0"/>
                <a:ea typeface="Arial" panose="020B0604020202020204" pitchFamily="34" charset="0"/>
              </a:rPr>
              <a:t>2500 – 50000+ </a:t>
            </a:r>
            <a:r>
              <a:rPr lang="nl-NL" dirty="0">
                <a:effectLst/>
                <a:latin typeface="Arial" panose="020B0604020202020204" pitchFamily="34" charset="0"/>
                <a:ea typeface="Arial" panose="020B0604020202020204" pitchFamily="34" charset="0"/>
              </a:rPr>
              <a:t>L volume</a:t>
            </a:r>
            <a:endParaRPr kumimoji="0" lang="en-US" sz="2100" i="0" strike="noStrike" kern="0" cap="none" spc="0" normalizeH="0" baseline="0" noProof="0" dirty="0">
              <a:ln>
                <a:noFill/>
              </a:ln>
              <a:solidFill>
                <a:srgbClr val="000000"/>
              </a:solidFill>
              <a:effectLst/>
              <a:uLnTx/>
              <a:uFillTx/>
              <a:latin typeface="Arial"/>
              <a:ea typeface="ＭＳ Ｐゴシック" charset="0"/>
              <a:cs typeface="+mn-cs"/>
            </a:endParaRPr>
          </a:p>
        </p:txBody>
      </p:sp>
    </p:spTree>
    <p:extLst>
      <p:ext uri="{BB962C8B-B14F-4D97-AF65-F5344CB8AC3E}">
        <p14:creationId xmlns:p14="http://schemas.microsoft.com/office/powerpoint/2010/main" val="13665898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570223" y="0"/>
            <a:ext cx="10600548" cy="1032170"/>
          </a:xfrm>
        </p:spPr>
        <p:txBody>
          <a:bodyPr anchor="ctr"/>
          <a:lstStyle/>
          <a:p>
            <a:pPr>
              <a:lnSpc>
                <a:spcPts val="3400"/>
              </a:lnSpc>
            </a:pPr>
            <a:r>
              <a:rPr lang="en-US" sz="2400" dirty="0"/>
              <a:t>Standardization and Commercial-off-the-shelf products:</a:t>
            </a:r>
            <a:br>
              <a:rPr lang="en-US" sz="2400" dirty="0"/>
            </a:br>
            <a:r>
              <a:rPr lang="en-US" sz="2400" dirty="0"/>
              <a:t>Vacuum and Cryogenics Standard Components - ESO-046147 - v. 7</a:t>
            </a:r>
            <a:endParaRPr lang="en-GB" sz="2400"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err="1">
                <a:ln>
                  <a:noFill/>
                </a:ln>
                <a:solidFill>
                  <a:srgbClr val="000000"/>
                </a:solidFill>
                <a:effectLst/>
                <a:uLnTx/>
                <a:uFillTx/>
                <a:latin typeface="Arial"/>
                <a:ea typeface="+mn-ea"/>
                <a:cs typeface="+mn-cs"/>
              </a:rPr>
              <a:t>M.Accardo</a:t>
            </a:r>
            <a:r>
              <a:rPr kumimoji="0" lang="en-US" sz="900" b="0" i="0" u="none" strike="noStrike" kern="1200" cap="none" spc="0" normalizeH="0" baseline="0" noProof="0" dirty="0">
                <a:ln>
                  <a:noFill/>
                </a:ln>
                <a:solidFill>
                  <a:srgbClr val="000000"/>
                </a:solidFill>
                <a:effectLst/>
                <a:uLnTx/>
                <a:uFillTx/>
                <a:latin typeface="Arial"/>
                <a:ea typeface="+mn-ea"/>
                <a:cs typeface="+mn-cs"/>
              </a:rPr>
              <a:t>, November 25th - 28th, Instrument Control Systems 2024</a:t>
            </a:r>
            <a:endParaRPr kumimoji="0" lang="de-CH" sz="900" b="0" i="1" u="none" strike="noStrike" kern="1200" cap="none" spc="0" normalizeH="0" baseline="0" noProof="0" dirty="0">
              <a:ln>
                <a:noFill/>
              </a:ln>
              <a:solidFill>
                <a:srgbClr val="000000"/>
              </a:solidFill>
              <a:effectLst/>
              <a:uLnTx/>
              <a:uFillTx/>
              <a:latin typeface="Arial"/>
              <a:ea typeface="+mn-ea"/>
              <a:cs typeface="+mn-cs"/>
            </a:endParaRPr>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lumMod val="50000"/>
                  </a:prstClr>
                </a:solidFill>
                <a:effectLst/>
                <a:uLnTx/>
                <a:uFillTx/>
                <a:latin typeface="Arial"/>
                <a:ea typeface="+mn-ea"/>
                <a:cs typeface="+mn-cs"/>
              </a:rPr>
              <a:t>Data Classification: ESO PUBLIC</a:t>
            </a:r>
            <a:endParaRPr kumimoji="0" lang="en-GB" sz="900" b="0" i="0" u="none" strike="noStrike" kern="1200" cap="none" spc="0" normalizeH="0" baseline="0" noProof="0" dirty="0">
              <a:ln>
                <a:noFill/>
              </a:ln>
              <a:solidFill>
                <a:prstClr val="white">
                  <a:lumMod val="50000"/>
                </a:prstClr>
              </a:solidFill>
              <a:effectLst/>
              <a:uLnTx/>
              <a:uFillTx/>
              <a:latin typeface="Arial"/>
              <a:ea typeface="+mn-ea"/>
              <a:cs typeface="+mn-cs"/>
            </a:endParaRPr>
          </a:p>
        </p:txBody>
      </p:sp>
      <p:cxnSp>
        <p:nvCxnSpPr>
          <p:cNvPr id="12" name="Straight Connector 11">
            <a:extLst>
              <a:ext uri="{FF2B5EF4-FFF2-40B4-BE49-F238E27FC236}">
                <a16:creationId xmlns:a16="http://schemas.microsoft.com/office/drawing/2014/main" id="{89196462-D472-2F8D-E0FD-6A6E7A25942B}"/>
              </a:ext>
            </a:extLst>
          </p:cNvPr>
          <p:cNvCxnSpPr>
            <a:cxnSpLocks/>
          </p:cNvCxnSpPr>
          <p:nvPr userDrawn="1"/>
        </p:nvCxnSpPr>
        <p:spPr>
          <a:xfrm flipH="1" flipV="1">
            <a:off x="650449" y="1032170"/>
            <a:ext cx="10520322" cy="4"/>
          </a:xfrm>
          <a:prstGeom prst="line">
            <a:avLst/>
          </a:prstGeom>
          <a:ln>
            <a:solidFill>
              <a:srgbClr val="0077BE"/>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9276FD98-A0BB-0187-B206-1D313F527C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0800000">
            <a:off x="424812" y="941365"/>
            <a:ext cx="165100" cy="181610"/>
          </a:xfrm>
          <a:prstGeom prst="rect">
            <a:avLst/>
          </a:prstGeom>
        </p:spPr>
      </p:pic>
      <p:sp>
        <p:nvSpPr>
          <p:cNvPr id="60" name="Rectangle 59">
            <a:extLst>
              <a:ext uri="{FF2B5EF4-FFF2-40B4-BE49-F238E27FC236}">
                <a16:creationId xmlns:a16="http://schemas.microsoft.com/office/drawing/2014/main" id="{D07C5AAF-7BAB-C652-0321-F5DE0FE31A46}"/>
              </a:ext>
            </a:extLst>
          </p:cNvPr>
          <p:cNvSpPr/>
          <p:nvPr/>
        </p:nvSpPr>
        <p:spPr>
          <a:xfrm>
            <a:off x="784435" y="5515587"/>
            <a:ext cx="1825415" cy="2733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platzhalter 2">
            <a:extLst>
              <a:ext uri="{FF2B5EF4-FFF2-40B4-BE49-F238E27FC236}">
                <a16:creationId xmlns:a16="http://schemas.microsoft.com/office/drawing/2014/main" id="{6B6DBBFC-87C0-D1C5-88F8-C5060991D29F}"/>
              </a:ext>
            </a:extLst>
          </p:cNvPr>
          <p:cNvSpPr>
            <a:spLocks noGrp="1"/>
          </p:cNvSpPr>
          <p:nvPr>
            <p:ph type="body" sz="quarter" idx="13"/>
          </p:nvPr>
        </p:nvSpPr>
        <p:spPr>
          <a:xfrm>
            <a:off x="507067" y="1298212"/>
            <a:ext cx="8172114" cy="366138"/>
          </a:xfrm>
        </p:spPr>
        <p:txBody>
          <a:bodyPr/>
          <a:lstStyle/>
          <a:p>
            <a:pPr marL="243000" indent="-243000" fontAlgn="base">
              <a:lnSpc>
                <a:spcPct val="100000"/>
              </a:lnSpc>
              <a:spcBef>
                <a:spcPts val="900"/>
              </a:spcBef>
              <a:buClr>
                <a:srgbClr val="FF0000"/>
              </a:buClr>
              <a:buSzPct val="90000"/>
              <a:buBlip>
                <a:blip r:embed="rId4"/>
              </a:buBlip>
              <a:defRPr/>
            </a:pPr>
            <a:r>
              <a:rPr kumimoji="0" lang="en-US" sz="2100" b="0" i="0" strike="noStrike" kern="0" cap="none" spc="0" normalizeH="0" baseline="0" noProof="0" dirty="0">
                <a:ln>
                  <a:noFill/>
                </a:ln>
                <a:solidFill>
                  <a:srgbClr val="000000"/>
                </a:solidFill>
                <a:effectLst/>
                <a:uLnTx/>
                <a:uFillTx/>
                <a:latin typeface="Arial"/>
                <a:ea typeface="ＭＳ Ｐゴシック" charset="0"/>
                <a:cs typeface="+mn-cs"/>
              </a:rPr>
              <a:t>Std. vacuum components, vessel 2.5 – 50 m³</a:t>
            </a:r>
          </a:p>
        </p:txBody>
      </p:sp>
      <p:pic>
        <p:nvPicPr>
          <p:cNvPr id="3" name="Picture 2">
            <a:extLst>
              <a:ext uri="{FF2B5EF4-FFF2-40B4-BE49-F238E27FC236}">
                <a16:creationId xmlns:a16="http://schemas.microsoft.com/office/drawing/2014/main" id="{97024C9A-D6F2-81F6-EFCF-86D1FBB86B91}"/>
              </a:ext>
            </a:extLst>
          </p:cNvPr>
          <p:cNvPicPr>
            <a:picLocks noChangeAspect="1"/>
          </p:cNvPicPr>
          <p:nvPr/>
        </p:nvPicPr>
        <p:blipFill>
          <a:blip r:embed="rId5"/>
          <a:stretch>
            <a:fillRect/>
          </a:stretch>
        </p:blipFill>
        <p:spPr>
          <a:xfrm>
            <a:off x="318720" y="1680579"/>
            <a:ext cx="5591890" cy="4332613"/>
          </a:xfrm>
          <a:prstGeom prst="rect">
            <a:avLst/>
          </a:prstGeom>
        </p:spPr>
      </p:pic>
      <p:sp>
        <p:nvSpPr>
          <p:cNvPr id="5" name="TextBox 4">
            <a:extLst>
              <a:ext uri="{FF2B5EF4-FFF2-40B4-BE49-F238E27FC236}">
                <a16:creationId xmlns:a16="http://schemas.microsoft.com/office/drawing/2014/main" id="{C14E1AEB-C6DD-C107-A1A1-154A46016B27}"/>
              </a:ext>
            </a:extLst>
          </p:cNvPr>
          <p:cNvSpPr txBox="1"/>
          <p:nvPr/>
        </p:nvSpPr>
        <p:spPr>
          <a:xfrm>
            <a:off x="1226969" y="5960802"/>
            <a:ext cx="4366111" cy="430887"/>
          </a:xfrm>
          <a:prstGeom prst="rect">
            <a:avLst/>
          </a:prstGeom>
          <a:noFill/>
        </p:spPr>
        <p:txBody>
          <a:bodyPr wrap="square" rtlCol="0">
            <a:spAutoFit/>
          </a:bodyPr>
          <a:lstStyle/>
          <a:p>
            <a:pPr algn="ctr"/>
            <a:r>
              <a:rPr lang="nl-NL" sz="1050" b="1" dirty="0">
                <a:effectLst/>
                <a:latin typeface="Arial" panose="020B0604020202020204" pitchFamily="34" charset="0"/>
                <a:ea typeface="Arial" panose="020B0604020202020204" pitchFamily="34" charset="0"/>
                <a:cs typeface="Arial" panose="020B0604020202020204" pitchFamily="34" charset="0"/>
              </a:rPr>
              <a:t>P&amp;ID </a:t>
            </a:r>
            <a:r>
              <a:rPr lang="nl-NL" sz="1050" b="1" dirty="0" err="1">
                <a:effectLst/>
                <a:latin typeface="Arial" panose="020B0604020202020204" pitchFamily="34" charset="0"/>
                <a:ea typeface="Arial" panose="020B0604020202020204" pitchFamily="34" charset="0"/>
                <a:cs typeface="Arial" panose="020B0604020202020204" pitchFamily="34" charset="0"/>
              </a:rPr>
              <a:t>schematic</a:t>
            </a:r>
            <a:r>
              <a:rPr lang="nl-NL" sz="1050" b="1" dirty="0">
                <a:effectLst/>
                <a:latin typeface="Arial" panose="020B0604020202020204" pitchFamily="34" charset="0"/>
                <a:ea typeface="Arial" panose="020B0604020202020204" pitchFamily="34" charset="0"/>
                <a:cs typeface="Arial" panose="020B0604020202020204" pitchFamily="34" charset="0"/>
              </a:rPr>
              <a:t> of </a:t>
            </a:r>
            <a:r>
              <a:rPr lang="nl-NL" sz="1050" b="1" dirty="0" err="1">
                <a:effectLst/>
                <a:latin typeface="Arial" panose="020B0604020202020204" pitchFamily="34" charset="0"/>
                <a:ea typeface="Arial" panose="020B0604020202020204" pitchFamily="34" charset="0"/>
                <a:cs typeface="Arial" panose="020B0604020202020204" pitchFamily="34" charset="0"/>
              </a:rPr>
              <a:t>vacuum</a:t>
            </a:r>
            <a:r>
              <a:rPr lang="nl-NL" sz="1050" b="1" dirty="0">
                <a:effectLst/>
                <a:latin typeface="Arial" panose="020B0604020202020204" pitchFamily="34" charset="0"/>
                <a:ea typeface="Arial" panose="020B0604020202020204" pitchFamily="34" charset="0"/>
                <a:cs typeface="Arial" panose="020B0604020202020204" pitchFamily="34" charset="0"/>
              </a:rPr>
              <a:t> </a:t>
            </a:r>
            <a:r>
              <a:rPr lang="nl-NL" sz="1050" b="1" dirty="0" err="1">
                <a:effectLst/>
                <a:latin typeface="Arial" panose="020B0604020202020204" pitchFamily="34" charset="0"/>
                <a:ea typeface="Arial" panose="020B0604020202020204" pitchFamily="34" charset="0"/>
                <a:cs typeface="Arial" panose="020B0604020202020204" pitchFamily="34" charset="0"/>
              </a:rPr>
              <a:t>vessels</a:t>
            </a:r>
            <a:r>
              <a:rPr lang="nl-NL" sz="1050" b="1" dirty="0">
                <a:effectLst/>
                <a:latin typeface="Arial" panose="020B0604020202020204" pitchFamily="34" charset="0"/>
                <a:ea typeface="Arial" panose="020B0604020202020204" pitchFamily="34" charset="0"/>
                <a:cs typeface="Arial" panose="020B0604020202020204" pitchFamily="34" charset="0"/>
              </a:rPr>
              <a:t> &gt;2500 – 50000+ L volume. </a:t>
            </a:r>
            <a:br>
              <a:rPr lang="nl-NL" sz="1050" b="1" dirty="0">
                <a:effectLst/>
                <a:latin typeface="Arial" panose="020B0604020202020204" pitchFamily="34" charset="0"/>
                <a:ea typeface="Arial" panose="020B0604020202020204" pitchFamily="34" charset="0"/>
                <a:cs typeface="Arial" panose="020B0604020202020204" pitchFamily="34" charset="0"/>
              </a:rPr>
            </a:br>
            <a:r>
              <a:rPr lang="en-GB" sz="1050" b="1" dirty="0">
                <a:effectLst/>
                <a:latin typeface="Arial" panose="020B0604020202020204" pitchFamily="34" charset="0"/>
                <a:ea typeface="Arial" panose="020B0604020202020204" pitchFamily="34" charset="0"/>
                <a:cs typeface="Arial" panose="020B0604020202020204" pitchFamily="34" charset="0"/>
              </a:rPr>
              <a:t>Only two parallel pump assemblies shown.</a:t>
            </a:r>
            <a:endParaRPr lang="en-GB" sz="1050" dirty="0">
              <a:effectLst/>
              <a:latin typeface="Arial" panose="020B0604020202020204" pitchFamily="34" charset="0"/>
              <a:ea typeface="Arial" panose="020B0604020202020204" pitchFamily="34" charset="0"/>
              <a:cs typeface="Arial" panose="020B0604020202020204" pitchFamily="34" charset="0"/>
            </a:endParaRPr>
          </a:p>
        </p:txBody>
      </p:sp>
      <p:graphicFrame>
        <p:nvGraphicFramePr>
          <p:cNvPr id="8" name="Table 7">
            <a:extLst>
              <a:ext uri="{FF2B5EF4-FFF2-40B4-BE49-F238E27FC236}">
                <a16:creationId xmlns:a16="http://schemas.microsoft.com/office/drawing/2014/main" id="{30AD03BC-2311-07F2-A38F-82324053008C}"/>
              </a:ext>
            </a:extLst>
          </p:cNvPr>
          <p:cNvGraphicFramePr>
            <a:graphicFrameLocks noGrp="1"/>
          </p:cNvGraphicFramePr>
          <p:nvPr>
            <p:extLst>
              <p:ext uri="{D42A27DB-BD31-4B8C-83A1-F6EECF244321}">
                <p14:modId xmlns:p14="http://schemas.microsoft.com/office/powerpoint/2010/main" val="4070500480"/>
              </p:ext>
            </p:extLst>
          </p:nvPr>
        </p:nvGraphicFramePr>
        <p:xfrm>
          <a:off x="6122022" y="1069041"/>
          <a:ext cx="5751257" cy="7757160"/>
        </p:xfrm>
        <a:graphic>
          <a:graphicData uri="http://schemas.openxmlformats.org/drawingml/2006/table">
            <a:tbl>
              <a:tblPr firstRow="1" firstCol="1" bandRow="1"/>
              <a:tblGrid>
                <a:gridCol w="184361">
                  <a:extLst>
                    <a:ext uri="{9D8B030D-6E8A-4147-A177-3AD203B41FA5}">
                      <a16:colId xmlns:a16="http://schemas.microsoft.com/office/drawing/2014/main" val="3068341127"/>
                    </a:ext>
                  </a:extLst>
                </a:gridCol>
                <a:gridCol w="264518">
                  <a:extLst>
                    <a:ext uri="{9D8B030D-6E8A-4147-A177-3AD203B41FA5}">
                      <a16:colId xmlns:a16="http://schemas.microsoft.com/office/drawing/2014/main" val="3808066291"/>
                    </a:ext>
                  </a:extLst>
                </a:gridCol>
                <a:gridCol w="657286">
                  <a:extLst>
                    <a:ext uri="{9D8B030D-6E8A-4147-A177-3AD203B41FA5}">
                      <a16:colId xmlns:a16="http://schemas.microsoft.com/office/drawing/2014/main" val="406288608"/>
                    </a:ext>
                  </a:extLst>
                </a:gridCol>
                <a:gridCol w="1170290">
                  <a:extLst>
                    <a:ext uri="{9D8B030D-6E8A-4147-A177-3AD203B41FA5}">
                      <a16:colId xmlns:a16="http://schemas.microsoft.com/office/drawing/2014/main" val="3461196445"/>
                    </a:ext>
                  </a:extLst>
                </a:gridCol>
                <a:gridCol w="682059">
                  <a:extLst>
                    <a:ext uri="{9D8B030D-6E8A-4147-A177-3AD203B41FA5}">
                      <a16:colId xmlns:a16="http://schemas.microsoft.com/office/drawing/2014/main" val="3289226171"/>
                    </a:ext>
                  </a:extLst>
                </a:gridCol>
                <a:gridCol w="760764">
                  <a:extLst>
                    <a:ext uri="{9D8B030D-6E8A-4147-A177-3AD203B41FA5}">
                      <a16:colId xmlns:a16="http://schemas.microsoft.com/office/drawing/2014/main" val="557697879"/>
                    </a:ext>
                  </a:extLst>
                </a:gridCol>
                <a:gridCol w="529035">
                  <a:extLst>
                    <a:ext uri="{9D8B030D-6E8A-4147-A177-3AD203B41FA5}">
                      <a16:colId xmlns:a16="http://schemas.microsoft.com/office/drawing/2014/main" val="4276394683"/>
                    </a:ext>
                  </a:extLst>
                </a:gridCol>
                <a:gridCol w="1502944">
                  <a:extLst>
                    <a:ext uri="{9D8B030D-6E8A-4147-A177-3AD203B41FA5}">
                      <a16:colId xmlns:a16="http://schemas.microsoft.com/office/drawing/2014/main" val="2632839713"/>
                    </a:ext>
                  </a:extLst>
                </a:gridCol>
              </a:tblGrid>
              <a:tr h="242145">
                <a:tc>
                  <a:txBody>
                    <a:bodyPr/>
                    <a:lstStyle/>
                    <a:p>
                      <a:pPr algn="just">
                        <a:spcAft>
                          <a:spcPts val="600"/>
                        </a:spcAft>
                      </a:pPr>
                      <a:r>
                        <a:rPr lang="en-GB" sz="800" b="1"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Nr</a:t>
                      </a:r>
                      <a:endParaRPr lang="en-GB" sz="900" dirty="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DDD"/>
                    </a:solidFill>
                  </a:tcPr>
                </a:tc>
                <a:tc>
                  <a:txBody>
                    <a:bodyPr/>
                    <a:lstStyle/>
                    <a:p>
                      <a:pPr algn="just">
                        <a:spcAft>
                          <a:spcPts val="600"/>
                        </a:spcAft>
                      </a:pPr>
                      <a:r>
                        <a:rPr lang="en-GB" sz="800" b="1"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Acro­nym</a:t>
                      </a:r>
                      <a:endParaRPr lang="en-GB" sz="900" dirty="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DDD"/>
                    </a:solidFill>
                  </a:tcPr>
                </a:tc>
                <a:tc>
                  <a:txBody>
                    <a:bodyPr/>
                    <a:lstStyle/>
                    <a:p>
                      <a:pPr algn="just">
                        <a:spcAft>
                          <a:spcPts val="600"/>
                        </a:spcAft>
                      </a:pPr>
                      <a:r>
                        <a:rPr lang="en-GB" sz="800" b="1">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Component</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DDD"/>
                    </a:solidFill>
                  </a:tcPr>
                </a:tc>
                <a:tc>
                  <a:txBody>
                    <a:bodyPr/>
                    <a:lstStyle/>
                    <a:p>
                      <a:pPr algn="l">
                        <a:spcAft>
                          <a:spcPts val="600"/>
                        </a:spcAft>
                      </a:pPr>
                      <a:r>
                        <a:rPr lang="en-GB" sz="800" b="1">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Key performance requirements</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DDD"/>
                    </a:solidFill>
                  </a:tcPr>
                </a:tc>
                <a:tc>
                  <a:txBody>
                    <a:bodyPr/>
                    <a:lstStyle/>
                    <a:p>
                      <a:pPr algn="just">
                        <a:spcAft>
                          <a:spcPts val="600"/>
                        </a:spcAft>
                      </a:pPr>
                      <a:r>
                        <a:rPr lang="en-GB" sz="800" b="1"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Interface</a:t>
                      </a:r>
                      <a:endParaRPr lang="en-GB" sz="900" dirty="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DDD"/>
                    </a:solidFill>
                  </a:tcPr>
                </a:tc>
                <a:tc>
                  <a:txBody>
                    <a:bodyPr/>
                    <a:lstStyle/>
                    <a:p>
                      <a:pPr algn="l">
                        <a:spcAft>
                          <a:spcPts val="600"/>
                        </a:spcAft>
                      </a:pPr>
                      <a:r>
                        <a:rPr lang="en-GB" sz="800" b="1">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Product reference </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DDD"/>
                    </a:solidFill>
                  </a:tcPr>
                </a:tc>
                <a:tc>
                  <a:txBody>
                    <a:bodyPr/>
                    <a:lstStyle/>
                    <a:p>
                      <a:pPr algn="just">
                        <a:spcAft>
                          <a:spcPts val="600"/>
                        </a:spcAft>
                      </a:pPr>
                      <a:r>
                        <a:rPr lang="en-GB" sz="800" b="1">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Supplier</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DDD"/>
                    </a:solidFill>
                  </a:tcPr>
                </a:tc>
                <a:tc>
                  <a:txBody>
                    <a:bodyPr/>
                    <a:lstStyle/>
                    <a:p>
                      <a:pPr algn="just">
                        <a:spcAft>
                          <a:spcPts val="600"/>
                        </a:spcAft>
                      </a:pPr>
                      <a:r>
                        <a:rPr lang="en-GB" sz="800" b="1">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Remark</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DDD"/>
                    </a:solidFill>
                  </a:tcPr>
                </a:tc>
                <a:extLst>
                  <a:ext uri="{0D108BD9-81ED-4DB2-BD59-A6C34878D82A}">
                    <a16:rowId xmlns:a16="http://schemas.microsoft.com/office/drawing/2014/main" val="2156228881"/>
                  </a:ext>
                </a:extLst>
              </a:tr>
              <a:tr h="1165321">
                <a:tc>
                  <a:txBody>
                    <a:bodyPr/>
                    <a:lstStyle/>
                    <a:p>
                      <a:pPr algn="ctr">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1</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TMP</a:t>
                      </a:r>
                      <a:endParaRPr lang="en-GB" sz="900" dirty="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Turbo molecular pump</a:t>
                      </a:r>
                      <a:endParaRPr lang="en-GB" sz="900" dirty="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2150 l/s; active 5-axis magnetic bearing; </a:t>
                      </a:r>
                      <a:r>
                        <a:rPr lang="en-GB" sz="800" dirty="0">
                          <a:effectLst/>
                          <a:latin typeface="Arial Narrow" panose="020B0606020202030204" pitchFamily="34" charset="0"/>
                          <a:ea typeface="Times New Roman" panose="02020603050405020304" pitchFamily="18" charset="0"/>
                          <a:cs typeface="Times New Roman" panose="02020603050405020304" pitchFamily="18" charset="0"/>
                        </a:rPr>
                        <a:t>incl. protection grid at inlet</a:t>
                      </a:r>
                      <a:endParaRPr lang="en-GB" sz="900" dirty="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DN 250 ISO-F (in); DN 40 ISO-KF (out)</a:t>
                      </a:r>
                      <a:endParaRPr lang="en-GB" sz="900" dirty="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ATH2303M, integrated electr.,</a:t>
                      </a:r>
                      <a:endParaRPr lang="en-GB" sz="900">
                        <a:effectLst/>
                        <a:latin typeface="Arial Narrow" panose="020B0606020202030204" pitchFamily="34" charset="0"/>
                        <a:ea typeface="Arial" panose="020B0604020202020204" pitchFamily="34" charset="0"/>
                        <a:cs typeface="Arial" panose="020B0604020202020204" pitchFamily="34" charset="0"/>
                      </a:endParaRPr>
                    </a:p>
                    <a:p>
                      <a:pPr algn="l">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TMBBA662405A+ cap without purge A462026 + torque bridge kit PM 223 167 –Z</a:t>
                      </a:r>
                      <a:br>
                        <a:rPr lang="en-GB" sz="800">
                          <a:effectLst/>
                          <a:latin typeface="Arial Narrow" panose="020B0606020202030204" pitchFamily="34" charset="0"/>
                          <a:ea typeface="Times New Roman" panose="02020603050405020304" pitchFamily="18" charset="0"/>
                          <a:cs typeface="Times New Roman" panose="02020603050405020304" pitchFamily="18" charset="0"/>
                        </a:rPr>
                      </a:br>
                      <a:r>
                        <a:rPr lang="en-US"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water inlet valve 221670</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Pfeiffer Vacuum</a:t>
                      </a:r>
                      <a:br>
                        <a:rPr lang="en-GB" sz="800">
                          <a:effectLst/>
                          <a:latin typeface="Arial Narrow" panose="020B0606020202030204" pitchFamily="34" charset="0"/>
                          <a:ea typeface="Times New Roman" panose="02020603050405020304" pitchFamily="18" charset="0"/>
                          <a:cs typeface="Times New Roman" panose="02020603050405020304" pitchFamily="18" charset="0"/>
                        </a:rPr>
                      </a:br>
                      <a:br>
                        <a:rPr lang="en-GB" sz="800">
                          <a:effectLst/>
                          <a:latin typeface="Arial Narrow" panose="020B0606020202030204" pitchFamily="34" charset="0"/>
                          <a:ea typeface="Times New Roman" panose="02020603050405020304" pitchFamily="18" charset="0"/>
                          <a:cs typeface="Times New Roman" panose="02020603050405020304" pitchFamily="18" charset="0"/>
                        </a:rPr>
                      </a:br>
                      <a:br>
                        <a:rPr lang="en-GB" sz="800">
                          <a:effectLst/>
                          <a:latin typeface="Arial Narrow" panose="020B0606020202030204" pitchFamily="34" charset="0"/>
                          <a:ea typeface="Times New Roman" panose="02020603050405020304" pitchFamily="18" charset="0"/>
                          <a:cs typeface="Times New Roman" panose="02020603050405020304" pitchFamily="18" charset="0"/>
                        </a:rPr>
                      </a:br>
                      <a:br>
                        <a:rPr lang="en-GB" sz="800">
                          <a:effectLst/>
                          <a:latin typeface="Arial Narrow" panose="020B0606020202030204" pitchFamily="34" charset="0"/>
                          <a:ea typeface="Times New Roman" panose="02020603050405020304" pitchFamily="18" charset="0"/>
                          <a:cs typeface="Times New Roman" panose="02020603050405020304" pitchFamily="18" charset="0"/>
                        </a:rPr>
                      </a:br>
                      <a:br>
                        <a:rPr lang="en-GB" sz="800">
                          <a:effectLst/>
                          <a:latin typeface="Arial Narrow" panose="020B0606020202030204" pitchFamily="34" charset="0"/>
                          <a:ea typeface="Times New Roman" panose="02020603050405020304" pitchFamily="18" charset="0"/>
                          <a:cs typeface="Times New Roman" panose="02020603050405020304" pitchFamily="18" charset="0"/>
                        </a:rPr>
                      </a:br>
                      <a:br>
                        <a:rPr lang="en-GB" sz="800">
                          <a:effectLst/>
                          <a:latin typeface="Arial Narrow" panose="020B0606020202030204" pitchFamily="34" charset="0"/>
                          <a:ea typeface="Times New Roman" panose="02020603050405020304" pitchFamily="18" charset="0"/>
                          <a:cs typeface="Times New Roman" panose="02020603050405020304" pitchFamily="18" charset="0"/>
                        </a:rPr>
                      </a:br>
                      <a:br>
                        <a:rPr lang="en-GB" sz="800">
                          <a:effectLst/>
                          <a:latin typeface="Arial Narrow" panose="020B0606020202030204" pitchFamily="34" charset="0"/>
                          <a:ea typeface="Times New Roman" panose="02020603050405020304" pitchFamily="18" charset="0"/>
                          <a:cs typeface="Times New Roman" panose="02020603050405020304" pitchFamily="18" charset="0"/>
                        </a:rPr>
                      </a:b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Bürkert</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1-4 units in parallel, depending on vessel volume</a:t>
                      </a:r>
                      <a:endParaRPr lang="en-GB" sz="900" dirty="0">
                        <a:effectLst/>
                        <a:latin typeface="Arial Narrow" panose="020B0606020202030204" pitchFamily="34" charset="0"/>
                        <a:ea typeface="Arial" panose="020B0604020202020204" pitchFamily="34" charset="0"/>
                        <a:cs typeface="Arial" panose="020B0604020202020204" pitchFamily="34" charset="0"/>
                      </a:endParaRPr>
                    </a:p>
                    <a:p>
                      <a:pPr algn="l">
                        <a:spcAft>
                          <a:spcPts val="600"/>
                        </a:spcAft>
                      </a:pPr>
                      <a:r>
                        <a:rPr lang="en-GB" sz="8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See section 3.1.6</a:t>
                      </a:r>
                      <a:endParaRPr lang="en-GB" sz="900" dirty="0">
                        <a:effectLst/>
                        <a:latin typeface="Arial Narrow" panose="020B0606020202030204" pitchFamily="34" charset="0"/>
                        <a:ea typeface="Arial" panose="020B0604020202020204" pitchFamily="34" charset="0"/>
                        <a:cs typeface="Arial" panose="020B0604020202020204" pitchFamily="34" charset="0"/>
                      </a:endParaRPr>
                    </a:p>
                    <a:p>
                      <a:pPr algn="l">
                        <a:spcAft>
                          <a:spcPts val="600"/>
                        </a:spcAft>
                      </a:pPr>
                      <a:r>
                        <a:rPr lang="en-GB" sz="8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Torque bridge kit only mandatory in combination with #14</a:t>
                      </a:r>
                      <a:endParaRPr lang="en-GB" sz="900" dirty="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73324940"/>
                  </a:ext>
                </a:extLst>
              </a:tr>
              <a:tr h="363217">
                <a:tc>
                  <a:txBody>
                    <a:bodyPr/>
                    <a:lstStyle/>
                    <a:p>
                      <a:pPr algn="ctr">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2</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PVP</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Pre-vacuum pump</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55 m</a:t>
                      </a:r>
                      <a:r>
                        <a:rPr lang="en-GB" sz="800" baseline="300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3</a:t>
                      </a:r>
                      <a:r>
                        <a:rPr lang="en-GB" sz="8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/h; fully dry; low noise; with </a:t>
                      </a:r>
                      <a:r>
                        <a:rPr lang="en-GB" sz="800" dirty="0" err="1">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electromag</a:t>
                      </a:r>
                      <a:r>
                        <a:rPr lang="en-GB" sz="8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valve at gas ballast (→3.1.4)</a:t>
                      </a:r>
                      <a:endParaRPr lang="en-GB" sz="900" dirty="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DN 40 ISO-KF (in); DN 16 ISO-KF (out)</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Ecodry 65 plus</a:t>
                      </a:r>
                      <a:endParaRPr lang="en-GB" sz="900">
                        <a:effectLst/>
                        <a:latin typeface="Arial Narrow" panose="020B0606020202030204" pitchFamily="34" charset="0"/>
                        <a:ea typeface="Arial" panose="020B0604020202020204" pitchFamily="34" charset="0"/>
                        <a:cs typeface="Arial" panose="020B0604020202020204" pitchFamily="34" charset="0"/>
                      </a:endParaRPr>
                    </a:p>
                    <a:p>
                      <a:pPr algn="l">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161065V22</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Leybold</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1-4 units in parallel, depending on vessel volume</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19845581"/>
                  </a:ext>
                </a:extLst>
              </a:tr>
              <a:tr h="363217">
                <a:tc>
                  <a:txBody>
                    <a:bodyPr/>
                    <a:lstStyle/>
                    <a:p>
                      <a:pPr algn="ctr">
                        <a:spcAft>
                          <a:spcPts val="600"/>
                        </a:spcAft>
                      </a:pPr>
                      <a:r>
                        <a:rPr lang="en-GB" sz="800">
                          <a:effectLst/>
                          <a:latin typeface="Arial Narrow" panose="020B0606020202030204" pitchFamily="34" charset="0"/>
                          <a:ea typeface="Times New Roman" panose="02020603050405020304" pitchFamily="18" charset="0"/>
                          <a:cs typeface="Times New Roman" panose="02020603050405020304" pitchFamily="18" charset="0"/>
                        </a:rPr>
                        <a:t>3</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effectLst/>
                          <a:latin typeface="Arial Narrow" panose="020B0606020202030204" pitchFamily="34" charset="0"/>
                          <a:ea typeface="Times New Roman" panose="02020603050405020304" pitchFamily="18" charset="0"/>
                          <a:cs typeface="Times New Roman" panose="02020603050405020304" pitchFamily="18" charset="0"/>
                        </a:rPr>
                        <a:t>ENV</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effectLst/>
                          <a:latin typeface="Arial Narrow" panose="020B0606020202030204" pitchFamily="34" charset="0"/>
                          <a:ea typeface="Times New Roman" panose="02020603050405020304" pitchFamily="18" charset="0"/>
                          <a:cs typeface="Times New Roman" panose="02020603050405020304" pitchFamily="18" charset="0"/>
                        </a:rPr>
                        <a:t>Engineering valve</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dirty="0">
                          <a:effectLst/>
                          <a:latin typeface="Arial Narrow" panose="020B0606020202030204" pitchFamily="34" charset="0"/>
                          <a:ea typeface="Times New Roman" panose="02020603050405020304" pitchFamily="18" charset="0"/>
                          <a:cs typeface="Times New Roman" panose="02020603050405020304" pitchFamily="18" charset="0"/>
                        </a:rPr>
                        <a:t>Manual operation,</a:t>
                      </a:r>
                      <a:endParaRPr lang="en-GB" sz="900" dirty="0">
                        <a:effectLst/>
                        <a:latin typeface="Arial Narrow" panose="020B0606020202030204" pitchFamily="34" charset="0"/>
                        <a:ea typeface="Arial" panose="020B0604020202020204" pitchFamily="34" charset="0"/>
                        <a:cs typeface="Arial" panose="020B0604020202020204" pitchFamily="34" charset="0"/>
                      </a:endParaRPr>
                    </a:p>
                    <a:p>
                      <a:pPr algn="l">
                        <a:spcAft>
                          <a:spcPts val="600"/>
                        </a:spcAft>
                      </a:pPr>
                      <a:r>
                        <a:rPr lang="en-GB" sz="800" dirty="0">
                          <a:effectLst/>
                          <a:latin typeface="Arial Narrow" panose="020B0606020202030204" pitchFamily="34" charset="0"/>
                          <a:ea typeface="Times New Roman" panose="02020603050405020304" pitchFamily="18" charset="0"/>
                          <a:cs typeface="Times New Roman" panose="02020603050405020304" pitchFamily="18" charset="0"/>
                        </a:rPr>
                        <a:t>normally open</a:t>
                      </a:r>
                      <a:endParaRPr lang="en-GB" sz="900" dirty="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effectLst/>
                          <a:latin typeface="Arial Narrow" panose="020B0606020202030204" pitchFamily="34" charset="0"/>
                          <a:ea typeface="Times New Roman" panose="02020603050405020304" pitchFamily="18" charset="0"/>
                          <a:cs typeface="Times New Roman" panose="02020603050405020304" pitchFamily="18" charset="0"/>
                        </a:rPr>
                        <a:t>DN 40 ISO-KF</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effectLst/>
                          <a:latin typeface="Arial Narrow" panose="020B0606020202030204" pitchFamily="34" charset="0"/>
                          <a:ea typeface="Times New Roman" panose="02020603050405020304" pitchFamily="18" charset="0"/>
                          <a:cs typeface="Times New Roman" panose="02020603050405020304" pitchFamily="18" charset="0"/>
                        </a:rPr>
                        <a:t>215377 or 215389</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effectLst/>
                          <a:latin typeface="Arial Narrow" panose="020B0606020202030204" pitchFamily="34" charset="0"/>
                          <a:ea typeface="Times New Roman" panose="02020603050405020304" pitchFamily="18" charset="0"/>
                          <a:cs typeface="Times New Roman" panose="02020603050405020304" pitchFamily="18" charset="0"/>
                        </a:rPr>
                        <a:t>Leybold</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effectLst/>
                          <a:latin typeface="Arial Narrow" panose="020B0606020202030204" pitchFamily="34" charset="0"/>
                          <a:ea typeface="Times New Roman" panose="02020603050405020304" pitchFamily="18" charset="0"/>
                          <a:cs typeface="Times New Roman" panose="02020603050405020304" pitchFamily="18" charset="0"/>
                        </a:rPr>
                        <a:t>Identical alternatives:</a:t>
                      </a:r>
                      <a:br>
                        <a:rPr lang="en-GB" sz="800">
                          <a:effectLst/>
                          <a:latin typeface="Arial Narrow" panose="020B0606020202030204" pitchFamily="34" charset="0"/>
                          <a:ea typeface="Times New Roman" panose="02020603050405020304" pitchFamily="18" charset="0"/>
                          <a:cs typeface="Times New Roman" panose="02020603050405020304" pitchFamily="18" charset="0"/>
                        </a:rPr>
                      </a:br>
                      <a:r>
                        <a:rPr lang="en-GB" sz="800">
                          <a:effectLst/>
                          <a:latin typeface="Arial Narrow" panose="020B0606020202030204" pitchFamily="34" charset="0"/>
                          <a:ea typeface="Times New Roman" panose="02020603050405020304" pitchFamily="18" charset="0"/>
                          <a:cs typeface="Times New Roman" panose="02020603050405020304" pitchFamily="18" charset="0"/>
                        </a:rPr>
                        <a:t>VAT 24432-KA01</a:t>
                      </a:r>
                      <a:br>
                        <a:rPr lang="en-GB" sz="800">
                          <a:effectLst/>
                          <a:latin typeface="Arial Narrow" panose="020B0606020202030204" pitchFamily="34" charset="0"/>
                          <a:ea typeface="Times New Roman" panose="02020603050405020304" pitchFamily="18" charset="0"/>
                          <a:cs typeface="Times New Roman" panose="02020603050405020304" pitchFamily="18" charset="0"/>
                        </a:rPr>
                      </a:br>
                      <a:r>
                        <a:rPr lang="en-GB" sz="800">
                          <a:effectLst/>
                          <a:latin typeface="Arial Narrow" panose="020B0606020202030204" pitchFamily="34" charset="0"/>
                          <a:ea typeface="Times New Roman" panose="02020603050405020304" pitchFamily="18" charset="0"/>
                          <a:cs typeface="Times New Roman" panose="02020603050405020304" pitchFamily="18" charset="0"/>
                        </a:rPr>
                        <a:t>VAT 24532-KA01</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34566070"/>
                  </a:ext>
                </a:extLst>
              </a:tr>
              <a:tr h="363217">
                <a:tc>
                  <a:txBody>
                    <a:bodyPr/>
                    <a:lstStyle/>
                    <a:p>
                      <a:pPr algn="ctr">
                        <a:spcAft>
                          <a:spcPts val="600"/>
                        </a:spcAft>
                      </a:pPr>
                      <a:r>
                        <a:rPr lang="en-GB" sz="800">
                          <a:effectLst/>
                          <a:latin typeface="Arial Narrow" panose="020B0606020202030204" pitchFamily="34" charset="0"/>
                          <a:ea typeface="Times New Roman" panose="02020603050405020304" pitchFamily="18" charset="0"/>
                          <a:cs typeface="Times New Roman" panose="02020603050405020304" pitchFamily="18" charset="0"/>
                        </a:rPr>
                        <a:t>3a</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effectLst/>
                          <a:latin typeface="Arial Narrow" panose="020B0606020202030204" pitchFamily="34" charset="0"/>
                          <a:ea typeface="Times New Roman" panose="02020603050405020304" pitchFamily="18" charset="0"/>
                          <a:cs typeface="Times New Roman" panose="02020603050405020304" pitchFamily="18" charset="0"/>
                        </a:rPr>
                        <a:t>VGV</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effectLst/>
                          <a:latin typeface="Arial Narrow" panose="020B0606020202030204" pitchFamily="34" charset="0"/>
                          <a:ea typeface="Times New Roman" panose="02020603050405020304" pitchFamily="18" charset="0"/>
                          <a:cs typeface="Times New Roman" panose="02020603050405020304" pitchFamily="18" charset="0"/>
                        </a:rPr>
                        <a:t>Venting valve</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effectLst/>
                          <a:latin typeface="Arial Narrow" panose="020B0606020202030204" pitchFamily="34" charset="0"/>
                          <a:ea typeface="Times New Roman" panose="02020603050405020304" pitchFamily="18" charset="0"/>
                          <a:cs typeface="Times New Roman" panose="02020603050405020304" pitchFamily="18" charset="0"/>
                        </a:rPr>
                        <a:t>Manual operation, normally open</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dirty="0">
                          <a:effectLst/>
                          <a:latin typeface="Arial Narrow" panose="020B0606020202030204" pitchFamily="34" charset="0"/>
                          <a:ea typeface="Times New Roman" panose="02020603050405020304" pitchFamily="18" charset="0"/>
                          <a:cs typeface="Times New Roman" panose="02020603050405020304" pitchFamily="18" charset="0"/>
                        </a:rPr>
                        <a:t>DN 16 ISO-KF</a:t>
                      </a:r>
                      <a:endParaRPr lang="en-GB" sz="900" dirty="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effectLst/>
                          <a:latin typeface="Arial Narrow" panose="020B0606020202030204" pitchFamily="34" charset="0"/>
                          <a:ea typeface="Times New Roman" panose="02020603050405020304" pitchFamily="18" charset="0"/>
                          <a:cs typeface="Times New Roman" panose="02020603050405020304" pitchFamily="18" charset="0"/>
                        </a:rPr>
                        <a:t>215375 or 215313</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effectLst/>
                          <a:latin typeface="Arial Narrow" panose="020B0606020202030204" pitchFamily="34" charset="0"/>
                          <a:ea typeface="Times New Roman" panose="02020603050405020304" pitchFamily="18" charset="0"/>
                          <a:cs typeface="Times New Roman" panose="02020603050405020304" pitchFamily="18" charset="0"/>
                        </a:rPr>
                        <a:t>Leybold</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effectLst/>
                          <a:latin typeface="Arial Narrow" panose="020B0606020202030204" pitchFamily="34" charset="0"/>
                          <a:ea typeface="Times New Roman" panose="02020603050405020304" pitchFamily="18" charset="0"/>
                          <a:cs typeface="Times New Roman" panose="02020603050405020304" pitchFamily="18" charset="0"/>
                        </a:rPr>
                        <a:t>Identical alternatives:</a:t>
                      </a:r>
                      <a:br>
                        <a:rPr lang="en-GB" sz="800">
                          <a:effectLst/>
                          <a:latin typeface="Arial Narrow" panose="020B0606020202030204" pitchFamily="34" charset="0"/>
                          <a:ea typeface="Times New Roman" panose="02020603050405020304" pitchFamily="18" charset="0"/>
                          <a:cs typeface="Times New Roman" panose="02020603050405020304" pitchFamily="18" charset="0"/>
                        </a:rPr>
                      </a:br>
                      <a:r>
                        <a:rPr lang="en-GB" sz="800">
                          <a:effectLst/>
                          <a:latin typeface="Arial Narrow" panose="020B0606020202030204" pitchFamily="34" charset="0"/>
                          <a:ea typeface="Times New Roman" panose="02020603050405020304" pitchFamily="18" charset="0"/>
                          <a:cs typeface="Times New Roman" panose="02020603050405020304" pitchFamily="18" charset="0"/>
                        </a:rPr>
                        <a:t>VAT 24424-KA01</a:t>
                      </a:r>
                      <a:br>
                        <a:rPr lang="en-GB" sz="800">
                          <a:effectLst/>
                          <a:latin typeface="Arial Narrow" panose="020B0606020202030204" pitchFamily="34" charset="0"/>
                          <a:ea typeface="Times New Roman" panose="02020603050405020304" pitchFamily="18" charset="0"/>
                          <a:cs typeface="Times New Roman" panose="02020603050405020304" pitchFamily="18" charset="0"/>
                        </a:rPr>
                      </a:br>
                      <a:r>
                        <a:rPr lang="en-GB" sz="800">
                          <a:effectLst/>
                          <a:latin typeface="Arial Narrow" panose="020B0606020202030204" pitchFamily="34" charset="0"/>
                          <a:ea typeface="Times New Roman" panose="02020603050405020304" pitchFamily="18" charset="0"/>
                          <a:cs typeface="Times New Roman" panose="02020603050405020304" pitchFamily="18" charset="0"/>
                        </a:rPr>
                        <a:t>VAT 24524-KA01</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38238874"/>
                  </a:ext>
                </a:extLst>
              </a:tr>
              <a:tr h="438887">
                <a:tc>
                  <a:txBody>
                    <a:bodyPr/>
                    <a:lstStyle/>
                    <a:p>
                      <a:pPr algn="ctr">
                        <a:spcAft>
                          <a:spcPts val="600"/>
                        </a:spcAft>
                      </a:pPr>
                      <a:r>
                        <a:rPr lang="en-GB" sz="800">
                          <a:effectLst/>
                          <a:latin typeface="Arial Narrow" panose="020B0606020202030204" pitchFamily="34" charset="0"/>
                          <a:ea typeface="Times New Roman" panose="02020603050405020304" pitchFamily="18" charset="0"/>
                          <a:cs typeface="Times New Roman" panose="02020603050405020304" pitchFamily="18" charset="0"/>
                        </a:rPr>
                        <a:t>3b</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effectLst/>
                          <a:latin typeface="Arial Narrow" panose="020B0606020202030204" pitchFamily="34" charset="0"/>
                          <a:ea typeface="Times New Roman" panose="02020603050405020304" pitchFamily="18" charset="0"/>
                          <a:cs typeface="Times New Roman" panose="02020603050405020304" pitchFamily="18" charset="0"/>
                        </a:rPr>
                        <a:t>LDV</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effectLst/>
                          <a:latin typeface="Arial Narrow" panose="020B0606020202030204" pitchFamily="34" charset="0"/>
                          <a:ea typeface="Times New Roman" panose="02020603050405020304" pitchFamily="18" charset="0"/>
                          <a:cs typeface="Times New Roman" panose="02020603050405020304" pitchFamily="18" charset="0"/>
                        </a:rPr>
                        <a:t>Leak Detector Valve</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effectLst/>
                          <a:latin typeface="Arial Narrow" panose="020B0606020202030204" pitchFamily="34" charset="0"/>
                          <a:ea typeface="Times New Roman" panose="02020603050405020304" pitchFamily="18" charset="0"/>
                          <a:cs typeface="Times New Roman" panose="02020603050405020304" pitchFamily="18" charset="0"/>
                        </a:rPr>
                        <a:t>Manual operation, normally closed</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dirty="0">
                          <a:effectLst/>
                          <a:latin typeface="Arial Narrow" panose="020B0606020202030204" pitchFamily="34" charset="0"/>
                          <a:ea typeface="Times New Roman" panose="02020603050405020304" pitchFamily="18" charset="0"/>
                          <a:cs typeface="Times New Roman" panose="02020603050405020304" pitchFamily="18" charset="0"/>
                        </a:rPr>
                        <a:t>DN 25 ISO-KF</a:t>
                      </a:r>
                      <a:endParaRPr lang="en-GB" sz="900" dirty="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dirty="0">
                          <a:effectLst/>
                          <a:latin typeface="Arial Narrow" panose="020B0606020202030204" pitchFamily="34" charset="0"/>
                          <a:ea typeface="Times New Roman" panose="02020603050405020304" pitchFamily="18" charset="0"/>
                          <a:cs typeface="Times New Roman" panose="02020603050405020304" pitchFamily="18" charset="0"/>
                        </a:rPr>
                        <a:t>215376 or 215388</a:t>
                      </a:r>
                      <a:endParaRPr lang="en-GB" sz="900" dirty="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effectLst/>
                          <a:latin typeface="Arial Narrow" panose="020B0606020202030204" pitchFamily="34" charset="0"/>
                          <a:ea typeface="Times New Roman" panose="02020603050405020304" pitchFamily="18" charset="0"/>
                          <a:cs typeface="Times New Roman" panose="02020603050405020304" pitchFamily="18" charset="0"/>
                        </a:rPr>
                        <a:t>Leybold</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effectLst/>
                          <a:latin typeface="Arial Narrow" panose="020B0606020202030204" pitchFamily="34" charset="0"/>
                          <a:ea typeface="Times New Roman" panose="02020603050405020304" pitchFamily="18" charset="0"/>
                          <a:cs typeface="Times New Roman" panose="02020603050405020304" pitchFamily="18" charset="0"/>
                        </a:rPr>
                        <a:t>Identical alternatives:</a:t>
                      </a:r>
                      <a:br>
                        <a:rPr lang="en-GB" sz="800">
                          <a:effectLst/>
                          <a:latin typeface="Arial Narrow" panose="020B0606020202030204" pitchFamily="34" charset="0"/>
                          <a:ea typeface="Times New Roman" panose="02020603050405020304" pitchFamily="18" charset="0"/>
                          <a:cs typeface="Times New Roman" panose="02020603050405020304" pitchFamily="18" charset="0"/>
                        </a:rPr>
                      </a:br>
                      <a:r>
                        <a:rPr lang="en-GB" sz="800">
                          <a:effectLst/>
                          <a:latin typeface="Arial Narrow" panose="020B0606020202030204" pitchFamily="34" charset="0"/>
                          <a:ea typeface="Times New Roman" panose="02020603050405020304" pitchFamily="18" charset="0"/>
                          <a:cs typeface="Times New Roman" panose="02020603050405020304" pitchFamily="18" charset="0"/>
                        </a:rPr>
                        <a:t>VAT 24428-KA01</a:t>
                      </a:r>
                      <a:endParaRPr lang="en-GB" sz="900">
                        <a:effectLst/>
                        <a:latin typeface="Arial Narrow" panose="020B0606020202030204" pitchFamily="34" charset="0"/>
                        <a:ea typeface="Arial" panose="020B0604020202020204" pitchFamily="34" charset="0"/>
                        <a:cs typeface="Arial" panose="020B0604020202020204" pitchFamily="34" charset="0"/>
                      </a:endParaRPr>
                    </a:p>
                    <a:p>
                      <a:pPr algn="l">
                        <a:spcAft>
                          <a:spcPts val="600"/>
                        </a:spcAft>
                      </a:pPr>
                      <a:r>
                        <a:rPr lang="en-GB" sz="800">
                          <a:effectLst/>
                          <a:latin typeface="Arial Narrow" panose="020B0606020202030204" pitchFamily="34" charset="0"/>
                          <a:ea typeface="Times New Roman" panose="02020603050405020304" pitchFamily="18" charset="0"/>
                          <a:cs typeface="Times New Roman" panose="02020603050405020304" pitchFamily="18" charset="0"/>
                        </a:rPr>
                        <a:t>VAT 24528-KA01</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92967413"/>
                  </a:ext>
                </a:extLst>
              </a:tr>
              <a:tr h="363217">
                <a:tc>
                  <a:txBody>
                    <a:bodyPr/>
                    <a:lstStyle/>
                    <a:p>
                      <a:pPr algn="ctr">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4</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PVV</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Pre-vacuum valve / insulating valve</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Solenoid valve, normally closed; visible indication of open/closed</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DN 40 ISO-KF  </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dirty="0">
                          <a:effectLst/>
                          <a:latin typeface="Arial Narrow" panose="020B0606020202030204" pitchFamily="34" charset="0"/>
                          <a:ea typeface="Times New Roman" panose="02020603050405020304" pitchFamily="18" charset="0"/>
                          <a:cs typeface="Times New Roman" panose="02020603050405020304" pitchFamily="18" charset="0"/>
                        </a:rPr>
                        <a:t>215124V01</a:t>
                      </a:r>
                      <a:endParaRPr lang="en-GB" sz="900" dirty="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effectLst/>
                          <a:latin typeface="Arial Narrow" panose="020B0606020202030204" pitchFamily="34" charset="0"/>
                          <a:ea typeface="Times New Roman" panose="02020603050405020304" pitchFamily="18" charset="0"/>
                          <a:cs typeface="Times New Roman" panose="02020603050405020304" pitchFamily="18" charset="0"/>
                        </a:rPr>
                        <a:t>Leybold</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effectLst/>
                          <a:latin typeface="Arial Narrow" panose="020B0606020202030204" pitchFamily="34" charset="0"/>
                          <a:ea typeface="Times New Roman" panose="02020603050405020304" pitchFamily="18" charset="0"/>
                          <a:cs typeface="Times New Roman" panose="02020603050405020304" pitchFamily="18" charset="0"/>
                        </a:rPr>
                        <a:t>Identical alternative:</a:t>
                      </a:r>
                      <a:br>
                        <a:rPr lang="en-GB" sz="800">
                          <a:effectLst/>
                          <a:latin typeface="Arial Narrow" panose="020B0606020202030204" pitchFamily="34" charset="0"/>
                          <a:ea typeface="Times New Roman" panose="02020603050405020304" pitchFamily="18" charset="0"/>
                          <a:cs typeface="Times New Roman" panose="02020603050405020304" pitchFamily="18" charset="0"/>
                        </a:rPr>
                      </a:br>
                      <a:r>
                        <a:rPr lang="en-GB" sz="800">
                          <a:effectLst/>
                          <a:latin typeface="Arial Narrow" panose="020B0606020202030204" pitchFamily="34" charset="0"/>
                          <a:ea typeface="Times New Roman" panose="02020603050405020304" pitchFamily="18" charset="0"/>
                          <a:cs typeface="Times New Roman" panose="02020603050405020304" pitchFamily="18" charset="0"/>
                        </a:rPr>
                        <a:t>VAT 26432-KA61</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41446399"/>
                  </a:ext>
                </a:extLst>
              </a:tr>
              <a:tr h="317815">
                <a:tc>
                  <a:txBody>
                    <a:bodyPr/>
                    <a:lstStyle/>
                    <a:p>
                      <a:pPr algn="ctr">
                        <a:spcAft>
                          <a:spcPts val="600"/>
                        </a:spcAft>
                      </a:pPr>
                      <a:r>
                        <a:rPr lang="en-GB" sz="800">
                          <a:effectLst/>
                          <a:latin typeface="Arial Narrow" panose="020B0606020202030204" pitchFamily="34" charset="0"/>
                          <a:ea typeface="Times New Roman" panose="02020603050405020304" pitchFamily="18" charset="0"/>
                          <a:cs typeface="Times New Roman" panose="02020603050405020304" pitchFamily="18" charset="0"/>
                        </a:rPr>
                        <a:t>5</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effectLst/>
                          <a:latin typeface="Arial Narrow" panose="020B0606020202030204" pitchFamily="34" charset="0"/>
                          <a:ea typeface="Times New Roman" panose="02020603050405020304" pitchFamily="18" charset="0"/>
                          <a:cs typeface="Times New Roman" panose="02020603050405020304" pitchFamily="18" charset="0"/>
                        </a:rPr>
                        <a:t>HPG</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dirty="0">
                          <a:effectLst/>
                          <a:latin typeface="Arial Narrow" panose="020B0606020202030204" pitchFamily="34" charset="0"/>
                          <a:ea typeface="Times New Roman" panose="02020603050405020304" pitchFamily="18" charset="0"/>
                          <a:cs typeface="Times New Roman" panose="02020603050405020304" pitchFamily="18" charset="0"/>
                        </a:rPr>
                        <a:t>High pressure gauge</a:t>
                      </a:r>
                      <a:endParaRPr lang="en-GB" sz="900" dirty="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effectLst/>
                          <a:latin typeface="Arial Narrow" panose="020B0606020202030204" pitchFamily="34" charset="0"/>
                          <a:ea typeface="Times New Roman" panose="02020603050405020304" pitchFamily="18" charset="0"/>
                          <a:cs typeface="Times New Roman" panose="02020603050405020304" pitchFamily="18" charset="0"/>
                        </a:rPr>
                        <a:t>Atmospheric pressure gauge; 1100 to 10</a:t>
                      </a:r>
                      <a:r>
                        <a:rPr lang="en-GB" sz="800" baseline="30000">
                          <a:effectLst/>
                          <a:latin typeface="Arial Narrow" panose="020B0606020202030204" pitchFamily="34" charset="0"/>
                          <a:ea typeface="Times New Roman" panose="02020603050405020304" pitchFamily="18" charset="0"/>
                          <a:cs typeface="Times New Roman" panose="02020603050405020304" pitchFamily="18" charset="0"/>
                        </a:rPr>
                        <a:t>-1</a:t>
                      </a:r>
                      <a:r>
                        <a:rPr lang="en-GB" sz="800">
                          <a:effectLst/>
                          <a:latin typeface="Arial Narrow" panose="020B0606020202030204" pitchFamily="34" charset="0"/>
                          <a:ea typeface="Times New Roman" panose="02020603050405020304" pitchFamily="18" charset="0"/>
                          <a:cs typeface="Times New Roman" panose="02020603050405020304" pitchFamily="18" charset="0"/>
                        </a:rPr>
                        <a:t> mbar</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effectLst/>
                          <a:latin typeface="Arial Narrow" panose="020B0606020202030204" pitchFamily="34" charset="0"/>
                          <a:ea typeface="Times New Roman" panose="02020603050405020304" pitchFamily="18" charset="0"/>
                          <a:cs typeface="Times New Roman" panose="02020603050405020304" pitchFamily="18" charset="0"/>
                        </a:rPr>
                        <a:t>DN 16 ISO-KF</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effectLst/>
                          <a:latin typeface="Arial Narrow" panose="020B0606020202030204" pitchFamily="34" charset="0"/>
                          <a:ea typeface="Times New Roman" panose="02020603050405020304" pitchFamily="18" charset="0"/>
                          <a:cs typeface="Times New Roman" panose="02020603050405020304" pitchFamily="18" charset="0"/>
                        </a:rPr>
                        <a:t>CMR 361</a:t>
                      </a:r>
                      <a:endParaRPr lang="en-GB" sz="900">
                        <a:effectLst/>
                        <a:latin typeface="Arial Narrow" panose="020B0606020202030204" pitchFamily="34" charset="0"/>
                        <a:ea typeface="Arial" panose="020B0604020202020204" pitchFamily="34" charset="0"/>
                        <a:cs typeface="Arial" panose="020B0604020202020204" pitchFamily="34" charset="0"/>
                      </a:endParaRPr>
                    </a:p>
                    <a:p>
                      <a:pPr algn="l">
                        <a:spcAft>
                          <a:spcPts val="600"/>
                        </a:spcAft>
                      </a:pPr>
                      <a:r>
                        <a:rPr lang="en-GB" sz="800">
                          <a:effectLst/>
                          <a:latin typeface="Arial Narrow" panose="020B0606020202030204" pitchFamily="34" charset="0"/>
                          <a:ea typeface="Times New Roman" panose="02020603050405020304" pitchFamily="18" charset="0"/>
                          <a:cs typeface="Times New Roman" panose="02020603050405020304" pitchFamily="18" charset="0"/>
                        </a:rPr>
                        <a:t>PTR24601</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effectLst/>
                          <a:latin typeface="Arial Narrow" panose="020B0606020202030204" pitchFamily="34" charset="0"/>
                          <a:ea typeface="Times New Roman" panose="02020603050405020304" pitchFamily="18" charset="0"/>
                          <a:cs typeface="Times New Roman" panose="02020603050405020304" pitchFamily="18" charset="0"/>
                        </a:rPr>
                        <a:t>Pfeiffer Vacuum</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effectLst/>
                          <a:latin typeface="Arial Narrow" panose="020B0606020202030204" pitchFamily="34" charset="0"/>
                          <a:ea typeface="Times New Roman" panose="02020603050405020304" pitchFamily="18" charset="0"/>
                          <a:cs typeface="Times New Roman" panose="02020603050405020304" pitchFamily="18" charset="0"/>
                        </a:rPr>
                        <a:t>see also section 3.2</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30544743"/>
                  </a:ext>
                </a:extLst>
              </a:tr>
              <a:tr h="317815">
                <a:tc>
                  <a:txBody>
                    <a:bodyPr/>
                    <a:lstStyle/>
                    <a:p>
                      <a:pPr algn="ctr">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6</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VAG</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Vacuum gauge</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Wide range gauge; atmosphere to 10</a:t>
                      </a:r>
                      <a:r>
                        <a:rPr lang="en-GB" sz="800" baseline="300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-9</a:t>
                      </a: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mbar</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DN 25 ISO-KF</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PKR 360</a:t>
                      </a:r>
                      <a:endParaRPr lang="en-GB" sz="900" dirty="0">
                        <a:effectLst/>
                        <a:latin typeface="Arial Narrow" panose="020B0606020202030204" pitchFamily="34" charset="0"/>
                        <a:ea typeface="Arial" panose="020B0604020202020204" pitchFamily="34" charset="0"/>
                        <a:cs typeface="Arial" panose="020B0604020202020204" pitchFamily="34" charset="0"/>
                      </a:endParaRPr>
                    </a:p>
                    <a:p>
                      <a:pPr algn="l">
                        <a:spcAft>
                          <a:spcPts val="600"/>
                        </a:spcAft>
                      </a:pPr>
                      <a:r>
                        <a:rPr lang="en-GB" sz="8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PTT02140010</a:t>
                      </a:r>
                      <a:endParaRPr lang="en-GB" sz="900" dirty="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Pfeiffer Vacuum</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effectLst/>
                          <a:latin typeface="Arial Narrow" panose="020B0606020202030204" pitchFamily="34" charset="0"/>
                          <a:ea typeface="Times New Roman" panose="02020603050405020304" pitchFamily="18" charset="0"/>
                          <a:cs typeface="Times New Roman" panose="02020603050405020304" pitchFamily="18" charset="0"/>
                        </a:rPr>
                        <a:t>see also section 3.2</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2681934"/>
                  </a:ext>
                </a:extLst>
              </a:tr>
              <a:tr h="363217">
                <a:tc>
                  <a:txBody>
                    <a:bodyPr/>
                    <a:lstStyle/>
                    <a:p>
                      <a:pPr algn="ctr">
                        <a:spcAft>
                          <a:spcPts val="600"/>
                        </a:spcAft>
                      </a:pPr>
                      <a:r>
                        <a:rPr lang="en-GB" sz="800">
                          <a:effectLst/>
                          <a:latin typeface="Arial Narrow" panose="020B0606020202030204" pitchFamily="34" charset="0"/>
                          <a:ea typeface="Times New Roman" panose="02020603050405020304" pitchFamily="18" charset="0"/>
                          <a:cs typeface="Times New Roman" panose="02020603050405020304" pitchFamily="18" charset="0"/>
                        </a:rPr>
                        <a:t>7</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effectLst/>
                          <a:latin typeface="Arial Narrow" panose="020B0606020202030204" pitchFamily="34" charset="0"/>
                          <a:ea typeface="Times New Roman" panose="02020603050405020304" pitchFamily="18" charset="0"/>
                          <a:cs typeface="Times New Roman" panose="02020603050405020304" pitchFamily="18" charset="0"/>
                        </a:rPr>
                        <a:t>GE1</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effectLst/>
                          <a:latin typeface="Arial Narrow" panose="020B0606020202030204" pitchFamily="34" charset="0"/>
                          <a:ea typeface="Times New Roman" panose="02020603050405020304" pitchFamily="18" charset="0"/>
                          <a:cs typeface="Times New Roman" panose="02020603050405020304" pitchFamily="18" charset="0"/>
                        </a:rPr>
                        <a:t>Gauge exchange valve 1</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effectLst/>
                          <a:latin typeface="Arial Narrow" panose="020B0606020202030204" pitchFamily="34" charset="0"/>
                          <a:ea typeface="Times New Roman" panose="02020603050405020304" pitchFamily="18" charset="0"/>
                          <a:cs typeface="Times New Roman" panose="02020603050405020304" pitchFamily="18" charset="0"/>
                        </a:rPr>
                        <a:t>Manual operation valve + ISO-KF T-piece</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effectLst/>
                          <a:latin typeface="Arial Narrow" panose="020B0606020202030204" pitchFamily="34" charset="0"/>
                          <a:ea typeface="Times New Roman" panose="02020603050405020304" pitchFamily="18" charset="0"/>
                          <a:cs typeface="Times New Roman" panose="02020603050405020304" pitchFamily="18" charset="0"/>
                        </a:rPr>
                        <a:t>DN 25 ISO-KF</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effectLst/>
                          <a:latin typeface="Arial Narrow" panose="020B0606020202030204" pitchFamily="34" charset="0"/>
                          <a:ea typeface="Times New Roman" panose="02020603050405020304" pitchFamily="18" charset="0"/>
                          <a:cs typeface="Times New Roman" panose="02020603050405020304" pitchFamily="18" charset="0"/>
                        </a:rPr>
                        <a:t>110VSM025 + 110RTS025-V (2x)</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effectLst/>
                          <a:latin typeface="Arial Narrow" panose="020B0606020202030204" pitchFamily="34" charset="0"/>
                          <a:ea typeface="Times New Roman" panose="02020603050405020304" pitchFamily="18" charset="0"/>
                          <a:cs typeface="Times New Roman" panose="02020603050405020304" pitchFamily="18" charset="0"/>
                        </a:rPr>
                        <a:t>Pfeiffer Vacuum</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effectLst/>
                          <a:latin typeface="Arial Narrow" panose="020B0606020202030204" pitchFamily="34" charset="0"/>
                          <a:ea typeface="Times New Roman" panose="02020603050405020304" pitchFamily="18" charset="0"/>
                          <a:cs typeface="Times New Roman" panose="02020603050405020304" pitchFamily="18" charset="0"/>
                        </a:rPr>
                        <a:t>Alternative Leybold 215376/88 if space available; for details see section 3.2.1 </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53842056"/>
                  </a:ext>
                </a:extLst>
              </a:tr>
              <a:tr h="242145">
                <a:tc>
                  <a:txBody>
                    <a:bodyPr/>
                    <a:lstStyle/>
                    <a:p>
                      <a:pPr algn="ctr">
                        <a:spcAft>
                          <a:spcPts val="600"/>
                        </a:spcAft>
                      </a:pPr>
                      <a:r>
                        <a:rPr lang="en-GB" sz="800">
                          <a:effectLst/>
                          <a:latin typeface="Arial Narrow" panose="020B0606020202030204" pitchFamily="34" charset="0"/>
                          <a:ea typeface="Times New Roman" panose="02020603050405020304" pitchFamily="18" charset="0"/>
                          <a:cs typeface="Times New Roman" panose="02020603050405020304" pitchFamily="18" charset="0"/>
                        </a:rPr>
                        <a:t>8</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effectLst/>
                          <a:latin typeface="Arial Narrow" panose="020B0606020202030204" pitchFamily="34" charset="0"/>
                          <a:ea typeface="Times New Roman" panose="02020603050405020304" pitchFamily="18" charset="0"/>
                          <a:cs typeface="Times New Roman" panose="02020603050405020304" pitchFamily="18" charset="0"/>
                        </a:rPr>
                        <a:t>GE2</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effectLst/>
                          <a:latin typeface="Arial Narrow" panose="020B0606020202030204" pitchFamily="34" charset="0"/>
                          <a:ea typeface="Times New Roman" panose="02020603050405020304" pitchFamily="18" charset="0"/>
                          <a:cs typeface="Times New Roman" panose="02020603050405020304" pitchFamily="18" charset="0"/>
                        </a:rPr>
                        <a:t>Gauge exch. valve 2</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effectLst/>
                          <a:latin typeface="Arial Narrow" panose="020B0606020202030204" pitchFamily="34" charset="0"/>
                          <a:ea typeface="Times New Roman" panose="02020603050405020304" pitchFamily="18" charset="0"/>
                          <a:cs typeface="Times New Roman" panose="02020603050405020304" pitchFamily="18" charset="0"/>
                        </a:rPr>
                        <a:t>Manual operation valve</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effectLst/>
                          <a:latin typeface="Arial Narrow" panose="020B0606020202030204" pitchFamily="34" charset="0"/>
                          <a:ea typeface="Times New Roman" panose="02020603050405020304" pitchFamily="18" charset="0"/>
                          <a:cs typeface="Times New Roman" panose="02020603050405020304" pitchFamily="18" charset="0"/>
                        </a:rPr>
                        <a:t>DN 25 ISO-KF</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effectLst/>
                          <a:latin typeface="Arial Narrow" panose="020B0606020202030204" pitchFamily="34" charset="0"/>
                          <a:ea typeface="Times New Roman" panose="02020603050405020304" pitchFamily="18" charset="0"/>
                          <a:cs typeface="Times New Roman" panose="02020603050405020304" pitchFamily="18" charset="0"/>
                        </a:rPr>
                        <a:t>110VSM025</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effectLst/>
                          <a:latin typeface="Arial Narrow" panose="020B0606020202030204" pitchFamily="34" charset="0"/>
                          <a:ea typeface="Times New Roman" panose="02020603050405020304" pitchFamily="18" charset="0"/>
                          <a:cs typeface="Times New Roman" panose="02020603050405020304" pitchFamily="18" charset="0"/>
                        </a:rPr>
                        <a:t>Pfeiffer Vacuum</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effectLst/>
                          <a:latin typeface="Arial Narrow" panose="020B0606020202030204" pitchFamily="34" charset="0"/>
                          <a:ea typeface="Times New Roman" panose="02020603050405020304" pitchFamily="18" charset="0"/>
                          <a:cs typeface="Times New Roman" panose="02020603050405020304" pitchFamily="18" charset="0"/>
                        </a:rPr>
                        <a:t>for details see section 3.2.1</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78613256"/>
                  </a:ext>
                </a:extLst>
              </a:tr>
              <a:tr h="363217">
                <a:tc>
                  <a:txBody>
                    <a:bodyPr/>
                    <a:lstStyle/>
                    <a:p>
                      <a:pPr algn="ctr">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9</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SOV</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Safety over-pressure valve</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Opens to prevent vessel damage in case of over-pressure</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DN 16 ISO-KF</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89039</a:t>
                      </a:r>
                      <a:endParaRPr lang="en-GB" sz="900" dirty="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dirty="0" err="1">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Leybold</a:t>
                      </a:r>
                      <a:endParaRPr lang="en-GB" sz="900" dirty="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effectLst/>
                          <a:latin typeface="Arial Narrow" panose="020B0606020202030204" pitchFamily="34" charset="0"/>
                          <a:ea typeface="Times New Roman" panose="02020603050405020304" pitchFamily="18" charset="0"/>
                          <a:cs typeface="Times New Roman" panose="02020603050405020304" pitchFamily="18" charset="0"/>
                        </a:rPr>
                        <a:t>triggering overpressure 150 mbar +/- 40 mbar</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76894757"/>
                  </a:ext>
                </a:extLst>
              </a:tr>
              <a:tr h="438887">
                <a:tc>
                  <a:txBody>
                    <a:bodyPr/>
                    <a:lstStyle/>
                    <a:p>
                      <a:pPr algn="ctr">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9a</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SOV2</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Safety over-pressure valve</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Opens in case of overpressure in the GAN supply line</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G 1/2”</a:t>
                      </a:r>
                      <a:endParaRPr lang="en-GB" sz="900">
                        <a:effectLst/>
                        <a:latin typeface="Arial Narrow" panose="020B0606020202030204" pitchFamily="34" charset="0"/>
                        <a:ea typeface="Arial" panose="020B0604020202020204" pitchFamily="34" charset="0"/>
                        <a:cs typeface="Arial" panose="020B0604020202020204" pitchFamily="34" charset="0"/>
                      </a:endParaRPr>
                    </a:p>
                    <a:p>
                      <a:pPr algn="l">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BSPP</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Type 06002</a:t>
                      </a:r>
                      <a:endParaRPr lang="en-GB" sz="900" dirty="0">
                        <a:effectLst/>
                        <a:latin typeface="Arial Narrow" panose="020B0606020202030204" pitchFamily="34" charset="0"/>
                        <a:ea typeface="Arial" panose="020B0604020202020204" pitchFamily="34" charset="0"/>
                        <a:cs typeface="Arial" panose="020B0604020202020204" pitchFamily="34" charset="0"/>
                      </a:endParaRPr>
                    </a:p>
                    <a:p>
                      <a:pPr algn="l">
                        <a:spcAft>
                          <a:spcPts val="600"/>
                        </a:spcAft>
                      </a:pPr>
                      <a:r>
                        <a:rPr lang="en-GB" sz="8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06002.0400.2000 1.50bar</a:t>
                      </a:r>
                      <a:endParaRPr lang="en-GB" sz="900" dirty="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Herose</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effectLst/>
                          <a:latin typeface="Arial Narrow" panose="020B0606020202030204" pitchFamily="34" charset="0"/>
                          <a:ea typeface="Times New Roman" panose="02020603050405020304" pitchFamily="18" charset="0"/>
                          <a:cs typeface="Times New Roman" panose="02020603050405020304" pitchFamily="18" charset="0"/>
                        </a:rPr>
                        <a:t>To be ordered for triggering overpressure at 1.50bar; safety valve</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88025491"/>
                  </a:ext>
                </a:extLst>
              </a:tr>
              <a:tr h="363217">
                <a:tc>
                  <a:txBody>
                    <a:bodyPr/>
                    <a:lstStyle/>
                    <a:p>
                      <a:pPr algn="ctr">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10</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SOP</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Sorption pump</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Only to be used in cryostats; operational temperature adjusted to adsorb gas</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n/a</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n/a</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endParaRPr lang="en-GB" sz="800">
                        <a:effectLst/>
                        <a:latin typeface="Arial Narrow" panose="020B0606020202030204" pitchFamily="34" charset="0"/>
                        <a:ea typeface="Times New Roman" panose="02020603050405020304" pitchFamily="18"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the use of a sorption pump is optional</a:t>
                      </a:r>
                      <a:endParaRPr lang="en-GB" sz="900" dirty="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81463744"/>
                  </a:ext>
                </a:extLst>
              </a:tr>
              <a:tr h="756702">
                <a:tc>
                  <a:txBody>
                    <a:bodyPr/>
                    <a:lstStyle/>
                    <a:p>
                      <a:pPr algn="ctr">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11</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N2V</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Re-pressurisation valve</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Venting valve, normally closed; visible indication of open/closed</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DN 10 ISO-KF</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215024</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dirty="0" err="1">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Leybold</a:t>
                      </a:r>
                      <a:endParaRPr lang="en-GB" sz="900" dirty="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venting time for 1000 l vessel is 230 sec. For very large vessels two in parallel</a:t>
                      </a:r>
                      <a:endParaRPr lang="en-GB" sz="900" dirty="0">
                        <a:effectLst/>
                        <a:latin typeface="Arial Narrow" panose="020B0606020202030204" pitchFamily="34" charset="0"/>
                        <a:ea typeface="Arial" panose="020B0604020202020204" pitchFamily="34" charset="0"/>
                        <a:cs typeface="Arial" panose="020B0604020202020204" pitchFamily="34" charset="0"/>
                      </a:endParaRPr>
                    </a:p>
                    <a:p>
                      <a:pPr algn="l">
                        <a:spcAft>
                          <a:spcPts val="600"/>
                        </a:spcAft>
                      </a:pPr>
                      <a:r>
                        <a:rPr lang="en-GB" sz="8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identical alternative:</a:t>
                      </a:r>
                      <a:endParaRPr lang="en-GB" sz="900" dirty="0">
                        <a:effectLst/>
                        <a:latin typeface="Arial Narrow" panose="020B0606020202030204" pitchFamily="34" charset="0"/>
                        <a:ea typeface="Arial" panose="020B0604020202020204" pitchFamily="34" charset="0"/>
                        <a:cs typeface="Arial" panose="020B0604020202020204" pitchFamily="34" charset="0"/>
                      </a:endParaRPr>
                    </a:p>
                    <a:p>
                      <a:pPr algn="l">
                        <a:spcAft>
                          <a:spcPts val="600"/>
                        </a:spcAft>
                      </a:pPr>
                      <a:r>
                        <a:rPr lang="en-GB" sz="8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VAT 21320-KA64-ABM2</a:t>
                      </a:r>
                      <a:endParaRPr lang="en-GB" sz="900" dirty="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16325728"/>
                  </a:ext>
                </a:extLst>
              </a:tr>
              <a:tr h="242145">
                <a:tc>
                  <a:txBody>
                    <a:bodyPr/>
                    <a:lstStyle/>
                    <a:p>
                      <a:pPr algn="ctr">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12</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N2C</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Nitrogen gas connector</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Standard KF-port</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DN 16 ISO-KF</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endParaRPr lang="en-GB" sz="800">
                        <a:effectLst/>
                        <a:latin typeface="Arial Narrow" panose="020B0606020202030204" pitchFamily="34" charset="0"/>
                        <a:ea typeface="Times New Roman" panose="02020603050405020304" pitchFamily="18"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endParaRPr lang="en-GB" sz="800" dirty="0">
                        <a:effectLst/>
                        <a:latin typeface="Arial Narrow" panose="020B0606020202030204" pitchFamily="34" charset="0"/>
                        <a:ea typeface="Times New Roman" panose="02020603050405020304" pitchFamily="18"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51224079"/>
                  </a:ext>
                </a:extLst>
              </a:tr>
              <a:tr h="242145">
                <a:tc>
                  <a:txBody>
                    <a:bodyPr/>
                    <a:lstStyle/>
                    <a:p>
                      <a:pPr algn="ctr">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12a</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LDP</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Leak Detector Port</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Standard KF-port</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DN 25 ISO-KF</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a:t>
                      </a:r>
                      <a:endParaRPr lang="en-GB" sz="900" dirty="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Port to connect a leak detector, while making use of the TMP (1)</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61866152"/>
                  </a:ext>
                </a:extLst>
              </a:tr>
              <a:tr h="242145">
                <a:tc>
                  <a:txBody>
                    <a:bodyPr/>
                    <a:lstStyle/>
                    <a:p>
                      <a:pPr algn="ctr">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13</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RUD</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Rupture disk</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Breaks in case of instant overpressure</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DN 50 ISO-KF</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effectLst/>
                          <a:latin typeface="Arial Narrow" panose="020B0606020202030204" pitchFamily="34" charset="0"/>
                          <a:ea typeface="Times New Roman" panose="02020603050405020304" pitchFamily="18" charset="0"/>
                          <a:cs typeface="Times New Roman" panose="02020603050405020304" pitchFamily="18" charset="0"/>
                        </a:rPr>
                        <a:t>KF50-UKB-LS-2</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REMBE</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effectLst/>
                          <a:latin typeface="Arial Narrow" panose="020B0606020202030204" pitchFamily="34" charset="0"/>
                          <a:ea typeface="Times New Roman" panose="02020603050405020304" pitchFamily="18" charset="0"/>
                          <a:cs typeface="Times New Roman" panose="02020603050405020304" pitchFamily="18" charset="0"/>
                        </a:rPr>
                        <a:t>0.5 bar with DN 50 ISO-KF interface</a:t>
                      </a:r>
                      <a:r>
                        <a:rPr lang="en-GB" sz="80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only applicable to LN2 cryostats</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58331625"/>
                  </a:ext>
                </a:extLst>
              </a:tr>
              <a:tr h="514557">
                <a:tc>
                  <a:txBody>
                    <a:bodyPr/>
                    <a:lstStyle/>
                    <a:p>
                      <a:pPr algn="ctr">
                        <a:spcAft>
                          <a:spcPts val="600"/>
                        </a:spcAft>
                      </a:pPr>
                      <a:r>
                        <a:rPr lang="en-GB" sz="800">
                          <a:effectLst/>
                          <a:latin typeface="Arial Narrow" panose="020B0606020202030204" pitchFamily="34" charset="0"/>
                          <a:ea typeface="Times New Roman" panose="02020603050405020304" pitchFamily="18" charset="0"/>
                          <a:cs typeface="Arial" panose="020B0604020202020204" pitchFamily="34" charset="0"/>
                        </a:rPr>
                        <a:t>14</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effectLst/>
                          <a:latin typeface="Arial Narrow" panose="020B0606020202030204" pitchFamily="34" charset="0"/>
                          <a:ea typeface="Times New Roman" panose="02020603050405020304" pitchFamily="18" charset="0"/>
                          <a:cs typeface="Arial" panose="020B0604020202020204" pitchFamily="34" charset="0"/>
                        </a:rPr>
                        <a:t>EGV</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effectLst/>
                          <a:latin typeface="Arial Narrow" panose="020B0606020202030204" pitchFamily="34" charset="0"/>
                          <a:ea typeface="Times New Roman" panose="02020603050405020304" pitchFamily="18" charset="0"/>
                          <a:cs typeface="Arial" panose="020B0604020202020204" pitchFamily="34" charset="0"/>
                        </a:rPr>
                        <a:t>Engineering gate valve</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effectLst/>
                          <a:latin typeface="Arial Narrow" panose="020B0606020202030204" pitchFamily="34" charset="0"/>
                          <a:ea typeface="Times New Roman" panose="02020603050405020304" pitchFamily="18" charset="0"/>
                          <a:cs typeface="Arial" panose="020B0604020202020204" pitchFamily="34" charset="0"/>
                        </a:rPr>
                        <a:t>Manual actuator (hand wheel), open in nominal instrument operation</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effectLst/>
                          <a:latin typeface="Arial Narrow" panose="020B0606020202030204" pitchFamily="34" charset="0"/>
                          <a:ea typeface="Times New Roman" panose="02020603050405020304" pitchFamily="18" charset="0"/>
                          <a:cs typeface="Arial" panose="020B0604020202020204" pitchFamily="34" charset="0"/>
                        </a:rPr>
                        <a:t>DN 250 ISO-F</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effectLst/>
                          <a:latin typeface="Arial Narrow" panose="020B0606020202030204" pitchFamily="34" charset="0"/>
                          <a:ea typeface="Times New Roman" panose="02020603050405020304" pitchFamily="18" charset="0"/>
                          <a:cs typeface="Arial" panose="020B0604020202020204" pitchFamily="34" charset="0"/>
                        </a:rPr>
                        <a:t>UHV gate valve,</a:t>
                      </a:r>
                      <a:endParaRPr lang="en-GB" sz="900">
                        <a:effectLst/>
                        <a:latin typeface="Arial Narrow" panose="020B0606020202030204" pitchFamily="34" charset="0"/>
                        <a:ea typeface="Arial" panose="020B0604020202020204" pitchFamily="34" charset="0"/>
                        <a:cs typeface="Arial" panose="020B0604020202020204" pitchFamily="34" charset="0"/>
                      </a:endParaRPr>
                    </a:p>
                    <a:p>
                      <a:pPr algn="l">
                        <a:spcAft>
                          <a:spcPts val="600"/>
                        </a:spcAft>
                      </a:pPr>
                      <a:r>
                        <a:rPr lang="en-GB" sz="800">
                          <a:effectLst/>
                          <a:latin typeface="Arial Narrow" panose="020B0606020202030204" pitchFamily="34" charset="0"/>
                          <a:ea typeface="Times New Roman" panose="02020603050405020304" pitchFamily="18" charset="0"/>
                          <a:cs typeface="Arial" panose="020B0604020202020204" pitchFamily="34" charset="0"/>
                        </a:rPr>
                        <a:t>series 108:</a:t>
                      </a:r>
                      <a:endParaRPr lang="en-GB" sz="900">
                        <a:effectLst/>
                        <a:latin typeface="Arial Narrow" panose="020B0606020202030204" pitchFamily="34" charset="0"/>
                        <a:ea typeface="Arial" panose="020B0604020202020204" pitchFamily="34" charset="0"/>
                        <a:cs typeface="Arial" panose="020B0604020202020204" pitchFamily="34" charset="0"/>
                      </a:endParaRPr>
                    </a:p>
                    <a:p>
                      <a:pPr algn="l">
                        <a:spcAft>
                          <a:spcPts val="600"/>
                        </a:spcAft>
                      </a:pPr>
                      <a:r>
                        <a:rPr lang="en-GB" sz="800">
                          <a:effectLst/>
                          <a:latin typeface="Arial Narrow" panose="020B0606020202030204" pitchFamily="34" charset="0"/>
                          <a:ea typeface="Times New Roman" panose="02020603050405020304" pitchFamily="18" charset="0"/>
                          <a:cs typeface="Arial" panose="020B0604020202020204" pitchFamily="34" charset="0"/>
                        </a:rPr>
                        <a:t>10848-PE01</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a:effectLst/>
                          <a:latin typeface="Arial Narrow" panose="020B0606020202030204" pitchFamily="34" charset="0"/>
                          <a:ea typeface="Times New Roman" panose="02020603050405020304" pitchFamily="18" charset="0"/>
                          <a:cs typeface="Arial" panose="020B0604020202020204" pitchFamily="34" charset="0"/>
                        </a:rPr>
                        <a:t>VAT</a:t>
                      </a:r>
                      <a:endParaRPr lang="en-GB" sz="90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600"/>
                        </a:spcAft>
                      </a:pPr>
                      <a:r>
                        <a:rPr lang="en-GB" sz="800" dirty="0">
                          <a:effectLst/>
                          <a:latin typeface="Arial Narrow" panose="020B0606020202030204" pitchFamily="34" charset="0"/>
                          <a:ea typeface="Times New Roman" panose="02020603050405020304" pitchFamily="18" charset="0"/>
                          <a:cs typeface="Arial" panose="020B0604020202020204" pitchFamily="34" charset="0"/>
                        </a:rPr>
                        <a:t>enables replacement of TMP and pump line insulating valves during instr. operation</a:t>
                      </a:r>
                      <a:endParaRPr lang="en-GB" sz="900" dirty="0">
                        <a:effectLst/>
                        <a:latin typeface="Arial Narrow" panose="020B0606020202030204" pitchFamily="34" charset="0"/>
                        <a:ea typeface="Arial" panose="020B0604020202020204" pitchFamily="34" charset="0"/>
                        <a:cs typeface="Arial" panose="020B0604020202020204" pitchFamily="34" charset="0"/>
                      </a:endParaRPr>
                    </a:p>
                  </a:txBody>
                  <a:tcPr marL="23794" marR="23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00103497"/>
                  </a:ext>
                </a:extLst>
              </a:tr>
            </a:tbl>
          </a:graphicData>
        </a:graphic>
      </p:graphicFrame>
    </p:spTree>
    <p:extLst>
      <p:ext uri="{BB962C8B-B14F-4D97-AF65-F5344CB8AC3E}">
        <p14:creationId xmlns:p14="http://schemas.microsoft.com/office/powerpoint/2010/main" val="26603323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570223" y="0"/>
            <a:ext cx="10600548" cy="1032170"/>
          </a:xfrm>
        </p:spPr>
        <p:txBody>
          <a:bodyPr anchor="ctr"/>
          <a:lstStyle/>
          <a:p>
            <a:pPr>
              <a:lnSpc>
                <a:spcPts val="3400"/>
              </a:lnSpc>
            </a:pPr>
            <a:r>
              <a:rPr lang="en-US" sz="2000" dirty="0"/>
              <a:t>Vacuum and Cryogenics Standard Components - ESO-046147 - v. 7</a:t>
            </a:r>
            <a:br>
              <a:rPr lang="en-US" sz="2400" dirty="0"/>
            </a:br>
            <a:r>
              <a:rPr lang="en-US" sz="2400" dirty="0"/>
              <a:t>Cryo-vacuum control systems</a:t>
            </a:r>
            <a:endParaRPr lang="en-GB" sz="2400"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err="1">
                <a:ln>
                  <a:noFill/>
                </a:ln>
                <a:solidFill>
                  <a:srgbClr val="000000"/>
                </a:solidFill>
                <a:effectLst/>
                <a:uLnTx/>
                <a:uFillTx/>
                <a:latin typeface="Arial"/>
                <a:ea typeface="+mn-ea"/>
                <a:cs typeface="+mn-cs"/>
              </a:rPr>
              <a:t>M.Accardo</a:t>
            </a:r>
            <a:r>
              <a:rPr kumimoji="0" lang="en-US" sz="900" b="0" i="0" u="none" strike="noStrike" kern="1200" cap="none" spc="0" normalizeH="0" baseline="0" noProof="0" dirty="0">
                <a:ln>
                  <a:noFill/>
                </a:ln>
                <a:solidFill>
                  <a:srgbClr val="000000"/>
                </a:solidFill>
                <a:effectLst/>
                <a:uLnTx/>
                <a:uFillTx/>
                <a:latin typeface="Arial"/>
                <a:ea typeface="+mn-ea"/>
                <a:cs typeface="+mn-cs"/>
              </a:rPr>
              <a:t>, November 25th - 28th, Instrument Control Systems 2024</a:t>
            </a:r>
            <a:endParaRPr kumimoji="0" lang="de-CH" sz="900" b="0" i="1" u="none" strike="noStrike" kern="1200" cap="none" spc="0" normalizeH="0" baseline="0" noProof="0" dirty="0">
              <a:ln>
                <a:noFill/>
              </a:ln>
              <a:solidFill>
                <a:srgbClr val="000000"/>
              </a:solidFill>
              <a:effectLst/>
              <a:uLnTx/>
              <a:uFillTx/>
              <a:latin typeface="Arial"/>
              <a:ea typeface="+mn-ea"/>
              <a:cs typeface="+mn-cs"/>
            </a:endParaRPr>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lumMod val="50000"/>
                  </a:prstClr>
                </a:solidFill>
                <a:effectLst/>
                <a:uLnTx/>
                <a:uFillTx/>
                <a:latin typeface="Arial"/>
                <a:ea typeface="+mn-ea"/>
                <a:cs typeface="+mn-cs"/>
              </a:rPr>
              <a:t>Data Classification: ESO PUBLIC</a:t>
            </a:r>
            <a:endParaRPr kumimoji="0" lang="en-GB" sz="900" b="0" i="0" u="none" strike="noStrike" kern="1200" cap="none" spc="0" normalizeH="0" baseline="0" noProof="0" dirty="0">
              <a:ln>
                <a:noFill/>
              </a:ln>
              <a:solidFill>
                <a:prstClr val="white">
                  <a:lumMod val="50000"/>
                </a:prstClr>
              </a:solidFill>
              <a:effectLst/>
              <a:uLnTx/>
              <a:uFillTx/>
              <a:latin typeface="Arial"/>
              <a:ea typeface="+mn-ea"/>
              <a:cs typeface="+mn-cs"/>
            </a:endParaRPr>
          </a:p>
        </p:txBody>
      </p:sp>
      <p:cxnSp>
        <p:nvCxnSpPr>
          <p:cNvPr id="12" name="Straight Connector 11">
            <a:extLst>
              <a:ext uri="{FF2B5EF4-FFF2-40B4-BE49-F238E27FC236}">
                <a16:creationId xmlns:a16="http://schemas.microsoft.com/office/drawing/2014/main" id="{89196462-D472-2F8D-E0FD-6A6E7A25942B}"/>
              </a:ext>
            </a:extLst>
          </p:cNvPr>
          <p:cNvCxnSpPr>
            <a:cxnSpLocks/>
          </p:cNvCxnSpPr>
          <p:nvPr userDrawn="1"/>
        </p:nvCxnSpPr>
        <p:spPr>
          <a:xfrm flipH="1" flipV="1">
            <a:off x="650449" y="1032170"/>
            <a:ext cx="10520322" cy="4"/>
          </a:xfrm>
          <a:prstGeom prst="line">
            <a:avLst/>
          </a:prstGeom>
          <a:ln>
            <a:solidFill>
              <a:srgbClr val="0077BE"/>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9276FD98-A0BB-0187-B206-1D313F527C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0800000">
            <a:off x="424812" y="941365"/>
            <a:ext cx="165100" cy="181610"/>
          </a:xfrm>
          <a:prstGeom prst="rect">
            <a:avLst/>
          </a:prstGeom>
        </p:spPr>
      </p:pic>
      <p:sp>
        <p:nvSpPr>
          <p:cNvPr id="60" name="Rectangle 59">
            <a:extLst>
              <a:ext uri="{FF2B5EF4-FFF2-40B4-BE49-F238E27FC236}">
                <a16:creationId xmlns:a16="http://schemas.microsoft.com/office/drawing/2014/main" id="{D07C5AAF-7BAB-C652-0321-F5DE0FE31A46}"/>
              </a:ext>
            </a:extLst>
          </p:cNvPr>
          <p:cNvSpPr/>
          <p:nvPr/>
        </p:nvSpPr>
        <p:spPr>
          <a:xfrm>
            <a:off x="784435" y="5515587"/>
            <a:ext cx="1825415" cy="2733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platzhalter 2">
            <a:extLst>
              <a:ext uri="{FF2B5EF4-FFF2-40B4-BE49-F238E27FC236}">
                <a16:creationId xmlns:a16="http://schemas.microsoft.com/office/drawing/2014/main" id="{6B6DBBFC-87C0-D1C5-88F8-C5060991D29F}"/>
              </a:ext>
            </a:extLst>
          </p:cNvPr>
          <p:cNvSpPr>
            <a:spLocks noGrp="1"/>
          </p:cNvSpPr>
          <p:nvPr>
            <p:ph type="body" sz="quarter" idx="13"/>
          </p:nvPr>
        </p:nvSpPr>
        <p:spPr>
          <a:xfrm>
            <a:off x="507066" y="1298212"/>
            <a:ext cx="10663705" cy="366138"/>
          </a:xfrm>
        </p:spPr>
        <p:txBody>
          <a:bodyPr/>
          <a:lstStyle/>
          <a:p>
            <a:pPr marL="243000" indent="-243000" fontAlgn="base">
              <a:lnSpc>
                <a:spcPct val="100000"/>
              </a:lnSpc>
              <a:spcBef>
                <a:spcPts val="900"/>
              </a:spcBef>
              <a:buClr>
                <a:srgbClr val="FF0000"/>
              </a:buClr>
              <a:buSzPct val="90000"/>
              <a:buBlip>
                <a:blip r:embed="rId4"/>
              </a:buBlip>
              <a:defRPr/>
            </a:pPr>
            <a:r>
              <a:rPr kumimoji="0" lang="en-US" sz="2100" b="0" i="0" strike="noStrike" kern="0" cap="none" spc="0" normalizeH="0" baseline="0" noProof="0" dirty="0">
                <a:ln>
                  <a:noFill/>
                </a:ln>
                <a:solidFill>
                  <a:srgbClr val="000000"/>
                </a:solidFill>
                <a:effectLst/>
                <a:uLnTx/>
                <a:uFillTx/>
                <a:latin typeface="Arial"/>
                <a:ea typeface="ＭＳ Ｐゴシック" charset="0"/>
                <a:cs typeface="+mn-cs"/>
              </a:rPr>
              <a:t>General Cryo-vacuum control design principles and requirements.</a:t>
            </a:r>
            <a:br>
              <a:rPr kumimoji="0" lang="en-US" sz="2100" b="0" i="0" strike="noStrike" kern="0" cap="none" spc="0" normalizeH="0" baseline="0" noProof="0" dirty="0">
                <a:ln>
                  <a:noFill/>
                </a:ln>
                <a:solidFill>
                  <a:srgbClr val="000000"/>
                </a:solidFill>
                <a:effectLst/>
                <a:uLnTx/>
                <a:uFillTx/>
                <a:latin typeface="Arial"/>
                <a:ea typeface="ＭＳ Ｐゴシック" charset="0"/>
                <a:cs typeface="+mn-cs"/>
              </a:rPr>
            </a:br>
            <a:endParaRPr kumimoji="0" lang="en-US" sz="1000" b="0" i="0" u="none" strike="noStrike" kern="0" cap="none" spc="0" normalizeH="0" baseline="0" noProof="0" dirty="0">
              <a:ln>
                <a:noFill/>
              </a:ln>
              <a:solidFill>
                <a:srgbClr val="000000"/>
              </a:solidFill>
              <a:effectLst/>
              <a:uLnTx/>
              <a:uFillTx/>
              <a:latin typeface="Arial"/>
              <a:ea typeface="ＭＳ Ｐゴシック" charset="0"/>
              <a:cs typeface="+mn-cs"/>
            </a:endParaRPr>
          </a:p>
          <a:p>
            <a:pPr marL="557213" marR="0" lvl="1" indent="-214313" algn="l" defTabSz="914400" rtl="0" eaLnBrk="1" fontAlgn="base" latinLnBrk="0" hangingPunct="1">
              <a:lnSpc>
                <a:spcPct val="100000"/>
              </a:lnSpc>
              <a:spcBef>
                <a:spcPts val="450"/>
              </a:spcBef>
              <a:spcAft>
                <a:spcPts val="0"/>
              </a:spcAft>
              <a:buClr>
                <a:srgbClr val="3A6CB4"/>
              </a:buClr>
              <a:buSzTx/>
              <a:buFont typeface="Wingdings" charset="0"/>
              <a:buChar char="Ø"/>
              <a:tabLst/>
              <a:defRPr/>
            </a:pPr>
            <a:r>
              <a:rPr lang="en-US" kern="0" dirty="0">
                <a:solidFill>
                  <a:srgbClr val="000000"/>
                </a:solidFill>
                <a:latin typeface="Arial"/>
                <a:ea typeface="ＭＳ Ｐゴシック" charset="0"/>
                <a:cs typeface="+mn-cs"/>
              </a:rPr>
              <a:t>During cool-down and warm-up, the detector shall at no time be the coldest point inside of the cryostat to avoid contamination of its sensitive area.</a:t>
            </a:r>
          </a:p>
          <a:p>
            <a:pPr marL="557213" marR="0" lvl="1" indent="-214313" algn="l" defTabSz="914400" rtl="0" eaLnBrk="1" fontAlgn="base" latinLnBrk="0" hangingPunct="1">
              <a:lnSpc>
                <a:spcPct val="100000"/>
              </a:lnSpc>
              <a:spcBef>
                <a:spcPts val="450"/>
              </a:spcBef>
              <a:spcAft>
                <a:spcPts val="0"/>
              </a:spcAft>
              <a:buClr>
                <a:srgbClr val="3A6CB4"/>
              </a:buClr>
              <a:buSzTx/>
              <a:buFont typeface="Wingdings" charset="0"/>
              <a:buChar char="Ø"/>
              <a:tabLst/>
              <a:defRPr/>
            </a:pPr>
            <a:r>
              <a:rPr lang="en-US" kern="0" dirty="0">
                <a:solidFill>
                  <a:srgbClr val="000000"/>
                </a:solidFill>
                <a:latin typeface="Arial"/>
                <a:ea typeface="ＭＳ Ｐゴシック" charset="0"/>
                <a:cs typeface="+mn-cs"/>
              </a:rPr>
              <a:t>The maximum cool-down rate and warm-up rate of the detector shall be limited by the design of its thermal link and shall not only be limited by the thermal control system.</a:t>
            </a:r>
          </a:p>
          <a:p>
            <a:pPr marL="557213" marR="0" lvl="1" indent="-214313" algn="l" defTabSz="914400" rtl="0" eaLnBrk="1" fontAlgn="base" latinLnBrk="0" hangingPunct="1">
              <a:lnSpc>
                <a:spcPct val="100000"/>
              </a:lnSpc>
              <a:spcBef>
                <a:spcPts val="450"/>
              </a:spcBef>
              <a:spcAft>
                <a:spcPts val="0"/>
              </a:spcAft>
              <a:buClr>
                <a:srgbClr val="3A6CB4"/>
              </a:buClr>
              <a:buSzTx/>
              <a:buFont typeface="Wingdings" charset="0"/>
              <a:buChar char="Ø"/>
              <a:tabLst/>
              <a:defRPr/>
            </a:pPr>
            <a:r>
              <a:rPr lang="en-US" kern="0" dirty="0">
                <a:solidFill>
                  <a:srgbClr val="000000"/>
                </a:solidFill>
                <a:latin typeface="Arial"/>
                <a:ea typeface="ＭＳ Ｐゴシック" charset="0"/>
                <a:cs typeface="+mn-cs"/>
              </a:rPr>
              <a:t>The PLC state and procedures shall not be affected by a power cycle. The system shall automatically recover and proceed with the last active sequence.</a:t>
            </a:r>
          </a:p>
          <a:p>
            <a:pPr marL="557213" marR="0" lvl="1" indent="-214313" algn="l" defTabSz="914400" rtl="0" eaLnBrk="1" fontAlgn="base" latinLnBrk="0" hangingPunct="1">
              <a:lnSpc>
                <a:spcPct val="100000"/>
              </a:lnSpc>
              <a:spcBef>
                <a:spcPts val="450"/>
              </a:spcBef>
              <a:spcAft>
                <a:spcPts val="0"/>
              </a:spcAft>
              <a:buClr>
                <a:srgbClr val="3A6CB4"/>
              </a:buClr>
              <a:buSzTx/>
              <a:buFont typeface="Wingdings" charset="0"/>
              <a:buChar char="Ø"/>
              <a:tabLst/>
              <a:defRPr/>
            </a:pPr>
            <a:r>
              <a:rPr lang="en-US" kern="0" dirty="0">
                <a:solidFill>
                  <a:srgbClr val="000000"/>
                </a:solidFill>
                <a:latin typeface="Arial"/>
                <a:ea typeface="ＭＳ Ｐゴシック" charset="0"/>
                <a:cs typeface="+mn-cs"/>
              </a:rPr>
              <a:t>The cryo-vacuum system shall be an intrinsic failsafe system under all conditions, not only during nominal operation, but also during a power loss or after power recovery.</a:t>
            </a:r>
          </a:p>
          <a:p>
            <a:pPr marL="557213" marR="0" lvl="1" indent="-214313" algn="l" defTabSz="914400" rtl="0" eaLnBrk="1" fontAlgn="base" latinLnBrk="0" hangingPunct="1">
              <a:lnSpc>
                <a:spcPct val="100000"/>
              </a:lnSpc>
              <a:spcBef>
                <a:spcPts val="450"/>
              </a:spcBef>
              <a:spcAft>
                <a:spcPts val="0"/>
              </a:spcAft>
              <a:buClr>
                <a:srgbClr val="3A6CB4"/>
              </a:buClr>
              <a:buSzTx/>
              <a:buFont typeface="Wingdings" charset="0"/>
              <a:buChar char="Ø"/>
              <a:tabLst/>
              <a:defRPr/>
            </a:pPr>
            <a:r>
              <a:rPr lang="en-US" kern="0" dirty="0">
                <a:solidFill>
                  <a:srgbClr val="000000"/>
                </a:solidFill>
                <a:latin typeface="Arial"/>
                <a:ea typeface="ＭＳ Ｐゴシック" charset="0"/>
                <a:cs typeface="+mn-cs"/>
              </a:rPr>
              <a:t>All Lakeshore control loops shall be made redundant under a PLC control system. The cold mode setpoint of the PLC shall be 2 to 5 Kelvin below the Lakeshore controller setpoint so that in case of a broken temperature control the PLC can take over. This implies one control loop for PLC and a separate one for Lakeshore control.</a:t>
            </a:r>
            <a:endParaRPr kumimoji="0" lang="en-US" sz="2100" i="0" strike="noStrike" kern="0" cap="none" spc="0" normalizeH="0" baseline="0" noProof="0" dirty="0">
              <a:ln>
                <a:noFill/>
              </a:ln>
              <a:solidFill>
                <a:srgbClr val="000000"/>
              </a:solidFill>
              <a:effectLst/>
              <a:uLnTx/>
              <a:uFillTx/>
              <a:latin typeface="Arial"/>
              <a:ea typeface="ＭＳ Ｐゴシック" charset="0"/>
              <a:cs typeface="+mn-cs"/>
            </a:endParaRPr>
          </a:p>
        </p:txBody>
      </p:sp>
    </p:spTree>
    <p:extLst>
      <p:ext uri="{BB962C8B-B14F-4D97-AF65-F5344CB8AC3E}">
        <p14:creationId xmlns:p14="http://schemas.microsoft.com/office/powerpoint/2010/main" val="28681998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570223" y="0"/>
            <a:ext cx="10600548" cy="1032170"/>
          </a:xfrm>
        </p:spPr>
        <p:txBody>
          <a:bodyPr anchor="ctr"/>
          <a:lstStyle/>
          <a:p>
            <a:pPr>
              <a:lnSpc>
                <a:spcPts val="3400"/>
              </a:lnSpc>
            </a:pPr>
            <a:r>
              <a:rPr lang="en-US" sz="2000" dirty="0"/>
              <a:t>Vacuum and Cryogenics Standard Components - ESO-046147 - v. 7</a:t>
            </a:r>
            <a:br>
              <a:rPr lang="en-US" sz="2400" dirty="0"/>
            </a:br>
            <a:r>
              <a:rPr lang="en-US" sz="2400" dirty="0"/>
              <a:t>Cryo-vacuum control systems</a:t>
            </a:r>
            <a:endParaRPr lang="en-GB" sz="2400"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err="1">
                <a:ln>
                  <a:noFill/>
                </a:ln>
                <a:solidFill>
                  <a:srgbClr val="000000"/>
                </a:solidFill>
                <a:effectLst/>
                <a:uLnTx/>
                <a:uFillTx/>
                <a:latin typeface="Arial"/>
                <a:ea typeface="+mn-ea"/>
                <a:cs typeface="+mn-cs"/>
              </a:rPr>
              <a:t>M.Accardo</a:t>
            </a:r>
            <a:r>
              <a:rPr kumimoji="0" lang="en-US" sz="900" b="0" i="0" u="none" strike="noStrike" kern="1200" cap="none" spc="0" normalizeH="0" baseline="0" noProof="0" dirty="0">
                <a:ln>
                  <a:noFill/>
                </a:ln>
                <a:solidFill>
                  <a:srgbClr val="000000"/>
                </a:solidFill>
                <a:effectLst/>
                <a:uLnTx/>
                <a:uFillTx/>
                <a:latin typeface="Arial"/>
                <a:ea typeface="+mn-ea"/>
                <a:cs typeface="+mn-cs"/>
              </a:rPr>
              <a:t>, November 25th - 28th, Instrument Control Systems 2024</a:t>
            </a:r>
            <a:endParaRPr kumimoji="0" lang="de-CH" sz="900" b="0" i="1" u="none" strike="noStrike" kern="1200" cap="none" spc="0" normalizeH="0" baseline="0" noProof="0" dirty="0">
              <a:ln>
                <a:noFill/>
              </a:ln>
              <a:solidFill>
                <a:srgbClr val="000000"/>
              </a:solidFill>
              <a:effectLst/>
              <a:uLnTx/>
              <a:uFillTx/>
              <a:latin typeface="Arial"/>
              <a:ea typeface="+mn-ea"/>
              <a:cs typeface="+mn-cs"/>
            </a:endParaRPr>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lumMod val="50000"/>
                  </a:prstClr>
                </a:solidFill>
                <a:effectLst/>
                <a:uLnTx/>
                <a:uFillTx/>
                <a:latin typeface="Arial"/>
                <a:ea typeface="+mn-ea"/>
                <a:cs typeface="+mn-cs"/>
              </a:rPr>
              <a:t>Data Classification: ESO PUBLIC</a:t>
            </a:r>
            <a:endParaRPr kumimoji="0" lang="en-GB" sz="900" b="0" i="0" u="none" strike="noStrike" kern="1200" cap="none" spc="0" normalizeH="0" baseline="0" noProof="0" dirty="0">
              <a:ln>
                <a:noFill/>
              </a:ln>
              <a:solidFill>
                <a:prstClr val="white">
                  <a:lumMod val="50000"/>
                </a:prstClr>
              </a:solidFill>
              <a:effectLst/>
              <a:uLnTx/>
              <a:uFillTx/>
              <a:latin typeface="Arial"/>
              <a:ea typeface="+mn-ea"/>
              <a:cs typeface="+mn-cs"/>
            </a:endParaRPr>
          </a:p>
        </p:txBody>
      </p:sp>
      <p:cxnSp>
        <p:nvCxnSpPr>
          <p:cNvPr id="12" name="Straight Connector 11">
            <a:extLst>
              <a:ext uri="{FF2B5EF4-FFF2-40B4-BE49-F238E27FC236}">
                <a16:creationId xmlns:a16="http://schemas.microsoft.com/office/drawing/2014/main" id="{89196462-D472-2F8D-E0FD-6A6E7A25942B}"/>
              </a:ext>
            </a:extLst>
          </p:cNvPr>
          <p:cNvCxnSpPr>
            <a:cxnSpLocks/>
          </p:cNvCxnSpPr>
          <p:nvPr userDrawn="1"/>
        </p:nvCxnSpPr>
        <p:spPr>
          <a:xfrm flipH="1" flipV="1">
            <a:off x="650449" y="1032170"/>
            <a:ext cx="10520322" cy="4"/>
          </a:xfrm>
          <a:prstGeom prst="line">
            <a:avLst/>
          </a:prstGeom>
          <a:ln>
            <a:solidFill>
              <a:srgbClr val="0077BE"/>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9276FD98-A0BB-0187-B206-1D313F527C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0800000">
            <a:off x="424812" y="941365"/>
            <a:ext cx="165100" cy="181610"/>
          </a:xfrm>
          <a:prstGeom prst="rect">
            <a:avLst/>
          </a:prstGeom>
        </p:spPr>
      </p:pic>
      <p:sp>
        <p:nvSpPr>
          <p:cNvPr id="60" name="Rectangle 59">
            <a:extLst>
              <a:ext uri="{FF2B5EF4-FFF2-40B4-BE49-F238E27FC236}">
                <a16:creationId xmlns:a16="http://schemas.microsoft.com/office/drawing/2014/main" id="{D07C5AAF-7BAB-C652-0321-F5DE0FE31A46}"/>
              </a:ext>
            </a:extLst>
          </p:cNvPr>
          <p:cNvSpPr/>
          <p:nvPr/>
        </p:nvSpPr>
        <p:spPr>
          <a:xfrm>
            <a:off x="784435" y="5515587"/>
            <a:ext cx="1825415" cy="2733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platzhalter 2">
            <a:extLst>
              <a:ext uri="{FF2B5EF4-FFF2-40B4-BE49-F238E27FC236}">
                <a16:creationId xmlns:a16="http://schemas.microsoft.com/office/drawing/2014/main" id="{6B6DBBFC-87C0-D1C5-88F8-C5060991D29F}"/>
              </a:ext>
            </a:extLst>
          </p:cNvPr>
          <p:cNvSpPr>
            <a:spLocks noGrp="1"/>
          </p:cNvSpPr>
          <p:nvPr>
            <p:ph type="body" sz="quarter" idx="13"/>
          </p:nvPr>
        </p:nvSpPr>
        <p:spPr>
          <a:xfrm>
            <a:off x="507066" y="1298212"/>
            <a:ext cx="10663705" cy="366138"/>
          </a:xfrm>
        </p:spPr>
        <p:txBody>
          <a:bodyPr/>
          <a:lstStyle/>
          <a:p>
            <a:pPr marL="243000" indent="-243000" fontAlgn="base">
              <a:lnSpc>
                <a:spcPct val="100000"/>
              </a:lnSpc>
              <a:spcBef>
                <a:spcPts val="900"/>
              </a:spcBef>
              <a:buClr>
                <a:srgbClr val="FF0000"/>
              </a:buClr>
              <a:buSzPct val="90000"/>
              <a:buBlip>
                <a:blip r:embed="rId4"/>
              </a:buBlip>
              <a:defRPr/>
            </a:pPr>
            <a:r>
              <a:rPr kumimoji="0" lang="en-US" sz="2100" b="0" i="0" strike="noStrike" kern="0" cap="none" spc="0" normalizeH="0" baseline="0" noProof="0" dirty="0">
                <a:ln>
                  <a:noFill/>
                </a:ln>
                <a:solidFill>
                  <a:srgbClr val="000000"/>
                </a:solidFill>
                <a:effectLst/>
                <a:uLnTx/>
                <a:uFillTx/>
                <a:latin typeface="Arial"/>
                <a:ea typeface="ＭＳ Ｐゴシック" charset="0"/>
                <a:cs typeface="+mn-cs"/>
              </a:rPr>
              <a:t>Ramping Implementation</a:t>
            </a:r>
            <a:br>
              <a:rPr kumimoji="0" lang="en-US" sz="2100" b="0" i="0" strike="noStrike" kern="0" cap="none" spc="0" normalizeH="0" baseline="0" noProof="0" dirty="0">
                <a:ln>
                  <a:noFill/>
                </a:ln>
                <a:solidFill>
                  <a:srgbClr val="000000"/>
                </a:solidFill>
                <a:effectLst/>
                <a:uLnTx/>
                <a:uFillTx/>
                <a:latin typeface="Arial"/>
                <a:ea typeface="ＭＳ Ｐゴシック" charset="0"/>
                <a:cs typeface="+mn-cs"/>
              </a:rPr>
            </a:br>
            <a:endParaRPr kumimoji="0" lang="en-US" sz="1000" b="0" i="0" u="none" strike="noStrike" kern="0" cap="none" spc="0" normalizeH="0" baseline="0" noProof="0" dirty="0">
              <a:ln>
                <a:noFill/>
              </a:ln>
              <a:solidFill>
                <a:srgbClr val="000000"/>
              </a:solidFill>
              <a:effectLst/>
              <a:uLnTx/>
              <a:uFillTx/>
              <a:latin typeface="Arial"/>
              <a:ea typeface="ＭＳ Ｐゴシック" charset="0"/>
              <a:cs typeface="+mn-cs"/>
            </a:endParaRPr>
          </a:p>
          <a:p>
            <a:pPr marL="557213" marR="0" lvl="1" indent="-214313" algn="l" defTabSz="914400" rtl="0" eaLnBrk="1" fontAlgn="base" latinLnBrk="0" hangingPunct="1">
              <a:lnSpc>
                <a:spcPct val="100000"/>
              </a:lnSpc>
              <a:spcBef>
                <a:spcPts val="450"/>
              </a:spcBef>
              <a:spcAft>
                <a:spcPts val="0"/>
              </a:spcAft>
              <a:buClr>
                <a:srgbClr val="3A6CB4"/>
              </a:buClr>
              <a:buSzTx/>
              <a:buFont typeface="Wingdings" charset="0"/>
              <a:buChar char="Ø"/>
              <a:tabLst/>
              <a:defRPr/>
            </a:pPr>
            <a:r>
              <a:rPr lang="en-US" sz="1800" b="1" dirty="0">
                <a:effectLst/>
                <a:latin typeface="Arial" panose="020B0604020202020204" pitchFamily="34" charset="0"/>
                <a:ea typeface="Arial" panose="020B0604020202020204" pitchFamily="34" charset="0"/>
              </a:rPr>
              <a:t>A</a:t>
            </a:r>
            <a:r>
              <a:rPr lang="en-US" sz="1800" dirty="0">
                <a:effectLst/>
                <a:latin typeface="Arial" panose="020B0604020202020204" pitchFamily="34" charset="0"/>
                <a:ea typeface="Arial" panose="020B0604020202020204" pitchFamily="34" charset="0"/>
              </a:rPr>
              <a:t> - Ramping controlled by the PLC. </a:t>
            </a:r>
            <a:r>
              <a:rPr lang="en-US" dirty="0">
                <a:latin typeface="Arial" panose="020B0604020202020204" pitchFamily="34" charset="0"/>
                <a:ea typeface="Arial" panose="020B0604020202020204" pitchFamily="34" charset="0"/>
              </a:rPr>
              <a:t>(Preferred)</a:t>
            </a:r>
            <a:br>
              <a:rPr lang="en-US" sz="1800" dirty="0">
                <a:effectLst/>
                <a:latin typeface="Arial" panose="020B0604020202020204" pitchFamily="34" charset="0"/>
                <a:ea typeface="Arial" panose="020B0604020202020204" pitchFamily="34" charset="0"/>
              </a:rPr>
            </a:br>
            <a:r>
              <a:rPr lang="en-US" sz="1800" dirty="0">
                <a:effectLst/>
                <a:latin typeface="Arial" panose="020B0604020202020204" pitchFamily="34" charset="0"/>
                <a:ea typeface="Arial" panose="020B0604020202020204" pitchFamily="34" charset="0"/>
              </a:rPr>
              <a:t>Two control loops: </a:t>
            </a:r>
            <a:br>
              <a:rPr lang="en-US" sz="1800" dirty="0">
                <a:effectLst/>
                <a:latin typeface="Arial" panose="020B0604020202020204" pitchFamily="34" charset="0"/>
                <a:ea typeface="Arial" panose="020B0604020202020204" pitchFamily="34" charset="0"/>
              </a:rPr>
            </a:br>
            <a:r>
              <a:rPr lang="en-US" sz="1800" dirty="0">
                <a:effectLst/>
                <a:latin typeface="Arial" panose="020B0604020202020204" pitchFamily="34" charset="0"/>
                <a:ea typeface="Arial" panose="020B0604020202020204" pitchFamily="34" charset="0"/>
              </a:rPr>
              <a:t>1x PLC redundant, to limit the min. temp. and to allow a controlled warm-up and cool-down</a:t>
            </a:r>
            <a:br>
              <a:rPr lang="en-US" sz="1800" dirty="0">
                <a:effectLst/>
                <a:latin typeface="Arial" panose="020B0604020202020204" pitchFamily="34" charset="0"/>
                <a:ea typeface="Arial" panose="020B0604020202020204" pitchFamily="34" charset="0"/>
              </a:rPr>
            </a:br>
            <a:r>
              <a:rPr lang="en-US" sz="1800" dirty="0">
                <a:effectLst/>
                <a:latin typeface="Arial" panose="020B0604020202020204" pitchFamily="34" charset="0"/>
                <a:ea typeface="Arial" panose="020B0604020202020204" pitchFamily="34" charset="0"/>
              </a:rPr>
              <a:t>1x Lakeshore for very precise control of the temperature</a:t>
            </a:r>
          </a:p>
          <a:p>
            <a:pPr marL="557213" lvl="1" indent="-214313" fontAlgn="base">
              <a:lnSpc>
                <a:spcPct val="100000"/>
              </a:lnSpc>
              <a:spcBef>
                <a:spcPts val="450"/>
              </a:spcBef>
              <a:buClr>
                <a:srgbClr val="3A6CB4"/>
              </a:buClr>
              <a:buFont typeface="Wingdings" charset="0"/>
              <a:buChar char="Ø"/>
              <a:defRPr/>
            </a:pPr>
            <a:r>
              <a:rPr lang="en-US" sz="1800" b="1" dirty="0">
                <a:effectLst/>
                <a:latin typeface="Arial" panose="020B0604020202020204" pitchFamily="34" charset="0"/>
                <a:ea typeface="Arial" panose="020B0604020202020204" pitchFamily="34" charset="0"/>
              </a:rPr>
              <a:t>B</a:t>
            </a:r>
            <a:r>
              <a:rPr lang="en-US" sz="1800" dirty="0">
                <a:effectLst/>
                <a:latin typeface="Arial" panose="020B0604020202020204" pitchFamily="34" charset="0"/>
                <a:ea typeface="Arial" panose="020B0604020202020204" pitchFamily="34" charset="0"/>
              </a:rPr>
              <a:t> - Ramping controlled by the Lakeshore ramping function. To</a:t>
            </a:r>
            <a:r>
              <a:rPr lang="en-US" sz="1800" dirty="0">
                <a:effectLst/>
                <a:latin typeface="Arial" panose="020B0604020202020204" pitchFamily="34" charset="0"/>
                <a:ea typeface="Arial" panose="020B0604020202020204" pitchFamily="34" charset="0"/>
                <a:cs typeface="Arial" panose="020B0604020202020204" pitchFamily="34" charset="0"/>
              </a:rPr>
              <a:t> be used only if implementation of a redundant control loop is not possible.</a:t>
            </a:r>
            <a:endParaRPr kumimoji="0" lang="en-US" sz="2100" i="0" strike="noStrike" kern="0" cap="none" spc="0" normalizeH="0" baseline="0" noProof="0" dirty="0">
              <a:ln>
                <a:noFill/>
              </a:ln>
              <a:solidFill>
                <a:srgbClr val="000000"/>
              </a:solidFill>
              <a:effectLst/>
              <a:uLnTx/>
              <a:uFillTx/>
              <a:latin typeface="Arial"/>
              <a:ea typeface="ＭＳ Ｐゴシック" charset="0"/>
              <a:cs typeface="+mn-cs"/>
            </a:endParaRPr>
          </a:p>
        </p:txBody>
      </p:sp>
    </p:spTree>
    <p:extLst>
      <p:ext uri="{BB962C8B-B14F-4D97-AF65-F5344CB8AC3E}">
        <p14:creationId xmlns:p14="http://schemas.microsoft.com/office/powerpoint/2010/main" val="6455064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570223" y="0"/>
            <a:ext cx="10600548" cy="1032170"/>
          </a:xfrm>
        </p:spPr>
        <p:txBody>
          <a:bodyPr anchor="ctr"/>
          <a:lstStyle/>
          <a:p>
            <a:pPr>
              <a:lnSpc>
                <a:spcPts val="3400"/>
              </a:lnSpc>
            </a:pPr>
            <a:r>
              <a:rPr lang="en-US" sz="2000" dirty="0"/>
              <a:t>Vacuum and Cryogenics Standard Components - ESO-046147 - v. 7</a:t>
            </a:r>
            <a:br>
              <a:rPr lang="en-US" sz="2400" dirty="0"/>
            </a:br>
            <a:r>
              <a:rPr lang="en-US" sz="2400" dirty="0"/>
              <a:t>Cryo-vacuum control systems – Safety 1 / 2</a:t>
            </a:r>
            <a:endParaRPr lang="en-GB" sz="2400"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err="1">
                <a:ln>
                  <a:noFill/>
                </a:ln>
                <a:solidFill>
                  <a:srgbClr val="000000"/>
                </a:solidFill>
                <a:effectLst/>
                <a:uLnTx/>
                <a:uFillTx/>
                <a:latin typeface="Arial"/>
                <a:ea typeface="+mn-ea"/>
                <a:cs typeface="+mn-cs"/>
              </a:rPr>
              <a:t>M.Accardo</a:t>
            </a:r>
            <a:r>
              <a:rPr kumimoji="0" lang="en-US" sz="900" b="0" i="0" u="none" strike="noStrike" kern="1200" cap="none" spc="0" normalizeH="0" baseline="0" noProof="0" dirty="0">
                <a:ln>
                  <a:noFill/>
                </a:ln>
                <a:solidFill>
                  <a:srgbClr val="000000"/>
                </a:solidFill>
                <a:effectLst/>
                <a:uLnTx/>
                <a:uFillTx/>
                <a:latin typeface="Arial"/>
                <a:ea typeface="+mn-ea"/>
                <a:cs typeface="+mn-cs"/>
              </a:rPr>
              <a:t>, November 25th - 28th, Instrument Control Systems 2024</a:t>
            </a:r>
            <a:endParaRPr kumimoji="0" lang="de-CH" sz="900" b="0" i="1" u="none" strike="noStrike" kern="1200" cap="none" spc="0" normalizeH="0" baseline="0" noProof="0" dirty="0">
              <a:ln>
                <a:noFill/>
              </a:ln>
              <a:solidFill>
                <a:srgbClr val="000000"/>
              </a:solidFill>
              <a:effectLst/>
              <a:uLnTx/>
              <a:uFillTx/>
              <a:latin typeface="Arial"/>
              <a:ea typeface="+mn-ea"/>
              <a:cs typeface="+mn-cs"/>
            </a:endParaRPr>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lumMod val="50000"/>
                  </a:prstClr>
                </a:solidFill>
                <a:effectLst/>
                <a:uLnTx/>
                <a:uFillTx/>
                <a:latin typeface="Arial"/>
                <a:ea typeface="+mn-ea"/>
                <a:cs typeface="+mn-cs"/>
              </a:rPr>
              <a:t>Data Classification: ESO PUBLIC</a:t>
            </a:r>
            <a:endParaRPr kumimoji="0" lang="en-GB" sz="900" b="0" i="0" u="none" strike="noStrike" kern="1200" cap="none" spc="0" normalizeH="0" baseline="0" noProof="0" dirty="0">
              <a:ln>
                <a:noFill/>
              </a:ln>
              <a:solidFill>
                <a:prstClr val="white">
                  <a:lumMod val="50000"/>
                </a:prstClr>
              </a:solidFill>
              <a:effectLst/>
              <a:uLnTx/>
              <a:uFillTx/>
              <a:latin typeface="Arial"/>
              <a:ea typeface="+mn-ea"/>
              <a:cs typeface="+mn-cs"/>
            </a:endParaRPr>
          </a:p>
        </p:txBody>
      </p:sp>
      <p:cxnSp>
        <p:nvCxnSpPr>
          <p:cNvPr id="12" name="Straight Connector 11">
            <a:extLst>
              <a:ext uri="{FF2B5EF4-FFF2-40B4-BE49-F238E27FC236}">
                <a16:creationId xmlns:a16="http://schemas.microsoft.com/office/drawing/2014/main" id="{89196462-D472-2F8D-E0FD-6A6E7A25942B}"/>
              </a:ext>
            </a:extLst>
          </p:cNvPr>
          <p:cNvCxnSpPr>
            <a:cxnSpLocks/>
          </p:cNvCxnSpPr>
          <p:nvPr userDrawn="1"/>
        </p:nvCxnSpPr>
        <p:spPr>
          <a:xfrm flipH="1" flipV="1">
            <a:off x="650449" y="1032170"/>
            <a:ext cx="10520322" cy="4"/>
          </a:xfrm>
          <a:prstGeom prst="line">
            <a:avLst/>
          </a:prstGeom>
          <a:ln>
            <a:solidFill>
              <a:srgbClr val="0077BE"/>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9276FD98-A0BB-0187-B206-1D313F527C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0800000">
            <a:off x="424812" y="941365"/>
            <a:ext cx="165100" cy="181610"/>
          </a:xfrm>
          <a:prstGeom prst="rect">
            <a:avLst/>
          </a:prstGeom>
        </p:spPr>
      </p:pic>
      <p:sp>
        <p:nvSpPr>
          <p:cNvPr id="60" name="Rectangle 59">
            <a:extLst>
              <a:ext uri="{FF2B5EF4-FFF2-40B4-BE49-F238E27FC236}">
                <a16:creationId xmlns:a16="http://schemas.microsoft.com/office/drawing/2014/main" id="{D07C5AAF-7BAB-C652-0321-F5DE0FE31A46}"/>
              </a:ext>
            </a:extLst>
          </p:cNvPr>
          <p:cNvSpPr/>
          <p:nvPr/>
        </p:nvSpPr>
        <p:spPr>
          <a:xfrm>
            <a:off x="784435" y="5515587"/>
            <a:ext cx="1825415" cy="2733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platzhalter 2">
            <a:extLst>
              <a:ext uri="{FF2B5EF4-FFF2-40B4-BE49-F238E27FC236}">
                <a16:creationId xmlns:a16="http://schemas.microsoft.com/office/drawing/2014/main" id="{6B6DBBFC-87C0-D1C5-88F8-C5060991D29F}"/>
              </a:ext>
            </a:extLst>
          </p:cNvPr>
          <p:cNvSpPr>
            <a:spLocks noGrp="1"/>
          </p:cNvSpPr>
          <p:nvPr>
            <p:ph type="body" sz="quarter" idx="13"/>
          </p:nvPr>
        </p:nvSpPr>
        <p:spPr>
          <a:xfrm>
            <a:off x="507066" y="1298212"/>
            <a:ext cx="10663705" cy="366138"/>
          </a:xfrm>
        </p:spPr>
        <p:txBody>
          <a:bodyPr/>
          <a:lstStyle/>
          <a:p>
            <a:pPr marL="243000" indent="-243000" fontAlgn="base">
              <a:lnSpc>
                <a:spcPct val="100000"/>
              </a:lnSpc>
              <a:spcBef>
                <a:spcPts val="900"/>
              </a:spcBef>
              <a:buClr>
                <a:srgbClr val="FF0000"/>
              </a:buClr>
              <a:buSzPct val="90000"/>
              <a:buBlip>
                <a:blip r:embed="rId4"/>
              </a:buBlip>
              <a:defRPr/>
            </a:pPr>
            <a:r>
              <a:rPr lang="en-US" sz="1600" dirty="0">
                <a:effectLst/>
                <a:latin typeface="Arial" panose="020B0604020202020204" pitchFamily="34" charset="0"/>
                <a:ea typeface="Arial" panose="020B0604020202020204" pitchFamily="34" charset="0"/>
              </a:rPr>
              <a:t>PLC shall monitor health status of Lakeshore Sensors and Heaters and trigger alarm / warning / automatic reaction, as appropriate.</a:t>
            </a:r>
          </a:p>
          <a:p>
            <a:pPr marL="243000" indent="-243000" fontAlgn="base">
              <a:lnSpc>
                <a:spcPct val="100000"/>
              </a:lnSpc>
              <a:spcBef>
                <a:spcPts val="900"/>
              </a:spcBef>
              <a:buClr>
                <a:srgbClr val="FF0000"/>
              </a:buClr>
              <a:buSzPct val="90000"/>
              <a:buBlip>
                <a:blip r:embed="rId4"/>
              </a:buBlip>
              <a:defRPr/>
            </a:pPr>
            <a:r>
              <a:rPr lang="en-US" sz="1600" dirty="0">
                <a:effectLst/>
                <a:latin typeface="Arial" panose="020B0604020202020204" pitchFamily="34" charset="0"/>
                <a:ea typeface="Arial" panose="020B0604020202020204" pitchFamily="34" charset="0"/>
              </a:rPr>
              <a:t>PLC shall monitor communication with Lakeshore and trigger an alarm in case of timeout / loss of communication.</a:t>
            </a:r>
          </a:p>
          <a:p>
            <a:pPr marL="243000" indent="-243000" fontAlgn="base">
              <a:lnSpc>
                <a:spcPct val="100000"/>
              </a:lnSpc>
              <a:spcBef>
                <a:spcPts val="900"/>
              </a:spcBef>
              <a:buClr>
                <a:srgbClr val="FF0000"/>
              </a:buClr>
              <a:buSzPct val="90000"/>
              <a:buBlip>
                <a:blip r:embed="rId4"/>
              </a:buBlip>
              <a:defRPr/>
            </a:pPr>
            <a:r>
              <a:rPr lang="en-US" sz="1600" dirty="0">
                <a:effectLst/>
                <a:latin typeface="Arial" panose="020B0604020202020204" pitchFamily="34" charset="0"/>
                <a:ea typeface="Arial" panose="020B0604020202020204" pitchFamily="34" charset="0"/>
              </a:rPr>
              <a:t>PLC shall only read values from the Lakeshore and not write. </a:t>
            </a:r>
            <a:r>
              <a:rPr lang="en-US" sz="1400" dirty="0">
                <a:latin typeface="Arial" panose="020B0604020202020204" pitchFamily="34" charset="0"/>
                <a:ea typeface="Arial" panose="020B0604020202020204" pitchFamily="34" charset="0"/>
              </a:rPr>
              <a:t>O</a:t>
            </a:r>
            <a:r>
              <a:rPr lang="en-US" sz="1400" dirty="0">
                <a:effectLst/>
                <a:latin typeface="Arial" panose="020B0604020202020204" pitchFamily="34" charset="0"/>
                <a:ea typeface="Arial" panose="020B0604020202020204" pitchFamily="34" charset="0"/>
              </a:rPr>
              <a:t>nly exception: ramping implementation </a:t>
            </a:r>
            <a:r>
              <a:rPr lang="en-US" sz="1400" b="1" dirty="0">
                <a:effectLst/>
                <a:latin typeface="Arial" panose="020B0604020202020204" pitchFamily="34" charset="0"/>
                <a:ea typeface="Arial" panose="020B0604020202020204" pitchFamily="34" charset="0"/>
              </a:rPr>
              <a:t>B</a:t>
            </a:r>
            <a:r>
              <a:rPr lang="en-US" sz="1400" dirty="0">
                <a:effectLst/>
                <a:latin typeface="Arial" panose="020B0604020202020204" pitchFamily="34" charset="0"/>
                <a:ea typeface="Arial" panose="020B0604020202020204" pitchFamily="34" charset="0"/>
              </a:rPr>
              <a:t> is in use.</a:t>
            </a:r>
            <a:endParaRPr lang="en-US" sz="2000" dirty="0">
              <a:effectLst/>
              <a:latin typeface="Arial" panose="020B0604020202020204" pitchFamily="34" charset="0"/>
              <a:ea typeface="Arial" panose="020B0604020202020204" pitchFamily="34" charset="0"/>
            </a:endParaRPr>
          </a:p>
          <a:p>
            <a:pPr marL="243000" indent="-243000" fontAlgn="base">
              <a:lnSpc>
                <a:spcPct val="100000"/>
              </a:lnSpc>
              <a:spcBef>
                <a:spcPts val="900"/>
              </a:spcBef>
              <a:buClr>
                <a:srgbClr val="FF0000"/>
              </a:buClr>
              <a:buSzPct val="90000"/>
              <a:buBlip>
                <a:blip r:embed="rId4"/>
              </a:buBlip>
              <a:defRPr/>
            </a:pPr>
            <a:r>
              <a:rPr lang="en-US" sz="1600" dirty="0">
                <a:effectLst/>
                <a:latin typeface="Arial" panose="020B0604020202020204" pitchFamily="34" charset="0"/>
                <a:ea typeface="Arial" panose="020B0604020202020204" pitchFamily="34" charset="0"/>
              </a:rPr>
              <a:t>Instrument control system shall monitor PLC health status.</a:t>
            </a:r>
          </a:p>
          <a:p>
            <a:pPr marL="243000" indent="-243000" fontAlgn="base">
              <a:lnSpc>
                <a:spcPct val="100000"/>
              </a:lnSpc>
              <a:spcBef>
                <a:spcPts val="900"/>
              </a:spcBef>
              <a:buClr>
                <a:srgbClr val="FF0000"/>
              </a:buClr>
              <a:buSzPct val="90000"/>
              <a:buBlip>
                <a:blip r:embed="rId4"/>
              </a:buBlip>
              <a:defRPr/>
            </a:pPr>
            <a:r>
              <a:rPr lang="en-US" sz="1600" dirty="0">
                <a:effectLst/>
                <a:latin typeface="Arial" panose="020B0604020202020204" pitchFamily="34" charset="0"/>
                <a:ea typeface="Arial" panose="020B0604020202020204" pitchFamily="34" charset="0"/>
              </a:rPr>
              <a:t>PLC shall perform plausibility checks on all sensors and heating resistors. For </a:t>
            </a:r>
            <a:r>
              <a:rPr lang="en-US" sz="1600" dirty="0">
                <a:latin typeface="Arial" panose="020B0604020202020204" pitchFamily="34" charset="0"/>
              </a:rPr>
              <a:t>example:</a:t>
            </a:r>
          </a:p>
          <a:p>
            <a:pPr marL="557213" marR="0" lvl="1" indent="-214313" algn="l" defTabSz="914400" rtl="0" eaLnBrk="1" fontAlgn="base" latinLnBrk="0" hangingPunct="1">
              <a:lnSpc>
                <a:spcPct val="100000"/>
              </a:lnSpc>
              <a:spcBef>
                <a:spcPts val="450"/>
              </a:spcBef>
              <a:spcAft>
                <a:spcPts val="0"/>
              </a:spcAft>
              <a:buClr>
                <a:srgbClr val="3A6CB4"/>
              </a:buClr>
              <a:buSzTx/>
              <a:buFont typeface="Wingdings" charset="0"/>
              <a:buChar char="Ø"/>
              <a:tabLst/>
              <a:defRPr/>
            </a:pPr>
            <a:r>
              <a:rPr lang="en-US" sz="1600" dirty="0">
                <a:effectLst/>
                <a:latin typeface="Arial" panose="020B0604020202020204" pitchFamily="34" charset="0"/>
                <a:ea typeface="Arial" panose="020B0604020202020204" pitchFamily="34" charset="0"/>
              </a:rPr>
              <a:t>Is the sensor value reasonable in the sequence of the system?</a:t>
            </a:r>
          </a:p>
          <a:p>
            <a:pPr marL="557213" marR="0" lvl="1" indent="-214313" algn="l" defTabSz="914400" rtl="0" eaLnBrk="1" fontAlgn="base" latinLnBrk="0" hangingPunct="1">
              <a:lnSpc>
                <a:spcPct val="100000"/>
              </a:lnSpc>
              <a:spcBef>
                <a:spcPts val="450"/>
              </a:spcBef>
              <a:spcAft>
                <a:spcPts val="0"/>
              </a:spcAft>
              <a:buClr>
                <a:srgbClr val="3A6CB4"/>
              </a:buClr>
              <a:buSzTx/>
              <a:buFont typeface="Wingdings" charset="0"/>
              <a:buChar char="Ø"/>
              <a:tabLst/>
              <a:defRPr/>
            </a:pPr>
            <a:r>
              <a:rPr lang="en-US" sz="1600" dirty="0">
                <a:effectLst/>
                <a:latin typeface="Arial" panose="020B0604020202020204" pitchFamily="34" charset="0"/>
                <a:ea typeface="Arial" panose="020B0604020202020204" pitchFamily="34" charset="0"/>
              </a:rPr>
              <a:t>Is the resistance in range?</a:t>
            </a:r>
          </a:p>
          <a:p>
            <a:pPr marL="557213" marR="0" lvl="1" indent="-214313" algn="l" defTabSz="914400" rtl="0" eaLnBrk="1" fontAlgn="base" latinLnBrk="0" hangingPunct="1">
              <a:lnSpc>
                <a:spcPct val="100000"/>
              </a:lnSpc>
              <a:spcBef>
                <a:spcPts val="450"/>
              </a:spcBef>
              <a:spcAft>
                <a:spcPts val="0"/>
              </a:spcAft>
              <a:buClr>
                <a:srgbClr val="3A6CB4"/>
              </a:buClr>
              <a:buSzTx/>
              <a:buFont typeface="Wingdings" charset="0"/>
              <a:buChar char="Ø"/>
              <a:tabLst/>
              <a:defRPr/>
            </a:pPr>
            <a:r>
              <a:rPr lang="en-US" sz="1600" dirty="0">
                <a:effectLst/>
                <a:latin typeface="Arial" panose="020B0604020202020204" pitchFamily="34" charset="0"/>
                <a:ea typeface="Arial" panose="020B0604020202020204" pitchFamily="34" charset="0"/>
              </a:rPr>
              <a:t>Is the rate of the sensor possible during warm-up and cool-down?</a:t>
            </a:r>
          </a:p>
          <a:p>
            <a:pPr marL="557213" marR="0" lvl="1" indent="-214313" algn="l" defTabSz="914400" rtl="0" eaLnBrk="1" fontAlgn="base" latinLnBrk="0" hangingPunct="1">
              <a:lnSpc>
                <a:spcPct val="100000"/>
              </a:lnSpc>
              <a:spcBef>
                <a:spcPts val="450"/>
              </a:spcBef>
              <a:spcAft>
                <a:spcPts val="0"/>
              </a:spcAft>
              <a:buClr>
                <a:srgbClr val="3A6CB4"/>
              </a:buClr>
              <a:buSzTx/>
              <a:buFont typeface="Wingdings" charset="0"/>
              <a:buChar char="Ø"/>
              <a:tabLst/>
              <a:defRPr/>
            </a:pPr>
            <a:r>
              <a:rPr lang="en-US" sz="1600" dirty="0">
                <a:effectLst/>
                <a:latin typeface="Arial" panose="020B0604020202020204" pitchFamily="34" charset="0"/>
                <a:ea typeface="Arial" panose="020B0604020202020204" pitchFamily="34" charset="0"/>
              </a:rPr>
              <a:t>Is the value difference to another sensor reasonable?</a:t>
            </a:r>
          </a:p>
          <a:p>
            <a:pPr marL="557213" marR="0" lvl="1" indent="-214313" algn="l" defTabSz="914400" rtl="0" eaLnBrk="1" fontAlgn="base" latinLnBrk="0" hangingPunct="1">
              <a:lnSpc>
                <a:spcPct val="100000"/>
              </a:lnSpc>
              <a:spcBef>
                <a:spcPts val="450"/>
              </a:spcBef>
              <a:spcAft>
                <a:spcPts val="0"/>
              </a:spcAft>
              <a:buClr>
                <a:srgbClr val="3A6CB4"/>
              </a:buClr>
              <a:buSzTx/>
              <a:buFont typeface="Wingdings" charset="0"/>
              <a:buChar char="Ø"/>
              <a:tabLst/>
              <a:defRPr/>
            </a:pPr>
            <a:r>
              <a:rPr lang="en-US" sz="1600" dirty="0">
                <a:effectLst/>
                <a:latin typeface="Arial" panose="020B0604020202020204" pitchFamily="34" charset="0"/>
                <a:ea typeface="Arial" panose="020B0604020202020204" pitchFamily="34" charset="0"/>
              </a:rPr>
              <a:t>Does the sensor react reasonably to a heating change? See the voting system.</a:t>
            </a:r>
          </a:p>
          <a:p>
            <a:pPr marL="243000" indent="-243000" fontAlgn="base">
              <a:lnSpc>
                <a:spcPct val="100000"/>
              </a:lnSpc>
              <a:spcBef>
                <a:spcPts val="900"/>
              </a:spcBef>
              <a:buClr>
                <a:srgbClr val="FF0000"/>
              </a:buClr>
              <a:buSzPct val="90000"/>
              <a:buBlip>
                <a:blip r:embed="rId4"/>
              </a:buBlip>
              <a:defRPr/>
            </a:pPr>
            <a:r>
              <a:rPr lang="en-US" sz="1600" dirty="0">
                <a:effectLst/>
                <a:latin typeface="Arial" panose="020B0604020202020204" pitchFamily="34" charset="0"/>
                <a:ea typeface="Arial" panose="020B0604020202020204" pitchFamily="34" charset="0"/>
              </a:rPr>
              <a:t>A visualization of active interlocks shall be given on the PLC panel.</a:t>
            </a:r>
          </a:p>
          <a:p>
            <a:pPr marL="243000" indent="-243000" fontAlgn="base">
              <a:lnSpc>
                <a:spcPct val="100000"/>
              </a:lnSpc>
              <a:spcBef>
                <a:spcPts val="900"/>
              </a:spcBef>
              <a:buClr>
                <a:srgbClr val="FF0000"/>
              </a:buClr>
              <a:buSzPct val="90000"/>
              <a:buBlip>
                <a:blip r:embed="rId4"/>
              </a:buBlip>
              <a:defRPr/>
            </a:pPr>
            <a:r>
              <a:rPr lang="en-US" sz="1600" dirty="0">
                <a:latin typeface="Arial" panose="020B0604020202020204" pitchFamily="34" charset="0"/>
              </a:rPr>
              <a:t>An engineering mode shall be implemented to allow the operator to change the status of all functions and to set simulated values for each sensor. This functionality is needed during the AIV phase and for debugging. This mode shall be password protected.</a:t>
            </a:r>
            <a:endParaRPr lang="en-GB" sz="1600" dirty="0">
              <a:latin typeface="Arial" panose="020B0604020202020204" pitchFamily="34" charset="0"/>
            </a:endParaRPr>
          </a:p>
          <a:p>
            <a:pPr marL="243000" indent="-243000" fontAlgn="base">
              <a:lnSpc>
                <a:spcPct val="100000"/>
              </a:lnSpc>
              <a:spcBef>
                <a:spcPts val="900"/>
              </a:spcBef>
              <a:buClr>
                <a:srgbClr val="FF0000"/>
              </a:buClr>
              <a:buSzPct val="90000"/>
              <a:buBlip>
                <a:blip r:embed="rId4"/>
              </a:buBlip>
              <a:defRPr/>
            </a:pPr>
            <a:endParaRPr kumimoji="0" lang="en-US" sz="2100" i="0" strike="noStrike" kern="0" cap="none" spc="0" normalizeH="0" baseline="0" noProof="0" dirty="0">
              <a:ln>
                <a:noFill/>
              </a:ln>
              <a:solidFill>
                <a:srgbClr val="000000"/>
              </a:solidFill>
              <a:effectLst/>
              <a:uLnTx/>
              <a:uFillTx/>
              <a:latin typeface="Arial"/>
              <a:ea typeface="ＭＳ Ｐゴシック" charset="0"/>
              <a:cs typeface="+mn-cs"/>
            </a:endParaRPr>
          </a:p>
        </p:txBody>
      </p:sp>
    </p:spTree>
    <p:extLst>
      <p:ext uri="{BB962C8B-B14F-4D97-AF65-F5344CB8AC3E}">
        <p14:creationId xmlns:p14="http://schemas.microsoft.com/office/powerpoint/2010/main" val="27439806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570223" y="0"/>
            <a:ext cx="10600548" cy="1032170"/>
          </a:xfrm>
        </p:spPr>
        <p:txBody>
          <a:bodyPr anchor="ctr"/>
          <a:lstStyle/>
          <a:p>
            <a:pPr>
              <a:lnSpc>
                <a:spcPts val="3400"/>
              </a:lnSpc>
            </a:pPr>
            <a:r>
              <a:rPr lang="en-US" sz="2000" dirty="0"/>
              <a:t>Vacuum and Cryogenics Standard Components - ESO-046147 - v. 7</a:t>
            </a:r>
            <a:br>
              <a:rPr lang="en-US" sz="2400" dirty="0"/>
            </a:br>
            <a:r>
              <a:rPr lang="en-US" sz="2400" dirty="0"/>
              <a:t>Cryo-vacuum control systems – Safety 2 / 2</a:t>
            </a:r>
            <a:endParaRPr lang="en-GB" sz="2400"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err="1">
                <a:ln>
                  <a:noFill/>
                </a:ln>
                <a:solidFill>
                  <a:srgbClr val="000000"/>
                </a:solidFill>
                <a:effectLst/>
                <a:uLnTx/>
                <a:uFillTx/>
                <a:latin typeface="Arial"/>
                <a:ea typeface="+mn-ea"/>
                <a:cs typeface="+mn-cs"/>
              </a:rPr>
              <a:t>M.Accardo</a:t>
            </a:r>
            <a:r>
              <a:rPr kumimoji="0" lang="en-US" sz="900" b="0" i="0" u="none" strike="noStrike" kern="1200" cap="none" spc="0" normalizeH="0" baseline="0" noProof="0" dirty="0">
                <a:ln>
                  <a:noFill/>
                </a:ln>
                <a:solidFill>
                  <a:srgbClr val="000000"/>
                </a:solidFill>
                <a:effectLst/>
                <a:uLnTx/>
                <a:uFillTx/>
                <a:latin typeface="Arial"/>
                <a:ea typeface="+mn-ea"/>
                <a:cs typeface="+mn-cs"/>
              </a:rPr>
              <a:t>, November 25th - 28th, Instrument Control Systems 2024</a:t>
            </a:r>
            <a:endParaRPr kumimoji="0" lang="de-CH" sz="900" b="0" i="1" u="none" strike="noStrike" kern="1200" cap="none" spc="0" normalizeH="0" baseline="0" noProof="0" dirty="0">
              <a:ln>
                <a:noFill/>
              </a:ln>
              <a:solidFill>
                <a:srgbClr val="000000"/>
              </a:solidFill>
              <a:effectLst/>
              <a:uLnTx/>
              <a:uFillTx/>
              <a:latin typeface="Arial"/>
              <a:ea typeface="+mn-ea"/>
              <a:cs typeface="+mn-cs"/>
            </a:endParaRPr>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lumMod val="50000"/>
                  </a:prstClr>
                </a:solidFill>
                <a:effectLst/>
                <a:uLnTx/>
                <a:uFillTx/>
                <a:latin typeface="Arial"/>
                <a:ea typeface="+mn-ea"/>
                <a:cs typeface="+mn-cs"/>
              </a:rPr>
              <a:t>Data Classification: ESO PUBLIC</a:t>
            </a:r>
            <a:endParaRPr kumimoji="0" lang="en-GB" sz="900" b="0" i="0" u="none" strike="noStrike" kern="1200" cap="none" spc="0" normalizeH="0" baseline="0" noProof="0" dirty="0">
              <a:ln>
                <a:noFill/>
              </a:ln>
              <a:solidFill>
                <a:prstClr val="white">
                  <a:lumMod val="50000"/>
                </a:prstClr>
              </a:solidFill>
              <a:effectLst/>
              <a:uLnTx/>
              <a:uFillTx/>
              <a:latin typeface="Arial"/>
              <a:ea typeface="+mn-ea"/>
              <a:cs typeface="+mn-cs"/>
            </a:endParaRPr>
          </a:p>
        </p:txBody>
      </p:sp>
      <p:cxnSp>
        <p:nvCxnSpPr>
          <p:cNvPr id="12" name="Straight Connector 11">
            <a:extLst>
              <a:ext uri="{FF2B5EF4-FFF2-40B4-BE49-F238E27FC236}">
                <a16:creationId xmlns:a16="http://schemas.microsoft.com/office/drawing/2014/main" id="{89196462-D472-2F8D-E0FD-6A6E7A25942B}"/>
              </a:ext>
            </a:extLst>
          </p:cNvPr>
          <p:cNvCxnSpPr>
            <a:cxnSpLocks/>
          </p:cNvCxnSpPr>
          <p:nvPr userDrawn="1"/>
        </p:nvCxnSpPr>
        <p:spPr>
          <a:xfrm flipH="1" flipV="1">
            <a:off x="650449" y="1032170"/>
            <a:ext cx="10520322" cy="4"/>
          </a:xfrm>
          <a:prstGeom prst="line">
            <a:avLst/>
          </a:prstGeom>
          <a:ln>
            <a:solidFill>
              <a:srgbClr val="0077BE"/>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9276FD98-A0BB-0187-B206-1D313F527C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0800000">
            <a:off x="424812" y="941365"/>
            <a:ext cx="165100" cy="181610"/>
          </a:xfrm>
          <a:prstGeom prst="rect">
            <a:avLst/>
          </a:prstGeom>
        </p:spPr>
      </p:pic>
      <p:sp>
        <p:nvSpPr>
          <p:cNvPr id="60" name="Rectangle 59">
            <a:extLst>
              <a:ext uri="{FF2B5EF4-FFF2-40B4-BE49-F238E27FC236}">
                <a16:creationId xmlns:a16="http://schemas.microsoft.com/office/drawing/2014/main" id="{D07C5AAF-7BAB-C652-0321-F5DE0FE31A46}"/>
              </a:ext>
            </a:extLst>
          </p:cNvPr>
          <p:cNvSpPr/>
          <p:nvPr/>
        </p:nvSpPr>
        <p:spPr>
          <a:xfrm>
            <a:off x="784435" y="5515587"/>
            <a:ext cx="1825415" cy="2733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platzhalter 2">
            <a:extLst>
              <a:ext uri="{FF2B5EF4-FFF2-40B4-BE49-F238E27FC236}">
                <a16:creationId xmlns:a16="http://schemas.microsoft.com/office/drawing/2014/main" id="{6B6DBBFC-87C0-D1C5-88F8-C5060991D29F}"/>
              </a:ext>
            </a:extLst>
          </p:cNvPr>
          <p:cNvSpPr>
            <a:spLocks noGrp="1"/>
          </p:cNvSpPr>
          <p:nvPr>
            <p:ph type="body" sz="quarter" idx="13"/>
          </p:nvPr>
        </p:nvSpPr>
        <p:spPr>
          <a:xfrm>
            <a:off x="507066" y="1298212"/>
            <a:ext cx="10663705" cy="366138"/>
          </a:xfrm>
        </p:spPr>
        <p:txBody>
          <a:bodyPr/>
          <a:lstStyle/>
          <a:p>
            <a:pPr marL="243000" indent="-243000" fontAlgn="base">
              <a:lnSpc>
                <a:spcPct val="100000"/>
              </a:lnSpc>
              <a:spcBef>
                <a:spcPts val="900"/>
              </a:spcBef>
              <a:buClr>
                <a:srgbClr val="FF0000"/>
              </a:buClr>
              <a:buSzPct val="90000"/>
              <a:buBlip>
                <a:blip r:embed="rId4"/>
              </a:buBlip>
              <a:defRPr/>
            </a:pPr>
            <a:r>
              <a:rPr lang="en-US" sz="1600" dirty="0">
                <a:effectLst/>
                <a:latin typeface="Arial" panose="020B0604020202020204" pitchFamily="34" charset="0"/>
                <a:ea typeface="Arial" panose="020B0604020202020204" pitchFamily="34" charset="0"/>
              </a:rPr>
              <a:t>To protect the individual warm-up control loops against overheating, thermal switches (see chapter 4.2) shall be installed on the cold structure in a representative position. In addition, the power supply of each warm-up loop shall not be over dimensioned in terms of power.</a:t>
            </a:r>
          </a:p>
          <a:p>
            <a:pPr marL="243000" indent="-243000" fontAlgn="base">
              <a:lnSpc>
                <a:spcPct val="100000"/>
              </a:lnSpc>
              <a:spcBef>
                <a:spcPts val="900"/>
              </a:spcBef>
              <a:buClr>
                <a:srgbClr val="FF0000"/>
              </a:buClr>
              <a:buSzPct val="90000"/>
              <a:buBlip>
                <a:blip r:embed="rId4"/>
              </a:buBlip>
              <a:defRPr/>
            </a:pPr>
            <a:r>
              <a:rPr lang="en-US" sz="1600" dirty="0">
                <a:effectLst/>
                <a:latin typeface="Arial" panose="020B0604020202020204" pitchFamily="34" charset="0"/>
                <a:ea typeface="Arial" panose="020B0604020202020204" pitchFamily="34" charset="0"/>
              </a:rPr>
              <a:t>To protect </a:t>
            </a:r>
            <a:r>
              <a:rPr lang="en-US" sz="1600" dirty="0" err="1">
                <a:effectLst/>
                <a:latin typeface="Arial" panose="020B0604020202020204" pitchFamily="34" charset="0"/>
                <a:ea typeface="Arial" panose="020B0604020202020204" pitchFamily="34" charset="0"/>
              </a:rPr>
              <a:t>cryo</a:t>
            </a:r>
            <a:r>
              <a:rPr lang="en-US" sz="1600" dirty="0">
                <a:effectLst/>
                <a:latin typeface="Arial" panose="020B0604020202020204" pitchFamily="34" charset="0"/>
                <a:ea typeface="Arial" panose="020B0604020202020204" pitchFamily="34" charset="0"/>
              </a:rPr>
              <a:t> parts from damage through short circuits (i.e., caused by loose wires resulting from self-desoldering) all circuits shall have appropriate overcurrent protections.</a:t>
            </a:r>
          </a:p>
          <a:p>
            <a:pPr marL="243000" indent="-243000" fontAlgn="base">
              <a:lnSpc>
                <a:spcPct val="100000"/>
              </a:lnSpc>
              <a:spcBef>
                <a:spcPts val="900"/>
              </a:spcBef>
              <a:buClr>
                <a:srgbClr val="FF0000"/>
              </a:buClr>
              <a:buSzPct val="90000"/>
              <a:buBlip>
                <a:blip r:embed="rId4"/>
              </a:buBlip>
              <a:defRPr/>
            </a:pPr>
            <a:r>
              <a:rPr lang="en-US" sz="1600" dirty="0">
                <a:effectLst/>
                <a:latin typeface="Arial" panose="020B0604020202020204" pitchFamily="34" charset="0"/>
                <a:ea typeface="Arial" panose="020B0604020202020204" pitchFamily="34" charset="0"/>
              </a:rPr>
              <a:t>The current through heating resistors shall be monitored constantly, (i.e., 0.1Hz). Also, the voltage across heating resistors shall be measured, in case it is not constant.</a:t>
            </a:r>
          </a:p>
          <a:p>
            <a:pPr marL="243000" indent="-243000" fontAlgn="base">
              <a:lnSpc>
                <a:spcPct val="100000"/>
              </a:lnSpc>
              <a:spcBef>
                <a:spcPts val="900"/>
              </a:spcBef>
              <a:buClr>
                <a:srgbClr val="FF0000"/>
              </a:buClr>
              <a:buSzPct val="90000"/>
              <a:buBlip>
                <a:blip r:embed="rId4"/>
              </a:buBlip>
              <a:defRPr/>
            </a:pPr>
            <a:r>
              <a:rPr lang="en-US" sz="1600" dirty="0">
                <a:effectLst/>
                <a:latin typeface="Arial" panose="020B0604020202020204" pitchFamily="34" charset="0"/>
                <a:ea typeface="Arial" panose="020B0604020202020204" pitchFamily="34" charset="0"/>
              </a:rPr>
              <a:t>The system shall calculate on request the resistance of the heater resistors to check for faults.</a:t>
            </a:r>
          </a:p>
          <a:p>
            <a:pPr marL="243000" indent="-243000" fontAlgn="base">
              <a:lnSpc>
                <a:spcPct val="100000"/>
              </a:lnSpc>
              <a:spcBef>
                <a:spcPts val="900"/>
              </a:spcBef>
              <a:buClr>
                <a:srgbClr val="FF0000"/>
              </a:buClr>
              <a:buSzPct val="90000"/>
              <a:buBlip>
                <a:blip r:embed="rId4"/>
              </a:buBlip>
              <a:defRPr/>
            </a:pPr>
            <a:r>
              <a:rPr lang="en-US" sz="1600" dirty="0">
                <a:effectLst/>
                <a:latin typeface="Arial" panose="020B0604020202020204" pitchFamily="34" charset="0"/>
                <a:ea typeface="Arial" panose="020B0604020202020204" pitchFamily="34" charset="0"/>
              </a:rPr>
              <a:t>The monitoring shall be used for sanity cross checks to detect faults early.</a:t>
            </a:r>
            <a:endParaRPr kumimoji="0" lang="en-US" sz="2100" i="0" strike="noStrike" kern="0" cap="none" spc="0" normalizeH="0" baseline="0" noProof="0" dirty="0">
              <a:ln>
                <a:noFill/>
              </a:ln>
              <a:solidFill>
                <a:srgbClr val="000000"/>
              </a:solidFill>
              <a:effectLst/>
              <a:uLnTx/>
              <a:uFillTx/>
              <a:latin typeface="Arial"/>
              <a:ea typeface="ＭＳ Ｐゴシック" charset="0"/>
              <a:cs typeface="+mn-cs"/>
            </a:endParaRPr>
          </a:p>
        </p:txBody>
      </p:sp>
    </p:spTree>
    <p:extLst>
      <p:ext uri="{BB962C8B-B14F-4D97-AF65-F5344CB8AC3E}">
        <p14:creationId xmlns:p14="http://schemas.microsoft.com/office/powerpoint/2010/main" val="23991721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570223" y="0"/>
            <a:ext cx="10600548" cy="1032170"/>
          </a:xfrm>
        </p:spPr>
        <p:txBody>
          <a:bodyPr anchor="ctr"/>
          <a:lstStyle/>
          <a:p>
            <a:pPr>
              <a:lnSpc>
                <a:spcPts val="3400"/>
              </a:lnSpc>
            </a:pPr>
            <a:r>
              <a:rPr lang="en-US" sz="2000" dirty="0"/>
              <a:t>Vacuum and Cryogenics Standard Components - ESO-046147 - v. 7</a:t>
            </a:r>
            <a:br>
              <a:rPr lang="en-US" sz="2400" dirty="0"/>
            </a:br>
            <a:r>
              <a:rPr lang="en-US" sz="2400" dirty="0"/>
              <a:t>Cryo-vacuum control systems – PLC sequences</a:t>
            </a:r>
            <a:endParaRPr lang="en-GB" sz="2400"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err="1">
                <a:ln>
                  <a:noFill/>
                </a:ln>
                <a:solidFill>
                  <a:srgbClr val="000000"/>
                </a:solidFill>
                <a:effectLst/>
                <a:uLnTx/>
                <a:uFillTx/>
                <a:latin typeface="Arial"/>
                <a:ea typeface="+mn-ea"/>
                <a:cs typeface="+mn-cs"/>
              </a:rPr>
              <a:t>M.Accardo</a:t>
            </a:r>
            <a:r>
              <a:rPr kumimoji="0" lang="en-US" sz="900" b="0" i="0" u="none" strike="noStrike" kern="1200" cap="none" spc="0" normalizeH="0" baseline="0" noProof="0" dirty="0">
                <a:ln>
                  <a:noFill/>
                </a:ln>
                <a:solidFill>
                  <a:srgbClr val="000000"/>
                </a:solidFill>
                <a:effectLst/>
                <a:uLnTx/>
                <a:uFillTx/>
                <a:latin typeface="Arial"/>
                <a:ea typeface="+mn-ea"/>
                <a:cs typeface="+mn-cs"/>
              </a:rPr>
              <a:t>, November 25th - 28th, Instrument Control Systems 2024</a:t>
            </a:r>
            <a:endParaRPr kumimoji="0" lang="de-CH" sz="900" b="0" i="1" u="none" strike="noStrike" kern="1200" cap="none" spc="0" normalizeH="0" baseline="0" noProof="0" dirty="0">
              <a:ln>
                <a:noFill/>
              </a:ln>
              <a:solidFill>
                <a:srgbClr val="000000"/>
              </a:solidFill>
              <a:effectLst/>
              <a:uLnTx/>
              <a:uFillTx/>
              <a:latin typeface="Arial"/>
              <a:ea typeface="+mn-ea"/>
              <a:cs typeface="+mn-cs"/>
            </a:endParaRPr>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lumMod val="50000"/>
                  </a:prstClr>
                </a:solidFill>
                <a:effectLst/>
                <a:uLnTx/>
                <a:uFillTx/>
                <a:latin typeface="Arial"/>
                <a:ea typeface="+mn-ea"/>
                <a:cs typeface="+mn-cs"/>
              </a:rPr>
              <a:t>Data Classification: ESO PUBLIC</a:t>
            </a:r>
            <a:endParaRPr kumimoji="0" lang="en-GB" sz="900" b="0" i="0" u="none" strike="noStrike" kern="1200" cap="none" spc="0" normalizeH="0" baseline="0" noProof="0" dirty="0">
              <a:ln>
                <a:noFill/>
              </a:ln>
              <a:solidFill>
                <a:prstClr val="white">
                  <a:lumMod val="50000"/>
                </a:prstClr>
              </a:solidFill>
              <a:effectLst/>
              <a:uLnTx/>
              <a:uFillTx/>
              <a:latin typeface="Arial"/>
              <a:ea typeface="+mn-ea"/>
              <a:cs typeface="+mn-cs"/>
            </a:endParaRPr>
          </a:p>
        </p:txBody>
      </p:sp>
      <p:cxnSp>
        <p:nvCxnSpPr>
          <p:cNvPr id="12" name="Straight Connector 11">
            <a:extLst>
              <a:ext uri="{FF2B5EF4-FFF2-40B4-BE49-F238E27FC236}">
                <a16:creationId xmlns:a16="http://schemas.microsoft.com/office/drawing/2014/main" id="{89196462-D472-2F8D-E0FD-6A6E7A25942B}"/>
              </a:ext>
            </a:extLst>
          </p:cNvPr>
          <p:cNvCxnSpPr>
            <a:cxnSpLocks/>
          </p:cNvCxnSpPr>
          <p:nvPr userDrawn="1"/>
        </p:nvCxnSpPr>
        <p:spPr>
          <a:xfrm flipH="1" flipV="1">
            <a:off x="650449" y="1032170"/>
            <a:ext cx="10520322" cy="4"/>
          </a:xfrm>
          <a:prstGeom prst="line">
            <a:avLst/>
          </a:prstGeom>
          <a:ln>
            <a:solidFill>
              <a:srgbClr val="0077BE"/>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9276FD98-A0BB-0187-B206-1D313F527C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0800000">
            <a:off x="424812" y="941365"/>
            <a:ext cx="165100" cy="181610"/>
          </a:xfrm>
          <a:prstGeom prst="rect">
            <a:avLst/>
          </a:prstGeom>
        </p:spPr>
      </p:pic>
      <p:sp>
        <p:nvSpPr>
          <p:cNvPr id="60" name="Rectangle 59">
            <a:extLst>
              <a:ext uri="{FF2B5EF4-FFF2-40B4-BE49-F238E27FC236}">
                <a16:creationId xmlns:a16="http://schemas.microsoft.com/office/drawing/2014/main" id="{D07C5AAF-7BAB-C652-0321-F5DE0FE31A46}"/>
              </a:ext>
            </a:extLst>
          </p:cNvPr>
          <p:cNvSpPr/>
          <p:nvPr/>
        </p:nvSpPr>
        <p:spPr>
          <a:xfrm>
            <a:off x="784435" y="5515587"/>
            <a:ext cx="1825415" cy="2733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platzhalter 2">
            <a:extLst>
              <a:ext uri="{FF2B5EF4-FFF2-40B4-BE49-F238E27FC236}">
                <a16:creationId xmlns:a16="http://schemas.microsoft.com/office/drawing/2014/main" id="{6B6DBBFC-87C0-D1C5-88F8-C5060991D29F}"/>
              </a:ext>
            </a:extLst>
          </p:cNvPr>
          <p:cNvSpPr>
            <a:spLocks noGrp="1"/>
          </p:cNvSpPr>
          <p:nvPr>
            <p:ph type="body" sz="quarter" idx="13"/>
          </p:nvPr>
        </p:nvSpPr>
        <p:spPr>
          <a:xfrm>
            <a:off x="507066" y="1298212"/>
            <a:ext cx="10663705" cy="366138"/>
          </a:xfrm>
        </p:spPr>
        <p:txBody>
          <a:bodyPr/>
          <a:lstStyle/>
          <a:p>
            <a:pPr marL="243000" indent="-243000" fontAlgn="base">
              <a:lnSpc>
                <a:spcPct val="100000"/>
              </a:lnSpc>
              <a:spcBef>
                <a:spcPts val="900"/>
              </a:spcBef>
              <a:buClr>
                <a:srgbClr val="FF0000"/>
              </a:buClr>
              <a:buSzPct val="90000"/>
              <a:buBlip>
                <a:blip r:embed="rId4"/>
              </a:buBlip>
              <a:defRPr/>
            </a:pPr>
            <a:r>
              <a:rPr lang="en-US" sz="1600" dirty="0">
                <a:effectLst/>
                <a:latin typeface="Arial" panose="020B0604020202020204" pitchFamily="34" charset="0"/>
                <a:ea typeface="Arial" panose="020B0604020202020204" pitchFamily="34" charset="0"/>
              </a:rPr>
              <a:t>The following PLC sequences shall be implemented as required:</a:t>
            </a:r>
            <a:endParaRPr lang="en-US" sz="1600" dirty="0">
              <a:latin typeface="Arial" panose="020B0604020202020204" pitchFamily="34" charset="0"/>
            </a:endParaRPr>
          </a:p>
          <a:p>
            <a:pPr marL="557213" marR="0" lvl="1" indent="-214313" algn="l" defTabSz="914400" rtl="0" eaLnBrk="1" fontAlgn="base" latinLnBrk="0" hangingPunct="1">
              <a:lnSpc>
                <a:spcPct val="100000"/>
              </a:lnSpc>
              <a:spcBef>
                <a:spcPts val="450"/>
              </a:spcBef>
              <a:spcAft>
                <a:spcPts val="0"/>
              </a:spcAft>
              <a:buClr>
                <a:srgbClr val="3A6CB4"/>
              </a:buClr>
              <a:buSzTx/>
              <a:buFont typeface="Wingdings" charset="0"/>
              <a:buChar char="Ø"/>
              <a:tabLst/>
              <a:defRPr/>
            </a:pPr>
            <a:r>
              <a:rPr lang="en-US" sz="1600" dirty="0">
                <a:effectLst/>
                <a:latin typeface="Arial" panose="020B0604020202020204" pitchFamily="34" charset="0"/>
                <a:ea typeface="Arial" panose="020B0604020202020204" pitchFamily="34" charset="0"/>
              </a:rPr>
              <a:t>Evacuation</a:t>
            </a:r>
          </a:p>
          <a:p>
            <a:pPr marL="557213" lvl="1" indent="-214313" fontAlgn="base">
              <a:lnSpc>
                <a:spcPct val="100000"/>
              </a:lnSpc>
              <a:spcBef>
                <a:spcPts val="450"/>
              </a:spcBef>
              <a:buClr>
                <a:srgbClr val="3A6CB4"/>
              </a:buClr>
              <a:buFont typeface="Wingdings" charset="0"/>
              <a:buChar char="Ø"/>
              <a:defRPr/>
            </a:pPr>
            <a:r>
              <a:rPr lang="en-US" sz="1600" dirty="0">
                <a:effectLst/>
                <a:latin typeface="Arial" panose="020B0604020202020204" pitchFamily="34" charset="0"/>
                <a:ea typeface="Arial" panose="020B0604020202020204" pitchFamily="34" charset="0"/>
              </a:rPr>
              <a:t>cool-down (if needed including pre-cooling)</a:t>
            </a:r>
          </a:p>
          <a:p>
            <a:pPr marL="557213" lvl="1" indent="-214313" fontAlgn="base">
              <a:lnSpc>
                <a:spcPct val="100000"/>
              </a:lnSpc>
              <a:spcBef>
                <a:spcPts val="450"/>
              </a:spcBef>
              <a:buClr>
                <a:srgbClr val="3A6CB4"/>
              </a:buClr>
              <a:buFont typeface="Wingdings" charset="0"/>
              <a:buChar char="Ø"/>
              <a:defRPr/>
            </a:pPr>
            <a:r>
              <a:rPr lang="en-US" sz="1600" dirty="0">
                <a:effectLst/>
                <a:latin typeface="Arial" panose="020B0604020202020204" pitchFamily="34" charset="0"/>
                <a:ea typeface="Arial" panose="020B0604020202020204" pitchFamily="34" charset="0"/>
              </a:rPr>
              <a:t>sorption-pump regeneration</a:t>
            </a:r>
          </a:p>
          <a:p>
            <a:pPr marL="557213" lvl="1" indent="-214313" fontAlgn="base">
              <a:lnSpc>
                <a:spcPct val="100000"/>
              </a:lnSpc>
              <a:spcBef>
                <a:spcPts val="450"/>
              </a:spcBef>
              <a:buClr>
                <a:srgbClr val="3A6CB4"/>
              </a:buClr>
              <a:buFont typeface="Wingdings" charset="0"/>
              <a:buChar char="Ø"/>
              <a:defRPr/>
            </a:pPr>
            <a:r>
              <a:rPr lang="en-US" sz="1600" dirty="0">
                <a:effectLst/>
                <a:latin typeface="Arial" panose="020B0604020202020204" pitchFamily="34" charset="0"/>
                <a:ea typeface="Arial" panose="020B0604020202020204" pitchFamily="34" charset="0"/>
              </a:rPr>
              <a:t>steady-state operation</a:t>
            </a:r>
          </a:p>
          <a:p>
            <a:pPr marL="557213" lvl="1" indent="-214313" fontAlgn="base">
              <a:lnSpc>
                <a:spcPct val="100000"/>
              </a:lnSpc>
              <a:spcBef>
                <a:spcPts val="450"/>
              </a:spcBef>
              <a:buClr>
                <a:srgbClr val="3A6CB4"/>
              </a:buClr>
              <a:buFont typeface="Wingdings" charset="0"/>
              <a:buChar char="Ø"/>
              <a:defRPr/>
            </a:pPr>
            <a:r>
              <a:rPr lang="en-US" sz="1600" dirty="0">
                <a:effectLst/>
                <a:latin typeface="Arial" panose="020B0604020202020204" pitchFamily="34" charset="0"/>
                <a:ea typeface="Arial" panose="020B0604020202020204" pitchFamily="34" charset="0"/>
              </a:rPr>
              <a:t>warm-up (selectable auto-start of re-pressurization at end of sequence)</a:t>
            </a:r>
          </a:p>
          <a:p>
            <a:pPr marL="557213" lvl="1" indent="-214313" fontAlgn="base">
              <a:lnSpc>
                <a:spcPct val="100000"/>
              </a:lnSpc>
              <a:spcBef>
                <a:spcPts val="450"/>
              </a:spcBef>
              <a:buClr>
                <a:srgbClr val="3A6CB4"/>
              </a:buClr>
              <a:buFont typeface="Wingdings" charset="0"/>
              <a:buChar char="Ø"/>
              <a:defRPr/>
            </a:pPr>
            <a:r>
              <a:rPr lang="en-US" sz="1600" dirty="0">
                <a:effectLst/>
                <a:latin typeface="Arial" panose="020B0604020202020204" pitchFamily="34" charset="0"/>
                <a:ea typeface="Arial" panose="020B0604020202020204" pitchFamily="34" charset="0"/>
              </a:rPr>
              <a:t>re-pressurization</a:t>
            </a:r>
          </a:p>
          <a:p>
            <a:pPr marL="557213" lvl="1" indent="-214313" fontAlgn="base">
              <a:lnSpc>
                <a:spcPct val="100000"/>
              </a:lnSpc>
              <a:spcBef>
                <a:spcPts val="450"/>
              </a:spcBef>
              <a:buClr>
                <a:srgbClr val="3A6CB4"/>
              </a:buClr>
              <a:buFont typeface="Wingdings" charset="0"/>
              <a:buChar char="Ø"/>
              <a:defRPr/>
            </a:pPr>
            <a:r>
              <a:rPr lang="en-US" sz="1600" dirty="0">
                <a:effectLst/>
                <a:latin typeface="Arial" panose="020B0604020202020204" pitchFamily="34" charset="0"/>
                <a:ea typeface="Arial" panose="020B0604020202020204" pitchFamily="34" charset="0"/>
              </a:rPr>
              <a:t>LN2 re-filling</a:t>
            </a:r>
          </a:p>
          <a:p>
            <a:pPr marL="243000" indent="-243000" fontAlgn="base">
              <a:lnSpc>
                <a:spcPct val="100000"/>
              </a:lnSpc>
              <a:spcBef>
                <a:spcPts val="900"/>
              </a:spcBef>
              <a:buClr>
                <a:srgbClr val="FF0000"/>
              </a:buClr>
              <a:buSzPct val="90000"/>
              <a:buBlip>
                <a:blip r:embed="rId4"/>
              </a:buBlip>
              <a:defRPr/>
            </a:pPr>
            <a:r>
              <a:rPr lang="en-US" sz="1600" dirty="0">
                <a:latin typeface="Arial" panose="020B0604020202020204" pitchFamily="34" charset="0"/>
              </a:rPr>
              <a:t>It shall be pre-selectable, if the PLC proceeds automatically with the next sequence, or if an operator needs to activate the following sequence manually.</a:t>
            </a:r>
            <a:endParaRPr lang="en-GB" sz="1600" dirty="0">
              <a:latin typeface="Arial" panose="020B0604020202020204" pitchFamily="34" charset="0"/>
            </a:endParaRPr>
          </a:p>
          <a:p>
            <a:pPr marL="243000" indent="-243000" fontAlgn="base">
              <a:lnSpc>
                <a:spcPct val="100000"/>
              </a:lnSpc>
              <a:spcBef>
                <a:spcPts val="900"/>
              </a:spcBef>
              <a:buClr>
                <a:srgbClr val="FF0000"/>
              </a:buClr>
              <a:buSzPct val="90000"/>
              <a:buBlip>
                <a:blip r:embed="rId4"/>
              </a:buBlip>
              <a:defRPr/>
            </a:pPr>
            <a:r>
              <a:rPr lang="en-US" sz="1600" dirty="0">
                <a:latin typeface="Arial" panose="020B0604020202020204" pitchFamily="34" charset="0"/>
              </a:rPr>
              <a:t>At least during pre-cooling, sorption-pump regeneration and warm-up, the evacuation sequence must be activated.</a:t>
            </a:r>
            <a:endParaRPr lang="en-GB" sz="1600" dirty="0">
              <a:latin typeface="Arial" panose="020B0604020202020204" pitchFamily="34" charset="0"/>
            </a:endParaRPr>
          </a:p>
          <a:p>
            <a:pPr marL="243000" indent="-243000" fontAlgn="base">
              <a:lnSpc>
                <a:spcPct val="100000"/>
              </a:lnSpc>
              <a:spcBef>
                <a:spcPts val="900"/>
              </a:spcBef>
              <a:buClr>
                <a:srgbClr val="FF0000"/>
              </a:buClr>
              <a:buSzPct val="90000"/>
              <a:buBlip>
                <a:blip r:embed="rId4"/>
              </a:buBlip>
              <a:defRPr/>
            </a:pPr>
            <a:r>
              <a:rPr lang="en-US" sz="1600" dirty="0">
                <a:latin typeface="Arial" panose="020B0604020202020204" pitchFamily="34" charset="0"/>
              </a:rPr>
              <a:t>It shall be possible to interrupt all PLC sequences at any time with the option to proceed at a later stage.</a:t>
            </a:r>
            <a:endParaRPr lang="en-GB" sz="1600" dirty="0">
              <a:latin typeface="Arial" panose="020B0604020202020204" pitchFamily="34" charset="0"/>
            </a:endParaRPr>
          </a:p>
          <a:p>
            <a:pPr marL="243000" indent="-243000" fontAlgn="base">
              <a:lnSpc>
                <a:spcPct val="100000"/>
              </a:lnSpc>
              <a:spcBef>
                <a:spcPts val="900"/>
              </a:spcBef>
              <a:buClr>
                <a:srgbClr val="FF0000"/>
              </a:buClr>
              <a:buSzPct val="90000"/>
              <a:buBlip>
                <a:blip r:embed="rId4"/>
              </a:buBlip>
              <a:defRPr/>
            </a:pPr>
            <a:r>
              <a:rPr lang="en-US" sz="1600" dirty="0">
                <a:latin typeface="Arial" panose="020B0604020202020204" pitchFamily="34" charset="0"/>
              </a:rPr>
              <a:t>The PLC shall display for each actuator preconditions for its states.</a:t>
            </a:r>
          </a:p>
          <a:p>
            <a:pPr marL="243000" indent="-243000" fontAlgn="base">
              <a:lnSpc>
                <a:spcPct val="100000"/>
              </a:lnSpc>
              <a:spcBef>
                <a:spcPts val="900"/>
              </a:spcBef>
              <a:buClr>
                <a:srgbClr val="FF0000"/>
              </a:buClr>
              <a:buSzPct val="90000"/>
              <a:buBlip>
                <a:blip r:embed="rId4"/>
              </a:buBlip>
              <a:defRPr/>
            </a:pPr>
            <a:r>
              <a:rPr lang="en-US" sz="1600" dirty="0">
                <a:latin typeface="Arial" panose="020B0604020202020204" pitchFamily="34" charset="0"/>
                <a:ea typeface="Arial" panose="020B0604020202020204" pitchFamily="34" charset="0"/>
              </a:rPr>
              <a:t>A </a:t>
            </a:r>
            <a:r>
              <a:rPr lang="en-US" sz="1600" dirty="0">
                <a:effectLst/>
                <a:latin typeface="Arial" panose="020B0604020202020204" pitchFamily="34" charset="0"/>
                <a:ea typeface="Arial" panose="020B0604020202020204" pitchFamily="34" charset="0"/>
              </a:rPr>
              <a:t>Voting system shall be implemented to enable the PLC to decide if a sensor or actuator value is confident and in  case of a doubt, to react in a safe way.</a:t>
            </a:r>
          </a:p>
          <a:p>
            <a:pPr marL="243000" indent="-243000" fontAlgn="base">
              <a:lnSpc>
                <a:spcPct val="100000"/>
              </a:lnSpc>
              <a:spcBef>
                <a:spcPts val="900"/>
              </a:spcBef>
              <a:buClr>
                <a:srgbClr val="FF0000"/>
              </a:buClr>
              <a:buSzPct val="90000"/>
              <a:buBlip>
                <a:blip r:embed="rId4"/>
              </a:buBlip>
              <a:defRPr/>
            </a:pPr>
            <a:endParaRPr lang="en-US" sz="1600" dirty="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34617759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570223" y="0"/>
            <a:ext cx="10600548" cy="1032170"/>
          </a:xfrm>
        </p:spPr>
        <p:txBody>
          <a:bodyPr anchor="ctr"/>
          <a:lstStyle/>
          <a:p>
            <a:pPr>
              <a:lnSpc>
                <a:spcPts val="3400"/>
              </a:lnSpc>
            </a:pPr>
            <a:r>
              <a:rPr lang="en-US" sz="2000" dirty="0"/>
              <a:t>Vacuum and Cryogenics Standard Components - ESO-046147 - v. 7</a:t>
            </a:r>
            <a:br>
              <a:rPr lang="en-US" sz="2400" dirty="0"/>
            </a:br>
            <a:r>
              <a:rPr lang="en-US" sz="2400" dirty="0"/>
              <a:t>Cryo-vacuum control systems – Graphical User Interface</a:t>
            </a:r>
            <a:endParaRPr lang="en-GB" sz="2400"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err="1">
                <a:ln>
                  <a:noFill/>
                </a:ln>
                <a:solidFill>
                  <a:srgbClr val="000000"/>
                </a:solidFill>
                <a:effectLst/>
                <a:uLnTx/>
                <a:uFillTx/>
                <a:latin typeface="Arial"/>
                <a:ea typeface="+mn-ea"/>
                <a:cs typeface="+mn-cs"/>
              </a:rPr>
              <a:t>M.Accardo</a:t>
            </a:r>
            <a:r>
              <a:rPr kumimoji="0" lang="en-US" sz="900" b="0" i="0" u="none" strike="noStrike" kern="1200" cap="none" spc="0" normalizeH="0" baseline="0" noProof="0" dirty="0">
                <a:ln>
                  <a:noFill/>
                </a:ln>
                <a:solidFill>
                  <a:srgbClr val="000000"/>
                </a:solidFill>
                <a:effectLst/>
                <a:uLnTx/>
                <a:uFillTx/>
                <a:latin typeface="Arial"/>
                <a:ea typeface="+mn-ea"/>
                <a:cs typeface="+mn-cs"/>
              </a:rPr>
              <a:t>, November 25th - 28th, Instrument Control Systems 2024</a:t>
            </a:r>
            <a:endParaRPr kumimoji="0" lang="de-CH" sz="900" b="0" i="1" u="none" strike="noStrike" kern="1200" cap="none" spc="0" normalizeH="0" baseline="0" noProof="0" dirty="0">
              <a:ln>
                <a:noFill/>
              </a:ln>
              <a:solidFill>
                <a:srgbClr val="000000"/>
              </a:solidFill>
              <a:effectLst/>
              <a:uLnTx/>
              <a:uFillTx/>
              <a:latin typeface="Arial"/>
              <a:ea typeface="+mn-ea"/>
              <a:cs typeface="+mn-cs"/>
            </a:endParaRPr>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lumMod val="50000"/>
                  </a:prstClr>
                </a:solidFill>
                <a:effectLst/>
                <a:uLnTx/>
                <a:uFillTx/>
                <a:latin typeface="Arial"/>
                <a:ea typeface="+mn-ea"/>
                <a:cs typeface="+mn-cs"/>
              </a:rPr>
              <a:t>Data Classification: ESO PUBLIC</a:t>
            </a:r>
            <a:endParaRPr kumimoji="0" lang="en-GB" sz="900" b="0" i="0" u="none" strike="noStrike" kern="1200" cap="none" spc="0" normalizeH="0" baseline="0" noProof="0" dirty="0">
              <a:ln>
                <a:noFill/>
              </a:ln>
              <a:solidFill>
                <a:prstClr val="white">
                  <a:lumMod val="50000"/>
                </a:prstClr>
              </a:solidFill>
              <a:effectLst/>
              <a:uLnTx/>
              <a:uFillTx/>
              <a:latin typeface="Arial"/>
              <a:ea typeface="+mn-ea"/>
              <a:cs typeface="+mn-cs"/>
            </a:endParaRPr>
          </a:p>
        </p:txBody>
      </p:sp>
      <p:cxnSp>
        <p:nvCxnSpPr>
          <p:cNvPr id="12" name="Straight Connector 11">
            <a:extLst>
              <a:ext uri="{FF2B5EF4-FFF2-40B4-BE49-F238E27FC236}">
                <a16:creationId xmlns:a16="http://schemas.microsoft.com/office/drawing/2014/main" id="{89196462-D472-2F8D-E0FD-6A6E7A25942B}"/>
              </a:ext>
            </a:extLst>
          </p:cNvPr>
          <p:cNvCxnSpPr>
            <a:cxnSpLocks/>
          </p:cNvCxnSpPr>
          <p:nvPr userDrawn="1"/>
        </p:nvCxnSpPr>
        <p:spPr>
          <a:xfrm flipH="1" flipV="1">
            <a:off x="650449" y="1032170"/>
            <a:ext cx="10520322" cy="4"/>
          </a:xfrm>
          <a:prstGeom prst="line">
            <a:avLst/>
          </a:prstGeom>
          <a:ln>
            <a:solidFill>
              <a:srgbClr val="0077BE"/>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9276FD98-A0BB-0187-B206-1D313F527C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0800000">
            <a:off x="424812" y="941365"/>
            <a:ext cx="165100" cy="181610"/>
          </a:xfrm>
          <a:prstGeom prst="rect">
            <a:avLst/>
          </a:prstGeom>
        </p:spPr>
      </p:pic>
      <p:sp>
        <p:nvSpPr>
          <p:cNvPr id="60" name="Rectangle 59">
            <a:extLst>
              <a:ext uri="{FF2B5EF4-FFF2-40B4-BE49-F238E27FC236}">
                <a16:creationId xmlns:a16="http://schemas.microsoft.com/office/drawing/2014/main" id="{D07C5AAF-7BAB-C652-0321-F5DE0FE31A46}"/>
              </a:ext>
            </a:extLst>
          </p:cNvPr>
          <p:cNvSpPr/>
          <p:nvPr/>
        </p:nvSpPr>
        <p:spPr>
          <a:xfrm>
            <a:off x="784435" y="5515587"/>
            <a:ext cx="1825415" cy="2733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platzhalter 2">
            <a:extLst>
              <a:ext uri="{FF2B5EF4-FFF2-40B4-BE49-F238E27FC236}">
                <a16:creationId xmlns:a16="http://schemas.microsoft.com/office/drawing/2014/main" id="{6B6DBBFC-87C0-D1C5-88F8-C5060991D29F}"/>
              </a:ext>
            </a:extLst>
          </p:cNvPr>
          <p:cNvSpPr>
            <a:spLocks noGrp="1"/>
          </p:cNvSpPr>
          <p:nvPr>
            <p:ph type="body" sz="quarter" idx="13"/>
          </p:nvPr>
        </p:nvSpPr>
        <p:spPr>
          <a:xfrm>
            <a:off x="507066" y="1298212"/>
            <a:ext cx="10663705" cy="366138"/>
          </a:xfrm>
        </p:spPr>
        <p:txBody>
          <a:bodyPr/>
          <a:lstStyle/>
          <a:p>
            <a:pPr marL="243000" indent="-243000" fontAlgn="base">
              <a:lnSpc>
                <a:spcPct val="100000"/>
              </a:lnSpc>
              <a:spcBef>
                <a:spcPts val="900"/>
              </a:spcBef>
              <a:buClr>
                <a:srgbClr val="FF0000"/>
              </a:buClr>
              <a:buSzPct val="90000"/>
              <a:buBlip>
                <a:blip r:embed="rId4"/>
              </a:buBlip>
              <a:defRPr/>
            </a:pPr>
            <a:r>
              <a:rPr lang="en-US" sz="1600" dirty="0">
                <a:effectLst/>
                <a:latin typeface="Arial" panose="020B0604020202020204" pitchFamily="34" charset="0"/>
                <a:ea typeface="Arial" panose="020B0604020202020204" pitchFamily="34" charset="0"/>
              </a:rPr>
              <a:t>The main panel shall show an overview of the cryo-vacuum system, including vacuum and cryogenic functions.</a:t>
            </a:r>
          </a:p>
          <a:p>
            <a:pPr marL="243000" indent="-243000" fontAlgn="base">
              <a:lnSpc>
                <a:spcPct val="100000"/>
              </a:lnSpc>
              <a:spcBef>
                <a:spcPts val="900"/>
              </a:spcBef>
              <a:buClr>
                <a:srgbClr val="FF0000"/>
              </a:buClr>
              <a:buSzPct val="90000"/>
              <a:buBlip>
                <a:blip r:embed="rId4"/>
              </a:buBlip>
              <a:defRPr/>
            </a:pPr>
            <a:r>
              <a:rPr lang="en-US" sz="1600" dirty="0">
                <a:effectLst/>
                <a:latin typeface="Arial" panose="020B0604020202020204" pitchFamily="34" charset="0"/>
                <a:ea typeface="Arial" panose="020B0604020202020204" pitchFamily="34" charset="0"/>
              </a:rPr>
              <a:t>The sequences shall be started from the main panel. If the sequence is active, it shall be green, if it is blocked by an interlock, it shall be greyed-out and if it is allowed to start it shall be black.</a:t>
            </a:r>
          </a:p>
          <a:p>
            <a:pPr marL="243000" indent="-243000" fontAlgn="base">
              <a:lnSpc>
                <a:spcPct val="100000"/>
              </a:lnSpc>
              <a:spcBef>
                <a:spcPts val="900"/>
              </a:spcBef>
              <a:buClr>
                <a:srgbClr val="FF0000"/>
              </a:buClr>
              <a:buSzPct val="90000"/>
              <a:buBlip>
                <a:blip r:embed="rId4"/>
              </a:buBlip>
              <a:defRPr/>
            </a:pPr>
            <a:r>
              <a:rPr lang="en-US" sz="1600" dirty="0">
                <a:effectLst/>
                <a:latin typeface="Arial" panose="020B0604020202020204" pitchFamily="34" charset="0"/>
                <a:ea typeface="Arial" panose="020B0604020202020204" pitchFamily="34" charset="0"/>
              </a:rPr>
              <a:t>For each sequence it shall be possible to see the sequence in a block diagram including its actual position marked.</a:t>
            </a:r>
          </a:p>
          <a:p>
            <a:pPr marL="243000" indent="-243000" fontAlgn="base">
              <a:lnSpc>
                <a:spcPct val="100000"/>
              </a:lnSpc>
              <a:spcBef>
                <a:spcPts val="900"/>
              </a:spcBef>
              <a:buClr>
                <a:srgbClr val="FF0000"/>
              </a:buClr>
              <a:buSzPct val="90000"/>
              <a:buBlip>
                <a:blip r:embed="rId4"/>
              </a:buBlip>
              <a:defRPr/>
            </a:pPr>
            <a:r>
              <a:rPr lang="en-US" sz="1600" dirty="0">
                <a:effectLst/>
                <a:latin typeface="Arial" panose="020B0604020202020204" pitchFamily="34" charset="0"/>
                <a:ea typeface="Arial" panose="020B0604020202020204" pitchFamily="34" charset="0"/>
              </a:rPr>
              <a:t>In the main overview panel, each device shall change its color to green when active or grey when inactive.</a:t>
            </a:r>
            <a:br>
              <a:rPr lang="en-US" sz="1600" dirty="0">
                <a:effectLst/>
                <a:latin typeface="Arial" panose="020B0604020202020204" pitchFamily="34" charset="0"/>
                <a:ea typeface="Arial" panose="020B0604020202020204" pitchFamily="34" charset="0"/>
              </a:rPr>
            </a:br>
            <a:r>
              <a:rPr lang="en-US" sz="1600" dirty="0">
                <a:effectLst/>
                <a:latin typeface="Arial" panose="020B0604020202020204" pitchFamily="34" charset="0"/>
                <a:ea typeface="Arial" panose="020B0604020202020204" pitchFamily="34" charset="0"/>
              </a:rPr>
              <a:t>A red mark at each actuator (pumps, valves, heaters, compressors…) shall indicate if it is interlocked.</a:t>
            </a:r>
          </a:p>
          <a:p>
            <a:pPr marL="243000" indent="-243000" fontAlgn="base">
              <a:lnSpc>
                <a:spcPct val="100000"/>
              </a:lnSpc>
              <a:spcBef>
                <a:spcPts val="900"/>
              </a:spcBef>
              <a:buClr>
                <a:srgbClr val="FF0000"/>
              </a:buClr>
              <a:buSzPct val="90000"/>
              <a:buBlip>
                <a:blip r:embed="rId4"/>
              </a:buBlip>
              <a:defRPr/>
            </a:pPr>
            <a:r>
              <a:rPr lang="en-US" sz="1600" dirty="0">
                <a:effectLst/>
                <a:latin typeface="Arial" panose="020B0604020202020204" pitchFamily="34" charset="0"/>
                <a:ea typeface="Arial" panose="020B0604020202020204" pitchFamily="34" charset="0"/>
              </a:rPr>
              <a:t>Separate plots for temperatures and pressures shall be shown on a separate panel for at least the last 24 hours.</a:t>
            </a:r>
          </a:p>
          <a:p>
            <a:pPr marL="243000" indent="-243000" fontAlgn="base">
              <a:lnSpc>
                <a:spcPct val="100000"/>
              </a:lnSpc>
              <a:spcBef>
                <a:spcPts val="900"/>
              </a:spcBef>
              <a:buClr>
                <a:srgbClr val="FF0000"/>
              </a:buClr>
              <a:buSzPct val="90000"/>
              <a:buBlip>
                <a:blip r:embed="rId4"/>
              </a:buBlip>
              <a:defRPr/>
            </a:pPr>
            <a:r>
              <a:rPr lang="en-US" sz="1600" dirty="0">
                <a:effectLst/>
                <a:latin typeface="Arial" panose="020B0604020202020204" pitchFamily="34" charset="0"/>
                <a:ea typeface="Arial" panose="020B0604020202020204" pitchFamily="34" charset="0"/>
              </a:rPr>
              <a:t>An interlock overview panel shall allow the operator to find easily the reason why a sequence has stopped or is not possible at this stage.</a:t>
            </a:r>
          </a:p>
          <a:p>
            <a:pPr marL="243000" indent="-243000" fontAlgn="base">
              <a:lnSpc>
                <a:spcPct val="100000"/>
              </a:lnSpc>
              <a:spcBef>
                <a:spcPts val="900"/>
              </a:spcBef>
              <a:buClr>
                <a:srgbClr val="FF0000"/>
              </a:buClr>
              <a:buSzPct val="90000"/>
              <a:buBlip>
                <a:blip r:embed="rId4"/>
              </a:buBlip>
              <a:defRPr/>
            </a:pPr>
            <a:r>
              <a:rPr lang="en-US" sz="1600" dirty="0">
                <a:effectLst/>
                <a:latin typeface="Arial" panose="020B0604020202020204" pitchFamily="34" charset="0"/>
                <a:ea typeface="Arial" panose="020B0604020202020204" pitchFamily="34" charset="0"/>
              </a:rPr>
              <a:t>It shall be possible to put all sensors and actuators into a simulation mode and to set the values by the operator. This function is password protected. If a device is set to simulation an orange mark at the device shall indicate its simulation state.</a:t>
            </a:r>
          </a:p>
          <a:p>
            <a:pPr marL="243000" indent="-243000" fontAlgn="base">
              <a:lnSpc>
                <a:spcPct val="100000"/>
              </a:lnSpc>
              <a:spcBef>
                <a:spcPts val="900"/>
              </a:spcBef>
              <a:buClr>
                <a:srgbClr val="FF0000"/>
              </a:buClr>
              <a:buSzPct val="90000"/>
              <a:buBlip>
                <a:blip r:embed="rId4"/>
              </a:buBlip>
              <a:defRPr/>
            </a:pPr>
            <a:r>
              <a:rPr lang="en-US" sz="1600" dirty="0">
                <a:effectLst/>
                <a:latin typeface="Arial" panose="020B0604020202020204" pitchFamily="34" charset="0"/>
                <a:ea typeface="Arial" panose="020B0604020202020204" pitchFamily="34" charset="0"/>
              </a:rPr>
              <a:t>It shall be possible to put any actuator in a manual mode, indicated by a yellow mark. This mode cannot override any interlock.</a:t>
            </a:r>
          </a:p>
          <a:p>
            <a:pPr marL="243000" indent="-243000" fontAlgn="base">
              <a:lnSpc>
                <a:spcPct val="100000"/>
              </a:lnSpc>
              <a:spcBef>
                <a:spcPts val="900"/>
              </a:spcBef>
              <a:buClr>
                <a:srgbClr val="FF0000"/>
              </a:buClr>
              <a:buSzPct val="90000"/>
              <a:buBlip>
                <a:blip r:embed="rId4"/>
              </a:buBlip>
              <a:defRPr/>
            </a:pPr>
            <a:r>
              <a:rPr lang="en-US" sz="1600" dirty="0">
                <a:effectLst/>
                <a:latin typeface="Arial" panose="020B0604020202020204" pitchFamily="34" charset="0"/>
                <a:ea typeface="Arial" panose="020B0604020202020204" pitchFamily="34" charset="0"/>
              </a:rPr>
              <a:t>An engineering mode shall be implemented which allows the user to manually change the state of the actuator by ignoring the interlock. This shall be indicated by an orange E. To enter this engineering mode the operator needs to actively activate it in a separate panel.</a:t>
            </a:r>
          </a:p>
        </p:txBody>
      </p:sp>
    </p:spTree>
    <p:extLst>
      <p:ext uri="{BB962C8B-B14F-4D97-AF65-F5344CB8AC3E}">
        <p14:creationId xmlns:p14="http://schemas.microsoft.com/office/powerpoint/2010/main" val="12822368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570223" y="0"/>
            <a:ext cx="10600548" cy="1032170"/>
          </a:xfrm>
        </p:spPr>
        <p:txBody>
          <a:bodyPr anchor="ctr"/>
          <a:lstStyle/>
          <a:p>
            <a:pPr>
              <a:lnSpc>
                <a:spcPts val="3400"/>
              </a:lnSpc>
            </a:pPr>
            <a:r>
              <a:rPr lang="en-US" sz="2000" dirty="0"/>
              <a:t>Vacuum and Cryogenics Standard Components - ESO-046147 - v. 7</a:t>
            </a:r>
            <a:br>
              <a:rPr lang="en-US" sz="2400" dirty="0"/>
            </a:br>
            <a:r>
              <a:rPr lang="en-US" sz="2400" dirty="0"/>
              <a:t>Cryo-vacuum control systems – Flow charts</a:t>
            </a:r>
            <a:endParaRPr lang="en-GB" sz="2400"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err="1">
                <a:ln>
                  <a:noFill/>
                </a:ln>
                <a:solidFill>
                  <a:srgbClr val="000000"/>
                </a:solidFill>
                <a:effectLst/>
                <a:uLnTx/>
                <a:uFillTx/>
                <a:latin typeface="Arial"/>
                <a:ea typeface="+mn-ea"/>
                <a:cs typeface="+mn-cs"/>
              </a:rPr>
              <a:t>M.Accardo</a:t>
            </a:r>
            <a:r>
              <a:rPr kumimoji="0" lang="en-US" sz="900" b="0" i="0" u="none" strike="noStrike" kern="1200" cap="none" spc="0" normalizeH="0" baseline="0" noProof="0" dirty="0">
                <a:ln>
                  <a:noFill/>
                </a:ln>
                <a:solidFill>
                  <a:srgbClr val="000000"/>
                </a:solidFill>
                <a:effectLst/>
                <a:uLnTx/>
                <a:uFillTx/>
                <a:latin typeface="Arial"/>
                <a:ea typeface="+mn-ea"/>
                <a:cs typeface="+mn-cs"/>
              </a:rPr>
              <a:t>, November 25th - 28th, Instrument Control Systems 2024</a:t>
            </a:r>
            <a:endParaRPr kumimoji="0" lang="de-CH" sz="900" b="0" i="1" u="none" strike="noStrike" kern="1200" cap="none" spc="0" normalizeH="0" baseline="0" noProof="0" dirty="0">
              <a:ln>
                <a:noFill/>
              </a:ln>
              <a:solidFill>
                <a:srgbClr val="000000"/>
              </a:solidFill>
              <a:effectLst/>
              <a:uLnTx/>
              <a:uFillTx/>
              <a:latin typeface="Arial"/>
              <a:ea typeface="+mn-ea"/>
              <a:cs typeface="+mn-cs"/>
            </a:endParaRPr>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lumMod val="50000"/>
                  </a:prstClr>
                </a:solidFill>
                <a:effectLst/>
                <a:uLnTx/>
                <a:uFillTx/>
                <a:latin typeface="Arial"/>
                <a:ea typeface="+mn-ea"/>
                <a:cs typeface="+mn-cs"/>
              </a:rPr>
              <a:t>Data Classification: ESO PUBLIC</a:t>
            </a:r>
            <a:endParaRPr kumimoji="0" lang="en-GB" sz="900" b="0" i="0" u="none" strike="noStrike" kern="1200" cap="none" spc="0" normalizeH="0" baseline="0" noProof="0" dirty="0">
              <a:ln>
                <a:noFill/>
              </a:ln>
              <a:solidFill>
                <a:prstClr val="white">
                  <a:lumMod val="50000"/>
                </a:prstClr>
              </a:solidFill>
              <a:effectLst/>
              <a:uLnTx/>
              <a:uFillTx/>
              <a:latin typeface="Arial"/>
              <a:ea typeface="+mn-ea"/>
              <a:cs typeface="+mn-cs"/>
            </a:endParaRPr>
          </a:p>
        </p:txBody>
      </p:sp>
      <p:cxnSp>
        <p:nvCxnSpPr>
          <p:cNvPr id="12" name="Straight Connector 11">
            <a:extLst>
              <a:ext uri="{FF2B5EF4-FFF2-40B4-BE49-F238E27FC236}">
                <a16:creationId xmlns:a16="http://schemas.microsoft.com/office/drawing/2014/main" id="{89196462-D472-2F8D-E0FD-6A6E7A25942B}"/>
              </a:ext>
            </a:extLst>
          </p:cNvPr>
          <p:cNvCxnSpPr>
            <a:cxnSpLocks/>
          </p:cNvCxnSpPr>
          <p:nvPr userDrawn="1"/>
        </p:nvCxnSpPr>
        <p:spPr>
          <a:xfrm flipH="1" flipV="1">
            <a:off x="650449" y="1032170"/>
            <a:ext cx="10520322" cy="4"/>
          </a:xfrm>
          <a:prstGeom prst="line">
            <a:avLst/>
          </a:prstGeom>
          <a:ln>
            <a:solidFill>
              <a:srgbClr val="0077BE"/>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9276FD98-A0BB-0187-B206-1D313F527C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0800000">
            <a:off x="424812" y="941365"/>
            <a:ext cx="165100" cy="181610"/>
          </a:xfrm>
          <a:prstGeom prst="rect">
            <a:avLst/>
          </a:prstGeom>
        </p:spPr>
      </p:pic>
      <p:sp>
        <p:nvSpPr>
          <p:cNvPr id="60" name="Rectangle 59">
            <a:extLst>
              <a:ext uri="{FF2B5EF4-FFF2-40B4-BE49-F238E27FC236}">
                <a16:creationId xmlns:a16="http://schemas.microsoft.com/office/drawing/2014/main" id="{D07C5AAF-7BAB-C652-0321-F5DE0FE31A46}"/>
              </a:ext>
            </a:extLst>
          </p:cNvPr>
          <p:cNvSpPr/>
          <p:nvPr/>
        </p:nvSpPr>
        <p:spPr>
          <a:xfrm>
            <a:off x="784435" y="5515587"/>
            <a:ext cx="1825415" cy="2733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platzhalter 2">
            <a:extLst>
              <a:ext uri="{FF2B5EF4-FFF2-40B4-BE49-F238E27FC236}">
                <a16:creationId xmlns:a16="http://schemas.microsoft.com/office/drawing/2014/main" id="{6B6DBBFC-87C0-D1C5-88F8-C5060991D29F}"/>
              </a:ext>
            </a:extLst>
          </p:cNvPr>
          <p:cNvSpPr>
            <a:spLocks noGrp="1"/>
          </p:cNvSpPr>
          <p:nvPr>
            <p:ph type="body" sz="quarter" idx="13"/>
          </p:nvPr>
        </p:nvSpPr>
        <p:spPr>
          <a:xfrm>
            <a:off x="507067" y="1298212"/>
            <a:ext cx="6008034" cy="4490738"/>
          </a:xfrm>
        </p:spPr>
        <p:txBody>
          <a:bodyPr/>
          <a:lstStyle/>
          <a:p>
            <a:pPr marL="243000" indent="-243000" fontAlgn="base">
              <a:lnSpc>
                <a:spcPct val="100000"/>
              </a:lnSpc>
              <a:spcBef>
                <a:spcPts val="900"/>
              </a:spcBef>
              <a:buClr>
                <a:srgbClr val="FF0000"/>
              </a:buClr>
              <a:buSzPct val="90000"/>
              <a:buBlip>
                <a:blip r:embed="rId4"/>
              </a:buBlip>
              <a:defRPr/>
            </a:pPr>
            <a:r>
              <a:rPr lang="en-US" dirty="0">
                <a:latin typeface="Arial" panose="020B0604020202020204" pitchFamily="34" charset="0"/>
              </a:rPr>
              <a:t>For each vessel size class, the Vacuum and Cryogenics Standards document describes via flow-charts the </a:t>
            </a:r>
            <a:r>
              <a:rPr lang="en-GB" dirty="0">
                <a:latin typeface="Arial" panose="020B0604020202020204" pitchFamily="34" charset="0"/>
              </a:rPr>
              <a:t>typical main sequences for a cryo-vacuum system. </a:t>
            </a:r>
          </a:p>
          <a:p>
            <a:pPr marL="243000" indent="-243000" fontAlgn="base">
              <a:lnSpc>
                <a:spcPct val="100000"/>
              </a:lnSpc>
              <a:spcBef>
                <a:spcPts val="900"/>
              </a:spcBef>
              <a:buClr>
                <a:srgbClr val="FF0000"/>
              </a:buClr>
              <a:buSzPct val="90000"/>
              <a:buBlip>
                <a:blip r:embed="rId4"/>
              </a:buBlip>
              <a:defRPr/>
            </a:pPr>
            <a:r>
              <a:rPr lang="en-GB" dirty="0">
                <a:latin typeface="Arial" panose="020B0604020202020204" pitchFamily="34" charset="0"/>
              </a:rPr>
              <a:t>The provided examples are to be intended as baseline for defining the logic of a cryo-vacuum control system. The sequences shall be adapted and / or extended </a:t>
            </a:r>
            <a:r>
              <a:rPr lang="en-GB" sz="1800" dirty="0">
                <a:effectLst/>
                <a:latin typeface="Arial" panose="020B0604020202020204" pitchFamily="34" charset="0"/>
                <a:ea typeface="Arial" panose="020B0604020202020204" pitchFamily="34" charset="0"/>
              </a:rPr>
              <a:t>to the requirements of each individual cryostat.</a:t>
            </a:r>
            <a:endParaRPr lang="en-US" sz="1600" dirty="0">
              <a:effectLst/>
              <a:latin typeface="Arial" panose="020B0604020202020204" pitchFamily="34" charset="0"/>
              <a:ea typeface="Arial" panose="020B0604020202020204" pitchFamily="34" charset="0"/>
            </a:endParaRPr>
          </a:p>
        </p:txBody>
      </p:sp>
      <p:pic>
        <p:nvPicPr>
          <p:cNvPr id="5" name="Picture 4" descr="A diagram of a flowchart&#10;&#10;Description automatically generated">
            <a:extLst>
              <a:ext uri="{FF2B5EF4-FFF2-40B4-BE49-F238E27FC236}">
                <a16:creationId xmlns:a16="http://schemas.microsoft.com/office/drawing/2014/main" id="{56224F55-491E-4C16-092A-0D0B8CEEC06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90360" y="1060311"/>
            <a:ext cx="4366260" cy="5755280"/>
          </a:xfrm>
          <a:prstGeom prst="rect">
            <a:avLst/>
          </a:prstGeom>
        </p:spPr>
      </p:pic>
      <p:pic>
        <p:nvPicPr>
          <p:cNvPr id="9" name="Picture 8">
            <a:extLst>
              <a:ext uri="{FF2B5EF4-FFF2-40B4-BE49-F238E27FC236}">
                <a16:creationId xmlns:a16="http://schemas.microsoft.com/office/drawing/2014/main" id="{50BAF275-EE51-7A15-2DA8-F6F17C10F43A}"/>
              </a:ext>
            </a:extLst>
          </p:cNvPr>
          <p:cNvPicPr>
            <a:picLocks noChangeAspect="1"/>
          </p:cNvPicPr>
          <p:nvPr/>
        </p:nvPicPr>
        <p:blipFill>
          <a:blip r:embed="rId6"/>
          <a:stretch>
            <a:fillRect/>
          </a:stretch>
        </p:blipFill>
        <p:spPr>
          <a:xfrm>
            <a:off x="331808" y="3429000"/>
            <a:ext cx="3030855" cy="2478723"/>
          </a:xfrm>
          <a:prstGeom prst="rect">
            <a:avLst/>
          </a:prstGeom>
        </p:spPr>
      </p:pic>
      <p:pic>
        <p:nvPicPr>
          <p:cNvPr id="11" name="Picture 10">
            <a:extLst>
              <a:ext uri="{FF2B5EF4-FFF2-40B4-BE49-F238E27FC236}">
                <a16:creationId xmlns:a16="http://schemas.microsoft.com/office/drawing/2014/main" id="{8CC7E40E-69B0-EB82-AA09-8563AF5B15CF}"/>
              </a:ext>
            </a:extLst>
          </p:cNvPr>
          <p:cNvPicPr>
            <a:picLocks noChangeAspect="1"/>
          </p:cNvPicPr>
          <p:nvPr/>
        </p:nvPicPr>
        <p:blipFill>
          <a:blip r:embed="rId7"/>
          <a:stretch>
            <a:fillRect/>
          </a:stretch>
        </p:blipFill>
        <p:spPr>
          <a:xfrm>
            <a:off x="3422636" y="3429000"/>
            <a:ext cx="2783836" cy="2846107"/>
          </a:xfrm>
          <a:prstGeom prst="rect">
            <a:avLst/>
          </a:prstGeom>
        </p:spPr>
      </p:pic>
    </p:spTree>
    <p:extLst>
      <p:ext uri="{BB962C8B-B14F-4D97-AF65-F5344CB8AC3E}">
        <p14:creationId xmlns:p14="http://schemas.microsoft.com/office/powerpoint/2010/main" val="39792063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B757F375-482C-9B68-1D5B-084D32A35925}"/>
              </a:ext>
            </a:extLst>
          </p:cNvPr>
          <p:cNvSpPr>
            <a:spLocks noGrp="1"/>
          </p:cNvSpPr>
          <p:nvPr>
            <p:ph type="ftr" sz="quarter" idx="11"/>
          </p:nvPr>
        </p:nvSpPr>
        <p:spPr/>
        <p:txBody>
          <a:bodyPr/>
          <a:lstStyle/>
          <a:p>
            <a:r>
              <a:rPr lang="en-US" dirty="0" err="1"/>
              <a:t>M.Accardo</a:t>
            </a:r>
            <a:r>
              <a:rPr lang="en-US" dirty="0"/>
              <a:t>, November 25th - 28th, Instrument Control Systems 2024</a:t>
            </a:r>
            <a:endParaRPr lang="de-CH" i="1" dirty="0"/>
          </a:p>
        </p:txBody>
      </p:sp>
      <p:sp>
        <p:nvSpPr>
          <p:cNvPr id="6" name="Textplatzhalter 5">
            <a:extLst>
              <a:ext uri="{FF2B5EF4-FFF2-40B4-BE49-F238E27FC236}">
                <a16:creationId xmlns:a16="http://schemas.microsoft.com/office/drawing/2014/main" id="{38C08F8F-24B3-3F97-FF53-B5221A2CE4D8}"/>
              </a:ext>
            </a:extLst>
          </p:cNvPr>
          <p:cNvSpPr>
            <a:spLocks noGrp="1"/>
          </p:cNvSpPr>
          <p:nvPr>
            <p:ph type="body" sz="quarter" idx="16"/>
          </p:nvPr>
        </p:nvSpPr>
        <p:spPr/>
        <p:txBody>
          <a:bodyPr/>
          <a:lstStyle/>
          <a:p>
            <a:r>
              <a:rPr lang="en-GB" dirty="0"/>
              <a:t>@ESOAstronomy</a:t>
            </a:r>
          </a:p>
        </p:txBody>
      </p:sp>
      <p:sp>
        <p:nvSpPr>
          <p:cNvPr id="7" name="Textplatzhalter 6">
            <a:extLst>
              <a:ext uri="{FF2B5EF4-FFF2-40B4-BE49-F238E27FC236}">
                <a16:creationId xmlns:a16="http://schemas.microsoft.com/office/drawing/2014/main" id="{0BB075EF-3155-9A27-9313-5C5E1EF1E378}"/>
              </a:ext>
            </a:extLst>
          </p:cNvPr>
          <p:cNvSpPr>
            <a:spLocks noGrp="1"/>
          </p:cNvSpPr>
          <p:nvPr>
            <p:ph type="body" sz="quarter" idx="17"/>
          </p:nvPr>
        </p:nvSpPr>
        <p:spPr/>
        <p:txBody>
          <a:bodyPr/>
          <a:lstStyle/>
          <a:p>
            <a:r>
              <a:rPr lang="en-GB" dirty="0"/>
              <a:t>@esoastronomy</a:t>
            </a:r>
          </a:p>
        </p:txBody>
      </p:sp>
      <p:sp>
        <p:nvSpPr>
          <p:cNvPr id="8" name="Textplatzhalter 7">
            <a:extLst>
              <a:ext uri="{FF2B5EF4-FFF2-40B4-BE49-F238E27FC236}">
                <a16:creationId xmlns:a16="http://schemas.microsoft.com/office/drawing/2014/main" id="{9BE6DF5C-7A55-077D-803B-CD0C9ABF36D2}"/>
              </a:ext>
            </a:extLst>
          </p:cNvPr>
          <p:cNvSpPr>
            <a:spLocks noGrp="1"/>
          </p:cNvSpPr>
          <p:nvPr>
            <p:ph type="body" sz="quarter" idx="18"/>
          </p:nvPr>
        </p:nvSpPr>
        <p:spPr/>
        <p:txBody>
          <a:bodyPr/>
          <a:lstStyle/>
          <a:p>
            <a:r>
              <a:rPr lang="en-GB" dirty="0"/>
              <a:t>@ESO</a:t>
            </a:r>
          </a:p>
        </p:txBody>
      </p:sp>
      <p:sp>
        <p:nvSpPr>
          <p:cNvPr id="9" name="Textplatzhalter 8">
            <a:extLst>
              <a:ext uri="{FF2B5EF4-FFF2-40B4-BE49-F238E27FC236}">
                <a16:creationId xmlns:a16="http://schemas.microsoft.com/office/drawing/2014/main" id="{05E1ACA2-0F22-6DAB-2873-00EC8CF3CE05}"/>
              </a:ext>
            </a:extLst>
          </p:cNvPr>
          <p:cNvSpPr>
            <a:spLocks noGrp="1"/>
          </p:cNvSpPr>
          <p:nvPr>
            <p:ph type="body" sz="quarter" idx="19"/>
          </p:nvPr>
        </p:nvSpPr>
        <p:spPr/>
        <p:txBody>
          <a:bodyPr/>
          <a:lstStyle/>
          <a:p>
            <a:r>
              <a:rPr lang="en-GB" dirty="0" err="1"/>
              <a:t>european</a:t>
            </a:r>
            <a:r>
              <a:rPr lang="en-GB" dirty="0"/>
              <a:t>-southern-observatory</a:t>
            </a:r>
          </a:p>
        </p:txBody>
      </p:sp>
      <p:sp>
        <p:nvSpPr>
          <p:cNvPr id="10" name="Textplatzhalter 9">
            <a:extLst>
              <a:ext uri="{FF2B5EF4-FFF2-40B4-BE49-F238E27FC236}">
                <a16:creationId xmlns:a16="http://schemas.microsoft.com/office/drawing/2014/main" id="{DF50D11C-D35F-5B37-2F04-940968A890D4}"/>
              </a:ext>
            </a:extLst>
          </p:cNvPr>
          <p:cNvSpPr>
            <a:spLocks noGrp="1"/>
          </p:cNvSpPr>
          <p:nvPr>
            <p:ph type="body" sz="quarter" idx="20"/>
          </p:nvPr>
        </p:nvSpPr>
        <p:spPr/>
        <p:txBody>
          <a:bodyPr/>
          <a:lstStyle/>
          <a:p>
            <a:r>
              <a:rPr lang="en-GB" dirty="0"/>
              <a:t>@ESOobservatory</a:t>
            </a:r>
          </a:p>
        </p:txBody>
      </p:sp>
      <p:sp>
        <p:nvSpPr>
          <p:cNvPr id="5" name="Textplatzhalter 4">
            <a:extLst>
              <a:ext uri="{FF2B5EF4-FFF2-40B4-BE49-F238E27FC236}">
                <a16:creationId xmlns:a16="http://schemas.microsoft.com/office/drawing/2014/main" id="{037EA70F-5E7A-BC43-B7EC-85091096E661}"/>
              </a:ext>
            </a:extLst>
          </p:cNvPr>
          <p:cNvSpPr>
            <a:spLocks noGrp="1"/>
          </p:cNvSpPr>
          <p:nvPr>
            <p:ph type="body" sz="quarter" idx="12"/>
          </p:nvPr>
        </p:nvSpPr>
        <p:spPr>
          <a:xfrm>
            <a:off x="936625" y="4275392"/>
            <a:ext cx="5159375" cy="1682212"/>
          </a:xfrm>
        </p:spPr>
        <p:txBody>
          <a:bodyPr/>
          <a:lstStyle/>
          <a:p>
            <a:pPr algn="l"/>
            <a:r>
              <a:rPr lang="en-GB" dirty="0"/>
              <a:t>Matteo Accardo</a:t>
            </a:r>
            <a:br>
              <a:rPr lang="en-GB" sz="600" dirty="0"/>
            </a:br>
            <a:br>
              <a:rPr lang="en-GB" sz="600" dirty="0"/>
            </a:br>
            <a:r>
              <a:rPr lang="en-GB" sz="1600" dirty="0"/>
              <a:t>Head of Instruments and Cryogenic Systems Group</a:t>
            </a:r>
            <a:br>
              <a:rPr lang="en-GB" dirty="0"/>
            </a:br>
            <a:br>
              <a:rPr lang="en-GB" dirty="0"/>
            </a:br>
            <a:r>
              <a:rPr lang="en-GB" sz="1600" dirty="0">
                <a:hlinkClick r:id="rId3"/>
              </a:rPr>
              <a:t>maccardo@eso.org</a:t>
            </a:r>
            <a:br>
              <a:rPr lang="en-GB" sz="1600" dirty="0"/>
            </a:br>
            <a:br>
              <a:rPr lang="en-GB" dirty="0"/>
            </a:br>
            <a:endParaRPr lang="en-GB" dirty="0"/>
          </a:p>
        </p:txBody>
      </p:sp>
      <p:sp>
        <p:nvSpPr>
          <p:cNvPr id="16" name="Datumsplatzhalter 15">
            <a:extLst>
              <a:ext uri="{FF2B5EF4-FFF2-40B4-BE49-F238E27FC236}">
                <a16:creationId xmlns:a16="http://schemas.microsoft.com/office/drawing/2014/main" id="{C17795AD-7C5C-E27D-7FD9-18A807BC3938}"/>
              </a:ext>
            </a:extLst>
          </p:cNvPr>
          <p:cNvSpPr>
            <a:spLocks noGrp="1"/>
          </p:cNvSpPr>
          <p:nvPr>
            <p:ph type="dt" sz="half" idx="2"/>
          </p:nvPr>
        </p:nvSpPr>
        <p:spPr/>
        <p:txBody>
          <a:bodyPr/>
          <a:lstStyle/>
          <a:p>
            <a:r>
              <a:rPr lang="en-US"/>
              <a:t>Data Classification: ESO PUBLIC</a:t>
            </a:r>
            <a:endParaRPr lang="en-GB" dirty="0"/>
          </a:p>
        </p:txBody>
      </p:sp>
      <p:sp>
        <p:nvSpPr>
          <p:cNvPr id="2" name="TextBox 1">
            <a:extLst>
              <a:ext uri="{FF2B5EF4-FFF2-40B4-BE49-F238E27FC236}">
                <a16:creationId xmlns:a16="http://schemas.microsoft.com/office/drawing/2014/main" id="{079CB0AC-1BE8-6CB6-D389-CDD41FBADDE3}"/>
              </a:ext>
            </a:extLst>
          </p:cNvPr>
          <p:cNvSpPr txBox="1"/>
          <p:nvPr/>
        </p:nvSpPr>
        <p:spPr>
          <a:xfrm>
            <a:off x="1314665" y="1344250"/>
            <a:ext cx="10408708" cy="2000548"/>
          </a:xfrm>
          <a:prstGeom prst="rect">
            <a:avLst/>
          </a:prstGeom>
          <a:noFill/>
        </p:spPr>
        <p:txBody>
          <a:bodyPr wrap="square" rtlCol="0">
            <a:spAutoFit/>
          </a:bodyPr>
          <a:lstStyle/>
          <a:p>
            <a:pPr algn="ctr"/>
            <a:r>
              <a:rPr lang="en-US" sz="2000" dirty="0">
                <a:solidFill>
                  <a:schemeClr val="accent3">
                    <a:lumMod val="50000"/>
                  </a:schemeClr>
                </a:solidFill>
              </a:rPr>
              <a:t>Thank you for attending the presentation!</a:t>
            </a:r>
            <a:br>
              <a:rPr lang="en-US" sz="1600" dirty="0">
                <a:solidFill>
                  <a:schemeClr val="accent3">
                    <a:lumMod val="50000"/>
                  </a:schemeClr>
                </a:solidFill>
              </a:rPr>
            </a:br>
            <a:br>
              <a:rPr lang="en-US" sz="1600" dirty="0"/>
            </a:br>
            <a:r>
              <a:rPr lang="en-US" sz="1400" dirty="0"/>
              <a:t>The content presented is based on the work of the Instruments and Cryogenics systems Group, Mechanical Department, Control Software &amp; Engineering Department, Electronic Engineering Department and System Engineering Department.</a:t>
            </a:r>
          </a:p>
          <a:p>
            <a:pPr algn="ctr"/>
            <a:r>
              <a:rPr lang="en-US" sz="1400" dirty="0"/>
              <a:t>Special thanks to Gerd Jakob, Cryogenic Expert, Head of the Mechanical Department, owner of the Cryogenic Standards document, Lead of the ELT Cryogenic Infrastructure and all ongoing </a:t>
            </a:r>
            <a:r>
              <a:rPr lang="en-US" sz="1400"/>
              <a:t>large Cryo-infrastructure projects.</a:t>
            </a:r>
            <a:endParaRPr lang="en-US" sz="1400" dirty="0"/>
          </a:p>
          <a:p>
            <a:pPr algn="ctr"/>
            <a:br>
              <a:rPr lang="en-US" sz="1600" dirty="0"/>
            </a:br>
            <a:r>
              <a:rPr lang="en-US" sz="1600" dirty="0"/>
              <a:t>I am happy to answer questions now otherwise, feel free to reach out at any time.</a:t>
            </a:r>
            <a:endParaRPr lang="en-GB" sz="1600" dirty="0"/>
          </a:p>
        </p:txBody>
      </p:sp>
    </p:spTree>
    <p:extLst>
      <p:ext uri="{BB962C8B-B14F-4D97-AF65-F5344CB8AC3E}">
        <p14:creationId xmlns:p14="http://schemas.microsoft.com/office/powerpoint/2010/main" val="338360920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a:themeElements>
    <a:clrScheme name="Office">
      <a:dk1>
        <a:srgbClr val="000000"/>
      </a:dk1>
      <a:lt1>
        <a:sysClr val="window" lastClr="FFFFFF"/>
      </a:lt1>
      <a:dk2>
        <a:srgbClr val="0077BE"/>
      </a:dk2>
      <a:lt2>
        <a:srgbClr val="FFA300"/>
      </a:lt2>
      <a:accent1>
        <a:srgbClr val="094168"/>
      </a:accent1>
      <a:accent2>
        <a:srgbClr val="00AAE3"/>
      </a:accent2>
      <a:accent3>
        <a:srgbClr val="C9E7FB"/>
      </a:accent3>
      <a:accent4>
        <a:srgbClr val="825C00"/>
      </a:accent4>
      <a:accent5>
        <a:srgbClr val="AE7800"/>
      </a:accent5>
      <a:accent6>
        <a:srgbClr val="FDDE54"/>
      </a:accent6>
      <a:hlink>
        <a:srgbClr val="000000"/>
      </a:hlink>
      <a:folHlink>
        <a:srgbClr val="000000"/>
      </a:folHlink>
    </a:clrScheme>
    <a:fontScheme name="ES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äsentation1  -  AutoRecovered" id="{188C2C30-848C-4475-B9F1-84BB9D1BF107}" vid="{D60D51B9-B3EF-4751-A039-5A277E354B45}"/>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Template>
  <TotalTime>5312</TotalTime>
  <Words>12663</Words>
  <Application>Microsoft Office PowerPoint</Application>
  <PresentationFormat>Widescreen</PresentationFormat>
  <Paragraphs>863</Paragraphs>
  <Slides>21</Slides>
  <Notes>20</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31" baseType="lpstr">
      <vt:lpstr>MS PGothic</vt:lpstr>
      <vt:lpstr>Aptos ExtraBold</vt:lpstr>
      <vt:lpstr>Arial</vt:lpstr>
      <vt:lpstr>Arial Narrow</vt:lpstr>
      <vt:lpstr>Calibri</vt:lpstr>
      <vt:lpstr>Georgia</vt:lpstr>
      <vt:lpstr>Trajan Pro Bold</vt:lpstr>
      <vt:lpstr>Wingdings</vt:lpstr>
      <vt:lpstr>Office</vt:lpstr>
      <vt:lpstr>think-cell Folie</vt:lpstr>
      <vt:lpstr>Cryogenics Systems</vt:lpstr>
      <vt:lpstr>About my work experience:</vt:lpstr>
      <vt:lpstr>This presentation:</vt:lpstr>
      <vt:lpstr>Cryogenics</vt:lpstr>
      <vt:lpstr>Cryogenics - Paranal Observatory</vt:lpstr>
      <vt:lpstr>Cryogenics - ELT</vt:lpstr>
      <vt:lpstr>ELT cryogenics infrastructure overview</vt:lpstr>
      <vt:lpstr>Headquarters - Liquid Nitrogen Infrastructure</vt:lpstr>
      <vt:lpstr>Standardization and Commercial-off-the-shelf products: Vacuum and Cryogenics Standard Components - ESO-046147 - v. 7</vt:lpstr>
      <vt:lpstr>Standardization and Commercial-off-the-shelf products: Vacuum and Cryogenics Standard Components - ESO-046147 - v. 7</vt:lpstr>
      <vt:lpstr>Stirling cooler adaptation for retrofitting LIN systems in operation.</vt:lpstr>
      <vt:lpstr>Standardization and Commercial-off-the-shelf products: Vacuum and Cryogenics Standard Components - ESO-046147 - v. 7</vt:lpstr>
      <vt:lpstr>Standardization and Commercial-off-the-shelf products: Vacuum and Cryogenics Standard Components - ESO-046147 - v. 7</vt:lpstr>
      <vt:lpstr>Vacuum and Cryogenics Standard Components - ESO-046147 - v. 7 Cryo-vacuum control systems</vt:lpstr>
      <vt:lpstr>Vacuum and Cryogenics Standard Components - ESO-046147 - v. 7 Cryo-vacuum control systems</vt:lpstr>
      <vt:lpstr>Vacuum and Cryogenics Standard Components - ESO-046147 - v. 7 Cryo-vacuum control systems – Safety 1 / 2</vt:lpstr>
      <vt:lpstr>Vacuum and Cryogenics Standard Components - ESO-046147 - v. 7 Cryo-vacuum control systems – Safety 2 / 2</vt:lpstr>
      <vt:lpstr>Vacuum and Cryogenics Standard Components - ESO-046147 - v. 7 Cryo-vacuum control systems – PLC sequences</vt:lpstr>
      <vt:lpstr>Vacuum and Cryogenics Standard Components - ESO-046147 - v. 7 Cryo-vacuum control systems – Graphical User Interface</vt:lpstr>
      <vt:lpstr>Vacuum and Cryogenics Standard Components - ESO-046147 - v. 7 Cryo-vacuum control systems – Flow charts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your presentation</dc:title>
  <dc:creator>maccardo@eso.org</dc:creator>
  <cp:lastModifiedBy>Matteo Accardo</cp:lastModifiedBy>
  <cp:revision>138</cp:revision>
  <dcterms:created xsi:type="dcterms:W3CDTF">2023-10-25T15:44:01Z</dcterms:created>
  <dcterms:modified xsi:type="dcterms:W3CDTF">2024-11-28T14:03:11Z</dcterms:modified>
</cp:coreProperties>
</file>