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88" r:id="rId3"/>
    <p:sldId id="299" r:id="rId4"/>
    <p:sldId id="303" r:id="rId5"/>
    <p:sldId id="306" r:id="rId6"/>
    <p:sldId id="304" r:id="rId7"/>
    <p:sldId id="294" r:id="rId8"/>
    <p:sldId id="293" r:id="rId9"/>
    <p:sldId id="305" r:id="rId10"/>
    <p:sldId id="298" r:id="rId11"/>
    <p:sldId id="295" r:id="rId12"/>
    <p:sldId id="300" r:id="rId13"/>
    <p:sldId id="301" r:id="rId14"/>
    <p:sldId id="292" r:id="rId15"/>
    <p:sldId id="290" r:id="rId16"/>
    <p:sldId id="289" r:id="rId17"/>
    <p:sldId id="297" r:id="rId18"/>
    <p:sldId id="285" r:id="rId19"/>
  </p:sldIdLst>
  <p:sldSz cx="12192000" cy="6858000"/>
  <p:notesSz cx="6858000" cy="9144000"/>
  <p:custDataLst>
    <p:tags r:id="rId21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108D"/>
    <a:srgbClr val="CC6600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89" autoAdjust="0"/>
    <p:restoredTop sz="94618" autoAdjust="0"/>
  </p:normalViewPr>
  <p:slideViewPr>
    <p:cSldViewPr snapToGrid="0">
      <p:cViewPr varScale="1">
        <p:scale>
          <a:sx n="85" d="100"/>
          <a:sy n="85" d="100"/>
        </p:scale>
        <p:origin x="114" y="10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27.11.2024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Oliver Pfuhl,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jpeg"/><Relationship Id="rId4" Type="http://schemas.openxmlformats.org/officeDocument/2006/relationships/image" Target="cid:D40335CF-0716-41C5-B650-FC123C19CCF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B3AA5.249570F0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FREDA Wavefront Sensor Camera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91" y="6026008"/>
            <a:ext cx="11476882" cy="426029"/>
          </a:xfrm>
        </p:spPr>
        <p:txBody>
          <a:bodyPr/>
          <a:lstStyle/>
          <a:p>
            <a:pPr algn="r"/>
            <a:r>
              <a:rPr lang="en-GB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Oliver Pfuhl, Nicola di Lieto, Christophe Moins, Christopher Mandla, Ralf Conzelmann, Leander Mehrgan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>
                <a:solidFill>
                  <a:schemeClr val="accent2">
                    <a:lumMod val="60000"/>
                    <a:lumOff val="40000"/>
                  </a:schemeClr>
                </a:solidFill>
              </a:rPr>
              <a:t>Oliver Pfuhl, November 25th - 28th, Instrument Control Systems 2024</a:t>
            </a:r>
            <a:endParaRPr lang="de-CH" i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FREDA camera head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5" y="1577975"/>
            <a:ext cx="3380934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C-Red One camera from FLI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Saphira detector 320x256 pixel (up to 3500fps)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Read noise &lt; 1e- 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Wavelength range: 0.8-2.5um</a:t>
            </a:r>
            <a:endParaRPr lang="en-GB" dirty="0"/>
          </a:p>
        </p:txBody>
      </p:sp>
      <p:pic>
        <p:nvPicPr>
          <p:cNvPr id="8" name="D40335CF-0716-41C5-B650-FC123C19CCF4" descr="IMG_8428.jpg">
            <a:extLst>
              <a:ext uri="{FF2B5EF4-FFF2-40B4-BE49-F238E27FC236}">
                <a16:creationId xmlns:a16="http://schemas.microsoft.com/office/drawing/2014/main" id="{10A59F61-24E0-BCA4-4F23-E5F981E77F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r:link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38" b="89947" l="9970" r="89980">
                        <a14:foregroundMark x1="69593" y1="82011" x2="42163" y2="86045"/>
                        <a14:foregroundMark x1="42163" y1="86045" x2="36508" y2="83201"/>
                        <a14:foregroundMark x1="36508" y1="83201" x2="27877" y2="82804"/>
                        <a14:foregroundMark x1="27877" y1="82804" x2="26438" y2="56217"/>
                        <a14:foregroundMark x1="26438" y1="56217" x2="29812" y2="40675"/>
                        <a14:foregroundMark x1="29812" y1="40675" x2="30109" y2="24272"/>
                        <a14:foregroundMark x1="30109" y1="24272" x2="43105" y2="3638"/>
                        <a14:foregroundMark x1="43105" y1="3638" x2="61260" y2="10317"/>
                        <a14:foregroundMark x1="61260" y1="10317" x2="66865" y2="16270"/>
                        <a14:foregroundMark x1="66865" y1="16270" x2="70089" y2="24206"/>
                        <a14:foregroundMark x1="70089" y1="24206" x2="70437" y2="33003"/>
                        <a14:foregroundMark x1="70437" y1="33003" x2="76984" y2="46164"/>
                        <a14:foregroundMark x1="76984" y1="46164" x2="73016" y2="53638"/>
                        <a14:foregroundMark x1="73016" y1="53638" x2="78373" y2="57209"/>
                        <a14:foregroundMark x1="78373" y1="57209" x2="83433" y2="64550"/>
                        <a14:foregroundMark x1="83433" y1="64550" x2="76587" y2="67989"/>
                        <a14:foregroundMark x1="76587" y1="67989" x2="71081" y2="74206"/>
                        <a14:foregroundMark x1="71081" y1="74206" x2="70337" y2="82209"/>
                        <a14:foregroundMark x1="70337" y1="82209" x2="69841" y2="820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93" t="1395" r="15556" b="7455"/>
          <a:stretch>
            <a:fillRect/>
          </a:stretch>
        </p:blipFill>
        <p:spPr bwMode="auto">
          <a:xfrm>
            <a:off x="4184361" y="1711500"/>
            <a:ext cx="4270342" cy="451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761D60B-AC77-4362-80F1-7481C31ED3EF" descr="IMG_8425.jpg">
            <a:extLst>
              <a:ext uri="{FF2B5EF4-FFF2-40B4-BE49-F238E27FC236}">
                <a16:creationId xmlns:a16="http://schemas.microsoft.com/office/drawing/2014/main" id="{39D2F702-D1CF-1DFA-69DF-DF9749ED91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1" t="2121" r="19208" b="15169"/>
          <a:stretch/>
        </p:blipFill>
        <p:spPr bwMode="auto">
          <a:xfrm>
            <a:off x="8292930" y="1320761"/>
            <a:ext cx="3525302" cy="31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FREDA camera head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5" y="1577975"/>
            <a:ext cx="3380934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C-Red One camera from FLI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Saphira detector 320x256 pixel (up to 3500fps)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Read noise &lt; 1e- 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Wavelength range: 0.8-2.5um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0AE03F-32DF-3111-CE9B-496BBDF50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660" y="3640043"/>
            <a:ext cx="4416017" cy="28924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1E28CC-5DBA-6B2E-BB3D-124DDF9CE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255" y="1136073"/>
            <a:ext cx="4290093" cy="32122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A3C9E1-88D3-0EEA-3869-ADA6EC10E4E7}"/>
              </a:ext>
            </a:extLst>
          </p:cNvPr>
          <p:cNvSpPr txBox="1"/>
          <p:nvPr/>
        </p:nvSpPr>
        <p:spPr>
          <a:xfrm>
            <a:off x="8287966" y="6020356"/>
            <a:ext cx="15263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Finger et al 2014</a:t>
            </a:r>
          </a:p>
        </p:txBody>
      </p:sp>
    </p:spTree>
    <p:extLst>
      <p:ext uri="{BB962C8B-B14F-4D97-AF65-F5344CB8AC3E}">
        <p14:creationId xmlns:p14="http://schemas.microsoft.com/office/powerpoint/2010/main" val="1667114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F3082E-C8A1-B08D-BAAE-2289F4584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579" y="2487030"/>
            <a:ext cx="4598550" cy="300746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FREDA camera head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5" y="1577975"/>
            <a:ext cx="3380934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Avalanche gain: 1 - 65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FD8C96-A806-AF55-DC5D-A4B9EAFB4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48" y="2487032"/>
            <a:ext cx="4552277" cy="37890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EA71B4-0B0F-9F71-B8BD-56D82772F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4604" y="2487031"/>
            <a:ext cx="4552277" cy="379420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D8B1672-538F-53F9-8B06-98AA59C1F60E}"/>
              </a:ext>
            </a:extLst>
          </p:cNvPr>
          <p:cNvSpPr txBox="1"/>
          <p:nvPr/>
        </p:nvSpPr>
        <p:spPr>
          <a:xfrm rot="20296501">
            <a:off x="4010860" y="3099256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eAPD gain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D13BFB-1E0F-E9E3-08A8-E9267DCA0718}"/>
              </a:ext>
            </a:extLst>
          </p:cNvPr>
          <p:cNvSpPr txBox="1"/>
          <p:nvPr/>
        </p:nvSpPr>
        <p:spPr>
          <a:xfrm rot="20296501">
            <a:off x="9043196" y="3075522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eAPD gain 50</a:t>
            </a:r>
          </a:p>
        </p:txBody>
      </p:sp>
    </p:spTree>
    <p:extLst>
      <p:ext uri="{BB962C8B-B14F-4D97-AF65-F5344CB8AC3E}">
        <p14:creationId xmlns:p14="http://schemas.microsoft.com/office/powerpoint/2010/main" val="387644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FREDA camera head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5" y="1577975"/>
            <a:ext cx="3380934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Detector reads 32 </a:t>
            </a:r>
            <a:r>
              <a:rPr lang="en-GB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px</a:t>
            </a:r>
            <a: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simultaneously @ 10MHz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Sensor is read in 10x256 blocks (of 32pix)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1190DF-F1B4-E57D-BDB9-7A89C7258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219" y="1206917"/>
            <a:ext cx="5872320" cy="40731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1861C4-5F6D-7AFF-2FF3-CAC5FCE9E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9219" y="5179844"/>
            <a:ext cx="6963747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1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FREDA camera head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7810865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Default C-Red One camera not compliant with ELT requirements</a:t>
            </a:r>
          </a:p>
          <a:p>
            <a:pPr marL="800550" lvl="2" indent="-285750"/>
            <a:r>
              <a:rPr lang="en-GB" dirty="0" err="1">
                <a:latin typeface="Arial" panose="020B0604020202020204" pitchFamily="34" charset="0"/>
                <a:ea typeface="Arial" panose="020B0604020202020204" pitchFamily="34" charset="0"/>
              </a:rPr>
              <a:t>CameraLink</a:t>
            </a:r>
            <a:r>
              <a:rPr lang="en-GB" dirty="0">
                <a:latin typeface="Arial" panose="020B0604020202020204" pitchFamily="34" charset="0"/>
                <a:ea typeface="Arial" panose="020B0604020202020204" pitchFamily="34" charset="0"/>
              </a:rPr>
              <a:t> data interface </a:t>
            </a:r>
            <a:r>
              <a:rPr lang="en-GB" dirty="0">
                <a:latin typeface="Arial" panose="020B0604020202020204" pitchFamily="34" charset="0"/>
                <a:ea typeface="Arial" panose="020B0604020202020204" pitchFamily="34" charset="0"/>
                <a:sym typeface="Wingdings" panose="05000000000000000000" pitchFamily="2" charset="2"/>
              </a:rPr>
              <a:t> 10GigE with RTMS data format</a:t>
            </a:r>
          </a:p>
          <a:p>
            <a:pPr marL="800550" lvl="2" indent="-285750"/>
            <a:r>
              <a:rPr lang="en-GB" dirty="0">
                <a:latin typeface="Arial" panose="020B0604020202020204" pitchFamily="34" charset="0"/>
                <a:ea typeface="Arial" panose="020B0604020202020204" pitchFamily="34" charset="0"/>
                <a:sym typeface="Wingdings" panose="05000000000000000000" pitchFamily="2" charset="2"/>
              </a:rPr>
              <a:t>No synchronization  time synchronization with PTP</a:t>
            </a:r>
            <a:r>
              <a:rPr lang="en-GB" dirty="0">
                <a:latin typeface="Arial" panose="020B0604020202020204" pitchFamily="34" charset="0"/>
                <a:ea typeface="Arial" panose="020B0604020202020204" pitchFamily="34" charset="0"/>
              </a:rPr>
              <a:t>  </a:t>
            </a:r>
          </a:p>
          <a:p>
            <a:pPr marL="800550" lvl="2" indent="-285750"/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No hardware alarms</a:t>
            </a:r>
          </a:p>
          <a:p>
            <a:pPr marL="800550" lvl="2" indent="-285750"/>
            <a:r>
              <a:rPr lang="en-GB" dirty="0"/>
              <a:t>Mech. vibrations out of specification</a:t>
            </a:r>
          </a:p>
          <a:p>
            <a:pPr marL="800550" lvl="2" indent="-285750"/>
            <a:r>
              <a:rPr lang="en-GB" dirty="0"/>
              <a:t>Camera surface temperature out of specification</a:t>
            </a:r>
          </a:p>
        </p:txBody>
      </p:sp>
    </p:spTree>
    <p:extLst>
      <p:ext uri="{BB962C8B-B14F-4D97-AF65-F5344CB8AC3E}">
        <p14:creationId xmlns:p14="http://schemas.microsoft.com/office/powerpoint/2010/main" val="242090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WFS camera network architecture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A02D2A-7364-BF6C-4E73-8BDA55D74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586" y="1314300"/>
            <a:ext cx="7477787" cy="4474659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5" y="1577975"/>
            <a:ext cx="3380934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1Gig Ethernet used for telemetry, control and time synchronization of the detectors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10Gig Ethernet to broadcast the images of the detector in multicast allowing workstations and RTC to subscribe to the data stream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7823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TTBox (RTMS converter)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5" y="1577975"/>
            <a:ext cx="3380934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Connected to PTP &amp; Control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TTBox triggers start of exposure (FPS_IN)</a:t>
            </a:r>
          </a:p>
        </p:txBody>
      </p:sp>
      <p:pic>
        <p:nvPicPr>
          <p:cNvPr id="5" name="CBF1EBD5-568F-4B4F-83EC-04BC384DA889" descr="IMG_7648.jpg">
            <a:extLst>
              <a:ext uri="{FF2B5EF4-FFF2-40B4-BE49-F238E27FC236}">
                <a16:creationId xmlns:a16="http://schemas.microsoft.com/office/drawing/2014/main" id="{72B729C4-91FC-AC6C-5844-58E3F724E9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1" t="29696" r="17455" b="5214"/>
          <a:stretch/>
        </p:blipFill>
        <p:spPr bwMode="auto">
          <a:xfrm>
            <a:off x="4612301" y="1408331"/>
            <a:ext cx="4356810" cy="28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690865-5A8D-EA47-9C8A-76126C87287C}"/>
              </a:ext>
            </a:extLst>
          </p:cNvPr>
          <p:cNvSpPr txBox="1"/>
          <p:nvPr/>
        </p:nvSpPr>
        <p:spPr>
          <a:xfrm rot="20733679">
            <a:off x="6552877" y="1799326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Prototype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59B559-E3DE-B232-6688-F1DB635EE0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47" r="1"/>
          <a:stretch/>
        </p:blipFill>
        <p:spPr>
          <a:xfrm>
            <a:off x="7840878" y="3728160"/>
            <a:ext cx="4091039" cy="28920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27BBB4-D6E9-FB55-6306-DDA7EB248354}"/>
              </a:ext>
            </a:extLst>
          </p:cNvPr>
          <p:cNvSpPr txBox="1"/>
          <p:nvPr/>
        </p:nvSpPr>
        <p:spPr>
          <a:xfrm rot="20733679">
            <a:off x="9273364" y="3182368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Camera electronics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93FD898-F249-D599-AD13-068F9A6029ED}"/>
              </a:ext>
            </a:extLst>
          </p:cNvPr>
          <p:cNvGrpSpPr/>
          <p:nvPr/>
        </p:nvGrpSpPr>
        <p:grpSpPr>
          <a:xfrm>
            <a:off x="515131" y="3152706"/>
            <a:ext cx="6330731" cy="3062796"/>
            <a:chOff x="515131" y="3152706"/>
            <a:chExt cx="6330731" cy="306279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45D043D-27CF-26FA-CA7E-B0EAE4070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5131" y="4215024"/>
              <a:ext cx="6330731" cy="2000478"/>
            </a:xfrm>
            <a:prstGeom prst="rect">
              <a:avLst/>
            </a:prstGeom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BDDAF8C-EF69-7D77-EC84-36F30ACFA4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6624" y="3152706"/>
              <a:ext cx="617047" cy="11360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760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TTBox (RTMS converter)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5" y="1577975"/>
            <a:ext cx="3380934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Connected to PTP &amp; Control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TTBox triggers start of exposure (FPS_IN)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Receives images via CamLink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FVAL signals valid image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TTBox time tags image 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Broadcasts pixel stream via RTMS</a:t>
            </a:r>
          </a:p>
        </p:txBody>
      </p:sp>
      <p:pic>
        <p:nvPicPr>
          <p:cNvPr id="5" name="CBF1EBD5-568F-4B4F-83EC-04BC384DA889" descr="IMG_7648.jpg">
            <a:extLst>
              <a:ext uri="{FF2B5EF4-FFF2-40B4-BE49-F238E27FC236}">
                <a16:creationId xmlns:a16="http://schemas.microsoft.com/office/drawing/2014/main" id="{72B729C4-91FC-AC6C-5844-58E3F724E9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1" t="29696" r="17455" b="5214"/>
          <a:stretch/>
        </p:blipFill>
        <p:spPr bwMode="auto">
          <a:xfrm>
            <a:off x="4612301" y="1408331"/>
            <a:ext cx="4356810" cy="28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690865-5A8D-EA47-9C8A-76126C87287C}"/>
              </a:ext>
            </a:extLst>
          </p:cNvPr>
          <p:cNvSpPr txBox="1"/>
          <p:nvPr/>
        </p:nvSpPr>
        <p:spPr>
          <a:xfrm rot="20733679">
            <a:off x="6552877" y="1799326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Prototype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59B559-E3DE-B232-6688-F1DB635EE0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47" r="1"/>
          <a:stretch/>
        </p:blipFill>
        <p:spPr>
          <a:xfrm>
            <a:off x="7840878" y="3728160"/>
            <a:ext cx="4091039" cy="28920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27BBB4-D6E9-FB55-6306-DDA7EB248354}"/>
              </a:ext>
            </a:extLst>
          </p:cNvPr>
          <p:cNvSpPr txBox="1"/>
          <p:nvPr/>
        </p:nvSpPr>
        <p:spPr>
          <a:xfrm rot="20733679">
            <a:off x="9273364" y="3182368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Camera electronics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747964-34BC-7690-70BC-BD69A89ADD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0" b="31576"/>
          <a:stretch/>
        </p:blipFill>
        <p:spPr bwMode="auto">
          <a:xfrm>
            <a:off x="4351123" y="2033422"/>
            <a:ext cx="7720977" cy="3701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499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TTBox (RTMS converter)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  <p:pic>
        <p:nvPicPr>
          <p:cNvPr id="5" name="CBF1EBD5-568F-4B4F-83EC-04BC384DA889" descr="IMG_7648.jpg">
            <a:extLst>
              <a:ext uri="{FF2B5EF4-FFF2-40B4-BE49-F238E27FC236}">
                <a16:creationId xmlns:a16="http://schemas.microsoft.com/office/drawing/2014/main" id="{72B729C4-91FC-AC6C-5844-58E3F724E9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1" t="29696" r="17455" b="5214"/>
          <a:stretch/>
        </p:blipFill>
        <p:spPr bwMode="auto">
          <a:xfrm>
            <a:off x="4612301" y="1408331"/>
            <a:ext cx="4356810" cy="28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690865-5A8D-EA47-9C8A-76126C87287C}"/>
              </a:ext>
            </a:extLst>
          </p:cNvPr>
          <p:cNvSpPr txBox="1"/>
          <p:nvPr/>
        </p:nvSpPr>
        <p:spPr>
          <a:xfrm rot="20733679">
            <a:off x="6552877" y="1799326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Prototype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BB967A46-838A-E721-2EB9-FE95353100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4644" b="7793"/>
          <a:stretch/>
        </p:blipFill>
        <p:spPr bwMode="auto">
          <a:xfrm>
            <a:off x="8335624" y="3188472"/>
            <a:ext cx="3387749" cy="310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27BBB4-D6E9-FB55-6306-DDA7EB248354}"/>
              </a:ext>
            </a:extLst>
          </p:cNvPr>
          <p:cNvSpPr txBox="1"/>
          <p:nvPr/>
        </p:nvSpPr>
        <p:spPr>
          <a:xfrm rot="20733679">
            <a:off x="9094901" y="484967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TTBox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930AEB5A-1B64-FC3B-DA23-493668F61D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5" y="1577975"/>
            <a:ext cx="3380934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Connected to PTP &amp; Control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TTBox triggers start of exposure (FPS_IN)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Receives images via CamLink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FVAL signals valid image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TTBox time tags image 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Broadcasts pixel stream via RTMS</a:t>
            </a:r>
          </a:p>
        </p:txBody>
      </p:sp>
    </p:spTree>
    <p:extLst>
      <p:ext uri="{BB962C8B-B14F-4D97-AF65-F5344CB8AC3E}">
        <p14:creationId xmlns:p14="http://schemas.microsoft.com/office/powerpoint/2010/main" val="3459546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blue electronic device&#10;&#10;Description automatically generated">
            <a:extLst>
              <a:ext uri="{FF2B5EF4-FFF2-40B4-BE49-F238E27FC236}">
                <a16:creationId xmlns:a16="http://schemas.microsoft.com/office/drawing/2014/main" id="{92D67831-F20B-614F-C218-2DE7533FF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" t="14010" r="2375" b="27562"/>
          <a:stretch/>
        </p:blipFill>
        <p:spPr>
          <a:xfrm>
            <a:off x="3514409" y="4715134"/>
            <a:ext cx="2959891" cy="199268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Active Vibration Reduction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5" y="1577975"/>
            <a:ext cx="3380934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Pulse tube cooler introduces vibrations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Default camera out of spec for ELT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=&gt; Retrofit with Active vibration reduction controller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Factor ~4 improvement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Pulse tube frequency can be tuned: 43 .. 51 Hz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04A173-0805-66F9-60F5-CD0DCBCDF4B5}"/>
              </a:ext>
            </a:extLst>
          </p:cNvPr>
          <p:cNvSpPr txBox="1"/>
          <p:nvPr/>
        </p:nvSpPr>
        <p:spPr>
          <a:xfrm>
            <a:off x="5729526" y="2609853"/>
            <a:ext cx="1706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Pulse tube controller</a:t>
            </a:r>
          </a:p>
          <a:p>
            <a:r>
              <a:rPr lang="en-US" sz="1400" dirty="0"/>
              <a:t>Thales CDE7232</a:t>
            </a:r>
          </a:p>
        </p:txBody>
      </p:sp>
      <p:pic>
        <p:nvPicPr>
          <p:cNvPr id="12" name="Picture 11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7D71E929-7A00-D6CC-D37A-CE49E10AE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768" y="1460045"/>
            <a:ext cx="2777490" cy="2083435"/>
          </a:xfrm>
          <a:prstGeom prst="rect">
            <a:avLst/>
          </a:prstGeom>
        </p:spPr>
      </p:pic>
      <p:pic>
        <p:nvPicPr>
          <p:cNvPr id="13" name="Picture 12" descr="A graph of a graph&#10;&#10;Description automatically generated">
            <a:extLst>
              <a:ext uri="{FF2B5EF4-FFF2-40B4-BE49-F238E27FC236}">
                <a16:creationId xmlns:a16="http://schemas.microsoft.com/office/drawing/2014/main" id="{0D832F69-1C48-BC82-E7DC-3733C015AA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026" y="1460680"/>
            <a:ext cx="2776855" cy="2082800"/>
          </a:xfrm>
          <a:prstGeom prst="rect">
            <a:avLst/>
          </a:prstGeom>
        </p:spPr>
      </p:pic>
      <p:pic>
        <p:nvPicPr>
          <p:cNvPr id="14" name="Picture 13" descr="A graph of different colored bars&#10;&#10;Description automatically generated">
            <a:extLst>
              <a:ext uri="{FF2B5EF4-FFF2-40B4-BE49-F238E27FC236}">
                <a16:creationId xmlns:a16="http://schemas.microsoft.com/office/drawing/2014/main" id="{69BEC39F-650C-CC38-566E-EA8B35CD0E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493" y="4412240"/>
            <a:ext cx="2827020" cy="2120265"/>
          </a:xfrm>
          <a:prstGeom prst="rect">
            <a:avLst/>
          </a:prstGeom>
        </p:spPr>
      </p:pic>
      <p:sp>
        <p:nvSpPr>
          <p:cNvPr id="15" name="Arrow: Down 14">
            <a:extLst>
              <a:ext uri="{FF2B5EF4-FFF2-40B4-BE49-F238E27FC236}">
                <a16:creationId xmlns:a16="http://schemas.microsoft.com/office/drawing/2014/main" id="{F2592A1B-EFEE-FFC7-BA41-219C34517C4F}"/>
              </a:ext>
            </a:extLst>
          </p:cNvPr>
          <p:cNvSpPr/>
          <p:nvPr/>
        </p:nvSpPr>
        <p:spPr>
          <a:xfrm rot="20318520">
            <a:off x="7315199" y="3693807"/>
            <a:ext cx="446334" cy="654809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45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Camera head modifications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5" y="1577975"/>
            <a:ext cx="3380934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Exchange of plastic covers with aluminium covers to:</a:t>
            </a:r>
          </a:p>
          <a:p>
            <a:pPr marL="800550" lvl="2" indent="-285750"/>
            <a:r>
              <a:rPr lang="en-GB" dirty="0">
                <a:latin typeface="Arial" panose="020B0604020202020204" pitchFamily="34" charset="0"/>
              </a:rPr>
              <a:t>Mitigate hot spots</a:t>
            </a:r>
          </a:p>
          <a:p>
            <a:pPr marL="800550" lvl="2" indent="-285750"/>
            <a:r>
              <a:rPr lang="en-GB" dirty="0">
                <a:latin typeface="Arial" panose="020B0604020202020204" pitchFamily="34" charset="0"/>
              </a:rPr>
              <a:t>Provide a mounting interface for the TTBox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B039F7-4DF4-1B24-C596-947527568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31" b="94162" l="6226" r="89962">
                        <a14:foregroundMark x1="15883" y1="64970" x2="6353" y2="65269"/>
                        <a14:foregroundMark x1="6353" y1="65269" x2="11182" y2="57036"/>
                        <a14:foregroundMark x1="11182" y1="57036" x2="11436" y2="56886"/>
                        <a14:foregroundMark x1="28971" y1="27844" x2="29987" y2="28144"/>
                        <a14:foregroundMark x1="41931" y1="9731" x2="38119" y2="12874"/>
                        <a14:foregroundMark x1="66709" y1="88024" x2="58069" y2="94162"/>
                        <a14:foregroundMark x1="58069" y1="94162" x2="54765" y2="87126"/>
                        <a14:foregroundMark x1="55273" y1="90719" x2="47014" y2="90868"/>
                        <a14:foregroundMark x1="47014" y1="90868" x2="46125" y2="89970"/>
                        <a14:foregroundMark x1="25159" y1="29192" x2="17535" y2="38623"/>
                        <a14:foregroundMark x1="17535" y1="38623" x2="27065" y2="36377"/>
                        <a14:foregroundMark x1="27065" y1="36377" x2="24778" y2="29491"/>
                        <a14:foregroundMark x1="20076" y1="37126" x2="22236" y2="38024"/>
                        <a14:foregroundMark x1="19060" y1="38772" x2="17154" y2="43862"/>
                        <a14:foregroundMark x1="18297" y1="43413" x2="16137" y2="50000"/>
                        <a14:foregroundMark x1="52605" y1="13772" x2="43964" y2="11228"/>
                        <a14:foregroundMark x1="43964" y1="11228" x2="43583" y2="122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9306" y="458247"/>
            <a:ext cx="6988091" cy="593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039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Camera head modifications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  <p:pic>
        <p:nvPicPr>
          <p:cNvPr id="5" name="Picture 4" descr="A machine with a white cloth on it&#10;&#10;Description automatically generated with medium confidence">
            <a:extLst>
              <a:ext uri="{FF2B5EF4-FFF2-40B4-BE49-F238E27FC236}">
                <a16:creationId xmlns:a16="http://schemas.microsoft.com/office/drawing/2014/main" id="{04E582AC-4481-0FF8-4D35-A37B7863C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82" y="1136073"/>
            <a:ext cx="3876419" cy="2566988"/>
          </a:xfrm>
          <a:prstGeom prst="rect">
            <a:avLst/>
          </a:prstGeom>
        </p:spPr>
      </p:pic>
      <p:pic>
        <p:nvPicPr>
          <p:cNvPr id="7" name="Picture 6" descr="A multicolored machine with a red light&#10;&#10;Description automatically generated">
            <a:extLst>
              <a:ext uri="{FF2B5EF4-FFF2-40B4-BE49-F238E27FC236}">
                <a16:creationId xmlns:a16="http://schemas.microsoft.com/office/drawing/2014/main" id="{C55C85B6-7C2A-2713-B21F-5247B762A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65" y="1139221"/>
            <a:ext cx="4542153" cy="2560692"/>
          </a:xfrm>
          <a:prstGeom prst="rect">
            <a:avLst/>
          </a:prstGeom>
        </p:spPr>
      </p:pic>
      <p:pic>
        <p:nvPicPr>
          <p:cNvPr id="8" name="Picture 7" descr="A machine with many cables&#10;&#10;Description automatically generated with medium confidence">
            <a:extLst>
              <a:ext uri="{FF2B5EF4-FFF2-40B4-BE49-F238E27FC236}">
                <a16:creationId xmlns:a16="http://schemas.microsoft.com/office/drawing/2014/main" id="{83430BF1-1669-3DD1-C836-D9CE253E5D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b="17896"/>
          <a:stretch/>
        </p:blipFill>
        <p:spPr bwMode="auto">
          <a:xfrm>
            <a:off x="2207581" y="3965516"/>
            <a:ext cx="3876419" cy="2566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machine with a colorful background&#10;&#10;Description automatically generated with medium confidence">
            <a:extLst>
              <a:ext uri="{FF2B5EF4-FFF2-40B4-BE49-F238E27FC236}">
                <a16:creationId xmlns:a16="http://schemas.microsoft.com/office/drawing/2014/main" id="{DBD4695F-04C5-52D4-1B65-70520F933B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65" y="3948653"/>
            <a:ext cx="4542153" cy="2583852"/>
          </a:xfrm>
          <a:prstGeom prst="rect">
            <a:avLst/>
          </a:prstGeom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C1565C75-007C-0EC7-91B1-2928A0AEB2FF}"/>
              </a:ext>
            </a:extLst>
          </p:cNvPr>
          <p:cNvSpPr/>
          <p:nvPr/>
        </p:nvSpPr>
        <p:spPr>
          <a:xfrm>
            <a:off x="5497858" y="3429000"/>
            <a:ext cx="1331448" cy="875467"/>
          </a:xfrm>
          <a:prstGeom prst="downArrow">
            <a:avLst/>
          </a:prstGeom>
          <a:solidFill>
            <a:srgbClr val="D210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9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computer&#10;&#10;Description automatically generated">
            <a:extLst>
              <a:ext uri="{FF2B5EF4-FFF2-40B4-BE49-F238E27FC236}">
                <a16:creationId xmlns:a16="http://schemas.microsoft.com/office/drawing/2014/main" id="{89AA4611-69E3-EE85-C4CF-1FF8E31B2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991" y="482211"/>
            <a:ext cx="8379350" cy="589357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Interfaces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3466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5E9956C-663E-D7ED-3397-AFCAED85B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4" y="1069041"/>
            <a:ext cx="9439275" cy="531095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Interfaces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3151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191D60-2F94-8937-E859-578E6D709DFF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271" y="937180"/>
            <a:ext cx="8298730" cy="521662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FREDA software integration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5284" y="1662589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Camera control using CCF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TTBox firmware developed inhouse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Camera firmware unchanged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Camera configured using serial commands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Telemetry obtained by querying the camera every ~10s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3A2B0DE-1C90-684C-514A-972A5D6A1479}"/>
              </a:ext>
            </a:extLst>
          </p:cNvPr>
          <p:cNvSpPr/>
          <p:nvPr/>
        </p:nvSpPr>
        <p:spPr>
          <a:xfrm>
            <a:off x="7625301" y="1447137"/>
            <a:ext cx="2608028" cy="1407381"/>
          </a:xfrm>
          <a:custGeom>
            <a:avLst/>
            <a:gdLst>
              <a:gd name="connsiteX0" fmla="*/ 0 w 2608028"/>
              <a:gd name="connsiteY0" fmla="*/ 703691 h 1407381"/>
              <a:gd name="connsiteX1" fmla="*/ 1304014 w 2608028"/>
              <a:gd name="connsiteY1" fmla="*/ 0 h 1407381"/>
              <a:gd name="connsiteX2" fmla="*/ 2608028 w 2608028"/>
              <a:gd name="connsiteY2" fmla="*/ 703691 h 1407381"/>
              <a:gd name="connsiteX3" fmla="*/ 1304014 w 2608028"/>
              <a:gd name="connsiteY3" fmla="*/ 1407382 h 1407381"/>
              <a:gd name="connsiteX4" fmla="*/ 0 w 2608028"/>
              <a:gd name="connsiteY4" fmla="*/ 703691 h 1407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8028" h="1407381" extrusionOk="0">
                <a:moveTo>
                  <a:pt x="0" y="703691"/>
                </a:moveTo>
                <a:cubicBezTo>
                  <a:pt x="-135054" y="231749"/>
                  <a:pt x="485295" y="36980"/>
                  <a:pt x="1304014" y="0"/>
                </a:cubicBezTo>
                <a:cubicBezTo>
                  <a:pt x="2099746" y="15904"/>
                  <a:pt x="2573781" y="316142"/>
                  <a:pt x="2608028" y="703691"/>
                </a:cubicBezTo>
                <a:cubicBezTo>
                  <a:pt x="2570128" y="1129340"/>
                  <a:pt x="2018450" y="1439172"/>
                  <a:pt x="1304014" y="1407382"/>
                </a:cubicBezTo>
                <a:cubicBezTo>
                  <a:pt x="513416" y="1368859"/>
                  <a:pt x="17561" y="1100720"/>
                  <a:pt x="0" y="703691"/>
                </a:cubicBezTo>
                <a:close/>
              </a:path>
            </a:pathLst>
          </a:custGeom>
          <a:noFill/>
          <a:ln w="22225">
            <a:solidFill>
              <a:srgbClr val="FF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70CFE36-09CB-CF6D-2322-3DE0FA37B6D2}"/>
              </a:ext>
            </a:extLst>
          </p:cNvPr>
          <p:cNvSpPr/>
          <p:nvPr/>
        </p:nvSpPr>
        <p:spPr>
          <a:xfrm>
            <a:off x="7532604" y="3390649"/>
            <a:ext cx="3044270" cy="1407381"/>
          </a:xfrm>
          <a:custGeom>
            <a:avLst/>
            <a:gdLst>
              <a:gd name="connsiteX0" fmla="*/ 0 w 3044270"/>
              <a:gd name="connsiteY0" fmla="*/ 703691 h 1407381"/>
              <a:gd name="connsiteX1" fmla="*/ 1522135 w 3044270"/>
              <a:gd name="connsiteY1" fmla="*/ 0 h 1407381"/>
              <a:gd name="connsiteX2" fmla="*/ 3044270 w 3044270"/>
              <a:gd name="connsiteY2" fmla="*/ 703691 h 1407381"/>
              <a:gd name="connsiteX3" fmla="*/ 1522135 w 3044270"/>
              <a:gd name="connsiteY3" fmla="*/ 1407382 h 1407381"/>
              <a:gd name="connsiteX4" fmla="*/ 0 w 3044270"/>
              <a:gd name="connsiteY4" fmla="*/ 703691 h 1407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4270" h="1407381" extrusionOk="0">
                <a:moveTo>
                  <a:pt x="0" y="703691"/>
                </a:moveTo>
                <a:cubicBezTo>
                  <a:pt x="-40424" y="290119"/>
                  <a:pt x="623825" y="21640"/>
                  <a:pt x="1522135" y="0"/>
                </a:cubicBezTo>
                <a:cubicBezTo>
                  <a:pt x="2438332" y="15904"/>
                  <a:pt x="3010023" y="316142"/>
                  <a:pt x="3044270" y="703691"/>
                </a:cubicBezTo>
                <a:cubicBezTo>
                  <a:pt x="3014566" y="1121336"/>
                  <a:pt x="2350492" y="1475340"/>
                  <a:pt x="1522135" y="1407382"/>
                </a:cubicBezTo>
                <a:cubicBezTo>
                  <a:pt x="611072" y="1368859"/>
                  <a:pt x="17561" y="1100720"/>
                  <a:pt x="0" y="703691"/>
                </a:cubicBezTo>
                <a:close/>
              </a:path>
            </a:pathLst>
          </a:custGeom>
          <a:noFill/>
          <a:ln w="22225">
            <a:solidFill>
              <a:srgbClr val="FF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DB902FB-159C-9B60-01F3-52630917EAC7}"/>
              </a:ext>
            </a:extLst>
          </p:cNvPr>
          <p:cNvSpPr/>
          <p:nvPr/>
        </p:nvSpPr>
        <p:spPr>
          <a:xfrm>
            <a:off x="6583719" y="4861866"/>
            <a:ext cx="3044270" cy="1407381"/>
          </a:xfrm>
          <a:custGeom>
            <a:avLst/>
            <a:gdLst>
              <a:gd name="connsiteX0" fmla="*/ 0 w 3044270"/>
              <a:gd name="connsiteY0" fmla="*/ 703691 h 1407381"/>
              <a:gd name="connsiteX1" fmla="*/ 1522135 w 3044270"/>
              <a:gd name="connsiteY1" fmla="*/ 0 h 1407381"/>
              <a:gd name="connsiteX2" fmla="*/ 3044270 w 3044270"/>
              <a:gd name="connsiteY2" fmla="*/ 703691 h 1407381"/>
              <a:gd name="connsiteX3" fmla="*/ 1522135 w 3044270"/>
              <a:gd name="connsiteY3" fmla="*/ 1407382 h 1407381"/>
              <a:gd name="connsiteX4" fmla="*/ 0 w 3044270"/>
              <a:gd name="connsiteY4" fmla="*/ 703691 h 1407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4270" h="1407381" extrusionOk="0">
                <a:moveTo>
                  <a:pt x="0" y="703691"/>
                </a:moveTo>
                <a:cubicBezTo>
                  <a:pt x="-40424" y="290119"/>
                  <a:pt x="623825" y="21640"/>
                  <a:pt x="1522135" y="0"/>
                </a:cubicBezTo>
                <a:cubicBezTo>
                  <a:pt x="2438332" y="15904"/>
                  <a:pt x="3010023" y="316142"/>
                  <a:pt x="3044270" y="703691"/>
                </a:cubicBezTo>
                <a:cubicBezTo>
                  <a:pt x="3014566" y="1121336"/>
                  <a:pt x="2350492" y="1475340"/>
                  <a:pt x="1522135" y="1407382"/>
                </a:cubicBezTo>
                <a:cubicBezTo>
                  <a:pt x="611072" y="1368859"/>
                  <a:pt x="17561" y="1100720"/>
                  <a:pt x="0" y="703691"/>
                </a:cubicBezTo>
                <a:close/>
              </a:path>
            </a:pathLst>
          </a:custGeom>
          <a:noFill/>
          <a:ln w="22225">
            <a:solidFill>
              <a:srgbClr val="FF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98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FREDA software integration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Camera acquisition &amp; </a:t>
            </a:r>
            <a:br>
              <a:rPr lang="en-GB" dirty="0"/>
            </a:br>
            <a:r>
              <a:rPr lang="en-GB" dirty="0"/>
              <a:t>control using CCF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Max. frame rate: 1000fps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00767F-F42E-577C-6071-1FCC8208E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475" y="1181386"/>
            <a:ext cx="6536458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09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Oliver Pfuhl, November 25th - 28th, Instrument Control Systems 2024</a:t>
            </a:r>
            <a:endParaRPr lang="de-CH" i="1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Oliver Pfuhl – oliver.pfuhl@eso.org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686</Words>
  <Application>Microsoft Office PowerPoint</Application>
  <PresentationFormat>Widescreen</PresentationFormat>
  <Paragraphs>120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Georgia</vt:lpstr>
      <vt:lpstr>Office</vt:lpstr>
      <vt:lpstr>think-cell Folie</vt:lpstr>
      <vt:lpstr>FREDA Wavefront Sensor Camera</vt:lpstr>
      <vt:lpstr>FREDA camera head</vt:lpstr>
      <vt:lpstr>FREDA camera head</vt:lpstr>
      <vt:lpstr>FREDA camera head</vt:lpstr>
      <vt:lpstr>FREDA camera head</vt:lpstr>
      <vt:lpstr>FREDA camera head</vt:lpstr>
      <vt:lpstr>WFS camera network architecture</vt:lpstr>
      <vt:lpstr>TTBox (RTMS converter)</vt:lpstr>
      <vt:lpstr>TTBox (RTMS converter)</vt:lpstr>
      <vt:lpstr>TTBox (RTMS converter)</vt:lpstr>
      <vt:lpstr>Active Vibration Reduction</vt:lpstr>
      <vt:lpstr>Camera head modifications</vt:lpstr>
      <vt:lpstr>Camera head modifications</vt:lpstr>
      <vt:lpstr>Interfaces</vt:lpstr>
      <vt:lpstr>Interfaces</vt:lpstr>
      <vt:lpstr>FREDA software integration</vt:lpstr>
      <vt:lpstr>FREDA software integration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Oliver Pfuhl</cp:lastModifiedBy>
  <cp:revision>143</cp:revision>
  <dcterms:created xsi:type="dcterms:W3CDTF">2023-10-25T15:44:01Z</dcterms:created>
  <dcterms:modified xsi:type="dcterms:W3CDTF">2024-11-27T09:02:35Z</dcterms:modified>
</cp:coreProperties>
</file>