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23" r:id="rId2"/>
    <p:sldId id="298" r:id="rId3"/>
    <p:sldId id="300" r:id="rId4"/>
    <p:sldId id="258" r:id="rId5"/>
    <p:sldId id="310" r:id="rId6"/>
    <p:sldId id="311" r:id="rId7"/>
    <p:sldId id="309" r:id="rId8"/>
    <p:sldId id="299" r:id="rId9"/>
    <p:sldId id="312" r:id="rId10"/>
    <p:sldId id="297" r:id="rId11"/>
    <p:sldId id="317" r:id="rId12"/>
    <p:sldId id="302" r:id="rId13"/>
    <p:sldId id="304" r:id="rId14"/>
    <p:sldId id="324" r:id="rId15"/>
    <p:sldId id="303" r:id="rId16"/>
    <p:sldId id="306" r:id="rId17"/>
    <p:sldId id="308" r:id="rId18"/>
    <p:sldId id="315" r:id="rId19"/>
    <p:sldId id="305" r:id="rId20"/>
    <p:sldId id="307" r:id="rId21"/>
    <p:sldId id="316" r:id="rId22"/>
    <p:sldId id="319" r:id="rId23"/>
    <p:sldId id="322" r:id="rId24"/>
    <p:sldId id="321" r:id="rId25"/>
    <p:sldId id="314" r:id="rId26"/>
    <p:sldId id="318" r:id="rId27"/>
    <p:sldId id="285" r:id="rId28"/>
  </p:sldIdLst>
  <p:sldSz cx="12192000" cy="6858000"/>
  <p:notesSz cx="6858000" cy="9144000"/>
  <p:custDataLst>
    <p:tags r:id="rId30"/>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1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44" autoAdjust="0"/>
    <p:restoredTop sz="94634" autoAdjust="0"/>
  </p:normalViewPr>
  <p:slideViewPr>
    <p:cSldViewPr snapToGrid="0">
      <p:cViewPr varScale="1">
        <p:scale>
          <a:sx n="84" d="100"/>
          <a:sy n="84" d="100"/>
        </p:scale>
        <p:origin x="96" y="24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2189C-3680-4E34-AEC6-9D75DCBF6EAC}" type="datetimeFigureOut">
              <a:rPr lang="de-CH" smtClean="0"/>
              <a:t>04.11.2024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E3F41-BE06-4DE3-A191-16FB7717111A}" type="slidenum">
              <a:rPr lang="de-CH" smtClean="0"/>
              <a:t>‹#›</a:t>
            </a:fld>
            <a:endParaRPr lang="de-CH"/>
          </a:p>
        </p:txBody>
      </p:sp>
    </p:spTree>
    <p:extLst>
      <p:ext uri="{BB962C8B-B14F-4D97-AF65-F5344CB8AC3E}">
        <p14:creationId xmlns:p14="http://schemas.microsoft.com/office/powerpoint/2010/main" val="195328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1E3F41-BE06-4DE3-A191-16FB7717111A}" type="slidenum">
              <a:rPr lang="de-CH" smtClean="0"/>
              <a:t>12</a:t>
            </a:fld>
            <a:endParaRPr lang="de-CH"/>
          </a:p>
        </p:txBody>
      </p:sp>
    </p:spTree>
    <p:extLst>
      <p:ext uri="{BB962C8B-B14F-4D97-AF65-F5344CB8AC3E}">
        <p14:creationId xmlns:p14="http://schemas.microsoft.com/office/powerpoint/2010/main" val="35121727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svg"/><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903B410E-C319-D1E1-C0AC-8ACB67A99EA4}"/>
              </a:ext>
            </a:extLst>
          </p:cNvPr>
          <p:cNvGraphicFramePr>
            <a:graphicFrameLocks noChangeAspect="1"/>
          </p:cNvGraphicFramePr>
          <p:nvPr userDrawn="1">
            <p:custDataLst>
              <p:tags r:id="rId1"/>
            </p:custDataLst>
            <p:extLst>
              <p:ext uri="{D42A27DB-BD31-4B8C-83A1-F6EECF244321}">
                <p14:modId xmlns:p14="http://schemas.microsoft.com/office/powerpoint/2010/main" val="2623984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7" y="1577975"/>
            <a:ext cx="10316307" cy="1539299"/>
          </a:xfrm>
        </p:spPr>
        <p:txBody>
          <a:bodyPr vert="horz" anchor="b"/>
          <a:lstStyle>
            <a:lvl1pPr algn="ctr">
              <a:lnSpc>
                <a:spcPct val="100000"/>
              </a:lnSpc>
              <a:defRPr sz="4000">
                <a:solidFill>
                  <a:schemeClr val="tx2"/>
                </a:solidFill>
              </a:defRPr>
            </a:lvl1pPr>
          </a:lstStyle>
          <a:p>
            <a:r>
              <a:rPr lang="en-GB" noProof="0" dirty="0"/>
              <a:t>Title of your presentation</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847" y="3740726"/>
            <a:ext cx="10316307" cy="1526309"/>
          </a:xfrm>
        </p:spPr>
        <p:txBody>
          <a:bodyPr/>
          <a:lstStyle>
            <a:lvl1pPr marL="0" indent="0" algn="ctr">
              <a:lnSpc>
                <a:spcPct val="100000"/>
              </a:lnSpc>
              <a:buNone/>
              <a:defRPr sz="2400" b="0" i="1">
                <a:solidFill>
                  <a:schemeClr val="tx2"/>
                </a:solidFill>
                <a:latin typeface="+mn-lt"/>
              </a:defRPr>
            </a:lvl1pPr>
            <a:lvl2pPr marL="0" indent="0" algn="ctr">
              <a:lnSpc>
                <a:spcPct val="100000"/>
              </a:lnSpc>
              <a:buNone/>
              <a:defRPr sz="2400" b="0" i="1">
                <a:solidFill>
                  <a:schemeClr val="tx2"/>
                </a:solidFill>
                <a:latin typeface="+mn-lt"/>
              </a:defRPr>
            </a:lvl2pPr>
            <a:lvl3pPr marL="0" indent="0" algn="ctr">
              <a:lnSpc>
                <a:spcPct val="100000"/>
              </a:lnSpc>
              <a:buNone/>
              <a:defRPr sz="2400" b="0" i="1">
                <a:solidFill>
                  <a:schemeClr val="tx2"/>
                </a:solidFill>
                <a:latin typeface="+mn-lt"/>
              </a:defRPr>
            </a:lvl3pPr>
            <a:lvl4pPr marL="0" indent="0" algn="ctr">
              <a:lnSpc>
                <a:spcPct val="100000"/>
              </a:lnSpc>
              <a:buNone/>
              <a:defRPr sz="2400" b="0" i="1">
                <a:solidFill>
                  <a:schemeClr val="tx2"/>
                </a:solidFill>
                <a:latin typeface="+mn-lt"/>
              </a:defRPr>
            </a:lvl4pPr>
            <a:lvl5pPr marL="0" indent="0" algn="ctr">
              <a:lnSpc>
                <a:spcPct val="100000"/>
              </a:lnSpc>
              <a:buNone/>
              <a:defRPr sz="2400" b="0" i="1">
                <a:solidFill>
                  <a:schemeClr val="tx2"/>
                </a:solidFill>
                <a:latin typeface="+mn-lt"/>
              </a:defRPr>
            </a:lvl5pPr>
            <a:lvl6pPr marL="0" indent="0" algn="ctr">
              <a:lnSpc>
                <a:spcPct val="100000"/>
              </a:lnSpc>
              <a:buNone/>
              <a:defRPr sz="2400" b="0" i="1">
                <a:solidFill>
                  <a:schemeClr val="tx2"/>
                </a:solidFill>
                <a:latin typeface="+mn-lt"/>
              </a:defRPr>
            </a:lvl6pPr>
            <a:lvl7pPr marL="0" indent="0" algn="ctr">
              <a:lnSpc>
                <a:spcPct val="100000"/>
              </a:lnSpc>
              <a:buNone/>
              <a:defRPr sz="2400" b="0" i="1">
                <a:solidFill>
                  <a:schemeClr val="tx2"/>
                </a:solidFill>
                <a:latin typeface="+mn-lt"/>
              </a:defRPr>
            </a:lvl7pPr>
            <a:lvl8pPr marL="0" indent="0" algn="ctr">
              <a:lnSpc>
                <a:spcPct val="100000"/>
              </a:lnSpc>
              <a:buNone/>
              <a:defRPr sz="2400" b="0" i="1">
                <a:solidFill>
                  <a:schemeClr val="tx2"/>
                </a:solidFill>
                <a:latin typeface="+mn-lt"/>
              </a:defRPr>
            </a:lvl8pPr>
            <a:lvl9pPr marL="0" indent="0" algn="ctr">
              <a:lnSpc>
                <a:spcPct val="100000"/>
              </a:lnSpc>
              <a:buNone/>
              <a:defRPr sz="2400" b="0" i="1">
                <a:solidFill>
                  <a:schemeClr val="tx2"/>
                </a:solidFill>
                <a:latin typeface="+mn-lt"/>
              </a:defRPr>
            </a:lvl9pPr>
          </a:lstStyle>
          <a:p>
            <a:r>
              <a:rPr lang="en-GB" noProof="0" dirty="0"/>
              <a:t>Text</a:t>
            </a:r>
          </a:p>
        </p:txBody>
      </p:sp>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5"/>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29000"/>
            <a:ext cx="2808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ußzeilenplatzhalter 9">
            <a:extLst>
              <a:ext uri="{FF2B5EF4-FFF2-40B4-BE49-F238E27FC236}">
                <a16:creationId xmlns:a16="http://schemas.microsoft.com/office/drawing/2014/main" id="{85087112-A224-964B-32E3-DF16AB75EF43}"/>
              </a:ext>
            </a:extLst>
          </p:cNvPr>
          <p:cNvSpPr>
            <a:spLocks noGrp="1"/>
          </p:cNvSpPr>
          <p:nvPr>
            <p:ph type="ftr" sz="quarter" idx="10"/>
          </p:nvPr>
        </p:nvSpPr>
        <p:spPr/>
        <p:txBody>
          <a:bodyPr/>
          <a:lstStyle/>
          <a:p>
            <a:r>
              <a:rPr lang="en-US" noProof="0"/>
              <a:t>Jörg Stegmeier, November 25th - 28th, Instrument Control Systems 2024</a:t>
            </a:r>
            <a:endParaRPr lang="en-GB" i="1" noProof="0" dirty="0"/>
          </a:p>
        </p:txBody>
      </p:sp>
      <p:pic>
        <p:nvPicPr>
          <p:cNvPr id="4" name="Grafik 3">
            <a:extLst>
              <a:ext uri="{FF2B5EF4-FFF2-40B4-BE49-F238E27FC236}">
                <a16:creationId xmlns:a16="http://schemas.microsoft.com/office/drawing/2014/main" id="{37C03FF2-FBF1-A407-10B6-7EBD3ABCA89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28400" y="399599"/>
            <a:ext cx="494970" cy="647783"/>
          </a:xfrm>
          <a:prstGeom prst="rect">
            <a:avLst/>
          </a:prstGeom>
        </p:spPr>
      </p:pic>
      <p:sp>
        <p:nvSpPr>
          <p:cNvPr id="5" name="Date Placeholder 3">
            <a:extLst>
              <a:ext uri="{FF2B5EF4-FFF2-40B4-BE49-F238E27FC236}">
                <a16:creationId xmlns:a16="http://schemas.microsoft.com/office/drawing/2014/main" id="{1190336D-C8E3-3383-63E9-C4CCAAA1D7B3}"/>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66D634B7-176B-801C-E816-2C762102BD8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2516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title">
    <p:bg>
      <p:bgPr>
        <a:solidFill>
          <a:schemeClr val="tx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69D95539-5CB2-37ED-D38B-E8BD00FC8918}"/>
              </a:ext>
            </a:extLst>
          </p:cNvPr>
          <p:cNvGraphicFramePr>
            <a:graphicFrameLocks noChangeAspect="1"/>
          </p:cNvGraphicFramePr>
          <p:nvPr userDrawn="1">
            <p:custDataLst>
              <p:tags r:id="rId1"/>
            </p:custDataLst>
            <p:extLst>
              <p:ext uri="{D42A27DB-BD31-4B8C-83A1-F6EECF244321}">
                <p14:modId xmlns:p14="http://schemas.microsoft.com/office/powerpoint/2010/main" val="378032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bg1"/>
                </a:solidFill>
              </a:defRPr>
            </a:lvl1pPr>
          </a:lstStyle>
          <a:p>
            <a:r>
              <a:rPr lang="en-GB" noProof="0" dirty="0"/>
              <a:t>This is the chapter title and </a:t>
            </a:r>
            <a:br>
              <a:rPr lang="en-GB" noProof="0" dirty="0"/>
            </a:br>
            <a:r>
              <a:rPr lang="en-GB" noProof="0" dirty="0"/>
              <a:t>it can go on 3 to 4 lines.</a:t>
            </a:r>
            <a:br>
              <a:rPr lang="en-GB" noProof="0" dirty="0"/>
            </a:br>
            <a:r>
              <a:rPr lang="en-GB" noProof="0" dirty="0"/>
              <a:t>Arial Bold, 40 pt, white</a:t>
            </a:r>
          </a:p>
        </p:txBody>
      </p:sp>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3" name="Date Placeholder 3">
            <a:extLst>
              <a:ext uri="{FF2B5EF4-FFF2-40B4-BE49-F238E27FC236}">
                <a16:creationId xmlns:a16="http://schemas.microsoft.com/office/drawing/2014/main" id="{FDA00B84-F826-7AC9-A28F-475EBB97343D}"/>
              </a:ext>
            </a:extLst>
          </p:cNvPr>
          <p:cNvSpPr>
            <a:spLocks noGrp="1"/>
          </p:cNvSpPr>
          <p:nvPr>
            <p:ph type="dt" sz="half" idx="2"/>
          </p:nvPr>
        </p:nvSpPr>
        <p:spPr>
          <a:xfrm rot="16200000">
            <a:off x="9209197" y="3561559"/>
            <a:ext cx="5342305"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AFC67C5E-C5D4-9326-4183-C80C10ABD343}"/>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402480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AF73511-5300-CCC6-5C11-A8FDAEBF7B7F}"/>
              </a:ext>
            </a:extLst>
          </p:cNvPr>
          <p:cNvGraphicFramePr>
            <a:graphicFrameLocks noChangeAspect="1"/>
          </p:cNvGraphicFramePr>
          <p:nvPr userDrawn="1">
            <p:custDataLst>
              <p:tags r:id="rId1"/>
            </p:custDataLst>
            <p:extLst>
              <p:ext uri="{D42A27DB-BD31-4B8C-83A1-F6EECF244321}">
                <p14:modId xmlns:p14="http://schemas.microsoft.com/office/powerpoint/2010/main" val="59876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tx2"/>
                </a:solidFill>
              </a:defRPr>
            </a:lvl1pPr>
          </a:lstStyle>
          <a:p>
            <a:r>
              <a:rPr lang="en-GB" noProof="0" dirty="0"/>
              <a:t>There could be a </a:t>
            </a:r>
            <a:br>
              <a:rPr lang="en-GB" noProof="0" dirty="0"/>
            </a:br>
            <a:r>
              <a:rPr lang="en-GB" noProof="0" dirty="0"/>
              <a:t>section title as well.</a:t>
            </a:r>
            <a:br>
              <a:rPr lang="en-GB" noProof="0" dirty="0"/>
            </a:br>
            <a:r>
              <a:rPr lang="en-GB" noProof="0" dirty="0"/>
              <a:t>Arial Bold, 40 pt, blue</a:t>
            </a:r>
          </a:p>
        </p:txBody>
      </p:sp>
      <p:pic>
        <p:nvPicPr>
          <p:cNvPr id="4" name="Grafik 3">
            <a:extLst>
              <a:ext uri="{FF2B5EF4-FFF2-40B4-BE49-F238E27FC236}">
                <a16:creationId xmlns:a16="http://schemas.microsoft.com/office/drawing/2014/main" id="{CE3957A0-AB22-3832-DD70-E9DDB209C55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599"/>
            <a:ext cx="494970" cy="647783"/>
          </a:xfrm>
          <a:prstGeom prst="rect">
            <a:avLst/>
          </a:prstGeom>
        </p:spPr>
      </p:pic>
      <p:sp>
        <p:nvSpPr>
          <p:cNvPr id="3" name="Date Placeholder 3">
            <a:extLst>
              <a:ext uri="{FF2B5EF4-FFF2-40B4-BE49-F238E27FC236}">
                <a16:creationId xmlns:a16="http://schemas.microsoft.com/office/drawing/2014/main" id="{49035807-A58D-C6A4-D7C0-1E12619E1F7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31C37D7-F11D-6494-2E15-335F7B85337B}"/>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3384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B">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18884" y="451141"/>
            <a:ext cx="497477" cy="647783"/>
          </a:xfrm>
          <a:prstGeom prst="rect">
            <a:avLst/>
          </a:prstGeom>
        </p:spPr>
      </p:pic>
      <p:pic>
        <p:nvPicPr>
          <p:cNvPr id="2" name="Grafik 1">
            <a:extLst>
              <a:ext uri="{FF2B5EF4-FFF2-40B4-BE49-F238E27FC236}">
                <a16:creationId xmlns:a16="http://schemas.microsoft.com/office/drawing/2014/main" id="{F8E82346-05BA-CCC7-D114-7954D9FACF3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105" y="399599"/>
            <a:ext cx="494970" cy="647783"/>
          </a:xfrm>
          <a:prstGeom prst="rect">
            <a:avLst/>
          </a:prstGeom>
        </p:spPr>
      </p:pic>
      <p:sp>
        <p:nvSpPr>
          <p:cNvPr id="3" name="Date Placeholder 3">
            <a:extLst>
              <a:ext uri="{FF2B5EF4-FFF2-40B4-BE49-F238E27FC236}">
                <a16:creationId xmlns:a16="http://schemas.microsoft.com/office/drawing/2014/main" id="{30C562AB-F20A-0117-8ABB-4C6CAE32BA4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C7873F94-186D-3156-FEFA-3F0B7F845A2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1787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SmartArt-Platzhalter 5">
            <a:extLst>
              <a:ext uri="{FF2B5EF4-FFF2-40B4-BE49-F238E27FC236}">
                <a16:creationId xmlns:a16="http://schemas.microsoft.com/office/drawing/2014/main" id="{D0155401-1AEB-1D20-0D21-BFCA0D159CD7}"/>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US"/>
              <a:t>Click icon to add SmartArt graphic</a:t>
            </a:r>
            <a:endParaRPr lang="de-CH"/>
          </a:p>
        </p:txBody>
      </p:sp>
      <p:sp>
        <p:nvSpPr>
          <p:cNvPr id="2" name="Date Placeholder 3">
            <a:extLst>
              <a:ext uri="{FF2B5EF4-FFF2-40B4-BE49-F238E27FC236}">
                <a16:creationId xmlns:a16="http://schemas.microsoft.com/office/drawing/2014/main" id="{74B34766-A3BB-4165-CC57-2BE3C22A1D4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983450F8-6306-9500-F151-BDB19750364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6623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T+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en-GB" noProof="0" dirty="0"/>
              <a:t>Image Placeholder</a:t>
            </a:r>
          </a:p>
        </p:txBody>
      </p:sp>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full background image</a:t>
            </a:r>
          </a:p>
          <a:p>
            <a:pPr lvl="0"/>
            <a:r>
              <a:rPr lang="en-GB" noProof="0" dirty="0"/>
              <a:t>Arial, 24 pt, white, centre aligned</a:t>
            </a:r>
          </a:p>
        </p:txBody>
      </p:sp>
      <p:sp>
        <p:nvSpPr>
          <p:cNvPr id="6" name="SmartArt-Platzhalter 5">
            <a:extLst>
              <a:ext uri="{FF2B5EF4-FFF2-40B4-BE49-F238E27FC236}">
                <a16:creationId xmlns:a16="http://schemas.microsoft.com/office/drawing/2014/main" id="{433C8CD0-D1FB-D1D7-F1A0-5048999E0FED}"/>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US"/>
              <a:t>Click icon to add SmartArt graphic</a:t>
            </a:r>
            <a:endParaRPr lang="de-CH"/>
          </a:p>
        </p:txBody>
      </p:sp>
      <p:sp>
        <p:nvSpPr>
          <p:cNvPr id="3" name="Date Placeholder 3">
            <a:extLst>
              <a:ext uri="{FF2B5EF4-FFF2-40B4-BE49-F238E27FC236}">
                <a16:creationId xmlns:a16="http://schemas.microsoft.com/office/drawing/2014/main" id="{D85A207C-46C0-F407-78B2-6640ADE3C86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44C000D7-8B88-2B9E-A1D0-2A106D9C7D5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09326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T+BB">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defRPr>
            </a:lvl1pPr>
          </a:lstStyle>
          <a:p>
            <a:r>
              <a:rPr lang="en-GB" noProof="0" dirty="0"/>
              <a:t>Headline Arial bold, 30 pt</a:t>
            </a:r>
          </a:p>
        </p:txBody>
      </p:sp>
      <p:sp>
        <p:nvSpPr>
          <p:cNvPr id="6" name="Textplatzhalter 4">
            <a:extLst>
              <a:ext uri="{FF2B5EF4-FFF2-40B4-BE49-F238E27FC236}">
                <a16:creationId xmlns:a16="http://schemas.microsoft.com/office/drawing/2014/main" id="{20D47E81-E9A6-BB7A-A5AC-082A992B80FE}"/>
              </a:ext>
            </a:extLst>
          </p:cNvPr>
          <p:cNvSpPr>
            <a:spLocks noGrp="1"/>
          </p:cNvSpPr>
          <p:nvPr>
            <p:ph type="body" sz="quarter" idx="14"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blue background</a:t>
            </a:r>
          </a:p>
          <a:p>
            <a:pPr lvl="0"/>
            <a:r>
              <a:rPr lang="en-GB" noProof="0" dirty="0"/>
              <a:t>Arial, 24 pt, white, centre aligned</a:t>
            </a:r>
          </a:p>
        </p:txBody>
      </p:sp>
      <p:sp>
        <p:nvSpPr>
          <p:cNvPr id="3" name="Fußzeilenplatzhalter 2">
            <a:extLst>
              <a:ext uri="{FF2B5EF4-FFF2-40B4-BE49-F238E27FC236}">
                <a16:creationId xmlns:a16="http://schemas.microsoft.com/office/drawing/2014/main" id="{A693884E-30FD-BE94-EB74-D5EBDFB37FAA}"/>
              </a:ext>
            </a:extLst>
          </p:cNvPr>
          <p:cNvSpPr>
            <a:spLocks noGrp="1"/>
          </p:cNvSpPr>
          <p:nvPr>
            <p:ph type="ftr" sz="quarter" idx="13"/>
          </p:nvPr>
        </p:nvSpPr>
        <p:spPr/>
        <p:txBody>
          <a:bodyPr/>
          <a:lstStyle>
            <a:lvl1pPr>
              <a:defRPr i="0">
                <a:solidFill>
                  <a:schemeClr val="bg1"/>
                </a:solidFill>
              </a:defRPr>
            </a:lvl1pPr>
          </a:lstStyle>
          <a:p>
            <a:r>
              <a:rPr lang="en-US" noProof="0"/>
              <a:t>Jörg Stegmeier, November 25th - 28th, Instrument Control Systems 2024</a:t>
            </a:r>
            <a:endParaRPr lang="en-GB" i="1" noProof="0" dirty="0"/>
          </a:p>
        </p:txBody>
      </p:sp>
      <p:pic>
        <p:nvPicPr>
          <p:cNvPr id="7" name="Grafik 6">
            <a:extLst>
              <a:ext uri="{FF2B5EF4-FFF2-40B4-BE49-F238E27FC236}">
                <a16:creationId xmlns:a16="http://schemas.microsoft.com/office/drawing/2014/main" id="{F5C1DCEA-8A03-ED66-EC67-A829554C2C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600"/>
            <a:ext cx="497477" cy="647783"/>
          </a:xfrm>
          <a:prstGeom prst="rect">
            <a:avLst/>
          </a:prstGeom>
        </p:spPr>
      </p:pic>
      <p:cxnSp>
        <p:nvCxnSpPr>
          <p:cNvPr id="4" name="Gerader Verbinder 3">
            <a:extLst>
              <a:ext uri="{FF2B5EF4-FFF2-40B4-BE49-F238E27FC236}">
                <a16:creationId xmlns:a16="http://schemas.microsoft.com/office/drawing/2014/main" id="{C01649B5-7285-2559-21A4-3C609DF08973}"/>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2524DA13-9979-4452-B6DE-309D7DC6A152}"/>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A15F86A8-A2DE-F488-BBD2-CF6F753289F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67847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T+WB">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tx2"/>
                </a:solidFill>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1">
                <a:solidFill>
                  <a:schemeClr val="tx1"/>
                </a:solidFill>
                <a:effectLst/>
              </a:defRPr>
            </a:lvl1pPr>
            <a:lvl2pPr marL="0" indent="0" algn="ctr">
              <a:lnSpc>
                <a:spcPct val="118000"/>
              </a:lnSpc>
              <a:spcBef>
                <a:spcPts val="1200"/>
              </a:spcBef>
              <a:buNone/>
              <a:defRPr sz="2400" b="1">
                <a:solidFill>
                  <a:schemeClr val="tx1"/>
                </a:solidFill>
                <a:effectLst/>
              </a:defRPr>
            </a:lvl2pPr>
            <a:lvl3pPr marL="0" indent="0" algn="ctr">
              <a:lnSpc>
                <a:spcPct val="118000"/>
              </a:lnSpc>
              <a:spcBef>
                <a:spcPts val="1200"/>
              </a:spcBef>
              <a:buNone/>
              <a:defRPr sz="2400" b="1">
                <a:solidFill>
                  <a:schemeClr val="tx1"/>
                </a:solidFill>
                <a:effectLst/>
              </a:defRPr>
            </a:lvl3pPr>
            <a:lvl4pPr marL="0" indent="0" algn="ctr">
              <a:lnSpc>
                <a:spcPct val="118000"/>
              </a:lnSpc>
              <a:spcBef>
                <a:spcPts val="1200"/>
              </a:spcBef>
              <a:buFont typeface="Arial" panose="020B0604020202020204" pitchFamily="34" charset="0"/>
              <a:buNone/>
              <a:defRPr sz="2400" b="1">
                <a:solidFill>
                  <a:schemeClr val="tx1"/>
                </a:solidFill>
                <a:effectLst/>
              </a:defRPr>
            </a:lvl4pPr>
            <a:lvl5pPr marL="0" indent="0" algn="ctr">
              <a:lnSpc>
                <a:spcPct val="118000"/>
              </a:lnSpc>
              <a:spcBef>
                <a:spcPts val="1200"/>
              </a:spcBef>
              <a:buNone/>
              <a:defRPr sz="2400" b="1">
                <a:solidFill>
                  <a:schemeClr val="tx1"/>
                </a:solidFill>
                <a:effectLst/>
              </a:defRPr>
            </a:lvl5pPr>
            <a:lvl6pPr marL="0" indent="0" algn="ctr">
              <a:lnSpc>
                <a:spcPct val="118000"/>
              </a:lnSpc>
              <a:spcBef>
                <a:spcPts val="1200"/>
              </a:spcBef>
              <a:buNone/>
              <a:defRPr sz="2400" b="1">
                <a:solidFill>
                  <a:schemeClr val="tx1"/>
                </a:solidFill>
                <a:effectLst/>
              </a:defRPr>
            </a:lvl6pPr>
            <a:lvl7pPr marL="0" indent="0" algn="ctr">
              <a:lnSpc>
                <a:spcPct val="118000"/>
              </a:lnSpc>
              <a:spcBef>
                <a:spcPts val="1200"/>
              </a:spcBef>
              <a:buFont typeface="Arial" panose="020B0604020202020204" pitchFamily="34" charset="0"/>
              <a:buNone/>
              <a:defRPr sz="2400" b="1">
                <a:solidFill>
                  <a:schemeClr val="tx1"/>
                </a:solidFill>
                <a:effectLst/>
              </a:defRPr>
            </a:lvl7pPr>
            <a:lvl8pPr marL="0" indent="0" algn="ctr">
              <a:lnSpc>
                <a:spcPct val="118000"/>
              </a:lnSpc>
              <a:spcBef>
                <a:spcPts val="1200"/>
              </a:spcBef>
              <a:buFont typeface="Arial" panose="020B0604020202020204" pitchFamily="34" charset="0"/>
              <a:buNone/>
              <a:defRPr sz="2400" b="1">
                <a:solidFill>
                  <a:schemeClr val="tx1"/>
                </a:solidFill>
                <a:effectLst/>
              </a:defRPr>
            </a:lvl8pPr>
            <a:lvl9pPr marL="0" indent="0" algn="ctr">
              <a:lnSpc>
                <a:spcPct val="118000"/>
              </a:lnSpc>
              <a:spcBef>
                <a:spcPts val="1200"/>
              </a:spcBef>
              <a:buFont typeface="Arial" panose="020B0604020202020204" pitchFamily="34" charset="0"/>
              <a:buNone/>
              <a:defRPr sz="2400" b="1" i="0">
                <a:solidFill>
                  <a:schemeClr val="tx1"/>
                </a:solidFill>
                <a:effectLst/>
                <a:latin typeface="+mn-lt"/>
              </a:defRPr>
            </a:lvl9pPr>
          </a:lstStyle>
          <a:p>
            <a:pPr lvl="0"/>
            <a:r>
              <a:rPr lang="en-GB" noProof="0" dirty="0"/>
              <a:t>1-Column Text + white background</a:t>
            </a:r>
          </a:p>
          <a:p>
            <a:pPr lvl="0"/>
            <a:r>
              <a:rPr lang="en-GB" noProof="0" dirty="0"/>
              <a:t>Arial Bold, 24 pt, white, centre aligned</a:t>
            </a:r>
          </a:p>
        </p:txBody>
      </p:sp>
      <p:sp>
        <p:nvSpPr>
          <p:cNvPr id="4" name="Fußzeilenplatzhalter 3">
            <a:extLst>
              <a:ext uri="{FF2B5EF4-FFF2-40B4-BE49-F238E27FC236}">
                <a16:creationId xmlns:a16="http://schemas.microsoft.com/office/drawing/2014/main" id="{F5A77A81-4D96-818A-C166-E1A70E33BA3F}"/>
              </a:ext>
            </a:extLst>
          </p:cNvPr>
          <p:cNvSpPr>
            <a:spLocks noGrp="1"/>
          </p:cNvSpPr>
          <p:nvPr>
            <p:ph type="ftr" sz="quarter" idx="13"/>
          </p:nvPr>
        </p:nvSpPr>
        <p:spPr/>
        <p:txBody>
          <a:bodyPr/>
          <a:lstStyle/>
          <a:p>
            <a:r>
              <a:rPr lang="en-US" noProof="0"/>
              <a:t>Jörg Stegmeier, November 25th - 28th, Instrument Control Systems 2024</a:t>
            </a:r>
            <a:endParaRPr lang="en-GB" i="1" noProof="0" dirty="0"/>
          </a:p>
        </p:txBody>
      </p:sp>
      <p:sp>
        <p:nvSpPr>
          <p:cNvPr id="3" name="Date Placeholder 3">
            <a:extLst>
              <a:ext uri="{FF2B5EF4-FFF2-40B4-BE49-F238E27FC236}">
                <a16:creationId xmlns:a16="http://schemas.microsoft.com/office/drawing/2014/main" id="{405B547A-BEF3-D0B6-BB29-EF55FF35F5EB}"/>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B30A0426-815F-60A6-72EE-5C21B4DEC1E5}"/>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92234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2016000"/>
            <a:ext cx="10317164"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Jörg Stegmeier, November 25th - 28th, Instrument Control Systems 2024</a:t>
            </a:r>
            <a:endParaRPr lang="en-GB" i="1" noProof="0" dirty="0"/>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812"/>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3" name="Date Placeholder 3">
            <a:extLst>
              <a:ext uri="{FF2B5EF4-FFF2-40B4-BE49-F238E27FC236}">
                <a16:creationId xmlns:a16="http://schemas.microsoft.com/office/drawing/2014/main" id="{B813303C-C1E6-DEEA-79FE-604C62A23AD0}"/>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122A8D-1DBE-BD85-92F3-EFE59AC18E5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20515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WB UNI">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3" name="Inhaltsplatzhalter 2">
            <a:extLst>
              <a:ext uri="{FF2B5EF4-FFF2-40B4-BE49-F238E27FC236}">
                <a16:creationId xmlns:a16="http://schemas.microsoft.com/office/drawing/2014/main" id="{8FA90899-A4C8-752A-5D1C-111AA2B50FD3}"/>
              </a:ext>
            </a:extLst>
          </p:cNvPr>
          <p:cNvSpPr>
            <a:spLocks noGrp="1"/>
          </p:cNvSpPr>
          <p:nvPr>
            <p:ph idx="1" hasCustomPrompt="1"/>
          </p:nvPr>
        </p:nvSpPr>
        <p:spPr>
          <a:xfrm>
            <a:off x="936624" y="2016000"/>
            <a:ext cx="10317600"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000"/>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4" name="Fußzeilenplatzhalter 3">
            <a:extLst>
              <a:ext uri="{FF2B5EF4-FFF2-40B4-BE49-F238E27FC236}">
                <a16:creationId xmlns:a16="http://schemas.microsoft.com/office/drawing/2014/main" id="{9EC29A70-B5A7-321C-D517-8E7C6FFAE332}"/>
              </a:ext>
            </a:extLst>
          </p:cNvPr>
          <p:cNvSpPr>
            <a:spLocks noGrp="1"/>
          </p:cNvSpPr>
          <p:nvPr>
            <p:ph type="ftr" sz="quarter" idx="13"/>
          </p:nvPr>
        </p:nvSpPr>
        <p:spPr/>
        <p:txBody>
          <a:bodyPr/>
          <a:lstStyle/>
          <a:p>
            <a:r>
              <a:rPr lang="en-US" noProof="0"/>
              <a:t>Jörg Stegmeier, November 25th - 28th, Instrument Control Systems 2024</a:t>
            </a:r>
            <a:endParaRPr lang="en-GB" i="1" noProof="0" dirty="0"/>
          </a:p>
        </p:txBody>
      </p:sp>
      <p:sp>
        <p:nvSpPr>
          <p:cNvPr id="5" name="Date Placeholder 3">
            <a:extLst>
              <a:ext uri="{FF2B5EF4-FFF2-40B4-BE49-F238E27FC236}">
                <a16:creationId xmlns:a16="http://schemas.microsoft.com/office/drawing/2014/main" id="{4A56F391-9E9D-5245-65CF-E3CFA03D57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4B59C018-FF84-C96B-EA76-19F07A39AD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7451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1577975"/>
            <a:ext cx="4924914"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Jörg Stegmeier, November 25th - 28th, Instrument Control Systems 2024</a:t>
            </a:r>
            <a:endParaRPr lang="en-GB" i="1" noProof="0" dirty="0"/>
          </a:p>
        </p:txBody>
      </p:sp>
      <p:sp>
        <p:nvSpPr>
          <p:cNvPr id="3" name="Textplatzhalter 6">
            <a:extLst>
              <a:ext uri="{FF2B5EF4-FFF2-40B4-BE49-F238E27FC236}">
                <a16:creationId xmlns:a16="http://schemas.microsoft.com/office/drawing/2014/main" id="{C434F63B-A1E3-D216-DA84-E887C211670C}"/>
              </a:ext>
            </a:extLst>
          </p:cNvPr>
          <p:cNvSpPr>
            <a:spLocks noGrp="1"/>
          </p:cNvSpPr>
          <p:nvPr>
            <p:ph type="body" sz="quarter" idx="14" hasCustomPrompt="1"/>
          </p:nvPr>
        </p:nvSpPr>
        <p:spPr>
          <a:xfrm>
            <a:off x="6330461" y="1577975"/>
            <a:ext cx="4923692"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4" name="Date Placeholder 3">
            <a:extLst>
              <a:ext uri="{FF2B5EF4-FFF2-40B4-BE49-F238E27FC236}">
                <a16:creationId xmlns:a16="http://schemas.microsoft.com/office/drawing/2014/main" id="{1A528556-886A-E522-20D7-EB82D68C3741}"/>
              </a:ext>
            </a:extLst>
          </p:cNvPr>
          <p:cNvSpPr>
            <a:spLocks noGrp="1"/>
          </p:cNvSpPr>
          <p:nvPr>
            <p:ph type="dt" sz="half" idx="2"/>
          </p:nvPr>
        </p:nvSpPr>
        <p:spPr>
          <a:xfrm rot="16200000">
            <a:off x="9220026" y="3572388"/>
            <a:ext cx="532064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2E248BAE-D5A4-D471-F717-01AAD766CE3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0050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T_left+1I+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9" name="Textplatzhalter 4">
            <a:extLst>
              <a:ext uri="{FF2B5EF4-FFF2-40B4-BE49-F238E27FC236}">
                <a16:creationId xmlns:a16="http://schemas.microsoft.com/office/drawing/2014/main" id="{39225FFE-1736-C769-3C9B-90F9955C6245}"/>
              </a:ext>
            </a:extLst>
          </p:cNvPr>
          <p:cNvSpPr>
            <a:spLocks noGrp="1"/>
          </p:cNvSpPr>
          <p:nvPr>
            <p:ph type="body" sz="quarter" idx="16" hasCustomPrompt="1"/>
          </p:nvPr>
        </p:nvSpPr>
        <p:spPr>
          <a:xfrm>
            <a:off x="936624" y="1575201"/>
            <a:ext cx="4924800" cy="3409928"/>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6329354" y="1575201"/>
            <a:ext cx="4924800" cy="4346174"/>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Textplatzhalter 4">
            <a:extLst>
              <a:ext uri="{FF2B5EF4-FFF2-40B4-BE49-F238E27FC236}">
                <a16:creationId xmlns:a16="http://schemas.microsoft.com/office/drawing/2014/main" id="{BDB5D0F4-A9C6-3CA4-DFA5-327FB4E85F1E}"/>
              </a:ext>
            </a:extLst>
          </p:cNvPr>
          <p:cNvSpPr>
            <a:spLocks noGrp="1"/>
          </p:cNvSpPr>
          <p:nvPr>
            <p:ph type="body" sz="quarter" idx="18" hasCustomPrompt="1"/>
          </p:nvPr>
        </p:nvSpPr>
        <p:spPr>
          <a:xfrm>
            <a:off x="936624" y="5160441"/>
            <a:ext cx="4924800" cy="792373"/>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888CA990-B59C-346B-9D77-70D444E0B893}"/>
              </a:ext>
            </a:extLst>
          </p:cNvPr>
          <p:cNvSpPr>
            <a:spLocks noGrp="1"/>
          </p:cNvSpPr>
          <p:nvPr>
            <p:ph type="ftr" sz="quarter" idx="19"/>
          </p:nvPr>
        </p:nvSpPr>
        <p:spPr/>
        <p:txBody>
          <a:bodyPr/>
          <a:lstStyle/>
          <a:p>
            <a:r>
              <a:rPr lang="en-US" noProof="0"/>
              <a:t>Jörg Stegmeier, November 25th - 28th, Instrument Control Systems 2024</a:t>
            </a:r>
            <a:endParaRPr lang="en-GB" i="1" noProof="0" dirty="0"/>
          </a:p>
        </p:txBody>
      </p:sp>
      <p:sp>
        <p:nvSpPr>
          <p:cNvPr id="4" name="Date Placeholder 3">
            <a:extLst>
              <a:ext uri="{FF2B5EF4-FFF2-40B4-BE49-F238E27FC236}">
                <a16:creationId xmlns:a16="http://schemas.microsoft.com/office/drawing/2014/main" id="{3A8F0BCB-94E0-C8DF-CA0D-110BDFA7D1FB}"/>
              </a:ext>
            </a:extLst>
          </p:cNvPr>
          <p:cNvSpPr>
            <a:spLocks noGrp="1"/>
          </p:cNvSpPr>
          <p:nvPr>
            <p:ph type="dt" sz="half" idx="2"/>
          </p:nvPr>
        </p:nvSpPr>
        <p:spPr>
          <a:xfrm rot="16200000">
            <a:off x="9203218" y="3555579"/>
            <a:ext cx="53542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6C570BC-3860-3818-C0D2-622F18C3264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3763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T_right+1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2014539"/>
            <a:ext cx="4924800" cy="3906836"/>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8" name="Textplatzhalter 4">
            <a:extLst>
              <a:ext uri="{FF2B5EF4-FFF2-40B4-BE49-F238E27FC236}">
                <a16:creationId xmlns:a16="http://schemas.microsoft.com/office/drawing/2014/main" id="{003026FC-218C-C5AE-85BC-B669936B5730}"/>
              </a:ext>
            </a:extLst>
          </p:cNvPr>
          <p:cNvSpPr>
            <a:spLocks noGrp="1"/>
          </p:cNvSpPr>
          <p:nvPr>
            <p:ph type="body" sz="quarter" idx="16" hasCustomPrompt="1"/>
          </p:nvPr>
        </p:nvSpPr>
        <p:spPr>
          <a:xfrm>
            <a:off x="6330461" y="2014539"/>
            <a:ext cx="4924800" cy="3077093"/>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9" name="Textplatzhalter 4">
            <a:extLst>
              <a:ext uri="{FF2B5EF4-FFF2-40B4-BE49-F238E27FC236}">
                <a16:creationId xmlns:a16="http://schemas.microsoft.com/office/drawing/2014/main" id="{3178E150-19BD-8AF3-6D7D-CFCB88FAEA31}"/>
              </a:ext>
            </a:extLst>
          </p:cNvPr>
          <p:cNvSpPr>
            <a:spLocks noGrp="1"/>
          </p:cNvSpPr>
          <p:nvPr>
            <p:ph type="body" sz="quarter" idx="18" hasCustomPrompt="1"/>
          </p:nvPr>
        </p:nvSpPr>
        <p:spPr>
          <a:xfrm>
            <a:off x="6330460" y="5266944"/>
            <a:ext cx="4924800" cy="685870"/>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0A9D5B04-9C61-8EF9-BF85-893792A2844E}"/>
              </a:ext>
            </a:extLst>
          </p:cNvPr>
          <p:cNvSpPr>
            <a:spLocks noGrp="1"/>
          </p:cNvSpPr>
          <p:nvPr>
            <p:ph type="ftr" sz="quarter" idx="19"/>
          </p:nvPr>
        </p:nvSpPr>
        <p:spPr>
          <a:xfrm>
            <a:off x="936624" y="6532505"/>
            <a:ext cx="5147377" cy="175312"/>
          </a:xfrm>
        </p:spPr>
        <p:txBody>
          <a:bodyPr/>
          <a:lstStyle/>
          <a:p>
            <a:r>
              <a:rPr lang="en-US" noProof="0"/>
              <a:t>Jörg Stegmeier, November 25th - 28th, Instrument Control Systems 2024</a:t>
            </a:r>
            <a:endParaRPr lang="en-GB" i="1" noProof="0" dirty="0"/>
          </a:p>
        </p:txBody>
      </p:sp>
      <p:sp>
        <p:nvSpPr>
          <p:cNvPr id="4" name="Date Placeholder 3">
            <a:extLst>
              <a:ext uri="{FF2B5EF4-FFF2-40B4-BE49-F238E27FC236}">
                <a16:creationId xmlns:a16="http://schemas.microsoft.com/office/drawing/2014/main" id="{1BC40195-83B7-B53A-4C4E-05C189139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7AD612-3F82-05E4-30B3-E5078599D064}"/>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73701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T+3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7847"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Jörg Stegmeier, November 25th - 28th, Instrument Control Systems 2024</a:t>
            </a:r>
            <a:endParaRPr lang="en-GB" i="1" noProof="0" dirty="0"/>
          </a:p>
        </p:txBody>
      </p:sp>
      <p:sp>
        <p:nvSpPr>
          <p:cNvPr id="19" name="Textplatzhalter 4">
            <a:extLst>
              <a:ext uri="{FF2B5EF4-FFF2-40B4-BE49-F238E27FC236}">
                <a16:creationId xmlns:a16="http://schemas.microsoft.com/office/drawing/2014/main" id="{70CC73E1-9EED-A736-9EE2-90B6C7E9D83D}"/>
              </a:ext>
            </a:extLst>
          </p:cNvPr>
          <p:cNvSpPr>
            <a:spLocks noGrp="1"/>
          </p:cNvSpPr>
          <p:nvPr>
            <p:ph type="body" sz="quarter" idx="21" hasCustomPrompt="1"/>
          </p:nvPr>
        </p:nvSpPr>
        <p:spPr>
          <a:xfrm>
            <a:off x="937847"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11" name="Bildplatzhalter 9">
            <a:extLst>
              <a:ext uri="{FF2B5EF4-FFF2-40B4-BE49-F238E27FC236}">
                <a16:creationId xmlns:a16="http://schemas.microsoft.com/office/drawing/2014/main" id="{0F4346D0-02CE-145D-E53E-41F5EADE59D7}"/>
              </a:ext>
            </a:extLst>
          </p:cNvPr>
          <p:cNvSpPr>
            <a:spLocks noGrp="1"/>
          </p:cNvSpPr>
          <p:nvPr>
            <p:ph type="pic" sz="quarter" idx="17" hasCustomPrompt="1"/>
          </p:nvPr>
        </p:nvSpPr>
        <p:spPr>
          <a:xfrm>
            <a:off x="453261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Bildplatzhalter 9">
            <a:extLst>
              <a:ext uri="{FF2B5EF4-FFF2-40B4-BE49-F238E27FC236}">
                <a16:creationId xmlns:a16="http://schemas.microsoft.com/office/drawing/2014/main" id="{DF83300C-555C-31AE-7657-08C3B80290E3}"/>
              </a:ext>
            </a:extLst>
          </p:cNvPr>
          <p:cNvSpPr>
            <a:spLocks noGrp="1"/>
          </p:cNvSpPr>
          <p:nvPr>
            <p:ph type="pic" sz="quarter" idx="18" hasCustomPrompt="1"/>
          </p:nvPr>
        </p:nvSpPr>
        <p:spPr>
          <a:xfrm>
            <a:off x="812738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4" name="Textplatzhalter 4">
            <a:extLst>
              <a:ext uri="{FF2B5EF4-FFF2-40B4-BE49-F238E27FC236}">
                <a16:creationId xmlns:a16="http://schemas.microsoft.com/office/drawing/2014/main" id="{9E4E8AAF-47DA-2646-0993-9FAA209F000A}"/>
              </a:ext>
            </a:extLst>
          </p:cNvPr>
          <p:cNvSpPr>
            <a:spLocks noGrp="1"/>
          </p:cNvSpPr>
          <p:nvPr>
            <p:ph type="body" sz="quarter" idx="23" hasCustomPrompt="1"/>
          </p:nvPr>
        </p:nvSpPr>
        <p:spPr>
          <a:xfrm>
            <a:off x="453261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23" name="Textplatzhalter 4">
            <a:extLst>
              <a:ext uri="{FF2B5EF4-FFF2-40B4-BE49-F238E27FC236}">
                <a16:creationId xmlns:a16="http://schemas.microsoft.com/office/drawing/2014/main" id="{ACB2CDA3-9E5A-D7B5-CDD2-059F29B45445}"/>
              </a:ext>
            </a:extLst>
          </p:cNvPr>
          <p:cNvSpPr>
            <a:spLocks noGrp="1"/>
          </p:cNvSpPr>
          <p:nvPr>
            <p:ph type="body" sz="quarter" idx="22" hasCustomPrompt="1"/>
          </p:nvPr>
        </p:nvSpPr>
        <p:spPr>
          <a:xfrm>
            <a:off x="812738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3" name="Date Placeholder 3">
            <a:extLst>
              <a:ext uri="{FF2B5EF4-FFF2-40B4-BE49-F238E27FC236}">
                <a16:creationId xmlns:a16="http://schemas.microsoft.com/office/drawing/2014/main" id="{6B754F02-1870-6880-20CA-D4782BAD58A2}"/>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7665410-27F4-850D-DA3F-396D0AF5105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55841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T+2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B9678422-1EA6-0112-76F1-D43B34A286B3}"/>
              </a:ext>
            </a:extLst>
          </p:cNvPr>
          <p:cNvSpPr>
            <a:spLocks noGrp="1"/>
          </p:cNvSpPr>
          <p:nvPr>
            <p:ph type="pic" sz="quarter" idx="13" hasCustomPrompt="1"/>
          </p:nvPr>
        </p:nvSpPr>
        <p:spPr>
          <a:xfrm>
            <a:off x="610080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C0E322F4-5356-944A-0818-280181F03ED4}"/>
              </a:ext>
            </a:extLst>
          </p:cNvPr>
          <p:cNvSpPr>
            <a:spLocks noGrp="1"/>
          </p:cNvSpPr>
          <p:nvPr>
            <p:ph type="body" sz="quarter" idx="15" hasCustomPrompt="1"/>
          </p:nvPr>
        </p:nvSpPr>
        <p:spPr>
          <a:xfrm>
            <a:off x="937847" y="1576800"/>
            <a:ext cx="4688253"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7" name="Textplatzhalter 4">
            <a:extLst>
              <a:ext uri="{FF2B5EF4-FFF2-40B4-BE49-F238E27FC236}">
                <a16:creationId xmlns:a16="http://schemas.microsoft.com/office/drawing/2014/main" id="{EC0C8FC0-5529-1DAB-1C7E-A516CA9BB018}"/>
              </a:ext>
            </a:extLst>
          </p:cNvPr>
          <p:cNvSpPr>
            <a:spLocks noGrp="1"/>
          </p:cNvSpPr>
          <p:nvPr>
            <p:ph type="body" sz="quarter" idx="16" hasCustomPrompt="1"/>
          </p:nvPr>
        </p:nvSpPr>
        <p:spPr>
          <a:xfrm>
            <a:off x="6563946" y="1576800"/>
            <a:ext cx="4690207"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9" name="SmartArt-Platzhalter 5">
            <a:extLst>
              <a:ext uri="{FF2B5EF4-FFF2-40B4-BE49-F238E27FC236}">
                <a16:creationId xmlns:a16="http://schemas.microsoft.com/office/drawing/2014/main" id="{D4AB1337-D0F8-A165-15C7-B9FF7CF676B8}"/>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US"/>
              <a:t>Click icon to add SmartArt graphic</a:t>
            </a:r>
            <a:endParaRPr lang="de-CH"/>
          </a:p>
        </p:txBody>
      </p:sp>
      <p:sp>
        <p:nvSpPr>
          <p:cNvPr id="2" name="Date Placeholder 3">
            <a:extLst>
              <a:ext uri="{FF2B5EF4-FFF2-40B4-BE49-F238E27FC236}">
                <a16:creationId xmlns:a16="http://schemas.microsoft.com/office/drawing/2014/main" id="{97C6DC24-4FE7-D11D-4BDE-12E056B1BEC1}"/>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2E768621-8630-6BEF-02C9-A783CD05F2F2}"/>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85355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T+3IB">
    <p:bg>
      <p:bgPr>
        <a:solidFill>
          <a:schemeClr val="bg1"/>
        </a:solidFill>
        <a:effectLst/>
      </p:bgPr>
    </p:bg>
    <p:spTree>
      <p:nvGrpSpPr>
        <p:cNvPr id="1" name=""/>
        <p:cNvGrpSpPr/>
        <p:nvPr/>
      </p:nvGrpSpPr>
      <p:grpSpPr>
        <a:xfrm>
          <a:off x="0" y="0"/>
          <a:ext cx="0" cy="0"/>
          <a:chOff x="0" y="0"/>
          <a:chExt cx="0" cy="0"/>
        </a:xfrm>
      </p:grpSpPr>
      <p:sp>
        <p:nvSpPr>
          <p:cNvPr id="2" name="Bildplatzhalter 3">
            <a:extLst>
              <a:ext uri="{FF2B5EF4-FFF2-40B4-BE49-F238E27FC236}">
                <a16:creationId xmlns:a16="http://schemas.microsoft.com/office/drawing/2014/main" id="{EDDAE350-0D3C-DE36-457E-5E66E560F5D4}"/>
              </a:ext>
            </a:extLst>
          </p:cNvPr>
          <p:cNvSpPr>
            <a:spLocks noGrp="1"/>
          </p:cNvSpPr>
          <p:nvPr>
            <p:ph type="pic" sz="quarter" idx="15" hasCustomPrompt="1"/>
          </p:nvPr>
        </p:nvSpPr>
        <p:spPr>
          <a:xfrm>
            <a:off x="40674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7" name="Bildplatzhalter 3">
            <a:extLst>
              <a:ext uri="{FF2B5EF4-FFF2-40B4-BE49-F238E27FC236}">
                <a16:creationId xmlns:a16="http://schemas.microsoft.com/office/drawing/2014/main" id="{141CE681-BD04-D23B-F809-9BA05C49E621}"/>
              </a:ext>
            </a:extLst>
          </p:cNvPr>
          <p:cNvSpPr>
            <a:spLocks noGrp="1"/>
          </p:cNvSpPr>
          <p:nvPr>
            <p:ph type="pic" sz="quarter" idx="16" hasCustomPrompt="1"/>
          </p:nvPr>
        </p:nvSpPr>
        <p:spPr>
          <a:xfrm>
            <a:off x="81348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E264DBBD-A17B-04A4-F5FC-619ACBB3212D}"/>
              </a:ext>
            </a:extLst>
          </p:cNvPr>
          <p:cNvSpPr>
            <a:spLocks noGrp="1"/>
          </p:cNvSpPr>
          <p:nvPr>
            <p:ph type="body" sz="quarter" idx="19" hasCustomPrompt="1"/>
          </p:nvPr>
        </p:nvSpPr>
        <p:spPr>
          <a:xfrm>
            <a:off x="468923"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0" name="Textplatzhalter 4">
            <a:extLst>
              <a:ext uri="{FF2B5EF4-FFF2-40B4-BE49-F238E27FC236}">
                <a16:creationId xmlns:a16="http://schemas.microsoft.com/office/drawing/2014/main" id="{1E7496E0-C109-6668-DD05-53913CC34F65}"/>
              </a:ext>
            </a:extLst>
          </p:cNvPr>
          <p:cNvSpPr>
            <a:spLocks noGrp="1"/>
          </p:cNvSpPr>
          <p:nvPr>
            <p:ph type="body" sz="quarter" idx="20" hasCustomPrompt="1"/>
          </p:nvPr>
        </p:nvSpPr>
        <p:spPr>
          <a:xfrm>
            <a:off x="45363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1" name="Textplatzhalter 4">
            <a:extLst>
              <a:ext uri="{FF2B5EF4-FFF2-40B4-BE49-F238E27FC236}">
                <a16:creationId xmlns:a16="http://schemas.microsoft.com/office/drawing/2014/main" id="{5CC8DC6C-A22B-9060-9C47-9FD44872C9B1}"/>
              </a:ext>
            </a:extLst>
          </p:cNvPr>
          <p:cNvSpPr>
            <a:spLocks noGrp="1"/>
          </p:cNvSpPr>
          <p:nvPr>
            <p:ph type="body" sz="quarter" idx="21" hasCustomPrompt="1"/>
          </p:nvPr>
        </p:nvSpPr>
        <p:spPr>
          <a:xfrm>
            <a:off x="86037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3" name="SmartArt-Platzhalter 5">
            <a:extLst>
              <a:ext uri="{FF2B5EF4-FFF2-40B4-BE49-F238E27FC236}">
                <a16:creationId xmlns:a16="http://schemas.microsoft.com/office/drawing/2014/main" id="{6ABCA5BC-4B22-3F1B-51FD-31BCF514B4C2}"/>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US"/>
              <a:t>Click icon to add SmartArt graphic</a:t>
            </a:r>
            <a:endParaRPr lang="de-CH"/>
          </a:p>
        </p:txBody>
      </p:sp>
      <p:sp>
        <p:nvSpPr>
          <p:cNvPr id="5" name="Date Placeholder 3">
            <a:extLst>
              <a:ext uri="{FF2B5EF4-FFF2-40B4-BE49-F238E27FC236}">
                <a16:creationId xmlns:a16="http://schemas.microsoft.com/office/drawing/2014/main" id="{353B671B-11B8-5EB5-1223-D11D272869C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C1B441EE-3C96-1FDB-E79B-71F2D5059661}"/>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98458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T+4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7F5E1F9A-AE9C-97D8-0568-8597094C67BC}"/>
              </a:ext>
            </a:extLst>
          </p:cNvPr>
          <p:cNvSpPr>
            <a:spLocks noGrp="1"/>
          </p:cNvSpPr>
          <p:nvPr>
            <p:ph type="pic" sz="quarter" idx="19" hasCustomPrompt="1"/>
          </p:nvPr>
        </p:nvSpPr>
        <p:spPr>
          <a:xfrm>
            <a:off x="610140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0" name="Bildplatzhalter 3">
            <a:extLst>
              <a:ext uri="{FF2B5EF4-FFF2-40B4-BE49-F238E27FC236}">
                <a16:creationId xmlns:a16="http://schemas.microsoft.com/office/drawing/2014/main" id="{FBD03FEE-4DCD-7D90-DAEB-5905A8023760}"/>
              </a:ext>
            </a:extLst>
          </p:cNvPr>
          <p:cNvSpPr>
            <a:spLocks noGrp="1"/>
          </p:cNvSpPr>
          <p:nvPr>
            <p:ph type="pic" sz="quarter" idx="20" hasCustomPrompt="1"/>
          </p:nvPr>
        </p:nvSpPr>
        <p:spPr>
          <a:xfrm>
            <a:off x="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1" name="Bildplatzhalter 3">
            <a:extLst>
              <a:ext uri="{FF2B5EF4-FFF2-40B4-BE49-F238E27FC236}">
                <a16:creationId xmlns:a16="http://schemas.microsoft.com/office/drawing/2014/main" id="{5FEA1EA0-5562-219A-FDDC-70D80236841D}"/>
              </a:ext>
            </a:extLst>
          </p:cNvPr>
          <p:cNvSpPr>
            <a:spLocks noGrp="1"/>
          </p:cNvSpPr>
          <p:nvPr>
            <p:ph type="pic" sz="quarter" idx="21" hasCustomPrompt="1"/>
          </p:nvPr>
        </p:nvSpPr>
        <p:spPr>
          <a:xfrm>
            <a:off x="610140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4F187DF8-0AC2-49DE-999A-CBC0F45FA378}"/>
              </a:ext>
            </a:extLst>
          </p:cNvPr>
          <p:cNvSpPr>
            <a:spLocks noGrp="1"/>
          </p:cNvSpPr>
          <p:nvPr>
            <p:ph type="body" sz="quarter" idx="12" hasCustomPrompt="1"/>
          </p:nvPr>
        </p:nvSpPr>
        <p:spPr>
          <a:xfrm>
            <a:off x="937847"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C0B8E777-CE26-4125-6914-F3392533DF02}"/>
              </a:ext>
            </a:extLst>
          </p:cNvPr>
          <p:cNvSpPr>
            <a:spLocks noGrp="1"/>
          </p:cNvSpPr>
          <p:nvPr>
            <p:ph type="body" sz="quarter" idx="25" hasCustomPrompt="1"/>
          </p:nvPr>
        </p:nvSpPr>
        <p:spPr>
          <a:xfrm>
            <a:off x="6564923"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8" name="Textplatzhalter 4">
            <a:extLst>
              <a:ext uri="{FF2B5EF4-FFF2-40B4-BE49-F238E27FC236}">
                <a16:creationId xmlns:a16="http://schemas.microsoft.com/office/drawing/2014/main" id="{0A81CF8B-A37E-09B1-47B9-4F88C24C854C}"/>
              </a:ext>
            </a:extLst>
          </p:cNvPr>
          <p:cNvSpPr>
            <a:spLocks noGrp="1"/>
          </p:cNvSpPr>
          <p:nvPr>
            <p:ph type="body" sz="quarter" idx="27" hasCustomPrompt="1"/>
          </p:nvPr>
        </p:nvSpPr>
        <p:spPr>
          <a:xfrm>
            <a:off x="937847" y="50155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3" name="Textplatzhalter 4">
            <a:extLst>
              <a:ext uri="{FF2B5EF4-FFF2-40B4-BE49-F238E27FC236}">
                <a16:creationId xmlns:a16="http://schemas.microsoft.com/office/drawing/2014/main" id="{A07C3E46-41C2-47CB-D2FD-25B518F0CEBC}"/>
              </a:ext>
            </a:extLst>
          </p:cNvPr>
          <p:cNvSpPr>
            <a:spLocks noGrp="1"/>
          </p:cNvSpPr>
          <p:nvPr>
            <p:ph type="body" sz="quarter" idx="28" hasCustomPrompt="1"/>
          </p:nvPr>
        </p:nvSpPr>
        <p:spPr>
          <a:xfrm>
            <a:off x="6564923" y="5015551"/>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8" name="SmartArt-Platzhalter 5">
            <a:extLst>
              <a:ext uri="{FF2B5EF4-FFF2-40B4-BE49-F238E27FC236}">
                <a16:creationId xmlns:a16="http://schemas.microsoft.com/office/drawing/2014/main" id="{CFA5C265-66CB-EA9E-1006-215F841338C0}"/>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US"/>
              <a:t>Click icon to add SmartArt graphic</a:t>
            </a:r>
            <a:endParaRPr lang="de-CH"/>
          </a:p>
        </p:txBody>
      </p:sp>
      <p:sp>
        <p:nvSpPr>
          <p:cNvPr id="2" name="Date Placeholder 3">
            <a:extLst>
              <a:ext uri="{FF2B5EF4-FFF2-40B4-BE49-F238E27FC236}">
                <a16:creationId xmlns:a16="http://schemas.microsoft.com/office/drawing/2014/main" id="{4D698EEB-8508-290B-719E-40DC2BFCD997}"/>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712B761F-D416-8958-C975-EAF67347795E}"/>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00269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T+6IB">
    <p:bg>
      <p:bgPr>
        <a:solidFill>
          <a:schemeClr val="bg1"/>
        </a:solidFill>
        <a:effectLst/>
      </p:bgPr>
    </p:bg>
    <p:spTree>
      <p:nvGrpSpPr>
        <p:cNvPr id="1" name=""/>
        <p:cNvGrpSpPr/>
        <p:nvPr/>
      </p:nvGrpSpPr>
      <p:grpSpPr>
        <a:xfrm>
          <a:off x="0" y="0"/>
          <a:ext cx="0" cy="0"/>
          <a:chOff x="0" y="0"/>
          <a:chExt cx="0" cy="0"/>
        </a:xfrm>
      </p:grpSpPr>
      <p:sp>
        <p:nvSpPr>
          <p:cNvPr id="5" name="Bildplatzhalter 3">
            <a:extLst>
              <a:ext uri="{FF2B5EF4-FFF2-40B4-BE49-F238E27FC236}">
                <a16:creationId xmlns:a16="http://schemas.microsoft.com/office/drawing/2014/main" id="{6181CF1F-30E6-36E0-B375-631C095847E1}"/>
              </a:ext>
            </a:extLst>
          </p:cNvPr>
          <p:cNvSpPr>
            <a:spLocks noGrp="1"/>
          </p:cNvSpPr>
          <p:nvPr>
            <p:ph type="pic" sz="quarter" idx="20" hasCustomPrompt="1"/>
          </p:nvPr>
        </p:nvSpPr>
        <p:spPr>
          <a:xfrm>
            <a:off x="81352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2" name="Bildplatzhalter 3">
            <a:extLst>
              <a:ext uri="{FF2B5EF4-FFF2-40B4-BE49-F238E27FC236}">
                <a16:creationId xmlns:a16="http://schemas.microsoft.com/office/drawing/2014/main" id="{B09398C8-55E0-2686-999B-D58C6499FA03}"/>
              </a:ext>
            </a:extLst>
          </p:cNvPr>
          <p:cNvSpPr>
            <a:spLocks noGrp="1"/>
          </p:cNvSpPr>
          <p:nvPr>
            <p:ph type="pic" sz="quarter" idx="19" hasCustomPrompt="1"/>
          </p:nvPr>
        </p:nvSpPr>
        <p:spPr>
          <a:xfrm>
            <a:off x="40676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37ECC04-7853-9A2F-A5D6-06265A69C5A5}"/>
              </a:ext>
            </a:extLst>
          </p:cNvPr>
          <p:cNvSpPr>
            <a:spLocks noGrp="1"/>
          </p:cNvSpPr>
          <p:nvPr>
            <p:ph type="pic" sz="quarter" idx="21" hasCustomPrompt="1"/>
          </p:nvPr>
        </p:nvSpPr>
        <p:spPr>
          <a:xfrm>
            <a:off x="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DA0933D5-505E-BF1C-C98B-A0FDFCE965FD}"/>
              </a:ext>
            </a:extLst>
          </p:cNvPr>
          <p:cNvSpPr>
            <a:spLocks noGrp="1"/>
          </p:cNvSpPr>
          <p:nvPr>
            <p:ph type="pic" sz="quarter" idx="22" hasCustomPrompt="1"/>
          </p:nvPr>
        </p:nvSpPr>
        <p:spPr>
          <a:xfrm>
            <a:off x="40676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13" name="Bildplatzhalter 3">
            <a:extLst>
              <a:ext uri="{FF2B5EF4-FFF2-40B4-BE49-F238E27FC236}">
                <a16:creationId xmlns:a16="http://schemas.microsoft.com/office/drawing/2014/main" id="{9EC722AD-49A0-EEF0-464A-3B723682E99D}"/>
              </a:ext>
            </a:extLst>
          </p:cNvPr>
          <p:cNvSpPr>
            <a:spLocks noGrp="1"/>
          </p:cNvSpPr>
          <p:nvPr>
            <p:ph type="pic" sz="quarter" idx="23" hasCustomPrompt="1"/>
          </p:nvPr>
        </p:nvSpPr>
        <p:spPr>
          <a:xfrm>
            <a:off x="81352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3" name="Textplatzhalter 4">
            <a:extLst>
              <a:ext uri="{FF2B5EF4-FFF2-40B4-BE49-F238E27FC236}">
                <a16:creationId xmlns:a16="http://schemas.microsoft.com/office/drawing/2014/main" id="{620907A4-1574-D634-5960-45663CBAFB07}"/>
              </a:ext>
            </a:extLst>
          </p:cNvPr>
          <p:cNvSpPr>
            <a:spLocks noGrp="1"/>
          </p:cNvSpPr>
          <p:nvPr>
            <p:ph type="body" sz="quarter" idx="12" hasCustomPrompt="1"/>
          </p:nvPr>
        </p:nvSpPr>
        <p:spPr>
          <a:xfrm>
            <a:off x="468923"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AFBE1064-816E-B03D-B92D-BC11B67FF3A1}"/>
              </a:ext>
            </a:extLst>
          </p:cNvPr>
          <p:cNvSpPr>
            <a:spLocks noGrp="1"/>
          </p:cNvSpPr>
          <p:nvPr>
            <p:ph type="body" sz="quarter" idx="29" hasCustomPrompt="1"/>
          </p:nvPr>
        </p:nvSpPr>
        <p:spPr>
          <a:xfrm>
            <a:off x="4536324"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0" name="Textplatzhalter 4">
            <a:extLst>
              <a:ext uri="{FF2B5EF4-FFF2-40B4-BE49-F238E27FC236}">
                <a16:creationId xmlns:a16="http://schemas.microsoft.com/office/drawing/2014/main" id="{794D695A-6379-AE12-4561-221C2A05A6AF}"/>
              </a:ext>
            </a:extLst>
          </p:cNvPr>
          <p:cNvSpPr>
            <a:spLocks noGrp="1"/>
          </p:cNvSpPr>
          <p:nvPr>
            <p:ph type="body" sz="quarter" idx="30" hasCustomPrompt="1"/>
          </p:nvPr>
        </p:nvSpPr>
        <p:spPr>
          <a:xfrm>
            <a:off x="8603725" y="1581150"/>
            <a:ext cx="3119354" cy="148244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1" name="Textplatzhalter 4">
            <a:extLst>
              <a:ext uri="{FF2B5EF4-FFF2-40B4-BE49-F238E27FC236}">
                <a16:creationId xmlns:a16="http://schemas.microsoft.com/office/drawing/2014/main" id="{DCBC5F7F-7524-9228-C498-77B3F6BE9FEE}"/>
              </a:ext>
            </a:extLst>
          </p:cNvPr>
          <p:cNvSpPr>
            <a:spLocks noGrp="1"/>
          </p:cNvSpPr>
          <p:nvPr>
            <p:ph type="body" sz="quarter" idx="31" hasCustomPrompt="1"/>
          </p:nvPr>
        </p:nvSpPr>
        <p:spPr>
          <a:xfrm>
            <a:off x="468923"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2" name="Textplatzhalter 4">
            <a:extLst>
              <a:ext uri="{FF2B5EF4-FFF2-40B4-BE49-F238E27FC236}">
                <a16:creationId xmlns:a16="http://schemas.microsoft.com/office/drawing/2014/main" id="{94E61D33-FC02-F350-F412-4E7D8E1DA0EF}"/>
              </a:ext>
            </a:extLst>
          </p:cNvPr>
          <p:cNvSpPr>
            <a:spLocks noGrp="1"/>
          </p:cNvSpPr>
          <p:nvPr>
            <p:ph type="body" sz="quarter" idx="32" hasCustomPrompt="1"/>
          </p:nvPr>
        </p:nvSpPr>
        <p:spPr>
          <a:xfrm>
            <a:off x="45363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4" name="Textplatzhalter 4">
            <a:extLst>
              <a:ext uri="{FF2B5EF4-FFF2-40B4-BE49-F238E27FC236}">
                <a16:creationId xmlns:a16="http://schemas.microsoft.com/office/drawing/2014/main" id="{CB1DFC4C-4616-3BC0-218F-3B9D8E7FA0A3}"/>
              </a:ext>
            </a:extLst>
          </p:cNvPr>
          <p:cNvSpPr>
            <a:spLocks noGrp="1"/>
          </p:cNvSpPr>
          <p:nvPr>
            <p:ph type="body" sz="quarter" idx="33" hasCustomPrompt="1"/>
          </p:nvPr>
        </p:nvSpPr>
        <p:spPr>
          <a:xfrm>
            <a:off x="86037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27" name="SmartArt-Platzhalter 5">
            <a:extLst>
              <a:ext uri="{FF2B5EF4-FFF2-40B4-BE49-F238E27FC236}">
                <a16:creationId xmlns:a16="http://schemas.microsoft.com/office/drawing/2014/main" id="{014D9550-C751-E6B9-C1DE-A91B8E41A10C}"/>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US"/>
              <a:t>Click icon to add SmartArt graphic</a:t>
            </a:r>
            <a:endParaRPr lang="de-CH"/>
          </a:p>
        </p:txBody>
      </p:sp>
      <p:sp>
        <p:nvSpPr>
          <p:cNvPr id="9" name="Date Placeholder 3">
            <a:extLst>
              <a:ext uri="{FF2B5EF4-FFF2-40B4-BE49-F238E27FC236}">
                <a16:creationId xmlns:a16="http://schemas.microsoft.com/office/drawing/2014/main" id="{F6299F04-C96D-4539-6FD6-68641829E92D}"/>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7" name="Slide Number Placeholder 5">
            <a:extLst>
              <a:ext uri="{FF2B5EF4-FFF2-40B4-BE49-F238E27FC236}">
                <a16:creationId xmlns:a16="http://schemas.microsoft.com/office/drawing/2014/main" id="{ABC3BE50-95F9-93B1-7C3C-AA620931BD5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846475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_01">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2C10E57-699A-8121-DD38-6408EA13F28E}"/>
              </a:ext>
            </a:extLst>
          </p:cNvPr>
          <p:cNvGraphicFramePr>
            <a:graphicFrameLocks noChangeAspect="1"/>
          </p:cNvGraphicFramePr>
          <p:nvPr userDrawn="1">
            <p:custDataLst>
              <p:tags r:id="rId1"/>
            </p:custDataLst>
            <p:extLst>
              <p:ext uri="{D42A27DB-BD31-4B8C-83A1-F6EECF244321}">
                <p14:modId xmlns:p14="http://schemas.microsoft.com/office/powerpoint/2010/main" val="17847966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1" y="3429000"/>
            <a:ext cx="5627688" cy="2952750"/>
          </a:xfrm>
          <a:solidFill>
            <a:srgbClr val="D2108D"/>
          </a:solidFill>
          <a:ln w="22225" cmpd="sng">
            <a:solidFill>
              <a:schemeClr val="bg1"/>
            </a:solidFill>
            <a:miter lim="800000"/>
            <a:extLst>
              <a:ext uri="{C807C97D-BFC1-408E-A445-0C87EB9F89A2}">
                <ask:lineSketchStyleProps xmlns:ask="http://schemas.microsoft.com/office/drawing/2018/sketchyshapes">
                  <ask:type>
                    <ask:lineSketchNone/>
                  </ask:type>
                </ask:lineSketchStyleProps>
              </a:ext>
            </a:extLst>
          </a:ln>
        </p:spPr>
        <p:txBody>
          <a:bodyPr vert="horz" lIns="216000" tIns="216000" rIns="216000" bIns="216000" rtlCol="0" anchor="b">
            <a:noAutofit/>
          </a:bodyPr>
          <a:lstStyle>
            <a:lvl1pPr>
              <a:defRPr lang="de-CH">
                <a:solidFill>
                  <a:schemeClr val="bg1"/>
                </a:solidFill>
              </a:defRPr>
            </a:lvl1pPr>
          </a:lstStyle>
          <a:p>
            <a:pPr lvl="0"/>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19374"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7" name="Textplatzhalter 4">
            <a:extLst>
              <a:ext uri="{FF2B5EF4-FFF2-40B4-BE49-F238E27FC236}">
                <a16:creationId xmlns:a16="http://schemas.microsoft.com/office/drawing/2014/main" id="{31360156-9255-A812-BE46-051A4B9F1A20}"/>
              </a:ext>
            </a:extLst>
          </p:cNvPr>
          <p:cNvSpPr>
            <a:spLocks noGrp="1"/>
          </p:cNvSpPr>
          <p:nvPr>
            <p:ph type="body" sz="quarter" idx="16" hasCustomPrompt="1"/>
          </p:nvPr>
        </p:nvSpPr>
        <p:spPr>
          <a:xfrm>
            <a:off x="6564314" y="1576800"/>
            <a:ext cx="4689473" cy="1312200"/>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Creative Layout 01, Arial, 18 pt, black</a:t>
            </a:r>
          </a:p>
          <a:p>
            <a:pPr lvl="1"/>
            <a:endParaRPr lang="de-DE" dirty="0"/>
          </a:p>
        </p:txBody>
      </p:sp>
      <p:sp>
        <p:nvSpPr>
          <p:cNvPr id="2" name="Date Placeholder 3">
            <a:extLst>
              <a:ext uri="{FF2B5EF4-FFF2-40B4-BE49-F238E27FC236}">
                <a16:creationId xmlns:a16="http://schemas.microsoft.com/office/drawing/2014/main" id="{695CF15C-8172-5EC7-3580-6120E65EE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01629384-5E10-BB46-F3D3-C4C9F49C64C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332100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_02">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74991E2-D260-5369-FE3C-050962E97434}"/>
              </a:ext>
            </a:extLst>
          </p:cNvPr>
          <p:cNvGraphicFramePr>
            <a:graphicFrameLocks noChangeAspect="1"/>
          </p:cNvGraphicFramePr>
          <p:nvPr userDrawn="1">
            <p:custDataLst>
              <p:tags r:id="rId1"/>
            </p:custDataLst>
            <p:extLst>
              <p:ext uri="{D42A27DB-BD31-4B8C-83A1-F6EECF244321}">
                <p14:modId xmlns:p14="http://schemas.microsoft.com/office/powerpoint/2010/main" val="312326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0" y="1577975"/>
            <a:ext cx="5629275" cy="4803775"/>
          </a:xfrm>
          <a:solidFill>
            <a:srgbClr val="D2108D"/>
          </a:solidFill>
          <a:ln w="22225">
            <a:solidFill>
              <a:schemeClr val="bg1"/>
            </a:solidFill>
          </a:ln>
        </p:spPr>
        <p:txBody>
          <a:bodyPr lIns="216000" tIns="216000" rIns="216000" bIns="216000" anchor="b"/>
          <a:lstStyle>
            <a:lvl1pPr>
              <a:defRPr>
                <a:solidFill>
                  <a:schemeClr val="bg1"/>
                </a:solidFill>
              </a:defRPr>
            </a:lvl1pPr>
          </a:lstStyle>
          <a:p>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89475"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2" name="Textplatzhalter 4">
            <a:extLst>
              <a:ext uri="{FF2B5EF4-FFF2-40B4-BE49-F238E27FC236}">
                <a16:creationId xmlns:a16="http://schemas.microsoft.com/office/drawing/2014/main" id="{4AD3199E-D2A2-C622-CFB7-A971643DE70E}"/>
              </a:ext>
            </a:extLst>
          </p:cNvPr>
          <p:cNvSpPr>
            <a:spLocks noGrp="1"/>
          </p:cNvSpPr>
          <p:nvPr>
            <p:ph type="body" sz="quarter" idx="19" hasCustomPrompt="1"/>
          </p:nvPr>
        </p:nvSpPr>
        <p:spPr>
          <a:xfrm>
            <a:off x="936625" y="2015999"/>
            <a:ext cx="4221163" cy="3905375"/>
          </a:xfrm>
        </p:spPr>
        <p:txBody>
          <a:bodyPr anchor="b"/>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Creative Layout 2</a:t>
            </a:r>
            <a:br>
              <a:rPr lang="en-GB" noProof="0" dirty="0"/>
            </a:br>
            <a:r>
              <a:rPr lang="en-GB" noProof="0" dirty="0"/>
              <a:t>Arial, 18 pt</a:t>
            </a:r>
          </a:p>
        </p:txBody>
      </p:sp>
      <p:sp>
        <p:nvSpPr>
          <p:cNvPr id="6" name="Date Placeholder 3">
            <a:extLst>
              <a:ext uri="{FF2B5EF4-FFF2-40B4-BE49-F238E27FC236}">
                <a16:creationId xmlns:a16="http://schemas.microsoft.com/office/drawing/2014/main" id="{A006D1A8-9633-66EB-1EA4-752C9039E3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E1D6DF06-4DA4-1A57-9E2A-7846123C9273}"/>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778084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_0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36C70-93D0-B533-F9A3-2158AABFCBE9}"/>
              </a:ext>
            </a:extLst>
          </p:cNvPr>
          <p:cNvSpPr>
            <a:spLocks noGrp="1"/>
          </p:cNvSpPr>
          <p:nvPr>
            <p:ph type="title" hasCustomPrompt="1"/>
          </p:nvPr>
        </p:nvSpPr>
        <p:spPr/>
        <p:txBody>
          <a:bodyPr/>
          <a:lstStyle>
            <a:lvl1pPr>
              <a:defRPr/>
            </a:lvl1pPr>
          </a:lstStyle>
          <a:p>
            <a:r>
              <a:rPr lang="en-GB" noProof="0" dirty="0"/>
              <a:t>Headline Arial bold, 30 pt</a:t>
            </a:r>
          </a:p>
        </p:txBody>
      </p:sp>
      <p:sp>
        <p:nvSpPr>
          <p:cNvPr id="6" name="Bildplatzhalter 3">
            <a:extLst>
              <a:ext uri="{FF2B5EF4-FFF2-40B4-BE49-F238E27FC236}">
                <a16:creationId xmlns:a16="http://schemas.microsoft.com/office/drawing/2014/main" id="{C2B69BE6-61ED-1FF0-912A-EEA44FCEC43B}"/>
              </a:ext>
            </a:extLst>
          </p:cNvPr>
          <p:cNvSpPr>
            <a:spLocks noGrp="1"/>
          </p:cNvSpPr>
          <p:nvPr>
            <p:ph type="pic" sz="quarter" idx="15" hasCustomPrompt="1"/>
          </p:nvPr>
        </p:nvSpPr>
        <p:spPr>
          <a:xfrm>
            <a:off x="40674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8A7CC7B-7D64-595D-1B3D-31D9CD593685}"/>
              </a:ext>
            </a:extLst>
          </p:cNvPr>
          <p:cNvSpPr>
            <a:spLocks noGrp="1"/>
          </p:cNvSpPr>
          <p:nvPr>
            <p:ph type="pic" sz="quarter" idx="16" hasCustomPrompt="1"/>
          </p:nvPr>
        </p:nvSpPr>
        <p:spPr>
          <a:xfrm>
            <a:off x="81348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7EF8A4A0-360F-EDDD-4628-6C42C6749FBB}"/>
              </a:ext>
            </a:extLst>
          </p:cNvPr>
          <p:cNvSpPr>
            <a:spLocks noGrp="1"/>
          </p:cNvSpPr>
          <p:nvPr>
            <p:ph type="pic" sz="quarter" idx="17" hasCustomPrompt="1"/>
          </p:nvPr>
        </p:nvSpPr>
        <p:spPr>
          <a:xfrm>
            <a:off x="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9" name="Textplatzhalter 6">
            <a:extLst>
              <a:ext uri="{FF2B5EF4-FFF2-40B4-BE49-F238E27FC236}">
                <a16:creationId xmlns:a16="http://schemas.microsoft.com/office/drawing/2014/main" id="{A2074F46-A69C-7568-C74B-BDAA38DD27FB}"/>
              </a:ext>
            </a:extLst>
          </p:cNvPr>
          <p:cNvSpPr>
            <a:spLocks noGrp="1"/>
          </p:cNvSpPr>
          <p:nvPr>
            <p:ph type="body" sz="quarter" idx="13" hasCustomPrompt="1"/>
          </p:nvPr>
        </p:nvSpPr>
        <p:spPr>
          <a:xfrm>
            <a:off x="936624" y="1577975"/>
            <a:ext cx="10317600" cy="301747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endParaRPr lang="de-CH" dirty="0"/>
          </a:p>
        </p:txBody>
      </p:sp>
      <p:sp>
        <p:nvSpPr>
          <p:cNvPr id="3" name="Date Placeholder 3">
            <a:extLst>
              <a:ext uri="{FF2B5EF4-FFF2-40B4-BE49-F238E27FC236}">
                <a16:creationId xmlns:a16="http://schemas.microsoft.com/office/drawing/2014/main" id="{C1921E16-7DA0-45EF-EA48-A00C75394BA9}"/>
              </a:ext>
            </a:extLst>
          </p:cNvPr>
          <p:cNvSpPr>
            <a:spLocks noGrp="1"/>
          </p:cNvSpPr>
          <p:nvPr>
            <p:ph type="dt" sz="half" idx="2"/>
          </p:nvPr>
        </p:nvSpPr>
        <p:spPr>
          <a:xfrm rot="16200000">
            <a:off x="10103700" y="2661820"/>
            <a:ext cx="3553299"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B5B4866D-C821-28BF-B97B-2070E5220E4F}"/>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8675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_04">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1" y="1576799"/>
            <a:ext cx="2805231" cy="5281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pic>
        <p:nvPicPr>
          <p:cNvPr id="3" name="Grafik 2">
            <a:extLst>
              <a:ext uri="{FF2B5EF4-FFF2-40B4-BE49-F238E27FC236}">
                <a16:creationId xmlns:a16="http://schemas.microsoft.com/office/drawing/2014/main" id="{D9B195C9-522F-CEAB-1C05-9C1EC8BEA3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599"/>
            <a:ext cx="494970" cy="647783"/>
          </a:xfrm>
          <a:prstGeom prst="rect">
            <a:avLst/>
          </a:prstGeom>
        </p:spPr>
      </p:pic>
      <p:sp>
        <p:nvSpPr>
          <p:cNvPr id="31" name="Bildplatzhalter 9">
            <a:extLst>
              <a:ext uri="{FF2B5EF4-FFF2-40B4-BE49-F238E27FC236}">
                <a16:creationId xmlns:a16="http://schemas.microsoft.com/office/drawing/2014/main" id="{FC341FB4-1140-6179-CA27-0BE073B9EED7}"/>
              </a:ext>
            </a:extLst>
          </p:cNvPr>
          <p:cNvSpPr>
            <a:spLocks noGrp="1"/>
          </p:cNvSpPr>
          <p:nvPr>
            <p:ph type="pic" sz="quarter" idx="17" hasCustomPrompt="1"/>
          </p:nvPr>
        </p:nvSpPr>
        <p:spPr>
          <a:xfrm>
            <a:off x="2816032" y="1576799"/>
            <a:ext cx="4213245"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1" name="Bildplatzhalter 9">
            <a:extLst>
              <a:ext uri="{FF2B5EF4-FFF2-40B4-BE49-F238E27FC236}">
                <a16:creationId xmlns:a16="http://schemas.microsoft.com/office/drawing/2014/main" id="{03610043-1BC0-48DC-2A7E-2CB01ED39B57}"/>
              </a:ext>
            </a:extLst>
          </p:cNvPr>
          <p:cNvSpPr>
            <a:spLocks noGrp="1"/>
          </p:cNvSpPr>
          <p:nvPr>
            <p:ph type="pic" sz="quarter" idx="27" hasCustomPrompt="1"/>
          </p:nvPr>
        </p:nvSpPr>
        <p:spPr>
          <a:xfrm>
            <a:off x="7040076" y="1576798"/>
            <a:ext cx="5151924"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2" name="Bildplatzhalter 9">
            <a:extLst>
              <a:ext uri="{FF2B5EF4-FFF2-40B4-BE49-F238E27FC236}">
                <a16:creationId xmlns:a16="http://schemas.microsoft.com/office/drawing/2014/main" id="{FE45F635-E437-C8B0-8CC0-C0403F9A4047}"/>
              </a:ext>
            </a:extLst>
          </p:cNvPr>
          <p:cNvSpPr>
            <a:spLocks noGrp="1"/>
          </p:cNvSpPr>
          <p:nvPr>
            <p:ph type="pic" sz="quarter" idx="28" hasCustomPrompt="1"/>
          </p:nvPr>
        </p:nvSpPr>
        <p:spPr>
          <a:xfrm>
            <a:off x="7040075" y="4222798"/>
            <a:ext cx="2335894"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3" name="Bildplatzhalter 9">
            <a:extLst>
              <a:ext uri="{FF2B5EF4-FFF2-40B4-BE49-F238E27FC236}">
                <a16:creationId xmlns:a16="http://schemas.microsoft.com/office/drawing/2014/main" id="{CE7AAD22-C490-64D4-E788-84D709B03A89}"/>
              </a:ext>
            </a:extLst>
          </p:cNvPr>
          <p:cNvSpPr>
            <a:spLocks noGrp="1"/>
          </p:cNvSpPr>
          <p:nvPr>
            <p:ph type="pic" sz="quarter" idx="29" hasCustomPrompt="1"/>
          </p:nvPr>
        </p:nvSpPr>
        <p:spPr>
          <a:xfrm>
            <a:off x="9386769" y="4222798"/>
            <a:ext cx="2805230"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4" name="Bildplatzhalter 9">
            <a:extLst>
              <a:ext uri="{FF2B5EF4-FFF2-40B4-BE49-F238E27FC236}">
                <a16:creationId xmlns:a16="http://schemas.microsoft.com/office/drawing/2014/main" id="{DB8A2C7A-F427-FFE2-6297-547E780EB7DE}"/>
              </a:ext>
            </a:extLst>
          </p:cNvPr>
          <p:cNvSpPr>
            <a:spLocks noGrp="1"/>
          </p:cNvSpPr>
          <p:nvPr>
            <p:ph type="pic" sz="quarter" idx="30" hasCustomPrompt="1"/>
          </p:nvPr>
        </p:nvSpPr>
        <p:spPr>
          <a:xfrm>
            <a:off x="2816032" y="4222799"/>
            <a:ext cx="4213245" cy="2635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 name="Date Placeholder 3">
            <a:extLst>
              <a:ext uri="{FF2B5EF4-FFF2-40B4-BE49-F238E27FC236}">
                <a16:creationId xmlns:a16="http://schemas.microsoft.com/office/drawing/2014/main" id="{D9240033-1B27-2ECE-1AC2-4C0A982DAAA1}"/>
              </a:ext>
            </a:extLst>
          </p:cNvPr>
          <p:cNvSpPr>
            <a:spLocks noGrp="1"/>
          </p:cNvSpPr>
          <p:nvPr>
            <p:ph type="dt" sz="half" idx="2"/>
          </p:nvPr>
        </p:nvSpPr>
        <p:spPr>
          <a:xfrm rot="16200000">
            <a:off x="9666372" y="4018732"/>
            <a:ext cx="4427958"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35808496-BF18-B186-3C56-0669606A58A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53734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allery 4I+4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Jörg Stegmeier, November 25th - 28th, Instrument Control Systems 2024</a:t>
            </a:r>
            <a:endParaRPr lang="en-GB" i="1" noProof="0" dirty="0"/>
          </a:p>
        </p:txBody>
      </p:sp>
      <p:sp>
        <p:nvSpPr>
          <p:cNvPr id="23" name="Textplatzhalter 4">
            <a:extLst>
              <a:ext uri="{FF2B5EF4-FFF2-40B4-BE49-F238E27FC236}">
                <a16:creationId xmlns:a16="http://schemas.microsoft.com/office/drawing/2014/main" id="{22A8B9EF-BF4A-23C0-AA21-A52725BB8AAF}"/>
              </a:ext>
            </a:extLst>
          </p:cNvPr>
          <p:cNvSpPr>
            <a:spLocks noGrp="1"/>
          </p:cNvSpPr>
          <p:nvPr>
            <p:ph type="body" sz="quarter" idx="24" hasCustomPrompt="1"/>
          </p:nvPr>
        </p:nvSpPr>
        <p:spPr>
          <a:xfrm>
            <a:off x="93662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15 pt, black</a:t>
            </a:r>
          </a:p>
        </p:txBody>
      </p:sp>
      <p:sp>
        <p:nvSpPr>
          <p:cNvPr id="20" name="Textplatzhalter 4">
            <a:extLst>
              <a:ext uri="{FF2B5EF4-FFF2-40B4-BE49-F238E27FC236}">
                <a16:creationId xmlns:a16="http://schemas.microsoft.com/office/drawing/2014/main" id="{C36E8371-00EC-6677-234D-7EE2B6617421}"/>
              </a:ext>
            </a:extLst>
          </p:cNvPr>
          <p:cNvSpPr>
            <a:spLocks noGrp="1"/>
          </p:cNvSpPr>
          <p:nvPr>
            <p:ph type="body" sz="quarter" idx="18" hasCustomPrompt="1"/>
          </p:nvPr>
        </p:nvSpPr>
        <p:spPr>
          <a:xfrm>
            <a:off x="3515671"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1" name="Textplatzhalter 4">
            <a:extLst>
              <a:ext uri="{FF2B5EF4-FFF2-40B4-BE49-F238E27FC236}">
                <a16:creationId xmlns:a16="http://schemas.microsoft.com/office/drawing/2014/main" id="{40B7130C-F961-1974-91CC-4BC0C76D168D}"/>
              </a:ext>
            </a:extLst>
          </p:cNvPr>
          <p:cNvSpPr>
            <a:spLocks noGrp="1"/>
          </p:cNvSpPr>
          <p:nvPr>
            <p:ph type="body" sz="quarter" idx="19" hasCustomPrompt="1"/>
          </p:nvPr>
        </p:nvSpPr>
        <p:spPr>
          <a:xfrm>
            <a:off x="6094718"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2" name="Textplatzhalter 4">
            <a:extLst>
              <a:ext uri="{FF2B5EF4-FFF2-40B4-BE49-F238E27FC236}">
                <a16:creationId xmlns:a16="http://schemas.microsoft.com/office/drawing/2014/main" id="{2366CB34-7829-60F0-4F0F-D55C2C7ABC83}"/>
              </a:ext>
            </a:extLst>
          </p:cNvPr>
          <p:cNvSpPr>
            <a:spLocks noGrp="1"/>
          </p:cNvSpPr>
          <p:nvPr>
            <p:ph type="body" sz="quarter" idx="20" hasCustomPrompt="1"/>
          </p:nvPr>
        </p:nvSpPr>
        <p:spPr>
          <a:xfrm>
            <a:off x="867376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17" name="Bildplatzhalter 9">
            <a:extLst>
              <a:ext uri="{FF2B5EF4-FFF2-40B4-BE49-F238E27FC236}">
                <a16:creationId xmlns:a16="http://schemas.microsoft.com/office/drawing/2014/main" id="{75E558CD-F4DF-63AC-B12B-538A53195F69}"/>
              </a:ext>
            </a:extLst>
          </p:cNvPr>
          <p:cNvSpPr>
            <a:spLocks noGrp="1"/>
          </p:cNvSpPr>
          <p:nvPr>
            <p:ph type="pic" sz="quarter" idx="21" hasCustomPrompt="1"/>
          </p:nvPr>
        </p:nvSpPr>
        <p:spPr>
          <a:xfrm>
            <a:off x="3518371"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8" name="Bildplatzhalter 9">
            <a:extLst>
              <a:ext uri="{FF2B5EF4-FFF2-40B4-BE49-F238E27FC236}">
                <a16:creationId xmlns:a16="http://schemas.microsoft.com/office/drawing/2014/main" id="{B9933D4C-5FB5-7C95-E310-DF0D24675C69}"/>
              </a:ext>
            </a:extLst>
          </p:cNvPr>
          <p:cNvSpPr>
            <a:spLocks noGrp="1"/>
          </p:cNvSpPr>
          <p:nvPr>
            <p:ph type="pic" sz="quarter" idx="22" hasCustomPrompt="1"/>
          </p:nvPr>
        </p:nvSpPr>
        <p:spPr>
          <a:xfrm>
            <a:off x="6100118"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9" name="Bildplatzhalter 9">
            <a:extLst>
              <a:ext uri="{FF2B5EF4-FFF2-40B4-BE49-F238E27FC236}">
                <a16:creationId xmlns:a16="http://schemas.microsoft.com/office/drawing/2014/main" id="{8894D095-CFBA-AADA-0B72-B739A72782BF}"/>
              </a:ext>
            </a:extLst>
          </p:cNvPr>
          <p:cNvSpPr>
            <a:spLocks noGrp="1"/>
          </p:cNvSpPr>
          <p:nvPr>
            <p:ph type="pic" sz="quarter" idx="23" hasCustomPrompt="1"/>
          </p:nvPr>
        </p:nvSpPr>
        <p:spPr>
          <a:xfrm>
            <a:off x="8681865"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Date Placeholder 3">
            <a:extLst>
              <a:ext uri="{FF2B5EF4-FFF2-40B4-BE49-F238E27FC236}">
                <a16:creationId xmlns:a16="http://schemas.microsoft.com/office/drawing/2014/main" id="{E53DABF5-8C90-B4EE-E548-ECA7C2C08A97}"/>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7AF98BFF-79D3-5B00-D8CC-413F98089B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95918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IB">
    <p:bg>
      <p:bgPr>
        <a:solidFill>
          <a:schemeClr val="bg1"/>
        </a:solidFill>
        <a:effectLst/>
      </p:bgPr>
    </p:b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6FED09EC-46EE-D375-6E30-077FAC151516}"/>
              </a:ext>
            </a:extLst>
          </p:cNvPr>
          <p:cNvSpPr>
            <a:spLocks noGrp="1"/>
          </p:cNvSpPr>
          <p:nvPr>
            <p:ph type="pic" sz="quarter" idx="10" hasCustomPrompt="1"/>
          </p:nvPr>
        </p:nvSpPr>
        <p:spPr>
          <a:xfrm>
            <a:off x="0" y="0"/>
            <a:ext cx="12192000" cy="6858000"/>
          </a:xfrm>
          <a:custGeom>
            <a:avLst/>
            <a:gdLst>
              <a:gd name="connsiteX0" fmla="*/ 4224000 w 12192000"/>
              <a:gd name="connsiteY0" fmla="*/ 4606706 h 6858000"/>
              <a:gd name="connsiteX1" fmla="*/ 4224000 w 12192000"/>
              <a:gd name="connsiteY1" fmla="*/ 4624706 h 6858000"/>
              <a:gd name="connsiteX2" fmla="*/ 7968000 w 12192000"/>
              <a:gd name="connsiteY2" fmla="*/ 4624706 h 6858000"/>
              <a:gd name="connsiteX3" fmla="*/ 7968000 w 12192000"/>
              <a:gd name="connsiteY3" fmla="*/ 46067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224000" y="4606706"/>
                </a:moveTo>
                <a:lnTo>
                  <a:pt x="4224000" y="4624706"/>
                </a:lnTo>
                <a:lnTo>
                  <a:pt x="7968000" y="4624706"/>
                </a:lnTo>
                <a:lnTo>
                  <a:pt x="7968000" y="4606706"/>
                </a:lnTo>
                <a:close/>
                <a:moveTo>
                  <a:pt x="0" y="0"/>
                </a:moveTo>
                <a:lnTo>
                  <a:pt x="12192000" y="0"/>
                </a:lnTo>
                <a:lnTo>
                  <a:pt x="12192000" y="6858000"/>
                </a:lnTo>
                <a:lnTo>
                  <a:pt x="0" y="6858000"/>
                </a:lnTo>
                <a:close/>
              </a:path>
            </a:pathLst>
          </a:custGeom>
          <a:solidFill>
            <a:srgbClr val="D2108D"/>
          </a:solidFill>
        </p:spPr>
        <p:txBody>
          <a:bodyPr wrap="square" lIns="216000" tIns="216000" rIns="216000" bIns="216000" anchor="b">
            <a:noAutofit/>
          </a:bodyPr>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00000" y="1576800"/>
            <a:ext cx="10317600" cy="2476470"/>
          </a:xfrm>
        </p:spPr>
        <p:txBody>
          <a:bodyPr anchor="b"/>
          <a:lstStyle>
            <a:lvl1pPr marL="0" indent="0" algn="ctr">
              <a:lnSpc>
                <a:spcPct val="100000"/>
              </a:lnSpc>
              <a:spcBef>
                <a:spcPts val="1200"/>
              </a:spcBef>
              <a:buFont typeface="Arial" panose="020B0604020202020204" pitchFamily="34" charset="0"/>
              <a:buNone/>
              <a:defRPr sz="4000" b="0" i="1">
                <a:solidFill>
                  <a:schemeClr val="bg1"/>
                </a:solidFill>
                <a:effectLst>
                  <a:outerShdw blurRad="50800" dist="38100" dir="2700000" algn="tl" rotWithShape="0">
                    <a:prstClr val="black">
                      <a:alpha val="40000"/>
                    </a:prstClr>
                  </a:outerShdw>
                </a:effectLst>
                <a:latin typeface="Georgia" panose="02040502050405020303" pitchFamily="18" charset="0"/>
              </a:defRPr>
            </a:lvl1pPr>
            <a:lvl2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2pPr>
            <a:lvl3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3pPr>
            <a:lvl4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4pPr>
            <a:lvl5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5pPr>
            <a:lvl6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6pPr>
            <a:lvl7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7pPr>
            <a:lvl8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8pPr>
            <a:lvl9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9pPr>
          </a:lstStyle>
          <a:p>
            <a:pPr lvl="0"/>
            <a:r>
              <a:rPr lang="en-GB" noProof="0" dirty="0"/>
              <a:t>Quote on full background image</a:t>
            </a:r>
          </a:p>
          <a:p>
            <a:pPr lvl="0"/>
            <a:r>
              <a:rPr lang="en-GB" noProof="0" dirty="0"/>
              <a:t>Georgia, Italic, 40 pt, centre aligned</a:t>
            </a:r>
          </a:p>
          <a:p>
            <a:pPr lvl="1"/>
            <a:r>
              <a:rPr lang="en-GB" noProof="0" dirty="0"/>
              <a:t>For longer Quotes, Georgia, Italic, 30 pt</a:t>
            </a:r>
          </a:p>
        </p:txBody>
      </p:sp>
      <p:sp>
        <p:nvSpPr>
          <p:cNvPr id="3" name="SmartArt-Platzhalter 5">
            <a:extLst>
              <a:ext uri="{FF2B5EF4-FFF2-40B4-BE49-F238E27FC236}">
                <a16:creationId xmlns:a16="http://schemas.microsoft.com/office/drawing/2014/main" id="{102E4235-1D94-B0B0-97E6-75498170299E}"/>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US"/>
              <a:t>Click icon to add SmartArt graphic</a:t>
            </a:r>
            <a:endParaRPr lang="de-CH"/>
          </a:p>
        </p:txBody>
      </p:sp>
      <p:sp>
        <p:nvSpPr>
          <p:cNvPr id="6" name="Textplatzhalter 4">
            <a:extLst>
              <a:ext uri="{FF2B5EF4-FFF2-40B4-BE49-F238E27FC236}">
                <a16:creationId xmlns:a16="http://schemas.microsoft.com/office/drawing/2014/main" id="{53D8AFA1-041C-D431-55FA-3EA3AEA6CFFE}"/>
              </a:ext>
            </a:extLst>
          </p:cNvPr>
          <p:cNvSpPr>
            <a:spLocks noGrp="1"/>
          </p:cNvSpPr>
          <p:nvPr>
            <p:ph type="body" sz="quarter" idx="13" hasCustomPrompt="1"/>
          </p:nvPr>
        </p:nvSpPr>
        <p:spPr>
          <a:xfrm>
            <a:off x="937200" y="5160142"/>
            <a:ext cx="10317600" cy="842153"/>
          </a:xfrm>
        </p:spPr>
        <p:txBody>
          <a:bodyPr anchor="t"/>
          <a:lstStyle>
            <a:lvl1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1pPr>
            <a:lvl2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Author</a:t>
            </a:r>
          </a:p>
          <a:p>
            <a:pPr lvl="1"/>
            <a:endParaRPr lang="de-DE" dirty="0"/>
          </a:p>
        </p:txBody>
      </p:sp>
      <p:sp>
        <p:nvSpPr>
          <p:cNvPr id="2" name="Date Placeholder 3">
            <a:extLst>
              <a:ext uri="{FF2B5EF4-FFF2-40B4-BE49-F238E27FC236}">
                <a16:creationId xmlns:a16="http://schemas.microsoft.com/office/drawing/2014/main" id="{304CFC0D-F6B8-6E72-2F7D-4098080247EE}"/>
              </a:ext>
            </a:extLst>
          </p:cNvPr>
          <p:cNvSpPr>
            <a:spLocks noGrp="1"/>
          </p:cNvSpPr>
          <p:nvPr>
            <p:ph type="dt" sz="half" idx="2"/>
          </p:nvPr>
        </p:nvSpPr>
        <p:spPr>
          <a:xfrm rot="16200000">
            <a:off x="9213585" y="3557170"/>
            <a:ext cx="5333530"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E22FAA5C-4C5C-25C0-8AA2-1268DF92F34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31141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WB">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0803D47-E512-EF06-12E2-B7C74415E86B}"/>
              </a:ext>
            </a:extLst>
          </p:cNvPr>
          <p:cNvGraphicFramePr>
            <a:graphicFrameLocks noChangeAspect="1"/>
          </p:cNvGraphicFramePr>
          <p:nvPr userDrawn="1">
            <p:custDataLst>
              <p:tags r:id="rId1"/>
            </p:custDataLst>
            <p:extLst>
              <p:ext uri="{D42A27DB-BD31-4B8C-83A1-F6EECF244321}">
                <p14:modId xmlns:p14="http://schemas.microsoft.com/office/powerpoint/2010/main" val="3732919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4687888" y="409433"/>
            <a:ext cx="6096000" cy="5511942"/>
          </a:xfrm>
        </p:spPr>
        <p:txBody>
          <a:bodyPr vert="horz" anchor="ctr"/>
          <a:lstStyle>
            <a:lvl1pPr>
              <a:lnSpc>
                <a:spcPct val="120000"/>
              </a:lnSpc>
              <a:defRPr b="0" i="1">
                <a:solidFill>
                  <a:schemeClr val="bg2"/>
                </a:solidFill>
                <a:latin typeface="Georgia" panose="02040502050405020303" pitchFamily="18" charset="0"/>
              </a:defRPr>
            </a:lvl1pPr>
          </a:lstStyle>
          <a:p>
            <a:r>
              <a:rPr lang="en-GB" noProof="0" dirty="0"/>
              <a:t>Quote, Georgia, Italic, 30 pt</a:t>
            </a:r>
            <a:br>
              <a:rPr lang="en-GB" noProof="0" dirty="0"/>
            </a:br>
            <a:r>
              <a:rPr lang="en-GB" noProof="0" dirty="0"/>
              <a:t>No more than 5 lines of text</a:t>
            </a:r>
          </a:p>
        </p:txBody>
      </p:sp>
      <p:sp>
        <p:nvSpPr>
          <p:cNvPr id="3" name="Fußzeilenplatzhalter 2">
            <a:extLst>
              <a:ext uri="{FF2B5EF4-FFF2-40B4-BE49-F238E27FC236}">
                <a16:creationId xmlns:a16="http://schemas.microsoft.com/office/drawing/2014/main" id="{4D1A2CCA-096A-39D7-4AD8-5CC50BA94574}"/>
              </a:ext>
            </a:extLst>
          </p:cNvPr>
          <p:cNvSpPr>
            <a:spLocks noGrp="1"/>
          </p:cNvSpPr>
          <p:nvPr>
            <p:ph type="ftr" sz="quarter" idx="10"/>
          </p:nvPr>
        </p:nvSpPr>
        <p:spPr/>
        <p:txBody>
          <a:bodyPr/>
          <a:lstStyle/>
          <a:p>
            <a:r>
              <a:rPr lang="en-US" noProof="0"/>
              <a:t>Jörg Stegmeier, November 25th - 28th, Instrument Control Systems 2024</a:t>
            </a:r>
            <a:endParaRPr lang="en-GB" i="1" noProof="0" dirty="0"/>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918312" y="1843109"/>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936625" y="5002125"/>
            <a:ext cx="2791902" cy="91925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sp>
        <p:nvSpPr>
          <p:cNvPr id="4" name="Date Placeholder 3">
            <a:extLst>
              <a:ext uri="{FF2B5EF4-FFF2-40B4-BE49-F238E27FC236}">
                <a16:creationId xmlns:a16="http://schemas.microsoft.com/office/drawing/2014/main" id="{C3765739-CD2F-8DC7-5976-CD1FE8BF355E}"/>
              </a:ext>
            </a:extLst>
          </p:cNvPr>
          <p:cNvSpPr>
            <a:spLocks noGrp="1"/>
          </p:cNvSpPr>
          <p:nvPr>
            <p:ph type="dt" sz="half" idx="2"/>
          </p:nvPr>
        </p:nvSpPr>
        <p:spPr>
          <a:xfrm rot="16200000">
            <a:off x="9206579" y="3558941"/>
            <a:ext cx="5347541"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DCAD787F-CA08-939C-59CD-57F8A27451E0}"/>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105088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ll Quote+IB">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EC3DABE-D4E5-D351-963E-34FD93396B7C}"/>
              </a:ext>
            </a:extLst>
          </p:cNvPr>
          <p:cNvGraphicFramePr>
            <a:graphicFrameLocks noChangeAspect="1"/>
          </p:cNvGraphicFramePr>
          <p:nvPr userDrawn="1">
            <p:custDataLst>
              <p:tags r:id="rId1"/>
            </p:custDataLst>
            <p:extLst>
              <p:ext uri="{D42A27DB-BD31-4B8C-83A1-F6EECF244321}">
                <p14:modId xmlns:p14="http://schemas.microsoft.com/office/powerpoint/2010/main" val="1801366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937200" y="4012442"/>
            <a:ext cx="10317600" cy="832513"/>
          </a:xfrm>
        </p:spPr>
        <p:txBody>
          <a:bodyPr vert="horz" anchor="b"/>
          <a:lstStyle>
            <a:lvl1pPr algn="ctr">
              <a:lnSpc>
                <a:spcPct val="120000"/>
              </a:lnSpc>
              <a:defRPr b="0" i="1">
                <a:solidFill>
                  <a:schemeClr val="bg2"/>
                </a:solidFill>
                <a:latin typeface="Georgia" panose="02040502050405020303" pitchFamily="18" charset="0"/>
              </a:defRPr>
            </a:lvl1pPr>
          </a:lstStyle>
          <a:p>
            <a:r>
              <a:rPr lang="en-GB" noProof="0" dirty="0"/>
              <a:t>Short Quote, Georgia, Italic, 30 pt</a:t>
            </a:r>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4681736" y="1065186"/>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4681736" y="5513697"/>
            <a:ext cx="2828529" cy="59678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cxnSp>
        <p:nvCxnSpPr>
          <p:cNvPr id="5" name="Gerader Verbinder 4">
            <a:extLst>
              <a:ext uri="{FF2B5EF4-FFF2-40B4-BE49-F238E27FC236}">
                <a16:creationId xmlns:a16="http://schemas.microsoft.com/office/drawing/2014/main" id="{8C43B717-B5B8-6114-C8A3-4E3DC6E2F403}"/>
              </a:ext>
            </a:extLst>
          </p:cNvPr>
          <p:cNvCxnSpPr/>
          <p:nvPr userDrawn="1"/>
        </p:nvCxnSpPr>
        <p:spPr>
          <a:xfrm>
            <a:off x="5376000" y="5179326"/>
            <a:ext cx="14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ußzeilenplatzhalter 3">
            <a:extLst>
              <a:ext uri="{FF2B5EF4-FFF2-40B4-BE49-F238E27FC236}">
                <a16:creationId xmlns:a16="http://schemas.microsoft.com/office/drawing/2014/main" id="{1F2DA2F4-6869-963F-1C8F-DC9A296EE591}"/>
              </a:ext>
            </a:extLst>
          </p:cNvPr>
          <p:cNvSpPr>
            <a:spLocks noGrp="1"/>
          </p:cNvSpPr>
          <p:nvPr>
            <p:ph type="ftr" sz="quarter" idx="14"/>
          </p:nvPr>
        </p:nvSpPr>
        <p:spPr/>
        <p:txBody>
          <a:bodyPr/>
          <a:lstStyle/>
          <a:p>
            <a:r>
              <a:rPr lang="en-US" noProof="0"/>
              <a:t>Jörg Stegmeier, November 25th - 28th, Instrument Control Systems 2024</a:t>
            </a:r>
            <a:endParaRPr lang="en-GB" i="1" noProof="0" dirty="0"/>
          </a:p>
        </p:txBody>
      </p:sp>
      <p:sp>
        <p:nvSpPr>
          <p:cNvPr id="3" name="Date Placeholder 3">
            <a:extLst>
              <a:ext uri="{FF2B5EF4-FFF2-40B4-BE49-F238E27FC236}">
                <a16:creationId xmlns:a16="http://schemas.microsoft.com/office/drawing/2014/main" id="{D24734D8-8B07-78D5-43B8-8F1E5049E5F1}"/>
              </a:ext>
            </a:extLst>
          </p:cNvPr>
          <p:cNvSpPr>
            <a:spLocks noGrp="1"/>
          </p:cNvSpPr>
          <p:nvPr>
            <p:ph type="dt" sz="half" idx="2"/>
          </p:nvPr>
        </p:nvSpPr>
        <p:spPr>
          <a:xfrm rot="16200000">
            <a:off x="9218099" y="3570460"/>
            <a:ext cx="5324502"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C8CCC7B4-F4B9-6134-9B2E-4BEA839EA568}"/>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0452624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1A3CC9D-C8AC-9800-39AE-668220846C2B}"/>
              </a:ext>
            </a:extLst>
          </p:cNvPr>
          <p:cNvGraphicFramePr>
            <a:graphicFrameLocks noChangeAspect="1"/>
          </p:cNvGraphicFramePr>
          <p:nvPr userDrawn="1">
            <p:custDataLst>
              <p:tags r:id="rId1"/>
            </p:custDataLst>
            <p:extLst>
              <p:ext uri="{D42A27DB-BD31-4B8C-83A1-F6EECF244321}">
                <p14:modId xmlns:p14="http://schemas.microsoft.com/office/powerpoint/2010/main" val="3964383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200" y="1577976"/>
            <a:ext cx="10317600" cy="892270"/>
          </a:xfrm>
        </p:spPr>
        <p:txBody>
          <a:bodyPr vert="horz" anchor="b"/>
          <a:lstStyle>
            <a:lvl1pPr algn="ctr">
              <a:lnSpc>
                <a:spcPct val="100000"/>
              </a:lnSpc>
              <a:defRPr sz="4000">
                <a:solidFill>
                  <a:schemeClr val="bg1"/>
                </a:solidFill>
              </a:defRPr>
            </a:lvl1pPr>
          </a:lstStyle>
          <a:p>
            <a:r>
              <a:rPr lang="en-GB" noProof="0" dirty="0"/>
              <a:t>Thank you!</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200" y="3477296"/>
            <a:ext cx="10317600" cy="1789740"/>
          </a:xfrm>
        </p:spPr>
        <p:txBody>
          <a:bodyPr/>
          <a:lstStyle>
            <a:lvl1pPr marL="0" indent="0" algn="ctr">
              <a:lnSpc>
                <a:spcPct val="111000"/>
              </a:lnSpc>
              <a:buNone/>
              <a:defRPr sz="1800" b="1" i="0">
                <a:solidFill>
                  <a:schemeClr val="bg1"/>
                </a:solidFill>
                <a:latin typeface="+mn-lt"/>
              </a:defRPr>
            </a:lvl1pPr>
            <a:lvl2pPr marL="0" indent="0" algn="ctr">
              <a:lnSpc>
                <a:spcPct val="111000"/>
              </a:lnSpc>
              <a:buNone/>
              <a:defRPr sz="1800" b="1" i="0">
                <a:solidFill>
                  <a:schemeClr val="bg1"/>
                </a:solidFill>
                <a:latin typeface="+mn-lt"/>
              </a:defRPr>
            </a:lvl2pPr>
            <a:lvl3pPr marL="0" indent="0" algn="ctr">
              <a:lnSpc>
                <a:spcPct val="111000"/>
              </a:lnSpc>
              <a:buNone/>
              <a:defRPr sz="1800" b="1" i="0">
                <a:solidFill>
                  <a:schemeClr val="bg1"/>
                </a:solidFill>
                <a:latin typeface="+mn-lt"/>
              </a:defRPr>
            </a:lvl3pPr>
            <a:lvl4pPr marL="0" indent="0" algn="ctr">
              <a:lnSpc>
                <a:spcPct val="111000"/>
              </a:lnSpc>
              <a:buNone/>
              <a:defRPr sz="1800" b="1" i="0">
                <a:solidFill>
                  <a:schemeClr val="bg1"/>
                </a:solidFill>
                <a:latin typeface="+mn-lt"/>
              </a:defRPr>
            </a:lvl4pPr>
            <a:lvl5pPr marL="0" indent="0" algn="ctr">
              <a:lnSpc>
                <a:spcPct val="111000"/>
              </a:lnSpc>
              <a:buNone/>
              <a:defRPr sz="1800" b="1" i="0">
                <a:solidFill>
                  <a:schemeClr val="bg1"/>
                </a:solidFill>
                <a:latin typeface="+mn-lt"/>
              </a:defRPr>
            </a:lvl5pPr>
            <a:lvl6pPr marL="0" indent="0" algn="ctr">
              <a:lnSpc>
                <a:spcPct val="111000"/>
              </a:lnSpc>
              <a:buNone/>
              <a:defRPr sz="1800" b="1" i="0">
                <a:solidFill>
                  <a:schemeClr val="bg1"/>
                </a:solidFill>
                <a:latin typeface="+mn-lt"/>
              </a:defRPr>
            </a:lvl6pPr>
            <a:lvl7pPr marL="0" indent="0" algn="ctr">
              <a:lnSpc>
                <a:spcPct val="111000"/>
              </a:lnSpc>
              <a:buNone/>
              <a:defRPr sz="1800" b="1" i="0">
                <a:solidFill>
                  <a:schemeClr val="bg1"/>
                </a:solidFill>
                <a:latin typeface="+mn-lt"/>
              </a:defRPr>
            </a:lvl7pPr>
            <a:lvl8pPr marL="0" indent="0" algn="ctr">
              <a:lnSpc>
                <a:spcPct val="111000"/>
              </a:lnSpc>
              <a:buNone/>
              <a:defRPr sz="1800" b="1" i="0">
                <a:solidFill>
                  <a:schemeClr val="bg1"/>
                </a:solidFill>
                <a:latin typeface="+mn-lt"/>
              </a:defRPr>
            </a:lvl8pPr>
            <a:lvl9pPr marL="0" indent="0" algn="ctr">
              <a:lnSpc>
                <a:spcPct val="111000"/>
              </a:lnSpc>
              <a:buNone/>
              <a:defRPr sz="1800" b="1" i="0">
                <a:solidFill>
                  <a:schemeClr val="bg1"/>
                </a:solidFill>
                <a:latin typeface="+mn-lt"/>
              </a:defRPr>
            </a:lvl9pPr>
          </a:lstStyle>
          <a:p>
            <a:r>
              <a:rPr lang="en-GB" noProof="0" dirty="0"/>
              <a:t>Author’s information</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bg1"/>
                </a:solidFill>
              </a:defRPr>
            </a:lvl1pPr>
          </a:lstStyle>
          <a:p>
            <a:r>
              <a:rPr lang="en-US" noProof="0"/>
              <a:t>Jörg Stegmeier, 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A7184D4A-ABC6-73B7-3255-011F9072AA02}"/>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10BF81FC-50A5-9498-E3B5-98F18550603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7" name="Date Placeholder 3">
            <a:extLst>
              <a:ext uri="{FF2B5EF4-FFF2-40B4-BE49-F238E27FC236}">
                <a16:creationId xmlns:a16="http://schemas.microsoft.com/office/drawing/2014/main" id="{3BACF552-8FB0-CAE7-0584-8327FAA9D384}"/>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F7413DAC-6F2A-B640-BB3F-22EB0960CCE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177284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nect with ESO">
    <p:spTree>
      <p:nvGrpSpPr>
        <p:cNvPr id="1" name=""/>
        <p:cNvGrpSpPr/>
        <p:nvPr/>
      </p:nvGrpSpPr>
      <p:grpSpPr>
        <a:xfrm>
          <a:off x="0" y="0"/>
          <a:ext cx="0" cy="0"/>
          <a:chOff x="0" y="0"/>
          <a:chExt cx="0" cy="0"/>
        </a:xfrm>
      </p:grpSpPr>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2"/>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01704"/>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4812D6F-7F2D-9792-3A4B-B9117829B507}"/>
              </a:ext>
            </a:extLst>
          </p:cNvPr>
          <p:cNvSpPr txBox="1"/>
          <p:nvPr userDrawn="1"/>
        </p:nvSpPr>
        <p:spPr>
          <a:xfrm>
            <a:off x="1885666" y="2202954"/>
            <a:ext cx="8420668" cy="707886"/>
          </a:xfrm>
          <a:prstGeom prst="rect">
            <a:avLst/>
          </a:prstGeom>
          <a:noFill/>
        </p:spPr>
        <p:txBody>
          <a:bodyPr wrap="square" rtlCol="0">
            <a:spAutoFit/>
          </a:bodyPr>
          <a:lstStyle/>
          <a:p>
            <a:pPr algn="ctr"/>
            <a:r>
              <a:rPr lang="en-GB" sz="4000" b="1" noProof="0" dirty="0">
                <a:solidFill>
                  <a:schemeClr val="tx2"/>
                </a:solidFill>
              </a:rPr>
              <a:t>Connect with ESO</a:t>
            </a:r>
          </a:p>
        </p:txBody>
      </p:sp>
      <p:grpSp>
        <p:nvGrpSpPr>
          <p:cNvPr id="7" name="Icons social media">
            <a:extLst>
              <a:ext uri="{FF2B5EF4-FFF2-40B4-BE49-F238E27FC236}">
                <a16:creationId xmlns:a16="http://schemas.microsoft.com/office/drawing/2014/main" id="{3A749136-AA50-8556-2B2B-1212D11DF3FA}"/>
              </a:ext>
            </a:extLst>
          </p:cNvPr>
          <p:cNvGrpSpPr/>
          <p:nvPr userDrawn="1"/>
        </p:nvGrpSpPr>
        <p:grpSpPr>
          <a:xfrm>
            <a:off x="4692001" y="4037525"/>
            <a:ext cx="2808666" cy="536494"/>
            <a:chOff x="2527782" y="2733756"/>
            <a:chExt cx="2808666" cy="536494"/>
          </a:xfrm>
        </p:grpSpPr>
        <p:pic>
          <p:nvPicPr>
            <p:cNvPr id="10" name="Icon linkedin">
              <a:extLst>
                <a:ext uri="{FF2B5EF4-FFF2-40B4-BE49-F238E27FC236}">
                  <a16:creationId xmlns:a16="http://schemas.microsoft.com/office/drawing/2014/main" id="{1EF6A419-27B0-5B79-B0A3-B0BDAF71C649}"/>
                </a:ext>
              </a:extLst>
            </p:cNvPr>
            <p:cNvPicPr/>
            <p:nvPr userDrawn="1"/>
          </p:nvPicPr>
          <p:blipFill>
            <a:blip r:embed="rId3"/>
            <a:stretch>
              <a:fillRect/>
            </a:stretch>
          </p:blipFill>
          <p:spPr>
            <a:xfrm>
              <a:off x="4804788" y="2733756"/>
              <a:ext cx="531660" cy="536494"/>
            </a:xfrm>
            <a:prstGeom prst="rect">
              <a:avLst/>
            </a:prstGeom>
          </p:spPr>
        </p:pic>
        <p:pic>
          <p:nvPicPr>
            <p:cNvPr id="12" name="Icon youtube">
              <a:extLst>
                <a:ext uri="{FF2B5EF4-FFF2-40B4-BE49-F238E27FC236}">
                  <a16:creationId xmlns:a16="http://schemas.microsoft.com/office/drawing/2014/main" id="{5EBDB13F-BAC1-1D0C-D007-E0504A0538BD}"/>
                </a:ext>
              </a:extLst>
            </p:cNvPr>
            <p:cNvPicPr/>
            <p:nvPr userDrawn="1"/>
          </p:nvPicPr>
          <p:blipFill>
            <a:blip r:embed="rId4"/>
            <a:stretch>
              <a:fillRect/>
            </a:stretch>
          </p:blipFill>
          <p:spPr>
            <a:xfrm>
              <a:off x="4235013" y="2733756"/>
              <a:ext cx="531703" cy="536494"/>
            </a:xfrm>
            <a:prstGeom prst="rect">
              <a:avLst/>
            </a:prstGeom>
          </p:spPr>
        </p:pic>
        <p:pic>
          <p:nvPicPr>
            <p:cNvPr id="13" name="Icon twitter">
              <a:extLst>
                <a:ext uri="{FF2B5EF4-FFF2-40B4-BE49-F238E27FC236}">
                  <a16:creationId xmlns:a16="http://schemas.microsoft.com/office/drawing/2014/main" id="{3CCB1F1C-A2A9-87F6-4185-EAB2D0EAE0D0}"/>
                </a:ext>
              </a:extLst>
            </p:cNvPr>
            <p:cNvPicPr/>
            <p:nvPr userDrawn="1"/>
          </p:nvPicPr>
          <p:blipFill>
            <a:blip r:embed="rId5"/>
            <a:stretch>
              <a:fillRect/>
            </a:stretch>
          </p:blipFill>
          <p:spPr>
            <a:xfrm>
              <a:off x="3667655" y="2733756"/>
              <a:ext cx="531703" cy="536494"/>
            </a:xfrm>
            <a:prstGeom prst="rect">
              <a:avLst/>
            </a:prstGeom>
          </p:spPr>
        </p:pic>
        <p:pic>
          <p:nvPicPr>
            <p:cNvPr id="14" name="Icon instagram">
              <a:extLst>
                <a:ext uri="{FF2B5EF4-FFF2-40B4-BE49-F238E27FC236}">
                  <a16:creationId xmlns:a16="http://schemas.microsoft.com/office/drawing/2014/main" id="{D10581A4-8FC9-7176-FC26-604E4386BEA2}"/>
                </a:ext>
              </a:extLst>
            </p:cNvPr>
            <p:cNvPicPr/>
            <p:nvPr userDrawn="1"/>
          </p:nvPicPr>
          <p:blipFill>
            <a:blip r:embed="rId6"/>
            <a:stretch>
              <a:fillRect/>
            </a:stretch>
          </p:blipFill>
          <p:spPr>
            <a:xfrm>
              <a:off x="3092885" y="2733756"/>
              <a:ext cx="536494" cy="536494"/>
            </a:xfrm>
            <a:prstGeom prst="rect">
              <a:avLst/>
            </a:prstGeom>
          </p:spPr>
        </p:pic>
        <p:pic>
          <p:nvPicPr>
            <p:cNvPr id="15" name="Icon facebook">
              <a:extLst>
                <a:ext uri="{FF2B5EF4-FFF2-40B4-BE49-F238E27FC236}">
                  <a16:creationId xmlns:a16="http://schemas.microsoft.com/office/drawing/2014/main" id="{905A3959-BC47-7F0A-C7C1-18CBF2C04094}"/>
                </a:ext>
              </a:extLst>
            </p:cNvPr>
            <p:cNvPicPr/>
            <p:nvPr userDrawn="1"/>
          </p:nvPicPr>
          <p:blipFill>
            <a:blip r:embed="rId7"/>
            <a:stretch>
              <a:fillRect/>
            </a:stretch>
          </p:blipFill>
          <p:spPr>
            <a:xfrm>
              <a:off x="2527782" y="2733756"/>
              <a:ext cx="531703" cy="536494"/>
            </a:xfrm>
            <a:prstGeom prst="rect">
              <a:avLst/>
            </a:prstGeom>
          </p:spPr>
        </p:pic>
      </p:grpSp>
      <p:sp>
        <p:nvSpPr>
          <p:cNvPr id="2" name="Fußzeilenplatzhalter 1">
            <a:extLst>
              <a:ext uri="{FF2B5EF4-FFF2-40B4-BE49-F238E27FC236}">
                <a16:creationId xmlns:a16="http://schemas.microsoft.com/office/drawing/2014/main" id="{0D045A2E-5D04-4A34-24D6-B0E5A23C3D5C}"/>
              </a:ext>
            </a:extLst>
          </p:cNvPr>
          <p:cNvSpPr>
            <a:spLocks noGrp="1"/>
          </p:cNvSpPr>
          <p:nvPr>
            <p:ph type="ftr" sz="quarter" idx="10"/>
          </p:nvPr>
        </p:nvSpPr>
        <p:spPr/>
        <p:txBody>
          <a:bodyPr/>
          <a:lstStyle/>
          <a:p>
            <a:r>
              <a:rPr lang="en-US" noProof="0"/>
              <a:t>Jörg Stegmeier, November 25th - 28th, Instrument Control Systems 2024</a:t>
            </a:r>
            <a:endParaRPr lang="en-GB" i="1" noProof="0" dirty="0"/>
          </a:p>
        </p:txBody>
      </p:sp>
      <p:pic>
        <p:nvPicPr>
          <p:cNvPr id="3" name="Grafik 2">
            <a:extLst>
              <a:ext uri="{FF2B5EF4-FFF2-40B4-BE49-F238E27FC236}">
                <a16:creationId xmlns:a16="http://schemas.microsoft.com/office/drawing/2014/main" id="{43AF8119-9B4B-D4F5-3356-ED6090846198}"/>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28400" y="399599"/>
            <a:ext cx="494970" cy="647783"/>
          </a:xfrm>
          <a:prstGeom prst="rect">
            <a:avLst/>
          </a:prstGeom>
        </p:spPr>
      </p:pic>
      <p:sp>
        <p:nvSpPr>
          <p:cNvPr id="4" name="Date Placeholder 3">
            <a:extLst>
              <a:ext uri="{FF2B5EF4-FFF2-40B4-BE49-F238E27FC236}">
                <a16:creationId xmlns:a16="http://schemas.microsoft.com/office/drawing/2014/main" id="{F2F6AEBF-45BD-AB32-079A-1B2E5D11E199}"/>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6" name="Slide Number Placeholder 5">
            <a:extLst>
              <a:ext uri="{FF2B5EF4-FFF2-40B4-BE49-F238E27FC236}">
                <a16:creationId xmlns:a16="http://schemas.microsoft.com/office/drawing/2014/main" id="{E7B467B1-BC6B-C29B-DB91-4D4076C82656}"/>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094880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info + contact">
    <p:bg>
      <p:bgPr>
        <a:solidFill>
          <a:schemeClr val="bg1"/>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5298FC2-5C65-CDAC-06E8-6185752CB3A8}"/>
              </a:ext>
            </a:extLst>
          </p:cNvPr>
          <p:cNvSpPr txBox="1"/>
          <p:nvPr userDrawn="1"/>
        </p:nvSpPr>
        <p:spPr>
          <a:xfrm>
            <a:off x="899999" y="1762360"/>
            <a:ext cx="10392001" cy="707886"/>
          </a:xfrm>
          <a:prstGeom prst="rect">
            <a:avLst/>
          </a:prstGeom>
          <a:noFill/>
        </p:spPr>
        <p:txBody>
          <a:bodyPr wrap="square" rtlCol="0" anchor="b">
            <a:spAutoFit/>
          </a:bodyPr>
          <a:lstStyle/>
          <a:p>
            <a:pPr algn="ctr"/>
            <a:r>
              <a:rPr lang="en-GB" sz="4000" b="1" noProof="0" dirty="0">
                <a:solidFill>
                  <a:schemeClr val="tx2"/>
                </a:solidFill>
              </a:rPr>
              <a:t>Thank you!</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tx1"/>
                </a:solidFill>
              </a:defRPr>
            </a:lvl1pPr>
          </a:lstStyle>
          <a:p>
            <a:r>
              <a:rPr lang="en-US" noProof="0"/>
              <a:t>Jörg Stegmeier, 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Flags">
            <a:extLst>
              <a:ext uri="{FF2B5EF4-FFF2-40B4-BE49-F238E27FC236}">
                <a16:creationId xmlns:a16="http://schemas.microsoft.com/office/drawing/2014/main" id="{A764F50D-C111-1A06-50CF-DC02335D74EB}"/>
              </a:ext>
            </a:extLst>
          </p:cNvPr>
          <p:cNvPicPr>
            <a:picLocks noChangeAspect="1"/>
          </p:cNvPicPr>
          <p:nvPr userDrawn="1"/>
        </p:nvPicPr>
        <p:blipFill>
          <a:blip r:embed="rId2"/>
          <a:stretch>
            <a:fillRect/>
          </a:stretch>
        </p:blipFill>
        <p:spPr>
          <a:xfrm>
            <a:off x="0" y="6204867"/>
            <a:ext cx="6097313" cy="184179"/>
          </a:xfrm>
          <a:prstGeom prst="rect">
            <a:avLst/>
          </a:prstGeom>
        </p:spPr>
      </p:pic>
      <p:pic>
        <p:nvPicPr>
          <p:cNvPr id="9" name="Grafik 8">
            <a:extLst>
              <a:ext uri="{FF2B5EF4-FFF2-40B4-BE49-F238E27FC236}">
                <a16:creationId xmlns:a16="http://schemas.microsoft.com/office/drawing/2014/main" id="{0C60E6F2-1258-CF2E-7F23-6017DCE2095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28400" y="399599"/>
            <a:ext cx="494970" cy="647783"/>
          </a:xfrm>
          <a:prstGeom prst="rect">
            <a:avLst/>
          </a:prstGeom>
        </p:spPr>
      </p:pic>
      <p:pic>
        <p:nvPicPr>
          <p:cNvPr id="10" name="Pic youtube">
            <a:extLst>
              <a:ext uri="{FF2B5EF4-FFF2-40B4-BE49-F238E27FC236}">
                <a16:creationId xmlns:a16="http://schemas.microsoft.com/office/drawing/2014/main" id="{F5778EB2-EC7E-C944-1A4F-764D740EB173}"/>
              </a:ext>
            </a:extLst>
          </p:cNvPr>
          <p:cNvPicPr/>
          <p:nvPr userDrawn="1"/>
        </p:nvPicPr>
        <p:blipFill>
          <a:blip r:embed="rId5"/>
          <a:stretch>
            <a:fillRect/>
          </a:stretch>
        </p:blipFill>
        <p:spPr>
          <a:xfrm>
            <a:off x="6329206" y="4912463"/>
            <a:ext cx="263821" cy="266198"/>
          </a:xfrm>
          <a:prstGeom prst="rect">
            <a:avLst/>
          </a:prstGeom>
        </p:spPr>
      </p:pic>
      <p:pic>
        <p:nvPicPr>
          <p:cNvPr id="12" name="Pic linkedin">
            <a:extLst>
              <a:ext uri="{FF2B5EF4-FFF2-40B4-BE49-F238E27FC236}">
                <a16:creationId xmlns:a16="http://schemas.microsoft.com/office/drawing/2014/main" id="{28B71ABF-94C6-D96A-F811-AB42C2ED77F1}"/>
              </a:ext>
            </a:extLst>
          </p:cNvPr>
          <p:cNvPicPr/>
          <p:nvPr userDrawn="1"/>
        </p:nvPicPr>
        <p:blipFill>
          <a:blip r:embed="rId6"/>
          <a:stretch>
            <a:fillRect/>
          </a:stretch>
        </p:blipFill>
        <p:spPr>
          <a:xfrm>
            <a:off x="6329214" y="4558461"/>
            <a:ext cx="263806" cy="266205"/>
          </a:xfrm>
          <a:prstGeom prst="rect">
            <a:avLst/>
          </a:prstGeom>
        </p:spPr>
      </p:pic>
      <p:pic>
        <p:nvPicPr>
          <p:cNvPr id="13" name="Pic twitter">
            <a:extLst>
              <a:ext uri="{FF2B5EF4-FFF2-40B4-BE49-F238E27FC236}">
                <a16:creationId xmlns:a16="http://schemas.microsoft.com/office/drawing/2014/main" id="{193A1D86-2C61-8597-CC7B-FBC3C56BEEED}"/>
              </a:ext>
            </a:extLst>
          </p:cNvPr>
          <p:cNvPicPr/>
          <p:nvPr userDrawn="1"/>
        </p:nvPicPr>
        <p:blipFill>
          <a:blip r:embed="rId7"/>
          <a:stretch>
            <a:fillRect/>
          </a:stretch>
        </p:blipFill>
        <p:spPr>
          <a:xfrm>
            <a:off x="6329202" y="4204458"/>
            <a:ext cx="263828" cy="266205"/>
          </a:xfrm>
          <a:prstGeom prst="rect">
            <a:avLst/>
          </a:prstGeom>
        </p:spPr>
      </p:pic>
      <p:pic>
        <p:nvPicPr>
          <p:cNvPr id="14" name="Pic instagram">
            <a:extLst>
              <a:ext uri="{FF2B5EF4-FFF2-40B4-BE49-F238E27FC236}">
                <a16:creationId xmlns:a16="http://schemas.microsoft.com/office/drawing/2014/main" id="{FF2FF84F-FCA8-2DD2-2641-3120179EB4D0}"/>
              </a:ext>
            </a:extLst>
          </p:cNvPr>
          <p:cNvPicPr/>
          <p:nvPr userDrawn="1"/>
        </p:nvPicPr>
        <p:blipFill>
          <a:blip r:embed="rId8"/>
          <a:stretch>
            <a:fillRect/>
          </a:stretch>
        </p:blipFill>
        <p:spPr>
          <a:xfrm>
            <a:off x="6328013" y="3850455"/>
            <a:ext cx="266205" cy="266205"/>
          </a:xfrm>
          <a:prstGeom prst="rect">
            <a:avLst/>
          </a:prstGeom>
        </p:spPr>
      </p:pic>
      <p:pic>
        <p:nvPicPr>
          <p:cNvPr id="15" name="Pic facebook">
            <a:extLst>
              <a:ext uri="{FF2B5EF4-FFF2-40B4-BE49-F238E27FC236}">
                <a16:creationId xmlns:a16="http://schemas.microsoft.com/office/drawing/2014/main" id="{5588B66B-7848-FD4D-45A9-05C46263FD12}"/>
              </a:ext>
            </a:extLst>
          </p:cNvPr>
          <p:cNvPicPr/>
          <p:nvPr userDrawn="1"/>
        </p:nvPicPr>
        <p:blipFill>
          <a:blip r:embed="rId9"/>
          <a:stretch>
            <a:fillRect/>
          </a:stretch>
        </p:blipFill>
        <p:spPr>
          <a:xfrm>
            <a:off x="6329202" y="3496452"/>
            <a:ext cx="263828" cy="266205"/>
          </a:xfrm>
          <a:prstGeom prst="rect">
            <a:avLst/>
          </a:prstGeom>
        </p:spPr>
      </p:pic>
      <p:sp>
        <p:nvSpPr>
          <p:cNvPr id="22" name="Textplatzhalter 4">
            <a:extLst>
              <a:ext uri="{FF2B5EF4-FFF2-40B4-BE49-F238E27FC236}">
                <a16:creationId xmlns:a16="http://schemas.microsoft.com/office/drawing/2014/main" id="{3A19D0BF-9500-27CE-3021-6A10627B7FA5}"/>
              </a:ext>
            </a:extLst>
          </p:cNvPr>
          <p:cNvSpPr>
            <a:spLocks noGrp="1"/>
          </p:cNvSpPr>
          <p:nvPr>
            <p:ph type="body" sz="quarter" idx="16" hasCustomPrompt="1"/>
          </p:nvPr>
        </p:nvSpPr>
        <p:spPr>
          <a:xfrm>
            <a:off x="6770451" y="3496452"/>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4" name="Textplatzhalter 4">
            <a:extLst>
              <a:ext uri="{FF2B5EF4-FFF2-40B4-BE49-F238E27FC236}">
                <a16:creationId xmlns:a16="http://schemas.microsoft.com/office/drawing/2014/main" id="{9822DA17-D0C5-C3B6-7E38-E052863F8833}"/>
              </a:ext>
            </a:extLst>
          </p:cNvPr>
          <p:cNvSpPr>
            <a:spLocks noGrp="1"/>
          </p:cNvSpPr>
          <p:nvPr>
            <p:ph type="body" sz="quarter" idx="17" hasCustomPrompt="1"/>
          </p:nvPr>
        </p:nvSpPr>
        <p:spPr>
          <a:xfrm>
            <a:off x="6770451" y="3850454"/>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5" name="Textplatzhalter 4">
            <a:extLst>
              <a:ext uri="{FF2B5EF4-FFF2-40B4-BE49-F238E27FC236}">
                <a16:creationId xmlns:a16="http://schemas.microsoft.com/office/drawing/2014/main" id="{123B96AF-E31A-3099-DF17-5D8E6ACBE759}"/>
              </a:ext>
            </a:extLst>
          </p:cNvPr>
          <p:cNvSpPr>
            <a:spLocks noGrp="1"/>
          </p:cNvSpPr>
          <p:nvPr>
            <p:ph type="body" sz="quarter" idx="18" hasCustomPrompt="1"/>
          </p:nvPr>
        </p:nvSpPr>
        <p:spPr>
          <a:xfrm>
            <a:off x="6770451" y="420445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t>
            </a:r>
          </a:p>
        </p:txBody>
      </p:sp>
      <p:sp>
        <p:nvSpPr>
          <p:cNvPr id="26" name="Textplatzhalter 4">
            <a:extLst>
              <a:ext uri="{FF2B5EF4-FFF2-40B4-BE49-F238E27FC236}">
                <a16:creationId xmlns:a16="http://schemas.microsoft.com/office/drawing/2014/main" id="{D7C44FA6-0C68-7C62-FB9A-E592FB06B605}"/>
              </a:ext>
            </a:extLst>
          </p:cNvPr>
          <p:cNvSpPr>
            <a:spLocks noGrp="1"/>
          </p:cNvSpPr>
          <p:nvPr>
            <p:ph type="body" sz="quarter" idx="19" hasCustomPrompt="1"/>
          </p:nvPr>
        </p:nvSpPr>
        <p:spPr>
          <a:xfrm>
            <a:off x="6770451" y="4558458"/>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err="1"/>
              <a:t>european</a:t>
            </a:r>
            <a:r>
              <a:rPr lang="en-GB" noProof="0" dirty="0"/>
              <a:t>-southern-observatory</a:t>
            </a:r>
          </a:p>
        </p:txBody>
      </p:sp>
      <p:sp>
        <p:nvSpPr>
          <p:cNvPr id="27" name="Textplatzhalter 4">
            <a:extLst>
              <a:ext uri="{FF2B5EF4-FFF2-40B4-BE49-F238E27FC236}">
                <a16:creationId xmlns:a16="http://schemas.microsoft.com/office/drawing/2014/main" id="{F0007E12-939A-F866-DC2D-DE999A871DF9}"/>
              </a:ext>
            </a:extLst>
          </p:cNvPr>
          <p:cNvSpPr>
            <a:spLocks noGrp="1"/>
          </p:cNvSpPr>
          <p:nvPr>
            <p:ph type="body" sz="quarter" idx="20" hasCustomPrompt="1"/>
          </p:nvPr>
        </p:nvSpPr>
        <p:spPr>
          <a:xfrm>
            <a:off x="6770451" y="4912459"/>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@ESOobservatory</a:t>
            </a:r>
          </a:p>
        </p:txBody>
      </p:sp>
      <p:sp>
        <p:nvSpPr>
          <p:cNvPr id="29" name="Textplatzhalter 4">
            <a:extLst>
              <a:ext uri="{FF2B5EF4-FFF2-40B4-BE49-F238E27FC236}">
                <a16:creationId xmlns:a16="http://schemas.microsoft.com/office/drawing/2014/main" id="{CDC22D2D-5C3B-1EB3-466A-9E78C49AB918}"/>
              </a:ext>
            </a:extLst>
          </p:cNvPr>
          <p:cNvSpPr>
            <a:spLocks noGrp="1"/>
          </p:cNvSpPr>
          <p:nvPr>
            <p:ph type="body" sz="quarter" idx="12" hasCustomPrompt="1"/>
          </p:nvPr>
        </p:nvSpPr>
        <p:spPr>
          <a:xfrm>
            <a:off x="936625" y="3496452"/>
            <a:ext cx="4938751" cy="1682212"/>
          </a:xfrm>
        </p:spPr>
        <p:txBody>
          <a:bodyPr/>
          <a:lstStyle>
            <a:lvl1pPr marL="0" indent="0" algn="r">
              <a:lnSpc>
                <a:spcPct val="90000"/>
              </a:lnSpc>
              <a:spcBef>
                <a:spcPts val="750"/>
              </a:spcBef>
              <a:buFont typeface="Arial" panose="020B0604020202020204" pitchFamily="34" charset="0"/>
              <a:buNone/>
              <a:defRPr sz="1800" b="1">
                <a:solidFill>
                  <a:schemeClr val="tx1"/>
                </a:solidFill>
              </a:defRPr>
            </a:lvl1pPr>
            <a:lvl2pPr marL="0" indent="0" algn="r">
              <a:lnSpc>
                <a:spcPct val="90000"/>
              </a:lnSpc>
              <a:spcBef>
                <a:spcPts val="750"/>
              </a:spcBef>
              <a:buNone/>
              <a:defRPr sz="1800" b="1">
                <a:solidFill>
                  <a:schemeClr val="tx1"/>
                </a:solidFill>
              </a:defRPr>
            </a:lvl2pPr>
            <a:lvl3pPr marL="0" indent="0" algn="r">
              <a:lnSpc>
                <a:spcPct val="90000"/>
              </a:lnSpc>
              <a:spcBef>
                <a:spcPts val="750"/>
              </a:spcBef>
              <a:buNone/>
              <a:defRPr sz="1800" b="1">
                <a:solidFill>
                  <a:schemeClr val="tx1"/>
                </a:solidFill>
              </a:defRPr>
            </a:lvl3pPr>
            <a:lvl4pPr marL="0" indent="0" algn="r">
              <a:lnSpc>
                <a:spcPct val="90000"/>
              </a:lnSpc>
              <a:spcBef>
                <a:spcPts val="750"/>
              </a:spcBef>
              <a:buFont typeface="Arial" panose="020B0604020202020204" pitchFamily="34" charset="0"/>
              <a:buNone/>
              <a:defRPr sz="1800" b="1">
                <a:solidFill>
                  <a:schemeClr val="tx1"/>
                </a:solidFill>
              </a:defRPr>
            </a:lvl4pPr>
            <a:lvl5pPr marL="0" indent="0" algn="r">
              <a:lnSpc>
                <a:spcPct val="90000"/>
              </a:lnSpc>
              <a:spcBef>
                <a:spcPts val="750"/>
              </a:spcBef>
              <a:buNone/>
              <a:defRPr sz="1800" b="1">
                <a:solidFill>
                  <a:schemeClr val="tx1"/>
                </a:solidFill>
              </a:defRPr>
            </a:lvl5pPr>
            <a:lvl6pPr marL="0" indent="0" algn="r">
              <a:lnSpc>
                <a:spcPct val="90000"/>
              </a:lnSpc>
              <a:spcBef>
                <a:spcPts val="750"/>
              </a:spcBef>
              <a:buNone/>
              <a:defRPr sz="1800" b="1">
                <a:solidFill>
                  <a:schemeClr val="tx1"/>
                </a:solidFill>
              </a:defRPr>
            </a:lvl6pPr>
            <a:lvl7pPr marL="0" indent="0" algn="r">
              <a:lnSpc>
                <a:spcPct val="90000"/>
              </a:lnSpc>
              <a:spcBef>
                <a:spcPts val="750"/>
              </a:spcBef>
              <a:buFont typeface="Arial" panose="020B0604020202020204" pitchFamily="34" charset="0"/>
              <a:buNone/>
              <a:defRPr sz="1800" b="1">
                <a:solidFill>
                  <a:schemeClr val="tx1"/>
                </a:solidFill>
              </a:defRPr>
            </a:lvl7pPr>
            <a:lvl8pPr marL="0" indent="0" algn="r">
              <a:lnSpc>
                <a:spcPct val="90000"/>
              </a:lnSpc>
              <a:spcBef>
                <a:spcPts val="750"/>
              </a:spcBef>
              <a:buFont typeface="Arial" panose="020B0604020202020204" pitchFamily="34" charset="0"/>
              <a:buNone/>
              <a:defRPr sz="1800" b="1">
                <a:solidFill>
                  <a:schemeClr val="tx1"/>
                </a:solidFill>
              </a:defRPr>
            </a:lvl8pPr>
            <a:lvl9pPr marL="0" indent="0" algn="r">
              <a:lnSpc>
                <a:spcPct val="90000"/>
              </a:lnSpc>
              <a:spcBef>
                <a:spcPts val="750"/>
              </a:spcBef>
              <a:buFont typeface="Arial" panose="020B0604020202020204" pitchFamily="34" charset="0"/>
              <a:buNone/>
              <a:defRPr sz="1800" b="1" i="0">
                <a:solidFill>
                  <a:schemeClr val="tx1"/>
                </a:solidFill>
                <a:latin typeface="+mn-lt"/>
              </a:defRPr>
            </a:lvl9pPr>
          </a:lstStyle>
          <a:p>
            <a:pPr lvl="0"/>
            <a:r>
              <a:rPr lang="en-GB" noProof="0" dirty="0"/>
              <a:t>Author’s info</a:t>
            </a:r>
          </a:p>
        </p:txBody>
      </p:sp>
      <p:sp>
        <p:nvSpPr>
          <p:cNvPr id="2" name="Date Placeholder 3">
            <a:extLst>
              <a:ext uri="{FF2B5EF4-FFF2-40B4-BE49-F238E27FC236}">
                <a16:creationId xmlns:a16="http://schemas.microsoft.com/office/drawing/2014/main" id="{6D656607-9460-0FBB-C6E7-86922BA972EC}"/>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BCF0F58-7413-92B5-091D-2524216F36B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38605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D6331505-9ECA-3956-1067-E87CC20DB773}"/>
              </a:ext>
            </a:extLst>
          </p:cNvPr>
          <p:cNvGraphicFramePr>
            <a:graphicFrameLocks noChangeAspect="1"/>
          </p:cNvGraphicFramePr>
          <p:nvPr userDrawn="1">
            <p:custDataLst>
              <p:tags r:id="rId31"/>
            </p:custDataLst>
            <p:extLst>
              <p:ext uri="{D42A27DB-BD31-4B8C-83A1-F6EECF244321}">
                <p14:modId xmlns:p14="http://schemas.microsoft.com/office/powerpoint/2010/main" val="1918892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2" imgW="410" imgH="409" progId="TCLayout.ActiveDocument.1">
                  <p:embed/>
                </p:oleObj>
              </mc:Choice>
              <mc:Fallback>
                <p:oleObj name="think-cell Folie" r:id="rId32" imgW="410" imgH="409"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B430F5F-5EE6-7217-0204-9D76CC0E2112}"/>
              </a:ext>
            </a:extLst>
          </p:cNvPr>
          <p:cNvSpPr>
            <a:spLocks noGrp="1"/>
          </p:cNvSpPr>
          <p:nvPr>
            <p:ph type="title"/>
          </p:nvPr>
        </p:nvSpPr>
        <p:spPr>
          <a:xfrm>
            <a:off x="936624" y="0"/>
            <a:ext cx="8910639" cy="1136073"/>
          </a:xfrm>
          <a:prstGeom prst="rect">
            <a:avLst/>
          </a:prstGeom>
        </p:spPr>
        <p:txBody>
          <a:bodyPr vert="horz" lIns="0" tIns="0" rIns="0" bIns="0" rtlCol="0" anchor="b">
            <a:noAutofit/>
          </a:bodyPr>
          <a:lstStyle/>
          <a:p>
            <a:r>
              <a:rPr lang="en-GB" noProof="0" dirty="0"/>
              <a:t>Headline Arial bold, 30 pt</a:t>
            </a:r>
          </a:p>
        </p:txBody>
      </p:sp>
      <p:sp>
        <p:nvSpPr>
          <p:cNvPr id="3" name="Textplatzhalter 2">
            <a:extLst>
              <a:ext uri="{FF2B5EF4-FFF2-40B4-BE49-F238E27FC236}">
                <a16:creationId xmlns:a16="http://schemas.microsoft.com/office/drawing/2014/main" id="{161FBA3B-4EF4-7A72-C915-876AFB7AAE23}"/>
              </a:ext>
            </a:extLst>
          </p:cNvPr>
          <p:cNvSpPr>
            <a:spLocks noGrp="1"/>
          </p:cNvSpPr>
          <p:nvPr>
            <p:ph type="body" idx="1"/>
          </p:nvPr>
        </p:nvSpPr>
        <p:spPr>
          <a:xfrm>
            <a:off x="936625" y="2014538"/>
            <a:ext cx="10317164" cy="3906838"/>
          </a:xfrm>
          <a:prstGeom prst="rect">
            <a:avLst/>
          </a:prstGeom>
        </p:spPr>
        <p:txBody>
          <a:bodyPr vert="horz" lIns="0" tIns="0" rIns="0" bIns="0" rtlCol="0">
            <a:noAutofit/>
          </a:body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144BAAE-B800-7FD6-3DA7-97327451DED3}"/>
              </a:ext>
            </a:extLst>
          </p:cNvPr>
          <p:cNvSpPr>
            <a:spLocks noGrp="1"/>
          </p:cNvSpPr>
          <p:nvPr>
            <p:ph type="ftr" sz="quarter" idx="3"/>
          </p:nvPr>
        </p:nvSpPr>
        <p:spPr>
          <a:xfrm>
            <a:off x="936625" y="6532505"/>
            <a:ext cx="5147376" cy="175312"/>
          </a:xfrm>
          <a:prstGeom prst="rect">
            <a:avLst/>
          </a:prstGeom>
        </p:spPr>
        <p:txBody>
          <a:bodyPr vert="horz" lIns="0" tIns="0" rIns="0" bIns="18000" rtlCol="0" anchor="b">
            <a:noAutofit/>
          </a:bodyPr>
          <a:lstStyle>
            <a:lvl1pPr algn="l">
              <a:defRPr sz="900" i="0">
                <a:solidFill>
                  <a:schemeClr val="tx1"/>
                </a:solidFill>
              </a:defRPr>
            </a:lvl1pPr>
          </a:lstStyle>
          <a:p>
            <a:r>
              <a:rPr lang="en-US" noProof="0"/>
              <a:t>Jörg Stegmeier, November 25th - 28th, Instrument Control Systems 2024</a:t>
            </a:r>
            <a:endParaRPr lang="en-GB" i="1" noProof="0" dirty="0"/>
          </a:p>
        </p:txBody>
      </p:sp>
      <p:cxnSp>
        <p:nvCxnSpPr>
          <p:cNvPr id="16" name="Gerader Verbinder 15">
            <a:extLst>
              <a:ext uri="{FF2B5EF4-FFF2-40B4-BE49-F238E27FC236}">
                <a16:creationId xmlns:a16="http://schemas.microsoft.com/office/drawing/2014/main" id="{93DEE3F7-A4A5-97B4-1A51-BC68FBBF3DCB}"/>
              </a:ext>
            </a:extLst>
          </p:cNvPr>
          <p:cNvCxnSpPr/>
          <p:nvPr userDrawn="1"/>
        </p:nvCxnSpPr>
        <p:spPr>
          <a:xfrm>
            <a:off x="0" y="6382322"/>
            <a:ext cx="608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F986432C-5575-7D1B-27F5-31B6D699A418}"/>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1228400" y="399599"/>
            <a:ext cx="494970" cy="647783"/>
          </a:xfrm>
          <a:prstGeom prst="rect">
            <a:avLst/>
          </a:prstGeom>
        </p:spPr>
      </p:pic>
      <p:sp>
        <p:nvSpPr>
          <p:cNvPr id="6" name="Textfeld 5">
            <a:extLst>
              <a:ext uri="{FF2B5EF4-FFF2-40B4-BE49-F238E27FC236}">
                <a16:creationId xmlns:a16="http://schemas.microsoft.com/office/drawing/2014/main" id="{45ECF14B-8906-1F35-8706-ADE4F50C4CB2}"/>
              </a:ext>
            </a:extLst>
          </p:cNvPr>
          <p:cNvSpPr txBox="1"/>
          <p:nvPr userDrawn="1"/>
        </p:nvSpPr>
        <p:spPr>
          <a:xfrm>
            <a:off x="5337270" y="1809178"/>
            <a:ext cx="1695355" cy="1028209"/>
          </a:xfrm>
          <a:prstGeom prst="rect">
            <a:avLst/>
          </a:prstGeom>
          <a:noFill/>
        </p:spPr>
        <p:txBody>
          <a:bodyPr wrap="square" rtlCol="0">
            <a:spAutoFit/>
          </a:bodyPr>
          <a:lstStyle/>
          <a:p>
            <a:endParaRPr lang="de-DE"/>
          </a:p>
        </p:txBody>
      </p:sp>
      <p:sp>
        <p:nvSpPr>
          <p:cNvPr id="10" name="Date Placeholder 3">
            <a:extLst>
              <a:ext uri="{FF2B5EF4-FFF2-40B4-BE49-F238E27FC236}">
                <a16:creationId xmlns:a16="http://schemas.microsoft.com/office/drawing/2014/main" id="{05E7D917-1DA2-1D17-CA57-6D03E4089C3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1" name="Slide Number Placeholder 5">
            <a:extLst>
              <a:ext uri="{FF2B5EF4-FFF2-40B4-BE49-F238E27FC236}">
                <a16:creationId xmlns:a16="http://schemas.microsoft.com/office/drawing/2014/main" id="{7540655A-129B-FC48-1858-C7C4EA66F666}"/>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28900193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60" r:id="rId7"/>
    <p:sldLayoutId id="2147483661" r:id="rId8"/>
    <p:sldLayoutId id="2147483653" r:id="rId9"/>
    <p:sldLayoutId id="214748365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81"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Lst>
  <p:hf hdr="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95" userDrawn="1">
          <p15:clr>
            <a:srgbClr val="F26B43"/>
          </p15:clr>
        </p15:guide>
        <p15:guide id="4" pos="590" userDrawn="1">
          <p15:clr>
            <a:srgbClr val="F26B43"/>
          </p15:clr>
        </p15:guide>
        <p15:guide id="5" pos="886" userDrawn="1">
          <p15:clr>
            <a:srgbClr val="F26B43"/>
          </p15:clr>
        </p15:guide>
        <p15:guide id="6" pos="1181" userDrawn="1">
          <p15:clr>
            <a:srgbClr val="F26B43"/>
          </p15:clr>
        </p15:guide>
        <p15:guide id="7" pos="1476" userDrawn="1">
          <p15:clr>
            <a:srgbClr val="F26B43"/>
          </p15:clr>
        </p15:guide>
        <p15:guide id="8" pos="1772" userDrawn="1">
          <p15:clr>
            <a:srgbClr val="F26B43"/>
          </p15:clr>
        </p15:guide>
        <p15:guide id="9" pos="2067" userDrawn="1">
          <p15:clr>
            <a:srgbClr val="F26B43"/>
          </p15:clr>
        </p15:guide>
        <p15:guide id="10" pos="2363" userDrawn="1">
          <p15:clr>
            <a:srgbClr val="F26B43"/>
          </p15:clr>
        </p15:guide>
        <p15:guide id="11" pos="2658" userDrawn="1">
          <p15:clr>
            <a:srgbClr val="F26B43"/>
          </p15:clr>
        </p15:guide>
        <p15:guide id="12" pos="2953" userDrawn="1">
          <p15:clr>
            <a:srgbClr val="F26B43"/>
          </p15:clr>
        </p15:guide>
        <p15:guide id="13" pos="3249" userDrawn="1">
          <p15:clr>
            <a:srgbClr val="F26B43"/>
          </p15:clr>
        </p15:guide>
        <p15:guide id="14" pos="3544" userDrawn="1">
          <p15:clr>
            <a:srgbClr val="F26B43"/>
          </p15:clr>
        </p15:guide>
        <p15:guide id="15" pos="3840" userDrawn="1">
          <p15:clr>
            <a:srgbClr val="F26B43"/>
          </p15:clr>
        </p15:guide>
        <p15:guide id="16" pos="4135" userDrawn="1">
          <p15:clr>
            <a:srgbClr val="F26B43"/>
          </p15:clr>
        </p15:guide>
        <p15:guide id="17" pos="4430" userDrawn="1">
          <p15:clr>
            <a:srgbClr val="F26B43"/>
          </p15:clr>
        </p15:guide>
        <p15:guide id="18" pos="4726" userDrawn="1">
          <p15:clr>
            <a:srgbClr val="F26B43"/>
          </p15:clr>
        </p15:guide>
        <p15:guide id="19" pos="5021" userDrawn="1">
          <p15:clr>
            <a:srgbClr val="F26B43"/>
          </p15:clr>
        </p15:guide>
        <p15:guide id="20" pos="5316" userDrawn="1">
          <p15:clr>
            <a:srgbClr val="F26B43"/>
          </p15:clr>
        </p15:guide>
        <p15:guide id="21" pos="5612" userDrawn="1">
          <p15:clr>
            <a:srgbClr val="F26B43"/>
          </p15:clr>
        </p15:guide>
        <p15:guide id="22" pos="5907" userDrawn="1">
          <p15:clr>
            <a:srgbClr val="F26B43"/>
          </p15:clr>
        </p15:guide>
        <p15:guide id="23" pos="6203" userDrawn="1">
          <p15:clr>
            <a:srgbClr val="F26B43"/>
          </p15:clr>
        </p15:guide>
        <p15:guide id="24" pos="6498" userDrawn="1">
          <p15:clr>
            <a:srgbClr val="F26B43"/>
          </p15:clr>
        </p15:guide>
        <p15:guide id="25" pos="6793" userDrawn="1">
          <p15:clr>
            <a:srgbClr val="F26B43"/>
          </p15:clr>
        </p15:guide>
        <p15:guide id="26" pos="7089" userDrawn="1">
          <p15:clr>
            <a:srgbClr val="F26B43"/>
          </p15:clr>
        </p15:guide>
        <p15:guide id="27" pos="7384" userDrawn="1">
          <p15:clr>
            <a:srgbClr val="F26B43"/>
          </p15:clr>
        </p15:guide>
        <p15:guide id="28" orient="horz" userDrawn="1">
          <p15:clr>
            <a:srgbClr val="F26B43"/>
          </p15:clr>
        </p15:guide>
        <p15:guide id="29" orient="horz" pos="4320" userDrawn="1">
          <p15:clr>
            <a:srgbClr val="F26B43"/>
          </p15:clr>
        </p15:guide>
        <p15:guide id="30" orient="horz" pos="249" userDrawn="1">
          <p15:clr>
            <a:srgbClr val="F26B43"/>
          </p15:clr>
        </p15:guide>
        <p15:guide id="31" orient="horz" pos="40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3.jp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svnhq1.hq.eso.org/p1/trunk/Detectors/NGC/PKG/NGC/" TargetMode="External"/><Relationship Id="rId2" Type="http://schemas.openxmlformats.org/officeDocument/2006/relationships/hyperlink" Target="https://gitlab.eso.org/ics/ngcii/ngc" TargetMode="External"/><Relationship Id="rId1" Type="http://schemas.openxmlformats.org/officeDocument/2006/relationships/slideLayout" Target="../slideLayouts/slideLayout9.xml"/><Relationship Id="rId4" Type="http://schemas.openxmlformats.org/officeDocument/2006/relationships/hyperlink" Target="https://gitlab.eso.org/ics/ngcii/dcf" TargetMode="Externa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arge silver dome with a circular object in the middle of a desert">
            <a:extLst>
              <a:ext uri="{FF2B5EF4-FFF2-40B4-BE49-F238E27FC236}">
                <a16:creationId xmlns:a16="http://schemas.microsoft.com/office/drawing/2014/main" id="{B596F235-1CB4-DA17-66B3-0FCFAE8723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3" name="Objekt 2" hidden="1">
            <a:extLst>
              <a:ext uri="{FF2B5EF4-FFF2-40B4-BE49-F238E27FC236}">
                <a16:creationId xmlns:a16="http://schemas.microsoft.com/office/drawing/2014/main" id="{58566E0C-FA6E-54A2-225D-2AF65AECB41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0" imgH="409" progId="TCLayout.ActiveDocument.1">
                  <p:embed/>
                </p:oleObj>
              </mc:Choice>
              <mc:Fallback>
                <p:oleObj name="think-cell Folie" r:id="rId4" imgW="410" imgH="409" progId="TCLayout.ActiveDocument.1">
                  <p:embed/>
                  <p:pic>
                    <p:nvPicPr>
                      <p:cNvPr id="3" name="Objekt 2" hidden="1">
                        <a:extLst>
                          <a:ext uri="{FF2B5EF4-FFF2-40B4-BE49-F238E27FC236}">
                            <a16:creationId xmlns:a16="http://schemas.microsoft.com/office/drawing/2014/main" id="{58566E0C-FA6E-54A2-225D-2AF65AECB41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099AAC83-6D97-6BEC-F0E9-9B61E26881F6}"/>
              </a:ext>
            </a:extLst>
          </p:cNvPr>
          <p:cNvSpPr>
            <a:spLocks noGrp="1"/>
          </p:cNvSpPr>
          <p:nvPr>
            <p:ph type="ctrTitle"/>
          </p:nvPr>
        </p:nvSpPr>
        <p:spPr>
          <a:xfrm>
            <a:off x="154673" y="4847124"/>
            <a:ext cx="11568699" cy="1028701"/>
          </a:xfrm>
          <a:noFill/>
        </p:spPr>
        <p:txBody>
          <a:bodyPr/>
          <a:lstStyle/>
          <a:p>
            <a:pPr algn="r"/>
            <a:r>
              <a:rPr lang="en-GB" dirty="0">
                <a:solidFill>
                  <a:schemeClr val="accent2">
                    <a:lumMod val="60000"/>
                    <a:lumOff val="40000"/>
                  </a:schemeClr>
                </a:solidFill>
              </a:rPr>
              <a:t>Next Generation Controller 2 - NGCII - Software</a:t>
            </a:r>
          </a:p>
        </p:txBody>
      </p:sp>
      <p:sp>
        <p:nvSpPr>
          <p:cNvPr id="5" name="Untertitel 4">
            <a:extLst>
              <a:ext uri="{FF2B5EF4-FFF2-40B4-BE49-F238E27FC236}">
                <a16:creationId xmlns:a16="http://schemas.microsoft.com/office/drawing/2014/main" id="{7C57B5CD-E0DE-E06E-AA7B-0AFFC1873257}"/>
              </a:ext>
            </a:extLst>
          </p:cNvPr>
          <p:cNvSpPr>
            <a:spLocks noGrp="1"/>
          </p:cNvSpPr>
          <p:nvPr>
            <p:ph type="subTitle" idx="1"/>
          </p:nvPr>
        </p:nvSpPr>
        <p:spPr>
          <a:xfrm>
            <a:off x="1395635" y="6026008"/>
            <a:ext cx="10316307" cy="426029"/>
          </a:xfrm>
        </p:spPr>
        <p:txBody>
          <a:bodyPr/>
          <a:lstStyle/>
          <a:p>
            <a:pPr algn="r"/>
            <a:r>
              <a:rPr lang="en-GB" dirty="0">
                <a:solidFill>
                  <a:schemeClr val="accent2">
                    <a:lumMod val="60000"/>
                    <a:lumOff val="40000"/>
                  </a:schemeClr>
                </a:solidFill>
              </a:rPr>
              <a:t>Jörg Stegmeier</a:t>
            </a:r>
          </a:p>
        </p:txBody>
      </p:sp>
      <p:sp>
        <p:nvSpPr>
          <p:cNvPr id="7" name="Fußzeilenplatzhalter 6">
            <a:extLst>
              <a:ext uri="{FF2B5EF4-FFF2-40B4-BE49-F238E27FC236}">
                <a16:creationId xmlns:a16="http://schemas.microsoft.com/office/drawing/2014/main" id="{C8DF2062-2DE8-6125-3A32-7529A00C024A}"/>
              </a:ext>
            </a:extLst>
          </p:cNvPr>
          <p:cNvSpPr>
            <a:spLocks noGrp="1"/>
          </p:cNvSpPr>
          <p:nvPr>
            <p:ph type="ftr" sz="quarter" idx="10"/>
          </p:nvPr>
        </p:nvSpPr>
        <p:spPr/>
        <p:txBody>
          <a:bodyPr/>
          <a:lstStyle/>
          <a:p>
            <a:r>
              <a:rPr lang="en-US" i="1" dirty="0">
                <a:solidFill>
                  <a:schemeClr val="accent2">
                    <a:lumMod val="60000"/>
                    <a:lumOff val="40000"/>
                  </a:schemeClr>
                </a:solidFill>
              </a:rPr>
              <a:t>Jörg Stegmeier, November 25th - 28th, Instrument Control Systems 2024</a:t>
            </a:r>
            <a:endParaRPr lang="de-CH" i="1" dirty="0">
              <a:solidFill>
                <a:schemeClr val="accent2">
                  <a:lumMod val="60000"/>
                  <a:lumOff val="40000"/>
                </a:schemeClr>
              </a:solidFill>
            </a:endParaRPr>
          </a:p>
        </p:txBody>
      </p:sp>
      <p:sp>
        <p:nvSpPr>
          <p:cNvPr id="9" name="Datumsplatzhalter 8">
            <a:extLst>
              <a:ext uri="{FF2B5EF4-FFF2-40B4-BE49-F238E27FC236}">
                <a16:creationId xmlns:a16="http://schemas.microsoft.com/office/drawing/2014/main" id="{D1D97568-A082-0238-0616-D1B047216E98}"/>
              </a:ext>
            </a:extLst>
          </p:cNvPr>
          <p:cNvSpPr>
            <a:spLocks noGrp="1"/>
          </p:cNvSpPr>
          <p:nvPr>
            <p:ph type="dt" sz="half" idx="2"/>
          </p:nvPr>
        </p:nvSpPr>
        <p:spPr/>
        <p:txBody>
          <a:bodyPr/>
          <a:lstStyle/>
          <a:p>
            <a:r>
              <a:rPr lang="en-US">
                <a:solidFill>
                  <a:schemeClr val="accent2">
                    <a:lumMod val="60000"/>
                    <a:lumOff val="40000"/>
                  </a:schemeClr>
                </a:solidFill>
              </a:rPr>
              <a:t>Data Classification: ESO PUBLIC</a:t>
            </a:r>
            <a:endParaRPr lang="en-GB" dirty="0">
              <a:solidFill>
                <a:schemeClr val="accent2">
                  <a:lumMod val="60000"/>
                  <a:lumOff val="40000"/>
                </a:schemeClr>
              </a:solidFill>
            </a:endParaRPr>
          </a:p>
        </p:txBody>
      </p:sp>
      <p:sp>
        <p:nvSpPr>
          <p:cNvPr id="21" name="Foliennummernplatzhalter 20">
            <a:extLst>
              <a:ext uri="{FF2B5EF4-FFF2-40B4-BE49-F238E27FC236}">
                <a16:creationId xmlns:a16="http://schemas.microsoft.com/office/drawing/2014/main" id="{9822CE10-9A6A-7EAF-834E-E1555D3B7741}"/>
              </a:ext>
            </a:extLst>
          </p:cNvPr>
          <p:cNvSpPr>
            <a:spLocks noGrp="1"/>
          </p:cNvSpPr>
          <p:nvPr>
            <p:ph type="sldNum" sz="quarter" idx="4"/>
          </p:nvPr>
        </p:nvSpPr>
        <p:spPr>
          <a:xfrm>
            <a:off x="468313" y="6534114"/>
            <a:ext cx="469581" cy="173703"/>
          </a:xfrm>
        </p:spPr>
        <p:txBody>
          <a:bodyPr/>
          <a:lstStyle/>
          <a:p>
            <a:fld id="{766D6064-FB9F-4877-ADF1-97150FF2D969}" type="slidenum">
              <a:rPr lang="en-GB" smtClean="0"/>
              <a:pPr/>
              <a:t>1</a:t>
            </a:fld>
            <a:endParaRPr lang="en-GB"/>
          </a:p>
        </p:txBody>
      </p:sp>
      <p:pic>
        <p:nvPicPr>
          <p:cNvPr id="10" name="Picture 9" descr="A blue and white logo&#10;&#10;Description automatically generated">
            <a:extLst>
              <a:ext uri="{FF2B5EF4-FFF2-40B4-BE49-F238E27FC236}">
                <a16:creationId xmlns:a16="http://schemas.microsoft.com/office/drawing/2014/main" id="{F5E9FFDF-DFBF-F306-C22C-8DCE38D751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43084" y="405963"/>
            <a:ext cx="780288" cy="1014984"/>
          </a:xfrm>
          <a:prstGeom prst="rect">
            <a:avLst/>
          </a:prstGeom>
        </p:spPr>
      </p:pic>
    </p:spTree>
    <p:extLst>
      <p:ext uri="{BB962C8B-B14F-4D97-AF65-F5344CB8AC3E}">
        <p14:creationId xmlns:p14="http://schemas.microsoft.com/office/powerpoint/2010/main" val="4079360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Application Fields</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Bef>
                <a:spcPts val="1200"/>
              </a:spcBef>
              <a:spcAft>
                <a:spcPts val="0"/>
              </a:spcAft>
              <a:buClr>
                <a:srgbClr val="0077BE"/>
              </a:buClr>
              <a:buSzTx/>
              <a:buFont typeface="Arial" panose="020B0604020202020204" pitchFamily="34" charset="0"/>
              <a:buChar char="•"/>
              <a:tabLst/>
              <a:defRPr/>
            </a:pPr>
            <a:r>
              <a:rPr lang="en-GB" sz="1800" dirty="0">
                <a:effectLst/>
                <a:latin typeface="Arial" panose="020B0604020202020204" pitchFamily="34" charset="0"/>
                <a:ea typeface="Arial" panose="020B0604020202020204" pitchFamily="34" charset="0"/>
                <a:cs typeface="Arial" panose="020B0604020202020204" pitchFamily="34" charset="0"/>
              </a:rPr>
              <a:t>The NGCII DCS is used for the following purposes:</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lvl="2">
              <a:spcBef>
                <a:spcPts val="600"/>
              </a:spcBef>
            </a:pPr>
            <a:r>
              <a:rPr lang="en-GB" dirty="0">
                <a:effectLst/>
                <a:latin typeface="Arial" panose="020B0604020202020204" pitchFamily="34" charset="0"/>
                <a:ea typeface="Times New Roman" panose="02020603050405020304" pitchFamily="18" charset="0"/>
                <a:cs typeface="Times New Roman" panose="02020603050405020304" pitchFamily="18" charset="0"/>
              </a:rPr>
              <a:t>NGCII and WFS electronics development</a:t>
            </a:r>
          </a:p>
          <a:p>
            <a:pPr lvl="2">
              <a:spcBef>
                <a:spcPts val="600"/>
              </a:spcBef>
            </a:pPr>
            <a:r>
              <a:rPr lang="en-GB" dirty="0">
                <a:effectLst/>
                <a:latin typeface="Arial" panose="020B0604020202020204" pitchFamily="34" charset="0"/>
                <a:ea typeface="Times New Roman" panose="02020603050405020304" pitchFamily="18" charset="0"/>
                <a:cs typeface="Times New Roman" panose="02020603050405020304" pitchFamily="18" charset="0"/>
              </a:rPr>
              <a:t>Detector development and evaluation</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a:p>
            <a:pPr lvl="2">
              <a:spcBef>
                <a:spcPts val="600"/>
              </a:spcBef>
            </a:pPr>
            <a:r>
              <a:rPr lang="en-GB" dirty="0">
                <a:effectLst/>
                <a:latin typeface="Arial" panose="020B0604020202020204" pitchFamily="34" charset="0"/>
                <a:ea typeface="Times New Roman" panose="02020603050405020304" pitchFamily="18" charset="0"/>
                <a:cs typeface="Times New Roman" panose="02020603050405020304" pitchFamily="18" charset="0"/>
              </a:rPr>
              <a:t>Instrumentation development</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a:p>
            <a:pPr lvl="2">
              <a:spcBef>
                <a:spcPts val="600"/>
              </a:spcBef>
            </a:pPr>
            <a:r>
              <a:rPr lang="en-GB" dirty="0">
                <a:effectLst/>
                <a:latin typeface="Arial" panose="020B0604020202020204" pitchFamily="34" charset="0"/>
                <a:ea typeface="Times New Roman" panose="02020603050405020304" pitchFamily="18" charset="0"/>
                <a:cs typeface="Times New Roman" panose="02020603050405020304" pitchFamily="18" charset="0"/>
              </a:rPr>
              <a:t>As a subsystem e.g., for the Optical Detectors Applications</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a:p>
            <a:pPr lvl="2">
              <a:spcBef>
                <a:spcPts val="600"/>
              </a:spcBef>
            </a:pPr>
            <a:r>
              <a:rPr lang="en-GB" dirty="0">
                <a:effectLst/>
                <a:latin typeface="Arial" panose="020B0604020202020204" pitchFamily="34" charset="0"/>
                <a:ea typeface="Times New Roman" panose="02020603050405020304" pitchFamily="18" charset="0"/>
                <a:cs typeface="Times New Roman" panose="02020603050405020304" pitchFamily="18" charset="0"/>
              </a:rPr>
              <a:t>Software development and integration (simulation mode)</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a:p>
            <a:pPr lvl="2">
              <a:spcBef>
                <a:spcPts val="600"/>
              </a:spcBef>
            </a:pPr>
            <a:r>
              <a:rPr lang="en-GB" dirty="0">
                <a:effectLst/>
                <a:latin typeface="Arial" panose="020B0604020202020204" pitchFamily="34" charset="0"/>
                <a:ea typeface="Times New Roman" panose="02020603050405020304" pitchFamily="18" charset="0"/>
                <a:cs typeface="Times New Roman" panose="02020603050405020304" pitchFamily="18" charset="0"/>
              </a:rPr>
              <a:t>Integrated detector control system at the observatories (VLT, ELT, …)</a:t>
            </a:r>
          </a:p>
          <a:p>
            <a:pPr lvl="1">
              <a:spcBef>
                <a:spcPts val="600"/>
              </a:spcBef>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The NGCII DCS is used at the following sites:</a:t>
            </a:r>
          </a:p>
          <a:p>
            <a:pPr lvl="2">
              <a:spcBef>
                <a:spcPts val="600"/>
              </a:spcBef>
            </a:pP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ESO (laboratories, integration hall, …)</a:t>
            </a:r>
          </a:p>
          <a:p>
            <a:pPr lvl="2">
              <a:spcBef>
                <a:spcPts val="600"/>
              </a:spcBef>
            </a:pP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ESO Consortia</a:t>
            </a:r>
          </a:p>
          <a:p>
            <a:pPr lvl="2">
              <a:spcBef>
                <a:spcPts val="600"/>
              </a:spcBef>
            </a:pP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ESO Observatories</a:t>
            </a:r>
          </a:p>
          <a:p>
            <a:pPr lvl="2">
              <a:spcBef>
                <a:spcPts val="600"/>
              </a:spcBef>
            </a:pP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Other institutes and observatories (in the scope of collaborations).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This implies the installation and usage of the NGCII DCS outside the ESO software environment!</a:t>
            </a:r>
            <a:endPar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172800" marR="0" lvl="1" indent="-172800" algn="l" defTabSz="914400" rtl="0" eaLnBrk="1" fontAlgn="auto" latinLnBrk="0" hangingPunct="1">
              <a:lnSpc>
                <a:spcPct val="120000"/>
              </a:lnSpc>
              <a:spcBef>
                <a:spcPts val="1200"/>
              </a:spcBef>
              <a:spcAft>
                <a:spcPts val="0"/>
              </a:spcAft>
              <a:buClr>
                <a:srgbClr val="0077BE"/>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20000"/>
              </a:lnSpc>
              <a:spcBef>
                <a:spcPts val="1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dirty="0"/>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053900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Software Projects</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048871"/>
            <a:ext cx="10317164" cy="5116286"/>
          </a:xfrm>
        </p:spPr>
        <p:txBody>
          <a:bodyPr/>
          <a:lstStyle/>
          <a:p>
            <a:pPr lvl="1"/>
            <a:r>
              <a:rPr lang="en-US" dirty="0">
                <a:latin typeface="Arial" panose="020B0604020202020204" pitchFamily="34" charset="0"/>
                <a:ea typeface="Times New Roman" panose="02020603050405020304" pitchFamily="18" charset="0"/>
                <a:cs typeface="Times New Roman" panose="02020603050405020304" pitchFamily="18" charset="0"/>
                <a:hlinkClick r:id="rId2"/>
              </a:rPr>
              <a:t>https://gitlab.eso.org/ics/ngcii/ngc</a:t>
            </a:r>
            <a:r>
              <a:rPr lang="en-US" dirty="0">
                <a:latin typeface="Arial" panose="020B0604020202020204" pitchFamily="34" charset="0"/>
                <a:ea typeface="Times New Roman" panose="02020603050405020304" pitchFamily="18" charset="0"/>
                <a:cs typeface="Times New Roman" panose="02020603050405020304" pitchFamily="18" charset="0"/>
              </a:rPr>
              <a:t>	– the NGC/NGCII Core</a:t>
            </a:r>
          </a:p>
          <a:p>
            <a:pPr lvl="2"/>
            <a:r>
              <a:rPr lang="en-US" dirty="0">
                <a:latin typeface="Arial" panose="020B0604020202020204" pitchFamily="34" charset="0"/>
                <a:ea typeface="Times New Roman" panose="02020603050405020304" pitchFamily="18" charset="0"/>
                <a:cs typeface="Times New Roman" panose="02020603050405020304" pitchFamily="18" charset="0"/>
              </a:rPr>
              <a:t>The controller interface including tools, services, data acquisition and pre-processing</a:t>
            </a:r>
          </a:p>
          <a:p>
            <a:pPr lvl="2"/>
            <a:r>
              <a:rPr lang="en-US" dirty="0">
                <a:latin typeface="Arial" panose="020B0604020202020204" pitchFamily="34" charset="0"/>
                <a:ea typeface="Times New Roman" panose="02020603050405020304" pitchFamily="18" charset="0"/>
                <a:cs typeface="Times New Roman" panose="02020603050405020304" pitchFamily="18" charset="0"/>
              </a:rPr>
              <a:t>No dependencies on ELT DevEnv apart from build system (WAF/wtools)</a:t>
            </a:r>
          </a:p>
          <a:p>
            <a:pPr lvl="2"/>
            <a:r>
              <a:rPr lang="en-US" dirty="0">
                <a:latin typeface="Arial" panose="020B0604020202020204" pitchFamily="34" charset="0"/>
                <a:ea typeface="Times New Roman" panose="02020603050405020304" pitchFamily="18" charset="0"/>
                <a:cs typeface="Times New Roman" panose="02020603050405020304" pitchFamily="18" charset="0"/>
              </a:rPr>
              <a:t>Clone is stored in </a:t>
            </a:r>
            <a:r>
              <a:rPr lang="en-US" dirty="0">
                <a:latin typeface="Arial" panose="020B0604020202020204" pitchFamily="34" charset="0"/>
                <a:ea typeface="Times New Roman" panose="02020603050405020304" pitchFamily="18" charset="0"/>
                <a:cs typeface="Times New Roman" panose="02020603050405020304" pitchFamily="18" charset="0"/>
                <a:hlinkClick r:id="rId3"/>
              </a:rPr>
              <a:t>https://svnhq1.hq.eso.org/p1/trunk/Detectors/NGC/PKG/NGC/</a:t>
            </a:r>
            <a:endParaRPr lang="en-US" dirty="0">
              <a:latin typeface="Arial" panose="020B0604020202020204" pitchFamily="34" charset="0"/>
              <a:ea typeface="Times New Roman" panose="02020603050405020304" pitchFamily="18" charset="0"/>
              <a:cs typeface="Times New Roman" panose="02020603050405020304" pitchFamily="18" charset="0"/>
            </a:endParaRPr>
          </a:p>
          <a:p>
            <a:pPr marL="914400" lvl="2"/>
            <a:r>
              <a:rPr lang="en-US" dirty="0">
                <a:latin typeface="Arial" panose="020B0604020202020204" pitchFamily="34" charset="0"/>
                <a:ea typeface="Times New Roman" panose="02020603050405020304" pitchFamily="18" charset="0"/>
                <a:cs typeface="Times New Roman" panose="02020603050405020304" pitchFamily="18" charset="0"/>
              </a:rPr>
              <a:t>Compiles on VLTSW and stand alone (on Linux)</a:t>
            </a:r>
          </a:p>
          <a:p>
            <a:pPr marL="914400" lvl="2"/>
            <a:r>
              <a:rPr lang="en-US" dirty="0">
                <a:latin typeface="Arial" panose="020B0604020202020204" pitchFamily="34" charset="0"/>
                <a:ea typeface="Times New Roman" panose="02020603050405020304" pitchFamily="18" charset="0"/>
                <a:cs typeface="Times New Roman" panose="02020603050405020304" pitchFamily="18" charset="0"/>
              </a:rPr>
              <a:t>Allows hardware development on the legacy workstations in the labs</a:t>
            </a:r>
          </a:p>
          <a:p>
            <a:pPr lvl="1"/>
            <a:r>
              <a:rPr lang="en-US" dirty="0">
                <a:latin typeface="Arial" panose="020B0604020202020204" pitchFamily="34" charset="0"/>
                <a:ea typeface="Times New Roman" panose="02020603050405020304" pitchFamily="18" charset="0"/>
                <a:cs typeface="Times New Roman" panose="02020603050405020304" pitchFamily="18" charset="0"/>
                <a:hlinkClick r:id="rId4"/>
              </a:rPr>
              <a:t>https://gitlab.eso.org/ics/ngcii/dcf</a:t>
            </a:r>
            <a:r>
              <a:rPr lang="en-US" dirty="0">
                <a:latin typeface="Arial" panose="020B0604020202020204" pitchFamily="34" charset="0"/>
                <a:ea typeface="Times New Roman" panose="02020603050405020304" pitchFamily="18" charset="0"/>
                <a:cs typeface="Times New Roman" panose="02020603050405020304" pitchFamily="18" charset="0"/>
              </a:rPr>
              <a:t> 	– the NCGII Detector Control Framework (DCF)</a:t>
            </a:r>
          </a:p>
          <a:p>
            <a:pPr lvl="2"/>
            <a:r>
              <a:rPr lang="en-US" dirty="0">
                <a:latin typeface="Arial" panose="020B0604020202020204" pitchFamily="34" charset="0"/>
                <a:ea typeface="Times New Roman" panose="02020603050405020304" pitchFamily="18" charset="0"/>
                <a:cs typeface="Times New Roman" panose="02020603050405020304" pitchFamily="18" charset="0"/>
              </a:rPr>
              <a:t>Common framework to build IR/WFS applications and optical applications for the ELT</a:t>
            </a:r>
          </a:p>
          <a:p>
            <a:pPr lvl="2"/>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Requires ELT DevEnv</a:t>
            </a:r>
          </a:p>
          <a:p>
            <a:pPr marL="0" lvl="1" indent="0">
              <a:buNone/>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000" lvl="2" indent="0">
              <a:buNone/>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000" lvl="2" indent="0">
              <a:buClr>
                <a:srgbClr val="0077BE"/>
              </a:buClr>
              <a:buNone/>
              <a:defRPr/>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endParaRPr lang="en-US" dirty="0">
              <a:latin typeface="Arial" panose="020B0604020202020204" pitchFamily="34" charset="0"/>
              <a:ea typeface="Times New Roman" panose="02020603050405020304" pitchFamily="18" charset="0"/>
              <a:cs typeface="Times New Roman" panose="02020603050405020304" pitchFamily="18" charset="0"/>
            </a:endParaRPr>
          </a:p>
          <a:p>
            <a:endParaRPr lang="en-US"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529178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36837878-7B43-F3E8-7F40-61C6FC435C0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4" name="Objekt 3" hidden="1">
                        <a:extLst>
                          <a:ext uri="{FF2B5EF4-FFF2-40B4-BE49-F238E27FC236}">
                            <a16:creationId xmlns:a16="http://schemas.microsoft.com/office/drawing/2014/main" id="{36837878-7B43-F3E8-7F40-61C6FC435C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a:extLst>
              <a:ext uri="{FF2B5EF4-FFF2-40B4-BE49-F238E27FC236}">
                <a16:creationId xmlns:a16="http://schemas.microsoft.com/office/drawing/2014/main" id="{34B98B2F-9E75-88ED-DE3A-39217E4A5BD2}"/>
              </a:ext>
            </a:extLst>
          </p:cNvPr>
          <p:cNvSpPr>
            <a:spLocks noGrp="1"/>
          </p:cNvSpPr>
          <p:nvPr>
            <p:ph type="ctrTitle"/>
          </p:nvPr>
        </p:nvSpPr>
        <p:spPr/>
        <p:txBody>
          <a:bodyPr/>
          <a:lstStyle/>
          <a:p>
            <a:r>
              <a:rPr lang="en-US" sz="2800" dirty="0"/>
              <a:t>The following contents are available in full detail in the </a:t>
            </a:r>
            <a:br>
              <a:rPr lang="en-US" sz="2800" dirty="0"/>
            </a:br>
            <a:r>
              <a:rPr lang="en-US" sz="2800" dirty="0"/>
              <a:t>NGCII Control Software – User Manual (ESO-382532)</a:t>
            </a:r>
            <a:br>
              <a:rPr lang="en-US" sz="2800" dirty="0"/>
            </a:br>
            <a:br>
              <a:rPr lang="en-US" sz="2800" dirty="0"/>
            </a:br>
            <a:r>
              <a:rPr lang="en-US" sz="2800" dirty="0"/>
              <a:t>See documentation reference on the last slide.</a:t>
            </a:r>
            <a:endParaRPr lang="en-GB" sz="2800" dirty="0"/>
          </a:p>
        </p:txBody>
      </p:sp>
      <p:sp>
        <p:nvSpPr>
          <p:cNvPr id="5" name="Datumsplatzhalter 4">
            <a:extLst>
              <a:ext uri="{FF2B5EF4-FFF2-40B4-BE49-F238E27FC236}">
                <a16:creationId xmlns:a16="http://schemas.microsoft.com/office/drawing/2014/main" id="{58DCE487-26B1-D095-8812-48A05B97382C}"/>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73702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https://gitlab.eso.org/ics/ngcii/ngc</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925830"/>
            <a:ext cx="10317164" cy="5463857"/>
          </a:xfrm>
        </p:spPr>
        <p:txBody>
          <a:bodyPr/>
          <a:lstStyle/>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Controller modules (classes representing the hardware functions)</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Tools-library: watchdog, FITS functions, POSIX threads tuning (priorities, CPU affinity, r/w-locks, …)  </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Interface classes (adapters to the NGC/NGCII physical interfaces and communication protocols)</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A pre-processing framework for the IR- and WFS-applications incl. pre-processing microservices for the ESO standard detectors: </a:t>
            </a:r>
          </a:p>
          <a:p>
            <a:pPr lvl="2">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HAWAII1, HAWAII2-RG, HAWAII4-RG, SAPHIRA, LARGE SAPHIRA, AQUARIUS, ALADDIN, ALLADIN2, VIRGO, AO-CAMERAS (CCD220), ALICE (CCD220), LISA</a:t>
            </a:r>
          </a:p>
          <a:p>
            <a:pPr lvl="2">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Processing tasks needed for future detectors (e.g., GEOSNAP) are added as new microservices to the framework. This is an “on demand” development cycle.</a:t>
            </a:r>
          </a:p>
          <a:p>
            <a:pPr lvl="2">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Science CCDs are not handled by the pre-processing framework of the NGC/NGCII core.</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A service module bringing all this together (ngcdcs) </a:t>
            </a:r>
          </a:p>
          <a:p>
            <a:pPr lvl="2">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A built-in request/reply service (tcp/ip, the simple thing)</a:t>
            </a:r>
          </a:p>
          <a:p>
            <a:pPr lvl="2">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A built-in database (volatile) with a basic publishing service (subscribe to TCP/IP event channel)</a:t>
            </a:r>
          </a:p>
          <a:p>
            <a:pPr lvl="2">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Command tool, event tool, debugging tools, …</a:t>
            </a: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90900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https://gitlab.eso.org/ics/ngcii/dcf </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048871"/>
            <a:ext cx="10317164" cy="5116286"/>
          </a:xfrm>
        </p:spPr>
        <p:txBody>
          <a:bodyPr/>
          <a:lstStyle/>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RAD state machine implementing the Common DCS ICD (ESO-305615)</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Bridge providing the callbacks for all state machine actions and activities </a:t>
            </a:r>
            <a:r>
              <a:rPr lang="en-US" i="1" dirty="0">
                <a:latin typeface="Arial" panose="020B0604020202020204" pitchFamily="34" charset="0"/>
                <a:ea typeface="Times New Roman" panose="02020603050405020304" pitchFamily="18" charset="0"/>
                <a:cs typeface="Times New Roman" panose="02020603050405020304" pitchFamily="18" charset="0"/>
              </a:rPr>
              <a:t>(ECOS - stdif, dcsif, recif)</a:t>
            </a:r>
          </a:p>
          <a:p>
            <a:pPr lvl="2">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Bridge implementation for NGC/NGCII IR and WFS </a:t>
            </a:r>
            <a:r>
              <a:rPr lang="en-US" i="1" dirty="0">
                <a:latin typeface="Arial" panose="020B0604020202020204" pitchFamily="34" charset="0"/>
                <a:ea typeface="Times New Roman" panose="02020603050405020304" pitchFamily="18" charset="0"/>
                <a:cs typeface="Times New Roman" panose="02020603050405020304" pitchFamily="18" charset="0"/>
              </a:rPr>
              <a:t>(ngc2_controller, ngcii/dcf/ngc2/…)</a:t>
            </a:r>
          </a:p>
          <a:p>
            <a:pPr lvl="2">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Bridge implementation for optical systems </a:t>
            </a:r>
            <a:r>
              <a:rPr lang="en-US" i="1" dirty="0">
                <a:latin typeface="Arial" panose="020B0604020202020204" pitchFamily="34" charset="0"/>
                <a:ea typeface="Times New Roman" panose="02020603050405020304" pitchFamily="18" charset="0"/>
                <a:cs typeface="Times New Roman" panose="02020603050405020304" pitchFamily="18" charset="0"/>
              </a:rPr>
              <a:t>(ngc2o_controller, ngcii/dcf/ngc2o/…)</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CII OLDB interface</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CII request/reply endpoint (MAL-ZPB)</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CII pub/sub endpoint (MAL-ZPB or MAL-DDS)</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CII logging service</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CII configuration service</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Command tool </a:t>
            </a:r>
            <a:r>
              <a:rPr lang="en-US" i="1" dirty="0">
                <a:latin typeface="Arial" panose="020B0604020202020204" pitchFamily="34" charset="0"/>
                <a:ea typeface="Times New Roman" panose="02020603050405020304" pitchFamily="18" charset="0"/>
                <a:cs typeface="Times New Roman" panose="02020603050405020304" pitchFamily="18" charset="0"/>
              </a:rPr>
              <a:t>(dcf-cmd)</a:t>
            </a:r>
            <a:r>
              <a:rPr lang="en-US" dirty="0">
                <a:latin typeface="Arial" panose="020B0604020202020204" pitchFamily="34" charset="0"/>
                <a:ea typeface="Times New Roman" panose="02020603050405020304" pitchFamily="18" charset="0"/>
                <a:cs typeface="Times New Roman" panose="02020603050405020304" pitchFamily="18" charset="0"/>
              </a:rPr>
              <a:t>, OLDB-tool </a:t>
            </a:r>
            <a:r>
              <a:rPr lang="en-US" i="1" dirty="0">
                <a:latin typeface="Arial" panose="020B0604020202020204" pitchFamily="34" charset="0"/>
                <a:ea typeface="Times New Roman" panose="02020603050405020304" pitchFamily="18" charset="0"/>
                <a:cs typeface="Times New Roman" panose="02020603050405020304" pitchFamily="18" charset="0"/>
              </a:rPr>
              <a:t>(dcf-oldb), </a:t>
            </a:r>
            <a:r>
              <a:rPr lang="en-US" dirty="0">
                <a:latin typeface="Arial" panose="020B0604020202020204" pitchFamily="34" charset="0"/>
                <a:ea typeface="Times New Roman" panose="02020603050405020304" pitchFamily="18" charset="0"/>
                <a:cs typeface="Times New Roman" panose="02020603050405020304" pitchFamily="18" charset="0"/>
              </a:rPr>
              <a:t>subscriber tool </a:t>
            </a:r>
            <a:r>
              <a:rPr lang="en-US" i="1" dirty="0">
                <a:latin typeface="Arial" panose="020B0604020202020204" pitchFamily="34" charset="0"/>
                <a:ea typeface="Times New Roman" panose="02020603050405020304" pitchFamily="18" charset="0"/>
                <a:cs typeface="Times New Roman" panose="02020603050405020304" pitchFamily="18" charset="0"/>
              </a:rPr>
              <a:t>(dcf-subscribe)</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Graphical user interfaces (</a:t>
            </a:r>
            <a:r>
              <a:rPr lang="en-US" i="1" dirty="0">
                <a:latin typeface="Arial" panose="020B0604020202020204" pitchFamily="34" charset="0"/>
                <a:ea typeface="Times New Roman" panose="02020603050405020304" pitchFamily="18" charset="0"/>
                <a:cs typeface="Times New Roman" panose="02020603050405020304" pitchFamily="18" charset="0"/>
              </a:rPr>
              <a:t>dcfGui</a:t>
            </a:r>
            <a:r>
              <a:rPr lang="en-US" dirty="0">
                <a:latin typeface="Arial" panose="020B0604020202020204" pitchFamily="34" charset="0"/>
                <a:ea typeface="Times New Roman" panose="02020603050405020304" pitchFamily="18" charset="0"/>
                <a:cs typeface="Times New Roman" panose="02020603050405020304" pitchFamily="18" charset="0"/>
              </a:rPr>
              <a:t>, …)</a:t>
            </a:r>
          </a:p>
          <a:p>
            <a:pPr lvl="1">
              <a:spcBef>
                <a:spcPts val="600"/>
              </a:spcBef>
            </a:pPr>
            <a:r>
              <a:rPr lang="en-US" dirty="0">
                <a:latin typeface="Arial" panose="020B0604020202020204" pitchFamily="34" charset="0"/>
                <a:ea typeface="Times New Roman" panose="02020603050405020304" pitchFamily="18" charset="0"/>
                <a:cs typeface="Times New Roman" panose="02020603050405020304" pitchFamily="18" charset="0"/>
              </a:rPr>
              <a:t>DCF core application </a:t>
            </a:r>
            <a:r>
              <a:rPr lang="en-US" i="1" dirty="0">
                <a:latin typeface="Arial" panose="020B0604020202020204" pitchFamily="34" charset="0"/>
                <a:ea typeface="Times New Roman" panose="02020603050405020304" pitchFamily="18" charset="0"/>
                <a:cs typeface="Times New Roman" panose="02020603050405020304" pitchFamily="18" charset="0"/>
              </a:rPr>
              <a:t>(dcf-core) </a:t>
            </a:r>
            <a:r>
              <a:rPr lang="en-US" dirty="0">
                <a:latin typeface="Arial" panose="020B0604020202020204" pitchFamily="34" charset="0"/>
                <a:ea typeface="Times New Roman" panose="02020603050405020304" pitchFamily="18" charset="0"/>
                <a:cs typeface="Times New Roman" panose="02020603050405020304" pitchFamily="18" charset="0"/>
              </a:rPr>
              <a:t>as subsystem for ngcii/dcf/ngc2o</a:t>
            </a: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dirty="0"/>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127957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048871"/>
            <a:ext cx="10317164" cy="670142"/>
          </a:xfrm>
        </p:spPr>
        <p:txBody>
          <a:bodyPr/>
          <a:lstStyle/>
          <a:p>
            <a:pPr marL="0" marR="0" lvl="1" indent="0" algn="l" defTabSz="914400" rtl="0" eaLnBrk="1" fontAlgn="auto" latinLnBrk="0" hangingPunct="1">
              <a:lnSpc>
                <a:spcPct val="120000"/>
              </a:lnSpc>
              <a:spcAft>
                <a:spcPts val="0"/>
              </a:spcAft>
              <a:buClr>
                <a:srgbClr val="0077BE"/>
              </a:buClr>
              <a:buSzTx/>
              <a:buNone/>
              <a:tabLst/>
              <a:defRPr/>
            </a:pPr>
            <a:r>
              <a:rPr lang="en-US" dirty="0">
                <a:latin typeface="Arial" panose="020B0604020202020204" pitchFamily="34" charset="0"/>
                <a:ea typeface="Arial" panose="020B0604020202020204" pitchFamily="34" charset="0"/>
                <a:cs typeface="Arial" panose="020B0604020202020204" pitchFamily="34" charset="0"/>
              </a:rPr>
              <a:t>The core assembles the controller functions and the data acquisition functions and interconnects them with an application logic. </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grpSp>
        <p:nvGrpSpPr>
          <p:cNvPr id="5" name="Canvas 1747">
            <a:extLst>
              <a:ext uri="{FF2B5EF4-FFF2-40B4-BE49-F238E27FC236}">
                <a16:creationId xmlns:a16="http://schemas.microsoft.com/office/drawing/2014/main" id="{9D5C4D43-E72F-845B-63FF-362B060EE7C1}"/>
              </a:ext>
            </a:extLst>
          </p:cNvPr>
          <p:cNvGrpSpPr/>
          <p:nvPr/>
        </p:nvGrpSpPr>
        <p:grpSpPr>
          <a:xfrm>
            <a:off x="3118011" y="1689249"/>
            <a:ext cx="5580380" cy="4119880"/>
            <a:chOff x="0" y="0"/>
            <a:chExt cx="5580380" cy="4119880"/>
          </a:xfrm>
        </p:grpSpPr>
        <p:sp>
          <p:nvSpPr>
            <p:cNvPr id="7" name="Rectangle 6">
              <a:extLst>
                <a:ext uri="{FF2B5EF4-FFF2-40B4-BE49-F238E27FC236}">
                  <a16:creationId xmlns:a16="http://schemas.microsoft.com/office/drawing/2014/main" id="{830F4113-7CC7-3E19-1636-FB826572CFEE}"/>
                </a:ext>
              </a:extLst>
            </p:cNvPr>
            <p:cNvSpPr/>
            <p:nvPr/>
          </p:nvSpPr>
          <p:spPr>
            <a:xfrm>
              <a:off x="0" y="0"/>
              <a:ext cx="5580380" cy="4119880"/>
            </a:xfrm>
            <a:prstGeom prst="rect">
              <a:avLst/>
            </a:prstGeom>
            <a:noFill/>
          </p:spPr>
          <p:txBody>
            <a:bodyPr/>
            <a:lstStyle/>
            <a:p>
              <a:endParaRPr lang="en-US"/>
            </a:p>
          </p:txBody>
        </p:sp>
        <p:sp>
          <p:nvSpPr>
            <p:cNvPr id="8" name="Rectangle 7">
              <a:extLst>
                <a:ext uri="{FF2B5EF4-FFF2-40B4-BE49-F238E27FC236}">
                  <a16:creationId xmlns:a16="http://schemas.microsoft.com/office/drawing/2014/main" id="{51EE5FD6-3C92-2350-5850-0D64D17A194D}"/>
                </a:ext>
              </a:extLst>
            </p:cNvPr>
            <p:cNvSpPr>
              <a:spLocks noChangeArrowheads="1"/>
            </p:cNvSpPr>
            <p:nvPr/>
          </p:nvSpPr>
          <p:spPr bwMode="auto">
            <a:xfrm>
              <a:off x="369570" y="213360"/>
              <a:ext cx="4871085" cy="3683000"/>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t" anchorCtr="0" upright="1">
              <a:noAutofit/>
            </a:bodyPr>
            <a:lstStyle/>
            <a:p>
              <a:pPr marL="0" marR="0" algn="ctr">
                <a:spcBef>
                  <a:spcPts val="0"/>
                </a:spcBef>
                <a:spcAft>
                  <a:spcPts val="600"/>
                </a:spcAft>
              </a:pPr>
              <a:r>
                <a:rPr lang="en-GB" sz="1200" b="1" dirty="0">
                  <a:latin typeface="Courier New" panose="02070309020205020404" pitchFamily="49" charset="0"/>
                  <a:ea typeface="SimSun" panose="02010600030101010101" pitchFamily="2" charset="-122"/>
                  <a:cs typeface="Times New Roman" panose="02020603050405020304" pitchFamily="18" charset="0"/>
                </a:rPr>
                <a:t>NGC/NGCII</a:t>
              </a:r>
              <a:r>
                <a:rPr lang="en-GB" sz="1200" b="1" dirty="0">
                  <a:effectLst/>
                  <a:latin typeface="Courier New" panose="02070309020205020404" pitchFamily="49" charset="0"/>
                  <a:ea typeface="SimSun" panose="02010600030101010101" pitchFamily="2" charset="-122"/>
                  <a:cs typeface="Times New Roman" panose="02020603050405020304" pitchFamily="18" charset="0"/>
                </a:rPr>
                <a:t> Core</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dirty="0">
                  <a:effectLst/>
                  <a:latin typeface="Arial" panose="020B0604020202020204" pitchFamily="34" charset="0"/>
                  <a:ea typeface="SimSun" panose="02010600030101010101" pitchFamily="2" charset="-122"/>
                  <a:cs typeface="Times New Roman" panose="02020603050405020304" pitchFamily="18" charset="0"/>
                </a:rPr>
                <a:t> </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p:txBody>
        </p:sp>
        <p:grpSp>
          <p:nvGrpSpPr>
            <p:cNvPr id="9" name="Group 8">
              <a:extLst>
                <a:ext uri="{FF2B5EF4-FFF2-40B4-BE49-F238E27FC236}">
                  <a16:creationId xmlns:a16="http://schemas.microsoft.com/office/drawing/2014/main" id="{384C9A77-00A5-CDDE-FDFB-448086315060}"/>
                </a:ext>
              </a:extLst>
            </p:cNvPr>
            <p:cNvGrpSpPr>
              <a:grpSpLocks/>
            </p:cNvGrpSpPr>
            <p:nvPr/>
          </p:nvGrpSpPr>
          <p:grpSpPr bwMode="auto">
            <a:xfrm>
              <a:off x="3220085" y="3238500"/>
              <a:ext cx="1663065" cy="531495"/>
              <a:chOff x="5724" y="7021"/>
              <a:chExt cx="2144" cy="688"/>
            </a:xfrm>
          </p:grpSpPr>
          <p:sp>
            <p:nvSpPr>
              <p:cNvPr id="23" name="Rectangle 22">
                <a:extLst>
                  <a:ext uri="{FF2B5EF4-FFF2-40B4-BE49-F238E27FC236}">
                    <a16:creationId xmlns:a16="http://schemas.microsoft.com/office/drawing/2014/main" id="{161CD575-EF1D-2DC6-EB00-CD58889D1225}"/>
                  </a:ext>
                </a:extLst>
              </p:cNvPr>
              <p:cNvSpPr>
                <a:spLocks noChangeArrowheads="1"/>
              </p:cNvSpPr>
              <p:nvPr/>
            </p:nvSpPr>
            <p:spPr bwMode="auto">
              <a:xfrm>
                <a:off x="5897" y="7208"/>
                <a:ext cx="1971" cy="501"/>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just">
                  <a:spcBef>
                    <a:spcPts val="0"/>
                  </a:spcBef>
                  <a:spcAft>
                    <a:spcPts val="0"/>
                  </a:spcAft>
                </a:pPr>
                <a:r>
                  <a:rPr lang="en-GB" sz="900">
                    <a:effectLst/>
                    <a:latin typeface="Courier New" panose="02070309020205020404" pitchFamily="49"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a:effectLst/>
                    <a:latin typeface="Arial" panose="020B0604020202020204" pitchFamily="34"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a:effectLst/>
                    <a:latin typeface="Arial" panose="020B0604020202020204" pitchFamily="34"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p:txBody>
          </p:sp>
          <p:sp>
            <p:nvSpPr>
              <p:cNvPr id="24" name="Rectangle 23">
                <a:extLst>
                  <a:ext uri="{FF2B5EF4-FFF2-40B4-BE49-F238E27FC236}">
                    <a16:creationId xmlns:a16="http://schemas.microsoft.com/office/drawing/2014/main" id="{7A1B769F-1EA6-568C-DCE1-D6170FAB81EA}"/>
                  </a:ext>
                </a:extLst>
              </p:cNvPr>
              <p:cNvSpPr>
                <a:spLocks noChangeArrowheads="1"/>
              </p:cNvSpPr>
              <p:nvPr/>
            </p:nvSpPr>
            <p:spPr bwMode="auto">
              <a:xfrm>
                <a:off x="5811" y="7107"/>
                <a:ext cx="1971" cy="501"/>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just">
                  <a:spcBef>
                    <a:spcPts val="0"/>
                  </a:spcBef>
                  <a:spcAft>
                    <a:spcPts val="0"/>
                  </a:spcAft>
                </a:pPr>
                <a:r>
                  <a:rPr lang="en-GB" sz="900">
                    <a:effectLst/>
                    <a:latin typeface="Courier New" panose="02070309020205020404" pitchFamily="49"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a:effectLst/>
                    <a:latin typeface="Arial" panose="020B0604020202020204" pitchFamily="34"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a:effectLst/>
                    <a:latin typeface="Arial" panose="020B0604020202020204" pitchFamily="34"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p:txBody>
          </p:sp>
          <p:sp>
            <p:nvSpPr>
              <p:cNvPr id="25" name="Rectangle 24">
                <a:extLst>
                  <a:ext uri="{FF2B5EF4-FFF2-40B4-BE49-F238E27FC236}">
                    <a16:creationId xmlns:a16="http://schemas.microsoft.com/office/drawing/2014/main" id="{7EAA1266-70B3-D360-1E80-0CC612161D7A}"/>
                  </a:ext>
                </a:extLst>
              </p:cNvPr>
              <p:cNvSpPr>
                <a:spLocks noChangeArrowheads="1"/>
              </p:cNvSpPr>
              <p:nvPr/>
            </p:nvSpPr>
            <p:spPr bwMode="auto">
              <a:xfrm>
                <a:off x="5724" y="7021"/>
                <a:ext cx="1972" cy="501"/>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ctr">
                  <a:spcBef>
                    <a:spcPts val="0"/>
                  </a:spcBef>
                  <a:spcAft>
                    <a:spcPts val="0"/>
                  </a:spcAft>
                </a:pPr>
                <a:r>
                  <a:rPr lang="en-US" sz="900" dirty="0">
                    <a:effectLst/>
                    <a:latin typeface="Courier New" panose="02070309020205020404" pitchFamily="49" charset="0"/>
                    <a:ea typeface="SimSun" panose="02010600030101010101" pitchFamily="2" charset="-122"/>
                    <a:cs typeface="Times New Roman" panose="02020603050405020304" pitchFamily="18" charset="0"/>
                  </a:rPr>
                  <a:t> </a:t>
                </a:r>
                <a:r>
                  <a:rPr lang="en-GB" sz="900" dirty="0">
                    <a:effectLst/>
                    <a:latin typeface="Courier New" panose="02070309020205020404" pitchFamily="49" charset="0"/>
                    <a:ea typeface="SimSun" panose="02010600030101010101" pitchFamily="2" charset="-122"/>
                    <a:cs typeface="Times New Roman" panose="02020603050405020304" pitchFamily="18" charset="0"/>
                  </a:rPr>
                  <a:t>Acquisition modules</a:t>
                </a:r>
                <a:r>
                  <a:rPr lang="en-GB" sz="900" dirty="0">
                    <a:effectLst/>
                    <a:latin typeface="Arial" panose="020B0604020202020204" pitchFamily="34" charset="0"/>
                    <a:ea typeface="SimSun" panose="02010600030101010101" pitchFamily="2" charset="-122"/>
                    <a:cs typeface="Times New Roman" panose="02020603050405020304" pitchFamily="18" charset="0"/>
                  </a:rPr>
                  <a:t> </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p:txBody>
          </p:sp>
        </p:grpSp>
        <p:sp>
          <p:nvSpPr>
            <p:cNvPr id="10" name="Oval 9">
              <a:extLst>
                <a:ext uri="{FF2B5EF4-FFF2-40B4-BE49-F238E27FC236}">
                  <a16:creationId xmlns:a16="http://schemas.microsoft.com/office/drawing/2014/main" id="{3F981D92-0148-B83D-9EA3-9A8787FAA649}"/>
                </a:ext>
              </a:extLst>
            </p:cNvPr>
            <p:cNvSpPr>
              <a:spLocks noChangeArrowheads="1"/>
            </p:cNvSpPr>
            <p:nvPr/>
          </p:nvSpPr>
          <p:spPr bwMode="auto">
            <a:xfrm>
              <a:off x="2006600" y="2030095"/>
              <a:ext cx="1504950" cy="685165"/>
            </a:xfrm>
            <a:prstGeom prst="ellipse">
              <a:avLst/>
            </a:prstGeom>
            <a:gradFill rotWithShape="1">
              <a:gsLst>
                <a:gs pos="0">
                  <a:srgbClr val="CCECFF"/>
                </a:gs>
                <a:gs pos="100000">
                  <a:srgbClr val="CCECFF">
                    <a:gamma/>
                    <a:tint val="0"/>
                    <a:invGamma/>
                  </a:srgbClr>
                </a:gs>
              </a:gsLst>
              <a:lin ang="0" scaled="1"/>
            </a:gra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600"/>
                </a:spcAft>
              </a:pPr>
              <a:r>
                <a:rPr lang="en-GB" sz="1100">
                  <a:effectLst/>
                  <a:latin typeface="Arial" panose="020B0604020202020204" pitchFamily="34" charset="0"/>
                  <a:ea typeface="SimSun" panose="02010600030101010101" pitchFamily="2" charset="-122"/>
                  <a:cs typeface="Times New Roman" panose="02020603050405020304" pitchFamily="18" charset="0"/>
                </a:rPr>
                <a:t>Application logic</a:t>
              </a:r>
              <a:endParaRPr lang="en-US" sz="1100">
                <a:effectLst/>
                <a:latin typeface="Arial" panose="020B0604020202020204" pitchFamily="34" charset="0"/>
                <a:ea typeface="SimSun" panose="02010600030101010101" pitchFamily="2" charset="-122"/>
                <a:cs typeface="Times New Roman" panose="02020603050405020304" pitchFamily="18" charset="0"/>
              </a:endParaRPr>
            </a:p>
          </p:txBody>
        </p:sp>
        <p:cxnSp>
          <p:nvCxnSpPr>
            <p:cNvPr id="11" name="AutoShape 1755">
              <a:extLst>
                <a:ext uri="{FF2B5EF4-FFF2-40B4-BE49-F238E27FC236}">
                  <a16:creationId xmlns:a16="http://schemas.microsoft.com/office/drawing/2014/main" id="{9694B38D-6E8B-2489-3608-631F0CEFC4CC}"/>
                </a:ext>
              </a:extLst>
            </p:cNvPr>
            <p:cNvCxnSpPr>
              <a:cxnSpLocks noChangeShapeType="1"/>
              <a:stCxn id="10" idx="4"/>
              <a:endCxn id="22" idx="0"/>
            </p:cNvCxnSpPr>
            <p:nvPr/>
          </p:nvCxnSpPr>
          <p:spPr bwMode="auto">
            <a:xfrm flipH="1">
              <a:off x="1524000" y="2715260"/>
              <a:ext cx="1235075" cy="5365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 name="AutoShape 1756">
              <a:extLst>
                <a:ext uri="{FF2B5EF4-FFF2-40B4-BE49-F238E27FC236}">
                  <a16:creationId xmlns:a16="http://schemas.microsoft.com/office/drawing/2014/main" id="{D83991C1-F6E4-579F-4483-57C46581D248}"/>
                </a:ext>
              </a:extLst>
            </p:cNvPr>
            <p:cNvCxnSpPr>
              <a:cxnSpLocks noChangeShapeType="1"/>
              <a:stCxn id="10" idx="4"/>
              <a:endCxn id="25" idx="0"/>
            </p:cNvCxnSpPr>
            <p:nvPr/>
          </p:nvCxnSpPr>
          <p:spPr bwMode="auto">
            <a:xfrm>
              <a:off x="2759075" y="2715260"/>
              <a:ext cx="1226185" cy="52324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3" name="Rectangle 12">
              <a:extLst>
                <a:ext uri="{FF2B5EF4-FFF2-40B4-BE49-F238E27FC236}">
                  <a16:creationId xmlns:a16="http://schemas.microsoft.com/office/drawing/2014/main" id="{31A0ADF9-6C2E-49BC-DB89-BE7E3D7D3BE1}"/>
                </a:ext>
              </a:extLst>
            </p:cNvPr>
            <p:cNvSpPr>
              <a:spLocks noChangeArrowheads="1"/>
            </p:cNvSpPr>
            <p:nvPr/>
          </p:nvSpPr>
          <p:spPr bwMode="auto">
            <a:xfrm>
              <a:off x="577215" y="620395"/>
              <a:ext cx="1375410" cy="875665"/>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Actions</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(Request-reply, state transitions,</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setup &amp;</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configuration</a:t>
              </a:r>
              <a:r>
                <a:rPr lang="en-GB" sz="900" dirty="0">
                  <a:latin typeface="Courier New" panose="02070309020205020404" pitchFamily="49" charset="0"/>
                  <a:ea typeface="SimSun" panose="02010600030101010101" pitchFamily="2" charset="-122"/>
                  <a:cs typeface="Times New Roman" panose="02020603050405020304" pitchFamily="18" charset="0"/>
                </a:rPr>
                <a:t>)</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p:txBody>
        </p:sp>
        <p:sp>
          <p:nvSpPr>
            <p:cNvPr id="14" name="Rectangle 13">
              <a:extLst>
                <a:ext uri="{FF2B5EF4-FFF2-40B4-BE49-F238E27FC236}">
                  <a16:creationId xmlns:a16="http://schemas.microsoft.com/office/drawing/2014/main" id="{FE0BD211-C220-C093-41FD-0793BEC155A6}"/>
                </a:ext>
              </a:extLst>
            </p:cNvPr>
            <p:cNvSpPr>
              <a:spLocks noChangeArrowheads="1"/>
            </p:cNvSpPr>
            <p:nvPr/>
          </p:nvSpPr>
          <p:spPr bwMode="auto">
            <a:xfrm>
              <a:off x="3640455" y="1061720"/>
              <a:ext cx="1447800" cy="529590"/>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File handling</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(FITS data product</a:t>
              </a:r>
              <a:r>
                <a:rPr lang="en-GB" sz="900" dirty="0">
                  <a:latin typeface="Courier New" panose="02070309020205020404" pitchFamily="49" charset="0"/>
                  <a:ea typeface="SimSun" panose="02010600030101010101" pitchFamily="2" charset="-122"/>
                  <a:cs typeface="Times New Roman" panose="02020603050405020304" pitchFamily="18" charset="0"/>
                </a:rPr>
                <a:t>)</a:t>
              </a:r>
              <a:r>
                <a:rPr lang="en-GB" sz="900" dirty="0">
                  <a:effectLst/>
                  <a:latin typeface="Arial" panose="020B0604020202020204" pitchFamily="34" charset="0"/>
                  <a:ea typeface="SimSun" panose="02010600030101010101" pitchFamily="2" charset="-122"/>
                  <a:cs typeface="Times New Roman" panose="02020603050405020304" pitchFamily="18" charset="0"/>
                </a:rPr>
                <a:t> </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p:txBody>
        </p:sp>
        <p:cxnSp>
          <p:nvCxnSpPr>
            <p:cNvPr id="15" name="AutoShape 1759">
              <a:extLst>
                <a:ext uri="{FF2B5EF4-FFF2-40B4-BE49-F238E27FC236}">
                  <a16:creationId xmlns:a16="http://schemas.microsoft.com/office/drawing/2014/main" id="{2CA124C1-6FCE-CAAD-AF86-267B31A8C458}"/>
                </a:ext>
              </a:extLst>
            </p:cNvPr>
            <p:cNvCxnSpPr>
              <a:cxnSpLocks noChangeShapeType="1"/>
              <a:stCxn id="10" idx="0"/>
              <a:endCxn id="13" idx="2"/>
            </p:cNvCxnSpPr>
            <p:nvPr/>
          </p:nvCxnSpPr>
          <p:spPr bwMode="auto">
            <a:xfrm flipH="1" flipV="1">
              <a:off x="1264920" y="1496060"/>
              <a:ext cx="1494155" cy="53403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6" name="AutoShape 1760">
              <a:extLst>
                <a:ext uri="{FF2B5EF4-FFF2-40B4-BE49-F238E27FC236}">
                  <a16:creationId xmlns:a16="http://schemas.microsoft.com/office/drawing/2014/main" id="{DB170949-95FA-4403-36CA-3DCB91B03E5C}"/>
                </a:ext>
              </a:extLst>
            </p:cNvPr>
            <p:cNvCxnSpPr>
              <a:cxnSpLocks noChangeShapeType="1"/>
              <a:stCxn id="10" idx="0"/>
              <a:endCxn id="14" idx="2"/>
            </p:cNvCxnSpPr>
            <p:nvPr/>
          </p:nvCxnSpPr>
          <p:spPr bwMode="auto">
            <a:xfrm flipV="1">
              <a:off x="2759075" y="1591310"/>
              <a:ext cx="1605280" cy="43878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7" name="Rectangle 16">
              <a:extLst>
                <a:ext uri="{FF2B5EF4-FFF2-40B4-BE49-F238E27FC236}">
                  <a16:creationId xmlns:a16="http://schemas.microsoft.com/office/drawing/2014/main" id="{1D063F2D-21C6-4F74-375F-FEC48394FC58}"/>
                </a:ext>
              </a:extLst>
            </p:cNvPr>
            <p:cNvSpPr>
              <a:spLocks noChangeArrowheads="1"/>
            </p:cNvSpPr>
            <p:nvPr/>
          </p:nvSpPr>
          <p:spPr bwMode="auto">
            <a:xfrm>
              <a:off x="2217420" y="833120"/>
              <a:ext cx="1070610" cy="358140"/>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Error handling</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and recovery</a:t>
              </a:r>
              <a:r>
                <a:rPr lang="en-GB" sz="900" dirty="0">
                  <a:effectLst/>
                  <a:latin typeface="Arial" panose="020B0604020202020204" pitchFamily="34" charset="0"/>
                  <a:ea typeface="SimSun" panose="02010600030101010101" pitchFamily="2" charset="-122"/>
                  <a:cs typeface="Times New Roman" panose="02020603050405020304" pitchFamily="18" charset="0"/>
                </a:rPr>
                <a:t> </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p:txBody>
        </p:sp>
        <p:cxnSp>
          <p:nvCxnSpPr>
            <p:cNvPr id="18" name="AutoShape 1762">
              <a:extLst>
                <a:ext uri="{FF2B5EF4-FFF2-40B4-BE49-F238E27FC236}">
                  <a16:creationId xmlns:a16="http://schemas.microsoft.com/office/drawing/2014/main" id="{ED69A075-BDA3-ECAC-8782-2E420797F7B0}"/>
                </a:ext>
              </a:extLst>
            </p:cNvPr>
            <p:cNvCxnSpPr>
              <a:cxnSpLocks noChangeShapeType="1"/>
              <a:stCxn id="10" idx="0"/>
              <a:endCxn id="17" idx="2"/>
            </p:cNvCxnSpPr>
            <p:nvPr/>
          </p:nvCxnSpPr>
          <p:spPr bwMode="auto">
            <a:xfrm flipH="1" flipV="1">
              <a:off x="2752725" y="1191260"/>
              <a:ext cx="6350" cy="83883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nvGrpSpPr>
            <p:cNvPr id="19" name="Group 18">
              <a:extLst>
                <a:ext uri="{FF2B5EF4-FFF2-40B4-BE49-F238E27FC236}">
                  <a16:creationId xmlns:a16="http://schemas.microsoft.com/office/drawing/2014/main" id="{A8813DDF-07C8-D5F3-F6CC-DEDB9E539567}"/>
                </a:ext>
              </a:extLst>
            </p:cNvPr>
            <p:cNvGrpSpPr>
              <a:grpSpLocks/>
            </p:cNvGrpSpPr>
            <p:nvPr/>
          </p:nvGrpSpPr>
          <p:grpSpPr bwMode="auto">
            <a:xfrm>
              <a:off x="715645" y="3251834"/>
              <a:ext cx="1750060" cy="518160"/>
              <a:chOff x="3291" y="9136"/>
              <a:chExt cx="2258" cy="670"/>
            </a:xfrm>
          </p:grpSpPr>
          <p:sp>
            <p:nvSpPr>
              <p:cNvPr id="20" name="Rectangle 19">
                <a:extLst>
                  <a:ext uri="{FF2B5EF4-FFF2-40B4-BE49-F238E27FC236}">
                    <a16:creationId xmlns:a16="http://schemas.microsoft.com/office/drawing/2014/main" id="{B1CC386E-F9D7-0457-6239-52661D3A6A87}"/>
                  </a:ext>
                </a:extLst>
              </p:cNvPr>
              <p:cNvSpPr>
                <a:spLocks noChangeArrowheads="1"/>
              </p:cNvSpPr>
              <p:nvPr/>
            </p:nvSpPr>
            <p:spPr bwMode="auto">
              <a:xfrm>
                <a:off x="3463" y="9297"/>
                <a:ext cx="2086" cy="509"/>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just">
                  <a:spcBef>
                    <a:spcPts val="0"/>
                  </a:spcBef>
                  <a:spcAft>
                    <a:spcPts val="0"/>
                  </a:spcAft>
                </a:pPr>
                <a:r>
                  <a:rPr lang="en-GB" sz="900">
                    <a:effectLst/>
                    <a:latin typeface="Courier New" panose="02070309020205020404" pitchFamily="49"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a:effectLst/>
                    <a:latin typeface="Arial" panose="020B0604020202020204" pitchFamily="34"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a:effectLst/>
                    <a:latin typeface="Arial" panose="020B0604020202020204" pitchFamily="34"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p:txBody>
          </p:sp>
          <p:sp>
            <p:nvSpPr>
              <p:cNvPr id="21" name="Rectangle 20">
                <a:extLst>
                  <a:ext uri="{FF2B5EF4-FFF2-40B4-BE49-F238E27FC236}">
                    <a16:creationId xmlns:a16="http://schemas.microsoft.com/office/drawing/2014/main" id="{1D17C8EA-49D4-ED5B-5885-70AE88AA4A72}"/>
                  </a:ext>
                </a:extLst>
              </p:cNvPr>
              <p:cNvSpPr>
                <a:spLocks noChangeArrowheads="1"/>
              </p:cNvSpPr>
              <p:nvPr/>
            </p:nvSpPr>
            <p:spPr bwMode="auto">
              <a:xfrm>
                <a:off x="3377" y="9222"/>
                <a:ext cx="2086" cy="510"/>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just">
                  <a:spcBef>
                    <a:spcPts val="0"/>
                  </a:spcBef>
                  <a:spcAft>
                    <a:spcPts val="0"/>
                  </a:spcAft>
                </a:pPr>
                <a:r>
                  <a:rPr lang="en-GB" sz="900">
                    <a:effectLst/>
                    <a:latin typeface="Courier New" panose="02070309020205020404" pitchFamily="49"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a:effectLst/>
                    <a:latin typeface="Arial" panose="020B0604020202020204" pitchFamily="34"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a:p>
                <a:pPr marL="0" marR="0" algn="just">
                  <a:spcBef>
                    <a:spcPts val="0"/>
                  </a:spcBef>
                  <a:spcAft>
                    <a:spcPts val="0"/>
                  </a:spcAft>
                </a:pPr>
                <a:r>
                  <a:rPr lang="en-GB" sz="900">
                    <a:effectLst/>
                    <a:latin typeface="Arial" panose="020B0604020202020204" pitchFamily="34" charset="0"/>
                    <a:ea typeface="SimSun" panose="02010600030101010101" pitchFamily="2" charset="-122"/>
                    <a:cs typeface="Times New Roman" panose="02020603050405020304" pitchFamily="18" charset="0"/>
                  </a:rPr>
                  <a:t> </a:t>
                </a:r>
                <a:endParaRPr lang="en-US" sz="1100">
                  <a:effectLst/>
                  <a:latin typeface="Arial" panose="020B0604020202020204" pitchFamily="34" charset="0"/>
                  <a:ea typeface="SimSun" panose="02010600030101010101" pitchFamily="2" charset="-122"/>
                  <a:cs typeface="Times New Roman" panose="02020603050405020304" pitchFamily="18" charset="0"/>
                </a:endParaRPr>
              </a:p>
            </p:txBody>
          </p:sp>
          <p:sp>
            <p:nvSpPr>
              <p:cNvPr id="22" name="Rectangle 21">
                <a:extLst>
                  <a:ext uri="{FF2B5EF4-FFF2-40B4-BE49-F238E27FC236}">
                    <a16:creationId xmlns:a16="http://schemas.microsoft.com/office/drawing/2014/main" id="{5C0621AC-1201-FEE9-04B9-D1B5A21928B2}"/>
                  </a:ext>
                </a:extLst>
              </p:cNvPr>
              <p:cNvSpPr>
                <a:spLocks noChangeArrowheads="1"/>
              </p:cNvSpPr>
              <p:nvPr/>
            </p:nvSpPr>
            <p:spPr bwMode="auto">
              <a:xfrm>
                <a:off x="3291" y="9136"/>
                <a:ext cx="2086" cy="510"/>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ctr">
                  <a:spcBef>
                    <a:spcPts val="0"/>
                  </a:spcBef>
                  <a:spcAft>
                    <a:spcPts val="0"/>
                  </a:spcAft>
                </a:pPr>
                <a:r>
                  <a:rPr lang="en-GB" sz="900" dirty="0">
                    <a:effectLst/>
                    <a:latin typeface="Courier New" panose="02070309020205020404" pitchFamily="49" charset="0"/>
                    <a:ea typeface="SimSun" panose="02010600030101010101" pitchFamily="2" charset="-122"/>
                    <a:cs typeface="Times New Roman" panose="02020603050405020304" pitchFamily="18" charset="0"/>
                  </a:rPr>
                  <a:t>Control modules</a:t>
                </a:r>
                <a:r>
                  <a:rPr lang="en-GB" sz="900" dirty="0">
                    <a:effectLst/>
                    <a:latin typeface="Arial" panose="020B0604020202020204" pitchFamily="34" charset="0"/>
                    <a:ea typeface="SimSun" panose="02010600030101010101" pitchFamily="2" charset="-122"/>
                    <a:cs typeface="Times New Roman" panose="02020603050405020304" pitchFamily="18" charset="0"/>
                  </a:rPr>
                  <a:t> </a:t>
                </a:r>
                <a:endParaRPr lang="en-US" sz="1100" dirty="0">
                  <a:effectLst/>
                  <a:latin typeface="Arial" panose="020B0604020202020204" pitchFamily="34" charset="0"/>
                  <a:ea typeface="SimSun" panose="02010600030101010101" pitchFamily="2" charset="-122"/>
                  <a:cs typeface="Times New Roman" panose="02020603050405020304" pitchFamily="18" charset="0"/>
                </a:endParaRPr>
              </a:p>
            </p:txBody>
          </p:sp>
        </p:grpSp>
      </p:grpSp>
      <p:sp>
        <p:nvSpPr>
          <p:cNvPr id="26" name="Textplatzhalter 2">
            <a:extLst>
              <a:ext uri="{FF2B5EF4-FFF2-40B4-BE49-F238E27FC236}">
                <a16:creationId xmlns:a16="http://schemas.microsoft.com/office/drawing/2014/main" id="{65524498-E1A3-D977-5407-382CBCFE7474}"/>
              </a:ext>
            </a:extLst>
          </p:cNvPr>
          <p:cNvSpPr txBox="1">
            <a:spLocks/>
          </p:cNvSpPr>
          <p:nvPr/>
        </p:nvSpPr>
        <p:spPr>
          <a:xfrm>
            <a:off x="956627" y="5809130"/>
            <a:ext cx="10317164" cy="511600"/>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marL="0" lvl="1" indent="0">
              <a:buClr>
                <a:srgbClr val="0077BE"/>
              </a:buClr>
              <a:buFont typeface="Arial" panose="020B0604020202020204" pitchFamily="34" charset="0"/>
              <a:buNone/>
              <a:defRPr/>
            </a:pPr>
            <a:r>
              <a:rPr kumimoji="0" lang="en-US" b="1" i="0" u="sng"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Note:</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a:t>
            </a: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he core can be used as control-subsystem without performing data acquisitions</a:t>
            </a:r>
            <a:endParaRPr lang="en-US" dirty="0">
              <a:solidFill>
                <a:srgbClr val="000000"/>
              </a:solidFill>
              <a:latin typeface="Arial" panose="020B0604020202020204" pitchFamily="34" charset="0"/>
              <a:ea typeface="Arial" panose="020B0604020202020204" pitchFamily="34" charset="0"/>
              <a:cs typeface="Arial" panose="020B0604020202020204" pitchFamily="34" charset="0"/>
            </a:endParaRPr>
          </a:p>
          <a:p>
            <a:pPr lvl="1"/>
            <a:endParaRPr lang="en-US"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0605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Control Modules</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0" marR="0" lvl="1" indent="0" algn="l" defTabSz="914400" rtl="0" eaLnBrk="1" fontAlgn="auto" latinLnBrk="0" hangingPunct="1">
              <a:lnSpc>
                <a:spcPct val="120000"/>
              </a:lnSpc>
              <a:spcBef>
                <a:spcPts val="1200"/>
              </a:spcBef>
              <a:spcAft>
                <a:spcPts val="0"/>
              </a:spcAft>
              <a:buClr>
                <a:srgbClr val="0077BE"/>
              </a:buClr>
              <a:buSzTx/>
              <a:buNone/>
              <a:tabLst/>
              <a:defRPr/>
            </a:pPr>
            <a:r>
              <a:rPr lang="en-GB" sz="1800" dirty="0">
                <a:effectLst/>
                <a:latin typeface="Arial" panose="020B0604020202020204" pitchFamily="34" charset="0"/>
                <a:ea typeface="Arial" panose="020B0604020202020204" pitchFamily="34" charset="0"/>
                <a:cs typeface="Arial" panose="020B0604020202020204" pitchFamily="34" charset="0"/>
              </a:rPr>
              <a:t>The control modules bundle controller functions to logical units: </a:t>
            </a:r>
          </a:p>
          <a:p>
            <a:pPr marL="0" marR="0" lvl="1" indent="0" algn="ctr" defTabSz="914400" rtl="0" eaLnBrk="1" fontAlgn="auto" latinLnBrk="0" hangingPunct="1">
              <a:lnSpc>
                <a:spcPct val="120000"/>
              </a:lnSpc>
              <a:spcBef>
                <a:spcPts val="600"/>
              </a:spcBef>
              <a:spcAft>
                <a:spcPts val="600"/>
              </a:spcAft>
              <a:buClr>
                <a:srgbClr val="0077BE"/>
              </a:buClr>
              <a:buSzTx/>
              <a:buNone/>
              <a:tabLst/>
              <a:defRPr/>
            </a:pPr>
            <a:r>
              <a:rPr lang="en-GB" sz="1800" dirty="0">
                <a:solidFill>
                  <a:srgbClr val="C00000"/>
                </a:solidFill>
                <a:effectLst/>
                <a:latin typeface="Arial" panose="020B0604020202020204" pitchFamily="34" charset="0"/>
                <a:ea typeface="Arial" panose="020B0604020202020204" pitchFamily="34" charset="0"/>
                <a:cs typeface="Arial" panose="020B0604020202020204" pitchFamily="34" charset="0"/>
              </a:rPr>
              <a:t>"Controller 3, Board 5, Sequencer” → “sequencer[4]”</a:t>
            </a:r>
            <a:endParaRPr lang="en-US" sz="1800" dirty="0">
              <a:solidFill>
                <a:srgbClr val="C00000"/>
              </a:solidFill>
              <a:effectLst/>
              <a:latin typeface="Arial" panose="020B0604020202020204" pitchFamily="34" charset="0"/>
              <a:ea typeface="Arial" panose="020B0604020202020204" pitchFamily="34" charset="0"/>
              <a:cs typeface="Arial" panose="020B0604020202020204" pitchFamily="34" charset="0"/>
            </a:endParaRPr>
          </a:p>
          <a:p>
            <a:pPr lvl="1">
              <a:spcBef>
                <a:spcPts val="600"/>
              </a:spcBef>
            </a:pPr>
            <a:r>
              <a:rPr lang="en-GB" dirty="0">
                <a:effectLst/>
                <a:latin typeface="Arial" panose="020B0604020202020204" pitchFamily="34" charset="0"/>
                <a:ea typeface="Times New Roman" panose="02020603050405020304" pitchFamily="18" charset="0"/>
                <a:cs typeface="Times New Roman" panose="02020603050405020304" pitchFamily="18" charset="0"/>
              </a:rPr>
              <a:t>Voltage setting and telemetry (bias modules for NGC version I, AO-CAM, ALICE, LISA, NGCII-C20B20, NGCII-C24, NGCII-B24, …)</a:t>
            </a:r>
          </a:p>
          <a:p>
            <a:pPr lvl="1">
              <a:spcBef>
                <a:spcPts val="600"/>
              </a:spcBef>
            </a:pPr>
            <a:r>
              <a:rPr lang="en-GB" dirty="0">
                <a:latin typeface="Arial" panose="020B0604020202020204" pitchFamily="34" charset="0"/>
                <a:ea typeface="Times New Roman" panose="02020603050405020304" pitchFamily="18" charset="0"/>
                <a:cs typeface="Times New Roman" panose="02020603050405020304" pitchFamily="18" charset="0"/>
              </a:rPr>
              <a:t>Clock patterns and timing programs (“sequencer programs”)</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a:p>
            <a:pPr lvl="1">
              <a:spcBef>
                <a:spcPts val="600"/>
              </a:spcBef>
            </a:pPr>
            <a:r>
              <a:rPr lang="en-GB" dirty="0">
                <a:latin typeface="Arial" panose="020B0604020202020204" pitchFamily="34" charset="0"/>
                <a:ea typeface="Times New Roman" panose="02020603050405020304" pitchFamily="18" charset="0"/>
                <a:cs typeface="Times New Roman" panose="02020603050405020304" pitchFamily="18" charset="0"/>
              </a:rPr>
              <a:t>Sequencer</a:t>
            </a:r>
            <a:r>
              <a:rPr lang="en-GB" dirty="0">
                <a:effectLst/>
                <a:latin typeface="Arial" panose="020B0604020202020204" pitchFamily="34" charset="0"/>
                <a:ea typeface="Times New Roman" panose="02020603050405020304" pitchFamily="18" charset="0"/>
                <a:cs typeface="Times New Roman" panose="02020603050405020304" pitchFamily="18" charset="0"/>
              </a:rPr>
              <a:t> control (“start”, “stop”, “stop at defined break-point”, …) and status monitoring</a:t>
            </a:r>
          </a:p>
          <a:p>
            <a:pPr lvl="1">
              <a:spcBef>
                <a:spcPts val="600"/>
              </a:spcBef>
            </a:pPr>
            <a:r>
              <a:rPr lang="en-GB" dirty="0">
                <a:latin typeface="Arial" panose="020B0604020202020204" pitchFamily="34" charset="0"/>
                <a:ea typeface="Times New Roman" panose="02020603050405020304" pitchFamily="18" charset="0"/>
                <a:cs typeface="Times New Roman" panose="02020603050405020304" pitchFamily="18" charset="0"/>
              </a:rPr>
              <a:t>Synchronization (PTP TSU, trigger generation and time stamping unit)</a:t>
            </a:r>
          </a:p>
          <a:p>
            <a:pPr lvl="1">
              <a:spcBef>
                <a:spcPts val="600"/>
              </a:spcBef>
            </a:pPr>
            <a:r>
              <a:rPr lang="en-GB" dirty="0">
                <a:latin typeface="Arial" panose="020B0604020202020204" pitchFamily="34" charset="0"/>
                <a:ea typeface="Times New Roman" panose="02020603050405020304" pitchFamily="18" charset="0"/>
                <a:cs typeface="Times New Roman" panose="02020603050405020304" pitchFamily="18" charset="0"/>
              </a:rPr>
              <a:t>ADC setup – bandwidth, offset, filter, … (NGCII AQ22 and AQ8)</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a:p>
            <a:pPr lvl="1">
              <a:spcBef>
                <a:spcPts val="600"/>
              </a:spcBef>
            </a:pPr>
            <a:r>
              <a:rPr lang="en-GB" dirty="0">
                <a:latin typeface="Arial" panose="020B0604020202020204" pitchFamily="34" charset="0"/>
                <a:ea typeface="Times New Roman" panose="02020603050405020304" pitchFamily="18" charset="0"/>
                <a:cs typeface="Times New Roman" panose="02020603050405020304" pitchFamily="18" charset="0"/>
              </a:rPr>
              <a:t>Shutter and preamplifier control (for optical applications)</a:t>
            </a:r>
          </a:p>
          <a:p>
            <a:pPr lvl="1">
              <a:spcBef>
                <a:spcPts val="600"/>
              </a:spcBef>
            </a:pPr>
            <a:r>
              <a:rPr lang="en-GB" dirty="0">
                <a:effectLst/>
                <a:latin typeface="Arial" panose="020B0604020202020204" pitchFamily="34" charset="0"/>
                <a:ea typeface="Times New Roman" panose="02020603050405020304" pitchFamily="18" charset="0"/>
                <a:cs typeface="Times New Roman" panose="02020603050405020304" pitchFamily="18" charset="0"/>
              </a:rPr>
              <a:t>WFS functions:</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a:p>
            <a:pPr lvl="2">
              <a:spcBef>
                <a:spcPts val="600"/>
              </a:spcBef>
            </a:pPr>
            <a:r>
              <a:rPr lang="en-GB" dirty="0">
                <a:latin typeface="Arial" panose="020B0604020202020204" pitchFamily="34" charset="0"/>
                <a:ea typeface="Times New Roman" panose="02020603050405020304" pitchFamily="18" charset="0"/>
                <a:cs typeface="Times New Roman" panose="02020603050405020304" pitchFamily="18" charset="0"/>
              </a:rPr>
              <a:t>ALICE: Delays, Over-Illumination Protection, Gain Setting &amp; Gain Calibration </a:t>
            </a:r>
          </a:p>
          <a:p>
            <a:pPr lvl="2">
              <a:spcBef>
                <a:spcPts val="600"/>
              </a:spcBef>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LISA: Gainmap, Row-Groups</a:t>
            </a:r>
          </a:p>
          <a:p>
            <a:pPr marL="0" marR="0" lvl="0" indent="0" algn="l" defTabSz="914400" rtl="0" eaLnBrk="1" fontAlgn="auto" latinLnBrk="0" hangingPunct="1">
              <a:lnSpc>
                <a:spcPct val="120000"/>
              </a:lnSpc>
              <a:spcBef>
                <a:spcPts val="1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921921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Usage</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048870"/>
            <a:ext cx="10317164" cy="2087619"/>
          </a:xfrm>
        </p:spPr>
        <p:txBody>
          <a:bodyPr/>
          <a:lstStyle/>
          <a:p>
            <a:pPr lvl="1">
              <a:spcBef>
                <a:spcPts val="0"/>
              </a:spcBef>
            </a:pPr>
            <a:r>
              <a:rPr lang="en-US" dirty="0">
                <a:latin typeface="Arial" panose="020B0604020202020204" pitchFamily="34" charset="0"/>
                <a:ea typeface="Arial" panose="020B0604020202020204" pitchFamily="34" charset="0"/>
                <a:cs typeface="Arial" panose="020B0604020202020204" pitchFamily="34" charset="0"/>
              </a:rPr>
              <a:t>One core can maintain multiple NGC/NGCII controllers (e.g., for MICADO:  1 core → 9 controllers)  </a:t>
            </a:r>
          </a:p>
          <a:p>
            <a:pPr lvl="1">
              <a:spcBef>
                <a:spcPts val="0"/>
              </a:spcBef>
            </a:pPr>
            <a:r>
              <a:rPr lang="en-US" dirty="0">
                <a:latin typeface="Arial" panose="020B0604020202020204" pitchFamily="34" charset="0"/>
                <a:ea typeface="Arial" panose="020B0604020202020204" pitchFamily="34" charset="0"/>
                <a:cs typeface="Arial" panose="020B0604020202020204" pitchFamily="34" charset="0"/>
              </a:rPr>
              <a:t>The core can be deployed as a process or as a thread.</a:t>
            </a:r>
            <a:endParaRPr lang="en-US" dirty="0">
              <a:latin typeface="Arial" panose="020B0604020202020204" pitchFamily="34" charset="0"/>
              <a:ea typeface="Times New Roman" panose="02020603050405020304" pitchFamily="18" charset="0"/>
              <a:cs typeface="Times New Roman" panose="02020603050405020304" pitchFamily="18" charset="0"/>
            </a:endParaRPr>
          </a:p>
          <a:p>
            <a:pPr lvl="1">
              <a:spcBef>
                <a:spcPts val="0"/>
              </a:spcBef>
            </a:pPr>
            <a:r>
              <a:rPr lang="en-US" dirty="0">
                <a:latin typeface="Arial" panose="020B0604020202020204" pitchFamily="34" charset="0"/>
                <a:ea typeface="Times New Roman" panose="02020603050405020304" pitchFamily="18" charset="0"/>
                <a:cs typeface="Times New Roman" panose="02020603050405020304" pitchFamily="18" charset="0"/>
              </a:rPr>
              <a:t>Deployment as a thread allows direct access to the core controller functions and to the core data acquisition. This implies one core per DCS instance. Use case: NGCII IR- and WFS-applications. </a:t>
            </a:r>
          </a:p>
          <a:p>
            <a:pPr lvl="1">
              <a:spcBef>
                <a:spcPts val="0"/>
              </a:spcBef>
            </a:pPr>
            <a:r>
              <a:rPr lang="en-US" dirty="0">
                <a:latin typeface="Arial" panose="020B0604020202020204" pitchFamily="34" charset="0"/>
                <a:ea typeface="Times New Roman" panose="02020603050405020304" pitchFamily="18" charset="0"/>
                <a:cs typeface="Times New Roman" panose="02020603050405020304" pitchFamily="18" charset="0"/>
              </a:rPr>
              <a:t>Deployment </a:t>
            </a:r>
            <a:r>
              <a:rPr lang="en-US">
                <a:latin typeface="Arial" panose="020B0604020202020204" pitchFamily="34" charset="0"/>
                <a:ea typeface="Times New Roman" panose="02020603050405020304" pitchFamily="18" charset="0"/>
                <a:cs typeface="Times New Roman" panose="02020603050405020304" pitchFamily="18" charset="0"/>
              </a:rPr>
              <a:t>as a process </a:t>
            </a:r>
            <a:r>
              <a:rPr lang="en-US" dirty="0">
                <a:latin typeface="Arial" panose="020B0604020202020204" pitchFamily="34" charset="0"/>
                <a:ea typeface="Times New Roman" panose="02020603050405020304" pitchFamily="18" charset="0"/>
                <a:cs typeface="Times New Roman" panose="02020603050405020304" pitchFamily="18" charset="0"/>
              </a:rPr>
              <a:t>allows multiple DCS instances to share one core (</a:t>
            </a:r>
            <a:r>
              <a:rPr lang="en-US" i="1" dirty="0">
                <a:latin typeface="Arial" panose="020B0604020202020204" pitchFamily="34" charset="0"/>
                <a:ea typeface="Times New Roman" panose="02020603050405020304" pitchFamily="18" charset="0"/>
                <a:cs typeface="Times New Roman" panose="02020603050405020304" pitchFamily="18" charset="0"/>
              </a:rPr>
              <a:t>dcf-core</a:t>
            </a:r>
            <a:r>
              <a:rPr lang="en-US" dirty="0">
                <a:latin typeface="Arial" panose="020B0604020202020204" pitchFamily="34" charset="0"/>
                <a:ea typeface="Times New Roman" panose="02020603050405020304" pitchFamily="18" charset="0"/>
                <a:cs typeface="Times New Roman" panose="02020603050405020304" pitchFamily="18" charset="0"/>
              </a:rPr>
              <a:t> process) to access the controllers. Use case: NGCII optical applications.</a:t>
            </a:r>
          </a:p>
          <a:p>
            <a:pPr marL="0" marR="0" lvl="0" indent="0" algn="l" defTabSz="914400" rtl="0" eaLnBrk="1" fontAlgn="auto" latinLnBrk="0" hangingPunct="1">
              <a:lnSpc>
                <a:spcPct val="120000"/>
              </a:lnSpc>
              <a:spcBef>
                <a:spcPts val="1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endParaRPr>
          </a:p>
          <a:p>
            <a:pPr marL="0" lvl="1" indent="0">
              <a:buNone/>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
        <p:nvSpPr>
          <p:cNvPr id="26" name="AutoShape 326">
            <a:extLst>
              <a:ext uri="{FF2B5EF4-FFF2-40B4-BE49-F238E27FC236}">
                <a16:creationId xmlns:a16="http://schemas.microsoft.com/office/drawing/2014/main" id="{23101CFF-9B83-C45E-9747-632BD2DC41E9}"/>
              </a:ext>
            </a:extLst>
          </p:cNvPr>
          <p:cNvSpPr>
            <a:spLocks noChangeArrowheads="1"/>
          </p:cNvSpPr>
          <p:nvPr/>
        </p:nvSpPr>
        <p:spPr bwMode="auto">
          <a:xfrm>
            <a:off x="1896252" y="3288587"/>
            <a:ext cx="1201069" cy="1050185"/>
          </a:xfrm>
          <a:prstGeom prst="roundRect">
            <a:avLst>
              <a:gd name="adj" fmla="val 16667"/>
            </a:avLst>
          </a:prstGeom>
          <a:solidFill>
            <a:srgbClr val="FFFFCC"/>
          </a:solidFill>
          <a:ln w="9525">
            <a:solidFill>
              <a:srgbClr val="000000"/>
            </a:solidFill>
            <a:round/>
            <a:headEnd/>
            <a:tailEnd/>
          </a:ln>
        </p:spPr>
        <p:txBody>
          <a:bodyPr rot="0" vert="horz" wrap="square" lIns="0" tIns="0" rIns="0" bIns="0" anchor="t"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NGCII IR/WFS</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Application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27" name="AutoShape 326">
            <a:extLst>
              <a:ext uri="{FF2B5EF4-FFF2-40B4-BE49-F238E27FC236}">
                <a16:creationId xmlns:a16="http://schemas.microsoft.com/office/drawing/2014/main" id="{16FCE306-56D9-0C1B-3471-CAC5F9AFBC63}"/>
              </a:ext>
            </a:extLst>
          </p:cNvPr>
          <p:cNvSpPr>
            <a:spLocks noChangeArrowheads="1"/>
          </p:cNvSpPr>
          <p:nvPr/>
        </p:nvSpPr>
        <p:spPr bwMode="auto">
          <a:xfrm>
            <a:off x="2177023" y="3772788"/>
            <a:ext cx="639525" cy="438361"/>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latin typeface="Arial" panose="020B0604020202020204" pitchFamily="34" charset="0"/>
                <a:ea typeface="Arial" panose="020B0604020202020204" pitchFamily="34" charset="0"/>
                <a:cs typeface="Arial" panose="020B0604020202020204" pitchFamily="34" charset="0"/>
              </a:rPr>
              <a:t>Core </a:t>
            </a:r>
          </a:p>
          <a:p>
            <a:pPr marL="0" marR="0" algn="ctr">
              <a:spcBef>
                <a:spcPts val="0"/>
              </a:spcBef>
              <a:spcAft>
                <a:spcPts val="0"/>
              </a:spcAft>
            </a:pPr>
            <a:r>
              <a:rPr lang="en-GB" sz="1100" dirty="0">
                <a:latin typeface="Arial" panose="020B0604020202020204" pitchFamily="34" charset="0"/>
                <a:ea typeface="Arial" panose="020B0604020202020204" pitchFamily="34" charset="0"/>
                <a:cs typeface="Arial" panose="020B0604020202020204" pitchFamily="34" charset="0"/>
              </a:rPr>
              <a:t>Thread</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28" name="AutoShape 326">
            <a:extLst>
              <a:ext uri="{FF2B5EF4-FFF2-40B4-BE49-F238E27FC236}">
                <a16:creationId xmlns:a16="http://schemas.microsoft.com/office/drawing/2014/main" id="{B64F587F-C821-7E61-5B52-51C57950D245}"/>
              </a:ext>
            </a:extLst>
          </p:cNvPr>
          <p:cNvSpPr>
            <a:spLocks noChangeArrowheads="1"/>
          </p:cNvSpPr>
          <p:nvPr/>
        </p:nvSpPr>
        <p:spPr bwMode="auto">
          <a:xfrm>
            <a:off x="1304803" y="5393176"/>
            <a:ext cx="905740" cy="513776"/>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NGCII</a:t>
            </a:r>
            <a:endParaRPr lang="en-US" sz="110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a:effectLst/>
                <a:latin typeface="Arial" panose="020B0604020202020204" pitchFamily="34" charset="0"/>
                <a:ea typeface="Arial" panose="020B0604020202020204" pitchFamily="34" charset="0"/>
                <a:cs typeface="Arial" panose="020B0604020202020204" pitchFamily="34" charset="0"/>
              </a:rPr>
              <a:t> Controller</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29" name="AutoShape 326">
            <a:extLst>
              <a:ext uri="{FF2B5EF4-FFF2-40B4-BE49-F238E27FC236}">
                <a16:creationId xmlns:a16="http://schemas.microsoft.com/office/drawing/2014/main" id="{3EA62B06-F1EB-3912-AC88-40EF3A8CA5B6}"/>
              </a:ext>
            </a:extLst>
          </p:cNvPr>
          <p:cNvSpPr>
            <a:spLocks noChangeArrowheads="1"/>
          </p:cNvSpPr>
          <p:nvPr/>
        </p:nvSpPr>
        <p:spPr bwMode="auto">
          <a:xfrm>
            <a:off x="2768497" y="5382959"/>
            <a:ext cx="946728" cy="513777"/>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NGCII</a:t>
            </a:r>
            <a:endParaRPr lang="en-US" sz="110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a:effectLst/>
                <a:latin typeface="Arial" panose="020B0604020202020204" pitchFamily="34" charset="0"/>
                <a:ea typeface="Arial" panose="020B0604020202020204" pitchFamily="34" charset="0"/>
                <a:cs typeface="Arial" panose="020B0604020202020204" pitchFamily="34" charset="0"/>
              </a:rPr>
              <a:t> Controller</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33" name="Straight Connector 32">
            <a:extLst>
              <a:ext uri="{FF2B5EF4-FFF2-40B4-BE49-F238E27FC236}">
                <a16:creationId xmlns:a16="http://schemas.microsoft.com/office/drawing/2014/main" id="{1C0FA4D5-06C0-B40B-BFE2-557F9C82ED04}"/>
              </a:ext>
            </a:extLst>
          </p:cNvPr>
          <p:cNvCxnSpPr>
            <a:cxnSpLocks/>
            <a:stCxn id="27" idx="2"/>
            <a:endCxn id="28" idx="0"/>
          </p:cNvCxnSpPr>
          <p:nvPr/>
        </p:nvCxnSpPr>
        <p:spPr>
          <a:xfrm flipH="1">
            <a:off x="1757673" y="4211149"/>
            <a:ext cx="739113" cy="1182027"/>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B90D2C-4B01-AD0D-F21C-09411525D70C}"/>
              </a:ext>
            </a:extLst>
          </p:cNvPr>
          <p:cNvCxnSpPr>
            <a:cxnSpLocks/>
            <a:stCxn id="27" idx="2"/>
            <a:endCxn id="29" idx="0"/>
          </p:cNvCxnSpPr>
          <p:nvPr/>
        </p:nvCxnSpPr>
        <p:spPr>
          <a:xfrm>
            <a:off x="2496786" y="4211149"/>
            <a:ext cx="745075" cy="1171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CCF89641-5DDF-639B-F778-8764D8249E16}"/>
              </a:ext>
            </a:extLst>
          </p:cNvPr>
          <p:cNvCxnSpPr>
            <a:cxnSpLocks/>
            <a:stCxn id="29" idx="3"/>
            <a:endCxn id="27" idx="3"/>
          </p:cNvCxnSpPr>
          <p:nvPr/>
        </p:nvCxnSpPr>
        <p:spPr>
          <a:xfrm flipH="1" flipV="1">
            <a:off x="2816548" y="3991969"/>
            <a:ext cx="898677" cy="1647879"/>
          </a:xfrm>
          <a:prstGeom prst="bentConnector3">
            <a:avLst>
              <a:gd name="adj1" fmla="val -1761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21C40758-9FB4-3C90-BB25-69A6195CF5AF}"/>
              </a:ext>
            </a:extLst>
          </p:cNvPr>
          <p:cNvCxnSpPr>
            <a:cxnSpLocks/>
            <a:stCxn id="28" idx="1"/>
            <a:endCxn id="27" idx="1"/>
          </p:cNvCxnSpPr>
          <p:nvPr/>
        </p:nvCxnSpPr>
        <p:spPr>
          <a:xfrm rot="10800000" flipH="1">
            <a:off x="1304803" y="3991970"/>
            <a:ext cx="872220" cy="1658095"/>
          </a:xfrm>
          <a:prstGeom prst="bentConnector3">
            <a:avLst>
              <a:gd name="adj1" fmla="val -16993"/>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90" name="Canvas 376">
            <a:extLst>
              <a:ext uri="{FF2B5EF4-FFF2-40B4-BE49-F238E27FC236}">
                <a16:creationId xmlns:a16="http://schemas.microsoft.com/office/drawing/2014/main" id="{96E7BC56-DC6D-41F6-388D-E9BC3BC38252}"/>
              </a:ext>
            </a:extLst>
          </p:cNvPr>
          <p:cNvGrpSpPr/>
          <p:nvPr/>
        </p:nvGrpSpPr>
        <p:grpSpPr>
          <a:xfrm>
            <a:off x="4354749" y="3136489"/>
            <a:ext cx="6672682" cy="3253199"/>
            <a:chOff x="0" y="0"/>
            <a:chExt cx="5162550" cy="2448560"/>
          </a:xfrm>
        </p:grpSpPr>
        <p:sp>
          <p:nvSpPr>
            <p:cNvPr id="91" name="Rectangle 90">
              <a:extLst>
                <a:ext uri="{FF2B5EF4-FFF2-40B4-BE49-F238E27FC236}">
                  <a16:creationId xmlns:a16="http://schemas.microsoft.com/office/drawing/2014/main" id="{5AC07C86-C2ED-446B-FFA8-3E0E8FDE09E1}"/>
                </a:ext>
              </a:extLst>
            </p:cNvPr>
            <p:cNvSpPr/>
            <p:nvPr/>
          </p:nvSpPr>
          <p:spPr>
            <a:xfrm>
              <a:off x="0" y="0"/>
              <a:ext cx="5162550" cy="2448560"/>
            </a:xfrm>
            <a:prstGeom prst="rect">
              <a:avLst/>
            </a:prstGeom>
            <a:noFill/>
          </p:spPr>
          <p:txBody>
            <a:bodyPr/>
            <a:lstStyle/>
            <a:p>
              <a:endParaRPr lang="en-US"/>
            </a:p>
          </p:txBody>
        </p:sp>
        <p:sp>
          <p:nvSpPr>
            <p:cNvPr id="92" name="AutoShape 326">
              <a:extLst>
                <a:ext uri="{FF2B5EF4-FFF2-40B4-BE49-F238E27FC236}">
                  <a16:creationId xmlns:a16="http://schemas.microsoft.com/office/drawing/2014/main" id="{49BA3C97-1798-F983-699B-72C0054101F1}"/>
                </a:ext>
              </a:extLst>
            </p:cNvPr>
            <p:cNvSpPr>
              <a:spLocks noChangeArrowheads="1"/>
            </p:cNvSpPr>
            <p:nvPr/>
          </p:nvSpPr>
          <p:spPr bwMode="auto">
            <a:xfrm>
              <a:off x="825959" y="872888"/>
              <a:ext cx="666750" cy="472655"/>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i="1" dirty="0">
                  <a:effectLst/>
                  <a:latin typeface="Arial" panose="020B0604020202020204" pitchFamily="34" charset="0"/>
                  <a:ea typeface="Arial" panose="020B0604020202020204" pitchFamily="34" charset="0"/>
                  <a:cs typeface="Arial" panose="020B0604020202020204" pitchFamily="34" charset="0"/>
                </a:rPr>
                <a:t>dcf-core</a:t>
              </a:r>
              <a:endParaRPr lang="en-US" sz="1100" i="1"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 Process</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93" name="AutoShape 326">
              <a:extLst>
                <a:ext uri="{FF2B5EF4-FFF2-40B4-BE49-F238E27FC236}">
                  <a16:creationId xmlns:a16="http://schemas.microsoft.com/office/drawing/2014/main" id="{6398417F-334A-A958-3E26-95B607069EAF}"/>
                </a:ext>
              </a:extLst>
            </p:cNvPr>
            <p:cNvSpPr>
              <a:spLocks noChangeArrowheads="1"/>
            </p:cNvSpPr>
            <p:nvPr/>
          </p:nvSpPr>
          <p:spPr bwMode="auto">
            <a:xfrm>
              <a:off x="740869" y="98913"/>
              <a:ext cx="839175" cy="472440"/>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NGCII-OPT</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Application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96" name="AutoShape 326">
              <a:extLst>
                <a:ext uri="{FF2B5EF4-FFF2-40B4-BE49-F238E27FC236}">
                  <a16:creationId xmlns:a16="http://schemas.microsoft.com/office/drawing/2014/main" id="{D8690708-9250-E479-2934-312EDAB71E0B}"/>
                </a:ext>
              </a:extLst>
            </p:cNvPr>
            <p:cNvSpPr>
              <a:spLocks noChangeArrowheads="1"/>
            </p:cNvSpPr>
            <p:nvPr/>
          </p:nvSpPr>
          <p:spPr bwMode="auto">
            <a:xfrm>
              <a:off x="3342300" y="866028"/>
              <a:ext cx="666750" cy="472440"/>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i="1" dirty="0">
                  <a:effectLst/>
                  <a:latin typeface="Arial" panose="020B0604020202020204" pitchFamily="34" charset="0"/>
                  <a:ea typeface="Arial" panose="020B0604020202020204" pitchFamily="34" charset="0"/>
                  <a:cs typeface="Arial" panose="020B0604020202020204" pitchFamily="34" charset="0"/>
                </a:rPr>
                <a:t>dcf-core</a:t>
              </a:r>
              <a:endParaRPr lang="en-US" sz="1100" i="1"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Process</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97" name="AutoShape 326">
              <a:extLst>
                <a:ext uri="{FF2B5EF4-FFF2-40B4-BE49-F238E27FC236}">
                  <a16:creationId xmlns:a16="http://schemas.microsoft.com/office/drawing/2014/main" id="{B4E9EC65-2857-A56A-A777-BBA919C6C851}"/>
                </a:ext>
              </a:extLst>
            </p:cNvPr>
            <p:cNvSpPr>
              <a:spLocks noChangeArrowheads="1"/>
            </p:cNvSpPr>
            <p:nvPr/>
          </p:nvSpPr>
          <p:spPr bwMode="auto">
            <a:xfrm>
              <a:off x="367783" y="1698523"/>
              <a:ext cx="666750" cy="381975"/>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NGCII</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Controller</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98" name="AutoShape 326">
              <a:extLst>
                <a:ext uri="{FF2B5EF4-FFF2-40B4-BE49-F238E27FC236}">
                  <a16:creationId xmlns:a16="http://schemas.microsoft.com/office/drawing/2014/main" id="{9817AC28-301F-4B49-DB16-483ECE9F11E7}"/>
                </a:ext>
              </a:extLst>
            </p:cNvPr>
            <p:cNvSpPr>
              <a:spLocks noChangeArrowheads="1"/>
            </p:cNvSpPr>
            <p:nvPr/>
          </p:nvSpPr>
          <p:spPr bwMode="auto">
            <a:xfrm>
              <a:off x="1336214" y="1719478"/>
              <a:ext cx="666750" cy="381635"/>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NGCII</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Controller</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101" name="Straight Connector 100">
              <a:extLst>
                <a:ext uri="{FF2B5EF4-FFF2-40B4-BE49-F238E27FC236}">
                  <a16:creationId xmlns:a16="http://schemas.microsoft.com/office/drawing/2014/main" id="{A9931A50-862D-CF5A-74BB-3E85B2D2BE02}"/>
                </a:ext>
              </a:extLst>
            </p:cNvPr>
            <p:cNvCxnSpPr>
              <a:stCxn id="93" idx="2"/>
              <a:endCxn id="92" idx="0"/>
            </p:cNvCxnSpPr>
            <p:nvPr/>
          </p:nvCxnSpPr>
          <p:spPr>
            <a:xfrm flipH="1">
              <a:off x="1159334" y="571353"/>
              <a:ext cx="1123" cy="301535"/>
            </a:xfrm>
            <a:prstGeom prst="line">
              <a:avLst/>
            </a:prstGeom>
          </p:spPr>
          <p:style>
            <a:lnRef idx="1">
              <a:schemeClr val="dk1"/>
            </a:lnRef>
            <a:fillRef idx="0">
              <a:schemeClr val="dk1"/>
            </a:fillRef>
            <a:effectRef idx="0">
              <a:schemeClr val="dk1"/>
            </a:effectRef>
            <a:fontRef idx="minor">
              <a:schemeClr val="tx1"/>
            </a:fontRef>
          </p:style>
        </p:cxnSp>
        <p:cxnSp>
          <p:nvCxnSpPr>
            <p:cNvPr id="102" name="Straight Connector 101">
              <a:extLst>
                <a:ext uri="{FF2B5EF4-FFF2-40B4-BE49-F238E27FC236}">
                  <a16:creationId xmlns:a16="http://schemas.microsoft.com/office/drawing/2014/main" id="{943F33B2-D56B-06C9-142B-DD98465F5D84}"/>
                </a:ext>
              </a:extLst>
            </p:cNvPr>
            <p:cNvCxnSpPr>
              <a:stCxn id="94" idx="2"/>
              <a:endCxn id="96" idx="0"/>
            </p:cNvCxnSpPr>
            <p:nvPr/>
          </p:nvCxnSpPr>
          <p:spPr>
            <a:xfrm>
              <a:off x="3151483" y="571353"/>
              <a:ext cx="524192" cy="294675"/>
            </a:xfrm>
            <a:prstGeom prst="line">
              <a:avLst/>
            </a:prstGeom>
          </p:spPr>
          <p:style>
            <a:lnRef idx="1">
              <a:schemeClr val="dk1"/>
            </a:lnRef>
            <a:fillRef idx="0">
              <a:schemeClr val="dk1"/>
            </a:fillRef>
            <a:effectRef idx="0">
              <a:schemeClr val="dk1"/>
            </a:effectRef>
            <a:fontRef idx="minor">
              <a:schemeClr val="tx1"/>
            </a:fontRef>
          </p:style>
        </p:cxnSp>
        <p:cxnSp>
          <p:nvCxnSpPr>
            <p:cNvPr id="103" name="Straight Connector 102">
              <a:extLst>
                <a:ext uri="{FF2B5EF4-FFF2-40B4-BE49-F238E27FC236}">
                  <a16:creationId xmlns:a16="http://schemas.microsoft.com/office/drawing/2014/main" id="{8DDCC4A7-ECAC-9549-9E3E-107F8376E298}"/>
                </a:ext>
              </a:extLst>
            </p:cNvPr>
            <p:cNvCxnSpPr>
              <a:stCxn id="95" idx="2"/>
              <a:endCxn id="96" idx="0"/>
            </p:cNvCxnSpPr>
            <p:nvPr/>
          </p:nvCxnSpPr>
          <p:spPr>
            <a:xfrm flipH="1">
              <a:off x="3675675" y="574850"/>
              <a:ext cx="495618" cy="291178"/>
            </a:xfrm>
            <a:prstGeom prst="line">
              <a:avLst/>
            </a:prstGeom>
          </p:spPr>
          <p:style>
            <a:lnRef idx="1">
              <a:schemeClr val="dk1"/>
            </a:lnRef>
            <a:fillRef idx="0">
              <a:schemeClr val="dk1"/>
            </a:fillRef>
            <a:effectRef idx="0">
              <a:schemeClr val="dk1"/>
            </a:effectRef>
            <a:fontRef idx="minor">
              <a:schemeClr val="tx1"/>
            </a:fontRef>
          </p:style>
        </p:cxnSp>
        <p:cxnSp>
          <p:nvCxnSpPr>
            <p:cNvPr id="104" name="Straight Connector 103">
              <a:extLst>
                <a:ext uri="{FF2B5EF4-FFF2-40B4-BE49-F238E27FC236}">
                  <a16:creationId xmlns:a16="http://schemas.microsoft.com/office/drawing/2014/main" id="{947AAC72-D8A6-56DA-49EE-BA31F94A4A50}"/>
                </a:ext>
              </a:extLst>
            </p:cNvPr>
            <p:cNvCxnSpPr>
              <a:stCxn id="96" idx="2"/>
              <a:endCxn id="100" idx="0"/>
            </p:cNvCxnSpPr>
            <p:nvPr/>
          </p:nvCxnSpPr>
          <p:spPr>
            <a:xfrm flipH="1">
              <a:off x="3065440" y="1338468"/>
              <a:ext cx="610235" cy="370850"/>
            </a:xfrm>
            <a:prstGeom prst="line">
              <a:avLst/>
            </a:prstGeom>
          </p:spPr>
          <p:style>
            <a:lnRef idx="1">
              <a:schemeClr val="dk1"/>
            </a:lnRef>
            <a:fillRef idx="0">
              <a:schemeClr val="dk1"/>
            </a:fillRef>
            <a:effectRef idx="0">
              <a:schemeClr val="dk1"/>
            </a:effectRef>
            <a:fontRef idx="minor">
              <a:schemeClr val="tx1"/>
            </a:fontRef>
          </p:style>
        </p:cxnSp>
        <p:cxnSp>
          <p:nvCxnSpPr>
            <p:cNvPr id="105" name="Straight Connector 104">
              <a:extLst>
                <a:ext uri="{FF2B5EF4-FFF2-40B4-BE49-F238E27FC236}">
                  <a16:creationId xmlns:a16="http://schemas.microsoft.com/office/drawing/2014/main" id="{04DAA931-AE4F-53C9-70D9-AEA566A8F1F9}"/>
                </a:ext>
              </a:extLst>
            </p:cNvPr>
            <p:cNvCxnSpPr>
              <a:stCxn id="96" idx="2"/>
              <a:endCxn id="99" idx="0"/>
            </p:cNvCxnSpPr>
            <p:nvPr/>
          </p:nvCxnSpPr>
          <p:spPr>
            <a:xfrm>
              <a:off x="3675675" y="1338468"/>
              <a:ext cx="581660" cy="381010"/>
            </a:xfrm>
            <a:prstGeom prst="line">
              <a:avLst/>
            </a:prstGeom>
          </p:spPr>
          <p:style>
            <a:lnRef idx="1">
              <a:schemeClr val="dk1"/>
            </a:lnRef>
            <a:fillRef idx="0">
              <a:schemeClr val="dk1"/>
            </a:fillRef>
            <a:effectRef idx="0">
              <a:schemeClr val="dk1"/>
            </a:effectRef>
            <a:fontRef idx="minor">
              <a:schemeClr val="tx1"/>
            </a:fontRef>
          </p:style>
        </p:cxnSp>
        <p:cxnSp>
          <p:nvCxnSpPr>
            <p:cNvPr id="106" name="Straight Connector 105">
              <a:extLst>
                <a:ext uri="{FF2B5EF4-FFF2-40B4-BE49-F238E27FC236}">
                  <a16:creationId xmlns:a16="http://schemas.microsoft.com/office/drawing/2014/main" id="{9D166D43-B572-F783-4E75-A629C1D160AE}"/>
                </a:ext>
              </a:extLst>
            </p:cNvPr>
            <p:cNvCxnSpPr>
              <a:stCxn id="92" idx="2"/>
              <a:endCxn id="97" idx="0"/>
            </p:cNvCxnSpPr>
            <p:nvPr/>
          </p:nvCxnSpPr>
          <p:spPr>
            <a:xfrm flipH="1">
              <a:off x="701158" y="1345543"/>
              <a:ext cx="458176" cy="352980"/>
            </a:xfrm>
            <a:prstGeom prst="line">
              <a:avLst/>
            </a:prstGeom>
          </p:spPr>
          <p:style>
            <a:lnRef idx="1">
              <a:schemeClr val="dk1"/>
            </a:lnRef>
            <a:fillRef idx="0">
              <a:schemeClr val="dk1"/>
            </a:fillRef>
            <a:effectRef idx="0">
              <a:schemeClr val="dk1"/>
            </a:effectRef>
            <a:fontRef idx="minor">
              <a:schemeClr val="tx1"/>
            </a:fontRef>
          </p:style>
        </p:cxnSp>
        <p:cxnSp>
          <p:nvCxnSpPr>
            <p:cNvPr id="107" name="Straight Connector 106">
              <a:extLst>
                <a:ext uri="{FF2B5EF4-FFF2-40B4-BE49-F238E27FC236}">
                  <a16:creationId xmlns:a16="http://schemas.microsoft.com/office/drawing/2014/main" id="{C4969DB8-D5C1-F0C1-670B-E82FEC299DA7}"/>
                </a:ext>
              </a:extLst>
            </p:cNvPr>
            <p:cNvCxnSpPr>
              <a:stCxn id="92" idx="2"/>
              <a:endCxn id="98" idx="0"/>
            </p:cNvCxnSpPr>
            <p:nvPr/>
          </p:nvCxnSpPr>
          <p:spPr>
            <a:xfrm>
              <a:off x="1159334" y="1345543"/>
              <a:ext cx="510255" cy="373935"/>
            </a:xfrm>
            <a:prstGeom prst="line">
              <a:avLst/>
            </a:prstGeom>
          </p:spPr>
          <p:style>
            <a:lnRef idx="1">
              <a:schemeClr val="dk1"/>
            </a:lnRef>
            <a:fillRef idx="0">
              <a:schemeClr val="dk1"/>
            </a:fillRef>
            <a:effectRef idx="0">
              <a:schemeClr val="dk1"/>
            </a:effectRef>
            <a:fontRef idx="minor">
              <a:schemeClr val="tx1"/>
            </a:fontRef>
          </p:style>
        </p:cxnSp>
        <p:cxnSp>
          <p:nvCxnSpPr>
            <p:cNvPr id="108" name="Connector: Elbow 107">
              <a:extLst>
                <a:ext uri="{FF2B5EF4-FFF2-40B4-BE49-F238E27FC236}">
                  <a16:creationId xmlns:a16="http://schemas.microsoft.com/office/drawing/2014/main" id="{F51A9C71-098C-6B18-C9F4-A5B7F223027A}"/>
                </a:ext>
              </a:extLst>
            </p:cNvPr>
            <p:cNvCxnSpPr>
              <a:stCxn id="100" idx="1"/>
              <a:endCxn id="94" idx="1"/>
            </p:cNvCxnSpPr>
            <p:nvPr/>
          </p:nvCxnSpPr>
          <p:spPr>
            <a:xfrm rot="10800000">
              <a:off x="2732065" y="335134"/>
              <a:ext cx="12700" cy="1565003"/>
            </a:xfrm>
            <a:prstGeom prst="bentConnector3">
              <a:avLst>
                <a:gd name="adj1" fmla="val 1200000"/>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09" name="Connector: Elbow 108">
              <a:extLst>
                <a:ext uri="{FF2B5EF4-FFF2-40B4-BE49-F238E27FC236}">
                  <a16:creationId xmlns:a16="http://schemas.microsoft.com/office/drawing/2014/main" id="{F889905B-6097-C595-04B4-0AC372E74457}"/>
                </a:ext>
              </a:extLst>
            </p:cNvPr>
            <p:cNvCxnSpPr>
              <a:stCxn id="99" idx="3"/>
              <a:endCxn id="95" idx="3"/>
            </p:cNvCxnSpPr>
            <p:nvPr/>
          </p:nvCxnSpPr>
          <p:spPr>
            <a:xfrm flipV="1">
              <a:off x="4590710" y="338630"/>
              <a:ext cx="12700" cy="1571666"/>
            </a:xfrm>
            <a:prstGeom prst="bentConnector3">
              <a:avLst>
                <a:gd name="adj1" fmla="val 1310283"/>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10" name="Connector: Elbow 109">
              <a:extLst>
                <a:ext uri="{FF2B5EF4-FFF2-40B4-BE49-F238E27FC236}">
                  <a16:creationId xmlns:a16="http://schemas.microsoft.com/office/drawing/2014/main" id="{878B4DD2-E6CA-9F5B-CB76-9523ED834F69}"/>
                </a:ext>
              </a:extLst>
            </p:cNvPr>
            <p:cNvCxnSpPr>
              <a:stCxn id="97" idx="1"/>
              <a:endCxn id="93" idx="1"/>
            </p:cNvCxnSpPr>
            <p:nvPr/>
          </p:nvCxnSpPr>
          <p:spPr>
            <a:xfrm rot="10800000" flipH="1">
              <a:off x="367783" y="335133"/>
              <a:ext cx="373086" cy="1554378"/>
            </a:xfrm>
            <a:prstGeom prst="bentConnector3">
              <a:avLst>
                <a:gd name="adj1" fmla="val -33190"/>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11" name="Connector: Elbow 110">
              <a:extLst>
                <a:ext uri="{FF2B5EF4-FFF2-40B4-BE49-F238E27FC236}">
                  <a16:creationId xmlns:a16="http://schemas.microsoft.com/office/drawing/2014/main" id="{0EB8E6E7-1C78-39C9-C9F3-5BECA61B6FC7}"/>
                </a:ext>
              </a:extLst>
            </p:cNvPr>
            <p:cNvCxnSpPr>
              <a:stCxn id="98" idx="3"/>
              <a:endCxn id="93" idx="3"/>
            </p:cNvCxnSpPr>
            <p:nvPr/>
          </p:nvCxnSpPr>
          <p:spPr>
            <a:xfrm flipH="1" flipV="1">
              <a:off x="1580044" y="335133"/>
              <a:ext cx="422920" cy="1575163"/>
            </a:xfrm>
            <a:prstGeom prst="bentConnector3">
              <a:avLst>
                <a:gd name="adj1" fmla="val -24774"/>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12" name="Connector: Elbow 111">
              <a:extLst>
                <a:ext uri="{FF2B5EF4-FFF2-40B4-BE49-F238E27FC236}">
                  <a16:creationId xmlns:a16="http://schemas.microsoft.com/office/drawing/2014/main" id="{07A58AA4-523B-CDCF-FC56-36D01CD88333}"/>
                </a:ext>
              </a:extLst>
            </p:cNvPr>
            <p:cNvCxnSpPr/>
            <p:nvPr/>
          </p:nvCxnSpPr>
          <p:spPr>
            <a:xfrm rot="10800000" flipH="1">
              <a:off x="2732064" y="230359"/>
              <a:ext cx="1867654" cy="1754823"/>
            </a:xfrm>
            <a:prstGeom prst="bentConnector5">
              <a:avLst>
                <a:gd name="adj1" fmla="val -7556"/>
                <a:gd name="adj2" fmla="val -17581"/>
                <a:gd name="adj3" fmla="val 113148"/>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13" name="Connector: Elbow 112">
              <a:extLst>
                <a:ext uri="{FF2B5EF4-FFF2-40B4-BE49-F238E27FC236}">
                  <a16:creationId xmlns:a16="http://schemas.microsoft.com/office/drawing/2014/main" id="{A822FA1E-4009-196A-E567-9FC3B60AC531}"/>
                </a:ext>
              </a:extLst>
            </p:cNvPr>
            <p:cNvCxnSpPr/>
            <p:nvPr/>
          </p:nvCxnSpPr>
          <p:spPr>
            <a:xfrm flipH="1" flipV="1">
              <a:off x="2732064" y="230358"/>
              <a:ext cx="1858646" cy="1762775"/>
            </a:xfrm>
            <a:prstGeom prst="bentConnector5">
              <a:avLst>
                <a:gd name="adj1" fmla="val -8953"/>
                <a:gd name="adj2" fmla="val -11930"/>
                <a:gd name="adj3" fmla="val 112299"/>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14" name="Straight Arrow Connector 113">
              <a:extLst>
                <a:ext uri="{FF2B5EF4-FFF2-40B4-BE49-F238E27FC236}">
                  <a16:creationId xmlns:a16="http://schemas.microsoft.com/office/drawing/2014/main" id="{C55DEF54-14B2-BA37-2C61-865B6DD2D1C0}"/>
                </a:ext>
              </a:extLst>
            </p:cNvPr>
            <p:cNvCxnSpPr/>
            <p:nvPr/>
          </p:nvCxnSpPr>
          <p:spPr>
            <a:xfrm>
              <a:off x="261896" y="2239133"/>
              <a:ext cx="652007" cy="0"/>
            </a:xfrm>
            <a:prstGeom prst="straightConnector1">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15" name="Straight Arrow Connector 114">
              <a:extLst>
                <a:ext uri="{FF2B5EF4-FFF2-40B4-BE49-F238E27FC236}">
                  <a16:creationId xmlns:a16="http://schemas.microsoft.com/office/drawing/2014/main" id="{5E713B7B-F68C-0B04-8145-88E80EC8FAE8}"/>
                </a:ext>
              </a:extLst>
            </p:cNvPr>
            <p:cNvCxnSpPr/>
            <p:nvPr/>
          </p:nvCxnSpPr>
          <p:spPr>
            <a:xfrm>
              <a:off x="261896" y="2307220"/>
              <a:ext cx="651510" cy="0"/>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16" name="Text Box 356">
              <a:extLst>
                <a:ext uri="{FF2B5EF4-FFF2-40B4-BE49-F238E27FC236}">
                  <a16:creationId xmlns:a16="http://schemas.microsoft.com/office/drawing/2014/main" id="{D7D29111-12FA-1ED6-66DE-0FC782F870B5}"/>
                </a:ext>
              </a:extLst>
            </p:cNvPr>
            <p:cNvSpPr txBox="1"/>
            <p:nvPr/>
          </p:nvSpPr>
          <p:spPr>
            <a:xfrm>
              <a:off x="956617" y="2168447"/>
              <a:ext cx="834886" cy="238540"/>
            </a:xfrm>
            <a:prstGeom prst="rect">
              <a:avLst/>
            </a:prstGeom>
            <a:solidFill>
              <a:schemeClr val="lt1"/>
            </a:solid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marL="0" marR="0" algn="just">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Data streams</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100" name="AutoShape 326">
              <a:extLst>
                <a:ext uri="{FF2B5EF4-FFF2-40B4-BE49-F238E27FC236}">
                  <a16:creationId xmlns:a16="http://schemas.microsoft.com/office/drawing/2014/main" id="{116505AC-0DA4-E6B4-F725-12A7E5F5CF72}"/>
                </a:ext>
              </a:extLst>
            </p:cNvPr>
            <p:cNvSpPr>
              <a:spLocks noChangeArrowheads="1"/>
            </p:cNvSpPr>
            <p:nvPr/>
          </p:nvSpPr>
          <p:spPr bwMode="auto">
            <a:xfrm>
              <a:off x="2732065" y="1709318"/>
              <a:ext cx="666750" cy="381635"/>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NGCII</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 Controller</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99" name="AutoShape 326">
              <a:extLst>
                <a:ext uri="{FF2B5EF4-FFF2-40B4-BE49-F238E27FC236}">
                  <a16:creationId xmlns:a16="http://schemas.microsoft.com/office/drawing/2014/main" id="{DADC70C4-8A8F-A21C-67D1-202550A2CA7E}"/>
                </a:ext>
              </a:extLst>
            </p:cNvPr>
            <p:cNvSpPr>
              <a:spLocks noChangeArrowheads="1"/>
            </p:cNvSpPr>
            <p:nvPr/>
          </p:nvSpPr>
          <p:spPr bwMode="auto">
            <a:xfrm>
              <a:off x="3923960" y="1719478"/>
              <a:ext cx="666750" cy="381635"/>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NGCII</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 Controller</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94" name="AutoShape 326">
              <a:extLst>
                <a:ext uri="{FF2B5EF4-FFF2-40B4-BE49-F238E27FC236}">
                  <a16:creationId xmlns:a16="http://schemas.microsoft.com/office/drawing/2014/main" id="{4FBA04F6-1175-F156-ECD1-AC9ACD643230}"/>
                </a:ext>
              </a:extLst>
            </p:cNvPr>
            <p:cNvSpPr>
              <a:spLocks noChangeArrowheads="1"/>
            </p:cNvSpPr>
            <p:nvPr/>
          </p:nvSpPr>
          <p:spPr bwMode="auto">
            <a:xfrm>
              <a:off x="2732065" y="98913"/>
              <a:ext cx="838835" cy="472440"/>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NGCII-OPT</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Application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95" name="AutoShape 326">
              <a:extLst>
                <a:ext uri="{FF2B5EF4-FFF2-40B4-BE49-F238E27FC236}">
                  <a16:creationId xmlns:a16="http://schemas.microsoft.com/office/drawing/2014/main" id="{9D5F0044-7960-CBE1-4518-193F9ADF3462}"/>
                </a:ext>
              </a:extLst>
            </p:cNvPr>
            <p:cNvSpPr>
              <a:spLocks noChangeArrowheads="1"/>
            </p:cNvSpPr>
            <p:nvPr/>
          </p:nvSpPr>
          <p:spPr bwMode="auto">
            <a:xfrm>
              <a:off x="3751875" y="102410"/>
              <a:ext cx="838835" cy="472440"/>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NGCII-OPT</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Application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91350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02709E51-5648-432C-5466-561ABFDE9986}"/>
              </a:ext>
            </a:extLst>
          </p:cNvPr>
          <p:cNvSpPr>
            <a:spLocks noGrp="1"/>
          </p:cNvSpPr>
          <p:nvPr>
            <p:ph type="title"/>
          </p:nvPr>
        </p:nvSpPr>
        <p:spPr>
          <a:xfrm>
            <a:off x="936624" y="0"/>
            <a:ext cx="8910639" cy="832735"/>
          </a:xfrm>
        </p:spPr>
        <p:txBody>
          <a:bodyPr/>
          <a:lstStyle/>
          <a:p>
            <a:r>
              <a:rPr lang="en-GB" dirty="0"/>
              <a:t>Deployment Diagram – IR/WFS/CORE</a:t>
            </a:r>
          </a:p>
        </p:txBody>
      </p:sp>
      <p:sp>
        <p:nvSpPr>
          <p:cNvPr id="16" name="Textplatzhalter 15">
            <a:extLst>
              <a:ext uri="{FF2B5EF4-FFF2-40B4-BE49-F238E27FC236}">
                <a16:creationId xmlns:a16="http://schemas.microsoft.com/office/drawing/2014/main" id="{2B6B47C3-7036-710F-0F95-C38AC2237AAA}"/>
              </a:ext>
            </a:extLst>
          </p:cNvPr>
          <p:cNvSpPr>
            <a:spLocks noGrp="1"/>
          </p:cNvSpPr>
          <p:nvPr>
            <p:ph type="body" sz="quarter" idx="13"/>
          </p:nvPr>
        </p:nvSpPr>
        <p:spPr/>
        <p:txBody>
          <a:bodyPr/>
          <a:lstStyle/>
          <a:p>
            <a:pPr lvl="4"/>
            <a:endParaRPr lang="en-GB" dirty="0"/>
          </a:p>
          <a:p>
            <a:pPr lvl="4"/>
            <a:r>
              <a:rPr lang="en-GB" dirty="0"/>
              <a:t>                           </a:t>
            </a:r>
            <a:endParaRPr lang="de-DE" dirty="0"/>
          </a:p>
        </p:txBody>
      </p:sp>
      <p:sp>
        <p:nvSpPr>
          <p:cNvPr id="5" name="Fußzeilenplatzhalter 4">
            <a:extLst>
              <a:ext uri="{FF2B5EF4-FFF2-40B4-BE49-F238E27FC236}">
                <a16:creationId xmlns:a16="http://schemas.microsoft.com/office/drawing/2014/main" id="{E1695E98-3B3A-11B0-1EC0-4EC5F37F67FC}"/>
              </a:ext>
            </a:extLst>
          </p:cNvPr>
          <p:cNvSpPr>
            <a:spLocks noGrp="1"/>
          </p:cNvSpPr>
          <p:nvPr>
            <p:ph type="ftr" sz="quarter" idx="11"/>
          </p:nvPr>
        </p:nvSpPr>
        <p:spPr/>
        <p:txBody>
          <a:bodyPr/>
          <a:lstStyle/>
          <a:p>
            <a:r>
              <a:rPr lang="en-US" i="1"/>
              <a:t>Jörg Stegmeier, November 25th - 28th, Instrument Control Systems 2024</a:t>
            </a:r>
            <a:endParaRPr lang="en-US" i="1" dirty="0"/>
          </a:p>
        </p:txBody>
      </p:sp>
      <p:sp>
        <p:nvSpPr>
          <p:cNvPr id="18" name="Textplatzhalter 17">
            <a:extLst>
              <a:ext uri="{FF2B5EF4-FFF2-40B4-BE49-F238E27FC236}">
                <a16:creationId xmlns:a16="http://schemas.microsoft.com/office/drawing/2014/main" id="{56CFF44B-3F23-80C7-62BA-469965E5D8A6}"/>
              </a:ext>
            </a:extLst>
          </p:cNvPr>
          <p:cNvSpPr>
            <a:spLocks noGrp="1"/>
          </p:cNvSpPr>
          <p:nvPr>
            <p:ph type="body" sz="quarter" idx="14"/>
          </p:nvPr>
        </p:nvSpPr>
        <p:spPr>
          <a:xfrm>
            <a:off x="919722" y="1080533"/>
            <a:ext cx="4923692" cy="5098414"/>
          </a:xfrm>
        </p:spPr>
        <p:txBody>
          <a:bodyPr/>
          <a:lstStyle/>
          <a:p>
            <a:pPr lvl="1">
              <a:spcBef>
                <a:spcPts val="600"/>
              </a:spcBef>
            </a:pPr>
            <a:r>
              <a:rPr lang="en-US" dirty="0"/>
              <a:t>In standalone mode the instrument workstation is skipped, and all processes run on the detector workstation.</a:t>
            </a:r>
          </a:p>
          <a:p>
            <a:pPr lvl="1">
              <a:spcBef>
                <a:spcPts val="600"/>
              </a:spcBef>
            </a:pPr>
            <a:r>
              <a:rPr lang="en-US" dirty="0"/>
              <a:t>The acquisition microservices subscribe to one or more multicast MUDPI/RTMS data streams and run in an infinite acquisition loop. </a:t>
            </a:r>
          </a:p>
          <a:p>
            <a:pPr lvl="1">
              <a:spcBef>
                <a:spcPts val="600"/>
              </a:spcBef>
            </a:pPr>
            <a:r>
              <a:rPr lang="en-US" dirty="0"/>
              <a:t>Real-time control applications may directly subscribe to the raw data on the data stream.</a:t>
            </a:r>
          </a:p>
          <a:p>
            <a:pPr lvl="1">
              <a:spcBef>
                <a:spcPts val="600"/>
              </a:spcBef>
            </a:pPr>
            <a:r>
              <a:rPr lang="en-US" dirty="0"/>
              <a:t>Multiple data streams may require multiple network interface cards or multiple workstations if bandwidth is exceeded. </a:t>
            </a:r>
          </a:p>
          <a:p>
            <a:pPr lvl="1">
              <a:spcBef>
                <a:spcPts val="600"/>
              </a:spcBef>
            </a:pPr>
            <a:r>
              <a:rPr lang="en-GB" dirty="0"/>
              <a:t>One DCS application can maintain multiple controllers/cameras and multiple acquisition microservices.</a:t>
            </a:r>
          </a:p>
          <a:p>
            <a:endParaRPr lang="de-DE" dirty="0"/>
          </a:p>
        </p:txBody>
      </p:sp>
      <p:sp>
        <p:nvSpPr>
          <p:cNvPr id="6" name="Datumsplatzhalter 5">
            <a:extLst>
              <a:ext uri="{FF2B5EF4-FFF2-40B4-BE49-F238E27FC236}">
                <a16:creationId xmlns:a16="http://schemas.microsoft.com/office/drawing/2014/main" id="{FA20F294-0D7E-77A2-054C-B6175C6A04BF}"/>
              </a:ext>
            </a:extLst>
          </p:cNvPr>
          <p:cNvSpPr>
            <a:spLocks noGrp="1"/>
          </p:cNvSpPr>
          <p:nvPr>
            <p:ph type="dt" sz="half" idx="2"/>
          </p:nvPr>
        </p:nvSpPr>
        <p:spPr/>
        <p:txBody>
          <a:bodyPr/>
          <a:lstStyle/>
          <a:p>
            <a:r>
              <a:rPr lang="en-US"/>
              <a:t>Data Classification: ESO PUBLIC</a:t>
            </a:r>
            <a:endParaRPr lang="en-GB" dirty="0"/>
          </a:p>
        </p:txBody>
      </p:sp>
      <p:grpSp>
        <p:nvGrpSpPr>
          <p:cNvPr id="47" name="Canvas 318">
            <a:extLst>
              <a:ext uri="{FF2B5EF4-FFF2-40B4-BE49-F238E27FC236}">
                <a16:creationId xmlns:a16="http://schemas.microsoft.com/office/drawing/2014/main" id="{19811472-CE82-B7B7-8212-184B3ADA51B0}"/>
              </a:ext>
            </a:extLst>
          </p:cNvPr>
          <p:cNvGrpSpPr/>
          <p:nvPr/>
        </p:nvGrpSpPr>
        <p:grpSpPr>
          <a:xfrm>
            <a:off x="5956250" y="559117"/>
            <a:ext cx="5285891" cy="5739765"/>
            <a:chOff x="-66191" y="0"/>
            <a:chExt cx="5285891" cy="5739765"/>
          </a:xfrm>
        </p:grpSpPr>
        <p:sp>
          <p:nvSpPr>
            <p:cNvPr id="48" name="Rectangle 47">
              <a:extLst>
                <a:ext uri="{FF2B5EF4-FFF2-40B4-BE49-F238E27FC236}">
                  <a16:creationId xmlns:a16="http://schemas.microsoft.com/office/drawing/2014/main" id="{CA56368A-B4E2-95B1-CAAD-93F17F76895F}"/>
                </a:ext>
              </a:extLst>
            </p:cNvPr>
            <p:cNvSpPr/>
            <p:nvPr/>
          </p:nvSpPr>
          <p:spPr>
            <a:xfrm>
              <a:off x="0" y="0"/>
              <a:ext cx="5219700" cy="5739765"/>
            </a:xfrm>
            <a:prstGeom prst="rect">
              <a:avLst/>
            </a:prstGeom>
            <a:noFill/>
          </p:spPr>
          <p:txBody>
            <a:bodyPr/>
            <a:lstStyle/>
            <a:p>
              <a:endParaRPr lang="en-US"/>
            </a:p>
          </p:txBody>
        </p:sp>
        <p:sp>
          <p:nvSpPr>
            <p:cNvPr id="49" name="Rectangle 48">
              <a:extLst>
                <a:ext uri="{FF2B5EF4-FFF2-40B4-BE49-F238E27FC236}">
                  <a16:creationId xmlns:a16="http://schemas.microsoft.com/office/drawing/2014/main" id="{D59D8960-61E4-4589-4DCA-FA7107F114AB}"/>
                </a:ext>
              </a:extLst>
            </p:cNvPr>
            <p:cNvSpPr>
              <a:spLocks noChangeArrowheads="1"/>
            </p:cNvSpPr>
            <p:nvPr/>
          </p:nvSpPr>
          <p:spPr bwMode="auto">
            <a:xfrm>
              <a:off x="2442835" y="4710405"/>
              <a:ext cx="1795701" cy="806900"/>
            </a:xfrm>
            <a:prstGeom prst="rect">
              <a:avLst/>
            </a:prstGeom>
            <a:solidFill>
              <a:srgbClr val="FFFFCC"/>
            </a:solidFill>
            <a:ln w="9525">
              <a:solidFill>
                <a:srgbClr val="000000"/>
              </a:solidFill>
              <a:prstDash val="dash"/>
              <a:miter lim="800000"/>
              <a:headEnd/>
              <a:tailEnd/>
            </a:ln>
          </p:spPr>
          <p:txBody>
            <a:bodyPr rot="0" vert="horz" wrap="square" lIns="91440" tIns="45720" rIns="91440" bIns="45720" anchor="b"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DA2036E3-16CD-9B30-B79A-E33E08947D53}"/>
                </a:ext>
              </a:extLst>
            </p:cNvPr>
            <p:cNvSpPr>
              <a:spLocks noChangeArrowheads="1"/>
            </p:cNvSpPr>
            <p:nvPr/>
          </p:nvSpPr>
          <p:spPr bwMode="auto">
            <a:xfrm>
              <a:off x="2442835" y="4929764"/>
              <a:ext cx="496782" cy="274393"/>
            </a:xfrm>
            <a:prstGeom prst="rect">
              <a:avLst/>
            </a:prstGeom>
            <a:solidFill>
              <a:srgbClr val="FFFFCC"/>
            </a:solidFill>
            <a:ln w="9525">
              <a:solidFill>
                <a:srgbClr val="000000"/>
              </a:solidFill>
              <a:prstDash val="dash"/>
              <a:miter lim="800000"/>
              <a:headEnd/>
              <a:tailEnd/>
            </a:ln>
          </p:spPr>
          <p:txBody>
            <a:bodyPr rot="0" vert="horz" wrap="square" lIns="0" tIns="45720" rIns="0" bIns="45720" anchor="t"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2D4D0EEA-61F8-6BE8-BEFD-60DBF046B7A1}"/>
                </a:ext>
              </a:extLst>
            </p:cNvPr>
            <p:cNvSpPr>
              <a:spLocks noChangeArrowheads="1"/>
            </p:cNvSpPr>
            <p:nvPr/>
          </p:nvSpPr>
          <p:spPr bwMode="auto">
            <a:xfrm>
              <a:off x="3608452" y="4710405"/>
              <a:ext cx="497557" cy="275943"/>
            </a:xfrm>
            <a:prstGeom prst="rect">
              <a:avLst/>
            </a:prstGeom>
            <a:solidFill>
              <a:srgbClr val="FFFFCC"/>
            </a:solidFill>
            <a:ln w="9525">
              <a:solidFill>
                <a:srgbClr val="000000"/>
              </a:solidFill>
              <a:prstDash val="dash"/>
              <a:miter lim="800000"/>
              <a:headEnd/>
              <a:tailEnd/>
            </a:ln>
          </p:spPr>
          <p:txBody>
            <a:bodyPr rot="0" vert="horz" wrap="square" lIns="0" tIns="45720" rIns="0" bIns="45720" anchor="t" anchorCtr="0" upright="1">
              <a:noAutofit/>
            </a:bodyPr>
            <a:lstStyle/>
            <a:p>
              <a:pPr marL="0" marR="0" algn="just">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0415FC26-90B5-1309-2499-1A0CD253EA56}"/>
                </a:ext>
              </a:extLst>
            </p:cNvPr>
            <p:cNvSpPr>
              <a:spLocks noChangeArrowheads="1"/>
            </p:cNvSpPr>
            <p:nvPr/>
          </p:nvSpPr>
          <p:spPr bwMode="auto">
            <a:xfrm>
              <a:off x="341005" y="2902050"/>
              <a:ext cx="2872966" cy="1275848"/>
            </a:xfrm>
            <a:prstGeom prst="rect">
              <a:avLst/>
            </a:prstGeom>
            <a:solidFill>
              <a:srgbClr val="FFFFCC"/>
            </a:solidFill>
            <a:ln w="9525">
              <a:solidFill>
                <a:srgbClr val="000000"/>
              </a:solidFill>
              <a:prstDash val="dash"/>
              <a:miter lim="800000"/>
              <a:headEnd/>
              <a:tailEnd/>
            </a:ln>
          </p:spPr>
          <p:txBody>
            <a:bodyPr rot="0" vert="horz" wrap="square" lIns="91440" tIns="45720" rIns="91440" bIns="45720" anchor="t"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9A953AEB-9D25-6DE5-E0CB-E3FF4BDFFA31}"/>
                </a:ext>
              </a:extLst>
            </p:cNvPr>
            <p:cNvSpPr>
              <a:spLocks noChangeArrowheads="1"/>
            </p:cNvSpPr>
            <p:nvPr/>
          </p:nvSpPr>
          <p:spPr bwMode="auto">
            <a:xfrm>
              <a:off x="275904" y="2834615"/>
              <a:ext cx="2872191" cy="1275848"/>
            </a:xfrm>
            <a:prstGeom prst="rect">
              <a:avLst/>
            </a:prstGeom>
            <a:solidFill>
              <a:srgbClr val="FFFFCC"/>
            </a:solidFill>
            <a:ln w="9525">
              <a:solidFill>
                <a:srgbClr val="000000"/>
              </a:solidFill>
              <a:miter lim="800000"/>
              <a:headEnd/>
              <a:tailEnd/>
            </a:ln>
          </p:spPr>
          <p:txBody>
            <a:bodyPr rot="0" vert="horz" wrap="square" lIns="91440" tIns="45720" rIns="91440" bIns="45720" anchor="t"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Detector Workstation</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E4E20BB1-CEAA-44EE-9775-B5036C900000}"/>
                </a:ext>
              </a:extLst>
            </p:cNvPr>
            <p:cNvSpPr>
              <a:spLocks noChangeArrowheads="1"/>
            </p:cNvSpPr>
            <p:nvPr/>
          </p:nvSpPr>
          <p:spPr bwMode="auto">
            <a:xfrm>
              <a:off x="2104930" y="173627"/>
              <a:ext cx="2871416" cy="1523886"/>
            </a:xfrm>
            <a:prstGeom prst="rect">
              <a:avLst/>
            </a:prstGeom>
            <a:solidFill>
              <a:srgbClr val="FFFFCC"/>
            </a:solidFill>
            <a:ln w="9525">
              <a:solidFill>
                <a:srgbClr val="000000"/>
              </a:solidFill>
              <a:miter lim="800000"/>
              <a:headEnd/>
              <a:tailEnd/>
            </a:ln>
          </p:spPr>
          <p:txBody>
            <a:bodyPr rot="0" vert="horz" wrap="square" lIns="91440" tIns="45720" rIns="91440" bIns="45720" anchor="t"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Instrument Workstation</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5" name="AutoShape 326">
              <a:extLst>
                <a:ext uri="{FF2B5EF4-FFF2-40B4-BE49-F238E27FC236}">
                  <a16:creationId xmlns:a16="http://schemas.microsoft.com/office/drawing/2014/main" id="{D7EDC063-A982-C232-FCF6-35B16E8D819E}"/>
                </a:ext>
              </a:extLst>
            </p:cNvPr>
            <p:cNvSpPr>
              <a:spLocks noChangeArrowheads="1"/>
            </p:cNvSpPr>
            <p:nvPr/>
          </p:nvSpPr>
          <p:spPr bwMode="auto">
            <a:xfrm>
              <a:off x="3603028" y="864751"/>
              <a:ext cx="1270629" cy="741015"/>
            </a:xfrm>
            <a:prstGeom prst="roundRect">
              <a:avLst>
                <a:gd name="adj" fmla="val 16667"/>
              </a:avLst>
            </a:prstGeom>
            <a:solidFill>
              <a:srgbClr val="FFFFCC"/>
            </a:solidFill>
            <a:ln w="9525">
              <a:solidFill>
                <a:srgbClr val="000000"/>
              </a:solidFill>
              <a:round/>
              <a:headEnd/>
              <a:tailEnd/>
            </a:ln>
          </p:spPr>
          <p:txBody>
            <a:bodyPr rot="0" vert="horz" wrap="square" lIns="0" tIns="0" rIns="0" bIns="0" anchor="t" anchorCtr="0" upright="1">
              <a:noAutofit/>
            </a:bodyPr>
            <a:lstStyle/>
            <a:p>
              <a:pPr marL="0" marR="0" algn="ctr">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DCS Application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56" name="AutoShape 327">
              <a:extLst>
                <a:ext uri="{FF2B5EF4-FFF2-40B4-BE49-F238E27FC236}">
                  <a16:creationId xmlns:a16="http://schemas.microsoft.com/office/drawing/2014/main" id="{C0311A5E-90CF-E0C2-8BD9-207E0FEFCBD5}"/>
                </a:ext>
              </a:extLst>
            </p:cNvPr>
            <p:cNvSpPr>
              <a:spLocks noChangeArrowheads="1"/>
            </p:cNvSpPr>
            <p:nvPr/>
          </p:nvSpPr>
          <p:spPr bwMode="auto">
            <a:xfrm>
              <a:off x="2442835" y="471273"/>
              <a:ext cx="657209" cy="387560"/>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DDT</a:t>
              </a:r>
              <a:endParaRPr lang="en-US" sz="110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Viewer</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7" name="Oval 56">
              <a:extLst>
                <a:ext uri="{FF2B5EF4-FFF2-40B4-BE49-F238E27FC236}">
                  <a16:creationId xmlns:a16="http://schemas.microsoft.com/office/drawing/2014/main" id="{C7B0E0DB-EB78-57F9-A542-4C1F9D293756}"/>
                </a:ext>
              </a:extLst>
            </p:cNvPr>
            <p:cNvSpPr>
              <a:spLocks noChangeArrowheads="1"/>
            </p:cNvSpPr>
            <p:nvPr/>
          </p:nvSpPr>
          <p:spPr bwMode="auto">
            <a:xfrm>
              <a:off x="2390909" y="1872690"/>
              <a:ext cx="2373920" cy="734039"/>
            </a:xfrm>
            <a:prstGeom prst="ellipse">
              <a:avLst/>
            </a:prstGeom>
            <a:noFill/>
            <a:ln w="9525">
              <a:solidFill>
                <a:srgbClr val="000000"/>
              </a:solidFill>
              <a:prstDash val="sysDot"/>
              <a:round/>
              <a:headEnd/>
              <a:tailEnd/>
            </a:ln>
            <a:extLst>
              <a:ext uri="{909E8E84-426E-40DD-AFC4-6F175D3DCCD1}">
                <a14:hiddenFill xmlns:a14="http://schemas.microsoft.com/office/drawing/2010/main">
                  <a:solidFill>
                    <a:srgbClr val="FFFFCC"/>
                  </a:solidFill>
                </a14:hiddenFill>
              </a:ext>
            </a:extLst>
          </p:spPr>
          <p:txBody>
            <a:bodyPr rot="0" vert="horz" wrap="square" lIns="0" tIns="0" rIns="0" bIns="0" anchor="ctr" anchorCtr="0" upright="1">
              <a:noAutofit/>
            </a:bodyPr>
            <a:lstStyle/>
            <a:p>
              <a:pPr marL="0" marR="0" indent="57150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Non-</a:t>
              </a:r>
              <a:endParaRPr lang="en-US" sz="1100">
                <a:effectLst/>
                <a:latin typeface="Arial" panose="020B0604020202020204" pitchFamily="34" charset="0"/>
                <a:ea typeface="Arial" panose="020B0604020202020204" pitchFamily="34" charset="0"/>
                <a:cs typeface="Arial" panose="020B0604020202020204" pitchFamily="34" charset="0"/>
              </a:endParaRPr>
            </a:p>
            <a:p>
              <a:pPr marL="0" marR="0" indent="57150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Deterministic</a:t>
              </a:r>
              <a:endParaRPr lang="en-US" sz="1100">
                <a:effectLst/>
                <a:latin typeface="Arial" panose="020B0604020202020204" pitchFamily="34" charset="0"/>
                <a:ea typeface="Arial" panose="020B0604020202020204" pitchFamily="34" charset="0"/>
                <a:cs typeface="Arial" panose="020B0604020202020204" pitchFamily="34" charset="0"/>
              </a:endParaRPr>
            </a:p>
            <a:p>
              <a:pPr marL="0" marR="0" indent="57150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Network</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8" name="Oval 57">
              <a:extLst>
                <a:ext uri="{FF2B5EF4-FFF2-40B4-BE49-F238E27FC236}">
                  <a16:creationId xmlns:a16="http://schemas.microsoft.com/office/drawing/2014/main" id="{18437412-A750-364B-670F-CEBEF80759A4}"/>
                </a:ext>
              </a:extLst>
            </p:cNvPr>
            <p:cNvSpPr>
              <a:spLocks noChangeArrowheads="1"/>
            </p:cNvSpPr>
            <p:nvPr/>
          </p:nvSpPr>
          <p:spPr bwMode="auto">
            <a:xfrm>
              <a:off x="446406" y="4710405"/>
              <a:ext cx="1658524" cy="901465"/>
            </a:xfrm>
            <a:prstGeom prst="ellipse">
              <a:avLst/>
            </a:prstGeom>
            <a:noFill/>
            <a:ln w="9525">
              <a:solidFill>
                <a:srgbClr val="000000"/>
              </a:solidFill>
              <a:prstDash val="sysDot"/>
              <a:round/>
              <a:headEnd/>
              <a:tailEnd/>
            </a:ln>
            <a:extLst>
              <a:ext uri="{909E8E84-426E-40DD-AFC4-6F175D3DCCD1}">
                <a14:hiddenFill xmlns:a14="http://schemas.microsoft.com/office/drawing/2010/main">
                  <a:solidFill>
                    <a:srgbClr val="FFFFCC"/>
                  </a:solidFill>
                </a14:hiddenFill>
              </a:ext>
            </a:extLst>
          </p:spPr>
          <p:txBody>
            <a:bodyPr rot="0" vert="horz" wrap="square" lIns="0" tIns="0" rIns="0" bIns="0" anchor="b"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Deterministic Network</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59" name="AutoShape 330">
              <a:extLst>
                <a:ext uri="{FF2B5EF4-FFF2-40B4-BE49-F238E27FC236}">
                  <a16:creationId xmlns:a16="http://schemas.microsoft.com/office/drawing/2014/main" id="{87AB893A-C0D6-1E5D-D7F3-34079D231440}"/>
                </a:ext>
              </a:extLst>
            </p:cNvPr>
            <p:cNvCxnSpPr>
              <a:cxnSpLocks noChangeShapeType="1"/>
              <a:stCxn id="28" idx="2"/>
              <a:endCxn id="78" idx="0"/>
            </p:cNvCxnSpPr>
            <p:nvPr/>
          </p:nvCxnSpPr>
          <p:spPr bwMode="auto">
            <a:xfrm rot="5400000">
              <a:off x="2433418" y="2799668"/>
              <a:ext cx="3130322" cy="502025"/>
            </a:xfrm>
            <a:prstGeom prst="bentConnector3">
              <a:avLst>
                <a:gd name="adj1" fmla="val 50000"/>
              </a:avLst>
            </a:prstGeom>
            <a:noFill/>
            <a:ln w="9525">
              <a:solidFill>
                <a:srgbClr val="000000"/>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60" name="AutoShape 331">
              <a:extLst>
                <a:ext uri="{FF2B5EF4-FFF2-40B4-BE49-F238E27FC236}">
                  <a16:creationId xmlns:a16="http://schemas.microsoft.com/office/drawing/2014/main" id="{9AE43252-DCCB-77EE-05E9-B45667404AC5}"/>
                </a:ext>
              </a:extLst>
            </p:cNvPr>
            <p:cNvCxnSpPr>
              <a:cxnSpLocks noChangeShapeType="1"/>
              <a:stCxn id="67" idx="0"/>
              <a:endCxn id="73" idx="1"/>
            </p:cNvCxnSpPr>
            <p:nvPr/>
          </p:nvCxnSpPr>
          <p:spPr bwMode="auto">
            <a:xfrm rot="16200000">
              <a:off x="893556" y="3361729"/>
              <a:ext cx="453445" cy="465782"/>
            </a:xfrm>
            <a:prstGeom prst="bentConnector2">
              <a:avLst/>
            </a:prstGeom>
            <a:noFill/>
            <a:ln w="9525">
              <a:solidFill>
                <a:srgbClr val="C00000"/>
              </a:solidFill>
              <a:miter lim="800000"/>
              <a:headEnd/>
              <a:tailEnd type="triangle" w="med" len="med"/>
            </a:ln>
            <a:extLst>
              <a:ext uri="{909E8E84-426E-40DD-AFC4-6F175D3DCCD1}">
                <a14:hiddenFill xmlns:a14="http://schemas.microsoft.com/office/drawing/2010/main">
                  <a:noFill/>
                </a14:hiddenFill>
              </a:ext>
            </a:extLst>
          </p:spPr>
        </p:cxnSp>
        <p:cxnSp>
          <p:nvCxnSpPr>
            <p:cNvPr id="61" name="AutoShape 332">
              <a:extLst>
                <a:ext uri="{FF2B5EF4-FFF2-40B4-BE49-F238E27FC236}">
                  <a16:creationId xmlns:a16="http://schemas.microsoft.com/office/drawing/2014/main" id="{BA58E99D-E7DD-7293-F1E7-BA198C79A889}"/>
                </a:ext>
              </a:extLst>
            </p:cNvPr>
            <p:cNvCxnSpPr>
              <a:cxnSpLocks noChangeShapeType="1"/>
              <a:stCxn id="71" idx="0"/>
              <a:endCxn id="56" idx="2"/>
            </p:cNvCxnSpPr>
            <p:nvPr/>
          </p:nvCxnSpPr>
          <p:spPr bwMode="auto">
            <a:xfrm flipV="1">
              <a:off x="2771440" y="858833"/>
              <a:ext cx="775" cy="203857"/>
            </a:xfrm>
            <a:prstGeom prst="straightConnector1">
              <a:avLst/>
            </a:prstGeom>
            <a:noFill/>
            <a:ln w="9525">
              <a:solidFill>
                <a:srgbClr val="C00000"/>
              </a:solidFill>
              <a:round/>
              <a:headEnd/>
              <a:tailEnd type="triangle" w="med" len="med"/>
            </a:ln>
            <a:extLst>
              <a:ext uri="{909E8E84-426E-40DD-AFC4-6F175D3DCCD1}">
                <a14:hiddenFill xmlns:a14="http://schemas.microsoft.com/office/drawing/2010/main">
                  <a:noFill/>
                </a14:hiddenFill>
              </a:ext>
            </a:extLst>
          </p:spPr>
        </p:cxnSp>
        <p:sp>
          <p:nvSpPr>
            <p:cNvPr id="62" name="AutoShape 333">
              <a:extLst>
                <a:ext uri="{FF2B5EF4-FFF2-40B4-BE49-F238E27FC236}">
                  <a16:creationId xmlns:a16="http://schemas.microsoft.com/office/drawing/2014/main" id="{E3776CEB-2E79-977E-0C55-28C3F7C3A058}"/>
                </a:ext>
              </a:extLst>
            </p:cNvPr>
            <p:cNvSpPr>
              <a:spLocks noChangeArrowheads="1"/>
            </p:cNvSpPr>
            <p:nvPr/>
          </p:nvSpPr>
          <p:spPr bwMode="auto">
            <a:xfrm>
              <a:off x="1419820" y="3288835"/>
              <a:ext cx="1543822" cy="341828"/>
            </a:xfrm>
            <a:prstGeom prst="roundRect">
              <a:avLst>
                <a:gd name="adj" fmla="val 16667"/>
              </a:avLst>
            </a:prstGeom>
            <a:solidFill>
              <a:srgbClr val="FFFFCC"/>
            </a:solidFill>
            <a:ln w="9525">
              <a:solidFill>
                <a:srgbClr val="000000"/>
              </a:solidFill>
              <a:prstDash val="dash"/>
              <a:round/>
              <a:headEnd/>
              <a:tailEnd/>
            </a:ln>
          </p:spPr>
          <p:txBody>
            <a:bodyPr rot="0" vert="horz" wrap="square" lIns="0" tIns="0" rIns="0" bIns="0" anchor="ctr" anchorCtr="0" upright="1">
              <a:noAutofit/>
            </a:bodyPr>
            <a:lstStyle/>
            <a:p>
              <a:pPr marL="0" marR="0" algn="just">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63" name="AutoShape 334">
              <a:extLst>
                <a:ext uri="{FF2B5EF4-FFF2-40B4-BE49-F238E27FC236}">
                  <a16:creationId xmlns:a16="http://schemas.microsoft.com/office/drawing/2014/main" id="{1F2FF207-228B-7656-F177-8FED0D51F445}"/>
                </a:ext>
              </a:extLst>
            </p:cNvPr>
            <p:cNvCxnSpPr>
              <a:cxnSpLocks noChangeShapeType="1"/>
              <a:stCxn id="73" idx="3"/>
              <a:endCxn id="28" idx="1"/>
            </p:cNvCxnSpPr>
            <p:nvPr/>
          </p:nvCxnSpPr>
          <p:spPr bwMode="auto">
            <a:xfrm flipV="1">
              <a:off x="2896216" y="1320030"/>
              <a:ext cx="847791" cy="2047480"/>
            </a:xfrm>
            <a:prstGeom prst="bentConnector3">
              <a:avLst>
                <a:gd name="adj1" fmla="val 50000"/>
              </a:avLst>
            </a:prstGeom>
            <a:noFill/>
            <a:ln w="9525">
              <a:solidFill>
                <a:srgbClr val="C00000"/>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64" name="Rectangle 63">
              <a:extLst>
                <a:ext uri="{FF2B5EF4-FFF2-40B4-BE49-F238E27FC236}">
                  <a16:creationId xmlns:a16="http://schemas.microsoft.com/office/drawing/2014/main" id="{04E8C90C-ED05-9204-1CE9-C47129F25712}"/>
                </a:ext>
              </a:extLst>
            </p:cNvPr>
            <p:cNvSpPr>
              <a:spLocks noChangeArrowheads="1"/>
            </p:cNvSpPr>
            <p:nvPr/>
          </p:nvSpPr>
          <p:spPr bwMode="auto">
            <a:xfrm>
              <a:off x="575058" y="3922883"/>
              <a:ext cx="778111" cy="355780"/>
            </a:xfrm>
            <a:prstGeom prst="rect">
              <a:avLst/>
            </a:prstGeom>
            <a:solidFill>
              <a:srgbClr val="FFFFCC"/>
            </a:solidFill>
            <a:ln w="9525">
              <a:solidFill>
                <a:srgbClr val="000000"/>
              </a:solidFill>
              <a:prstDash val="dash"/>
              <a:miter lim="800000"/>
              <a:headEnd/>
              <a:tailEnd/>
            </a:ln>
          </p:spPr>
          <p:txBody>
            <a:bodyPr rot="0" vert="horz" wrap="square" lIns="0" tIns="45720" rIns="0" bIns="45720" anchor="ctr"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65" name="AutoShape 336">
              <a:extLst>
                <a:ext uri="{FF2B5EF4-FFF2-40B4-BE49-F238E27FC236}">
                  <a16:creationId xmlns:a16="http://schemas.microsoft.com/office/drawing/2014/main" id="{1F0FEB1B-808D-A01E-0FA8-CE33089A2401}"/>
                </a:ext>
              </a:extLst>
            </p:cNvPr>
            <p:cNvCxnSpPr>
              <a:cxnSpLocks noChangeShapeType="1"/>
              <a:stCxn id="77" idx="1"/>
              <a:endCxn id="67" idx="2"/>
            </p:cNvCxnSpPr>
            <p:nvPr/>
          </p:nvCxnSpPr>
          <p:spPr bwMode="auto">
            <a:xfrm rot="10800000">
              <a:off x="887388" y="4177898"/>
              <a:ext cx="1446171" cy="795273"/>
            </a:xfrm>
            <a:prstGeom prst="bentConnector2">
              <a:avLst/>
            </a:prstGeom>
            <a:noFill/>
            <a:ln w="9525">
              <a:solidFill>
                <a:srgbClr val="C00000"/>
              </a:solidFill>
              <a:miter lim="800000"/>
              <a:headEnd/>
              <a:tailEnd type="triangle" w="med" len="med"/>
            </a:ln>
            <a:extLst>
              <a:ext uri="{909E8E84-426E-40DD-AFC4-6F175D3DCCD1}">
                <a14:hiddenFill xmlns:a14="http://schemas.microsoft.com/office/drawing/2010/main">
                  <a:noFill/>
                </a14:hiddenFill>
              </a:ext>
            </a:extLst>
          </p:spPr>
        </p:cxnSp>
        <p:cxnSp>
          <p:nvCxnSpPr>
            <p:cNvPr id="66" name="AutoShape 337">
              <a:extLst>
                <a:ext uri="{FF2B5EF4-FFF2-40B4-BE49-F238E27FC236}">
                  <a16:creationId xmlns:a16="http://schemas.microsoft.com/office/drawing/2014/main" id="{136FB1A6-1614-22F4-7679-14BED816A409}"/>
                </a:ext>
              </a:extLst>
            </p:cNvPr>
            <p:cNvCxnSpPr>
              <a:cxnSpLocks noChangeShapeType="1"/>
              <a:stCxn id="64" idx="0"/>
              <a:endCxn id="62" idx="1"/>
            </p:cNvCxnSpPr>
            <p:nvPr/>
          </p:nvCxnSpPr>
          <p:spPr bwMode="auto">
            <a:xfrm rot="16200000">
              <a:off x="960981" y="3464044"/>
              <a:ext cx="462747" cy="454932"/>
            </a:xfrm>
            <a:prstGeom prst="bentConnector2">
              <a:avLst/>
            </a:prstGeom>
            <a:noFill/>
            <a:ln w="9525">
              <a:solidFill>
                <a:srgbClr val="C00000"/>
              </a:solidFill>
              <a:prstDash val="dash"/>
              <a:miter lim="800000"/>
              <a:headEnd/>
              <a:tailEnd/>
            </a:ln>
            <a:extLst>
              <a:ext uri="{909E8E84-426E-40DD-AFC4-6F175D3DCCD1}">
                <a14:hiddenFill xmlns:a14="http://schemas.microsoft.com/office/drawing/2010/main">
                  <a:noFill/>
                </a14:hiddenFill>
              </a:ext>
            </a:extLst>
          </p:spPr>
        </p:cxnSp>
        <p:sp>
          <p:nvSpPr>
            <p:cNvPr id="67" name="Rectangle 66">
              <a:extLst>
                <a:ext uri="{FF2B5EF4-FFF2-40B4-BE49-F238E27FC236}">
                  <a16:creationId xmlns:a16="http://schemas.microsoft.com/office/drawing/2014/main" id="{4BDB552A-32DE-EB97-2BCB-B183A3F90141}"/>
                </a:ext>
              </a:extLst>
            </p:cNvPr>
            <p:cNvSpPr>
              <a:spLocks noChangeArrowheads="1"/>
            </p:cNvSpPr>
            <p:nvPr/>
          </p:nvSpPr>
          <p:spPr bwMode="auto">
            <a:xfrm>
              <a:off x="499107" y="3821343"/>
              <a:ext cx="776561" cy="356555"/>
            </a:xfrm>
            <a:prstGeom prst="rect">
              <a:avLst/>
            </a:prstGeom>
            <a:solidFill>
              <a:srgbClr val="FFFFCC"/>
            </a:solidFill>
            <a:ln w="9525">
              <a:solidFill>
                <a:srgbClr val="000000"/>
              </a:solidFill>
              <a:miter lim="800000"/>
              <a:headEnd/>
              <a:tailEnd/>
            </a:ln>
          </p:spPr>
          <p:txBody>
            <a:bodyPr rot="0" vert="horz" wrap="square" lIns="0" tIns="45720" rIns="0" bIns="45720" anchor="ctr" anchorCtr="0" upright="1">
              <a:noAutofit/>
            </a:bodyPr>
            <a:lstStyle/>
            <a:p>
              <a:pPr marL="0" marR="0" algn="ctr">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NIC 10GbE</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68" name="AutoShape 339">
              <a:extLst>
                <a:ext uri="{FF2B5EF4-FFF2-40B4-BE49-F238E27FC236}">
                  <a16:creationId xmlns:a16="http://schemas.microsoft.com/office/drawing/2014/main" id="{E6446D91-360F-2EA1-17A1-603E817E5DB5}"/>
                </a:ext>
              </a:extLst>
            </p:cNvPr>
            <p:cNvCxnSpPr>
              <a:cxnSpLocks noChangeShapeType="1"/>
              <a:stCxn id="62" idx="3"/>
            </p:cNvCxnSpPr>
            <p:nvPr/>
          </p:nvCxnSpPr>
          <p:spPr bwMode="auto">
            <a:xfrm flipV="1">
              <a:off x="2963642" y="1413430"/>
              <a:ext cx="780365" cy="2046319"/>
            </a:xfrm>
            <a:prstGeom prst="bentConnector3">
              <a:avLst>
                <a:gd name="adj1" fmla="val 56930"/>
              </a:avLst>
            </a:prstGeom>
            <a:noFill/>
            <a:ln w="9525">
              <a:solidFill>
                <a:srgbClr val="C00000"/>
              </a:solidFill>
              <a:prstDash val="dash"/>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69" name="AutoShape 340">
              <a:extLst>
                <a:ext uri="{FF2B5EF4-FFF2-40B4-BE49-F238E27FC236}">
                  <a16:creationId xmlns:a16="http://schemas.microsoft.com/office/drawing/2014/main" id="{14F0157F-A8A6-D389-F6BA-1CC678562F8B}"/>
                </a:ext>
              </a:extLst>
            </p:cNvPr>
            <p:cNvCxnSpPr>
              <a:cxnSpLocks noChangeShapeType="1"/>
              <a:stCxn id="62" idx="0"/>
              <a:endCxn id="70" idx="2"/>
            </p:cNvCxnSpPr>
            <p:nvPr/>
          </p:nvCxnSpPr>
          <p:spPr bwMode="auto">
            <a:xfrm rot="5400000" flipH="1" flipV="1">
              <a:off x="1632630" y="2067486"/>
              <a:ext cx="1780451" cy="662248"/>
            </a:xfrm>
            <a:prstGeom prst="bentConnector3">
              <a:avLst>
                <a:gd name="adj1" fmla="val 50000"/>
              </a:avLst>
            </a:prstGeom>
            <a:noFill/>
            <a:ln w="9525">
              <a:solidFill>
                <a:srgbClr val="C00000"/>
              </a:solidFill>
              <a:prstDash val="dash"/>
              <a:miter lim="800000"/>
              <a:headEnd/>
              <a:tailEnd type="triangle" w="med" len="med"/>
            </a:ln>
            <a:extLst>
              <a:ext uri="{909E8E84-426E-40DD-AFC4-6F175D3DCCD1}">
                <a14:hiddenFill xmlns:a14="http://schemas.microsoft.com/office/drawing/2010/main">
                  <a:noFill/>
                </a14:hiddenFill>
              </a:ext>
            </a:extLst>
          </p:spPr>
        </p:cxnSp>
        <p:sp>
          <p:nvSpPr>
            <p:cNvPr id="70" name="AutoShape 341">
              <a:extLst>
                <a:ext uri="{FF2B5EF4-FFF2-40B4-BE49-F238E27FC236}">
                  <a16:creationId xmlns:a16="http://schemas.microsoft.com/office/drawing/2014/main" id="{EA3333E1-29ED-C1A2-FE19-945063558679}"/>
                </a:ext>
              </a:extLst>
            </p:cNvPr>
            <p:cNvSpPr>
              <a:spLocks noChangeArrowheads="1"/>
            </p:cNvSpPr>
            <p:nvPr/>
          </p:nvSpPr>
          <p:spPr bwMode="auto">
            <a:xfrm>
              <a:off x="2524987" y="1166556"/>
              <a:ext cx="657984" cy="341828"/>
            </a:xfrm>
            <a:prstGeom prst="roundRect">
              <a:avLst>
                <a:gd name="adj" fmla="val 16667"/>
              </a:avLst>
            </a:prstGeom>
            <a:solidFill>
              <a:srgbClr val="FFFFCC"/>
            </a:solidFill>
            <a:ln w="9525">
              <a:solidFill>
                <a:srgbClr val="000000"/>
              </a:solidFill>
              <a:prstDash val="dash"/>
              <a:round/>
              <a:headEnd/>
              <a:tailEnd/>
            </a:ln>
          </p:spPr>
          <p:txBody>
            <a:bodyPr rot="0" vert="horz" wrap="square" lIns="0" tIns="0" rIns="0" bIns="0" anchor="ctr" anchorCtr="0" upright="1">
              <a:noAutofit/>
            </a:bodyPr>
            <a:lstStyle/>
            <a:p>
              <a:pPr marL="0" marR="0" algn="just">
                <a:spcBef>
                  <a:spcPts val="0"/>
                </a:spcBef>
                <a:spcAft>
                  <a:spcPts val="0"/>
                </a:spcAft>
              </a:pPr>
              <a:r>
                <a:rPr lang="en-US"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71" name="AutoShape 342">
              <a:extLst>
                <a:ext uri="{FF2B5EF4-FFF2-40B4-BE49-F238E27FC236}">
                  <a16:creationId xmlns:a16="http://schemas.microsoft.com/office/drawing/2014/main" id="{900596BC-FB0E-10C0-2A47-C0923E0EA287}"/>
                </a:ext>
              </a:extLst>
            </p:cNvPr>
            <p:cNvSpPr>
              <a:spLocks noChangeArrowheads="1"/>
            </p:cNvSpPr>
            <p:nvPr/>
          </p:nvSpPr>
          <p:spPr bwMode="auto">
            <a:xfrm>
              <a:off x="2442835" y="1062690"/>
              <a:ext cx="657209" cy="341828"/>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Gateway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72" name="AutoShape 343">
              <a:extLst>
                <a:ext uri="{FF2B5EF4-FFF2-40B4-BE49-F238E27FC236}">
                  <a16:creationId xmlns:a16="http://schemas.microsoft.com/office/drawing/2014/main" id="{D6C03A2E-99C2-CB57-F1CE-D5F0F0BEFBDF}"/>
                </a:ext>
              </a:extLst>
            </p:cNvPr>
            <p:cNvCxnSpPr>
              <a:cxnSpLocks noChangeShapeType="1"/>
              <a:stCxn id="73" idx="0"/>
              <a:endCxn id="71" idx="2"/>
            </p:cNvCxnSpPr>
            <p:nvPr/>
          </p:nvCxnSpPr>
          <p:spPr bwMode="auto">
            <a:xfrm rot="16200000">
              <a:off x="1552221" y="1977377"/>
              <a:ext cx="1791303" cy="646359"/>
            </a:xfrm>
            <a:prstGeom prst="bentConnector3">
              <a:avLst>
                <a:gd name="adj1" fmla="val 49981"/>
              </a:avLst>
            </a:prstGeom>
            <a:noFill/>
            <a:ln w="9525">
              <a:solidFill>
                <a:srgbClr val="C00000"/>
              </a:solidFill>
              <a:miter lim="800000"/>
              <a:headEnd/>
              <a:tailEnd type="triangle" w="med" len="med"/>
            </a:ln>
            <a:extLst>
              <a:ext uri="{909E8E84-426E-40DD-AFC4-6F175D3DCCD1}">
                <a14:hiddenFill xmlns:a14="http://schemas.microsoft.com/office/drawing/2010/main">
                  <a:noFill/>
                </a14:hiddenFill>
              </a:ext>
            </a:extLst>
          </p:spPr>
        </p:cxnSp>
        <p:sp>
          <p:nvSpPr>
            <p:cNvPr id="73" name="AutoShape 344">
              <a:extLst>
                <a:ext uri="{FF2B5EF4-FFF2-40B4-BE49-F238E27FC236}">
                  <a16:creationId xmlns:a16="http://schemas.microsoft.com/office/drawing/2014/main" id="{FB395E4C-15E3-7E33-1152-0BE74341BE6E}"/>
                </a:ext>
              </a:extLst>
            </p:cNvPr>
            <p:cNvSpPr>
              <a:spLocks noChangeArrowheads="1"/>
            </p:cNvSpPr>
            <p:nvPr/>
          </p:nvSpPr>
          <p:spPr bwMode="auto">
            <a:xfrm>
              <a:off x="1353169" y="3195821"/>
              <a:ext cx="1543047" cy="343378"/>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Acquisition Microservice</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74" name="AutoShape 345">
              <a:extLst>
                <a:ext uri="{FF2B5EF4-FFF2-40B4-BE49-F238E27FC236}">
                  <a16:creationId xmlns:a16="http://schemas.microsoft.com/office/drawing/2014/main" id="{1FD6857C-1983-6E75-EE4D-AB3055C49317}"/>
                </a:ext>
              </a:extLst>
            </p:cNvPr>
            <p:cNvCxnSpPr>
              <a:cxnSpLocks noChangeShapeType="1"/>
              <a:stCxn id="50" idx="1"/>
              <a:endCxn id="64" idx="2"/>
            </p:cNvCxnSpPr>
            <p:nvPr/>
          </p:nvCxnSpPr>
          <p:spPr bwMode="auto">
            <a:xfrm rot="10800000">
              <a:off x="964889" y="4278663"/>
              <a:ext cx="1477946" cy="788297"/>
            </a:xfrm>
            <a:prstGeom prst="bentConnector2">
              <a:avLst/>
            </a:prstGeom>
            <a:noFill/>
            <a:ln w="9525">
              <a:solidFill>
                <a:srgbClr val="C00000"/>
              </a:solidFill>
              <a:prstDash val="dash"/>
              <a:miter lim="800000"/>
              <a:headEnd/>
              <a:tailEnd type="triangle" w="med" len="med"/>
            </a:ln>
            <a:extLst>
              <a:ext uri="{909E8E84-426E-40DD-AFC4-6F175D3DCCD1}">
                <a14:hiddenFill xmlns:a14="http://schemas.microsoft.com/office/drawing/2010/main">
                  <a:noFill/>
                </a14:hiddenFill>
              </a:ext>
            </a:extLst>
          </p:spPr>
        </p:cxnSp>
        <p:sp>
          <p:nvSpPr>
            <p:cNvPr id="75" name="Rectangle 74">
              <a:extLst>
                <a:ext uri="{FF2B5EF4-FFF2-40B4-BE49-F238E27FC236}">
                  <a16:creationId xmlns:a16="http://schemas.microsoft.com/office/drawing/2014/main" id="{41A2FE5A-A05F-20BA-7403-E261EA1F754C}"/>
                </a:ext>
              </a:extLst>
            </p:cNvPr>
            <p:cNvSpPr>
              <a:spLocks noChangeArrowheads="1"/>
            </p:cNvSpPr>
            <p:nvPr/>
          </p:nvSpPr>
          <p:spPr bwMode="auto">
            <a:xfrm>
              <a:off x="2333559" y="4615841"/>
              <a:ext cx="1794926" cy="807675"/>
            </a:xfrm>
            <a:prstGeom prst="rect">
              <a:avLst/>
            </a:prstGeom>
            <a:solidFill>
              <a:srgbClr val="FFFFCC"/>
            </a:solidFill>
            <a:ln w="9525">
              <a:solidFill>
                <a:srgbClr val="000000"/>
              </a:solidFill>
              <a:miter lim="800000"/>
              <a:headEnd/>
              <a:tailEnd/>
            </a:ln>
          </p:spPr>
          <p:txBody>
            <a:bodyPr rot="0" vert="horz" wrap="square" lIns="91440" tIns="45720" rIns="91440" bIns="45720" anchor="b"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Controller/Camera</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76" name="AutoShape 347">
              <a:extLst>
                <a:ext uri="{FF2B5EF4-FFF2-40B4-BE49-F238E27FC236}">
                  <a16:creationId xmlns:a16="http://schemas.microsoft.com/office/drawing/2014/main" id="{1FDD386E-5952-D49D-0ADA-E08EDBCD0AF0}"/>
                </a:ext>
              </a:extLst>
            </p:cNvPr>
            <p:cNvCxnSpPr>
              <a:cxnSpLocks noChangeShapeType="1"/>
              <a:stCxn id="51" idx="0"/>
            </p:cNvCxnSpPr>
            <p:nvPr/>
          </p:nvCxnSpPr>
          <p:spPr bwMode="auto">
            <a:xfrm rot="5400000" flipH="1" flipV="1">
              <a:off x="2493179" y="2849571"/>
              <a:ext cx="3224886" cy="496782"/>
            </a:xfrm>
            <a:prstGeom prst="bentConnector3">
              <a:avLst>
                <a:gd name="adj1" fmla="val 48509"/>
              </a:avLst>
            </a:prstGeom>
            <a:noFill/>
            <a:ln w="9525">
              <a:solidFill>
                <a:srgbClr val="000000"/>
              </a:solidFill>
              <a:prstDash val="dash"/>
              <a:miter lim="800000"/>
              <a:headEnd type="triangle" w="med" len="med"/>
              <a:tailEnd type="triangle" w="med" len="med"/>
            </a:ln>
            <a:extLst>
              <a:ext uri="{909E8E84-426E-40DD-AFC4-6F175D3DCCD1}">
                <a14:hiddenFill xmlns:a14="http://schemas.microsoft.com/office/drawing/2010/main">
                  <a:noFill/>
                </a14:hiddenFill>
              </a:ext>
            </a:extLst>
          </p:spPr>
        </p:cxnSp>
        <p:sp>
          <p:nvSpPr>
            <p:cNvPr id="77" name="Rectangle 76">
              <a:extLst>
                <a:ext uri="{FF2B5EF4-FFF2-40B4-BE49-F238E27FC236}">
                  <a16:creationId xmlns:a16="http://schemas.microsoft.com/office/drawing/2014/main" id="{E7D2606C-50F9-DCFF-8224-7ECDC3EE9C8A}"/>
                </a:ext>
              </a:extLst>
            </p:cNvPr>
            <p:cNvSpPr>
              <a:spLocks noChangeArrowheads="1"/>
            </p:cNvSpPr>
            <p:nvPr/>
          </p:nvSpPr>
          <p:spPr bwMode="auto">
            <a:xfrm>
              <a:off x="2333559" y="4835975"/>
              <a:ext cx="496007" cy="274393"/>
            </a:xfrm>
            <a:prstGeom prst="rect">
              <a:avLst/>
            </a:prstGeom>
            <a:solidFill>
              <a:srgbClr val="FFFFCC"/>
            </a:solidFill>
            <a:ln w="9525">
              <a:solidFill>
                <a:srgbClr val="000000"/>
              </a:solidFill>
              <a:miter lim="800000"/>
              <a:headEnd/>
              <a:tailEnd/>
            </a:ln>
          </p:spPr>
          <p:txBody>
            <a:bodyPr rot="0" vert="horz" wrap="square" lIns="0" tIns="45720" rIns="0" bIns="45720" anchor="t"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10GbE</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49C55970-91BE-2BCF-C35D-8CAEB657C7D2}"/>
                </a:ext>
              </a:extLst>
            </p:cNvPr>
            <p:cNvSpPr>
              <a:spLocks noChangeArrowheads="1"/>
            </p:cNvSpPr>
            <p:nvPr/>
          </p:nvSpPr>
          <p:spPr bwMode="auto">
            <a:xfrm>
              <a:off x="3499175" y="4615841"/>
              <a:ext cx="496782" cy="275943"/>
            </a:xfrm>
            <a:prstGeom prst="rect">
              <a:avLst/>
            </a:prstGeom>
            <a:solidFill>
              <a:srgbClr val="FFFFCC"/>
            </a:solidFill>
            <a:ln w="9525">
              <a:solidFill>
                <a:srgbClr val="000000"/>
              </a:solidFill>
              <a:miter lim="800000"/>
              <a:headEnd/>
              <a:tailEnd/>
            </a:ln>
          </p:spPr>
          <p:txBody>
            <a:bodyPr rot="0" vert="horz" wrap="square" lIns="0" tIns="45720" rIns="0" bIns="45720" anchor="t"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GbE</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79" name="Text Box 350">
              <a:extLst>
                <a:ext uri="{FF2B5EF4-FFF2-40B4-BE49-F238E27FC236}">
                  <a16:creationId xmlns:a16="http://schemas.microsoft.com/office/drawing/2014/main" id="{D436BF15-E3C1-46BF-718F-36EFC26D047F}"/>
                </a:ext>
              </a:extLst>
            </p:cNvPr>
            <p:cNvSpPr txBox="1">
              <a:spLocks noChangeArrowheads="1"/>
            </p:cNvSpPr>
            <p:nvPr/>
          </p:nvSpPr>
          <p:spPr bwMode="auto">
            <a:xfrm>
              <a:off x="-66191" y="4294425"/>
              <a:ext cx="963963" cy="474062"/>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ctr">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Multicast UDP </a:t>
              </a:r>
              <a:r>
                <a:rPr lang="en-GB" sz="1000" dirty="0">
                  <a:latin typeface="Arial" panose="020B0604020202020204" pitchFamily="34" charset="0"/>
                  <a:ea typeface="Arial" panose="020B0604020202020204" pitchFamily="34" charset="0"/>
                  <a:cs typeface="Arial" panose="020B0604020202020204" pitchFamily="34" charset="0"/>
                </a:rPr>
                <a:t>d</a:t>
              </a:r>
              <a:r>
                <a:rPr lang="en-GB" sz="1000" dirty="0">
                  <a:effectLst/>
                  <a:latin typeface="Arial" panose="020B0604020202020204" pitchFamily="34" charset="0"/>
                  <a:ea typeface="Arial" panose="020B0604020202020204" pitchFamily="34" charset="0"/>
                  <a:cs typeface="Arial" panose="020B0604020202020204" pitchFamily="34" charset="0"/>
                </a:rPr>
                <a:t>ata</a:t>
              </a:r>
              <a:r>
                <a:rPr lang="en-US" sz="1100" dirty="0">
                  <a:latin typeface="Arial" panose="020B0604020202020204" pitchFamily="34" charset="0"/>
                  <a:ea typeface="Arial" panose="020B0604020202020204" pitchFamily="34" charset="0"/>
                  <a:cs typeface="Arial" panose="020B0604020202020204" pitchFamily="34" charset="0"/>
                </a:rPr>
                <a:t> </a:t>
              </a:r>
              <a:r>
                <a:rPr lang="en-GB" sz="1000" dirty="0">
                  <a:latin typeface="Arial" panose="020B0604020202020204" pitchFamily="34" charset="0"/>
                  <a:ea typeface="Arial" panose="020B0604020202020204" pitchFamily="34" charset="0"/>
                  <a:cs typeface="Arial" panose="020B0604020202020204" pitchFamily="34" charset="0"/>
                </a:rPr>
                <a:t>s</a:t>
              </a:r>
              <a:r>
                <a:rPr lang="en-GB" sz="1000" dirty="0">
                  <a:effectLst/>
                  <a:latin typeface="Arial" panose="020B0604020202020204" pitchFamily="34" charset="0"/>
                  <a:ea typeface="Arial" panose="020B0604020202020204" pitchFamily="34" charset="0"/>
                  <a:cs typeface="Arial" panose="020B0604020202020204" pitchFamily="34" charset="0"/>
                </a:rPr>
                <a:t>tream</a:t>
              </a:r>
            </a:p>
            <a:p>
              <a:pPr marL="0" marR="0" algn="ctr">
                <a:spcBef>
                  <a:spcPts val="0"/>
                </a:spcBef>
                <a:spcAft>
                  <a:spcPts val="0"/>
                </a:spcAft>
              </a:pPr>
              <a:r>
                <a:rPr lang="en-GB" sz="1000" dirty="0">
                  <a:latin typeface="Arial" panose="020B0604020202020204" pitchFamily="34" charset="0"/>
                  <a:ea typeface="Arial" panose="020B0604020202020204" pitchFamily="34" charset="0"/>
                  <a:cs typeface="Arial" panose="020B0604020202020204" pitchFamily="34" charset="0"/>
                </a:rPr>
                <a:t>MUDPI/RTMS</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80" name="Text Box 351">
              <a:extLst>
                <a:ext uri="{FF2B5EF4-FFF2-40B4-BE49-F238E27FC236}">
                  <a16:creationId xmlns:a16="http://schemas.microsoft.com/office/drawing/2014/main" id="{0E178F4C-213F-2569-2282-E57B5245E38D}"/>
                </a:ext>
              </a:extLst>
            </p:cNvPr>
            <p:cNvSpPr txBox="1">
              <a:spLocks noChangeArrowheads="1"/>
            </p:cNvSpPr>
            <p:nvPr/>
          </p:nvSpPr>
          <p:spPr bwMode="auto">
            <a:xfrm>
              <a:off x="2442835" y="4683276"/>
              <a:ext cx="300704" cy="152699"/>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Data</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1" name="Text Box 352">
              <a:extLst>
                <a:ext uri="{FF2B5EF4-FFF2-40B4-BE49-F238E27FC236}">
                  <a16:creationId xmlns:a16="http://schemas.microsoft.com/office/drawing/2014/main" id="{1285FE3C-00D6-EFF8-91AD-7282140ECF0D}"/>
                </a:ext>
              </a:extLst>
            </p:cNvPr>
            <p:cNvSpPr txBox="1">
              <a:spLocks noChangeArrowheads="1"/>
            </p:cNvSpPr>
            <p:nvPr/>
          </p:nvSpPr>
          <p:spPr bwMode="auto">
            <a:xfrm>
              <a:off x="3608452" y="4913487"/>
              <a:ext cx="340230" cy="153474"/>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Setup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2" name="AutoShape 327">
              <a:extLst>
                <a:ext uri="{FF2B5EF4-FFF2-40B4-BE49-F238E27FC236}">
                  <a16:creationId xmlns:a16="http://schemas.microsoft.com/office/drawing/2014/main" id="{B378CAD1-0410-72DA-F44A-7646E1BA3A77}"/>
                </a:ext>
              </a:extLst>
            </p:cNvPr>
            <p:cNvSpPr>
              <a:spLocks noChangeArrowheads="1"/>
            </p:cNvSpPr>
            <p:nvPr/>
          </p:nvSpPr>
          <p:spPr bwMode="auto">
            <a:xfrm>
              <a:off x="3891013" y="235459"/>
              <a:ext cx="686872" cy="387350"/>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600"/>
                </a:spcAft>
              </a:pPr>
              <a:r>
                <a:rPr lang="en-GB" sz="1000" dirty="0">
                  <a:effectLst/>
                  <a:latin typeface="Arial" panose="020B0604020202020204" pitchFamily="34" charset="0"/>
                  <a:ea typeface="Arial" panose="020B0604020202020204" pitchFamily="34" charset="0"/>
                  <a:cs typeface="Arial" panose="020B0604020202020204" pitchFamily="34" charset="0"/>
                </a:rPr>
                <a:t>Data Product</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83" name="Straight Arrow Connector 82">
              <a:extLst>
                <a:ext uri="{FF2B5EF4-FFF2-40B4-BE49-F238E27FC236}">
                  <a16:creationId xmlns:a16="http://schemas.microsoft.com/office/drawing/2014/main" id="{5EE5A447-9369-9745-D9BD-6A01407747B1}"/>
                </a:ext>
              </a:extLst>
            </p:cNvPr>
            <p:cNvCxnSpPr>
              <a:cxnSpLocks/>
              <a:stCxn id="55" idx="0"/>
              <a:endCxn id="82" idx="2"/>
            </p:cNvCxnSpPr>
            <p:nvPr/>
          </p:nvCxnSpPr>
          <p:spPr>
            <a:xfrm flipH="1" flipV="1">
              <a:off x="4234449" y="622809"/>
              <a:ext cx="3894" cy="241942"/>
            </a:xfrm>
            <a:prstGeom prst="straightConnector1">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grpSp>
      <p:sp>
        <p:nvSpPr>
          <p:cNvPr id="2" name="Rectangle 1">
            <a:extLst>
              <a:ext uri="{FF2B5EF4-FFF2-40B4-BE49-F238E27FC236}">
                <a16:creationId xmlns:a16="http://schemas.microsoft.com/office/drawing/2014/main" id="{D05E4067-991E-0715-304E-FD14D3876C3C}"/>
              </a:ext>
            </a:extLst>
          </p:cNvPr>
          <p:cNvSpPr/>
          <p:nvPr/>
        </p:nvSpPr>
        <p:spPr>
          <a:xfrm>
            <a:off x="6482800" y="1260937"/>
            <a:ext cx="1443069" cy="631825"/>
          </a:xfrm>
          <a:prstGeom prst="rect">
            <a:avLst/>
          </a:prstGeom>
          <a:noFill/>
          <a:ln w="12700">
            <a:prstDash val="sysDash"/>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l">
              <a:spcBef>
                <a:spcPts val="0"/>
              </a:spcBef>
              <a:spcAft>
                <a:spcPts val="600"/>
              </a:spcAft>
            </a:pPr>
            <a:r>
              <a:rPr lang="en-GB" sz="1000" dirty="0">
                <a:solidFill>
                  <a:srgbClr val="000000"/>
                </a:solidFill>
                <a:effectLst/>
                <a:ea typeface="Arial" panose="020B0604020202020204" pitchFamily="34" charset="0"/>
                <a:cs typeface="Arial" panose="020B0604020202020204" pitchFamily="34" charset="0"/>
              </a:rPr>
              <a:t>Standalone process or integrated as a thread into the DCS application</a:t>
            </a:r>
            <a:endParaRPr lang="en-US" sz="1100" dirty="0">
              <a:effectLst/>
              <a:ea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F4D0B328-3203-754A-9579-C531B20AA42F}"/>
              </a:ext>
            </a:extLst>
          </p:cNvPr>
          <p:cNvCxnSpPr>
            <a:cxnSpLocks/>
            <a:stCxn id="2" idx="3"/>
            <a:endCxn id="71" idx="1"/>
          </p:cNvCxnSpPr>
          <p:nvPr/>
        </p:nvCxnSpPr>
        <p:spPr>
          <a:xfrm>
            <a:off x="7925869" y="1576850"/>
            <a:ext cx="539407" cy="2158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AutoShape 327">
            <a:extLst>
              <a:ext uri="{FF2B5EF4-FFF2-40B4-BE49-F238E27FC236}">
                <a16:creationId xmlns:a16="http://schemas.microsoft.com/office/drawing/2014/main" id="{CD56CE90-6602-78D4-995F-23D2F59785E4}"/>
              </a:ext>
            </a:extLst>
          </p:cNvPr>
          <p:cNvSpPr>
            <a:spLocks noChangeArrowheads="1"/>
          </p:cNvSpPr>
          <p:nvPr/>
        </p:nvSpPr>
        <p:spPr bwMode="auto">
          <a:xfrm>
            <a:off x="9766448" y="1713658"/>
            <a:ext cx="1011167" cy="330978"/>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600"/>
              </a:spcAft>
            </a:pPr>
            <a:r>
              <a:rPr lang="en-GB" sz="1000" i="1" dirty="0">
                <a:latin typeface="Arial" panose="020B0604020202020204" pitchFamily="34" charset="0"/>
                <a:ea typeface="Arial" panose="020B0604020202020204" pitchFamily="34" charset="0"/>
                <a:cs typeface="Arial" panose="020B0604020202020204" pitchFamily="34" charset="0"/>
              </a:rPr>
              <a:t>NGCII CORE</a:t>
            </a:r>
            <a:endParaRPr lang="en-US" sz="1100" i="1" dirty="0">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680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02709E51-5648-432C-5466-561ABFDE9986}"/>
              </a:ext>
            </a:extLst>
          </p:cNvPr>
          <p:cNvSpPr>
            <a:spLocks noGrp="1"/>
          </p:cNvSpPr>
          <p:nvPr>
            <p:ph type="title"/>
          </p:nvPr>
        </p:nvSpPr>
        <p:spPr>
          <a:xfrm>
            <a:off x="936624" y="0"/>
            <a:ext cx="8910639" cy="832735"/>
          </a:xfrm>
        </p:spPr>
        <p:txBody>
          <a:bodyPr/>
          <a:lstStyle/>
          <a:p>
            <a:r>
              <a:rPr lang="en-GB" dirty="0"/>
              <a:t>Deployment Diagram – NGCII-OPT</a:t>
            </a:r>
          </a:p>
        </p:txBody>
      </p:sp>
      <p:sp>
        <p:nvSpPr>
          <p:cNvPr id="16" name="Textplatzhalter 15">
            <a:extLst>
              <a:ext uri="{FF2B5EF4-FFF2-40B4-BE49-F238E27FC236}">
                <a16:creationId xmlns:a16="http://schemas.microsoft.com/office/drawing/2014/main" id="{2B6B47C3-7036-710F-0F95-C38AC2237AAA}"/>
              </a:ext>
            </a:extLst>
          </p:cNvPr>
          <p:cNvSpPr>
            <a:spLocks noGrp="1"/>
          </p:cNvSpPr>
          <p:nvPr>
            <p:ph type="body" sz="quarter" idx="13"/>
          </p:nvPr>
        </p:nvSpPr>
        <p:spPr/>
        <p:txBody>
          <a:bodyPr/>
          <a:lstStyle/>
          <a:p>
            <a:pPr lvl="4"/>
            <a:endParaRPr lang="en-GB" dirty="0"/>
          </a:p>
          <a:p>
            <a:pPr lvl="4"/>
            <a:r>
              <a:rPr lang="en-GB" dirty="0"/>
              <a:t>                           </a:t>
            </a:r>
            <a:endParaRPr lang="de-DE" dirty="0"/>
          </a:p>
        </p:txBody>
      </p:sp>
      <p:sp>
        <p:nvSpPr>
          <p:cNvPr id="5" name="Fußzeilenplatzhalter 4">
            <a:extLst>
              <a:ext uri="{FF2B5EF4-FFF2-40B4-BE49-F238E27FC236}">
                <a16:creationId xmlns:a16="http://schemas.microsoft.com/office/drawing/2014/main" id="{E1695E98-3B3A-11B0-1EC0-4EC5F37F67FC}"/>
              </a:ext>
            </a:extLst>
          </p:cNvPr>
          <p:cNvSpPr>
            <a:spLocks noGrp="1"/>
          </p:cNvSpPr>
          <p:nvPr>
            <p:ph type="ftr" sz="quarter" idx="11"/>
          </p:nvPr>
        </p:nvSpPr>
        <p:spPr/>
        <p:txBody>
          <a:bodyPr/>
          <a:lstStyle/>
          <a:p>
            <a:r>
              <a:rPr lang="en-US" i="1"/>
              <a:t>Jörg Stegmeier, November 25th - 28th, Instrument Control Systems 2024</a:t>
            </a:r>
            <a:endParaRPr lang="en-US" i="1" dirty="0"/>
          </a:p>
        </p:txBody>
      </p:sp>
      <p:sp>
        <p:nvSpPr>
          <p:cNvPr id="18" name="Textplatzhalter 17">
            <a:extLst>
              <a:ext uri="{FF2B5EF4-FFF2-40B4-BE49-F238E27FC236}">
                <a16:creationId xmlns:a16="http://schemas.microsoft.com/office/drawing/2014/main" id="{56CFF44B-3F23-80C7-62BA-469965E5D8A6}"/>
              </a:ext>
            </a:extLst>
          </p:cNvPr>
          <p:cNvSpPr>
            <a:spLocks noGrp="1"/>
          </p:cNvSpPr>
          <p:nvPr>
            <p:ph type="body" sz="quarter" idx="14"/>
          </p:nvPr>
        </p:nvSpPr>
        <p:spPr>
          <a:xfrm>
            <a:off x="941381" y="1088116"/>
            <a:ext cx="4974990" cy="5098414"/>
          </a:xfrm>
        </p:spPr>
        <p:txBody>
          <a:bodyPr/>
          <a:lstStyle/>
          <a:p>
            <a:pPr lvl="1">
              <a:spcBef>
                <a:spcPts val="600"/>
              </a:spcBef>
            </a:pPr>
            <a:r>
              <a:rPr lang="en-US" dirty="0"/>
              <a:t>The optical DCS application deploys the NGCII CORE as a subsystem to access the controller electronics.</a:t>
            </a:r>
          </a:p>
          <a:p>
            <a:pPr lvl="1">
              <a:spcBef>
                <a:spcPts val="600"/>
              </a:spcBef>
            </a:pPr>
            <a:r>
              <a:rPr lang="en-GB" sz="1800" dirty="0">
                <a:effectLst/>
                <a:latin typeface="Arial" panose="020B0604020202020204" pitchFamily="34" charset="0"/>
                <a:ea typeface="Arial" panose="020B0604020202020204" pitchFamily="34" charset="0"/>
                <a:cs typeface="Times New Roman" panose="02020603050405020304" pitchFamily="18" charset="0"/>
              </a:rPr>
              <a:t>The recording session follows a more rigid scheme than it is the case for IR/WFS: “</a:t>
            </a:r>
            <a:r>
              <a:rPr lang="en-GB" sz="1800" i="1" dirty="0">
                <a:effectLst/>
                <a:latin typeface="Arial" panose="020B0604020202020204" pitchFamily="34" charset="0"/>
                <a:ea typeface="Arial" panose="020B0604020202020204" pitchFamily="34" charset="0"/>
                <a:cs typeface="Times New Roman" panose="02020603050405020304" pitchFamily="18" charset="0"/>
              </a:rPr>
              <a:t>wiping</a:t>
            </a:r>
            <a:r>
              <a:rPr lang="en-GB" sz="1800" dirty="0">
                <a:effectLst/>
                <a:latin typeface="Arial" panose="020B0604020202020204" pitchFamily="34" charset="0"/>
                <a:ea typeface="Arial" panose="020B0604020202020204" pitchFamily="34" charset="0"/>
                <a:cs typeface="Times New Roman" panose="02020603050405020304" pitchFamily="18" charset="0"/>
              </a:rPr>
              <a:t>” – “</a:t>
            </a:r>
            <a:r>
              <a:rPr lang="en-GB" sz="1800" i="1" dirty="0">
                <a:effectLst/>
                <a:latin typeface="Arial" panose="020B0604020202020204" pitchFamily="34" charset="0"/>
                <a:ea typeface="Arial" panose="020B0604020202020204" pitchFamily="34" charset="0"/>
                <a:cs typeface="Times New Roman" panose="02020603050405020304" pitchFamily="18" charset="0"/>
              </a:rPr>
              <a:t>integrating</a:t>
            </a:r>
            <a:r>
              <a:rPr lang="en-GB" sz="1800" dirty="0">
                <a:effectLst/>
                <a:latin typeface="Arial" panose="020B0604020202020204" pitchFamily="34" charset="0"/>
                <a:ea typeface="Arial" panose="020B0604020202020204" pitchFamily="34" charset="0"/>
                <a:cs typeface="Times New Roman" panose="02020603050405020304" pitchFamily="18" charset="0"/>
              </a:rPr>
              <a:t>” – “</a:t>
            </a:r>
            <a:r>
              <a:rPr lang="en-GB" sz="1800" i="1" dirty="0">
                <a:effectLst/>
                <a:latin typeface="Arial" panose="020B0604020202020204" pitchFamily="34" charset="0"/>
                <a:ea typeface="Arial" panose="020B0604020202020204" pitchFamily="34" charset="0"/>
                <a:cs typeface="Times New Roman" panose="02020603050405020304" pitchFamily="18" charset="0"/>
              </a:rPr>
              <a:t>reading out</a:t>
            </a:r>
            <a:r>
              <a:rPr lang="en-GB" sz="1800" dirty="0">
                <a:effectLst/>
                <a:latin typeface="Arial" panose="020B0604020202020204" pitchFamily="34" charset="0"/>
                <a:ea typeface="Arial" panose="020B0604020202020204" pitchFamily="34" charset="0"/>
                <a:cs typeface="Times New Roman" panose="02020603050405020304" pitchFamily="18" charset="0"/>
              </a:rPr>
              <a:t>” – “</a:t>
            </a:r>
            <a:r>
              <a:rPr lang="en-GB" sz="1800" i="1" dirty="0">
                <a:effectLst/>
                <a:latin typeface="Arial" panose="020B0604020202020204" pitchFamily="34" charset="0"/>
                <a:ea typeface="Arial" panose="020B0604020202020204" pitchFamily="34" charset="0"/>
                <a:cs typeface="Times New Roman" panose="02020603050405020304" pitchFamily="18" charset="0"/>
              </a:rPr>
              <a:t>completed</a:t>
            </a:r>
            <a:r>
              <a:rPr lang="en-GB" sz="1800" dirty="0">
                <a:effectLst/>
                <a:latin typeface="Arial" panose="020B0604020202020204" pitchFamily="34" charset="0"/>
                <a:ea typeface="Arial" panose="020B0604020202020204" pitchFamily="34" charset="0"/>
                <a:cs typeface="Times New Roman" panose="02020603050405020304" pitchFamily="18" charset="0"/>
              </a:rPr>
              <a:t>” </a:t>
            </a:r>
          </a:p>
          <a:p>
            <a:pPr lvl="1">
              <a:spcBef>
                <a:spcPts val="600"/>
              </a:spcBef>
            </a:pPr>
            <a:r>
              <a:rPr lang="en-GB" dirty="0">
                <a:latin typeface="Arial" panose="020B0604020202020204" pitchFamily="34" charset="0"/>
                <a:ea typeface="Arial" panose="020B0604020202020204" pitchFamily="34" charset="0"/>
                <a:cs typeface="Times New Roman" panose="02020603050405020304" pitchFamily="18" charset="0"/>
              </a:rPr>
              <a:t>The recording session </a:t>
            </a:r>
            <a:r>
              <a:rPr lang="en-GB" sz="1800" dirty="0">
                <a:effectLst/>
                <a:latin typeface="Arial" panose="020B0604020202020204" pitchFamily="34" charset="0"/>
                <a:ea typeface="Arial" panose="020B0604020202020204" pitchFamily="34" charset="0"/>
                <a:cs typeface="Times New Roman" panose="02020603050405020304" pitchFamily="18" charset="0"/>
              </a:rPr>
              <a:t>implies an active intervention before/after each step, e.g., the application of new voltages in each state and the additional shutter control.</a:t>
            </a:r>
          </a:p>
          <a:p>
            <a:pPr lvl="1">
              <a:spcBef>
                <a:spcPts val="600"/>
              </a:spcBef>
            </a:pPr>
            <a:r>
              <a:rPr lang="en-US" dirty="0"/>
              <a:t>A merger process assembles all data which is read out during the recording session and publishes it to both the DDT and the data product (FITS file). TBD: Chunk publishing</a:t>
            </a:r>
          </a:p>
          <a:p>
            <a:endParaRPr lang="de-DE" dirty="0"/>
          </a:p>
        </p:txBody>
      </p:sp>
      <p:sp>
        <p:nvSpPr>
          <p:cNvPr id="6" name="Datumsplatzhalter 5">
            <a:extLst>
              <a:ext uri="{FF2B5EF4-FFF2-40B4-BE49-F238E27FC236}">
                <a16:creationId xmlns:a16="http://schemas.microsoft.com/office/drawing/2014/main" id="{FA20F294-0D7E-77A2-054C-B6175C6A04BF}"/>
              </a:ext>
            </a:extLst>
          </p:cNvPr>
          <p:cNvSpPr>
            <a:spLocks noGrp="1"/>
          </p:cNvSpPr>
          <p:nvPr>
            <p:ph type="dt" sz="half" idx="2"/>
          </p:nvPr>
        </p:nvSpPr>
        <p:spPr/>
        <p:txBody>
          <a:bodyPr/>
          <a:lstStyle/>
          <a:p>
            <a:r>
              <a:rPr lang="en-US"/>
              <a:t>Data Classification: ESO PUBLIC</a:t>
            </a:r>
            <a:endParaRPr lang="en-GB" dirty="0"/>
          </a:p>
        </p:txBody>
      </p:sp>
      <p:grpSp>
        <p:nvGrpSpPr>
          <p:cNvPr id="47" name="Canvas 318">
            <a:extLst>
              <a:ext uri="{FF2B5EF4-FFF2-40B4-BE49-F238E27FC236}">
                <a16:creationId xmlns:a16="http://schemas.microsoft.com/office/drawing/2014/main" id="{19811472-CE82-B7B7-8212-184B3ADA51B0}"/>
              </a:ext>
            </a:extLst>
          </p:cNvPr>
          <p:cNvGrpSpPr/>
          <p:nvPr/>
        </p:nvGrpSpPr>
        <p:grpSpPr>
          <a:xfrm>
            <a:off x="6035676" y="559116"/>
            <a:ext cx="5219700" cy="5739766"/>
            <a:chOff x="0" y="-1"/>
            <a:chExt cx="5219700" cy="5739766"/>
          </a:xfrm>
        </p:grpSpPr>
        <p:sp>
          <p:nvSpPr>
            <p:cNvPr id="48" name="Rectangle 47">
              <a:extLst>
                <a:ext uri="{FF2B5EF4-FFF2-40B4-BE49-F238E27FC236}">
                  <a16:creationId xmlns:a16="http://schemas.microsoft.com/office/drawing/2014/main" id="{CA56368A-B4E2-95B1-CAAD-93F17F76895F}"/>
                </a:ext>
              </a:extLst>
            </p:cNvPr>
            <p:cNvSpPr/>
            <p:nvPr/>
          </p:nvSpPr>
          <p:spPr>
            <a:xfrm>
              <a:off x="0" y="0"/>
              <a:ext cx="5219700" cy="5739765"/>
            </a:xfrm>
            <a:prstGeom prst="rect">
              <a:avLst/>
            </a:prstGeom>
            <a:noFill/>
          </p:spPr>
          <p:txBody>
            <a:bodyPr/>
            <a:lstStyle/>
            <a:p>
              <a:endParaRPr lang="en-US"/>
            </a:p>
          </p:txBody>
        </p:sp>
        <p:sp>
          <p:nvSpPr>
            <p:cNvPr id="49" name="Rectangle 48">
              <a:extLst>
                <a:ext uri="{FF2B5EF4-FFF2-40B4-BE49-F238E27FC236}">
                  <a16:creationId xmlns:a16="http://schemas.microsoft.com/office/drawing/2014/main" id="{D59D8960-61E4-4589-4DCA-FA7107F114AB}"/>
                </a:ext>
              </a:extLst>
            </p:cNvPr>
            <p:cNvSpPr>
              <a:spLocks noChangeArrowheads="1"/>
            </p:cNvSpPr>
            <p:nvPr/>
          </p:nvSpPr>
          <p:spPr bwMode="auto">
            <a:xfrm>
              <a:off x="2442835" y="4710405"/>
              <a:ext cx="1795701" cy="806900"/>
            </a:xfrm>
            <a:prstGeom prst="rect">
              <a:avLst/>
            </a:prstGeom>
            <a:solidFill>
              <a:srgbClr val="FFFFCC"/>
            </a:solidFill>
            <a:ln w="9525">
              <a:solidFill>
                <a:srgbClr val="000000"/>
              </a:solidFill>
              <a:prstDash val="dash"/>
              <a:miter lim="800000"/>
              <a:headEnd/>
              <a:tailEnd/>
            </a:ln>
          </p:spPr>
          <p:txBody>
            <a:bodyPr rot="0" vert="horz" wrap="square" lIns="91440" tIns="45720" rIns="91440" bIns="45720" anchor="b"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DA2036E3-16CD-9B30-B79A-E33E08947D53}"/>
                </a:ext>
              </a:extLst>
            </p:cNvPr>
            <p:cNvSpPr>
              <a:spLocks noChangeArrowheads="1"/>
            </p:cNvSpPr>
            <p:nvPr/>
          </p:nvSpPr>
          <p:spPr bwMode="auto">
            <a:xfrm>
              <a:off x="2442835" y="4929764"/>
              <a:ext cx="496782" cy="274393"/>
            </a:xfrm>
            <a:prstGeom prst="rect">
              <a:avLst/>
            </a:prstGeom>
            <a:solidFill>
              <a:srgbClr val="FFFFCC"/>
            </a:solidFill>
            <a:ln w="9525">
              <a:solidFill>
                <a:srgbClr val="000000"/>
              </a:solidFill>
              <a:prstDash val="dash"/>
              <a:miter lim="800000"/>
              <a:headEnd/>
              <a:tailEnd/>
            </a:ln>
          </p:spPr>
          <p:txBody>
            <a:bodyPr rot="0" vert="horz" wrap="square" lIns="0" tIns="45720" rIns="0" bIns="45720" anchor="t"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2D4D0EEA-61F8-6BE8-BEFD-60DBF046B7A1}"/>
                </a:ext>
              </a:extLst>
            </p:cNvPr>
            <p:cNvSpPr>
              <a:spLocks noChangeArrowheads="1"/>
            </p:cNvSpPr>
            <p:nvPr/>
          </p:nvSpPr>
          <p:spPr bwMode="auto">
            <a:xfrm>
              <a:off x="3608452" y="4710405"/>
              <a:ext cx="497557" cy="275943"/>
            </a:xfrm>
            <a:prstGeom prst="rect">
              <a:avLst/>
            </a:prstGeom>
            <a:solidFill>
              <a:srgbClr val="FFFFCC"/>
            </a:solidFill>
            <a:ln w="9525">
              <a:solidFill>
                <a:srgbClr val="000000"/>
              </a:solidFill>
              <a:prstDash val="dash"/>
              <a:miter lim="800000"/>
              <a:headEnd/>
              <a:tailEnd/>
            </a:ln>
          </p:spPr>
          <p:txBody>
            <a:bodyPr rot="0" vert="horz" wrap="square" lIns="0" tIns="45720" rIns="0" bIns="45720" anchor="t" anchorCtr="0" upright="1">
              <a:noAutofit/>
            </a:bodyPr>
            <a:lstStyle/>
            <a:p>
              <a:pPr marL="0" marR="0" algn="just">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0415FC26-90B5-1309-2499-1A0CD253EA56}"/>
                </a:ext>
              </a:extLst>
            </p:cNvPr>
            <p:cNvSpPr>
              <a:spLocks noChangeArrowheads="1"/>
            </p:cNvSpPr>
            <p:nvPr/>
          </p:nvSpPr>
          <p:spPr bwMode="auto">
            <a:xfrm>
              <a:off x="341005" y="2902050"/>
              <a:ext cx="2872966" cy="1275848"/>
            </a:xfrm>
            <a:prstGeom prst="rect">
              <a:avLst/>
            </a:prstGeom>
            <a:solidFill>
              <a:srgbClr val="FFFFCC"/>
            </a:solidFill>
            <a:ln w="9525">
              <a:solidFill>
                <a:srgbClr val="000000"/>
              </a:solidFill>
              <a:prstDash val="dash"/>
              <a:miter lim="800000"/>
              <a:headEnd/>
              <a:tailEnd/>
            </a:ln>
          </p:spPr>
          <p:txBody>
            <a:bodyPr rot="0" vert="horz" wrap="square" lIns="91440" tIns="45720" rIns="91440" bIns="45720" anchor="t"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9A953AEB-9D25-6DE5-E0CB-E3FF4BDFFA31}"/>
                </a:ext>
              </a:extLst>
            </p:cNvPr>
            <p:cNvSpPr>
              <a:spLocks noChangeArrowheads="1"/>
            </p:cNvSpPr>
            <p:nvPr/>
          </p:nvSpPr>
          <p:spPr bwMode="auto">
            <a:xfrm>
              <a:off x="275904" y="2834615"/>
              <a:ext cx="2872191" cy="1275848"/>
            </a:xfrm>
            <a:prstGeom prst="rect">
              <a:avLst/>
            </a:prstGeom>
            <a:solidFill>
              <a:srgbClr val="FFFFCC"/>
            </a:solidFill>
            <a:ln w="9525">
              <a:solidFill>
                <a:srgbClr val="000000"/>
              </a:solidFill>
              <a:miter lim="800000"/>
              <a:headEnd/>
              <a:tailEnd/>
            </a:ln>
          </p:spPr>
          <p:txBody>
            <a:bodyPr rot="0" vert="horz" wrap="square" lIns="91440" tIns="45720" rIns="91440" bIns="45720" anchor="t"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Detector Workstation</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E4E20BB1-CEAA-44EE-9775-B5036C900000}"/>
                </a:ext>
              </a:extLst>
            </p:cNvPr>
            <p:cNvSpPr>
              <a:spLocks noChangeArrowheads="1"/>
            </p:cNvSpPr>
            <p:nvPr/>
          </p:nvSpPr>
          <p:spPr bwMode="auto">
            <a:xfrm>
              <a:off x="1536378" y="-1"/>
              <a:ext cx="3400549" cy="1687832"/>
            </a:xfrm>
            <a:prstGeom prst="rect">
              <a:avLst/>
            </a:prstGeom>
            <a:solidFill>
              <a:srgbClr val="FFFFCC"/>
            </a:solidFill>
            <a:ln w="9525">
              <a:solidFill>
                <a:srgbClr val="000000"/>
              </a:solidFill>
              <a:miter lim="800000"/>
              <a:headEnd/>
              <a:tailEnd/>
            </a:ln>
          </p:spPr>
          <p:txBody>
            <a:bodyPr rot="0" vert="horz" wrap="square" lIns="91440" tIns="45720" rIns="91440" bIns="45720" anchor="t" anchorCtr="0" upright="1">
              <a:noAutofit/>
            </a:bodyPr>
            <a:lstStyle/>
            <a:p>
              <a:pPr marL="0" marR="0" algn="just">
                <a:spcBef>
                  <a:spcPts val="0"/>
                </a:spcBef>
                <a:spcAft>
                  <a:spcPts val="600"/>
                </a:spcAft>
              </a:pPr>
              <a:r>
                <a:rPr lang="en-GB" sz="1000" dirty="0">
                  <a:effectLst/>
                  <a:latin typeface="Arial" panose="020B0604020202020204" pitchFamily="34" charset="0"/>
                  <a:ea typeface="Arial" panose="020B0604020202020204" pitchFamily="34" charset="0"/>
                  <a:cs typeface="Arial" panose="020B0604020202020204" pitchFamily="34" charset="0"/>
                </a:rPr>
                <a:t>Instrument Workstation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55" name="AutoShape 326">
              <a:extLst>
                <a:ext uri="{FF2B5EF4-FFF2-40B4-BE49-F238E27FC236}">
                  <a16:creationId xmlns:a16="http://schemas.microsoft.com/office/drawing/2014/main" id="{D7EDC063-A982-C232-FCF6-35B16E8D819E}"/>
                </a:ext>
              </a:extLst>
            </p:cNvPr>
            <p:cNvSpPr>
              <a:spLocks noChangeArrowheads="1"/>
            </p:cNvSpPr>
            <p:nvPr/>
          </p:nvSpPr>
          <p:spPr bwMode="auto">
            <a:xfrm>
              <a:off x="3692386" y="1089453"/>
              <a:ext cx="1127641" cy="356554"/>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000" i="1" dirty="0">
                  <a:effectLst/>
                  <a:latin typeface="Arial" panose="020B0604020202020204" pitchFamily="34" charset="0"/>
                  <a:ea typeface="Arial" panose="020B0604020202020204" pitchFamily="34" charset="0"/>
                  <a:cs typeface="Arial" panose="020B0604020202020204" pitchFamily="34" charset="0"/>
                </a:rPr>
                <a:t>NGCII CORE</a:t>
              </a:r>
              <a:endParaRPr lang="en-US" sz="1100" i="1" dirty="0">
                <a:effectLst/>
                <a:latin typeface="Arial" panose="020B0604020202020204" pitchFamily="34" charset="0"/>
                <a:ea typeface="Arial" panose="020B0604020202020204" pitchFamily="34" charset="0"/>
                <a:cs typeface="Arial" panose="020B0604020202020204" pitchFamily="34" charset="0"/>
              </a:endParaRPr>
            </a:p>
          </p:txBody>
        </p:sp>
        <p:sp>
          <p:nvSpPr>
            <p:cNvPr id="56" name="AutoShape 327">
              <a:extLst>
                <a:ext uri="{FF2B5EF4-FFF2-40B4-BE49-F238E27FC236}">
                  <a16:creationId xmlns:a16="http://schemas.microsoft.com/office/drawing/2014/main" id="{C0311A5E-90CF-E0C2-8BD9-207E0FEFCBD5}"/>
                </a:ext>
              </a:extLst>
            </p:cNvPr>
            <p:cNvSpPr>
              <a:spLocks noChangeArrowheads="1"/>
            </p:cNvSpPr>
            <p:nvPr/>
          </p:nvSpPr>
          <p:spPr bwMode="auto">
            <a:xfrm>
              <a:off x="1642715" y="416240"/>
              <a:ext cx="657209" cy="387560"/>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DDT</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Viewer</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57" name="Oval 56">
              <a:extLst>
                <a:ext uri="{FF2B5EF4-FFF2-40B4-BE49-F238E27FC236}">
                  <a16:creationId xmlns:a16="http://schemas.microsoft.com/office/drawing/2014/main" id="{C7B0E0DB-EB78-57F9-A542-4C1F9D293756}"/>
                </a:ext>
              </a:extLst>
            </p:cNvPr>
            <p:cNvSpPr>
              <a:spLocks noChangeArrowheads="1"/>
            </p:cNvSpPr>
            <p:nvPr/>
          </p:nvSpPr>
          <p:spPr bwMode="auto">
            <a:xfrm>
              <a:off x="1860356" y="1875562"/>
              <a:ext cx="2872966" cy="847982"/>
            </a:xfrm>
            <a:prstGeom prst="ellipse">
              <a:avLst/>
            </a:prstGeom>
            <a:noFill/>
            <a:ln w="9525">
              <a:solidFill>
                <a:srgbClr val="000000"/>
              </a:solidFill>
              <a:prstDash val="sysDot"/>
              <a:round/>
              <a:headEnd/>
              <a:tailEnd/>
            </a:ln>
            <a:extLst>
              <a:ext uri="{909E8E84-426E-40DD-AFC4-6F175D3DCCD1}">
                <a14:hiddenFill xmlns:a14="http://schemas.microsoft.com/office/drawing/2010/main">
                  <a:solidFill>
                    <a:srgbClr val="FFFFCC"/>
                  </a:solidFill>
                </a14:hiddenFill>
              </a:ext>
            </a:extLst>
          </p:spPr>
          <p:txBody>
            <a:bodyPr rot="0" vert="horz" wrap="square" lIns="0" tIns="0" rIns="0" bIns="0" anchor="ctr" anchorCtr="0" upright="1">
              <a:noAutofit/>
            </a:bodyPr>
            <a:lstStyle/>
            <a:p>
              <a:pPr marL="1203325" marR="0">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Non-</a:t>
              </a:r>
            </a:p>
            <a:p>
              <a:pPr marL="1203325" marR="0">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Deterministic</a:t>
              </a:r>
              <a:endParaRPr lang="en-US" sz="1100" dirty="0">
                <a:latin typeface="Arial" panose="020B0604020202020204" pitchFamily="34" charset="0"/>
                <a:ea typeface="Arial" panose="020B0604020202020204" pitchFamily="34" charset="0"/>
                <a:cs typeface="Arial" panose="020B0604020202020204" pitchFamily="34" charset="0"/>
              </a:endParaRPr>
            </a:p>
            <a:p>
              <a:pPr marL="1203325" marR="0">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Network</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58" name="Oval 57">
              <a:extLst>
                <a:ext uri="{FF2B5EF4-FFF2-40B4-BE49-F238E27FC236}">
                  <a16:creationId xmlns:a16="http://schemas.microsoft.com/office/drawing/2014/main" id="{18437412-A750-364B-670F-CEBEF80759A4}"/>
                </a:ext>
              </a:extLst>
            </p:cNvPr>
            <p:cNvSpPr>
              <a:spLocks noChangeArrowheads="1"/>
            </p:cNvSpPr>
            <p:nvPr/>
          </p:nvSpPr>
          <p:spPr bwMode="auto">
            <a:xfrm>
              <a:off x="446406" y="4710405"/>
              <a:ext cx="1658524" cy="901465"/>
            </a:xfrm>
            <a:prstGeom prst="ellipse">
              <a:avLst/>
            </a:prstGeom>
            <a:noFill/>
            <a:ln w="9525">
              <a:solidFill>
                <a:srgbClr val="000000"/>
              </a:solidFill>
              <a:prstDash val="sysDot"/>
              <a:round/>
              <a:headEnd/>
              <a:tailEnd/>
            </a:ln>
            <a:extLst>
              <a:ext uri="{909E8E84-426E-40DD-AFC4-6F175D3DCCD1}">
                <a14:hiddenFill xmlns:a14="http://schemas.microsoft.com/office/drawing/2010/main">
                  <a:solidFill>
                    <a:srgbClr val="FFFFCC"/>
                  </a:solidFill>
                </a14:hiddenFill>
              </a:ext>
            </a:extLst>
          </p:spPr>
          <p:txBody>
            <a:bodyPr rot="0" vert="horz" wrap="square" lIns="0" tIns="0" rIns="0" bIns="0" anchor="b"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Deterministic Network</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59" name="AutoShape 330">
              <a:extLst>
                <a:ext uri="{FF2B5EF4-FFF2-40B4-BE49-F238E27FC236}">
                  <a16:creationId xmlns:a16="http://schemas.microsoft.com/office/drawing/2014/main" id="{87AB893A-C0D6-1E5D-D7F3-34079D231440}"/>
                </a:ext>
              </a:extLst>
            </p:cNvPr>
            <p:cNvCxnSpPr>
              <a:cxnSpLocks noChangeShapeType="1"/>
              <a:stCxn id="55" idx="2"/>
              <a:endCxn id="78" idx="0"/>
            </p:cNvCxnSpPr>
            <p:nvPr/>
          </p:nvCxnSpPr>
          <p:spPr bwMode="auto">
            <a:xfrm rot="5400000">
              <a:off x="2416970" y="2776604"/>
              <a:ext cx="3169834" cy="508641"/>
            </a:xfrm>
            <a:prstGeom prst="bentConnector3">
              <a:avLst>
                <a:gd name="adj1" fmla="val 50000"/>
              </a:avLst>
            </a:prstGeom>
            <a:noFill/>
            <a:ln w="9525">
              <a:solidFill>
                <a:srgbClr val="000000"/>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60" name="AutoShape 331">
              <a:extLst>
                <a:ext uri="{FF2B5EF4-FFF2-40B4-BE49-F238E27FC236}">
                  <a16:creationId xmlns:a16="http://schemas.microsoft.com/office/drawing/2014/main" id="{9AE43252-DCCB-77EE-05E9-B45667404AC5}"/>
                </a:ext>
              </a:extLst>
            </p:cNvPr>
            <p:cNvCxnSpPr>
              <a:cxnSpLocks noChangeShapeType="1"/>
              <a:stCxn id="67" idx="0"/>
              <a:endCxn id="73" idx="1"/>
            </p:cNvCxnSpPr>
            <p:nvPr/>
          </p:nvCxnSpPr>
          <p:spPr bwMode="auto">
            <a:xfrm rot="5400000" flipH="1" flipV="1">
              <a:off x="897074" y="3329691"/>
              <a:ext cx="481966" cy="501338"/>
            </a:xfrm>
            <a:prstGeom prst="bentConnector2">
              <a:avLst/>
            </a:prstGeom>
            <a:noFill/>
            <a:ln w="9525">
              <a:solidFill>
                <a:srgbClr val="C00000"/>
              </a:solidFill>
              <a:miter lim="800000"/>
              <a:headEnd/>
              <a:tailEnd type="triangle" w="med" len="med"/>
            </a:ln>
            <a:extLst>
              <a:ext uri="{909E8E84-426E-40DD-AFC4-6F175D3DCCD1}">
                <a14:hiddenFill xmlns:a14="http://schemas.microsoft.com/office/drawing/2010/main">
                  <a:noFill/>
                </a14:hiddenFill>
              </a:ext>
            </a:extLst>
          </p:spPr>
        </p:cxnSp>
        <p:cxnSp>
          <p:nvCxnSpPr>
            <p:cNvPr id="61" name="AutoShape 332">
              <a:extLst>
                <a:ext uri="{FF2B5EF4-FFF2-40B4-BE49-F238E27FC236}">
                  <a16:creationId xmlns:a16="http://schemas.microsoft.com/office/drawing/2014/main" id="{BA58E99D-E7DD-7293-F1E7-BA198C79A889}"/>
                </a:ext>
              </a:extLst>
            </p:cNvPr>
            <p:cNvCxnSpPr>
              <a:cxnSpLocks noChangeShapeType="1"/>
              <a:stCxn id="71" idx="0"/>
              <a:endCxn id="56" idx="2"/>
            </p:cNvCxnSpPr>
            <p:nvPr/>
          </p:nvCxnSpPr>
          <p:spPr bwMode="auto">
            <a:xfrm flipH="1" flipV="1">
              <a:off x="1971320" y="803800"/>
              <a:ext cx="471515" cy="290062"/>
            </a:xfrm>
            <a:prstGeom prst="straightConnector1">
              <a:avLst/>
            </a:prstGeom>
            <a:noFill/>
            <a:ln w="9525">
              <a:solidFill>
                <a:srgbClr val="C00000"/>
              </a:solidFill>
              <a:round/>
              <a:headEnd/>
              <a:tailEnd type="triangle" w="med" len="med"/>
            </a:ln>
            <a:extLst>
              <a:ext uri="{909E8E84-426E-40DD-AFC4-6F175D3DCCD1}">
                <a14:hiddenFill xmlns:a14="http://schemas.microsoft.com/office/drawing/2010/main">
                  <a:noFill/>
                </a14:hiddenFill>
              </a:ext>
            </a:extLst>
          </p:spPr>
        </p:cxnSp>
        <p:sp>
          <p:nvSpPr>
            <p:cNvPr id="62" name="AutoShape 333">
              <a:extLst>
                <a:ext uri="{FF2B5EF4-FFF2-40B4-BE49-F238E27FC236}">
                  <a16:creationId xmlns:a16="http://schemas.microsoft.com/office/drawing/2014/main" id="{E3776CEB-2E79-977E-0C55-28C3F7C3A058}"/>
                </a:ext>
              </a:extLst>
            </p:cNvPr>
            <p:cNvSpPr>
              <a:spLocks noChangeArrowheads="1"/>
            </p:cNvSpPr>
            <p:nvPr/>
          </p:nvSpPr>
          <p:spPr bwMode="auto">
            <a:xfrm>
              <a:off x="1461481" y="3268453"/>
              <a:ext cx="1543822" cy="341828"/>
            </a:xfrm>
            <a:prstGeom prst="roundRect">
              <a:avLst>
                <a:gd name="adj" fmla="val 16667"/>
              </a:avLst>
            </a:prstGeom>
            <a:solidFill>
              <a:srgbClr val="FFFFCC"/>
            </a:solidFill>
            <a:ln w="9525">
              <a:solidFill>
                <a:srgbClr val="000000"/>
              </a:solidFill>
              <a:prstDash val="dash"/>
              <a:round/>
              <a:headEnd/>
              <a:tailEnd/>
            </a:ln>
          </p:spPr>
          <p:txBody>
            <a:bodyPr rot="0" vert="horz" wrap="square" lIns="0" tIns="0" rIns="0" bIns="0" anchor="ctr" anchorCtr="0" upright="1">
              <a:noAutofit/>
            </a:bodyPr>
            <a:lstStyle/>
            <a:p>
              <a:pPr marL="0" marR="0" algn="just">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64" name="Rectangle 63">
              <a:extLst>
                <a:ext uri="{FF2B5EF4-FFF2-40B4-BE49-F238E27FC236}">
                  <a16:creationId xmlns:a16="http://schemas.microsoft.com/office/drawing/2014/main" id="{04E8C90C-ED05-9204-1CE9-C47129F25712}"/>
                </a:ext>
              </a:extLst>
            </p:cNvPr>
            <p:cNvSpPr>
              <a:spLocks noChangeArrowheads="1"/>
            </p:cNvSpPr>
            <p:nvPr/>
          </p:nvSpPr>
          <p:spPr bwMode="auto">
            <a:xfrm>
              <a:off x="575058" y="3922883"/>
              <a:ext cx="778111" cy="355780"/>
            </a:xfrm>
            <a:prstGeom prst="rect">
              <a:avLst/>
            </a:prstGeom>
            <a:solidFill>
              <a:srgbClr val="FFFFCC"/>
            </a:solidFill>
            <a:ln w="9525">
              <a:solidFill>
                <a:srgbClr val="000000"/>
              </a:solidFill>
              <a:prstDash val="dash"/>
              <a:miter lim="800000"/>
              <a:headEnd/>
              <a:tailEnd/>
            </a:ln>
          </p:spPr>
          <p:txBody>
            <a:bodyPr rot="0" vert="horz" wrap="square" lIns="0" tIns="45720" rIns="0" bIns="45720" anchor="ctr"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65" name="AutoShape 336">
              <a:extLst>
                <a:ext uri="{FF2B5EF4-FFF2-40B4-BE49-F238E27FC236}">
                  <a16:creationId xmlns:a16="http://schemas.microsoft.com/office/drawing/2014/main" id="{1F0FEB1B-808D-A01E-0FA8-CE33089A2401}"/>
                </a:ext>
              </a:extLst>
            </p:cNvPr>
            <p:cNvCxnSpPr>
              <a:cxnSpLocks noChangeShapeType="1"/>
              <a:stCxn id="77" idx="1"/>
              <a:endCxn id="67" idx="2"/>
            </p:cNvCxnSpPr>
            <p:nvPr/>
          </p:nvCxnSpPr>
          <p:spPr bwMode="auto">
            <a:xfrm rot="10800000">
              <a:off x="887388" y="4177898"/>
              <a:ext cx="1446171" cy="795273"/>
            </a:xfrm>
            <a:prstGeom prst="bentConnector2">
              <a:avLst/>
            </a:prstGeom>
            <a:noFill/>
            <a:ln w="9525">
              <a:solidFill>
                <a:srgbClr val="C00000"/>
              </a:solidFill>
              <a:miter lim="800000"/>
              <a:headEnd/>
              <a:tailEnd type="triangle" w="med" len="med"/>
            </a:ln>
            <a:extLst>
              <a:ext uri="{909E8E84-426E-40DD-AFC4-6F175D3DCCD1}">
                <a14:hiddenFill xmlns:a14="http://schemas.microsoft.com/office/drawing/2010/main">
                  <a:noFill/>
                </a14:hiddenFill>
              </a:ext>
            </a:extLst>
          </p:spPr>
        </p:cxnSp>
        <p:cxnSp>
          <p:nvCxnSpPr>
            <p:cNvPr id="66" name="AutoShape 337">
              <a:extLst>
                <a:ext uri="{FF2B5EF4-FFF2-40B4-BE49-F238E27FC236}">
                  <a16:creationId xmlns:a16="http://schemas.microsoft.com/office/drawing/2014/main" id="{136FB1A6-1614-22F4-7679-14BED816A409}"/>
                </a:ext>
              </a:extLst>
            </p:cNvPr>
            <p:cNvCxnSpPr>
              <a:cxnSpLocks noChangeShapeType="1"/>
              <a:stCxn id="64" idx="0"/>
              <a:endCxn id="62" idx="1"/>
            </p:cNvCxnSpPr>
            <p:nvPr/>
          </p:nvCxnSpPr>
          <p:spPr bwMode="auto">
            <a:xfrm rot="5400000" flipH="1" flipV="1">
              <a:off x="971039" y="3432442"/>
              <a:ext cx="483516" cy="497367"/>
            </a:xfrm>
            <a:prstGeom prst="bentConnector2">
              <a:avLst/>
            </a:prstGeom>
            <a:noFill/>
            <a:ln w="9525">
              <a:solidFill>
                <a:srgbClr val="C00000"/>
              </a:solidFill>
              <a:prstDash val="dash"/>
              <a:miter lim="800000"/>
              <a:headEnd/>
              <a:tailEnd/>
            </a:ln>
            <a:extLst>
              <a:ext uri="{909E8E84-426E-40DD-AFC4-6F175D3DCCD1}">
                <a14:hiddenFill xmlns:a14="http://schemas.microsoft.com/office/drawing/2010/main">
                  <a:noFill/>
                </a14:hiddenFill>
              </a:ext>
            </a:extLst>
          </p:spPr>
        </p:cxnSp>
        <p:sp>
          <p:nvSpPr>
            <p:cNvPr id="67" name="Rectangle 66">
              <a:extLst>
                <a:ext uri="{FF2B5EF4-FFF2-40B4-BE49-F238E27FC236}">
                  <a16:creationId xmlns:a16="http://schemas.microsoft.com/office/drawing/2014/main" id="{4BDB552A-32DE-EB97-2BCB-B183A3F90141}"/>
                </a:ext>
              </a:extLst>
            </p:cNvPr>
            <p:cNvSpPr>
              <a:spLocks noChangeArrowheads="1"/>
            </p:cNvSpPr>
            <p:nvPr/>
          </p:nvSpPr>
          <p:spPr bwMode="auto">
            <a:xfrm>
              <a:off x="499107" y="3821343"/>
              <a:ext cx="776561" cy="356555"/>
            </a:xfrm>
            <a:prstGeom prst="rect">
              <a:avLst/>
            </a:prstGeom>
            <a:solidFill>
              <a:srgbClr val="FFFFCC"/>
            </a:solidFill>
            <a:ln w="9525">
              <a:solidFill>
                <a:srgbClr val="000000"/>
              </a:solidFill>
              <a:miter lim="800000"/>
              <a:headEnd/>
              <a:tailEnd/>
            </a:ln>
          </p:spPr>
          <p:txBody>
            <a:bodyPr rot="0" vert="horz" wrap="square" lIns="0" tIns="45720" rIns="0" bIns="45720" anchor="ctr" anchorCtr="0" upright="1">
              <a:noAutofit/>
            </a:bodyPr>
            <a:lstStyle/>
            <a:p>
              <a:pPr marL="0" marR="0" algn="ctr">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NIC 10GbE</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69" name="AutoShape 340">
              <a:extLst>
                <a:ext uri="{FF2B5EF4-FFF2-40B4-BE49-F238E27FC236}">
                  <a16:creationId xmlns:a16="http://schemas.microsoft.com/office/drawing/2014/main" id="{14F0157F-A8A6-D389-F6BA-1CC678562F8B}"/>
                </a:ext>
              </a:extLst>
            </p:cNvPr>
            <p:cNvCxnSpPr>
              <a:cxnSpLocks noChangeShapeType="1"/>
              <a:stCxn id="62" idx="0"/>
            </p:cNvCxnSpPr>
            <p:nvPr/>
          </p:nvCxnSpPr>
          <p:spPr bwMode="auto">
            <a:xfrm rot="5400000" flipH="1" flipV="1">
              <a:off x="1476276" y="2203123"/>
              <a:ext cx="1822446" cy="308214"/>
            </a:xfrm>
            <a:prstGeom prst="bentConnector3">
              <a:avLst>
                <a:gd name="adj1" fmla="val 50000"/>
              </a:avLst>
            </a:prstGeom>
            <a:noFill/>
            <a:ln w="9525">
              <a:solidFill>
                <a:srgbClr val="C00000"/>
              </a:solidFill>
              <a:prstDash val="dash"/>
              <a:miter lim="800000"/>
              <a:headEnd/>
              <a:tailEnd type="triangle" w="med" len="med"/>
            </a:ln>
            <a:extLst>
              <a:ext uri="{909E8E84-426E-40DD-AFC4-6F175D3DCCD1}">
                <a14:hiddenFill xmlns:a14="http://schemas.microsoft.com/office/drawing/2010/main">
                  <a:noFill/>
                </a14:hiddenFill>
              </a:ext>
            </a:extLst>
          </p:spPr>
        </p:cxnSp>
        <p:sp>
          <p:nvSpPr>
            <p:cNvPr id="71" name="AutoShape 342">
              <a:extLst>
                <a:ext uri="{FF2B5EF4-FFF2-40B4-BE49-F238E27FC236}">
                  <a16:creationId xmlns:a16="http://schemas.microsoft.com/office/drawing/2014/main" id="{900596BC-FB0E-10C0-2A47-C0923E0EA287}"/>
                </a:ext>
              </a:extLst>
            </p:cNvPr>
            <p:cNvSpPr>
              <a:spLocks noChangeArrowheads="1"/>
            </p:cNvSpPr>
            <p:nvPr/>
          </p:nvSpPr>
          <p:spPr bwMode="auto">
            <a:xfrm>
              <a:off x="2114230" y="1093862"/>
              <a:ext cx="657209" cy="351253"/>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000" dirty="0">
                  <a:latin typeface="Arial" panose="020B0604020202020204" pitchFamily="34" charset="0"/>
                  <a:ea typeface="Arial" panose="020B0604020202020204" pitchFamily="34" charset="0"/>
                  <a:cs typeface="Arial" panose="020B0604020202020204" pitchFamily="34" charset="0"/>
                </a:rPr>
                <a:t>Merger</a:t>
              </a:r>
              <a:r>
                <a:rPr lang="en-GB" sz="1000" dirty="0">
                  <a:effectLst/>
                  <a:latin typeface="Arial" panose="020B0604020202020204" pitchFamily="34" charset="0"/>
                  <a:ea typeface="Arial" panose="020B0604020202020204" pitchFamily="34" charset="0"/>
                  <a:cs typeface="Arial" panose="020B0604020202020204" pitchFamily="34" charset="0"/>
                </a:rPr>
                <a:t> </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72" name="AutoShape 343">
              <a:extLst>
                <a:ext uri="{FF2B5EF4-FFF2-40B4-BE49-F238E27FC236}">
                  <a16:creationId xmlns:a16="http://schemas.microsoft.com/office/drawing/2014/main" id="{D6C03A2E-99C2-CB57-F1CE-D5F0F0BEFBDF}"/>
                </a:ext>
              </a:extLst>
            </p:cNvPr>
            <p:cNvCxnSpPr>
              <a:cxnSpLocks noChangeShapeType="1"/>
              <a:stCxn id="73" idx="0"/>
              <a:endCxn id="71" idx="2"/>
            </p:cNvCxnSpPr>
            <p:nvPr/>
          </p:nvCxnSpPr>
          <p:spPr bwMode="auto">
            <a:xfrm rot="5400000" flipH="1" flipV="1">
              <a:off x="1440256" y="2165110"/>
              <a:ext cx="1722573" cy="282585"/>
            </a:xfrm>
            <a:prstGeom prst="bentConnector3">
              <a:avLst>
                <a:gd name="adj1" fmla="val 52308"/>
              </a:avLst>
            </a:prstGeom>
            <a:noFill/>
            <a:ln w="9525">
              <a:solidFill>
                <a:srgbClr val="C00000"/>
              </a:solidFill>
              <a:miter lim="800000"/>
              <a:headEnd/>
              <a:tailEnd type="triangle" w="med" len="med"/>
            </a:ln>
            <a:extLst>
              <a:ext uri="{909E8E84-426E-40DD-AFC4-6F175D3DCCD1}">
                <a14:hiddenFill xmlns:a14="http://schemas.microsoft.com/office/drawing/2010/main">
                  <a:noFill/>
                </a14:hiddenFill>
              </a:ext>
            </a:extLst>
          </p:spPr>
        </p:cxnSp>
        <p:sp>
          <p:nvSpPr>
            <p:cNvPr id="73" name="AutoShape 344">
              <a:extLst>
                <a:ext uri="{FF2B5EF4-FFF2-40B4-BE49-F238E27FC236}">
                  <a16:creationId xmlns:a16="http://schemas.microsoft.com/office/drawing/2014/main" id="{FB395E4C-15E3-7E33-1152-0BE74341BE6E}"/>
                </a:ext>
              </a:extLst>
            </p:cNvPr>
            <p:cNvSpPr>
              <a:spLocks noChangeArrowheads="1"/>
            </p:cNvSpPr>
            <p:nvPr/>
          </p:nvSpPr>
          <p:spPr bwMode="auto">
            <a:xfrm>
              <a:off x="1388726" y="3167688"/>
              <a:ext cx="1543047" cy="343378"/>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Acquisition Microservice</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74" name="AutoShape 345">
              <a:extLst>
                <a:ext uri="{FF2B5EF4-FFF2-40B4-BE49-F238E27FC236}">
                  <a16:creationId xmlns:a16="http://schemas.microsoft.com/office/drawing/2014/main" id="{1FD6857C-1983-6E75-EE4D-AB3055C49317}"/>
                </a:ext>
              </a:extLst>
            </p:cNvPr>
            <p:cNvCxnSpPr>
              <a:cxnSpLocks noChangeShapeType="1"/>
              <a:stCxn id="50" idx="1"/>
              <a:endCxn id="64" idx="2"/>
            </p:cNvCxnSpPr>
            <p:nvPr/>
          </p:nvCxnSpPr>
          <p:spPr bwMode="auto">
            <a:xfrm rot="10800000">
              <a:off x="964889" y="4278663"/>
              <a:ext cx="1477946" cy="788297"/>
            </a:xfrm>
            <a:prstGeom prst="bentConnector2">
              <a:avLst/>
            </a:prstGeom>
            <a:noFill/>
            <a:ln w="9525">
              <a:solidFill>
                <a:srgbClr val="C00000"/>
              </a:solidFill>
              <a:prstDash val="dash"/>
              <a:miter lim="800000"/>
              <a:headEnd/>
              <a:tailEnd type="triangle" w="med" len="med"/>
            </a:ln>
            <a:extLst>
              <a:ext uri="{909E8E84-426E-40DD-AFC4-6F175D3DCCD1}">
                <a14:hiddenFill xmlns:a14="http://schemas.microsoft.com/office/drawing/2010/main">
                  <a:noFill/>
                </a14:hiddenFill>
              </a:ext>
            </a:extLst>
          </p:spPr>
        </p:cxnSp>
        <p:sp>
          <p:nvSpPr>
            <p:cNvPr id="75" name="Rectangle 74">
              <a:extLst>
                <a:ext uri="{FF2B5EF4-FFF2-40B4-BE49-F238E27FC236}">
                  <a16:creationId xmlns:a16="http://schemas.microsoft.com/office/drawing/2014/main" id="{41A2FE5A-A05F-20BA-7403-E261EA1F754C}"/>
                </a:ext>
              </a:extLst>
            </p:cNvPr>
            <p:cNvSpPr>
              <a:spLocks noChangeArrowheads="1"/>
            </p:cNvSpPr>
            <p:nvPr/>
          </p:nvSpPr>
          <p:spPr bwMode="auto">
            <a:xfrm>
              <a:off x="2333559" y="4615841"/>
              <a:ext cx="1794926" cy="807675"/>
            </a:xfrm>
            <a:prstGeom prst="rect">
              <a:avLst/>
            </a:prstGeom>
            <a:solidFill>
              <a:srgbClr val="FFFFCC"/>
            </a:solidFill>
            <a:ln w="9525">
              <a:solidFill>
                <a:srgbClr val="000000"/>
              </a:solidFill>
              <a:miter lim="800000"/>
              <a:headEnd/>
              <a:tailEnd/>
            </a:ln>
          </p:spPr>
          <p:txBody>
            <a:bodyPr rot="0" vert="horz" wrap="square" lIns="91440" tIns="45720" rIns="91440" bIns="45720" anchor="b"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Controller/Camera</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76" name="AutoShape 347">
              <a:extLst>
                <a:ext uri="{FF2B5EF4-FFF2-40B4-BE49-F238E27FC236}">
                  <a16:creationId xmlns:a16="http://schemas.microsoft.com/office/drawing/2014/main" id="{1FDD386E-5952-D49D-0ADA-E08EDBCD0AF0}"/>
                </a:ext>
              </a:extLst>
            </p:cNvPr>
            <p:cNvCxnSpPr>
              <a:cxnSpLocks noChangeShapeType="1"/>
              <a:stCxn id="51" idx="0"/>
            </p:cNvCxnSpPr>
            <p:nvPr/>
          </p:nvCxnSpPr>
          <p:spPr bwMode="auto">
            <a:xfrm rot="5400000" flipH="1" flipV="1">
              <a:off x="2479353" y="2823885"/>
              <a:ext cx="3264399" cy="508643"/>
            </a:xfrm>
            <a:prstGeom prst="bentConnector3">
              <a:avLst>
                <a:gd name="adj1" fmla="val 48295"/>
              </a:avLst>
            </a:prstGeom>
            <a:noFill/>
            <a:ln w="9525">
              <a:solidFill>
                <a:srgbClr val="000000"/>
              </a:solidFill>
              <a:prstDash val="dash"/>
              <a:miter lim="800000"/>
              <a:headEnd type="triangle" w="med" len="med"/>
              <a:tailEnd type="triangle" w="med" len="med"/>
            </a:ln>
            <a:extLst>
              <a:ext uri="{909E8E84-426E-40DD-AFC4-6F175D3DCCD1}">
                <a14:hiddenFill xmlns:a14="http://schemas.microsoft.com/office/drawing/2010/main">
                  <a:noFill/>
                </a14:hiddenFill>
              </a:ext>
            </a:extLst>
          </p:spPr>
        </p:cxnSp>
        <p:sp>
          <p:nvSpPr>
            <p:cNvPr id="77" name="Rectangle 76">
              <a:extLst>
                <a:ext uri="{FF2B5EF4-FFF2-40B4-BE49-F238E27FC236}">
                  <a16:creationId xmlns:a16="http://schemas.microsoft.com/office/drawing/2014/main" id="{E7D2606C-50F9-DCFF-8224-7ECDC3EE9C8A}"/>
                </a:ext>
              </a:extLst>
            </p:cNvPr>
            <p:cNvSpPr>
              <a:spLocks noChangeArrowheads="1"/>
            </p:cNvSpPr>
            <p:nvPr/>
          </p:nvSpPr>
          <p:spPr bwMode="auto">
            <a:xfrm>
              <a:off x="2333559" y="4835975"/>
              <a:ext cx="496007" cy="274393"/>
            </a:xfrm>
            <a:prstGeom prst="rect">
              <a:avLst/>
            </a:prstGeom>
            <a:solidFill>
              <a:srgbClr val="FFFFCC"/>
            </a:solidFill>
            <a:ln w="9525">
              <a:solidFill>
                <a:srgbClr val="000000"/>
              </a:solidFill>
              <a:miter lim="800000"/>
              <a:headEnd/>
              <a:tailEnd/>
            </a:ln>
          </p:spPr>
          <p:txBody>
            <a:bodyPr rot="0" vert="horz" wrap="square" lIns="0" tIns="45720" rIns="0" bIns="45720" anchor="t"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10GbE</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49C55970-91BE-2BCF-C35D-8CAEB657C7D2}"/>
                </a:ext>
              </a:extLst>
            </p:cNvPr>
            <p:cNvSpPr>
              <a:spLocks noChangeArrowheads="1"/>
            </p:cNvSpPr>
            <p:nvPr/>
          </p:nvSpPr>
          <p:spPr bwMode="auto">
            <a:xfrm>
              <a:off x="3499175" y="4615841"/>
              <a:ext cx="496782" cy="275943"/>
            </a:xfrm>
            <a:prstGeom prst="rect">
              <a:avLst/>
            </a:prstGeom>
            <a:solidFill>
              <a:srgbClr val="FFFFCC"/>
            </a:solidFill>
            <a:ln w="9525">
              <a:solidFill>
                <a:srgbClr val="000000"/>
              </a:solidFill>
              <a:miter lim="800000"/>
              <a:headEnd/>
              <a:tailEnd/>
            </a:ln>
          </p:spPr>
          <p:txBody>
            <a:bodyPr rot="0" vert="horz" wrap="square" lIns="0" tIns="45720" rIns="0" bIns="45720" anchor="t" anchorCtr="0" upright="1">
              <a:noAutofit/>
            </a:bodyPr>
            <a:lstStyle/>
            <a:p>
              <a:pPr marL="0" marR="0" algn="ctr">
                <a:spcBef>
                  <a:spcPts val="0"/>
                </a:spcBef>
                <a:spcAft>
                  <a:spcPts val="0"/>
                </a:spcAft>
              </a:pPr>
              <a:r>
                <a:rPr lang="en-GB" sz="1000">
                  <a:effectLst/>
                  <a:latin typeface="Arial" panose="020B0604020202020204" pitchFamily="34" charset="0"/>
                  <a:ea typeface="Arial" panose="020B0604020202020204" pitchFamily="34" charset="0"/>
                  <a:cs typeface="Arial" panose="020B0604020202020204" pitchFamily="34" charset="0"/>
                </a:rPr>
                <a:t>GbE</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0" name="Text Box 351">
              <a:extLst>
                <a:ext uri="{FF2B5EF4-FFF2-40B4-BE49-F238E27FC236}">
                  <a16:creationId xmlns:a16="http://schemas.microsoft.com/office/drawing/2014/main" id="{0E178F4C-213F-2569-2282-E57B5245E38D}"/>
                </a:ext>
              </a:extLst>
            </p:cNvPr>
            <p:cNvSpPr txBox="1">
              <a:spLocks noChangeArrowheads="1"/>
            </p:cNvSpPr>
            <p:nvPr/>
          </p:nvSpPr>
          <p:spPr bwMode="auto">
            <a:xfrm>
              <a:off x="2442835" y="4683276"/>
              <a:ext cx="300704" cy="152699"/>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Data</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1" name="Text Box 352">
              <a:extLst>
                <a:ext uri="{FF2B5EF4-FFF2-40B4-BE49-F238E27FC236}">
                  <a16:creationId xmlns:a16="http://schemas.microsoft.com/office/drawing/2014/main" id="{1285FE3C-00D6-EFF8-91AD-7282140ECF0D}"/>
                </a:ext>
              </a:extLst>
            </p:cNvPr>
            <p:cNvSpPr txBox="1">
              <a:spLocks noChangeArrowheads="1"/>
            </p:cNvSpPr>
            <p:nvPr/>
          </p:nvSpPr>
          <p:spPr bwMode="auto">
            <a:xfrm>
              <a:off x="3608452" y="4913487"/>
              <a:ext cx="340230" cy="153474"/>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just">
                <a:spcBef>
                  <a:spcPts val="0"/>
                </a:spcBef>
                <a:spcAft>
                  <a:spcPts val="600"/>
                </a:spcAft>
              </a:pPr>
              <a:r>
                <a:rPr lang="en-GB" sz="1000">
                  <a:effectLst/>
                  <a:latin typeface="Arial" panose="020B0604020202020204" pitchFamily="34" charset="0"/>
                  <a:ea typeface="Arial" panose="020B0604020202020204" pitchFamily="34" charset="0"/>
                  <a:cs typeface="Arial" panose="020B0604020202020204" pitchFamily="34" charset="0"/>
                </a:rPr>
                <a:t>Setup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2" name="AutoShape 327">
              <a:extLst>
                <a:ext uri="{FF2B5EF4-FFF2-40B4-BE49-F238E27FC236}">
                  <a16:creationId xmlns:a16="http://schemas.microsoft.com/office/drawing/2014/main" id="{B378CAD1-0410-72DA-F44A-7646E1BA3A77}"/>
                </a:ext>
              </a:extLst>
            </p:cNvPr>
            <p:cNvSpPr>
              <a:spLocks noChangeArrowheads="1"/>
            </p:cNvSpPr>
            <p:nvPr/>
          </p:nvSpPr>
          <p:spPr bwMode="auto">
            <a:xfrm>
              <a:off x="2400624" y="414262"/>
              <a:ext cx="656590" cy="387350"/>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600"/>
                </a:spcAft>
              </a:pPr>
              <a:r>
                <a:rPr lang="en-GB" sz="1000" dirty="0">
                  <a:effectLst/>
                  <a:latin typeface="Arial" panose="020B0604020202020204" pitchFamily="34" charset="0"/>
                  <a:ea typeface="Arial" panose="020B0604020202020204" pitchFamily="34" charset="0"/>
                  <a:cs typeface="Arial" panose="020B0604020202020204" pitchFamily="34" charset="0"/>
                </a:rPr>
                <a:t>Data Product</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grpSp>
      <p:cxnSp>
        <p:nvCxnSpPr>
          <p:cNvPr id="22" name="Straight Arrow Connector 21">
            <a:extLst>
              <a:ext uri="{FF2B5EF4-FFF2-40B4-BE49-F238E27FC236}">
                <a16:creationId xmlns:a16="http://schemas.microsoft.com/office/drawing/2014/main" id="{B9EC8A0E-4A2B-C7EE-E872-E0B4EF1484B8}"/>
              </a:ext>
            </a:extLst>
          </p:cNvPr>
          <p:cNvCxnSpPr>
            <a:cxnSpLocks/>
            <a:stCxn id="71" idx="0"/>
            <a:endCxn id="82" idx="2"/>
          </p:cNvCxnSpPr>
          <p:nvPr/>
        </p:nvCxnSpPr>
        <p:spPr>
          <a:xfrm flipV="1">
            <a:off x="8478511" y="1360729"/>
            <a:ext cx="286084" cy="292250"/>
          </a:xfrm>
          <a:prstGeom prst="straightConnector1">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94" name="AutoShape 326">
            <a:extLst>
              <a:ext uri="{FF2B5EF4-FFF2-40B4-BE49-F238E27FC236}">
                <a16:creationId xmlns:a16="http://schemas.microsoft.com/office/drawing/2014/main" id="{22116E6D-50C1-9EFA-8F89-6B55A6A25053}"/>
              </a:ext>
            </a:extLst>
          </p:cNvPr>
          <p:cNvSpPr>
            <a:spLocks noChangeArrowheads="1"/>
          </p:cNvSpPr>
          <p:nvPr/>
        </p:nvSpPr>
        <p:spPr bwMode="auto">
          <a:xfrm>
            <a:off x="9726978" y="927299"/>
            <a:ext cx="1128725" cy="394488"/>
          </a:xfrm>
          <a:prstGeom prst="roundRect">
            <a:avLst>
              <a:gd name="adj" fmla="val 16667"/>
            </a:avLst>
          </a:prstGeom>
          <a:solidFill>
            <a:srgbClr val="FFFFCC"/>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DCS Application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102" name="Straight Arrow Connector 101">
            <a:extLst>
              <a:ext uri="{FF2B5EF4-FFF2-40B4-BE49-F238E27FC236}">
                <a16:creationId xmlns:a16="http://schemas.microsoft.com/office/drawing/2014/main" id="{B3FD0DB9-07AC-4F4B-1953-72090AAA9994}"/>
              </a:ext>
            </a:extLst>
          </p:cNvPr>
          <p:cNvCxnSpPr>
            <a:cxnSpLocks/>
            <a:stCxn id="94" idx="2"/>
            <a:endCxn id="55" idx="0"/>
          </p:cNvCxnSpPr>
          <p:nvPr/>
        </p:nvCxnSpPr>
        <p:spPr>
          <a:xfrm>
            <a:off x="10291341" y="1321787"/>
            <a:ext cx="542" cy="32678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3" name="Connector: Elbow 2">
            <a:extLst>
              <a:ext uri="{FF2B5EF4-FFF2-40B4-BE49-F238E27FC236}">
                <a16:creationId xmlns:a16="http://schemas.microsoft.com/office/drawing/2014/main" id="{B6A2E679-24BE-7DE9-D669-239270FB273B}"/>
              </a:ext>
            </a:extLst>
          </p:cNvPr>
          <p:cNvCxnSpPr>
            <a:cxnSpLocks/>
            <a:stCxn id="94" idx="1"/>
            <a:endCxn id="73" idx="3"/>
          </p:cNvCxnSpPr>
          <p:nvPr/>
        </p:nvCxnSpPr>
        <p:spPr>
          <a:xfrm rot="10800000" flipV="1">
            <a:off x="8967450" y="1124542"/>
            <a:ext cx="759529" cy="2773951"/>
          </a:xfrm>
          <a:prstGeom prst="bentConnector3">
            <a:avLst>
              <a:gd name="adj1" fmla="val 50000"/>
            </a:avLst>
          </a:prstGeom>
          <a:ln w="95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Connector: Elbow 7">
            <a:extLst>
              <a:ext uri="{FF2B5EF4-FFF2-40B4-BE49-F238E27FC236}">
                <a16:creationId xmlns:a16="http://schemas.microsoft.com/office/drawing/2014/main" id="{5EC66E13-BE7C-8AD4-BF15-2A5054D54E12}"/>
              </a:ext>
            </a:extLst>
          </p:cNvPr>
          <p:cNvCxnSpPr>
            <a:cxnSpLocks/>
            <a:endCxn id="62" idx="3"/>
          </p:cNvCxnSpPr>
          <p:nvPr/>
        </p:nvCxnSpPr>
        <p:spPr>
          <a:xfrm rot="10800000" flipV="1">
            <a:off x="9040979" y="1212794"/>
            <a:ext cx="685998" cy="2785690"/>
          </a:xfrm>
          <a:prstGeom prst="bentConnector3">
            <a:avLst>
              <a:gd name="adj1" fmla="val 43335"/>
            </a:avLst>
          </a:prstGeom>
          <a:ln w="9525">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59CCB242-8FA0-2594-8126-72A6ABA07B07}"/>
              </a:ext>
            </a:extLst>
          </p:cNvPr>
          <p:cNvCxnSpPr>
            <a:cxnSpLocks/>
            <a:endCxn id="71" idx="3"/>
          </p:cNvCxnSpPr>
          <p:nvPr/>
        </p:nvCxnSpPr>
        <p:spPr>
          <a:xfrm rot="10800000" flipV="1">
            <a:off x="8807116" y="1029978"/>
            <a:ext cx="919863" cy="798627"/>
          </a:xfrm>
          <a:prstGeom prst="bentConnector3">
            <a:avLst>
              <a:gd name="adj1" fmla="val 50000"/>
            </a:avLst>
          </a:prstGeom>
          <a:ln w="95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ext Box 350">
            <a:extLst>
              <a:ext uri="{FF2B5EF4-FFF2-40B4-BE49-F238E27FC236}">
                <a16:creationId xmlns:a16="http://schemas.microsoft.com/office/drawing/2014/main" id="{E1BFF276-21D6-649D-FE9F-7CC4C8833D13}"/>
              </a:ext>
            </a:extLst>
          </p:cNvPr>
          <p:cNvSpPr txBox="1">
            <a:spLocks noChangeArrowheads="1"/>
          </p:cNvSpPr>
          <p:nvPr/>
        </p:nvSpPr>
        <p:spPr bwMode="auto">
          <a:xfrm>
            <a:off x="5956250" y="4853542"/>
            <a:ext cx="963963" cy="474062"/>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ctr">
              <a:spcBef>
                <a:spcPts val="0"/>
              </a:spcBef>
              <a:spcAft>
                <a:spcPts val="0"/>
              </a:spcAft>
            </a:pPr>
            <a:r>
              <a:rPr lang="en-GB" sz="1000" dirty="0">
                <a:effectLst/>
                <a:latin typeface="Arial" panose="020B0604020202020204" pitchFamily="34" charset="0"/>
                <a:ea typeface="Arial" panose="020B0604020202020204" pitchFamily="34" charset="0"/>
                <a:cs typeface="Arial" panose="020B0604020202020204" pitchFamily="34" charset="0"/>
              </a:rPr>
              <a:t>Multicast UDP </a:t>
            </a:r>
            <a:r>
              <a:rPr lang="en-GB" sz="1000" dirty="0">
                <a:latin typeface="Arial" panose="020B0604020202020204" pitchFamily="34" charset="0"/>
                <a:ea typeface="Arial" panose="020B0604020202020204" pitchFamily="34" charset="0"/>
                <a:cs typeface="Arial" panose="020B0604020202020204" pitchFamily="34" charset="0"/>
              </a:rPr>
              <a:t>d</a:t>
            </a:r>
            <a:r>
              <a:rPr lang="en-GB" sz="1000" dirty="0">
                <a:effectLst/>
                <a:latin typeface="Arial" panose="020B0604020202020204" pitchFamily="34" charset="0"/>
                <a:ea typeface="Arial" panose="020B0604020202020204" pitchFamily="34" charset="0"/>
                <a:cs typeface="Arial" panose="020B0604020202020204" pitchFamily="34" charset="0"/>
              </a:rPr>
              <a:t>ata</a:t>
            </a:r>
            <a:r>
              <a:rPr lang="en-US" sz="1100" dirty="0">
                <a:latin typeface="Arial" panose="020B0604020202020204" pitchFamily="34" charset="0"/>
                <a:ea typeface="Arial" panose="020B0604020202020204" pitchFamily="34" charset="0"/>
                <a:cs typeface="Arial" panose="020B0604020202020204" pitchFamily="34" charset="0"/>
              </a:rPr>
              <a:t> </a:t>
            </a:r>
            <a:r>
              <a:rPr lang="en-GB" sz="1000" dirty="0">
                <a:latin typeface="Arial" panose="020B0604020202020204" pitchFamily="34" charset="0"/>
                <a:ea typeface="Arial" panose="020B0604020202020204" pitchFamily="34" charset="0"/>
                <a:cs typeface="Arial" panose="020B0604020202020204" pitchFamily="34" charset="0"/>
              </a:rPr>
              <a:t>s</a:t>
            </a:r>
            <a:r>
              <a:rPr lang="en-GB" sz="1000" dirty="0">
                <a:effectLst/>
                <a:latin typeface="Arial" panose="020B0604020202020204" pitchFamily="34" charset="0"/>
                <a:ea typeface="Arial" panose="020B0604020202020204" pitchFamily="34" charset="0"/>
                <a:cs typeface="Arial" panose="020B0604020202020204" pitchFamily="34" charset="0"/>
              </a:rPr>
              <a:t>tream</a:t>
            </a:r>
          </a:p>
          <a:p>
            <a:pPr marL="0" marR="0" algn="ctr">
              <a:spcBef>
                <a:spcPts val="0"/>
              </a:spcBef>
              <a:spcAft>
                <a:spcPts val="0"/>
              </a:spcAft>
            </a:pPr>
            <a:r>
              <a:rPr lang="en-GB" sz="1000" dirty="0">
                <a:latin typeface="Arial" panose="020B0604020202020204" pitchFamily="34" charset="0"/>
                <a:ea typeface="Arial" panose="020B0604020202020204" pitchFamily="34" charset="0"/>
                <a:cs typeface="Arial" panose="020B0604020202020204" pitchFamily="34" charset="0"/>
              </a:rPr>
              <a:t>MUDPI/RTMS</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7663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9CA107DC-6498-045C-0349-8BC339114953}"/>
              </a:ext>
            </a:extLst>
          </p:cNvPr>
          <p:cNvSpPr/>
          <p:nvPr/>
        </p:nvSpPr>
        <p:spPr>
          <a:xfrm>
            <a:off x="5613696" y="459378"/>
            <a:ext cx="5828600" cy="5760329"/>
          </a:xfrm>
          <a:prstGeom prst="ellipse">
            <a:avLst/>
          </a:prstGeom>
          <a:solidFill>
            <a:schemeClr val="accent3"/>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D9CBB2A-8AD5-9966-B9FA-B933E6F8D6B5}"/>
              </a:ext>
            </a:extLst>
          </p:cNvPr>
          <p:cNvSpPr>
            <a:spLocks noChangeArrowheads="1"/>
          </p:cNvSpPr>
          <p:nvPr/>
        </p:nvSpPr>
        <p:spPr bwMode="auto">
          <a:xfrm>
            <a:off x="7439098" y="2232362"/>
            <a:ext cx="1303893" cy="3693957"/>
          </a:xfrm>
          <a:prstGeom prst="rect">
            <a:avLst/>
          </a:prstGeom>
          <a:gradFill rotWithShape="1">
            <a:gsLst>
              <a:gs pos="0">
                <a:srgbClr val="CCECFF"/>
              </a:gs>
              <a:gs pos="100000">
                <a:srgbClr val="CCECFF">
                  <a:gamma/>
                  <a:tint val="0"/>
                  <a:invGamma/>
                </a:srgbClr>
              </a:gs>
            </a:gsLst>
            <a:lin ang="0" scaled="1"/>
          </a:gradFill>
          <a:ln w="9525">
            <a:solidFill>
              <a:srgbClr val="000000"/>
            </a:solidFill>
            <a:prstDash val="dash"/>
            <a:miter lim="800000"/>
            <a:headEnd/>
            <a:tailEnd/>
          </a:ln>
        </p:spPr>
        <p:txBody>
          <a:bodyPr rot="0" vert="horz" wrap="square" lIns="91440" tIns="45720" rIns="91440" bIns="45720" anchor="t" anchorCtr="0" upright="1">
            <a:noAutofit/>
          </a:bodyPr>
          <a:lstStyle/>
          <a:p>
            <a:pPr marL="0" marR="0" algn="just">
              <a:spcBef>
                <a:spcPts val="0"/>
              </a:spcBef>
              <a:spcAft>
                <a:spcPts val="600"/>
              </a:spcAft>
            </a:pP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1268218"/>
          </a:xfrm>
        </p:spPr>
        <p:txBody>
          <a:bodyPr/>
          <a:lstStyle/>
          <a:p>
            <a:r>
              <a:rPr lang="en-GB" dirty="0"/>
              <a:t>NGCII CORE – Data Acquisition</a:t>
            </a:r>
            <a:br>
              <a:rPr lang="en-GB" dirty="0"/>
            </a:br>
            <a:r>
              <a:rPr lang="en-GB" dirty="0"/>
              <a:t>(IR/WFS/CORE)</a:t>
            </a: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grpSp>
        <p:nvGrpSpPr>
          <p:cNvPr id="40" name="Canvas 354">
            <a:extLst>
              <a:ext uri="{FF2B5EF4-FFF2-40B4-BE49-F238E27FC236}">
                <a16:creationId xmlns:a16="http://schemas.microsoft.com/office/drawing/2014/main" id="{9E181ECF-AA45-3A93-5880-8E0BF3033536}"/>
              </a:ext>
            </a:extLst>
          </p:cNvPr>
          <p:cNvGrpSpPr/>
          <p:nvPr/>
        </p:nvGrpSpPr>
        <p:grpSpPr>
          <a:xfrm>
            <a:off x="1606442" y="873035"/>
            <a:ext cx="7159521" cy="5031488"/>
            <a:chOff x="0" y="0"/>
            <a:chExt cx="5600700" cy="4210685"/>
          </a:xfrm>
        </p:grpSpPr>
        <p:sp>
          <p:nvSpPr>
            <p:cNvPr id="41" name="Rectangle 40">
              <a:extLst>
                <a:ext uri="{FF2B5EF4-FFF2-40B4-BE49-F238E27FC236}">
                  <a16:creationId xmlns:a16="http://schemas.microsoft.com/office/drawing/2014/main" id="{5A5529AB-FD96-BAC0-3A1F-4101E49784D9}"/>
                </a:ext>
              </a:extLst>
            </p:cNvPr>
            <p:cNvSpPr/>
            <p:nvPr/>
          </p:nvSpPr>
          <p:spPr>
            <a:xfrm>
              <a:off x="0" y="0"/>
              <a:ext cx="5600700" cy="4210685"/>
            </a:xfrm>
            <a:prstGeom prst="rect">
              <a:avLst/>
            </a:prstGeom>
            <a:noFill/>
          </p:spPr>
          <p:txBody>
            <a:bodyPr/>
            <a:lstStyle/>
            <a:p>
              <a:endParaRPr lang="en-US"/>
            </a:p>
          </p:txBody>
        </p:sp>
        <p:sp>
          <p:nvSpPr>
            <p:cNvPr id="42" name="Rectangle 41">
              <a:extLst>
                <a:ext uri="{FF2B5EF4-FFF2-40B4-BE49-F238E27FC236}">
                  <a16:creationId xmlns:a16="http://schemas.microsoft.com/office/drawing/2014/main" id="{DE046CC8-8F9F-3BE8-D8F6-9928319331C7}"/>
                </a:ext>
              </a:extLst>
            </p:cNvPr>
            <p:cNvSpPr>
              <a:spLocks noChangeArrowheads="1"/>
            </p:cNvSpPr>
            <p:nvPr/>
          </p:nvSpPr>
          <p:spPr bwMode="auto">
            <a:xfrm>
              <a:off x="0" y="1010037"/>
              <a:ext cx="2834453" cy="251695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marL="0" marR="0" algn="l">
                <a:spcBef>
                  <a:spcPts val="0"/>
                </a:spcBef>
                <a:spcAft>
                  <a:spcPts val="600"/>
                </a:spcAft>
              </a:pPr>
              <a:r>
                <a:rPr lang="en-GB" sz="1100" dirty="0">
                  <a:effectLst/>
                  <a:latin typeface="Courier New" panose="02070309020205020404" pitchFamily="49" charset="0"/>
                  <a:ea typeface="Arial" panose="020B0604020202020204" pitchFamily="34" charset="0"/>
                  <a:cs typeface="Arial" panose="020B0604020202020204" pitchFamily="34" charset="0"/>
                </a:rPr>
                <a:t>Microservice (on Detector Workstation)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53037E08-1646-2F06-C214-8D0CAC01641D}"/>
                </a:ext>
              </a:extLst>
            </p:cNvPr>
            <p:cNvSpPr>
              <a:spLocks noChangeArrowheads="1"/>
            </p:cNvSpPr>
            <p:nvPr/>
          </p:nvSpPr>
          <p:spPr bwMode="auto">
            <a:xfrm>
              <a:off x="4443511" y="1010037"/>
              <a:ext cx="1020000" cy="3091350"/>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91440" tIns="45720" rIns="91440" bIns="45720" anchor="t" anchorCtr="0" upright="1">
              <a:noAutofit/>
            </a:bodyPr>
            <a:lstStyle/>
            <a:p>
              <a:pPr marL="0" marR="0" algn="just">
                <a:spcBef>
                  <a:spcPts val="0"/>
                </a:spcBef>
                <a:spcAft>
                  <a:spcPts val="600"/>
                </a:spcAft>
              </a:pPr>
              <a:r>
                <a:rPr lang="en-GB" sz="1100" dirty="0">
                  <a:effectLst/>
                  <a:latin typeface="Courier New" panose="02070309020205020404" pitchFamily="49" charset="0"/>
                  <a:ea typeface="Arial" panose="020B0604020202020204" pitchFamily="34" charset="0"/>
                  <a:cs typeface="Arial" panose="020B0604020202020204" pitchFamily="34" charset="0"/>
                </a:rPr>
                <a:t> </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pPr>
              <a:r>
                <a:rPr lang="en-GB" sz="1100" dirty="0">
                  <a:effectLst/>
                  <a:latin typeface="Arial" panose="020B0604020202020204" pitchFamily="34" charset="0"/>
                  <a:ea typeface="Arial" panose="020B0604020202020204" pitchFamily="34" charset="0"/>
                  <a:cs typeface="Arial" panose="020B0604020202020204" pitchFamily="34" charset="0"/>
                </a:rPr>
                <a:t>Acquisition module of NGC/NGCII core</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F31E5B96-CB2A-05FD-6968-83F2A0916DE6}"/>
                </a:ext>
              </a:extLst>
            </p:cNvPr>
            <p:cNvSpPr>
              <a:spLocks noChangeArrowheads="1"/>
            </p:cNvSpPr>
            <p:nvPr/>
          </p:nvSpPr>
          <p:spPr bwMode="auto">
            <a:xfrm>
              <a:off x="1443967" y="1698382"/>
              <a:ext cx="1391262" cy="1828609"/>
            </a:xfrm>
            <a:prstGeom prst="rect">
              <a:avLst/>
            </a:prstGeom>
            <a:solidFill>
              <a:srgbClr val="FFFFCC"/>
            </a:solidFill>
            <a:ln w="9525">
              <a:solidFill>
                <a:srgbClr val="000000"/>
              </a:solidFill>
              <a:miter lim="800000"/>
              <a:headEnd/>
              <a:tailEnd/>
            </a:ln>
          </p:spPr>
          <p:txBody>
            <a:bodyPr rot="0" vert="horz" wrap="square" lIns="91440" tIns="45720" rIns="91440" bIns="45720" anchor="t" anchorCtr="0" upright="1">
              <a:noAutofit/>
            </a:bodyPr>
            <a:lstStyle/>
            <a:p>
              <a:pPr marL="0" marR="0" algn="l">
                <a:spcBef>
                  <a:spcPts val="0"/>
                </a:spcBef>
              </a:pPr>
              <a:r>
                <a:rPr lang="en-GB" sz="1100" dirty="0">
                  <a:effectLst/>
                  <a:latin typeface="Arial" panose="020B0604020202020204" pitchFamily="34" charset="0"/>
                  <a:ea typeface="Arial" panose="020B0604020202020204" pitchFamily="34" charset="0"/>
                  <a:cs typeface="Arial" panose="020B0604020202020204" pitchFamily="34" charset="0"/>
                </a:rPr>
                <a:t>Pre-Processing</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l">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Framework</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E68DBB28-4AF6-B04F-3FB2-D77DA1518EDB}"/>
                </a:ext>
              </a:extLst>
            </p:cNvPr>
            <p:cNvSpPr>
              <a:spLocks noChangeArrowheads="1"/>
            </p:cNvSpPr>
            <p:nvPr/>
          </p:nvSpPr>
          <p:spPr bwMode="auto">
            <a:xfrm>
              <a:off x="1443192" y="3526991"/>
              <a:ext cx="1391262" cy="574396"/>
            </a:xfrm>
            <a:prstGeom prst="rect">
              <a:avLst/>
            </a:prstGeom>
            <a:solidFill>
              <a:srgbClr val="FFCC99"/>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Receiver</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(plug-in</a:t>
              </a:r>
              <a:r>
                <a:rPr lang="en-GB" sz="1100" dirty="0">
                  <a:latin typeface="Arial" panose="020B0604020202020204" pitchFamily="34" charset="0"/>
                  <a:ea typeface="Arial" panose="020B0604020202020204" pitchFamily="34" charset="0"/>
                  <a:cs typeface="Arial" panose="020B0604020202020204" pitchFamily="34" charset="0"/>
                </a:rPr>
                <a:t>)</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46" name="AutoShape 360">
              <a:extLst>
                <a:ext uri="{FF2B5EF4-FFF2-40B4-BE49-F238E27FC236}">
                  <a16:creationId xmlns:a16="http://schemas.microsoft.com/office/drawing/2014/main" id="{B5AB672E-735A-5A6E-B7B1-A90C4CD98D60}"/>
                </a:ext>
              </a:extLst>
            </p:cNvPr>
            <p:cNvSpPr>
              <a:spLocks noChangeArrowheads="1"/>
            </p:cNvSpPr>
            <p:nvPr/>
          </p:nvSpPr>
          <p:spPr bwMode="auto">
            <a:xfrm>
              <a:off x="530152" y="1892948"/>
              <a:ext cx="913815" cy="396108"/>
            </a:xfrm>
            <a:prstGeom prst="leftArrow">
              <a:avLst>
                <a:gd name="adj1" fmla="val 50000"/>
                <a:gd name="adj2" fmla="val 57681"/>
              </a:avLst>
            </a:prstGeom>
            <a:solidFill>
              <a:srgbClr val="00CC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Parameters</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47" name="AutoShape 361">
              <a:extLst>
                <a:ext uri="{FF2B5EF4-FFF2-40B4-BE49-F238E27FC236}">
                  <a16:creationId xmlns:a16="http://schemas.microsoft.com/office/drawing/2014/main" id="{CF8F4A4A-C646-B790-5404-D26AB73F187D}"/>
                </a:ext>
              </a:extLst>
            </p:cNvPr>
            <p:cNvSpPr>
              <a:spLocks noChangeArrowheads="1"/>
            </p:cNvSpPr>
            <p:nvPr/>
          </p:nvSpPr>
          <p:spPr bwMode="auto">
            <a:xfrm>
              <a:off x="530152" y="2441763"/>
              <a:ext cx="913815" cy="396883"/>
            </a:xfrm>
            <a:prstGeom prst="leftArrow">
              <a:avLst>
                <a:gd name="adj1" fmla="val 50000"/>
                <a:gd name="adj2" fmla="val 57568"/>
              </a:avLst>
            </a:prstGeom>
            <a:solidFill>
              <a:srgbClr val="FFCC99"/>
            </a:solidFill>
            <a:ln w="9525">
              <a:solidFill>
                <a:srgbClr val="000000"/>
              </a:solidFill>
              <a:miter lim="800000"/>
              <a:headEnd/>
              <a:tailEnd/>
            </a:ln>
          </p:spPr>
          <p:txBody>
            <a:bodyPr rot="0" vert="horz" wrap="square" lIns="0" tIns="0" rIns="0" bIns="0" anchor="ctr" anchorCtr="0" upright="1">
              <a:noAutofit/>
            </a:bodyPr>
            <a:lstStyle/>
            <a:p>
              <a:pPr marL="0" marR="0">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Data</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48" name="AutoShape 362">
              <a:extLst>
                <a:ext uri="{FF2B5EF4-FFF2-40B4-BE49-F238E27FC236}">
                  <a16:creationId xmlns:a16="http://schemas.microsoft.com/office/drawing/2014/main" id="{049C3044-8A6D-09E9-A9A7-88E09A4F3F58}"/>
                </a:ext>
              </a:extLst>
            </p:cNvPr>
            <p:cNvSpPr>
              <a:spLocks noChangeArrowheads="1"/>
            </p:cNvSpPr>
            <p:nvPr/>
          </p:nvSpPr>
          <p:spPr bwMode="auto">
            <a:xfrm>
              <a:off x="530152" y="2997555"/>
              <a:ext cx="913815" cy="386806"/>
            </a:xfrm>
            <a:prstGeom prst="rightArrow">
              <a:avLst>
                <a:gd name="adj1" fmla="val 50000"/>
                <a:gd name="adj2" fmla="val 59068"/>
              </a:avLst>
            </a:prstGeom>
            <a:solidFill>
              <a:srgbClr val="FFCC99"/>
            </a:solidFill>
            <a:ln w="9525">
              <a:solidFill>
                <a:srgbClr val="000000"/>
              </a:solidFill>
              <a:miter lim="800000"/>
              <a:headEnd/>
              <a:tailEnd/>
            </a:ln>
          </p:spPr>
          <p:txBody>
            <a:bodyPr rot="0" vert="horz" wrap="square" lIns="91440" tIns="0" rIns="91440" bIns="0" anchor="ctr" anchorCtr="0" upright="1">
              <a:noAutofit/>
            </a:bodyPr>
            <a:lstStyle/>
            <a:p>
              <a:pPr marL="0" marR="0" algn="just">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    Results</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49" name="Text Box 363">
              <a:extLst>
                <a:ext uri="{FF2B5EF4-FFF2-40B4-BE49-F238E27FC236}">
                  <a16:creationId xmlns:a16="http://schemas.microsoft.com/office/drawing/2014/main" id="{AAE850CF-5027-E9F2-C932-1DF74EA5052F}"/>
                </a:ext>
              </a:extLst>
            </p:cNvPr>
            <p:cNvSpPr txBox="1">
              <a:spLocks noChangeArrowheads="1"/>
            </p:cNvSpPr>
            <p:nvPr/>
          </p:nvSpPr>
          <p:spPr bwMode="auto">
            <a:xfrm>
              <a:off x="3018146" y="1892948"/>
              <a:ext cx="1261049" cy="1922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just">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Request-Reply</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50" name="Text Box 364">
              <a:extLst>
                <a:ext uri="{FF2B5EF4-FFF2-40B4-BE49-F238E27FC236}">
                  <a16:creationId xmlns:a16="http://schemas.microsoft.com/office/drawing/2014/main" id="{81119386-7DCC-FECD-BBE0-5B4BFE271629}"/>
                </a:ext>
              </a:extLst>
            </p:cNvPr>
            <p:cNvSpPr txBox="1">
              <a:spLocks noChangeArrowheads="1"/>
            </p:cNvSpPr>
            <p:nvPr/>
          </p:nvSpPr>
          <p:spPr bwMode="auto">
            <a:xfrm>
              <a:off x="3018146" y="2727023"/>
              <a:ext cx="1357158" cy="168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l">
                <a:spcBef>
                  <a:spcPts val="0"/>
                </a:spcBef>
                <a:spcAft>
                  <a:spcPts val="600"/>
                </a:spcAft>
              </a:pPr>
              <a:r>
                <a:rPr lang="en-GB" sz="1100">
                  <a:effectLst/>
                  <a:latin typeface="Arial" panose="020B0604020202020204" pitchFamily="34" charset="0"/>
                  <a:ea typeface="Arial" panose="020B0604020202020204" pitchFamily="34" charset="0"/>
                  <a:cs typeface="Arial" panose="020B0604020202020204" pitchFamily="34" charset="0"/>
                </a:rPr>
                <a:t>Subscribe to frames</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51" name="Text Box 365">
              <a:extLst>
                <a:ext uri="{FF2B5EF4-FFF2-40B4-BE49-F238E27FC236}">
                  <a16:creationId xmlns:a16="http://schemas.microsoft.com/office/drawing/2014/main" id="{7200C098-C345-9B87-6024-995781CAD591}"/>
                </a:ext>
              </a:extLst>
            </p:cNvPr>
            <p:cNvSpPr txBox="1">
              <a:spLocks noChangeArrowheads="1"/>
            </p:cNvSpPr>
            <p:nvPr/>
          </p:nvSpPr>
          <p:spPr bwMode="auto">
            <a:xfrm>
              <a:off x="3018146" y="2979726"/>
              <a:ext cx="728572" cy="1635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just">
                <a:spcBef>
                  <a:spcPts val="0"/>
                </a:spcBef>
                <a:spcAft>
                  <a:spcPts val="600"/>
                </a:spcAft>
              </a:pPr>
              <a:r>
                <a:rPr lang="en-GB" sz="1100">
                  <a:effectLst/>
                  <a:latin typeface="Arial" panose="020B0604020202020204" pitchFamily="34" charset="0"/>
                  <a:ea typeface="Arial" panose="020B0604020202020204" pitchFamily="34" charset="0"/>
                  <a:cs typeface="Arial" panose="020B0604020202020204" pitchFamily="34" charset="0"/>
                </a:rPr>
                <a:t>Publish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52" name="AutoShape 366">
              <a:extLst>
                <a:ext uri="{FF2B5EF4-FFF2-40B4-BE49-F238E27FC236}">
                  <a16:creationId xmlns:a16="http://schemas.microsoft.com/office/drawing/2014/main" id="{5AC89FC6-A83A-E995-BD14-6B5660C3325D}"/>
                </a:ext>
              </a:extLst>
            </p:cNvPr>
            <p:cNvCxnSpPr>
              <a:cxnSpLocks noChangeShapeType="1"/>
            </p:cNvCxnSpPr>
            <p:nvPr/>
          </p:nvCxnSpPr>
          <p:spPr bwMode="auto">
            <a:xfrm>
              <a:off x="2835228" y="2085188"/>
              <a:ext cx="1608283" cy="155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53" name="AutoShape 367">
              <a:extLst>
                <a:ext uri="{FF2B5EF4-FFF2-40B4-BE49-F238E27FC236}">
                  <a16:creationId xmlns:a16="http://schemas.microsoft.com/office/drawing/2014/main" id="{F8C12F33-41B8-2922-8101-A5CC5714F371}"/>
                </a:ext>
              </a:extLst>
            </p:cNvPr>
            <p:cNvCxnSpPr>
              <a:cxnSpLocks noChangeShapeType="1"/>
            </p:cNvCxnSpPr>
            <p:nvPr/>
          </p:nvCxnSpPr>
          <p:spPr bwMode="auto">
            <a:xfrm flipH="1">
              <a:off x="2835228" y="2904535"/>
              <a:ext cx="1830730" cy="15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4" name="Text Box 368">
              <a:extLst>
                <a:ext uri="{FF2B5EF4-FFF2-40B4-BE49-F238E27FC236}">
                  <a16:creationId xmlns:a16="http://schemas.microsoft.com/office/drawing/2014/main" id="{C9B216D6-DC78-1466-3D2A-87051BE46CCD}"/>
                </a:ext>
              </a:extLst>
            </p:cNvPr>
            <p:cNvSpPr txBox="1">
              <a:spLocks noChangeArrowheads="1"/>
            </p:cNvSpPr>
            <p:nvPr/>
          </p:nvSpPr>
          <p:spPr bwMode="auto">
            <a:xfrm>
              <a:off x="3018146" y="2227043"/>
              <a:ext cx="1143237" cy="1620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just">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Error-Log/Event</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55" name="AutoShape 369">
              <a:extLst>
                <a:ext uri="{FF2B5EF4-FFF2-40B4-BE49-F238E27FC236}">
                  <a16:creationId xmlns:a16="http://schemas.microsoft.com/office/drawing/2014/main" id="{DD3651C2-516D-C112-B923-3B13F31E456A}"/>
                </a:ext>
              </a:extLst>
            </p:cNvPr>
            <p:cNvCxnSpPr>
              <a:cxnSpLocks noChangeShapeType="1"/>
            </p:cNvCxnSpPr>
            <p:nvPr/>
          </p:nvCxnSpPr>
          <p:spPr bwMode="auto">
            <a:xfrm>
              <a:off x="2835228" y="2389052"/>
              <a:ext cx="1608283" cy="7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6" name="Text Box 370">
              <a:extLst>
                <a:ext uri="{FF2B5EF4-FFF2-40B4-BE49-F238E27FC236}">
                  <a16:creationId xmlns:a16="http://schemas.microsoft.com/office/drawing/2014/main" id="{3406C3B1-F116-A8F0-0AE4-BD2FEA6F972E}"/>
                </a:ext>
              </a:extLst>
            </p:cNvPr>
            <p:cNvSpPr txBox="1">
              <a:spLocks noChangeArrowheads="1"/>
            </p:cNvSpPr>
            <p:nvPr/>
          </p:nvSpPr>
          <p:spPr bwMode="auto">
            <a:xfrm>
              <a:off x="2904210" y="1074374"/>
              <a:ext cx="1374985" cy="3061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Operational-Log</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a:t>
              </a:r>
              <a:r>
                <a:rPr lang="en-GB" sz="1100" i="1" dirty="0">
                  <a:effectLst/>
                  <a:latin typeface="Arial" panose="020B0604020202020204" pitchFamily="34" charset="0"/>
                  <a:ea typeface="Arial" panose="020B0604020202020204" pitchFamily="34" charset="0"/>
                  <a:cs typeface="Arial" panose="020B0604020202020204" pitchFamily="34" charset="0"/>
                </a:rPr>
                <a:t>stdout</a:t>
              </a:r>
              <a:r>
                <a:rPr lang="en-GB" sz="1100" dirty="0">
                  <a:effectLst/>
                  <a:latin typeface="Arial" panose="020B0604020202020204" pitchFamily="34" charset="0"/>
                  <a:ea typeface="Arial" panose="020B0604020202020204" pitchFamily="34" charset="0"/>
                  <a:cs typeface="Arial" panose="020B0604020202020204" pitchFamily="34" charset="0"/>
                </a:rPr>
                <a:t>, configurable)</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57" name="AutoShape 371">
              <a:extLst>
                <a:ext uri="{FF2B5EF4-FFF2-40B4-BE49-F238E27FC236}">
                  <a16:creationId xmlns:a16="http://schemas.microsoft.com/office/drawing/2014/main" id="{3CA4E491-3E49-6650-52AC-B1A218735CC1}"/>
                </a:ext>
              </a:extLst>
            </p:cNvPr>
            <p:cNvCxnSpPr>
              <a:cxnSpLocks noChangeShapeType="1"/>
            </p:cNvCxnSpPr>
            <p:nvPr/>
          </p:nvCxnSpPr>
          <p:spPr bwMode="auto">
            <a:xfrm>
              <a:off x="2835228" y="1379015"/>
              <a:ext cx="1608283" cy="15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8" name="Text Box 372">
              <a:extLst>
                <a:ext uri="{FF2B5EF4-FFF2-40B4-BE49-F238E27FC236}">
                  <a16:creationId xmlns:a16="http://schemas.microsoft.com/office/drawing/2014/main" id="{15CF381F-8FCC-E23F-F259-E2AAFF68B62F}"/>
                </a:ext>
              </a:extLst>
            </p:cNvPr>
            <p:cNvSpPr txBox="1">
              <a:spLocks noChangeArrowheads="1"/>
            </p:cNvSpPr>
            <p:nvPr/>
          </p:nvSpPr>
          <p:spPr bwMode="auto">
            <a:xfrm>
              <a:off x="3735402" y="3076621"/>
              <a:ext cx="786702" cy="1627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just">
                <a:spcBef>
                  <a:spcPts val="0"/>
                </a:spcBef>
                <a:spcAft>
                  <a:spcPts val="600"/>
                </a:spcAft>
              </a:pPr>
              <a:r>
                <a:rPr lang="en-GB" sz="900" dirty="0">
                  <a:effectLst/>
                  <a:latin typeface="Arial" panose="020B0604020202020204" pitchFamily="34" charset="0"/>
                  <a:ea typeface="Arial" panose="020B0604020202020204" pitchFamily="34" charset="0"/>
                  <a:cs typeface="Arial" panose="020B0604020202020204" pitchFamily="34" charset="0"/>
                </a:rPr>
                <a:t>Frame Type-A</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59" name="Text Box 373">
              <a:extLst>
                <a:ext uri="{FF2B5EF4-FFF2-40B4-BE49-F238E27FC236}">
                  <a16:creationId xmlns:a16="http://schemas.microsoft.com/office/drawing/2014/main" id="{0013D214-07BC-AA0B-2006-F0A5823A46DE}"/>
                </a:ext>
              </a:extLst>
            </p:cNvPr>
            <p:cNvSpPr txBox="1">
              <a:spLocks noChangeArrowheads="1"/>
            </p:cNvSpPr>
            <p:nvPr/>
          </p:nvSpPr>
          <p:spPr bwMode="auto">
            <a:xfrm>
              <a:off x="3734625" y="3232282"/>
              <a:ext cx="786702" cy="1627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just">
                <a:spcBef>
                  <a:spcPts val="0"/>
                </a:spcBef>
                <a:spcAft>
                  <a:spcPts val="600"/>
                </a:spcAft>
              </a:pPr>
              <a:r>
                <a:rPr lang="en-GB" sz="900" dirty="0">
                  <a:effectLst/>
                  <a:latin typeface="Arial" panose="020B0604020202020204" pitchFamily="34" charset="0"/>
                  <a:ea typeface="Arial" panose="020B0604020202020204" pitchFamily="34" charset="0"/>
                  <a:cs typeface="Arial" panose="020B0604020202020204" pitchFamily="34" charset="0"/>
                </a:rPr>
                <a:t>Frame Type-B</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60" name="Text Box 374">
              <a:extLst>
                <a:ext uri="{FF2B5EF4-FFF2-40B4-BE49-F238E27FC236}">
                  <a16:creationId xmlns:a16="http://schemas.microsoft.com/office/drawing/2014/main" id="{AE34D20A-FDAF-F959-E774-F8030C1ED904}"/>
                </a:ext>
              </a:extLst>
            </p:cNvPr>
            <p:cNvSpPr txBox="1">
              <a:spLocks noChangeArrowheads="1"/>
            </p:cNvSpPr>
            <p:nvPr/>
          </p:nvSpPr>
          <p:spPr bwMode="auto">
            <a:xfrm>
              <a:off x="3735402" y="3395066"/>
              <a:ext cx="786702" cy="1627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just">
                <a:spcBef>
                  <a:spcPts val="0"/>
                </a:spcBef>
                <a:spcAft>
                  <a:spcPts val="600"/>
                </a:spcAft>
              </a:pPr>
              <a:r>
                <a:rPr lang="en-GB" sz="900" dirty="0">
                  <a:effectLst/>
                  <a:latin typeface="Arial" panose="020B0604020202020204" pitchFamily="34" charset="0"/>
                  <a:ea typeface="Arial" panose="020B0604020202020204" pitchFamily="34" charset="0"/>
                  <a:cs typeface="Arial" panose="020B0604020202020204" pitchFamily="34" charset="0"/>
                </a:rPr>
                <a:t>Frame Type-C</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61" name="AutoShape 375">
              <a:extLst>
                <a:ext uri="{FF2B5EF4-FFF2-40B4-BE49-F238E27FC236}">
                  <a16:creationId xmlns:a16="http://schemas.microsoft.com/office/drawing/2014/main" id="{82AE90B0-FC2A-CC97-289D-B6AFFC4EAD9C}"/>
                </a:ext>
              </a:extLst>
            </p:cNvPr>
            <p:cNvCxnSpPr>
              <a:cxnSpLocks noChangeShapeType="1"/>
            </p:cNvCxnSpPr>
            <p:nvPr/>
          </p:nvCxnSpPr>
          <p:spPr bwMode="auto">
            <a:xfrm>
              <a:off x="2835227" y="3295218"/>
              <a:ext cx="858373" cy="7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2" name="AutoShape 376">
              <a:extLst>
                <a:ext uri="{FF2B5EF4-FFF2-40B4-BE49-F238E27FC236}">
                  <a16:creationId xmlns:a16="http://schemas.microsoft.com/office/drawing/2014/main" id="{D8B630C6-7BF9-2942-6A39-8ECC08A657CB}"/>
                </a:ext>
              </a:extLst>
            </p:cNvPr>
            <p:cNvCxnSpPr>
              <a:cxnSpLocks noChangeShapeType="1"/>
            </p:cNvCxnSpPr>
            <p:nvPr/>
          </p:nvCxnSpPr>
          <p:spPr bwMode="auto">
            <a:xfrm>
              <a:off x="2834453" y="3447925"/>
              <a:ext cx="858373" cy="7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 name="AutoShape 377">
              <a:extLst>
                <a:ext uri="{FF2B5EF4-FFF2-40B4-BE49-F238E27FC236}">
                  <a16:creationId xmlns:a16="http://schemas.microsoft.com/office/drawing/2014/main" id="{1CEBE0B3-DACF-5C6C-E4F4-79712FDE355B}"/>
                </a:ext>
              </a:extLst>
            </p:cNvPr>
            <p:cNvCxnSpPr>
              <a:cxnSpLocks noChangeShapeType="1"/>
            </p:cNvCxnSpPr>
            <p:nvPr/>
          </p:nvCxnSpPr>
          <p:spPr bwMode="auto">
            <a:xfrm>
              <a:off x="2835228" y="3143286"/>
              <a:ext cx="858373" cy="7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4" name="Oval 63">
              <a:extLst>
                <a:ext uri="{FF2B5EF4-FFF2-40B4-BE49-F238E27FC236}">
                  <a16:creationId xmlns:a16="http://schemas.microsoft.com/office/drawing/2014/main" id="{2310D4F5-6C41-6571-5AAF-43917C0F881D}"/>
                </a:ext>
              </a:extLst>
            </p:cNvPr>
            <p:cNvSpPr>
              <a:spLocks noChangeArrowheads="1"/>
            </p:cNvSpPr>
            <p:nvPr/>
          </p:nvSpPr>
          <p:spPr bwMode="auto">
            <a:xfrm>
              <a:off x="4443511" y="2838647"/>
              <a:ext cx="874286" cy="840277"/>
            </a:xfrm>
            <a:prstGeom prst="ellipse">
              <a:avLst/>
            </a:prstGeom>
            <a:solidFill>
              <a:srgbClr val="FFCC99"/>
            </a:solidFill>
            <a:ln w="9525">
              <a:solidFill>
                <a:srgbClr val="000000"/>
              </a:solidFill>
              <a:round/>
              <a:headEnd/>
              <a:tailEnd/>
            </a:ln>
          </p:spPr>
          <p:txBody>
            <a:bodyPr rot="0" vert="horz" wrap="square" lIns="45720" tIns="0" rIns="0" bIns="0" anchor="ctr" anchorCtr="0" upright="1">
              <a:noAutofit/>
            </a:bodyPr>
            <a:lstStyle/>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Gateway</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7F71C139-1771-0E04-586D-4F4099342D63}"/>
                </a:ext>
              </a:extLst>
            </p:cNvPr>
            <p:cNvSpPr>
              <a:spLocks noChangeArrowheads="1"/>
            </p:cNvSpPr>
            <p:nvPr/>
          </p:nvSpPr>
          <p:spPr bwMode="auto">
            <a:xfrm>
              <a:off x="4355153" y="62788"/>
              <a:ext cx="1187417" cy="761985"/>
            </a:xfrm>
            <a:prstGeom prst="rect">
              <a:avLst/>
            </a:prstGeom>
            <a:gradFill rotWithShape="1">
              <a:gsLst>
                <a:gs pos="0">
                  <a:srgbClr val="CCECFF"/>
                </a:gs>
                <a:gs pos="100000">
                  <a:srgbClr val="CCECFF">
                    <a:gamma/>
                    <a:tint val="0"/>
                    <a:invGamma/>
                  </a:srgbClr>
                </a:gs>
              </a:gsLst>
              <a:lin ang="0" scaled="1"/>
            </a:gradFill>
            <a:ln w="9525">
              <a:solidFill>
                <a:srgbClr val="000000"/>
              </a:solidFill>
              <a:miter lim="800000"/>
              <a:headEnd/>
              <a:tailEnd/>
            </a:ln>
          </p:spPr>
          <p:txBody>
            <a:bodyPr rot="0" vert="horz" wrap="square" lIns="45720" tIns="45720" rIns="45720" bIns="4572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Services</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(Logging, watchdog, instance handling)</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 </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66" name="AutoShape 380">
              <a:extLst>
                <a:ext uri="{FF2B5EF4-FFF2-40B4-BE49-F238E27FC236}">
                  <a16:creationId xmlns:a16="http://schemas.microsoft.com/office/drawing/2014/main" id="{747B2C64-A122-CD39-1C6E-6DB30384ED58}"/>
                </a:ext>
              </a:extLst>
            </p:cNvPr>
            <p:cNvCxnSpPr>
              <a:cxnSpLocks noChangeShapeType="1"/>
              <a:stCxn id="65" idx="2"/>
              <a:endCxn id="43" idx="0"/>
            </p:cNvCxnSpPr>
            <p:nvPr/>
          </p:nvCxnSpPr>
          <p:spPr bwMode="auto">
            <a:xfrm>
              <a:off x="4948861" y="824773"/>
              <a:ext cx="4650" cy="18526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7" name="Rectangle 66">
              <a:extLst>
                <a:ext uri="{FF2B5EF4-FFF2-40B4-BE49-F238E27FC236}">
                  <a16:creationId xmlns:a16="http://schemas.microsoft.com/office/drawing/2014/main" id="{46EE730F-E854-D3B8-3E61-143E72C563A5}"/>
                </a:ext>
              </a:extLst>
            </p:cNvPr>
            <p:cNvSpPr>
              <a:spLocks noChangeArrowheads="1"/>
            </p:cNvSpPr>
            <p:nvPr/>
          </p:nvSpPr>
          <p:spPr bwMode="auto">
            <a:xfrm>
              <a:off x="58906" y="1283670"/>
              <a:ext cx="471246" cy="2100692"/>
            </a:xfrm>
            <a:prstGeom prst="rect">
              <a:avLst/>
            </a:prstGeom>
            <a:solidFill>
              <a:srgbClr val="FFFFCC"/>
            </a:solidFill>
            <a:ln w="9525">
              <a:solidFill>
                <a:srgbClr val="000000"/>
              </a:solidFill>
              <a:miter lim="800000"/>
              <a:headEnd/>
              <a:tailEnd/>
            </a:ln>
          </p:spPr>
          <p:txBody>
            <a:bodyPr rot="0" vert="horz" wrap="square" lIns="0" tIns="45720" rIns="0" bIns="45720" anchor="t" anchorCtr="0" upright="1">
              <a:noAutofit/>
            </a:bodyPr>
            <a:lstStyle/>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Main()</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68" name="AutoShape 382">
              <a:extLst>
                <a:ext uri="{FF2B5EF4-FFF2-40B4-BE49-F238E27FC236}">
                  <a16:creationId xmlns:a16="http://schemas.microsoft.com/office/drawing/2014/main" id="{F179E77B-2087-4863-0A3D-3739691C7001}"/>
                </a:ext>
              </a:extLst>
            </p:cNvPr>
            <p:cNvCxnSpPr>
              <a:cxnSpLocks noChangeShapeType="1"/>
              <a:stCxn id="47" idx="1"/>
              <a:endCxn id="48" idx="1"/>
            </p:cNvCxnSpPr>
            <p:nvPr/>
          </p:nvCxnSpPr>
          <p:spPr bwMode="auto">
            <a:xfrm rot="10800000" flipH="1" flipV="1">
              <a:off x="530152" y="2640205"/>
              <a:ext cx="775" cy="551141"/>
            </a:xfrm>
            <a:prstGeom prst="curvedConnector3">
              <a:avLst>
                <a:gd name="adj1" fmla="val -36000000"/>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9" name="AutoShape 383">
              <a:extLst>
                <a:ext uri="{FF2B5EF4-FFF2-40B4-BE49-F238E27FC236}">
                  <a16:creationId xmlns:a16="http://schemas.microsoft.com/office/drawing/2014/main" id="{587E6777-1E1A-1B42-B94F-D8B86291FBF6}"/>
                </a:ext>
              </a:extLst>
            </p:cNvPr>
            <p:cNvSpPr>
              <a:spLocks noChangeArrowheads="1"/>
            </p:cNvSpPr>
            <p:nvPr/>
          </p:nvSpPr>
          <p:spPr bwMode="auto">
            <a:xfrm>
              <a:off x="1443967" y="2979726"/>
              <a:ext cx="1380411" cy="386031"/>
            </a:xfrm>
            <a:prstGeom prst="rightArrow">
              <a:avLst>
                <a:gd name="adj1" fmla="val 54935"/>
                <a:gd name="adj2" fmla="val 62188"/>
              </a:avLst>
            </a:prstGeom>
            <a:solidFill>
              <a:srgbClr val="FFCC99"/>
            </a:solidFill>
            <a:ln w="9525">
              <a:solidFill>
                <a:srgbClr val="000000"/>
              </a:solidFill>
              <a:prstDash val="dash"/>
              <a:miter lim="800000"/>
              <a:headEnd/>
              <a:tailEnd/>
            </a:ln>
          </p:spPr>
          <p:txBody>
            <a:bodyPr rot="0" vert="horz" wrap="square" lIns="91440" tIns="0" rIns="91440" bIns="0" anchor="t" anchorCtr="0" upright="1">
              <a:noAutofit/>
            </a:bodyPr>
            <a:lstStyle/>
            <a:p>
              <a:pPr marL="0" marR="0" algn="just">
                <a:spcBef>
                  <a:spcPts val="0"/>
                </a:spcBef>
                <a:spcAft>
                  <a:spcPts val="600"/>
                </a:spcAft>
              </a:pPr>
              <a:r>
                <a:rPr lang="en-GB" sz="1100">
                  <a:effectLst/>
                  <a:latin typeface="Arial" panose="020B060402020202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70" name="AutoShape 384">
              <a:extLst>
                <a:ext uri="{FF2B5EF4-FFF2-40B4-BE49-F238E27FC236}">
                  <a16:creationId xmlns:a16="http://schemas.microsoft.com/office/drawing/2014/main" id="{ADB43C46-6C8F-B092-F5B9-40EAB3EE42BB}"/>
                </a:ext>
              </a:extLst>
            </p:cNvPr>
            <p:cNvCxnSpPr>
              <a:cxnSpLocks noChangeShapeType="1"/>
              <a:stCxn id="45" idx="0"/>
              <a:endCxn id="47" idx="3"/>
            </p:cNvCxnSpPr>
            <p:nvPr/>
          </p:nvCxnSpPr>
          <p:spPr bwMode="auto">
            <a:xfrm rot="5400000" flipH="1">
              <a:off x="1348583" y="2735589"/>
              <a:ext cx="886786" cy="695243"/>
            </a:xfrm>
            <a:prstGeom prst="bentConnector2">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71" name="Oval 70">
              <a:extLst>
                <a:ext uri="{FF2B5EF4-FFF2-40B4-BE49-F238E27FC236}">
                  <a16:creationId xmlns:a16="http://schemas.microsoft.com/office/drawing/2014/main" id="{61726FD6-68DB-FBB8-5FA2-A4202E3E49FD}"/>
                </a:ext>
              </a:extLst>
            </p:cNvPr>
            <p:cNvSpPr>
              <a:spLocks noChangeArrowheads="1"/>
            </p:cNvSpPr>
            <p:nvPr/>
          </p:nvSpPr>
          <p:spPr bwMode="auto">
            <a:xfrm>
              <a:off x="1803602" y="2351069"/>
              <a:ext cx="640988" cy="591449"/>
            </a:xfrm>
            <a:prstGeom prst="ellipse">
              <a:avLst/>
            </a:prstGeom>
            <a:solidFill>
              <a:srgbClr val="FFCC99"/>
            </a:solidFill>
            <a:ln w="9525">
              <a:solidFill>
                <a:srgbClr val="000000"/>
              </a:solidFill>
              <a:round/>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Capture</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Thread</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grpSp>
      <p:sp>
        <p:nvSpPr>
          <p:cNvPr id="5" name="Rectangle 4">
            <a:extLst>
              <a:ext uri="{FF2B5EF4-FFF2-40B4-BE49-F238E27FC236}">
                <a16:creationId xmlns:a16="http://schemas.microsoft.com/office/drawing/2014/main" id="{E4EC2D85-3BFE-E9E6-5ED3-8EE022830094}"/>
              </a:ext>
            </a:extLst>
          </p:cNvPr>
          <p:cNvSpPr/>
          <p:nvPr/>
        </p:nvSpPr>
        <p:spPr>
          <a:xfrm>
            <a:off x="9205409" y="4454913"/>
            <a:ext cx="1075421" cy="632177"/>
          </a:xfrm>
          <a:prstGeom prst="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1200"/>
              </a:spcBef>
            </a:pPr>
            <a:r>
              <a:rPr lang="en-GB" sz="1100" dirty="0">
                <a:solidFill>
                  <a:srgbClr val="000000"/>
                </a:solidFill>
                <a:ea typeface="Arial" panose="020B0604020202020204" pitchFamily="34" charset="0"/>
                <a:cs typeface="Arial" panose="020B0604020202020204" pitchFamily="34" charset="0"/>
              </a:rPr>
              <a:t>Data Product</a:t>
            </a:r>
          </a:p>
          <a:p>
            <a:pPr marL="0" marR="0" algn="ctr">
              <a:spcBef>
                <a:spcPts val="600"/>
              </a:spcBef>
            </a:pPr>
            <a:r>
              <a:rPr lang="en-GB" sz="1100" dirty="0">
                <a:solidFill>
                  <a:srgbClr val="000000"/>
                </a:solidFill>
                <a:ea typeface="Arial" panose="020B0604020202020204" pitchFamily="34" charset="0"/>
                <a:cs typeface="Arial" panose="020B0604020202020204" pitchFamily="34" charset="0"/>
              </a:rPr>
              <a:t> FITS-File(s)</a:t>
            </a:r>
            <a:endParaRPr lang="en-US" sz="1100" dirty="0">
              <a:effectLst/>
              <a:ea typeface="Arial" panose="020B0604020202020204" pitchFamily="34" charset="0"/>
              <a:cs typeface="Arial" panose="020B0604020202020204" pitchFamily="34" charset="0"/>
            </a:endParaRPr>
          </a:p>
        </p:txBody>
      </p:sp>
      <p:cxnSp>
        <p:nvCxnSpPr>
          <p:cNvPr id="8" name="Straight Arrow Connector 7">
            <a:extLst>
              <a:ext uri="{FF2B5EF4-FFF2-40B4-BE49-F238E27FC236}">
                <a16:creationId xmlns:a16="http://schemas.microsoft.com/office/drawing/2014/main" id="{3C790F51-DB89-593D-D5C8-EB510B2439F6}"/>
              </a:ext>
            </a:extLst>
          </p:cNvPr>
          <p:cNvCxnSpPr>
            <a:cxnSpLocks/>
            <a:stCxn id="64" idx="6"/>
            <a:endCxn id="5" idx="1"/>
          </p:cNvCxnSpPr>
          <p:nvPr/>
        </p:nvCxnSpPr>
        <p:spPr>
          <a:xfrm>
            <a:off x="8404321" y="4767067"/>
            <a:ext cx="801088" cy="3935"/>
          </a:xfrm>
          <a:prstGeom prst="straightConnector1">
            <a:avLst/>
          </a:prstGeom>
          <a:ln w="9525">
            <a:tailEnd type="triangle"/>
          </a:ln>
        </p:spPr>
        <p:style>
          <a:lnRef idx="1">
            <a:schemeClr val="accent1"/>
          </a:lnRef>
          <a:fillRef idx="0">
            <a:schemeClr val="accent1"/>
          </a:fillRef>
          <a:effectRef idx="0">
            <a:schemeClr val="accent1"/>
          </a:effectRef>
          <a:fontRef idx="minor">
            <a:schemeClr val="tx1"/>
          </a:fontRef>
        </p:style>
      </p:cxnSp>
      <p:sp>
        <p:nvSpPr>
          <p:cNvPr id="9" name="Text Box 370">
            <a:extLst>
              <a:ext uri="{FF2B5EF4-FFF2-40B4-BE49-F238E27FC236}">
                <a16:creationId xmlns:a16="http://schemas.microsoft.com/office/drawing/2014/main" id="{EAB27C7E-1186-0BC0-8425-AE9C316EF94D}"/>
              </a:ext>
            </a:extLst>
          </p:cNvPr>
          <p:cNvSpPr txBox="1">
            <a:spLocks noChangeArrowheads="1"/>
          </p:cNvSpPr>
          <p:nvPr/>
        </p:nvSpPr>
        <p:spPr bwMode="auto">
          <a:xfrm>
            <a:off x="9092615" y="2585782"/>
            <a:ext cx="1757679" cy="1275470"/>
          </a:xfrm>
          <a:prstGeom prst="rect">
            <a:avLst/>
          </a:prstGeom>
          <a:noFill/>
          <a:ln>
            <a:noFill/>
          </a:ln>
        </p:spPr>
        <p:txBody>
          <a:bodyPr rot="0" vert="horz" wrap="square" lIns="0" tIns="0" rIns="0" bIns="0" anchor="t" anchorCtr="0" upright="1">
            <a:noAutofit/>
          </a:bodyPr>
          <a:lstStyle/>
          <a:p>
            <a:pPr marL="0" marR="0" algn="ctr">
              <a:spcBef>
                <a:spcPts val="0"/>
              </a:spcBef>
              <a:spcAft>
                <a:spcPts val="0"/>
              </a:spcAft>
            </a:pPr>
            <a:r>
              <a:rPr lang="en-GB" sz="2000" dirty="0">
                <a:latin typeface="Arial" panose="020B0604020202020204" pitchFamily="34" charset="0"/>
                <a:ea typeface="Arial" panose="020B0604020202020204" pitchFamily="34" charset="0"/>
                <a:cs typeface="Arial" panose="020B0604020202020204" pitchFamily="34" charset="0"/>
              </a:rPr>
              <a:t> </a:t>
            </a:r>
          </a:p>
          <a:p>
            <a:pPr marL="0" marR="0" algn="ctr">
              <a:spcBef>
                <a:spcPts val="0"/>
              </a:spcBef>
              <a:spcAft>
                <a:spcPts val="0"/>
              </a:spcAft>
            </a:pPr>
            <a:r>
              <a:rPr lang="en-GB" sz="2000" dirty="0">
                <a:latin typeface="Arial" panose="020B0604020202020204" pitchFamily="34" charset="0"/>
                <a:ea typeface="Arial" panose="020B0604020202020204" pitchFamily="34" charset="0"/>
                <a:cs typeface="Arial" panose="020B0604020202020204" pitchFamily="34" charset="0"/>
              </a:rPr>
              <a:t>IR/WFS/CORE</a:t>
            </a:r>
          </a:p>
          <a:p>
            <a:pPr marL="0" marR="0" algn="ctr">
              <a:spcBef>
                <a:spcPts val="0"/>
              </a:spcBef>
              <a:spcAft>
                <a:spcPts val="0"/>
              </a:spcAft>
            </a:pPr>
            <a:r>
              <a:rPr lang="en-GB" sz="2000" dirty="0">
                <a:effectLst/>
                <a:latin typeface="Arial" panose="020B0604020202020204" pitchFamily="34" charset="0"/>
                <a:ea typeface="Arial" panose="020B0604020202020204" pitchFamily="34" charset="0"/>
                <a:cs typeface="Arial" panose="020B0604020202020204" pitchFamily="34" charset="0"/>
              </a:rPr>
              <a:t>Application</a:t>
            </a:r>
            <a:endParaRPr lang="en-US" sz="20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13" name="Straight Arrow Connector 12">
            <a:extLst>
              <a:ext uri="{FF2B5EF4-FFF2-40B4-BE49-F238E27FC236}">
                <a16:creationId xmlns:a16="http://schemas.microsoft.com/office/drawing/2014/main" id="{BBEE4599-53BE-0707-632E-A39706768046}"/>
              </a:ext>
            </a:extLst>
          </p:cNvPr>
          <p:cNvCxnSpPr>
            <a:cxnSpLocks/>
          </p:cNvCxnSpPr>
          <p:nvPr/>
        </p:nvCxnSpPr>
        <p:spPr>
          <a:xfrm>
            <a:off x="8742991" y="4626788"/>
            <a:ext cx="462418"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340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Pre-Processing Framework</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acquisition is started/stopped and parametrized through an internal request-reply channel.</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request-reply channel allows the uploading of bad-pixel masks, bias frames and flatfields.</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incoming data is read via the data receiver into a circular receiver buffer. </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data receiver is pluggable and can also be used outside the pre-processing framework:</a:t>
            </a:r>
          </a:p>
          <a:p>
            <a:pPr marL="5148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lang="en-GB" dirty="0">
                <a:solidFill>
                  <a:srgbClr val="000000"/>
                </a:solidFill>
                <a:latin typeface="Arial" panose="020B0604020202020204" pitchFamily="34" charset="0"/>
                <a:ea typeface="Arial" panose="020B0604020202020204" pitchFamily="34" charset="0"/>
                <a:cs typeface="Times New Roman" panose="02020603050405020304" pitchFamily="18" charset="0"/>
              </a:rPr>
              <a:t>Plugin: PCIe device driver interface (NGC version 1, AO-Cameras)</a:t>
            </a:r>
          </a:p>
          <a:p>
            <a:pPr marL="5148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lang="en-GB" dirty="0">
                <a:solidFill>
                  <a:srgbClr val="000000"/>
                </a:solidFill>
                <a:latin typeface="Arial" panose="020B0604020202020204" pitchFamily="34" charset="0"/>
                <a:ea typeface="Arial" panose="020B0604020202020204" pitchFamily="34" charset="0"/>
                <a:cs typeface="Times New Roman" panose="02020603050405020304" pitchFamily="18" charset="0"/>
              </a:rPr>
              <a:t>Plugin: TCP/IP (for tests and simulation)</a:t>
            </a:r>
          </a:p>
          <a:p>
            <a:pPr marL="5148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lang="en-GB" dirty="0">
                <a:solidFill>
                  <a:srgbClr val="000000"/>
                </a:solidFill>
                <a:latin typeface="Arial" panose="020B0604020202020204" pitchFamily="34" charset="0"/>
                <a:ea typeface="Arial" panose="020B0604020202020204" pitchFamily="34" charset="0"/>
                <a:cs typeface="Times New Roman" panose="02020603050405020304" pitchFamily="18" charset="0"/>
              </a:rPr>
              <a:t>Plugin: MUDPI/RTMS (NGCII, ALICE-WFS, LISA-WFS)</a:t>
            </a:r>
            <a:endParaRPr lang="en-US" dirty="0">
              <a:effectLst/>
              <a:latin typeface="Arial" panose="020B0604020202020204" pitchFamily="34" charset="0"/>
              <a:ea typeface="Arial" panose="020B0604020202020204" pitchFamily="34" charset="0"/>
              <a:cs typeface="Arial" panose="020B0604020202020204" pitchFamily="34" charset="0"/>
            </a:endParaRP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A capture thread provides the synchronization between the receiver and the main process.</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After processing the data in the main process, the result frames are given back to the framework, which stores them in circular transfer buffers. </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data publishing happens in parallel to the processing loop. There are no memory copies involved. When the frame has been processed and should be transferred it is given to a publisher, which distributes the data in parallel to multiple subscribers.</a:t>
            </a:r>
          </a:p>
          <a:p>
            <a:pPr marL="0" marR="0" lvl="0" indent="0" algn="l" defTabSz="914400" rtl="0" eaLnBrk="1" fontAlgn="auto" latinLnBrk="0" hangingPunct="1">
              <a:lnSpc>
                <a:spcPct val="120000"/>
              </a:lnSpc>
              <a:spcBef>
                <a:spcPts val="1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443787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MUDPI/RTMS Receiver (1/3)</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lvl="1">
              <a:buClr>
                <a:srgbClr val="0077BE"/>
              </a:buClr>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The NGCII and the WFS cameras ALICE and LISA send the image data over 10GbE via UDP in the MUDPI/RTMS format.</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lvl="1">
              <a:buClr>
                <a:srgbClr val="0077BE"/>
              </a:buClr>
              <a:defRPr/>
            </a:pPr>
            <a:r>
              <a:rPr lang="en-US" sz="1800" dirty="0">
                <a:effectLst/>
                <a:latin typeface="Arial" panose="020B0604020202020204" pitchFamily="34" charset="0"/>
                <a:ea typeface="Arial" panose="020B0604020202020204" pitchFamily="34" charset="0"/>
                <a:cs typeface="Arial" panose="020B0604020202020204" pitchFamily="34" charset="0"/>
              </a:rPr>
              <a:t>The receiver API can be used anywhere within the deterministic network to subscribe to </a:t>
            </a:r>
            <a:r>
              <a:rPr lang="en-US" dirty="0">
                <a:latin typeface="Arial" panose="020B0604020202020204" pitchFamily="34" charset="0"/>
                <a:ea typeface="Arial" panose="020B0604020202020204" pitchFamily="34" charset="0"/>
                <a:cs typeface="Arial" panose="020B0604020202020204" pitchFamily="34" charset="0"/>
              </a:rPr>
              <a:t>a MUDPI/RTMS</a:t>
            </a:r>
            <a:r>
              <a:rPr lang="en-US" sz="1800" dirty="0">
                <a:effectLst/>
                <a:latin typeface="Arial" panose="020B0604020202020204" pitchFamily="34" charset="0"/>
                <a:ea typeface="Arial" panose="020B0604020202020204" pitchFamily="34" charset="0"/>
                <a:cs typeface="Arial" panose="020B0604020202020204" pitchFamily="34" charset="0"/>
              </a:rPr>
              <a:t> datastream</a:t>
            </a:r>
            <a:r>
              <a:rPr lang="en-US" dirty="0">
                <a:latin typeface="Arial" panose="020B0604020202020204" pitchFamily="34" charset="0"/>
                <a:ea typeface="Arial" panose="020B0604020202020204" pitchFamily="34" charset="0"/>
                <a:cs typeface="Arial" panose="020B0604020202020204" pitchFamily="34" charset="0"/>
              </a:rPr>
              <a:t> (e.g., to implement a customized quick-look channel)</a:t>
            </a:r>
            <a:r>
              <a:rPr lang="en-US" sz="1800" dirty="0">
                <a:effectLst/>
                <a:latin typeface="Arial" panose="020B0604020202020204" pitchFamily="34" charset="0"/>
                <a:ea typeface="Arial" panose="020B0604020202020204" pitchFamily="34" charset="0"/>
                <a:cs typeface="Arial" panose="020B0604020202020204" pitchFamily="34" charset="0"/>
              </a:rPr>
              <a:t>.</a:t>
            </a:r>
          </a:p>
          <a:p>
            <a:pPr lvl="1">
              <a:buClr>
                <a:srgbClr val="0077BE"/>
              </a:buClr>
              <a:defRPr/>
            </a:pPr>
            <a:r>
              <a:rPr lang="en-US" dirty="0">
                <a:latin typeface="Arial" panose="020B0604020202020204" pitchFamily="34" charset="0"/>
                <a:ea typeface="Arial" panose="020B0604020202020204" pitchFamily="34" charset="0"/>
                <a:cs typeface="Arial" panose="020B0604020202020204" pitchFamily="34" charset="0"/>
              </a:rPr>
              <a:t>The receiver API is also used by NGCII optical applications to acquire the image data.</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lvl="1">
              <a:spcBef>
                <a:spcPts val="600"/>
              </a:spcBef>
              <a:buClr>
                <a:srgbClr val="0077BE"/>
              </a:buClr>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For best performance, the kernel and network configuration require some system tuning, but with reduced performance the receiver runs with any Linux kernel, architecture and network interface.</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24533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MUDPI/RTMS Receiver (2/3)</a:t>
            </a: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grpSp>
        <p:nvGrpSpPr>
          <p:cNvPr id="5" name="Canvas 386">
            <a:extLst>
              <a:ext uri="{FF2B5EF4-FFF2-40B4-BE49-F238E27FC236}">
                <a16:creationId xmlns:a16="http://schemas.microsoft.com/office/drawing/2014/main" id="{3FB622FA-DA54-27CF-48F5-FCA5CCBD9664}"/>
              </a:ext>
            </a:extLst>
          </p:cNvPr>
          <p:cNvGrpSpPr/>
          <p:nvPr/>
        </p:nvGrpSpPr>
        <p:grpSpPr>
          <a:xfrm>
            <a:off x="936624" y="1200628"/>
            <a:ext cx="9634242" cy="4858786"/>
            <a:chOff x="31002" y="0"/>
            <a:chExt cx="5580380" cy="3444240"/>
          </a:xfrm>
        </p:grpSpPr>
        <p:sp>
          <p:nvSpPr>
            <p:cNvPr id="7" name="Rectangle 6">
              <a:extLst>
                <a:ext uri="{FF2B5EF4-FFF2-40B4-BE49-F238E27FC236}">
                  <a16:creationId xmlns:a16="http://schemas.microsoft.com/office/drawing/2014/main" id="{1916F27C-F767-8C3E-2B1D-C8748875C182}"/>
                </a:ext>
              </a:extLst>
            </p:cNvPr>
            <p:cNvSpPr/>
            <p:nvPr/>
          </p:nvSpPr>
          <p:spPr>
            <a:xfrm>
              <a:off x="31002" y="0"/>
              <a:ext cx="5580380" cy="3444240"/>
            </a:xfrm>
            <a:prstGeom prst="rect">
              <a:avLst/>
            </a:prstGeom>
            <a:noFill/>
          </p:spPr>
          <p:txBody>
            <a:bodyPr/>
            <a:lstStyle/>
            <a:p>
              <a:endParaRPr lang="en-US"/>
            </a:p>
          </p:txBody>
        </p:sp>
        <p:sp>
          <p:nvSpPr>
            <p:cNvPr id="8" name="Rectangle 7">
              <a:extLst>
                <a:ext uri="{FF2B5EF4-FFF2-40B4-BE49-F238E27FC236}">
                  <a16:creationId xmlns:a16="http://schemas.microsoft.com/office/drawing/2014/main" id="{9A9F159C-356F-FCB1-1B34-FF23AC3B9454}"/>
                </a:ext>
              </a:extLst>
            </p:cNvPr>
            <p:cNvSpPr>
              <a:spLocks noChangeArrowheads="1"/>
            </p:cNvSpPr>
            <p:nvPr/>
          </p:nvSpPr>
          <p:spPr bwMode="auto">
            <a:xfrm>
              <a:off x="1939182" y="1699251"/>
              <a:ext cx="165086" cy="9069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en-US"/>
            </a:p>
          </p:txBody>
        </p:sp>
        <p:cxnSp>
          <p:nvCxnSpPr>
            <p:cNvPr id="9" name="AutoShape 389">
              <a:extLst>
                <a:ext uri="{FF2B5EF4-FFF2-40B4-BE49-F238E27FC236}">
                  <a16:creationId xmlns:a16="http://schemas.microsoft.com/office/drawing/2014/main" id="{866AC883-9518-FB26-7F5C-D164B7F8A637}"/>
                </a:ext>
              </a:extLst>
            </p:cNvPr>
            <p:cNvCxnSpPr>
              <a:cxnSpLocks noChangeShapeType="1"/>
              <a:endCxn id="78" idx="3"/>
            </p:cNvCxnSpPr>
            <p:nvPr/>
          </p:nvCxnSpPr>
          <p:spPr bwMode="auto">
            <a:xfrm>
              <a:off x="5213011" y="985287"/>
              <a:ext cx="0" cy="19612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0" name="AutoShape 390">
              <a:extLst>
                <a:ext uri="{FF2B5EF4-FFF2-40B4-BE49-F238E27FC236}">
                  <a16:creationId xmlns:a16="http://schemas.microsoft.com/office/drawing/2014/main" id="{5982006D-F353-94EB-3A1B-7530FC228A9B}"/>
                </a:ext>
              </a:extLst>
            </p:cNvPr>
            <p:cNvCxnSpPr>
              <a:cxnSpLocks noChangeShapeType="1"/>
              <a:endCxn id="77" idx="1"/>
            </p:cNvCxnSpPr>
            <p:nvPr/>
          </p:nvCxnSpPr>
          <p:spPr bwMode="auto">
            <a:xfrm>
              <a:off x="4738673" y="977535"/>
              <a:ext cx="5" cy="20387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 name="AutoShape 391">
              <a:extLst>
                <a:ext uri="{FF2B5EF4-FFF2-40B4-BE49-F238E27FC236}">
                  <a16:creationId xmlns:a16="http://schemas.microsoft.com/office/drawing/2014/main" id="{534A65BF-5943-F30C-8366-D9789E5BF0E1}"/>
                </a:ext>
              </a:extLst>
            </p:cNvPr>
            <p:cNvCxnSpPr>
              <a:cxnSpLocks noChangeShapeType="1"/>
              <a:endCxn id="79" idx="1"/>
            </p:cNvCxnSpPr>
            <p:nvPr/>
          </p:nvCxnSpPr>
          <p:spPr bwMode="auto">
            <a:xfrm>
              <a:off x="4255811" y="982573"/>
              <a:ext cx="0" cy="19884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 name="AutoShape 392">
              <a:extLst>
                <a:ext uri="{FF2B5EF4-FFF2-40B4-BE49-F238E27FC236}">
                  <a16:creationId xmlns:a16="http://schemas.microsoft.com/office/drawing/2014/main" id="{425D560B-5F32-E262-A195-4FFE5DDB0C18}"/>
                </a:ext>
              </a:extLst>
            </p:cNvPr>
            <p:cNvCxnSpPr>
              <a:cxnSpLocks noChangeShapeType="1"/>
              <a:endCxn id="81" idx="1"/>
            </p:cNvCxnSpPr>
            <p:nvPr/>
          </p:nvCxnSpPr>
          <p:spPr bwMode="auto">
            <a:xfrm flipH="1">
              <a:off x="3478429" y="962084"/>
              <a:ext cx="8" cy="21700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3" name="AutoShape 393">
              <a:extLst>
                <a:ext uri="{FF2B5EF4-FFF2-40B4-BE49-F238E27FC236}">
                  <a16:creationId xmlns:a16="http://schemas.microsoft.com/office/drawing/2014/main" id="{5E151B62-7532-C944-ED95-45A850D16664}"/>
                </a:ext>
              </a:extLst>
            </p:cNvPr>
            <p:cNvCxnSpPr>
              <a:cxnSpLocks noChangeShapeType="1"/>
              <a:endCxn id="83" idx="1"/>
            </p:cNvCxnSpPr>
            <p:nvPr/>
          </p:nvCxnSpPr>
          <p:spPr bwMode="auto">
            <a:xfrm flipH="1">
              <a:off x="2997125" y="966682"/>
              <a:ext cx="2324" cy="21240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4" name="AutoShape 394">
              <a:extLst>
                <a:ext uri="{FF2B5EF4-FFF2-40B4-BE49-F238E27FC236}">
                  <a16:creationId xmlns:a16="http://schemas.microsoft.com/office/drawing/2014/main" id="{BF230F2B-2709-34DC-46BA-C6E18856579A}"/>
                </a:ext>
              </a:extLst>
            </p:cNvPr>
            <p:cNvCxnSpPr>
              <a:cxnSpLocks noChangeShapeType="1"/>
              <a:endCxn id="85" idx="1"/>
            </p:cNvCxnSpPr>
            <p:nvPr/>
          </p:nvCxnSpPr>
          <p:spPr bwMode="auto">
            <a:xfrm>
              <a:off x="2516596" y="977535"/>
              <a:ext cx="8" cy="20155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5" name="AutoShape 395">
              <a:extLst>
                <a:ext uri="{FF2B5EF4-FFF2-40B4-BE49-F238E27FC236}">
                  <a16:creationId xmlns:a16="http://schemas.microsoft.com/office/drawing/2014/main" id="{62E9EEA0-E0FA-8DAF-61BA-2360F0DFD9AA}"/>
                </a:ext>
              </a:extLst>
            </p:cNvPr>
            <p:cNvCxnSpPr>
              <a:cxnSpLocks noChangeShapeType="1"/>
              <a:endCxn id="90" idx="3"/>
            </p:cNvCxnSpPr>
            <p:nvPr/>
          </p:nvCxnSpPr>
          <p:spPr bwMode="auto">
            <a:xfrm>
              <a:off x="1553976" y="962084"/>
              <a:ext cx="0" cy="21700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6" name="AutoShape 396">
              <a:extLst>
                <a:ext uri="{FF2B5EF4-FFF2-40B4-BE49-F238E27FC236}">
                  <a16:creationId xmlns:a16="http://schemas.microsoft.com/office/drawing/2014/main" id="{119D5CAB-7F55-2F9D-B75E-FB8ECD678504}"/>
                </a:ext>
              </a:extLst>
            </p:cNvPr>
            <p:cNvCxnSpPr>
              <a:cxnSpLocks noChangeShapeType="1"/>
              <a:endCxn id="89" idx="1"/>
            </p:cNvCxnSpPr>
            <p:nvPr/>
          </p:nvCxnSpPr>
          <p:spPr bwMode="auto">
            <a:xfrm flipH="1">
              <a:off x="1072669" y="962084"/>
              <a:ext cx="2130" cy="21700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7" name="AutoShape 397">
              <a:extLst>
                <a:ext uri="{FF2B5EF4-FFF2-40B4-BE49-F238E27FC236}">
                  <a16:creationId xmlns:a16="http://schemas.microsoft.com/office/drawing/2014/main" id="{F6DBCEFE-90EA-6D35-A37B-29BEBDAC5C0A}"/>
                </a:ext>
              </a:extLst>
            </p:cNvPr>
            <p:cNvCxnSpPr>
              <a:cxnSpLocks noChangeShapeType="1"/>
              <a:endCxn id="91" idx="1"/>
            </p:cNvCxnSpPr>
            <p:nvPr/>
          </p:nvCxnSpPr>
          <p:spPr bwMode="auto">
            <a:xfrm>
              <a:off x="591360" y="962084"/>
              <a:ext cx="0" cy="21700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8" name="Group 17">
              <a:extLst>
                <a:ext uri="{FF2B5EF4-FFF2-40B4-BE49-F238E27FC236}">
                  <a16:creationId xmlns:a16="http://schemas.microsoft.com/office/drawing/2014/main" id="{4BDEF95B-C9D2-643E-17C5-6021F844C60D}"/>
                </a:ext>
              </a:extLst>
            </p:cNvPr>
            <p:cNvGrpSpPr>
              <a:grpSpLocks/>
            </p:cNvGrpSpPr>
            <p:nvPr/>
          </p:nvGrpSpPr>
          <p:grpSpPr bwMode="auto">
            <a:xfrm>
              <a:off x="1551656" y="1102343"/>
              <a:ext cx="482083" cy="153491"/>
              <a:chOff x="2497" y="5490"/>
              <a:chExt cx="621" cy="196"/>
            </a:xfrm>
          </p:grpSpPr>
          <p:sp>
            <p:nvSpPr>
              <p:cNvPr id="95" name="Rectangle 94">
                <a:extLst>
                  <a:ext uri="{FF2B5EF4-FFF2-40B4-BE49-F238E27FC236}">
                    <a16:creationId xmlns:a16="http://schemas.microsoft.com/office/drawing/2014/main" id="{9F181AE7-4A13-F2D9-4151-97DE1322F686}"/>
                  </a:ext>
                </a:extLst>
              </p:cNvPr>
              <p:cNvSpPr>
                <a:spLocks noChangeArrowheads="1"/>
              </p:cNvSpPr>
              <p:nvPr/>
            </p:nvSpPr>
            <p:spPr bwMode="auto">
              <a:xfrm>
                <a:off x="2497" y="5490"/>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96" name="Rectangle 95">
                <a:extLst>
                  <a:ext uri="{FF2B5EF4-FFF2-40B4-BE49-F238E27FC236}">
                    <a16:creationId xmlns:a16="http://schemas.microsoft.com/office/drawing/2014/main" id="{DB4BCFAD-2262-BC7C-315B-6470131E9A12}"/>
                  </a:ext>
                </a:extLst>
              </p:cNvPr>
              <p:cNvSpPr>
                <a:spLocks noChangeArrowheads="1"/>
              </p:cNvSpPr>
              <p:nvPr/>
            </p:nvSpPr>
            <p:spPr bwMode="auto">
              <a:xfrm>
                <a:off x="2653" y="5490"/>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TR</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sp>
          <p:nvSpPr>
            <p:cNvPr id="19" name="Rectangle 18">
              <a:extLst>
                <a:ext uri="{FF2B5EF4-FFF2-40B4-BE49-F238E27FC236}">
                  <a16:creationId xmlns:a16="http://schemas.microsoft.com/office/drawing/2014/main" id="{A8D0712F-AAE8-D5B0-5314-F441C7A2F918}"/>
                </a:ext>
              </a:extLst>
            </p:cNvPr>
            <p:cNvSpPr>
              <a:spLocks noChangeArrowheads="1"/>
            </p:cNvSpPr>
            <p:nvPr/>
          </p:nvSpPr>
          <p:spPr bwMode="auto">
            <a:xfrm>
              <a:off x="1553981" y="1644212"/>
              <a:ext cx="496809"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iov[3]</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20" name="Text Box 402">
              <a:extLst>
                <a:ext uri="{FF2B5EF4-FFF2-40B4-BE49-F238E27FC236}">
                  <a16:creationId xmlns:a16="http://schemas.microsoft.com/office/drawing/2014/main" id="{1CEE87D7-EF20-7BB7-0624-AFBC89DC86A1}"/>
                </a:ext>
              </a:extLst>
            </p:cNvPr>
            <p:cNvSpPr txBox="1">
              <a:spLocks noChangeArrowheads="1"/>
            </p:cNvSpPr>
            <p:nvPr/>
          </p:nvSpPr>
          <p:spPr bwMode="auto">
            <a:xfrm>
              <a:off x="321647" y="1293819"/>
              <a:ext cx="1669464" cy="24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45720" tIns="0" rIns="0" bIns="0" anchor="ctr" anchorCtr="0" upright="1">
              <a:noAutofit/>
            </a:bodyPr>
            <a:lstStyle/>
            <a:p>
              <a:pPr marL="0" marR="0" algn="l">
                <a:spcBef>
                  <a:spcPts val="0"/>
                </a:spcBef>
                <a:spcAft>
                  <a:spcPts val="0"/>
                </a:spcAft>
              </a:pPr>
              <a:r>
                <a:rPr lang="en-GB" sz="1100" i="1" dirty="0">
                  <a:effectLst/>
                  <a:latin typeface="Arial" panose="020B0604020202020204" pitchFamily="34" charset="0"/>
                  <a:ea typeface="Arial" panose="020B0604020202020204" pitchFamily="34" charset="0"/>
                  <a:cs typeface="Arial" panose="020B0604020202020204" pitchFamily="34" charset="0"/>
                </a:rPr>
                <a:t>recvmmsg</a:t>
              </a:r>
              <a:r>
                <a:rPr lang="en-GB" sz="900" i="1" dirty="0">
                  <a:effectLst/>
                  <a:latin typeface="Arial" panose="020B0604020202020204" pitchFamily="34" charset="0"/>
                  <a:ea typeface="Arial" panose="020B0604020202020204" pitchFamily="34" charset="0"/>
                  <a:cs typeface="Arial" panose="020B0604020202020204" pitchFamily="34" charset="0"/>
                </a:rPr>
                <a:t>()</a:t>
              </a:r>
              <a:r>
                <a:rPr lang="en-GB" sz="900" dirty="0">
                  <a:effectLst/>
                  <a:latin typeface="Arial" panose="020B0604020202020204" pitchFamily="34" charset="0"/>
                  <a:ea typeface="Arial" panose="020B0604020202020204" pitchFamily="34" charset="0"/>
                  <a:cs typeface="Arial" panose="020B0604020202020204" pitchFamily="34" charset="0"/>
                </a:rPr>
                <a:t> </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21" name="Text Box 403">
              <a:extLst>
                <a:ext uri="{FF2B5EF4-FFF2-40B4-BE49-F238E27FC236}">
                  <a16:creationId xmlns:a16="http://schemas.microsoft.com/office/drawing/2014/main" id="{4F889EB9-B9F4-B429-8E36-288F347B4280}"/>
                </a:ext>
              </a:extLst>
            </p:cNvPr>
            <p:cNvSpPr txBox="1">
              <a:spLocks noChangeArrowheads="1"/>
            </p:cNvSpPr>
            <p:nvPr/>
          </p:nvSpPr>
          <p:spPr bwMode="auto">
            <a:xfrm>
              <a:off x="3959745" y="1061257"/>
              <a:ext cx="274369" cy="2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ctr">
                <a:spcBef>
                  <a:spcPts val="0"/>
                </a:spcBef>
                <a:spcAft>
                  <a:spcPts val="0"/>
                </a:spcAft>
              </a:pPr>
              <a:r>
                <a:rPr lang="en-GB" sz="1400">
                  <a:effectLst/>
                  <a:latin typeface="Arial" panose="020B0604020202020204" pitchFamily="34" charset="0"/>
                  <a:ea typeface="Arial" panose="020B0604020202020204" pitchFamily="34" charset="0"/>
                  <a:cs typeface="Arial" panose="020B0604020202020204" pitchFamily="34" charset="0"/>
                </a:rPr>
                <a:t>…</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C4A0997C-8A5E-45B5-56CB-4DA1AA3F102A}"/>
                </a:ext>
              </a:extLst>
            </p:cNvPr>
            <p:cNvGrpSpPr>
              <a:grpSpLocks/>
            </p:cNvGrpSpPr>
            <p:nvPr/>
          </p:nvGrpSpPr>
          <p:grpSpPr bwMode="auto">
            <a:xfrm>
              <a:off x="110053" y="1102343"/>
              <a:ext cx="481307" cy="153491"/>
              <a:chOff x="2497" y="5490"/>
              <a:chExt cx="621" cy="196"/>
            </a:xfrm>
          </p:grpSpPr>
          <p:sp>
            <p:nvSpPr>
              <p:cNvPr id="93" name="Rectangle 92">
                <a:extLst>
                  <a:ext uri="{FF2B5EF4-FFF2-40B4-BE49-F238E27FC236}">
                    <a16:creationId xmlns:a16="http://schemas.microsoft.com/office/drawing/2014/main" id="{021B3EF0-8D29-5B6C-D82A-62D64D0110BC}"/>
                  </a:ext>
                </a:extLst>
              </p:cNvPr>
              <p:cNvSpPr>
                <a:spLocks noChangeArrowheads="1"/>
              </p:cNvSpPr>
              <p:nvPr/>
            </p:nvSpPr>
            <p:spPr bwMode="auto">
              <a:xfrm>
                <a:off x="2497" y="5490"/>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94" name="Rectangle 93">
                <a:extLst>
                  <a:ext uri="{FF2B5EF4-FFF2-40B4-BE49-F238E27FC236}">
                    <a16:creationId xmlns:a16="http://schemas.microsoft.com/office/drawing/2014/main" id="{D5E5AE85-11D8-6C97-91B9-9E758C636D49}"/>
                  </a:ext>
                </a:extLst>
              </p:cNvPr>
              <p:cNvSpPr>
                <a:spLocks noChangeArrowheads="1"/>
              </p:cNvSpPr>
              <p:nvPr/>
            </p:nvSpPr>
            <p:spPr bwMode="auto">
              <a:xfrm>
                <a:off x="2653" y="5490"/>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LD</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23" name="Group 22">
              <a:extLst>
                <a:ext uri="{FF2B5EF4-FFF2-40B4-BE49-F238E27FC236}">
                  <a16:creationId xmlns:a16="http://schemas.microsoft.com/office/drawing/2014/main" id="{DB322453-2FB9-DDBF-A3B7-32C396902523}"/>
                </a:ext>
              </a:extLst>
            </p:cNvPr>
            <p:cNvGrpSpPr>
              <a:grpSpLocks/>
            </p:cNvGrpSpPr>
            <p:nvPr/>
          </p:nvGrpSpPr>
          <p:grpSpPr bwMode="auto">
            <a:xfrm>
              <a:off x="591360" y="1102343"/>
              <a:ext cx="481307" cy="153491"/>
              <a:chOff x="3118" y="5491"/>
              <a:chExt cx="621" cy="196"/>
            </a:xfrm>
          </p:grpSpPr>
          <p:sp>
            <p:nvSpPr>
              <p:cNvPr id="91" name="Rectangle 90">
                <a:extLst>
                  <a:ext uri="{FF2B5EF4-FFF2-40B4-BE49-F238E27FC236}">
                    <a16:creationId xmlns:a16="http://schemas.microsoft.com/office/drawing/2014/main" id="{51F7E9AA-8A22-7D4D-1C34-2947A12C35A4}"/>
                  </a:ext>
                </a:extLst>
              </p:cNvPr>
              <p:cNvSpPr>
                <a:spLocks noChangeArrowheads="1"/>
              </p:cNvSpPr>
              <p:nvPr/>
            </p:nvSpPr>
            <p:spPr bwMode="auto">
              <a:xfrm>
                <a:off x="3118" y="5491"/>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92" name="Rectangle 91">
                <a:extLst>
                  <a:ext uri="{FF2B5EF4-FFF2-40B4-BE49-F238E27FC236}">
                    <a16:creationId xmlns:a16="http://schemas.microsoft.com/office/drawing/2014/main" id="{83931E54-54D7-FB57-182E-9C9EA7FE9B6C}"/>
                  </a:ext>
                </a:extLst>
              </p:cNvPr>
              <p:cNvSpPr>
                <a:spLocks noChangeArrowheads="1"/>
              </p:cNvSpPr>
              <p:nvPr/>
            </p:nvSpPr>
            <p:spPr bwMode="auto">
              <a:xfrm>
                <a:off x="3274" y="5491"/>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82A6F705-E197-C4C3-75C1-4B1273B4F147}"/>
                </a:ext>
              </a:extLst>
            </p:cNvPr>
            <p:cNvGrpSpPr>
              <a:grpSpLocks/>
            </p:cNvGrpSpPr>
            <p:nvPr/>
          </p:nvGrpSpPr>
          <p:grpSpPr bwMode="auto">
            <a:xfrm>
              <a:off x="1072669" y="1102343"/>
              <a:ext cx="481307" cy="153491"/>
              <a:chOff x="2497" y="5490"/>
              <a:chExt cx="621" cy="196"/>
            </a:xfrm>
          </p:grpSpPr>
          <p:sp>
            <p:nvSpPr>
              <p:cNvPr id="89" name="Rectangle 88">
                <a:extLst>
                  <a:ext uri="{FF2B5EF4-FFF2-40B4-BE49-F238E27FC236}">
                    <a16:creationId xmlns:a16="http://schemas.microsoft.com/office/drawing/2014/main" id="{664188E6-AD98-1C56-DD28-3929B1EC8869}"/>
                  </a:ext>
                </a:extLst>
              </p:cNvPr>
              <p:cNvSpPr>
                <a:spLocks noChangeArrowheads="1"/>
              </p:cNvSpPr>
              <p:nvPr/>
            </p:nvSpPr>
            <p:spPr bwMode="auto">
              <a:xfrm>
                <a:off x="2497" y="5490"/>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90" name="Rectangle 89">
                <a:extLst>
                  <a:ext uri="{FF2B5EF4-FFF2-40B4-BE49-F238E27FC236}">
                    <a16:creationId xmlns:a16="http://schemas.microsoft.com/office/drawing/2014/main" id="{8C6AD29C-14A0-9C68-323C-B853077EAFAA}"/>
                  </a:ext>
                </a:extLst>
              </p:cNvPr>
              <p:cNvSpPr>
                <a:spLocks noChangeArrowheads="1"/>
              </p:cNvSpPr>
              <p:nvPr/>
            </p:nvSpPr>
            <p:spPr bwMode="auto">
              <a:xfrm>
                <a:off x="2653" y="5490"/>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25" name="Group 24">
              <a:extLst>
                <a:ext uri="{FF2B5EF4-FFF2-40B4-BE49-F238E27FC236}">
                  <a16:creationId xmlns:a16="http://schemas.microsoft.com/office/drawing/2014/main" id="{782DFE33-6FAB-6CE4-CBAC-485D93654A89}"/>
                </a:ext>
              </a:extLst>
            </p:cNvPr>
            <p:cNvGrpSpPr>
              <a:grpSpLocks/>
            </p:cNvGrpSpPr>
            <p:nvPr/>
          </p:nvGrpSpPr>
          <p:grpSpPr bwMode="auto">
            <a:xfrm>
              <a:off x="2035285" y="1102343"/>
              <a:ext cx="481307" cy="153491"/>
              <a:chOff x="2497" y="5490"/>
              <a:chExt cx="621" cy="196"/>
            </a:xfrm>
          </p:grpSpPr>
          <p:sp>
            <p:nvSpPr>
              <p:cNvPr id="87" name="Rectangle 86">
                <a:extLst>
                  <a:ext uri="{FF2B5EF4-FFF2-40B4-BE49-F238E27FC236}">
                    <a16:creationId xmlns:a16="http://schemas.microsoft.com/office/drawing/2014/main" id="{C6E46401-0588-B6F6-FE73-451D05290074}"/>
                  </a:ext>
                </a:extLst>
              </p:cNvPr>
              <p:cNvSpPr>
                <a:spLocks noChangeArrowheads="1"/>
              </p:cNvSpPr>
              <p:nvPr/>
            </p:nvSpPr>
            <p:spPr bwMode="auto">
              <a:xfrm>
                <a:off x="2497" y="5490"/>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8" name="Rectangle 87">
                <a:extLst>
                  <a:ext uri="{FF2B5EF4-FFF2-40B4-BE49-F238E27FC236}">
                    <a16:creationId xmlns:a16="http://schemas.microsoft.com/office/drawing/2014/main" id="{9680ABEF-6B0F-BAE7-932D-7AE94A3137F7}"/>
                  </a:ext>
                </a:extLst>
              </p:cNvPr>
              <p:cNvSpPr>
                <a:spLocks noChangeArrowheads="1"/>
              </p:cNvSpPr>
              <p:nvPr/>
            </p:nvSpPr>
            <p:spPr bwMode="auto">
              <a:xfrm>
                <a:off x="2653" y="5490"/>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LD</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26" name="Group 25">
              <a:extLst>
                <a:ext uri="{FF2B5EF4-FFF2-40B4-BE49-F238E27FC236}">
                  <a16:creationId xmlns:a16="http://schemas.microsoft.com/office/drawing/2014/main" id="{0ED36798-EAC1-AEB2-3C30-855F5A5E257F}"/>
                </a:ext>
              </a:extLst>
            </p:cNvPr>
            <p:cNvGrpSpPr>
              <a:grpSpLocks/>
            </p:cNvGrpSpPr>
            <p:nvPr/>
          </p:nvGrpSpPr>
          <p:grpSpPr bwMode="auto">
            <a:xfrm>
              <a:off x="2516604" y="1102343"/>
              <a:ext cx="480535" cy="153491"/>
              <a:chOff x="2497" y="5490"/>
              <a:chExt cx="621" cy="196"/>
            </a:xfrm>
          </p:grpSpPr>
          <p:sp>
            <p:nvSpPr>
              <p:cNvPr id="85" name="Rectangle 84">
                <a:extLst>
                  <a:ext uri="{FF2B5EF4-FFF2-40B4-BE49-F238E27FC236}">
                    <a16:creationId xmlns:a16="http://schemas.microsoft.com/office/drawing/2014/main" id="{4665D908-72FC-7F64-BA4D-B3DDF099C868}"/>
                  </a:ext>
                </a:extLst>
              </p:cNvPr>
              <p:cNvSpPr>
                <a:spLocks noChangeArrowheads="1"/>
              </p:cNvSpPr>
              <p:nvPr/>
            </p:nvSpPr>
            <p:spPr bwMode="auto">
              <a:xfrm>
                <a:off x="2497" y="5490"/>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6" name="Rectangle 85">
                <a:extLst>
                  <a:ext uri="{FF2B5EF4-FFF2-40B4-BE49-F238E27FC236}">
                    <a16:creationId xmlns:a16="http://schemas.microsoft.com/office/drawing/2014/main" id="{D3BDA988-5F87-F68F-8831-71B7276E4757}"/>
                  </a:ext>
                </a:extLst>
              </p:cNvPr>
              <p:cNvSpPr>
                <a:spLocks noChangeArrowheads="1"/>
              </p:cNvSpPr>
              <p:nvPr/>
            </p:nvSpPr>
            <p:spPr bwMode="auto">
              <a:xfrm>
                <a:off x="2653" y="5490"/>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0F74EAE1-2BDD-53F9-4FE5-9623777C4927}"/>
                </a:ext>
              </a:extLst>
            </p:cNvPr>
            <p:cNvGrpSpPr>
              <a:grpSpLocks/>
            </p:cNvGrpSpPr>
            <p:nvPr/>
          </p:nvGrpSpPr>
          <p:grpSpPr bwMode="auto">
            <a:xfrm>
              <a:off x="2997125" y="1102343"/>
              <a:ext cx="481307" cy="153491"/>
              <a:chOff x="2497" y="5490"/>
              <a:chExt cx="621" cy="196"/>
            </a:xfrm>
          </p:grpSpPr>
          <p:sp>
            <p:nvSpPr>
              <p:cNvPr id="83" name="Rectangle 82">
                <a:extLst>
                  <a:ext uri="{FF2B5EF4-FFF2-40B4-BE49-F238E27FC236}">
                    <a16:creationId xmlns:a16="http://schemas.microsoft.com/office/drawing/2014/main" id="{8E75DD16-6045-683B-CBC6-E2370CACE1B1}"/>
                  </a:ext>
                </a:extLst>
              </p:cNvPr>
              <p:cNvSpPr>
                <a:spLocks noChangeArrowheads="1"/>
              </p:cNvSpPr>
              <p:nvPr/>
            </p:nvSpPr>
            <p:spPr bwMode="auto">
              <a:xfrm>
                <a:off x="2497" y="5490"/>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4" name="Rectangle 83">
                <a:extLst>
                  <a:ext uri="{FF2B5EF4-FFF2-40B4-BE49-F238E27FC236}">
                    <a16:creationId xmlns:a16="http://schemas.microsoft.com/office/drawing/2014/main" id="{A249E4E1-A529-CF54-53A2-8FFDF230C8C3}"/>
                  </a:ext>
                </a:extLst>
              </p:cNvPr>
              <p:cNvSpPr>
                <a:spLocks noChangeArrowheads="1"/>
              </p:cNvSpPr>
              <p:nvPr/>
            </p:nvSpPr>
            <p:spPr bwMode="auto">
              <a:xfrm>
                <a:off x="2653" y="5490"/>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CEDB586B-1AD9-28DD-2BF3-6E0BCB569D22}"/>
                </a:ext>
              </a:extLst>
            </p:cNvPr>
            <p:cNvGrpSpPr>
              <a:grpSpLocks/>
            </p:cNvGrpSpPr>
            <p:nvPr/>
          </p:nvGrpSpPr>
          <p:grpSpPr bwMode="auto">
            <a:xfrm>
              <a:off x="3478429" y="1102343"/>
              <a:ext cx="470455" cy="153491"/>
              <a:chOff x="2497" y="5490"/>
              <a:chExt cx="621" cy="196"/>
            </a:xfrm>
          </p:grpSpPr>
          <p:sp>
            <p:nvSpPr>
              <p:cNvPr id="81" name="Rectangle 80">
                <a:extLst>
                  <a:ext uri="{FF2B5EF4-FFF2-40B4-BE49-F238E27FC236}">
                    <a16:creationId xmlns:a16="http://schemas.microsoft.com/office/drawing/2014/main" id="{76145E72-DA9E-2E09-CFB0-1E16B5864033}"/>
                  </a:ext>
                </a:extLst>
              </p:cNvPr>
              <p:cNvSpPr>
                <a:spLocks noChangeArrowheads="1"/>
              </p:cNvSpPr>
              <p:nvPr/>
            </p:nvSpPr>
            <p:spPr bwMode="auto">
              <a:xfrm>
                <a:off x="2497" y="5490"/>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2" name="Rectangle 81">
                <a:extLst>
                  <a:ext uri="{FF2B5EF4-FFF2-40B4-BE49-F238E27FC236}">
                    <a16:creationId xmlns:a16="http://schemas.microsoft.com/office/drawing/2014/main" id="{EF6BA70F-6E23-3D41-185A-F66A3B36818C}"/>
                  </a:ext>
                </a:extLst>
              </p:cNvPr>
              <p:cNvSpPr>
                <a:spLocks noChangeArrowheads="1"/>
              </p:cNvSpPr>
              <p:nvPr/>
            </p:nvSpPr>
            <p:spPr bwMode="auto">
              <a:xfrm>
                <a:off x="2653" y="5490"/>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TR</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139DAD84-6411-0581-DD01-AC38304E6E1F}"/>
                </a:ext>
              </a:extLst>
            </p:cNvPr>
            <p:cNvGrpSpPr>
              <a:grpSpLocks/>
            </p:cNvGrpSpPr>
            <p:nvPr/>
          </p:nvGrpSpPr>
          <p:grpSpPr bwMode="auto">
            <a:xfrm>
              <a:off x="4255811" y="1106994"/>
              <a:ext cx="483632" cy="148840"/>
              <a:chOff x="2497" y="5490"/>
              <a:chExt cx="621" cy="196"/>
            </a:xfrm>
          </p:grpSpPr>
          <p:sp>
            <p:nvSpPr>
              <p:cNvPr id="79" name="Rectangle 78">
                <a:extLst>
                  <a:ext uri="{FF2B5EF4-FFF2-40B4-BE49-F238E27FC236}">
                    <a16:creationId xmlns:a16="http://schemas.microsoft.com/office/drawing/2014/main" id="{7A58F3BF-3295-3126-74FC-FF6C6F0F3610}"/>
                  </a:ext>
                </a:extLst>
              </p:cNvPr>
              <p:cNvSpPr>
                <a:spLocks noChangeArrowheads="1"/>
              </p:cNvSpPr>
              <p:nvPr/>
            </p:nvSpPr>
            <p:spPr bwMode="auto">
              <a:xfrm>
                <a:off x="2497" y="5490"/>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80" name="Rectangle 79">
                <a:extLst>
                  <a:ext uri="{FF2B5EF4-FFF2-40B4-BE49-F238E27FC236}">
                    <a16:creationId xmlns:a16="http://schemas.microsoft.com/office/drawing/2014/main" id="{6F6E4A8C-5030-1704-6EF4-2C535532E49B}"/>
                  </a:ext>
                </a:extLst>
              </p:cNvPr>
              <p:cNvSpPr>
                <a:spLocks noChangeArrowheads="1"/>
              </p:cNvSpPr>
              <p:nvPr/>
            </p:nvSpPr>
            <p:spPr bwMode="auto">
              <a:xfrm>
                <a:off x="2653" y="5490"/>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30" name="Group 29">
              <a:extLst>
                <a:ext uri="{FF2B5EF4-FFF2-40B4-BE49-F238E27FC236}">
                  <a16:creationId xmlns:a16="http://schemas.microsoft.com/office/drawing/2014/main" id="{5D244194-5EFF-3631-CE91-38E2B4B55908}"/>
                </a:ext>
              </a:extLst>
            </p:cNvPr>
            <p:cNvGrpSpPr>
              <a:grpSpLocks/>
            </p:cNvGrpSpPr>
            <p:nvPr/>
          </p:nvGrpSpPr>
          <p:grpSpPr bwMode="auto">
            <a:xfrm>
              <a:off x="4738678" y="1106994"/>
              <a:ext cx="474333" cy="148840"/>
              <a:chOff x="3118" y="5491"/>
              <a:chExt cx="621" cy="196"/>
            </a:xfrm>
          </p:grpSpPr>
          <p:sp>
            <p:nvSpPr>
              <p:cNvPr id="77" name="Rectangle 76">
                <a:extLst>
                  <a:ext uri="{FF2B5EF4-FFF2-40B4-BE49-F238E27FC236}">
                    <a16:creationId xmlns:a16="http://schemas.microsoft.com/office/drawing/2014/main" id="{3131C393-AF32-72BB-8596-A6667179FC1F}"/>
                  </a:ext>
                </a:extLst>
              </p:cNvPr>
              <p:cNvSpPr>
                <a:spLocks noChangeArrowheads="1"/>
              </p:cNvSpPr>
              <p:nvPr/>
            </p:nvSpPr>
            <p:spPr bwMode="auto">
              <a:xfrm>
                <a:off x="3118" y="5491"/>
                <a:ext cx="156"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H</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E4287559-41F8-CFF9-67DF-10992A74EE72}"/>
                  </a:ext>
                </a:extLst>
              </p:cNvPr>
              <p:cNvSpPr>
                <a:spLocks noChangeArrowheads="1"/>
              </p:cNvSpPr>
              <p:nvPr/>
            </p:nvSpPr>
            <p:spPr bwMode="auto">
              <a:xfrm>
                <a:off x="3274" y="5491"/>
                <a:ext cx="465" cy="19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TR</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sp>
          <p:nvSpPr>
            <p:cNvPr id="31" name="Rectangle 30">
              <a:extLst>
                <a:ext uri="{FF2B5EF4-FFF2-40B4-BE49-F238E27FC236}">
                  <a16:creationId xmlns:a16="http://schemas.microsoft.com/office/drawing/2014/main" id="{71534AAE-1503-C35A-2FB0-428D568C77B3}"/>
                </a:ext>
              </a:extLst>
            </p:cNvPr>
            <p:cNvSpPr>
              <a:spLocks noChangeArrowheads="1"/>
            </p:cNvSpPr>
            <p:nvPr/>
          </p:nvSpPr>
          <p:spPr bwMode="auto">
            <a:xfrm>
              <a:off x="109282" y="1644212"/>
              <a:ext cx="483633"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iov[0]</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32" name="Text Box 432">
              <a:extLst>
                <a:ext uri="{FF2B5EF4-FFF2-40B4-BE49-F238E27FC236}">
                  <a16:creationId xmlns:a16="http://schemas.microsoft.com/office/drawing/2014/main" id="{53595E69-E34E-D0FE-79E8-D2064CB3C025}"/>
                </a:ext>
              </a:extLst>
            </p:cNvPr>
            <p:cNvSpPr txBox="1">
              <a:spLocks noChangeArrowheads="1"/>
            </p:cNvSpPr>
            <p:nvPr/>
          </p:nvSpPr>
          <p:spPr bwMode="auto">
            <a:xfrm>
              <a:off x="3985321" y="1594599"/>
              <a:ext cx="275144" cy="264345"/>
            </a:xfrm>
            <a:prstGeom prst="rect">
              <a:avLst/>
            </a:prstGeom>
            <a:noFill/>
            <a:ln>
              <a:noFill/>
            </a:ln>
            <a:extLst>
              <a:ext uri="{909E8E84-426E-40DD-AFC4-6F175D3DCCD1}">
                <a14:hiddenFill xmlns:a14="http://schemas.microsoft.com/office/drawing/2010/main">
                  <a:solidFill>
                    <a:srgbClr val="FFCCCC"/>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gn="ctr">
                <a:spcBef>
                  <a:spcPts val="0"/>
                </a:spcBef>
                <a:spcAft>
                  <a:spcPts val="0"/>
                </a:spcAft>
              </a:pPr>
              <a:r>
                <a:rPr lang="en-GB" sz="1400">
                  <a:effectLst/>
                  <a:latin typeface="Arial" panose="020B0604020202020204" pitchFamily="34" charset="0"/>
                  <a:ea typeface="Arial" panose="020B0604020202020204" pitchFamily="34" charset="0"/>
                  <a:cs typeface="Arial" panose="020B0604020202020204" pitchFamily="34" charset="0"/>
                </a:rPr>
                <a:t>…</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7A8D9E97-F23F-0E9A-3F00-53601CAD24E8}"/>
                </a:ext>
              </a:extLst>
            </p:cNvPr>
            <p:cNvSpPr>
              <a:spLocks noChangeArrowheads="1"/>
            </p:cNvSpPr>
            <p:nvPr/>
          </p:nvSpPr>
          <p:spPr bwMode="auto">
            <a:xfrm>
              <a:off x="716924" y="1789951"/>
              <a:ext cx="357299" cy="152716"/>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94616AAA-2BA7-E375-D1AE-5392702C1E18}"/>
                </a:ext>
              </a:extLst>
            </p:cNvPr>
            <p:cNvSpPr>
              <a:spLocks noChangeArrowheads="1"/>
            </p:cNvSpPr>
            <p:nvPr/>
          </p:nvSpPr>
          <p:spPr bwMode="auto">
            <a:xfrm>
              <a:off x="1195906" y="1789951"/>
              <a:ext cx="359624" cy="151940"/>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FDE73992-D931-B265-A0C5-A9FE07A78D14}"/>
                </a:ext>
              </a:extLst>
            </p:cNvPr>
            <p:cNvSpPr>
              <a:spLocks noChangeArrowheads="1"/>
            </p:cNvSpPr>
            <p:nvPr/>
          </p:nvSpPr>
          <p:spPr bwMode="auto">
            <a:xfrm>
              <a:off x="593690" y="1644212"/>
              <a:ext cx="480533"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iov[1]</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85158069-F1EA-BDC2-48D7-10A75F57A7CF}"/>
                </a:ext>
              </a:extLst>
            </p:cNvPr>
            <p:cNvSpPr>
              <a:spLocks noChangeArrowheads="1"/>
            </p:cNvSpPr>
            <p:nvPr/>
          </p:nvSpPr>
          <p:spPr bwMode="auto">
            <a:xfrm>
              <a:off x="1074223" y="1644212"/>
              <a:ext cx="481308"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iov[2]</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C2E8CC75-6150-751B-FF92-6DAD4625E44D}"/>
                </a:ext>
              </a:extLst>
            </p:cNvPr>
            <p:cNvSpPr>
              <a:spLocks noChangeArrowheads="1"/>
            </p:cNvSpPr>
            <p:nvPr/>
          </p:nvSpPr>
          <p:spPr bwMode="auto">
            <a:xfrm>
              <a:off x="4271316" y="1644212"/>
              <a:ext cx="481308"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iov[m-2]</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50E5BED4-81DC-BEE7-55AB-D0BAC191AD25}"/>
                </a:ext>
              </a:extLst>
            </p:cNvPr>
            <p:cNvSpPr>
              <a:spLocks noChangeArrowheads="1"/>
            </p:cNvSpPr>
            <p:nvPr/>
          </p:nvSpPr>
          <p:spPr bwMode="auto">
            <a:xfrm>
              <a:off x="2022888" y="1644212"/>
              <a:ext cx="492159"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iov[4]</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68F2943A-6B85-947E-174D-091BD5811368}"/>
                </a:ext>
              </a:extLst>
            </p:cNvPr>
            <p:cNvSpPr>
              <a:spLocks noChangeArrowheads="1"/>
            </p:cNvSpPr>
            <p:nvPr/>
          </p:nvSpPr>
          <p:spPr bwMode="auto">
            <a:xfrm>
              <a:off x="2516596" y="1644212"/>
              <a:ext cx="482858"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iov[5]</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2C846D97-85AA-0CCF-B050-B206382FFCA7}"/>
                </a:ext>
              </a:extLst>
            </p:cNvPr>
            <p:cNvSpPr>
              <a:spLocks noChangeArrowheads="1"/>
            </p:cNvSpPr>
            <p:nvPr/>
          </p:nvSpPr>
          <p:spPr bwMode="auto">
            <a:xfrm>
              <a:off x="2999454" y="1644212"/>
              <a:ext cx="482083"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iov[6]</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id="{A1E6C7FE-3209-B917-6417-EF8A193251CB}"/>
                </a:ext>
              </a:extLst>
            </p:cNvPr>
            <p:cNvSpPr>
              <a:spLocks noChangeArrowheads="1"/>
            </p:cNvSpPr>
            <p:nvPr/>
          </p:nvSpPr>
          <p:spPr bwMode="auto">
            <a:xfrm>
              <a:off x="2642155" y="1789951"/>
              <a:ext cx="357299" cy="151940"/>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0E09388C-2C2E-7EB0-D522-DBD27C8603F2}"/>
                </a:ext>
              </a:extLst>
            </p:cNvPr>
            <p:cNvSpPr>
              <a:spLocks noChangeArrowheads="1"/>
            </p:cNvSpPr>
            <p:nvPr/>
          </p:nvSpPr>
          <p:spPr bwMode="auto">
            <a:xfrm>
              <a:off x="3476112" y="1644212"/>
              <a:ext cx="472782" cy="145739"/>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iov[7]</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753EAF10-D22D-3068-CFD9-5063580EA4A8}"/>
                </a:ext>
              </a:extLst>
            </p:cNvPr>
            <p:cNvSpPr>
              <a:spLocks noChangeArrowheads="1"/>
            </p:cNvSpPr>
            <p:nvPr/>
          </p:nvSpPr>
          <p:spPr bwMode="auto">
            <a:xfrm>
              <a:off x="4752624" y="1644211"/>
              <a:ext cx="481308" cy="145740"/>
            </a:xfrm>
            <a:prstGeom prst="rect">
              <a:avLst/>
            </a:prstGeom>
            <a:solidFill>
              <a:srgbClr val="FFCCCC"/>
            </a:solidFill>
            <a:ln w="9525">
              <a:solidFill>
                <a:srgbClr val="000000"/>
              </a:solidFill>
              <a:miter lim="800000"/>
              <a:headEnd/>
              <a:tailEnd/>
            </a:ln>
          </p:spPr>
          <p:txBody>
            <a:bodyPr rot="0" vert="horz" wrap="square" lIns="0" tIns="0" rIns="0" bIns="0" anchor="t"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iov[m-1]</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0EB1E785-40BF-D911-CBCC-C84ED67E2895}"/>
                </a:ext>
              </a:extLst>
            </p:cNvPr>
            <p:cNvSpPr>
              <a:spLocks noChangeArrowheads="1"/>
            </p:cNvSpPr>
            <p:nvPr/>
          </p:nvSpPr>
          <p:spPr bwMode="auto">
            <a:xfrm>
              <a:off x="4392224" y="1789951"/>
              <a:ext cx="360400" cy="151940"/>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nvGrpSpPr>
            <p:cNvPr id="45" name="Group 44">
              <a:extLst>
                <a:ext uri="{FF2B5EF4-FFF2-40B4-BE49-F238E27FC236}">
                  <a16:creationId xmlns:a16="http://schemas.microsoft.com/office/drawing/2014/main" id="{577CF9AD-A136-8B71-CFB1-C8D71D8B8CC9}"/>
                </a:ext>
              </a:extLst>
            </p:cNvPr>
            <p:cNvGrpSpPr>
              <a:grpSpLocks/>
            </p:cNvGrpSpPr>
            <p:nvPr/>
          </p:nvGrpSpPr>
          <p:grpSpPr bwMode="auto">
            <a:xfrm>
              <a:off x="97654" y="2664383"/>
              <a:ext cx="713823" cy="151940"/>
              <a:chOff x="2497" y="7227"/>
              <a:chExt cx="921" cy="197"/>
            </a:xfrm>
          </p:grpSpPr>
          <p:sp>
            <p:nvSpPr>
              <p:cNvPr id="75" name="Rectangle 74">
                <a:extLst>
                  <a:ext uri="{FF2B5EF4-FFF2-40B4-BE49-F238E27FC236}">
                    <a16:creationId xmlns:a16="http://schemas.microsoft.com/office/drawing/2014/main" id="{7C3C5967-3423-FBAF-04AA-25008F6AC2BA}"/>
                  </a:ext>
                </a:extLst>
              </p:cNvPr>
              <p:cNvSpPr>
                <a:spLocks noChangeArrowheads="1"/>
              </p:cNvSpPr>
              <p:nvPr/>
            </p:nvSpPr>
            <p:spPr bwMode="auto">
              <a:xfrm>
                <a:off x="2497" y="7227"/>
                <a:ext cx="460" cy="197"/>
              </a:xfrm>
              <a:prstGeom prst="rect">
                <a:avLst/>
              </a:prstGeom>
              <a:solidFill>
                <a:srgbClr val="FFCC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76" name="Rectangle 75">
                <a:extLst>
                  <a:ext uri="{FF2B5EF4-FFF2-40B4-BE49-F238E27FC236}">
                    <a16:creationId xmlns:a16="http://schemas.microsoft.com/office/drawing/2014/main" id="{E83FF6B5-E57D-3299-DCAC-7EB8267C64CF}"/>
                  </a:ext>
                </a:extLst>
              </p:cNvPr>
              <p:cNvSpPr>
                <a:spLocks noChangeArrowheads="1"/>
              </p:cNvSpPr>
              <p:nvPr/>
            </p:nvSpPr>
            <p:spPr bwMode="auto">
              <a:xfrm>
                <a:off x="2957" y="7227"/>
                <a:ext cx="461" cy="197"/>
              </a:xfrm>
              <a:prstGeom prst="rect">
                <a:avLst/>
              </a:prstGeom>
              <a:solidFill>
                <a:srgbClr val="FFCC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46" name="Group 45">
              <a:extLst>
                <a:ext uri="{FF2B5EF4-FFF2-40B4-BE49-F238E27FC236}">
                  <a16:creationId xmlns:a16="http://schemas.microsoft.com/office/drawing/2014/main" id="{A5DAB86E-107A-7988-6447-404AF34428E3}"/>
                </a:ext>
              </a:extLst>
            </p:cNvPr>
            <p:cNvGrpSpPr>
              <a:grpSpLocks/>
            </p:cNvGrpSpPr>
            <p:nvPr/>
          </p:nvGrpSpPr>
          <p:grpSpPr bwMode="auto">
            <a:xfrm>
              <a:off x="2022885" y="2662057"/>
              <a:ext cx="713823" cy="152716"/>
              <a:chOff x="2497" y="7227"/>
              <a:chExt cx="921" cy="197"/>
            </a:xfrm>
          </p:grpSpPr>
          <p:sp>
            <p:nvSpPr>
              <p:cNvPr id="73" name="Rectangle 72">
                <a:extLst>
                  <a:ext uri="{FF2B5EF4-FFF2-40B4-BE49-F238E27FC236}">
                    <a16:creationId xmlns:a16="http://schemas.microsoft.com/office/drawing/2014/main" id="{373A1A61-029F-AD8D-3BAA-D89CD304AA38}"/>
                  </a:ext>
                </a:extLst>
              </p:cNvPr>
              <p:cNvSpPr>
                <a:spLocks noChangeArrowheads="1"/>
              </p:cNvSpPr>
              <p:nvPr/>
            </p:nvSpPr>
            <p:spPr bwMode="auto">
              <a:xfrm>
                <a:off x="2497" y="7227"/>
                <a:ext cx="460" cy="197"/>
              </a:xfrm>
              <a:prstGeom prst="rect">
                <a:avLst/>
              </a:prstGeom>
              <a:solidFill>
                <a:srgbClr val="FFCC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74" name="Rectangle 73">
                <a:extLst>
                  <a:ext uri="{FF2B5EF4-FFF2-40B4-BE49-F238E27FC236}">
                    <a16:creationId xmlns:a16="http://schemas.microsoft.com/office/drawing/2014/main" id="{2613ED66-1C73-0DDF-BA3A-BF37C91515AD}"/>
                  </a:ext>
                </a:extLst>
              </p:cNvPr>
              <p:cNvSpPr>
                <a:spLocks noChangeArrowheads="1"/>
              </p:cNvSpPr>
              <p:nvPr/>
            </p:nvSpPr>
            <p:spPr bwMode="auto">
              <a:xfrm>
                <a:off x="2957" y="7227"/>
                <a:ext cx="461" cy="197"/>
              </a:xfrm>
              <a:prstGeom prst="rect">
                <a:avLst/>
              </a:prstGeom>
              <a:solidFill>
                <a:srgbClr val="FFCC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grpSp>
          <p:nvGrpSpPr>
            <p:cNvPr id="47" name="Group 46">
              <a:extLst>
                <a:ext uri="{FF2B5EF4-FFF2-40B4-BE49-F238E27FC236}">
                  <a16:creationId xmlns:a16="http://schemas.microsoft.com/office/drawing/2014/main" id="{B8061D31-90A9-4F26-F8F3-7EAC74FE8D4B}"/>
                </a:ext>
              </a:extLst>
            </p:cNvPr>
            <p:cNvGrpSpPr>
              <a:grpSpLocks/>
            </p:cNvGrpSpPr>
            <p:nvPr/>
          </p:nvGrpSpPr>
          <p:grpSpPr bwMode="auto">
            <a:xfrm>
              <a:off x="3948891" y="2662832"/>
              <a:ext cx="713823" cy="151940"/>
              <a:chOff x="2497" y="7227"/>
              <a:chExt cx="921" cy="197"/>
            </a:xfrm>
          </p:grpSpPr>
          <p:sp>
            <p:nvSpPr>
              <p:cNvPr id="71" name="Rectangle 70">
                <a:extLst>
                  <a:ext uri="{FF2B5EF4-FFF2-40B4-BE49-F238E27FC236}">
                    <a16:creationId xmlns:a16="http://schemas.microsoft.com/office/drawing/2014/main" id="{DDD51A5F-7E60-6CA8-B592-8A2F3353068E}"/>
                  </a:ext>
                </a:extLst>
              </p:cNvPr>
              <p:cNvSpPr>
                <a:spLocks noChangeArrowheads="1"/>
              </p:cNvSpPr>
              <p:nvPr/>
            </p:nvSpPr>
            <p:spPr bwMode="auto">
              <a:xfrm>
                <a:off x="2497" y="7227"/>
                <a:ext cx="460" cy="197"/>
              </a:xfrm>
              <a:prstGeom prst="rect">
                <a:avLst/>
              </a:prstGeom>
              <a:solidFill>
                <a:srgbClr val="FFCC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72" name="Rectangle 71">
                <a:extLst>
                  <a:ext uri="{FF2B5EF4-FFF2-40B4-BE49-F238E27FC236}">
                    <a16:creationId xmlns:a16="http://schemas.microsoft.com/office/drawing/2014/main" id="{6FA4E5DF-3B6C-6315-CC27-78584246503C}"/>
                  </a:ext>
                </a:extLst>
              </p:cNvPr>
              <p:cNvSpPr>
                <a:spLocks noChangeArrowheads="1"/>
              </p:cNvSpPr>
              <p:nvPr/>
            </p:nvSpPr>
            <p:spPr bwMode="auto">
              <a:xfrm>
                <a:off x="2957" y="7227"/>
                <a:ext cx="461" cy="197"/>
              </a:xfrm>
              <a:prstGeom prst="rect">
                <a:avLst/>
              </a:prstGeom>
              <a:solidFill>
                <a:srgbClr val="FFCC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grpSp>
        <p:cxnSp>
          <p:nvCxnSpPr>
            <p:cNvPr id="48" name="AutoShape 454">
              <a:extLst>
                <a:ext uri="{FF2B5EF4-FFF2-40B4-BE49-F238E27FC236}">
                  <a16:creationId xmlns:a16="http://schemas.microsoft.com/office/drawing/2014/main" id="{B8C281F7-20E1-1960-2320-2A6FC3181A55}"/>
                </a:ext>
              </a:extLst>
            </p:cNvPr>
            <p:cNvCxnSpPr>
              <a:cxnSpLocks noChangeShapeType="1"/>
            </p:cNvCxnSpPr>
            <p:nvPr/>
          </p:nvCxnSpPr>
          <p:spPr bwMode="auto">
            <a:xfrm>
              <a:off x="321647" y="1325602"/>
              <a:ext cx="775" cy="24186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9" name="Text Box 455">
              <a:extLst>
                <a:ext uri="{FF2B5EF4-FFF2-40B4-BE49-F238E27FC236}">
                  <a16:creationId xmlns:a16="http://schemas.microsoft.com/office/drawing/2014/main" id="{B3188E63-1429-3BC6-9D2A-D94FBC030FC4}"/>
                </a:ext>
              </a:extLst>
            </p:cNvPr>
            <p:cNvSpPr txBox="1">
              <a:spLocks noChangeArrowheads="1"/>
            </p:cNvSpPr>
            <p:nvPr/>
          </p:nvSpPr>
          <p:spPr bwMode="auto">
            <a:xfrm>
              <a:off x="837832" y="2443449"/>
              <a:ext cx="306146" cy="21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l">
                <a:spcBef>
                  <a:spcPts val="0"/>
                </a:spcBef>
                <a:spcAft>
                  <a:spcPts val="0"/>
                </a:spcAft>
              </a:pPr>
              <a:r>
                <a:rPr lang="en-GB" sz="1100" i="1" dirty="0">
                  <a:effectLst/>
                  <a:latin typeface="Arial" panose="020B0604020202020204" pitchFamily="34" charset="0"/>
                  <a:ea typeface="Arial" panose="020B0604020202020204" pitchFamily="34" charset="0"/>
                  <a:cs typeface="Arial" panose="020B0604020202020204" pitchFamily="34" charset="0"/>
                </a:rPr>
                <a:t>move()</a:t>
              </a:r>
              <a:r>
                <a:rPr lang="en-GB" sz="1100" dirty="0">
                  <a:effectLst/>
                  <a:latin typeface="Arial" panose="020B0604020202020204" pitchFamily="34" charset="0"/>
                  <a:ea typeface="Arial" panose="020B0604020202020204" pitchFamily="34" charset="0"/>
                  <a:cs typeface="Arial" panose="020B0604020202020204" pitchFamily="34" charset="0"/>
                </a:rPr>
                <a:t> </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50" name="AutoShape 456">
              <a:extLst>
                <a:ext uri="{FF2B5EF4-FFF2-40B4-BE49-F238E27FC236}">
                  <a16:creationId xmlns:a16="http://schemas.microsoft.com/office/drawing/2014/main" id="{4D151872-298C-480E-AB5B-F76CCD4C57EE}"/>
                </a:ext>
              </a:extLst>
            </p:cNvPr>
            <p:cNvCxnSpPr>
              <a:cxnSpLocks noChangeShapeType="1"/>
              <a:stCxn id="33" idx="2"/>
              <a:endCxn id="75" idx="0"/>
            </p:cNvCxnSpPr>
            <p:nvPr/>
          </p:nvCxnSpPr>
          <p:spPr bwMode="auto">
            <a:xfrm flipH="1">
              <a:off x="275919" y="1942666"/>
              <a:ext cx="620042" cy="72171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1" name="AutoShape 457">
              <a:extLst>
                <a:ext uri="{FF2B5EF4-FFF2-40B4-BE49-F238E27FC236}">
                  <a16:creationId xmlns:a16="http://schemas.microsoft.com/office/drawing/2014/main" id="{A565E674-7443-6770-BE8B-6D1B658B373A}"/>
                </a:ext>
              </a:extLst>
            </p:cNvPr>
            <p:cNvCxnSpPr>
              <a:cxnSpLocks noChangeShapeType="1"/>
              <a:stCxn id="41" idx="2"/>
              <a:endCxn id="73" idx="0"/>
            </p:cNvCxnSpPr>
            <p:nvPr/>
          </p:nvCxnSpPr>
          <p:spPr bwMode="auto">
            <a:xfrm flipH="1">
              <a:off x="2201925" y="1941891"/>
              <a:ext cx="619267" cy="72016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2" name="Text Box 458">
              <a:extLst>
                <a:ext uri="{FF2B5EF4-FFF2-40B4-BE49-F238E27FC236}">
                  <a16:creationId xmlns:a16="http://schemas.microsoft.com/office/drawing/2014/main" id="{0A209B64-18E8-D663-91B5-6CFA18D597EA}"/>
                </a:ext>
              </a:extLst>
            </p:cNvPr>
            <p:cNvSpPr txBox="1">
              <a:spLocks noChangeArrowheads="1"/>
            </p:cNvSpPr>
            <p:nvPr/>
          </p:nvSpPr>
          <p:spPr bwMode="auto">
            <a:xfrm>
              <a:off x="171287" y="2865161"/>
              <a:ext cx="754126" cy="24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l">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framebuffer[0]</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53" name="Text Box 459">
              <a:extLst>
                <a:ext uri="{FF2B5EF4-FFF2-40B4-BE49-F238E27FC236}">
                  <a16:creationId xmlns:a16="http://schemas.microsoft.com/office/drawing/2014/main" id="{723AAA0D-517D-C15A-2EBF-B85E65BFD331}"/>
                </a:ext>
              </a:extLst>
            </p:cNvPr>
            <p:cNvSpPr txBox="1">
              <a:spLocks noChangeArrowheads="1"/>
            </p:cNvSpPr>
            <p:nvPr/>
          </p:nvSpPr>
          <p:spPr bwMode="auto">
            <a:xfrm>
              <a:off x="2104268" y="2865161"/>
              <a:ext cx="755676" cy="24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l">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framebuffer[1]</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54" name="Text Box 460">
              <a:extLst>
                <a:ext uri="{FF2B5EF4-FFF2-40B4-BE49-F238E27FC236}">
                  <a16:creationId xmlns:a16="http://schemas.microsoft.com/office/drawing/2014/main" id="{D248ECEB-E0F1-AA24-21E9-347D79EFCC87}"/>
                </a:ext>
              </a:extLst>
            </p:cNvPr>
            <p:cNvSpPr txBox="1">
              <a:spLocks noChangeArrowheads="1"/>
            </p:cNvSpPr>
            <p:nvPr/>
          </p:nvSpPr>
          <p:spPr bwMode="auto">
            <a:xfrm>
              <a:off x="4019424" y="2867487"/>
              <a:ext cx="875035" cy="239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l">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framebuffer[n-1]</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cxnSp>
          <p:nvCxnSpPr>
            <p:cNvPr id="55" name="AutoShape 461">
              <a:extLst>
                <a:ext uri="{FF2B5EF4-FFF2-40B4-BE49-F238E27FC236}">
                  <a16:creationId xmlns:a16="http://schemas.microsoft.com/office/drawing/2014/main" id="{E32BD0E9-9F87-3B81-4BB9-292F559317E5}"/>
                </a:ext>
              </a:extLst>
            </p:cNvPr>
            <p:cNvCxnSpPr>
              <a:cxnSpLocks noChangeShapeType="1"/>
              <a:stCxn id="66" idx="2"/>
              <a:endCxn id="74" idx="0"/>
            </p:cNvCxnSpPr>
            <p:nvPr/>
          </p:nvCxnSpPr>
          <p:spPr bwMode="auto">
            <a:xfrm flipH="1">
              <a:off x="2558449" y="1941891"/>
              <a:ext cx="738625" cy="72016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6" name="AutoShape 462">
              <a:extLst>
                <a:ext uri="{FF2B5EF4-FFF2-40B4-BE49-F238E27FC236}">
                  <a16:creationId xmlns:a16="http://schemas.microsoft.com/office/drawing/2014/main" id="{286E4097-1554-FC2B-E38C-D5EC776FD6C0}"/>
                </a:ext>
              </a:extLst>
            </p:cNvPr>
            <p:cNvCxnSpPr>
              <a:cxnSpLocks noChangeShapeType="1"/>
              <a:stCxn id="44" idx="2"/>
              <a:endCxn id="72" idx="0"/>
            </p:cNvCxnSpPr>
            <p:nvPr/>
          </p:nvCxnSpPr>
          <p:spPr bwMode="auto">
            <a:xfrm flipH="1">
              <a:off x="4484455" y="1941891"/>
              <a:ext cx="88356" cy="72094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7" name="Rectangle 56">
              <a:extLst>
                <a:ext uri="{FF2B5EF4-FFF2-40B4-BE49-F238E27FC236}">
                  <a16:creationId xmlns:a16="http://schemas.microsoft.com/office/drawing/2014/main" id="{38C5BCB8-DF2B-AC8E-316A-10D231295899}"/>
                </a:ext>
              </a:extLst>
            </p:cNvPr>
            <p:cNvSpPr>
              <a:spLocks noChangeArrowheads="1"/>
            </p:cNvSpPr>
            <p:nvPr/>
          </p:nvSpPr>
          <p:spPr bwMode="auto">
            <a:xfrm>
              <a:off x="97657" y="3107025"/>
              <a:ext cx="5103723" cy="337215"/>
            </a:xfrm>
            <a:prstGeom prst="rect">
              <a:avLst/>
            </a:prstGeom>
            <a:solidFill>
              <a:srgbClr val="FFFF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Pre-Processing Framework</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59" name="AutoShape 465">
              <a:extLst>
                <a:ext uri="{FF2B5EF4-FFF2-40B4-BE49-F238E27FC236}">
                  <a16:creationId xmlns:a16="http://schemas.microsoft.com/office/drawing/2014/main" id="{83B7AC75-25EB-571B-5C4D-002A690E0186}"/>
                </a:ext>
              </a:extLst>
            </p:cNvPr>
            <p:cNvCxnSpPr>
              <a:cxnSpLocks noChangeShapeType="1"/>
            </p:cNvCxnSpPr>
            <p:nvPr/>
          </p:nvCxnSpPr>
          <p:spPr bwMode="auto">
            <a:xfrm flipH="1">
              <a:off x="3948894" y="281400"/>
              <a:ext cx="8526" cy="28248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0" name="Text Box 466">
              <a:extLst>
                <a:ext uri="{FF2B5EF4-FFF2-40B4-BE49-F238E27FC236}">
                  <a16:creationId xmlns:a16="http://schemas.microsoft.com/office/drawing/2014/main" id="{39240C85-3510-B259-0657-41BDD0FCA433}"/>
                </a:ext>
              </a:extLst>
            </p:cNvPr>
            <p:cNvSpPr txBox="1">
              <a:spLocks noChangeArrowheads="1"/>
            </p:cNvSpPr>
            <p:nvPr/>
          </p:nvSpPr>
          <p:spPr bwMode="auto">
            <a:xfrm>
              <a:off x="454181" y="369773"/>
              <a:ext cx="1429197" cy="52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l">
                <a:spcBef>
                  <a:spcPts val="0"/>
                </a:spcBef>
                <a:spcAft>
                  <a:spcPts val="0"/>
                </a:spcAft>
                <a:tabLst>
                  <a:tab pos="228600" algn="l"/>
                </a:tabLst>
              </a:pPr>
              <a:r>
                <a:rPr lang="en-GB" sz="1100" dirty="0">
                  <a:effectLst/>
                  <a:latin typeface="Arial" panose="020B0604020202020204" pitchFamily="34" charset="0"/>
                  <a:ea typeface="Arial" panose="020B0604020202020204" pitchFamily="34" charset="0"/>
                  <a:cs typeface="Arial" panose="020B0604020202020204" pitchFamily="34" charset="0"/>
                </a:rPr>
                <a:t>H	= MUDPI Header</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l">
                <a:spcBef>
                  <a:spcPts val="0"/>
                </a:spcBef>
                <a:spcAft>
                  <a:spcPts val="0"/>
                </a:spcAft>
                <a:tabLst>
                  <a:tab pos="228600" algn="l"/>
                </a:tabLst>
              </a:pPr>
              <a:r>
                <a:rPr lang="en-GB" sz="1100" dirty="0">
                  <a:effectLst/>
                  <a:latin typeface="Arial" panose="020B0604020202020204" pitchFamily="34" charset="0"/>
                  <a:ea typeface="Arial" panose="020B0604020202020204" pitchFamily="34" charset="0"/>
                  <a:cs typeface="Arial" panose="020B0604020202020204" pitchFamily="34" charset="0"/>
                </a:rPr>
                <a:t>LD	= RTMS Leader Packet</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l">
                <a:spcBef>
                  <a:spcPts val="0"/>
                </a:spcBef>
                <a:spcAft>
                  <a:spcPts val="0"/>
                </a:spcAft>
                <a:tabLst>
                  <a:tab pos="228600" algn="l"/>
                </a:tabLst>
              </a:pPr>
              <a:r>
                <a:rPr lang="en-GB" sz="1100" dirty="0">
                  <a:effectLst/>
                  <a:latin typeface="Arial" panose="020B0604020202020204" pitchFamily="34" charset="0"/>
                  <a:ea typeface="Arial" panose="020B0604020202020204" pitchFamily="34" charset="0"/>
                  <a:cs typeface="Arial" panose="020B0604020202020204" pitchFamily="34" charset="0"/>
                </a:rPr>
                <a:t>P	= RTMS Payload Packet</a:t>
              </a:r>
              <a:endParaRPr lang="en-US" sz="1100" dirty="0">
                <a:effectLst/>
                <a:latin typeface="Arial" panose="020B0604020202020204" pitchFamily="34" charset="0"/>
                <a:ea typeface="Arial" panose="020B0604020202020204" pitchFamily="34" charset="0"/>
                <a:cs typeface="Arial" panose="020B0604020202020204" pitchFamily="34" charset="0"/>
              </a:endParaRPr>
            </a:p>
            <a:p>
              <a:pPr marL="0" marR="0" algn="l">
                <a:spcBef>
                  <a:spcPts val="0"/>
                </a:spcBef>
                <a:spcAft>
                  <a:spcPts val="0"/>
                </a:spcAft>
                <a:tabLst>
                  <a:tab pos="228600" algn="l"/>
                </a:tabLst>
              </a:pPr>
              <a:r>
                <a:rPr lang="en-GB" sz="1100" dirty="0">
                  <a:effectLst/>
                  <a:latin typeface="Arial" panose="020B0604020202020204" pitchFamily="34" charset="0"/>
                  <a:ea typeface="Arial" panose="020B0604020202020204" pitchFamily="34" charset="0"/>
                  <a:cs typeface="Arial" panose="020B0604020202020204" pitchFamily="34" charset="0"/>
                </a:rPr>
                <a:t>TR	= RTMS Trailer Packet</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61" name="Rectangle 60">
              <a:extLst>
                <a:ext uri="{FF2B5EF4-FFF2-40B4-BE49-F238E27FC236}">
                  <a16:creationId xmlns:a16="http://schemas.microsoft.com/office/drawing/2014/main" id="{D7273BF3-895E-CB6F-F1B8-7875BA1759C1}"/>
                </a:ext>
              </a:extLst>
            </p:cNvPr>
            <p:cNvSpPr>
              <a:spLocks noChangeArrowheads="1"/>
            </p:cNvSpPr>
            <p:nvPr/>
          </p:nvSpPr>
          <p:spPr bwMode="auto">
            <a:xfrm>
              <a:off x="115483" y="74420"/>
              <a:ext cx="5085896" cy="206980"/>
            </a:xfrm>
            <a:prstGeom prst="rect">
              <a:avLst/>
            </a:prstGeom>
            <a:solidFill>
              <a:srgbClr val="FFCC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dirty="0">
                  <a:effectLst/>
                  <a:latin typeface="Arial" panose="020B0604020202020204" pitchFamily="34" charset="0"/>
                  <a:ea typeface="Arial" panose="020B0604020202020204" pitchFamily="34" charset="0"/>
                  <a:cs typeface="Arial" panose="020B0604020202020204" pitchFamily="34" charset="0"/>
                </a:rPr>
                <a:t>Circular buffer allocated by Pre-Processing Framework (holds </a:t>
              </a:r>
              <a:r>
                <a:rPr lang="en-GB" sz="1100" i="1" dirty="0">
                  <a:effectLst/>
                  <a:latin typeface="Arial" panose="020B0604020202020204" pitchFamily="34" charset="0"/>
                  <a:ea typeface="Arial" panose="020B0604020202020204" pitchFamily="34" charset="0"/>
                  <a:cs typeface="Arial" panose="020B0604020202020204" pitchFamily="34" charset="0"/>
                </a:rPr>
                <a:t>n</a:t>
              </a:r>
              <a:r>
                <a:rPr lang="en-GB" sz="1100" dirty="0">
                  <a:effectLst/>
                  <a:latin typeface="Arial" panose="020B0604020202020204" pitchFamily="34" charset="0"/>
                  <a:ea typeface="Arial" panose="020B0604020202020204" pitchFamily="34" charset="0"/>
                  <a:cs typeface="Arial" panose="020B0604020202020204" pitchFamily="34" charset="0"/>
                </a:rPr>
                <a:t> framebuffers)</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62" name="AutoShape 468">
              <a:extLst>
                <a:ext uri="{FF2B5EF4-FFF2-40B4-BE49-F238E27FC236}">
                  <a16:creationId xmlns:a16="http://schemas.microsoft.com/office/drawing/2014/main" id="{B56DCBEC-279A-C26B-D863-02B3B3AD4FE3}"/>
                </a:ext>
              </a:extLst>
            </p:cNvPr>
            <p:cNvCxnSpPr>
              <a:cxnSpLocks noChangeShapeType="1"/>
            </p:cNvCxnSpPr>
            <p:nvPr/>
          </p:nvCxnSpPr>
          <p:spPr bwMode="auto">
            <a:xfrm flipH="1">
              <a:off x="2022888" y="279074"/>
              <a:ext cx="10851" cy="282717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 name="AutoShape 469">
              <a:extLst>
                <a:ext uri="{FF2B5EF4-FFF2-40B4-BE49-F238E27FC236}">
                  <a16:creationId xmlns:a16="http://schemas.microsoft.com/office/drawing/2014/main" id="{CD783691-447D-252A-AB8F-1F4F6539BD2D}"/>
                </a:ext>
              </a:extLst>
            </p:cNvPr>
            <p:cNvCxnSpPr>
              <a:cxnSpLocks noChangeShapeType="1"/>
            </p:cNvCxnSpPr>
            <p:nvPr/>
          </p:nvCxnSpPr>
          <p:spPr bwMode="auto">
            <a:xfrm flipH="1">
              <a:off x="97657" y="281400"/>
              <a:ext cx="17826" cy="28248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4" name="Text Box 470">
              <a:extLst>
                <a:ext uri="{FF2B5EF4-FFF2-40B4-BE49-F238E27FC236}">
                  <a16:creationId xmlns:a16="http://schemas.microsoft.com/office/drawing/2014/main" id="{74CB7EF6-21EA-F1EC-C932-C293B2AE68E0}"/>
                </a:ext>
              </a:extLst>
            </p:cNvPr>
            <p:cNvSpPr txBox="1">
              <a:spLocks noChangeArrowheads="1"/>
            </p:cNvSpPr>
            <p:nvPr/>
          </p:nvSpPr>
          <p:spPr bwMode="auto">
            <a:xfrm>
              <a:off x="1722167" y="2005458"/>
              <a:ext cx="311571" cy="158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algn="l">
                <a:spcBef>
                  <a:spcPts val="0"/>
                </a:spcBef>
                <a:spcAft>
                  <a:spcPts val="0"/>
                </a:spcAft>
              </a:pPr>
              <a:r>
                <a:rPr lang="en-GB" sz="1100" i="1" dirty="0">
                  <a:effectLst/>
                  <a:latin typeface="Arial" panose="020B0604020202020204" pitchFamily="34" charset="0"/>
                  <a:ea typeface="Arial" panose="020B0604020202020204" pitchFamily="34" charset="0"/>
                  <a:cs typeface="Arial" panose="020B0604020202020204" pitchFamily="34" charset="0"/>
                </a:rPr>
                <a:t>wait</a:t>
              </a:r>
              <a:r>
                <a:rPr lang="en-GB" sz="900" i="1" dirty="0">
                  <a:effectLst/>
                  <a:latin typeface="Arial" panose="020B0604020202020204" pitchFamily="34" charset="0"/>
                  <a:ea typeface="Arial" panose="020B0604020202020204" pitchFamily="34" charset="0"/>
                  <a:cs typeface="Arial" panose="020B0604020202020204" pitchFamily="34" charset="0"/>
                </a:rPr>
                <a:t>()</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65" name="AutoShape 471">
              <a:extLst>
                <a:ext uri="{FF2B5EF4-FFF2-40B4-BE49-F238E27FC236}">
                  <a16:creationId xmlns:a16="http://schemas.microsoft.com/office/drawing/2014/main" id="{2627CD2C-C8C5-4086-9A8B-FFB35AF23D23}"/>
                </a:ext>
              </a:extLst>
            </p:cNvPr>
            <p:cNvCxnSpPr>
              <a:cxnSpLocks noChangeShapeType="1"/>
              <a:stCxn id="8" idx="2"/>
              <a:endCxn id="67" idx="0"/>
            </p:cNvCxnSpPr>
            <p:nvPr/>
          </p:nvCxnSpPr>
          <p:spPr bwMode="auto">
            <a:xfrm flipH="1">
              <a:off x="1527629" y="1789951"/>
              <a:ext cx="494484" cy="41008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6" name="Rectangle 65">
              <a:extLst>
                <a:ext uri="{FF2B5EF4-FFF2-40B4-BE49-F238E27FC236}">
                  <a16:creationId xmlns:a16="http://schemas.microsoft.com/office/drawing/2014/main" id="{A58355A8-99C9-50B7-E89E-88DD07D9FFAB}"/>
                </a:ext>
              </a:extLst>
            </p:cNvPr>
            <p:cNvSpPr>
              <a:spLocks noChangeArrowheads="1"/>
            </p:cNvSpPr>
            <p:nvPr/>
          </p:nvSpPr>
          <p:spPr bwMode="auto">
            <a:xfrm>
              <a:off x="3118037" y="1789951"/>
              <a:ext cx="357299" cy="151940"/>
            </a:xfrm>
            <a:prstGeom prst="rect">
              <a:avLst/>
            </a:prstGeom>
            <a:solidFill>
              <a:srgbClr val="CCFFFF"/>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0"/>
                </a:spcAft>
              </a:pPr>
              <a:r>
                <a:rPr lang="en-GB" sz="1100">
                  <a:effectLst/>
                  <a:latin typeface="Arial" panose="020B0604020202020204" pitchFamily="34" charset="0"/>
                  <a:ea typeface="Arial" panose="020B0604020202020204" pitchFamily="34" charset="0"/>
                  <a:cs typeface="Arial" panose="020B0604020202020204" pitchFamily="34" charset="0"/>
                </a:rPr>
                <a:t>P</a:t>
              </a:r>
              <a:endParaRPr lang="en-US" sz="1100">
                <a:effectLst/>
                <a:latin typeface="Arial" panose="020B0604020202020204" pitchFamily="34" charset="0"/>
                <a:ea typeface="Arial" panose="020B0604020202020204" pitchFamily="34" charset="0"/>
                <a:cs typeface="Arial" panose="020B0604020202020204" pitchFamily="34" charset="0"/>
              </a:endParaRPr>
            </a:p>
          </p:txBody>
        </p:sp>
        <p:sp>
          <p:nvSpPr>
            <p:cNvPr id="67" name="Rectangle 66">
              <a:extLst>
                <a:ext uri="{FF2B5EF4-FFF2-40B4-BE49-F238E27FC236}">
                  <a16:creationId xmlns:a16="http://schemas.microsoft.com/office/drawing/2014/main" id="{C74AEC53-2AA5-6884-F8C4-84F47996B01C}"/>
                </a:ext>
              </a:extLst>
            </p:cNvPr>
            <p:cNvSpPr>
              <a:spLocks noChangeArrowheads="1"/>
            </p:cNvSpPr>
            <p:nvPr/>
          </p:nvSpPr>
          <p:spPr bwMode="auto">
            <a:xfrm>
              <a:off x="1143978" y="2200034"/>
              <a:ext cx="767302" cy="161243"/>
            </a:xfrm>
            <a:prstGeom prst="rect">
              <a:avLst/>
            </a:prstGeom>
            <a:solidFill>
              <a:srgbClr val="FFFF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Capture Thread</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68" name="Rectangle 67">
              <a:extLst>
                <a:ext uri="{FF2B5EF4-FFF2-40B4-BE49-F238E27FC236}">
                  <a16:creationId xmlns:a16="http://schemas.microsoft.com/office/drawing/2014/main" id="{F0B46CA9-5F62-EC7B-D97D-6F427ABA25D9}"/>
                </a:ext>
              </a:extLst>
            </p:cNvPr>
            <p:cNvSpPr>
              <a:spLocks noChangeArrowheads="1"/>
            </p:cNvSpPr>
            <p:nvPr/>
          </p:nvSpPr>
          <p:spPr bwMode="auto">
            <a:xfrm>
              <a:off x="1001368" y="1373665"/>
              <a:ext cx="882010" cy="162018"/>
            </a:xfrm>
            <a:prstGeom prst="rect">
              <a:avLst/>
            </a:prstGeom>
            <a:solidFill>
              <a:srgbClr val="FFFFCC"/>
            </a:solidFill>
            <a:ln w="9525">
              <a:solidFill>
                <a:srgbClr val="000000"/>
              </a:solidFill>
              <a:miter lim="800000"/>
              <a:headEnd/>
              <a:tailEnd/>
            </a:ln>
          </p:spPr>
          <p:txBody>
            <a:bodyPr rot="0" vert="horz" wrap="square" lIns="0" tIns="0" rIns="0" bIns="0" anchor="ctr" anchorCtr="0" upright="1">
              <a:noAutofit/>
            </a:bodyPr>
            <a:lstStyle/>
            <a:p>
              <a:pPr marL="0" marR="0" algn="ctr">
                <a:spcBef>
                  <a:spcPts val="0"/>
                </a:spcBef>
                <a:spcAft>
                  <a:spcPts val="600"/>
                </a:spcAft>
              </a:pPr>
              <a:r>
                <a:rPr lang="en-GB" sz="1100" dirty="0">
                  <a:effectLst/>
                  <a:latin typeface="Arial" panose="020B0604020202020204" pitchFamily="34" charset="0"/>
                  <a:ea typeface="Arial" panose="020B0604020202020204" pitchFamily="34" charset="0"/>
                  <a:cs typeface="Arial" panose="020B0604020202020204" pitchFamily="34" charset="0"/>
                </a:rPr>
                <a:t>Receiver Thread</a:t>
              </a:r>
              <a:endParaRPr lang="en-US" sz="1100" dirty="0">
                <a:effectLst/>
                <a:latin typeface="Arial" panose="020B0604020202020204" pitchFamily="34" charset="0"/>
                <a:ea typeface="Arial" panose="020B0604020202020204" pitchFamily="34" charset="0"/>
                <a:cs typeface="Arial" panose="020B0604020202020204" pitchFamily="34" charset="0"/>
              </a:endParaRPr>
            </a:p>
          </p:txBody>
        </p:sp>
        <p:cxnSp>
          <p:nvCxnSpPr>
            <p:cNvPr id="69" name="AutoShape 475">
              <a:extLst>
                <a:ext uri="{FF2B5EF4-FFF2-40B4-BE49-F238E27FC236}">
                  <a16:creationId xmlns:a16="http://schemas.microsoft.com/office/drawing/2014/main" id="{F4023527-4009-EBF7-E487-2DA53EDE1C48}"/>
                </a:ext>
              </a:extLst>
            </p:cNvPr>
            <p:cNvCxnSpPr>
              <a:cxnSpLocks noChangeShapeType="1"/>
              <a:stCxn id="34" idx="2"/>
              <a:endCxn id="76" idx="0"/>
            </p:cNvCxnSpPr>
            <p:nvPr/>
          </p:nvCxnSpPr>
          <p:spPr bwMode="auto">
            <a:xfrm flipH="1">
              <a:off x="633218" y="1941891"/>
              <a:ext cx="742501" cy="72249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0" name="AutoShape 476">
              <a:extLst>
                <a:ext uri="{FF2B5EF4-FFF2-40B4-BE49-F238E27FC236}">
                  <a16:creationId xmlns:a16="http://schemas.microsoft.com/office/drawing/2014/main" id="{A1D3B043-1715-F78A-9915-4730391C5376}"/>
                </a:ext>
              </a:extLst>
            </p:cNvPr>
            <p:cNvCxnSpPr>
              <a:cxnSpLocks noChangeShapeType="1"/>
              <a:stCxn id="67" idx="2"/>
              <a:endCxn id="49" idx="3"/>
            </p:cNvCxnSpPr>
            <p:nvPr/>
          </p:nvCxnSpPr>
          <p:spPr bwMode="auto">
            <a:xfrm rot="5400000">
              <a:off x="1241810" y="2263446"/>
              <a:ext cx="187988" cy="383650"/>
            </a:xfrm>
            <a:prstGeom prst="bentConnector2">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333799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MUDPI/RTMS Receiver (3/3)</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receiver allocates a circular buffer with configurable size. After initialization and start of the transfer it fills the elements, and whenever an element is ready the wait-function sets a timestamp and returns.</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Once all packets needed for one framebuffer are received, the receiver thread sends a notification causing the wait-function to awake. The wait-function then does the final packet processing and returns. The packet processing moves the packet data-payload to the framebuffer, which is mapped to the start address of the respective iovec-region. This way, no additional memory is needed for the framebuffer itself. The wait-function is called by the capture thread of the pre-processing framework. </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mechanism allows large images to be divided into chunks of small framebuffers as well as multiple small images to be assembled in a large framebuffer. </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timestamp is taken from the MUDPI header of the leader packet of the framebuffer and is assumed to be a PTP time (TAI) in seconds since Unix </a:t>
            </a:r>
            <a:r>
              <a:rPr lang="en-US" sz="1800">
                <a:effectLst/>
                <a:latin typeface="Arial" panose="020B0604020202020204" pitchFamily="34" charset="0"/>
                <a:ea typeface="Arial" panose="020B0604020202020204" pitchFamily="34" charset="0"/>
                <a:cs typeface="Arial" panose="020B0604020202020204" pitchFamily="34" charset="0"/>
              </a:rPr>
              <a:t>epoch.</a:t>
            </a:r>
            <a:endParaRPr lang="en-US" sz="1800" dirty="0">
              <a:effectLst/>
              <a:latin typeface="Arial" panose="020B0604020202020204" pitchFamily="34" charset="0"/>
              <a:ea typeface="Arial" panose="020B0604020202020204" pitchFamily="34" charset="0"/>
              <a:cs typeface="Arial" panose="020B0604020202020204" pitchFamily="34"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942983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Microservices (1/2)</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microservices are executable binaries. Goal: The addition of new tasks (e.g., GEOSNAP) cannot interfere with existing tasks (e.g., HAWAII2-RG) </a:t>
            </a:r>
            <a:r>
              <a:rPr lang="en-US" dirty="0">
                <a:latin typeface="Arial" panose="020B0604020202020204" pitchFamily="34" charset="0"/>
                <a:ea typeface="Arial" panose="020B0604020202020204" pitchFamily="34" charset="0"/>
                <a:cs typeface="Arial" panose="020B0604020202020204" pitchFamily="34" charset="0"/>
              </a:rPr>
              <a:t>or </a:t>
            </a:r>
            <a:r>
              <a:rPr lang="en-US" sz="1800" dirty="0">
                <a:effectLst/>
                <a:latin typeface="Arial" panose="020B0604020202020204" pitchFamily="34" charset="0"/>
                <a:ea typeface="Arial" panose="020B0604020202020204" pitchFamily="34" charset="0"/>
                <a:cs typeface="Arial" panose="020B0604020202020204" pitchFamily="34" charset="0"/>
              </a:rPr>
              <a:t>corrupt the overall system like </a:t>
            </a:r>
            <a:r>
              <a:rPr lang="en-US" dirty="0">
                <a:latin typeface="Arial" panose="020B0604020202020204" pitchFamily="34" charset="0"/>
                <a:ea typeface="Arial" panose="020B0604020202020204" pitchFamily="34" charset="0"/>
                <a:cs typeface="Arial" panose="020B0604020202020204" pitchFamily="34" charset="0"/>
              </a:rPr>
              <a:t>with</a:t>
            </a:r>
            <a:r>
              <a:rPr lang="en-US" sz="1800" dirty="0">
                <a:effectLst/>
                <a:latin typeface="Arial" panose="020B0604020202020204" pitchFamily="34" charset="0"/>
                <a:ea typeface="Arial" panose="020B0604020202020204" pitchFamily="34" charset="0"/>
                <a:cs typeface="Arial" panose="020B0604020202020204" pitchFamily="34" charset="0"/>
              </a:rPr>
              <a:t> a monolithic approach. </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P</a:t>
            </a:r>
            <a:r>
              <a:rPr lang="en-US" sz="1800" dirty="0">
                <a:effectLst/>
                <a:latin typeface="Arial" panose="020B0604020202020204" pitchFamily="34" charset="0"/>
                <a:ea typeface="Arial" panose="020B0604020202020204" pitchFamily="34" charset="0"/>
                <a:cs typeface="Arial" panose="020B0604020202020204" pitchFamily="34" charset="0"/>
              </a:rPr>
              <a:t>otential memory leaks are cleaned up with “exit”. All fatal errors inside the tasks can be recovered by switching the microservice.</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microservices can be launched with “exec” and terminated with “kill”. So far, all implemented receivers are “kill -9” (SIGKILL) safe with respect to deadlocks and garbage collection. </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microservices can be tested by executing them directly from the shell.</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microservices can run in s</a:t>
            </a:r>
            <a:r>
              <a:rPr lang="en-US" dirty="0">
                <a:latin typeface="Arial" panose="020B0604020202020204" pitchFamily="34" charset="0"/>
                <a:ea typeface="Arial" panose="020B0604020202020204" pitchFamily="34" charset="0"/>
                <a:cs typeface="Arial" panose="020B0604020202020204" pitchFamily="34" charset="0"/>
              </a:rPr>
              <a:t>imulation mode:</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marL="514800" marR="0" lvl="2" indent="-172800" algn="l" defTabSz="914400" rtl="0" eaLnBrk="1" fontAlgn="auto" latinLnBrk="0" hangingPunct="1">
              <a:lnSpc>
                <a:spcPct val="120000"/>
              </a:lnSpc>
              <a:spcAft>
                <a:spcPts val="0"/>
              </a:spcAft>
              <a:buClr>
                <a:srgbClr val="FFA300"/>
              </a:buClr>
              <a:buSzTx/>
              <a:buFont typeface="Arial" panose="020B0604020202020204" pitchFamily="34" charset="0"/>
              <a:buChar char="•"/>
              <a:tabLst/>
              <a:defRPr/>
            </a:pPr>
            <a:r>
              <a:rPr lang="en-GB" dirty="0">
                <a:latin typeface="Arial" panose="020B0604020202020204" pitchFamily="34" charset="0"/>
                <a:ea typeface="Arial" panose="020B0604020202020204" pitchFamily="34" charset="0"/>
              </a:rPr>
              <a:t>R</a:t>
            </a:r>
            <a:r>
              <a:rPr lang="en-GB" sz="1800" dirty="0">
                <a:effectLst/>
                <a:latin typeface="Arial" panose="020B0604020202020204" pitchFamily="34" charset="0"/>
                <a:ea typeface="Arial" panose="020B0604020202020204" pitchFamily="34" charset="0"/>
              </a:rPr>
              <a:t>eceiver plug-in running in simulation (for testing the interfaces)</a:t>
            </a:r>
          </a:p>
          <a:p>
            <a:pPr marL="514800" marR="0" lvl="2" indent="-172800" algn="l" defTabSz="914400" rtl="0" eaLnBrk="1" fontAlgn="auto" latinLnBrk="0" hangingPunct="1">
              <a:lnSpc>
                <a:spcPct val="120000"/>
              </a:lnSpc>
              <a:spcAft>
                <a:spcPts val="0"/>
              </a:spcAft>
              <a:buClr>
                <a:srgbClr val="FFA300"/>
              </a:buClr>
              <a:buSzTx/>
              <a:buFont typeface="Arial" panose="020B0604020202020204" pitchFamily="34" charset="0"/>
              <a:buChar char="•"/>
              <a:tabLst/>
              <a:defRPr/>
            </a:pPr>
            <a:r>
              <a:rPr lang="en-GB" dirty="0">
                <a:latin typeface="Arial" panose="020B0604020202020204" pitchFamily="34" charset="0"/>
                <a:ea typeface="Arial" panose="020B0604020202020204" pitchFamily="34" charset="0"/>
              </a:rPr>
              <a:t>B</a:t>
            </a:r>
            <a:r>
              <a:rPr lang="en-GB" sz="1800" dirty="0">
                <a:effectLst/>
                <a:latin typeface="Arial" panose="020B0604020202020204" pitchFamily="34" charset="0"/>
                <a:ea typeface="Arial" panose="020B0604020202020204" pitchFamily="34" charset="0"/>
              </a:rPr>
              <a:t>uilt-in simulator, which pre-fills the circular input buffer and emulates the data events through a high-resolution timer (for testing the performance of the pre-processing algorithm)</a:t>
            </a:r>
            <a:endParaRPr lang="en-US" dirty="0">
              <a:effectLst/>
              <a:latin typeface="Arial" panose="020B0604020202020204" pitchFamily="34" charset="0"/>
              <a:ea typeface="Arial" panose="020B0604020202020204" pitchFamily="34" charset="0"/>
              <a:cs typeface="Arial" panose="020B0604020202020204" pitchFamily="34" charset="0"/>
            </a:endParaRPr>
          </a:p>
          <a:p>
            <a:pPr marL="0" marR="0" lvl="0" indent="0" algn="l" defTabSz="914400" rtl="0" eaLnBrk="1" fontAlgn="auto" latinLnBrk="0" hangingPunct="1">
              <a:lnSpc>
                <a:spcPct val="120000"/>
              </a:lnSpc>
              <a:spcBef>
                <a:spcPts val="1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493516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Microservices (2/2)</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microservices do not depend on configuration-files or -services. All information required to start up the pre-processing framework is rendered from the command line </a:t>
            </a:r>
            <a:r>
              <a:rPr lang="en-GB" sz="1800" dirty="0">
                <a:effectLst/>
                <a:latin typeface="Arial" panose="020B0604020202020204" pitchFamily="34" charset="0"/>
                <a:ea typeface="Arial" panose="020B0604020202020204" pitchFamily="34" charset="0"/>
              </a:rPr>
              <a:t>(device names, IP-addresses, port numbers, resource dimensions, …)</a:t>
            </a:r>
            <a:r>
              <a:rPr lang="en-US" sz="1800" dirty="0">
                <a:effectLst/>
                <a:latin typeface="Arial" panose="020B0604020202020204" pitchFamily="34" charset="0"/>
                <a:ea typeface="Arial" panose="020B0604020202020204" pitchFamily="34" charset="0"/>
                <a:cs typeface="Arial" panose="020B0604020202020204" pitchFamily="34" charset="0"/>
              </a:rPr>
              <a:t>.</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Each microprocess exports a list {name, type, current value} of application specific parameters to the pre-processing framework. </a:t>
            </a:r>
            <a:r>
              <a:rPr lang="en-US" dirty="0">
                <a:effectLst/>
                <a:latin typeface="Arial" panose="020B0604020202020204" pitchFamily="34" charset="0"/>
                <a:ea typeface="Arial" panose="020B0604020202020204" pitchFamily="34" charset="0"/>
                <a:cs typeface="Arial" panose="020B0604020202020204" pitchFamily="34" charset="0"/>
              </a:rPr>
              <a:t>The parameters are initialized by the microprocess with a default value and can be updated through the framework interface at runtime. The parameters are multi-buffered. The framework takes care about concurrent read and write accesses and </a:t>
            </a:r>
            <a:r>
              <a:rPr lang="en-US" dirty="0">
                <a:latin typeface="Arial" panose="020B0604020202020204" pitchFamily="34" charset="0"/>
                <a:ea typeface="Arial" panose="020B0604020202020204" pitchFamily="34" charset="0"/>
                <a:cs typeface="Arial" panose="020B0604020202020204" pitchFamily="34" charset="0"/>
              </a:rPr>
              <a:t>t</a:t>
            </a:r>
            <a:r>
              <a:rPr lang="en-US" dirty="0">
                <a:effectLst/>
                <a:latin typeface="Arial" panose="020B0604020202020204" pitchFamily="34" charset="0"/>
                <a:ea typeface="Arial" panose="020B0604020202020204" pitchFamily="34" charset="0"/>
                <a:cs typeface="Arial" panose="020B0604020202020204" pitchFamily="34" charset="0"/>
              </a:rPr>
              <a:t>he microservice takes care to apply them at proper time (e.g., only at beginning of next integration ramp, only at beginning of next chop-cycle, next chop-half-cycle, next image, …).</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The parameters can be declared in the microservice and then used in the sequencer programs to tune the clock patterns, and the NGGII core will take care that the parameters are always correctly aligned.</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microprocess may declare application specific frame types and export them to the subscription list maintained by the pre-processing framework. </a:t>
            </a: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411272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Data Publishing</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pre-processing framework provides frame queues for all produced frames. </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subscription request and the data transfer are done through TCP/IP and do not require a deterministic network.</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subscription request defines whether the frames are popped from the queues as FIFO or LIFO. </a:t>
            </a:r>
          </a:p>
          <a:p>
            <a:pPr marL="514800" marR="0" lvl="2" indent="-172800" algn="l" defTabSz="914400" rtl="0" eaLnBrk="1" fontAlgn="auto" latinLnBrk="0" hangingPunct="1">
              <a:lnSpc>
                <a:spcPct val="120000"/>
              </a:lnSpc>
              <a:spcBef>
                <a:spcPts val="1200"/>
              </a:spcBef>
              <a:spcAft>
                <a:spcPts val="0"/>
              </a:spcAft>
              <a:buClr>
                <a:srgbClr val="FFA300"/>
              </a:buClr>
              <a:buSzTx/>
              <a:buFont typeface="Arial" panose="020B0604020202020204" pitchFamily="34" charset="0"/>
              <a:buChar char="•"/>
              <a:tabLst/>
              <a:defRPr/>
            </a:pPr>
            <a:r>
              <a:rPr lang="en-US" dirty="0">
                <a:effectLst/>
                <a:latin typeface="Arial" panose="020B0604020202020204" pitchFamily="34" charset="0"/>
                <a:ea typeface="Arial" panose="020B0604020202020204" pitchFamily="34" charset="0"/>
                <a:cs typeface="Arial" panose="020B0604020202020204" pitchFamily="34" charset="0"/>
              </a:rPr>
              <a:t>FIFO subscription is used by DCS to transfer the images from the microservices to the FITS-files (buffered science data).</a:t>
            </a:r>
          </a:p>
          <a:p>
            <a:pPr marL="514800" marR="0" lvl="2" indent="-172800" algn="l" defTabSz="914400" rtl="0" eaLnBrk="1" fontAlgn="auto" latinLnBrk="0" hangingPunct="1">
              <a:lnSpc>
                <a:spcPct val="120000"/>
              </a:lnSpc>
              <a:spcBef>
                <a:spcPts val="1200"/>
              </a:spcBef>
              <a:spcAft>
                <a:spcPts val="0"/>
              </a:spcAft>
              <a:buClr>
                <a:srgbClr val="FFA300"/>
              </a:buClr>
              <a:buSzTx/>
              <a:buFont typeface="Arial" panose="020B0604020202020204" pitchFamily="34" charset="0"/>
              <a:buChar char="•"/>
              <a:tabLst/>
              <a:defRPr/>
            </a:pPr>
            <a:r>
              <a:rPr lang="en-US" dirty="0">
                <a:effectLst/>
                <a:latin typeface="Arial" panose="020B0604020202020204" pitchFamily="34" charset="0"/>
                <a:ea typeface="Arial" panose="020B0604020202020204" pitchFamily="34" charset="0"/>
                <a:cs typeface="Arial" panose="020B0604020202020204" pitchFamily="34" charset="0"/>
              </a:rPr>
              <a:t>LIFO subscription only takes the top of the queue. The typical use case is quick look (raw image display).</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Different frame types can be transferred in parallel to different subscribers. Use case: the display shows raw frames while the averaged frame is transferred and stored to a FITS-file. </a:t>
            </a: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Each subscriber can define its own region of interest (default: full frame).  </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847034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Gateways (1/2)</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publishing of the microservices data stream is done through gateways. The gateways are  transporting the frames/images from the pre-processing microservices to their destination. </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The gateways register to the microservices and publish the data to the target system. </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Gateways/publishers are available for</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lvl="2">
              <a:buClr>
                <a:srgbClr val="FFA300"/>
              </a:buClr>
              <a:defRPr/>
            </a:pPr>
            <a:r>
              <a:rPr lang="en-US" dirty="0">
                <a:effectLst/>
                <a:latin typeface="Arial" panose="020B0604020202020204" pitchFamily="34" charset="0"/>
                <a:ea typeface="Arial" panose="020B0604020202020204" pitchFamily="34" charset="0"/>
                <a:cs typeface="Arial" panose="020B0604020202020204" pitchFamily="34" charset="0"/>
              </a:rPr>
              <a:t>ELT DDT </a:t>
            </a:r>
          </a:p>
          <a:p>
            <a:pPr marL="514800" marR="0" lvl="2" indent="-172800" algn="l" defTabSz="914400" rtl="0" eaLnBrk="1" fontAlgn="auto" latinLnBrk="0" hangingPunct="1">
              <a:lnSpc>
                <a:spcPct val="120000"/>
              </a:lnSpc>
              <a:spcBef>
                <a:spcPts val="1200"/>
              </a:spcBef>
              <a:spcAft>
                <a:spcPts val="0"/>
              </a:spcAft>
              <a:buClr>
                <a:srgbClr val="FFA300"/>
              </a:buClr>
              <a:buSzTx/>
              <a:buFont typeface="Arial" panose="020B0604020202020204" pitchFamily="34" charset="0"/>
              <a:buChar char="•"/>
              <a:tabLst/>
              <a:defRPr/>
            </a:pPr>
            <a:r>
              <a:rPr lang="en-GB" dirty="0">
                <a:solidFill>
                  <a:srgbClr val="000000"/>
                </a:solidFill>
                <a:latin typeface="Arial" panose="020B0604020202020204" pitchFamily="34" charset="0"/>
                <a:ea typeface="Arial" panose="020B0604020202020204" pitchFamily="34" charset="0"/>
              </a:rPr>
              <a:t>VLT RTD (legacy)</a:t>
            </a:r>
          </a:p>
          <a:p>
            <a:pPr marL="514800" marR="0" lvl="2" indent="-172800" algn="l" defTabSz="914400" rtl="0" eaLnBrk="1" fontAlgn="auto" latinLnBrk="0" hangingPunct="1">
              <a:lnSpc>
                <a:spcPct val="120000"/>
              </a:lnSpc>
              <a:spcBef>
                <a:spcPts val="1200"/>
              </a:spcBef>
              <a:spcAft>
                <a:spcPts val="0"/>
              </a:spcAft>
              <a:buClr>
                <a:srgbClr val="FFA300"/>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Generic shared memory: </a:t>
            </a:r>
          </a:p>
          <a:p>
            <a:pPr marL="9144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Originally implemented as interface to SAO/DS9</a:t>
            </a:r>
          </a:p>
          <a:p>
            <a:pPr marL="9144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Can still be used to retrieve the frame data via shared memory</a:t>
            </a:r>
          </a:p>
          <a:p>
            <a:pPr marL="9144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This mechanism does not require any additional services or brokers running</a:t>
            </a:r>
            <a:endParaRPr lang="en-US" dirty="0">
              <a:effectLst/>
              <a:latin typeface="Arial" panose="020B0604020202020204" pitchFamily="34" charset="0"/>
              <a:ea typeface="Arial" panose="020B0604020202020204" pitchFamily="34" charset="0"/>
              <a:cs typeface="Arial" panose="020B0604020202020204" pitchFamily="34" charset="0"/>
            </a:endParaRPr>
          </a:p>
          <a:p>
            <a:pPr marL="0" marR="0" lvl="1" indent="0" algn="l" defTabSz="914400" rtl="0" eaLnBrk="1" fontAlgn="auto" latinLnBrk="0" hangingPunct="1">
              <a:lnSpc>
                <a:spcPct val="120000"/>
              </a:lnSpc>
              <a:spcBef>
                <a:spcPts val="600"/>
              </a:spcBef>
              <a:spcAft>
                <a:spcPts val="0"/>
              </a:spcAft>
              <a:buClr>
                <a:srgbClr val="0077BE"/>
              </a:buClr>
              <a:buSzTx/>
              <a:buNone/>
              <a:tabLst/>
              <a:defRPr/>
            </a:pPr>
            <a:endParaRPr lang="en-US" sz="1800" dirty="0">
              <a:effectLst/>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940179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NGCII CORE – Gateways (2/2)</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For the science data transfer the IR/WFS application runs one internal gateway per microservice as a thread. The gateway thread transports the image data from the microservices to the FITS file(s). </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Additionally, the IR/WFS application hosts multiple configurable gateways to transport the image data to the DDT.</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The DDT gateway can also be executed as a separate process (“ngcddt”, mainly intended for tests and debugging).</a:t>
            </a:r>
          </a:p>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b="1" u="sng" dirty="0">
                <a:effectLst/>
                <a:latin typeface="Arial" panose="020B0604020202020204" pitchFamily="34" charset="0"/>
                <a:ea typeface="Arial" panose="020B0604020202020204" pitchFamily="34" charset="0"/>
                <a:cs typeface="Arial" panose="020B0604020202020204" pitchFamily="34" charset="0"/>
              </a:rPr>
              <a:t>Note:</a:t>
            </a:r>
            <a:r>
              <a:rPr lang="en-US" sz="1800" dirty="0">
                <a:effectLst/>
                <a:latin typeface="Arial" panose="020B0604020202020204" pitchFamily="34" charset="0"/>
                <a:ea typeface="Arial" panose="020B0604020202020204" pitchFamily="34" charset="0"/>
                <a:cs typeface="Arial" panose="020B0604020202020204" pitchFamily="34" charset="0"/>
              </a:rPr>
              <a:t> The NGCII optical</a:t>
            </a:r>
            <a:r>
              <a:rPr lang="en-US" dirty="0">
                <a:latin typeface="Arial" panose="020B0604020202020204" pitchFamily="34" charset="0"/>
                <a:ea typeface="Arial" panose="020B0604020202020204" pitchFamily="34" charset="0"/>
                <a:cs typeface="Arial" panose="020B0604020202020204" pitchFamily="34" charset="0"/>
              </a:rPr>
              <a:t> applications use their own data and pixel processing/sorting chain.</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endParaRPr lang="en-US" sz="1800" dirty="0">
              <a:effectLst/>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836659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System Startup</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lvl="1">
              <a:buClr>
                <a:srgbClr val="0077BE"/>
              </a:buClr>
              <a:defRPr/>
            </a:pPr>
            <a:r>
              <a:rPr lang="en-GB" sz="1800" dirty="0">
                <a:effectLst/>
                <a:latin typeface="Arial" panose="020B0604020202020204" pitchFamily="34" charset="0"/>
                <a:ea typeface="Arial" panose="020B0604020202020204" pitchFamily="34" charset="0"/>
                <a:cs typeface="Arial" panose="020B0604020202020204" pitchFamily="34" charset="0"/>
              </a:rPr>
              <a:t>The NGCII main application is launched with the command line:</a:t>
            </a:r>
          </a:p>
          <a:p>
            <a:pPr marL="514800" marR="0" lvl="2" indent="-172800" algn="l" defTabSz="914400" rtl="0" eaLnBrk="1" fontAlgn="auto" latinLnBrk="0" hangingPunct="1">
              <a:lnSpc>
                <a:spcPct val="120000"/>
              </a:lnSpc>
              <a:spcBef>
                <a:spcPts val="0"/>
              </a:spcBef>
              <a:buClr>
                <a:srgbClr val="FFA300"/>
              </a:buClr>
              <a:buSzTx/>
              <a:buFont typeface="Arial" panose="020B0604020202020204" pitchFamily="34" charset="0"/>
              <a:buChar char="•"/>
              <a:tabLst/>
              <a:defRPr/>
            </a:pPr>
            <a:r>
              <a:rPr lang="en-GB" i="1" dirty="0">
                <a:effectLst/>
                <a:ea typeface="Arial" panose="020B0604020202020204" pitchFamily="34" charset="0"/>
              </a:rPr>
              <a:t>ngc2_controller [options]</a:t>
            </a:r>
            <a:endParaRPr lang="en-US" i="1" dirty="0">
              <a:effectLst/>
              <a:ea typeface="Arial" panose="020B0604020202020204" pitchFamily="34" charset="0"/>
              <a:cs typeface="Courier New" panose="02070309020205020404" pitchFamily="49" charset="0"/>
            </a:endParaRPr>
          </a:p>
          <a:p>
            <a:pPr marL="570600" lvl="2" indent="0" algn="just">
              <a:spcBef>
                <a:spcPts val="0"/>
              </a:spcBef>
              <a:buNone/>
            </a:pPr>
            <a:r>
              <a:rPr lang="en-GB" sz="1200" dirty="0">
                <a:latin typeface="Courier New" panose="02070309020205020404" pitchFamily="49" charset="0"/>
                <a:ea typeface="Arial" panose="020B0604020202020204" pitchFamily="34" charset="0"/>
                <a:cs typeface="Courier New" panose="02070309020205020404" pitchFamily="49" charset="0"/>
              </a:rPr>
              <a:t>  </a:t>
            </a:r>
            <a:r>
              <a:rPr lang="en-GB" sz="1200" dirty="0">
                <a:effectLst/>
                <a:latin typeface="Courier New" panose="02070309020205020404" pitchFamily="49" charset="0"/>
                <a:ea typeface="Arial" panose="020B0604020202020204" pitchFamily="34" charset="0"/>
                <a:cs typeface="Courier New" panose="02070309020205020404" pitchFamily="49" charset="0"/>
              </a:rPr>
              <a:t>-n [ --proc-name ] arg      Process name</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-l [ --log-level ] arg      Log level: OFF, ERROR, WARN, INFO, DEBUG, TRACE</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-p [ --log-prop-file ] arg  Log properties filename</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-c [ --config ] arg         Application configuration filename</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-o [ --oldb-prefix ] arg    OLDB URI prefix</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-r [ --rr ] arg             Request-Reply endpoint URI</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-s [ --ps ] arg             Pub-Sub endpoint URI</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-d [ --det ] arg            Detector controller configuration</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-b [ --broker ] arg         DDT broker URI</a:t>
            </a:r>
            <a:endParaRPr lang="en-US" sz="120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200" dirty="0">
                <a:effectLst/>
                <a:latin typeface="Courier New" panose="02070309020205020404" pitchFamily="49" charset="0"/>
                <a:ea typeface="Arial" panose="020B0604020202020204" pitchFamily="34" charset="0"/>
                <a:cs typeface="Courier New" panose="02070309020205020404" pitchFamily="49" charset="0"/>
              </a:rPr>
              <a:t>  -h [ --help ]               Print help messages</a:t>
            </a:r>
            <a:endParaRPr lang="en-GB" sz="1200" dirty="0">
              <a:effectLst/>
              <a:latin typeface="Arial" panose="020B0604020202020204" pitchFamily="34" charset="0"/>
              <a:ea typeface="Arial" panose="020B0604020202020204" pitchFamily="34" charset="0"/>
              <a:cs typeface="Arial" panose="020B0604020202020204" pitchFamily="34" charset="0"/>
            </a:endParaRPr>
          </a:p>
          <a:p>
            <a:pPr marL="514800" marR="0" lvl="2" indent="-172800" algn="l" defTabSz="914400" rtl="0" eaLnBrk="1" fontAlgn="auto" latinLnBrk="0" hangingPunct="1">
              <a:lnSpc>
                <a:spcPct val="120000"/>
              </a:lnSpc>
              <a:spcBef>
                <a:spcPts val="600"/>
              </a:spcBef>
              <a:buClr>
                <a:srgbClr val="FFA300"/>
              </a:buClr>
              <a:buSzTx/>
              <a:buFont typeface="Arial" panose="020B0604020202020204" pitchFamily="34" charset="0"/>
              <a:buChar char="•"/>
              <a:tabLst/>
              <a:defRPr/>
            </a:pPr>
            <a:r>
              <a:rPr lang="en-GB" sz="1800" dirty="0">
                <a:effectLst/>
                <a:latin typeface="Arial" panose="020B0604020202020204" pitchFamily="34" charset="0"/>
                <a:ea typeface="Arial" panose="020B0604020202020204" pitchFamily="34" charset="0"/>
              </a:rPr>
              <a:t>The command line options will override the corresponding values in the application configuration file (as defined in the </a:t>
            </a:r>
            <a:r>
              <a:rPr lang="en-GB" sz="1800" i="1" dirty="0">
                <a:effectLst/>
                <a:latin typeface="Arial" panose="020B0604020202020204" pitchFamily="34" charset="0"/>
                <a:ea typeface="Arial" panose="020B0604020202020204" pitchFamily="34" charset="0"/>
              </a:rPr>
              <a:t>“-c”</a:t>
            </a:r>
            <a:r>
              <a:rPr lang="en-GB" sz="1800" dirty="0">
                <a:effectLst/>
                <a:latin typeface="Arial" panose="020B0604020202020204" pitchFamily="34" charset="0"/>
                <a:ea typeface="Arial" panose="020B0604020202020204" pitchFamily="34" charset="0"/>
              </a:rPr>
              <a:t> option). </a:t>
            </a:r>
            <a:endParaRPr lang="en-US" sz="1600" dirty="0">
              <a:effectLst/>
              <a:ea typeface="Arial" panose="020B0604020202020204" pitchFamily="34" charset="0"/>
              <a:cs typeface="Courier New" panose="02070309020205020404" pitchFamily="49" charset="0"/>
            </a:endParaRPr>
          </a:p>
          <a:p>
            <a:pPr lvl="1">
              <a:buClr>
                <a:srgbClr val="0077BE"/>
              </a:buClr>
              <a:defRPr/>
            </a:pPr>
            <a:r>
              <a:rPr lang="en-GB" sz="1800" dirty="0">
                <a:effectLst/>
                <a:latin typeface="Arial" panose="020B0604020202020204" pitchFamily="34" charset="0"/>
                <a:ea typeface="Arial" panose="020B0604020202020204" pitchFamily="34" charset="0"/>
                <a:cs typeface="Arial" panose="020B0604020202020204" pitchFamily="34" charset="0"/>
              </a:rPr>
              <a:t>An example application running in workstation simulation mode can be launched with:</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lvl="2">
              <a:spcBef>
                <a:spcPts val="0"/>
              </a:spcBef>
              <a:buClr>
                <a:srgbClr val="FFA300"/>
              </a:buClr>
              <a:defRPr/>
            </a:pPr>
            <a:r>
              <a:rPr lang="en-US" dirty="0">
                <a:effectLst/>
                <a:latin typeface="Arial" panose="020B0604020202020204" pitchFamily="34" charset="0"/>
                <a:ea typeface="Arial" panose="020B0604020202020204" pitchFamily="34" charset="0"/>
                <a:cs typeface="Arial" panose="020B0604020202020204" pitchFamily="34" charset="0"/>
              </a:rPr>
              <a:t>ngc2_controller -c config/dcf/ngc2.yaml (for IR/CORE)</a:t>
            </a:r>
          </a:p>
          <a:p>
            <a:pPr lvl="2">
              <a:spcBef>
                <a:spcPts val="0"/>
              </a:spcBef>
              <a:buClr>
                <a:srgbClr val="FFA300"/>
              </a:buClr>
              <a:defRPr/>
            </a:pPr>
            <a:r>
              <a:rPr lang="en-US" dirty="0">
                <a:effectLst/>
                <a:latin typeface="Arial" panose="020B0604020202020204" pitchFamily="34" charset="0"/>
                <a:ea typeface="Arial" panose="020B0604020202020204" pitchFamily="34" charset="0"/>
                <a:cs typeface="Arial" panose="020B0604020202020204" pitchFamily="34" charset="0"/>
              </a:rPr>
              <a:t>ngc2_controller -c config/dcf/alice.yaml (for ALICE WFS)</a:t>
            </a:r>
          </a:p>
          <a:p>
            <a:pPr lvl="2">
              <a:spcBef>
                <a:spcPts val="0"/>
              </a:spcBef>
              <a:buClr>
                <a:srgbClr val="FFA300"/>
              </a:buClr>
              <a:defRPr/>
            </a:pPr>
            <a:r>
              <a:rPr lang="en-US" dirty="0">
                <a:effectLst/>
                <a:latin typeface="Arial" panose="020B0604020202020204" pitchFamily="34" charset="0"/>
                <a:ea typeface="Arial" panose="020B0604020202020204" pitchFamily="34" charset="0"/>
                <a:cs typeface="Arial" panose="020B0604020202020204" pitchFamily="34" charset="0"/>
              </a:rPr>
              <a:t>ngc2_controller -c config/dcf/lisa.yaml (for LISA WFS)</a:t>
            </a:r>
          </a:p>
          <a:p>
            <a:pPr lvl="2">
              <a:buClr>
                <a:srgbClr val="FFA300"/>
              </a:buClr>
              <a:defRPr/>
            </a:pPr>
            <a:endParaRPr lang="en-US" dirty="0">
              <a:effectLst/>
              <a:latin typeface="Arial" panose="020B0604020202020204" pitchFamily="34" charset="0"/>
              <a:ea typeface="Arial" panose="020B0604020202020204" pitchFamily="34" charset="0"/>
              <a:cs typeface="Arial" panose="020B0604020202020204" pitchFamily="34" charset="0"/>
            </a:endParaRPr>
          </a:p>
          <a:p>
            <a:pPr marL="514800" marR="0" lvl="2" indent="-172800" algn="l" defTabSz="914400" rtl="0" eaLnBrk="1" fontAlgn="auto" latinLnBrk="0" hangingPunct="1">
              <a:lnSpc>
                <a:spcPct val="120000"/>
              </a:lnSpc>
              <a:spcBef>
                <a:spcPts val="1200"/>
              </a:spcBef>
              <a:spcAft>
                <a:spcPts val="0"/>
              </a:spcAft>
              <a:buClr>
                <a:srgbClr val="FFA300"/>
              </a:buClr>
              <a:buSzTx/>
              <a:buFont typeface="Arial" panose="020B0604020202020204" pitchFamily="34" charset="0"/>
              <a:buChar char="•"/>
              <a:tabLst/>
              <a:defRPr/>
            </a:pPr>
            <a:endParaRPr lang="en-US" dirty="0">
              <a:effectLst/>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231147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Command Tool</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lvl="1">
              <a:buClr>
                <a:srgbClr val="0077BE"/>
              </a:buClr>
              <a:defRPr/>
            </a:pPr>
            <a:r>
              <a:rPr lang="en-GB" sz="1800" dirty="0">
                <a:effectLst/>
                <a:latin typeface="Arial" panose="020B0604020202020204" pitchFamily="34" charset="0"/>
                <a:ea typeface="Arial" panose="020B0604020202020204" pitchFamily="34" charset="0"/>
                <a:cs typeface="Arial" panose="020B0604020202020204" pitchFamily="34" charset="0"/>
              </a:rPr>
              <a:t>A command tool is provided to send requests to a DCF-application:</a:t>
            </a:r>
          </a:p>
          <a:p>
            <a:pPr marL="514800" marR="0" lvl="2" indent="-172800" algn="l" defTabSz="914400" rtl="0" eaLnBrk="1" fontAlgn="auto" latinLnBrk="0" hangingPunct="1">
              <a:lnSpc>
                <a:spcPct val="120000"/>
              </a:lnSpc>
              <a:spcBef>
                <a:spcPts val="0"/>
              </a:spcBef>
              <a:buClr>
                <a:srgbClr val="FFA300"/>
              </a:buClr>
              <a:buSzTx/>
              <a:buFont typeface="Arial" panose="020B0604020202020204" pitchFamily="34" charset="0"/>
              <a:buChar char="•"/>
              <a:tabLst/>
              <a:defRPr/>
            </a:pPr>
            <a:r>
              <a:rPr lang="en-GB" sz="1400" i="1" dirty="0">
                <a:ea typeface="Arial" panose="020B0604020202020204" pitchFamily="34" charset="0"/>
              </a:rPr>
              <a:t>dcf-cmd</a:t>
            </a:r>
            <a:r>
              <a:rPr lang="en-GB" sz="1400" i="1" dirty="0">
                <a:effectLst/>
                <a:ea typeface="Arial" panose="020B0604020202020204" pitchFamily="34" charset="0"/>
              </a:rPr>
              <a:t> [options] &lt;request&gt; [parameters]</a:t>
            </a:r>
            <a:endParaRPr lang="en-US" sz="1400" i="1" dirty="0">
              <a:effectLst/>
              <a:ea typeface="Arial" panose="020B0604020202020204" pitchFamily="34" charset="0"/>
              <a:cs typeface="Courier New" panose="02070309020205020404" pitchFamily="49" charset="0"/>
            </a:endParaRP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-h [ --help ]		-  Show options</a:t>
            </a: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-u [ --uri ] URI	-  URI of request-reply endpoint. </a:t>
            </a:r>
            <a:r>
              <a:rPr lang="en-US" sz="1050" dirty="0">
                <a:effectLst/>
                <a:latin typeface="Courier New" panose="02070309020205020404" pitchFamily="49" charset="0"/>
                <a:ea typeface="Arial" panose="020B0604020202020204" pitchFamily="34" charset="0"/>
                <a:cs typeface="Courier New" panose="02070309020205020404" pitchFamily="49" charset="0"/>
              </a:rPr>
              <a:t>Use auto or ? to read the endpoint from </a:t>
            </a:r>
          </a:p>
          <a:p>
            <a:pPr marL="570600" lvl="2" indent="0" algn="just">
              <a:spcBef>
                <a:spcPts val="0"/>
              </a:spcBef>
              <a:buNone/>
            </a:pPr>
            <a:r>
              <a:rPr lang="en-US" sz="1050" dirty="0">
                <a:latin typeface="Courier New" panose="02070309020205020404" pitchFamily="49" charset="0"/>
                <a:ea typeface="Arial" panose="020B0604020202020204" pitchFamily="34" charset="0"/>
                <a:cs typeface="Courier New" panose="02070309020205020404" pitchFamily="49" charset="0"/>
              </a:rPr>
              <a:t>			   </a:t>
            </a:r>
            <a:r>
              <a:rPr lang="en-US" sz="1050" dirty="0">
                <a:effectLst/>
                <a:latin typeface="Courier New" panose="02070309020205020404" pitchFamily="49" charset="0"/>
                <a:ea typeface="Arial" panose="020B0604020202020204" pitchFamily="34" charset="0"/>
                <a:cs typeface="Courier New" panose="02070309020205020404" pitchFamily="49" charset="0"/>
              </a:rPr>
              <a:t>the OLDB (default: $DCF_URI or zpb.rr://127.0.0.1:12081).</a:t>
            </a:r>
            <a:endParaRPr lang="en-GB" sz="1050" dirty="0">
              <a:effectLst/>
              <a:latin typeface="Courier New" panose="02070309020205020404" pitchFamily="49" charset="0"/>
              <a:ea typeface="Arial" panose="020B0604020202020204" pitchFamily="34" charset="0"/>
              <a:cs typeface="Courier New" panose="02070309020205020404" pitchFamily="49" charset="0"/>
            </a:endParaRP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-s [ --ps ] URI		-  Override URI of pub-sub endpoint. Only used for deployment requests.</a:t>
            </a: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-o [ --oldb-prefix ] URI	-  OLDB URI prefix. Use auto or ? to read back the prefix via request-reply </a:t>
            </a:r>
          </a:p>
          <a:p>
            <a:pPr marL="570600" lvl="2" indent="0" algn="just">
              <a:spcBef>
                <a:spcPts val="0"/>
              </a:spcBef>
              <a:buNone/>
            </a:pPr>
            <a:r>
              <a:rPr lang="en-GB" sz="1050" dirty="0">
                <a:latin typeface="Courier New" panose="02070309020205020404" pitchFamily="49" charset="0"/>
                <a:ea typeface="Arial" panose="020B0604020202020204" pitchFamily="34" charset="0"/>
                <a:cs typeface="Courier New" panose="02070309020205020404" pitchFamily="49" charset="0"/>
              </a:rPr>
              <a:t>			   </a:t>
            </a:r>
            <a:r>
              <a:rPr lang="en-GB" sz="1050" dirty="0">
                <a:effectLst/>
                <a:latin typeface="Courier New" panose="02070309020205020404" pitchFamily="49" charset="0"/>
                <a:ea typeface="Arial" panose="020B0604020202020204" pitchFamily="34" charset="0"/>
                <a:cs typeface="Courier New" panose="02070309020205020404" pitchFamily="49" charset="0"/>
              </a:rPr>
              <a:t>or "" to disable the OLDB commands (default: $DCF_DB or cii.oldb:///elt/).</a:t>
            </a: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-n [ --proc-name ] URI	-  Application name (default: dcf)</a:t>
            </a: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-p [ --process ] name	-  Service process to be launched (for deployment requests)</a:t>
            </a: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-c [ --config ] file	-  Service configuration file name (for deployment requests)</a:t>
            </a: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-t [ --timeout ] seconds	-  Reply timeout in seconds or -1 for infinite timeout (default: 5 s)</a:t>
            </a:r>
          </a:p>
          <a:p>
            <a:pPr marL="570600" lvl="2" indent="0" algn="just">
              <a:spcBef>
                <a:spcPts val="0"/>
              </a:spcBef>
              <a:buNone/>
            </a:pPr>
            <a:r>
              <a:rPr lang="en-GB" sz="1050" dirty="0">
                <a:effectLst/>
                <a:latin typeface="Courier New" panose="02070309020205020404" pitchFamily="49" charset="0"/>
                <a:ea typeface="Arial" panose="020B0604020202020204" pitchFamily="34" charset="0"/>
                <a:cs typeface="Courier New" panose="02070309020205020404" pitchFamily="49" charset="0"/>
              </a:rPr>
              <a:t>-T [ --connect-timeout ] seconds -  Connection timeout in seconds if value is positive (default: 0 s - disabled).</a:t>
            </a:r>
          </a:p>
          <a:p>
            <a:pPr lvl="1">
              <a:buClr>
                <a:srgbClr val="0077BE"/>
              </a:buClr>
              <a:defRPr/>
            </a:pPr>
            <a:r>
              <a:rPr lang="en-GB" sz="1800" dirty="0">
                <a:effectLst/>
                <a:latin typeface="Arial" panose="020B0604020202020204" pitchFamily="34" charset="0"/>
                <a:ea typeface="Arial" panose="020B0604020202020204" pitchFamily="34" charset="0"/>
                <a:cs typeface="Arial" panose="020B0604020202020204" pitchFamily="34" charset="0"/>
              </a:rPr>
              <a:t>Requests:</a:t>
            </a:r>
            <a:endParaRPr lang="en-US" sz="1800" dirty="0">
              <a:effectLst/>
              <a:latin typeface="Arial" panose="020B0604020202020204" pitchFamily="34" charset="0"/>
              <a:ea typeface="Arial" panose="020B0604020202020204" pitchFamily="34" charset="0"/>
              <a:cs typeface="Arial" panose="020B0604020202020204" pitchFamily="34" charset="0"/>
            </a:endParaRPr>
          </a:p>
          <a:p>
            <a:pPr lvl="2">
              <a:spcBef>
                <a:spcPts val="0"/>
              </a:spcBef>
              <a:buClr>
                <a:srgbClr val="FFA300"/>
              </a:buClr>
              <a:defRPr/>
            </a:pPr>
            <a:r>
              <a:rPr lang="en-US" sz="1400" dirty="0">
                <a:effectLst/>
                <a:latin typeface="Courier New" panose="02070309020205020404" pitchFamily="49" charset="0"/>
                <a:ea typeface="Arial" panose="020B0604020202020204" pitchFamily="34" charset="0"/>
                <a:cs typeface="Courier New" panose="02070309020205020404" pitchFamily="49" charset="0"/>
              </a:rPr>
              <a:t>From stdif, dcsif, recif – ECOS interfaces (Init, Enable, RecStart, …)</a:t>
            </a:r>
          </a:p>
          <a:p>
            <a:pPr lvl="2">
              <a:spcBef>
                <a:spcPts val="0"/>
              </a:spcBef>
              <a:buClr>
                <a:srgbClr val="FFA300"/>
              </a:buClr>
              <a:defRPr/>
            </a:pPr>
            <a:r>
              <a:rPr lang="en-US" sz="1400" dirty="0">
                <a:latin typeface="Courier New" panose="02070309020205020404" pitchFamily="49" charset="0"/>
                <a:ea typeface="Arial" panose="020B0604020202020204" pitchFamily="34" charset="0"/>
                <a:cs typeface="Courier New" panose="02070309020205020404" pitchFamily="49" charset="0"/>
              </a:rPr>
              <a:t>Wait                     – Wait for state “NotOperational::Ready”.</a:t>
            </a:r>
            <a:endParaRPr lang="en-US" sz="1400" dirty="0">
              <a:effectLst/>
              <a:latin typeface="Courier New" panose="02070309020205020404" pitchFamily="49" charset="0"/>
              <a:ea typeface="Arial" panose="020B0604020202020204" pitchFamily="34" charset="0"/>
              <a:cs typeface="Courier New" panose="02070309020205020404" pitchFamily="49" charset="0"/>
            </a:endParaRPr>
          </a:p>
          <a:p>
            <a:pPr lvl="2">
              <a:spcBef>
                <a:spcPts val="0"/>
              </a:spcBef>
              <a:buClr>
                <a:srgbClr val="FFA300"/>
              </a:buClr>
              <a:defRPr/>
            </a:pPr>
            <a:r>
              <a:rPr lang="en-US" sz="1400" dirty="0">
                <a:effectLst/>
                <a:latin typeface="Courier New" panose="02070309020205020404" pitchFamily="49" charset="0"/>
                <a:ea typeface="Arial" panose="020B0604020202020204" pitchFamily="34" charset="0"/>
                <a:cs typeface="Courier New" panose="02070309020205020404" pitchFamily="49" charset="0"/>
              </a:rPr>
              <a:t>Execute &lt;cmd&gt; [args…]    – </a:t>
            </a:r>
            <a:r>
              <a:rPr lang="en-GB" sz="1400" dirty="0">
                <a:effectLst/>
                <a:latin typeface="Courier New" panose="02070309020205020404" pitchFamily="49" charset="0"/>
                <a:ea typeface="Arial" panose="020B0604020202020204" pitchFamily="34" charset="0"/>
                <a:cs typeface="Courier New" panose="02070309020205020404" pitchFamily="49" charset="0"/>
              </a:rPr>
              <a:t>Execute low-level command. With IR/WFS/CORE applications </a:t>
            </a:r>
          </a:p>
          <a:p>
            <a:pPr marL="342000" lvl="2" indent="0">
              <a:spcBef>
                <a:spcPts val="0"/>
              </a:spcBef>
              <a:buClr>
                <a:srgbClr val="FFA300"/>
              </a:buClr>
              <a:buNone/>
              <a:defRPr/>
            </a:pPr>
            <a:r>
              <a:rPr lang="en-GB" sz="1400" dirty="0">
                <a:latin typeface="Courier New" panose="02070309020205020404" pitchFamily="49" charset="0"/>
                <a:ea typeface="Arial" panose="020B0604020202020204" pitchFamily="34" charset="0"/>
                <a:cs typeface="Courier New" panose="02070309020205020404" pitchFamily="49" charset="0"/>
              </a:rPr>
              <a:t>                             </a:t>
            </a:r>
            <a:r>
              <a:rPr lang="en-GB" sz="1400" dirty="0">
                <a:effectLst/>
                <a:latin typeface="Courier New" panose="02070309020205020404" pitchFamily="49" charset="0"/>
                <a:ea typeface="Arial" panose="020B0604020202020204" pitchFamily="34" charset="0"/>
                <a:cs typeface="Courier New" panose="02070309020205020404" pitchFamily="49" charset="0"/>
              </a:rPr>
              <a:t>use &lt;Execute help&gt; to get information on the supported commands.</a:t>
            </a:r>
            <a:endParaRPr lang="en-US" sz="1400" dirty="0">
              <a:effectLst/>
              <a:latin typeface="Courier New" panose="02070309020205020404" pitchFamily="49" charset="0"/>
              <a:ea typeface="Arial" panose="020B0604020202020204" pitchFamily="34" charset="0"/>
              <a:cs typeface="Courier New" panose="02070309020205020404" pitchFamily="49" charset="0"/>
            </a:endParaRPr>
          </a:p>
          <a:p>
            <a:pPr marL="172800" marR="0" lvl="1" indent="-172800" algn="l" defTabSz="914400" rtl="0" eaLnBrk="1" fontAlgn="auto" latinLnBrk="0" hangingPunct="1">
              <a:lnSpc>
                <a:spcPct val="120000"/>
              </a:lnSpc>
              <a:spcBef>
                <a:spcPts val="1200"/>
              </a:spcBef>
              <a:spcAft>
                <a:spcPts val="0"/>
              </a:spcAft>
              <a:buClr>
                <a:srgbClr val="0077BE"/>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Other requests to access the OLDB, to deploy and discover services and to perform system tests are implemented (see User Manual or the output of the </a:t>
            </a:r>
            <a:r>
              <a:rPr kumimoji="0" lang="en-GB" sz="1800" b="0" i="1"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“-h”</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option).</a:t>
            </a:r>
            <a:endParaRPr lang="en-US" dirty="0">
              <a:effectLst/>
              <a:latin typeface="Arial" panose="020B0604020202020204" pitchFamily="34" charset="0"/>
              <a:ea typeface="Arial" panose="020B0604020202020204" pitchFamily="34" charset="0"/>
              <a:cs typeface="Arial" panose="020B0604020202020204" pitchFamily="34" charset="0"/>
            </a:endParaRPr>
          </a:p>
          <a:p>
            <a:pPr marL="514800" marR="0" lvl="2" indent="-172800" algn="l" defTabSz="914400" rtl="0" eaLnBrk="1" fontAlgn="auto" latinLnBrk="0" hangingPunct="1">
              <a:lnSpc>
                <a:spcPct val="120000"/>
              </a:lnSpc>
              <a:spcBef>
                <a:spcPts val="1200"/>
              </a:spcBef>
              <a:spcAft>
                <a:spcPts val="0"/>
              </a:spcAft>
              <a:buClr>
                <a:srgbClr val="FFA300"/>
              </a:buClr>
              <a:buSzTx/>
              <a:buFont typeface="Arial" panose="020B0604020202020204" pitchFamily="34" charset="0"/>
              <a:buChar char="•"/>
              <a:tabLst/>
              <a:defRPr/>
            </a:pPr>
            <a:endParaRPr lang="en-US" dirty="0">
              <a:effectLst/>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864119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Other Tools</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175657"/>
            <a:ext cx="10317164" cy="5116286"/>
          </a:xfrm>
        </p:spPr>
        <p:txBody>
          <a:bodyPr/>
          <a:lstStyle/>
          <a:p>
            <a:pPr marL="172800" marR="0" lvl="1" indent="-172800" algn="l" defTabSz="914400" rtl="0" eaLnBrk="1" fontAlgn="auto" latinLnBrk="0" hangingPunct="1">
              <a:lnSpc>
                <a:spcPct val="120000"/>
              </a:lnSpc>
              <a:spcAft>
                <a:spcPts val="0"/>
              </a:spcAft>
              <a:buClr>
                <a:srgbClr val="0077BE"/>
              </a:buClr>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cs typeface="Arial" panose="020B0604020202020204" pitchFamily="34" charset="0"/>
              </a:rPr>
              <a:t>OLDB Tool</a:t>
            </a:r>
          </a:p>
          <a:p>
            <a:pPr marL="5148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kumimoji="0" lang="en-GB" sz="1800" b="0" i="1" u="none" strike="noStrike" kern="1200" cap="none" spc="0" normalizeH="0" baseline="0" noProof="0" dirty="0">
                <a:ln>
                  <a:noFill/>
                </a:ln>
                <a:solidFill>
                  <a:srgbClr val="000000"/>
                </a:solidFill>
                <a:effectLst/>
                <a:uLnTx/>
                <a:uFillTx/>
                <a:latin typeface="Arial"/>
                <a:ea typeface="Arial" panose="020B0604020202020204" pitchFamily="34" charset="0"/>
                <a:cs typeface="Arial" panose="020B0604020202020204" pitchFamily="34" charset="0"/>
              </a:rPr>
              <a:t>dcf-oldb [options]</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latin typeface="Courier New" panose="02070309020205020404" pitchFamily="49" charset="0"/>
                <a:ea typeface="Arial" panose="020B0604020202020204" pitchFamily="34" charset="0"/>
                <a:cs typeface="Courier New" panose="02070309020205020404" pitchFamily="49" charset="0"/>
              </a:rPr>
              <a:t>  </a:t>
            </a:r>
            <a:r>
              <a:rPr lang="en-US" sz="1200" dirty="0">
                <a:effectLst/>
                <a:latin typeface="Courier New" panose="02070309020205020404" pitchFamily="49" charset="0"/>
                <a:ea typeface="Arial" panose="020B0604020202020204" pitchFamily="34" charset="0"/>
                <a:cs typeface="Courier New" panose="02070309020205020404" pitchFamily="49" charset="0"/>
              </a:rPr>
              <a:t>-h [ --help ]              -</a:t>
            </a:r>
            <a:r>
              <a:rPr lang="en-US" sz="1200" dirty="0">
                <a:latin typeface="Courier New" panose="02070309020205020404" pitchFamily="49" charset="0"/>
                <a:ea typeface="Arial" panose="020B0604020202020204" pitchFamily="34" charset="0"/>
                <a:cs typeface="Courier New" panose="02070309020205020404" pitchFamily="49" charset="0"/>
              </a:rPr>
              <a:t> </a:t>
            </a:r>
            <a:r>
              <a:rPr lang="en-US" sz="1200" dirty="0">
                <a:effectLst/>
                <a:latin typeface="Courier New" panose="02070309020205020404" pitchFamily="49" charset="0"/>
                <a:ea typeface="Arial" panose="020B0604020202020204" pitchFamily="34" charset="0"/>
                <a:cs typeface="Courier New" panose="02070309020205020404" pitchFamily="49" charset="0"/>
              </a:rPr>
              <a:t>Show options.</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-d [ --delete ] URI        -</a:t>
            </a:r>
            <a:r>
              <a:rPr lang="en-US" sz="1200" dirty="0">
                <a:latin typeface="Courier New" panose="02070309020205020404" pitchFamily="49" charset="0"/>
                <a:ea typeface="Arial" panose="020B0604020202020204" pitchFamily="34" charset="0"/>
                <a:cs typeface="Courier New" panose="02070309020205020404" pitchFamily="49" charset="0"/>
              </a:rPr>
              <a:t> </a:t>
            </a:r>
            <a:r>
              <a:rPr lang="en-US" sz="1200" dirty="0">
                <a:effectLst/>
                <a:latin typeface="Courier New" panose="02070309020205020404" pitchFamily="49" charset="0"/>
                <a:ea typeface="Arial" panose="020B0604020202020204" pitchFamily="34" charset="0"/>
                <a:cs typeface="Courier New" panose="02070309020205020404" pitchFamily="49" charset="0"/>
              </a:rPr>
              <a:t>Delete database point.</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-r [ --read ] URI          - Read database point.</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-w [ --write ] URI &lt;value&gt; - Write value or vector of values to database point. Vector syntax can be:</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'v1, v2, v3, ...' or</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'[v1, v2, v3, ...]' or</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'{v1, v2, v3, ...}' or</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'{[v1, v2, v3, ...]}’</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Strings must be enclosed in double-quotes.</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-p [ --poll ] URI &lt;value&gt; [ms] [seconds] - Poll every &lt;ms&gt; milliseconds until the database point matches</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latin typeface="Courier New" panose="02070309020205020404" pitchFamily="49" charset="0"/>
                <a:ea typeface="Arial" panose="020B0604020202020204" pitchFamily="34" charset="0"/>
                <a:cs typeface="Courier New" panose="02070309020205020404" pitchFamily="49" charset="0"/>
              </a:rPr>
              <a:t>                                             </a:t>
            </a:r>
            <a:r>
              <a:rPr lang="en-US" sz="1200" dirty="0">
                <a:effectLst/>
                <a:latin typeface="Courier New" panose="02070309020205020404" pitchFamily="49" charset="0"/>
                <a:ea typeface="Arial" panose="020B0604020202020204" pitchFamily="34" charset="0"/>
                <a:cs typeface="Courier New" panose="02070309020205020404" pitchFamily="49" charset="0"/>
              </a:rPr>
              <a:t>a value. A timeout is raised after the given number of seconds.</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latin typeface="Courier New" panose="02070309020205020404" pitchFamily="49" charset="0"/>
                <a:ea typeface="Arial" panose="020B0604020202020204" pitchFamily="34" charset="0"/>
                <a:cs typeface="Courier New" panose="02070309020205020404" pitchFamily="49" charset="0"/>
              </a:rPr>
              <a:t>                                             </a:t>
            </a:r>
            <a:r>
              <a:rPr lang="en-US" sz="1200" dirty="0">
                <a:effectLst/>
                <a:latin typeface="Courier New" panose="02070309020205020404" pitchFamily="49" charset="0"/>
                <a:ea typeface="Arial" panose="020B0604020202020204" pitchFamily="34" charset="0"/>
                <a:cs typeface="Courier New" panose="02070309020205020404" pitchFamily="49" charset="0"/>
              </a:rPr>
              <a:t>Default is 500 ms interval with infinite timeout.</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effectLst/>
                <a:latin typeface="Courier New" panose="02070309020205020404" pitchFamily="49" charset="0"/>
                <a:ea typeface="Arial" panose="020B0604020202020204" pitchFamily="34" charset="0"/>
                <a:cs typeface="Courier New" panose="02070309020205020404" pitchFamily="49" charset="0"/>
              </a:rPr>
              <a:t>  -s [ --state ] PREFIX &lt;value&gt; [seconds]  - Wait with timeout until the state attribute matches the value. </a:t>
            </a:r>
          </a:p>
          <a:p>
            <a:pPr marL="342000" marR="0" lvl="2" indent="0" algn="l" defTabSz="914400" rtl="0" eaLnBrk="1" fontAlgn="auto" latinLnBrk="0" hangingPunct="1">
              <a:lnSpc>
                <a:spcPct val="120000"/>
              </a:lnSpc>
              <a:spcBef>
                <a:spcPts val="0"/>
              </a:spcBef>
              <a:spcAft>
                <a:spcPts val="0"/>
              </a:spcAft>
              <a:buClr>
                <a:srgbClr val="FFA300"/>
              </a:buClr>
              <a:buSzTx/>
              <a:buNone/>
              <a:tabLst/>
              <a:defRPr/>
            </a:pPr>
            <a:r>
              <a:rPr lang="en-US" sz="1200" dirty="0">
                <a:latin typeface="Courier New" panose="02070309020205020404" pitchFamily="49" charset="0"/>
                <a:ea typeface="Arial" panose="020B0604020202020204" pitchFamily="34" charset="0"/>
                <a:cs typeface="Courier New" panose="02070309020205020404" pitchFamily="49" charset="0"/>
              </a:rPr>
              <a:t>                                             </a:t>
            </a:r>
            <a:r>
              <a:rPr lang="en-US" sz="1200" dirty="0">
                <a:effectLst/>
                <a:latin typeface="Courier New" panose="02070309020205020404" pitchFamily="49" charset="0"/>
                <a:ea typeface="Arial" panose="020B0604020202020204" pitchFamily="34" charset="0"/>
                <a:cs typeface="Courier New" panose="02070309020205020404" pitchFamily="49" charset="0"/>
              </a:rPr>
              <a:t>The PREFIX is the URI-prefix of the application.</a:t>
            </a:r>
            <a:endParaRPr lang="en-US" sz="1200" dirty="0">
              <a:effectLst/>
              <a:latin typeface="Arial" panose="020B0604020202020204" pitchFamily="34" charset="0"/>
              <a:ea typeface="Arial" panose="020B0604020202020204" pitchFamily="34" charset="0"/>
              <a:cs typeface="Arial" panose="020B0604020202020204" pitchFamily="34" charset="0"/>
            </a:endParaRPr>
          </a:p>
          <a:p>
            <a:pPr marL="172800" marR="0" lvl="1" indent="-172800" algn="l" defTabSz="914400" rtl="0" eaLnBrk="1" fontAlgn="auto" latinLnBrk="0" hangingPunct="1">
              <a:lnSpc>
                <a:spcPct val="120000"/>
              </a:lnSpc>
              <a:spcBef>
                <a:spcPts val="600"/>
              </a:spcBef>
              <a:spcAft>
                <a:spcPts val="0"/>
              </a:spcAft>
              <a:buClr>
                <a:srgbClr val="0077BE"/>
              </a:buClr>
              <a:buSzTx/>
              <a:buFont typeface="Arial" panose="020B0604020202020204" pitchFamily="34" charset="0"/>
              <a:buChar char="•"/>
              <a:tabLst/>
              <a:defRPr/>
            </a:pPr>
            <a:r>
              <a:rPr lang="en-US" dirty="0">
                <a:latin typeface="Arial" panose="020B0604020202020204" pitchFamily="34" charset="0"/>
                <a:ea typeface="Arial" panose="020B0604020202020204" pitchFamily="34" charset="0"/>
                <a:cs typeface="Arial" panose="020B0604020202020204" pitchFamily="34" charset="0"/>
              </a:rPr>
              <a:t>Subscription Tool</a:t>
            </a:r>
          </a:p>
          <a:p>
            <a:pPr marL="5148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lang="en-GB" i="1" dirty="0">
                <a:effectLst/>
                <a:ea typeface="Arial" panose="020B0604020202020204" pitchFamily="34" charset="0"/>
                <a:cs typeface="Arial" panose="020B0604020202020204" pitchFamily="34" charset="0"/>
              </a:rPr>
              <a:t>dcf-subscribe [topic] [publisher endpoint URI]</a:t>
            </a:r>
          </a:p>
          <a:p>
            <a:pPr marL="514800" marR="0" lvl="2" indent="-172800" algn="l" defTabSz="914400" rtl="0" eaLnBrk="1" fontAlgn="auto" latinLnBrk="0" hangingPunct="1">
              <a:lnSpc>
                <a:spcPct val="120000"/>
              </a:lnSpc>
              <a:spcBef>
                <a:spcPts val="600"/>
              </a:spcBef>
              <a:spcAft>
                <a:spcPts val="0"/>
              </a:spcAft>
              <a:buClr>
                <a:srgbClr val="FFA300"/>
              </a:buClr>
              <a:buSzTx/>
              <a:buFont typeface="Arial" panose="020B0604020202020204" pitchFamily="34" charset="0"/>
              <a:buChar char="•"/>
              <a:tabLst/>
              <a:defRPr/>
            </a:pPr>
            <a:r>
              <a:rPr lang="en-GB" sz="1800" dirty="0">
                <a:effectLst/>
                <a:latin typeface="Arial" panose="020B0604020202020204" pitchFamily="34" charset="0"/>
                <a:ea typeface="Arial" panose="020B0604020202020204" pitchFamily="34" charset="0"/>
                <a:cs typeface="Arial" panose="020B0604020202020204" pitchFamily="34" charset="0"/>
              </a:rPr>
              <a:t>The topic can be one of </a:t>
            </a:r>
            <a:r>
              <a:rPr lang="en-GB" sz="1800" i="1" dirty="0">
                <a:effectLst/>
                <a:latin typeface="Arial" panose="020B0604020202020204" pitchFamily="34" charset="0"/>
                <a:ea typeface="Arial" panose="020B0604020202020204" pitchFamily="34" charset="0"/>
                <a:cs typeface="Arial" panose="020B0604020202020204" pitchFamily="34" charset="0"/>
              </a:rPr>
              <a:t>status</a:t>
            </a:r>
            <a:r>
              <a:rPr lang="en-GB" sz="1800" dirty="0">
                <a:effectLst/>
                <a:latin typeface="Arial" panose="020B0604020202020204" pitchFamily="34" charset="0"/>
                <a:ea typeface="Arial" panose="020B0604020202020204" pitchFamily="34" charset="0"/>
                <a:cs typeface="Arial" panose="020B0604020202020204" pitchFamily="34" charset="0"/>
              </a:rPr>
              <a:t>, </a:t>
            </a:r>
            <a:r>
              <a:rPr lang="en-GB" sz="1800" i="1" dirty="0">
                <a:effectLst/>
                <a:latin typeface="Arial" panose="020B0604020202020204" pitchFamily="34" charset="0"/>
                <a:ea typeface="Arial" panose="020B0604020202020204" pitchFamily="34" charset="0"/>
                <a:cs typeface="Arial" panose="020B0604020202020204" pitchFamily="34" charset="0"/>
              </a:rPr>
              <a:t>state</a:t>
            </a:r>
            <a:r>
              <a:rPr lang="en-GB" sz="1800" dirty="0">
                <a:effectLst/>
                <a:latin typeface="Arial" panose="020B0604020202020204" pitchFamily="34" charset="0"/>
                <a:ea typeface="Arial" panose="020B0604020202020204" pitchFamily="34" charset="0"/>
                <a:cs typeface="Arial" panose="020B0604020202020204" pitchFamily="34" charset="0"/>
              </a:rPr>
              <a:t> or </a:t>
            </a:r>
            <a:r>
              <a:rPr lang="en-GB" sz="1800" i="1" dirty="0">
                <a:effectLst/>
                <a:latin typeface="Arial" panose="020B0604020202020204" pitchFamily="34" charset="0"/>
                <a:ea typeface="Arial" panose="020B0604020202020204" pitchFamily="34" charset="0"/>
                <a:cs typeface="Arial" panose="020B0604020202020204" pitchFamily="34" charset="0"/>
              </a:rPr>
              <a:t>recstatus</a:t>
            </a:r>
            <a:r>
              <a:rPr lang="en-GB" sz="1800" dirty="0">
                <a:effectLst/>
                <a:latin typeface="Arial" panose="020B0604020202020204" pitchFamily="34" charset="0"/>
                <a:ea typeface="Arial" panose="020B0604020202020204" pitchFamily="34" charset="0"/>
                <a:cs typeface="Arial" panose="020B0604020202020204" pitchFamily="34" charset="0"/>
              </a:rPr>
              <a:t>. The default endpoint URI is </a:t>
            </a:r>
            <a:r>
              <a:rPr lang="en-GB" sz="1800" i="1" dirty="0">
                <a:effectLst/>
                <a:latin typeface="Arial" panose="020B0604020202020204" pitchFamily="34" charset="0"/>
                <a:ea typeface="Arial" panose="020B0604020202020204" pitchFamily="34" charset="0"/>
                <a:cs typeface="Arial" panose="020B0604020202020204" pitchFamily="34" charset="0"/>
              </a:rPr>
              <a:t>“dds.ps:///DCF/”</a:t>
            </a:r>
            <a:r>
              <a:rPr lang="en-GB" sz="1800" dirty="0">
                <a:effectLst/>
                <a:latin typeface="Arial" panose="020B0604020202020204" pitchFamily="34" charset="0"/>
                <a:ea typeface="Arial" panose="020B0604020202020204" pitchFamily="34" charset="0"/>
                <a:cs typeface="Arial" panose="020B0604020202020204" pitchFamily="34" charset="0"/>
              </a:rPr>
              <a:t>.</a:t>
            </a:r>
            <a:endParaRPr lang="en-US" dirty="0">
              <a:effectLst/>
              <a:latin typeface="Arial" panose="020B0604020202020204" pitchFamily="34" charset="0"/>
              <a:ea typeface="Arial" panose="020B0604020202020204" pitchFamily="34" charset="0"/>
              <a:cs typeface="Arial" panose="020B0604020202020204" pitchFamily="34" charset="0"/>
            </a:endParaRPr>
          </a:p>
          <a:p>
            <a:pPr lvl="1"/>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080150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563CC57-4563-85C3-9C47-79797898C43F}"/>
              </a:ext>
            </a:extLst>
          </p:cNvPr>
          <p:cNvPicPr>
            <a:picLocks noChangeAspect="1"/>
          </p:cNvPicPr>
          <p:nvPr/>
        </p:nvPicPr>
        <p:blipFill>
          <a:blip r:embed="rId2"/>
          <a:stretch>
            <a:fillRect/>
          </a:stretch>
        </p:blipFill>
        <p:spPr>
          <a:xfrm>
            <a:off x="154675" y="886064"/>
            <a:ext cx="6491246" cy="5416645"/>
          </a:xfrm>
          <a:prstGeom prst="rect">
            <a:avLst/>
          </a:prstGeom>
        </p:spPr>
      </p:pic>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DCF GUI &amp; </a:t>
            </a:r>
            <a:br>
              <a:rPr lang="en-GB" dirty="0"/>
            </a:br>
            <a:r>
              <a:rPr lang="en-GB" dirty="0"/>
              <a:t>DDT Viewer</a:t>
            </a: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dirty="0"/>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pic>
        <p:nvPicPr>
          <p:cNvPr id="15" name="Picture 14">
            <a:extLst>
              <a:ext uri="{FF2B5EF4-FFF2-40B4-BE49-F238E27FC236}">
                <a16:creationId xmlns:a16="http://schemas.microsoft.com/office/drawing/2014/main" id="{BDEBAA37-D51C-05AB-D1FD-9BB136A6226E}"/>
              </a:ext>
            </a:extLst>
          </p:cNvPr>
          <p:cNvPicPr>
            <a:picLocks noChangeAspect="1"/>
          </p:cNvPicPr>
          <p:nvPr/>
        </p:nvPicPr>
        <p:blipFill>
          <a:blip r:embed="rId3"/>
          <a:stretch>
            <a:fillRect/>
          </a:stretch>
        </p:blipFill>
        <p:spPr>
          <a:xfrm>
            <a:off x="3995323" y="129501"/>
            <a:ext cx="7077559" cy="5443807"/>
          </a:xfrm>
          <a:prstGeom prst="rect">
            <a:avLst/>
          </a:prstGeom>
        </p:spPr>
      </p:pic>
      <p:sp>
        <p:nvSpPr>
          <p:cNvPr id="3" name="Rectangle 2">
            <a:extLst>
              <a:ext uri="{FF2B5EF4-FFF2-40B4-BE49-F238E27FC236}">
                <a16:creationId xmlns:a16="http://schemas.microsoft.com/office/drawing/2014/main" id="{B6FC49EA-9846-6D01-0609-5E4FA4869F26}"/>
              </a:ext>
            </a:extLst>
          </p:cNvPr>
          <p:cNvSpPr/>
          <p:nvPr/>
        </p:nvSpPr>
        <p:spPr>
          <a:xfrm>
            <a:off x="6983730" y="5702808"/>
            <a:ext cx="4089152" cy="102569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 Engineering GUI for electronics engineers and detector system developers is on its way!</a:t>
            </a:r>
          </a:p>
        </p:txBody>
      </p:sp>
    </p:spTree>
    <p:extLst>
      <p:ext uri="{BB962C8B-B14F-4D97-AF65-F5344CB8AC3E}">
        <p14:creationId xmlns:p14="http://schemas.microsoft.com/office/powerpoint/2010/main" val="2391088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a:xfrm>
            <a:off x="936624" y="1"/>
            <a:ext cx="8910639" cy="827314"/>
          </a:xfrm>
        </p:spPr>
        <p:txBody>
          <a:bodyPr/>
          <a:lstStyle/>
          <a:p>
            <a:r>
              <a:rPr lang="en-GB" dirty="0"/>
              <a:t>Documentation</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a:xfrm>
            <a:off x="936624" y="1048871"/>
            <a:ext cx="10317164" cy="5116286"/>
          </a:xfrm>
        </p:spPr>
        <p:txBody>
          <a:bodyPr/>
          <a:lstStyle/>
          <a:p>
            <a:pPr marL="0" lvl="1" indent="0">
              <a:buClr>
                <a:srgbClr val="0077BE"/>
              </a:buClr>
              <a:buNone/>
              <a:defRPr/>
            </a:pPr>
            <a:r>
              <a:rPr lang="en-US" u="sng" dirty="0">
                <a:latin typeface="Arial" panose="020B0604020202020204" pitchFamily="34" charset="0"/>
                <a:ea typeface="Times New Roman" panose="02020603050405020304" pitchFamily="18" charset="0"/>
                <a:cs typeface="Times New Roman" panose="02020603050405020304" pitchFamily="18" charset="0"/>
              </a:rPr>
              <a:t>Released:</a:t>
            </a:r>
          </a:p>
          <a:p>
            <a:pPr lvl="1">
              <a:buClr>
                <a:srgbClr val="0077BE"/>
              </a:buClr>
              <a:defRPr/>
            </a:pPr>
            <a:r>
              <a:rPr lang="en-US" dirty="0">
                <a:latin typeface="Arial" panose="020B0604020202020204" pitchFamily="34" charset="0"/>
                <a:ea typeface="Times New Roman" panose="02020603050405020304" pitchFamily="18" charset="0"/>
                <a:cs typeface="Times New Roman" panose="02020603050405020304" pitchFamily="18" charset="0"/>
              </a:rPr>
              <a:t>Common ICD between CCS\ICS and Detector Control System (ESO-305615, version 1)</a:t>
            </a:r>
          </a:p>
          <a:p>
            <a:pPr lvl="1">
              <a:buClr>
                <a:srgbClr val="0077BE"/>
              </a:buClr>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NGCII Software Design Report (ESO-418495, version </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1)</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lvl="1">
              <a:buClr>
                <a:srgbClr val="0077BE"/>
              </a:buClr>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NGCII Control Software – User Manual</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ESO-382532, version 2)</a:t>
            </a:r>
            <a:endPar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lvl="2">
              <a:spcBef>
                <a:spcPts val="600"/>
              </a:spcBef>
              <a:buClr>
                <a:srgbClr val="FFA300"/>
              </a:buClr>
              <a:defRPr/>
            </a:pP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a:t>
            </a: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overing IR- and WFS-Applications and the CORE subsystem</a:t>
            </a:r>
            <a:endPar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172800" marR="0" lvl="1" indent="-172800" algn="l" defTabSz="914400" rtl="0" eaLnBrk="1" fontAlgn="auto" latinLnBrk="0" hangingPunct="1">
              <a:lnSpc>
                <a:spcPct val="120000"/>
              </a:lnSpc>
              <a:spcBef>
                <a:spcPts val="1200"/>
              </a:spcBef>
              <a:spcAft>
                <a:spcPts val="0"/>
              </a:spcAft>
              <a:buClr>
                <a:srgbClr val="0077BE"/>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Optical NGCII - Software Design Report (ESO-436693, version 1)</a:t>
            </a:r>
          </a:p>
          <a:p>
            <a:pPr marL="172800" marR="0" lvl="1" indent="-172800" algn="l" defTabSz="914400" rtl="0" eaLnBrk="1" fontAlgn="auto" latinLnBrk="0" hangingPunct="1">
              <a:lnSpc>
                <a:spcPct val="120000"/>
              </a:lnSpc>
              <a:spcBef>
                <a:spcPts val="1200"/>
              </a:spcBef>
              <a:spcAft>
                <a:spcPts val="0"/>
              </a:spcAft>
              <a:buClr>
                <a:srgbClr val="0077BE"/>
              </a:buClr>
              <a:buSzTx/>
              <a:buFont typeface="Arial" panose="020B0604020202020204" pitchFamily="34" charset="0"/>
              <a:buChar char="•"/>
              <a:tabLst/>
              <a:defRPr/>
            </a:pPr>
            <a:r>
              <a:rPr lang="en-US" b="0" i="0" dirty="0">
                <a:solidFill>
                  <a:srgbClr val="000000"/>
                </a:solidFill>
                <a:effectLst/>
                <a:latin typeface="Arial" panose="020B0604020202020204" pitchFamily="34" charset="0"/>
              </a:rPr>
              <a:t>Optical NGCII - Software User Manual</a:t>
            </a:r>
            <a:r>
              <a:rPr lang="en-US" dirty="0">
                <a:solidFill>
                  <a:srgbClr val="000000"/>
                </a:solidFill>
                <a:latin typeface="Arial" panose="020B0604020202020204" pitchFamily="34" charset="0"/>
                <a:cs typeface="Times New Roman" panose="02020603050405020304" pitchFamily="18" charset="0"/>
              </a:rPr>
              <a:t> (</a:t>
            </a:r>
            <a:r>
              <a:rPr lang="en-US" b="0" i="0" dirty="0">
                <a:solidFill>
                  <a:srgbClr val="000000"/>
                </a:solidFill>
                <a:effectLst/>
                <a:latin typeface="Arial" panose="020B0604020202020204" pitchFamily="34" charset="0"/>
                <a:cs typeface="Times New Roman" panose="02020603050405020304" pitchFamily="18" charset="0"/>
              </a:rPr>
              <a:t>ESO</a:t>
            </a:r>
            <a:r>
              <a:rPr lang="en-US" dirty="0">
                <a:solidFill>
                  <a:srgbClr val="000000"/>
                </a:solidFill>
                <a:latin typeface="Arial" panose="020B0604020202020204" pitchFamily="34" charset="0"/>
                <a:cs typeface="Times New Roman" panose="02020603050405020304" pitchFamily="18" charset="0"/>
              </a:rPr>
              <a:t>-451391, version 1)</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lvl="1" indent="0">
              <a:buClr>
                <a:srgbClr val="FFA300"/>
              </a:buClr>
              <a:buNone/>
              <a:defRPr/>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endParaRPr lang="en-US" dirty="0">
              <a:latin typeface="Arial" panose="020B0604020202020204" pitchFamily="34" charset="0"/>
              <a:ea typeface="Times New Roman" panose="02020603050405020304" pitchFamily="18" charset="0"/>
              <a:cs typeface="Times New Roman" panose="02020603050405020304" pitchFamily="18" charset="0"/>
            </a:endParaRPr>
          </a:p>
          <a:p>
            <a:endParaRPr lang="en-US"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4009747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B757F375-482C-9B68-1D5B-084D32A35925}"/>
              </a:ext>
            </a:extLst>
          </p:cNvPr>
          <p:cNvSpPr>
            <a:spLocks noGrp="1"/>
          </p:cNvSpPr>
          <p:nvPr>
            <p:ph type="ftr" sz="quarter" idx="11"/>
          </p:nvPr>
        </p:nvSpPr>
        <p:spPr/>
        <p:txBody>
          <a:bodyPr/>
          <a:lstStyle/>
          <a:p>
            <a:r>
              <a:rPr lang="en-US"/>
              <a:t>Jörg Stegmeier, November 25th - 28th, Instrument Control Systems 2024</a:t>
            </a:r>
            <a:endParaRPr lang="de-CH" i="1"/>
          </a:p>
        </p:txBody>
      </p:sp>
      <p:sp>
        <p:nvSpPr>
          <p:cNvPr id="6" name="Textplatzhalter 5">
            <a:extLst>
              <a:ext uri="{FF2B5EF4-FFF2-40B4-BE49-F238E27FC236}">
                <a16:creationId xmlns:a16="http://schemas.microsoft.com/office/drawing/2014/main" id="{38C08F8F-24B3-3F97-FF53-B5221A2CE4D8}"/>
              </a:ext>
            </a:extLst>
          </p:cNvPr>
          <p:cNvSpPr>
            <a:spLocks noGrp="1"/>
          </p:cNvSpPr>
          <p:nvPr>
            <p:ph type="body" sz="quarter" idx="16"/>
          </p:nvPr>
        </p:nvSpPr>
        <p:spPr/>
        <p:txBody>
          <a:bodyPr/>
          <a:lstStyle/>
          <a:p>
            <a:r>
              <a:rPr lang="en-GB" dirty="0"/>
              <a:t>@ESOAstronomy</a:t>
            </a:r>
          </a:p>
        </p:txBody>
      </p:sp>
      <p:sp>
        <p:nvSpPr>
          <p:cNvPr id="7" name="Textplatzhalter 6">
            <a:extLst>
              <a:ext uri="{FF2B5EF4-FFF2-40B4-BE49-F238E27FC236}">
                <a16:creationId xmlns:a16="http://schemas.microsoft.com/office/drawing/2014/main" id="{0BB075EF-3155-9A27-9313-5C5E1EF1E378}"/>
              </a:ext>
            </a:extLst>
          </p:cNvPr>
          <p:cNvSpPr>
            <a:spLocks noGrp="1"/>
          </p:cNvSpPr>
          <p:nvPr>
            <p:ph type="body" sz="quarter" idx="17"/>
          </p:nvPr>
        </p:nvSpPr>
        <p:spPr/>
        <p:txBody>
          <a:bodyPr/>
          <a:lstStyle/>
          <a:p>
            <a:r>
              <a:rPr lang="en-GB" dirty="0"/>
              <a:t>@esoastronomy</a:t>
            </a:r>
          </a:p>
        </p:txBody>
      </p:sp>
      <p:sp>
        <p:nvSpPr>
          <p:cNvPr id="8" name="Textplatzhalter 7">
            <a:extLst>
              <a:ext uri="{FF2B5EF4-FFF2-40B4-BE49-F238E27FC236}">
                <a16:creationId xmlns:a16="http://schemas.microsoft.com/office/drawing/2014/main" id="{9BE6DF5C-7A55-077D-803B-CD0C9ABF36D2}"/>
              </a:ext>
            </a:extLst>
          </p:cNvPr>
          <p:cNvSpPr>
            <a:spLocks noGrp="1"/>
          </p:cNvSpPr>
          <p:nvPr>
            <p:ph type="body" sz="quarter" idx="18"/>
          </p:nvPr>
        </p:nvSpPr>
        <p:spPr/>
        <p:txBody>
          <a:bodyPr/>
          <a:lstStyle/>
          <a:p>
            <a:r>
              <a:rPr lang="en-GB" dirty="0"/>
              <a:t>@ESO</a:t>
            </a:r>
          </a:p>
        </p:txBody>
      </p:sp>
      <p:sp>
        <p:nvSpPr>
          <p:cNvPr id="9" name="Textplatzhalter 8">
            <a:extLst>
              <a:ext uri="{FF2B5EF4-FFF2-40B4-BE49-F238E27FC236}">
                <a16:creationId xmlns:a16="http://schemas.microsoft.com/office/drawing/2014/main" id="{05E1ACA2-0F22-6DAB-2873-00EC8CF3CE05}"/>
              </a:ext>
            </a:extLst>
          </p:cNvPr>
          <p:cNvSpPr>
            <a:spLocks noGrp="1"/>
          </p:cNvSpPr>
          <p:nvPr>
            <p:ph type="body" sz="quarter" idx="19"/>
          </p:nvPr>
        </p:nvSpPr>
        <p:spPr/>
        <p:txBody>
          <a:bodyPr/>
          <a:lstStyle/>
          <a:p>
            <a:r>
              <a:rPr lang="en-GB" dirty="0" err="1"/>
              <a:t>european</a:t>
            </a:r>
            <a:r>
              <a:rPr lang="en-GB" dirty="0"/>
              <a:t>-southern-observatory</a:t>
            </a:r>
          </a:p>
        </p:txBody>
      </p:sp>
      <p:sp>
        <p:nvSpPr>
          <p:cNvPr id="10" name="Textplatzhalter 9">
            <a:extLst>
              <a:ext uri="{FF2B5EF4-FFF2-40B4-BE49-F238E27FC236}">
                <a16:creationId xmlns:a16="http://schemas.microsoft.com/office/drawing/2014/main" id="{DF50D11C-D35F-5B37-2F04-940968A890D4}"/>
              </a:ext>
            </a:extLst>
          </p:cNvPr>
          <p:cNvSpPr>
            <a:spLocks noGrp="1"/>
          </p:cNvSpPr>
          <p:nvPr>
            <p:ph type="body" sz="quarter" idx="20"/>
          </p:nvPr>
        </p:nvSpPr>
        <p:spPr/>
        <p:txBody>
          <a:bodyPr/>
          <a:lstStyle/>
          <a:p>
            <a:r>
              <a:rPr lang="en-GB" dirty="0"/>
              <a:t>@ESOobservatory</a:t>
            </a:r>
          </a:p>
        </p:txBody>
      </p:sp>
      <p:sp>
        <p:nvSpPr>
          <p:cNvPr id="5" name="Textplatzhalter 4">
            <a:extLst>
              <a:ext uri="{FF2B5EF4-FFF2-40B4-BE49-F238E27FC236}">
                <a16:creationId xmlns:a16="http://schemas.microsoft.com/office/drawing/2014/main" id="{037EA70F-5E7A-BC43-B7EC-85091096E661}"/>
              </a:ext>
            </a:extLst>
          </p:cNvPr>
          <p:cNvSpPr>
            <a:spLocks noGrp="1"/>
          </p:cNvSpPr>
          <p:nvPr>
            <p:ph type="body" sz="quarter" idx="12"/>
          </p:nvPr>
        </p:nvSpPr>
        <p:spPr/>
        <p:txBody>
          <a:bodyPr/>
          <a:lstStyle/>
          <a:p>
            <a:pPr algn="l"/>
            <a:r>
              <a:rPr lang="en-GB" dirty="0"/>
              <a:t>Jörg Stegmeier – jstegmei@eso.org</a:t>
            </a:r>
          </a:p>
          <a:p>
            <a:endParaRPr lang="en-GB" dirty="0"/>
          </a:p>
        </p:txBody>
      </p:sp>
      <p:sp>
        <p:nvSpPr>
          <p:cNvPr id="16" name="Datumsplatzhalter 15">
            <a:extLst>
              <a:ext uri="{FF2B5EF4-FFF2-40B4-BE49-F238E27FC236}">
                <a16:creationId xmlns:a16="http://schemas.microsoft.com/office/drawing/2014/main" id="{C17795AD-7C5C-E27D-7FD9-18A807BC3938}"/>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383609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rgbClr val="000000"/>
      </a:dk1>
      <a:lt1>
        <a:sysClr val="window" lastClr="FFFFFF"/>
      </a:lt1>
      <a:dk2>
        <a:srgbClr val="0077BE"/>
      </a:dk2>
      <a:lt2>
        <a:srgbClr val="FFA300"/>
      </a:lt2>
      <a:accent1>
        <a:srgbClr val="094168"/>
      </a:accent1>
      <a:accent2>
        <a:srgbClr val="00AAE3"/>
      </a:accent2>
      <a:accent3>
        <a:srgbClr val="C9E7FB"/>
      </a:accent3>
      <a:accent4>
        <a:srgbClr val="825C00"/>
      </a:accent4>
      <a:accent5>
        <a:srgbClr val="AE7800"/>
      </a:accent5>
      <a:accent6>
        <a:srgbClr val="FDDE54"/>
      </a:accent6>
      <a:hlink>
        <a:srgbClr val="000000"/>
      </a:hlink>
      <a:folHlink>
        <a:srgbClr val="000000"/>
      </a:folHlink>
    </a:clrScheme>
    <a:fontScheme name="ES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ción1" id="{07E3C701-C1CA-E443-A19A-FCBDF6A00C26}" vid="{85DF098B-8721-0B48-BF4B-89EA1A0FCCE8}"/>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ESO_official_ppt_template_2023</Template>
  <TotalTime>47</TotalTime>
  <Words>4112</Words>
  <Application>Microsoft Office PowerPoint</Application>
  <PresentationFormat>Widescreen</PresentationFormat>
  <Paragraphs>477</Paragraphs>
  <Slides>27</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3" baseType="lpstr">
      <vt:lpstr>Arial</vt:lpstr>
      <vt:lpstr>Calibri</vt:lpstr>
      <vt:lpstr>Courier New</vt:lpstr>
      <vt:lpstr>Georgia</vt:lpstr>
      <vt:lpstr>Office</vt:lpstr>
      <vt:lpstr>think-cell Folie</vt:lpstr>
      <vt:lpstr>Next Generation Controller 2 - NGCII - Software</vt:lpstr>
      <vt:lpstr>Application Fields</vt:lpstr>
      <vt:lpstr>Software Projects</vt:lpstr>
      <vt:lpstr>The following contents are available in full detail in the  NGCII Control Software – User Manual (ESO-382532)  See documentation reference on the last slide.</vt:lpstr>
      <vt:lpstr>https://gitlab.eso.org/ics/ngcii/ngc</vt:lpstr>
      <vt:lpstr>https://gitlab.eso.org/ics/ngcii/dcf </vt:lpstr>
      <vt:lpstr>NGCII CORE</vt:lpstr>
      <vt:lpstr>NGCII CORE – Control Modules</vt:lpstr>
      <vt:lpstr>NGCII CORE – Usage</vt:lpstr>
      <vt:lpstr>Deployment Diagram – IR/WFS/CORE</vt:lpstr>
      <vt:lpstr>Deployment Diagram – NGCII-OPT</vt:lpstr>
      <vt:lpstr>NGCII CORE – Data Acquisition (IR/WFS/CORE)</vt:lpstr>
      <vt:lpstr>NGCII CORE – Pre-Processing Framework</vt:lpstr>
      <vt:lpstr>NGCII CORE – MUDPI/RTMS Receiver (1/3)</vt:lpstr>
      <vt:lpstr>NGCII CORE – MUDPI/RTMS Receiver (2/3)</vt:lpstr>
      <vt:lpstr>NGCII CORE – MUDPI/RTMS Receiver (3/3)</vt:lpstr>
      <vt:lpstr>NGCII CORE – Microservices (1/2)</vt:lpstr>
      <vt:lpstr>NGCII CORE – Microservices (2/2)</vt:lpstr>
      <vt:lpstr>NGCII CORE – Data Publishing</vt:lpstr>
      <vt:lpstr>NGCII CORE – Gateways (1/2)</vt:lpstr>
      <vt:lpstr>NGCII CORE – Gateways (2/2)</vt:lpstr>
      <vt:lpstr>System Startup</vt:lpstr>
      <vt:lpstr>Command Tool</vt:lpstr>
      <vt:lpstr>Other Tools</vt:lpstr>
      <vt:lpstr>DCF GUI &amp;  DDT Viewer</vt:lpstr>
      <vt:lpstr>Documentation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your presentation</dc:title>
  <dc:creator>Jörg Stegmeier</dc:creator>
  <cp:lastModifiedBy>Jörg Stegmeier</cp:lastModifiedBy>
  <cp:revision>142</cp:revision>
  <dcterms:created xsi:type="dcterms:W3CDTF">2024-01-09T06:21:59Z</dcterms:created>
  <dcterms:modified xsi:type="dcterms:W3CDTF">2024-11-04T07:54:40Z</dcterms:modified>
</cp:coreProperties>
</file>