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57" r:id="rId3"/>
    <p:sldId id="258" r:id="rId4"/>
    <p:sldId id="259" r:id="rId5"/>
    <p:sldId id="260" r:id="rId6"/>
    <p:sldId id="261" r:id="rId7"/>
    <p:sldId id="283" r:id="rId8"/>
    <p:sldId id="262" r:id="rId9"/>
    <p:sldId id="263" r:id="rId10"/>
    <p:sldId id="264" r:id="rId11"/>
    <p:sldId id="265" r:id="rId12"/>
    <p:sldId id="266" r:id="rId13"/>
    <p:sldId id="267" r:id="rId14"/>
    <p:sldId id="268" r:id="rId15"/>
    <p:sldId id="269" r:id="rId16"/>
    <p:sldId id="270" r:id="rId17"/>
    <p:sldId id="284" r:id="rId18"/>
    <p:sldId id="280" r:id="rId19"/>
    <p:sldId id="271" r:id="rId20"/>
    <p:sldId id="272" r:id="rId21"/>
    <p:sldId id="273" r:id="rId22"/>
    <p:sldId id="274" r:id="rId23"/>
    <p:sldId id="275" r:id="rId24"/>
    <p:sldId id="276" r:id="rId25"/>
    <p:sldId id="282" r:id="rId26"/>
    <p:sldId id="285" r:id="rId27"/>
    <p:sldId id="279" r:id="rId28"/>
  </p:sldIdLst>
  <p:sldSz cx="9144000" cy="5143500" type="screen16x9"/>
  <p:notesSz cx="6858000" cy="9144000"/>
  <p:embeddedFontLst>
    <p:embeddedFont>
      <p:font typeface="Helvetica Neue" panose="020B0604020202020204" charset="0"/>
      <p:regular r:id="rId30"/>
      <p:bold r:id="rId31"/>
      <p:italic r:id="rId32"/>
      <p:boldItalic r:id="rId33"/>
    </p:embeddedFont>
    <p:embeddedFont>
      <p:font typeface="Alegreya Sans SC" panose="020B060402020202020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426BF8-68DD-478B-85F5-2ACB158347F8}">
  <a:tblStyle styleId="{43426BF8-68DD-478B-85F5-2ACB158347F8}"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fill>
          <a:solidFill>
            <a:srgbClr val="F8F8F8"/>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fill>
          <a:solidFill>
            <a:srgbClr val="F2F2F2"/>
          </a:solidFill>
        </a:fill>
      </a:tcStyle>
    </a:lastRow>
    <a:seCell>
      <a:tcTxStyle/>
      <a:tcStyle>
        <a:tcBdr/>
      </a:tcStyle>
    </a:seCell>
    <a:swCell>
      <a:tcTxStyle/>
      <a:tcStyle>
        <a:tcBdr/>
      </a:tcStyle>
    </a:swCell>
    <a:firstRow>
      <a:tcTxStyle b="on">
        <a:font>
          <a:latin typeface="Arial"/>
          <a:ea typeface="Arial"/>
          <a:cs typeface="Arial"/>
        </a:font>
      </a:tcTxStyle>
      <a:tcStyle>
        <a:tcBdr/>
        <a:fill>
          <a:solidFill>
            <a:srgbClr val="F2F2F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202" autoAdjust="0"/>
  </p:normalViewPr>
  <p:slideViewPr>
    <p:cSldViewPr snapToGrid="0">
      <p:cViewPr varScale="1">
        <p:scale>
          <a:sx n="66" d="100"/>
          <a:sy n="66" d="100"/>
        </p:scale>
        <p:origin x="1280"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1633c94e5d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1633c94e5d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16636539bc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16636539b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16636539b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16636539b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16636539b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16636539bc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16e56f147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16e56f147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1708813b68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1708813b6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1708813b68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1708813b6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8236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18807382da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18807382d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18807382d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18807382d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1708813b6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1708813b6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199ab3227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199ab322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dirty="0" smtClean="0">
                <a:solidFill>
                  <a:srgbClr val="000000"/>
                </a:solidFill>
                <a:effectLst/>
                <a:latin typeface="Arial"/>
                <a:ea typeface="Arial"/>
                <a:cs typeface="Arial"/>
                <a:sym typeface="Arial"/>
              </a:rPr>
              <a:t>Recurrent Optimization of Units Stroke</a:t>
            </a:r>
            <a:r>
              <a:rPr lang="en-US" dirty="0" smtClean="0"/>
              <a:t> </a:t>
            </a:r>
            <a:br>
              <a:rPr lang="en-US" dirty="0" smtClean="0"/>
            </a:br>
            <a:r>
              <a:rPr lang="en-US" dirty="0" smtClean="0"/>
              <a:t>R</a:t>
            </a:r>
            <a:r>
              <a:rPr lang="en-US" sz="1100" b="0" i="0" u="none" strike="noStrike" cap="none" dirty="0" smtClean="0">
                <a:solidFill>
                  <a:srgbClr val="000000"/>
                </a:solidFill>
                <a:effectLst/>
                <a:latin typeface="Arial"/>
                <a:ea typeface="Arial"/>
                <a:cs typeface="Arial"/>
                <a:sym typeface="Arial"/>
              </a:rPr>
              <a:t>e-aligning the telescope mirrors in the most suitable way to relax aberrations accumulated on M4</a:t>
            </a:r>
            <a:r>
              <a:rPr lang="en-US" dirty="0" smtClean="0"/>
              <a:t> </a:t>
            </a:r>
            <a:br>
              <a:rPr lang="en-US" dirty="0" smtClean="0"/>
            </a:b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708813b68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1708813b6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18807382d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18807382d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18807382da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18807382d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18807382da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18807382da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16636539b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16636539b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16636539b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16636539b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83123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16636539b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16636539b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07937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1708813b68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1708813b6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PSEUDO class diagram            </a:t>
            </a:r>
            <a:endParaRPr lang="en-GB" dirty="0" smtClean="0"/>
          </a:p>
          <a:p>
            <a:pPr marL="0" lvl="0" indent="0" algn="l" rtl="0">
              <a:spcBef>
                <a:spcPts val="0"/>
              </a:spcBef>
              <a:spcAft>
                <a:spcPts val="0"/>
              </a:spcAft>
              <a:buNone/>
            </a:pPr>
            <a:r>
              <a:rPr lang="en-GB" dirty="0" err="1" smtClean="0"/>
              <a:t>DeviceLcsIf</a:t>
            </a:r>
            <a:r>
              <a:rPr lang="en-GB" dirty="0" smtClean="0"/>
              <a:t> is already provided by the template instrument (</a:t>
            </a:r>
            <a:r>
              <a:rPr lang="en-GB" dirty="0" smtClean="0">
                <a:sym typeface="Wingdings" panose="05000000000000000000" pitchFamily="2" charset="2"/>
              </a:rPr>
              <a:t> generated by </a:t>
            </a:r>
            <a:r>
              <a:rPr lang="en-GB" dirty="0" err="1" smtClean="0">
                <a:sym typeface="Wingdings" panose="05000000000000000000" pitchFamily="2" charset="2"/>
              </a:rPr>
              <a:t>cookiecutter</a:t>
            </a:r>
            <a:r>
              <a:rPr lang="en-GB" dirty="0" smtClean="0">
                <a:sym typeface="Wingdings" panose="05000000000000000000" pitchFamily="2" charset="2"/>
              </a:rPr>
              <a:t>)</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1708813b68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1708813b6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MorLib is what we called MORFEO TPL_LIB in the previous slides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1708813b68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1708813b68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Import and instantiate the class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1708813b68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1708813b68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1738bfc512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1738bfc512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1738bfc512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1738bfc51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189ba6ed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3189ba6ed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0414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18552fe95b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18552fe95b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2041800"/>
            <a:ext cx="8520600" cy="996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b="1">
                <a:latin typeface="Alegreya Sans SC"/>
                <a:ea typeface="Alegreya Sans SC"/>
                <a:cs typeface="Alegreya Sans SC"/>
                <a:sym typeface="Alegreya Sans SC"/>
              </a:rPr>
              <a:t>MORFEO ICSS</a:t>
            </a:r>
            <a:endParaRPr b="1">
              <a:latin typeface="Alegreya Sans SC"/>
              <a:ea typeface="Alegreya Sans SC"/>
              <a:cs typeface="Alegreya Sans SC"/>
              <a:sym typeface="Alegreya Sans SC"/>
            </a:endParaRPr>
          </a:p>
        </p:txBody>
      </p:sp>
      <p:sp>
        <p:nvSpPr>
          <p:cNvPr id="55" name="Google Shape;55;p13"/>
          <p:cNvSpPr txBox="1">
            <a:spLocks noGrp="1"/>
          </p:cNvSpPr>
          <p:nvPr>
            <p:ph type="subTitle" idx="1"/>
          </p:nvPr>
        </p:nvSpPr>
        <p:spPr>
          <a:xfrm>
            <a:off x="311700" y="4095625"/>
            <a:ext cx="8520600" cy="792600"/>
          </a:xfrm>
          <a:prstGeom prst="rect">
            <a:avLst/>
          </a:prstGeom>
        </p:spPr>
        <p:txBody>
          <a:bodyPr spcFirstLastPara="1" wrap="square" lIns="91425" tIns="91425" rIns="91425" bIns="91425" anchor="t" anchorCtr="0">
            <a:normAutofit/>
          </a:bodyPr>
          <a:lstStyle/>
          <a:p>
            <a:pPr marL="457200" lvl="0" indent="0" algn="ctr" rtl="0">
              <a:spcBef>
                <a:spcPts val="0"/>
              </a:spcBef>
              <a:spcAft>
                <a:spcPts val="0"/>
              </a:spcAft>
              <a:buNone/>
            </a:pPr>
            <a:r>
              <a:rPr lang="en-GB" sz="1800">
                <a:solidFill>
                  <a:schemeClr val="dk1"/>
                </a:solidFill>
                <a:latin typeface="Calibri"/>
                <a:ea typeface="Calibri"/>
                <a:cs typeface="Calibri"/>
                <a:sym typeface="Calibri"/>
              </a:rPr>
              <a:t>Instrument Control Systems Seminar 2024 </a:t>
            </a:r>
            <a:endParaRPr sz="1800">
              <a:solidFill>
                <a:schemeClr val="dk1"/>
              </a:solidFill>
              <a:latin typeface="Calibri"/>
              <a:ea typeface="Calibri"/>
              <a:cs typeface="Calibri"/>
              <a:sym typeface="Calibri"/>
            </a:endParaRPr>
          </a:p>
          <a:p>
            <a:pPr marL="457200" lvl="0" indent="0" algn="ctr" rtl="0">
              <a:spcBef>
                <a:spcPts val="0"/>
              </a:spcBef>
              <a:spcAft>
                <a:spcPts val="0"/>
              </a:spcAft>
              <a:buNone/>
            </a:pPr>
            <a:r>
              <a:rPr lang="en-GB" sz="1800">
                <a:solidFill>
                  <a:schemeClr val="dk1"/>
                </a:solidFill>
                <a:latin typeface="Calibri"/>
                <a:ea typeface="Calibri"/>
                <a:cs typeface="Calibri"/>
                <a:sym typeface="Calibri"/>
              </a:rPr>
              <a:t>ESO Garching - 27/11/2024</a:t>
            </a:r>
            <a:endParaRPr sz="1800">
              <a:solidFill>
                <a:schemeClr val="dk1"/>
              </a:solidFill>
              <a:latin typeface="Calibri"/>
              <a:ea typeface="Calibri"/>
              <a:cs typeface="Calibri"/>
              <a:sym typeface="Calibri"/>
            </a:endParaRPr>
          </a:p>
        </p:txBody>
      </p:sp>
      <p:pic>
        <p:nvPicPr>
          <p:cNvPr id="56" name="Google Shape;56;p13"/>
          <p:cNvPicPr preferRelativeResize="0"/>
          <p:nvPr/>
        </p:nvPicPr>
        <p:blipFill>
          <a:blip r:embed="rId3">
            <a:alphaModFix/>
          </a:blip>
          <a:stretch>
            <a:fillRect/>
          </a:stretch>
        </p:blipFill>
        <p:spPr>
          <a:xfrm>
            <a:off x="627075" y="85700"/>
            <a:ext cx="7688813" cy="1211975"/>
          </a:xfrm>
          <a:prstGeom prst="rect">
            <a:avLst/>
          </a:prstGeom>
          <a:noFill/>
          <a:ln>
            <a:noFill/>
          </a:ln>
        </p:spPr>
      </p:pic>
      <p:sp>
        <p:nvSpPr>
          <p:cNvPr id="57" name="Google Shape;57;p13"/>
          <p:cNvSpPr txBox="1"/>
          <p:nvPr/>
        </p:nvSpPr>
        <p:spPr>
          <a:xfrm>
            <a:off x="125" y="3151075"/>
            <a:ext cx="91440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700">
                <a:solidFill>
                  <a:schemeClr val="dk1"/>
                </a:solidFill>
                <a:latin typeface="Helvetica Neue"/>
                <a:ea typeface="Helvetica Neue"/>
                <a:cs typeface="Helvetica Neue"/>
                <a:sym typeface="Helvetica Neue"/>
              </a:rPr>
              <a:t>Bernardo Salasnich - INAF Astronomical Observatory of Padova</a:t>
            </a:r>
            <a:endParaRPr sz="1700">
              <a:solidFill>
                <a:schemeClr val="dk1"/>
              </a:solidFill>
              <a:latin typeface="Helvetica Neue"/>
              <a:ea typeface="Helvetica Neue"/>
              <a:cs typeface="Helvetica Neue"/>
              <a:sym typeface="Helvetica Neue"/>
            </a:endParaRPr>
          </a:p>
          <a:p>
            <a:pPr marL="0" lvl="0" indent="0" algn="ctr" rtl="0">
              <a:spcBef>
                <a:spcPts val="0"/>
              </a:spcBef>
              <a:spcAft>
                <a:spcPts val="0"/>
              </a:spcAft>
              <a:buNone/>
            </a:pPr>
            <a:r>
              <a:rPr lang="en-GB" sz="1700">
                <a:solidFill>
                  <a:schemeClr val="dk1"/>
                </a:solidFill>
                <a:latin typeface="Helvetica Neue"/>
                <a:ea typeface="Helvetica Neue"/>
                <a:cs typeface="Helvetica Neue"/>
                <a:sym typeface="Helvetica Neue"/>
              </a:rPr>
              <a:t>on behalf of MORFEO ICSS team</a:t>
            </a:r>
            <a:endParaRPr sz="1700">
              <a:solidFill>
                <a:schemeClr val="dk1"/>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TOPICS</a:t>
            </a:r>
            <a:endParaRPr sz="1600" b="1">
              <a:solidFill>
                <a:srgbClr val="92D050"/>
              </a:solidFill>
              <a:latin typeface="Alegreya Sans SC"/>
              <a:ea typeface="Alegreya Sans SC"/>
              <a:cs typeface="Alegreya Sans SC"/>
              <a:sym typeface="Alegreya Sans SC"/>
            </a:endParaRPr>
          </a:p>
        </p:txBody>
      </p:sp>
      <p:pic>
        <p:nvPicPr>
          <p:cNvPr id="63" name="Google Shape;63;p14"/>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64" name="Google Shape;64;p14"/>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 name="Google Shape;65;p14"/>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SUMMARY</a:t>
            </a:r>
            <a:endParaRPr sz="3000" b="1">
              <a:solidFill>
                <a:schemeClr val="accent1"/>
              </a:solidFill>
              <a:latin typeface="Alegreya Sans SC"/>
              <a:ea typeface="Alegreya Sans SC"/>
              <a:cs typeface="Alegreya Sans SC"/>
              <a:sym typeface="Alegreya Sans SC"/>
            </a:endParaRPr>
          </a:p>
        </p:txBody>
      </p:sp>
      <p:sp>
        <p:nvSpPr>
          <p:cNvPr id="66" name="Google Shape;66;p14"/>
          <p:cNvSpPr txBox="1"/>
          <p:nvPr/>
        </p:nvSpPr>
        <p:spPr>
          <a:xfrm>
            <a:off x="273100" y="1437650"/>
            <a:ext cx="8559000" cy="3165900"/>
          </a:xfrm>
          <a:prstGeom prst="rect">
            <a:avLst/>
          </a:prstGeom>
          <a:noFill/>
          <a:ln>
            <a:noFill/>
          </a:ln>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Clr>
                <a:schemeClr val="dk1"/>
              </a:buClr>
              <a:buSzPts val="1800"/>
              <a:buChar char="●"/>
            </a:pPr>
            <a:r>
              <a:rPr lang="en-GB" sz="1800">
                <a:solidFill>
                  <a:schemeClr val="dk1"/>
                </a:solidFill>
              </a:rPr>
              <a:t>Introduction</a:t>
            </a:r>
            <a:endParaRPr sz="1800">
              <a:solidFill>
                <a:schemeClr val="dk1"/>
              </a:solidFill>
            </a:endParaRPr>
          </a:p>
          <a:p>
            <a:pPr marL="457200" lvl="0" indent="-342900" algn="l" rtl="0">
              <a:lnSpc>
                <a:spcPct val="200000"/>
              </a:lnSpc>
              <a:spcBef>
                <a:spcPts val="0"/>
              </a:spcBef>
              <a:spcAft>
                <a:spcPts val="0"/>
              </a:spcAft>
              <a:buClr>
                <a:schemeClr val="dk1"/>
              </a:buClr>
              <a:buSzPts val="1800"/>
              <a:buChar char="●"/>
            </a:pPr>
            <a:r>
              <a:rPr lang="en-GB" sz="1800">
                <a:solidFill>
                  <a:schemeClr val="dk1"/>
                </a:solidFill>
              </a:rPr>
              <a:t>Software Architecture</a:t>
            </a:r>
            <a:endParaRPr sz="1800">
              <a:solidFill>
                <a:schemeClr val="dk1"/>
              </a:solidFill>
            </a:endParaRPr>
          </a:p>
          <a:p>
            <a:pPr marL="457200" lvl="0" indent="-342900" algn="l" rtl="0">
              <a:lnSpc>
                <a:spcPct val="200000"/>
              </a:lnSpc>
              <a:spcBef>
                <a:spcPts val="0"/>
              </a:spcBef>
              <a:spcAft>
                <a:spcPts val="0"/>
              </a:spcAft>
              <a:buClr>
                <a:schemeClr val="dk1"/>
              </a:buClr>
              <a:buSzPts val="1800"/>
              <a:buChar char="●"/>
            </a:pPr>
            <a:r>
              <a:rPr lang="en-GB" sz="1800">
                <a:solidFill>
                  <a:schemeClr val="dk1"/>
                </a:solidFill>
              </a:rPr>
              <a:t>Example of special device</a:t>
            </a:r>
            <a:endParaRPr sz="1800">
              <a:solidFill>
                <a:schemeClr val="dk1"/>
              </a:solidFill>
            </a:endParaRPr>
          </a:p>
          <a:p>
            <a:pPr marL="457200" lvl="0" indent="-342900" algn="l" rtl="0">
              <a:lnSpc>
                <a:spcPct val="200000"/>
              </a:lnSpc>
              <a:spcBef>
                <a:spcPts val="0"/>
              </a:spcBef>
              <a:spcAft>
                <a:spcPts val="0"/>
              </a:spcAft>
              <a:buClr>
                <a:schemeClr val="dk1"/>
              </a:buClr>
              <a:buSzPts val="1800"/>
              <a:buChar char="●"/>
            </a:pPr>
            <a:r>
              <a:rPr lang="en-GB" sz="1800">
                <a:solidFill>
                  <a:schemeClr val="dk1"/>
                </a:solidFill>
              </a:rPr>
              <a:t>Example of MICADO-MORFEO interface</a:t>
            </a:r>
            <a:endParaRPr sz="1800">
              <a:solidFill>
                <a:schemeClr val="dk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INTRODUCTION</a:t>
            </a:r>
            <a:endParaRPr sz="1600" b="1">
              <a:solidFill>
                <a:srgbClr val="92D050"/>
              </a:solidFill>
              <a:latin typeface="Alegreya Sans SC"/>
              <a:ea typeface="Alegreya Sans SC"/>
              <a:cs typeface="Alegreya Sans SC"/>
              <a:sym typeface="Alegreya Sans SC"/>
            </a:endParaRPr>
          </a:p>
        </p:txBody>
      </p:sp>
      <p:pic>
        <p:nvPicPr>
          <p:cNvPr id="72" name="Google Shape;72;p15"/>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73" name="Google Shape;73;p15"/>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5"/>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McaO Relay For Elt Observations (MORFEO)</a:t>
            </a:r>
            <a:endParaRPr sz="3000" b="1">
              <a:solidFill>
                <a:schemeClr val="accent1"/>
              </a:solidFill>
              <a:latin typeface="Alegreya Sans SC"/>
              <a:ea typeface="Alegreya Sans SC"/>
              <a:cs typeface="Alegreya Sans SC"/>
              <a:sym typeface="Alegreya Sans SC"/>
            </a:endParaRPr>
          </a:p>
        </p:txBody>
      </p:sp>
      <p:sp>
        <p:nvSpPr>
          <p:cNvPr id="75" name="Google Shape;75;p15"/>
          <p:cNvSpPr txBox="1"/>
          <p:nvPr/>
        </p:nvSpPr>
        <p:spPr>
          <a:xfrm>
            <a:off x="338125" y="1248475"/>
            <a:ext cx="4753500" cy="33552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chemeClr val="dk1"/>
              </a:buClr>
              <a:buSzPts val="1500"/>
              <a:buChar char="●"/>
            </a:pPr>
            <a:r>
              <a:rPr lang="en-GB" sz="1500" dirty="0">
                <a:solidFill>
                  <a:schemeClr val="dk1"/>
                </a:solidFill>
              </a:rPr>
              <a:t>It is an AO module, not an instrument</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smtClean="0">
                <a:solidFill>
                  <a:schemeClr val="dk1"/>
                </a:solidFill>
              </a:rPr>
              <a:t>Project phase</a:t>
            </a:r>
            <a:r>
              <a:rPr lang="en-GB" sz="1500" dirty="0">
                <a:solidFill>
                  <a:schemeClr val="dk1"/>
                </a:solidFill>
              </a:rPr>
              <a:t>: FDR planned for </a:t>
            </a:r>
            <a:r>
              <a:rPr lang="en-GB" sz="1500" dirty="0" smtClean="0">
                <a:solidFill>
                  <a:schemeClr val="dk1"/>
                </a:solidFill>
              </a:rPr>
              <a:t>2025</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Commissioning: 2031</a:t>
            </a:r>
            <a:r>
              <a:rPr lang="en-GB" sz="1500" b="1" dirty="0">
                <a:solidFill>
                  <a:srgbClr val="FF0000"/>
                </a:solidFill>
              </a:rPr>
              <a:t> </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First light client: MICADO</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Designed for a 2nd generation instrument</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Main operational modes: Single and Multi-Conjugated AO</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13 WFS cameras (12 MCAO, 1 SCAO)</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Thermally controlled environment</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MCAO: 100 devices, 200 </a:t>
            </a:r>
            <a:r>
              <a:rPr lang="en-GB" sz="1500" dirty="0" smtClean="0">
                <a:solidFill>
                  <a:schemeClr val="dk1"/>
                </a:solidFill>
              </a:rPr>
              <a:t>sensors</a:t>
            </a:r>
            <a:endParaRPr sz="15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500" dirty="0">
                <a:solidFill>
                  <a:schemeClr val="dk1"/>
                </a:solidFill>
              </a:rPr>
              <a:t>2 Real-Time Computers</a:t>
            </a:r>
            <a:endParaRPr sz="1500" dirty="0">
              <a:solidFill>
                <a:schemeClr val="dk1"/>
              </a:solidFill>
            </a:endParaRPr>
          </a:p>
        </p:txBody>
      </p:sp>
      <p:pic>
        <p:nvPicPr>
          <p:cNvPr id="76" name="Google Shape;76;p15"/>
          <p:cNvPicPr preferRelativeResize="0"/>
          <p:nvPr/>
        </p:nvPicPr>
        <p:blipFill>
          <a:blip r:embed="rId4">
            <a:alphaModFix/>
          </a:blip>
          <a:stretch>
            <a:fillRect/>
          </a:stretch>
        </p:blipFill>
        <p:spPr>
          <a:xfrm>
            <a:off x="4875275" y="978200"/>
            <a:ext cx="4210050" cy="371475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INTRODUCTION</a:t>
            </a:r>
            <a:endParaRPr sz="1600" b="1">
              <a:solidFill>
                <a:srgbClr val="92D050"/>
              </a:solidFill>
              <a:latin typeface="Alegreya Sans SC"/>
              <a:ea typeface="Alegreya Sans SC"/>
              <a:cs typeface="Alegreya Sans SC"/>
              <a:sym typeface="Alegreya Sans SC"/>
            </a:endParaRPr>
          </a:p>
        </p:txBody>
      </p:sp>
      <p:pic>
        <p:nvPicPr>
          <p:cNvPr id="82" name="Google Shape;82;p16"/>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83" name="Google Shape;83;p16"/>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6"/>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McaO Relay For Elt Observations (MORFEO)</a:t>
            </a:r>
            <a:endParaRPr sz="3000" b="1">
              <a:solidFill>
                <a:schemeClr val="accent1"/>
              </a:solidFill>
              <a:latin typeface="Alegreya Sans SC"/>
              <a:ea typeface="Alegreya Sans SC"/>
              <a:cs typeface="Alegreya Sans SC"/>
              <a:sym typeface="Alegreya Sans SC"/>
            </a:endParaRPr>
          </a:p>
        </p:txBody>
      </p:sp>
      <p:pic>
        <p:nvPicPr>
          <p:cNvPr id="85" name="Google Shape;85;p16"/>
          <p:cNvPicPr preferRelativeResize="0"/>
          <p:nvPr/>
        </p:nvPicPr>
        <p:blipFill>
          <a:blip r:embed="rId4">
            <a:alphaModFix/>
          </a:blip>
          <a:stretch>
            <a:fillRect/>
          </a:stretch>
        </p:blipFill>
        <p:spPr>
          <a:xfrm>
            <a:off x="4875275" y="978200"/>
            <a:ext cx="4210050" cy="3714750"/>
          </a:xfrm>
          <a:prstGeom prst="rect">
            <a:avLst/>
          </a:prstGeom>
          <a:noFill/>
          <a:ln>
            <a:noFill/>
          </a:ln>
        </p:spPr>
      </p:pic>
      <p:sp>
        <p:nvSpPr>
          <p:cNvPr id="86" name="Google Shape;86;p16"/>
          <p:cNvSpPr txBox="1"/>
          <p:nvPr/>
        </p:nvSpPr>
        <p:spPr>
          <a:xfrm>
            <a:off x="273100" y="1248475"/>
            <a:ext cx="6027900" cy="33552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chemeClr val="dk1"/>
              </a:buClr>
              <a:buSzPts val="1500"/>
              <a:buChar char="●"/>
            </a:pPr>
            <a:r>
              <a:rPr lang="en-GB" sz="1500" dirty="0">
                <a:solidFill>
                  <a:schemeClr val="dk1"/>
                </a:solidFill>
              </a:rPr>
              <a:t>Post-Focal Relay </a:t>
            </a:r>
            <a:r>
              <a:rPr lang="en-GB" sz="1500" dirty="0" err="1">
                <a:solidFill>
                  <a:schemeClr val="dk1"/>
                </a:solidFill>
              </a:rPr>
              <a:t>Opics</a:t>
            </a:r>
            <a:r>
              <a:rPr lang="en-GB" sz="1500" dirty="0">
                <a:solidFill>
                  <a:schemeClr val="dk1"/>
                </a:solidFill>
              </a:rPr>
              <a:t> (PFRO) module: </a:t>
            </a:r>
            <a:endParaRPr sz="1500" dirty="0">
              <a:solidFill>
                <a:schemeClr val="dk1"/>
              </a:solidFill>
            </a:endParaRPr>
          </a:p>
          <a:p>
            <a:pPr marL="914400" lvl="1" indent="-323850" algn="l" rtl="0">
              <a:lnSpc>
                <a:spcPct val="115000"/>
              </a:lnSpc>
              <a:spcBef>
                <a:spcPts val="0"/>
              </a:spcBef>
              <a:spcAft>
                <a:spcPts val="0"/>
              </a:spcAft>
              <a:buClr>
                <a:schemeClr val="dk1"/>
              </a:buClr>
              <a:buSzPts val="1500"/>
              <a:buChar char="○"/>
            </a:pPr>
            <a:r>
              <a:rPr lang="en-GB" sz="1500" dirty="0">
                <a:solidFill>
                  <a:schemeClr val="dk1"/>
                </a:solidFill>
              </a:rPr>
              <a:t>designed for up to 2 DMs</a:t>
            </a:r>
            <a:endParaRPr sz="1500" dirty="0">
              <a:solidFill>
                <a:schemeClr val="dk1"/>
              </a:solidFill>
            </a:endParaRPr>
          </a:p>
          <a:p>
            <a:pPr marL="457200" lvl="0" indent="-323850" algn="l" rtl="0">
              <a:lnSpc>
                <a:spcPct val="115000"/>
              </a:lnSpc>
              <a:spcBef>
                <a:spcPts val="0"/>
              </a:spcBef>
              <a:spcAft>
                <a:spcPts val="0"/>
              </a:spcAft>
              <a:buClr>
                <a:schemeClr val="dk1"/>
              </a:buClr>
              <a:buSzPts val="1500"/>
              <a:buChar char="●"/>
            </a:pPr>
            <a:r>
              <a:rPr lang="en-GB" sz="1500" dirty="0">
                <a:solidFill>
                  <a:schemeClr val="dk1"/>
                </a:solidFill>
              </a:rPr>
              <a:t>LGS-WFS module: up to 6 LGS</a:t>
            </a:r>
            <a:endParaRPr sz="1500" dirty="0">
              <a:solidFill>
                <a:schemeClr val="dk1"/>
              </a:solidFill>
            </a:endParaRPr>
          </a:p>
          <a:p>
            <a:pPr marL="914400" lvl="1" indent="-323850" algn="l" rtl="0">
              <a:lnSpc>
                <a:spcPct val="115000"/>
              </a:lnSpc>
              <a:spcBef>
                <a:spcPts val="0"/>
              </a:spcBef>
              <a:spcAft>
                <a:spcPts val="0"/>
              </a:spcAft>
              <a:buClr>
                <a:schemeClr val="dk1"/>
              </a:buClr>
              <a:buSzPts val="1500"/>
              <a:buChar char="○"/>
            </a:pPr>
            <a:r>
              <a:rPr lang="en-GB" sz="1500" dirty="0">
                <a:solidFill>
                  <a:schemeClr val="dk1"/>
                </a:solidFill>
              </a:rPr>
              <a:t>WFS: S.H. 68x68 sub-aps, </a:t>
            </a:r>
            <a:endParaRPr sz="1500" dirty="0">
              <a:solidFill>
                <a:schemeClr val="dk1"/>
              </a:solidFill>
            </a:endParaRPr>
          </a:p>
          <a:p>
            <a:pPr marL="914400" lvl="0" indent="0" algn="l" rtl="0">
              <a:lnSpc>
                <a:spcPct val="115000"/>
              </a:lnSpc>
              <a:spcBef>
                <a:spcPts val="0"/>
              </a:spcBef>
              <a:spcAft>
                <a:spcPts val="0"/>
              </a:spcAft>
              <a:buNone/>
            </a:pPr>
            <a:r>
              <a:rPr lang="en-GB" sz="1500" dirty="0">
                <a:solidFill>
                  <a:schemeClr val="dk1"/>
                </a:solidFill>
              </a:rPr>
              <a:t>          ~17’’ </a:t>
            </a:r>
            <a:r>
              <a:rPr lang="en-GB" sz="1500" dirty="0" err="1">
                <a:solidFill>
                  <a:schemeClr val="dk1"/>
                </a:solidFill>
              </a:rPr>
              <a:t>FoV</a:t>
            </a:r>
            <a:r>
              <a:rPr lang="en-GB" sz="1500" dirty="0">
                <a:solidFill>
                  <a:schemeClr val="dk1"/>
                </a:solidFill>
              </a:rPr>
              <a:t>, 500 Hz</a:t>
            </a:r>
            <a:endParaRPr sz="1500" dirty="0">
              <a:solidFill>
                <a:schemeClr val="dk1"/>
              </a:solidFill>
            </a:endParaRPr>
          </a:p>
          <a:p>
            <a:pPr marL="457200" lvl="0" indent="-323850" algn="l" rtl="0">
              <a:lnSpc>
                <a:spcPct val="115000"/>
              </a:lnSpc>
              <a:spcBef>
                <a:spcPts val="0"/>
              </a:spcBef>
              <a:spcAft>
                <a:spcPts val="0"/>
              </a:spcAft>
              <a:buClr>
                <a:schemeClr val="dk1"/>
              </a:buClr>
              <a:buSzPts val="1500"/>
              <a:buChar char="●"/>
            </a:pPr>
            <a:r>
              <a:rPr lang="en-GB" sz="1500" dirty="0">
                <a:solidFill>
                  <a:schemeClr val="dk1"/>
                </a:solidFill>
              </a:rPr>
              <a:t>MCAO NGS-module: up to 3 NGS</a:t>
            </a:r>
            <a:endParaRPr sz="1500" dirty="0">
              <a:solidFill>
                <a:schemeClr val="dk1"/>
              </a:solidFill>
            </a:endParaRPr>
          </a:p>
          <a:p>
            <a:pPr marL="914400" lvl="1" indent="-323850" algn="l" rtl="0">
              <a:lnSpc>
                <a:spcPct val="115000"/>
              </a:lnSpc>
              <a:spcBef>
                <a:spcPts val="0"/>
              </a:spcBef>
              <a:spcAft>
                <a:spcPts val="0"/>
              </a:spcAft>
              <a:buClr>
                <a:schemeClr val="dk1"/>
              </a:buClr>
              <a:buSzPts val="1500"/>
              <a:buChar char="○"/>
            </a:pPr>
            <a:r>
              <a:rPr lang="en-GB" sz="1500" dirty="0">
                <a:solidFill>
                  <a:schemeClr val="dk1"/>
                </a:solidFill>
              </a:rPr>
              <a:t>Non sidereal objects supported</a:t>
            </a:r>
            <a:endParaRPr sz="1500" dirty="0">
              <a:solidFill>
                <a:schemeClr val="dk1"/>
              </a:solidFill>
            </a:endParaRPr>
          </a:p>
          <a:p>
            <a:pPr marL="914400" lvl="1" indent="-323850" algn="l" rtl="0">
              <a:lnSpc>
                <a:spcPct val="115000"/>
              </a:lnSpc>
              <a:spcBef>
                <a:spcPts val="0"/>
              </a:spcBef>
              <a:spcAft>
                <a:spcPts val="0"/>
              </a:spcAft>
              <a:buClr>
                <a:schemeClr val="dk1"/>
              </a:buClr>
              <a:buSzPts val="1500"/>
              <a:buChar char="○"/>
            </a:pPr>
            <a:r>
              <a:rPr lang="en-GB" sz="1500" dirty="0">
                <a:solidFill>
                  <a:schemeClr val="dk1"/>
                </a:solidFill>
              </a:rPr>
              <a:t>MCAO: each NGS sensed by two WFS</a:t>
            </a:r>
            <a:endParaRPr sz="1500" dirty="0">
              <a:solidFill>
                <a:schemeClr val="dk1"/>
              </a:solidFill>
            </a:endParaRPr>
          </a:p>
          <a:p>
            <a:pPr marL="914400" lvl="1" indent="-323850" algn="l" rtl="0">
              <a:lnSpc>
                <a:spcPct val="115000"/>
              </a:lnSpc>
              <a:spcBef>
                <a:spcPts val="0"/>
              </a:spcBef>
              <a:spcAft>
                <a:spcPts val="0"/>
              </a:spcAft>
              <a:buClr>
                <a:schemeClr val="dk1"/>
              </a:buClr>
              <a:buSzPts val="1500"/>
              <a:buChar char="○"/>
            </a:pPr>
            <a:r>
              <a:rPr lang="en-GB" sz="1500" dirty="0">
                <a:solidFill>
                  <a:schemeClr val="dk1"/>
                </a:solidFill>
              </a:rPr>
              <a:t>REF-WFS: S.H. 8x8 sub-aps, </a:t>
            </a:r>
            <a:endParaRPr sz="1500" dirty="0">
              <a:solidFill>
                <a:schemeClr val="dk1"/>
              </a:solidFill>
            </a:endParaRPr>
          </a:p>
          <a:p>
            <a:pPr marL="914400" lvl="0" indent="0" algn="l" rtl="0">
              <a:lnSpc>
                <a:spcPct val="115000"/>
              </a:lnSpc>
              <a:spcBef>
                <a:spcPts val="0"/>
              </a:spcBef>
              <a:spcAft>
                <a:spcPts val="0"/>
              </a:spcAft>
              <a:buNone/>
            </a:pPr>
            <a:r>
              <a:rPr lang="en-GB" sz="1500" dirty="0">
                <a:solidFill>
                  <a:schemeClr val="dk1"/>
                </a:solidFill>
              </a:rPr>
              <a:t>                  ~4’’ </a:t>
            </a:r>
            <a:r>
              <a:rPr lang="en-GB" sz="1500" dirty="0" err="1">
                <a:solidFill>
                  <a:schemeClr val="dk1"/>
                </a:solidFill>
              </a:rPr>
              <a:t>FoV</a:t>
            </a:r>
            <a:r>
              <a:rPr lang="en-GB" sz="1500" dirty="0">
                <a:solidFill>
                  <a:schemeClr val="dk1"/>
                </a:solidFill>
              </a:rPr>
              <a:t>, 0.1-10 Hz, </a:t>
            </a:r>
            <a:r>
              <a:rPr lang="en-GB" sz="1500" dirty="0" err="1">
                <a:solidFill>
                  <a:schemeClr val="dk1"/>
                </a:solidFill>
              </a:rPr>
              <a:t>magR</a:t>
            </a:r>
            <a:r>
              <a:rPr lang="en-GB" sz="1500" dirty="0">
                <a:solidFill>
                  <a:schemeClr val="dk1"/>
                </a:solidFill>
              </a:rPr>
              <a:t> &lt;=23</a:t>
            </a:r>
            <a:endParaRPr sz="1500" dirty="0">
              <a:solidFill>
                <a:schemeClr val="dk1"/>
              </a:solidFill>
            </a:endParaRPr>
          </a:p>
          <a:p>
            <a:pPr marL="914400" lvl="1" indent="-323850" algn="l" rtl="0">
              <a:lnSpc>
                <a:spcPct val="115000"/>
              </a:lnSpc>
              <a:spcBef>
                <a:spcPts val="0"/>
              </a:spcBef>
              <a:spcAft>
                <a:spcPts val="0"/>
              </a:spcAft>
              <a:buClr>
                <a:schemeClr val="dk1"/>
              </a:buClr>
              <a:buSzPts val="1500"/>
              <a:buChar char="○"/>
            </a:pPr>
            <a:r>
              <a:rPr lang="en-GB" sz="1500" dirty="0">
                <a:solidFill>
                  <a:schemeClr val="dk1"/>
                </a:solidFill>
              </a:rPr>
              <a:t>LO-WFS: S.H. 2x2 sub-aps, </a:t>
            </a:r>
            <a:endParaRPr sz="1500" dirty="0">
              <a:solidFill>
                <a:schemeClr val="dk1"/>
              </a:solidFill>
            </a:endParaRPr>
          </a:p>
          <a:p>
            <a:pPr marL="914400" lvl="0" indent="0" algn="l" rtl="0">
              <a:lnSpc>
                <a:spcPct val="115000"/>
              </a:lnSpc>
              <a:spcBef>
                <a:spcPts val="0"/>
              </a:spcBef>
              <a:spcAft>
                <a:spcPts val="0"/>
              </a:spcAft>
              <a:buNone/>
            </a:pPr>
            <a:r>
              <a:rPr lang="en-GB" sz="1500" dirty="0">
                <a:solidFill>
                  <a:schemeClr val="dk1"/>
                </a:solidFill>
              </a:rPr>
              <a:t>                  ~1’’ FoV,100-1000 Hz, </a:t>
            </a:r>
            <a:r>
              <a:rPr lang="en-GB" sz="1500" dirty="0" err="1">
                <a:solidFill>
                  <a:schemeClr val="dk1"/>
                </a:solidFill>
              </a:rPr>
              <a:t>magH</a:t>
            </a:r>
            <a:r>
              <a:rPr lang="en-GB" sz="1500" dirty="0">
                <a:solidFill>
                  <a:schemeClr val="dk1"/>
                </a:solidFill>
              </a:rPr>
              <a:t> &lt;=21</a:t>
            </a:r>
            <a:endParaRPr sz="1500" dirty="0">
              <a:solidFill>
                <a:schemeClr val="dk1"/>
              </a:solidFill>
            </a:endParaRPr>
          </a:p>
          <a:p>
            <a:pPr marL="457200" lvl="0" indent="0" algn="l" rtl="0">
              <a:lnSpc>
                <a:spcPct val="115000"/>
              </a:lnSpc>
              <a:spcBef>
                <a:spcPts val="0"/>
              </a:spcBef>
              <a:spcAft>
                <a:spcPts val="0"/>
              </a:spcAft>
              <a:buNone/>
            </a:pPr>
            <a:endParaRPr sz="1500" dirty="0">
              <a:solidFill>
                <a:schemeClr val="dk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INTRODUCTION</a:t>
            </a:r>
            <a:endParaRPr sz="1600" b="1">
              <a:solidFill>
                <a:srgbClr val="92D050"/>
              </a:solidFill>
              <a:latin typeface="Alegreya Sans SC"/>
              <a:ea typeface="Alegreya Sans SC"/>
              <a:cs typeface="Alegreya Sans SC"/>
              <a:sym typeface="Alegreya Sans SC"/>
            </a:endParaRPr>
          </a:p>
        </p:txBody>
      </p:sp>
      <p:sp>
        <p:nvSpPr>
          <p:cNvPr id="92" name="Google Shape;92;p17"/>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3" name="Google Shape;93;p17"/>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Functional overview</a:t>
            </a:r>
            <a:endParaRPr sz="3000" b="1">
              <a:solidFill>
                <a:schemeClr val="accent1"/>
              </a:solidFill>
              <a:latin typeface="Alegreya Sans SC"/>
              <a:ea typeface="Alegreya Sans SC"/>
              <a:cs typeface="Alegreya Sans SC"/>
              <a:sym typeface="Alegreya Sans SC"/>
            </a:endParaRPr>
          </a:p>
        </p:txBody>
      </p:sp>
      <p:sp>
        <p:nvSpPr>
          <p:cNvPr id="94" name="Google Shape;94;p17"/>
          <p:cNvSpPr txBox="1"/>
          <p:nvPr/>
        </p:nvSpPr>
        <p:spPr>
          <a:xfrm>
            <a:off x="266175" y="932885"/>
            <a:ext cx="4059300" cy="15558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chemeClr val="dk2"/>
              </a:buClr>
              <a:buSzPts val="1700"/>
              <a:buChar char="●"/>
            </a:pPr>
            <a:r>
              <a:rPr lang="en-GB" dirty="0">
                <a:solidFill>
                  <a:schemeClr val="dk2"/>
                </a:solidFill>
              </a:rPr>
              <a:t>5 subsystems: </a:t>
            </a:r>
            <a:endParaRPr dirty="0">
              <a:solidFill>
                <a:schemeClr val="dk2"/>
              </a:solidFill>
            </a:endParaRPr>
          </a:p>
          <a:p>
            <a:pPr marL="914400" lvl="1" indent="-323850" algn="l" rtl="0">
              <a:spcBef>
                <a:spcPts val="0"/>
              </a:spcBef>
              <a:spcAft>
                <a:spcPts val="0"/>
              </a:spcAft>
              <a:buClr>
                <a:schemeClr val="dk2"/>
              </a:buClr>
              <a:buSzPts val="1500"/>
              <a:buChar char="○"/>
            </a:pPr>
            <a:r>
              <a:rPr lang="en-GB" sz="1200" dirty="0">
                <a:solidFill>
                  <a:schemeClr val="dk2"/>
                </a:solidFill>
              </a:rPr>
              <a:t>PFRO, LGS, LOR, THCS, </a:t>
            </a:r>
            <a:r>
              <a:rPr lang="en-GB" sz="1200" dirty="0" smtClean="0">
                <a:solidFill>
                  <a:schemeClr val="dk2"/>
                </a:solidFill>
              </a:rPr>
              <a:t>CU</a:t>
            </a:r>
          </a:p>
          <a:p>
            <a:pPr marL="914400" lvl="1" indent="-323850" algn="l" rtl="0">
              <a:spcBef>
                <a:spcPts val="0"/>
              </a:spcBef>
              <a:spcAft>
                <a:spcPts val="0"/>
              </a:spcAft>
              <a:buClr>
                <a:schemeClr val="dk2"/>
              </a:buClr>
              <a:buSzPts val="1500"/>
              <a:buChar char="○"/>
            </a:pPr>
            <a:r>
              <a:rPr lang="en-GB" sz="1200" dirty="0" smtClean="0">
                <a:solidFill>
                  <a:schemeClr val="dk2"/>
                </a:solidFill>
              </a:rPr>
              <a:t>5 FCS</a:t>
            </a:r>
          </a:p>
          <a:p>
            <a:pPr marL="914400" lvl="1" indent="-323850" algn="l" rtl="0">
              <a:spcBef>
                <a:spcPts val="0"/>
              </a:spcBef>
              <a:spcAft>
                <a:spcPts val="0"/>
              </a:spcAft>
              <a:buClr>
                <a:schemeClr val="dk2"/>
              </a:buClr>
              <a:buSzPts val="1500"/>
              <a:buChar char="○"/>
            </a:pPr>
            <a:r>
              <a:rPr lang="en-GB" sz="1200" dirty="0" smtClean="0">
                <a:solidFill>
                  <a:schemeClr val="dk2"/>
                </a:solidFill>
              </a:rPr>
              <a:t>1 PLC</a:t>
            </a:r>
            <a:endParaRPr sz="1200" dirty="0">
              <a:solidFill>
                <a:schemeClr val="dk2"/>
              </a:solidFill>
            </a:endParaRPr>
          </a:p>
          <a:p>
            <a:pPr marL="457200" lvl="0" indent="-336550" algn="l" rtl="0">
              <a:spcBef>
                <a:spcPts val="0"/>
              </a:spcBef>
              <a:spcAft>
                <a:spcPts val="0"/>
              </a:spcAft>
              <a:buClr>
                <a:schemeClr val="dk2"/>
              </a:buClr>
              <a:buSzPts val="1700"/>
              <a:buChar char="●"/>
            </a:pPr>
            <a:r>
              <a:rPr lang="en-GB" dirty="0">
                <a:solidFill>
                  <a:schemeClr val="dk2"/>
                </a:solidFill>
              </a:rPr>
              <a:t>99 devices</a:t>
            </a:r>
            <a:endParaRPr sz="1200" dirty="0">
              <a:solidFill>
                <a:schemeClr val="dk2"/>
              </a:solidFill>
            </a:endParaRPr>
          </a:p>
          <a:p>
            <a:pPr marL="914400" lvl="0" indent="-336550" algn="l" rtl="0">
              <a:spcBef>
                <a:spcPts val="0"/>
              </a:spcBef>
              <a:spcAft>
                <a:spcPts val="0"/>
              </a:spcAft>
              <a:buClr>
                <a:schemeClr val="dk2"/>
              </a:buClr>
              <a:buSzPts val="1700"/>
              <a:buChar char="●"/>
            </a:pPr>
            <a:r>
              <a:rPr lang="en-GB" dirty="0">
                <a:solidFill>
                  <a:schemeClr val="dk2"/>
                </a:solidFill>
              </a:rPr>
              <a:t>96 </a:t>
            </a:r>
            <a:r>
              <a:rPr lang="en-GB" dirty="0">
                <a:solidFill>
                  <a:srgbClr val="FF0000"/>
                </a:solidFill>
              </a:rPr>
              <a:t>standard</a:t>
            </a:r>
            <a:r>
              <a:rPr lang="en-GB" dirty="0">
                <a:solidFill>
                  <a:schemeClr val="dk2"/>
                </a:solidFill>
              </a:rPr>
              <a:t> (5 </a:t>
            </a:r>
            <a:r>
              <a:rPr lang="en-GB" dirty="0">
                <a:solidFill>
                  <a:srgbClr val="0000FF"/>
                </a:solidFill>
              </a:rPr>
              <a:t>tracking</a:t>
            </a:r>
            <a:r>
              <a:rPr lang="en-GB" dirty="0">
                <a:solidFill>
                  <a:schemeClr val="dk2"/>
                </a:solidFill>
              </a:rPr>
              <a:t>)</a:t>
            </a:r>
            <a:endParaRPr dirty="0">
              <a:solidFill>
                <a:schemeClr val="dk2"/>
              </a:solidFill>
            </a:endParaRPr>
          </a:p>
          <a:p>
            <a:pPr marL="914400" lvl="0" indent="-336550" algn="l" rtl="0">
              <a:spcBef>
                <a:spcPts val="0"/>
              </a:spcBef>
              <a:spcAft>
                <a:spcPts val="0"/>
              </a:spcAft>
              <a:buClr>
                <a:schemeClr val="dk2"/>
              </a:buClr>
              <a:buSzPts val="1700"/>
              <a:buChar char="●"/>
            </a:pPr>
            <a:r>
              <a:rPr lang="en-GB" dirty="0">
                <a:solidFill>
                  <a:schemeClr val="dk2"/>
                </a:solidFill>
              </a:rPr>
              <a:t>3 </a:t>
            </a:r>
            <a:r>
              <a:rPr lang="en-GB" dirty="0">
                <a:solidFill>
                  <a:srgbClr val="6AA84F"/>
                </a:solidFill>
              </a:rPr>
              <a:t>special </a:t>
            </a:r>
            <a:r>
              <a:rPr lang="en-GB" dirty="0">
                <a:solidFill>
                  <a:schemeClr val="dk2"/>
                </a:solidFill>
              </a:rPr>
              <a:t>devices (1 </a:t>
            </a:r>
            <a:r>
              <a:rPr lang="en-GB" dirty="0">
                <a:solidFill>
                  <a:srgbClr val="0000FF"/>
                </a:solidFill>
              </a:rPr>
              <a:t>tracking</a:t>
            </a:r>
            <a:r>
              <a:rPr lang="en-GB" dirty="0">
                <a:solidFill>
                  <a:schemeClr val="dk2"/>
                </a:solidFill>
              </a:rPr>
              <a:t>)</a:t>
            </a:r>
            <a:endParaRPr dirty="0">
              <a:solidFill>
                <a:schemeClr val="dk2"/>
              </a:solidFill>
            </a:endParaRPr>
          </a:p>
        </p:txBody>
      </p:sp>
      <p:graphicFrame>
        <p:nvGraphicFramePr>
          <p:cNvPr id="95" name="Google Shape;95;p17"/>
          <p:cNvGraphicFramePr/>
          <p:nvPr/>
        </p:nvGraphicFramePr>
        <p:xfrm>
          <a:off x="163850" y="2495975"/>
          <a:ext cx="4161625" cy="2437750"/>
        </p:xfrm>
        <a:graphic>
          <a:graphicData uri="http://schemas.openxmlformats.org/drawingml/2006/table">
            <a:tbl>
              <a:tblPr firstRow="1" bandRow="1" bandCol="1">
                <a:noFill/>
                <a:tableStyleId>{43426BF8-68DD-478B-85F5-2ACB158347F8}</a:tableStyleId>
              </a:tblPr>
              <a:tblGrid>
                <a:gridCol w="812825">
                  <a:extLst>
                    <a:ext uri="{9D8B030D-6E8A-4147-A177-3AD203B41FA5}">
                      <a16:colId xmlns:a16="http://schemas.microsoft.com/office/drawing/2014/main" val="20000"/>
                    </a:ext>
                  </a:extLst>
                </a:gridCol>
                <a:gridCol w="507200">
                  <a:extLst>
                    <a:ext uri="{9D8B030D-6E8A-4147-A177-3AD203B41FA5}">
                      <a16:colId xmlns:a16="http://schemas.microsoft.com/office/drawing/2014/main" val="20001"/>
                    </a:ext>
                  </a:extLst>
                </a:gridCol>
                <a:gridCol w="548800">
                  <a:extLst>
                    <a:ext uri="{9D8B030D-6E8A-4147-A177-3AD203B41FA5}">
                      <a16:colId xmlns:a16="http://schemas.microsoft.com/office/drawing/2014/main" val="20002"/>
                    </a:ext>
                  </a:extLst>
                </a:gridCol>
                <a:gridCol w="576675">
                  <a:extLst>
                    <a:ext uri="{9D8B030D-6E8A-4147-A177-3AD203B41FA5}">
                      <a16:colId xmlns:a16="http://schemas.microsoft.com/office/drawing/2014/main" val="20003"/>
                    </a:ext>
                  </a:extLst>
                </a:gridCol>
                <a:gridCol w="590550">
                  <a:extLst>
                    <a:ext uri="{9D8B030D-6E8A-4147-A177-3AD203B41FA5}">
                      <a16:colId xmlns:a16="http://schemas.microsoft.com/office/drawing/2014/main" val="20004"/>
                    </a:ext>
                  </a:extLst>
                </a:gridCol>
                <a:gridCol w="590550">
                  <a:extLst>
                    <a:ext uri="{9D8B030D-6E8A-4147-A177-3AD203B41FA5}">
                      <a16:colId xmlns:a16="http://schemas.microsoft.com/office/drawing/2014/main" val="20005"/>
                    </a:ext>
                  </a:extLst>
                </a:gridCol>
                <a:gridCol w="535025">
                  <a:extLst>
                    <a:ext uri="{9D8B030D-6E8A-4147-A177-3AD203B41FA5}">
                      <a16:colId xmlns:a16="http://schemas.microsoft.com/office/drawing/2014/main" val="20006"/>
                    </a:ext>
                  </a:extLst>
                </a:gridCol>
              </a:tblGrid>
              <a:tr h="179525">
                <a:tc>
                  <a:txBody>
                    <a:bodyPr/>
                    <a:lstStyle/>
                    <a:p>
                      <a:pPr marL="0" lvl="0" indent="0" algn="ctr" rtl="0">
                        <a:spcBef>
                          <a:spcPts val="600"/>
                        </a:spcBef>
                        <a:spcAft>
                          <a:spcPts val="0"/>
                        </a:spcAft>
                        <a:buNone/>
                      </a:pPr>
                      <a:r>
                        <a:rPr lang="en-GB" sz="700" b="1"/>
                        <a:t>Type</a:t>
                      </a:r>
                      <a:endParaRPr sz="700"/>
                    </a:p>
                  </a:txBody>
                  <a:tcPr marL="73025" marR="73025" marT="0" marB="0"/>
                </a:tc>
                <a:tc>
                  <a:txBody>
                    <a:bodyPr/>
                    <a:lstStyle/>
                    <a:p>
                      <a:pPr marL="0" lvl="0" indent="0" algn="ctr" rtl="0">
                        <a:spcBef>
                          <a:spcPts val="600"/>
                        </a:spcBef>
                        <a:spcAft>
                          <a:spcPts val="0"/>
                        </a:spcAft>
                        <a:buNone/>
                      </a:pPr>
                      <a:r>
                        <a:rPr lang="en-GB" sz="700" b="1"/>
                        <a:t>PFRO</a:t>
                      </a:r>
                      <a:endParaRPr sz="700" b="1"/>
                    </a:p>
                  </a:txBody>
                  <a:tcPr marL="73025" marR="73025" marT="0" marB="0"/>
                </a:tc>
                <a:tc>
                  <a:txBody>
                    <a:bodyPr/>
                    <a:lstStyle/>
                    <a:p>
                      <a:pPr marL="0" lvl="0" indent="0" algn="ctr" rtl="0">
                        <a:spcBef>
                          <a:spcPts val="600"/>
                        </a:spcBef>
                        <a:spcAft>
                          <a:spcPts val="0"/>
                        </a:spcAft>
                        <a:buNone/>
                      </a:pPr>
                      <a:r>
                        <a:rPr lang="en-GB" sz="700" b="1"/>
                        <a:t>LOR</a:t>
                      </a:r>
                      <a:endParaRPr sz="700" b="1"/>
                    </a:p>
                  </a:txBody>
                  <a:tcPr marL="73025" marR="73025" marT="0" marB="0"/>
                </a:tc>
                <a:tc>
                  <a:txBody>
                    <a:bodyPr/>
                    <a:lstStyle/>
                    <a:p>
                      <a:pPr marL="0" lvl="0" indent="0" algn="ctr" rtl="0">
                        <a:spcBef>
                          <a:spcPts val="600"/>
                        </a:spcBef>
                        <a:spcAft>
                          <a:spcPts val="0"/>
                        </a:spcAft>
                        <a:buNone/>
                      </a:pPr>
                      <a:r>
                        <a:rPr lang="en-GB" sz="700" b="1"/>
                        <a:t>LGS</a:t>
                      </a:r>
                      <a:endParaRPr sz="700" b="1"/>
                    </a:p>
                  </a:txBody>
                  <a:tcPr marL="73025" marR="73025" marT="0" marB="0"/>
                </a:tc>
                <a:tc>
                  <a:txBody>
                    <a:bodyPr/>
                    <a:lstStyle/>
                    <a:p>
                      <a:pPr marL="0" lvl="0" indent="0" algn="ctr" rtl="0">
                        <a:spcBef>
                          <a:spcPts val="600"/>
                        </a:spcBef>
                        <a:spcAft>
                          <a:spcPts val="0"/>
                        </a:spcAft>
                        <a:buNone/>
                      </a:pPr>
                      <a:r>
                        <a:rPr lang="en-GB" sz="700" b="1"/>
                        <a:t>THCS</a:t>
                      </a:r>
                      <a:endParaRPr sz="700" b="1"/>
                    </a:p>
                  </a:txBody>
                  <a:tcPr marL="73025" marR="73025" marT="0" marB="0"/>
                </a:tc>
                <a:tc>
                  <a:txBody>
                    <a:bodyPr/>
                    <a:lstStyle/>
                    <a:p>
                      <a:pPr marL="0" lvl="0" indent="0" algn="ctr" rtl="0">
                        <a:spcBef>
                          <a:spcPts val="600"/>
                        </a:spcBef>
                        <a:spcAft>
                          <a:spcPts val="0"/>
                        </a:spcAft>
                        <a:buNone/>
                      </a:pPr>
                      <a:r>
                        <a:rPr lang="en-GB" sz="700" b="1"/>
                        <a:t>CU</a:t>
                      </a:r>
                      <a:endParaRPr sz="700" b="1"/>
                    </a:p>
                  </a:txBody>
                  <a:tcPr marL="73025" marR="73025" marT="0" marB="0"/>
                </a:tc>
                <a:tc>
                  <a:txBody>
                    <a:bodyPr/>
                    <a:lstStyle/>
                    <a:p>
                      <a:pPr marL="0" lvl="0" indent="0" algn="ctr" rtl="0">
                        <a:spcBef>
                          <a:spcPts val="600"/>
                        </a:spcBef>
                        <a:spcAft>
                          <a:spcPts val="0"/>
                        </a:spcAft>
                        <a:buNone/>
                      </a:pPr>
                      <a:r>
                        <a:rPr lang="en-GB" sz="700" b="1"/>
                        <a:t>Total</a:t>
                      </a:r>
                      <a:endParaRPr sz="700"/>
                    </a:p>
                  </a:txBody>
                  <a:tcPr marL="73025" marR="73025" marT="0" marB="0"/>
                </a:tc>
                <a:extLst>
                  <a:ext uri="{0D108BD9-81ED-4DB2-BD59-A6C34878D82A}">
                    <a16:rowId xmlns:a16="http://schemas.microsoft.com/office/drawing/2014/main" val="10000"/>
                  </a:ext>
                </a:extLst>
              </a:tr>
              <a:tr h="179525">
                <a:tc>
                  <a:txBody>
                    <a:bodyPr/>
                    <a:lstStyle/>
                    <a:p>
                      <a:pPr marL="0" lvl="0" indent="0" algn="just" rtl="0">
                        <a:spcBef>
                          <a:spcPts val="600"/>
                        </a:spcBef>
                        <a:spcAft>
                          <a:spcPts val="0"/>
                        </a:spcAft>
                        <a:buNone/>
                      </a:pPr>
                      <a:r>
                        <a:rPr lang="en-GB" sz="700"/>
                        <a:t>Motor</a:t>
                      </a:r>
                      <a:endParaRPr sz="700"/>
                    </a:p>
                  </a:txBody>
                  <a:tcPr marL="73025" marR="73025" marT="0" marB="0"/>
                </a:tc>
                <a:tc>
                  <a:txBody>
                    <a:bodyPr/>
                    <a:lstStyle/>
                    <a:p>
                      <a:pPr marL="0" lvl="0" indent="0" algn="ctr" rtl="0">
                        <a:spcBef>
                          <a:spcPts val="600"/>
                        </a:spcBef>
                        <a:spcAft>
                          <a:spcPts val="0"/>
                        </a:spcAft>
                        <a:buNone/>
                      </a:pPr>
                      <a:r>
                        <a:rPr lang="en-GB" sz="700"/>
                        <a:t>2</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tc>
                  <a:txBody>
                    <a:bodyPr/>
                    <a:lstStyle/>
                    <a:p>
                      <a:pPr marL="0" lvl="0" indent="0" algn="ctr" rtl="0">
                        <a:spcBef>
                          <a:spcPts val="600"/>
                        </a:spcBef>
                        <a:spcAft>
                          <a:spcPts val="0"/>
                        </a:spcAft>
                        <a:buNone/>
                      </a:pPr>
                      <a:r>
                        <a:rPr lang="en-GB" sz="700"/>
                        <a:t>2</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2</a:t>
                      </a:r>
                      <a:endParaRPr sz="700"/>
                    </a:p>
                  </a:txBody>
                  <a:tcPr marL="73025" marR="73025" marT="0" marB="0"/>
                </a:tc>
                <a:tc>
                  <a:txBody>
                    <a:bodyPr/>
                    <a:lstStyle/>
                    <a:p>
                      <a:pPr marL="0" lvl="0" indent="0" algn="ctr" rtl="0">
                        <a:spcBef>
                          <a:spcPts val="600"/>
                        </a:spcBef>
                        <a:spcAft>
                          <a:spcPts val="0"/>
                        </a:spcAft>
                        <a:buNone/>
                      </a:pPr>
                      <a:r>
                        <a:rPr lang="en-GB" sz="700"/>
                        <a:t>9</a:t>
                      </a:r>
                      <a:endParaRPr sz="700"/>
                    </a:p>
                  </a:txBody>
                  <a:tcPr marL="73025" marR="73025" marT="0" marB="0"/>
                </a:tc>
                <a:extLst>
                  <a:ext uri="{0D108BD9-81ED-4DB2-BD59-A6C34878D82A}">
                    <a16:rowId xmlns:a16="http://schemas.microsoft.com/office/drawing/2014/main" val="10001"/>
                  </a:ext>
                </a:extLst>
              </a:tr>
              <a:tr h="179525">
                <a:tc>
                  <a:txBody>
                    <a:bodyPr/>
                    <a:lstStyle/>
                    <a:p>
                      <a:pPr marL="0" lvl="0" indent="0" algn="just" rtl="0">
                        <a:spcBef>
                          <a:spcPts val="600"/>
                        </a:spcBef>
                        <a:spcAft>
                          <a:spcPts val="0"/>
                        </a:spcAft>
                        <a:buNone/>
                      </a:pPr>
                      <a:r>
                        <a:rPr lang="en-GB" sz="700"/>
                        <a:t>MultiAxis</a:t>
                      </a:r>
                      <a:endParaRPr sz="700"/>
                    </a:p>
                  </a:txBody>
                  <a:tcPr marL="73025" marR="73025" marT="0" marB="0"/>
                </a:tc>
                <a:tc>
                  <a:txBody>
                    <a:bodyPr/>
                    <a:lstStyle/>
                    <a:p>
                      <a:pPr marL="0" lvl="0" indent="0" algn="ctr" rtl="0">
                        <a:spcBef>
                          <a:spcPts val="600"/>
                        </a:spcBef>
                        <a:spcAft>
                          <a:spcPts val="0"/>
                        </a:spcAft>
                        <a:buNone/>
                      </a:pPr>
                      <a:r>
                        <a:rPr lang="en-GB" sz="700"/>
                        <a:t>2</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extLst>
                  <a:ext uri="{0D108BD9-81ED-4DB2-BD59-A6C34878D82A}">
                    <a16:rowId xmlns:a16="http://schemas.microsoft.com/office/drawing/2014/main" val="10002"/>
                  </a:ext>
                </a:extLst>
              </a:tr>
              <a:tr h="179525">
                <a:tc>
                  <a:txBody>
                    <a:bodyPr/>
                    <a:lstStyle/>
                    <a:p>
                      <a:pPr marL="0" lvl="0" indent="0" algn="just" rtl="0">
                        <a:spcBef>
                          <a:spcPts val="600"/>
                        </a:spcBef>
                        <a:spcAft>
                          <a:spcPts val="0"/>
                        </a:spcAft>
                        <a:buNone/>
                      </a:pPr>
                      <a:r>
                        <a:rPr lang="en-GB" sz="700"/>
                        <a:t>Actuator</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12</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13</a:t>
                      </a:r>
                      <a:endParaRPr sz="700"/>
                    </a:p>
                  </a:txBody>
                  <a:tcPr marL="73025" marR="73025" marT="0" marB="0"/>
                </a:tc>
                <a:extLst>
                  <a:ext uri="{0D108BD9-81ED-4DB2-BD59-A6C34878D82A}">
                    <a16:rowId xmlns:a16="http://schemas.microsoft.com/office/drawing/2014/main" val="10003"/>
                  </a:ext>
                </a:extLst>
              </a:tr>
              <a:tr h="179525">
                <a:tc>
                  <a:txBody>
                    <a:bodyPr/>
                    <a:lstStyle/>
                    <a:p>
                      <a:pPr marL="0" lvl="0" indent="0" algn="just" rtl="0">
                        <a:spcBef>
                          <a:spcPts val="600"/>
                        </a:spcBef>
                        <a:spcAft>
                          <a:spcPts val="0"/>
                        </a:spcAft>
                        <a:buNone/>
                      </a:pPr>
                      <a:r>
                        <a:rPr lang="en-GB" sz="700"/>
                        <a:t>Sensor</a:t>
                      </a:r>
                      <a:endParaRPr sz="700"/>
                    </a:p>
                  </a:txBody>
                  <a:tcPr marL="73025" marR="73025" marT="0" marB="0"/>
                </a:tc>
                <a:tc>
                  <a:txBody>
                    <a:bodyPr/>
                    <a:lstStyle/>
                    <a:p>
                      <a:pPr marL="0" lvl="0" indent="0" algn="ctr" rtl="0">
                        <a:spcBef>
                          <a:spcPts val="600"/>
                        </a:spcBef>
                        <a:spcAft>
                          <a:spcPts val="0"/>
                        </a:spcAft>
                        <a:buNone/>
                      </a:pPr>
                      <a:r>
                        <a:rPr lang="en-GB" sz="700"/>
                        <a:t>6</a:t>
                      </a:r>
                      <a:endParaRPr sz="700"/>
                    </a:p>
                  </a:txBody>
                  <a:tcPr marL="73025" marR="73025" marT="0" marB="0"/>
                </a:tc>
                <a:tc>
                  <a:txBody>
                    <a:bodyPr/>
                    <a:lstStyle/>
                    <a:p>
                      <a:pPr marL="0" lvl="0" indent="0" algn="ctr" rtl="0">
                        <a:spcBef>
                          <a:spcPts val="600"/>
                        </a:spcBef>
                        <a:spcAft>
                          <a:spcPts val="0"/>
                        </a:spcAft>
                        <a:buNone/>
                      </a:pPr>
                      <a:r>
                        <a:rPr lang="en-GB" sz="700"/>
                        <a:t>11</a:t>
                      </a:r>
                      <a:endParaRPr sz="700"/>
                    </a:p>
                  </a:txBody>
                  <a:tcPr marL="73025" marR="73025" marT="0" marB="0"/>
                </a:tc>
                <a:tc>
                  <a:txBody>
                    <a:bodyPr/>
                    <a:lstStyle/>
                    <a:p>
                      <a:pPr marL="0" lvl="0" indent="0" algn="ctr" rtl="0">
                        <a:spcBef>
                          <a:spcPts val="600"/>
                        </a:spcBef>
                        <a:spcAft>
                          <a:spcPts val="0"/>
                        </a:spcAft>
                        <a:buNone/>
                      </a:pPr>
                      <a:r>
                        <a:rPr lang="en-GB" sz="700"/>
                        <a:t>5</a:t>
                      </a:r>
                      <a:endParaRPr sz="700"/>
                    </a:p>
                  </a:txBody>
                  <a:tcPr marL="73025" marR="73025" marT="0" marB="0"/>
                </a:tc>
                <a:tc>
                  <a:txBody>
                    <a:bodyPr/>
                    <a:lstStyle/>
                    <a:p>
                      <a:pPr marL="0" lvl="0" indent="0" algn="ctr" rtl="0">
                        <a:spcBef>
                          <a:spcPts val="600"/>
                        </a:spcBef>
                        <a:spcAft>
                          <a:spcPts val="0"/>
                        </a:spcAft>
                        <a:buNone/>
                      </a:pPr>
                      <a:r>
                        <a:rPr lang="en-GB" sz="700"/>
                        <a:t>8</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tc>
                  <a:txBody>
                    <a:bodyPr/>
                    <a:lstStyle/>
                    <a:p>
                      <a:pPr marL="0" lvl="0" indent="0" algn="ctr" rtl="0">
                        <a:spcBef>
                          <a:spcPts val="600"/>
                        </a:spcBef>
                        <a:spcAft>
                          <a:spcPts val="0"/>
                        </a:spcAft>
                        <a:buNone/>
                      </a:pPr>
                      <a:r>
                        <a:rPr lang="en-GB" sz="700"/>
                        <a:t>33</a:t>
                      </a:r>
                      <a:endParaRPr sz="700"/>
                    </a:p>
                  </a:txBody>
                  <a:tcPr marL="73025" marR="73025" marT="0" marB="0"/>
                </a:tc>
                <a:extLst>
                  <a:ext uri="{0D108BD9-81ED-4DB2-BD59-A6C34878D82A}">
                    <a16:rowId xmlns:a16="http://schemas.microsoft.com/office/drawing/2014/main" val="10004"/>
                  </a:ext>
                </a:extLst>
              </a:tr>
              <a:tr h="179525">
                <a:tc>
                  <a:txBody>
                    <a:bodyPr/>
                    <a:lstStyle/>
                    <a:p>
                      <a:pPr marL="0" lvl="0" indent="0" algn="just" rtl="0">
                        <a:spcBef>
                          <a:spcPts val="600"/>
                        </a:spcBef>
                        <a:spcAft>
                          <a:spcPts val="0"/>
                        </a:spcAft>
                        <a:buNone/>
                      </a:pPr>
                      <a:r>
                        <a:rPr lang="en-GB" sz="700"/>
                        <a:t>Ccc</a:t>
                      </a:r>
                      <a:endParaRPr sz="700"/>
                    </a:p>
                  </a:txBody>
                  <a:tcPr marL="73025" marR="73025" marT="0" marB="0"/>
                </a:tc>
                <a:tc>
                  <a:txBody>
                    <a:bodyPr/>
                    <a:lstStyle/>
                    <a:p>
                      <a:pPr marL="0" lvl="0" indent="0" algn="ctr" rtl="0">
                        <a:spcBef>
                          <a:spcPts val="600"/>
                        </a:spcBef>
                        <a:spcAft>
                          <a:spcPts val="0"/>
                        </a:spcAft>
                        <a:buNone/>
                      </a:pPr>
                      <a:r>
                        <a:rPr lang="en-GB" sz="700"/>
                        <a:t>4</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7</a:t>
                      </a:r>
                      <a:endParaRPr sz="700"/>
                    </a:p>
                  </a:txBody>
                  <a:tcPr marL="73025" marR="73025" marT="0" marB="0"/>
                </a:tc>
                <a:extLst>
                  <a:ext uri="{0D108BD9-81ED-4DB2-BD59-A6C34878D82A}">
                    <a16:rowId xmlns:a16="http://schemas.microsoft.com/office/drawing/2014/main" val="10005"/>
                  </a:ext>
                </a:extLst>
              </a:tr>
              <a:tr h="179525">
                <a:tc>
                  <a:txBody>
                    <a:bodyPr/>
                    <a:lstStyle/>
                    <a:p>
                      <a:pPr marL="0" lvl="0" indent="0" algn="just" rtl="0">
                        <a:spcBef>
                          <a:spcPts val="600"/>
                        </a:spcBef>
                        <a:spcAft>
                          <a:spcPts val="0"/>
                        </a:spcAft>
                        <a:buNone/>
                      </a:pPr>
                      <a:r>
                        <a:rPr lang="en-GB" sz="700"/>
                        <a:t>Piezo</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tc>
                  <a:txBody>
                    <a:bodyPr/>
                    <a:lstStyle/>
                    <a:p>
                      <a:pPr marL="0" lvl="0" indent="0" algn="ctr" rtl="0">
                        <a:spcBef>
                          <a:spcPts val="600"/>
                        </a:spcBef>
                        <a:spcAft>
                          <a:spcPts val="0"/>
                        </a:spcAft>
                        <a:buNone/>
                      </a:pPr>
                      <a:r>
                        <a:rPr lang="en-GB" sz="700"/>
                        <a:t>6</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9</a:t>
                      </a:r>
                      <a:endParaRPr sz="700"/>
                    </a:p>
                  </a:txBody>
                  <a:tcPr marL="73025" marR="73025" marT="0" marB="0"/>
                </a:tc>
                <a:extLst>
                  <a:ext uri="{0D108BD9-81ED-4DB2-BD59-A6C34878D82A}">
                    <a16:rowId xmlns:a16="http://schemas.microsoft.com/office/drawing/2014/main" val="10006"/>
                  </a:ext>
                </a:extLst>
              </a:tr>
              <a:tr h="179525">
                <a:tc>
                  <a:txBody>
                    <a:bodyPr/>
                    <a:lstStyle/>
                    <a:p>
                      <a:pPr marL="0" lvl="0" indent="0" algn="just" rtl="0">
                        <a:spcBef>
                          <a:spcPts val="600"/>
                        </a:spcBef>
                        <a:spcAft>
                          <a:spcPts val="0"/>
                        </a:spcAft>
                        <a:buNone/>
                      </a:pPr>
                      <a:r>
                        <a:rPr lang="en-GB" sz="700"/>
                        <a:t>Adc</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extLst>
                  <a:ext uri="{0D108BD9-81ED-4DB2-BD59-A6C34878D82A}">
                    <a16:rowId xmlns:a16="http://schemas.microsoft.com/office/drawing/2014/main" val="10007"/>
                  </a:ext>
                </a:extLst>
              </a:tr>
              <a:tr h="179525">
                <a:tc>
                  <a:txBody>
                    <a:bodyPr/>
                    <a:lstStyle/>
                    <a:p>
                      <a:pPr marL="0" lvl="0" indent="0" algn="just" rtl="0">
                        <a:spcBef>
                          <a:spcPts val="600"/>
                        </a:spcBef>
                        <a:spcAft>
                          <a:spcPts val="0"/>
                        </a:spcAft>
                        <a:buNone/>
                      </a:pPr>
                      <a:r>
                        <a:rPr lang="en-GB" sz="700"/>
                        <a:t>Drot</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extLst>
                  <a:ext uri="{0D108BD9-81ED-4DB2-BD59-A6C34878D82A}">
                    <a16:rowId xmlns:a16="http://schemas.microsoft.com/office/drawing/2014/main" val="10008"/>
                  </a:ext>
                </a:extLst>
              </a:tr>
              <a:tr h="179525">
                <a:tc>
                  <a:txBody>
                    <a:bodyPr/>
                    <a:lstStyle/>
                    <a:p>
                      <a:pPr marL="0" lvl="0" indent="0" algn="just" rtl="0">
                        <a:spcBef>
                          <a:spcPts val="600"/>
                        </a:spcBef>
                        <a:spcAft>
                          <a:spcPts val="0"/>
                        </a:spcAft>
                        <a:buNone/>
                      </a:pPr>
                      <a:r>
                        <a:rPr lang="en-GB" sz="700"/>
                        <a:t>Lamp</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2</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9</a:t>
                      </a:r>
                      <a:endParaRPr sz="700"/>
                    </a:p>
                  </a:txBody>
                  <a:tcPr marL="73025" marR="73025" marT="0" marB="0"/>
                </a:tc>
                <a:tc>
                  <a:txBody>
                    <a:bodyPr/>
                    <a:lstStyle/>
                    <a:p>
                      <a:pPr marL="0" lvl="0" indent="0" algn="ctr" rtl="0">
                        <a:spcBef>
                          <a:spcPts val="600"/>
                        </a:spcBef>
                        <a:spcAft>
                          <a:spcPts val="0"/>
                        </a:spcAft>
                        <a:buNone/>
                      </a:pPr>
                      <a:r>
                        <a:rPr lang="en-GB" sz="700"/>
                        <a:t>11</a:t>
                      </a:r>
                      <a:endParaRPr sz="700"/>
                    </a:p>
                  </a:txBody>
                  <a:tcPr marL="73025" marR="73025" marT="0" marB="0"/>
                </a:tc>
                <a:extLst>
                  <a:ext uri="{0D108BD9-81ED-4DB2-BD59-A6C34878D82A}">
                    <a16:rowId xmlns:a16="http://schemas.microsoft.com/office/drawing/2014/main" val="10009"/>
                  </a:ext>
                </a:extLst>
              </a:tr>
              <a:tr h="179525">
                <a:tc>
                  <a:txBody>
                    <a:bodyPr/>
                    <a:lstStyle/>
                    <a:p>
                      <a:pPr marL="0" lvl="0" indent="0" algn="just" rtl="0">
                        <a:spcBef>
                          <a:spcPts val="600"/>
                        </a:spcBef>
                        <a:spcAft>
                          <a:spcPts val="0"/>
                        </a:spcAft>
                        <a:buNone/>
                      </a:pPr>
                      <a:r>
                        <a:rPr lang="en-GB" sz="700"/>
                        <a:t>IoDev</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6</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6</a:t>
                      </a:r>
                      <a:endParaRPr sz="700"/>
                    </a:p>
                  </a:txBody>
                  <a:tcPr marL="73025" marR="73025" marT="0" marB="0"/>
                </a:tc>
                <a:extLst>
                  <a:ext uri="{0D108BD9-81ED-4DB2-BD59-A6C34878D82A}">
                    <a16:rowId xmlns:a16="http://schemas.microsoft.com/office/drawing/2014/main" val="10010"/>
                  </a:ext>
                </a:extLst>
              </a:tr>
              <a:tr h="179525">
                <a:tc>
                  <a:txBody>
                    <a:bodyPr/>
                    <a:lstStyle/>
                    <a:p>
                      <a:pPr marL="0" lvl="0" indent="0" algn="just" rtl="0">
                        <a:spcBef>
                          <a:spcPts val="600"/>
                        </a:spcBef>
                        <a:spcAft>
                          <a:spcPts val="0"/>
                        </a:spcAft>
                        <a:buNone/>
                      </a:pPr>
                      <a:r>
                        <a:rPr lang="en-GB" sz="700"/>
                        <a:t>Special</a:t>
                      </a:r>
                      <a:endParaRPr sz="700"/>
                    </a:p>
                  </a:txBody>
                  <a:tcPr marL="73025" marR="73025" marT="0" marB="0"/>
                </a:tc>
                <a:tc>
                  <a:txBody>
                    <a:bodyPr/>
                    <a:lstStyle/>
                    <a:p>
                      <a:pPr marL="0" lvl="0" indent="0" algn="ctr" rtl="0">
                        <a:spcBef>
                          <a:spcPts val="600"/>
                        </a:spcBef>
                        <a:spcAft>
                          <a:spcPts val="0"/>
                        </a:spcAft>
                        <a:buNone/>
                      </a:pPr>
                      <a:r>
                        <a:rPr lang="en-GB" sz="700"/>
                        <a:t>3(*)</a:t>
                      </a:r>
                      <a:endParaRPr sz="700"/>
                    </a:p>
                  </a:txBody>
                  <a:tcPr marL="73025" marR="73025" marT="0" marB="0"/>
                </a:tc>
                <a:tc>
                  <a:txBody>
                    <a:bodyPr/>
                    <a:lstStyle/>
                    <a:p>
                      <a:pPr marL="0" lvl="0" indent="0" algn="ctr" rtl="0">
                        <a:spcBef>
                          <a:spcPts val="600"/>
                        </a:spcBef>
                        <a:spcAft>
                          <a:spcPts val="0"/>
                        </a:spcAft>
                        <a:buNone/>
                      </a:pPr>
                      <a:r>
                        <a:rPr lang="en-GB" sz="700"/>
                        <a:t>1</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0</a:t>
                      </a:r>
                      <a:endParaRPr sz="700"/>
                    </a:p>
                  </a:txBody>
                  <a:tcPr marL="73025" marR="73025" marT="0" marB="0"/>
                </a:tc>
                <a:tc>
                  <a:txBody>
                    <a:bodyPr/>
                    <a:lstStyle/>
                    <a:p>
                      <a:pPr marL="0" lvl="0" indent="0" algn="ctr" rtl="0">
                        <a:spcBef>
                          <a:spcPts val="600"/>
                        </a:spcBef>
                        <a:spcAft>
                          <a:spcPts val="0"/>
                        </a:spcAft>
                        <a:buNone/>
                      </a:pPr>
                      <a:r>
                        <a:rPr lang="en-GB" sz="700"/>
                        <a:t>4</a:t>
                      </a:r>
                      <a:endParaRPr sz="700"/>
                    </a:p>
                  </a:txBody>
                  <a:tcPr marL="73025" marR="73025" marT="0" marB="0"/>
                </a:tc>
                <a:extLst>
                  <a:ext uri="{0D108BD9-81ED-4DB2-BD59-A6C34878D82A}">
                    <a16:rowId xmlns:a16="http://schemas.microsoft.com/office/drawing/2014/main" val="10011"/>
                  </a:ext>
                </a:extLst>
              </a:tr>
              <a:tr h="283450">
                <a:tc>
                  <a:txBody>
                    <a:bodyPr/>
                    <a:lstStyle/>
                    <a:p>
                      <a:pPr marL="0" lvl="0" indent="0" algn="just" rtl="0">
                        <a:spcBef>
                          <a:spcPts val="600"/>
                        </a:spcBef>
                        <a:spcAft>
                          <a:spcPts val="0"/>
                        </a:spcAft>
                        <a:buNone/>
                      </a:pPr>
                      <a:r>
                        <a:rPr lang="en-GB" sz="700" b="1"/>
                        <a:t>Total</a:t>
                      </a:r>
                      <a:endParaRPr sz="700" b="1"/>
                    </a:p>
                  </a:txBody>
                  <a:tcPr marL="73025" marR="73025" marT="0" marB="0"/>
                </a:tc>
                <a:tc>
                  <a:txBody>
                    <a:bodyPr/>
                    <a:lstStyle/>
                    <a:p>
                      <a:pPr marL="0" lvl="0" indent="0" algn="ctr" rtl="0">
                        <a:spcBef>
                          <a:spcPts val="600"/>
                        </a:spcBef>
                        <a:spcAft>
                          <a:spcPts val="0"/>
                        </a:spcAft>
                        <a:buNone/>
                      </a:pPr>
                      <a:r>
                        <a:rPr lang="en-GB" sz="700"/>
                        <a:t>18</a:t>
                      </a:r>
                      <a:endParaRPr sz="700"/>
                    </a:p>
                  </a:txBody>
                  <a:tcPr marL="73025" marR="73025" marT="0" marB="0"/>
                </a:tc>
                <a:tc>
                  <a:txBody>
                    <a:bodyPr/>
                    <a:lstStyle/>
                    <a:p>
                      <a:pPr marL="0" lvl="0" indent="0" algn="ctr" rtl="0">
                        <a:spcBef>
                          <a:spcPts val="600"/>
                        </a:spcBef>
                        <a:spcAft>
                          <a:spcPts val="0"/>
                        </a:spcAft>
                        <a:buNone/>
                      </a:pPr>
                      <a:r>
                        <a:rPr lang="en-GB" sz="700"/>
                        <a:t>33</a:t>
                      </a:r>
                      <a:endParaRPr sz="700"/>
                    </a:p>
                  </a:txBody>
                  <a:tcPr marL="73025" marR="73025" marT="0" marB="0"/>
                </a:tc>
                <a:tc>
                  <a:txBody>
                    <a:bodyPr/>
                    <a:lstStyle/>
                    <a:p>
                      <a:pPr marL="0" lvl="0" indent="0" algn="ctr" rtl="0">
                        <a:spcBef>
                          <a:spcPts val="600"/>
                        </a:spcBef>
                        <a:spcAft>
                          <a:spcPts val="0"/>
                        </a:spcAft>
                        <a:buNone/>
                      </a:pPr>
                      <a:r>
                        <a:rPr lang="en-GB" sz="700"/>
                        <a:t>18</a:t>
                      </a:r>
                      <a:endParaRPr sz="700"/>
                    </a:p>
                  </a:txBody>
                  <a:tcPr marL="73025" marR="73025" marT="0" marB="0"/>
                </a:tc>
                <a:tc>
                  <a:txBody>
                    <a:bodyPr/>
                    <a:lstStyle/>
                    <a:p>
                      <a:pPr marL="0" lvl="0" indent="0" algn="ctr" rtl="0">
                        <a:spcBef>
                          <a:spcPts val="600"/>
                        </a:spcBef>
                        <a:spcAft>
                          <a:spcPts val="0"/>
                        </a:spcAft>
                        <a:buNone/>
                      </a:pPr>
                      <a:r>
                        <a:rPr lang="en-GB" sz="700"/>
                        <a:t>15</a:t>
                      </a:r>
                      <a:endParaRPr sz="700"/>
                    </a:p>
                  </a:txBody>
                  <a:tcPr marL="73025" marR="73025" marT="0" marB="0"/>
                </a:tc>
                <a:tc>
                  <a:txBody>
                    <a:bodyPr/>
                    <a:lstStyle/>
                    <a:p>
                      <a:pPr marL="0" lvl="0" indent="0" algn="ctr" rtl="0">
                        <a:spcBef>
                          <a:spcPts val="600"/>
                        </a:spcBef>
                        <a:spcAft>
                          <a:spcPts val="0"/>
                        </a:spcAft>
                        <a:buNone/>
                      </a:pPr>
                      <a:r>
                        <a:rPr lang="en-GB" sz="700"/>
                        <a:t>15</a:t>
                      </a:r>
                      <a:endParaRPr sz="700"/>
                    </a:p>
                  </a:txBody>
                  <a:tcPr marL="73025" marR="73025" marT="0" marB="0"/>
                </a:tc>
                <a:tc>
                  <a:txBody>
                    <a:bodyPr/>
                    <a:lstStyle/>
                    <a:p>
                      <a:pPr marL="0" lvl="0" indent="0" algn="ctr" rtl="0">
                        <a:spcBef>
                          <a:spcPts val="600"/>
                        </a:spcBef>
                        <a:spcAft>
                          <a:spcPts val="0"/>
                        </a:spcAft>
                        <a:buNone/>
                      </a:pPr>
                      <a:r>
                        <a:rPr lang="en-GB" sz="700" b="1"/>
                        <a:t>99</a:t>
                      </a:r>
                      <a:endParaRPr sz="700" b="1"/>
                    </a:p>
                  </a:txBody>
                  <a:tcPr marL="73025" marR="73025" marT="0" marB="0"/>
                </a:tc>
                <a:extLst>
                  <a:ext uri="{0D108BD9-81ED-4DB2-BD59-A6C34878D82A}">
                    <a16:rowId xmlns:a16="http://schemas.microsoft.com/office/drawing/2014/main" val="10012"/>
                  </a:ext>
                </a:extLst>
              </a:tr>
            </a:tbl>
          </a:graphicData>
        </a:graphic>
      </p:graphicFrame>
      <p:pic>
        <p:nvPicPr>
          <p:cNvPr id="96" name="Google Shape;96;p17"/>
          <p:cNvPicPr preferRelativeResize="0"/>
          <p:nvPr/>
        </p:nvPicPr>
        <p:blipFill>
          <a:blip r:embed="rId3">
            <a:alphaModFix/>
          </a:blip>
          <a:stretch>
            <a:fillRect/>
          </a:stretch>
        </p:blipFill>
        <p:spPr>
          <a:xfrm>
            <a:off x="4535849" y="93000"/>
            <a:ext cx="4502298" cy="4858127"/>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02" name="Google Shape;102;p18"/>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 name="Google Shape;104;p18"/>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105" name="Google Shape;105;p18"/>
          <p:cNvSpPr txBox="1"/>
          <p:nvPr/>
        </p:nvSpPr>
        <p:spPr>
          <a:xfrm>
            <a:off x="273100" y="849450"/>
            <a:ext cx="7803795" cy="3424167"/>
          </a:xfrm>
          <a:prstGeom prst="rect">
            <a:avLst/>
          </a:prstGeom>
          <a:noFill/>
          <a:ln>
            <a:noFill/>
          </a:ln>
        </p:spPr>
        <p:txBody>
          <a:bodyPr spcFirstLastPara="1" wrap="square" lIns="91425" tIns="91425" rIns="91425" bIns="91425" anchor="t" anchorCtr="0">
            <a:noAutofit/>
          </a:bodyPr>
          <a:lstStyle/>
          <a:p>
            <a:pPr marL="152400" lvl="0">
              <a:lnSpc>
                <a:spcPct val="115000"/>
              </a:lnSpc>
              <a:buClr>
                <a:schemeClr val="dk1"/>
              </a:buClr>
              <a:buSzPts val="1200"/>
            </a:pPr>
            <a:r>
              <a:rPr lang="en-US" sz="1800" dirty="0" smtClean="0">
                <a:solidFill>
                  <a:schemeClr val="dk1"/>
                </a:solidFill>
              </a:rPr>
              <a:t>Main design decisions:</a:t>
            </a:r>
          </a:p>
          <a:p>
            <a:pPr marL="495300" lvl="0" indent="-342900">
              <a:lnSpc>
                <a:spcPct val="115000"/>
              </a:lnSpc>
              <a:buClr>
                <a:schemeClr val="dk1"/>
              </a:buClr>
              <a:buSzPts val="1200"/>
              <a:buFont typeface="Arial" panose="020B0604020202020204" pitchFamily="34" charset="0"/>
              <a:buChar char="•"/>
            </a:pPr>
            <a:r>
              <a:rPr lang="en-US" sz="1800" dirty="0">
                <a:solidFill>
                  <a:schemeClr val="dk1"/>
                </a:solidFill>
              </a:rPr>
              <a:t>t</a:t>
            </a:r>
            <a:r>
              <a:rPr lang="en-US" sz="1800" dirty="0" smtClean="0">
                <a:solidFill>
                  <a:schemeClr val="dk1"/>
                </a:solidFill>
              </a:rPr>
              <a:t>he </a:t>
            </a:r>
            <a:r>
              <a:rPr lang="en-US" sz="1800" dirty="0">
                <a:solidFill>
                  <a:schemeClr val="dk1"/>
                </a:solidFill>
              </a:rPr>
              <a:t>architecture is modular </a:t>
            </a:r>
          </a:p>
          <a:p>
            <a:pPr marL="495300" lvl="0" indent="-342900">
              <a:lnSpc>
                <a:spcPct val="115000"/>
              </a:lnSpc>
              <a:buClr>
                <a:schemeClr val="dk1"/>
              </a:buClr>
              <a:buSzPts val="1200"/>
              <a:buFont typeface="Arial" panose="020B0604020202020204" pitchFamily="34" charset="0"/>
              <a:buChar char="•"/>
            </a:pPr>
            <a:r>
              <a:rPr lang="en-US" sz="1800" dirty="0">
                <a:solidFill>
                  <a:schemeClr val="dk1"/>
                </a:solidFill>
              </a:rPr>
              <a:t>MCAO and SCAO modules </a:t>
            </a:r>
            <a:r>
              <a:rPr lang="en-US" sz="1800" dirty="0" smtClean="0">
                <a:solidFill>
                  <a:schemeClr val="dk1"/>
                </a:solidFill>
              </a:rPr>
              <a:t>are well </a:t>
            </a:r>
            <a:r>
              <a:rPr lang="en-US" sz="1800" dirty="0">
                <a:solidFill>
                  <a:schemeClr val="dk1"/>
                </a:solidFill>
              </a:rPr>
              <a:t>separated </a:t>
            </a:r>
            <a:r>
              <a:rPr lang="en-US" sz="1800" dirty="0"/>
              <a:t>so they can be developed almost independently </a:t>
            </a:r>
            <a:endParaRPr lang="en-US" sz="1800" dirty="0" smtClean="0"/>
          </a:p>
          <a:p>
            <a:pPr marL="495300" lvl="0" indent="-342900">
              <a:lnSpc>
                <a:spcPct val="115000"/>
              </a:lnSpc>
              <a:buClr>
                <a:schemeClr val="dk1"/>
              </a:buClr>
              <a:buSzPts val="1200"/>
              <a:buFont typeface="Arial" panose="020B0604020202020204" pitchFamily="34" charset="0"/>
              <a:buChar char="•"/>
            </a:pPr>
            <a:endParaRPr lang="en-US" sz="1800" dirty="0"/>
          </a:p>
          <a:p>
            <a:pPr marL="0" lvl="0" indent="0">
              <a:lnSpc>
                <a:spcPct val="115000"/>
              </a:lnSpc>
              <a:buClr>
                <a:schemeClr val="dk1"/>
              </a:buClr>
              <a:buSzPts val="1200"/>
              <a:buNone/>
            </a:pPr>
            <a:r>
              <a:rPr lang="en-US" sz="1800" dirty="0">
                <a:solidFill>
                  <a:schemeClr val="dk1"/>
                </a:solidFill>
              </a:rPr>
              <a:t>The system is complex, including several subsystems and </a:t>
            </a:r>
            <a:r>
              <a:rPr lang="en-US" sz="1800" dirty="0" smtClean="0">
                <a:solidFill>
                  <a:schemeClr val="dk1"/>
                </a:solidFill>
              </a:rPr>
              <a:t>components</a:t>
            </a:r>
            <a:endParaRPr lang="en-US" sz="1800" dirty="0">
              <a:solidFill>
                <a:schemeClr val="dk1"/>
              </a:solidFill>
            </a:endParaRPr>
          </a:p>
          <a:p>
            <a:pPr marL="285750" lvl="0" indent="-285750">
              <a:lnSpc>
                <a:spcPct val="115000"/>
              </a:lnSpc>
              <a:buClr>
                <a:schemeClr val="dk1"/>
              </a:buClr>
              <a:buSzPts val="1200"/>
              <a:buFont typeface="Wingdings" panose="05000000000000000000" pitchFamily="2" charset="2"/>
              <a:buChar char="è"/>
            </a:pPr>
            <a:r>
              <a:rPr lang="en-US" sz="1800" dirty="0" smtClean="0">
                <a:solidFill>
                  <a:schemeClr val="dk1"/>
                </a:solidFill>
              </a:rPr>
              <a:t>we </a:t>
            </a:r>
            <a:r>
              <a:rPr lang="en-US" sz="1800" dirty="0">
                <a:solidFill>
                  <a:schemeClr val="dk1"/>
                </a:solidFill>
              </a:rPr>
              <a:t>present the architecture </a:t>
            </a:r>
            <a:r>
              <a:rPr lang="en-US" sz="1800" dirty="0" smtClean="0">
                <a:solidFill>
                  <a:schemeClr val="dk1"/>
                </a:solidFill>
              </a:rPr>
              <a:t>from </a:t>
            </a:r>
            <a:r>
              <a:rPr lang="en-US" sz="1800" dirty="0">
                <a:solidFill>
                  <a:schemeClr val="dk1"/>
                </a:solidFill>
              </a:rPr>
              <a:t>different </a:t>
            </a:r>
            <a:r>
              <a:rPr lang="en-US" sz="1800" dirty="0" smtClean="0">
                <a:solidFill>
                  <a:schemeClr val="dk1"/>
                </a:solidFill>
              </a:rPr>
              <a:t>perspectives:</a:t>
            </a:r>
          </a:p>
          <a:p>
            <a:pPr marL="285750" lvl="3" indent="-285750">
              <a:lnSpc>
                <a:spcPct val="115000"/>
              </a:lnSpc>
              <a:buClr>
                <a:schemeClr val="dk1"/>
              </a:buClr>
              <a:buSzPts val="1200"/>
              <a:buFont typeface="Arial" panose="020B0604020202020204" pitchFamily="34" charset="0"/>
              <a:buChar char="•"/>
            </a:pPr>
            <a:r>
              <a:rPr lang="en-US" sz="1800" dirty="0" smtClean="0">
                <a:solidFill>
                  <a:schemeClr val="dk1"/>
                </a:solidFill>
              </a:rPr>
              <a:t>control</a:t>
            </a:r>
          </a:p>
          <a:p>
            <a:pPr marL="285750" lvl="3" indent="-285750">
              <a:lnSpc>
                <a:spcPct val="115000"/>
              </a:lnSpc>
              <a:buClr>
                <a:schemeClr val="dk1"/>
              </a:buClr>
              <a:buSzPts val="1200"/>
              <a:buFont typeface="Arial" panose="020B0604020202020204" pitchFamily="34" charset="0"/>
              <a:buChar char="•"/>
            </a:pPr>
            <a:r>
              <a:rPr lang="en-US" sz="1800" dirty="0" smtClean="0">
                <a:solidFill>
                  <a:schemeClr val="dk1"/>
                </a:solidFill>
              </a:rPr>
              <a:t>data acquisition</a:t>
            </a:r>
          </a:p>
          <a:p>
            <a:pPr marL="285750" lvl="3" indent="-285750">
              <a:lnSpc>
                <a:spcPct val="115000"/>
              </a:lnSpc>
              <a:buClr>
                <a:schemeClr val="dk1"/>
              </a:buClr>
              <a:buSzPts val="1200"/>
              <a:buFont typeface="Arial" panose="020B0604020202020204" pitchFamily="34" charset="0"/>
              <a:buChar char="•"/>
            </a:pPr>
            <a:r>
              <a:rPr lang="en-US" sz="1800" dirty="0" smtClean="0">
                <a:solidFill>
                  <a:schemeClr val="dk1"/>
                </a:solidFill>
              </a:rPr>
              <a:t>supervision</a:t>
            </a:r>
            <a:endParaRPr lang="en-US" sz="1800" dirty="0">
              <a:solidFill>
                <a:schemeClr val="dk1"/>
              </a:solidFill>
            </a:endParaRPr>
          </a:p>
          <a:p>
            <a:pPr marL="495300" lvl="0" indent="-342900">
              <a:lnSpc>
                <a:spcPct val="115000"/>
              </a:lnSpc>
              <a:buClr>
                <a:schemeClr val="dk1"/>
              </a:buClr>
              <a:buSzPts val="1200"/>
              <a:buFont typeface="Arial" panose="020B0604020202020204" pitchFamily="34" charset="0"/>
              <a:buChar char="•"/>
            </a:pPr>
            <a:endParaRPr lang="en-US" sz="1800" dirty="0" smtClean="0"/>
          </a:p>
          <a:p>
            <a:pPr marL="438150" lvl="0" indent="-285750">
              <a:lnSpc>
                <a:spcPct val="115000"/>
              </a:lnSpc>
              <a:buClr>
                <a:schemeClr val="dk1"/>
              </a:buClr>
              <a:buSzPts val="1200"/>
              <a:buFont typeface="Arial" panose="020B0604020202020204" pitchFamily="34" charset="0"/>
              <a:buChar char="•"/>
            </a:pPr>
            <a:endParaRPr lang="en-US" sz="1800" dirty="0" smtClean="0">
              <a:solidFill>
                <a:schemeClr val="dk1"/>
              </a:solidFill>
            </a:endParaRPr>
          </a:p>
          <a:p>
            <a:pPr marL="457200" lvl="0" indent="-457200" algn="l" rtl="0">
              <a:lnSpc>
                <a:spcPct val="115000"/>
              </a:lnSpc>
              <a:spcBef>
                <a:spcPts val="0"/>
              </a:spcBef>
              <a:spcAft>
                <a:spcPts val="0"/>
              </a:spcAft>
              <a:buFont typeface="Arial" panose="020B0604020202020204" pitchFamily="34" charset="0"/>
              <a:buChar char="•"/>
            </a:pPr>
            <a:endParaRPr sz="2800" dirty="0">
              <a:solidFill>
                <a:schemeClr val="dk2"/>
              </a:solidFill>
            </a:endParaRPr>
          </a:p>
          <a:p>
            <a:pPr marL="457200" lvl="0" indent="-457200" algn="l" rtl="0">
              <a:lnSpc>
                <a:spcPct val="115000"/>
              </a:lnSpc>
              <a:spcBef>
                <a:spcPts val="0"/>
              </a:spcBef>
              <a:spcAft>
                <a:spcPts val="0"/>
              </a:spcAft>
              <a:buFont typeface="Arial" panose="020B0604020202020204" pitchFamily="34" charset="0"/>
              <a:buChar char="•"/>
            </a:pPr>
            <a:endParaRPr sz="2800" dirty="0">
              <a:solidFill>
                <a:schemeClr val="dk2"/>
              </a:solidFill>
            </a:endParaRPr>
          </a:p>
        </p:txBody>
      </p:sp>
      <p:pic>
        <p:nvPicPr>
          <p:cNvPr id="106" name="Google Shape;106;p18"/>
          <p:cNvPicPr preferRelativeResize="0"/>
          <p:nvPr/>
        </p:nvPicPr>
        <p:blipFill>
          <a:blip r:embed="rId3">
            <a:alphaModFix/>
          </a:blip>
          <a:stretch>
            <a:fillRect/>
          </a:stretch>
        </p:blipFill>
        <p:spPr>
          <a:xfrm>
            <a:off x="8197797" y="52025"/>
            <a:ext cx="887528" cy="4788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02" name="Google Shape;102;p18"/>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8"/>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Control Perspective</a:t>
            </a:r>
            <a:endParaRPr sz="3000" b="1">
              <a:solidFill>
                <a:schemeClr val="accent1"/>
              </a:solidFill>
              <a:latin typeface="Alegreya Sans SC"/>
              <a:ea typeface="Alegreya Sans SC"/>
              <a:cs typeface="Alegreya Sans SC"/>
              <a:sym typeface="Alegreya Sans SC"/>
            </a:endParaRPr>
          </a:p>
        </p:txBody>
      </p:sp>
      <p:sp>
        <p:nvSpPr>
          <p:cNvPr id="104" name="Google Shape;104;p18"/>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105" name="Google Shape;105;p18"/>
          <p:cNvSpPr txBox="1"/>
          <p:nvPr/>
        </p:nvSpPr>
        <p:spPr>
          <a:xfrm>
            <a:off x="161400" y="942749"/>
            <a:ext cx="4101000" cy="3504123"/>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AutoNum type="arabicParenR"/>
            </a:pPr>
            <a:r>
              <a:rPr lang="en-GB" sz="1300" dirty="0" smtClean="0">
                <a:solidFill>
                  <a:schemeClr val="dk1"/>
                </a:solidFill>
              </a:rPr>
              <a:t>The </a:t>
            </a:r>
            <a:r>
              <a:rPr lang="en-GB" sz="1300" dirty="0">
                <a:solidFill>
                  <a:schemeClr val="dk1"/>
                </a:solidFill>
              </a:rPr>
              <a:t>Sequencer orchestrates the commands to each component</a:t>
            </a:r>
            <a:endParaRPr sz="1300" dirty="0">
              <a:solidFill>
                <a:schemeClr val="dk1"/>
              </a:solidFill>
            </a:endParaRPr>
          </a:p>
          <a:p>
            <a:pPr marL="457200" lvl="0" indent="-304800" algn="l" rtl="0">
              <a:lnSpc>
                <a:spcPct val="115000"/>
              </a:lnSpc>
              <a:spcBef>
                <a:spcPts val="0"/>
              </a:spcBef>
              <a:spcAft>
                <a:spcPts val="0"/>
              </a:spcAft>
              <a:buClr>
                <a:schemeClr val="dk1"/>
              </a:buClr>
              <a:buSzPts val="1200"/>
              <a:buAutoNum type="arabicParenR"/>
            </a:pPr>
            <a:r>
              <a:rPr lang="en-GB" sz="1300" dirty="0">
                <a:solidFill>
                  <a:schemeClr val="dk1"/>
                </a:solidFill>
              </a:rPr>
              <a:t>The Sequencer uses a library (MORFEO TPL_LIB) which implements the interface with the subsystems it has to communication to. It uses the standard interfaces provided by IFW2024:</a:t>
            </a:r>
            <a:endParaRPr sz="1300" dirty="0">
              <a:solidFill>
                <a:schemeClr val="dk1"/>
              </a:solidFill>
            </a:endParaRPr>
          </a:p>
          <a:p>
            <a:pPr marL="914400" lvl="1" indent="-304800" algn="l" rtl="0">
              <a:lnSpc>
                <a:spcPct val="115000"/>
              </a:lnSpc>
              <a:spcBef>
                <a:spcPts val="0"/>
              </a:spcBef>
              <a:spcAft>
                <a:spcPts val="0"/>
              </a:spcAft>
              <a:buClr>
                <a:schemeClr val="dk1"/>
              </a:buClr>
              <a:buSzPts val="1200"/>
              <a:buAutoNum type="alphaLcParenR"/>
            </a:pPr>
            <a:r>
              <a:rPr lang="en-GB" sz="1300" dirty="0" err="1">
                <a:solidFill>
                  <a:schemeClr val="dk1"/>
                </a:solidFill>
              </a:rPr>
              <a:t>fcfIF</a:t>
            </a:r>
            <a:r>
              <a:rPr lang="en-GB" sz="1300" dirty="0">
                <a:solidFill>
                  <a:schemeClr val="dk1"/>
                </a:solidFill>
              </a:rPr>
              <a:t>: interface with FCS</a:t>
            </a:r>
            <a:endParaRPr sz="1300" dirty="0">
              <a:solidFill>
                <a:schemeClr val="dk1"/>
              </a:solidFill>
            </a:endParaRPr>
          </a:p>
          <a:p>
            <a:pPr marL="914400" lvl="1" indent="-304800" algn="l" rtl="0">
              <a:lnSpc>
                <a:spcPct val="115000"/>
              </a:lnSpc>
              <a:spcBef>
                <a:spcPts val="0"/>
              </a:spcBef>
              <a:spcAft>
                <a:spcPts val="0"/>
              </a:spcAft>
              <a:buClr>
                <a:schemeClr val="dk1"/>
              </a:buClr>
              <a:buSzPts val="1200"/>
              <a:buAutoNum type="alphaLcParenR"/>
            </a:pPr>
            <a:r>
              <a:rPr lang="en-GB" sz="1300" dirty="0" err="1">
                <a:solidFill>
                  <a:schemeClr val="dk1"/>
                </a:solidFill>
              </a:rPr>
              <a:t>dcsIF</a:t>
            </a:r>
            <a:r>
              <a:rPr lang="en-GB" sz="1300" dirty="0">
                <a:solidFill>
                  <a:schemeClr val="dk1"/>
                </a:solidFill>
              </a:rPr>
              <a:t>: interface with DCS</a:t>
            </a:r>
            <a:endParaRPr sz="1300" dirty="0">
              <a:solidFill>
                <a:schemeClr val="dk1"/>
              </a:solidFill>
            </a:endParaRPr>
          </a:p>
          <a:p>
            <a:pPr marL="914400" lvl="1" indent="-304800" algn="l" rtl="0">
              <a:lnSpc>
                <a:spcPct val="115000"/>
              </a:lnSpc>
              <a:spcBef>
                <a:spcPts val="0"/>
              </a:spcBef>
              <a:spcAft>
                <a:spcPts val="0"/>
              </a:spcAft>
              <a:buClr>
                <a:schemeClr val="dk1"/>
              </a:buClr>
              <a:buSzPts val="1200"/>
              <a:buAutoNum type="alphaLcParenR"/>
            </a:pPr>
            <a:r>
              <a:rPr lang="en-GB" sz="1300" dirty="0" err="1">
                <a:solidFill>
                  <a:schemeClr val="dk1"/>
                </a:solidFill>
              </a:rPr>
              <a:t>supIF</a:t>
            </a:r>
            <a:r>
              <a:rPr lang="en-GB" sz="1300" dirty="0">
                <a:solidFill>
                  <a:schemeClr val="dk1"/>
                </a:solidFill>
              </a:rPr>
              <a:t>: interface with supervisor</a:t>
            </a:r>
            <a:endParaRPr sz="1300" dirty="0">
              <a:solidFill>
                <a:schemeClr val="dk1"/>
              </a:solidFill>
            </a:endParaRPr>
          </a:p>
          <a:p>
            <a:pPr marL="914400" lvl="1" indent="-304800" algn="l" rtl="0">
              <a:lnSpc>
                <a:spcPct val="115000"/>
              </a:lnSpc>
              <a:spcBef>
                <a:spcPts val="0"/>
              </a:spcBef>
              <a:spcAft>
                <a:spcPts val="0"/>
              </a:spcAft>
              <a:buClr>
                <a:schemeClr val="dk1"/>
              </a:buClr>
              <a:buSzPts val="1200"/>
              <a:buAutoNum type="alphaLcParenR"/>
            </a:pPr>
            <a:r>
              <a:rPr lang="en-GB" sz="1300" dirty="0" err="1">
                <a:solidFill>
                  <a:schemeClr val="dk1"/>
                </a:solidFill>
              </a:rPr>
              <a:t>ccsInsIf</a:t>
            </a:r>
            <a:r>
              <a:rPr lang="en-GB" sz="1300" dirty="0">
                <a:solidFill>
                  <a:schemeClr val="dk1"/>
                </a:solidFill>
              </a:rPr>
              <a:t>: interface with CCS</a:t>
            </a:r>
            <a:endParaRPr sz="1300" dirty="0">
              <a:solidFill>
                <a:schemeClr val="dk1"/>
              </a:solidFill>
            </a:endParaRPr>
          </a:p>
          <a:p>
            <a:pPr marL="914400" lvl="1" indent="-304800" algn="l" rtl="0">
              <a:lnSpc>
                <a:spcPct val="115000"/>
              </a:lnSpc>
              <a:spcBef>
                <a:spcPts val="0"/>
              </a:spcBef>
              <a:spcAft>
                <a:spcPts val="0"/>
              </a:spcAft>
              <a:buClr>
                <a:schemeClr val="dk1"/>
              </a:buClr>
              <a:buSzPts val="1200"/>
              <a:buAutoNum type="alphaLcParenR"/>
            </a:pPr>
            <a:r>
              <a:rPr lang="en-GB" sz="1300" dirty="0">
                <a:solidFill>
                  <a:schemeClr val="dk1"/>
                </a:solidFill>
              </a:rPr>
              <a:t>The IF with RTC will be implemented on the basis of the components provided by the RTC toolkit, so in turn is based on CII MAL. The details of this interface will be encapsulated in a Python </a:t>
            </a:r>
            <a:r>
              <a:rPr lang="en-GB" sz="1300" dirty="0" smtClean="0">
                <a:solidFill>
                  <a:schemeClr val="dk1"/>
                </a:solidFill>
              </a:rPr>
              <a:t>library </a:t>
            </a:r>
            <a:endParaRPr sz="1300" dirty="0" smtClean="0">
              <a:solidFill>
                <a:schemeClr val="dk1"/>
              </a:solidFill>
            </a:endParaRPr>
          </a:p>
          <a:p>
            <a:pPr marL="457200" lvl="0" indent="-304800" algn="l" rtl="0">
              <a:lnSpc>
                <a:spcPct val="115000"/>
              </a:lnSpc>
              <a:spcBef>
                <a:spcPts val="0"/>
              </a:spcBef>
              <a:spcAft>
                <a:spcPts val="0"/>
              </a:spcAft>
              <a:buClr>
                <a:schemeClr val="dk1"/>
              </a:buClr>
              <a:buSzPts val="1200"/>
              <a:buAutoNum type="arabicParenR"/>
            </a:pPr>
            <a:r>
              <a:rPr lang="en-GB" sz="1300" dirty="0" smtClean="0">
                <a:solidFill>
                  <a:schemeClr val="dk1"/>
                </a:solidFill>
              </a:rPr>
              <a:t>All commands use the ELT CND network</a:t>
            </a:r>
            <a:endParaRPr sz="1300" dirty="0" smtClean="0">
              <a:solidFill>
                <a:schemeClr val="dk1"/>
              </a:solidFill>
            </a:endParaRPr>
          </a:p>
          <a:p>
            <a:pPr marL="0" lvl="0" indent="0" algn="l" rtl="0">
              <a:lnSpc>
                <a:spcPct val="115000"/>
              </a:lnSpc>
              <a:spcBef>
                <a:spcPts val="0"/>
              </a:spcBef>
              <a:spcAft>
                <a:spcPts val="0"/>
              </a:spcAft>
              <a:buNone/>
            </a:pPr>
            <a:endParaRPr sz="1300" dirty="0">
              <a:solidFill>
                <a:srgbClr val="FF0000"/>
              </a:solidFill>
            </a:endParaRPr>
          </a:p>
          <a:p>
            <a:pPr marL="0" lvl="0" indent="0" algn="l" rtl="0">
              <a:lnSpc>
                <a:spcPct val="115000"/>
              </a:lnSpc>
              <a:spcBef>
                <a:spcPts val="0"/>
              </a:spcBef>
              <a:spcAft>
                <a:spcPts val="0"/>
              </a:spcAft>
              <a:buNone/>
            </a:pPr>
            <a:endParaRPr sz="1300" dirty="0">
              <a:solidFill>
                <a:schemeClr val="dk2"/>
              </a:solidFill>
            </a:endParaRPr>
          </a:p>
          <a:p>
            <a:pPr marL="0" lvl="0" indent="0" algn="l" rtl="0">
              <a:lnSpc>
                <a:spcPct val="115000"/>
              </a:lnSpc>
              <a:spcBef>
                <a:spcPts val="0"/>
              </a:spcBef>
              <a:spcAft>
                <a:spcPts val="0"/>
              </a:spcAft>
              <a:buNone/>
            </a:pPr>
            <a:endParaRPr sz="1300" dirty="0">
              <a:solidFill>
                <a:schemeClr val="dk2"/>
              </a:solidFill>
            </a:endParaRPr>
          </a:p>
        </p:txBody>
      </p:sp>
      <p:pic>
        <p:nvPicPr>
          <p:cNvPr id="106" name="Google Shape;106;p18"/>
          <p:cNvPicPr preferRelativeResize="0"/>
          <p:nvPr/>
        </p:nvPicPr>
        <p:blipFill>
          <a:blip r:embed="rId3">
            <a:alphaModFix/>
          </a:blip>
          <a:stretch>
            <a:fillRect/>
          </a:stretch>
        </p:blipFill>
        <p:spPr>
          <a:xfrm>
            <a:off x="8197797" y="52025"/>
            <a:ext cx="887528" cy="478800"/>
          </a:xfrm>
          <a:prstGeom prst="rect">
            <a:avLst/>
          </a:prstGeom>
          <a:noFill/>
          <a:ln>
            <a:noFill/>
          </a:ln>
        </p:spPr>
      </p:pic>
      <p:pic>
        <p:nvPicPr>
          <p:cNvPr id="107" name="Google Shape;107;p18"/>
          <p:cNvPicPr preferRelativeResize="0"/>
          <p:nvPr/>
        </p:nvPicPr>
        <p:blipFill>
          <a:blip r:embed="rId4">
            <a:alphaModFix/>
          </a:blip>
          <a:stretch>
            <a:fillRect/>
          </a:stretch>
        </p:blipFill>
        <p:spPr>
          <a:xfrm>
            <a:off x="4262400" y="478800"/>
            <a:ext cx="4644000" cy="4481999"/>
          </a:xfrm>
          <a:prstGeom prst="rect">
            <a:avLst/>
          </a:prstGeom>
          <a:noFill/>
          <a:ln>
            <a:noFill/>
          </a:ln>
        </p:spPr>
      </p:pic>
    </p:spTree>
    <p:extLst>
      <p:ext uri="{BB962C8B-B14F-4D97-AF65-F5344CB8AC3E}">
        <p14:creationId xmlns:p14="http://schemas.microsoft.com/office/powerpoint/2010/main" val="3438084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13" name="Google Shape;113;p19"/>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4" name="Google Shape;114;p19"/>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Data Acquisition</a:t>
            </a:r>
            <a:endParaRPr sz="3000" b="1">
              <a:solidFill>
                <a:schemeClr val="accent1"/>
              </a:solidFill>
              <a:latin typeface="Alegreya Sans SC"/>
              <a:ea typeface="Alegreya Sans SC"/>
              <a:cs typeface="Alegreya Sans SC"/>
              <a:sym typeface="Alegreya Sans SC"/>
            </a:endParaRPr>
          </a:p>
        </p:txBody>
      </p:sp>
      <p:sp>
        <p:nvSpPr>
          <p:cNvPr id="115" name="Google Shape;115;p19"/>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116" name="Google Shape;116;p19"/>
          <p:cNvSpPr txBox="1"/>
          <p:nvPr/>
        </p:nvSpPr>
        <p:spPr>
          <a:xfrm>
            <a:off x="75700" y="970629"/>
            <a:ext cx="3944385" cy="3870878"/>
          </a:xfrm>
          <a:prstGeom prst="rect">
            <a:avLst/>
          </a:prstGeom>
          <a:noFill/>
          <a:ln>
            <a:noFill/>
          </a:ln>
        </p:spPr>
        <p:txBody>
          <a:bodyPr spcFirstLastPara="1" wrap="square" lIns="91425" tIns="91425" rIns="91425" bIns="91425" anchor="t" anchorCtr="0">
            <a:noAutofit/>
          </a:bodyPr>
          <a:lstStyle/>
          <a:p>
            <a:pPr marL="457200" lvl="0" indent="-298450" algn="just" rtl="0">
              <a:lnSpc>
                <a:spcPct val="115000"/>
              </a:lnSpc>
              <a:spcBef>
                <a:spcPts val="0"/>
              </a:spcBef>
              <a:spcAft>
                <a:spcPts val="0"/>
              </a:spcAft>
              <a:buClr>
                <a:schemeClr val="dk1"/>
              </a:buClr>
              <a:buSzPts val="1100"/>
              <a:buChar char="●"/>
            </a:pPr>
            <a:r>
              <a:rPr lang="en-GB" sz="1200" dirty="0">
                <a:solidFill>
                  <a:schemeClr val="dk1"/>
                </a:solidFill>
              </a:rPr>
              <a:t>MORFEO </a:t>
            </a:r>
            <a:r>
              <a:rPr lang="en-GB" sz="1200" dirty="0" smtClean="0">
                <a:solidFill>
                  <a:schemeClr val="dk1"/>
                </a:solidFill>
              </a:rPr>
              <a:t>does not </a:t>
            </a:r>
            <a:r>
              <a:rPr lang="en-GB" sz="1200" dirty="0">
                <a:solidFill>
                  <a:schemeClr val="dk1"/>
                </a:solidFill>
              </a:rPr>
              <a:t>produce scientific data.</a:t>
            </a:r>
            <a:endParaRPr sz="1200" dirty="0">
              <a:solidFill>
                <a:schemeClr val="dk1"/>
              </a:solidFill>
            </a:endParaRPr>
          </a:p>
          <a:p>
            <a:pPr marL="457200" lvl="0" indent="-298450" algn="just" rtl="0">
              <a:lnSpc>
                <a:spcPct val="115000"/>
              </a:lnSpc>
              <a:spcBef>
                <a:spcPts val="0"/>
              </a:spcBef>
              <a:spcAft>
                <a:spcPts val="0"/>
              </a:spcAft>
              <a:buClr>
                <a:schemeClr val="dk1"/>
              </a:buClr>
              <a:buSzPts val="1100"/>
              <a:buChar char="●"/>
            </a:pPr>
            <a:r>
              <a:rPr lang="en-GB" sz="1200" dirty="0">
                <a:solidFill>
                  <a:schemeClr val="dk1"/>
                </a:solidFill>
              </a:rPr>
              <a:t>When MICADO performs an exposure, status and AO parameters for FITS headers have to be recorded by MORFEO ICSS. </a:t>
            </a:r>
            <a:endParaRPr sz="1200" dirty="0">
              <a:solidFill>
                <a:schemeClr val="dk1"/>
              </a:solidFill>
            </a:endParaRPr>
          </a:p>
          <a:p>
            <a:pPr marL="457200" lvl="0" indent="-298450" algn="just" rtl="0">
              <a:lnSpc>
                <a:spcPct val="115000"/>
              </a:lnSpc>
              <a:spcBef>
                <a:spcPts val="0"/>
              </a:spcBef>
              <a:spcAft>
                <a:spcPts val="0"/>
              </a:spcAft>
              <a:buClr>
                <a:schemeClr val="dk1"/>
              </a:buClr>
              <a:buSzPts val="1100"/>
              <a:buChar char="●"/>
            </a:pPr>
            <a:r>
              <a:rPr lang="en-GB" sz="1200" dirty="0" smtClean="0">
                <a:solidFill>
                  <a:schemeClr val="dk1"/>
                </a:solidFill>
              </a:rPr>
              <a:t>Each time MICADO (OCM) informs MORFEO the start of a scientific exposure, MORFEO acquires </a:t>
            </a:r>
            <a:r>
              <a:rPr lang="en-GB" sz="1200" dirty="0">
                <a:solidFill>
                  <a:schemeClr val="dk1"/>
                </a:solidFill>
              </a:rPr>
              <a:t>meta-data from its data producers (FCS, DCS, RTC, Auxiliary Loop processes and CCF</a:t>
            </a:r>
            <a:r>
              <a:rPr lang="en-GB" sz="1200" dirty="0" smtClean="0">
                <a:solidFill>
                  <a:schemeClr val="dk1"/>
                </a:solidFill>
              </a:rPr>
              <a:t>).</a:t>
            </a:r>
            <a:endParaRPr sz="1200" dirty="0" smtClean="0">
              <a:solidFill>
                <a:schemeClr val="dk1"/>
              </a:solidFill>
            </a:endParaRPr>
          </a:p>
          <a:p>
            <a:pPr marL="457200" lvl="0" indent="-298450" algn="just" rtl="0">
              <a:lnSpc>
                <a:spcPct val="115000"/>
              </a:lnSpc>
              <a:spcBef>
                <a:spcPts val="0"/>
              </a:spcBef>
              <a:spcAft>
                <a:spcPts val="0"/>
              </a:spcAft>
              <a:buClr>
                <a:schemeClr val="dk1"/>
              </a:buClr>
              <a:buSzPts val="1100"/>
              <a:buChar char="●"/>
            </a:pPr>
            <a:r>
              <a:rPr lang="en-GB" sz="1200" dirty="0" smtClean="0">
                <a:solidFill>
                  <a:schemeClr val="dk1"/>
                </a:solidFill>
              </a:rPr>
              <a:t>We foresee an interface:</a:t>
            </a:r>
            <a:endParaRPr sz="1200" dirty="0" smtClean="0">
              <a:solidFill>
                <a:schemeClr val="dk1"/>
              </a:solidFill>
            </a:endParaRPr>
          </a:p>
          <a:p>
            <a:pPr marL="914400" lvl="1" indent="-298450" algn="just" rtl="0">
              <a:lnSpc>
                <a:spcPct val="115000"/>
              </a:lnSpc>
              <a:spcBef>
                <a:spcPts val="0"/>
              </a:spcBef>
              <a:spcAft>
                <a:spcPts val="0"/>
              </a:spcAft>
              <a:buClr>
                <a:schemeClr val="dk1"/>
              </a:buClr>
              <a:buSzPts val="1100"/>
              <a:buChar char="○"/>
            </a:pPr>
            <a:r>
              <a:rPr lang="en-GB" sz="1200" dirty="0" smtClean="0">
                <a:solidFill>
                  <a:schemeClr val="dk1"/>
                </a:solidFill>
              </a:rPr>
              <a:t>with </a:t>
            </a:r>
            <a:r>
              <a:rPr lang="en-GB" sz="1200" dirty="0">
                <a:solidFill>
                  <a:schemeClr val="dk1"/>
                </a:solidFill>
              </a:rPr>
              <a:t>the MORFEO </a:t>
            </a:r>
            <a:r>
              <a:rPr lang="en-GB" sz="1200" dirty="0" smtClean="0">
                <a:solidFill>
                  <a:schemeClr val="dk1"/>
                </a:solidFill>
              </a:rPr>
              <a:t>Sys-Supervisor </a:t>
            </a:r>
            <a:r>
              <a:rPr lang="en-GB" sz="1200" dirty="0">
                <a:solidFill>
                  <a:schemeClr val="dk1"/>
                </a:solidFill>
              </a:rPr>
              <a:t>to get the list of data producers: implemented by MORFEO TPL_LIB</a:t>
            </a:r>
            <a:endParaRPr sz="1200" dirty="0">
              <a:solidFill>
                <a:schemeClr val="dk1"/>
              </a:solidFill>
            </a:endParaRPr>
          </a:p>
          <a:p>
            <a:pPr marL="914400" lvl="1" indent="-298450" algn="just" rtl="0">
              <a:lnSpc>
                <a:spcPct val="115000"/>
              </a:lnSpc>
              <a:spcBef>
                <a:spcPts val="0"/>
              </a:spcBef>
              <a:spcAft>
                <a:spcPts val="0"/>
              </a:spcAft>
              <a:buClr>
                <a:schemeClr val="dk1"/>
              </a:buClr>
              <a:buSzPts val="1100"/>
              <a:buChar char="○"/>
            </a:pPr>
            <a:r>
              <a:rPr lang="en-GB" sz="1200" dirty="0">
                <a:solidFill>
                  <a:schemeClr val="dk1"/>
                </a:solidFill>
              </a:rPr>
              <a:t>an interface (</a:t>
            </a:r>
            <a:r>
              <a:rPr lang="en-GB" sz="1200" dirty="0" err="1">
                <a:solidFill>
                  <a:schemeClr val="dk1"/>
                </a:solidFill>
              </a:rPr>
              <a:t>StartDaq</a:t>
            </a:r>
            <a:r>
              <a:rPr lang="en-GB" sz="1200" dirty="0">
                <a:solidFill>
                  <a:schemeClr val="dk1"/>
                </a:solidFill>
              </a:rPr>
              <a:t>/</a:t>
            </a:r>
            <a:r>
              <a:rPr lang="en-GB" sz="1200" dirty="0" err="1">
                <a:solidFill>
                  <a:schemeClr val="dk1"/>
                </a:solidFill>
              </a:rPr>
              <a:t>StopDaq</a:t>
            </a:r>
            <a:r>
              <a:rPr lang="en-GB" sz="1200" dirty="0">
                <a:solidFill>
                  <a:schemeClr val="dk1"/>
                </a:solidFill>
              </a:rPr>
              <a:t> commands) between MICADO OCM and each MORFEO data producers: implemented in/by MICADO.</a:t>
            </a:r>
            <a:endParaRPr sz="1200" dirty="0">
              <a:solidFill>
                <a:schemeClr val="dk2"/>
              </a:solidFill>
            </a:endParaRPr>
          </a:p>
        </p:txBody>
      </p:sp>
      <p:pic>
        <p:nvPicPr>
          <p:cNvPr id="117" name="Google Shape;117;p19"/>
          <p:cNvPicPr preferRelativeResize="0"/>
          <p:nvPr/>
        </p:nvPicPr>
        <p:blipFill rotWithShape="1">
          <a:blip r:embed="rId3">
            <a:alphaModFix/>
          </a:blip>
          <a:srcRect/>
          <a:stretch/>
        </p:blipFill>
        <p:spPr>
          <a:xfrm>
            <a:off x="4260706" y="478800"/>
            <a:ext cx="4642773" cy="4480315"/>
          </a:xfrm>
          <a:prstGeom prst="rect">
            <a:avLst/>
          </a:prstGeom>
          <a:noFill/>
          <a:ln>
            <a:noFill/>
          </a:ln>
        </p:spPr>
      </p:pic>
      <p:pic>
        <p:nvPicPr>
          <p:cNvPr id="118" name="Google Shape;118;p19"/>
          <p:cNvPicPr preferRelativeResize="0"/>
          <p:nvPr/>
        </p:nvPicPr>
        <p:blipFill>
          <a:blip r:embed="rId4">
            <a:alphaModFix/>
          </a:blip>
          <a:stretch>
            <a:fillRect/>
          </a:stretch>
        </p:blipFill>
        <p:spPr>
          <a:xfrm>
            <a:off x="8197797" y="52025"/>
            <a:ext cx="887528" cy="47880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0"/>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24" name="Google Shape;124;p20"/>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 name="Google Shape;125;p20"/>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Supervision</a:t>
            </a:r>
            <a:endParaRPr sz="3000" b="1">
              <a:solidFill>
                <a:schemeClr val="accent1"/>
              </a:solidFill>
              <a:latin typeface="Alegreya Sans SC"/>
              <a:ea typeface="Alegreya Sans SC"/>
              <a:cs typeface="Alegreya Sans SC"/>
              <a:sym typeface="Alegreya Sans SC"/>
            </a:endParaRPr>
          </a:p>
        </p:txBody>
      </p:sp>
      <p:sp>
        <p:nvSpPr>
          <p:cNvPr id="126" name="Google Shape;126;p20"/>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127" name="Google Shape;127;p20"/>
          <p:cNvSpPr txBox="1"/>
          <p:nvPr/>
        </p:nvSpPr>
        <p:spPr>
          <a:xfrm>
            <a:off x="134475" y="1277475"/>
            <a:ext cx="4101000" cy="2777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1600">
                <a:solidFill>
                  <a:schemeClr val="dk1"/>
                </a:solidFill>
              </a:rPr>
              <a:t>Notice the nested level of supervisors: </a:t>
            </a:r>
            <a:endParaRPr sz="1600">
              <a:solidFill>
                <a:schemeClr val="dk1"/>
              </a:solidFill>
            </a:endParaRPr>
          </a:p>
          <a:p>
            <a:pPr marL="457200" lvl="0" indent="-330200" algn="just" rtl="0">
              <a:spcBef>
                <a:spcPts val="600"/>
              </a:spcBef>
              <a:spcAft>
                <a:spcPts val="0"/>
              </a:spcAft>
              <a:buClr>
                <a:schemeClr val="dk1"/>
              </a:buClr>
              <a:buSzPts val="1600"/>
              <a:buChar char="●"/>
            </a:pPr>
            <a:r>
              <a:rPr lang="en-GB" sz="1600">
                <a:solidFill>
                  <a:schemeClr val="dk1"/>
                </a:solidFill>
              </a:rPr>
              <a:t>System supervisor</a:t>
            </a:r>
            <a:endParaRPr sz="1600">
              <a:solidFill>
                <a:schemeClr val="dk1"/>
              </a:solidFill>
            </a:endParaRPr>
          </a:p>
          <a:p>
            <a:pPr marL="914400" lvl="1" indent="-330200" algn="just" rtl="0">
              <a:spcBef>
                <a:spcPts val="0"/>
              </a:spcBef>
              <a:spcAft>
                <a:spcPts val="0"/>
              </a:spcAft>
              <a:buClr>
                <a:schemeClr val="dk1"/>
              </a:buClr>
              <a:buSzPts val="1600"/>
              <a:buChar char="○"/>
            </a:pPr>
            <a:r>
              <a:rPr lang="en-GB" sz="1600">
                <a:solidFill>
                  <a:schemeClr val="dk1"/>
                </a:solidFill>
              </a:rPr>
              <a:t>SCAO sup </a:t>
            </a:r>
            <a:endParaRPr sz="1600">
              <a:solidFill>
                <a:schemeClr val="dk1"/>
              </a:solidFill>
            </a:endParaRPr>
          </a:p>
          <a:p>
            <a:pPr marL="914400" lvl="1" indent="-330200" algn="just" rtl="0">
              <a:spcBef>
                <a:spcPts val="0"/>
              </a:spcBef>
              <a:spcAft>
                <a:spcPts val="0"/>
              </a:spcAft>
              <a:buClr>
                <a:schemeClr val="dk1"/>
              </a:buClr>
              <a:buSzPts val="1600"/>
              <a:buChar char="○"/>
            </a:pPr>
            <a:r>
              <a:rPr lang="en-GB" sz="1600">
                <a:solidFill>
                  <a:schemeClr val="dk1"/>
                </a:solidFill>
              </a:rPr>
              <a:t>MCAO sup</a:t>
            </a:r>
            <a:endParaRPr sz="1600">
              <a:solidFill>
                <a:schemeClr val="dk1"/>
              </a:solidFill>
            </a:endParaRPr>
          </a:p>
          <a:p>
            <a:pPr marL="1371600" lvl="2" indent="-330200" algn="just" rtl="0">
              <a:spcBef>
                <a:spcPts val="0"/>
              </a:spcBef>
              <a:spcAft>
                <a:spcPts val="0"/>
              </a:spcAft>
              <a:buClr>
                <a:schemeClr val="dk1"/>
              </a:buClr>
              <a:buSzPts val="1600"/>
              <a:buChar char="■"/>
            </a:pPr>
            <a:r>
              <a:rPr lang="en-GB" sz="1600">
                <a:solidFill>
                  <a:schemeClr val="dk1"/>
                </a:solidFill>
              </a:rPr>
              <a:t>LGS-WFS sup</a:t>
            </a:r>
            <a:endParaRPr sz="1600">
              <a:solidFill>
                <a:schemeClr val="dk1"/>
              </a:solidFill>
            </a:endParaRPr>
          </a:p>
          <a:p>
            <a:pPr marL="1371600" lvl="2" indent="-330200" algn="just" rtl="0">
              <a:spcBef>
                <a:spcPts val="0"/>
              </a:spcBef>
              <a:spcAft>
                <a:spcPts val="0"/>
              </a:spcAft>
              <a:buClr>
                <a:schemeClr val="dk1"/>
              </a:buClr>
              <a:buSzPts val="1600"/>
              <a:buChar char="■"/>
            </a:pPr>
            <a:r>
              <a:rPr lang="en-GB" sz="1600">
                <a:solidFill>
                  <a:schemeClr val="dk1"/>
                </a:solidFill>
              </a:rPr>
              <a:t>LOR-WFS sup</a:t>
            </a:r>
            <a:endParaRPr sz="1600">
              <a:solidFill>
                <a:schemeClr val="dk1"/>
              </a:solidFill>
            </a:endParaRPr>
          </a:p>
        </p:txBody>
      </p:sp>
      <p:pic>
        <p:nvPicPr>
          <p:cNvPr id="128" name="Google Shape;128;p20"/>
          <p:cNvPicPr preferRelativeResize="0"/>
          <p:nvPr/>
        </p:nvPicPr>
        <p:blipFill rotWithShape="1">
          <a:blip r:embed="rId3">
            <a:alphaModFix/>
          </a:blip>
          <a:srcRect/>
          <a:stretch/>
        </p:blipFill>
        <p:spPr>
          <a:xfrm>
            <a:off x="4260706" y="478800"/>
            <a:ext cx="4642773" cy="4480315"/>
          </a:xfrm>
          <a:prstGeom prst="rect">
            <a:avLst/>
          </a:prstGeom>
          <a:noFill/>
          <a:ln>
            <a:noFill/>
          </a:ln>
        </p:spPr>
      </p:pic>
      <p:pic>
        <p:nvPicPr>
          <p:cNvPr id="129" name="Google Shape;129;p20"/>
          <p:cNvPicPr preferRelativeResize="0"/>
          <p:nvPr/>
        </p:nvPicPr>
        <p:blipFill>
          <a:blip r:embed="rId4">
            <a:alphaModFix/>
          </a:blip>
          <a:stretch>
            <a:fillRect/>
          </a:stretch>
        </p:blipFill>
        <p:spPr>
          <a:xfrm>
            <a:off x="8197797" y="52025"/>
            <a:ext cx="887528" cy="4788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35" name="Google Shape;135;p21"/>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 name="Google Shape;136;p21"/>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SKELETON</a:t>
            </a:r>
            <a:endParaRPr sz="3000" b="1">
              <a:solidFill>
                <a:schemeClr val="accent1"/>
              </a:solidFill>
              <a:latin typeface="Alegreya Sans SC"/>
              <a:ea typeface="Alegreya Sans SC"/>
              <a:cs typeface="Alegreya Sans SC"/>
              <a:sym typeface="Alegreya Sans SC"/>
            </a:endParaRPr>
          </a:p>
        </p:txBody>
      </p:sp>
      <p:pic>
        <p:nvPicPr>
          <p:cNvPr id="137" name="Google Shape;137;p21"/>
          <p:cNvPicPr preferRelativeResize="0"/>
          <p:nvPr/>
        </p:nvPicPr>
        <p:blipFill>
          <a:blip r:embed="rId3">
            <a:alphaModFix/>
          </a:blip>
          <a:stretch>
            <a:fillRect/>
          </a:stretch>
        </p:blipFill>
        <p:spPr>
          <a:xfrm>
            <a:off x="5262745" y="2049625"/>
            <a:ext cx="1784330" cy="2771775"/>
          </a:xfrm>
          <a:prstGeom prst="rect">
            <a:avLst/>
          </a:prstGeom>
          <a:noFill/>
          <a:ln>
            <a:noFill/>
          </a:ln>
        </p:spPr>
      </p:pic>
      <p:pic>
        <p:nvPicPr>
          <p:cNvPr id="138" name="Google Shape;138;p21"/>
          <p:cNvPicPr preferRelativeResize="0"/>
          <p:nvPr/>
        </p:nvPicPr>
        <p:blipFill>
          <a:blip r:embed="rId4">
            <a:alphaModFix/>
          </a:blip>
          <a:stretch>
            <a:fillRect/>
          </a:stretch>
        </p:blipFill>
        <p:spPr>
          <a:xfrm>
            <a:off x="1515225" y="2049625"/>
            <a:ext cx="1628775" cy="2771775"/>
          </a:xfrm>
          <a:prstGeom prst="rect">
            <a:avLst/>
          </a:prstGeom>
          <a:noFill/>
          <a:ln>
            <a:noFill/>
          </a:ln>
        </p:spPr>
      </p:pic>
      <p:sp>
        <p:nvSpPr>
          <p:cNvPr id="139" name="Google Shape;139;p21"/>
          <p:cNvSpPr txBox="1"/>
          <p:nvPr/>
        </p:nvSpPr>
        <p:spPr>
          <a:xfrm>
            <a:off x="509950" y="1036650"/>
            <a:ext cx="7596600" cy="5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dk2"/>
                </a:solidFill>
              </a:rPr>
              <a:t>The modularity of the architecture is reflected in the code</a:t>
            </a:r>
            <a:endParaRPr sz="1800">
              <a:solidFill>
                <a:schemeClr val="dk2"/>
              </a:solidFill>
            </a:endParaRPr>
          </a:p>
          <a:p>
            <a:pPr marL="0" lvl="0" indent="0" algn="l" rtl="0">
              <a:spcBef>
                <a:spcPts val="0"/>
              </a:spcBef>
              <a:spcAft>
                <a:spcPts val="0"/>
              </a:spcAft>
              <a:buNone/>
            </a:pPr>
            <a:r>
              <a:rPr lang="en-GB" sz="1800">
                <a:solidFill>
                  <a:schemeClr val="dk2"/>
                </a:solidFill>
              </a:rPr>
              <a:t>(note that the project mor-ics does not exist)</a:t>
            </a:r>
            <a:endParaRPr sz="1800">
              <a:solidFill>
                <a:schemeClr val="dk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45" name="Google Shape;145;p22"/>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22"/>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PECULIARITIES</a:t>
            </a:r>
            <a:endParaRPr sz="3000" b="1">
              <a:solidFill>
                <a:schemeClr val="accent1"/>
              </a:solidFill>
              <a:latin typeface="Alegreya Sans SC"/>
              <a:ea typeface="Alegreya Sans SC"/>
              <a:cs typeface="Alegreya Sans SC"/>
              <a:sym typeface="Alegreya Sans SC"/>
            </a:endParaRPr>
          </a:p>
        </p:txBody>
      </p:sp>
      <p:sp>
        <p:nvSpPr>
          <p:cNvPr id="147" name="Google Shape;147;p22"/>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48" name="Google Shape;148;p22"/>
          <p:cNvPicPr preferRelativeResize="0"/>
          <p:nvPr/>
        </p:nvPicPr>
        <p:blipFill>
          <a:blip r:embed="rId3">
            <a:alphaModFix/>
          </a:blip>
          <a:stretch>
            <a:fillRect/>
          </a:stretch>
        </p:blipFill>
        <p:spPr>
          <a:xfrm>
            <a:off x="4367353" y="478800"/>
            <a:ext cx="4459198" cy="4308201"/>
          </a:xfrm>
          <a:prstGeom prst="rect">
            <a:avLst/>
          </a:prstGeom>
          <a:noFill/>
          <a:ln>
            <a:noFill/>
          </a:ln>
        </p:spPr>
      </p:pic>
      <p:sp>
        <p:nvSpPr>
          <p:cNvPr id="149" name="Google Shape;149;p22"/>
          <p:cNvSpPr txBox="1"/>
          <p:nvPr/>
        </p:nvSpPr>
        <p:spPr>
          <a:xfrm>
            <a:off x="360000" y="1080000"/>
            <a:ext cx="3968700" cy="215440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dk1"/>
                </a:solidFill>
              </a:rPr>
              <a:t>We agreed with MICADO that all active interactions (commands) to CCS are handled by MORFEO:</a:t>
            </a:r>
            <a:endParaRPr sz="1600" dirty="0">
              <a:solidFill>
                <a:schemeClr val="dk1"/>
              </a:solidFill>
            </a:endParaRPr>
          </a:p>
          <a:p>
            <a:pPr marL="457200" lvl="0" indent="-317500" algn="l" rtl="0">
              <a:spcBef>
                <a:spcPts val="0"/>
              </a:spcBef>
              <a:spcAft>
                <a:spcPts val="0"/>
              </a:spcAft>
              <a:buClr>
                <a:schemeClr val="dk1"/>
              </a:buClr>
              <a:buSzPts val="1400"/>
              <a:buChar char="●"/>
            </a:pPr>
            <a:r>
              <a:rPr lang="en-GB" sz="1600" dirty="0" smtClean="0">
                <a:solidFill>
                  <a:schemeClr val="dk1"/>
                </a:solidFill>
              </a:rPr>
              <a:t>commands (</a:t>
            </a:r>
            <a:r>
              <a:rPr lang="en-GB" sz="1600" dirty="0" err="1" smtClean="0">
                <a:solidFill>
                  <a:schemeClr val="dk1"/>
                </a:solidFill>
              </a:rPr>
              <a:t>preset</a:t>
            </a:r>
            <a:r>
              <a:rPr lang="en-GB" sz="1600" dirty="0" smtClean="0">
                <a:solidFill>
                  <a:schemeClr val="dk1"/>
                </a:solidFill>
              </a:rPr>
              <a:t>, offset),</a:t>
            </a:r>
            <a:endParaRPr sz="1600" dirty="0">
              <a:solidFill>
                <a:schemeClr val="dk1"/>
              </a:solidFill>
            </a:endParaRPr>
          </a:p>
          <a:p>
            <a:pPr marL="457200" lvl="0" indent="-317500" algn="l" rtl="0">
              <a:spcBef>
                <a:spcPts val="0"/>
              </a:spcBef>
              <a:spcAft>
                <a:spcPts val="0"/>
              </a:spcAft>
              <a:buClr>
                <a:schemeClr val="dk1"/>
              </a:buClr>
              <a:buSzPts val="1400"/>
              <a:buChar char="●"/>
            </a:pPr>
            <a:r>
              <a:rPr lang="en-GB" sz="1600" dirty="0" smtClean="0">
                <a:solidFill>
                  <a:schemeClr val="dk1"/>
                </a:solidFill>
              </a:rPr>
              <a:t>activate telescope </a:t>
            </a:r>
            <a:r>
              <a:rPr lang="en-GB" sz="1600" dirty="0">
                <a:solidFill>
                  <a:schemeClr val="dk1"/>
                </a:solidFill>
              </a:rPr>
              <a:t>handover</a:t>
            </a:r>
            <a:r>
              <a:rPr lang="en-GB" sz="1600" dirty="0" smtClean="0">
                <a:solidFill>
                  <a:schemeClr val="dk1"/>
                </a:solidFill>
              </a:rPr>
              <a:t>,</a:t>
            </a:r>
          </a:p>
          <a:p>
            <a:pPr marL="457200" lvl="0" indent="-317500" algn="l" rtl="0">
              <a:spcBef>
                <a:spcPts val="0"/>
              </a:spcBef>
              <a:spcAft>
                <a:spcPts val="0"/>
              </a:spcAft>
              <a:buClr>
                <a:schemeClr val="dk1"/>
              </a:buClr>
              <a:buSzPts val="1400"/>
              <a:buChar char="●"/>
            </a:pPr>
            <a:r>
              <a:rPr lang="en-GB" sz="1600" dirty="0" smtClean="0">
                <a:solidFill>
                  <a:schemeClr val="dk1"/>
                </a:solidFill>
              </a:rPr>
              <a:t>offloads from PFDMs to M4/5</a:t>
            </a:r>
            <a:endParaRPr sz="1600" dirty="0" smtClean="0">
              <a:solidFill>
                <a:schemeClr val="dk1"/>
              </a:solidFill>
            </a:endParaRPr>
          </a:p>
          <a:p>
            <a:pPr marL="457200" lvl="0" indent="-317500" algn="l" rtl="0">
              <a:spcBef>
                <a:spcPts val="0"/>
              </a:spcBef>
              <a:spcAft>
                <a:spcPts val="0"/>
              </a:spcAft>
              <a:buClr>
                <a:schemeClr val="dk1"/>
              </a:buClr>
              <a:buSzPts val="1400"/>
              <a:buChar char="●"/>
            </a:pPr>
            <a:r>
              <a:rPr lang="en-GB" sz="1600" dirty="0" smtClean="0">
                <a:solidFill>
                  <a:schemeClr val="dk1"/>
                </a:solidFill>
              </a:rPr>
              <a:t>coordinating the </a:t>
            </a:r>
            <a:r>
              <a:rPr lang="en-GB" sz="1600" dirty="0" err="1" smtClean="0">
                <a:solidFill>
                  <a:schemeClr val="dk1"/>
                </a:solidFill>
              </a:rPr>
              <a:t>rous</a:t>
            </a:r>
            <a:r>
              <a:rPr lang="en-GB" sz="1600" dirty="0" smtClean="0">
                <a:solidFill>
                  <a:schemeClr val="dk1"/>
                </a:solidFill>
              </a:rPr>
              <a:t> </a:t>
            </a:r>
            <a:r>
              <a:rPr lang="en-GB" sz="1600" dirty="0" err="1">
                <a:solidFill>
                  <a:schemeClr val="dk1"/>
                </a:solidFill>
              </a:rPr>
              <a:t>manouvre</a:t>
            </a:r>
            <a:r>
              <a:rPr lang="en-GB" sz="1600" dirty="0">
                <a:solidFill>
                  <a:schemeClr val="dk1"/>
                </a:solidFill>
              </a:rPr>
              <a:t> </a:t>
            </a:r>
            <a:r>
              <a:rPr lang="en-GB" sz="1600" dirty="0" err="1" smtClean="0">
                <a:solidFill>
                  <a:schemeClr val="dk1"/>
                </a:solidFill>
              </a:rPr>
              <a:t>etc</a:t>
            </a:r>
            <a:endParaRPr sz="1600" dirty="0">
              <a:solidFill>
                <a:schemeClr val="dk1"/>
              </a:solidFill>
            </a:endParaRPr>
          </a:p>
          <a:p>
            <a:pPr marL="0" lvl="0" indent="0" algn="l" rtl="0">
              <a:spcBef>
                <a:spcPts val="0"/>
              </a:spcBef>
              <a:spcAft>
                <a:spcPts val="0"/>
              </a:spcAft>
              <a:buNone/>
            </a:pPr>
            <a:r>
              <a:rPr lang="en-GB" sz="1600" dirty="0">
                <a:solidFill>
                  <a:schemeClr val="dk1"/>
                </a:solidFill>
              </a:rPr>
              <a:t>as defined in the MICADO-MORFEO ICD</a:t>
            </a:r>
            <a:endParaRPr sz="1600" dirty="0">
              <a:solidFill>
                <a:schemeClr val="dk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3"/>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55" name="Google Shape;155;p23"/>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 name="Google Shape;156;p23"/>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PECULIARITIES</a:t>
            </a:r>
            <a:endParaRPr sz="3000" b="1">
              <a:solidFill>
                <a:schemeClr val="accent1"/>
              </a:solidFill>
              <a:latin typeface="Alegreya Sans SC"/>
              <a:ea typeface="Alegreya Sans SC"/>
              <a:cs typeface="Alegreya Sans SC"/>
              <a:sym typeface="Alegreya Sans SC"/>
            </a:endParaRPr>
          </a:p>
        </p:txBody>
      </p:sp>
      <p:sp>
        <p:nvSpPr>
          <p:cNvPr id="157" name="Google Shape;157;p23"/>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58" name="Google Shape;158;p23"/>
          <p:cNvPicPr preferRelativeResize="0"/>
          <p:nvPr/>
        </p:nvPicPr>
        <p:blipFill>
          <a:blip r:embed="rId3">
            <a:alphaModFix/>
          </a:blip>
          <a:stretch>
            <a:fillRect/>
          </a:stretch>
        </p:blipFill>
        <p:spPr>
          <a:xfrm>
            <a:off x="4367353" y="478800"/>
            <a:ext cx="4459198" cy="4308201"/>
          </a:xfrm>
          <a:prstGeom prst="rect">
            <a:avLst/>
          </a:prstGeom>
          <a:noFill/>
          <a:ln>
            <a:noFill/>
          </a:ln>
        </p:spPr>
      </p:pic>
      <p:sp>
        <p:nvSpPr>
          <p:cNvPr id="159" name="Google Shape;159;p23"/>
          <p:cNvSpPr txBox="1"/>
          <p:nvPr/>
        </p:nvSpPr>
        <p:spPr>
          <a:xfrm>
            <a:off x="360000" y="1080000"/>
            <a:ext cx="39687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dk1"/>
                </a:solidFill>
              </a:rPr>
              <a:t>Different software components are involved for SCAO and MCAO. In general we can distinguish 4 use cases:</a:t>
            </a: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lnSpc>
                <a:spcPct val="100000"/>
              </a:lnSpc>
              <a:spcBef>
                <a:spcPts val="0"/>
              </a:spcBef>
              <a:spcAft>
                <a:spcPts val="0"/>
              </a:spcAft>
              <a:buClr>
                <a:schemeClr val="dk1"/>
              </a:buClr>
              <a:buSzPts val="1800"/>
              <a:buAutoNum type="arabicPeriod"/>
            </a:pPr>
            <a:r>
              <a:rPr lang="en-GB">
                <a:solidFill>
                  <a:schemeClr val="dk1"/>
                </a:solidFill>
              </a:rPr>
              <a:t>MICADO operating in </a:t>
            </a:r>
            <a:r>
              <a:rPr lang="en-GB">
                <a:solidFill>
                  <a:srgbClr val="FF0000"/>
                </a:solidFill>
              </a:rPr>
              <a:t>MORFEO MCAO mode</a:t>
            </a:r>
            <a:endParaRPr>
              <a:solidFill>
                <a:srgbClr val="FF0000"/>
              </a:solidFill>
            </a:endParaRPr>
          </a:p>
          <a:p>
            <a:pPr marL="457200" lvl="0" indent="-317500" algn="l" rtl="0">
              <a:lnSpc>
                <a:spcPct val="100000"/>
              </a:lnSpc>
              <a:spcBef>
                <a:spcPts val="0"/>
              </a:spcBef>
              <a:spcAft>
                <a:spcPts val="0"/>
              </a:spcAft>
              <a:buClr>
                <a:schemeClr val="dk1"/>
              </a:buClr>
              <a:buSzPts val="1400"/>
              <a:buAutoNum type="arabicPeriod"/>
            </a:pPr>
            <a:r>
              <a:rPr lang="en-GB">
                <a:solidFill>
                  <a:schemeClr val="dk1"/>
                </a:solidFill>
              </a:rPr>
              <a:t>MICADO operating in MORFEO SCAO mode</a:t>
            </a:r>
            <a:endParaRPr>
              <a:solidFill>
                <a:schemeClr val="dk1"/>
              </a:solidFill>
            </a:endParaRPr>
          </a:p>
          <a:p>
            <a:pPr marL="457200" lvl="0" indent="-342900" algn="l" rtl="0">
              <a:lnSpc>
                <a:spcPct val="100000"/>
              </a:lnSpc>
              <a:spcBef>
                <a:spcPts val="0"/>
              </a:spcBef>
              <a:spcAft>
                <a:spcPts val="0"/>
              </a:spcAft>
              <a:buSzPts val="1800"/>
              <a:buAutoNum type="arabicPeriod"/>
            </a:pPr>
            <a:r>
              <a:rPr lang="en-GB">
                <a:solidFill>
                  <a:schemeClr val="dk1"/>
                </a:solidFill>
              </a:rPr>
              <a:t>MICADO operating in "MICADO stand-alone" mode</a:t>
            </a:r>
            <a:endParaRPr>
              <a:solidFill>
                <a:schemeClr val="dk1"/>
              </a:solidFill>
            </a:endParaRPr>
          </a:p>
          <a:p>
            <a:pPr marL="457200" lvl="0" indent="-342900" algn="l" rtl="0">
              <a:lnSpc>
                <a:spcPct val="100000"/>
              </a:lnSpc>
              <a:spcBef>
                <a:spcPts val="0"/>
              </a:spcBef>
              <a:spcAft>
                <a:spcPts val="0"/>
              </a:spcAft>
              <a:buSzPts val="1800"/>
              <a:buAutoNum type="arabicPeriod"/>
            </a:pPr>
            <a:r>
              <a:rPr lang="en-GB">
                <a:solidFill>
                  <a:schemeClr val="dk1"/>
                </a:solidFill>
              </a:rPr>
              <a:t>MORFEO operating in "MORFEO stand-alone" mode </a:t>
            </a:r>
            <a:endParaRPr sz="180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4"/>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65" name="Google Shape;165;p24"/>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6" name="Google Shape;166;p24"/>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PECULIARITIES</a:t>
            </a:r>
            <a:endParaRPr sz="3000" b="1">
              <a:solidFill>
                <a:schemeClr val="accent1"/>
              </a:solidFill>
              <a:latin typeface="Alegreya Sans SC"/>
              <a:ea typeface="Alegreya Sans SC"/>
              <a:cs typeface="Alegreya Sans SC"/>
              <a:sym typeface="Alegreya Sans SC"/>
            </a:endParaRPr>
          </a:p>
        </p:txBody>
      </p:sp>
      <p:sp>
        <p:nvSpPr>
          <p:cNvPr id="167" name="Google Shape;167;p24"/>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68" name="Google Shape;168;p24"/>
          <p:cNvPicPr preferRelativeResize="0"/>
          <p:nvPr/>
        </p:nvPicPr>
        <p:blipFill>
          <a:blip r:embed="rId3">
            <a:alphaModFix/>
          </a:blip>
          <a:stretch>
            <a:fillRect/>
          </a:stretch>
        </p:blipFill>
        <p:spPr>
          <a:xfrm>
            <a:off x="4366800" y="478800"/>
            <a:ext cx="4460399" cy="4309198"/>
          </a:xfrm>
          <a:prstGeom prst="rect">
            <a:avLst/>
          </a:prstGeom>
          <a:noFill/>
          <a:ln>
            <a:noFill/>
          </a:ln>
        </p:spPr>
      </p:pic>
      <p:sp>
        <p:nvSpPr>
          <p:cNvPr id="169" name="Google Shape;169;p24"/>
          <p:cNvSpPr txBox="1"/>
          <p:nvPr/>
        </p:nvSpPr>
        <p:spPr>
          <a:xfrm>
            <a:off x="360000" y="1080000"/>
            <a:ext cx="39687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dk1"/>
                </a:solidFill>
              </a:rPr>
              <a:t>Different software components are involved for SCAO and MCAO. In general we can distinguish 4 use cases:</a:t>
            </a: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lnSpc>
                <a:spcPct val="100000"/>
              </a:lnSpc>
              <a:spcBef>
                <a:spcPts val="0"/>
              </a:spcBef>
              <a:spcAft>
                <a:spcPts val="0"/>
              </a:spcAft>
              <a:buClr>
                <a:schemeClr val="dk1"/>
              </a:buClr>
              <a:buSzPts val="1800"/>
              <a:buAutoNum type="arabicPeriod"/>
            </a:pPr>
            <a:r>
              <a:rPr lang="en-GB">
                <a:solidFill>
                  <a:schemeClr val="dk1"/>
                </a:solidFill>
              </a:rPr>
              <a:t>MICADO operating in MORFEO MCAO mode</a:t>
            </a:r>
            <a:endParaRPr>
              <a:solidFill>
                <a:schemeClr val="dk1"/>
              </a:solidFill>
            </a:endParaRPr>
          </a:p>
          <a:p>
            <a:pPr marL="457200" lvl="0" indent="-317500" algn="l" rtl="0">
              <a:lnSpc>
                <a:spcPct val="100000"/>
              </a:lnSpc>
              <a:spcBef>
                <a:spcPts val="0"/>
              </a:spcBef>
              <a:spcAft>
                <a:spcPts val="0"/>
              </a:spcAft>
              <a:buClr>
                <a:schemeClr val="dk1"/>
              </a:buClr>
              <a:buSzPts val="1400"/>
              <a:buAutoNum type="arabicPeriod"/>
            </a:pPr>
            <a:r>
              <a:rPr lang="en-GB">
                <a:solidFill>
                  <a:schemeClr val="dk1"/>
                </a:solidFill>
              </a:rPr>
              <a:t>MICADO operating in </a:t>
            </a:r>
            <a:r>
              <a:rPr lang="en-GB">
                <a:solidFill>
                  <a:srgbClr val="FF0000"/>
                </a:solidFill>
              </a:rPr>
              <a:t>MORFEO SCAO mode</a:t>
            </a:r>
            <a:endParaRPr>
              <a:solidFill>
                <a:srgbClr val="FF0000"/>
              </a:solidFill>
            </a:endParaRPr>
          </a:p>
          <a:p>
            <a:pPr marL="457200" lvl="0" indent="-342900" algn="l" rtl="0">
              <a:lnSpc>
                <a:spcPct val="100000"/>
              </a:lnSpc>
              <a:spcBef>
                <a:spcPts val="0"/>
              </a:spcBef>
              <a:spcAft>
                <a:spcPts val="0"/>
              </a:spcAft>
              <a:buSzPts val="1800"/>
              <a:buAutoNum type="arabicPeriod"/>
            </a:pPr>
            <a:r>
              <a:rPr lang="en-GB">
                <a:solidFill>
                  <a:schemeClr val="dk1"/>
                </a:solidFill>
              </a:rPr>
              <a:t>MICADO operating in "MICADO stand-alone" mode</a:t>
            </a:r>
            <a:endParaRPr>
              <a:solidFill>
                <a:schemeClr val="dk1"/>
              </a:solidFill>
            </a:endParaRPr>
          </a:p>
          <a:p>
            <a:pPr marL="457200" lvl="0" indent="-342900" algn="l" rtl="0">
              <a:lnSpc>
                <a:spcPct val="100000"/>
              </a:lnSpc>
              <a:spcBef>
                <a:spcPts val="0"/>
              </a:spcBef>
              <a:spcAft>
                <a:spcPts val="0"/>
              </a:spcAft>
              <a:buSzPts val="1800"/>
              <a:buAutoNum type="arabicPeriod"/>
            </a:pPr>
            <a:r>
              <a:rPr lang="en-GB">
                <a:solidFill>
                  <a:schemeClr val="dk1"/>
                </a:solidFill>
              </a:rPr>
              <a:t>MORFEO operating in "MORFEO stand-alone" mode </a:t>
            </a:r>
            <a:endParaRPr sz="180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5"/>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75" name="Google Shape;175;p25"/>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6" name="Google Shape;176;p25"/>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PECULIARITIES</a:t>
            </a:r>
            <a:endParaRPr sz="3000" b="1">
              <a:solidFill>
                <a:schemeClr val="accent1"/>
              </a:solidFill>
              <a:latin typeface="Alegreya Sans SC"/>
              <a:ea typeface="Alegreya Sans SC"/>
              <a:cs typeface="Alegreya Sans SC"/>
              <a:sym typeface="Alegreya Sans SC"/>
            </a:endParaRPr>
          </a:p>
        </p:txBody>
      </p:sp>
      <p:sp>
        <p:nvSpPr>
          <p:cNvPr id="177" name="Google Shape;177;p25"/>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78" name="Google Shape;178;p25"/>
          <p:cNvPicPr preferRelativeResize="0"/>
          <p:nvPr/>
        </p:nvPicPr>
        <p:blipFill>
          <a:blip r:embed="rId3">
            <a:alphaModFix/>
          </a:blip>
          <a:stretch>
            <a:fillRect/>
          </a:stretch>
        </p:blipFill>
        <p:spPr>
          <a:xfrm>
            <a:off x="4366800" y="478800"/>
            <a:ext cx="4460399" cy="4309198"/>
          </a:xfrm>
          <a:prstGeom prst="rect">
            <a:avLst/>
          </a:prstGeom>
          <a:noFill/>
          <a:ln>
            <a:noFill/>
          </a:ln>
        </p:spPr>
      </p:pic>
      <p:sp>
        <p:nvSpPr>
          <p:cNvPr id="179" name="Google Shape;179;p25"/>
          <p:cNvSpPr txBox="1"/>
          <p:nvPr/>
        </p:nvSpPr>
        <p:spPr>
          <a:xfrm>
            <a:off x="360000" y="1080000"/>
            <a:ext cx="3968700" cy="3601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dk1"/>
                </a:solidFill>
              </a:rPr>
              <a:t>Different software components are involved for SCAO and MCAO. In general we can distinguish 4 use cases:</a:t>
            </a: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lnSpc>
                <a:spcPct val="100000"/>
              </a:lnSpc>
              <a:spcBef>
                <a:spcPts val="0"/>
              </a:spcBef>
              <a:spcAft>
                <a:spcPts val="0"/>
              </a:spcAft>
              <a:buClr>
                <a:schemeClr val="dk1"/>
              </a:buClr>
              <a:buSzPts val="1800"/>
              <a:buAutoNum type="arabicPeriod"/>
            </a:pPr>
            <a:r>
              <a:rPr lang="en-GB">
                <a:solidFill>
                  <a:schemeClr val="dk1"/>
                </a:solidFill>
              </a:rPr>
              <a:t>MICADO operating in MORFEO MCAO mode</a:t>
            </a:r>
            <a:endParaRPr>
              <a:solidFill>
                <a:schemeClr val="dk1"/>
              </a:solidFill>
            </a:endParaRPr>
          </a:p>
          <a:p>
            <a:pPr marL="457200" lvl="0" indent="-317500" algn="l" rtl="0">
              <a:lnSpc>
                <a:spcPct val="100000"/>
              </a:lnSpc>
              <a:spcBef>
                <a:spcPts val="0"/>
              </a:spcBef>
              <a:spcAft>
                <a:spcPts val="0"/>
              </a:spcAft>
              <a:buClr>
                <a:schemeClr val="dk1"/>
              </a:buClr>
              <a:buSzPts val="1400"/>
              <a:buAutoNum type="arabicPeriod"/>
            </a:pPr>
            <a:r>
              <a:rPr lang="en-GB">
                <a:solidFill>
                  <a:schemeClr val="dk1"/>
                </a:solidFill>
              </a:rPr>
              <a:t>MICADO operating in MORFEO SCAO mode</a:t>
            </a:r>
            <a:endParaRPr>
              <a:solidFill>
                <a:schemeClr val="dk1"/>
              </a:solidFill>
            </a:endParaRPr>
          </a:p>
          <a:p>
            <a:pPr marL="457200" lvl="0" indent="-342900" algn="l" rtl="0">
              <a:lnSpc>
                <a:spcPct val="100000"/>
              </a:lnSpc>
              <a:spcBef>
                <a:spcPts val="0"/>
              </a:spcBef>
              <a:spcAft>
                <a:spcPts val="0"/>
              </a:spcAft>
              <a:buSzPts val="1800"/>
              <a:buAutoNum type="arabicPeriod"/>
            </a:pPr>
            <a:r>
              <a:rPr lang="en-GB">
                <a:solidFill>
                  <a:schemeClr val="dk1"/>
                </a:solidFill>
              </a:rPr>
              <a:t>MICADO operating in "</a:t>
            </a:r>
            <a:r>
              <a:rPr lang="en-GB">
                <a:solidFill>
                  <a:srgbClr val="FF0000"/>
                </a:solidFill>
              </a:rPr>
              <a:t>MICADO stand-alone</a:t>
            </a:r>
            <a:r>
              <a:rPr lang="en-GB">
                <a:solidFill>
                  <a:schemeClr val="dk1"/>
                </a:solidFill>
              </a:rPr>
              <a:t>" mode</a:t>
            </a:r>
            <a:endParaRPr>
              <a:solidFill>
                <a:schemeClr val="dk1"/>
              </a:solidFill>
            </a:endParaRPr>
          </a:p>
          <a:p>
            <a:pPr marL="457200" lvl="0" indent="-342900" algn="l" rtl="0">
              <a:lnSpc>
                <a:spcPct val="100000"/>
              </a:lnSpc>
              <a:spcBef>
                <a:spcPts val="0"/>
              </a:spcBef>
              <a:spcAft>
                <a:spcPts val="0"/>
              </a:spcAft>
              <a:buSzPts val="1800"/>
              <a:buAutoNum type="arabicPeriod"/>
            </a:pPr>
            <a:r>
              <a:rPr lang="en-GB">
                <a:solidFill>
                  <a:schemeClr val="dk1"/>
                </a:solidFill>
              </a:rPr>
              <a:t>MORFEO operating in "MORFEO stand-alone" mode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GB">
                <a:solidFill>
                  <a:srgbClr val="FF0000"/>
                </a:solidFill>
              </a:rPr>
              <a:t>This mode is used when MORFEO opto-mechanics is not physically present</a:t>
            </a:r>
            <a:r>
              <a:rPr lang="en-GB">
                <a:solidFill>
                  <a:schemeClr val="dk1"/>
                </a:solidFill>
              </a:rPr>
              <a:t>.</a:t>
            </a:r>
            <a:endParaRPr>
              <a:solidFill>
                <a:schemeClr val="dk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p:nvPr/>
        </p:nvSpPr>
        <p:spPr>
          <a:xfrm>
            <a:off x="273100" y="0"/>
            <a:ext cx="4233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600" b="1">
                <a:solidFill>
                  <a:srgbClr val="92D050"/>
                </a:solidFill>
                <a:latin typeface="Alegreya Sans SC"/>
                <a:ea typeface="Alegreya Sans SC"/>
                <a:cs typeface="Alegreya Sans SC"/>
                <a:sym typeface="Alegreya Sans SC"/>
              </a:rPr>
              <a:t>SOFTWARE ARCHITECTURE</a:t>
            </a:r>
            <a:endParaRPr sz="1600" b="1">
              <a:solidFill>
                <a:srgbClr val="92D050"/>
              </a:solidFill>
              <a:latin typeface="Alegreya Sans SC"/>
              <a:ea typeface="Alegreya Sans SC"/>
              <a:cs typeface="Alegreya Sans SC"/>
              <a:sym typeface="Alegreya Sans SC"/>
            </a:endParaRPr>
          </a:p>
        </p:txBody>
      </p:sp>
      <p:sp>
        <p:nvSpPr>
          <p:cNvPr id="185" name="Google Shape;185;p26"/>
          <p:cNvSpPr/>
          <p:nvPr/>
        </p:nvSpPr>
        <p:spPr>
          <a:xfrm>
            <a:off x="338125" y="370650"/>
            <a:ext cx="2503500" cy="195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p26"/>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PECULIARITIES</a:t>
            </a:r>
            <a:endParaRPr sz="3000" b="1">
              <a:solidFill>
                <a:schemeClr val="accent1"/>
              </a:solidFill>
              <a:latin typeface="Alegreya Sans SC"/>
              <a:ea typeface="Alegreya Sans SC"/>
              <a:cs typeface="Alegreya Sans SC"/>
              <a:sym typeface="Alegreya Sans SC"/>
            </a:endParaRPr>
          </a:p>
        </p:txBody>
      </p:sp>
      <p:sp>
        <p:nvSpPr>
          <p:cNvPr id="187" name="Google Shape;187;p26"/>
          <p:cNvSpPr txBox="1"/>
          <p:nvPr/>
        </p:nvSpPr>
        <p:spPr>
          <a:xfrm>
            <a:off x="566700" y="1431150"/>
            <a:ext cx="5532600" cy="6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88" name="Google Shape;188;p26"/>
          <p:cNvPicPr preferRelativeResize="0"/>
          <p:nvPr/>
        </p:nvPicPr>
        <p:blipFill>
          <a:blip r:embed="rId3">
            <a:alphaModFix/>
          </a:blip>
          <a:stretch>
            <a:fillRect/>
          </a:stretch>
        </p:blipFill>
        <p:spPr>
          <a:xfrm>
            <a:off x="4366800" y="478800"/>
            <a:ext cx="4460399" cy="4309198"/>
          </a:xfrm>
          <a:prstGeom prst="rect">
            <a:avLst/>
          </a:prstGeom>
          <a:noFill/>
          <a:ln>
            <a:noFill/>
          </a:ln>
        </p:spPr>
      </p:pic>
      <p:sp>
        <p:nvSpPr>
          <p:cNvPr id="189" name="Google Shape;189;p26"/>
          <p:cNvSpPr txBox="1"/>
          <p:nvPr/>
        </p:nvSpPr>
        <p:spPr>
          <a:xfrm>
            <a:off x="360000" y="1080000"/>
            <a:ext cx="3968700" cy="38471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dirty="0">
                <a:solidFill>
                  <a:schemeClr val="dk1"/>
                </a:solidFill>
              </a:rPr>
              <a:t>Different software components are involved for SCAO and MCAO. In general we can distinguish 4 use cases:</a:t>
            </a:r>
            <a:endParaRPr dirty="0">
              <a:solidFill>
                <a:schemeClr val="dk1"/>
              </a:solidFill>
            </a:endParaRPr>
          </a:p>
          <a:p>
            <a:pPr marL="0" lvl="0" indent="0" algn="l" rtl="0">
              <a:spcBef>
                <a:spcPts val="0"/>
              </a:spcBef>
              <a:spcAft>
                <a:spcPts val="0"/>
              </a:spcAft>
              <a:buNone/>
            </a:pPr>
            <a:endParaRPr dirty="0">
              <a:solidFill>
                <a:schemeClr val="dk1"/>
              </a:solidFill>
            </a:endParaRPr>
          </a:p>
          <a:p>
            <a:pPr marL="457200" lvl="0" indent="-342900" algn="l" rtl="0">
              <a:lnSpc>
                <a:spcPct val="100000"/>
              </a:lnSpc>
              <a:spcBef>
                <a:spcPts val="0"/>
              </a:spcBef>
              <a:spcAft>
                <a:spcPts val="0"/>
              </a:spcAft>
              <a:buClr>
                <a:schemeClr val="dk1"/>
              </a:buClr>
              <a:buSzPts val="1800"/>
              <a:buAutoNum type="arabicPeriod"/>
            </a:pPr>
            <a:r>
              <a:rPr lang="en-GB" dirty="0">
                <a:solidFill>
                  <a:schemeClr val="dk1"/>
                </a:solidFill>
              </a:rPr>
              <a:t>MICADO operating in MORFEO MCAO mode</a:t>
            </a:r>
            <a:endParaRPr dirty="0">
              <a:solidFill>
                <a:schemeClr val="dk1"/>
              </a:solidFill>
            </a:endParaRPr>
          </a:p>
          <a:p>
            <a:pPr marL="457200" lvl="0" indent="-317500" algn="l" rtl="0">
              <a:lnSpc>
                <a:spcPct val="100000"/>
              </a:lnSpc>
              <a:spcBef>
                <a:spcPts val="0"/>
              </a:spcBef>
              <a:spcAft>
                <a:spcPts val="0"/>
              </a:spcAft>
              <a:buClr>
                <a:schemeClr val="dk1"/>
              </a:buClr>
              <a:buSzPts val="1400"/>
              <a:buAutoNum type="arabicPeriod"/>
            </a:pPr>
            <a:r>
              <a:rPr lang="en-GB" dirty="0">
                <a:solidFill>
                  <a:schemeClr val="dk1"/>
                </a:solidFill>
              </a:rPr>
              <a:t>MICADO operating in MORFEO SCAO mode</a:t>
            </a:r>
            <a:endParaRPr dirty="0">
              <a:solidFill>
                <a:schemeClr val="dk1"/>
              </a:solidFill>
            </a:endParaRPr>
          </a:p>
          <a:p>
            <a:pPr marL="457200" lvl="0" indent="-342900" algn="l" rtl="0">
              <a:lnSpc>
                <a:spcPct val="100000"/>
              </a:lnSpc>
              <a:spcBef>
                <a:spcPts val="0"/>
              </a:spcBef>
              <a:spcAft>
                <a:spcPts val="0"/>
              </a:spcAft>
              <a:buSzPts val="1800"/>
              <a:buAutoNum type="arabicPeriod"/>
            </a:pPr>
            <a:r>
              <a:rPr lang="en-GB" dirty="0">
                <a:solidFill>
                  <a:schemeClr val="dk1"/>
                </a:solidFill>
              </a:rPr>
              <a:t>MICADO operating in "MICADO stand-alone" mode</a:t>
            </a:r>
            <a:endParaRPr dirty="0">
              <a:solidFill>
                <a:schemeClr val="dk1"/>
              </a:solidFill>
            </a:endParaRPr>
          </a:p>
          <a:p>
            <a:pPr marL="457200" lvl="0" indent="-342900" algn="l" rtl="0">
              <a:lnSpc>
                <a:spcPct val="100000"/>
              </a:lnSpc>
              <a:spcBef>
                <a:spcPts val="0"/>
              </a:spcBef>
              <a:spcAft>
                <a:spcPts val="0"/>
              </a:spcAft>
              <a:buSzPts val="1800"/>
              <a:buAutoNum type="arabicPeriod"/>
            </a:pPr>
            <a:r>
              <a:rPr lang="en-GB" dirty="0">
                <a:solidFill>
                  <a:schemeClr val="dk1"/>
                </a:solidFill>
              </a:rPr>
              <a:t>MORFEO operating in "</a:t>
            </a:r>
            <a:r>
              <a:rPr lang="en-GB" dirty="0">
                <a:solidFill>
                  <a:srgbClr val="FF0000"/>
                </a:solidFill>
              </a:rPr>
              <a:t>MORFEO stand-alone</a:t>
            </a:r>
            <a:r>
              <a:rPr lang="en-GB" dirty="0">
                <a:solidFill>
                  <a:schemeClr val="dk1"/>
                </a:solidFill>
              </a:rPr>
              <a:t>" mode</a:t>
            </a:r>
            <a:endParaRPr dirty="0">
              <a:solidFill>
                <a:schemeClr val="dk1"/>
              </a:solidFill>
            </a:endParaRPr>
          </a:p>
          <a:p>
            <a:pPr marL="0" lvl="0" indent="0" algn="l" rtl="0">
              <a:lnSpc>
                <a:spcPct val="100000"/>
              </a:lnSpc>
              <a:spcBef>
                <a:spcPts val="0"/>
              </a:spcBef>
              <a:spcAft>
                <a:spcPts val="0"/>
              </a:spcAft>
              <a:buNone/>
            </a:pPr>
            <a:endParaRPr dirty="0">
              <a:solidFill>
                <a:schemeClr val="dk1"/>
              </a:solidFill>
            </a:endParaRPr>
          </a:p>
          <a:p>
            <a:pPr marL="0" lvl="0" indent="0" algn="l" rtl="0">
              <a:lnSpc>
                <a:spcPct val="100000"/>
              </a:lnSpc>
              <a:spcBef>
                <a:spcPts val="0"/>
              </a:spcBef>
              <a:spcAft>
                <a:spcPts val="0"/>
              </a:spcAft>
              <a:buNone/>
            </a:pPr>
            <a:r>
              <a:rPr lang="en-GB" dirty="0">
                <a:solidFill>
                  <a:srgbClr val="FF0000"/>
                </a:solidFill>
              </a:rPr>
              <a:t>In this mode MORFEO uses its own Sequencer and its own DPM to run inner calibrations which do not require any MICADO function and to </a:t>
            </a:r>
            <a:r>
              <a:rPr lang="en-GB" dirty="0" smtClean="0">
                <a:solidFill>
                  <a:srgbClr val="FF0000"/>
                </a:solidFill>
              </a:rPr>
              <a:t>save </a:t>
            </a:r>
            <a:r>
              <a:rPr lang="en-GB" dirty="0">
                <a:solidFill>
                  <a:srgbClr val="FF0000"/>
                </a:solidFill>
              </a:rPr>
              <a:t>the produced output files.</a:t>
            </a:r>
            <a:r>
              <a:rPr lang="en-GB" dirty="0">
                <a:solidFill>
                  <a:schemeClr val="dk1"/>
                </a:solidFill>
              </a:rPr>
              <a:t> </a:t>
            </a:r>
            <a:endParaRPr sz="18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Example of special device</a:t>
            </a:r>
            <a:endParaRPr sz="1800" b="1">
              <a:solidFill>
                <a:srgbClr val="92D050"/>
              </a:solidFill>
              <a:latin typeface="Alegreya Sans SC"/>
              <a:ea typeface="Alegreya Sans SC"/>
              <a:cs typeface="Alegreya Sans SC"/>
              <a:sym typeface="Alegreya Sans SC"/>
            </a:endParaRPr>
          </a:p>
        </p:txBody>
      </p:sp>
      <p:pic>
        <p:nvPicPr>
          <p:cNvPr id="195" name="Google Shape;195;p27"/>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196" name="Google Shape;196;p27"/>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7" name="Google Shape;197;p27"/>
          <p:cNvSpPr txBox="1"/>
          <p:nvPr/>
        </p:nvSpPr>
        <p:spPr>
          <a:xfrm>
            <a:off x="273100" y="390150"/>
            <a:ext cx="8871000" cy="92073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dirty="0">
                <a:solidFill>
                  <a:schemeClr val="accent1"/>
                </a:solidFill>
                <a:latin typeface="Alegreya Sans SC"/>
                <a:ea typeface="Alegreya Sans SC"/>
                <a:cs typeface="Alegreya Sans SC"/>
                <a:sym typeface="Alegreya Sans SC"/>
              </a:rPr>
              <a:t>DM shape </a:t>
            </a:r>
            <a:r>
              <a:rPr lang="en-GB" sz="3000" b="1" dirty="0" smtClean="0">
                <a:solidFill>
                  <a:schemeClr val="accent1"/>
                </a:solidFill>
                <a:latin typeface="Alegreya Sans SC"/>
                <a:ea typeface="Alegreya Sans SC"/>
                <a:cs typeface="Alegreya Sans SC"/>
                <a:sym typeface="Alegreya Sans SC"/>
              </a:rPr>
              <a:t>control – top level requirements</a:t>
            </a:r>
            <a:endParaRPr sz="3000" b="1" dirty="0">
              <a:solidFill>
                <a:schemeClr val="accent1"/>
              </a:solidFill>
              <a:latin typeface="Alegreya Sans SC"/>
              <a:ea typeface="Alegreya Sans SC"/>
              <a:cs typeface="Alegreya Sans SC"/>
              <a:sym typeface="Alegreya Sans SC"/>
            </a:endParaRPr>
          </a:p>
        </p:txBody>
      </p:sp>
      <p:sp>
        <p:nvSpPr>
          <p:cNvPr id="2" name="Rectangle 1"/>
          <p:cNvSpPr/>
          <p:nvPr/>
        </p:nvSpPr>
        <p:spPr>
          <a:xfrm>
            <a:off x="484640" y="1541891"/>
            <a:ext cx="4572000" cy="2677656"/>
          </a:xfrm>
          <a:prstGeom prst="rect">
            <a:avLst/>
          </a:prstGeom>
        </p:spPr>
        <p:txBody>
          <a:bodyPr>
            <a:spAutoFit/>
          </a:bodyPr>
          <a:lstStyle/>
          <a:p>
            <a:pPr algn="just" fontAlgn="base"/>
            <a:r>
              <a:rPr lang="en-US" b="1" dirty="0">
                <a:solidFill>
                  <a:srgbClr val="595959"/>
                </a:solidFill>
                <a:latin typeface="Arial" panose="020B0604020202020204" pitchFamily="34" charset="0"/>
              </a:rPr>
              <a:t>DMs shape control</a:t>
            </a:r>
            <a:r>
              <a:rPr lang="en-US" dirty="0">
                <a:solidFill>
                  <a:srgbClr val="595959"/>
                </a:solidFill>
                <a:latin typeface="Arial" panose="020B0604020202020204" pitchFamily="34" charset="0"/>
              </a:rPr>
              <a:t>. ICSS shall control (set the shape) of each DM bypassing MORFEO RTC. The functionality is required when MORFEO is operating in SCAO mode</a:t>
            </a:r>
            <a:r>
              <a:rPr lang="en-US" dirty="0" smtClean="0">
                <a:solidFill>
                  <a:srgbClr val="595959"/>
                </a:solidFill>
                <a:latin typeface="Arial" panose="020B0604020202020204" pitchFamily="34" charset="0"/>
              </a:rPr>
              <a:t>.</a:t>
            </a:r>
          </a:p>
          <a:p>
            <a:pPr algn="just" fontAlgn="base"/>
            <a:r>
              <a:rPr lang="en-US" dirty="0"/>
              <a:t/>
            </a:r>
            <a:br>
              <a:rPr lang="en-US" dirty="0"/>
            </a:br>
            <a:r>
              <a:rPr lang="en-US" b="1" dirty="0">
                <a:solidFill>
                  <a:srgbClr val="595959"/>
                </a:solidFill>
                <a:latin typeface="Arial" panose="020B0604020202020204" pitchFamily="34" charset="0"/>
              </a:rPr>
              <a:t>DMs states.</a:t>
            </a:r>
            <a:r>
              <a:rPr lang="en-US" dirty="0">
                <a:solidFill>
                  <a:srgbClr val="595959"/>
                </a:solidFill>
                <a:latin typeface="Arial" panose="020B0604020202020204" pitchFamily="34" charset="0"/>
              </a:rPr>
              <a:t> MORFEO ICSS shall be able to change and monitor the state (</a:t>
            </a:r>
            <a:r>
              <a:rPr lang="en-US" dirty="0" err="1">
                <a:solidFill>
                  <a:srgbClr val="595959"/>
                </a:solidFill>
                <a:latin typeface="Arial" panose="020B0604020202020204" pitchFamily="34" charset="0"/>
              </a:rPr>
              <a:t>notOperational</a:t>
            </a:r>
            <a:r>
              <a:rPr lang="en-US" dirty="0">
                <a:solidFill>
                  <a:srgbClr val="595959"/>
                </a:solidFill>
                <a:latin typeface="Arial" panose="020B0604020202020204" pitchFamily="34" charset="0"/>
              </a:rPr>
              <a:t>, operational) and </a:t>
            </a:r>
            <a:r>
              <a:rPr lang="en-US" dirty="0" err="1">
                <a:solidFill>
                  <a:srgbClr val="595959"/>
                </a:solidFill>
                <a:latin typeface="Arial" panose="020B0604020202020204" pitchFamily="34" charset="0"/>
              </a:rPr>
              <a:t>substates</a:t>
            </a:r>
            <a:r>
              <a:rPr lang="en-US" dirty="0">
                <a:solidFill>
                  <a:srgbClr val="595959"/>
                </a:solidFill>
                <a:latin typeface="Arial" panose="020B0604020202020204" pitchFamily="34" charset="0"/>
              </a:rPr>
              <a:t> (ready, idle, error, </a:t>
            </a:r>
            <a:r>
              <a:rPr lang="en-US" dirty="0" err="1">
                <a:solidFill>
                  <a:srgbClr val="595959"/>
                </a:solidFill>
                <a:latin typeface="Arial" panose="020B0604020202020204" pitchFamily="34" charset="0"/>
              </a:rPr>
              <a:t>rtcEnabed</a:t>
            </a:r>
            <a:r>
              <a:rPr lang="en-US" dirty="0">
                <a:solidFill>
                  <a:srgbClr val="595959"/>
                </a:solidFill>
                <a:latin typeface="Arial" panose="020B0604020202020204" pitchFamily="34" charset="0"/>
              </a:rPr>
              <a:t>, </a:t>
            </a:r>
            <a:r>
              <a:rPr lang="en-US" dirty="0" err="1">
                <a:solidFill>
                  <a:srgbClr val="595959"/>
                </a:solidFill>
                <a:latin typeface="Arial" panose="020B0604020202020204" pitchFamily="34" charset="0"/>
              </a:rPr>
              <a:t>rtcDisabled</a:t>
            </a:r>
            <a:r>
              <a:rPr lang="en-US" dirty="0">
                <a:solidFill>
                  <a:srgbClr val="595959"/>
                </a:solidFill>
                <a:latin typeface="Arial" panose="020B0604020202020204" pitchFamily="34" charset="0"/>
              </a:rPr>
              <a:t>) of both the DMs.</a:t>
            </a:r>
          </a:p>
          <a:p>
            <a:r>
              <a:rPr lang="en-US" dirty="0"/>
              <a:t/>
            </a:r>
            <a:br>
              <a:rPr lang="en-US" dirty="0"/>
            </a:br>
            <a:r>
              <a:rPr lang="en-US" b="1" dirty="0">
                <a:solidFill>
                  <a:srgbClr val="595959"/>
                </a:solidFill>
                <a:latin typeface="Arial" panose="020B0604020202020204" pitchFamily="34" charset="0"/>
              </a:rPr>
              <a:t>DMs control enable/disable.</a:t>
            </a:r>
            <a:r>
              <a:rPr lang="en-US" dirty="0">
                <a:solidFill>
                  <a:srgbClr val="595959"/>
                </a:solidFill>
                <a:latin typeface="Arial" panose="020B0604020202020204" pitchFamily="34" charset="0"/>
              </a:rPr>
              <a:t> MORFEO ICSS shall be able to enable/disable the reception of commands from RTC</a:t>
            </a:r>
            <a:endParaRPr lang="en-US" dirty="0"/>
          </a:p>
        </p:txBody>
      </p:sp>
      <p:pic>
        <p:nvPicPr>
          <p:cNvPr id="3" name="Picture 2"/>
          <p:cNvPicPr>
            <a:picLocks noChangeAspect="1"/>
          </p:cNvPicPr>
          <p:nvPr/>
        </p:nvPicPr>
        <p:blipFill>
          <a:blip r:embed="rId4"/>
          <a:stretch>
            <a:fillRect/>
          </a:stretch>
        </p:blipFill>
        <p:spPr>
          <a:xfrm>
            <a:off x="6082388" y="1310885"/>
            <a:ext cx="2329539" cy="2368364"/>
          </a:xfrm>
          <a:prstGeom prst="rect">
            <a:avLst/>
          </a:prstGeom>
        </p:spPr>
      </p:pic>
      <p:sp>
        <p:nvSpPr>
          <p:cNvPr id="4" name="Rectangle 3"/>
          <p:cNvSpPr/>
          <p:nvPr/>
        </p:nvSpPr>
        <p:spPr>
          <a:xfrm>
            <a:off x="5486400" y="3679249"/>
            <a:ext cx="3951275" cy="1384995"/>
          </a:xfrm>
          <a:prstGeom prst="rect">
            <a:avLst/>
          </a:prstGeom>
        </p:spPr>
        <p:txBody>
          <a:bodyPr wrap="square">
            <a:spAutoFit/>
          </a:bodyPr>
          <a:lstStyle/>
          <a:p>
            <a:endParaRPr lang="en-US" dirty="0" smtClean="0">
              <a:solidFill>
                <a:srgbClr val="595959"/>
              </a:solidFill>
              <a:latin typeface="Arial" panose="020B0604020202020204" pitchFamily="34" charset="0"/>
            </a:endParaRPr>
          </a:p>
          <a:p>
            <a:r>
              <a:rPr lang="en-US" dirty="0" smtClean="0">
                <a:solidFill>
                  <a:srgbClr val="595959"/>
                </a:solidFill>
                <a:latin typeface="Arial" panose="020B0604020202020204" pitchFamily="34" charset="0"/>
              </a:rPr>
              <a:t>Optical diameter: 930 mm</a:t>
            </a:r>
          </a:p>
          <a:p>
            <a:r>
              <a:rPr lang="en-US" dirty="0" smtClean="0">
                <a:solidFill>
                  <a:srgbClr val="595959"/>
                </a:solidFill>
                <a:latin typeface="Arial" panose="020B0604020202020204" pitchFamily="34" charset="0"/>
              </a:rPr>
              <a:t>1026 actuators, ~500 kg</a:t>
            </a:r>
          </a:p>
          <a:p>
            <a:r>
              <a:rPr lang="en-US" dirty="0" smtClean="0">
                <a:solidFill>
                  <a:srgbClr val="595959"/>
                </a:solidFill>
                <a:latin typeface="Arial" panose="020B0604020202020204" pitchFamily="34" charset="0"/>
              </a:rPr>
              <a:t>Provided by </a:t>
            </a:r>
            <a:r>
              <a:rPr lang="en-US" dirty="0" err="1" smtClean="0">
                <a:solidFill>
                  <a:srgbClr val="595959"/>
                </a:solidFill>
                <a:latin typeface="Arial" panose="020B0604020202020204" pitchFamily="34" charset="0"/>
              </a:rPr>
              <a:t>Adoptica</a:t>
            </a:r>
            <a:r>
              <a:rPr lang="en-US" dirty="0" smtClean="0">
                <a:solidFill>
                  <a:srgbClr val="595959"/>
                </a:solidFill>
                <a:latin typeface="Arial" panose="020B0604020202020204" pitchFamily="34" charset="0"/>
              </a:rPr>
              <a:t> (</a:t>
            </a:r>
            <a:r>
              <a:rPr lang="en-US" dirty="0" err="1" smtClean="0">
                <a:solidFill>
                  <a:srgbClr val="595959"/>
                </a:solidFill>
                <a:latin typeface="Arial" panose="020B0604020202020204" pitchFamily="34" charset="0"/>
              </a:rPr>
              <a:t>Microgate</a:t>
            </a:r>
            <a:r>
              <a:rPr lang="en-US" dirty="0" smtClean="0">
                <a:solidFill>
                  <a:srgbClr val="595959"/>
                </a:solidFill>
                <a:latin typeface="Arial" panose="020B0604020202020204" pitchFamily="34" charset="0"/>
              </a:rPr>
              <a:t> + A.D.S.)</a:t>
            </a:r>
          </a:p>
          <a:p>
            <a:r>
              <a:rPr lang="en-US" u="sng" dirty="0" smtClean="0">
                <a:solidFill>
                  <a:srgbClr val="595959"/>
                </a:solidFill>
                <a:latin typeface="Arial" panose="020B0604020202020204" pitchFamily="34" charset="0"/>
              </a:rPr>
              <a:t>DMs FDR review is ongoing</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Example of special device</a:t>
            </a:r>
            <a:endParaRPr sz="1800" b="1">
              <a:solidFill>
                <a:srgbClr val="92D050"/>
              </a:solidFill>
              <a:latin typeface="Alegreya Sans SC"/>
              <a:ea typeface="Alegreya Sans SC"/>
              <a:cs typeface="Alegreya Sans SC"/>
              <a:sym typeface="Alegreya Sans SC"/>
            </a:endParaRPr>
          </a:p>
        </p:txBody>
      </p:sp>
      <p:pic>
        <p:nvPicPr>
          <p:cNvPr id="195" name="Google Shape;195;p27"/>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196" name="Google Shape;196;p27"/>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7" name="Google Shape;197;p27"/>
          <p:cNvSpPr txBox="1"/>
          <p:nvPr/>
        </p:nvSpPr>
        <p:spPr>
          <a:xfrm>
            <a:off x="273100" y="390150"/>
            <a:ext cx="8871000" cy="92073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dirty="0">
                <a:solidFill>
                  <a:schemeClr val="accent1"/>
                </a:solidFill>
                <a:latin typeface="Alegreya Sans SC"/>
                <a:ea typeface="Alegreya Sans SC"/>
                <a:cs typeface="Alegreya Sans SC"/>
                <a:sym typeface="Alegreya Sans SC"/>
              </a:rPr>
              <a:t>DM shape </a:t>
            </a:r>
            <a:r>
              <a:rPr lang="en-GB" sz="3000" b="1" dirty="0" smtClean="0">
                <a:solidFill>
                  <a:schemeClr val="accent1"/>
                </a:solidFill>
                <a:latin typeface="Alegreya Sans SC"/>
                <a:ea typeface="Alegreya Sans SC"/>
                <a:cs typeface="Alegreya Sans SC"/>
                <a:sym typeface="Alegreya Sans SC"/>
              </a:rPr>
              <a:t>control - requirements</a:t>
            </a:r>
            <a:endParaRPr sz="3000" b="1" dirty="0">
              <a:solidFill>
                <a:schemeClr val="accent1"/>
              </a:solidFill>
              <a:latin typeface="Alegreya Sans SC"/>
              <a:ea typeface="Alegreya Sans SC"/>
              <a:cs typeface="Alegreya Sans SC"/>
              <a:sym typeface="Alegreya Sans SC"/>
            </a:endParaRPr>
          </a:p>
        </p:txBody>
      </p:sp>
      <p:pic>
        <p:nvPicPr>
          <p:cNvPr id="1026" name="Picture 2" descr="https://lh7-qw.googleusercontent.com/slidesz/AGV_vUce8R1nps2qiTc_bd6TFrQTdf0jdzcBRH0ZDZTqsEJww8Q2Lt_aDBVLvKRoVgexmHW5Rht_cli3YJgmq9jCeVDsOqX42jUTW7HPr4u_gfhq6s71GoQJqmA2Xa_o_fJ8yztgv9bfBDOdPEvE13f6t2zCdYFsFGk=s2048?key=_NfiF-UMpcs21HQpsiY4P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911" y="1236522"/>
            <a:ext cx="3450622" cy="33695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7-qw.googleusercontent.com/slidesz/AGV_vUcvwlb-poaH5yq_Jm1TL2QPYwm8IF7dotP4LUeel48Fiuxx4Y64RPQV10S32JzsmGyeXBBYAaiPFI-A7-v8CXnModOz2Zt3H98bsx9MKURLEVk-Alr6322STDstX9ccgTmAMuVxWlNkxTasy7ifvb0e5Xt1nxTv=s2048?key=_NfiF-UMpcs21HQpsiY4P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7633" y="1236522"/>
            <a:ext cx="4279832" cy="22762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14533" y="3731869"/>
            <a:ext cx="4384534" cy="1077218"/>
          </a:xfrm>
          <a:prstGeom prst="rect">
            <a:avLst/>
          </a:prstGeom>
          <a:noFill/>
        </p:spPr>
        <p:txBody>
          <a:bodyPr wrap="none" rtlCol="0">
            <a:spAutoFit/>
          </a:bodyPr>
          <a:lstStyle/>
          <a:p>
            <a:pPr marL="285750" indent="-285750">
              <a:buFont typeface="Arial" panose="020B0604020202020204" pitchFamily="34" charset="0"/>
              <a:buChar char="•"/>
            </a:pPr>
            <a:r>
              <a:rPr lang="en-US" sz="1600" dirty="0" smtClean="0"/>
              <a:t>The DMs are controlled by a dedicated WS</a:t>
            </a:r>
          </a:p>
          <a:p>
            <a:pPr marL="285750" indent="-285750">
              <a:buFont typeface="Arial" panose="020B0604020202020204" pitchFamily="34" charset="0"/>
              <a:buChar char="•"/>
            </a:pPr>
            <a:r>
              <a:rPr lang="en-US" sz="1600" dirty="0" smtClean="0"/>
              <a:t>The DMs SW is provided by </a:t>
            </a:r>
            <a:r>
              <a:rPr lang="en-US" sz="1600" dirty="0" err="1" smtClean="0"/>
              <a:t>Microgate</a:t>
            </a:r>
            <a:endParaRPr lang="en-US" sz="1600" dirty="0" smtClean="0"/>
          </a:p>
          <a:p>
            <a:pPr marL="285750" indent="-285750">
              <a:buFont typeface="Arial" panose="020B0604020202020204" pitchFamily="34" charset="0"/>
              <a:buChar char="•"/>
            </a:pPr>
            <a:r>
              <a:rPr lang="en-US" sz="1600" dirty="0" smtClean="0"/>
              <a:t>MORFEO needs to interface with it.</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7165348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Example of special device</a:t>
            </a:r>
            <a:endParaRPr sz="1800" b="1">
              <a:solidFill>
                <a:srgbClr val="92D050"/>
              </a:solidFill>
              <a:latin typeface="Alegreya Sans SC"/>
              <a:ea typeface="Alegreya Sans SC"/>
              <a:cs typeface="Alegreya Sans SC"/>
              <a:sym typeface="Alegreya Sans SC"/>
            </a:endParaRPr>
          </a:p>
        </p:txBody>
      </p:sp>
      <p:pic>
        <p:nvPicPr>
          <p:cNvPr id="195" name="Google Shape;195;p27"/>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196" name="Google Shape;196;p27"/>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7" name="Google Shape;197;p27"/>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DM shape control</a:t>
            </a:r>
            <a:endParaRPr sz="3000" b="1">
              <a:solidFill>
                <a:schemeClr val="accent1"/>
              </a:solidFill>
              <a:latin typeface="Alegreya Sans SC"/>
              <a:ea typeface="Alegreya Sans SC"/>
              <a:cs typeface="Alegreya Sans SC"/>
              <a:sym typeface="Alegreya Sans SC"/>
            </a:endParaRPr>
          </a:p>
        </p:txBody>
      </p:sp>
      <p:sp>
        <p:nvSpPr>
          <p:cNvPr id="198" name="Google Shape;198;p27"/>
          <p:cNvSpPr txBox="1"/>
          <p:nvPr/>
        </p:nvSpPr>
        <p:spPr>
          <a:xfrm>
            <a:off x="1218275" y="1437075"/>
            <a:ext cx="3489600" cy="4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99" name="Google Shape;199;p27"/>
          <p:cNvSpPr txBox="1"/>
          <p:nvPr/>
        </p:nvSpPr>
        <p:spPr>
          <a:xfrm>
            <a:off x="273100" y="1036650"/>
            <a:ext cx="4068600" cy="3642600"/>
          </a:xfrm>
          <a:prstGeom prst="rect">
            <a:avLst/>
          </a:prstGeom>
          <a:noFill/>
          <a:ln>
            <a:noFill/>
          </a:ln>
        </p:spPr>
        <p:txBody>
          <a:bodyPr spcFirstLastPara="1" wrap="square" lIns="91425" tIns="91425" rIns="91425" bIns="91425" anchor="t" anchorCtr="0">
            <a:noAutofit/>
          </a:bodyPr>
          <a:lstStyle/>
          <a:p>
            <a:pPr marL="457200" indent="-330200">
              <a:lnSpc>
                <a:spcPct val="115000"/>
              </a:lnSpc>
              <a:buClr>
                <a:schemeClr val="dk1"/>
              </a:buClr>
              <a:buSzPts val="1600"/>
              <a:buFont typeface="Arial"/>
              <a:buChar char="●"/>
            </a:pPr>
            <a:r>
              <a:rPr lang="en-US" sz="1600" dirty="0">
                <a:solidFill>
                  <a:schemeClr val="dk1"/>
                </a:solidFill>
              </a:rPr>
              <a:t>We adapted the “mirror” </a:t>
            </a:r>
            <a:r>
              <a:rPr lang="en-US" sz="1600" dirty="0" smtClean="0">
                <a:solidFill>
                  <a:schemeClr val="dk1"/>
                </a:solidFill>
              </a:rPr>
              <a:t>device</a:t>
            </a:r>
            <a:endParaRPr lang="en-US"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600" dirty="0" smtClean="0">
                <a:solidFill>
                  <a:schemeClr val="dk1"/>
                </a:solidFill>
              </a:rPr>
              <a:t>Communication </a:t>
            </a:r>
            <a:r>
              <a:rPr lang="en-GB" sz="1600" dirty="0">
                <a:solidFill>
                  <a:schemeClr val="dk1"/>
                </a:solidFill>
              </a:rPr>
              <a:t>between special device (client) and DM WS (server) is based on CII/MAL </a:t>
            </a:r>
            <a:r>
              <a:rPr lang="en-GB" sz="1600" dirty="0" err="1">
                <a:solidFill>
                  <a:schemeClr val="dk1"/>
                </a:solidFill>
              </a:rPr>
              <a:t>zpb.rr</a:t>
            </a:r>
            <a:r>
              <a:rPr lang="en-GB" sz="1600" dirty="0">
                <a:solidFill>
                  <a:schemeClr val="dk1"/>
                </a:solidFill>
              </a:rPr>
              <a:t> protocol.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600" dirty="0">
                <a:solidFill>
                  <a:schemeClr val="dk1"/>
                </a:solidFill>
              </a:rPr>
              <a:t>The interface is defined in an </a:t>
            </a:r>
            <a:r>
              <a:rPr lang="en-GB" sz="1600" dirty="0" smtClean="0">
                <a:solidFill>
                  <a:schemeClr val="dk1"/>
                </a:solidFill>
              </a:rPr>
              <a:t>xml </a:t>
            </a:r>
            <a:r>
              <a:rPr lang="en-GB" sz="1600" dirty="0">
                <a:solidFill>
                  <a:schemeClr val="dk1"/>
                </a:solidFill>
              </a:rPr>
              <a:t>file. Example: </a:t>
            </a:r>
            <a:r>
              <a:rPr lang="en-GB" sz="1600" dirty="0" err="1">
                <a:solidFill>
                  <a:schemeClr val="dk1"/>
                </a:solidFill>
              </a:rPr>
              <a:t>setShape</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600" dirty="0">
                <a:solidFill>
                  <a:schemeClr val="dk1"/>
                </a:solidFill>
              </a:rPr>
              <a:t>We use the </a:t>
            </a:r>
            <a:r>
              <a:rPr lang="en-GB" sz="1600" dirty="0" err="1">
                <a:solidFill>
                  <a:schemeClr val="dk1"/>
                </a:solidFill>
              </a:rPr>
              <a:t>waf</a:t>
            </a:r>
            <a:r>
              <a:rPr lang="en-GB" sz="1600" dirty="0">
                <a:solidFill>
                  <a:schemeClr val="dk1"/>
                </a:solidFill>
              </a:rPr>
              <a:t> tool “declare_ </a:t>
            </a:r>
            <a:r>
              <a:rPr lang="en-GB" sz="1600" dirty="0" err="1">
                <a:solidFill>
                  <a:schemeClr val="dk1"/>
                </a:solidFill>
              </a:rPr>
              <a:t>malicd</a:t>
            </a:r>
            <a:r>
              <a:rPr lang="en-GB" sz="1600" dirty="0">
                <a:solidFill>
                  <a:schemeClr val="dk1"/>
                </a:solidFill>
              </a:rPr>
              <a:t>” to </a:t>
            </a:r>
            <a:r>
              <a:rPr lang="en-GB" sz="1600" dirty="0" smtClean="0">
                <a:solidFill>
                  <a:schemeClr val="dk1"/>
                </a:solidFill>
              </a:rPr>
              <a:t>generate, from the </a:t>
            </a:r>
            <a:r>
              <a:rPr lang="en-GB" sz="1600" dirty="0" err="1" smtClean="0">
                <a:solidFill>
                  <a:schemeClr val="dk1"/>
                </a:solidFill>
              </a:rPr>
              <a:t>icd</a:t>
            </a:r>
            <a:r>
              <a:rPr lang="en-GB" sz="1600" dirty="0" smtClean="0">
                <a:solidFill>
                  <a:schemeClr val="dk1"/>
                </a:solidFill>
              </a:rPr>
              <a:t>, sync </a:t>
            </a:r>
            <a:r>
              <a:rPr lang="en-GB" sz="1600" dirty="0">
                <a:solidFill>
                  <a:schemeClr val="dk1"/>
                </a:solidFill>
              </a:rPr>
              <a:t>and </a:t>
            </a:r>
            <a:r>
              <a:rPr lang="en-GB" sz="1600" dirty="0" err="1">
                <a:solidFill>
                  <a:schemeClr val="dk1"/>
                </a:solidFill>
              </a:rPr>
              <a:t>async</a:t>
            </a:r>
            <a:r>
              <a:rPr lang="en-GB" sz="1600" dirty="0">
                <a:solidFill>
                  <a:schemeClr val="dk1"/>
                </a:solidFill>
              </a:rPr>
              <a:t> communication classes for both server and client</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600" dirty="0">
                <a:solidFill>
                  <a:schemeClr val="dk1"/>
                </a:solidFill>
              </a:rPr>
              <a:t>The special device class uses an object derived from the sync class implementing the </a:t>
            </a:r>
            <a:r>
              <a:rPr lang="en-GB" sz="1600" dirty="0" err="1">
                <a:solidFill>
                  <a:schemeClr val="dk1"/>
                </a:solidFill>
              </a:rPr>
              <a:t>zpb</a:t>
            </a:r>
            <a:r>
              <a:rPr lang="en-GB" sz="1600" dirty="0">
                <a:solidFill>
                  <a:schemeClr val="dk1"/>
                </a:solidFill>
              </a:rPr>
              <a:t> communication</a:t>
            </a:r>
            <a:endParaRPr sz="1600" dirty="0">
              <a:solidFill>
                <a:schemeClr val="dk1"/>
              </a:solidFill>
            </a:endParaRPr>
          </a:p>
          <a:p>
            <a:pPr marL="0" lvl="0" indent="0" algn="l" rtl="0">
              <a:lnSpc>
                <a:spcPct val="115000"/>
              </a:lnSpc>
              <a:spcBef>
                <a:spcPts val="0"/>
              </a:spcBef>
              <a:spcAft>
                <a:spcPts val="0"/>
              </a:spcAft>
              <a:buNone/>
            </a:pPr>
            <a:endParaRPr sz="1600" dirty="0">
              <a:solidFill>
                <a:schemeClr val="dk1"/>
              </a:solidFill>
            </a:endParaRPr>
          </a:p>
        </p:txBody>
      </p:sp>
      <p:pic>
        <p:nvPicPr>
          <p:cNvPr id="200" name="Google Shape;200;p27"/>
          <p:cNvPicPr preferRelativeResize="0"/>
          <p:nvPr/>
        </p:nvPicPr>
        <p:blipFill>
          <a:blip r:embed="rId4">
            <a:alphaModFix/>
          </a:blip>
          <a:stretch>
            <a:fillRect/>
          </a:stretch>
        </p:blipFill>
        <p:spPr>
          <a:xfrm>
            <a:off x="4506000" y="3927400"/>
            <a:ext cx="4579325" cy="608496"/>
          </a:xfrm>
          <a:prstGeom prst="rect">
            <a:avLst/>
          </a:prstGeom>
          <a:noFill/>
          <a:ln>
            <a:noFill/>
          </a:ln>
        </p:spPr>
      </p:pic>
      <p:pic>
        <p:nvPicPr>
          <p:cNvPr id="201" name="Google Shape;201;p27"/>
          <p:cNvPicPr preferRelativeResize="0"/>
          <p:nvPr/>
        </p:nvPicPr>
        <p:blipFill>
          <a:blip r:embed="rId5">
            <a:alphaModFix/>
          </a:blip>
          <a:stretch>
            <a:fillRect/>
          </a:stretch>
        </p:blipFill>
        <p:spPr>
          <a:xfrm>
            <a:off x="4506000" y="4612100"/>
            <a:ext cx="2957450" cy="280000"/>
          </a:xfrm>
          <a:prstGeom prst="rect">
            <a:avLst/>
          </a:prstGeom>
          <a:noFill/>
          <a:ln>
            <a:noFill/>
          </a:ln>
        </p:spPr>
      </p:pic>
      <p:pic>
        <p:nvPicPr>
          <p:cNvPr id="202" name="Google Shape;202;p27"/>
          <p:cNvPicPr preferRelativeResize="0"/>
          <p:nvPr/>
        </p:nvPicPr>
        <p:blipFill>
          <a:blip r:embed="rId6">
            <a:alphaModFix/>
          </a:blip>
          <a:stretch>
            <a:fillRect/>
          </a:stretch>
        </p:blipFill>
        <p:spPr>
          <a:xfrm>
            <a:off x="4571998" y="831175"/>
            <a:ext cx="4466775" cy="2923400"/>
          </a:xfrm>
          <a:prstGeom prst="rect">
            <a:avLst/>
          </a:prstGeom>
          <a:noFill/>
          <a:ln>
            <a:noFill/>
          </a:ln>
        </p:spPr>
      </p:pic>
      <p:sp>
        <p:nvSpPr>
          <p:cNvPr id="203" name="Google Shape;203;p27"/>
          <p:cNvSpPr/>
          <p:nvPr/>
        </p:nvSpPr>
        <p:spPr>
          <a:xfrm>
            <a:off x="4753850" y="4378350"/>
            <a:ext cx="517200" cy="1134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4" name="Google Shape;204;p27"/>
          <p:cNvSpPr/>
          <p:nvPr/>
        </p:nvSpPr>
        <p:spPr>
          <a:xfrm>
            <a:off x="4506000" y="4612100"/>
            <a:ext cx="2957400" cy="2799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3409296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8"/>
          <p:cNvSpPr/>
          <p:nvPr/>
        </p:nvSpPr>
        <p:spPr>
          <a:xfrm>
            <a:off x="232125" y="73164"/>
            <a:ext cx="4195200" cy="1993800"/>
          </a:xfrm>
          <a:prstGeom prst="round2DiagRect">
            <a:avLst>
              <a:gd name="adj1" fmla="val 16667"/>
              <a:gd name="adj2" fmla="val 0"/>
            </a:avLst>
          </a:prstGeom>
          <a:solidFill>
            <a:srgbClr val="FFF2CC"/>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400"/>
          </a:p>
        </p:txBody>
      </p:sp>
      <p:sp>
        <p:nvSpPr>
          <p:cNvPr id="210" name="Google Shape;210;p28"/>
          <p:cNvSpPr/>
          <p:nvPr/>
        </p:nvSpPr>
        <p:spPr>
          <a:xfrm>
            <a:off x="6909725" y="2226625"/>
            <a:ext cx="2080200" cy="4344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b="1">
                <a:solidFill>
                  <a:schemeClr val="dk1"/>
                </a:solidFill>
              </a:rPr>
              <a:t>abstract </a:t>
            </a:r>
            <a:r>
              <a:rPr lang="en-GB" sz="600" b="1">
                <a:solidFill>
                  <a:srgbClr val="0000FF"/>
                </a:solidFill>
              </a:rPr>
              <a:t>class</a:t>
            </a:r>
            <a:r>
              <a:rPr lang="en-GB" sz="600" b="1"/>
              <a:t> fcf::devmgr::common::Device</a:t>
            </a:r>
            <a:endParaRPr sz="600" b="1"/>
          </a:p>
          <a:p>
            <a:pPr marL="0" lvl="0" indent="0" algn="ctr" rtl="0">
              <a:spcBef>
                <a:spcPts val="0"/>
              </a:spcBef>
              <a:spcAft>
                <a:spcPts val="0"/>
              </a:spcAft>
              <a:buNone/>
            </a:pPr>
            <a:endParaRPr sz="600" b="1"/>
          </a:p>
          <a:p>
            <a:pPr marL="165100" lvl="0" indent="0" algn="l" rtl="0">
              <a:spcBef>
                <a:spcPts val="0"/>
              </a:spcBef>
              <a:spcAft>
                <a:spcPts val="0"/>
              </a:spcAft>
              <a:buNone/>
            </a:pPr>
            <a:r>
              <a:rPr lang="en-GB" sz="600">
                <a:solidFill>
                  <a:srgbClr val="FF0000"/>
                </a:solidFill>
              </a:rPr>
              <a:t>std::shared_ptr&lt;DeviceLcsIf&gt;   m_lcs_if</a:t>
            </a:r>
            <a:endParaRPr sz="600">
              <a:solidFill>
                <a:srgbClr val="FF0000"/>
              </a:solidFill>
            </a:endParaRPr>
          </a:p>
        </p:txBody>
      </p:sp>
      <p:sp>
        <p:nvSpPr>
          <p:cNvPr id="211" name="Google Shape;211;p28"/>
          <p:cNvSpPr/>
          <p:nvPr/>
        </p:nvSpPr>
        <p:spPr>
          <a:xfrm>
            <a:off x="6787160" y="3361925"/>
            <a:ext cx="2331000" cy="11913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b="1">
              <a:solidFill>
                <a:srgbClr val="0000FF"/>
              </a:solidFill>
            </a:endParaRPr>
          </a:p>
          <a:p>
            <a:pPr marL="0" lvl="0" indent="0" algn="ctr" rtl="0">
              <a:spcBef>
                <a:spcPts val="0"/>
              </a:spcBef>
              <a:spcAft>
                <a:spcPts val="0"/>
              </a:spcAft>
              <a:buNone/>
            </a:pPr>
            <a:r>
              <a:rPr lang="en-GB" sz="700" b="1">
                <a:solidFill>
                  <a:srgbClr val="0000FF"/>
                </a:solidFill>
              </a:rPr>
              <a:t>class </a:t>
            </a:r>
            <a:r>
              <a:rPr lang="en-GB" sz="700" b="1"/>
              <a:t>Pdmshp </a:t>
            </a:r>
            <a:r>
              <a:rPr lang="en-GB" sz="700"/>
              <a:t>: public fcf::devmgr::common::Device</a:t>
            </a:r>
            <a:endParaRPr sz="700"/>
          </a:p>
          <a:p>
            <a:pPr marL="0" lvl="0" indent="0" algn="ctr" rtl="0">
              <a:spcBef>
                <a:spcPts val="0"/>
              </a:spcBef>
              <a:spcAft>
                <a:spcPts val="0"/>
              </a:spcAft>
              <a:buNone/>
            </a:pPr>
            <a:endParaRPr sz="600"/>
          </a:p>
          <a:p>
            <a:pPr marL="0" lvl="0" indent="0" algn="l" rtl="0">
              <a:spcBef>
                <a:spcPts val="0"/>
              </a:spcBef>
              <a:spcAft>
                <a:spcPts val="0"/>
              </a:spcAft>
              <a:buNone/>
            </a:pPr>
            <a:r>
              <a:rPr lang="en-GB" sz="600"/>
              <a:t>virtual void Init() override;</a:t>
            </a:r>
            <a:endParaRPr sz="600"/>
          </a:p>
          <a:p>
            <a:pPr marL="0" lvl="0" indent="0" algn="l" rtl="0">
              <a:spcBef>
                <a:spcPts val="0"/>
              </a:spcBef>
              <a:spcAft>
                <a:spcPts val="0"/>
              </a:spcAft>
              <a:buNone/>
            </a:pPr>
            <a:r>
              <a:rPr lang="en-GB" sz="600"/>
              <a:t>virtual void Setup(const std::any &amp; payload)</a:t>
            </a:r>
            <a:endParaRPr sz="600"/>
          </a:p>
          <a:p>
            <a:pPr marL="0" lvl="0" indent="0" algn="l" rtl="0">
              <a:spcBef>
                <a:spcPts val="0"/>
              </a:spcBef>
              <a:spcAft>
                <a:spcPts val="0"/>
              </a:spcAft>
              <a:buNone/>
            </a:pPr>
            <a:r>
              <a:rPr lang="en-GB" sz="600"/>
              <a:t>….</a:t>
            </a:r>
            <a:endParaRPr sz="600"/>
          </a:p>
          <a:p>
            <a:pPr marL="0" lvl="0" indent="0" algn="l" rtl="0">
              <a:spcBef>
                <a:spcPts val="0"/>
              </a:spcBef>
              <a:spcAft>
                <a:spcPts val="0"/>
              </a:spcAft>
              <a:buNone/>
            </a:pPr>
            <a:r>
              <a:rPr lang="en-GB" sz="600"/>
              <a:t>Pdmshp(const std::string &amp;filename …);</a:t>
            </a:r>
            <a:endParaRPr sz="600"/>
          </a:p>
          <a:p>
            <a:pPr marL="0" lvl="0" indent="0" algn="l" rtl="0">
              <a:spcBef>
                <a:spcPts val="0"/>
              </a:spcBef>
              <a:spcAft>
                <a:spcPts val="0"/>
              </a:spcAft>
              <a:buNone/>
            </a:pPr>
            <a:r>
              <a:rPr lang="en-GB" sz="600"/>
              <a:t>void CreateObjects(std::share_ptr&lt;IDeviceConfig&gt; config = nullptr) override;</a:t>
            </a:r>
            <a:endParaRPr sz="600"/>
          </a:p>
          <a:p>
            <a:pPr marL="0" lvl="0" indent="0" algn="l" rtl="0">
              <a:spcBef>
                <a:spcPts val="0"/>
              </a:spcBef>
              <a:spcAft>
                <a:spcPts val="0"/>
              </a:spcAft>
              <a:buNone/>
            </a:pPr>
            <a:r>
              <a:rPr lang="en-GB" sz="600"/>
              <a:t>…</a:t>
            </a:r>
            <a:endParaRPr sz="600"/>
          </a:p>
          <a:p>
            <a:pPr marL="0" lvl="0" indent="0" algn="l" rtl="0">
              <a:spcBef>
                <a:spcPts val="0"/>
              </a:spcBef>
              <a:spcAft>
                <a:spcPts val="0"/>
              </a:spcAft>
              <a:buNone/>
            </a:pPr>
            <a:r>
              <a:rPr lang="en-GB" sz="600" b="1">
                <a:solidFill>
                  <a:srgbClr val="FF0000"/>
                </a:solidFill>
              </a:rPr>
              <a:t>int setShape(vector&lt;int32_t&gt; commands);</a:t>
            </a:r>
            <a:endParaRPr sz="600" b="1">
              <a:solidFill>
                <a:srgbClr val="FF0000"/>
              </a:solidFill>
            </a:endParaRPr>
          </a:p>
          <a:p>
            <a:pPr marL="0" lvl="0" indent="0" algn="ctr" rtl="0">
              <a:spcBef>
                <a:spcPts val="0"/>
              </a:spcBef>
              <a:spcAft>
                <a:spcPts val="0"/>
              </a:spcAft>
              <a:buNone/>
            </a:pPr>
            <a:endParaRPr sz="600"/>
          </a:p>
        </p:txBody>
      </p:sp>
      <p:sp>
        <p:nvSpPr>
          <p:cNvPr id="212" name="Google Shape;212;p28"/>
          <p:cNvSpPr/>
          <p:nvPr/>
        </p:nvSpPr>
        <p:spPr>
          <a:xfrm>
            <a:off x="6912950" y="1796725"/>
            <a:ext cx="2080200" cy="2694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b="1">
                <a:solidFill>
                  <a:schemeClr val="dk1"/>
                </a:solidFill>
              </a:rPr>
              <a:t>abstract </a:t>
            </a:r>
            <a:r>
              <a:rPr lang="en-GB" sz="600" b="1">
                <a:solidFill>
                  <a:srgbClr val="0000FF"/>
                </a:solidFill>
              </a:rPr>
              <a:t>class</a:t>
            </a:r>
            <a:r>
              <a:rPr lang="en-GB" sz="600" b="1"/>
              <a:t> fcf::devmgr::common::IDevice</a:t>
            </a:r>
            <a:endParaRPr sz="600" b="1"/>
          </a:p>
        </p:txBody>
      </p:sp>
      <p:cxnSp>
        <p:nvCxnSpPr>
          <p:cNvPr id="213" name="Google Shape;213;p28"/>
          <p:cNvCxnSpPr/>
          <p:nvPr/>
        </p:nvCxnSpPr>
        <p:spPr>
          <a:xfrm rot="5400000">
            <a:off x="7871225" y="2144725"/>
            <a:ext cx="160500" cy="3300"/>
          </a:xfrm>
          <a:prstGeom prst="curvedConnector3">
            <a:avLst>
              <a:gd name="adj1" fmla="val 50000"/>
            </a:avLst>
          </a:prstGeom>
          <a:noFill/>
          <a:ln w="9525" cap="flat" cmpd="sng">
            <a:solidFill>
              <a:srgbClr val="595959"/>
            </a:solidFill>
            <a:prstDash val="solid"/>
            <a:round/>
            <a:headEnd type="none" w="med" len="med"/>
            <a:tailEnd type="none" w="med" len="med"/>
          </a:ln>
        </p:spPr>
      </p:cxnSp>
      <p:sp>
        <p:nvSpPr>
          <p:cNvPr id="214" name="Google Shape;214;p28"/>
          <p:cNvSpPr/>
          <p:nvPr/>
        </p:nvSpPr>
        <p:spPr>
          <a:xfrm>
            <a:off x="4703596" y="2176777"/>
            <a:ext cx="1845600" cy="3030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b="1">
                <a:solidFill>
                  <a:srgbClr val="0000FF"/>
                </a:solidFill>
              </a:rPr>
              <a:t>class</a:t>
            </a:r>
            <a:r>
              <a:rPr lang="en-GB" sz="600" b="1"/>
              <a:t> fcf::devmgr::common::DeviceConfig : public fcf::devmgr::common::IDeviceConfig</a:t>
            </a:r>
            <a:endParaRPr sz="600"/>
          </a:p>
        </p:txBody>
      </p:sp>
      <p:sp>
        <p:nvSpPr>
          <p:cNvPr id="215" name="Google Shape;215;p28"/>
          <p:cNvSpPr/>
          <p:nvPr/>
        </p:nvSpPr>
        <p:spPr>
          <a:xfrm>
            <a:off x="4701925" y="1278925"/>
            <a:ext cx="1821300" cy="2340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b="1">
                <a:solidFill>
                  <a:srgbClr val="0000FF"/>
                </a:solidFill>
              </a:rPr>
              <a:t>class </a:t>
            </a:r>
            <a:r>
              <a:rPr lang="en-GB" sz="600" b="1"/>
              <a:t>fcf::devmgr::common::DataContext</a:t>
            </a:r>
            <a:endParaRPr sz="600"/>
          </a:p>
        </p:txBody>
      </p:sp>
      <p:cxnSp>
        <p:nvCxnSpPr>
          <p:cNvPr id="216" name="Google Shape;216;p28"/>
          <p:cNvCxnSpPr>
            <a:stCxn id="215" idx="3"/>
            <a:endCxn id="210" idx="1"/>
          </p:cNvCxnSpPr>
          <p:nvPr/>
        </p:nvCxnSpPr>
        <p:spPr>
          <a:xfrm>
            <a:off x="6523225" y="1395925"/>
            <a:ext cx="386400" cy="1047900"/>
          </a:xfrm>
          <a:prstGeom prst="curvedConnector3">
            <a:avLst>
              <a:gd name="adj1" fmla="val 50011"/>
            </a:avLst>
          </a:prstGeom>
          <a:noFill/>
          <a:ln w="9525" cap="flat" cmpd="sng">
            <a:solidFill>
              <a:srgbClr val="595959"/>
            </a:solidFill>
            <a:prstDash val="solid"/>
            <a:round/>
            <a:headEnd type="none" w="med" len="med"/>
            <a:tailEnd type="none" w="med" len="med"/>
          </a:ln>
        </p:spPr>
      </p:cxnSp>
      <p:sp>
        <p:nvSpPr>
          <p:cNvPr id="217" name="Google Shape;217;p28"/>
          <p:cNvSpPr/>
          <p:nvPr/>
        </p:nvSpPr>
        <p:spPr>
          <a:xfrm>
            <a:off x="4677675" y="2739425"/>
            <a:ext cx="1873500" cy="6801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b="1">
                <a:solidFill>
                  <a:srgbClr val="0000FF"/>
                </a:solidFill>
              </a:rPr>
              <a:t>class</a:t>
            </a:r>
            <a:r>
              <a:rPr lang="en-GB" sz="600" b="1"/>
              <a:t> fcf::devmgr::common::DeviceLcsIf</a:t>
            </a:r>
            <a:endParaRPr sz="600" b="1"/>
          </a:p>
          <a:p>
            <a:pPr marL="0" lvl="0" indent="0" algn="ctr" rtl="0">
              <a:spcBef>
                <a:spcPts val="0"/>
              </a:spcBef>
              <a:spcAft>
                <a:spcPts val="0"/>
              </a:spcAft>
              <a:buNone/>
            </a:pPr>
            <a:endParaRPr sz="600" b="1"/>
          </a:p>
          <a:p>
            <a:pPr marL="0" lvl="0" indent="0" algn="l" rtl="0">
              <a:spcBef>
                <a:spcPts val="0"/>
              </a:spcBef>
              <a:spcAft>
                <a:spcPts val="0"/>
              </a:spcAft>
              <a:buNone/>
            </a:pPr>
            <a:r>
              <a:rPr lang="en-GB" sz="600">
                <a:solidFill>
                  <a:srgbClr val="FF0000"/>
                </a:solidFill>
              </a:rPr>
              <a:t>std::shared_ptr&lt;protocol::base::IComm&gt; </a:t>
            </a:r>
            <a:r>
              <a:rPr lang="en-GB" sz="600" b="1">
                <a:solidFill>
                  <a:srgbClr val="FF0000"/>
                </a:solidFill>
              </a:rPr>
              <a:t>m_comm</a:t>
            </a:r>
            <a:endParaRPr sz="600" b="1">
              <a:solidFill>
                <a:srgbClr val="FF0000"/>
              </a:solidFill>
            </a:endParaRPr>
          </a:p>
          <a:p>
            <a:pPr marL="0" lvl="0" indent="0" algn="l" rtl="0">
              <a:spcBef>
                <a:spcPts val="0"/>
              </a:spcBef>
              <a:spcAft>
                <a:spcPts val="0"/>
              </a:spcAft>
              <a:buNone/>
            </a:pPr>
            <a:r>
              <a:rPr lang="en-GB" sz="600"/>
              <a:t>virtual void Connect();</a:t>
            </a:r>
            <a:endParaRPr sz="600"/>
          </a:p>
          <a:p>
            <a:pPr marL="0" lvl="0" indent="0" algn="l" rtl="0">
              <a:spcBef>
                <a:spcPts val="0"/>
              </a:spcBef>
              <a:spcAft>
                <a:spcPts val="0"/>
              </a:spcAft>
              <a:buNone/>
            </a:pPr>
            <a:r>
              <a:rPr lang="en-GB" sz="600"/>
              <a:t>virtual void Disconnect();</a:t>
            </a:r>
            <a:endParaRPr sz="600"/>
          </a:p>
          <a:p>
            <a:pPr marL="0" lvl="0" indent="0" algn="l" rtl="0">
              <a:spcBef>
                <a:spcPts val="0"/>
              </a:spcBef>
              <a:spcAft>
                <a:spcPts val="0"/>
              </a:spcAft>
              <a:buNone/>
            </a:pPr>
            <a:r>
              <a:rPr lang="en-GB" sz="600"/>
              <a:t>……….</a:t>
            </a:r>
            <a:endParaRPr sz="700" b="1"/>
          </a:p>
        </p:txBody>
      </p:sp>
      <p:cxnSp>
        <p:nvCxnSpPr>
          <p:cNvPr id="218" name="Google Shape;218;p28"/>
          <p:cNvCxnSpPr>
            <a:stCxn id="214" idx="3"/>
            <a:endCxn id="210" idx="1"/>
          </p:cNvCxnSpPr>
          <p:nvPr/>
        </p:nvCxnSpPr>
        <p:spPr>
          <a:xfrm>
            <a:off x="6549196" y="2328277"/>
            <a:ext cx="360600" cy="115500"/>
          </a:xfrm>
          <a:prstGeom prst="curvedConnector3">
            <a:avLst>
              <a:gd name="adj1" fmla="val 50014"/>
            </a:avLst>
          </a:prstGeom>
          <a:noFill/>
          <a:ln w="9525" cap="flat" cmpd="sng">
            <a:solidFill>
              <a:srgbClr val="595959"/>
            </a:solidFill>
            <a:prstDash val="solid"/>
            <a:round/>
            <a:headEnd type="none" w="med" len="med"/>
            <a:tailEnd type="none" w="med" len="med"/>
          </a:ln>
        </p:spPr>
      </p:cxnSp>
      <p:sp>
        <p:nvSpPr>
          <p:cNvPr id="219" name="Google Shape;219;p28"/>
          <p:cNvSpPr/>
          <p:nvPr/>
        </p:nvSpPr>
        <p:spPr>
          <a:xfrm>
            <a:off x="8608575" y="2043325"/>
            <a:ext cx="159900" cy="2100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20" name="Google Shape;220;p28"/>
          <p:cNvSpPr/>
          <p:nvPr/>
        </p:nvSpPr>
        <p:spPr>
          <a:xfrm>
            <a:off x="8640700" y="2618572"/>
            <a:ext cx="159900" cy="7716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cxnSp>
        <p:nvCxnSpPr>
          <p:cNvPr id="221" name="Google Shape;221;p28"/>
          <p:cNvCxnSpPr>
            <a:stCxn id="217" idx="2"/>
            <a:endCxn id="222" idx="0"/>
          </p:cNvCxnSpPr>
          <p:nvPr/>
        </p:nvCxnSpPr>
        <p:spPr>
          <a:xfrm rot="-5400000" flipH="1">
            <a:off x="5315775" y="3718175"/>
            <a:ext cx="600600" cy="3300"/>
          </a:xfrm>
          <a:prstGeom prst="curvedConnector3">
            <a:avLst>
              <a:gd name="adj1" fmla="val 49994"/>
            </a:avLst>
          </a:prstGeom>
          <a:noFill/>
          <a:ln w="9525" cap="flat" cmpd="sng">
            <a:solidFill>
              <a:srgbClr val="595959"/>
            </a:solidFill>
            <a:prstDash val="solid"/>
            <a:round/>
            <a:headEnd type="none" w="med" len="med"/>
            <a:tailEnd type="none" w="med" len="med"/>
          </a:ln>
        </p:spPr>
      </p:cxnSp>
      <p:cxnSp>
        <p:nvCxnSpPr>
          <p:cNvPr id="223" name="Google Shape;223;p28"/>
          <p:cNvCxnSpPr>
            <a:stCxn id="215" idx="1"/>
            <a:endCxn id="217" idx="1"/>
          </p:cNvCxnSpPr>
          <p:nvPr/>
        </p:nvCxnSpPr>
        <p:spPr>
          <a:xfrm flipH="1">
            <a:off x="4677625" y="1395925"/>
            <a:ext cx="24300" cy="1683600"/>
          </a:xfrm>
          <a:prstGeom prst="curvedConnector3">
            <a:avLst>
              <a:gd name="adj1" fmla="val 1079733"/>
            </a:avLst>
          </a:prstGeom>
          <a:noFill/>
          <a:ln w="9525" cap="flat" cmpd="sng">
            <a:solidFill>
              <a:srgbClr val="595959"/>
            </a:solidFill>
            <a:prstDash val="solid"/>
            <a:round/>
            <a:headEnd type="none" w="med" len="med"/>
            <a:tailEnd type="none" w="med" len="med"/>
          </a:ln>
        </p:spPr>
      </p:cxnSp>
      <p:sp>
        <p:nvSpPr>
          <p:cNvPr id="224" name="Google Shape;224;p28"/>
          <p:cNvSpPr/>
          <p:nvPr/>
        </p:nvSpPr>
        <p:spPr>
          <a:xfrm>
            <a:off x="4677675" y="1708450"/>
            <a:ext cx="1845600" cy="2100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b="1">
                <a:solidFill>
                  <a:schemeClr val="dk1"/>
                </a:solidFill>
              </a:rPr>
              <a:t>abstract </a:t>
            </a:r>
            <a:r>
              <a:rPr lang="en-GB" sz="600" b="1">
                <a:solidFill>
                  <a:srgbClr val="0000FF"/>
                </a:solidFill>
              </a:rPr>
              <a:t>class</a:t>
            </a:r>
            <a:r>
              <a:rPr lang="en-GB" sz="600" b="1"/>
              <a:t> fcf::devmgr::common::IDeviceConfig        </a:t>
            </a:r>
            <a:endParaRPr sz="600" b="1"/>
          </a:p>
        </p:txBody>
      </p:sp>
      <p:sp>
        <p:nvSpPr>
          <p:cNvPr id="225" name="Google Shape;225;p28"/>
          <p:cNvSpPr/>
          <p:nvPr/>
        </p:nvSpPr>
        <p:spPr>
          <a:xfrm rot="5412940">
            <a:off x="6209807" y="1980110"/>
            <a:ext cx="239102" cy="115800"/>
          </a:xfrm>
          <a:prstGeom prst="rightArrow">
            <a:avLst>
              <a:gd name="adj1" fmla="val 50000"/>
              <a:gd name="adj2" fmla="val 50000"/>
            </a:avLst>
          </a:prstGeom>
          <a:solidFill>
            <a:srgbClr val="D9D9D9"/>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cxnSp>
        <p:nvCxnSpPr>
          <p:cNvPr id="226" name="Google Shape;226;p28"/>
          <p:cNvCxnSpPr>
            <a:stCxn id="224" idx="1"/>
            <a:endCxn id="217" idx="1"/>
          </p:cNvCxnSpPr>
          <p:nvPr/>
        </p:nvCxnSpPr>
        <p:spPr>
          <a:xfrm>
            <a:off x="4677675" y="1813450"/>
            <a:ext cx="600" cy="1266000"/>
          </a:xfrm>
          <a:prstGeom prst="curvedConnector3">
            <a:avLst>
              <a:gd name="adj1" fmla="val -27741661"/>
            </a:avLst>
          </a:prstGeom>
          <a:noFill/>
          <a:ln w="9525" cap="flat" cmpd="sng">
            <a:solidFill>
              <a:srgbClr val="595959"/>
            </a:solidFill>
            <a:prstDash val="solid"/>
            <a:round/>
            <a:headEnd type="none" w="med" len="med"/>
            <a:tailEnd type="none" w="med" len="med"/>
          </a:ln>
        </p:spPr>
      </p:cxnSp>
      <p:sp>
        <p:nvSpPr>
          <p:cNvPr id="227" name="Google Shape;227;p28"/>
          <p:cNvSpPr/>
          <p:nvPr/>
        </p:nvSpPr>
        <p:spPr>
          <a:xfrm>
            <a:off x="563325" y="3038850"/>
            <a:ext cx="3329700" cy="19938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0" rIns="39050" bIns="0" anchor="ctr" anchorCtr="0">
            <a:noAutofit/>
          </a:bodyPr>
          <a:lstStyle/>
          <a:p>
            <a:pPr marL="0" lvl="0" indent="0" algn="ctr" rtl="0">
              <a:spcBef>
                <a:spcPts val="0"/>
              </a:spcBef>
              <a:spcAft>
                <a:spcPts val="0"/>
              </a:spcAft>
              <a:buClr>
                <a:schemeClr val="dk1"/>
              </a:buClr>
              <a:buSzPts val="1100"/>
              <a:buFont typeface="Arial"/>
              <a:buNone/>
            </a:pPr>
            <a:r>
              <a:rPr lang="en-GB" sz="700" b="1">
                <a:solidFill>
                  <a:srgbClr val="0000FF"/>
                </a:solidFill>
              </a:rPr>
              <a:t>class</a:t>
            </a:r>
            <a:r>
              <a:rPr lang="en-GB" sz="700" b="1">
                <a:solidFill>
                  <a:schemeClr val="dk1"/>
                </a:solidFill>
              </a:rPr>
              <a:t> mor::devmgr::common::morcomm::</a:t>
            </a:r>
            <a:r>
              <a:rPr lang="en-GB" sz="700" b="1">
                <a:solidFill>
                  <a:srgbClr val="FF0000"/>
                </a:solidFill>
              </a:rPr>
              <a:t>MorComm</a:t>
            </a:r>
            <a:r>
              <a:rPr lang="en-GB" sz="700" b="1">
                <a:solidFill>
                  <a:schemeClr val="dk1"/>
                </a:solidFill>
              </a:rPr>
              <a:t> : public protocol::base::IComm</a:t>
            </a:r>
            <a:endParaRPr sz="600">
              <a:solidFill>
                <a:schemeClr val="dk1"/>
              </a:solidFill>
            </a:endParaRPr>
          </a:p>
          <a:p>
            <a:pPr marL="0" lvl="0" indent="0" algn="l" rtl="0">
              <a:spcBef>
                <a:spcPts val="0"/>
              </a:spcBef>
              <a:spcAft>
                <a:spcPts val="0"/>
              </a:spcAft>
              <a:buNone/>
            </a:pPr>
            <a:r>
              <a:rPr lang="en-GB" sz="600">
                <a:solidFill>
                  <a:schemeClr val="dk1"/>
                </a:solidFill>
              </a:rPr>
              <a:t>virtual void Connect(...)</a:t>
            </a:r>
            <a:endParaRPr sz="600">
              <a:solidFill>
                <a:schemeClr val="dk1"/>
              </a:solidFill>
            </a:endParaRPr>
          </a:p>
          <a:p>
            <a:pPr marL="0" lvl="0" indent="0" algn="l" rtl="0">
              <a:spcBef>
                <a:spcPts val="0"/>
              </a:spcBef>
              <a:spcAft>
                <a:spcPts val="0"/>
              </a:spcAft>
              <a:buClr>
                <a:schemeClr val="dk1"/>
              </a:buClr>
              <a:buSzPts val="500"/>
              <a:buFont typeface="Arial"/>
              <a:buNone/>
            </a:pPr>
            <a:r>
              <a:rPr lang="en-GB" sz="600">
                <a:solidFill>
                  <a:schemeClr val="dk1"/>
                </a:solidFill>
              </a:rPr>
              <a:t>virtual void Read(...) </a:t>
            </a:r>
            <a:endParaRPr sz="600">
              <a:solidFill>
                <a:schemeClr val="dk1"/>
              </a:solidFill>
            </a:endParaRPr>
          </a:p>
          <a:p>
            <a:pPr marL="0" lvl="0" indent="0" algn="l" rtl="0">
              <a:spcBef>
                <a:spcPts val="0"/>
              </a:spcBef>
              <a:spcAft>
                <a:spcPts val="0"/>
              </a:spcAft>
              <a:buClr>
                <a:schemeClr val="dk1"/>
              </a:buClr>
              <a:buSzPts val="500"/>
              <a:buFont typeface="Arial"/>
              <a:buNone/>
            </a:pPr>
            <a:r>
              <a:rPr lang="en-GB" sz="600">
                <a:solidFill>
                  <a:schemeClr val="dk1"/>
                </a:solidFill>
              </a:rPr>
              <a:t>virtual void Write(...)</a:t>
            </a:r>
            <a:endParaRPr sz="600">
              <a:solidFill>
                <a:schemeClr val="dk1"/>
              </a:solidFill>
            </a:endParaRPr>
          </a:p>
          <a:p>
            <a:pPr marL="0" lvl="0" indent="0" algn="l" rtl="0">
              <a:spcBef>
                <a:spcPts val="0"/>
              </a:spcBef>
              <a:spcAft>
                <a:spcPts val="0"/>
              </a:spcAft>
              <a:buClr>
                <a:schemeClr val="dk1"/>
              </a:buClr>
              <a:buSzPts val="500"/>
              <a:buFont typeface="Arial"/>
              <a:buNone/>
            </a:pPr>
            <a:r>
              <a:rPr lang="en-GB" sz="600">
                <a:solidFill>
                  <a:schemeClr val="dk1"/>
                </a:solidFill>
              </a:rPr>
              <a:t>virtual void Rpc(...)</a:t>
            </a:r>
            <a:endParaRPr sz="600">
              <a:solidFill>
                <a:schemeClr val="dk1"/>
              </a:solidFill>
            </a:endParaRPr>
          </a:p>
          <a:p>
            <a:pPr marL="0" lvl="0" indent="0" algn="l" rtl="0">
              <a:spcBef>
                <a:spcPts val="0"/>
              </a:spcBef>
              <a:spcAft>
                <a:spcPts val="0"/>
              </a:spcAft>
              <a:buClr>
                <a:schemeClr val="dk1"/>
              </a:buClr>
              <a:buSzPts val="500"/>
              <a:buFont typeface="Arial"/>
              <a:buNone/>
            </a:pPr>
            <a:r>
              <a:rPr lang="en-GB" sz="600">
                <a:solidFill>
                  <a:schemeClr val="dk1"/>
                </a:solidFill>
              </a:rPr>
              <a:t>…..</a:t>
            </a:r>
            <a:endParaRPr sz="600">
              <a:solidFill>
                <a:schemeClr val="dk1"/>
              </a:solidFill>
            </a:endParaRPr>
          </a:p>
          <a:p>
            <a:pPr marL="0" lvl="0" indent="0" algn="l" rtl="0">
              <a:spcBef>
                <a:spcPts val="0"/>
              </a:spcBef>
              <a:spcAft>
                <a:spcPts val="0"/>
              </a:spcAft>
              <a:buClr>
                <a:schemeClr val="dk1"/>
              </a:buClr>
              <a:buSzPts val="500"/>
              <a:buFont typeface="Arial"/>
              <a:buNone/>
            </a:pPr>
            <a:endParaRPr sz="600">
              <a:solidFill>
                <a:schemeClr val="dk1"/>
              </a:solidFill>
            </a:endParaRPr>
          </a:p>
          <a:p>
            <a:pPr marL="0" lvl="0" indent="0" algn="l" rtl="0">
              <a:spcBef>
                <a:spcPts val="0"/>
              </a:spcBef>
              <a:spcAft>
                <a:spcPts val="0"/>
              </a:spcAft>
              <a:buNone/>
            </a:pPr>
            <a:r>
              <a:rPr lang="en-GB" sz="600">
                <a:solidFill>
                  <a:srgbClr val="FF0000"/>
                </a:solidFill>
              </a:rPr>
              <a:t>//! zpb client object</a:t>
            </a:r>
            <a:endParaRPr sz="600">
              <a:solidFill>
                <a:srgbClr val="FF0000"/>
              </a:solidFill>
            </a:endParaRPr>
          </a:p>
          <a:p>
            <a:pPr marL="0" lvl="0" indent="0" algn="l" rtl="0">
              <a:spcBef>
                <a:spcPts val="0"/>
              </a:spcBef>
              <a:spcAft>
                <a:spcPts val="0"/>
              </a:spcAft>
              <a:buNone/>
            </a:pPr>
            <a:r>
              <a:rPr lang="en-GB" sz="600">
                <a:solidFill>
                  <a:schemeClr val="dk1"/>
                </a:solidFill>
              </a:rPr>
              <a:t>std::unique_ptr&lt;DmShapeAsync&gt; m_pDmShapeAsyncClient;</a:t>
            </a:r>
            <a:endParaRPr sz="600">
              <a:solidFill>
                <a:schemeClr val="dk1"/>
              </a:solidFill>
            </a:endParaRPr>
          </a:p>
          <a:p>
            <a:pPr marL="0" lvl="0" indent="0" algn="l" rtl="0">
              <a:spcBef>
                <a:spcPts val="0"/>
              </a:spcBef>
              <a:spcAft>
                <a:spcPts val="0"/>
              </a:spcAft>
              <a:buClr>
                <a:schemeClr val="dk1"/>
              </a:buClr>
              <a:buSzPts val="1100"/>
              <a:buFont typeface="Arial"/>
              <a:buNone/>
            </a:pPr>
            <a:r>
              <a:rPr lang="en-GB" sz="600" b="1">
                <a:solidFill>
                  <a:srgbClr val="FF0000"/>
                </a:solidFill>
              </a:rPr>
              <a:t>std::unique_ptr&lt;DmShapeSync&gt; m_pDmShapeSyncClient;</a:t>
            </a:r>
            <a:endParaRPr sz="600" b="1">
              <a:solidFill>
                <a:srgbClr val="FF0000"/>
              </a:solidFill>
            </a:endParaRPr>
          </a:p>
          <a:p>
            <a:pPr marL="0" lvl="0" indent="0" algn="l" rtl="0">
              <a:spcBef>
                <a:spcPts val="0"/>
              </a:spcBef>
              <a:spcAft>
                <a:spcPts val="0"/>
              </a:spcAft>
              <a:buNone/>
            </a:pPr>
            <a:r>
              <a:rPr lang="en-GB" sz="600">
                <a:solidFill>
                  <a:schemeClr val="dk1"/>
                </a:solidFill>
              </a:rPr>
              <a:t>virtual std::shared_ptr&lt;elt::mal::Mal&gt; getMal()</a:t>
            </a:r>
            <a:endParaRPr sz="600">
              <a:solidFill>
                <a:schemeClr val="dk1"/>
              </a:solidFill>
            </a:endParaRPr>
          </a:p>
          <a:p>
            <a:pPr marL="0" lvl="0" indent="0" algn="l" rtl="0">
              <a:spcBef>
                <a:spcPts val="0"/>
              </a:spcBef>
              <a:spcAft>
                <a:spcPts val="0"/>
              </a:spcAft>
              <a:buNone/>
            </a:pPr>
            <a:r>
              <a:rPr lang="en-GB" sz="600">
                <a:solidFill>
                  <a:schemeClr val="dk1"/>
                </a:solidFill>
              </a:rPr>
              <a:t>virtual elt::mal::future&lt;void&gt; asyncConnect()</a:t>
            </a:r>
            <a:endParaRPr sz="600">
              <a:solidFill>
                <a:schemeClr val="dk1"/>
              </a:solidFill>
            </a:endParaRPr>
          </a:p>
          <a:p>
            <a:pPr marL="0" lvl="0" indent="0" algn="l" rtl="0">
              <a:spcBef>
                <a:spcPts val="0"/>
              </a:spcBef>
              <a:spcAft>
                <a:spcPts val="0"/>
              </a:spcAft>
              <a:buNone/>
            </a:pPr>
            <a:r>
              <a:rPr lang="en-GB" sz="600">
                <a:solidFill>
                  <a:schemeClr val="dk1"/>
                </a:solidFill>
              </a:rPr>
              <a:t>….</a:t>
            </a:r>
            <a:endParaRPr sz="600">
              <a:solidFill>
                <a:schemeClr val="dk1"/>
              </a:solidFill>
            </a:endParaRPr>
          </a:p>
          <a:p>
            <a:pPr marL="0" lvl="0" indent="0" algn="l" rtl="0">
              <a:spcBef>
                <a:spcPts val="0"/>
              </a:spcBef>
              <a:spcAft>
                <a:spcPts val="0"/>
              </a:spcAft>
              <a:buNone/>
            </a:pPr>
            <a:endParaRPr sz="600">
              <a:solidFill>
                <a:schemeClr val="dk1"/>
              </a:solidFill>
            </a:endParaRPr>
          </a:p>
          <a:p>
            <a:pPr marL="0" lvl="0" indent="0" algn="l" rtl="0">
              <a:spcBef>
                <a:spcPts val="0"/>
              </a:spcBef>
              <a:spcAft>
                <a:spcPts val="0"/>
              </a:spcAft>
              <a:buNone/>
            </a:pPr>
            <a:r>
              <a:rPr lang="en-GB" sz="600">
                <a:solidFill>
                  <a:schemeClr val="dk1"/>
                </a:solidFill>
              </a:rPr>
              <a:t>virtual ListnerRegistration registerConnectionListner(...)</a:t>
            </a:r>
            <a:endParaRPr sz="600">
              <a:solidFill>
                <a:schemeClr val="dk1"/>
              </a:solidFill>
            </a:endParaRPr>
          </a:p>
          <a:p>
            <a:pPr marL="0" lvl="0" indent="0" algn="l" rtl="0">
              <a:spcBef>
                <a:spcPts val="0"/>
              </a:spcBef>
              <a:spcAft>
                <a:spcPts val="0"/>
              </a:spcAft>
              <a:buClr>
                <a:schemeClr val="dk1"/>
              </a:buClr>
              <a:buSzPts val="500"/>
              <a:buFont typeface="Arial"/>
              <a:buNone/>
            </a:pPr>
            <a:r>
              <a:rPr lang="en-GB" sz="600" b="1">
                <a:solidFill>
                  <a:srgbClr val="FF0000"/>
                </a:solidFill>
              </a:rPr>
              <a:t>virtual ::elt::mal::future&lt;int32_t&gt; setShape(vector&lt;int32_t&gt; commands)</a:t>
            </a:r>
            <a:endParaRPr sz="600" b="1">
              <a:solidFill>
                <a:srgbClr val="FF0000"/>
              </a:solidFill>
            </a:endParaRPr>
          </a:p>
          <a:p>
            <a:pPr marL="0" lvl="0" indent="0" algn="l" rtl="0">
              <a:spcBef>
                <a:spcPts val="0"/>
              </a:spcBef>
              <a:spcAft>
                <a:spcPts val="0"/>
              </a:spcAft>
              <a:buClr>
                <a:schemeClr val="dk1"/>
              </a:buClr>
              <a:buSzPts val="500"/>
              <a:buFont typeface="Arial"/>
              <a:buNone/>
            </a:pPr>
            <a:r>
              <a:rPr lang="en-GB" sz="600">
                <a:solidFill>
                  <a:schemeClr val="dk1"/>
                </a:solidFill>
              </a:rPr>
              <a:t>virtual ::elt::mal::future&lt;int32_t&gt; setDeltaShape(const std::string &amp; delta)</a:t>
            </a:r>
            <a:endParaRPr sz="600">
              <a:solidFill>
                <a:schemeClr val="dk1"/>
              </a:solidFill>
            </a:endParaRPr>
          </a:p>
          <a:p>
            <a:pPr marL="0" lvl="0" indent="0" algn="l" rtl="0">
              <a:spcBef>
                <a:spcPts val="0"/>
              </a:spcBef>
              <a:spcAft>
                <a:spcPts val="0"/>
              </a:spcAft>
              <a:buClr>
                <a:schemeClr val="dk1"/>
              </a:buClr>
              <a:buSzPts val="500"/>
              <a:buFont typeface="Arial"/>
              <a:buNone/>
            </a:pPr>
            <a:r>
              <a:rPr lang="en-GB" sz="600">
                <a:solidFill>
                  <a:schemeClr val="dk1"/>
                </a:solidFill>
              </a:rPr>
              <a:t>…….</a:t>
            </a:r>
            <a:endParaRPr sz="600">
              <a:solidFill>
                <a:schemeClr val="dk1"/>
              </a:solidFill>
            </a:endParaRPr>
          </a:p>
          <a:p>
            <a:pPr marL="0" lvl="0" indent="0" algn="ctr" rtl="0">
              <a:spcBef>
                <a:spcPts val="0"/>
              </a:spcBef>
              <a:spcAft>
                <a:spcPts val="0"/>
              </a:spcAft>
              <a:buNone/>
            </a:pPr>
            <a:r>
              <a:rPr lang="en-GB" sz="300"/>
              <a:t>        </a:t>
            </a:r>
            <a:endParaRPr sz="300"/>
          </a:p>
        </p:txBody>
      </p:sp>
      <p:cxnSp>
        <p:nvCxnSpPr>
          <p:cNvPr id="228" name="Google Shape;228;p28"/>
          <p:cNvCxnSpPr>
            <a:stCxn id="229" idx="3"/>
            <a:endCxn id="222" idx="1"/>
          </p:cNvCxnSpPr>
          <p:nvPr/>
        </p:nvCxnSpPr>
        <p:spPr>
          <a:xfrm>
            <a:off x="3426929" y="2489976"/>
            <a:ext cx="1115700" cy="1898700"/>
          </a:xfrm>
          <a:prstGeom prst="curvedConnector3">
            <a:avLst>
              <a:gd name="adj1" fmla="val 49994"/>
            </a:avLst>
          </a:prstGeom>
          <a:noFill/>
          <a:ln w="9525" cap="flat" cmpd="sng">
            <a:solidFill>
              <a:srgbClr val="595959"/>
            </a:solidFill>
            <a:prstDash val="solid"/>
            <a:round/>
            <a:headEnd type="none" w="med" len="med"/>
            <a:tailEnd type="none" w="med" len="med"/>
          </a:ln>
        </p:spPr>
      </p:cxnSp>
      <p:sp>
        <p:nvSpPr>
          <p:cNvPr id="229" name="Google Shape;229;p28"/>
          <p:cNvSpPr/>
          <p:nvPr/>
        </p:nvSpPr>
        <p:spPr>
          <a:xfrm>
            <a:off x="1041029" y="2388876"/>
            <a:ext cx="2385900" cy="2022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457200" algn="l" rtl="0">
              <a:spcBef>
                <a:spcPts val="0"/>
              </a:spcBef>
              <a:spcAft>
                <a:spcPts val="0"/>
              </a:spcAft>
              <a:buNone/>
            </a:pPr>
            <a:r>
              <a:rPr lang="en-GB" sz="600" b="1">
                <a:solidFill>
                  <a:schemeClr val="dk1"/>
                </a:solidFill>
              </a:rPr>
              <a:t>abstract </a:t>
            </a:r>
            <a:r>
              <a:rPr lang="en-GB" sz="600" b="1">
                <a:solidFill>
                  <a:srgbClr val="0000FF"/>
                </a:solidFill>
              </a:rPr>
              <a:t>class</a:t>
            </a:r>
            <a:r>
              <a:rPr lang="en-GB" sz="600" b="1">
                <a:solidFill>
                  <a:srgbClr val="000000"/>
                </a:solidFill>
              </a:rPr>
              <a:t> </a:t>
            </a:r>
            <a:r>
              <a:rPr lang="en-GB" sz="600" b="1"/>
              <a:t>protocol::base::IComm</a:t>
            </a:r>
            <a:r>
              <a:rPr lang="en-GB" sz="600"/>
              <a:t>        </a:t>
            </a:r>
            <a:endParaRPr sz="600"/>
          </a:p>
        </p:txBody>
      </p:sp>
      <p:sp>
        <p:nvSpPr>
          <p:cNvPr id="230" name="Google Shape;230;p28"/>
          <p:cNvSpPr/>
          <p:nvPr/>
        </p:nvSpPr>
        <p:spPr>
          <a:xfrm>
            <a:off x="3275025" y="2554771"/>
            <a:ext cx="159900" cy="4746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cxnSp>
        <p:nvCxnSpPr>
          <p:cNvPr id="231" name="Google Shape;231;p28"/>
          <p:cNvCxnSpPr>
            <a:stCxn id="210" idx="2"/>
            <a:endCxn id="211" idx="0"/>
          </p:cNvCxnSpPr>
          <p:nvPr/>
        </p:nvCxnSpPr>
        <p:spPr>
          <a:xfrm rot="-5400000" flipH="1">
            <a:off x="7600775" y="3010075"/>
            <a:ext cx="700800" cy="2700"/>
          </a:xfrm>
          <a:prstGeom prst="curvedConnector3">
            <a:avLst>
              <a:gd name="adj1" fmla="val 50007"/>
            </a:avLst>
          </a:prstGeom>
          <a:noFill/>
          <a:ln w="9525" cap="flat" cmpd="sng">
            <a:solidFill>
              <a:srgbClr val="595959"/>
            </a:solidFill>
            <a:prstDash val="solid"/>
            <a:round/>
            <a:headEnd type="none" w="med" len="med"/>
            <a:tailEnd type="none" w="med" len="med"/>
          </a:ln>
        </p:spPr>
      </p:cxnSp>
      <p:cxnSp>
        <p:nvCxnSpPr>
          <p:cNvPr id="232" name="Google Shape;232;p28"/>
          <p:cNvCxnSpPr>
            <a:stCxn id="229" idx="2"/>
            <a:endCxn id="227" idx="0"/>
          </p:cNvCxnSpPr>
          <p:nvPr/>
        </p:nvCxnSpPr>
        <p:spPr>
          <a:xfrm rot="5400000">
            <a:off x="2007179" y="2812176"/>
            <a:ext cx="447900" cy="5700"/>
          </a:xfrm>
          <a:prstGeom prst="curvedConnector3">
            <a:avLst>
              <a:gd name="adj1" fmla="val 49986"/>
            </a:avLst>
          </a:prstGeom>
          <a:noFill/>
          <a:ln w="9525" cap="flat" cmpd="sng">
            <a:solidFill>
              <a:srgbClr val="595959"/>
            </a:solidFill>
            <a:prstDash val="solid"/>
            <a:round/>
            <a:headEnd type="none" w="med" len="med"/>
            <a:tailEnd type="none" w="med" len="med"/>
          </a:ln>
        </p:spPr>
      </p:cxnSp>
      <p:sp>
        <p:nvSpPr>
          <p:cNvPr id="233" name="Google Shape;233;p28"/>
          <p:cNvSpPr/>
          <p:nvPr/>
        </p:nvSpPr>
        <p:spPr>
          <a:xfrm>
            <a:off x="1428024" y="141512"/>
            <a:ext cx="1707300" cy="2100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pdmshp.xml</a:t>
            </a:r>
            <a:endParaRPr sz="600" b="1">
              <a:solidFill>
                <a:srgbClr val="FF0000"/>
              </a:solidFill>
            </a:endParaRPr>
          </a:p>
          <a:p>
            <a:pPr marL="0" lvl="0" indent="0" algn="ctr" rtl="0">
              <a:spcBef>
                <a:spcPts val="0"/>
              </a:spcBef>
              <a:spcAft>
                <a:spcPts val="0"/>
              </a:spcAft>
              <a:buNone/>
            </a:pPr>
            <a:r>
              <a:rPr lang="en-GB" sz="600"/>
              <a:t>        </a:t>
            </a:r>
            <a:endParaRPr sz="600"/>
          </a:p>
        </p:txBody>
      </p:sp>
      <p:sp>
        <p:nvSpPr>
          <p:cNvPr id="234" name="Google Shape;234;p28"/>
          <p:cNvSpPr/>
          <p:nvPr/>
        </p:nvSpPr>
        <p:spPr>
          <a:xfrm>
            <a:off x="1792200" y="638337"/>
            <a:ext cx="159900" cy="2022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35" name="Google Shape;235;p28"/>
          <p:cNvSpPr/>
          <p:nvPr/>
        </p:nvSpPr>
        <p:spPr>
          <a:xfrm>
            <a:off x="371400" y="841065"/>
            <a:ext cx="1760700" cy="269400"/>
          </a:xfrm>
          <a:prstGeom prst="roundRect">
            <a:avLst>
              <a:gd name="adj" fmla="val 16667"/>
            </a:avLst>
          </a:prstGeom>
          <a:solidFill>
            <a:srgbClr val="EAD1DC"/>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class mor::mcao::pfro::fcs::AsyncDmShape : public virtual ::elt::mal::rr::RrEntity</a:t>
            </a:r>
            <a:endParaRPr sz="600" b="1">
              <a:solidFill>
                <a:srgbClr val="FF0000"/>
              </a:solidFill>
            </a:endParaRPr>
          </a:p>
          <a:p>
            <a:pPr marL="0" lvl="0" indent="0" algn="ctr" rtl="0">
              <a:spcBef>
                <a:spcPts val="0"/>
              </a:spcBef>
              <a:spcAft>
                <a:spcPts val="0"/>
              </a:spcAft>
              <a:buNone/>
            </a:pPr>
            <a:r>
              <a:rPr lang="en-GB" sz="600"/>
              <a:t>        </a:t>
            </a:r>
            <a:endParaRPr sz="600"/>
          </a:p>
        </p:txBody>
      </p:sp>
      <p:sp>
        <p:nvSpPr>
          <p:cNvPr id="236" name="Google Shape;236;p28"/>
          <p:cNvSpPr/>
          <p:nvPr/>
        </p:nvSpPr>
        <p:spPr>
          <a:xfrm>
            <a:off x="295200" y="1177889"/>
            <a:ext cx="1615200" cy="3699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class</a:t>
            </a:r>
            <a:r>
              <a:rPr lang="en-GB" sz="600">
                <a:solidFill>
                  <a:srgbClr val="000000"/>
                </a:solidFill>
              </a:rPr>
              <a:t> mor</a:t>
            </a:r>
            <a:r>
              <a:rPr lang="en-GB" sz="600"/>
              <a:t>::mcao::pfro::fcs::AsyncDmShapeImpl : public mor::mcao::pfro::fcs::AsyncDmShape        </a:t>
            </a:r>
            <a:endParaRPr sz="600"/>
          </a:p>
        </p:txBody>
      </p:sp>
      <p:sp>
        <p:nvSpPr>
          <p:cNvPr id="237" name="Google Shape;237;p28"/>
          <p:cNvSpPr/>
          <p:nvPr/>
        </p:nvSpPr>
        <p:spPr>
          <a:xfrm>
            <a:off x="2679393" y="1103934"/>
            <a:ext cx="159900" cy="810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38" name="Google Shape;238;p28"/>
          <p:cNvSpPr/>
          <p:nvPr/>
        </p:nvSpPr>
        <p:spPr>
          <a:xfrm>
            <a:off x="288725" y="1638989"/>
            <a:ext cx="1760700" cy="292500"/>
          </a:xfrm>
          <a:prstGeom prst="roundRect">
            <a:avLst>
              <a:gd name="adj" fmla="val 16667"/>
            </a:avLst>
          </a:prstGeom>
          <a:solidFill>
            <a:srgbClr val="EAD1DC"/>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class</a:t>
            </a:r>
            <a:r>
              <a:rPr lang="en-GB" sz="600">
                <a:solidFill>
                  <a:srgbClr val="000000"/>
                </a:solidFill>
              </a:rPr>
              <a:t> mor</a:t>
            </a:r>
            <a:r>
              <a:rPr lang="en-GB" sz="600"/>
              <a:t>::mcao::pfro::fcs::DmShapeAsync :</a:t>
            </a:r>
            <a:endParaRPr sz="600"/>
          </a:p>
          <a:p>
            <a:pPr marL="0" lvl="0" indent="0" algn="ctr" rtl="0">
              <a:spcBef>
                <a:spcPts val="0"/>
              </a:spcBef>
              <a:spcAft>
                <a:spcPts val="0"/>
              </a:spcAft>
              <a:buNone/>
            </a:pPr>
            <a:r>
              <a:rPr lang="en-GB" sz="600"/>
              <a:t>public mor::mcao::pfro::fcs::AsyncDmShape,</a:t>
            </a:r>
            <a:endParaRPr sz="600"/>
          </a:p>
          <a:p>
            <a:pPr marL="0" lvl="0" indent="0" algn="ctr" rtl="0">
              <a:spcBef>
                <a:spcPts val="0"/>
              </a:spcBef>
              <a:spcAft>
                <a:spcPts val="0"/>
              </a:spcAft>
              <a:buNone/>
            </a:pPr>
            <a:r>
              <a:rPr lang="en-GB" sz="600"/>
              <a:t>public ::elt::mal::rr::ClientRrEntity        </a:t>
            </a:r>
            <a:endParaRPr sz="600"/>
          </a:p>
        </p:txBody>
      </p:sp>
      <p:sp>
        <p:nvSpPr>
          <p:cNvPr id="239" name="Google Shape;239;p28"/>
          <p:cNvSpPr/>
          <p:nvPr/>
        </p:nvSpPr>
        <p:spPr>
          <a:xfrm>
            <a:off x="2417588" y="1103940"/>
            <a:ext cx="159900" cy="5415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40" name="Google Shape;240;p28"/>
          <p:cNvSpPr/>
          <p:nvPr/>
        </p:nvSpPr>
        <p:spPr>
          <a:xfrm>
            <a:off x="2257900" y="840439"/>
            <a:ext cx="2024100" cy="269400"/>
          </a:xfrm>
          <a:prstGeom prst="roundRect">
            <a:avLst>
              <a:gd name="adj" fmla="val 16667"/>
            </a:avLst>
          </a:prstGeom>
          <a:solidFill>
            <a:srgbClr val="EAD1DC"/>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class mor::mcao::pfro::fcs::DmShape : </a:t>
            </a:r>
            <a:endParaRPr sz="600">
              <a:solidFill>
                <a:srgbClr val="0000FF"/>
              </a:solidFill>
            </a:endParaRPr>
          </a:p>
          <a:p>
            <a:pPr marL="0" lvl="0" indent="0" algn="ctr" rtl="0">
              <a:spcBef>
                <a:spcPts val="0"/>
              </a:spcBef>
              <a:spcAft>
                <a:spcPts val="0"/>
              </a:spcAft>
              <a:buNone/>
            </a:pPr>
            <a:r>
              <a:rPr lang="en-GB" sz="600">
                <a:solidFill>
                  <a:srgbClr val="0000FF"/>
                </a:solidFill>
              </a:rPr>
              <a:t>public virtual ::elt::mal::rr::RrEntity</a:t>
            </a:r>
            <a:endParaRPr sz="600" b="1">
              <a:solidFill>
                <a:srgbClr val="FF0000"/>
              </a:solidFill>
            </a:endParaRPr>
          </a:p>
          <a:p>
            <a:pPr marL="0" lvl="0" indent="0" algn="ctr" rtl="0">
              <a:spcBef>
                <a:spcPts val="0"/>
              </a:spcBef>
              <a:spcAft>
                <a:spcPts val="0"/>
              </a:spcAft>
              <a:buNone/>
            </a:pPr>
            <a:r>
              <a:rPr lang="en-GB" sz="600"/>
              <a:t>        </a:t>
            </a:r>
            <a:endParaRPr sz="600"/>
          </a:p>
        </p:txBody>
      </p:sp>
      <p:sp>
        <p:nvSpPr>
          <p:cNvPr id="241" name="Google Shape;241;p28"/>
          <p:cNvSpPr/>
          <p:nvPr/>
        </p:nvSpPr>
        <p:spPr>
          <a:xfrm>
            <a:off x="2636775" y="638337"/>
            <a:ext cx="159900" cy="2022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42" name="Google Shape;242;p28"/>
          <p:cNvSpPr/>
          <p:nvPr/>
        </p:nvSpPr>
        <p:spPr>
          <a:xfrm>
            <a:off x="1697136" y="439879"/>
            <a:ext cx="1169100" cy="210000"/>
          </a:xfrm>
          <a:prstGeom prst="roundRect">
            <a:avLst>
              <a:gd name="adj" fmla="val 16667"/>
            </a:avLst>
          </a:prstGeom>
          <a:solidFill>
            <a:srgbClr val="B6D7A8"/>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chemeClr val="dk1"/>
                </a:solidFill>
              </a:rPr>
              <a:t>abstract </a:t>
            </a:r>
            <a:r>
              <a:rPr lang="en-GB" sz="600">
                <a:solidFill>
                  <a:srgbClr val="0000FF"/>
                </a:solidFill>
              </a:rPr>
              <a:t>class</a:t>
            </a:r>
            <a:r>
              <a:rPr lang="en-GB" sz="600"/>
              <a:t> ::elt::mal::rr::RrEntity        </a:t>
            </a:r>
            <a:endParaRPr sz="600"/>
          </a:p>
        </p:txBody>
      </p:sp>
      <p:sp>
        <p:nvSpPr>
          <p:cNvPr id="243" name="Google Shape;243;p28"/>
          <p:cNvSpPr/>
          <p:nvPr/>
        </p:nvSpPr>
        <p:spPr>
          <a:xfrm>
            <a:off x="2582250" y="1183689"/>
            <a:ext cx="1760700" cy="3699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class</a:t>
            </a:r>
            <a:r>
              <a:rPr lang="en-GB" sz="600">
                <a:solidFill>
                  <a:srgbClr val="000000"/>
                </a:solidFill>
              </a:rPr>
              <a:t> mor</a:t>
            </a:r>
            <a:r>
              <a:rPr lang="en-GB" sz="600"/>
              <a:t>::mcao::pfro::fcs::DmShapeImpl : public mor::mcao::pfro::fcs::DmShape</a:t>
            </a:r>
            <a:endParaRPr sz="600"/>
          </a:p>
        </p:txBody>
      </p:sp>
      <p:sp>
        <p:nvSpPr>
          <p:cNvPr id="244" name="Google Shape;244;p28"/>
          <p:cNvSpPr/>
          <p:nvPr/>
        </p:nvSpPr>
        <p:spPr>
          <a:xfrm>
            <a:off x="1668630" y="1103951"/>
            <a:ext cx="159900" cy="810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45" name="Google Shape;245;p28"/>
          <p:cNvSpPr/>
          <p:nvPr/>
        </p:nvSpPr>
        <p:spPr>
          <a:xfrm>
            <a:off x="1479400" y="352566"/>
            <a:ext cx="159900" cy="4878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46" name="Google Shape;246;p28"/>
          <p:cNvSpPr/>
          <p:nvPr/>
        </p:nvSpPr>
        <p:spPr>
          <a:xfrm>
            <a:off x="2933950" y="352567"/>
            <a:ext cx="159900" cy="4746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47" name="Google Shape;247;p28"/>
          <p:cNvSpPr/>
          <p:nvPr/>
        </p:nvSpPr>
        <p:spPr>
          <a:xfrm>
            <a:off x="2422350" y="1638989"/>
            <a:ext cx="1917300" cy="303000"/>
          </a:xfrm>
          <a:prstGeom prst="roundRect">
            <a:avLst>
              <a:gd name="adj" fmla="val 16667"/>
            </a:avLst>
          </a:prstGeom>
          <a:solidFill>
            <a:srgbClr val="EAD1DC"/>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600">
                <a:solidFill>
                  <a:srgbClr val="0000FF"/>
                </a:solidFill>
              </a:rPr>
              <a:t>class</a:t>
            </a:r>
            <a:r>
              <a:rPr lang="en-GB" sz="600">
                <a:solidFill>
                  <a:srgbClr val="000000"/>
                </a:solidFill>
              </a:rPr>
              <a:t> mor</a:t>
            </a:r>
            <a:r>
              <a:rPr lang="en-GB" sz="600"/>
              <a:t>::mcao::pfro::fcs::DmShapeSync : </a:t>
            </a:r>
            <a:endParaRPr sz="600"/>
          </a:p>
          <a:p>
            <a:pPr marL="0" lvl="0" indent="0" algn="ctr" rtl="0">
              <a:spcBef>
                <a:spcPts val="0"/>
              </a:spcBef>
              <a:spcAft>
                <a:spcPts val="0"/>
              </a:spcAft>
              <a:buNone/>
            </a:pPr>
            <a:r>
              <a:rPr lang="en-GB" sz="600"/>
              <a:t>public mor::mcao::pfro::fcs::DmShape, </a:t>
            </a:r>
            <a:endParaRPr sz="600"/>
          </a:p>
          <a:p>
            <a:pPr marL="0" lvl="0" indent="0" algn="ctr" rtl="0">
              <a:spcBef>
                <a:spcPts val="0"/>
              </a:spcBef>
              <a:spcAft>
                <a:spcPts val="0"/>
              </a:spcAft>
              <a:buNone/>
            </a:pPr>
            <a:r>
              <a:rPr lang="en-GB" sz="600"/>
              <a:t>public ::elt::mal::rr::ClientRrEntity        </a:t>
            </a:r>
            <a:endParaRPr sz="600"/>
          </a:p>
        </p:txBody>
      </p:sp>
      <p:sp>
        <p:nvSpPr>
          <p:cNvPr id="248" name="Google Shape;248;p28"/>
          <p:cNvSpPr/>
          <p:nvPr/>
        </p:nvSpPr>
        <p:spPr>
          <a:xfrm>
            <a:off x="1894950" y="1110989"/>
            <a:ext cx="159900" cy="5280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49" name="Google Shape;249;p28"/>
          <p:cNvSpPr/>
          <p:nvPr/>
        </p:nvSpPr>
        <p:spPr>
          <a:xfrm>
            <a:off x="7008610" y="247662"/>
            <a:ext cx="1760700" cy="210000"/>
          </a:xfrm>
          <a:prstGeom prst="roundRect">
            <a:avLst>
              <a:gd name="adj" fmla="val 16667"/>
            </a:avLst>
          </a:prstGeom>
          <a:solidFill>
            <a:srgbClr val="93C47D"/>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700" b="1">
                <a:solidFill>
                  <a:srgbClr val="0000FF"/>
                </a:solidFill>
              </a:rPr>
              <a:t>ESO framework</a:t>
            </a:r>
            <a:endParaRPr sz="700" b="1"/>
          </a:p>
        </p:txBody>
      </p:sp>
      <p:sp>
        <p:nvSpPr>
          <p:cNvPr id="250" name="Google Shape;250;p28"/>
          <p:cNvSpPr/>
          <p:nvPr/>
        </p:nvSpPr>
        <p:spPr>
          <a:xfrm>
            <a:off x="7008610" y="696187"/>
            <a:ext cx="1760700" cy="2100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700" b="1">
                <a:solidFill>
                  <a:srgbClr val="0000FF"/>
                </a:solidFill>
              </a:rPr>
              <a:t>MORFEO ICSS</a:t>
            </a:r>
            <a:endParaRPr sz="700" b="1"/>
          </a:p>
        </p:txBody>
      </p:sp>
      <p:sp>
        <p:nvSpPr>
          <p:cNvPr id="251" name="Google Shape;251;p28"/>
          <p:cNvSpPr/>
          <p:nvPr/>
        </p:nvSpPr>
        <p:spPr>
          <a:xfrm>
            <a:off x="7008610" y="472775"/>
            <a:ext cx="1760700" cy="210000"/>
          </a:xfrm>
          <a:prstGeom prst="roundRect">
            <a:avLst>
              <a:gd name="adj" fmla="val 16667"/>
            </a:avLst>
          </a:prstGeom>
          <a:solidFill>
            <a:srgbClr val="EAD1DC"/>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700" b="1">
                <a:solidFill>
                  <a:srgbClr val="0000FF"/>
                </a:solidFill>
              </a:rPr>
              <a:t>waf tools generated</a:t>
            </a:r>
            <a:endParaRPr sz="700" b="1"/>
          </a:p>
        </p:txBody>
      </p:sp>
      <p:sp>
        <p:nvSpPr>
          <p:cNvPr id="252" name="Google Shape;252;p28"/>
          <p:cNvSpPr txBox="1"/>
          <p:nvPr/>
        </p:nvSpPr>
        <p:spPr>
          <a:xfrm>
            <a:off x="809099" y="339517"/>
            <a:ext cx="666600" cy="171300"/>
          </a:xfrm>
          <a:prstGeom prst="rect">
            <a:avLst/>
          </a:prstGeom>
          <a:noFill/>
          <a:ln>
            <a:noFill/>
          </a:ln>
        </p:spPr>
        <p:txBody>
          <a:bodyPr spcFirstLastPara="1" wrap="square" lIns="39050" tIns="39050" rIns="39050" bIns="39050" anchor="t" anchorCtr="0">
            <a:spAutoFit/>
          </a:bodyPr>
          <a:lstStyle/>
          <a:p>
            <a:pPr marL="0" lvl="0" indent="0" algn="ctr" rtl="0">
              <a:spcBef>
                <a:spcPts val="0"/>
              </a:spcBef>
              <a:spcAft>
                <a:spcPts val="0"/>
              </a:spcAft>
              <a:buClr>
                <a:schemeClr val="dk1"/>
              </a:buClr>
              <a:buSzPts val="500"/>
              <a:buFont typeface="Arial"/>
              <a:buNone/>
            </a:pPr>
            <a:r>
              <a:rPr lang="en-GB" sz="600">
                <a:solidFill>
                  <a:srgbClr val="0000FF"/>
                </a:solidFill>
              </a:rPr>
              <a:t>declare_malicd</a:t>
            </a:r>
            <a:endParaRPr sz="600">
              <a:solidFill>
                <a:schemeClr val="dk2"/>
              </a:solidFill>
            </a:endParaRPr>
          </a:p>
        </p:txBody>
      </p:sp>
      <p:sp>
        <p:nvSpPr>
          <p:cNvPr id="253" name="Google Shape;253;p28"/>
          <p:cNvSpPr txBox="1"/>
          <p:nvPr/>
        </p:nvSpPr>
        <p:spPr>
          <a:xfrm>
            <a:off x="2058674" y="1236064"/>
            <a:ext cx="375300" cy="155700"/>
          </a:xfrm>
          <a:prstGeom prst="rect">
            <a:avLst/>
          </a:prstGeom>
          <a:noFill/>
          <a:ln>
            <a:noFill/>
          </a:ln>
        </p:spPr>
        <p:txBody>
          <a:bodyPr spcFirstLastPara="1" wrap="square" lIns="39050" tIns="39050" rIns="39050" bIns="39050" anchor="t" anchorCtr="0">
            <a:spAutoFit/>
          </a:bodyPr>
          <a:lstStyle/>
          <a:p>
            <a:pPr marL="0" lvl="0" indent="0" algn="l" rtl="0">
              <a:spcBef>
                <a:spcPts val="0"/>
              </a:spcBef>
              <a:spcAft>
                <a:spcPts val="0"/>
              </a:spcAft>
              <a:buNone/>
            </a:pPr>
            <a:r>
              <a:rPr lang="en-GB" sz="500" b="1">
                <a:solidFill>
                  <a:schemeClr val="dk2"/>
                </a:solidFill>
              </a:rPr>
              <a:t>SERVER</a:t>
            </a:r>
            <a:endParaRPr sz="500" b="1">
              <a:solidFill>
                <a:schemeClr val="dk2"/>
              </a:solidFill>
            </a:endParaRPr>
          </a:p>
        </p:txBody>
      </p:sp>
      <p:sp>
        <p:nvSpPr>
          <p:cNvPr id="254" name="Google Shape;254;p28"/>
          <p:cNvSpPr txBox="1"/>
          <p:nvPr/>
        </p:nvSpPr>
        <p:spPr>
          <a:xfrm>
            <a:off x="2091225" y="1705114"/>
            <a:ext cx="333600" cy="155700"/>
          </a:xfrm>
          <a:prstGeom prst="rect">
            <a:avLst/>
          </a:prstGeom>
          <a:noFill/>
          <a:ln>
            <a:noFill/>
          </a:ln>
        </p:spPr>
        <p:txBody>
          <a:bodyPr spcFirstLastPara="1" wrap="square" lIns="39050" tIns="39050" rIns="39050" bIns="39050" anchor="t" anchorCtr="0">
            <a:spAutoFit/>
          </a:bodyPr>
          <a:lstStyle/>
          <a:p>
            <a:pPr marL="0" lvl="0" indent="0" algn="l" rtl="0">
              <a:spcBef>
                <a:spcPts val="0"/>
              </a:spcBef>
              <a:spcAft>
                <a:spcPts val="0"/>
              </a:spcAft>
              <a:buNone/>
            </a:pPr>
            <a:r>
              <a:rPr lang="en-GB" sz="500" b="1">
                <a:solidFill>
                  <a:schemeClr val="dk2"/>
                </a:solidFill>
              </a:rPr>
              <a:t>CLIENT</a:t>
            </a:r>
            <a:endParaRPr sz="500" b="1">
              <a:solidFill>
                <a:schemeClr val="dk2"/>
              </a:solidFill>
            </a:endParaRPr>
          </a:p>
        </p:txBody>
      </p:sp>
      <p:sp>
        <p:nvSpPr>
          <p:cNvPr id="255" name="Google Shape;255;p28"/>
          <p:cNvSpPr/>
          <p:nvPr/>
        </p:nvSpPr>
        <p:spPr>
          <a:xfrm>
            <a:off x="6166663" y="4275575"/>
            <a:ext cx="159900" cy="1599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22" name="Google Shape;222;p28"/>
          <p:cNvSpPr/>
          <p:nvPr/>
        </p:nvSpPr>
        <p:spPr>
          <a:xfrm>
            <a:off x="4542504" y="4020050"/>
            <a:ext cx="2150700" cy="737400"/>
          </a:xfrm>
          <a:prstGeom prst="roundRect">
            <a:avLst>
              <a:gd name="adj" fmla="val 16667"/>
            </a:avLst>
          </a:prstGeom>
          <a:solidFill>
            <a:srgbClr val="B4A7D6"/>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r>
              <a:rPr lang="en-GB" sz="700" b="1">
                <a:solidFill>
                  <a:srgbClr val="0000FF"/>
                </a:solidFill>
              </a:rPr>
              <a:t>class </a:t>
            </a:r>
            <a:r>
              <a:rPr lang="en-GB" sz="700" b="1"/>
              <a:t>pdmshpLcsIf </a:t>
            </a:r>
            <a:r>
              <a:rPr lang="en-GB" sz="700"/>
              <a:t>: public fcf::devmgr::common::DeviceLcsIf</a:t>
            </a:r>
            <a:endParaRPr sz="700"/>
          </a:p>
          <a:p>
            <a:pPr marL="0" lvl="0" indent="0" algn="ctr" rtl="0">
              <a:spcBef>
                <a:spcPts val="0"/>
              </a:spcBef>
              <a:spcAft>
                <a:spcPts val="0"/>
              </a:spcAft>
              <a:buNone/>
            </a:pPr>
            <a:r>
              <a:rPr lang="en-GB" sz="600"/>
              <a:t>…..</a:t>
            </a:r>
            <a:endParaRPr sz="600"/>
          </a:p>
          <a:p>
            <a:pPr marL="0" lvl="0" indent="0" algn="l" rtl="0">
              <a:spcBef>
                <a:spcPts val="0"/>
              </a:spcBef>
              <a:spcAft>
                <a:spcPts val="0"/>
              </a:spcAft>
              <a:buClr>
                <a:schemeClr val="dk1"/>
              </a:buClr>
              <a:buSzPts val="1100"/>
              <a:buFont typeface="Arial"/>
              <a:buNone/>
            </a:pPr>
            <a:r>
              <a:rPr lang="en-GB" sz="600" b="1">
                <a:solidFill>
                  <a:srgbClr val="FF0000"/>
                </a:solidFill>
              </a:rPr>
              <a:t>int setShape(vector&lt;int32_t&gt; commands);</a:t>
            </a:r>
            <a:endParaRPr sz="600" b="1">
              <a:solidFill>
                <a:srgbClr val="FF0000"/>
              </a:solidFill>
            </a:endParaRPr>
          </a:p>
          <a:p>
            <a:pPr marL="0" lvl="0" indent="0" algn="ctr" rtl="0">
              <a:spcBef>
                <a:spcPts val="0"/>
              </a:spcBef>
              <a:spcAft>
                <a:spcPts val="0"/>
              </a:spcAft>
              <a:buNone/>
            </a:pPr>
            <a:endParaRPr sz="600"/>
          </a:p>
        </p:txBody>
      </p:sp>
      <p:cxnSp>
        <p:nvCxnSpPr>
          <p:cNvPr id="256" name="Google Shape;256;p28"/>
          <p:cNvCxnSpPr>
            <a:stCxn id="210" idx="1"/>
            <a:endCxn id="222" idx="3"/>
          </p:cNvCxnSpPr>
          <p:nvPr/>
        </p:nvCxnSpPr>
        <p:spPr>
          <a:xfrm flipH="1">
            <a:off x="6693125" y="2443825"/>
            <a:ext cx="216600" cy="1944900"/>
          </a:xfrm>
          <a:prstGeom prst="curvedConnector3">
            <a:avLst>
              <a:gd name="adj1" fmla="val 49986"/>
            </a:avLst>
          </a:prstGeom>
          <a:noFill/>
          <a:ln w="9525" cap="flat" cmpd="sng">
            <a:solidFill>
              <a:srgbClr val="595959"/>
            </a:solidFill>
            <a:prstDash val="solid"/>
            <a:round/>
            <a:headEnd type="none" w="med" len="med"/>
            <a:tailEnd type="none" w="med" len="med"/>
          </a:ln>
        </p:spPr>
      </p:cxnSp>
      <p:sp>
        <p:nvSpPr>
          <p:cNvPr id="257" name="Google Shape;257;p28"/>
          <p:cNvSpPr/>
          <p:nvPr/>
        </p:nvSpPr>
        <p:spPr>
          <a:xfrm rot="5400000">
            <a:off x="7328550" y="938753"/>
            <a:ext cx="159900" cy="269400"/>
          </a:xfrm>
          <a:prstGeom prst="downArrow">
            <a:avLst>
              <a:gd name="adj1" fmla="val 49612"/>
              <a:gd name="adj2" fmla="val 58003"/>
            </a:avLst>
          </a:prstGeom>
          <a:solidFill>
            <a:srgbClr val="EEEEEE"/>
          </a:solidFill>
          <a:ln w="9525" cap="flat" cmpd="sng">
            <a:solidFill>
              <a:srgbClr val="595959"/>
            </a:solidFill>
            <a:prstDash val="solid"/>
            <a:round/>
            <a:headEnd type="none" w="sm" len="sm"/>
            <a:tailEnd type="none" w="sm" len="sm"/>
          </a:ln>
        </p:spPr>
        <p:txBody>
          <a:bodyPr spcFirstLastPara="1" wrap="square" lIns="39050" tIns="39050" rIns="39050" bIns="39050" anchor="ctr" anchorCtr="0">
            <a:noAutofit/>
          </a:bodyPr>
          <a:lstStyle/>
          <a:p>
            <a:pPr marL="0" lvl="0" indent="0" algn="ctr" rtl="0">
              <a:spcBef>
                <a:spcPts val="0"/>
              </a:spcBef>
              <a:spcAft>
                <a:spcPts val="0"/>
              </a:spcAft>
              <a:buNone/>
            </a:pPr>
            <a:endParaRPr sz="600"/>
          </a:p>
        </p:txBody>
      </p:sp>
      <p:sp>
        <p:nvSpPr>
          <p:cNvPr id="258" name="Google Shape;258;p28"/>
          <p:cNvSpPr txBox="1"/>
          <p:nvPr/>
        </p:nvSpPr>
        <p:spPr>
          <a:xfrm>
            <a:off x="7543200" y="919563"/>
            <a:ext cx="9609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700">
                <a:solidFill>
                  <a:schemeClr val="dk2"/>
                </a:solidFill>
              </a:rPr>
              <a:t>class inheritance</a:t>
            </a:r>
            <a:endParaRPr sz="700">
              <a:solidFill>
                <a:schemeClr val="dk2"/>
              </a:solidFill>
            </a:endParaRPr>
          </a:p>
        </p:txBody>
      </p:sp>
      <p:sp>
        <p:nvSpPr>
          <p:cNvPr id="259" name="Google Shape;259;p28"/>
          <p:cNvSpPr txBox="1"/>
          <p:nvPr/>
        </p:nvSpPr>
        <p:spPr>
          <a:xfrm>
            <a:off x="3275028" y="3353325"/>
            <a:ext cx="533700" cy="292500"/>
          </a:xfrm>
          <a:prstGeom prst="rect">
            <a:avLst/>
          </a:prstGeom>
          <a:noFill/>
          <a:ln w="9525" cap="flat" cmpd="sng">
            <a:solidFill>
              <a:srgbClr val="FFFF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sz="700">
                <a:solidFill>
                  <a:schemeClr val="dk1"/>
                </a:solidFill>
              </a:rPr>
              <a:t>IComm</a:t>
            </a:r>
            <a:endParaRPr/>
          </a:p>
        </p:txBody>
      </p:sp>
      <p:sp>
        <p:nvSpPr>
          <p:cNvPr id="260" name="Google Shape;260;p28"/>
          <p:cNvSpPr txBox="1"/>
          <p:nvPr/>
        </p:nvSpPr>
        <p:spPr>
          <a:xfrm>
            <a:off x="3275014" y="3857950"/>
            <a:ext cx="533700" cy="292500"/>
          </a:xfrm>
          <a:prstGeom prst="rect">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sz="700">
                <a:solidFill>
                  <a:schemeClr val="dk1"/>
                </a:solidFill>
              </a:rPr>
              <a:t>RrClient</a:t>
            </a:r>
            <a:endParaRPr/>
          </a:p>
        </p:txBody>
      </p:sp>
      <p:sp>
        <p:nvSpPr>
          <p:cNvPr id="261" name="Google Shape;261;p28"/>
          <p:cNvSpPr txBox="1"/>
          <p:nvPr/>
        </p:nvSpPr>
        <p:spPr>
          <a:xfrm>
            <a:off x="3275013" y="4362576"/>
            <a:ext cx="533700" cy="292500"/>
          </a:xfrm>
          <a:prstGeom prst="rect">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sz="700">
                <a:solidFill>
                  <a:schemeClr val="dk1"/>
                </a:solidFill>
              </a:rPr>
              <a:t>ICD</a:t>
            </a:r>
            <a:endParaRPr/>
          </a:p>
        </p:txBody>
      </p:sp>
      <p:sp>
        <p:nvSpPr>
          <p:cNvPr id="262" name="Google Shape;262;p28"/>
          <p:cNvSpPr txBox="1"/>
          <p:nvPr/>
        </p:nvSpPr>
        <p:spPr>
          <a:xfrm>
            <a:off x="202000" y="43139"/>
            <a:ext cx="1090200" cy="20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500" b="1">
                <a:solidFill>
                  <a:srgbClr val="FF0000"/>
                </a:solidFill>
              </a:rPr>
              <a:t>waf build</a:t>
            </a:r>
            <a:endParaRPr sz="1500" b="1">
              <a:solidFill>
                <a:srgbClr val="FF0000"/>
              </a:solidFill>
            </a:endParaRPr>
          </a:p>
        </p:txBody>
      </p:sp>
      <p:cxnSp>
        <p:nvCxnSpPr>
          <p:cNvPr id="263" name="Google Shape;263;p28"/>
          <p:cNvCxnSpPr>
            <a:stCxn id="238" idx="1"/>
            <a:endCxn id="227" idx="1"/>
          </p:cNvCxnSpPr>
          <p:nvPr/>
        </p:nvCxnSpPr>
        <p:spPr>
          <a:xfrm>
            <a:off x="288725" y="1785239"/>
            <a:ext cx="274500" cy="2250600"/>
          </a:xfrm>
          <a:prstGeom prst="curvedConnector3">
            <a:avLst>
              <a:gd name="adj1" fmla="val -86749"/>
            </a:avLst>
          </a:prstGeom>
          <a:noFill/>
          <a:ln w="9525" cap="flat" cmpd="sng">
            <a:solidFill>
              <a:schemeClr val="dk2"/>
            </a:solidFill>
            <a:prstDash val="solid"/>
            <a:round/>
            <a:headEnd type="none" w="med" len="med"/>
            <a:tailEnd type="none" w="med" len="med"/>
          </a:ln>
        </p:spPr>
      </p:cxnSp>
      <p:sp>
        <p:nvSpPr>
          <p:cNvPr id="2" name="TextBox 1"/>
          <p:cNvSpPr txBox="1"/>
          <p:nvPr/>
        </p:nvSpPr>
        <p:spPr>
          <a:xfrm>
            <a:off x="4899308" y="66647"/>
            <a:ext cx="1535998" cy="523220"/>
          </a:xfrm>
          <a:prstGeom prst="rect">
            <a:avLst/>
          </a:prstGeom>
          <a:noFill/>
        </p:spPr>
        <p:txBody>
          <a:bodyPr wrap="none" rtlCol="0">
            <a:spAutoFit/>
          </a:bodyPr>
          <a:lstStyle/>
          <a:p>
            <a:pPr algn="ctr"/>
            <a:r>
              <a:rPr lang="en-US" b="1" dirty="0" smtClean="0">
                <a:solidFill>
                  <a:srgbClr val="FF0000"/>
                </a:solidFill>
              </a:rPr>
              <a:t>Operational/Idle</a:t>
            </a:r>
          </a:p>
          <a:p>
            <a:pPr algn="ctr"/>
            <a:r>
              <a:rPr lang="en-US" b="1" dirty="0" smtClean="0">
                <a:solidFill>
                  <a:srgbClr val="FF0000"/>
                </a:solidFill>
              </a:rPr>
              <a:t>with IFW5</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9"/>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Interface with MICADO</a:t>
            </a:r>
            <a:endParaRPr sz="1800" b="1">
              <a:solidFill>
                <a:srgbClr val="92D050"/>
              </a:solidFill>
              <a:latin typeface="Alegreya Sans SC"/>
              <a:ea typeface="Alegreya Sans SC"/>
              <a:cs typeface="Alegreya Sans SC"/>
              <a:sym typeface="Alegreya Sans SC"/>
            </a:endParaRPr>
          </a:p>
        </p:txBody>
      </p:sp>
      <p:pic>
        <p:nvPicPr>
          <p:cNvPr id="269" name="Google Shape;269;p29"/>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270" name="Google Shape;270;p29"/>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1" name="Google Shape;271;p29"/>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MorLib python library - goal</a:t>
            </a:r>
            <a:endParaRPr sz="3000" b="1">
              <a:solidFill>
                <a:schemeClr val="accent1"/>
              </a:solidFill>
              <a:latin typeface="Alegreya Sans SC"/>
              <a:ea typeface="Alegreya Sans SC"/>
              <a:cs typeface="Alegreya Sans SC"/>
              <a:sym typeface="Alegreya Sans SC"/>
            </a:endParaRPr>
          </a:p>
        </p:txBody>
      </p:sp>
      <p:sp>
        <p:nvSpPr>
          <p:cNvPr id="272" name="Google Shape;272;p29"/>
          <p:cNvSpPr txBox="1"/>
          <p:nvPr/>
        </p:nvSpPr>
        <p:spPr>
          <a:xfrm>
            <a:off x="214325" y="1272225"/>
            <a:ext cx="8871000" cy="3086100"/>
          </a:xfrm>
          <a:prstGeom prst="rect">
            <a:avLst/>
          </a:prstGeom>
          <a:noFill/>
          <a:ln>
            <a:noFill/>
          </a:ln>
        </p:spPr>
        <p:txBody>
          <a:bodyPr spcFirstLastPara="1" wrap="square" lIns="91425" tIns="91425" rIns="91425" bIns="91425" anchor="t" anchorCtr="0">
            <a:spAutoFit/>
          </a:bodyPr>
          <a:lstStyle/>
          <a:p>
            <a:pPr marL="457200" lvl="0" indent="-311150" algn="l" rtl="0">
              <a:lnSpc>
                <a:spcPct val="150000"/>
              </a:lnSpc>
              <a:spcBef>
                <a:spcPts val="0"/>
              </a:spcBef>
              <a:spcAft>
                <a:spcPts val="0"/>
              </a:spcAft>
              <a:buClr>
                <a:schemeClr val="dk1"/>
              </a:buClr>
              <a:buSzPts val="1300"/>
              <a:buChar char="●"/>
            </a:pPr>
            <a:r>
              <a:rPr lang="en-GB" sz="1300" dirty="0">
                <a:solidFill>
                  <a:schemeClr val="dk1"/>
                </a:solidFill>
              </a:rPr>
              <a:t>During standard operations MICADO is the instrument and acts as master: the OBs are MICADO’s OBs</a:t>
            </a:r>
            <a:endParaRPr sz="1300" dirty="0">
              <a:solidFill>
                <a:schemeClr val="dk1"/>
              </a:solidFill>
            </a:endParaRPr>
          </a:p>
          <a:p>
            <a:pPr marL="457200" lvl="0" indent="-311150" algn="l" rtl="0">
              <a:lnSpc>
                <a:spcPct val="150000"/>
              </a:lnSpc>
              <a:spcBef>
                <a:spcPts val="0"/>
              </a:spcBef>
              <a:spcAft>
                <a:spcPts val="0"/>
              </a:spcAft>
              <a:buClr>
                <a:schemeClr val="dk1"/>
              </a:buClr>
              <a:buSzPts val="1300"/>
              <a:buFont typeface="Calibri"/>
              <a:buChar char="●"/>
            </a:pPr>
            <a:r>
              <a:rPr lang="en-GB" sz="1300" dirty="0">
                <a:solidFill>
                  <a:schemeClr val="dk1"/>
                </a:solidFill>
              </a:rPr>
              <a:t>All MICADO templates will be executed by the Sequencer application that is part of the MICADO ICSS</a:t>
            </a:r>
            <a:endParaRPr sz="1300" dirty="0">
              <a:solidFill>
                <a:schemeClr val="dk1"/>
              </a:solidFill>
            </a:endParaRPr>
          </a:p>
          <a:p>
            <a:pPr marL="457200" lvl="0" indent="-311150" algn="l" rtl="0">
              <a:lnSpc>
                <a:spcPct val="150000"/>
              </a:lnSpc>
              <a:spcBef>
                <a:spcPts val="0"/>
              </a:spcBef>
              <a:spcAft>
                <a:spcPts val="0"/>
              </a:spcAft>
              <a:buClr>
                <a:schemeClr val="dk1"/>
              </a:buClr>
              <a:buSzPts val="1300"/>
              <a:buChar char="●"/>
            </a:pPr>
            <a:r>
              <a:rPr lang="en-GB" sz="1300" dirty="0">
                <a:solidFill>
                  <a:schemeClr val="dk1"/>
                </a:solidFill>
              </a:rPr>
              <a:t>MICADO cannot access directly to MORFEO functionalities</a:t>
            </a:r>
            <a:endParaRPr sz="1300" dirty="0">
              <a:solidFill>
                <a:schemeClr val="dk1"/>
              </a:solidFill>
            </a:endParaRPr>
          </a:p>
          <a:p>
            <a:pPr marL="457200" lvl="0" indent="-311150" algn="l" rtl="0">
              <a:lnSpc>
                <a:spcPct val="150000"/>
              </a:lnSpc>
              <a:spcBef>
                <a:spcPts val="0"/>
              </a:spcBef>
              <a:spcAft>
                <a:spcPts val="0"/>
              </a:spcAft>
              <a:buClr>
                <a:schemeClr val="dk1"/>
              </a:buClr>
              <a:buSzPts val="1300"/>
              <a:buChar char="●"/>
            </a:pPr>
            <a:r>
              <a:rPr lang="en-GB" sz="1300" dirty="0">
                <a:solidFill>
                  <a:schemeClr val="dk1"/>
                </a:solidFill>
              </a:rPr>
              <a:t>MORFEO TPL_LIB (ESO-351580) is a Python library used by MICADO, at template </a:t>
            </a:r>
            <a:endParaRPr sz="1300" dirty="0">
              <a:solidFill>
                <a:schemeClr val="dk1"/>
              </a:solidFill>
            </a:endParaRPr>
          </a:p>
          <a:p>
            <a:pPr marL="457200" lvl="0" indent="0" algn="l" rtl="0">
              <a:lnSpc>
                <a:spcPct val="150000"/>
              </a:lnSpc>
              <a:spcBef>
                <a:spcPts val="0"/>
              </a:spcBef>
              <a:spcAft>
                <a:spcPts val="0"/>
              </a:spcAft>
              <a:buNone/>
            </a:pPr>
            <a:r>
              <a:rPr lang="en-GB" sz="1300" dirty="0">
                <a:solidFill>
                  <a:schemeClr val="dk1"/>
                </a:solidFill>
              </a:rPr>
              <a:t>level, to control some MORFEO AO functionalities (acquire, close loop </a:t>
            </a:r>
            <a:r>
              <a:rPr lang="en-GB" sz="1300" dirty="0" err="1">
                <a:solidFill>
                  <a:schemeClr val="dk1"/>
                </a:solidFill>
              </a:rPr>
              <a:t>etc</a:t>
            </a:r>
            <a:r>
              <a:rPr lang="en-GB" sz="1300" dirty="0">
                <a:solidFill>
                  <a:schemeClr val="dk1"/>
                </a:solidFill>
              </a:rPr>
              <a:t>)</a:t>
            </a:r>
            <a:endParaRPr sz="1300" dirty="0">
              <a:solidFill>
                <a:schemeClr val="dk1"/>
              </a:solidFill>
            </a:endParaRPr>
          </a:p>
          <a:p>
            <a:pPr marL="457200" lvl="0" indent="-311150" algn="l" rtl="0">
              <a:lnSpc>
                <a:spcPct val="150000"/>
              </a:lnSpc>
              <a:spcBef>
                <a:spcPts val="0"/>
              </a:spcBef>
              <a:spcAft>
                <a:spcPts val="0"/>
              </a:spcAft>
              <a:buClr>
                <a:schemeClr val="dk1"/>
              </a:buClr>
              <a:buSzPts val="1300"/>
              <a:buChar char="●"/>
            </a:pPr>
            <a:r>
              <a:rPr lang="en-GB" sz="1300" dirty="0">
                <a:solidFill>
                  <a:schemeClr val="dk1"/>
                </a:solidFill>
              </a:rPr>
              <a:t>MORFEO TPL_LIB (called </a:t>
            </a:r>
            <a:r>
              <a:rPr lang="en-GB" sz="1300" dirty="0" err="1">
                <a:solidFill>
                  <a:schemeClr val="dk1"/>
                </a:solidFill>
              </a:rPr>
              <a:t>MorLib</a:t>
            </a:r>
            <a:r>
              <a:rPr lang="en-GB" sz="1300" dirty="0">
                <a:solidFill>
                  <a:schemeClr val="dk1"/>
                </a:solidFill>
              </a:rPr>
              <a:t> in the example) is developed by MORFEO and </a:t>
            </a:r>
            <a:endParaRPr sz="1300" dirty="0">
              <a:solidFill>
                <a:schemeClr val="dk1"/>
              </a:solidFill>
            </a:endParaRPr>
          </a:p>
          <a:p>
            <a:pPr marL="457200" lvl="0" indent="0" algn="l" rtl="0">
              <a:lnSpc>
                <a:spcPct val="150000"/>
              </a:lnSpc>
              <a:spcBef>
                <a:spcPts val="0"/>
              </a:spcBef>
              <a:spcAft>
                <a:spcPts val="0"/>
              </a:spcAft>
              <a:buNone/>
            </a:pPr>
            <a:r>
              <a:rPr lang="en-GB" sz="1300" dirty="0">
                <a:solidFill>
                  <a:schemeClr val="dk1"/>
                </a:solidFill>
              </a:rPr>
              <a:t>will be the only MORFEO code running on the MICADO workstation. </a:t>
            </a:r>
            <a:endParaRPr sz="1300" dirty="0">
              <a:solidFill>
                <a:schemeClr val="dk1"/>
              </a:solidFill>
            </a:endParaRPr>
          </a:p>
          <a:p>
            <a:pPr marL="457200" lvl="0" indent="0" algn="l" rtl="0">
              <a:lnSpc>
                <a:spcPct val="150000"/>
              </a:lnSpc>
              <a:spcBef>
                <a:spcPts val="0"/>
              </a:spcBef>
              <a:spcAft>
                <a:spcPts val="0"/>
              </a:spcAft>
              <a:buNone/>
            </a:pPr>
            <a:endParaRPr sz="1300" dirty="0">
              <a:solidFill>
                <a:schemeClr val="dk1"/>
              </a:solidFill>
            </a:endParaRPr>
          </a:p>
          <a:p>
            <a:pPr marL="0" lvl="0" indent="0" algn="l" rtl="0">
              <a:lnSpc>
                <a:spcPct val="150000"/>
              </a:lnSpc>
              <a:spcBef>
                <a:spcPts val="0"/>
              </a:spcBef>
              <a:spcAft>
                <a:spcPts val="0"/>
              </a:spcAft>
              <a:buNone/>
            </a:pPr>
            <a:r>
              <a:rPr lang="en-GB" sz="1300" dirty="0">
                <a:solidFill>
                  <a:schemeClr val="dk1"/>
                </a:solidFill>
              </a:rPr>
              <a:t>If properly designed, MORFEO TPL_LIB can be deployed in MORFEO </a:t>
            </a:r>
            <a:endParaRPr sz="1300" dirty="0">
              <a:solidFill>
                <a:schemeClr val="dk1"/>
              </a:solidFill>
            </a:endParaRPr>
          </a:p>
          <a:p>
            <a:pPr marL="0" lvl="0" indent="0" algn="l" rtl="0">
              <a:lnSpc>
                <a:spcPct val="150000"/>
              </a:lnSpc>
              <a:spcBef>
                <a:spcPts val="0"/>
              </a:spcBef>
              <a:spcAft>
                <a:spcPts val="0"/>
              </a:spcAft>
              <a:buNone/>
            </a:pPr>
            <a:r>
              <a:rPr lang="en-GB" sz="1300" dirty="0">
                <a:solidFill>
                  <a:schemeClr val="dk1"/>
                </a:solidFill>
              </a:rPr>
              <a:t>too and used primarily to create and execute templates in standalone mode.</a:t>
            </a:r>
            <a:endParaRPr sz="1300" dirty="0">
              <a:solidFill>
                <a:schemeClr val="dk1"/>
              </a:solidFill>
            </a:endParaRPr>
          </a:p>
        </p:txBody>
      </p:sp>
      <p:pic>
        <p:nvPicPr>
          <p:cNvPr id="273" name="Google Shape;273;p29"/>
          <p:cNvPicPr preferRelativeResize="0"/>
          <p:nvPr/>
        </p:nvPicPr>
        <p:blipFill>
          <a:blip r:embed="rId4">
            <a:alphaModFix/>
          </a:blip>
          <a:stretch>
            <a:fillRect/>
          </a:stretch>
        </p:blipFill>
        <p:spPr>
          <a:xfrm>
            <a:off x="6825775" y="3361663"/>
            <a:ext cx="1790700" cy="1000125"/>
          </a:xfrm>
          <a:prstGeom prst="rect">
            <a:avLst/>
          </a:prstGeom>
          <a:noFill/>
          <a:ln>
            <a:noFill/>
          </a:ln>
        </p:spPr>
      </p:pic>
      <p:pic>
        <p:nvPicPr>
          <p:cNvPr id="274" name="Google Shape;274;p29"/>
          <p:cNvPicPr preferRelativeResize="0"/>
          <p:nvPr/>
        </p:nvPicPr>
        <p:blipFill>
          <a:blip r:embed="rId5">
            <a:alphaModFix/>
          </a:blip>
          <a:stretch>
            <a:fillRect/>
          </a:stretch>
        </p:blipFill>
        <p:spPr>
          <a:xfrm>
            <a:off x="5422950" y="4469425"/>
            <a:ext cx="3448050" cy="371475"/>
          </a:xfrm>
          <a:prstGeom prst="rect">
            <a:avLst/>
          </a:prstGeom>
          <a:noFill/>
          <a:ln>
            <a:noFill/>
          </a:ln>
        </p:spPr>
      </p:pic>
      <p:sp>
        <p:nvSpPr>
          <p:cNvPr id="275" name="Google Shape;275;p29"/>
          <p:cNvSpPr/>
          <p:nvPr/>
        </p:nvSpPr>
        <p:spPr>
          <a:xfrm>
            <a:off x="7173425" y="4194950"/>
            <a:ext cx="574800" cy="1668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6" name="Google Shape;276;p29"/>
          <p:cNvSpPr/>
          <p:nvPr/>
        </p:nvSpPr>
        <p:spPr>
          <a:xfrm>
            <a:off x="5422950" y="4469425"/>
            <a:ext cx="3447900" cy="3714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0"/>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Interface with MICADO</a:t>
            </a:r>
            <a:endParaRPr sz="1800" b="1">
              <a:solidFill>
                <a:srgbClr val="92D050"/>
              </a:solidFill>
              <a:latin typeface="Alegreya Sans SC"/>
              <a:ea typeface="Alegreya Sans SC"/>
              <a:cs typeface="Alegreya Sans SC"/>
              <a:sym typeface="Alegreya Sans SC"/>
            </a:endParaRPr>
          </a:p>
        </p:txBody>
      </p:sp>
      <p:pic>
        <p:nvPicPr>
          <p:cNvPr id="282" name="Google Shape;282;p30"/>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283" name="Google Shape;283;p30"/>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4" name="Google Shape;284;p30"/>
          <p:cNvPicPr preferRelativeResize="0"/>
          <p:nvPr/>
        </p:nvPicPr>
        <p:blipFill>
          <a:blip r:embed="rId4">
            <a:alphaModFix/>
          </a:blip>
          <a:stretch>
            <a:fillRect/>
          </a:stretch>
        </p:blipFill>
        <p:spPr>
          <a:xfrm>
            <a:off x="139925" y="946475"/>
            <a:ext cx="3640650" cy="3814399"/>
          </a:xfrm>
          <a:prstGeom prst="rect">
            <a:avLst/>
          </a:prstGeom>
          <a:noFill/>
          <a:ln>
            <a:noFill/>
          </a:ln>
        </p:spPr>
      </p:pic>
      <p:pic>
        <p:nvPicPr>
          <p:cNvPr id="285" name="Google Shape;285;p30"/>
          <p:cNvPicPr preferRelativeResize="0"/>
          <p:nvPr/>
        </p:nvPicPr>
        <p:blipFill>
          <a:blip r:embed="rId5">
            <a:alphaModFix/>
          </a:blip>
          <a:stretch>
            <a:fillRect/>
          </a:stretch>
        </p:blipFill>
        <p:spPr>
          <a:xfrm>
            <a:off x="3884525" y="946475"/>
            <a:ext cx="3302025" cy="3756451"/>
          </a:xfrm>
          <a:prstGeom prst="rect">
            <a:avLst/>
          </a:prstGeom>
          <a:noFill/>
          <a:ln>
            <a:noFill/>
          </a:ln>
        </p:spPr>
      </p:pic>
      <p:sp>
        <p:nvSpPr>
          <p:cNvPr id="286" name="Google Shape;286;p30"/>
          <p:cNvSpPr/>
          <p:nvPr/>
        </p:nvSpPr>
        <p:spPr>
          <a:xfrm>
            <a:off x="410950" y="1140224"/>
            <a:ext cx="13404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287" name="Google Shape;287;p30"/>
          <p:cNvSpPr/>
          <p:nvPr/>
        </p:nvSpPr>
        <p:spPr>
          <a:xfrm>
            <a:off x="410950" y="3176724"/>
            <a:ext cx="15897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288" name="Google Shape;288;p30"/>
          <p:cNvSpPr/>
          <p:nvPr/>
        </p:nvSpPr>
        <p:spPr>
          <a:xfrm>
            <a:off x="410950" y="3630174"/>
            <a:ext cx="3369600" cy="3957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289" name="Google Shape;289;p30"/>
          <p:cNvSpPr/>
          <p:nvPr/>
        </p:nvSpPr>
        <p:spPr>
          <a:xfrm>
            <a:off x="4127225" y="2661649"/>
            <a:ext cx="3059400" cy="3261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pic>
        <p:nvPicPr>
          <p:cNvPr id="290" name="Google Shape;290;p30"/>
          <p:cNvPicPr preferRelativeResize="0"/>
          <p:nvPr/>
        </p:nvPicPr>
        <p:blipFill>
          <a:blip r:embed="rId6">
            <a:alphaModFix/>
          </a:blip>
          <a:stretch>
            <a:fillRect/>
          </a:stretch>
        </p:blipFill>
        <p:spPr>
          <a:xfrm>
            <a:off x="6628350" y="3314849"/>
            <a:ext cx="2366126" cy="1791925"/>
          </a:xfrm>
          <a:prstGeom prst="rect">
            <a:avLst/>
          </a:prstGeom>
          <a:noFill/>
          <a:ln>
            <a:noFill/>
          </a:ln>
        </p:spPr>
      </p:pic>
      <p:sp>
        <p:nvSpPr>
          <p:cNvPr id="291" name="Google Shape;291;p30"/>
          <p:cNvSpPr/>
          <p:nvPr/>
        </p:nvSpPr>
        <p:spPr>
          <a:xfrm>
            <a:off x="6761000" y="4527124"/>
            <a:ext cx="21270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292" name="Google Shape;292;p30"/>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MorLib python library - Example</a:t>
            </a:r>
            <a:endParaRPr sz="3000" b="1">
              <a:solidFill>
                <a:schemeClr val="accent1"/>
              </a:solidFill>
              <a:latin typeface="Alegreya Sans SC"/>
              <a:ea typeface="Alegreya Sans SC"/>
              <a:cs typeface="Alegreya Sans SC"/>
              <a:sym typeface="Alegreya Sans SC"/>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1"/>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Interface with MICADO</a:t>
            </a:r>
            <a:endParaRPr sz="1800" b="1">
              <a:solidFill>
                <a:srgbClr val="92D050"/>
              </a:solidFill>
              <a:latin typeface="Alegreya Sans SC"/>
              <a:ea typeface="Alegreya Sans SC"/>
              <a:cs typeface="Alegreya Sans SC"/>
              <a:sym typeface="Alegreya Sans SC"/>
            </a:endParaRPr>
          </a:p>
        </p:txBody>
      </p:sp>
      <p:pic>
        <p:nvPicPr>
          <p:cNvPr id="298" name="Google Shape;298;p31"/>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299" name="Google Shape;299;p31"/>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0" name="Google Shape;300;p31"/>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MorLib python library - Example configuration</a:t>
            </a:r>
            <a:endParaRPr sz="3000" b="1">
              <a:solidFill>
                <a:schemeClr val="accent1"/>
              </a:solidFill>
              <a:latin typeface="Alegreya Sans SC"/>
              <a:ea typeface="Alegreya Sans SC"/>
              <a:cs typeface="Alegreya Sans SC"/>
              <a:sym typeface="Alegreya Sans SC"/>
            </a:endParaRPr>
          </a:p>
        </p:txBody>
      </p:sp>
      <p:sp>
        <p:nvSpPr>
          <p:cNvPr id="301" name="Google Shape;301;p31"/>
          <p:cNvSpPr txBox="1"/>
          <p:nvPr/>
        </p:nvSpPr>
        <p:spPr>
          <a:xfrm>
            <a:off x="382250" y="1084750"/>
            <a:ext cx="5139300" cy="310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dk1"/>
                </a:solidFill>
              </a:rPr>
              <a:t>The previous example assumes that:</a:t>
            </a:r>
            <a:endParaRPr sz="1200">
              <a:solidFill>
                <a:schemeClr val="dk1"/>
              </a:solidFill>
            </a:endParaRPr>
          </a:p>
          <a:p>
            <a:pPr marL="457200" lvl="0" indent="-304800" algn="l" rtl="0">
              <a:spcBef>
                <a:spcPts val="0"/>
              </a:spcBef>
              <a:spcAft>
                <a:spcPts val="0"/>
              </a:spcAft>
              <a:buClr>
                <a:schemeClr val="dk1"/>
              </a:buClr>
              <a:buSzPts val="1200"/>
              <a:buChar char="●"/>
            </a:pPr>
            <a:r>
              <a:rPr lang="en-GB" sz="1200">
                <a:solidFill>
                  <a:schemeClr val="dk1"/>
                </a:solidFill>
              </a:rPr>
              <a:t>MICADO and MORFEO Consul services are configured as client of a common Consul server</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GB" sz="1200">
                <a:solidFill>
                  <a:schemeClr val="dk1"/>
                </a:solidFill>
              </a:rPr>
              <a:t>In our prototype, the Consul server runs in the CII server node. This ensures interoperability between MICADO and MORFEO, allowing visibility of deployed jobs from either workstation.</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GB" sz="1200">
                <a:solidFill>
                  <a:schemeClr val="dk1"/>
                </a:solidFill>
              </a:rPr>
              <a:t>MICADO and MORFEO runs their own nomad service. Nomad service is not running in the CII server </a:t>
            </a:r>
            <a:endParaRPr sz="1200">
              <a:solidFill>
                <a:schemeClr val="dk1"/>
              </a:solidFill>
            </a:endParaRPr>
          </a:p>
          <a:p>
            <a:pPr marL="0" lvl="0" indent="0" algn="l" rtl="0">
              <a:lnSpc>
                <a:spcPct val="115000"/>
              </a:lnSpc>
              <a:spcBef>
                <a:spcPts val="1200"/>
              </a:spcBef>
              <a:spcAft>
                <a:spcPts val="0"/>
              </a:spcAft>
              <a:buNone/>
            </a:pPr>
            <a:r>
              <a:rPr lang="en-GB" sz="1200" b="1">
                <a:solidFill>
                  <a:schemeClr val="dk1"/>
                </a:solidFill>
              </a:rPr>
              <a:t>PRO </a:t>
            </a:r>
            <a:r>
              <a:rPr lang="en-GB" sz="1200">
                <a:solidFill>
                  <a:schemeClr val="dk1"/>
                </a:solidFill>
              </a:rPr>
              <a:t>(or CONS?): visibility of deployed jobs from either workstation</a:t>
            </a:r>
            <a:endParaRPr sz="1200">
              <a:solidFill>
                <a:schemeClr val="dk1"/>
              </a:solidFill>
            </a:endParaRPr>
          </a:p>
          <a:p>
            <a:pPr marL="0" lvl="0" indent="0" algn="l" rtl="0">
              <a:lnSpc>
                <a:spcPct val="115000"/>
              </a:lnSpc>
              <a:spcBef>
                <a:spcPts val="1200"/>
              </a:spcBef>
              <a:spcAft>
                <a:spcPts val="0"/>
              </a:spcAft>
              <a:buNone/>
            </a:pPr>
            <a:r>
              <a:rPr lang="en-GB" sz="1200" b="1">
                <a:solidFill>
                  <a:schemeClr val="dk1"/>
                </a:solidFill>
              </a:rPr>
              <a:t>CONS</a:t>
            </a:r>
            <a:r>
              <a:rPr lang="en-GB" sz="1200">
                <a:solidFill>
                  <a:schemeClr val="dk1"/>
                </a:solidFill>
              </a:rPr>
              <a:t>: When deploying Nomad jobs with the same name from different machines (ccf in our case), it is essential to ensure that the connection is routed to the correct Consul service. This can be done by specifying the correct machine IPs in the YAML files for each job deployment.</a:t>
            </a:r>
            <a:endParaRPr sz="1200">
              <a:solidFill>
                <a:schemeClr val="dk1"/>
              </a:solidFill>
            </a:endParaRPr>
          </a:p>
          <a:p>
            <a:pPr marL="0" lvl="0" indent="0" algn="l" rtl="0">
              <a:lnSpc>
                <a:spcPct val="115000"/>
              </a:lnSpc>
              <a:spcBef>
                <a:spcPts val="1200"/>
              </a:spcBef>
              <a:spcAft>
                <a:spcPts val="1200"/>
              </a:spcAft>
              <a:buNone/>
            </a:pPr>
            <a:endParaRPr sz="1200">
              <a:solidFill>
                <a:schemeClr val="dk1"/>
              </a:solidFill>
            </a:endParaRPr>
          </a:p>
        </p:txBody>
      </p:sp>
      <p:pic>
        <p:nvPicPr>
          <p:cNvPr id="302" name="Google Shape;302;p31"/>
          <p:cNvPicPr preferRelativeResize="0"/>
          <p:nvPr/>
        </p:nvPicPr>
        <p:blipFill>
          <a:blip r:embed="rId4">
            <a:alphaModFix/>
          </a:blip>
          <a:stretch>
            <a:fillRect/>
          </a:stretch>
        </p:blipFill>
        <p:spPr>
          <a:xfrm>
            <a:off x="5893775" y="1237150"/>
            <a:ext cx="2457900" cy="2752000"/>
          </a:xfrm>
          <a:prstGeom prst="rect">
            <a:avLst/>
          </a:prstGeom>
          <a:noFill/>
          <a:ln>
            <a:noFill/>
          </a:ln>
        </p:spPr>
      </p:pic>
      <p:sp>
        <p:nvSpPr>
          <p:cNvPr id="303" name="Google Shape;303;p31"/>
          <p:cNvSpPr/>
          <p:nvPr/>
        </p:nvSpPr>
        <p:spPr>
          <a:xfrm>
            <a:off x="6893825" y="2772249"/>
            <a:ext cx="13404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304" name="Google Shape;304;p31"/>
          <p:cNvSpPr/>
          <p:nvPr/>
        </p:nvSpPr>
        <p:spPr>
          <a:xfrm>
            <a:off x="6893825" y="3739849"/>
            <a:ext cx="13404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305" name="Google Shape;305;p31"/>
          <p:cNvSpPr txBox="1"/>
          <p:nvPr/>
        </p:nvSpPr>
        <p:spPr>
          <a:xfrm>
            <a:off x="7738900" y="2679925"/>
            <a:ext cx="1132500" cy="3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FF0000"/>
                </a:solidFill>
              </a:rPr>
              <a:t>MICADO job</a:t>
            </a:r>
            <a:endParaRPr sz="1100" b="1">
              <a:solidFill>
                <a:srgbClr val="FF0000"/>
              </a:solidFill>
            </a:endParaRPr>
          </a:p>
        </p:txBody>
      </p:sp>
      <p:sp>
        <p:nvSpPr>
          <p:cNvPr id="306" name="Google Shape;306;p31"/>
          <p:cNvSpPr txBox="1"/>
          <p:nvPr/>
        </p:nvSpPr>
        <p:spPr>
          <a:xfrm>
            <a:off x="7738900" y="3660650"/>
            <a:ext cx="1132500" cy="3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FF0000"/>
                </a:solidFill>
              </a:rPr>
              <a:t>MORFEO job</a:t>
            </a:r>
            <a:endParaRPr sz="1100" b="1">
              <a:solidFill>
                <a:srgbClr val="FF0000"/>
              </a:solidFill>
            </a:endParaRPr>
          </a:p>
        </p:txBody>
      </p:sp>
      <p:sp>
        <p:nvSpPr>
          <p:cNvPr id="307" name="Google Shape;307;p31"/>
          <p:cNvSpPr txBox="1"/>
          <p:nvPr/>
        </p:nvSpPr>
        <p:spPr>
          <a:xfrm>
            <a:off x="0" y="4523575"/>
            <a:ext cx="9144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a:t>ccfDdt.yaml.tpl:  req_endpoint: 'zpb.rr://{{ range service "ccf-pub" }}{{ if eq .Address "193.206.241.175" }}{{ .Address }}:{{ .Port }}{{ end }}{{ end }}/'</a:t>
            </a:r>
            <a:endParaRPr sz="1100"/>
          </a:p>
        </p:txBody>
      </p:sp>
      <p:sp>
        <p:nvSpPr>
          <p:cNvPr id="308" name="Google Shape;308;p31"/>
          <p:cNvSpPr txBox="1"/>
          <p:nvPr/>
        </p:nvSpPr>
        <p:spPr>
          <a:xfrm>
            <a:off x="0" y="4789500"/>
            <a:ext cx="9144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a:t>ccfDdt.yaml.tpl:  req_endpoint: </a:t>
            </a:r>
            <a:r>
              <a:rPr lang="en-GB" sz="1100">
                <a:solidFill>
                  <a:schemeClr val="dk1"/>
                </a:solidFill>
              </a:rPr>
              <a:t>'</a:t>
            </a:r>
            <a:r>
              <a:rPr lang="en-GB" sz="1100"/>
              <a:t>zpb.rr://{{ range service "ccf-pub" }}{{ if eq .Address "192.168.5.112" }}{{ .Address }}:{{ .Port }}{{ end }}{{ end }}/</a:t>
            </a:r>
            <a:r>
              <a:rPr lang="en-GB" sz="1100">
                <a:solidFill>
                  <a:schemeClr val="dk1"/>
                </a:solidFill>
              </a:rPr>
              <a:t>'</a:t>
            </a:r>
            <a:endParaRPr sz="1100"/>
          </a:p>
        </p:txBody>
      </p:sp>
      <p:pic>
        <p:nvPicPr>
          <p:cNvPr id="309" name="Google Shape;309;p31"/>
          <p:cNvPicPr preferRelativeResize="0"/>
          <p:nvPr/>
        </p:nvPicPr>
        <p:blipFill>
          <a:blip r:embed="rId5">
            <a:alphaModFix/>
          </a:blip>
          <a:stretch>
            <a:fillRect/>
          </a:stretch>
        </p:blipFill>
        <p:spPr>
          <a:xfrm>
            <a:off x="4777654" y="4044782"/>
            <a:ext cx="2215171" cy="478800"/>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2"/>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Interface with MICADO</a:t>
            </a:r>
            <a:endParaRPr sz="1800" b="1">
              <a:solidFill>
                <a:srgbClr val="92D050"/>
              </a:solidFill>
              <a:latin typeface="Alegreya Sans SC"/>
              <a:ea typeface="Alegreya Sans SC"/>
              <a:cs typeface="Alegreya Sans SC"/>
              <a:sym typeface="Alegreya Sans SC"/>
            </a:endParaRPr>
          </a:p>
        </p:txBody>
      </p:sp>
      <p:pic>
        <p:nvPicPr>
          <p:cNvPr id="315" name="Google Shape;315;p32"/>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316" name="Google Shape;316;p32"/>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17" name="Google Shape;317;p32"/>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MorLib python library - Example configuration</a:t>
            </a:r>
            <a:endParaRPr sz="3000" b="1">
              <a:solidFill>
                <a:schemeClr val="accent1"/>
              </a:solidFill>
              <a:latin typeface="Alegreya Sans SC"/>
              <a:ea typeface="Alegreya Sans SC"/>
              <a:cs typeface="Alegreya Sans SC"/>
              <a:sym typeface="Alegreya Sans SC"/>
            </a:endParaRPr>
          </a:p>
        </p:txBody>
      </p:sp>
      <p:pic>
        <p:nvPicPr>
          <p:cNvPr id="318" name="Google Shape;318;p32"/>
          <p:cNvPicPr preferRelativeResize="0"/>
          <p:nvPr/>
        </p:nvPicPr>
        <p:blipFill>
          <a:blip r:embed="rId4">
            <a:alphaModFix/>
          </a:blip>
          <a:stretch>
            <a:fillRect/>
          </a:stretch>
        </p:blipFill>
        <p:spPr>
          <a:xfrm>
            <a:off x="2272850" y="1347500"/>
            <a:ext cx="5124450" cy="1590675"/>
          </a:xfrm>
          <a:prstGeom prst="rect">
            <a:avLst/>
          </a:prstGeom>
          <a:noFill/>
          <a:ln>
            <a:noFill/>
          </a:ln>
        </p:spPr>
      </p:pic>
      <p:pic>
        <p:nvPicPr>
          <p:cNvPr id="319" name="Google Shape;319;p32"/>
          <p:cNvPicPr preferRelativeResize="0"/>
          <p:nvPr/>
        </p:nvPicPr>
        <p:blipFill>
          <a:blip r:embed="rId5">
            <a:alphaModFix/>
          </a:blip>
          <a:stretch>
            <a:fillRect/>
          </a:stretch>
        </p:blipFill>
        <p:spPr>
          <a:xfrm>
            <a:off x="187575" y="3047500"/>
            <a:ext cx="3400425" cy="1285875"/>
          </a:xfrm>
          <a:prstGeom prst="rect">
            <a:avLst/>
          </a:prstGeom>
          <a:noFill/>
          <a:ln>
            <a:noFill/>
          </a:ln>
        </p:spPr>
      </p:pic>
      <p:pic>
        <p:nvPicPr>
          <p:cNvPr id="320" name="Google Shape;320;p32"/>
          <p:cNvPicPr preferRelativeResize="0"/>
          <p:nvPr/>
        </p:nvPicPr>
        <p:blipFill>
          <a:blip r:embed="rId6">
            <a:alphaModFix/>
          </a:blip>
          <a:stretch>
            <a:fillRect/>
          </a:stretch>
        </p:blipFill>
        <p:spPr>
          <a:xfrm>
            <a:off x="5606325" y="3012100"/>
            <a:ext cx="3350100" cy="1283419"/>
          </a:xfrm>
          <a:prstGeom prst="rect">
            <a:avLst/>
          </a:prstGeom>
          <a:noFill/>
          <a:ln>
            <a:noFill/>
          </a:ln>
        </p:spPr>
      </p:pic>
      <p:sp>
        <p:nvSpPr>
          <p:cNvPr id="321" name="Google Shape;321;p32"/>
          <p:cNvSpPr txBox="1"/>
          <p:nvPr/>
        </p:nvSpPr>
        <p:spPr>
          <a:xfrm>
            <a:off x="0" y="4589325"/>
            <a:ext cx="9144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a:t>/etc/consul.d/consul.hcl</a:t>
            </a:r>
            <a:endParaRPr sz="1600"/>
          </a:p>
        </p:txBody>
      </p:sp>
      <p:sp>
        <p:nvSpPr>
          <p:cNvPr id="322" name="Google Shape;322;p32"/>
          <p:cNvSpPr txBox="1"/>
          <p:nvPr/>
        </p:nvSpPr>
        <p:spPr>
          <a:xfrm>
            <a:off x="4108600" y="2938175"/>
            <a:ext cx="1200000" cy="5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chemeClr val="dk2"/>
                </a:solidFill>
              </a:rPr>
              <a:t>CII node</a:t>
            </a:r>
            <a:endParaRPr sz="1800">
              <a:solidFill>
                <a:schemeClr val="dk2"/>
              </a:solidFill>
            </a:endParaRPr>
          </a:p>
          <a:p>
            <a:pPr marL="0" lvl="0" indent="0" algn="l" rtl="0">
              <a:spcBef>
                <a:spcPts val="0"/>
              </a:spcBef>
              <a:spcAft>
                <a:spcPts val="0"/>
              </a:spcAft>
              <a:buNone/>
            </a:pPr>
            <a:r>
              <a:rPr lang="en-GB" sz="1200">
                <a:solidFill>
                  <a:schemeClr val="dk2"/>
                </a:solidFill>
              </a:rPr>
              <a:t>192.168.5.156</a:t>
            </a:r>
            <a:endParaRPr sz="1200">
              <a:solidFill>
                <a:schemeClr val="dk2"/>
              </a:solidFill>
            </a:endParaRPr>
          </a:p>
        </p:txBody>
      </p:sp>
      <p:sp>
        <p:nvSpPr>
          <p:cNvPr id="323" name="Google Shape;323;p32"/>
          <p:cNvSpPr txBox="1"/>
          <p:nvPr/>
        </p:nvSpPr>
        <p:spPr>
          <a:xfrm>
            <a:off x="187575" y="4333375"/>
            <a:ext cx="3350100" cy="59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a:solidFill>
                  <a:schemeClr val="dk2"/>
                </a:solidFill>
              </a:rPr>
              <a:t>MICADO node</a:t>
            </a:r>
            <a:endParaRPr sz="1800">
              <a:solidFill>
                <a:schemeClr val="dk2"/>
              </a:solidFill>
            </a:endParaRPr>
          </a:p>
          <a:p>
            <a:pPr marL="0" lvl="0" indent="0" algn="ctr" rtl="0">
              <a:spcBef>
                <a:spcPts val="0"/>
              </a:spcBef>
              <a:spcAft>
                <a:spcPts val="0"/>
              </a:spcAft>
              <a:buNone/>
            </a:pPr>
            <a:r>
              <a:rPr lang="en-GB" sz="1200">
                <a:solidFill>
                  <a:schemeClr val="dk2"/>
                </a:solidFill>
              </a:rPr>
              <a:t>193.206.241.173</a:t>
            </a:r>
            <a:endParaRPr sz="1200">
              <a:solidFill>
                <a:schemeClr val="dk2"/>
              </a:solidFill>
            </a:endParaRPr>
          </a:p>
        </p:txBody>
      </p:sp>
      <p:sp>
        <p:nvSpPr>
          <p:cNvPr id="324" name="Google Shape;324;p32"/>
          <p:cNvSpPr txBox="1"/>
          <p:nvPr/>
        </p:nvSpPr>
        <p:spPr>
          <a:xfrm>
            <a:off x="5606325" y="4295525"/>
            <a:ext cx="3350100" cy="59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a:solidFill>
                  <a:schemeClr val="dk2"/>
                </a:solidFill>
              </a:rPr>
              <a:t>MORFEO node</a:t>
            </a:r>
            <a:endParaRPr sz="1800">
              <a:solidFill>
                <a:schemeClr val="dk2"/>
              </a:solidFill>
            </a:endParaRPr>
          </a:p>
          <a:p>
            <a:pPr marL="0" lvl="0" indent="0" algn="ctr" rtl="0">
              <a:spcBef>
                <a:spcPts val="0"/>
              </a:spcBef>
              <a:spcAft>
                <a:spcPts val="0"/>
              </a:spcAft>
              <a:buNone/>
            </a:pPr>
            <a:r>
              <a:rPr lang="en-GB" sz="1200">
                <a:solidFill>
                  <a:schemeClr val="dk2"/>
                </a:solidFill>
              </a:rPr>
              <a:t>192.168.5.112</a:t>
            </a:r>
            <a:endParaRPr sz="1200">
              <a:solidFill>
                <a:schemeClr val="dk2"/>
              </a:solidFill>
            </a:endParaRPr>
          </a:p>
        </p:txBody>
      </p:sp>
      <p:sp>
        <p:nvSpPr>
          <p:cNvPr id="325" name="Google Shape;325;p32"/>
          <p:cNvSpPr/>
          <p:nvPr/>
        </p:nvSpPr>
        <p:spPr>
          <a:xfrm>
            <a:off x="2272850" y="1896349"/>
            <a:ext cx="13404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326" name="Google Shape;326;p32"/>
          <p:cNvSpPr/>
          <p:nvPr/>
        </p:nvSpPr>
        <p:spPr>
          <a:xfrm>
            <a:off x="187575" y="3602537"/>
            <a:ext cx="13404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
        <p:nvSpPr>
          <p:cNvPr id="327" name="Google Shape;327;p32"/>
          <p:cNvSpPr/>
          <p:nvPr/>
        </p:nvSpPr>
        <p:spPr>
          <a:xfrm>
            <a:off x="5618940" y="3565912"/>
            <a:ext cx="1340400" cy="1758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3"/>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Interface with MICADO</a:t>
            </a:r>
            <a:endParaRPr sz="1800" b="1">
              <a:solidFill>
                <a:srgbClr val="92D050"/>
              </a:solidFill>
              <a:latin typeface="Alegreya Sans SC"/>
              <a:ea typeface="Alegreya Sans SC"/>
              <a:cs typeface="Alegreya Sans SC"/>
              <a:sym typeface="Alegreya Sans SC"/>
            </a:endParaRPr>
          </a:p>
        </p:txBody>
      </p:sp>
      <p:pic>
        <p:nvPicPr>
          <p:cNvPr id="333" name="Google Shape;333;p33"/>
          <p:cNvPicPr preferRelativeResize="0"/>
          <p:nvPr/>
        </p:nvPicPr>
        <p:blipFill>
          <a:blip r:embed="rId5">
            <a:alphaModFix/>
          </a:blip>
          <a:stretch>
            <a:fillRect/>
          </a:stretch>
        </p:blipFill>
        <p:spPr>
          <a:xfrm>
            <a:off x="8197797" y="52025"/>
            <a:ext cx="887528" cy="478800"/>
          </a:xfrm>
          <a:prstGeom prst="rect">
            <a:avLst/>
          </a:prstGeom>
          <a:noFill/>
          <a:ln>
            <a:noFill/>
          </a:ln>
        </p:spPr>
      </p:pic>
      <p:sp>
        <p:nvSpPr>
          <p:cNvPr id="334" name="Google Shape;334;p33"/>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5" name="Google Shape;335;p33"/>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MorLib python library - DEMO</a:t>
            </a:r>
            <a:endParaRPr sz="3000" b="1">
              <a:solidFill>
                <a:schemeClr val="accent1"/>
              </a:solidFill>
              <a:latin typeface="Alegreya Sans SC"/>
              <a:ea typeface="Alegreya Sans SC"/>
              <a:cs typeface="Alegreya Sans SC"/>
              <a:sym typeface="Alegreya Sans SC"/>
            </a:endParaRPr>
          </a:p>
        </p:txBody>
      </p:sp>
      <p:pic>
        <p:nvPicPr>
          <p:cNvPr id="2" name="morlib_test0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22226" y="1036650"/>
            <a:ext cx="6367548" cy="3347385"/>
          </a:xfrm>
          <a:prstGeom prst="rect">
            <a:avLst/>
          </a:prstGeom>
        </p:spPr>
      </p:pic>
      <p:sp>
        <p:nvSpPr>
          <p:cNvPr id="3" name="TextBox 2"/>
          <p:cNvSpPr txBox="1"/>
          <p:nvPr/>
        </p:nvSpPr>
        <p:spPr>
          <a:xfrm>
            <a:off x="1936866" y="4384035"/>
            <a:ext cx="1962397" cy="461665"/>
          </a:xfrm>
          <a:prstGeom prst="rect">
            <a:avLst/>
          </a:prstGeom>
          <a:noFill/>
        </p:spPr>
        <p:txBody>
          <a:bodyPr wrap="none" rtlCol="0">
            <a:spAutoFit/>
          </a:bodyPr>
          <a:lstStyle/>
          <a:p>
            <a:r>
              <a:rPr lang="en-US" sz="2400" dirty="0" smtClean="0"/>
              <a:t>MICADO VM</a:t>
            </a:r>
            <a:endParaRPr lang="en-US" sz="2400" dirty="0"/>
          </a:p>
        </p:txBody>
      </p:sp>
      <p:sp>
        <p:nvSpPr>
          <p:cNvPr id="9" name="TextBox 8"/>
          <p:cNvSpPr txBox="1"/>
          <p:nvPr/>
        </p:nvSpPr>
        <p:spPr>
          <a:xfrm>
            <a:off x="4813320" y="4384035"/>
            <a:ext cx="2081019" cy="461665"/>
          </a:xfrm>
          <a:prstGeom prst="rect">
            <a:avLst/>
          </a:prstGeom>
          <a:noFill/>
        </p:spPr>
        <p:txBody>
          <a:bodyPr wrap="none" rtlCol="0">
            <a:spAutoFit/>
          </a:bodyPr>
          <a:lstStyle/>
          <a:p>
            <a:r>
              <a:rPr lang="en-US" sz="2400" dirty="0" smtClean="0"/>
              <a:t>MORFEO VM</a:t>
            </a:r>
            <a:endParaRPr lang="en-US" sz="24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stretch>
            <a:fillRect/>
          </a:stretch>
        </p:blipFill>
        <p:spPr>
          <a:xfrm>
            <a:off x="908165" y="2952236"/>
            <a:ext cx="852863" cy="1242057"/>
          </a:xfrm>
          <a:prstGeom prst="rect">
            <a:avLst/>
          </a:prstGeom>
        </p:spPr>
      </p:pic>
      <p:sp>
        <p:nvSpPr>
          <p:cNvPr id="15" name="TextBox 14"/>
          <p:cNvSpPr txBox="1"/>
          <p:nvPr/>
        </p:nvSpPr>
        <p:spPr>
          <a:xfrm>
            <a:off x="80927" y="291930"/>
            <a:ext cx="8921758" cy="400110"/>
          </a:xfrm>
          <a:prstGeom prst="rect">
            <a:avLst/>
          </a:prstGeom>
          <a:noFill/>
        </p:spPr>
        <p:txBody>
          <a:bodyPr wrap="square" rtlCol="0">
            <a:spAutoFit/>
          </a:bodyPr>
          <a:lstStyle/>
          <a:p>
            <a:pPr algn="ctr"/>
            <a:r>
              <a:rPr lang="en-US" sz="2000" b="1" dirty="0" smtClean="0">
                <a:solidFill>
                  <a:srgbClr val="FF0000"/>
                </a:solidFill>
              </a:rPr>
              <a:t>Thank you for your attention</a:t>
            </a:r>
            <a:endParaRPr lang="en-US" sz="2000" b="1" dirty="0">
              <a:solidFill>
                <a:srgbClr val="FF0000"/>
              </a:solidFill>
            </a:endParaRPr>
          </a:p>
        </p:txBody>
      </p:sp>
      <p:sp>
        <p:nvSpPr>
          <p:cNvPr id="18" name="TextBox 17"/>
          <p:cNvSpPr txBox="1"/>
          <p:nvPr/>
        </p:nvSpPr>
        <p:spPr>
          <a:xfrm>
            <a:off x="230039" y="1691666"/>
            <a:ext cx="8913961" cy="754053"/>
          </a:xfrm>
          <a:prstGeom prst="rect">
            <a:avLst/>
          </a:prstGeom>
          <a:noFill/>
        </p:spPr>
        <p:txBody>
          <a:bodyPr wrap="square" rtlCol="0">
            <a:spAutoFit/>
          </a:bodyPr>
          <a:lstStyle/>
          <a:p>
            <a:r>
              <a:rPr lang="en-US" sz="1600" dirty="0" smtClean="0"/>
              <a:t>Bernardo Salasnich, Andrea Baruffolo, Daniela Fantinel, Elia Costa, </a:t>
            </a:r>
            <a:r>
              <a:rPr lang="en-US" sz="1600" dirty="0" err="1" smtClean="0"/>
              <a:t>Fabrice</a:t>
            </a:r>
            <a:r>
              <a:rPr lang="en-US" sz="1600" dirty="0" smtClean="0"/>
              <a:t> </a:t>
            </a:r>
            <a:r>
              <a:rPr lang="en-US" sz="1600" dirty="0" err="1" smtClean="0"/>
              <a:t>Pancher</a:t>
            </a:r>
            <a:r>
              <a:rPr lang="en-US" sz="1600" dirty="0" smtClean="0"/>
              <a:t>, Mirko Colapietro, Fulvio Laudisio, Benedetta Di Francesco, Tommaso Lapucci, Daphne Diretto</a:t>
            </a:r>
          </a:p>
          <a:p>
            <a:r>
              <a:rPr lang="en-US" sz="1100" dirty="0" smtClean="0"/>
              <a:t> </a:t>
            </a:r>
            <a:endParaRPr lang="en-US" sz="1100" dirty="0"/>
          </a:p>
        </p:txBody>
      </p:sp>
      <p:pic>
        <p:nvPicPr>
          <p:cNvPr id="31" name="Picture 30"/>
          <p:cNvPicPr>
            <a:picLocks noChangeAspect="1"/>
          </p:cNvPicPr>
          <p:nvPr/>
        </p:nvPicPr>
        <p:blipFill>
          <a:blip r:embed="rId4"/>
          <a:stretch>
            <a:fillRect/>
          </a:stretch>
        </p:blipFill>
        <p:spPr>
          <a:xfrm>
            <a:off x="2142167" y="2934960"/>
            <a:ext cx="1104859" cy="1274743"/>
          </a:xfrm>
          <a:prstGeom prst="rect">
            <a:avLst/>
          </a:prstGeom>
        </p:spPr>
      </p:pic>
      <p:sp>
        <p:nvSpPr>
          <p:cNvPr id="2" name="Rectangle 1"/>
          <p:cNvSpPr/>
          <p:nvPr/>
        </p:nvSpPr>
        <p:spPr>
          <a:xfrm>
            <a:off x="399209" y="2476472"/>
            <a:ext cx="5261758" cy="307777"/>
          </a:xfrm>
          <a:prstGeom prst="rect">
            <a:avLst/>
          </a:prstGeom>
        </p:spPr>
        <p:txBody>
          <a:bodyPr wrap="square">
            <a:spAutoFit/>
          </a:bodyPr>
          <a:lstStyle/>
          <a:p>
            <a:r>
              <a:rPr lang="en-US" dirty="0" err="1" smtClean="0"/>
              <a:t>team.new_member_init</a:t>
            </a:r>
            <a:r>
              <a:rPr lang="en-US" dirty="0" smtClean="0"/>
              <a:t>(</a:t>
            </a:r>
            <a:r>
              <a:rPr lang="en-US" dirty="0" err="1" smtClean="0"/>
              <a:t>tommaso</a:t>
            </a:r>
            <a:r>
              <a:rPr lang="en-US" dirty="0" smtClean="0"/>
              <a:t>, </a:t>
            </a:r>
            <a:r>
              <a:rPr lang="en-US" dirty="0" err="1" smtClean="0"/>
              <a:t>daphne</a:t>
            </a:r>
            <a:r>
              <a:rPr lang="en-US" dirty="0" smtClean="0"/>
              <a:t>)</a:t>
            </a:r>
            <a:endParaRPr lang="en-US" dirty="0"/>
          </a:p>
        </p:txBody>
      </p:sp>
      <p:cxnSp>
        <p:nvCxnSpPr>
          <p:cNvPr id="35" name="Elbow Connector 34"/>
          <p:cNvCxnSpPr>
            <a:stCxn id="36" idx="1"/>
            <a:endCxn id="2" idx="1"/>
          </p:cNvCxnSpPr>
          <p:nvPr/>
        </p:nvCxnSpPr>
        <p:spPr>
          <a:xfrm rot="10800000" flipH="1" flipV="1">
            <a:off x="373963" y="1318487"/>
            <a:ext cx="25245" cy="1311874"/>
          </a:xfrm>
          <a:prstGeom prst="bentConnector3">
            <a:avLst>
              <a:gd name="adj1" fmla="val -905526"/>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73964" y="1133821"/>
            <a:ext cx="2582758" cy="369332"/>
          </a:xfrm>
          <a:prstGeom prst="rect">
            <a:avLst/>
          </a:prstGeom>
        </p:spPr>
        <p:txBody>
          <a:bodyPr wrap="none">
            <a:spAutoFit/>
          </a:bodyPr>
          <a:lstStyle/>
          <a:p>
            <a:r>
              <a:rPr lang="en-US" sz="1800" dirty="0"/>
              <a:t>MORFEO ICSS Team: </a:t>
            </a:r>
          </a:p>
        </p:txBody>
      </p:sp>
    </p:spTree>
    <p:extLst>
      <p:ext uri="{BB962C8B-B14F-4D97-AF65-F5344CB8AC3E}">
        <p14:creationId xmlns:p14="http://schemas.microsoft.com/office/powerpoint/2010/main" val="27347810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88941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6"/>
          <p:cNvSpPr txBox="1"/>
          <p:nvPr/>
        </p:nvSpPr>
        <p:spPr>
          <a:xfrm>
            <a:off x="0" y="-4"/>
            <a:ext cx="4506000" cy="4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1800" b="1">
                <a:solidFill>
                  <a:srgbClr val="92D050"/>
                </a:solidFill>
                <a:latin typeface="Alegreya Sans SC"/>
                <a:ea typeface="Alegreya Sans SC"/>
                <a:cs typeface="Alegreya Sans SC"/>
                <a:sym typeface="Alegreya Sans SC"/>
              </a:rPr>
              <a:t>Example of special device</a:t>
            </a:r>
            <a:endParaRPr sz="1800" b="1">
              <a:solidFill>
                <a:srgbClr val="92D050"/>
              </a:solidFill>
              <a:latin typeface="Alegreya Sans SC"/>
              <a:ea typeface="Alegreya Sans SC"/>
              <a:cs typeface="Alegreya Sans SC"/>
              <a:sym typeface="Alegreya Sans SC"/>
            </a:endParaRPr>
          </a:p>
        </p:txBody>
      </p:sp>
      <p:pic>
        <p:nvPicPr>
          <p:cNvPr id="357" name="Google Shape;357;p36"/>
          <p:cNvPicPr preferRelativeResize="0"/>
          <p:nvPr/>
        </p:nvPicPr>
        <p:blipFill>
          <a:blip r:embed="rId3">
            <a:alphaModFix/>
          </a:blip>
          <a:stretch>
            <a:fillRect/>
          </a:stretch>
        </p:blipFill>
        <p:spPr>
          <a:xfrm>
            <a:off x="8197797" y="52025"/>
            <a:ext cx="887528" cy="478800"/>
          </a:xfrm>
          <a:prstGeom prst="rect">
            <a:avLst/>
          </a:prstGeom>
          <a:noFill/>
          <a:ln>
            <a:noFill/>
          </a:ln>
        </p:spPr>
      </p:pic>
      <p:sp>
        <p:nvSpPr>
          <p:cNvPr id="358" name="Google Shape;358;p36"/>
          <p:cNvSpPr/>
          <p:nvPr/>
        </p:nvSpPr>
        <p:spPr>
          <a:xfrm>
            <a:off x="52025" y="357625"/>
            <a:ext cx="2789700" cy="32400"/>
          </a:xfrm>
          <a:prstGeom prst="rect">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9" name="Google Shape;359;p36"/>
          <p:cNvSpPr txBox="1"/>
          <p:nvPr/>
        </p:nvSpPr>
        <p:spPr>
          <a:xfrm>
            <a:off x="273100" y="390150"/>
            <a:ext cx="8871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GB" sz="3000" b="1">
                <a:solidFill>
                  <a:schemeClr val="accent1"/>
                </a:solidFill>
                <a:latin typeface="Alegreya Sans SC"/>
                <a:ea typeface="Alegreya Sans SC"/>
                <a:cs typeface="Alegreya Sans SC"/>
                <a:sym typeface="Alegreya Sans SC"/>
              </a:rPr>
              <a:t>DM shape control</a:t>
            </a:r>
            <a:endParaRPr sz="3000" b="1">
              <a:solidFill>
                <a:schemeClr val="accent1"/>
              </a:solidFill>
              <a:latin typeface="Alegreya Sans SC"/>
              <a:ea typeface="Alegreya Sans SC"/>
              <a:cs typeface="Alegreya Sans SC"/>
              <a:sym typeface="Alegreya Sans SC"/>
            </a:endParaRPr>
          </a:p>
        </p:txBody>
      </p:sp>
      <p:sp>
        <p:nvSpPr>
          <p:cNvPr id="360" name="Google Shape;360;p36"/>
          <p:cNvSpPr txBox="1"/>
          <p:nvPr/>
        </p:nvSpPr>
        <p:spPr>
          <a:xfrm>
            <a:off x="1218275" y="1437075"/>
            <a:ext cx="3489600" cy="4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361" name="Google Shape;361;p36"/>
          <p:cNvSpPr txBox="1"/>
          <p:nvPr/>
        </p:nvSpPr>
        <p:spPr>
          <a:xfrm>
            <a:off x="1813700" y="1036775"/>
            <a:ext cx="5710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t>int Pdmshp::setShape(vector&lt;int32_t&gt; commands) {</a:t>
            </a:r>
            <a:endParaRPr sz="1000"/>
          </a:p>
          <a:p>
            <a:pPr marL="0" lvl="0" indent="0" algn="l" rtl="0">
              <a:spcBef>
                <a:spcPts val="0"/>
              </a:spcBef>
              <a:spcAft>
                <a:spcPts val="0"/>
              </a:spcAft>
              <a:buNone/>
            </a:pPr>
            <a:r>
              <a:rPr lang="en-GB" sz="1000"/>
              <a:t>........</a:t>
            </a:r>
            <a:endParaRPr sz="1000"/>
          </a:p>
          <a:p>
            <a:pPr marL="457200" lvl="0" indent="0" algn="l" rtl="0">
              <a:spcBef>
                <a:spcPts val="0"/>
              </a:spcBef>
              <a:spcAft>
                <a:spcPts val="0"/>
              </a:spcAft>
              <a:buNone/>
            </a:pPr>
            <a:r>
              <a:rPr lang="en-GB" sz="1000"/>
              <a:t>std::unique_ptr&lt;pdmshpLcIf&gt; pdmshp_if = static_cast&lt;pdmshpLcsIf&gt;(m_lcs_if);</a:t>
            </a:r>
            <a:endParaRPr sz="1000"/>
          </a:p>
          <a:p>
            <a:pPr marL="457200" lvl="0" indent="0" algn="l" rtl="0">
              <a:spcBef>
                <a:spcPts val="0"/>
              </a:spcBef>
              <a:spcAft>
                <a:spcPts val="0"/>
              </a:spcAft>
              <a:buNone/>
            </a:pPr>
            <a:r>
              <a:rPr lang="en-GB" sz="1000"/>
              <a:t>int result = pdmshp_if-&gt;setShape(commands);</a:t>
            </a:r>
            <a:endParaRPr sz="1000"/>
          </a:p>
          <a:p>
            <a:pPr marL="0" lvl="0" indent="0" algn="l" rtl="0">
              <a:spcBef>
                <a:spcPts val="0"/>
              </a:spcBef>
              <a:spcAft>
                <a:spcPts val="0"/>
              </a:spcAft>
              <a:buNone/>
            </a:pPr>
            <a:r>
              <a:rPr lang="en-GB" sz="1000"/>
              <a:t>........</a:t>
            </a:r>
            <a:endParaRPr sz="1000"/>
          </a:p>
          <a:p>
            <a:pPr marL="0" lvl="0" indent="0" algn="l" rtl="0">
              <a:spcBef>
                <a:spcPts val="0"/>
              </a:spcBef>
              <a:spcAft>
                <a:spcPts val="0"/>
              </a:spcAft>
              <a:buNone/>
            </a:pPr>
            <a:r>
              <a:rPr lang="en-GB" sz="1000"/>
              <a:t>	return result;</a:t>
            </a:r>
            <a:endParaRPr sz="1000"/>
          </a:p>
          <a:p>
            <a:pPr marL="0" lvl="0" indent="0" algn="l" rtl="0">
              <a:spcBef>
                <a:spcPts val="0"/>
              </a:spcBef>
              <a:spcAft>
                <a:spcPts val="0"/>
              </a:spcAft>
              <a:buNone/>
            </a:pPr>
            <a:r>
              <a:rPr lang="en-GB" sz="1000"/>
              <a:t>}</a:t>
            </a:r>
            <a:endParaRPr sz="1000"/>
          </a:p>
          <a:p>
            <a:pPr marL="0" lvl="0" indent="0" algn="l" rtl="0">
              <a:spcBef>
                <a:spcPts val="0"/>
              </a:spcBef>
              <a:spcAft>
                <a:spcPts val="0"/>
              </a:spcAft>
              <a:buNone/>
            </a:pPr>
            <a:endParaRPr sz="1000"/>
          </a:p>
          <a:p>
            <a:pPr marL="0" lvl="0" indent="0" algn="l" rtl="0">
              <a:spcBef>
                <a:spcPts val="0"/>
              </a:spcBef>
              <a:spcAft>
                <a:spcPts val="0"/>
              </a:spcAft>
              <a:buNone/>
            </a:pPr>
            <a:endParaRPr sz="1000"/>
          </a:p>
          <a:p>
            <a:pPr marL="0" lvl="0" indent="0" algn="l" rtl="0">
              <a:spcBef>
                <a:spcPts val="0"/>
              </a:spcBef>
              <a:spcAft>
                <a:spcPts val="0"/>
              </a:spcAft>
              <a:buNone/>
            </a:pPr>
            <a:r>
              <a:rPr lang="en-GB" sz="1000"/>
              <a:t>int pdmshpLcsIf::setShape(vector&lt;int32_t&gt; commands){</a:t>
            </a:r>
            <a:endParaRPr sz="1000"/>
          </a:p>
          <a:p>
            <a:pPr marL="0" lvl="0" indent="0" algn="l" rtl="0">
              <a:spcBef>
                <a:spcPts val="0"/>
              </a:spcBef>
              <a:spcAft>
                <a:spcPts val="0"/>
              </a:spcAft>
              <a:buNone/>
            </a:pPr>
            <a:r>
              <a:rPr lang="en-GB" sz="1000"/>
              <a:t>........</a:t>
            </a:r>
            <a:endParaRPr sz="1000"/>
          </a:p>
          <a:p>
            <a:pPr marL="0" lvl="0" indent="0" algn="l" rtl="0">
              <a:spcBef>
                <a:spcPts val="0"/>
              </a:spcBef>
              <a:spcAft>
                <a:spcPts val="0"/>
              </a:spcAft>
              <a:buNone/>
            </a:pPr>
            <a:r>
              <a:rPr lang="en-GB" sz="1000"/>
              <a:t>	std::unique_ptr&lt;MorComm&gt; morComm = static_cast&lt;MorComm&gt;(m_comm);</a:t>
            </a:r>
            <a:endParaRPr sz="1000"/>
          </a:p>
          <a:p>
            <a:pPr marL="0" lvl="0" indent="457200" algn="l" rtl="0">
              <a:spcBef>
                <a:spcPts val="0"/>
              </a:spcBef>
              <a:spcAft>
                <a:spcPts val="0"/>
              </a:spcAft>
              <a:buNone/>
            </a:pPr>
            <a:r>
              <a:rPr lang="en-GB" sz="1000"/>
              <a:t>int result = morComm-&gt;setShape(commands);</a:t>
            </a:r>
            <a:endParaRPr sz="1000"/>
          </a:p>
          <a:p>
            <a:pPr marL="0" lvl="0" indent="0" algn="l" rtl="0">
              <a:spcBef>
                <a:spcPts val="0"/>
              </a:spcBef>
              <a:spcAft>
                <a:spcPts val="0"/>
              </a:spcAft>
              <a:buNone/>
            </a:pPr>
            <a:r>
              <a:rPr lang="en-GB" sz="1000"/>
              <a:t>........</a:t>
            </a:r>
            <a:endParaRPr sz="1000"/>
          </a:p>
          <a:p>
            <a:pPr marL="0" lvl="0" indent="457200" algn="l" rtl="0">
              <a:spcBef>
                <a:spcPts val="0"/>
              </a:spcBef>
              <a:spcAft>
                <a:spcPts val="0"/>
              </a:spcAft>
              <a:buNone/>
            </a:pPr>
            <a:r>
              <a:rPr lang="en-GB" sz="1000">
                <a:solidFill>
                  <a:schemeClr val="dk1"/>
                </a:solidFill>
              </a:rPr>
              <a:t>return result;</a:t>
            </a:r>
            <a:endParaRPr sz="1000"/>
          </a:p>
          <a:p>
            <a:pPr marL="0" lvl="0" indent="0" algn="l" rtl="0">
              <a:spcBef>
                <a:spcPts val="0"/>
              </a:spcBef>
              <a:spcAft>
                <a:spcPts val="0"/>
              </a:spcAft>
              <a:buNone/>
            </a:pPr>
            <a:r>
              <a:rPr lang="en-GB" sz="1000"/>
              <a:t>}</a:t>
            </a:r>
            <a:endParaRPr sz="1000"/>
          </a:p>
          <a:p>
            <a:pPr marL="0" lvl="0" indent="0" algn="l" rtl="0">
              <a:spcBef>
                <a:spcPts val="0"/>
              </a:spcBef>
              <a:spcAft>
                <a:spcPts val="0"/>
              </a:spcAft>
              <a:buNone/>
            </a:pPr>
            <a:endParaRPr sz="1000"/>
          </a:p>
          <a:p>
            <a:pPr marL="0" lvl="0" indent="0" algn="l" rtl="0">
              <a:spcBef>
                <a:spcPts val="0"/>
              </a:spcBef>
              <a:spcAft>
                <a:spcPts val="0"/>
              </a:spcAft>
              <a:buNone/>
            </a:pPr>
            <a:endParaRPr sz="1000"/>
          </a:p>
          <a:p>
            <a:pPr marL="0" lvl="0" indent="0" algn="l" rtl="0">
              <a:spcBef>
                <a:spcPts val="0"/>
              </a:spcBef>
              <a:spcAft>
                <a:spcPts val="0"/>
              </a:spcAft>
              <a:buNone/>
            </a:pPr>
            <a:r>
              <a:rPr lang="en-GB" sz="1000"/>
              <a:t>int MorComm::setShape(vector&lt;int32_t&gt; commands){</a:t>
            </a:r>
            <a:endParaRPr sz="1000"/>
          </a:p>
          <a:p>
            <a:pPr marL="0" lvl="0" indent="0" algn="l" rtl="0">
              <a:spcBef>
                <a:spcPts val="0"/>
              </a:spcBef>
              <a:spcAft>
                <a:spcPts val="0"/>
              </a:spcAft>
              <a:buNone/>
            </a:pPr>
            <a:r>
              <a:rPr lang="en-GB" sz="1000"/>
              <a:t>........</a:t>
            </a:r>
            <a:endParaRPr sz="1000"/>
          </a:p>
          <a:p>
            <a:pPr marL="0" lvl="0" indent="0" algn="l" rtl="0">
              <a:spcBef>
                <a:spcPts val="0"/>
              </a:spcBef>
              <a:spcAft>
                <a:spcPts val="0"/>
              </a:spcAft>
              <a:buNone/>
            </a:pPr>
            <a:r>
              <a:rPr lang="en-GB" sz="1000"/>
              <a:t>	</a:t>
            </a:r>
            <a:r>
              <a:rPr lang="en-GB" sz="1000">
                <a:solidFill>
                  <a:schemeClr val="dk1"/>
                </a:solidFill>
              </a:rPr>
              <a:t>int result = </a:t>
            </a:r>
            <a:r>
              <a:rPr lang="en-GB" sz="1000"/>
              <a:t>m_pDmShapeSyncClient-&gt;setShape(commands);</a:t>
            </a:r>
            <a:endParaRPr sz="1000"/>
          </a:p>
          <a:p>
            <a:pPr marL="0" lvl="0" indent="0" algn="l" rtl="0">
              <a:spcBef>
                <a:spcPts val="0"/>
              </a:spcBef>
              <a:spcAft>
                <a:spcPts val="0"/>
              </a:spcAft>
              <a:buNone/>
            </a:pPr>
            <a:r>
              <a:rPr lang="en-GB" sz="1000"/>
              <a:t>........</a:t>
            </a:r>
            <a:endParaRPr sz="1000"/>
          </a:p>
          <a:p>
            <a:pPr marL="0" lvl="0" indent="0" algn="l" rtl="0">
              <a:spcBef>
                <a:spcPts val="0"/>
              </a:spcBef>
              <a:spcAft>
                <a:spcPts val="0"/>
              </a:spcAft>
              <a:buNone/>
            </a:pPr>
            <a:r>
              <a:rPr lang="en-GB" sz="1000"/>
              <a:t>	return result;</a:t>
            </a:r>
            <a:endParaRPr sz="1000"/>
          </a:p>
          <a:p>
            <a:pPr marL="0" lvl="0" indent="0" algn="l" rtl="0">
              <a:spcBef>
                <a:spcPts val="0"/>
              </a:spcBef>
              <a:spcAft>
                <a:spcPts val="0"/>
              </a:spcAft>
              <a:buNone/>
            </a:pPr>
            <a:r>
              <a:rPr lang="en-GB" sz="1000"/>
              <a:t>}</a:t>
            </a:r>
            <a:endParaRPr sz="10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2183</Words>
  <Application>Microsoft Office PowerPoint</Application>
  <PresentationFormat>On-screen Show (16:9)</PresentationFormat>
  <Paragraphs>396</Paragraphs>
  <Slides>27</Slides>
  <Notes>26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Helvetica Neue</vt:lpstr>
      <vt:lpstr>Alegreya Sans SC</vt:lpstr>
      <vt:lpstr>Calibri</vt:lpstr>
      <vt:lpstr>Wingdings</vt:lpstr>
      <vt:lpstr>Simple Light</vt:lpstr>
      <vt:lpstr>MORFEO ICSS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MORFEO ICSS</dc:title>
  <cp:lastModifiedBy>Bernardo Salasnich</cp:lastModifiedBy>
  <cp:revision>31</cp:revision>
  <dcterms:modified xsi:type="dcterms:W3CDTF">2024-11-27T06:45:11Z</dcterms:modified>
</cp:coreProperties>
</file>