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sldIdLst>
    <p:sldId id="256" r:id="rId7"/>
    <p:sldId id="257" r:id="rId8"/>
    <p:sldId id="262" r:id="rId9"/>
    <p:sldId id="258" r:id="rId10"/>
    <p:sldId id="259" r:id="rId11"/>
    <p:sldId id="260" r:id="rId12"/>
    <p:sldId id="274" r:id="rId13"/>
    <p:sldId id="261" r:id="rId14"/>
    <p:sldId id="275" r:id="rId15"/>
    <p:sldId id="263" r:id="rId16"/>
    <p:sldId id="279" r:id="rId17"/>
    <p:sldId id="264" r:id="rId18"/>
    <p:sldId id="276" r:id="rId19"/>
    <p:sldId id="265" r:id="rId20"/>
    <p:sldId id="277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67" r:id="rId39"/>
    <p:sldId id="268" r:id="rId40"/>
    <p:sldId id="269" r:id="rId41"/>
    <p:sldId id="270" r:id="rId42"/>
    <p:sldId id="271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0769"/>
    <a:srgbClr val="A9178D"/>
    <a:srgbClr val="2C8C43"/>
    <a:srgbClr val="EA793A"/>
    <a:srgbClr val="99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11" Type="http://schemas.openxmlformats.org/officeDocument/2006/relationships/image" Target="../media/image17.png"/><Relationship Id="rId5" Type="http://schemas.openxmlformats.org/officeDocument/2006/relationships/image" Target="../media/image15.jpeg"/><Relationship Id="rId10" Type="http://schemas.openxmlformats.org/officeDocument/2006/relationships/image" Target="../media/image16.jpeg"/><Relationship Id="rId4" Type="http://schemas.openxmlformats.org/officeDocument/2006/relationships/image" Target="../media/image14.jpeg"/><Relationship Id="rId9" Type="http://schemas.openxmlformats.org/officeDocument/2006/relationships/image" Target="../media/image7.png"/><Relationship Id="rId14" Type="http://schemas.openxmlformats.org/officeDocument/2006/relationships/image" Target="../media/image19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3D312A-C54F-778A-5397-AC422E6252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4D0137-67BE-C4C5-50CE-0FDA21A22BD4}"/>
              </a:ext>
            </a:extLst>
          </p:cNvPr>
          <p:cNvSpPr/>
          <p:nvPr userDrawn="1"/>
        </p:nvSpPr>
        <p:spPr>
          <a:xfrm>
            <a:off x="0" y="0"/>
            <a:ext cx="12192000" cy="1023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HARMONI</a:t>
            </a:r>
            <a:endParaRPr lang="en-GB" sz="3200" b="1" dirty="0">
              <a:solidFill>
                <a:schemeClr val="tx1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itle 1" descr="CLICK&#10;">
            <a:extLst>
              <a:ext uri="{FF2B5EF4-FFF2-40B4-BE49-F238E27FC236}">
                <a16:creationId xmlns:a16="http://schemas.microsoft.com/office/drawing/2014/main" id="{EAA59A72-D96E-6C62-A8EC-912F37602B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8042" y="2527016"/>
            <a:ext cx="10368000" cy="1023808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&lt;Title of Presentation&gt;</a:t>
            </a:r>
            <a:endParaRPr lang="en-GB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2B91F4E-48A3-3066-FEE6-58D7226E46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53126" y="3693696"/>
            <a:ext cx="8317832" cy="394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03C24A-64F3-47AF-AF7E-6F8DC8E7D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1412" y="5233718"/>
            <a:ext cx="1648422" cy="850998"/>
          </a:xfrm>
          <a:prstGeom prst="rect">
            <a:avLst/>
          </a:prstGeom>
        </p:spPr>
      </p:pic>
      <p:pic>
        <p:nvPicPr>
          <p:cNvPr id="24" name="Picture 9" descr="ox_rect">
            <a:extLst>
              <a:ext uri="{FF2B5EF4-FFF2-40B4-BE49-F238E27FC236}">
                <a16:creationId xmlns:a16="http://schemas.microsoft.com/office/drawing/2014/main" id="{19B1BC47-5618-455F-9F64-967C50783A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38" y="5344022"/>
            <a:ext cx="1917723" cy="58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logoiac300">
            <a:extLst>
              <a:ext uri="{FF2B5EF4-FFF2-40B4-BE49-F238E27FC236}">
                <a16:creationId xmlns:a16="http://schemas.microsoft.com/office/drawing/2014/main" id="{31FA88CB-B5A2-40E3-BBE6-0DC8543DD4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6" y="4748641"/>
            <a:ext cx="915082" cy="91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C919A5B-713A-4CFF-8011-1E7EB450FC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492" y="5613917"/>
            <a:ext cx="1643666" cy="47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" descr="http://www.osug.fr/local/cache-vignettes/L133xH150/IPAGlogoPosCMYK-f3b25.jpg">
            <a:extLst>
              <a:ext uri="{FF2B5EF4-FFF2-40B4-BE49-F238E27FC236}">
                <a16:creationId xmlns:a16="http://schemas.microsoft.com/office/drawing/2014/main" id="{D3DF85E1-3498-4816-83A9-FE41306261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05" y="5963313"/>
            <a:ext cx="720880" cy="81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LAMlogomini">
            <a:extLst>
              <a:ext uri="{FF2B5EF4-FFF2-40B4-BE49-F238E27FC236}">
                <a16:creationId xmlns:a16="http://schemas.microsoft.com/office/drawing/2014/main" id="{7F0E8089-8A7E-4B2C-BC03-EDB41106B3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851" y="6165879"/>
            <a:ext cx="1643667" cy="56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 descr="logo+name black">
            <a:extLst>
              <a:ext uri="{FF2B5EF4-FFF2-40B4-BE49-F238E27FC236}">
                <a16:creationId xmlns:a16="http://schemas.microsoft.com/office/drawing/2014/main" id="{DE22C3AC-4C1C-47D3-A68B-19D8E82C344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85"/>
          <a:stretch/>
        </p:blipFill>
        <p:spPr bwMode="auto">
          <a:xfrm>
            <a:off x="169981" y="3831771"/>
            <a:ext cx="678291" cy="83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http://www.dur.ac.uk/images/brand/DU_2-col_lrg.png">
            <a:extLst>
              <a:ext uri="{FF2B5EF4-FFF2-40B4-BE49-F238E27FC236}">
                <a16:creationId xmlns:a16="http://schemas.microsoft.com/office/drawing/2014/main" id="{2DDEE861-CE3F-4411-A4F2-04A291837F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70" y="4662638"/>
            <a:ext cx="1320222" cy="57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Clarke\AppData\Local\Microsoft\Windows\Temporary Internet Files\Content.Outlook\WO56WVCT\Logo_SVG.jpg">
            <a:extLst>
              <a:ext uri="{FF2B5EF4-FFF2-40B4-BE49-F238E27FC236}">
                <a16:creationId xmlns:a16="http://schemas.microsoft.com/office/drawing/2014/main" id="{818F8060-9FB1-464F-9BC8-3488B25194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420" y="5914542"/>
            <a:ext cx="1292489" cy="85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logo couleur PNG">
            <a:extLst>
              <a:ext uri="{FF2B5EF4-FFF2-40B4-BE49-F238E27FC236}">
                <a16:creationId xmlns:a16="http://schemas.microsoft.com/office/drawing/2014/main" id="{F09BE9D8-5DDE-4D01-A9FB-2330A28870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606" y="6191864"/>
            <a:ext cx="1230112" cy="4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728A774-81B1-4395-9546-77073FF2E60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2" y="5919687"/>
            <a:ext cx="735511" cy="77228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3DB3BB-6B88-4C20-82EE-1AA82F5F271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3" y="5988931"/>
            <a:ext cx="1771997" cy="7610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CC720EE-1D16-4967-8DA6-C4A9CB6BE88C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170" y="6371228"/>
            <a:ext cx="1825094" cy="396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317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0987-F69B-9347-95FC-87B51449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0"/>
            <a:ext cx="1087755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8AEAC-8E4C-E822-56B9-A74199F1D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476375"/>
            <a:ext cx="10877550" cy="4700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40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23E4-6A9E-76EA-7CA6-8887393C0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C9DE5-7A49-BAF2-6E4D-7C17F2333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244F2-8BF1-2786-DC7D-81A3B9D13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40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1885-1331-ED75-0244-3923DBAD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CA4B4-855C-825E-C1E5-9E4384F5D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BC204-43A5-5A1B-B53B-EFEDF1821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F2384-3C59-44A1-891F-93EACBA3B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D4A47A-6E96-DE1B-931C-E1BECBD8F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74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E666-6C9B-528E-7FF7-BF585DDC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0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41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jpeg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20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jpeg"/><Relationship Id="rId10" Type="http://schemas.openxmlformats.org/officeDocument/2006/relationships/image" Target="../media/image3.jpeg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8C9EF-2022-3370-7937-4CC5D9210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C00E1-DDC8-980D-7209-2796C1139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E97203-6EC7-E739-7EA0-7EE816D66876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ox_rect">
            <a:extLst>
              <a:ext uri="{FF2B5EF4-FFF2-40B4-BE49-F238E27FC236}">
                <a16:creationId xmlns:a16="http://schemas.microsoft.com/office/drawing/2014/main" id="{2F3EC95C-7FFA-0746-A38D-40E01684CC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909" y="6425149"/>
            <a:ext cx="942575" cy="28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logoiac300">
            <a:extLst>
              <a:ext uri="{FF2B5EF4-FFF2-40B4-BE49-F238E27FC236}">
                <a16:creationId xmlns:a16="http://schemas.microsoft.com/office/drawing/2014/main" id="{BBAA3D80-2074-B7D0-AC41-EC8BEE1B2F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68" y="6368759"/>
            <a:ext cx="402481" cy="40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1F317C-F3B0-2D10-EDFC-E5FB1C582C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55" y="6452986"/>
            <a:ext cx="817041" cy="2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http://www.osug.fr/local/cache-vignettes/L133xH150/IPAGlogoPosCMYK-f3b25.jpg">
            <a:extLst>
              <a:ext uri="{FF2B5EF4-FFF2-40B4-BE49-F238E27FC236}">
                <a16:creationId xmlns:a16="http://schemas.microsoft.com/office/drawing/2014/main" id="{276D3906-5B5E-9E21-D06D-49831752E8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300" y="6388824"/>
            <a:ext cx="321585" cy="3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AMlogomini">
            <a:extLst>
              <a:ext uri="{FF2B5EF4-FFF2-40B4-BE49-F238E27FC236}">
                <a16:creationId xmlns:a16="http://schemas.microsoft.com/office/drawing/2014/main" id="{07444D9A-67A6-9C5F-2570-E4ED466E84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674" y="6452986"/>
            <a:ext cx="676550" cy="23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logo+name black">
            <a:extLst>
              <a:ext uri="{FF2B5EF4-FFF2-40B4-BE49-F238E27FC236}">
                <a16:creationId xmlns:a16="http://schemas.microsoft.com/office/drawing/2014/main" id="{B5AD2C97-4077-1F98-AAD6-0309A7AD10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85"/>
          <a:stretch/>
        </p:blipFill>
        <p:spPr bwMode="auto">
          <a:xfrm>
            <a:off x="11340120" y="6393304"/>
            <a:ext cx="288496" cy="35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http://www.dur.ac.uk/images/brand/DU_2-col_lrg.png">
            <a:extLst>
              <a:ext uri="{FF2B5EF4-FFF2-40B4-BE49-F238E27FC236}">
                <a16:creationId xmlns:a16="http://schemas.microsoft.com/office/drawing/2014/main" id="{B0901FCA-3D63-D867-C3A2-A6C3083E04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480" y="6418837"/>
            <a:ext cx="693198" cy="30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Clarke\AppData\Local\Microsoft\Windows\Temporary Internet Files\Content.Outlook\WO56WVCT\Logo_SVG.jpg">
            <a:extLst>
              <a:ext uri="{FF2B5EF4-FFF2-40B4-BE49-F238E27FC236}">
                <a16:creationId xmlns:a16="http://schemas.microsoft.com/office/drawing/2014/main" id="{F6B57F79-7550-12AB-5795-1FAACDB7B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727" y="6393511"/>
            <a:ext cx="531322" cy="3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logo couleur PNG">
            <a:extLst>
              <a:ext uri="{FF2B5EF4-FFF2-40B4-BE49-F238E27FC236}">
                <a16:creationId xmlns:a16="http://schemas.microsoft.com/office/drawing/2014/main" id="{EF924447-C183-ECF1-99CF-5AD8CD0575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280" y="6491143"/>
            <a:ext cx="496789" cy="1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F4250C-C91D-404A-1CA8-16EE297562E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76" y="6406640"/>
            <a:ext cx="311161" cy="3267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E1355D-8E52-4515-AD28-0905B716687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715" y="6386645"/>
            <a:ext cx="942575" cy="4048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DD8107-20A2-4A74-B0AA-2BF080584AF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6328402" y="6393755"/>
            <a:ext cx="817041" cy="4217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644A3D-96A3-4832-9B14-3E0DEE01C3F4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458" y="6416384"/>
            <a:ext cx="1493825" cy="32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3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13" Type="http://schemas.openxmlformats.org/officeDocument/2006/relationships/image" Target="../media/image54.jpg"/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jpeg"/><Relationship Id="rId5" Type="http://schemas.openxmlformats.org/officeDocument/2006/relationships/image" Target="../media/image46.png"/><Relationship Id="rId15" Type="http://schemas.openxmlformats.org/officeDocument/2006/relationships/image" Target="../media/image56.gif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FF04C-CE37-D1B2-26FA-414CB4CF63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</a:rPr>
              <a:t>ELT Instrument Control Systems Seminar </a:t>
            </a:r>
            <a:r>
              <a:rPr lang="en-GB" dirty="0" smtClean="0">
                <a:solidFill>
                  <a:schemeClr val="tx1"/>
                </a:solidFill>
              </a:rPr>
              <a:t>2024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Project Presentation: </a:t>
            </a:r>
            <a:r>
              <a:rPr lang="en-US" dirty="0" smtClean="0">
                <a:solidFill>
                  <a:schemeClr val="tx1"/>
                </a:solidFill>
              </a:rPr>
              <a:t>HARMONI ICS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65075-0335-ABF2-A453-668F375AF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3126" y="3693696"/>
            <a:ext cx="8317832" cy="700883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M. </a:t>
            </a:r>
            <a:r>
              <a:rPr lang="en-GB" dirty="0" smtClean="0">
                <a:solidFill>
                  <a:schemeClr val="tx1"/>
                </a:solidFill>
              </a:rPr>
              <a:t>Larrieu, S</a:t>
            </a:r>
            <a:r>
              <a:rPr lang="en-GB" dirty="0">
                <a:solidFill>
                  <a:schemeClr val="tx1"/>
                </a:solidFill>
              </a:rPr>
              <a:t>. </a:t>
            </a:r>
            <a:r>
              <a:rPr lang="en-GB" dirty="0" err="1" smtClean="0">
                <a:solidFill>
                  <a:schemeClr val="tx1"/>
                </a:solidFill>
              </a:rPr>
              <a:t>Guieu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27/11/2024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5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3625-6EAE-7EBB-F751-7DA4CEB2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0"/>
            <a:ext cx="10267950" cy="1325563"/>
          </a:xfrm>
        </p:spPr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1C482-7FCF-92C5-3234-56588D9AF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046158"/>
            <a:ext cx="5846805" cy="48792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1. Overview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HARMONI, the ELT IFS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Consortium and time line</a:t>
            </a:r>
          </a:p>
          <a:p>
            <a:pPr lvl="1"/>
            <a:r>
              <a:rPr lang="en-GB" sz="2600" dirty="0">
                <a:solidFill>
                  <a:schemeClr val="accent6">
                    <a:lumMod val="75000"/>
                  </a:schemeClr>
                </a:solidFill>
              </a:rPr>
              <a:t>Organisation of HARMONI </a:t>
            </a:r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ICS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Computing units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Field buses</a:t>
            </a:r>
          </a:p>
          <a:p>
            <a:pPr marL="0" indent="0">
              <a:buNone/>
            </a:pPr>
            <a:r>
              <a:rPr lang="en-GB" dirty="0" smtClean="0"/>
              <a:t>2. FCS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List of devices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Approach with SmarAct devices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List of FCSs</a:t>
            </a:r>
            <a:endParaRPr lang="en-GB" sz="26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GB" sz="2600" dirty="0">
                <a:solidFill>
                  <a:schemeClr val="accent1">
                    <a:lumMod val="75000"/>
                  </a:schemeClr>
                </a:solidFill>
              </a:rPr>
              <a:t>Code generation </a:t>
            </a:r>
            <a:r>
              <a:rPr lang="en-GB" sz="2600" dirty="0" smtClean="0">
                <a:solidFill>
                  <a:schemeClr val="accent1">
                    <a:lumMod val="75000"/>
                  </a:schemeClr>
                </a:solidFill>
              </a:rPr>
              <a:t>tools</a:t>
            </a:r>
          </a:p>
          <a:p>
            <a:pPr lvl="1"/>
            <a:r>
              <a:rPr lang="en-GB" sz="2600" dirty="0" smtClean="0">
                <a:solidFill>
                  <a:schemeClr val="accent6">
                    <a:lumMod val="75000"/>
                  </a:schemeClr>
                </a:solidFill>
              </a:rPr>
              <a:t>Interface with ICE, CECS</a:t>
            </a:r>
          </a:p>
          <a:p>
            <a:pPr marL="0" indent="0">
              <a:buNone/>
            </a:pPr>
            <a:r>
              <a:rPr lang="en-GB" dirty="0" smtClean="0"/>
              <a:t>3. OCS</a:t>
            </a:r>
          </a:p>
          <a:p>
            <a:pPr lvl="1"/>
            <a:r>
              <a:rPr lang="en-GB" sz="2500" dirty="0">
                <a:solidFill>
                  <a:schemeClr val="accent6">
                    <a:lumMod val="75000"/>
                  </a:schemeClr>
                </a:solidFill>
              </a:rPr>
              <a:t>Interface with </a:t>
            </a:r>
            <a:r>
              <a:rPr lang="en-GB" sz="2500" dirty="0" smtClean="0">
                <a:solidFill>
                  <a:schemeClr val="accent6">
                    <a:lumMod val="75000"/>
                  </a:schemeClr>
                </a:solidFill>
              </a:rPr>
              <a:t>AOCS</a:t>
            </a:r>
          </a:p>
          <a:p>
            <a:pPr lvl="1"/>
            <a:r>
              <a:rPr lang="en-GB" sz="2500" dirty="0" smtClean="0">
                <a:solidFill>
                  <a:schemeClr val="accent6">
                    <a:lumMod val="75000"/>
                  </a:schemeClr>
                </a:solidFill>
              </a:rPr>
              <a:t>Data </a:t>
            </a:r>
            <a:r>
              <a:rPr lang="en-GB" sz="2500" dirty="0">
                <a:solidFill>
                  <a:schemeClr val="accent6">
                    <a:lumMod val="75000"/>
                  </a:schemeClr>
                </a:solidFill>
              </a:rPr>
              <a:t>product Management</a:t>
            </a:r>
          </a:p>
          <a:p>
            <a:pPr lvl="1"/>
            <a:r>
              <a:rPr lang="en-GB" sz="2500" dirty="0">
                <a:solidFill>
                  <a:schemeClr val="accent6">
                    <a:lumMod val="75000"/>
                  </a:schemeClr>
                </a:solidFill>
              </a:rPr>
              <a:t>Quick look tools</a:t>
            </a:r>
          </a:p>
          <a:p>
            <a:pPr lvl="1"/>
            <a:r>
              <a:rPr lang="en-GB" sz="2500" dirty="0">
                <a:solidFill>
                  <a:schemeClr val="accent1">
                    <a:lumMod val="75000"/>
                  </a:schemeClr>
                </a:solidFill>
              </a:rPr>
              <a:t>Pointing model and tracking device architecture</a:t>
            </a:r>
          </a:p>
          <a:p>
            <a:pPr lvl="1"/>
            <a:r>
              <a:rPr lang="en-GB" sz="2500" dirty="0">
                <a:solidFill>
                  <a:schemeClr val="accent1">
                    <a:lumMod val="75000"/>
                  </a:schemeClr>
                </a:solidFill>
              </a:rPr>
              <a:t>Secondary processes and their role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D52A64-2E39-1645-BFCB-02394640A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932655" y="406111"/>
            <a:ext cx="4681205" cy="55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82314" y="2520779"/>
            <a:ext cx="4021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/>
              <a:t>1. OVERVIEW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97268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991" y="-9563"/>
            <a:ext cx="5981700" cy="1325563"/>
          </a:xfrm>
        </p:spPr>
        <p:txBody>
          <a:bodyPr>
            <a:normAutofit/>
          </a:bodyPr>
          <a:lstStyle/>
          <a:p>
            <a:r>
              <a:rPr lang="fr-FR" dirty="0" smtClean="0"/>
              <a:t>1. HARMONI, the ELT IFS</a:t>
            </a:r>
            <a:endParaRPr lang="en-US" dirty="0"/>
          </a:p>
        </p:txBody>
      </p:sp>
      <p:pic>
        <p:nvPicPr>
          <p:cNvPr id="4" name="Image 8" descr="Capture d’écran 2015-10-20 à 17.03.09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20998" y="2904038"/>
            <a:ext cx="3942334" cy="3293832"/>
          </a:xfrm>
          <a:prstGeom prst="rect">
            <a:avLst/>
          </a:prstGeom>
        </p:spPr>
      </p:pic>
      <p:cxnSp>
        <p:nvCxnSpPr>
          <p:cNvPr id="6" name="Connecteur droit avec flèche 10"/>
          <p:cNvCxnSpPr>
            <a:cxnSpLocks/>
          </p:cNvCxnSpPr>
          <p:nvPr/>
        </p:nvCxnSpPr>
        <p:spPr bwMode="auto">
          <a:xfrm>
            <a:off x="5501756" y="3386448"/>
            <a:ext cx="749935" cy="11666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11"/>
          <p:cNvCxnSpPr>
            <a:cxnSpLocks/>
          </p:cNvCxnSpPr>
          <p:nvPr/>
        </p:nvCxnSpPr>
        <p:spPr bwMode="auto">
          <a:xfrm>
            <a:off x="7836878" y="5484317"/>
            <a:ext cx="1621021" cy="1573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12" descr="data-cube-illustration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619459" y="4825964"/>
            <a:ext cx="1505064" cy="1229436"/>
          </a:xfrm>
          <a:prstGeom prst="rect">
            <a:avLst/>
          </a:prstGeom>
        </p:spPr>
      </p:pic>
      <p:sp>
        <p:nvSpPr>
          <p:cNvPr id="9" name="ZoneTexte 13"/>
          <p:cNvSpPr/>
          <p:nvPr/>
        </p:nvSpPr>
        <p:spPr bwMode="auto">
          <a:xfrm>
            <a:off x="9619459" y="4585620"/>
            <a:ext cx="150506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/>
              <a:t>3D data cube</a:t>
            </a:r>
            <a:endParaRPr sz="1200" dirty="0"/>
          </a:p>
        </p:txBody>
      </p:sp>
      <p:sp>
        <p:nvSpPr>
          <p:cNvPr id="11" name="ZoneTexte 14"/>
          <p:cNvSpPr/>
          <p:nvPr/>
        </p:nvSpPr>
        <p:spPr bwMode="auto">
          <a:xfrm>
            <a:off x="8110699" y="2904038"/>
            <a:ext cx="3017520" cy="1477328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 dirty="0" smtClean="0"/>
              <a:t>Key </a:t>
            </a:r>
            <a:r>
              <a:rPr lang="fr-FR" b="1" dirty="0" err="1" smtClean="0"/>
              <a:t>specs</a:t>
            </a:r>
            <a:endParaRPr lang="en-US" b="1" dirty="0" smtClean="0"/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/>
              <a:t>4 </a:t>
            </a:r>
            <a:r>
              <a:rPr lang="en-US" dirty="0"/>
              <a:t>scales (</a:t>
            </a:r>
            <a:r>
              <a:rPr lang="en-US" dirty="0" smtClean="0"/>
              <a:t>4 to 60 mas/pix)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dirty="0"/>
              <a:t>FOV : </a:t>
            </a:r>
            <a:r>
              <a:rPr lang="en-US" dirty="0" smtClean="0"/>
              <a:t>0,6” </a:t>
            </a:r>
            <a:r>
              <a:rPr lang="en-US" dirty="0"/>
              <a:t>x 0,8” to 6 x 9"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/>
              <a:t>VIS </a:t>
            </a:r>
            <a:r>
              <a:rPr lang="en-US" dirty="0"/>
              <a:t>&amp; </a:t>
            </a:r>
            <a:r>
              <a:rPr lang="en-US" dirty="0" smtClean="0"/>
              <a:t>NIR (0.4 </a:t>
            </a:r>
            <a:r>
              <a:rPr lang="en-US" dirty="0"/>
              <a:t>- 2.4 </a:t>
            </a:r>
            <a:r>
              <a:rPr lang="en-US" dirty="0" smtClean="0"/>
              <a:t>µm)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en-US" dirty="0"/>
              <a:t>R from 3000 to </a:t>
            </a:r>
            <a:r>
              <a:rPr lang="en-US" dirty="0" smtClean="0"/>
              <a:t>17000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1691" y="1329683"/>
            <a:ext cx="4876528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Science cases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Cosmology</a:t>
            </a:r>
            <a:r>
              <a:rPr lang="en-US" dirty="0"/>
              <a:t>, Galaxy Evolution and Black Holes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Stellar Population &amp; Star formation &amp; Transient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Solar System, </a:t>
            </a:r>
            <a:r>
              <a:rPr lang="en-US" dirty="0" err="1" smtClean="0"/>
              <a:t>exo</a:t>
            </a:r>
            <a:r>
              <a:rPr lang="en-US" dirty="0" smtClean="0"/>
              <a:t>-planet</a:t>
            </a:r>
            <a:endParaRPr lang="en-US" dirty="0"/>
          </a:p>
        </p:txBody>
      </p:sp>
      <p:sp>
        <p:nvSpPr>
          <p:cNvPr id="14" name="ZoneTexte 13"/>
          <p:cNvSpPr/>
          <p:nvPr/>
        </p:nvSpPr>
        <p:spPr bwMode="auto">
          <a:xfrm>
            <a:off x="6251691" y="2631192"/>
            <a:ext cx="169312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dirty="0" smtClean="0"/>
              <a:t>Field Splitter Optics</a:t>
            </a:r>
            <a:endParaRPr sz="1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340701" y="1491606"/>
            <a:ext cx="311221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/>
              <a:t>4 </a:t>
            </a:r>
            <a:r>
              <a:rPr lang="fr-FR" b="1" dirty="0" smtClean="0"/>
              <a:t>opto-</a:t>
            </a:r>
            <a:r>
              <a:rPr lang="fr-FR" b="1" dirty="0" err="1" smtClean="0"/>
              <a:t>mechanical</a:t>
            </a:r>
            <a:r>
              <a:rPr lang="fr-FR" b="1" dirty="0" smtClean="0"/>
              <a:t> </a:t>
            </a:r>
            <a:r>
              <a:rPr lang="fr-FR" b="1" dirty="0" err="1"/>
              <a:t>systems</a:t>
            </a:r>
            <a:endParaRPr lang="en-US" b="1" dirty="0"/>
          </a:p>
          <a:p>
            <a:r>
              <a:rPr lang="fr-FR" b="1" dirty="0" smtClean="0">
                <a:solidFill>
                  <a:srgbClr val="0033CC"/>
                </a:solidFill>
              </a:rPr>
              <a:t>CARS</a:t>
            </a:r>
            <a:endParaRPr lang="fr-FR" b="1" dirty="0">
              <a:solidFill>
                <a:srgbClr val="0033CC"/>
              </a:solidFill>
            </a:endParaRPr>
          </a:p>
          <a:p>
            <a:r>
              <a:rPr lang="fr-FR" sz="1200" dirty="0" smtClean="0">
                <a:solidFill>
                  <a:srgbClr val="0033CC"/>
                </a:solidFill>
              </a:rPr>
              <a:t>Calibration and Relay System</a:t>
            </a:r>
          </a:p>
          <a:p>
            <a:r>
              <a:rPr lang="fr-FR" b="1" dirty="0">
                <a:solidFill>
                  <a:srgbClr val="9900CC"/>
                </a:solidFill>
              </a:rPr>
              <a:t>LGSS</a:t>
            </a:r>
          </a:p>
          <a:p>
            <a:r>
              <a:rPr lang="fr-FR" sz="1200" dirty="0">
                <a:solidFill>
                  <a:srgbClr val="9900CC"/>
                </a:solidFill>
              </a:rPr>
              <a:t>Laser Guide Star </a:t>
            </a:r>
            <a:r>
              <a:rPr lang="fr-FR" sz="1200" dirty="0" smtClean="0">
                <a:solidFill>
                  <a:srgbClr val="9900CC"/>
                </a:solidFill>
              </a:rPr>
              <a:t>System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NGSS</a:t>
            </a:r>
          </a:p>
          <a:p>
            <a:r>
              <a:rPr lang="fr-FR" sz="1200" dirty="0">
                <a:solidFill>
                  <a:schemeClr val="accent4">
                    <a:lumMod val="75000"/>
                  </a:schemeClr>
                </a:solidFill>
              </a:rPr>
              <a:t>Natural Guide Star </a:t>
            </a:r>
            <a:r>
              <a:rPr lang="fr-FR" sz="1200" dirty="0" smtClean="0">
                <a:solidFill>
                  <a:schemeClr val="accent4">
                    <a:lumMod val="75000"/>
                  </a:schemeClr>
                </a:solidFill>
              </a:rPr>
              <a:t>System</a:t>
            </a:r>
          </a:p>
          <a:p>
            <a:r>
              <a:rPr lang="fr-FR" b="1" dirty="0">
                <a:solidFill>
                  <a:srgbClr val="EA793A"/>
                </a:solidFill>
              </a:rPr>
              <a:t>IFS</a:t>
            </a:r>
          </a:p>
          <a:p>
            <a:r>
              <a:rPr lang="fr-FR" sz="1200" dirty="0" err="1">
                <a:solidFill>
                  <a:srgbClr val="EA793A"/>
                </a:solidFill>
              </a:rPr>
              <a:t>Integral</a:t>
            </a:r>
            <a:r>
              <a:rPr lang="fr-FR" sz="1200" dirty="0">
                <a:solidFill>
                  <a:srgbClr val="EA793A"/>
                </a:solidFill>
              </a:rPr>
              <a:t> Field </a:t>
            </a:r>
            <a:r>
              <a:rPr lang="fr-FR" sz="1200" dirty="0" err="1" smtClean="0">
                <a:solidFill>
                  <a:srgbClr val="EA793A"/>
                </a:solidFill>
              </a:rPr>
              <a:t>Spectrograph</a:t>
            </a:r>
            <a:endParaRPr lang="en-US" sz="1200" dirty="0">
              <a:solidFill>
                <a:srgbClr val="0033CC"/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210" y="1350983"/>
            <a:ext cx="3762780" cy="3199971"/>
          </a:xfrm>
          <a:prstGeom prst="rect">
            <a:avLst/>
          </a:prstGeom>
        </p:spPr>
      </p:pic>
      <p:grpSp>
        <p:nvGrpSpPr>
          <p:cNvPr id="47" name="Groupe 46"/>
          <p:cNvGrpSpPr/>
          <p:nvPr/>
        </p:nvGrpSpPr>
        <p:grpSpPr>
          <a:xfrm>
            <a:off x="364230" y="4674905"/>
            <a:ext cx="3463776" cy="1446550"/>
            <a:chOff x="282719" y="4320369"/>
            <a:chExt cx="3463776" cy="1446550"/>
          </a:xfrm>
        </p:grpSpPr>
        <p:sp>
          <p:nvSpPr>
            <p:cNvPr id="41" name="Rectangle 40"/>
            <p:cNvSpPr/>
            <p:nvPr/>
          </p:nvSpPr>
          <p:spPr>
            <a:xfrm>
              <a:off x="282719" y="4320369"/>
              <a:ext cx="264567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fr-FR" b="1" dirty="0"/>
                <a:t>4 </a:t>
              </a:r>
              <a:r>
                <a:rPr lang="fr-FR" b="1" dirty="0" smtClean="0"/>
                <a:t>observation </a:t>
              </a:r>
              <a:r>
                <a:rPr lang="fr-FR" b="1" dirty="0"/>
                <a:t>modes</a:t>
              </a:r>
              <a:endParaRPr lang="en-US" b="1" dirty="0"/>
            </a:p>
            <a:p>
              <a:pPr>
                <a:defRPr/>
              </a:pPr>
              <a:r>
                <a:rPr lang="pt-BR" b="1" dirty="0" smtClean="0"/>
                <a:t>NOAO		</a:t>
              </a:r>
              <a:endParaRPr lang="pt-BR" b="1" dirty="0"/>
            </a:p>
            <a:p>
              <a:pPr>
                <a:defRPr/>
              </a:pPr>
              <a:r>
                <a:rPr lang="pt-BR" sz="1200" dirty="0" smtClean="0"/>
                <a:t>No Adaptive Optics</a:t>
              </a:r>
            </a:p>
            <a:p>
              <a:pPr>
                <a:defRPr/>
              </a:pPr>
              <a:r>
                <a:rPr lang="pt-BR" b="1" dirty="0" smtClean="0"/>
                <a:t>LTAO</a:t>
              </a:r>
            </a:p>
            <a:p>
              <a:pPr>
                <a:defRPr/>
              </a:pPr>
              <a:r>
                <a:rPr lang="pt-BR" sz="1200" dirty="0" smtClean="0"/>
                <a:t>Laser Tomographic AO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39315" y="4751256"/>
              <a:ext cx="190718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b="1" dirty="0"/>
                <a:t>SCAO</a:t>
              </a:r>
            </a:p>
            <a:p>
              <a:pPr>
                <a:defRPr/>
              </a:pPr>
              <a:r>
                <a:rPr lang="pt-BR" sz="1200" dirty="0"/>
                <a:t>Single Conjugate AO</a:t>
              </a:r>
            </a:p>
            <a:p>
              <a:pPr>
                <a:defRPr/>
              </a:pPr>
              <a:r>
                <a:rPr lang="pt-BR" b="1" dirty="0"/>
                <a:t>HCAO</a:t>
              </a:r>
            </a:p>
            <a:p>
              <a:pPr>
                <a:defRPr/>
              </a:pPr>
              <a:r>
                <a:rPr lang="pt-BR" sz="1200" dirty="0"/>
                <a:t>High Contrast AO</a:t>
              </a:r>
            </a:p>
          </p:txBody>
        </p:sp>
      </p:grpSp>
      <p:sp>
        <p:nvSpPr>
          <p:cNvPr id="48" name="ZoneTexte 13"/>
          <p:cNvSpPr/>
          <p:nvPr/>
        </p:nvSpPr>
        <p:spPr bwMode="auto">
          <a:xfrm>
            <a:off x="5925634" y="392837"/>
            <a:ext cx="169312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 smtClean="0"/>
              <a:t>Integral Field Spectrograph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8575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Connecteur droit 90"/>
          <p:cNvCxnSpPr/>
          <p:nvPr/>
        </p:nvCxnSpPr>
        <p:spPr>
          <a:xfrm>
            <a:off x="10226040" y="4764440"/>
            <a:ext cx="0" cy="13258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2450" y="0"/>
            <a:ext cx="10515600" cy="1325563"/>
          </a:xfrm>
        </p:spPr>
        <p:txBody>
          <a:bodyPr/>
          <a:lstStyle/>
          <a:p>
            <a:r>
              <a:rPr lang="fr-FR" dirty="0" smtClean="0"/>
              <a:t>1. Consortium and time line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34238" y="1620009"/>
            <a:ext cx="2671764" cy="9309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HARMONI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PI: vacant (U. of Oxford)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PM: </a:t>
            </a:r>
            <a:r>
              <a:rPr lang="en-US" sz="1200" dirty="0">
                <a:solidFill>
                  <a:schemeClr val="tx1"/>
                </a:solidFill>
              </a:rPr>
              <a:t>Stephen </a:t>
            </a:r>
            <a:r>
              <a:rPr lang="en-US" sz="1200" dirty="0" err="1" smtClean="0">
                <a:solidFill>
                  <a:schemeClr val="tx1"/>
                </a:solidFill>
              </a:rPr>
              <a:t>Chittick</a:t>
            </a:r>
            <a:r>
              <a:rPr lang="en-US" sz="1200" dirty="0" smtClean="0">
                <a:solidFill>
                  <a:schemeClr val="tx1"/>
                </a:solidFill>
              </a:rPr>
              <a:t> (UKATC)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SE: Phil Rees &amp; </a:t>
            </a:r>
            <a:r>
              <a:rPr lang="fr-FR" sz="1200" dirty="0" err="1" smtClean="0">
                <a:solidFill>
                  <a:schemeClr val="tx1"/>
                </a:solidFill>
              </a:rPr>
              <a:t>Calum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Lithgow (UKATC)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80" y="1780891"/>
            <a:ext cx="393981" cy="250013"/>
          </a:xfrm>
          <a:prstGeom prst="rect">
            <a:avLst/>
          </a:prstGeom>
        </p:spPr>
      </p:pic>
      <p:grpSp>
        <p:nvGrpSpPr>
          <p:cNvPr id="36" name="Groupe 35"/>
          <p:cNvGrpSpPr/>
          <p:nvPr/>
        </p:nvGrpSpPr>
        <p:grpSpPr>
          <a:xfrm>
            <a:off x="2451804" y="3480581"/>
            <a:ext cx="1216820" cy="981075"/>
            <a:chOff x="178592" y="2471737"/>
            <a:chExt cx="1216820" cy="981075"/>
          </a:xfrm>
        </p:grpSpPr>
        <p:sp>
          <p:nvSpPr>
            <p:cNvPr id="8" name="Rectangle 7"/>
            <p:cNvSpPr/>
            <p:nvPr/>
          </p:nvSpPr>
          <p:spPr>
            <a:xfrm>
              <a:off x="178592" y="2471737"/>
              <a:ext cx="1216820" cy="981075"/>
            </a:xfrm>
            <a:prstGeom prst="rect">
              <a:avLst/>
            </a:prstGeom>
            <a:noFill/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rgbClr val="0033CC"/>
                  </a:solidFill>
                </a:rPr>
                <a:t>CARS</a:t>
              </a:r>
            </a:p>
            <a:p>
              <a:pPr algn="ctr"/>
              <a:r>
                <a:rPr lang="fr-FR" sz="1200" dirty="0">
                  <a:solidFill>
                    <a:srgbClr val="0033CC"/>
                  </a:solidFill>
                </a:rPr>
                <a:t>Calibration and Relay </a:t>
              </a:r>
              <a:r>
                <a:rPr lang="fr-FR" sz="1200" dirty="0" smtClean="0">
                  <a:solidFill>
                    <a:srgbClr val="0033CC"/>
                  </a:solidFill>
                </a:rPr>
                <a:t>System</a:t>
              </a:r>
            </a:p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120" y="2583276"/>
              <a:ext cx="262789" cy="172472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345" y="3216922"/>
              <a:ext cx="254958" cy="172472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832" y="3216922"/>
              <a:ext cx="262789" cy="172472"/>
            </a:xfrm>
            <a:prstGeom prst="rect">
              <a:avLst/>
            </a:prstGeom>
          </p:spPr>
        </p:pic>
      </p:grpSp>
      <p:grpSp>
        <p:nvGrpSpPr>
          <p:cNvPr id="37" name="Groupe 36"/>
          <p:cNvGrpSpPr/>
          <p:nvPr/>
        </p:nvGrpSpPr>
        <p:grpSpPr>
          <a:xfrm>
            <a:off x="4164361" y="3480581"/>
            <a:ext cx="1216820" cy="982340"/>
            <a:chOff x="1514474" y="2470472"/>
            <a:chExt cx="1216820" cy="982340"/>
          </a:xfrm>
        </p:grpSpPr>
        <p:sp>
          <p:nvSpPr>
            <p:cNvPr id="9" name="Rectangle 8"/>
            <p:cNvSpPr/>
            <p:nvPr/>
          </p:nvSpPr>
          <p:spPr>
            <a:xfrm>
              <a:off x="1514474" y="2470472"/>
              <a:ext cx="1216820" cy="982340"/>
            </a:xfrm>
            <a:prstGeom prst="rect">
              <a:avLst/>
            </a:prstGeom>
            <a:noFill/>
            <a:ln>
              <a:solidFill>
                <a:srgbClr val="99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 smtClean="0">
                  <a:solidFill>
                    <a:srgbClr val="9900CC"/>
                  </a:solidFill>
                </a:rPr>
                <a:t>LGSS</a:t>
              </a:r>
              <a:endParaRPr lang="fr-FR" b="1" dirty="0">
                <a:solidFill>
                  <a:srgbClr val="0033CC"/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rgbClr val="9900CC"/>
                  </a:solidFill>
                </a:rPr>
                <a:t>Laser </a:t>
              </a:r>
              <a:r>
                <a:rPr lang="fr-FR" sz="1200" dirty="0">
                  <a:solidFill>
                    <a:srgbClr val="9900CC"/>
                  </a:solidFill>
                </a:rPr>
                <a:t>Guide </a:t>
              </a:r>
              <a:r>
                <a:rPr lang="fr-FR" sz="1200" dirty="0" smtClean="0">
                  <a:solidFill>
                    <a:srgbClr val="9900CC"/>
                  </a:solidFill>
                </a:rPr>
                <a:t> Star System</a:t>
              </a:r>
            </a:p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846" y="2592347"/>
              <a:ext cx="257945" cy="172472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9901" y="3216922"/>
              <a:ext cx="257945" cy="172472"/>
            </a:xfrm>
            <a:prstGeom prst="rect">
              <a:avLst/>
            </a:prstGeom>
          </p:spPr>
        </p:pic>
      </p:grpSp>
      <p:grpSp>
        <p:nvGrpSpPr>
          <p:cNvPr id="38" name="Groupe 37"/>
          <p:cNvGrpSpPr/>
          <p:nvPr/>
        </p:nvGrpSpPr>
        <p:grpSpPr>
          <a:xfrm>
            <a:off x="5876918" y="3480581"/>
            <a:ext cx="1216820" cy="981441"/>
            <a:chOff x="2850356" y="2470472"/>
            <a:chExt cx="1216820" cy="981441"/>
          </a:xfrm>
        </p:grpSpPr>
        <p:sp>
          <p:nvSpPr>
            <p:cNvPr id="10" name="Rectangle 9"/>
            <p:cNvSpPr/>
            <p:nvPr/>
          </p:nvSpPr>
          <p:spPr>
            <a:xfrm>
              <a:off x="2850356" y="2470472"/>
              <a:ext cx="1216820" cy="98144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accent4">
                      <a:lumMod val="75000"/>
                    </a:schemeClr>
                  </a:solidFill>
                </a:rPr>
                <a:t>N</a:t>
              </a:r>
              <a:r>
                <a:rPr lang="fr-FR" b="1" dirty="0" smtClean="0">
                  <a:solidFill>
                    <a:schemeClr val="accent4">
                      <a:lumMod val="75000"/>
                    </a:schemeClr>
                  </a:solidFill>
                </a:rPr>
                <a:t>GSS</a:t>
              </a:r>
              <a:endParaRPr lang="fr-FR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Natural </a:t>
              </a:r>
              <a:r>
                <a:rPr lang="fr-FR" sz="1200" dirty="0">
                  <a:solidFill>
                    <a:schemeClr val="accent4">
                      <a:lumMod val="75000"/>
                    </a:schemeClr>
                  </a:solidFill>
                </a:rPr>
                <a:t>Guide </a:t>
              </a:r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 Star System</a:t>
              </a:r>
            </a:p>
            <a:p>
              <a:pPr algn="ctr"/>
              <a:endParaRPr lang="en-US" sz="12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5014" y="2592347"/>
              <a:ext cx="257945" cy="172472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776" y="3214905"/>
              <a:ext cx="257945" cy="172472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0031" y="3214905"/>
              <a:ext cx="262789" cy="172472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2603" y="3214905"/>
              <a:ext cx="254958" cy="172472"/>
            </a:xfrm>
            <a:prstGeom prst="rect">
              <a:avLst/>
            </a:prstGeom>
          </p:spPr>
        </p:pic>
      </p:grpSp>
      <p:grpSp>
        <p:nvGrpSpPr>
          <p:cNvPr id="39" name="Groupe 38"/>
          <p:cNvGrpSpPr/>
          <p:nvPr/>
        </p:nvGrpSpPr>
        <p:grpSpPr>
          <a:xfrm>
            <a:off x="7589475" y="3480581"/>
            <a:ext cx="1216820" cy="981441"/>
            <a:chOff x="4186238" y="2470472"/>
            <a:chExt cx="1216820" cy="981441"/>
          </a:xfrm>
        </p:grpSpPr>
        <p:sp>
          <p:nvSpPr>
            <p:cNvPr id="11" name="Rectangle 10"/>
            <p:cNvSpPr/>
            <p:nvPr/>
          </p:nvSpPr>
          <p:spPr>
            <a:xfrm>
              <a:off x="4186238" y="2470472"/>
              <a:ext cx="1216820" cy="981441"/>
            </a:xfrm>
            <a:prstGeom prst="rect">
              <a:avLst/>
            </a:prstGeom>
            <a:noFill/>
            <a:ln>
              <a:solidFill>
                <a:srgbClr val="EA79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 smtClean="0">
                  <a:solidFill>
                    <a:srgbClr val="EA793A"/>
                  </a:solidFill>
                </a:rPr>
                <a:t>IFS</a:t>
              </a:r>
              <a:endParaRPr lang="fr-FR" b="1" dirty="0">
                <a:solidFill>
                  <a:srgbClr val="EA793A"/>
                </a:solidFill>
              </a:endParaRPr>
            </a:p>
            <a:p>
              <a:pPr algn="ctr"/>
              <a:r>
                <a:rPr lang="fr-FR" sz="1200" dirty="0" err="1" smtClean="0">
                  <a:solidFill>
                    <a:srgbClr val="EA793A"/>
                  </a:solidFill>
                </a:rPr>
                <a:t>Integral</a:t>
              </a:r>
              <a:r>
                <a:rPr lang="fr-FR" sz="1200" dirty="0" smtClean="0">
                  <a:solidFill>
                    <a:srgbClr val="EA793A"/>
                  </a:solidFill>
                </a:rPr>
                <a:t> Field </a:t>
              </a:r>
              <a:r>
                <a:rPr lang="fr-FR" sz="1200" dirty="0" err="1" smtClean="0">
                  <a:solidFill>
                    <a:srgbClr val="EA793A"/>
                  </a:solidFill>
                </a:rPr>
                <a:t>Spectrograph</a:t>
              </a:r>
              <a:endParaRPr lang="fr-FR" sz="1200" dirty="0" smtClean="0">
                <a:solidFill>
                  <a:srgbClr val="EA793A"/>
                </a:solidFill>
              </a:endParaRPr>
            </a:p>
            <a:p>
              <a:pPr algn="ctr"/>
              <a:endParaRPr lang="en-US" sz="1200" dirty="0">
                <a:solidFill>
                  <a:srgbClr val="EA793A"/>
                </a:solidFill>
              </a:endParaRPr>
            </a:p>
          </p:txBody>
        </p:sp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834" y="2592347"/>
              <a:ext cx="262789" cy="172472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901" y="3217417"/>
              <a:ext cx="262789" cy="172472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160" y="3214905"/>
              <a:ext cx="257945" cy="172472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7438" y="3214905"/>
              <a:ext cx="254958" cy="172472"/>
            </a:xfrm>
            <a:prstGeom prst="rect">
              <a:avLst/>
            </a:prstGeom>
          </p:spPr>
        </p:pic>
      </p:grpSp>
      <p:grpSp>
        <p:nvGrpSpPr>
          <p:cNvPr id="40" name="Groupe 39"/>
          <p:cNvGrpSpPr/>
          <p:nvPr/>
        </p:nvGrpSpPr>
        <p:grpSpPr>
          <a:xfrm>
            <a:off x="631179" y="3480581"/>
            <a:ext cx="1324888" cy="984576"/>
            <a:chOff x="743582" y="3698648"/>
            <a:chExt cx="1324888" cy="984576"/>
          </a:xfrm>
        </p:grpSpPr>
        <p:sp>
          <p:nvSpPr>
            <p:cNvPr id="12" name="Rectangle 11"/>
            <p:cNvSpPr/>
            <p:nvPr/>
          </p:nvSpPr>
          <p:spPr>
            <a:xfrm>
              <a:off x="743582" y="3698648"/>
              <a:ext cx="1324888" cy="984576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b="1" dirty="0" smtClean="0">
                  <a:solidFill>
                    <a:schemeClr val="accent6">
                      <a:lumMod val="75000"/>
                    </a:schemeClr>
                  </a:solidFill>
                </a:rPr>
                <a:t>HSS</a:t>
              </a:r>
              <a:endParaRPr lang="fr-FR" b="1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</a:rPr>
                <a:t>HARMONI Science Software</a:t>
              </a:r>
            </a:p>
            <a:p>
              <a:pPr algn="ctr"/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5838" y="3860205"/>
              <a:ext cx="257945" cy="172472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617" y="4444649"/>
              <a:ext cx="257945" cy="172472"/>
            </a:xfrm>
            <a:prstGeom prst="rect">
              <a:avLst/>
            </a:prstGeom>
          </p:spPr>
        </p:pic>
      </p:grpSp>
      <p:grpSp>
        <p:nvGrpSpPr>
          <p:cNvPr id="41" name="Groupe 40"/>
          <p:cNvGrpSpPr/>
          <p:nvPr/>
        </p:nvGrpSpPr>
        <p:grpSpPr>
          <a:xfrm>
            <a:off x="9302032" y="3480581"/>
            <a:ext cx="1324888" cy="984575"/>
            <a:chOff x="2227937" y="3723794"/>
            <a:chExt cx="1324888" cy="984575"/>
          </a:xfrm>
        </p:grpSpPr>
        <p:sp>
          <p:nvSpPr>
            <p:cNvPr id="13" name="Rectangle 12"/>
            <p:cNvSpPr/>
            <p:nvPr/>
          </p:nvSpPr>
          <p:spPr>
            <a:xfrm>
              <a:off x="2227937" y="3723794"/>
              <a:ext cx="1324888" cy="984575"/>
            </a:xfrm>
            <a:prstGeom prst="rect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b="1" dirty="0" smtClean="0">
                  <a:solidFill>
                    <a:schemeClr val="bg1">
                      <a:lumMod val="50000"/>
                    </a:schemeClr>
                  </a:solidFill>
                </a:rPr>
                <a:t>HCS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</a:rPr>
                <a:t>HARMONI Control System</a:t>
              </a:r>
            </a:p>
            <a:p>
              <a:pPr algn="ctr"/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529" y="3860205"/>
              <a:ext cx="262789" cy="172472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936" y="4481183"/>
              <a:ext cx="257945" cy="172472"/>
            </a:xfrm>
            <a:prstGeom prst="rect">
              <a:avLst/>
            </a:prstGeom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4170" y="4479502"/>
              <a:ext cx="262789" cy="172472"/>
            </a:xfrm>
            <a:prstGeom prst="rect">
              <a:avLst/>
            </a:prstGeom>
          </p:spPr>
        </p:pic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793" y="4479502"/>
              <a:ext cx="254958" cy="172472"/>
            </a:xfrm>
            <a:prstGeom prst="rect">
              <a:avLst/>
            </a:prstGeom>
          </p:spPr>
        </p:pic>
      </p:grpSp>
      <p:sp>
        <p:nvSpPr>
          <p:cNvPr id="34" name="Rectangle 33"/>
          <p:cNvSpPr/>
          <p:nvPr/>
        </p:nvSpPr>
        <p:spPr>
          <a:xfrm>
            <a:off x="373380" y="6256020"/>
            <a:ext cx="11437620" cy="601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Connecteur en angle 45"/>
          <p:cNvCxnSpPr>
            <a:stCxn id="12" idx="0"/>
            <a:endCxn id="7" idx="2"/>
          </p:cNvCxnSpPr>
          <p:nvPr/>
        </p:nvCxnSpPr>
        <p:spPr>
          <a:xfrm rot="5400000" flipH="1" flipV="1">
            <a:off x="2567072" y="1277534"/>
            <a:ext cx="929598" cy="3476497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eur en angle 46"/>
          <p:cNvCxnSpPr>
            <a:stCxn id="8" idx="0"/>
            <a:endCxn id="7" idx="2"/>
          </p:cNvCxnSpPr>
          <p:nvPr/>
        </p:nvCxnSpPr>
        <p:spPr>
          <a:xfrm rot="5400000" flipH="1" flipV="1">
            <a:off x="3450368" y="2160829"/>
            <a:ext cx="929598" cy="170990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>
            <a:stCxn id="9" idx="0"/>
            <a:endCxn id="7" idx="2"/>
          </p:cNvCxnSpPr>
          <p:nvPr/>
        </p:nvCxnSpPr>
        <p:spPr>
          <a:xfrm rot="16200000" flipV="1">
            <a:off x="4306647" y="3014456"/>
            <a:ext cx="929598" cy="265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en angle 52"/>
          <p:cNvCxnSpPr>
            <a:stCxn id="10" idx="0"/>
            <a:endCxn id="7" idx="2"/>
          </p:cNvCxnSpPr>
          <p:nvPr/>
        </p:nvCxnSpPr>
        <p:spPr>
          <a:xfrm rot="16200000" flipV="1">
            <a:off x="5162925" y="2158178"/>
            <a:ext cx="929598" cy="17152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cteur en angle 55"/>
          <p:cNvCxnSpPr>
            <a:stCxn id="11" idx="0"/>
            <a:endCxn id="7" idx="2"/>
          </p:cNvCxnSpPr>
          <p:nvPr/>
        </p:nvCxnSpPr>
        <p:spPr>
          <a:xfrm rot="16200000" flipV="1">
            <a:off x="6019204" y="1301899"/>
            <a:ext cx="929598" cy="342776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necteur en angle 58"/>
          <p:cNvCxnSpPr>
            <a:stCxn id="13" idx="0"/>
            <a:endCxn id="7" idx="2"/>
          </p:cNvCxnSpPr>
          <p:nvPr/>
        </p:nvCxnSpPr>
        <p:spPr>
          <a:xfrm rot="16200000" flipV="1">
            <a:off x="6902499" y="418604"/>
            <a:ext cx="929598" cy="51943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Chevron 79"/>
          <p:cNvSpPr/>
          <p:nvPr/>
        </p:nvSpPr>
        <p:spPr>
          <a:xfrm>
            <a:off x="552450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Phase A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2010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Chevron 80"/>
          <p:cNvSpPr/>
          <p:nvPr/>
        </p:nvSpPr>
        <p:spPr>
          <a:xfrm>
            <a:off x="2390641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Project </a:t>
            </a:r>
            <a:r>
              <a:rPr lang="fr-FR" dirty="0" err="1" smtClean="0">
                <a:solidFill>
                  <a:schemeClr val="tx1"/>
                </a:solidFill>
              </a:rPr>
              <a:t>start</a:t>
            </a:r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2015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Chevron 81"/>
          <p:cNvSpPr/>
          <p:nvPr/>
        </p:nvSpPr>
        <p:spPr>
          <a:xfrm>
            <a:off x="4228832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PDR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2018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Chevron 82"/>
          <p:cNvSpPr/>
          <p:nvPr/>
        </p:nvSpPr>
        <p:spPr>
          <a:xfrm>
            <a:off x="6067023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FDR 1 </a:t>
            </a:r>
            <a:r>
              <a:rPr lang="fr-FR" dirty="0" err="1" smtClean="0">
                <a:solidFill>
                  <a:schemeClr val="tx1"/>
                </a:solidFill>
              </a:rPr>
              <a:t>review</a:t>
            </a:r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2020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" name="Chevron 86"/>
          <p:cNvSpPr/>
          <p:nvPr/>
        </p:nvSpPr>
        <p:spPr>
          <a:xfrm>
            <a:off x="7905214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ESO Red Flag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2022-2023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5" name="Image 8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42" y="4774939"/>
            <a:ext cx="453280" cy="399781"/>
          </a:xfrm>
          <a:prstGeom prst="rect">
            <a:avLst/>
          </a:prstGeom>
        </p:spPr>
      </p:pic>
      <p:sp>
        <p:nvSpPr>
          <p:cNvPr id="88" name="Chevron 87"/>
          <p:cNvSpPr/>
          <p:nvPr/>
        </p:nvSpPr>
        <p:spPr>
          <a:xfrm>
            <a:off x="9743403" y="5177854"/>
            <a:ext cx="1980000" cy="50800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Rescoping</a:t>
            </a:r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Now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Ellipse 88"/>
          <p:cNvSpPr/>
          <p:nvPr/>
        </p:nvSpPr>
        <p:spPr>
          <a:xfrm>
            <a:off x="2532450" y="6046267"/>
            <a:ext cx="2237670" cy="977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4" t="19335" r="2547" b="20421"/>
          <a:stretch/>
        </p:blipFill>
        <p:spPr>
          <a:xfrm>
            <a:off x="7463248" y="1025268"/>
            <a:ext cx="3875965" cy="1792636"/>
          </a:xfrm>
          <a:prstGeom prst="rect">
            <a:avLst/>
          </a:prstGeom>
        </p:spPr>
      </p:pic>
      <p:sp>
        <p:nvSpPr>
          <p:cNvPr id="60" name="Ellipse 59"/>
          <p:cNvSpPr/>
          <p:nvPr/>
        </p:nvSpPr>
        <p:spPr>
          <a:xfrm>
            <a:off x="8971414" y="3284905"/>
            <a:ext cx="2020436" cy="13799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356743" y="3068110"/>
            <a:ext cx="1110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6 </a:t>
            </a:r>
            <a:r>
              <a:rPr lang="fr-FR" b="1" dirty="0" err="1" smtClean="0"/>
              <a:t>systems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950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Organisation of HARMONI 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69562" y="2410000"/>
            <a:ext cx="2114374" cy="11518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HCS</a:t>
            </a:r>
            <a:endParaRPr lang="fr-FR" sz="2800" b="1" dirty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HARMONI Control System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Manager: Dave </a:t>
            </a:r>
            <a:r>
              <a:rPr lang="fr-FR" sz="1200" dirty="0" err="1" smtClean="0">
                <a:solidFill>
                  <a:schemeClr val="tx1"/>
                </a:solidFill>
              </a:rPr>
              <a:t>Melotte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SE: Bethany Johnson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7619" y="4147587"/>
            <a:ext cx="2105025" cy="1418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ICE</a:t>
            </a:r>
            <a:endParaRPr lang="fr-FR" sz="2800" b="1" dirty="0">
              <a:solidFill>
                <a:schemeClr val="tx1"/>
              </a:solidFill>
            </a:endParaRPr>
          </a:p>
          <a:p>
            <a:pPr algn="ctr"/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Instrument Control Electronics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Manager</a:t>
            </a:r>
            <a:r>
              <a:rPr lang="fr-FR" sz="1200" dirty="0">
                <a:solidFill>
                  <a:schemeClr val="tx1"/>
                </a:solidFill>
              </a:rPr>
              <a:t>: </a:t>
            </a:r>
            <a:r>
              <a:rPr lang="fr-FR" sz="1200" dirty="0" smtClean="0">
                <a:solidFill>
                  <a:schemeClr val="tx1"/>
                </a:solidFill>
              </a:rPr>
              <a:t>Angel Alonso</a:t>
            </a:r>
          </a:p>
          <a:p>
            <a:pPr algn="ctr"/>
            <a:r>
              <a:rPr lang="fr-FR" sz="1200" dirty="0" err="1" smtClean="0">
                <a:solidFill>
                  <a:schemeClr val="tx1"/>
                </a:solidFill>
              </a:rPr>
              <a:t>Technical</a:t>
            </a:r>
            <a:r>
              <a:rPr lang="fr-FR" sz="1200" dirty="0" smtClean="0">
                <a:solidFill>
                  <a:schemeClr val="tx1"/>
                </a:solidFill>
              </a:rPr>
              <a:t> Lead: Luis Fernando &amp; Yolanda </a:t>
            </a:r>
            <a:r>
              <a:rPr lang="fr-FR" sz="1200" dirty="0">
                <a:solidFill>
                  <a:schemeClr val="tx1"/>
                </a:solidFill>
              </a:rPr>
              <a:t>Martin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98137" y="4147586"/>
            <a:ext cx="2054782" cy="141858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ICS</a:t>
            </a:r>
            <a:endParaRPr lang="fr-FR" sz="2800" b="1" dirty="0">
              <a:solidFill>
                <a:schemeClr val="tx1"/>
              </a:solidFill>
            </a:endParaRPr>
          </a:p>
          <a:p>
            <a:pPr algn="ctr"/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Instrument Control Software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Manager: Marie Larrieu</a:t>
            </a:r>
          </a:p>
          <a:p>
            <a:pPr algn="ctr"/>
            <a:r>
              <a:rPr lang="fr-FR" sz="1200" dirty="0" err="1" smtClean="0">
                <a:solidFill>
                  <a:schemeClr val="tx1"/>
                </a:solidFill>
              </a:rPr>
              <a:t>Technical</a:t>
            </a:r>
            <a:r>
              <a:rPr lang="fr-FR" sz="1200" dirty="0" smtClean="0">
                <a:solidFill>
                  <a:schemeClr val="tx1"/>
                </a:solidFill>
              </a:rPr>
              <a:t> Lead: Sylvain </a:t>
            </a:r>
            <a:r>
              <a:rPr lang="fr-FR" sz="1200" dirty="0" err="1" smtClean="0">
                <a:solidFill>
                  <a:schemeClr val="tx1"/>
                </a:solidFill>
              </a:rPr>
              <a:t>Guieu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98412" y="4147587"/>
            <a:ext cx="2054782" cy="1418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AOCS</a:t>
            </a:r>
            <a:endParaRPr lang="fr-FR" sz="2800" b="1" dirty="0">
              <a:solidFill>
                <a:schemeClr val="tx1"/>
              </a:solidFill>
            </a:endParaRPr>
          </a:p>
          <a:p>
            <a:pPr algn="ctr"/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AO Control Software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Manager</a:t>
            </a:r>
            <a:r>
              <a:rPr lang="fr-FR" sz="1200" smtClean="0">
                <a:solidFill>
                  <a:schemeClr val="tx1"/>
                </a:solidFill>
              </a:rPr>
              <a:t>: Andrew Dunn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err="1" smtClean="0">
                <a:solidFill>
                  <a:schemeClr val="tx1"/>
                </a:solidFill>
              </a:rPr>
              <a:t>Technical</a:t>
            </a:r>
            <a:r>
              <a:rPr lang="fr-FR" sz="1200" dirty="0" smtClean="0">
                <a:solidFill>
                  <a:schemeClr val="tx1"/>
                </a:solidFill>
              </a:rPr>
              <a:t> Lead: David Barr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645" y="4294553"/>
            <a:ext cx="636003" cy="25220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648" y="4294553"/>
            <a:ext cx="469692" cy="33955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19" y="4263560"/>
            <a:ext cx="367133" cy="3671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63" y="4363194"/>
            <a:ext cx="814754" cy="38746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05" y="2513414"/>
            <a:ext cx="1017495" cy="27749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277" y="4630693"/>
            <a:ext cx="585346" cy="37071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631" y="4630693"/>
            <a:ext cx="510541" cy="338233"/>
          </a:xfrm>
          <a:prstGeom prst="rect">
            <a:avLst/>
          </a:prstGeom>
        </p:spPr>
      </p:pic>
      <p:cxnSp>
        <p:nvCxnSpPr>
          <p:cNvPr id="22" name="Connecteur en angle 21"/>
          <p:cNvCxnSpPr>
            <a:stCxn id="10" idx="0"/>
            <a:endCxn id="5" idx="2"/>
          </p:cNvCxnSpPr>
          <p:nvPr/>
        </p:nvCxnSpPr>
        <p:spPr>
          <a:xfrm rot="5400000" flipH="1" flipV="1">
            <a:off x="2220591" y="2741430"/>
            <a:ext cx="585699" cy="2226617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>
            <a:stCxn id="11" idx="0"/>
            <a:endCxn id="5" idx="2"/>
          </p:cNvCxnSpPr>
          <p:nvPr/>
        </p:nvCxnSpPr>
        <p:spPr>
          <a:xfrm rot="5400000" flipH="1" flipV="1">
            <a:off x="3333289" y="3854127"/>
            <a:ext cx="585698" cy="122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>
            <a:stCxn id="12" idx="0"/>
            <a:endCxn id="5" idx="2"/>
          </p:cNvCxnSpPr>
          <p:nvPr/>
        </p:nvCxnSpPr>
        <p:spPr>
          <a:xfrm rot="16200000" flipV="1">
            <a:off x="4433427" y="2755211"/>
            <a:ext cx="585699" cy="219905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llipse 2"/>
          <p:cNvSpPr/>
          <p:nvPr/>
        </p:nvSpPr>
        <p:spPr>
          <a:xfrm>
            <a:off x="113471" y="1711745"/>
            <a:ext cx="2409382" cy="8631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Electronics lead discipline </a:t>
            </a:r>
            <a:r>
              <a:rPr lang="fr-FR" sz="1400" b="1" dirty="0" err="1">
                <a:solidFill>
                  <a:schemeClr val="tx1"/>
                </a:solidFill>
              </a:rPr>
              <a:t>engineer</a:t>
            </a:r>
            <a:r>
              <a:rPr lang="fr-FR" sz="1400" dirty="0">
                <a:solidFill>
                  <a:schemeClr val="tx1"/>
                </a:solidFill>
              </a:rPr>
              <a:t>: Luis Rodriguez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2274554" y="992795"/>
            <a:ext cx="2409382" cy="8631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Software lead discipline </a:t>
            </a:r>
            <a:r>
              <a:rPr lang="fr-FR" sz="1400" b="1" dirty="0" err="1" smtClean="0">
                <a:solidFill>
                  <a:schemeClr val="tx1"/>
                </a:solidFill>
              </a:rPr>
              <a:t>engineer</a:t>
            </a:r>
            <a:r>
              <a:rPr lang="fr-FR" sz="1400" b="1" dirty="0" smtClean="0">
                <a:solidFill>
                  <a:schemeClr val="tx1"/>
                </a:solidFill>
              </a:rPr>
              <a:t>:</a:t>
            </a:r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Arlette </a:t>
            </a:r>
            <a:r>
              <a:rPr lang="fr-FR" sz="1400" dirty="0" err="1" smtClean="0">
                <a:solidFill>
                  <a:schemeClr val="tx1"/>
                </a:solidFill>
              </a:rPr>
              <a:t>Pecontal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7231315" y="2410000"/>
            <a:ext cx="4463927" cy="3156175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no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fr-FR" b="1" dirty="0" smtClean="0"/>
              <a:t>Not part of ICS</a:t>
            </a:r>
            <a:endParaRPr lang="en-US" b="1" dirty="0" smtClean="0"/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dirty="0" smtClean="0"/>
              <a:t>Low-level control of the </a:t>
            </a:r>
            <a:r>
              <a:rPr lang="en-US" b="1" dirty="0" smtClean="0"/>
              <a:t>instrument rotator</a:t>
            </a:r>
            <a:r>
              <a:rPr lang="en-US" dirty="0" smtClean="0"/>
              <a:t> (sub-contracted by UK-ATC)</a:t>
            </a:r>
            <a:endParaRPr lang="en-US" dirty="0"/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b="1" dirty="0" smtClean="0"/>
              <a:t>Cryostat</a:t>
            </a:r>
            <a:r>
              <a:rPr lang="en-US" dirty="0" smtClean="0"/>
              <a:t> Environmental Control Software (UK-ATC)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fr-FR" b="1" dirty="0" smtClean="0"/>
              <a:t>Detector</a:t>
            </a:r>
            <a:r>
              <a:rPr lang="fr-FR" dirty="0" smtClean="0"/>
              <a:t> Control Software (ESO)</a:t>
            </a:r>
          </a:p>
          <a:p>
            <a:pPr marL="285750" indent="-285750">
              <a:spcAft>
                <a:spcPts val="2400"/>
              </a:spcAft>
              <a:buFont typeface="Arial"/>
              <a:buChar char="•"/>
            </a:pPr>
            <a:r>
              <a:rPr lang="fr-FR" b="1" dirty="0" err="1"/>
              <a:t>T</a:t>
            </a:r>
            <a:r>
              <a:rPr lang="fr-FR" b="1" dirty="0" err="1" smtClean="0"/>
              <a:t>echnical</a:t>
            </a:r>
            <a:r>
              <a:rPr lang="fr-FR" b="1" dirty="0" smtClean="0"/>
              <a:t> Camera </a:t>
            </a:r>
            <a:r>
              <a:rPr lang="fr-FR" dirty="0" smtClean="0"/>
              <a:t>Control Software (</a:t>
            </a:r>
            <a:r>
              <a:rPr lang="fr-FR" dirty="0" err="1" smtClean="0"/>
              <a:t>University</a:t>
            </a:r>
            <a:r>
              <a:rPr lang="fr-FR" dirty="0" smtClean="0"/>
              <a:t> of Durham)</a:t>
            </a:r>
          </a:p>
        </p:txBody>
      </p:sp>
      <p:sp>
        <p:nvSpPr>
          <p:cNvPr id="25" name="Ellipse 24"/>
          <p:cNvSpPr/>
          <p:nvPr/>
        </p:nvSpPr>
        <p:spPr>
          <a:xfrm>
            <a:off x="8146681" y="831392"/>
            <a:ext cx="2873839" cy="12946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ESO </a:t>
            </a:r>
            <a:r>
              <a:rPr lang="fr-FR" sz="1400" b="1" dirty="0" err="1" smtClean="0">
                <a:solidFill>
                  <a:schemeClr val="tx1"/>
                </a:solidFill>
              </a:rPr>
              <a:t>follow</a:t>
            </a:r>
            <a:r>
              <a:rPr lang="fr-FR" sz="1400" b="1" dirty="0" smtClean="0">
                <a:solidFill>
                  <a:schemeClr val="tx1"/>
                </a:solidFill>
              </a:rPr>
              <a:t>-up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Jens </a:t>
            </a:r>
            <a:r>
              <a:rPr lang="fr-FR" sz="1400" dirty="0" err="1" smtClean="0">
                <a:solidFill>
                  <a:schemeClr val="tx1"/>
                </a:solidFill>
              </a:rPr>
              <a:t>Knudstrup</a:t>
            </a:r>
            <a:r>
              <a:rPr lang="fr-FR" sz="1400" dirty="0" smtClean="0">
                <a:solidFill>
                  <a:schemeClr val="tx1"/>
                </a:solidFill>
              </a:rPr>
              <a:t> (SW)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Pablo Gutierrez (HW)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Rob </a:t>
            </a:r>
            <a:r>
              <a:rPr lang="fr-FR" sz="1400" dirty="0" err="1" smtClean="0">
                <a:solidFill>
                  <a:schemeClr val="tx1"/>
                </a:solidFill>
              </a:rPr>
              <a:t>Donaldson</a:t>
            </a:r>
            <a:r>
              <a:rPr lang="fr-FR" sz="1400" dirty="0" smtClean="0">
                <a:solidFill>
                  <a:schemeClr val="tx1"/>
                </a:solidFill>
              </a:rPr>
              <a:t> (AOCS)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4572269" y="1606461"/>
            <a:ext cx="2409382" cy="8631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AO lead discipline </a:t>
            </a:r>
            <a:r>
              <a:rPr lang="fr-FR" sz="1400" b="1" dirty="0" err="1" smtClean="0">
                <a:solidFill>
                  <a:schemeClr val="tx1"/>
                </a:solidFill>
              </a:rPr>
              <a:t>engineer</a:t>
            </a:r>
            <a:r>
              <a:rPr lang="fr-FR" sz="1400" b="1" dirty="0" smtClean="0">
                <a:solidFill>
                  <a:schemeClr val="tx1"/>
                </a:solidFill>
              </a:rPr>
              <a:t>:</a:t>
            </a:r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Tim Morris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1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42" y="1117601"/>
            <a:ext cx="8729717" cy="52048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Organisation of HARMONI 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812664" y="5092853"/>
            <a:ext cx="2335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Impact of the </a:t>
            </a:r>
            <a:r>
              <a:rPr lang="fr-FR" b="1" dirty="0" err="1" smtClean="0"/>
              <a:t>re</a:t>
            </a:r>
            <a:r>
              <a:rPr lang="fr-FR" b="1" dirty="0" smtClean="0"/>
              <a:t>-scope</a:t>
            </a:r>
            <a:endParaRPr lang="en-US" b="1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8097521" y="5290458"/>
            <a:ext cx="68217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/>
        </p:nvSpPr>
        <p:spPr>
          <a:xfrm>
            <a:off x="8938944" y="894007"/>
            <a:ext cx="2409382" cy="86311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ESO </a:t>
            </a:r>
            <a:r>
              <a:rPr lang="fr-FR" sz="1400" b="1" dirty="0" err="1" smtClean="0">
                <a:solidFill>
                  <a:schemeClr val="tx1"/>
                </a:solidFill>
              </a:rPr>
              <a:t>follow</a:t>
            </a:r>
            <a:r>
              <a:rPr lang="fr-FR" sz="1400" b="1" dirty="0" smtClean="0">
                <a:solidFill>
                  <a:schemeClr val="tx1"/>
                </a:solidFill>
              </a:rPr>
              <a:t>-up</a:t>
            </a:r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Jens </a:t>
            </a:r>
            <a:r>
              <a:rPr lang="fr-FR" sz="1400" dirty="0" err="1" smtClean="0">
                <a:solidFill>
                  <a:schemeClr val="tx1"/>
                </a:solidFill>
              </a:rPr>
              <a:t>Knudstrup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8059422" y="5290458"/>
            <a:ext cx="720270" cy="4635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1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</a:t>
            </a:r>
            <a:r>
              <a:rPr lang="fr-FR" dirty="0" err="1" smtClean="0"/>
              <a:t>Computing</a:t>
            </a:r>
            <a:r>
              <a:rPr lang="fr-FR" dirty="0" smtClean="0"/>
              <a:t> </a:t>
            </a:r>
            <a:r>
              <a:rPr lang="fr-FR" dirty="0" err="1" smtClean="0"/>
              <a:t>units</a:t>
            </a:r>
            <a:endParaRPr lang="en-US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3" y="1597535"/>
            <a:ext cx="10058400" cy="41846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35641" y="1164787"/>
            <a:ext cx="733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1 IWS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7980501" y="1164787"/>
            <a:ext cx="786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7 </a:t>
            </a:r>
            <a:r>
              <a:rPr lang="fr-FR" b="1" dirty="0" err="1" smtClean="0"/>
              <a:t>PLCs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783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6250" y="0"/>
            <a:ext cx="3999194" cy="1325563"/>
          </a:xfrm>
        </p:spPr>
        <p:txBody>
          <a:bodyPr/>
          <a:lstStyle/>
          <a:p>
            <a:r>
              <a:rPr lang="fr-FR" dirty="0" smtClean="0"/>
              <a:t>1. Field buses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7965" y="1134745"/>
            <a:ext cx="6122670" cy="4842510"/>
          </a:xfrm>
          <a:prstGeom prst="rect">
            <a:avLst/>
          </a:prstGeom>
        </p:spPr>
      </p:sp>
      <p:pic>
        <p:nvPicPr>
          <p:cNvPr id="7" name="Imagen 26">
            <a:extLst>
              <a:ext uri="{FF2B5EF4-FFF2-40B4-BE49-F238E27FC236}">
                <a16:creationId xmlns:a16="http://schemas.microsoft.com/office/drawing/2014/main" id="{14ADB57D-80EF-4068-8B84-DAB5DA050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12" y="1134745"/>
            <a:ext cx="3721865" cy="4806970"/>
          </a:xfrm>
          <a:prstGeom prst="rect">
            <a:avLst/>
          </a:prstGeom>
        </p:spPr>
      </p:pic>
      <p:sp>
        <p:nvSpPr>
          <p:cNvPr id="8" name="CuadroTexto 28">
            <a:extLst>
              <a:ext uri="{FF2B5EF4-FFF2-40B4-BE49-F238E27FC236}">
                <a16:creationId xmlns:a16="http://schemas.microsoft.com/office/drawing/2014/main" id="{DD265CEA-6384-47C7-BCD7-4920F95292D7}"/>
              </a:ext>
            </a:extLst>
          </p:cNvPr>
          <p:cNvSpPr txBox="1"/>
          <p:nvPr/>
        </p:nvSpPr>
        <p:spPr>
          <a:xfrm>
            <a:off x="5086214" y="1256909"/>
            <a:ext cx="85973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kern="12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C-LGSS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9" name="Conector recto de flecha 29">
            <a:extLst>
              <a:ext uri="{FF2B5EF4-FFF2-40B4-BE49-F238E27FC236}">
                <a16:creationId xmlns:a16="http://schemas.microsoft.com/office/drawing/2014/main" id="{6CCA2F53-B3A6-416D-BB36-E3231223A05C}"/>
              </a:ext>
            </a:extLst>
          </p:cNvPr>
          <p:cNvCxnSpPr>
            <a:endCxn id="8" idx="1"/>
          </p:cNvCxnSpPr>
          <p:nvPr/>
        </p:nvCxnSpPr>
        <p:spPr>
          <a:xfrm flipV="1">
            <a:off x="4309845" y="1395409"/>
            <a:ext cx="776369" cy="268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30">
            <a:extLst>
              <a:ext uri="{FF2B5EF4-FFF2-40B4-BE49-F238E27FC236}">
                <a16:creationId xmlns:a16="http://schemas.microsoft.com/office/drawing/2014/main" id="{86BD42C4-3668-41BD-A880-A0038225DFF2}"/>
              </a:ext>
            </a:extLst>
          </p:cNvPr>
          <p:cNvSpPr txBox="1"/>
          <p:nvPr/>
        </p:nvSpPr>
        <p:spPr>
          <a:xfrm>
            <a:off x="971806" y="1969939"/>
            <a:ext cx="829503" cy="489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kern="12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C-CARS1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kern="12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C-CARS2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1" name="Conector recto de flecha 31">
            <a:extLst>
              <a:ext uri="{FF2B5EF4-FFF2-40B4-BE49-F238E27FC236}">
                <a16:creationId xmlns:a16="http://schemas.microsoft.com/office/drawing/2014/main" id="{649B9286-3A1F-4472-BC97-15F72ECF6D48}"/>
              </a:ext>
            </a:extLst>
          </p:cNvPr>
          <p:cNvCxnSpPr>
            <a:cxnSpLocks/>
          </p:cNvCxnSpPr>
          <p:nvPr/>
        </p:nvCxnSpPr>
        <p:spPr>
          <a:xfrm flipH="1" flipV="1">
            <a:off x="1801311" y="2214734"/>
            <a:ext cx="569811" cy="244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33">
            <a:extLst>
              <a:ext uri="{FF2B5EF4-FFF2-40B4-BE49-F238E27FC236}">
                <a16:creationId xmlns:a16="http://schemas.microsoft.com/office/drawing/2014/main" id="{4F6B4904-9EAD-495E-94F5-3360A8EE3806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3907510" y="3417088"/>
            <a:ext cx="1157145" cy="157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35">
            <a:extLst>
              <a:ext uri="{FF2B5EF4-FFF2-40B4-BE49-F238E27FC236}">
                <a16:creationId xmlns:a16="http://schemas.microsoft.com/office/drawing/2014/main" id="{081E94F4-99CE-4D77-83E8-172D9EA1A3DB}"/>
              </a:ext>
            </a:extLst>
          </p:cNvPr>
          <p:cNvSpPr txBox="1"/>
          <p:nvPr/>
        </p:nvSpPr>
        <p:spPr>
          <a:xfrm>
            <a:off x="795337" y="3616281"/>
            <a:ext cx="685165" cy="3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kern="12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C_IFS6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6" name="Conector recto de flecha 37">
            <a:extLst>
              <a:ext uri="{FF2B5EF4-FFF2-40B4-BE49-F238E27FC236}">
                <a16:creationId xmlns:a16="http://schemas.microsoft.com/office/drawing/2014/main" id="{12417F6D-2081-4F46-842C-C6DD238834D3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3956491" y="4316003"/>
            <a:ext cx="1129723" cy="487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de flecha 39">
            <a:extLst>
              <a:ext uri="{FF2B5EF4-FFF2-40B4-BE49-F238E27FC236}">
                <a16:creationId xmlns:a16="http://schemas.microsoft.com/office/drawing/2014/main" id="{C42E094B-282A-4251-8353-4C2DF88E7ED5}"/>
              </a:ext>
            </a:extLst>
          </p:cNvPr>
          <p:cNvCxnSpPr>
            <a:cxnSpLocks/>
          </p:cNvCxnSpPr>
          <p:nvPr/>
        </p:nvCxnSpPr>
        <p:spPr>
          <a:xfrm flipH="1" flipV="1">
            <a:off x="1342790" y="3989574"/>
            <a:ext cx="204715" cy="36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uadroTexto 41">
            <a:extLst>
              <a:ext uri="{FF2B5EF4-FFF2-40B4-BE49-F238E27FC236}">
                <a16:creationId xmlns:a16="http://schemas.microsoft.com/office/drawing/2014/main" id="{786EC066-13D8-48A3-92F9-E61079C918D4}"/>
              </a:ext>
            </a:extLst>
          </p:cNvPr>
          <p:cNvSpPr txBox="1"/>
          <p:nvPr/>
        </p:nvSpPr>
        <p:spPr>
          <a:xfrm>
            <a:off x="227966" y="4026436"/>
            <a:ext cx="685165" cy="302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kern="12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C_CHK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9" name="Conector recto de flecha 42">
            <a:extLst>
              <a:ext uri="{FF2B5EF4-FFF2-40B4-BE49-F238E27FC236}">
                <a16:creationId xmlns:a16="http://schemas.microsoft.com/office/drawing/2014/main" id="{A8E32D10-CFA3-4B3B-9839-40B034686ABB}"/>
              </a:ext>
            </a:extLst>
          </p:cNvPr>
          <p:cNvCxnSpPr>
            <a:cxnSpLocks/>
          </p:cNvCxnSpPr>
          <p:nvPr/>
        </p:nvCxnSpPr>
        <p:spPr>
          <a:xfrm flipH="1" flipV="1">
            <a:off x="903236" y="4387832"/>
            <a:ext cx="204715" cy="36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5086214" y="4387832"/>
            <a:ext cx="85973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C-IFS1</a:t>
            </a: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C-IFS2</a:t>
            </a: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C-IFS3</a:t>
            </a: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C-IFS4</a:t>
            </a:r>
            <a:endParaRPr lang="en-US" sz="12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064655" y="2974248"/>
            <a:ext cx="88129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C-NGSS1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C-NGSS2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C-NGSS3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C-NGSS4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C-NGSS5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2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C-NGSS6</a:t>
            </a:r>
            <a:endParaRPr lang="en-US" sz="12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03061" y="1354144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919898" y="4336590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905727" y="4336590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9891556" y="4336590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877384" y="4336590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383920" y="1969938"/>
            <a:ext cx="330200" cy="450599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084998" y="1969938"/>
            <a:ext cx="330200" cy="450599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759224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284778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369132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894686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080640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0606195" y="3180537"/>
            <a:ext cx="330200" cy="31847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524631" y="5119007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053720" y="5119007"/>
            <a:ext cx="330200" cy="82270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1100618" y="1098876"/>
            <a:ext cx="2186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15 cabinets</a:t>
            </a:r>
            <a:endParaRPr lang="en-US" sz="2800" b="1" dirty="0"/>
          </a:p>
        </p:txBody>
      </p:sp>
      <p:sp>
        <p:nvSpPr>
          <p:cNvPr id="37" name="ZoneTexte 36"/>
          <p:cNvSpPr txBox="1"/>
          <p:nvPr/>
        </p:nvSpPr>
        <p:spPr>
          <a:xfrm>
            <a:off x="6671202" y="399990"/>
            <a:ext cx="489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7 </a:t>
            </a:r>
            <a:r>
              <a:rPr lang="fr-FR" sz="2800" b="1" dirty="0" err="1" smtClean="0"/>
              <a:t>PLCs</a:t>
            </a:r>
            <a:r>
              <a:rPr lang="fr-FR" sz="2800" b="1" dirty="0" smtClean="0"/>
              <a:t> =&gt; 7 EtherCAT branches 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6524989" y="5295900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ICHK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906085" y="4506982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IFS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508410" y="5941715"/>
            <a:ext cx="3664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fr-FR" dirty="0"/>
              <a:t>C_CHK</a:t>
            </a:r>
            <a:endParaRPr lang="en-US" dirty="0"/>
          </a:p>
        </p:txBody>
      </p:sp>
      <p:sp>
        <p:nvSpPr>
          <p:cNvPr id="39" name="ZoneTexte 38"/>
          <p:cNvSpPr txBox="1"/>
          <p:nvPr/>
        </p:nvSpPr>
        <p:spPr>
          <a:xfrm>
            <a:off x="7015701" y="5941715"/>
            <a:ext cx="4062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C_IFS6</a:t>
            </a:r>
            <a:endParaRPr lang="en-US" sz="1000" dirty="0"/>
          </a:p>
        </p:txBody>
      </p:sp>
      <p:sp>
        <p:nvSpPr>
          <p:cNvPr id="40" name="ZoneTexte 39"/>
          <p:cNvSpPr txBox="1"/>
          <p:nvPr/>
        </p:nvSpPr>
        <p:spPr>
          <a:xfrm>
            <a:off x="7881879" y="5168128"/>
            <a:ext cx="4062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C_IFS1</a:t>
            </a:r>
            <a:endParaRPr lang="en-US" sz="1000" dirty="0"/>
          </a:p>
        </p:txBody>
      </p:sp>
      <p:sp>
        <p:nvSpPr>
          <p:cNvPr id="41" name="ZoneTexte 40"/>
          <p:cNvSpPr txBox="1"/>
          <p:nvPr/>
        </p:nvSpPr>
        <p:spPr>
          <a:xfrm>
            <a:off x="8856667" y="5159298"/>
            <a:ext cx="4062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C_IFS2</a:t>
            </a:r>
            <a:endParaRPr lang="en-US" sz="1000" dirty="0"/>
          </a:p>
        </p:txBody>
      </p:sp>
      <p:sp>
        <p:nvSpPr>
          <p:cNvPr id="42" name="ZoneTexte 41"/>
          <p:cNvSpPr txBox="1"/>
          <p:nvPr/>
        </p:nvSpPr>
        <p:spPr>
          <a:xfrm>
            <a:off x="9831455" y="5141885"/>
            <a:ext cx="4062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 smtClean="0"/>
              <a:t>C_IFS3</a:t>
            </a:r>
            <a:endParaRPr lang="en-US" sz="1000" b="1" dirty="0"/>
          </a:p>
        </p:txBody>
      </p:sp>
      <p:sp>
        <p:nvSpPr>
          <p:cNvPr id="43" name="ZoneTexte 42"/>
          <p:cNvSpPr txBox="1"/>
          <p:nvPr/>
        </p:nvSpPr>
        <p:spPr>
          <a:xfrm>
            <a:off x="10833220" y="5148108"/>
            <a:ext cx="40623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C_IFS4</a:t>
            </a:r>
            <a:endParaRPr lang="en-US" sz="1000" dirty="0"/>
          </a:p>
        </p:txBody>
      </p:sp>
      <p:sp>
        <p:nvSpPr>
          <p:cNvPr id="44" name="ZoneTexte 43"/>
          <p:cNvSpPr txBox="1"/>
          <p:nvPr/>
        </p:nvSpPr>
        <p:spPr>
          <a:xfrm>
            <a:off x="6661658" y="3495750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C_NGSS1</a:t>
            </a:r>
            <a:endParaRPr lang="en-US" sz="1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7202947" y="3499000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C_NGSS2</a:t>
            </a:r>
            <a:endParaRPr lang="en-US" sz="1000" dirty="0"/>
          </a:p>
        </p:txBody>
      </p:sp>
      <p:sp>
        <p:nvSpPr>
          <p:cNvPr id="46" name="ZoneTexte 45"/>
          <p:cNvSpPr txBox="1"/>
          <p:nvPr/>
        </p:nvSpPr>
        <p:spPr>
          <a:xfrm>
            <a:off x="8288116" y="3507839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C_NGSS3</a:t>
            </a:r>
            <a:endParaRPr lang="en-US" sz="1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8835667" y="3507839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C_NGSS4</a:t>
            </a:r>
            <a:endParaRPr lang="en-US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9942553" y="3518472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C_NGSS5</a:t>
            </a:r>
            <a:endParaRPr lang="en-US" sz="1000" dirty="0"/>
          </a:p>
        </p:txBody>
      </p:sp>
      <p:sp>
        <p:nvSpPr>
          <p:cNvPr id="49" name="ZoneTexte 48"/>
          <p:cNvSpPr txBox="1"/>
          <p:nvPr/>
        </p:nvSpPr>
        <p:spPr>
          <a:xfrm>
            <a:off x="10536258" y="3518472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C_NGSS6</a:t>
            </a:r>
            <a:endParaRPr lang="en-US" sz="1000" dirty="0"/>
          </a:p>
        </p:txBody>
      </p:sp>
      <p:sp>
        <p:nvSpPr>
          <p:cNvPr id="50" name="Rectangle 49"/>
          <p:cNvSpPr/>
          <p:nvPr/>
        </p:nvSpPr>
        <p:spPr>
          <a:xfrm>
            <a:off x="10606195" y="3273312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NGSS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284778" y="2445167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C_CARS1</a:t>
            </a:r>
            <a:endParaRPr lang="en-US" sz="1000" dirty="0"/>
          </a:p>
        </p:txBody>
      </p:sp>
      <p:sp>
        <p:nvSpPr>
          <p:cNvPr id="52" name="ZoneTexte 51"/>
          <p:cNvSpPr txBox="1"/>
          <p:nvPr/>
        </p:nvSpPr>
        <p:spPr>
          <a:xfrm>
            <a:off x="7993752" y="2445167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C_CARS2</a:t>
            </a:r>
            <a:endParaRPr lang="en-US" sz="1000" dirty="0"/>
          </a:p>
        </p:txBody>
      </p:sp>
      <p:sp>
        <p:nvSpPr>
          <p:cNvPr id="53" name="Rectangle 52"/>
          <p:cNvSpPr/>
          <p:nvPr/>
        </p:nvSpPr>
        <p:spPr>
          <a:xfrm>
            <a:off x="7380699" y="2133917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CARS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9716207" y="2185682"/>
            <a:ext cx="52422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 smtClean="0"/>
              <a:t>C_LGSS</a:t>
            </a:r>
            <a:endParaRPr lang="en-US" sz="1000" dirty="0"/>
          </a:p>
        </p:txBody>
      </p:sp>
      <p:sp>
        <p:nvSpPr>
          <p:cNvPr id="55" name="Rectangle 54"/>
          <p:cNvSpPr/>
          <p:nvPr/>
        </p:nvSpPr>
        <p:spPr>
          <a:xfrm>
            <a:off x="9803419" y="1648385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LGSS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26620" y="5640900"/>
            <a:ext cx="325120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b="1" dirty="0" smtClean="0">
                <a:solidFill>
                  <a:schemeClr val="accent2">
                    <a:lumMod val="50000"/>
                  </a:schemeClr>
                </a:solidFill>
              </a:rPr>
              <a:t>CECS</a:t>
            </a:r>
            <a:endParaRPr lang="en-US" sz="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057357" y="5228000"/>
            <a:ext cx="329842" cy="12930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dirty="0" smtClean="0">
                <a:solidFill>
                  <a:schemeClr val="accent2">
                    <a:lumMod val="50000"/>
                  </a:schemeClr>
                </a:solidFill>
              </a:rPr>
              <a:t>IRW</a:t>
            </a:r>
            <a:endParaRPr lang="en-US" sz="5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10182619" y="1460209"/>
            <a:ext cx="1104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2C8C43"/>
                </a:solidFill>
              </a:rPr>
              <a:t>LGSS </a:t>
            </a:r>
            <a:r>
              <a:rPr lang="fr-FR" b="1" dirty="0" err="1" smtClean="0">
                <a:solidFill>
                  <a:srgbClr val="2C8C43"/>
                </a:solidFill>
              </a:rPr>
              <a:t>branch</a:t>
            </a:r>
            <a:endParaRPr lang="fr-FR" b="1" dirty="0">
              <a:solidFill>
                <a:srgbClr val="2C8C43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91387" y="1932507"/>
            <a:ext cx="883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CARS </a:t>
            </a:r>
            <a:r>
              <a:rPr lang="fr-FR" b="1" dirty="0" err="1" smtClean="0">
                <a:solidFill>
                  <a:schemeClr val="accent1">
                    <a:lumMod val="75000"/>
                  </a:schemeClr>
                </a:solidFill>
              </a:rPr>
              <a:t>branch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1313673" y="4424778"/>
            <a:ext cx="884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IFS </a:t>
            </a:r>
            <a:r>
              <a:rPr lang="fr-FR" b="1" dirty="0" err="1" smtClean="0">
                <a:solidFill>
                  <a:schemeClr val="accent4">
                    <a:lumMod val="75000"/>
                  </a:schemeClr>
                </a:solidFill>
              </a:rPr>
              <a:t>branch</a:t>
            </a:r>
            <a:endParaRPr lang="fr-FR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1183020" y="3035876"/>
            <a:ext cx="1005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A9178D"/>
                </a:solidFill>
              </a:rPr>
              <a:t>NGSS </a:t>
            </a:r>
            <a:r>
              <a:rPr lang="fr-FR" b="1" dirty="0" err="1" smtClean="0">
                <a:solidFill>
                  <a:srgbClr val="A9178D"/>
                </a:solidFill>
              </a:rPr>
              <a:t>branch</a:t>
            </a:r>
            <a:endParaRPr lang="fr-FR" b="1" dirty="0">
              <a:solidFill>
                <a:srgbClr val="A9178D"/>
              </a:solidFill>
            </a:endParaRPr>
          </a:p>
        </p:txBody>
      </p:sp>
      <p:cxnSp>
        <p:nvCxnSpPr>
          <p:cNvPr id="62" name="Connecteur droit 61"/>
          <p:cNvCxnSpPr>
            <a:stCxn id="53" idx="3"/>
            <a:endCxn id="25" idx="1"/>
          </p:cNvCxnSpPr>
          <p:nvPr/>
        </p:nvCxnSpPr>
        <p:spPr>
          <a:xfrm flipV="1">
            <a:off x="7710541" y="2195238"/>
            <a:ext cx="374457" cy="3331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stCxn id="29" idx="3"/>
            <a:endCxn id="30" idx="1"/>
          </p:cNvCxnSpPr>
          <p:nvPr/>
        </p:nvCxnSpPr>
        <p:spPr>
          <a:xfrm>
            <a:off x="7614978" y="3339773"/>
            <a:ext cx="754154" cy="0"/>
          </a:xfrm>
          <a:prstGeom prst="line">
            <a:avLst/>
          </a:prstGeom>
          <a:ln w="38100">
            <a:solidFill>
              <a:srgbClr val="A917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>
            <a:stCxn id="27" idx="3"/>
            <a:endCxn id="29" idx="1"/>
          </p:cNvCxnSpPr>
          <p:nvPr/>
        </p:nvCxnSpPr>
        <p:spPr>
          <a:xfrm>
            <a:off x="7089424" y="3339773"/>
            <a:ext cx="195354" cy="0"/>
          </a:xfrm>
          <a:prstGeom prst="line">
            <a:avLst/>
          </a:prstGeom>
          <a:ln w="38100">
            <a:solidFill>
              <a:srgbClr val="A917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>
            <a:stCxn id="30" idx="3"/>
            <a:endCxn id="31" idx="1"/>
          </p:cNvCxnSpPr>
          <p:nvPr/>
        </p:nvCxnSpPr>
        <p:spPr>
          <a:xfrm>
            <a:off x="8699332" y="3339773"/>
            <a:ext cx="195354" cy="0"/>
          </a:xfrm>
          <a:prstGeom prst="line">
            <a:avLst/>
          </a:prstGeom>
          <a:ln w="38100">
            <a:solidFill>
              <a:srgbClr val="A917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>
            <a:stCxn id="31" idx="3"/>
            <a:endCxn id="32" idx="1"/>
          </p:cNvCxnSpPr>
          <p:nvPr/>
        </p:nvCxnSpPr>
        <p:spPr>
          <a:xfrm>
            <a:off x="9224886" y="3339773"/>
            <a:ext cx="855754" cy="0"/>
          </a:xfrm>
          <a:prstGeom prst="line">
            <a:avLst/>
          </a:prstGeom>
          <a:ln w="38100">
            <a:solidFill>
              <a:srgbClr val="A917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>
            <a:stCxn id="32" idx="3"/>
            <a:endCxn id="50" idx="1"/>
          </p:cNvCxnSpPr>
          <p:nvPr/>
        </p:nvCxnSpPr>
        <p:spPr>
          <a:xfrm flipV="1">
            <a:off x="10410840" y="3337964"/>
            <a:ext cx="195355" cy="1809"/>
          </a:xfrm>
          <a:prstGeom prst="line">
            <a:avLst/>
          </a:prstGeom>
          <a:ln w="38100">
            <a:solidFill>
              <a:srgbClr val="A917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>
            <a:stCxn id="20" idx="3"/>
            <a:endCxn id="21" idx="1"/>
          </p:cNvCxnSpPr>
          <p:nvPr/>
        </p:nvCxnSpPr>
        <p:spPr>
          <a:xfrm>
            <a:off x="8250098" y="4747944"/>
            <a:ext cx="65562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>
            <a:stCxn id="21" idx="3"/>
            <a:endCxn id="22" idx="1"/>
          </p:cNvCxnSpPr>
          <p:nvPr/>
        </p:nvCxnSpPr>
        <p:spPr>
          <a:xfrm>
            <a:off x="9235927" y="4747944"/>
            <a:ext cx="65562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>
            <a:stCxn id="22" idx="3"/>
            <a:endCxn id="23" idx="1"/>
          </p:cNvCxnSpPr>
          <p:nvPr/>
        </p:nvCxnSpPr>
        <p:spPr>
          <a:xfrm>
            <a:off x="10221756" y="4747944"/>
            <a:ext cx="655628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en angle 90"/>
          <p:cNvCxnSpPr>
            <a:stCxn id="25" idx="3"/>
            <a:endCxn id="3" idx="0"/>
          </p:cNvCxnSpPr>
          <p:nvPr/>
        </p:nvCxnSpPr>
        <p:spPr>
          <a:xfrm flipV="1">
            <a:off x="8415198" y="1354144"/>
            <a:ext cx="1552963" cy="841094"/>
          </a:xfrm>
          <a:prstGeom prst="bentConnector4">
            <a:avLst>
              <a:gd name="adj1" fmla="val 8234"/>
              <a:gd name="adj2" fmla="val 12717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en angle 92"/>
          <p:cNvCxnSpPr>
            <a:stCxn id="24" idx="0"/>
            <a:endCxn id="25" idx="0"/>
          </p:cNvCxnSpPr>
          <p:nvPr/>
        </p:nvCxnSpPr>
        <p:spPr>
          <a:xfrm rot="5400000" flipH="1" flipV="1">
            <a:off x="7899559" y="1619399"/>
            <a:ext cx="12700" cy="701078"/>
          </a:xfrm>
          <a:prstGeom prst="bentConnector3">
            <a:avLst>
              <a:gd name="adj1" fmla="val 180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>
            <a:stCxn id="6" idx="1"/>
            <a:endCxn id="53" idx="1"/>
          </p:cNvCxnSpPr>
          <p:nvPr/>
        </p:nvCxnSpPr>
        <p:spPr>
          <a:xfrm rot="10800000" flipH="1">
            <a:off x="6524989" y="2198570"/>
            <a:ext cx="855710" cy="3161983"/>
          </a:xfrm>
          <a:prstGeom prst="bentConnector3">
            <a:avLst>
              <a:gd name="adj1" fmla="val -2671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en angle 98"/>
          <p:cNvCxnSpPr>
            <a:stCxn id="6" idx="1"/>
            <a:endCxn id="33" idx="0"/>
          </p:cNvCxnSpPr>
          <p:nvPr/>
        </p:nvCxnSpPr>
        <p:spPr>
          <a:xfrm rot="10800000" flipH="1">
            <a:off x="6524989" y="3180538"/>
            <a:ext cx="4246306" cy="2180015"/>
          </a:xfrm>
          <a:prstGeom prst="bentConnector4">
            <a:avLst>
              <a:gd name="adj1" fmla="val -5384"/>
              <a:gd name="adj2" fmla="val 11048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en angle 101"/>
          <p:cNvCxnSpPr>
            <a:stCxn id="6" idx="1"/>
            <a:endCxn id="23" idx="0"/>
          </p:cNvCxnSpPr>
          <p:nvPr/>
        </p:nvCxnSpPr>
        <p:spPr>
          <a:xfrm rot="10800000" flipH="1">
            <a:off x="6524988" y="4336590"/>
            <a:ext cx="4517495" cy="1023962"/>
          </a:xfrm>
          <a:prstGeom prst="bentConnector4">
            <a:avLst>
              <a:gd name="adj1" fmla="val -5060"/>
              <a:gd name="adj2" fmla="val 12232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en angle 104"/>
          <p:cNvCxnSpPr>
            <a:stCxn id="6" idx="1"/>
            <a:endCxn id="22" idx="0"/>
          </p:cNvCxnSpPr>
          <p:nvPr/>
        </p:nvCxnSpPr>
        <p:spPr>
          <a:xfrm rot="10800000" flipH="1">
            <a:off x="6524988" y="4336590"/>
            <a:ext cx="3531667" cy="1023962"/>
          </a:xfrm>
          <a:prstGeom prst="bentConnector4">
            <a:avLst>
              <a:gd name="adj1" fmla="val -6473"/>
              <a:gd name="adj2" fmla="val 12232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>
            <a:stCxn id="6" idx="1"/>
            <a:endCxn id="21" idx="0"/>
          </p:cNvCxnSpPr>
          <p:nvPr/>
        </p:nvCxnSpPr>
        <p:spPr>
          <a:xfrm rot="10800000" flipH="1">
            <a:off x="6524989" y="4336590"/>
            <a:ext cx="2545838" cy="1023962"/>
          </a:xfrm>
          <a:prstGeom prst="bentConnector4">
            <a:avLst>
              <a:gd name="adj1" fmla="val -8979"/>
              <a:gd name="adj2" fmla="val 12232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en angle 110"/>
          <p:cNvCxnSpPr>
            <a:stCxn id="34" idx="3"/>
            <a:endCxn id="35" idx="1"/>
          </p:cNvCxnSpPr>
          <p:nvPr/>
        </p:nvCxnSpPr>
        <p:spPr>
          <a:xfrm>
            <a:off x="6854831" y="5530361"/>
            <a:ext cx="198889" cy="127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6051465" y="2584042"/>
            <a:ext cx="155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 smtClean="0"/>
              <a:t>ICHK </a:t>
            </a:r>
            <a:r>
              <a:rPr lang="fr-FR" b="1" dirty="0" err="1" smtClean="0"/>
              <a:t>branch</a:t>
            </a:r>
            <a:endParaRPr lang="fr-FR" b="1" dirty="0"/>
          </a:p>
        </p:txBody>
      </p:sp>
      <p:sp>
        <p:nvSpPr>
          <p:cNvPr id="115" name="ZoneTexte 114"/>
          <p:cNvSpPr txBox="1"/>
          <p:nvPr/>
        </p:nvSpPr>
        <p:spPr>
          <a:xfrm>
            <a:off x="8711514" y="5833993"/>
            <a:ext cx="1444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CECS </a:t>
            </a:r>
            <a:r>
              <a:rPr lang="fr-FR" b="1" dirty="0" err="1" smtClean="0">
                <a:solidFill>
                  <a:srgbClr val="FF0000"/>
                </a:solidFill>
              </a:rPr>
              <a:t>branch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6810162" y="4495347"/>
            <a:ext cx="86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IRW </a:t>
            </a:r>
            <a:r>
              <a:rPr lang="fr-FR" b="1" dirty="0" err="1" smtClean="0">
                <a:solidFill>
                  <a:schemeClr val="accent2">
                    <a:lumMod val="75000"/>
                  </a:schemeClr>
                </a:solidFill>
              </a:rPr>
              <a:t>branch</a:t>
            </a: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1" name="Connecteur en angle 80"/>
          <p:cNvCxnSpPr>
            <a:stCxn id="22" idx="2"/>
            <a:endCxn id="56" idx="1"/>
          </p:cNvCxnSpPr>
          <p:nvPr/>
        </p:nvCxnSpPr>
        <p:spPr>
          <a:xfrm rot="5400000">
            <a:off x="8018511" y="3667407"/>
            <a:ext cx="546254" cy="3530036"/>
          </a:xfrm>
          <a:prstGeom prst="bentConnector4">
            <a:avLst>
              <a:gd name="adj1" fmla="val 192877"/>
              <a:gd name="adj2" fmla="val 10647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21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6" grpId="0" animBg="1"/>
      <p:bldP spid="38" grpId="0" animBg="1"/>
      <p:bldP spid="12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 animBg="1"/>
      <p:bldP spid="56" grpId="0" animBg="1"/>
      <p:bldP spid="57" grpId="0" animBg="1"/>
      <p:bldP spid="58" grpId="0"/>
      <p:bldP spid="15" grpId="0"/>
      <p:bldP spid="59" grpId="0"/>
      <p:bldP spid="60" grpId="0"/>
      <p:bldP spid="114" grpId="0"/>
      <p:bldP spid="115" grpId="0"/>
      <p:bldP spid="1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09071" y="2656703"/>
            <a:ext cx="1883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/>
              <a:t>2</a:t>
            </a:r>
            <a:r>
              <a:rPr lang="fr-FR" sz="5400" b="1" dirty="0" smtClean="0"/>
              <a:t>. FCS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24468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9208" y="0"/>
            <a:ext cx="10877550" cy="1325563"/>
          </a:xfrm>
        </p:spPr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List of devices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851" y="1374776"/>
            <a:ext cx="3260281" cy="18037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31332" y="3163456"/>
            <a:ext cx="1719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Excel </a:t>
            </a:r>
            <a:r>
              <a:rPr lang="fr-FR" b="1" dirty="0" err="1" smtClean="0"/>
              <a:t>device</a:t>
            </a:r>
            <a:r>
              <a:rPr lang="fr-FR" b="1" dirty="0" smtClean="0"/>
              <a:t> </a:t>
            </a:r>
            <a:r>
              <a:rPr lang="fr-FR" b="1" dirty="0" err="1" smtClean="0"/>
              <a:t>list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8215840" y="1431139"/>
            <a:ext cx="2744113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Standard SW devices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22 Lamps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21 Motors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0582" y="1374776"/>
            <a:ext cx="2655561" cy="1477328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HW </a:t>
            </a:r>
            <a:r>
              <a:rPr lang="fr-FR" b="1" dirty="0" err="1" smtClean="0"/>
              <a:t>side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98 axes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15 </a:t>
            </a:r>
            <a:r>
              <a:rPr lang="fr-FR" dirty="0" err="1" smtClean="0"/>
              <a:t>technical</a:t>
            </a:r>
            <a:r>
              <a:rPr lang="fr-FR" dirty="0" smtClean="0"/>
              <a:t> cameras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216 </a:t>
            </a:r>
            <a:r>
              <a:rPr lang="fr-FR" dirty="0" err="1" smtClean="0"/>
              <a:t>temp</a:t>
            </a:r>
            <a:r>
              <a:rPr lang="fr-FR" dirty="0" smtClean="0"/>
              <a:t>. probes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(…)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43"/>
          <a:stretch/>
        </p:blipFill>
        <p:spPr>
          <a:xfrm>
            <a:off x="4360851" y="3532788"/>
            <a:ext cx="6599102" cy="22583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89374" y="5791091"/>
            <a:ext cx="7397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Test of standard control panel + </a:t>
            </a:r>
            <a:r>
              <a:rPr lang="fr-FR" b="1" i="1" dirty="0" smtClean="0"/>
              <a:t>Agile</a:t>
            </a:r>
            <a:r>
              <a:rPr lang="fr-FR" b="1" dirty="0" smtClean="0"/>
              <a:t> </a:t>
            </a:r>
            <a:r>
              <a:rPr lang="fr-FR" b="1" dirty="0" err="1" smtClean="0"/>
              <a:t>demos</a:t>
            </a:r>
            <a:r>
              <a:rPr lang="fr-FR" b="1" dirty="0" smtClean="0"/>
              <a:t> to the opto-</a:t>
            </a:r>
            <a:r>
              <a:rPr lang="fr-FR" b="1" dirty="0" err="1" smtClean="0"/>
              <a:t>mechanical</a:t>
            </a:r>
            <a:r>
              <a:rPr lang="fr-FR" b="1" dirty="0" smtClean="0"/>
              <a:t> teams </a:t>
            </a:r>
            <a:endParaRPr lang="en-US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4" b="14104"/>
          <a:stretch/>
        </p:blipFill>
        <p:spPr>
          <a:xfrm>
            <a:off x="1110582" y="3014043"/>
            <a:ext cx="2655561" cy="276786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61787" y="5781904"/>
            <a:ext cx="3078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LOB ADC </a:t>
            </a:r>
            <a:r>
              <a:rPr lang="fr-FR" b="1" dirty="0" err="1" smtClean="0"/>
              <a:t>mechanical</a:t>
            </a:r>
            <a:r>
              <a:rPr lang="fr-FR" b="1" dirty="0" smtClean="0"/>
              <a:t> structure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376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. List of devices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2900" y="1265236"/>
            <a:ext cx="2963650" cy="3139321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Special</a:t>
            </a:r>
            <a:r>
              <a:rPr lang="fr-FR" b="1" dirty="0" smtClean="0"/>
              <a:t> / </a:t>
            </a:r>
            <a:r>
              <a:rPr lang="fr-FR" b="1" dirty="0" err="1" smtClean="0"/>
              <a:t>customized</a:t>
            </a:r>
            <a:r>
              <a:rPr lang="fr-FR" b="1" dirty="0" smtClean="0"/>
              <a:t> devices (set of HRM </a:t>
            </a:r>
            <a:r>
              <a:rPr lang="fr-FR" b="1" dirty="0" err="1" smtClean="0"/>
              <a:t>libraries</a:t>
            </a:r>
            <a:r>
              <a:rPr lang="fr-FR" b="1" dirty="0" smtClean="0"/>
              <a:t>)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fr-FR" dirty="0"/>
              <a:t>34 </a:t>
            </a:r>
            <a:r>
              <a:rPr lang="fr-FR" dirty="0" err="1"/>
              <a:t>IOdev</a:t>
            </a:r>
            <a:r>
              <a:rPr lang="fr-FR" dirty="0"/>
              <a:t> (627 </a:t>
            </a:r>
            <a:r>
              <a:rPr lang="fr-FR" dirty="0" err="1" smtClean="0"/>
              <a:t>channels</a:t>
            </a:r>
            <a:r>
              <a:rPr lang="fr-FR" dirty="0"/>
              <a:t>) 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3 Motors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3 ROT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2 </a:t>
            </a:r>
            <a:r>
              <a:rPr lang="fr-FR" dirty="0" err="1" smtClean="0"/>
              <a:t>ADCs</a:t>
            </a:r>
            <a:endParaRPr lang="fr-FR" dirty="0" smtClean="0"/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10 </a:t>
            </a:r>
            <a:r>
              <a:rPr lang="fr-FR" dirty="0" err="1" smtClean="0"/>
              <a:t>Multi-axis</a:t>
            </a:r>
            <a:endParaRPr lang="fr-FR" dirty="0" smtClean="0"/>
          </a:p>
          <a:p>
            <a:pPr marL="285750" indent="-285750">
              <a:buFont typeface="Arial"/>
              <a:buChar char="•"/>
            </a:pPr>
            <a:r>
              <a:rPr lang="fr-FR" dirty="0"/>
              <a:t>1</a:t>
            </a:r>
            <a:r>
              <a:rPr lang="fr-FR" dirty="0" smtClean="0"/>
              <a:t> </a:t>
            </a:r>
            <a:r>
              <a:rPr lang="fr-FR" dirty="0" smtClean="0"/>
              <a:t>Serial </a:t>
            </a:r>
            <a:r>
              <a:rPr lang="fr-FR" dirty="0" smtClean="0"/>
              <a:t>RS232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1 Ethernet</a:t>
            </a:r>
            <a:endParaRPr lang="fr-FR" dirty="0" smtClean="0"/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5 SmarAct devices on 2 MCS2 </a:t>
            </a:r>
            <a:r>
              <a:rPr lang="fr-FR" dirty="0" err="1" smtClean="0"/>
              <a:t>controllers</a:t>
            </a:r>
            <a:endParaRPr lang="en-US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677" y="2635821"/>
            <a:ext cx="1632099" cy="1593006"/>
          </a:xfrm>
          <a:prstGeom prst="rect">
            <a:avLst/>
          </a:prstGeom>
        </p:spPr>
      </p:pic>
      <p:sp>
        <p:nvSpPr>
          <p:cNvPr id="15" name="Arc 14"/>
          <p:cNvSpPr/>
          <p:nvPr/>
        </p:nvSpPr>
        <p:spPr>
          <a:xfrm rot="11412910">
            <a:off x="7877229" y="1142584"/>
            <a:ext cx="934795" cy="2396765"/>
          </a:xfrm>
          <a:prstGeom prst="arc">
            <a:avLst>
              <a:gd name="adj1" fmla="val 17102231"/>
              <a:gd name="adj2" fmla="val 20567284"/>
            </a:avLst>
          </a:prstGeom>
          <a:ln w="38100">
            <a:solidFill>
              <a:schemeClr val="accent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8995681" flipH="1" flipV="1">
            <a:off x="5499114" y="4210519"/>
            <a:ext cx="2275228" cy="233159"/>
          </a:xfrm>
          <a:prstGeom prst="arc">
            <a:avLst>
              <a:gd name="adj1" fmla="val 11269964"/>
              <a:gd name="adj2" fmla="val 21360376"/>
            </a:avLst>
          </a:prstGeom>
          <a:ln w="38100">
            <a:solidFill>
              <a:schemeClr val="accent1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11011552" flipH="1" flipV="1">
            <a:off x="6271269" y="3903328"/>
            <a:ext cx="3044472" cy="1333389"/>
          </a:xfrm>
          <a:prstGeom prst="arc">
            <a:avLst>
              <a:gd name="adj1" fmla="val 16777298"/>
              <a:gd name="adj2" fmla="val 20993949"/>
            </a:avLst>
          </a:prstGeom>
          <a:ln w="38100">
            <a:solidFill>
              <a:schemeClr val="accent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66" y="4747561"/>
            <a:ext cx="1798168" cy="134862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32" y="4291674"/>
            <a:ext cx="769725" cy="302582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141" y="3345778"/>
            <a:ext cx="954326" cy="604407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387" y="2346654"/>
            <a:ext cx="737686" cy="53329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483" y="2765086"/>
            <a:ext cx="1805752" cy="135431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FB54B54-B364-CF46-A3DA-EFC1491ABB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0423" y="612119"/>
            <a:ext cx="1868086" cy="14010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2A39436-C930-7640-8FB1-91AB8F746F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3610" y="610047"/>
            <a:ext cx="1074632" cy="1435642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27" y="3236772"/>
            <a:ext cx="737613" cy="274241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49" y="2568528"/>
            <a:ext cx="1726035" cy="1294526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5101541" y="6078927"/>
            <a:ext cx="1415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Fast Shutter</a:t>
            </a:r>
            <a:endParaRPr lang="en-US" dirty="0"/>
          </a:p>
        </p:txBody>
      </p:sp>
      <p:sp>
        <p:nvSpPr>
          <p:cNvPr id="29" name="ZoneTexte 28"/>
          <p:cNvSpPr txBox="1"/>
          <p:nvPr/>
        </p:nvSpPr>
        <p:spPr>
          <a:xfrm>
            <a:off x="3221453" y="6054986"/>
            <a:ext cx="108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LOB ADC</a:t>
            </a:r>
            <a:endParaRPr lang="en-US" dirty="0"/>
          </a:p>
        </p:txBody>
      </p:sp>
      <p:sp>
        <p:nvSpPr>
          <p:cNvPr id="30" name="ZoneTexte 29"/>
          <p:cNvSpPr txBox="1"/>
          <p:nvPr/>
        </p:nvSpPr>
        <p:spPr>
          <a:xfrm>
            <a:off x="1131618" y="6011444"/>
            <a:ext cx="852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1" name="ZoneTexte 30"/>
          <p:cNvSpPr txBox="1"/>
          <p:nvPr/>
        </p:nvSpPr>
        <p:spPr>
          <a:xfrm>
            <a:off x="6680424" y="2012793"/>
            <a:ext cx="325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High Contrast</a:t>
            </a:r>
            <a:endParaRPr lang="en-US" dirty="0"/>
          </a:p>
        </p:txBody>
      </p:sp>
      <p:sp>
        <p:nvSpPr>
          <p:cNvPr id="32" name="ZoneTexte 31"/>
          <p:cNvSpPr txBox="1"/>
          <p:nvPr/>
        </p:nvSpPr>
        <p:spPr>
          <a:xfrm>
            <a:off x="9836256" y="2068724"/>
            <a:ext cx="1735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Tandem control</a:t>
            </a:r>
            <a:endParaRPr lang="en-US" dirty="0"/>
          </a:p>
        </p:txBody>
      </p:sp>
      <p:sp>
        <p:nvSpPr>
          <p:cNvPr id="33" name="ZoneTexte 32"/>
          <p:cNvSpPr txBox="1"/>
          <p:nvPr/>
        </p:nvSpPr>
        <p:spPr>
          <a:xfrm>
            <a:off x="4346660" y="3824053"/>
            <a:ext cx="194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Generic test bench</a:t>
            </a:r>
            <a:endParaRPr lang="en-US" dirty="0"/>
          </a:p>
        </p:txBody>
      </p:sp>
      <p:sp>
        <p:nvSpPr>
          <p:cNvPr id="34" name="ZoneTexte 33"/>
          <p:cNvSpPr txBox="1"/>
          <p:nvPr/>
        </p:nvSpPr>
        <p:spPr>
          <a:xfrm>
            <a:off x="9433325" y="4084411"/>
            <a:ext cx="2250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Pyramid modulator</a:t>
            </a:r>
            <a:endParaRPr lang="en-US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5" r="11144"/>
          <a:stretch/>
        </p:blipFill>
        <p:spPr>
          <a:xfrm>
            <a:off x="2764952" y="4744783"/>
            <a:ext cx="1843577" cy="1356329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2"/>
          <a:stretch/>
        </p:blipFill>
        <p:spPr>
          <a:xfrm>
            <a:off x="679572" y="4767721"/>
            <a:ext cx="1785950" cy="129980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9" b="10311"/>
          <a:stretch/>
        </p:blipFill>
        <p:spPr>
          <a:xfrm>
            <a:off x="10007430" y="605980"/>
            <a:ext cx="1278237" cy="1439709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6988D027-D583-C248-8BC3-EC6B8436DBF1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779" y="605980"/>
            <a:ext cx="1940711" cy="1411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ZoneTexte 40"/>
          <p:cNvSpPr txBox="1"/>
          <p:nvPr/>
        </p:nvSpPr>
        <p:spPr>
          <a:xfrm>
            <a:off x="4407809" y="2015744"/>
            <a:ext cx="2372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Pick-Off Arm</a:t>
            </a:r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718" y="4570022"/>
            <a:ext cx="1781957" cy="1336468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9652482" y="5916487"/>
            <a:ext cx="191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SmarAct OSM</a:t>
            </a:r>
            <a:endParaRPr lang="en-US" dirty="0"/>
          </a:p>
        </p:txBody>
      </p:sp>
      <p:sp>
        <p:nvSpPr>
          <p:cNvPr id="43" name="Arc 42"/>
          <p:cNvSpPr/>
          <p:nvPr/>
        </p:nvSpPr>
        <p:spPr>
          <a:xfrm rot="7207305" flipH="1">
            <a:off x="6187825" y="2524641"/>
            <a:ext cx="1150636" cy="2115373"/>
          </a:xfrm>
          <a:prstGeom prst="arc">
            <a:avLst>
              <a:gd name="adj1" fmla="val 17102231"/>
              <a:gd name="adj2" fmla="val 4081661"/>
            </a:avLst>
          </a:prstGeom>
          <a:ln w="38100">
            <a:solidFill>
              <a:schemeClr val="accent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632" y="4594256"/>
            <a:ext cx="1843311" cy="1333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ZoneTexte 37"/>
          <p:cNvSpPr txBox="1"/>
          <p:nvPr/>
        </p:nvSpPr>
        <p:spPr>
          <a:xfrm>
            <a:off x="7677497" y="5960334"/>
            <a:ext cx="1905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Thermorack</a:t>
            </a:r>
            <a:r>
              <a:rPr lang="en-US" dirty="0" smtClean="0"/>
              <a:t> 1801</a:t>
            </a:r>
          </a:p>
        </p:txBody>
      </p:sp>
    </p:spTree>
    <p:extLst>
      <p:ext uri="{BB962C8B-B14F-4D97-AF65-F5344CB8AC3E}">
        <p14:creationId xmlns:p14="http://schemas.microsoft.com/office/powerpoint/2010/main" val="20304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</a:t>
            </a:r>
            <a:r>
              <a:rPr lang="fr-FR" dirty="0" err="1" smtClean="0"/>
              <a:t>Approach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SmarAct devices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2" y="1704913"/>
            <a:ext cx="5391593" cy="378535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90" y="1806513"/>
            <a:ext cx="5722889" cy="404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1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List of </a:t>
            </a:r>
            <a:r>
              <a:rPr lang="fr-FR" dirty="0" err="1" smtClean="0"/>
              <a:t>FCSs</a:t>
            </a:r>
            <a:endParaRPr lang="en-US" dirty="0"/>
          </a:p>
        </p:txBody>
      </p:sp>
      <p:sp>
        <p:nvSpPr>
          <p:cNvPr id="54" name="ZoneTexte 53"/>
          <p:cNvSpPr txBox="1"/>
          <p:nvPr/>
        </p:nvSpPr>
        <p:spPr>
          <a:xfrm>
            <a:off x="50985" y="196110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cases / observation modes</a:t>
            </a:r>
            <a:endParaRPr lang="en-US" dirty="0"/>
          </a:p>
        </p:txBody>
      </p:sp>
      <p:sp>
        <p:nvSpPr>
          <p:cNvPr id="55" name="Rectangle à coins arrondis 54"/>
          <p:cNvSpPr/>
          <p:nvPr/>
        </p:nvSpPr>
        <p:spPr>
          <a:xfrm>
            <a:off x="1819684" y="2191380"/>
            <a:ext cx="1224000" cy="50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NOAO</a:t>
            </a:r>
            <a:endParaRPr lang="en-US" dirty="0"/>
          </a:p>
        </p:txBody>
      </p:sp>
      <p:sp>
        <p:nvSpPr>
          <p:cNvPr id="56" name="Rectangle à coins arrondis 55"/>
          <p:cNvSpPr/>
          <p:nvPr/>
        </p:nvSpPr>
        <p:spPr>
          <a:xfrm>
            <a:off x="3268885" y="2191380"/>
            <a:ext cx="1224000" cy="50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LTAO</a:t>
            </a:r>
            <a:endParaRPr lang="en-US" dirty="0"/>
          </a:p>
        </p:txBody>
      </p:sp>
      <p:sp>
        <p:nvSpPr>
          <p:cNvPr id="57" name="Rectangle à coins arrondis 56"/>
          <p:cNvSpPr/>
          <p:nvPr/>
        </p:nvSpPr>
        <p:spPr>
          <a:xfrm>
            <a:off x="4718086" y="2191380"/>
            <a:ext cx="1224000" cy="50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SCAO</a:t>
            </a:r>
            <a:endParaRPr lang="en-US" dirty="0"/>
          </a:p>
        </p:txBody>
      </p:sp>
      <p:sp>
        <p:nvSpPr>
          <p:cNvPr id="58" name="Rectangle à coins arrondis 57"/>
          <p:cNvSpPr/>
          <p:nvPr/>
        </p:nvSpPr>
        <p:spPr>
          <a:xfrm>
            <a:off x="6548288" y="2191380"/>
            <a:ext cx="1224000" cy="50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HCAO</a:t>
            </a:r>
            <a:endParaRPr lang="en-US" dirty="0"/>
          </a:p>
        </p:txBody>
      </p:sp>
      <p:sp>
        <p:nvSpPr>
          <p:cNvPr id="59" name="Rectangle à coins arrondis 58"/>
          <p:cNvSpPr/>
          <p:nvPr/>
        </p:nvSpPr>
        <p:spPr>
          <a:xfrm>
            <a:off x="1639411" y="2999084"/>
            <a:ext cx="1387121" cy="69889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cs1 </a:t>
            </a:r>
            <a:r>
              <a:rPr lang="en-US" sz="1200" dirty="0" smtClean="0"/>
              <a:t>33 devices</a:t>
            </a:r>
          </a:p>
          <a:p>
            <a:pPr algn="ctr"/>
            <a:r>
              <a:rPr lang="en-US" dirty="0" smtClean="0"/>
              <a:t>(always OP)</a:t>
            </a:r>
            <a:endParaRPr lang="en-US" dirty="0"/>
          </a:p>
        </p:txBody>
      </p:sp>
      <p:sp>
        <p:nvSpPr>
          <p:cNvPr id="60" name="Rectangle à coins arrondis 59"/>
          <p:cNvSpPr/>
          <p:nvPr/>
        </p:nvSpPr>
        <p:spPr>
          <a:xfrm>
            <a:off x="3322722" y="2999084"/>
            <a:ext cx="1121435" cy="69889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fcs2</a:t>
            </a:r>
          </a:p>
          <a:p>
            <a:pPr algn="ctr"/>
            <a:r>
              <a:rPr lang="en-US" sz="1200" dirty="0" smtClean="0"/>
              <a:t>33 devices</a:t>
            </a:r>
            <a:endParaRPr lang="en-US" sz="1200" dirty="0"/>
          </a:p>
        </p:txBody>
      </p:sp>
      <p:sp>
        <p:nvSpPr>
          <p:cNvPr id="61" name="Rectangle à coins arrondis 60"/>
          <p:cNvSpPr/>
          <p:nvPr/>
        </p:nvSpPr>
        <p:spPr>
          <a:xfrm>
            <a:off x="4740347" y="2999329"/>
            <a:ext cx="1174588" cy="698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cs3</a:t>
            </a:r>
          </a:p>
          <a:p>
            <a:pPr algn="ctr"/>
            <a:r>
              <a:rPr lang="en-US" sz="1200" dirty="0" smtClean="0"/>
              <a:t>12 devices</a:t>
            </a:r>
            <a:endParaRPr lang="en-US" dirty="0"/>
          </a:p>
        </p:txBody>
      </p:sp>
      <p:sp>
        <p:nvSpPr>
          <p:cNvPr id="62" name="Rectangle à coins arrondis 61"/>
          <p:cNvSpPr/>
          <p:nvPr/>
        </p:nvSpPr>
        <p:spPr>
          <a:xfrm>
            <a:off x="6211125" y="2999329"/>
            <a:ext cx="980415" cy="698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cs4</a:t>
            </a:r>
          </a:p>
          <a:p>
            <a:pPr algn="ctr"/>
            <a:r>
              <a:rPr lang="en-US" sz="1200" dirty="0" smtClean="0"/>
              <a:t>4 devices</a:t>
            </a:r>
            <a:endParaRPr lang="en-US" sz="1200" dirty="0"/>
          </a:p>
        </p:txBody>
      </p:sp>
      <p:sp>
        <p:nvSpPr>
          <p:cNvPr id="63" name="Rectangle à coins arrondis 62"/>
          <p:cNvSpPr/>
          <p:nvPr/>
        </p:nvSpPr>
        <p:spPr>
          <a:xfrm>
            <a:off x="7487730" y="2999329"/>
            <a:ext cx="988860" cy="698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cs5</a:t>
            </a:r>
          </a:p>
          <a:p>
            <a:pPr algn="ctr"/>
            <a:r>
              <a:rPr lang="en-US" sz="1200" dirty="0" smtClean="0"/>
              <a:t>22 devices</a:t>
            </a:r>
            <a:endParaRPr lang="en-US" sz="1200" dirty="0"/>
          </a:p>
        </p:txBody>
      </p:sp>
      <p:sp>
        <p:nvSpPr>
          <p:cNvPr id="64" name="Rectangle à coins arrondis 63"/>
          <p:cNvSpPr/>
          <p:nvPr/>
        </p:nvSpPr>
        <p:spPr>
          <a:xfrm>
            <a:off x="8772780" y="2999329"/>
            <a:ext cx="1365016" cy="698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cs6 </a:t>
            </a:r>
            <a:r>
              <a:rPr lang="en-US" sz="1200" dirty="0" smtClean="0"/>
              <a:t>61 devices</a:t>
            </a:r>
          </a:p>
          <a:p>
            <a:pPr algn="ctr"/>
            <a:r>
              <a:rPr lang="en-US" dirty="0" smtClean="0"/>
              <a:t>(always OP)</a:t>
            </a:r>
            <a:endParaRPr lang="en-US" dirty="0"/>
          </a:p>
        </p:txBody>
      </p:sp>
      <p:sp>
        <p:nvSpPr>
          <p:cNvPr id="65" name="ZoneTexte 64"/>
          <p:cNvSpPr txBox="1"/>
          <p:nvPr/>
        </p:nvSpPr>
        <p:spPr>
          <a:xfrm>
            <a:off x="50985" y="1083439"/>
            <a:ext cx="196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Operational modes (ESO spec)</a:t>
            </a:r>
            <a:endParaRPr lang="en-US" dirty="0"/>
          </a:p>
        </p:txBody>
      </p:sp>
      <p:sp>
        <p:nvSpPr>
          <p:cNvPr id="66" name="Rectangle à coins arrondis 65"/>
          <p:cNvSpPr/>
          <p:nvPr/>
        </p:nvSpPr>
        <p:spPr>
          <a:xfrm>
            <a:off x="9702204" y="999296"/>
            <a:ext cx="1296144" cy="585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DAY</a:t>
            </a:r>
            <a:endParaRPr lang="en-US" dirty="0"/>
          </a:p>
        </p:txBody>
      </p:sp>
      <p:sp>
        <p:nvSpPr>
          <p:cNvPr id="67" name="Rectangle à coins arrondis 66"/>
          <p:cNvSpPr/>
          <p:nvPr/>
        </p:nvSpPr>
        <p:spPr>
          <a:xfrm>
            <a:off x="3999365" y="999296"/>
            <a:ext cx="1296144" cy="585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NIGHT</a:t>
            </a:r>
            <a:endParaRPr lang="en-US" dirty="0"/>
          </a:p>
        </p:txBody>
      </p:sp>
      <p:sp>
        <p:nvSpPr>
          <p:cNvPr id="68" name="Rectangle à coins arrondis 67"/>
          <p:cNvSpPr/>
          <p:nvPr/>
        </p:nvSpPr>
        <p:spPr>
          <a:xfrm>
            <a:off x="7903744" y="999296"/>
            <a:ext cx="1296144" cy="585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CALIB</a:t>
            </a:r>
            <a:endParaRPr lang="en-US" dirty="0"/>
          </a:p>
        </p:txBody>
      </p:sp>
      <p:sp>
        <p:nvSpPr>
          <p:cNvPr id="69" name="ZoneTexte 68"/>
          <p:cNvSpPr txBox="1"/>
          <p:nvPr/>
        </p:nvSpPr>
        <p:spPr>
          <a:xfrm>
            <a:off x="50985" y="303680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Function Control SW</a:t>
            </a:r>
            <a:endParaRPr lang="en-US" dirty="0"/>
          </a:p>
        </p:txBody>
      </p:sp>
      <p:sp>
        <p:nvSpPr>
          <p:cNvPr id="70" name="ZoneTexte 69"/>
          <p:cNvSpPr txBox="1"/>
          <p:nvPr/>
        </p:nvSpPr>
        <p:spPr>
          <a:xfrm>
            <a:off x="84843" y="5101593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PLC (current baseline)</a:t>
            </a:r>
            <a:endParaRPr lang="en-US" dirty="0"/>
          </a:p>
        </p:txBody>
      </p:sp>
      <p:sp>
        <p:nvSpPr>
          <p:cNvPr id="71" name="Rectangle à coins arrondis 70"/>
          <p:cNvSpPr/>
          <p:nvPr/>
        </p:nvSpPr>
        <p:spPr>
          <a:xfrm>
            <a:off x="9364323" y="4774728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LGSS PLC</a:t>
            </a:r>
            <a:endParaRPr lang="en-US" sz="1200" dirty="0"/>
          </a:p>
        </p:txBody>
      </p:sp>
      <p:sp>
        <p:nvSpPr>
          <p:cNvPr id="72" name="Rectangle à coins arrondis 71"/>
          <p:cNvSpPr/>
          <p:nvPr/>
        </p:nvSpPr>
        <p:spPr>
          <a:xfrm>
            <a:off x="4601519" y="4880935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CARS PLC</a:t>
            </a:r>
            <a:endParaRPr lang="en-US" sz="1200" dirty="0"/>
          </a:p>
        </p:txBody>
      </p:sp>
      <p:sp>
        <p:nvSpPr>
          <p:cNvPr id="73" name="Rectangle à coins arrondis 72"/>
          <p:cNvSpPr/>
          <p:nvPr/>
        </p:nvSpPr>
        <p:spPr>
          <a:xfrm>
            <a:off x="7440257" y="4857683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NGSS PLC</a:t>
            </a:r>
            <a:endParaRPr lang="en-US" sz="1200" dirty="0"/>
          </a:p>
        </p:txBody>
      </p:sp>
      <p:sp>
        <p:nvSpPr>
          <p:cNvPr id="74" name="Rectangle à coins arrondis 73"/>
          <p:cNvSpPr/>
          <p:nvPr/>
        </p:nvSpPr>
        <p:spPr>
          <a:xfrm>
            <a:off x="2847237" y="5299467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IFS PLC</a:t>
            </a:r>
            <a:endParaRPr lang="en-US" sz="1200" dirty="0"/>
          </a:p>
        </p:txBody>
      </p:sp>
      <p:sp>
        <p:nvSpPr>
          <p:cNvPr id="75" name="Rectangle à coins arrondis 74"/>
          <p:cNvSpPr/>
          <p:nvPr/>
        </p:nvSpPr>
        <p:spPr>
          <a:xfrm>
            <a:off x="2847237" y="5831923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CECS PLC</a:t>
            </a:r>
            <a:endParaRPr lang="en-US" sz="1200" dirty="0"/>
          </a:p>
        </p:txBody>
      </p:sp>
      <p:sp>
        <p:nvSpPr>
          <p:cNvPr id="76" name="Rectangle à coins arrondis 75"/>
          <p:cNvSpPr/>
          <p:nvPr/>
        </p:nvSpPr>
        <p:spPr>
          <a:xfrm>
            <a:off x="2847237" y="4767011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IRW PLC</a:t>
            </a:r>
            <a:endParaRPr lang="en-US" sz="1200" dirty="0"/>
          </a:p>
        </p:txBody>
      </p:sp>
      <p:sp>
        <p:nvSpPr>
          <p:cNvPr id="77" name="Rectangle à coins arrondis 76"/>
          <p:cNvSpPr/>
          <p:nvPr/>
        </p:nvSpPr>
        <p:spPr>
          <a:xfrm>
            <a:off x="7851888" y="5821108"/>
            <a:ext cx="1152128" cy="432048"/>
          </a:xfrm>
          <a:prstGeom prst="roundRect">
            <a:avLst/>
          </a:prstGeom>
          <a:solidFill>
            <a:srgbClr val="590769"/>
          </a:solidFill>
          <a:ln>
            <a:solidFill>
              <a:srgbClr val="5907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ICHK PLC</a:t>
            </a:r>
            <a:endParaRPr lang="en-US" sz="1200" dirty="0"/>
          </a:p>
        </p:txBody>
      </p:sp>
      <p:sp>
        <p:nvSpPr>
          <p:cNvPr id="78" name="ZoneTexte 77"/>
          <p:cNvSpPr txBox="1"/>
          <p:nvPr/>
        </p:nvSpPr>
        <p:spPr>
          <a:xfrm>
            <a:off x="50985" y="385139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Opto-mechanical system</a:t>
            </a:r>
            <a:endParaRPr lang="en-US" dirty="0"/>
          </a:p>
        </p:txBody>
      </p:sp>
      <p:sp>
        <p:nvSpPr>
          <p:cNvPr id="79" name="Rectangle à coins arrondis 78"/>
          <p:cNvSpPr/>
          <p:nvPr/>
        </p:nvSpPr>
        <p:spPr>
          <a:xfrm>
            <a:off x="2342376" y="3991483"/>
            <a:ext cx="1674599" cy="610933"/>
          </a:xfrm>
          <a:prstGeom prst="roundRect">
            <a:avLst/>
          </a:prstGeom>
          <a:solidFill>
            <a:srgbClr val="FFECAF"/>
          </a:solidFill>
          <a:ln>
            <a:solidFill>
              <a:srgbClr val="DFC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à coins arrondis 79"/>
          <p:cNvSpPr/>
          <p:nvPr/>
        </p:nvSpPr>
        <p:spPr>
          <a:xfrm>
            <a:off x="4340284" y="4012820"/>
            <a:ext cx="1674599" cy="568259"/>
          </a:xfrm>
          <a:prstGeom prst="roundRect">
            <a:avLst/>
          </a:prstGeom>
          <a:solidFill>
            <a:srgbClr val="FFECAF"/>
          </a:solidFill>
          <a:ln>
            <a:solidFill>
              <a:srgbClr val="DFC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à coins arrondis 80"/>
          <p:cNvSpPr/>
          <p:nvPr/>
        </p:nvSpPr>
        <p:spPr>
          <a:xfrm>
            <a:off x="6329711" y="4001455"/>
            <a:ext cx="1674599" cy="590989"/>
          </a:xfrm>
          <a:prstGeom prst="roundRect">
            <a:avLst/>
          </a:prstGeom>
          <a:solidFill>
            <a:srgbClr val="FFECAF"/>
          </a:solidFill>
          <a:ln>
            <a:solidFill>
              <a:srgbClr val="DFC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NGSS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Rectangle à coins arrondis 81"/>
          <p:cNvSpPr/>
          <p:nvPr/>
        </p:nvSpPr>
        <p:spPr>
          <a:xfrm>
            <a:off x="8362589" y="4001455"/>
            <a:ext cx="1674599" cy="590989"/>
          </a:xfrm>
          <a:prstGeom prst="roundRect">
            <a:avLst/>
          </a:prstGeom>
          <a:solidFill>
            <a:srgbClr val="FFECAF"/>
          </a:solidFill>
          <a:ln>
            <a:solidFill>
              <a:srgbClr val="DFC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LGSS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3" name="Connecteur en angle 82"/>
          <p:cNvCxnSpPr>
            <a:stCxn id="79" idx="1"/>
            <a:endCxn id="76" idx="1"/>
          </p:cNvCxnSpPr>
          <p:nvPr/>
        </p:nvCxnSpPr>
        <p:spPr>
          <a:xfrm rot="10800000" flipH="1" flipV="1">
            <a:off x="2342375" y="4296949"/>
            <a:ext cx="504861" cy="686085"/>
          </a:xfrm>
          <a:prstGeom prst="bentConnector3">
            <a:avLst>
              <a:gd name="adj1" fmla="val -4528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necteur en angle 83"/>
          <p:cNvCxnSpPr>
            <a:stCxn id="79" idx="1"/>
            <a:endCxn id="74" idx="1"/>
          </p:cNvCxnSpPr>
          <p:nvPr/>
        </p:nvCxnSpPr>
        <p:spPr>
          <a:xfrm rot="10800000" flipH="1" flipV="1">
            <a:off x="2342375" y="4296949"/>
            <a:ext cx="504861" cy="1218541"/>
          </a:xfrm>
          <a:prstGeom prst="bentConnector3">
            <a:avLst>
              <a:gd name="adj1" fmla="val -4528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cteur en angle 84"/>
          <p:cNvCxnSpPr>
            <a:stCxn id="79" idx="1"/>
            <a:endCxn id="75" idx="1"/>
          </p:cNvCxnSpPr>
          <p:nvPr/>
        </p:nvCxnSpPr>
        <p:spPr>
          <a:xfrm rot="10800000" flipH="1" flipV="1">
            <a:off x="2342375" y="4296949"/>
            <a:ext cx="504861" cy="1750997"/>
          </a:xfrm>
          <a:prstGeom prst="bentConnector3">
            <a:avLst>
              <a:gd name="adj1" fmla="val -4528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cteur en angle 85"/>
          <p:cNvCxnSpPr>
            <a:stCxn id="80" idx="2"/>
            <a:endCxn id="72" idx="0"/>
          </p:cNvCxnSpPr>
          <p:nvPr/>
        </p:nvCxnSpPr>
        <p:spPr>
          <a:xfrm rot="5400000">
            <a:off x="5027656" y="4731007"/>
            <a:ext cx="299856" cy="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necteur en angle 86"/>
          <p:cNvCxnSpPr>
            <a:stCxn id="81" idx="2"/>
            <a:endCxn id="73" idx="1"/>
          </p:cNvCxnSpPr>
          <p:nvPr/>
        </p:nvCxnSpPr>
        <p:spPr>
          <a:xfrm rot="16200000" flipH="1">
            <a:off x="7063003" y="4696452"/>
            <a:ext cx="481263" cy="27324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Connecteur en angle 87"/>
          <p:cNvCxnSpPr>
            <a:stCxn id="82" idx="2"/>
            <a:endCxn id="71" idx="1"/>
          </p:cNvCxnSpPr>
          <p:nvPr/>
        </p:nvCxnSpPr>
        <p:spPr>
          <a:xfrm rot="16200000" flipH="1">
            <a:off x="9082952" y="4709381"/>
            <a:ext cx="398308" cy="16443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necteur en angle 88"/>
          <p:cNvCxnSpPr>
            <a:stCxn id="80" idx="3"/>
            <a:endCxn id="77" idx="1"/>
          </p:cNvCxnSpPr>
          <p:nvPr/>
        </p:nvCxnSpPr>
        <p:spPr>
          <a:xfrm>
            <a:off x="6014883" y="4296950"/>
            <a:ext cx="1837005" cy="1740182"/>
          </a:xfrm>
          <a:prstGeom prst="bentConnector3">
            <a:avLst>
              <a:gd name="adj1" fmla="val 91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>
            <a:endCxn id="77" idx="1"/>
          </p:cNvCxnSpPr>
          <p:nvPr/>
        </p:nvCxnSpPr>
        <p:spPr>
          <a:xfrm rot="16200000" flipH="1">
            <a:off x="6694348" y="4879592"/>
            <a:ext cx="1456054" cy="859025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Rectangle à coins arrondis 90"/>
          <p:cNvSpPr/>
          <p:nvPr/>
        </p:nvSpPr>
        <p:spPr>
          <a:xfrm>
            <a:off x="10188341" y="4001455"/>
            <a:ext cx="1674599" cy="590989"/>
          </a:xfrm>
          <a:prstGeom prst="roundRect">
            <a:avLst/>
          </a:prstGeom>
          <a:solidFill>
            <a:srgbClr val="FFECAF"/>
          </a:solidFill>
          <a:ln>
            <a:solidFill>
              <a:srgbClr val="DFC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HCS (ICHK)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2" name="Connecteur en angle 91"/>
          <p:cNvCxnSpPr>
            <a:stCxn id="91" idx="2"/>
            <a:endCxn id="77" idx="3"/>
          </p:cNvCxnSpPr>
          <p:nvPr/>
        </p:nvCxnSpPr>
        <p:spPr>
          <a:xfrm rot="5400000">
            <a:off x="9292485" y="4303976"/>
            <a:ext cx="1444688" cy="2021625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eur en angle 92"/>
          <p:cNvCxnSpPr>
            <a:stCxn id="56" idx="2"/>
            <a:endCxn id="60" idx="0"/>
          </p:cNvCxnSpPr>
          <p:nvPr/>
        </p:nvCxnSpPr>
        <p:spPr>
          <a:xfrm rot="16200000" flipH="1">
            <a:off x="3730310" y="2845954"/>
            <a:ext cx="303704" cy="2555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necteur en angle 93"/>
          <p:cNvCxnSpPr>
            <a:stCxn id="57" idx="2"/>
            <a:endCxn id="61" idx="0"/>
          </p:cNvCxnSpPr>
          <p:nvPr/>
        </p:nvCxnSpPr>
        <p:spPr>
          <a:xfrm rot="5400000">
            <a:off x="5176890" y="2846132"/>
            <a:ext cx="303949" cy="2445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Connecteur en angle 94"/>
          <p:cNvCxnSpPr>
            <a:stCxn id="58" idx="2"/>
            <a:endCxn id="62" idx="0"/>
          </p:cNvCxnSpPr>
          <p:nvPr/>
        </p:nvCxnSpPr>
        <p:spPr>
          <a:xfrm rot="5400000">
            <a:off x="6778837" y="2617877"/>
            <a:ext cx="303949" cy="45895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>
            <a:stCxn id="55" idx="3"/>
            <a:endCxn id="60" idx="1"/>
          </p:cNvCxnSpPr>
          <p:nvPr/>
        </p:nvCxnSpPr>
        <p:spPr>
          <a:xfrm>
            <a:off x="3043684" y="2443380"/>
            <a:ext cx="279038" cy="90515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onnecteur en angle 96"/>
          <p:cNvCxnSpPr>
            <a:stCxn id="68" idx="2"/>
            <a:endCxn id="63" idx="0"/>
          </p:cNvCxnSpPr>
          <p:nvPr/>
        </p:nvCxnSpPr>
        <p:spPr>
          <a:xfrm rot="5400000">
            <a:off x="7559650" y="2007162"/>
            <a:ext cx="1414677" cy="569656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Connecteur en angle 97"/>
          <p:cNvCxnSpPr>
            <a:stCxn id="67" idx="1"/>
            <a:endCxn id="55" idx="0"/>
          </p:cNvCxnSpPr>
          <p:nvPr/>
        </p:nvCxnSpPr>
        <p:spPr>
          <a:xfrm rot="10800000" flipV="1">
            <a:off x="2431685" y="1291974"/>
            <a:ext cx="1567681" cy="89940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cteur en angle 98"/>
          <p:cNvCxnSpPr>
            <a:stCxn id="67" idx="2"/>
            <a:endCxn id="56" idx="0"/>
          </p:cNvCxnSpPr>
          <p:nvPr/>
        </p:nvCxnSpPr>
        <p:spPr>
          <a:xfrm rot="5400000">
            <a:off x="3960797" y="1504740"/>
            <a:ext cx="606728" cy="766552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necteur en angle 99"/>
          <p:cNvCxnSpPr>
            <a:stCxn id="67" idx="2"/>
            <a:endCxn id="57" idx="0"/>
          </p:cNvCxnSpPr>
          <p:nvPr/>
        </p:nvCxnSpPr>
        <p:spPr>
          <a:xfrm rot="16200000" flipH="1">
            <a:off x="4685397" y="1546691"/>
            <a:ext cx="606728" cy="682649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necteur en angle 100"/>
          <p:cNvCxnSpPr>
            <a:stCxn id="67" idx="3"/>
            <a:endCxn id="58" idx="0"/>
          </p:cNvCxnSpPr>
          <p:nvPr/>
        </p:nvCxnSpPr>
        <p:spPr>
          <a:xfrm>
            <a:off x="5295509" y="1291974"/>
            <a:ext cx="1864779" cy="89940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44"/>
          <p:cNvCxnSpPr>
            <a:stCxn id="58" idx="1"/>
            <a:endCxn id="61" idx="3"/>
          </p:cNvCxnSpPr>
          <p:nvPr/>
        </p:nvCxnSpPr>
        <p:spPr>
          <a:xfrm rot="10800000" flipV="1">
            <a:off x="5914936" y="2443379"/>
            <a:ext cx="633353" cy="905149"/>
          </a:xfrm>
          <a:prstGeom prst="bentConnector3">
            <a:avLst>
              <a:gd name="adj1" fmla="val 8007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à coins arrondis 102"/>
          <p:cNvSpPr/>
          <p:nvPr/>
        </p:nvSpPr>
        <p:spPr>
          <a:xfrm>
            <a:off x="10433988" y="2999329"/>
            <a:ext cx="1452168" cy="698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cs7 </a:t>
            </a:r>
            <a:r>
              <a:rPr lang="en-US" sz="1200" dirty="0" smtClean="0"/>
              <a:t>TBC devices</a:t>
            </a:r>
          </a:p>
          <a:p>
            <a:pPr algn="ctr"/>
            <a:r>
              <a:rPr lang="en-US" dirty="0" smtClean="0"/>
              <a:t>(never OP)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9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List of </a:t>
            </a:r>
            <a:r>
              <a:rPr lang="fr-FR" dirty="0" err="1" smtClean="0"/>
              <a:t>FCSs</a:t>
            </a:r>
            <a:endParaRPr lang="en-US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76250" y="1219200"/>
            <a:ext cx="11091636" cy="4857749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The </a:t>
            </a:r>
            <a:r>
              <a:rPr lang="en-GB" b="1" dirty="0"/>
              <a:t>fcs1</a:t>
            </a:r>
            <a:r>
              <a:rPr lang="en-GB" dirty="0"/>
              <a:t> is grouping all devices necessary to configure the </a:t>
            </a:r>
            <a:r>
              <a:rPr lang="en-GB" b="1" dirty="0"/>
              <a:t>optical science path </a:t>
            </a:r>
            <a:r>
              <a:rPr lang="en-GB" dirty="0"/>
              <a:t>(warm and cold). It includes all </a:t>
            </a:r>
            <a:r>
              <a:rPr lang="en-GB" dirty="0" err="1"/>
              <a:t>dichroics</a:t>
            </a:r>
            <a:r>
              <a:rPr lang="en-GB" dirty="0"/>
              <a:t>, shutters, the instrument rotator and many other opto-mechanical devices.  </a:t>
            </a:r>
          </a:p>
          <a:p>
            <a:r>
              <a:rPr lang="en-GB" dirty="0"/>
              <a:t>The </a:t>
            </a:r>
            <a:r>
              <a:rPr lang="en-GB" b="1" dirty="0"/>
              <a:t>fcs2</a:t>
            </a:r>
            <a:r>
              <a:rPr lang="en-GB" dirty="0"/>
              <a:t> is grouping all devices necessary for the LTAO observation mode, like the Low Order Wavefront Sensors and the Laser Guide Star system devices. The Pick-Off Arm is part of </a:t>
            </a:r>
            <a:r>
              <a:rPr lang="en-GB" b="1" dirty="0"/>
              <a:t>fcs2</a:t>
            </a:r>
            <a:r>
              <a:rPr lang="en-GB" dirty="0"/>
              <a:t>. The triggering unit in interface with LTAO and NOAO cameras (NGSC, NTRUC, NSGSC, NTTFC, NFIGC) is also part of </a:t>
            </a:r>
            <a:r>
              <a:rPr lang="en-GB" b="1" dirty="0"/>
              <a:t>fcs2</a:t>
            </a:r>
            <a:r>
              <a:rPr lang="en-GB" dirty="0"/>
              <a:t>.</a:t>
            </a:r>
          </a:p>
          <a:p>
            <a:r>
              <a:rPr lang="en-GB" dirty="0"/>
              <a:t>The </a:t>
            </a:r>
            <a:r>
              <a:rPr lang="en-GB" b="1" dirty="0"/>
              <a:t>fcs3</a:t>
            </a:r>
            <a:r>
              <a:rPr lang="en-GB" dirty="0"/>
              <a:t> is grouping all devices necessary for the SCAO observation mode, like the NGSS SCAO sub-system. The Object Selection Mirror is part of </a:t>
            </a:r>
            <a:r>
              <a:rPr lang="en-GB" b="1" dirty="0"/>
              <a:t>fcs3</a:t>
            </a:r>
            <a:r>
              <a:rPr lang="en-GB" dirty="0"/>
              <a:t>. The triggering unit in interface with SCAO and HC cameras (SPYRC, SBSHC and HZELC) is also part of </a:t>
            </a:r>
            <a:r>
              <a:rPr lang="en-GB" b="1" dirty="0"/>
              <a:t>fcs3</a:t>
            </a:r>
            <a:r>
              <a:rPr lang="en-GB" dirty="0"/>
              <a:t>.</a:t>
            </a:r>
          </a:p>
          <a:p>
            <a:r>
              <a:rPr lang="en-GB" dirty="0"/>
              <a:t>The </a:t>
            </a:r>
            <a:r>
              <a:rPr lang="en-GB" b="1" dirty="0"/>
              <a:t>fcs4</a:t>
            </a:r>
            <a:r>
              <a:rPr lang="en-GB" dirty="0"/>
              <a:t> is grouping all devices necessary of the HCAO observation mode, like the NGSS High Contrast subsystem.</a:t>
            </a:r>
          </a:p>
          <a:p>
            <a:r>
              <a:rPr lang="en-GB" dirty="0"/>
              <a:t>The </a:t>
            </a:r>
            <a:r>
              <a:rPr lang="en-GB" b="1" dirty="0"/>
              <a:t>fcs5</a:t>
            </a:r>
            <a:r>
              <a:rPr lang="en-GB" dirty="0"/>
              <a:t> is grouping all devices dedicated to the instrument calibration. Most of the calibration light sources are part of </a:t>
            </a:r>
            <a:r>
              <a:rPr lang="en-GB" b="1" dirty="0"/>
              <a:t>fcs5</a:t>
            </a:r>
            <a:r>
              <a:rPr lang="en-GB" dirty="0"/>
              <a:t>. Some calibration sources dedicated to SCAO use cases or LTAO use cases are not in </a:t>
            </a:r>
            <a:r>
              <a:rPr lang="en-GB" b="1" dirty="0"/>
              <a:t>fcs5</a:t>
            </a:r>
            <a:r>
              <a:rPr lang="en-GB" dirty="0"/>
              <a:t>.</a:t>
            </a:r>
          </a:p>
          <a:p>
            <a:r>
              <a:rPr lang="en-GB" dirty="0"/>
              <a:t>The </a:t>
            </a:r>
            <a:r>
              <a:rPr lang="en-GB" b="1" dirty="0"/>
              <a:t>fcs6</a:t>
            </a:r>
            <a:r>
              <a:rPr lang="en-GB" dirty="0"/>
              <a:t> is grouping the devices and subsystems dedicated to the instrument’s </a:t>
            </a:r>
            <a:r>
              <a:rPr lang="en-GB" b="1" dirty="0"/>
              <a:t>housekeeping and Safety </a:t>
            </a:r>
            <a:r>
              <a:rPr lang="en-GB" dirty="0"/>
              <a:t>(cabinet control module, cryo </a:t>
            </a:r>
            <a:r>
              <a:rPr lang="en-GB" dirty="0" smtClean="0"/>
              <a:t>sensors, </a:t>
            </a:r>
            <a:r>
              <a:rPr lang="en-GB" dirty="0"/>
              <a:t>enclosure monitoring devices, power distribution and glycol distribution monitoring devices, TwinSAFE code</a:t>
            </a:r>
            <a:r>
              <a:rPr lang="en-GB" dirty="0" smtClean="0"/>
              <a:t>).</a:t>
            </a:r>
          </a:p>
          <a:p>
            <a:r>
              <a:rPr lang="en-GB" dirty="0"/>
              <a:t>The </a:t>
            </a:r>
            <a:r>
              <a:rPr lang="en-GB" b="1" dirty="0" smtClean="0"/>
              <a:t>fcs7</a:t>
            </a:r>
            <a:r>
              <a:rPr lang="en-GB" dirty="0" smtClean="0"/>
              <a:t> </a:t>
            </a:r>
            <a:r>
              <a:rPr lang="en-GB" dirty="0"/>
              <a:t>is grouping the devices </a:t>
            </a:r>
            <a:r>
              <a:rPr lang="en-GB" dirty="0" smtClean="0"/>
              <a:t>dedicated </a:t>
            </a:r>
            <a:r>
              <a:rPr lang="en-GB" dirty="0"/>
              <a:t>to the </a:t>
            </a:r>
            <a:r>
              <a:rPr lang="en-GB" b="1" dirty="0" smtClean="0"/>
              <a:t>instrument alignment</a:t>
            </a:r>
            <a:r>
              <a:rPr lang="en-GB" dirty="0" smtClean="0"/>
              <a:t>. They should never be touched, except at the installation and maybe after an earthquake. Their monitoring (encoder…) should be part of another fcs.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4823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2231136"/>
            <a:ext cx="10877550" cy="3945826"/>
          </a:xfrm>
        </p:spPr>
        <p:txBody>
          <a:bodyPr/>
          <a:lstStyle/>
          <a:p>
            <a:r>
              <a:rPr lang="en-US" dirty="0"/>
              <a:t>Large number of devices </a:t>
            </a:r>
          </a:p>
          <a:p>
            <a:r>
              <a:rPr lang="en-US" dirty="0"/>
              <a:t>A large number of sensors</a:t>
            </a:r>
          </a:p>
          <a:p>
            <a:r>
              <a:rPr lang="en-US" dirty="0"/>
              <a:t>Many Special devices </a:t>
            </a:r>
          </a:p>
          <a:p>
            <a:r>
              <a:rPr lang="en-US" dirty="0" smtClean="0"/>
              <a:t>Plenty of </a:t>
            </a:r>
            <a:r>
              <a:rPr lang="en-US" dirty="0"/>
              <a:t>information already available on the system engineering device list</a:t>
            </a:r>
          </a:p>
          <a:p>
            <a:r>
              <a:rPr lang="en-US" dirty="0"/>
              <a:t>Right now, on HARMONI, we have extra time and resources available with </a:t>
            </a:r>
            <a:r>
              <a:rPr lang="en-US" dirty="0" smtClean="0"/>
              <a:t>EFISOFT</a:t>
            </a:r>
          </a:p>
          <a:p>
            <a:r>
              <a:rPr lang="en-US" dirty="0" smtClean="0"/>
              <a:t>Generic tools that can be used on other instruments 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476250" y="1409017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Justification</a:t>
            </a:r>
          </a:p>
        </p:txBody>
      </p:sp>
    </p:spTree>
    <p:extLst>
      <p:ext uri="{BB962C8B-B14F-4D97-AF65-F5344CB8AC3E}">
        <p14:creationId xmlns:p14="http://schemas.microsoft.com/office/powerpoint/2010/main" val="34187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2231136"/>
            <a:ext cx="10877550" cy="3945826"/>
          </a:xfrm>
        </p:spPr>
        <p:txBody>
          <a:bodyPr/>
          <a:lstStyle/>
          <a:p>
            <a:r>
              <a:rPr lang="en-US" dirty="0" err="1"/>
              <a:t>DevExport</a:t>
            </a:r>
            <a:endParaRPr lang="en-US" dirty="0"/>
          </a:p>
          <a:p>
            <a:r>
              <a:rPr lang="en-US" dirty="0" err="1"/>
              <a:t>TwinIoExport</a:t>
            </a:r>
            <a:endParaRPr lang="en-US" dirty="0"/>
          </a:p>
          <a:p>
            <a:r>
              <a:rPr lang="en-US" dirty="0"/>
              <a:t>Tmc2fcs  generator &amp; tmc2fcs templates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603841" y="1316684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Three Generation Tools</a:t>
            </a:r>
          </a:p>
        </p:txBody>
      </p:sp>
    </p:spTree>
    <p:extLst>
      <p:ext uri="{BB962C8B-B14F-4D97-AF65-F5344CB8AC3E}">
        <p14:creationId xmlns:p14="http://schemas.microsoft.com/office/powerpoint/2010/main" val="1625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603841" y="1316684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Three Generation Tools: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6CD8A-CF3C-10CB-01DE-BFEBEFA5D8B5}"/>
              </a:ext>
            </a:extLst>
          </p:cNvPr>
          <p:cNvSpPr txBox="1"/>
          <p:nvPr/>
        </p:nvSpPr>
        <p:spPr>
          <a:xfrm>
            <a:off x="603841" y="3878654"/>
            <a:ext cx="451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For: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78A6579-5606-7C50-7B50-36564512777D}"/>
              </a:ext>
            </a:extLst>
          </p:cNvPr>
          <p:cNvSpPr txBox="1">
            <a:spLocks/>
          </p:cNvSpPr>
          <p:nvPr/>
        </p:nvSpPr>
        <p:spPr>
          <a:xfrm>
            <a:off x="1696512" y="4191032"/>
            <a:ext cx="6836735" cy="19283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Better Quality Control </a:t>
            </a:r>
          </a:p>
          <a:p>
            <a:r>
              <a:rPr lang="en-US" dirty="0"/>
              <a:t>Better reactivity over requirement changes</a:t>
            </a:r>
          </a:p>
          <a:p>
            <a:r>
              <a:rPr lang="en-US" dirty="0"/>
              <a:t>Better reactivity over IFW SW changes</a:t>
            </a:r>
          </a:p>
          <a:p>
            <a:r>
              <a:rPr lang="en-US" dirty="0"/>
              <a:t>More time for other (important) things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AC76A98-3216-6553-8384-F13B47FB89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96512" y="1763843"/>
          <a:ext cx="8128000" cy="20213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75316042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03364222"/>
                    </a:ext>
                  </a:extLst>
                </a:gridCol>
              </a:tblGrid>
              <a:tr h="521673">
                <a:tc>
                  <a:txBody>
                    <a:bodyPr/>
                    <a:lstStyle/>
                    <a:p>
                      <a:r>
                        <a:rPr lang="en-US" sz="1800" dirty="0"/>
                        <a:t>“Instances”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“Classes”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28863"/>
                  </a:ext>
                </a:extLst>
              </a:tr>
              <a:tr h="1499671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0671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778446-08F4-845B-6875-5A995355D5DA}"/>
              </a:ext>
            </a:extLst>
          </p:cNvPr>
          <p:cNvSpPr txBox="1"/>
          <p:nvPr/>
        </p:nvSpPr>
        <p:spPr>
          <a:xfrm>
            <a:off x="2367488" y="2302045"/>
            <a:ext cx="2566019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DevExport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7EDFAD-E102-E01A-AFDF-A73247677752}"/>
              </a:ext>
            </a:extLst>
          </p:cNvPr>
          <p:cNvSpPr txBox="1"/>
          <p:nvPr/>
        </p:nvSpPr>
        <p:spPr>
          <a:xfrm>
            <a:off x="6538995" y="2302042"/>
            <a:ext cx="2566019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Tmc2fcs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B44043-868F-2E52-294E-35ED60EF175F}"/>
              </a:ext>
            </a:extLst>
          </p:cNvPr>
          <p:cNvSpPr txBox="1"/>
          <p:nvPr/>
        </p:nvSpPr>
        <p:spPr>
          <a:xfrm>
            <a:off x="4058691" y="3038043"/>
            <a:ext cx="2831876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TwinIOExport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165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Devexport</a:t>
            </a:r>
            <a:r>
              <a:rPr lang="en-US" sz="3200" dirty="0"/>
              <a:t> : </a:t>
            </a:r>
            <a:r>
              <a:rPr lang="en-US" sz="2400" dirty="0"/>
              <a:t>Write All configuration file of std device for each fcs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6BD3E1-F129-110C-D947-C3D43E339F49}"/>
              </a:ext>
            </a:extLst>
          </p:cNvPr>
          <p:cNvSpPr/>
          <p:nvPr/>
        </p:nvSpPr>
        <p:spPr>
          <a:xfrm>
            <a:off x="857251" y="2312571"/>
            <a:ext cx="2105246" cy="18606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Device List</a:t>
            </a:r>
          </a:p>
          <a:p>
            <a:pPr algn="ctr"/>
            <a:r>
              <a:rPr lang="en-US" dirty="0"/>
              <a:t>(Online </a:t>
            </a:r>
            <a:r>
              <a:rPr lang="en-US" dirty="0" err="1"/>
              <a:t>db</a:t>
            </a:r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963AA5-9911-38FA-0297-527200E4E11B}"/>
              </a:ext>
            </a:extLst>
          </p:cNvPr>
          <p:cNvSpPr/>
          <p:nvPr/>
        </p:nvSpPr>
        <p:spPr>
          <a:xfrm>
            <a:off x="3650290" y="1818168"/>
            <a:ext cx="4529470" cy="29983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/>
              <a:t>DevExport</a:t>
            </a:r>
            <a:r>
              <a:rPr lang="en-US" dirty="0"/>
              <a:t> (python)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CCAF6-C7E2-6315-03D3-96469C45D555}"/>
              </a:ext>
            </a:extLst>
          </p:cNvPr>
          <p:cNvSpPr/>
          <p:nvPr/>
        </p:nvSpPr>
        <p:spPr>
          <a:xfrm>
            <a:off x="3785190" y="2748526"/>
            <a:ext cx="1041991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Importer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24F43C-FFC0-3EA5-46CC-F0FB62BF4F2B}"/>
              </a:ext>
            </a:extLst>
          </p:cNvPr>
          <p:cNvSpPr/>
          <p:nvPr/>
        </p:nvSpPr>
        <p:spPr>
          <a:xfrm>
            <a:off x="5234542" y="2711312"/>
            <a:ext cx="1360966" cy="89313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Python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2A7038-8712-D11D-33F1-D54C33A12E29}"/>
              </a:ext>
            </a:extLst>
          </p:cNvPr>
          <p:cNvSpPr/>
          <p:nvPr/>
        </p:nvSpPr>
        <p:spPr>
          <a:xfrm>
            <a:off x="6853018" y="2748526"/>
            <a:ext cx="1153298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Exporter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8CBEB-E4B8-B26B-B43B-422EA1961187}"/>
              </a:ext>
            </a:extLst>
          </p:cNvPr>
          <p:cNvSpPr/>
          <p:nvPr/>
        </p:nvSpPr>
        <p:spPr>
          <a:xfrm>
            <a:off x="8867553" y="2315234"/>
            <a:ext cx="2112335" cy="2004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Configuration Files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Devmgr</a:t>
            </a:r>
            <a:r>
              <a:rPr lang="en-US" dirty="0"/>
              <a:t> </a:t>
            </a:r>
            <a:r>
              <a:rPr lang="en-US" dirty="0" err="1"/>
              <a:t>cfg</a:t>
            </a:r>
            <a:endParaRPr lang="en-US" dirty="0"/>
          </a:p>
          <a:p>
            <a:pPr algn="ctr"/>
            <a:r>
              <a:rPr lang="en-US" dirty="0" err="1"/>
              <a:t>Devsim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Nomad </a:t>
            </a:r>
          </a:p>
          <a:p>
            <a:pPr algn="ctr"/>
            <a:r>
              <a:rPr lang="en-US" dirty="0"/>
              <a:t>Fcs# </a:t>
            </a:r>
            <a:r>
              <a:rPr lang="en-US" dirty="0" err="1"/>
              <a:t>cfg</a:t>
            </a:r>
            <a:endParaRPr lang="en-US" dirty="0"/>
          </a:p>
          <a:p>
            <a:pPr algn="ctr"/>
            <a:r>
              <a:rPr lang="en-US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DF87EC-0DD2-F74C-0FFB-0A3B0107D753}"/>
              </a:ext>
            </a:extLst>
          </p:cNvPr>
          <p:cNvSpPr txBox="1"/>
          <p:nvPr/>
        </p:nvSpPr>
        <p:spPr>
          <a:xfrm>
            <a:off x="1301602" y="5103627"/>
            <a:ext cx="96782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- So far planned to be used only in early development phase and AIT  (no two ways sync)</a:t>
            </a:r>
          </a:p>
          <a:p>
            <a:r>
              <a:rPr lang="en-US" dirty="0"/>
              <a:t>- Make more sense if you have a shared storage of device information in the project</a:t>
            </a:r>
          </a:p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01A900-8817-BF3F-CBD4-67DF2B917978}"/>
              </a:ext>
            </a:extLst>
          </p:cNvPr>
          <p:cNvSpPr/>
          <p:nvPr/>
        </p:nvSpPr>
        <p:spPr>
          <a:xfrm>
            <a:off x="6853018" y="3748001"/>
            <a:ext cx="1153299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7518B73-BFE9-BB0F-A8FF-275106E50426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4827181" y="3088763"/>
            <a:ext cx="407361" cy="6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A1E5EFE-085A-15C6-0118-4D9F1883C9C8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6595508" y="3088763"/>
            <a:ext cx="257510" cy="6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3BBFBD-2D13-14D3-A39B-C97B3FDDACC9}"/>
              </a:ext>
            </a:extLst>
          </p:cNvPr>
          <p:cNvCxnSpPr>
            <a:endCxn id="11" idx="2"/>
          </p:cNvCxnSpPr>
          <p:nvPr/>
        </p:nvCxnSpPr>
        <p:spPr>
          <a:xfrm flipV="1">
            <a:off x="7429667" y="3429000"/>
            <a:ext cx="0" cy="308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B1A2C6-A391-AE22-7F8A-77FEDB11E3AC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8006316" y="3088763"/>
            <a:ext cx="861237" cy="228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E210B4D-729D-FBBB-2FC7-2640DC09BF04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2962497" y="3088763"/>
            <a:ext cx="822693" cy="154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75C5348-21FE-9F2F-C46B-BA7A24200CF6}"/>
              </a:ext>
            </a:extLst>
          </p:cNvPr>
          <p:cNvSpPr/>
          <p:nvPr/>
        </p:nvSpPr>
        <p:spPr>
          <a:xfrm>
            <a:off x="9779328" y="820508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Alexandre </a:t>
            </a:r>
            <a:r>
              <a:rPr lang="en-US" dirty="0" err="1"/>
              <a:t>Tzeou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9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TwinIOExport</a:t>
            </a:r>
            <a:r>
              <a:rPr lang="en-US" sz="3200" dirty="0"/>
              <a:t> : </a:t>
            </a:r>
            <a:r>
              <a:rPr lang="en-US" sz="2400" dirty="0"/>
              <a:t>Generate PLC code and HL Software for Sensors (IODEV)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6BD3E1-F129-110C-D947-C3D43E339F49}"/>
              </a:ext>
            </a:extLst>
          </p:cNvPr>
          <p:cNvSpPr/>
          <p:nvPr/>
        </p:nvSpPr>
        <p:spPr>
          <a:xfrm>
            <a:off x="857251" y="2312571"/>
            <a:ext cx="2105246" cy="18606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Device List</a:t>
            </a:r>
          </a:p>
          <a:p>
            <a:pPr algn="ctr"/>
            <a:r>
              <a:rPr lang="en-US" dirty="0"/>
              <a:t>(Online </a:t>
            </a:r>
            <a:r>
              <a:rPr lang="en-US" dirty="0" err="1"/>
              <a:t>db</a:t>
            </a:r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963AA5-9911-38FA-0297-527200E4E11B}"/>
              </a:ext>
            </a:extLst>
          </p:cNvPr>
          <p:cNvSpPr/>
          <p:nvPr/>
        </p:nvSpPr>
        <p:spPr>
          <a:xfrm>
            <a:off x="3650290" y="1818168"/>
            <a:ext cx="4529470" cy="29983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 </a:t>
            </a:r>
            <a:r>
              <a:rPr lang="en-US" dirty="0" err="1"/>
              <a:t>TwinIOExport</a:t>
            </a:r>
            <a:r>
              <a:rPr lang="en-US" dirty="0"/>
              <a:t> (python)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CCAF6-C7E2-6315-03D3-96469C45D555}"/>
              </a:ext>
            </a:extLst>
          </p:cNvPr>
          <p:cNvSpPr/>
          <p:nvPr/>
        </p:nvSpPr>
        <p:spPr>
          <a:xfrm>
            <a:off x="3785190" y="2748526"/>
            <a:ext cx="1041991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Importer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24F43C-FFC0-3EA5-46CC-F0FB62BF4F2B}"/>
              </a:ext>
            </a:extLst>
          </p:cNvPr>
          <p:cNvSpPr/>
          <p:nvPr/>
        </p:nvSpPr>
        <p:spPr>
          <a:xfrm>
            <a:off x="5234542" y="2711312"/>
            <a:ext cx="1360966" cy="89313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Python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2A7038-8712-D11D-33F1-D54C33A12E29}"/>
              </a:ext>
            </a:extLst>
          </p:cNvPr>
          <p:cNvSpPr/>
          <p:nvPr/>
        </p:nvSpPr>
        <p:spPr>
          <a:xfrm>
            <a:off x="6853018" y="2748526"/>
            <a:ext cx="1153298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Exporter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8CBEB-E4B8-B26B-B43B-422EA1961187}"/>
              </a:ext>
            </a:extLst>
          </p:cNvPr>
          <p:cNvSpPr/>
          <p:nvPr/>
        </p:nvSpPr>
        <p:spPr>
          <a:xfrm>
            <a:off x="8867553" y="1600201"/>
            <a:ext cx="2341492" cy="18287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Configuration Files</a:t>
            </a:r>
          </a:p>
          <a:p>
            <a:pPr algn="ctr"/>
            <a:endParaRPr lang="en-US" dirty="0"/>
          </a:p>
          <a:p>
            <a:pPr algn="ctr"/>
            <a:r>
              <a:rPr lang="en-US" dirty="0" err="1"/>
              <a:t>Devmgr</a:t>
            </a:r>
            <a:r>
              <a:rPr lang="en-US" dirty="0"/>
              <a:t> </a:t>
            </a:r>
            <a:r>
              <a:rPr lang="en-US" dirty="0" err="1"/>
              <a:t>cfg</a:t>
            </a:r>
            <a:endParaRPr lang="en-US" dirty="0"/>
          </a:p>
          <a:p>
            <a:pPr algn="ctr"/>
            <a:r>
              <a:rPr lang="en-US" dirty="0" err="1"/>
              <a:t>Devsim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Namespace Mapping</a:t>
            </a:r>
          </a:p>
          <a:p>
            <a:pPr algn="ctr"/>
            <a:r>
              <a:rPr lang="en-US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DF87EC-0DD2-F74C-0FFB-0A3B0107D753}"/>
              </a:ext>
            </a:extLst>
          </p:cNvPr>
          <p:cNvSpPr txBox="1"/>
          <p:nvPr/>
        </p:nvSpPr>
        <p:spPr>
          <a:xfrm>
            <a:off x="1256857" y="5359688"/>
            <a:ext cx="967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- Can be used for a long time in the project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01A900-8817-BF3F-CBD4-67DF2B917978}"/>
              </a:ext>
            </a:extLst>
          </p:cNvPr>
          <p:cNvSpPr/>
          <p:nvPr/>
        </p:nvSpPr>
        <p:spPr>
          <a:xfrm>
            <a:off x="6853018" y="3748001"/>
            <a:ext cx="1153299" cy="6804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7518B73-BFE9-BB0F-A8FF-275106E50426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4827181" y="3088763"/>
            <a:ext cx="407361" cy="6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A1E5EFE-085A-15C6-0118-4D9F1883C9C8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6595508" y="3088763"/>
            <a:ext cx="257510" cy="69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3BBFBD-2D13-14D3-A39B-C97B3FDDACC9}"/>
              </a:ext>
            </a:extLst>
          </p:cNvPr>
          <p:cNvCxnSpPr>
            <a:endCxn id="11" idx="2"/>
          </p:cNvCxnSpPr>
          <p:nvPr/>
        </p:nvCxnSpPr>
        <p:spPr>
          <a:xfrm flipV="1">
            <a:off x="7429667" y="3429000"/>
            <a:ext cx="0" cy="308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B1A2C6-A391-AE22-7F8A-77FEDB11E3AC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8006316" y="2514601"/>
            <a:ext cx="861237" cy="574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E210B4D-729D-FBBB-2FC7-2640DC09BF04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2962497" y="3088763"/>
            <a:ext cx="822693" cy="154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18975D0-CACE-8446-B2C7-9222BB72E0F2}"/>
              </a:ext>
            </a:extLst>
          </p:cNvPr>
          <p:cNvSpPr/>
          <p:nvPr/>
        </p:nvSpPr>
        <p:spPr>
          <a:xfrm>
            <a:off x="8840476" y="3530890"/>
            <a:ext cx="2341492" cy="1360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PLC Code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FB_IODEV_*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8D65E68-8524-80E8-5DD9-6CF75150DE05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>
            <a:off x="8006316" y="3088763"/>
            <a:ext cx="834160" cy="1122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37023A4-C339-ABB0-C050-74768F60F9A4}"/>
              </a:ext>
            </a:extLst>
          </p:cNvPr>
          <p:cNvSpPr/>
          <p:nvPr/>
        </p:nvSpPr>
        <p:spPr>
          <a:xfrm>
            <a:off x="9742147" y="415919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Alexandre </a:t>
            </a:r>
            <a:r>
              <a:rPr lang="en-US" dirty="0" err="1"/>
              <a:t>Tzeou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5D47E-B149-E4D9-AA68-BAD0E41A7FC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TwinIOExport</a:t>
            </a:r>
            <a:r>
              <a:rPr lang="en-US" sz="3200" dirty="0"/>
              <a:t> : </a:t>
            </a:r>
            <a:r>
              <a:rPr lang="en-US" sz="2400" dirty="0"/>
              <a:t>Generate PLC code and HL Software for Sensors (IODEV)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59F1480-4852-E8F3-50ED-25AA143B07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3228" y="-763772"/>
            <a:ext cx="4345172" cy="434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6098E6-8527-2AF9-7583-1727B93EA6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1" t="12488" r="42857" b="18900"/>
          <a:stretch/>
        </p:blipFill>
        <p:spPr>
          <a:xfrm>
            <a:off x="476250" y="1673466"/>
            <a:ext cx="3657600" cy="447869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AF23B5-82D7-C19A-C90C-44ACCC1E3321}"/>
              </a:ext>
            </a:extLst>
          </p:cNvPr>
          <p:cNvCxnSpPr>
            <a:cxnSpLocks/>
          </p:cNvCxnSpPr>
          <p:nvPr/>
        </p:nvCxnSpPr>
        <p:spPr>
          <a:xfrm>
            <a:off x="1796902" y="2036172"/>
            <a:ext cx="86123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E18D7A55-0725-6F91-A92A-1FBDC806FF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4" t="12474" r="49385" b="17719"/>
          <a:stretch/>
        </p:blipFill>
        <p:spPr>
          <a:xfrm>
            <a:off x="4822310" y="1673466"/>
            <a:ext cx="2826129" cy="4478691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52F8FB3-A2C0-9508-A0E2-80D3CB0A0EFF}"/>
              </a:ext>
            </a:extLst>
          </p:cNvPr>
          <p:cNvCxnSpPr>
            <a:cxnSpLocks/>
          </p:cNvCxnSpPr>
          <p:nvPr/>
        </p:nvCxnSpPr>
        <p:spPr>
          <a:xfrm>
            <a:off x="5516525" y="2135410"/>
            <a:ext cx="115894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8766B08F-B091-060D-4468-B819F278F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50" y="1601067"/>
            <a:ext cx="3217150" cy="455109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26809DA-9D0C-B6F9-9624-70F5F218D20E}"/>
              </a:ext>
            </a:extLst>
          </p:cNvPr>
          <p:cNvSpPr/>
          <p:nvPr/>
        </p:nvSpPr>
        <p:spPr>
          <a:xfrm>
            <a:off x="9885654" y="407257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Alexandre </a:t>
            </a:r>
            <a:r>
              <a:rPr lang="en-US" dirty="0" err="1"/>
              <a:t>Tzeou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4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Code Generation of Special devices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3A5F10-A833-6F23-7FF0-056CD0CBACB2}"/>
              </a:ext>
            </a:extLst>
          </p:cNvPr>
          <p:cNvSpPr txBox="1"/>
          <p:nvPr/>
        </p:nvSpPr>
        <p:spPr>
          <a:xfrm>
            <a:off x="695324" y="1604254"/>
            <a:ext cx="6097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Ideally: We would </a:t>
            </a:r>
            <a:r>
              <a:rPr lang="en-US" dirty="0" smtClean="0"/>
              <a:t>like to </a:t>
            </a:r>
            <a:r>
              <a:rPr lang="en-US" dirty="0"/>
              <a:t>have a model definition of a Device and generate everything but logic business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1EB5A0-D46A-643E-F9EE-370ACDA2B4C3}"/>
              </a:ext>
            </a:extLst>
          </p:cNvPr>
          <p:cNvSpPr/>
          <p:nvPr/>
        </p:nvSpPr>
        <p:spPr>
          <a:xfrm>
            <a:off x="476250" y="3256807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Device Model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562BD7-1BD3-CBED-CE22-11D1EBB1A8FC}"/>
              </a:ext>
            </a:extLst>
          </p:cNvPr>
          <p:cNvSpPr/>
          <p:nvPr/>
        </p:nvSpPr>
        <p:spPr>
          <a:xfrm>
            <a:off x="2997715" y="3256807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7D817-EB44-1333-F512-C2FC8A798BC1}"/>
              </a:ext>
            </a:extLst>
          </p:cNvPr>
          <p:cNvSpPr/>
          <p:nvPr/>
        </p:nvSpPr>
        <p:spPr>
          <a:xfrm>
            <a:off x="5719951" y="2523506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PLC TW3 </a:t>
            </a:r>
          </a:p>
          <a:p>
            <a:pPr algn="ctr"/>
            <a:r>
              <a:rPr lang="en-US" dirty="0"/>
              <a:t>ST Core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50BBE-6BA3-7B4D-19E5-1B533E768B3C}"/>
              </a:ext>
            </a:extLst>
          </p:cNvPr>
          <p:cNvSpPr/>
          <p:nvPr/>
        </p:nvSpPr>
        <p:spPr>
          <a:xfrm>
            <a:off x="5719951" y="3963063"/>
            <a:ext cx="2024125" cy="17651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 Level code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devmgr</a:t>
            </a:r>
            <a:r>
              <a:rPr lang="en-US" dirty="0"/>
              <a:t> classes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devsim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- GUI (draft)</a:t>
            </a:r>
          </a:p>
          <a:p>
            <a:pPr algn="ctr"/>
            <a:r>
              <a:rPr lang="en-US" dirty="0"/>
              <a:t>- test </a:t>
            </a:r>
            <a:r>
              <a:rPr lang="en-US" dirty="0" err="1"/>
              <a:t>sw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F8DFE5-F5D5-7306-4E72-A55DD189087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2500375" y="3877293"/>
            <a:ext cx="49734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8F9BC1-3ED5-A58B-97D5-5351C2246091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5021840" y="3143992"/>
            <a:ext cx="698111" cy="7333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4A2211-7973-6976-9AFF-436376B42A95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5021840" y="3877293"/>
            <a:ext cx="698111" cy="9683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FD7A7A7-623A-63CA-282B-A20C9A8C9500}"/>
              </a:ext>
            </a:extLst>
          </p:cNvPr>
          <p:cNvSpPr txBox="1"/>
          <p:nvPr/>
        </p:nvSpPr>
        <p:spPr>
          <a:xfrm>
            <a:off x="8312727" y="2287150"/>
            <a:ext cx="34030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BUT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smtClean="0"/>
              <a:t>Not </a:t>
            </a:r>
            <a:r>
              <a:rPr lang="en-US" dirty="0"/>
              <a:t>Trivial :  Model can be as complicated as the code itself</a:t>
            </a:r>
          </a:p>
          <a:p>
            <a:r>
              <a:rPr lang="en-US" dirty="0"/>
              <a:t>- Time consuming development for the tool</a:t>
            </a:r>
          </a:p>
        </p:txBody>
      </p:sp>
    </p:spTree>
    <p:extLst>
      <p:ext uri="{BB962C8B-B14F-4D97-AF65-F5344CB8AC3E}">
        <p14:creationId xmlns:p14="http://schemas.microsoft.com/office/powerpoint/2010/main" val="24944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562BD7-1BD3-CBED-CE22-11D1EBB1A8FC}"/>
              </a:ext>
            </a:extLst>
          </p:cNvPr>
          <p:cNvSpPr/>
          <p:nvPr/>
        </p:nvSpPr>
        <p:spPr>
          <a:xfrm>
            <a:off x="5240914" y="1814334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Tmc2fcs generator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7D817-EB44-1333-F512-C2FC8A798BC1}"/>
              </a:ext>
            </a:extLst>
          </p:cNvPr>
          <p:cNvSpPr/>
          <p:nvPr/>
        </p:nvSpPr>
        <p:spPr>
          <a:xfrm>
            <a:off x="695324" y="2434819"/>
            <a:ext cx="1595377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PLC TW3 </a:t>
            </a:r>
          </a:p>
          <a:p>
            <a:pPr algn="ctr"/>
            <a:r>
              <a:rPr lang="en-US" dirty="0"/>
              <a:t>ST Core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50BBE-6BA3-7B4D-19E5-1B533E768B3C}"/>
              </a:ext>
            </a:extLst>
          </p:cNvPr>
          <p:cNvSpPr/>
          <p:nvPr/>
        </p:nvSpPr>
        <p:spPr>
          <a:xfrm>
            <a:off x="9620560" y="2172735"/>
            <a:ext cx="2024125" cy="17651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 Level code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devmgr</a:t>
            </a:r>
            <a:r>
              <a:rPr lang="en-US" dirty="0"/>
              <a:t> classes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devsim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- GUI (draft)</a:t>
            </a:r>
          </a:p>
          <a:p>
            <a:pPr algn="ctr"/>
            <a:r>
              <a:rPr lang="en-US" dirty="0"/>
              <a:t>- test </a:t>
            </a:r>
            <a:r>
              <a:rPr lang="en-US" dirty="0" err="1"/>
              <a:t>sw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F8DFE5-F5D5-7306-4E72-A55DD189087F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363502" y="3055305"/>
            <a:ext cx="87741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4A2211-7973-6976-9AFF-436376B42A95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399689" y="3055305"/>
            <a:ext cx="222087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E4B5198-0655-D66E-8E03-5A2BC2DBD089}"/>
              </a:ext>
            </a:extLst>
          </p:cNvPr>
          <p:cNvSpPr/>
          <p:nvPr/>
        </p:nvSpPr>
        <p:spPr>
          <a:xfrm>
            <a:off x="5375564" y="2745062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Tmc2fcs Template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42C9C2-8702-C79A-984F-B5AC232AB5F4}"/>
              </a:ext>
            </a:extLst>
          </p:cNvPr>
          <p:cNvSpPr/>
          <p:nvPr/>
        </p:nvSpPr>
        <p:spPr>
          <a:xfrm>
            <a:off x="2768125" y="2434819"/>
            <a:ext cx="1595377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Tmc</a:t>
            </a:r>
            <a:r>
              <a:rPr lang="en-US" dirty="0"/>
              <a:t> file </a:t>
            </a:r>
          </a:p>
          <a:p>
            <a:pPr algn="ctr"/>
            <a:r>
              <a:rPr lang="en-US" dirty="0"/>
              <a:t>Beckhoff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D0D4A17-1189-54EB-46AD-14B8DEA7D916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297627" y="3047369"/>
            <a:ext cx="470498" cy="79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8E6D251-9484-7DC0-A494-08A5CF489901}"/>
              </a:ext>
            </a:extLst>
          </p:cNvPr>
          <p:cNvSpPr/>
          <p:nvPr/>
        </p:nvSpPr>
        <p:spPr>
          <a:xfrm>
            <a:off x="9742147" y="415919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Loïc</a:t>
            </a:r>
            <a:r>
              <a:rPr lang="en-US" dirty="0"/>
              <a:t> </a:t>
            </a:r>
            <a:r>
              <a:rPr lang="en-US" dirty="0" err="1"/>
              <a:t>Gueguen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7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562BD7-1BD3-CBED-CE22-11D1EBB1A8FC}"/>
              </a:ext>
            </a:extLst>
          </p:cNvPr>
          <p:cNvSpPr/>
          <p:nvPr/>
        </p:nvSpPr>
        <p:spPr>
          <a:xfrm>
            <a:off x="5240914" y="1814334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Tmc2fcs generator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7D817-EB44-1333-F512-C2FC8A798BC1}"/>
              </a:ext>
            </a:extLst>
          </p:cNvPr>
          <p:cNvSpPr/>
          <p:nvPr/>
        </p:nvSpPr>
        <p:spPr>
          <a:xfrm>
            <a:off x="695324" y="2434819"/>
            <a:ext cx="1595377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PLC TW3 </a:t>
            </a:r>
          </a:p>
          <a:p>
            <a:pPr algn="ctr"/>
            <a:r>
              <a:rPr lang="en-US" dirty="0"/>
              <a:t>ST Core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450BBE-6BA3-7B4D-19E5-1B533E768B3C}"/>
              </a:ext>
            </a:extLst>
          </p:cNvPr>
          <p:cNvSpPr/>
          <p:nvPr/>
        </p:nvSpPr>
        <p:spPr>
          <a:xfrm>
            <a:off x="9620560" y="2172735"/>
            <a:ext cx="2024125" cy="17651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 Level code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devmgr</a:t>
            </a:r>
            <a:r>
              <a:rPr lang="en-US" dirty="0"/>
              <a:t> classes</a:t>
            </a:r>
          </a:p>
          <a:p>
            <a:pPr algn="ctr"/>
            <a:r>
              <a:rPr lang="en-US" dirty="0"/>
              <a:t>- </a:t>
            </a:r>
            <a:r>
              <a:rPr lang="en-US" dirty="0" err="1"/>
              <a:t>devsim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- GUI (draft)</a:t>
            </a:r>
          </a:p>
          <a:p>
            <a:pPr algn="ctr"/>
            <a:r>
              <a:rPr lang="en-US" dirty="0"/>
              <a:t>- test </a:t>
            </a:r>
            <a:r>
              <a:rPr lang="en-US" dirty="0" err="1"/>
              <a:t>sw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F8DFE5-F5D5-7306-4E72-A55DD189087F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363502" y="3055305"/>
            <a:ext cx="87741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4A2211-7973-6976-9AFF-436376B42A95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399689" y="3055305"/>
            <a:ext cx="222087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E4B5198-0655-D66E-8E03-5A2BC2DBD089}"/>
              </a:ext>
            </a:extLst>
          </p:cNvPr>
          <p:cNvSpPr/>
          <p:nvPr/>
        </p:nvSpPr>
        <p:spPr>
          <a:xfrm>
            <a:off x="5375564" y="2745062"/>
            <a:ext cx="2024125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Tmc2fcs Template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42C9C2-8702-C79A-984F-B5AC232AB5F4}"/>
              </a:ext>
            </a:extLst>
          </p:cNvPr>
          <p:cNvSpPr/>
          <p:nvPr/>
        </p:nvSpPr>
        <p:spPr>
          <a:xfrm>
            <a:off x="2768125" y="2434819"/>
            <a:ext cx="1595377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Tmc</a:t>
            </a:r>
            <a:r>
              <a:rPr lang="en-US" dirty="0"/>
              <a:t> file </a:t>
            </a:r>
          </a:p>
          <a:p>
            <a:pPr algn="ctr"/>
            <a:r>
              <a:rPr lang="en-US" dirty="0"/>
              <a:t>Beckhoff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D0D4A17-1189-54EB-46AD-14B8DEA7D916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2297627" y="3047369"/>
            <a:ext cx="470498" cy="79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643E555-2DCB-F453-7515-4B962D042E87}"/>
              </a:ext>
            </a:extLst>
          </p:cNvPr>
          <p:cNvSpPr/>
          <p:nvPr/>
        </p:nvSpPr>
        <p:spPr>
          <a:xfrm>
            <a:off x="3565813" y="4089285"/>
            <a:ext cx="1595377" cy="12409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 Machine </a:t>
            </a:r>
          </a:p>
          <a:p>
            <a:pPr algn="ctr"/>
            <a:r>
              <a:rPr lang="en-US" dirty="0" err="1"/>
              <a:t>Scxml</a:t>
            </a:r>
            <a:r>
              <a:rPr lang="en-US" dirty="0"/>
              <a:t> file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51B043D-070D-4EC6-D3B7-08D3C4DE4033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4363502" y="3126508"/>
            <a:ext cx="877412" cy="9627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2569E3F-64C5-DA17-35AB-0ACCCA9B06CE}"/>
              </a:ext>
            </a:extLst>
          </p:cNvPr>
          <p:cNvSpPr/>
          <p:nvPr/>
        </p:nvSpPr>
        <p:spPr>
          <a:xfrm>
            <a:off x="9742147" y="415919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Loïc</a:t>
            </a:r>
            <a:r>
              <a:rPr lang="en-US" dirty="0"/>
              <a:t> </a:t>
            </a:r>
            <a:r>
              <a:rPr lang="en-US" dirty="0" err="1"/>
              <a:t>Gueguen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3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F7113-E394-0261-F540-7D000C528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478" y="1619274"/>
            <a:ext cx="5062118" cy="4526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220A6B-644A-7BBC-C00A-7958CA65D472}"/>
              </a:ext>
            </a:extLst>
          </p:cNvPr>
          <p:cNvSpPr txBox="1"/>
          <p:nvPr/>
        </p:nvSpPr>
        <p:spPr>
          <a:xfrm>
            <a:off x="356260" y="3429000"/>
            <a:ext cx="2196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TMC File</a:t>
            </a:r>
          </a:p>
          <a:p>
            <a:endParaRPr lang="en-US" dirty="0"/>
          </a:p>
          <a:p>
            <a:r>
              <a:rPr lang="en-US" dirty="0"/>
              <a:t>Made by Beckhoff @ Project compilation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04A2AB-139F-DE85-F707-BFA5AB5F734B}"/>
              </a:ext>
            </a:extLst>
          </p:cNvPr>
          <p:cNvCxnSpPr>
            <a:cxnSpLocks/>
          </p:cNvCxnSpPr>
          <p:nvPr/>
        </p:nvCxnSpPr>
        <p:spPr>
          <a:xfrm>
            <a:off x="2398816" y="3657600"/>
            <a:ext cx="13656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19681E9-A1C0-77AA-F027-ED16F83FDCF4}"/>
              </a:ext>
            </a:extLst>
          </p:cNvPr>
          <p:cNvSpPr/>
          <p:nvPr/>
        </p:nvSpPr>
        <p:spPr>
          <a:xfrm>
            <a:off x="9742147" y="415919"/>
            <a:ext cx="1919111" cy="59717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Loïc</a:t>
            </a:r>
            <a:r>
              <a:rPr lang="en-US" dirty="0"/>
              <a:t> </a:t>
            </a:r>
            <a:r>
              <a:rPr lang="en-US" dirty="0" err="1"/>
              <a:t>Gueguen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9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1364A-4FB6-0C2F-8B37-ED771A1B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30967"/>
            <a:ext cx="3818044" cy="5399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56CDB-196B-68BA-5450-50920D3C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507" y="1030967"/>
            <a:ext cx="4276201" cy="54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1364A-4FB6-0C2F-8B37-ED771A1B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30967"/>
            <a:ext cx="3818044" cy="5399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56CDB-196B-68BA-5450-50920D3C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507" y="1030967"/>
            <a:ext cx="4276201" cy="544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50A45-93FB-238D-536E-C9E22B63E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084" y="1137578"/>
            <a:ext cx="2787698" cy="5292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5A7E6-E5F0-C6C4-33A4-0F8E5895B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689" y="640362"/>
            <a:ext cx="4055590" cy="4388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4EEB4-6297-2A7F-BE0F-0CC91D51F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551" y="3429000"/>
            <a:ext cx="2719097" cy="295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1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1364A-4FB6-0C2F-8B37-ED771A1B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30967"/>
            <a:ext cx="3818044" cy="5399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56CDB-196B-68BA-5450-50920D3C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507" y="1030967"/>
            <a:ext cx="4276201" cy="544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50A45-93FB-238D-536E-C9E22B63E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084" y="1137578"/>
            <a:ext cx="2787698" cy="5292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5A7E6-E5F0-C6C4-33A4-0F8E5895B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689" y="640362"/>
            <a:ext cx="4055590" cy="4388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4EEB4-6297-2A7F-BE0F-0CC91D51F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551" y="3429000"/>
            <a:ext cx="2719097" cy="2951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27616-65C2-303B-4394-6A2C15470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860" y="1030967"/>
            <a:ext cx="5593490" cy="534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9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1364A-4FB6-0C2F-8B37-ED771A1B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30967"/>
            <a:ext cx="3818044" cy="5399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56CDB-196B-68BA-5450-50920D3C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507" y="1030967"/>
            <a:ext cx="4276201" cy="544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50A45-93FB-238D-536E-C9E22B63E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084" y="1137578"/>
            <a:ext cx="2787698" cy="5292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5A7E6-E5F0-C6C4-33A4-0F8E5895B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689" y="640362"/>
            <a:ext cx="4055590" cy="4388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4EEB4-6297-2A7F-BE0F-0CC91D51F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551" y="3429000"/>
            <a:ext cx="2719097" cy="2951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27616-65C2-303B-4394-6A2C15470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860" y="1030967"/>
            <a:ext cx="5593490" cy="53474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7953B8-7AB9-64CE-6C7A-6CA7940AE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727" y="1051841"/>
            <a:ext cx="5483496" cy="516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9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1364A-4FB6-0C2F-8B37-ED771A1B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30967"/>
            <a:ext cx="3818044" cy="5399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56CDB-196B-68BA-5450-50920D3C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507" y="1030967"/>
            <a:ext cx="4276201" cy="544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50A45-93FB-238D-536E-C9E22B63E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084" y="1137578"/>
            <a:ext cx="2787698" cy="5292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5A7E6-E5F0-C6C4-33A4-0F8E5895B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689" y="640362"/>
            <a:ext cx="4055590" cy="4388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4EEB4-6297-2A7F-BE0F-0CC91D51F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551" y="3429000"/>
            <a:ext cx="2719097" cy="2951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27616-65C2-303B-4394-6A2C15470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860" y="1030967"/>
            <a:ext cx="5593490" cy="53474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7953B8-7AB9-64CE-6C7A-6CA7940AE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727" y="1051841"/>
            <a:ext cx="5483496" cy="51657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81672F-7B0A-5FCE-68DC-04977940EA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0800" y="1282799"/>
            <a:ext cx="3745823" cy="4843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7BCE8C-68FC-5EF3-B2DD-6A8BFB3AE6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5193" y="3016628"/>
            <a:ext cx="5676466" cy="232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0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D524D4-DCEB-B3B8-8976-B8FC2E2D5004}"/>
              </a:ext>
            </a:extLst>
          </p:cNvPr>
          <p:cNvSpPr txBox="1"/>
          <p:nvPr/>
        </p:nvSpPr>
        <p:spPr>
          <a:xfrm>
            <a:off x="600320" y="1662686"/>
            <a:ext cx="23091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Features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CB4848-58A4-6C26-65F1-D4B8E5DE5BBB}"/>
              </a:ext>
            </a:extLst>
          </p:cNvPr>
          <p:cNvSpPr txBox="1"/>
          <p:nvPr/>
        </p:nvSpPr>
        <p:spPr>
          <a:xfrm>
            <a:off x="2678504" y="2247461"/>
            <a:ext cx="82467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Export all Structures, Enumerators, tables, FB exposed on OPC-UA. </a:t>
            </a:r>
          </a:p>
          <a:p>
            <a:r>
              <a:rPr lang="en-US" dirty="0"/>
              <a:t>    	With name, type, default value and comment 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 a State machine File (</a:t>
            </a:r>
            <a:r>
              <a:rPr lang="en-US" dirty="0" err="1"/>
              <a:t>scxml</a:t>
            </a:r>
            <a:r>
              <a:rPr lang="en-US" dirty="0"/>
              <a:t>). </a:t>
            </a:r>
          </a:p>
          <a:p>
            <a:r>
              <a:rPr lang="en-US" dirty="0"/>
              <a:t>	All state machine function and enumerator can be exported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Template based (</a:t>
            </a:r>
            <a:r>
              <a:rPr lang="en-US" dirty="0" err="1"/>
              <a:t>scriban</a:t>
            </a:r>
            <a:r>
              <a:rPr lang="en-US" dirty="0"/>
              <a:t>) with a lot of functionalities. </a:t>
            </a:r>
          </a:p>
          <a:p>
            <a:r>
              <a:rPr lang="en-US" dirty="0"/>
              <a:t>                  Definition of functions, import, object creation.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Possibility to preserve a file for deletion :         	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	{{PRESERVE}}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my_file_of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_{{lower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DeviceName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}}.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py</a:t>
            </a:r>
            <a:r>
              <a:rPr lang="en-US" dirty="0"/>
              <a:t>  </a:t>
            </a:r>
          </a:p>
          <a:p>
            <a:r>
              <a:rPr lang="en-US" dirty="0"/>
              <a:t>       	Meaning you can generate device make business logic </a:t>
            </a:r>
            <a:r>
              <a:rPr lang="en-US" dirty="0" smtClean="0"/>
              <a:t>skeleton </a:t>
            </a:r>
            <a:r>
              <a:rPr lang="en-US" dirty="0"/>
              <a:t>and prevent business logic to be deleted in the next generation.</a:t>
            </a:r>
          </a:p>
        </p:txBody>
      </p:sp>
    </p:spTree>
    <p:extLst>
      <p:ext uri="{BB962C8B-B14F-4D97-AF65-F5344CB8AC3E}">
        <p14:creationId xmlns:p14="http://schemas.microsoft.com/office/powerpoint/2010/main" val="125421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Code </a:t>
            </a:r>
            <a:r>
              <a:rPr lang="fr-FR" dirty="0" err="1"/>
              <a:t>generation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EA97A-068C-2413-1A90-8E881F2D9AF9}"/>
              </a:ext>
            </a:extLst>
          </p:cNvPr>
          <p:cNvSpPr txBox="1"/>
          <p:nvPr/>
        </p:nvSpPr>
        <p:spPr>
          <a:xfrm>
            <a:off x="695324" y="925022"/>
            <a:ext cx="10043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tmc2fcs: Code Generation of Special devices (beta)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9E1A4D-144B-0B3A-0538-8FFF52437D47}"/>
              </a:ext>
            </a:extLst>
          </p:cNvPr>
          <p:cNvSpPr txBox="1"/>
          <p:nvPr/>
        </p:nvSpPr>
        <p:spPr>
          <a:xfrm>
            <a:off x="695324" y="1739117"/>
            <a:ext cx="3484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Status (still beta)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2E199C-613B-5E2E-B48B-06E30632DF92}"/>
              </a:ext>
            </a:extLst>
          </p:cNvPr>
          <p:cNvSpPr txBox="1"/>
          <p:nvPr/>
        </p:nvSpPr>
        <p:spPr>
          <a:xfrm>
            <a:off x="3224769" y="2554020"/>
            <a:ext cx="770052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Tmc2fcs Generator 95% done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C# </a:t>
            </a:r>
            <a:r>
              <a:rPr lang="en-US" dirty="0">
                <a:sym typeface="Wingdings" pitchFamily="2" charset="2"/>
              </a:rPr>
              <a:t>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Tmc2fcs Templates for (new) </a:t>
            </a:r>
            <a:r>
              <a:rPr lang="en-US" dirty="0" err="1"/>
              <a:t>Devsim</a:t>
            </a:r>
            <a:r>
              <a:rPr lang="en-US" dirty="0"/>
              <a:t> 90% done (used as Prototype)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Working 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Devmgr</a:t>
            </a:r>
            <a:r>
              <a:rPr lang="en-US" dirty="0"/>
              <a:t> C++ classes templates and python client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GUI (Draft of UI) templates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Config_ng</a:t>
            </a:r>
            <a:r>
              <a:rPr lang="en-US" dirty="0"/>
              <a:t> schema (draft) template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Test software template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RPM packaging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Complete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7916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Interface </a:t>
            </a:r>
            <a:r>
              <a:rPr lang="fr-FR" dirty="0" err="1" smtClean="0"/>
              <a:t>with</a:t>
            </a:r>
            <a:r>
              <a:rPr lang="fr-FR" dirty="0" smtClean="0"/>
              <a:t> ICE, CECS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44334" y="286348"/>
            <a:ext cx="4517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Propose to change </a:t>
            </a:r>
            <a:r>
              <a:rPr lang="en-GB" dirty="0"/>
              <a:t>the standard way of mapping signals to gain traceability.</a:t>
            </a: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132" y="1013413"/>
            <a:ext cx="2524477" cy="422969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418" y="1108623"/>
            <a:ext cx="1948559" cy="417548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752213" y="2576098"/>
            <a:ext cx="7457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ea typeface="Cascadia Code ExtraLight" panose="020B0609020000020004" pitchFamily="49" charset="0"/>
                <a:cs typeface="Cascadia Code ExtraLight" panose="020B0609020000020004" pitchFamily="49" charset="0"/>
              </a:rPr>
              <a:t>=&gt;</a:t>
            </a:r>
            <a:endParaRPr lang="fr-FR" sz="4400" dirty="0">
              <a:ea typeface="Cascadia Code ExtraLight" panose="020B0609020000020004" pitchFamily="49" charset="0"/>
              <a:cs typeface="Cascadia Code ExtraLight" panose="020B0609020000020004" pitchFamily="49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404144" y="5455589"/>
            <a:ext cx="351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ESO standard </a:t>
            </a:r>
            <a:r>
              <a:rPr lang="fr-FR" dirty="0" err="1" smtClean="0"/>
              <a:t>IODev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r>
              <a:rPr lang="fr-FR" dirty="0" smtClean="0"/>
              <a:t> interface. </a:t>
            </a:r>
            <a:r>
              <a:rPr lang="fr-FR" dirty="0" smtClean="0">
                <a:solidFill>
                  <a:srgbClr val="FF0000"/>
                </a:solidFill>
              </a:rPr>
              <a:t>Signal </a:t>
            </a:r>
            <a:r>
              <a:rPr lang="fr-FR" dirty="0" err="1" smtClean="0">
                <a:solidFill>
                  <a:srgbClr val="FF0000"/>
                </a:solidFill>
              </a:rPr>
              <a:t>names</a:t>
            </a:r>
            <a:r>
              <a:rPr lang="fr-FR" dirty="0" smtClean="0">
                <a:solidFill>
                  <a:srgbClr val="FF0000"/>
                </a:solidFill>
              </a:rPr>
              <a:t> are </a:t>
            </a:r>
            <a:r>
              <a:rPr lang="fr-FR" dirty="0" err="1" smtClean="0">
                <a:solidFill>
                  <a:srgbClr val="FF0000"/>
                </a:solidFill>
              </a:rPr>
              <a:t>generic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939550" y="5468803"/>
            <a:ext cx="308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HRM </a:t>
            </a:r>
            <a:r>
              <a:rPr lang="fr-FR" dirty="0" err="1" smtClean="0"/>
              <a:t>IODev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r>
              <a:rPr lang="fr-FR" dirty="0" smtClean="0"/>
              <a:t> interface. </a:t>
            </a:r>
            <a:r>
              <a:rPr lang="fr-FR" dirty="0" smtClean="0">
                <a:solidFill>
                  <a:srgbClr val="FF0000"/>
                </a:solidFill>
              </a:rPr>
              <a:t>Signal </a:t>
            </a:r>
            <a:r>
              <a:rPr lang="fr-FR" dirty="0" err="1" smtClean="0">
                <a:solidFill>
                  <a:srgbClr val="FF0000"/>
                </a:solidFill>
              </a:rPr>
              <a:t>names</a:t>
            </a:r>
            <a:r>
              <a:rPr lang="fr-FR" dirty="0" smtClean="0">
                <a:solidFill>
                  <a:srgbClr val="FF0000"/>
                </a:solidFill>
              </a:rPr>
              <a:t> are custom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837813" y="2026340"/>
            <a:ext cx="914400" cy="5657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9995879" y="1538096"/>
            <a:ext cx="1318165" cy="178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Zone de dessin 47"/>
          <p:cNvGrpSpPr/>
          <p:nvPr/>
        </p:nvGrpSpPr>
        <p:grpSpPr>
          <a:xfrm>
            <a:off x="128050" y="1333533"/>
            <a:ext cx="6127697" cy="4225909"/>
            <a:chOff x="0" y="0"/>
            <a:chExt cx="6127697" cy="4225909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6127115" cy="4225290"/>
            </a:xfrm>
            <a:prstGeom prst="rect">
              <a:avLst/>
            </a:prstGeom>
            <a:ln w="6350"/>
          </p:spPr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BE0AA0-0551-1D4F-A9C4-BFEB159B1134}"/>
                </a:ext>
              </a:extLst>
            </p:cNvPr>
            <p:cNvSpPr/>
            <p:nvPr/>
          </p:nvSpPr>
          <p:spPr>
            <a:xfrm rot="5400000">
              <a:off x="-222757" y="1248472"/>
              <a:ext cx="2216118" cy="1091766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Main Task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Circular Arrow 5">
              <a:extLst>
                <a:ext uri="{FF2B5EF4-FFF2-40B4-BE49-F238E27FC236}">
                  <a16:creationId xmlns:a16="http://schemas.microsoft.com/office/drawing/2014/main" id="{1C09D7C5-E1F6-CA40-B3FD-1DD494A02877}"/>
                </a:ext>
              </a:extLst>
            </p:cNvPr>
            <p:cNvSpPr/>
            <p:nvPr/>
          </p:nvSpPr>
          <p:spPr>
            <a:xfrm>
              <a:off x="459248" y="1195681"/>
              <a:ext cx="831579" cy="863211"/>
            </a:xfrm>
            <a:prstGeom prst="circular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Circular Arrow 6">
              <a:extLst>
                <a:ext uri="{FF2B5EF4-FFF2-40B4-BE49-F238E27FC236}">
                  <a16:creationId xmlns:a16="http://schemas.microsoft.com/office/drawing/2014/main" id="{4B0BEB48-A6B8-DA4A-AEBA-0CE4EBC23818}"/>
                </a:ext>
              </a:extLst>
            </p:cNvPr>
            <p:cNvSpPr/>
            <p:nvPr/>
          </p:nvSpPr>
          <p:spPr>
            <a:xfrm rot="10800000">
              <a:off x="521293" y="1854963"/>
              <a:ext cx="769544" cy="867270"/>
            </a:xfrm>
            <a:prstGeom prst="circular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BE0AA0-0551-1D4F-A9C4-BFEB159B1134}"/>
                </a:ext>
              </a:extLst>
            </p:cNvPr>
            <p:cNvSpPr/>
            <p:nvPr/>
          </p:nvSpPr>
          <p:spPr>
            <a:xfrm rot="5400000">
              <a:off x="1775701" y="961047"/>
              <a:ext cx="806804" cy="257103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NC Task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BC71A7-2EFF-2D47-A149-5C696822D639}"/>
                </a:ext>
              </a:extLst>
            </p:cNvPr>
            <p:cNvSpPr/>
            <p:nvPr/>
          </p:nvSpPr>
          <p:spPr>
            <a:xfrm rot="5400000">
              <a:off x="2011756" y="1654242"/>
              <a:ext cx="2193412" cy="257104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SW boxes scanned on the PLC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EB15A0-295E-A241-958E-A0A0235FF2B4}"/>
                </a:ext>
              </a:extLst>
            </p:cNvPr>
            <p:cNvSpPr/>
            <p:nvPr/>
          </p:nvSpPr>
          <p:spPr>
            <a:xfrm>
              <a:off x="4902803" y="1492999"/>
              <a:ext cx="942818" cy="465298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Sensors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84D83E-EAD9-9942-B171-904C7A682451}"/>
                </a:ext>
              </a:extLst>
            </p:cNvPr>
            <p:cNvSpPr/>
            <p:nvPr/>
          </p:nvSpPr>
          <p:spPr>
            <a:xfrm>
              <a:off x="4902420" y="1016175"/>
              <a:ext cx="943201" cy="325930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Mechanisms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2FBC1EB-E6DD-2F41-9DA9-31158FDE2650}"/>
                </a:ext>
              </a:extLst>
            </p:cNvPr>
            <p:cNvSpPr/>
            <p:nvPr/>
          </p:nvSpPr>
          <p:spPr>
            <a:xfrm>
              <a:off x="4903186" y="2102608"/>
              <a:ext cx="942435" cy="325929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Lamps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BC71A7-2EFF-2D47-A149-5C696822D639}"/>
                </a:ext>
              </a:extLst>
            </p:cNvPr>
            <p:cNvSpPr/>
            <p:nvPr/>
          </p:nvSpPr>
          <p:spPr>
            <a:xfrm rot="5400000">
              <a:off x="3039527" y="1654173"/>
              <a:ext cx="2193549" cy="257104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HW Beckhoff modules (ESXXX)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4264290" y="1033411"/>
              <a:ext cx="638558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4264290" y="1543207"/>
              <a:ext cx="637792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4264610" y="2110246"/>
              <a:ext cx="638237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Zone de texte 49"/>
            <p:cNvSpPr txBox="1"/>
            <p:nvPr/>
          </p:nvSpPr>
          <p:spPr>
            <a:xfrm>
              <a:off x="4203775" y="1156147"/>
              <a:ext cx="707366" cy="33689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Cabling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7" name="Rectangle à coins arrondis 26"/>
            <p:cNvSpPr/>
            <p:nvPr/>
          </p:nvSpPr>
          <p:spPr>
            <a:xfrm>
              <a:off x="93487" y="179430"/>
              <a:ext cx="3627010" cy="333842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Zone de texte 51"/>
            <p:cNvSpPr txBox="1"/>
            <p:nvPr/>
          </p:nvSpPr>
          <p:spPr>
            <a:xfrm>
              <a:off x="1449975" y="178811"/>
              <a:ext cx="974180" cy="4228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fr-FR" sz="22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PLC</a:t>
              </a:r>
              <a:endPara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3236852" y="1016175"/>
              <a:ext cx="770607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3237134" y="1517329"/>
              <a:ext cx="770607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orme libre 30"/>
            <p:cNvSpPr/>
            <p:nvPr/>
          </p:nvSpPr>
          <p:spPr>
            <a:xfrm>
              <a:off x="3237134" y="2096336"/>
              <a:ext cx="770607" cy="195306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Zone de texte 84"/>
            <p:cNvSpPr txBox="1"/>
            <p:nvPr/>
          </p:nvSpPr>
          <p:spPr>
            <a:xfrm>
              <a:off x="3180708" y="1175821"/>
              <a:ext cx="873068" cy="33689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Scanning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33" name="Zone de texte 85"/>
            <p:cNvSpPr txBox="1"/>
            <p:nvPr/>
          </p:nvSpPr>
          <p:spPr>
            <a:xfrm>
              <a:off x="2584384" y="2902411"/>
              <a:ext cx="1136318" cy="33689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Configuration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34" name="Zone de texte 86"/>
            <p:cNvSpPr txBox="1"/>
            <p:nvPr/>
          </p:nvSpPr>
          <p:spPr>
            <a:xfrm>
              <a:off x="1546962" y="2996790"/>
              <a:ext cx="1136318" cy="40447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Configuration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ctr">
                <a:lnSpc>
                  <a:spcPts val="12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Tuning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35" name="Forme libre 34"/>
            <p:cNvSpPr/>
            <p:nvPr/>
          </p:nvSpPr>
          <p:spPr>
            <a:xfrm>
              <a:off x="2304487" y="1033411"/>
              <a:ext cx="675197" cy="195305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Zone de texte 89"/>
            <p:cNvSpPr txBox="1"/>
            <p:nvPr/>
          </p:nvSpPr>
          <p:spPr>
            <a:xfrm>
              <a:off x="2307640" y="1197910"/>
              <a:ext cx="873068" cy="116362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Linking 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37" name="Zone de texte 90"/>
            <p:cNvSpPr txBox="1"/>
            <p:nvPr/>
          </p:nvSpPr>
          <p:spPr>
            <a:xfrm>
              <a:off x="313537" y="2991892"/>
              <a:ext cx="1136318" cy="40447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Development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ctr">
                <a:lnSpc>
                  <a:spcPts val="12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Integration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38" name="Forme libre 37"/>
            <p:cNvSpPr/>
            <p:nvPr/>
          </p:nvSpPr>
          <p:spPr>
            <a:xfrm>
              <a:off x="1431101" y="2182567"/>
              <a:ext cx="1548151" cy="122985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orme libre 38"/>
            <p:cNvSpPr/>
            <p:nvPr/>
          </p:nvSpPr>
          <p:spPr>
            <a:xfrm>
              <a:off x="1449855" y="1615528"/>
              <a:ext cx="1532842" cy="122985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Forme libre 39"/>
            <p:cNvSpPr/>
            <p:nvPr/>
          </p:nvSpPr>
          <p:spPr>
            <a:xfrm>
              <a:off x="1431354" y="1033411"/>
              <a:ext cx="618715" cy="162270"/>
            </a:xfrm>
            <a:custGeom>
              <a:avLst/>
              <a:gdLst>
                <a:gd name="connsiteX0" fmla="*/ 0 w 656616"/>
                <a:gd name="connsiteY0" fmla="*/ 130129 h 195306"/>
                <a:gd name="connsiteX1" fmla="*/ 215661 w 656616"/>
                <a:gd name="connsiteY1" fmla="*/ 732 h 195306"/>
                <a:gd name="connsiteX2" fmla="*/ 448574 w 656616"/>
                <a:gd name="connsiteY2" fmla="*/ 181887 h 195306"/>
                <a:gd name="connsiteX3" fmla="*/ 638355 w 656616"/>
                <a:gd name="connsiteY3" fmla="*/ 181887 h 195306"/>
                <a:gd name="connsiteX4" fmla="*/ 638355 w 656616"/>
                <a:gd name="connsiteY4" fmla="*/ 173261 h 19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616" h="195306">
                  <a:moveTo>
                    <a:pt x="0" y="130129"/>
                  </a:moveTo>
                  <a:cubicBezTo>
                    <a:pt x="70449" y="61117"/>
                    <a:pt x="140899" y="-7894"/>
                    <a:pt x="215661" y="732"/>
                  </a:cubicBezTo>
                  <a:cubicBezTo>
                    <a:pt x="290423" y="9358"/>
                    <a:pt x="378125" y="151695"/>
                    <a:pt x="448574" y="181887"/>
                  </a:cubicBezTo>
                  <a:cubicBezTo>
                    <a:pt x="519023" y="212080"/>
                    <a:pt x="638355" y="181887"/>
                    <a:pt x="638355" y="181887"/>
                  </a:cubicBezTo>
                  <a:cubicBezTo>
                    <a:pt x="669985" y="180449"/>
                    <a:pt x="654170" y="176855"/>
                    <a:pt x="638355" y="173261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Zone de texte 94"/>
            <p:cNvSpPr txBox="1"/>
            <p:nvPr/>
          </p:nvSpPr>
          <p:spPr>
            <a:xfrm>
              <a:off x="1431101" y="1206316"/>
              <a:ext cx="873068" cy="33689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Linking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3720276" y="179430"/>
              <a:ext cx="2407421" cy="333842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Zone de texte 97"/>
            <p:cNvSpPr txBox="1"/>
            <p:nvPr/>
          </p:nvSpPr>
          <p:spPr>
            <a:xfrm>
              <a:off x="4503275" y="204563"/>
              <a:ext cx="974180" cy="39709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fr-FR" sz="22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HW</a:t>
              </a:r>
              <a:endPara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44" name="Connecteur droit 43"/>
            <p:cNvCxnSpPr/>
            <p:nvPr/>
          </p:nvCxnSpPr>
          <p:spPr>
            <a:xfrm flipH="1">
              <a:off x="1431474" y="36006"/>
              <a:ext cx="18501" cy="4189903"/>
            </a:xfrm>
            <a:prstGeom prst="line">
              <a:avLst/>
            </a:prstGeom>
            <a:ln w="38100">
              <a:prstDash val="lg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6" name="Zone de texte 98"/>
            <p:cNvSpPr txBox="1"/>
            <p:nvPr/>
          </p:nvSpPr>
          <p:spPr>
            <a:xfrm>
              <a:off x="1449975" y="3581045"/>
              <a:ext cx="709231" cy="40220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240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ICE</a:t>
              </a:r>
              <a:endPara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47" name="Connecteur droit avec flèche 46"/>
            <p:cNvCxnSpPr/>
            <p:nvPr/>
          </p:nvCxnSpPr>
          <p:spPr>
            <a:xfrm>
              <a:off x="1431474" y="4122998"/>
              <a:ext cx="11030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/>
            <p:nvPr/>
          </p:nvCxnSpPr>
          <p:spPr>
            <a:xfrm flipH="1">
              <a:off x="313537" y="4113134"/>
              <a:ext cx="1117564" cy="93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Zone de texte 98"/>
            <p:cNvSpPr txBox="1"/>
            <p:nvPr/>
          </p:nvSpPr>
          <p:spPr>
            <a:xfrm>
              <a:off x="625256" y="3572653"/>
              <a:ext cx="709231" cy="41899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2400" dirty="0" smtClean="0">
                  <a:solidFill>
                    <a:srgbClr val="C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ICS</a:t>
              </a:r>
              <a:endPara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533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09071" y="2656703"/>
            <a:ext cx="2039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/>
              <a:t>3. OCS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355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</a:t>
            </a:r>
            <a:r>
              <a:rPr lang="fr-FR" dirty="0" smtClean="0"/>
              <a:t>. Interface </a:t>
            </a:r>
            <a:r>
              <a:rPr lang="fr-FR" dirty="0" err="1" smtClean="0"/>
              <a:t>with</a:t>
            </a:r>
            <a:r>
              <a:rPr lang="fr-FR" dirty="0" smtClean="0"/>
              <a:t> AOCS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54" y="1547634"/>
            <a:ext cx="6705040" cy="45584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458" y="0"/>
            <a:ext cx="2235342" cy="6090794"/>
          </a:xfrm>
          <a:prstGeom prst="rect">
            <a:avLst/>
          </a:prstGeom>
        </p:spPr>
      </p:pic>
      <p:cxnSp>
        <p:nvCxnSpPr>
          <p:cNvPr id="6" name="Connecteur droit avec flèche 5"/>
          <p:cNvCxnSpPr>
            <a:endCxn id="4" idx="3"/>
          </p:cNvCxnSpPr>
          <p:nvPr/>
        </p:nvCxnSpPr>
        <p:spPr>
          <a:xfrm flipH="1">
            <a:off x="7295294" y="775252"/>
            <a:ext cx="1823166" cy="30515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65971" y="1178302"/>
            <a:ext cx="6163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smtClean="0"/>
              <a:t>Collaborative </a:t>
            </a:r>
            <a:r>
              <a:rPr lang="fr-FR" b="1" dirty="0" err="1" smtClean="0"/>
              <a:t>work</a:t>
            </a:r>
            <a:r>
              <a:rPr lang="fr-FR" b="1" dirty="0" smtClean="0"/>
              <a:t> to </a:t>
            </a:r>
            <a:r>
              <a:rPr lang="fr-FR" b="1" dirty="0" err="1" smtClean="0"/>
              <a:t>draw</a:t>
            </a:r>
            <a:r>
              <a:rPr lang="fr-FR" b="1" dirty="0" smtClean="0"/>
              <a:t> </a:t>
            </a:r>
            <a:r>
              <a:rPr lang="fr-FR" b="1" dirty="0" err="1" smtClean="0"/>
              <a:t>detailed</a:t>
            </a:r>
            <a:r>
              <a:rPr lang="fr-FR" b="1" dirty="0" smtClean="0"/>
              <a:t> Visio </a:t>
            </a:r>
            <a:r>
              <a:rPr lang="fr-FR" b="1" dirty="0" err="1" smtClean="0"/>
              <a:t>observing</a:t>
            </a:r>
            <a:r>
              <a:rPr lang="fr-FR" b="1" dirty="0" smtClean="0"/>
              <a:t> </a:t>
            </a:r>
            <a:r>
              <a:rPr lang="fr-FR" b="1" dirty="0" err="1" smtClean="0"/>
              <a:t>sequences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986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Data Product Management</a:t>
            </a:r>
            <a:endParaRPr lang="en-US" dirty="0"/>
          </a:p>
        </p:txBody>
      </p:sp>
      <p:grpSp>
        <p:nvGrpSpPr>
          <p:cNvPr id="4" name="Zone de dessin 61"/>
          <p:cNvGrpSpPr>
            <a:grpSpLocks noChangeAspect="1"/>
          </p:cNvGrpSpPr>
          <p:nvPr/>
        </p:nvGrpSpPr>
        <p:grpSpPr bwMode="auto">
          <a:xfrm>
            <a:off x="6787435" y="1758357"/>
            <a:ext cx="2452256" cy="2463879"/>
            <a:chOff x="178129" y="71251"/>
            <a:chExt cx="2452256" cy="2464131"/>
          </a:xfrm>
        </p:grpSpPr>
        <p:sp>
          <p:nvSpPr>
            <p:cNvPr id="5" name="Zone de texte 16"/>
            <p:cNvSpPr txBox="1"/>
            <p:nvPr/>
          </p:nvSpPr>
          <p:spPr bwMode="auto">
            <a:xfrm>
              <a:off x="1953491" y="71251"/>
              <a:ext cx="676894" cy="6412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fr-FR" sz="8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Additional extensions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" name="Zone de texte 17"/>
            <p:cNvSpPr txBox="1"/>
            <p:nvPr/>
          </p:nvSpPr>
          <p:spPr bwMode="auto">
            <a:xfrm>
              <a:off x="1715985" y="362189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8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" name="Zone de texte 18"/>
            <p:cNvSpPr txBox="1"/>
            <p:nvPr/>
          </p:nvSpPr>
          <p:spPr bwMode="auto">
            <a:xfrm>
              <a:off x="1543792" y="546257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7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8" name="Zone de texte 19"/>
            <p:cNvSpPr txBox="1"/>
            <p:nvPr/>
          </p:nvSpPr>
          <p:spPr bwMode="auto">
            <a:xfrm>
              <a:off x="1324099" y="712516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6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Zone de texte 20"/>
            <p:cNvSpPr txBox="1"/>
            <p:nvPr/>
          </p:nvSpPr>
          <p:spPr bwMode="auto">
            <a:xfrm>
              <a:off x="1151906" y="896584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5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" name="Zone de texte 21"/>
            <p:cNvSpPr txBox="1"/>
            <p:nvPr/>
          </p:nvSpPr>
          <p:spPr bwMode="auto">
            <a:xfrm>
              <a:off x="944088" y="1092527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4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1" name="Zone de texte 22"/>
            <p:cNvSpPr txBox="1"/>
            <p:nvPr/>
          </p:nvSpPr>
          <p:spPr bwMode="auto">
            <a:xfrm>
              <a:off x="771895" y="1276595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3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2" name="Zone de texte 23"/>
            <p:cNvSpPr txBox="1"/>
            <p:nvPr/>
          </p:nvSpPr>
          <p:spPr bwMode="auto">
            <a:xfrm>
              <a:off x="534389" y="1454727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2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3" name="Zone de texte 24"/>
            <p:cNvSpPr txBox="1"/>
            <p:nvPr/>
          </p:nvSpPr>
          <p:spPr bwMode="auto">
            <a:xfrm>
              <a:off x="362196" y="1638795"/>
              <a:ext cx="676895" cy="5937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600"/>
                </a:spcBef>
                <a:spcAft>
                  <a:spcPts val="0"/>
                </a:spcAft>
              </a:pPr>
              <a:r>
                <a:rPr lang="fr-FR" sz="900" i="1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CHIP 1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4" name="Zone de texte 25"/>
            <p:cNvSpPr txBox="1"/>
            <p:nvPr/>
          </p:nvSpPr>
          <p:spPr bwMode="auto">
            <a:xfrm>
              <a:off x="178129" y="1941615"/>
              <a:ext cx="676895" cy="5937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Bef>
                  <a:spcPts val="600"/>
                </a:spcBef>
                <a:spcAft>
                  <a:spcPts val="0"/>
                </a:spcAft>
              </a:pPr>
              <a:r>
                <a:rPr lang="fr-FR" sz="1100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Primary header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814099" y="2141795"/>
            <a:ext cx="540132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" panose="020B0604020202020204" pitchFamily="34" charset="0"/>
              </a:rPr>
              <a:t>On HARMONI, in case of a NIR observation, we need to group the 8 individual raw data (FITS cubes) spawn by each individual NGCII into a single observation cube. There will be one extension per detector. This is valid both for NIR calibration and observation data.</a:t>
            </a: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60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Quick Look </a:t>
            </a:r>
            <a:r>
              <a:rPr lang="fr-FR" dirty="0" err="1" smtClean="0"/>
              <a:t>tools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635463"/>
            <a:ext cx="10877550" cy="4348484"/>
          </a:xfrm>
        </p:spPr>
      </p:pic>
      <p:sp>
        <p:nvSpPr>
          <p:cNvPr id="5" name="Rectangle 4"/>
          <p:cNvSpPr/>
          <p:nvPr/>
        </p:nvSpPr>
        <p:spPr>
          <a:xfrm>
            <a:off x="4113570" y="5983947"/>
            <a:ext cx="3602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fr-FR" b="1" dirty="0" err="1" smtClean="0"/>
              <a:t>Fast</a:t>
            </a:r>
            <a:r>
              <a:rPr lang="fr-FR" b="1" dirty="0" smtClean="0"/>
              <a:t> reconstruction panel prototype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6149837" y="309900"/>
            <a:ext cx="5203963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Goals</a:t>
            </a: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Getting familiar with DDT + image threads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 smtClean="0"/>
              <a:t>Integrating</a:t>
            </a:r>
            <a:r>
              <a:rPr lang="fr-FR" dirty="0" smtClean="0"/>
              <a:t> the </a:t>
            </a:r>
            <a:r>
              <a:rPr lang="fr-FR" dirty="0" err="1" smtClean="0"/>
              <a:t>quickFoV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r>
              <a:rPr lang="fr-FR" dirty="0" smtClean="0"/>
              <a:t> (HSS team)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 smtClean="0"/>
              <a:t>Refining</a:t>
            </a:r>
            <a:r>
              <a:rPr lang="fr-FR" dirty="0" smtClean="0"/>
              <a:t> and </a:t>
            </a:r>
            <a:r>
              <a:rPr lang="fr-FR" dirty="0" err="1" smtClean="0"/>
              <a:t>discussing</a:t>
            </a:r>
            <a:r>
              <a:rPr lang="fr-FR" dirty="0" smtClean="0"/>
              <a:t> </a:t>
            </a:r>
            <a:r>
              <a:rPr lang="fr-FR" dirty="0" err="1" smtClean="0"/>
              <a:t>specifications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987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1215118"/>
            <a:ext cx="10877550" cy="6018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Problems:  Tracking device &amp; Interface  and distribution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0AFEBD-380F-17EA-A18C-93F1A460F633}"/>
              </a:ext>
            </a:extLst>
          </p:cNvPr>
          <p:cNvSpPr txBox="1">
            <a:spLocks/>
          </p:cNvSpPr>
          <p:nvPr/>
        </p:nvSpPr>
        <p:spPr>
          <a:xfrm>
            <a:off x="476250" y="1640651"/>
            <a:ext cx="10877550" cy="60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Example: LOWF ADC  (ADC for AO Probes)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BF4D8F-94C0-8F5E-433C-75307AFCE0E0}"/>
              </a:ext>
            </a:extLst>
          </p:cNvPr>
          <p:cNvSpPr/>
          <p:nvPr/>
        </p:nvSpPr>
        <p:spPr>
          <a:xfrm>
            <a:off x="9703131" y="3429000"/>
            <a:ext cx="1769423" cy="16861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LOWS ADC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Zenithal Angle</a:t>
            </a:r>
          </a:p>
          <a:p>
            <a:pPr algn="ctr"/>
            <a:r>
              <a:rPr lang="en-US" dirty="0" err="1"/>
              <a:t>Disp</a:t>
            </a:r>
            <a:r>
              <a:rPr lang="en-US" dirty="0"/>
              <a:t> Amplitude</a:t>
            </a:r>
          </a:p>
        </p:txBody>
      </p:sp>
    </p:spTree>
    <p:extLst>
      <p:ext uri="{BB962C8B-B14F-4D97-AF65-F5344CB8AC3E}">
        <p14:creationId xmlns:p14="http://schemas.microsoft.com/office/powerpoint/2010/main" val="11114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8992448-DD39-B3A9-43AD-911774CF1543}"/>
              </a:ext>
            </a:extLst>
          </p:cNvPr>
          <p:cNvSpPr/>
          <p:nvPr/>
        </p:nvSpPr>
        <p:spPr>
          <a:xfrm>
            <a:off x="5142017" y="4583874"/>
            <a:ext cx="3538846" cy="1531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CCS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1215118"/>
            <a:ext cx="10877550" cy="6018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Problems:  Tracking device &amp; Interface  and distribution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0AFEBD-380F-17EA-A18C-93F1A460F633}"/>
              </a:ext>
            </a:extLst>
          </p:cNvPr>
          <p:cNvSpPr txBox="1">
            <a:spLocks/>
          </p:cNvSpPr>
          <p:nvPr/>
        </p:nvSpPr>
        <p:spPr>
          <a:xfrm>
            <a:off x="476250" y="1640651"/>
            <a:ext cx="10877550" cy="60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Example: LOWF ADC  (ADC for AO Probes)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BF4D8F-94C0-8F5E-433C-75307AFCE0E0}"/>
              </a:ext>
            </a:extLst>
          </p:cNvPr>
          <p:cNvSpPr/>
          <p:nvPr/>
        </p:nvSpPr>
        <p:spPr>
          <a:xfrm>
            <a:off x="9703131" y="3429000"/>
            <a:ext cx="1769423" cy="16861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LOWS ADC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Zenithal Angle</a:t>
            </a:r>
          </a:p>
          <a:p>
            <a:pPr algn="ctr"/>
            <a:r>
              <a:rPr lang="en-US" dirty="0" err="1"/>
              <a:t>Disp</a:t>
            </a:r>
            <a:r>
              <a:rPr lang="en-US" dirty="0"/>
              <a:t> Amplitude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89539-DC3D-43FB-F432-BCCF2E88C123}"/>
              </a:ext>
            </a:extLst>
          </p:cNvPr>
          <p:cNvSpPr/>
          <p:nvPr/>
        </p:nvSpPr>
        <p:spPr>
          <a:xfrm>
            <a:off x="7006440" y="4994686"/>
            <a:ext cx="1567543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Elevation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6F3135-5A23-61B2-CB13-6C03D69D4BE1}"/>
              </a:ext>
            </a:extLst>
          </p:cNvPr>
          <p:cNvCxnSpPr>
            <a:stCxn id="8" idx="3"/>
          </p:cNvCxnSpPr>
          <p:nvPr/>
        </p:nvCxnSpPr>
        <p:spPr>
          <a:xfrm flipV="1">
            <a:off x="8573983" y="4488873"/>
            <a:ext cx="1258786" cy="728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5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8992448-DD39-B3A9-43AD-911774CF1543}"/>
              </a:ext>
            </a:extLst>
          </p:cNvPr>
          <p:cNvSpPr/>
          <p:nvPr/>
        </p:nvSpPr>
        <p:spPr>
          <a:xfrm>
            <a:off x="5142017" y="4583874"/>
            <a:ext cx="3538846" cy="1531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CCS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1215118"/>
            <a:ext cx="10877550" cy="6018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Problems:  Tracking device &amp; Interface  and distribution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0AFEBD-380F-17EA-A18C-93F1A460F633}"/>
              </a:ext>
            </a:extLst>
          </p:cNvPr>
          <p:cNvSpPr txBox="1">
            <a:spLocks/>
          </p:cNvSpPr>
          <p:nvPr/>
        </p:nvSpPr>
        <p:spPr>
          <a:xfrm>
            <a:off x="476250" y="1640651"/>
            <a:ext cx="10877550" cy="60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Example: LOWF ADC  (ADC for AO Probes)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BF4D8F-94C0-8F5E-433C-75307AFCE0E0}"/>
              </a:ext>
            </a:extLst>
          </p:cNvPr>
          <p:cNvSpPr/>
          <p:nvPr/>
        </p:nvSpPr>
        <p:spPr>
          <a:xfrm>
            <a:off x="9703131" y="3429000"/>
            <a:ext cx="1769423" cy="16861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LOWS ADC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Zenithal Angle</a:t>
            </a:r>
          </a:p>
          <a:p>
            <a:pPr algn="ctr"/>
            <a:r>
              <a:rPr lang="en-US" dirty="0" err="1"/>
              <a:t>Disp</a:t>
            </a:r>
            <a:r>
              <a:rPr lang="en-US" dirty="0"/>
              <a:t> Amplitude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89539-DC3D-43FB-F432-BCCF2E88C123}"/>
              </a:ext>
            </a:extLst>
          </p:cNvPr>
          <p:cNvSpPr/>
          <p:nvPr/>
        </p:nvSpPr>
        <p:spPr>
          <a:xfrm>
            <a:off x="7006440" y="4994686"/>
            <a:ext cx="1567543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Elevation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6F3135-5A23-61B2-CB13-6C03D69D4BE1}"/>
              </a:ext>
            </a:extLst>
          </p:cNvPr>
          <p:cNvCxnSpPr>
            <a:stCxn id="8" idx="3"/>
          </p:cNvCxnSpPr>
          <p:nvPr/>
        </p:nvCxnSpPr>
        <p:spPr>
          <a:xfrm flipV="1">
            <a:off x="8573983" y="4488873"/>
            <a:ext cx="1258786" cy="728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9B9B2-ACF0-710C-B2FC-76D25A5252C7}"/>
              </a:ext>
            </a:extLst>
          </p:cNvPr>
          <p:cNvSpPr/>
          <p:nvPr/>
        </p:nvSpPr>
        <p:spPr>
          <a:xfrm>
            <a:off x="7006439" y="3032043"/>
            <a:ext cx="1890818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North </a:t>
            </a:r>
          </a:p>
          <a:p>
            <a:pPr algn="ctr"/>
            <a:r>
              <a:rPr lang="en-US" dirty="0" smtClean="0"/>
              <a:t>Parallactic </a:t>
            </a:r>
            <a:r>
              <a:rPr lang="en-US" dirty="0"/>
              <a:t>Angle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2787EA-F3E8-690E-A7C7-3C388883167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897257" y="3311237"/>
            <a:ext cx="935512" cy="8560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710A85B-5561-8CF4-139F-1105EFF75E22}"/>
              </a:ext>
            </a:extLst>
          </p:cNvPr>
          <p:cNvSpPr/>
          <p:nvPr/>
        </p:nvSpPr>
        <p:spPr>
          <a:xfrm>
            <a:off x="7006439" y="5512373"/>
            <a:ext cx="1567543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Azimuth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3672B1-740A-D6CD-31CB-76D8CC882478}"/>
              </a:ext>
            </a:extLst>
          </p:cNvPr>
          <p:cNvCxnSpPr>
            <a:cxnSpLocks/>
          </p:cNvCxnSpPr>
          <p:nvPr/>
        </p:nvCxnSpPr>
        <p:spPr>
          <a:xfrm>
            <a:off x="7089569" y="3482912"/>
            <a:ext cx="510639" cy="11736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4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8992448-DD39-B3A9-43AD-911774CF1543}"/>
              </a:ext>
            </a:extLst>
          </p:cNvPr>
          <p:cNvSpPr/>
          <p:nvPr/>
        </p:nvSpPr>
        <p:spPr>
          <a:xfrm>
            <a:off x="5142017" y="4583874"/>
            <a:ext cx="3538846" cy="1531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CCS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250" y="1215118"/>
            <a:ext cx="10877550" cy="6018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Problems:  Tracking device &amp; Interface  and distribution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BF4D8F-94C0-8F5E-433C-75307AFCE0E0}"/>
              </a:ext>
            </a:extLst>
          </p:cNvPr>
          <p:cNvSpPr/>
          <p:nvPr/>
        </p:nvSpPr>
        <p:spPr>
          <a:xfrm>
            <a:off x="9703131" y="3429000"/>
            <a:ext cx="1769423" cy="16861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LOWS ADC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Zenithal Angle</a:t>
            </a:r>
          </a:p>
          <a:p>
            <a:pPr algn="ctr"/>
            <a:r>
              <a:rPr lang="en-US" dirty="0" err="1"/>
              <a:t>Disp</a:t>
            </a:r>
            <a:r>
              <a:rPr lang="en-US" dirty="0"/>
              <a:t> Amplitude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89539-DC3D-43FB-F432-BCCF2E88C123}"/>
              </a:ext>
            </a:extLst>
          </p:cNvPr>
          <p:cNvSpPr/>
          <p:nvPr/>
        </p:nvSpPr>
        <p:spPr>
          <a:xfrm>
            <a:off x="7006440" y="4994686"/>
            <a:ext cx="1567543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Elevation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6F3135-5A23-61B2-CB13-6C03D69D4BE1}"/>
              </a:ext>
            </a:extLst>
          </p:cNvPr>
          <p:cNvCxnSpPr>
            <a:stCxn id="8" idx="3"/>
          </p:cNvCxnSpPr>
          <p:nvPr/>
        </p:nvCxnSpPr>
        <p:spPr>
          <a:xfrm flipV="1">
            <a:off x="8573983" y="4488873"/>
            <a:ext cx="1258786" cy="728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9B9B2-ACF0-710C-B2FC-76D25A5252C7}"/>
              </a:ext>
            </a:extLst>
          </p:cNvPr>
          <p:cNvSpPr/>
          <p:nvPr/>
        </p:nvSpPr>
        <p:spPr>
          <a:xfrm>
            <a:off x="6720417" y="3032043"/>
            <a:ext cx="1853566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North </a:t>
            </a:r>
          </a:p>
          <a:p>
            <a:pPr algn="ctr"/>
            <a:r>
              <a:rPr lang="en-US" dirty="0" smtClean="0"/>
              <a:t>Parallactic </a:t>
            </a:r>
            <a:r>
              <a:rPr lang="en-US" dirty="0"/>
              <a:t>Angle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2787EA-F3E8-690E-A7C7-3C388883167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573983" y="3311237"/>
            <a:ext cx="1258786" cy="8560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710A85B-5561-8CF4-139F-1105EFF75E22}"/>
              </a:ext>
            </a:extLst>
          </p:cNvPr>
          <p:cNvSpPr/>
          <p:nvPr/>
        </p:nvSpPr>
        <p:spPr>
          <a:xfrm>
            <a:off x="7006439" y="5512373"/>
            <a:ext cx="1567543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Azimuth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3672B1-740A-D6CD-31CB-76D8CC882478}"/>
              </a:ext>
            </a:extLst>
          </p:cNvPr>
          <p:cNvCxnSpPr>
            <a:cxnSpLocks/>
          </p:cNvCxnSpPr>
          <p:nvPr/>
        </p:nvCxnSpPr>
        <p:spPr>
          <a:xfrm>
            <a:off x="7089569" y="3482912"/>
            <a:ext cx="445322" cy="13701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DD07C3A-30FA-DB80-61FE-8D77B38D942D}"/>
              </a:ext>
            </a:extLst>
          </p:cNvPr>
          <p:cNvSpPr/>
          <p:nvPr/>
        </p:nvSpPr>
        <p:spPr>
          <a:xfrm>
            <a:off x="2208806" y="2557546"/>
            <a:ext cx="3538846" cy="472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HRM DROT POS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16504-221A-D5ED-0452-6290137E632E}"/>
              </a:ext>
            </a:extLst>
          </p:cNvPr>
          <p:cNvSpPr/>
          <p:nvPr/>
        </p:nvSpPr>
        <p:spPr>
          <a:xfrm>
            <a:off x="2208806" y="3194070"/>
            <a:ext cx="3538846" cy="472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POA (Probe) POS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E67822-ED01-4DAB-EB17-4BBF4080939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5729347" y="2758724"/>
            <a:ext cx="991070" cy="5525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D1080A-6809-2426-7A37-786F7077E988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5747652" y="3311237"/>
            <a:ext cx="972765" cy="119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F95C298-5BE4-F87E-E5CF-5653CEAF9DAB}"/>
              </a:ext>
            </a:extLst>
          </p:cNvPr>
          <p:cNvSpPr/>
          <p:nvPr/>
        </p:nvSpPr>
        <p:spPr>
          <a:xfrm>
            <a:off x="9658381" y="1299183"/>
            <a:ext cx="1769423" cy="4227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DROT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E9A2E0-FC36-8AC4-93DF-A0864DC5915B}"/>
              </a:ext>
            </a:extLst>
          </p:cNvPr>
          <p:cNvSpPr/>
          <p:nvPr/>
        </p:nvSpPr>
        <p:spPr>
          <a:xfrm>
            <a:off x="9946327" y="1817606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ADC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F50EE6-B685-CCC9-4EAA-EFF2F8E97068}"/>
              </a:ext>
            </a:extLst>
          </p:cNvPr>
          <p:cNvSpPr/>
          <p:nvPr/>
        </p:nvSpPr>
        <p:spPr>
          <a:xfrm>
            <a:off x="10121305" y="2238093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OSM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A03A338-71BB-DDD5-A83C-664FBDB28785}"/>
              </a:ext>
            </a:extLst>
          </p:cNvPr>
          <p:cNvCxnSpPr>
            <a:cxnSpLocks/>
            <a:stCxn id="4" idx="3"/>
            <a:endCxn id="21" idx="1"/>
          </p:cNvCxnSpPr>
          <p:nvPr/>
        </p:nvCxnSpPr>
        <p:spPr>
          <a:xfrm flipV="1">
            <a:off x="5747652" y="1510581"/>
            <a:ext cx="3910729" cy="12834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7148008-9C7B-1935-AF70-0DC0FE6FAC46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5747652" y="2410196"/>
            <a:ext cx="4373653" cy="5025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74AF2E5-7B8B-B113-2A3E-D60A9FD491E0}"/>
              </a:ext>
            </a:extLst>
          </p:cNvPr>
          <p:cNvCxnSpPr>
            <a:cxnSpLocks/>
          </p:cNvCxnSpPr>
          <p:nvPr/>
        </p:nvCxnSpPr>
        <p:spPr>
          <a:xfrm flipV="1">
            <a:off x="5729347" y="1999010"/>
            <a:ext cx="4243019" cy="9137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8FC2EA8-5227-5EB2-3C99-8481CF5A7983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911440" y="2132013"/>
            <a:ext cx="3034887" cy="24518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919DF51-8ED8-1701-1966-0F7B4794974F}"/>
              </a:ext>
            </a:extLst>
          </p:cNvPr>
          <p:cNvCxnSpPr>
            <a:cxnSpLocks/>
          </p:cNvCxnSpPr>
          <p:nvPr/>
        </p:nvCxnSpPr>
        <p:spPr>
          <a:xfrm flipV="1">
            <a:off x="7089569" y="2530558"/>
            <a:ext cx="3031736" cy="20676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C9E3C8-F177-1117-E97D-136E2C598175}"/>
              </a:ext>
            </a:extLst>
          </p:cNvPr>
          <p:cNvCxnSpPr>
            <a:cxnSpLocks/>
          </p:cNvCxnSpPr>
          <p:nvPr/>
        </p:nvCxnSpPr>
        <p:spPr>
          <a:xfrm flipV="1">
            <a:off x="6727619" y="1654202"/>
            <a:ext cx="2930762" cy="29613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3B264FF-C5ED-8343-E5B6-75ADEE36AFA9}"/>
              </a:ext>
            </a:extLst>
          </p:cNvPr>
          <p:cNvCxnSpPr>
            <a:cxnSpLocks/>
          </p:cNvCxnSpPr>
          <p:nvPr/>
        </p:nvCxnSpPr>
        <p:spPr>
          <a:xfrm flipV="1">
            <a:off x="6581422" y="2969414"/>
            <a:ext cx="3008151" cy="16038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B84E3DD5-44C4-1076-87D6-2578630F020E}"/>
              </a:ext>
            </a:extLst>
          </p:cNvPr>
          <p:cNvSpPr/>
          <p:nvPr/>
        </p:nvSpPr>
        <p:spPr>
          <a:xfrm>
            <a:off x="9856149" y="3067496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Zelda HC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AAB6F0F-6FCB-7E05-C031-348CB38676A1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7132719" y="3239599"/>
            <a:ext cx="2723430" cy="13586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0396048-3D7F-A3D7-34AD-D951B69F4D07}"/>
              </a:ext>
            </a:extLst>
          </p:cNvPr>
          <p:cNvSpPr/>
          <p:nvPr/>
        </p:nvSpPr>
        <p:spPr>
          <a:xfrm>
            <a:off x="2216009" y="3878587"/>
            <a:ext cx="3538846" cy="6102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Model(s) 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3A59EB4-3E27-9BEC-29B7-76BADF09EB12}"/>
              </a:ext>
            </a:extLst>
          </p:cNvPr>
          <p:cNvCxnSpPr>
            <a:cxnSpLocks/>
            <a:stCxn id="53" idx="3"/>
          </p:cNvCxnSpPr>
          <p:nvPr/>
        </p:nvCxnSpPr>
        <p:spPr>
          <a:xfrm flipV="1">
            <a:off x="5754855" y="2836411"/>
            <a:ext cx="3836137" cy="13473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7D74E94-F469-3EA5-BE48-7C1D96015E3B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5766144" y="3239599"/>
            <a:ext cx="4090005" cy="10689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BF45DD9-5810-C6E0-21A2-FD2640C088C6}"/>
              </a:ext>
            </a:extLst>
          </p:cNvPr>
          <p:cNvCxnSpPr>
            <a:cxnSpLocks/>
            <a:stCxn id="53" idx="3"/>
            <a:endCxn id="23" idx="1"/>
          </p:cNvCxnSpPr>
          <p:nvPr/>
        </p:nvCxnSpPr>
        <p:spPr>
          <a:xfrm flipV="1">
            <a:off x="5754855" y="2410196"/>
            <a:ext cx="4366450" cy="17735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727E963-D485-7C07-A22D-120FF8224728}"/>
              </a:ext>
            </a:extLst>
          </p:cNvPr>
          <p:cNvSpPr/>
          <p:nvPr/>
        </p:nvSpPr>
        <p:spPr>
          <a:xfrm>
            <a:off x="329061" y="4946695"/>
            <a:ext cx="2154495" cy="4453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Environmental Data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F64E726-16BB-7C84-A913-8726204D538B}"/>
              </a:ext>
            </a:extLst>
          </p:cNvPr>
          <p:cNvCxnSpPr>
            <a:cxnSpLocks/>
          </p:cNvCxnSpPr>
          <p:nvPr/>
        </p:nvCxnSpPr>
        <p:spPr>
          <a:xfrm flipV="1">
            <a:off x="1117167" y="4187549"/>
            <a:ext cx="1129808" cy="7493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3B1A2FB-A7E1-6D59-FCA4-B05826BD89C9}"/>
              </a:ext>
            </a:extLst>
          </p:cNvPr>
          <p:cNvCxnSpPr>
            <a:cxnSpLocks/>
          </p:cNvCxnSpPr>
          <p:nvPr/>
        </p:nvCxnSpPr>
        <p:spPr>
          <a:xfrm flipV="1">
            <a:off x="5109300" y="2836411"/>
            <a:ext cx="219289" cy="3967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3AC729A-AE13-42E9-565E-D95F822516E2}"/>
              </a:ext>
            </a:extLst>
          </p:cNvPr>
          <p:cNvCxnSpPr>
            <a:cxnSpLocks/>
          </p:cNvCxnSpPr>
          <p:nvPr/>
        </p:nvCxnSpPr>
        <p:spPr>
          <a:xfrm flipV="1">
            <a:off x="5328589" y="3555762"/>
            <a:ext cx="219289" cy="3967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27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174F4C5-AB5D-3AC7-3B9D-9F72CBBD0584}"/>
              </a:ext>
            </a:extLst>
          </p:cNvPr>
          <p:cNvSpPr txBox="1">
            <a:spLocks/>
          </p:cNvSpPr>
          <p:nvPr/>
        </p:nvSpPr>
        <p:spPr>
          <a:xfrm>
            <a:off x="476250" y="1113518"/>
            <a:ext cx="10877550" cy="2315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Solution:  Pointing Model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- One single Kernel to compute all theoretical position and rotation in different coordinate system.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- Design similar to CCS:  Control over the control network, MUDPI Broadcasting.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4938B1-D4BF-3B96-1235-644444C6EB4F}"/>
              </a:ext>
            </a:extLst>
          </p:cNvPr>
          <p:cNvSpPr/>
          <p:nvPr/>
        </p:nvSpPr>
        <p:spPr>
          <a:xfrm>
            <a:off x="9822883" y="5617481"/>
            <a:ext cx="1769423" cy="3442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LOWS ADC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799998-CC28-01C5-32A6-E4C255AED980}"/>
              </a:ext>
            </a:extLst>
          </p:cNvPr>
          <p:cNvSpPr/>
          <p:nvPr/>
        </p:nvSpPr>
        <p:spPr>
          <a:xfrm>
            <a:off x="9822883" y="3457559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DROT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AA874A-3F3A-B204-F8D4-2AA9BF592251}"/>
              </a:ext>
            </a:extLst>
          </p:cNvPr>
          <p:cNvSpPr/>
          <p:nvPr/>
        </p:nvSpPr>
        <p:spPr>
          <a:xfrm>
            <a:off x="9822884" y="4798277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POA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CB14C-7AB5-7E95-3C73-56356F5350D2}"/>
              </a:ext>
            </a:extLst>
          </p:cNvPr>
          <p:cNvSpPr/>
          <p:nvPr/>
        </p:nvSpPr>
        <p:spPr>
          <a:xfrm>
            <a:off x="9822884" y="5207879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Zelda HC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F97691-930F-EB75-AB09-6AA1CBF7E9CE}"/>
              </a:ext>
            </a:extLst>
          </p:cNvPr>
          <p:cNvSpPr/>
          <p:nvPr/>
        </p:nvSpPr>
        <p:spPr>
          <a:xfrm>
            <a:off x="9822884" y="3910779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ADC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C78390-8B31-1466-9BA6-943C74400537}"/>
              </a:ext>
            </a:extLst>
          </p:cNvPr>
          <p:cNvSpPr/>
          <p:nvPr/>
        </p:nvSpPr>
        <p:spPr>
          <a:xfrm>
            <a:off x="9822884" y="4381943"/>
            <a:ext cx="1769423" cy="3442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SCAO  OSM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930E0A-9FB6-B022-FDC7-7E775B24F152}"/>
              </a:ext>
            </a:extLst>
          </p:cNvPr>
          <p:cNvSpPr/>
          <p:nvPr/>
        </p:nvSpPr>
        <p:spPr>
          <a:xfrm>
            <a:off x="4391380" y="4012307"/>
            <a:ext cx="2065866" cy="14459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Pointing Model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33FCFE-1F10-E1A7-E419-4636389B11DE}"/>
              </a:ext>
            </a:extLst>
          </p:cNvPr>
          <p:cNvCxnSpPr>
            <a:cxnSpLocks/>
          </p:cNvCxnSpPr>
          <p:nvPr/>
        </p:nvCxnSpPr>
        <p:spPr>
          <a:xfrm>
            <a:off x="6457246" y="4661375"/>
            <a:ext cx="6660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073E478-DD0C-486E-00B7-5FB222B63F2A}"/>
              </a:ext>
            </a:extLst>
          </p:cNvPr>
          <p:cNvSpPr/>
          <p:nvPr/>
        </p:nvSpPr>
        <p:spPr>
          <a:xfrm>
            <a:off x="7123292" y="4382181"/>
            <a:ext cx="1877985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MUDPI UDP Frames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737B68-00F2-EB7E-A6D5-D7CEA75B93C5}"/>
              </a:ext>
            </a:extLst>
          </p:cNvPr>
          <p:cNvCxnSpPr>
            <a:cxnSpLocks/>
          </p:cNvCxnSpPr>
          <p:nvPr/>
        </p:nvCxnSpPr>
        <p:spPr>
          <a:xfrm flipV="1">
            <a:off x="9001277" y="3600503"/>
            <a:ext cx="821606" cy="9535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52EF410-6797-FCF0-2EF4-ACB3D5DD7B16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9001277" y="4028050"/>
            <a:ext cx="821606" cy="6333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463C9C4-3630-0825-08FB-FE58EE1B63BD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9001277" y="4518856"/>
            <a:ext cx="821606" cy="1425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B9B0870-4989-1A0F-E2F4-9C4725DAFF51}"/>
              </a:ext>
            </a:extLst>
          </p:cNvPr>
          <p:cNvCxnSpPr>
            <a:cxnSpLocks/>
            <a:stCxn id="22" idx="3"/>
            <a:endCxn id="7" idx="1"/>
          </p:cNvCxnSpPr>
          <p:nvPr/>
        </p:nvCxnSpPr>
        <p:spPr>
          <a:xfrm>
            <a:off x="9001277" y="4661375"/>
            <a:ext cx="821607" cy="3090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E6CF651-2766-E69E-20EC-6C6431AE6A5B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9001277" y="4661375"/>
            <a:ext cx="821607" cy="7429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B368DB-B74B-60C0-8527-DB546C50A007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9001276" y="4735260"/>
            <a:ext cx="821607" cy="10543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E70E578-3A40-CADB-E63B-0AAB5E6D2E92}"/>
              </a:ext>
            </a:extLst>
          </p:cNvPr>
          <p:cNvSpPr/>
          <p:nvPr/>
        </p:nvSpPr>
        <p:spPr>
          <a:xfrm>
            <a:off x="896060" y="3572417"/>
            <a:ext cx="2264828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AF30D1-E68E-97C2-E9E9-1609696159F2}"/>
              </a:ext>
            </a:extLst>
          </p:cNvPr>
          <p:cNvSpPr/>
          <p:nvPr/>
        </p:nvSpPr>
        <p:spPr>
          <a:xfrm>
            <a:off x="896059" y="4287812"/>
            <a:ext cx="2264829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Astronomer Input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98FA935-292C-BED4-AC72-4E6F6DDF555F}"/>
              </a:ext>
            </a:extLst>
          </p:cNvPr>
          <p:cNvSpPr/>
          <p:nvPr/>
        </p:nvSpPr>
        <p:spPr>
          <a:xfrm>
            <a:off x="925896" y="4965126"/>
            <a:ext cx="2264829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Environment Data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7C149B-B706-0D7E-A977-972FE22FEFA9}"/>
              </a:ext>
            </a:extLst>
          </p:cNvPr>
          <p:cNvSpPr/>
          <p:nvPr/>
        </p:nvSpPr>
        <p:spPr>
          <a:xfrm>
            <a:off x="925896" y="5642440"/>
            <a:ext cx="2264829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CCS ? 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19F7399-66A2-09BE-20AD-74073CC3A829}"/>
              </a:ext>
            </a:extLst>
          </p:cNvPr>
          <p:cNvCxnSpPr>
            <a:cxnSpLocks/>
          </p:cNvCxnSpPr>
          <p:nvPr/>
        </p:nvCxnSpPr>
        <p:spPr>
          <a:xfrm>
            <a:off x="3160888" y="3801764"/>
            <a:ext cx="1230492" cy="4532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ABCF53D-5C87-22C3-6888-10627E677A25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3160888" y="4567006"/>
            <a:ext cx="1230491" cy="3091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5CB22D-1111-4B6E-49CD-659D36513EEA}"/>
              </a:ext>
            </a:extLst>
          </p:cNvPr>
          <p:cNvCxnSpPr>
            <a:cxnSpLocks/>
          </p:cNvCxnSpPr>
          <p:nvPr/>
        </p:nvCxnSpPr>
        <p:spPr>
          <a:xfrm flipV="1">
            <a:off x="3154377" y="4890204"/>
            <a:ext cx="1237002" cy="3706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2954FC1-931C-398E-A226-1AA895C1E7A4}"/>
              </a:ext>
            </a:extLst>
          </p:cNvPr>
          <p:cNvCxnSpPr>
            <a:cxnSpLocks/>
          </p:cNvCxnSpPr>
          <p:nvPr/>
        </p:nvCxnSpPr>
        <p:spPr>
          <a:xfrm flipV="1">
            <a:off x="3160888" y="5142482"/>
            <a:ext cx="1230491" cy="8130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968F0594-BB0B-F99A-0B2D-A236CF0D8057}"/>
              </a:ext>
            </a:extLst>
          </p:cNvPr>
          <p:cNvSpPr/>
          <p:nvPr/>
        </p:nvSpPr>
        <p:spPr>
          <a:xfrm>
            <a:off x="4485320" y="5744482"/>
            <a:ext cx="1877985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OLDB ?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5C7CA9C-DC0D-A9B1-2616-C948EB2046A9}"/>
              </a:ext>
            </a:extLst>
          </p:cNvPr>
          <p:cNvCxnSpPr>
            <a:cxnSpLocks/>
            <a:stCxn id="11" idx="2"/>
            <a:endCxn id="54" idx="0"/>
          </p:cNvCxnSpPr>
          <p:nvPr/>
        </p:nvCxnSpPr>
        <p:spPr>
          <a:xfrm>
            <a:off x="5424313" y="5458212"/>
            <a:ext cx="0" cy="2862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675592C-97DB-7691-24C3-79DF180B5D1B}"/>
              </a:ext>
            </a:extLst>
          </p:cNvPr>
          <p:cNvSpPr/>
          <p:nvPr/>
        </p:nvSpPr>
        <p:spPr>
          <a:xfrm>
            <a:off x="7083629" y="5722247"/>
            <a:ext cx="1769423" cy="6135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HIGH Level SW</a:t>
            </a:r>
          </a:p>
          <a:p>
            <a:pPr algn="ctr"/>
            <a:r>
              <a:rPr lang="en-US" dirty="0"/>
              <a:t>GUI/ Status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759E23D-34D1-A3A2-7726-12A02E3CA390}"/>
              </a:ext>
            </a:extLst>
          </p:cNvPr>
          <p:cNvCxnSpPr>
            <a:cxnSpLocks/>
            <a:stCxn id="54" idx="3"/>
            <a:endCxn id="58" idx="1"/>
          </p:cNvCxnSpPr>
          <p:nvPr/>
        </p:nvCxnSpPr>
        <p:spPr>
          <a:xfrm>
            <a:off x="6363305" y="6023676"/>
            <a:ext cx="720324" cy="53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8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Pointing</a:t>
            </a:r>
            <a:r>
              <a:rPr lang="fr-FR" dirty="0"/>
              <a:t> model &amp; </a:t>
            </a:r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en-US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174F4C5-AB5D-3AC7-3B9D-9F72CBBD0584}"/>
              </a:ext>
            </a:extLst>
          </p:cNvPr>
          <p:cNvSpPr txBox="1">
            <a:spLocks/>
          </p:cNvSpPr>
          <p:nvPr/>
        </p:nvSpPr>
        <p:spPr>
          <a:xfrm>
            <a:off x="476250" y="1113518"/>
            <a:ext cx="10877550" cy="534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Pointing Model Architecture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F5C3AB-3058-D1F3-B00A-9C23FC647DA9}"/>
              </a:ext>
            </a:extLst>
          </p:cNvPr>
          <p:cNvSpPr/>
          <p:nvPr/>
        </p:nvSpPr>
        <p:spPr>
          <a:xfrm>
            <a:off x="903110" y="2236938"/>
            <a:ext cx="2178756" cy="9724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C++ Library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F37994-28EF-DBAE-5C62-A4B890B41A93}"/>
              </a:ext>
            </a:extLst>
          </p:cNvPr>
          <p:cNvSpPr txBox="1"/>
          <p:nvPr/>
        </p:nvSpPr>
        <p:spPr>
          <a:xfrm>
            <a:off x="903110" y="3330222"/>
            <a:ext cx="2178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at run time  </a:t>
            </a:r>
          </a:p>
          <a:p>
            <a:r>
              <a:rPr lang="en-US" dirty="0"/>
              <a:t>And preparation tool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8F4476-A988-50B6-C2C2-C26DFF410B2E}"/>
              </a:ext>
            </a:extLst>
          </p:cNvPr>
          <p:cNvSpPr/>
          <p:nvPr/>
        </p:nvSpPr>
        <p:spPr>
          <a:xfrm>
            <a:off x="3663242" y="2245171"/>
            <a:ext cx="2178756" cy="9724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Pointing Model </a:t>
            </a:r>
          </a:p>
          <a:p>
            <a:pPr algn="ctr"/>
            <a:r>
              <a:rPr lang="en-US" dirty="0"/>
              <a:t>Kernel Runtime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31F210-EE5C-5778-3D10-F302AE9F7D64}"/>
              </a:ext>
            </a:extLst>
          </p:cNvPr>
          <p:cNvSpPr txBox="1"/>
          <p:nvPr/>
        </p:nvSpPr>
        <p:spPr>
          <a:xfrm>
            <a:off x="3663242" y="3330222"/>
            <a:ext cx="2178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Probably running on a PLC, using the Library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B81B19-647D-9D96-948F-88827DBE631A}"/>
              </a:ext>
            </a:extLst>
          </p:cNvPr>
          <p:cNvSpPr/>
          <p:nvPr/>
        </p:nvSpPr>
        <p:spPr>
          <a:xfrm>
            <a:off x="6908800" y="2236937"/>
            <a:ext cx="2178756" cy="9724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Pointing Model </a:t>
            </a:r>
          </a:p>
          <a:p>
            <a:pPr algn="ctr"/>
            <a:r>
              <a:rPr lang="en-US" dirty="0"/>
              <a:t>Manager (server)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902E66-FF07-50F0-5EE6-1746D0B71A35}"/>
              </a:ext>
            </a:extLst>
          </p:cNvPr>
          <p:cNvSpPr/>
          <p:nvPr/>
        </p:nvSpPr>
        <p:spPr>
          <a:xfrm>
            <a:off x="9815687" y="2245171"/>
            <a:ext cx="2178756" cy="9724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Pointing Model </a:t>
            </a:r>
          </a:p>
          <a:p>
            <a:pPr algn="ctr"/>
            <a:r>
              <a:rPr lang="en-US" dirty="0"/>
              <a:t>Client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88E370E-14C6-9F26-5619-483BA459D1ED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5841998" y="2723141"/>
            <a:ext cx="1066802" cy="8234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239B47D-E9E3-4F9B-C6E5-E87E2B7B4C1B}"/>
              </a:ext>
            </a:extLst>
          </p:cNvPr>
          <p:cNvSpPr txBox="1"/>
          <p:nvPr/>
        </p:nvSpPr>
        <p:spPr>
          <a:xfrm>
            <a:off x="5915025" y="2350677"/>
            <a:ext cx="1066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OPC-UA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DE545F-C811-E198-B355-9E349A14BCEE}"/>
              </a:ext>
            </a:extLst>
          </p:cNvPr>
          <p:cNvSpPr/>
          <p:nvPr/>
        </p:nvSpPr>
        <p:spPr>
          <a:xfrm>
            <a:off x="4752620" y="4686981"/>
            <a:ext cx="1877985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MUDPI UDP Frames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A45C3AC-EC15-52C4-C8B0-FB091297C01E}"/>
              </a:ext>
            </a:extLst>
          </p:cNvPr>
          <p:cNvCxnSpPr/>
          <p:nvPr/>
        </p:nvCxnSpPr>
        <p:spPr>
          <a:xfrm>
            <a:off x="5841998" y="3209344"/>
            <a:ext cx="0" cy="14776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85A664F-1826-F773-BEA4-8B5501EAE665}"/>
              </a:ext>
            </a:extLst>
          </p:cNvPr>
          <p:cNvSpPr txBox="1"/>
          <p:nvPr/>
        </p:nvSpPr>
        <p:spPr>
          <a:xfrm>
            <a:off x="9202555" y="2238538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AABBA1-4777-E744-747B-839B517C6EFD}"/>
              </a:ext>
            </a:extLst>
          </p:cNvPr>
          <p:cNvSpPr txBox="1"/>
          <p:nvPr/>
        </p:nvSpPr>
        <p:spPr>
          <a:xfrm>
            <a:off x="9097433" y="2728266"/>
            <a:ext cx="74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Pub/sub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CB7EFE-CCD4-43E1-8F4C-55CCCDC773A5}"/>
              </a:ext>
            </a:extLst>
          </p:cNvPr>
          <p:cNvSpPr txBox="1"/>
          <p:nvPr/>
        </p:nvSpPr>
        <p:spPr>
          <a:xfrm>
            <a:off x="9050864" y="2927636"/>
            <a:ext cx="836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Cmd</a:t>
            </a:r>
            <a:r>
              <a:rPr lang="en-US" sz="1200" dirty="0"/>
              <a:t>/</a:t>
            </a:r>
            <a:r>
              <a:rPr lang="en-US" sz="1200" dirty="0" err="1"/>
              <a:t>Repl</a:t>
            </a:r>
            <a:endParaRPr lang="en-US" sz="12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30F1277-50DA-8C54-596D-DB1106FB9E50}"/>
              </a:ext>
            </a:extLst>
          </p:cNvPr>
          <p:cNvCxnSpPr>
            <a:cxnSpLocks/>
          </p:cNvCxnSpPr>
          <p:nvPr/>
        </p:nvCxnSpPr>
        <p:spPr>
          <a:xfrm>
            <a:off x="9050864" y="2632734"/>
            <a:ext cx="764822" cy="4082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6FC581A-300A-D73F-4A1C-A2FDB18A250D}"/>
              </a:ext>
            </a:extLst>
          </p:cNvPr>
          <p:cNvSpPr txBox="1"/>
          <p:nvPr/>
        </p:nvSpPr>
        <p:spPr>
          <a:xfrm>
            <a:off x="7391224" y="3217578"/>
            <a:ext cx="125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 on WS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A8B9C9-145C-8628-D6FA-94C14ACCF35C}"/>
              </a:ext>
            </a:extLst>
          </p:cNvPr>
          <p:cNvSpPr/>
          <p:nvPr/>
        </p:nvSpPr>
        <p:spPr>
          <a:xfrm>
            <a:off x="7172879" y="3976553"/>
            <a:ext cx="1877985" cy="5583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OLDB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430FCC-A24C-1658-9321-F3A8D6FDEF63}"/>
              </a:ext>
            </a:extLst>
          </p:cNvPr>
          <p:cNvCxnSpPr>
            <a:cxnSpLocks/>
          </p:cNvCxnSpPr>
          <p:nvPr/>
        </p:nvCxnSpPr>
        <p:spPr>
          <a:xfrm>
            <a:off x="8918220" y="3204635"/>
            <a:ext cx="0" cy="7719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2319EA3-7889-2BDD-CF70-2D9C6739203C}"/>
              </a:ext>
            </a:extLst>
          </p:cNvPr>
          <p:cNvSpPr txBox="1"/>
          <p:nvPr/>
        </p:nvSpPr>
        <p:spPr>
          <a:xfrm>
            <a:off x="9924507" y="3271091"/>
            <a:ext cx="1962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Python Client User/Template</a:t>
            </a:r>
          </a:p>
          <a:p>
            <a:r>
              <a:rPr lang="en-US" dirty="0"/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906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</a:t>
            </a:r>
            <a:r>
              <a:rPr lang="fr-FR" dirty="0" err="1"/>
              <a:t>Secondary</a:t>
            </a:r>
            <a:r>
              <a:rPr lang="fr-FR" dirty="0"/>
              <a:t> </a:t>
            </a:r>
            <a:r>
              <a:rPr lang="fr-FR" dirty="0" err="1"/>
              <a:t>processes</a:t>
            </a:r>
            <a:r>
              <a:rPr lang="fr-FR" dirty="0"/>
              <a:t> and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role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A2BF07-FB19-6F32-37DE-0F55B18260DD}"/>
              </a:ext>
            </a:extLst>
          </p:cNvPr>
          <p:cNvSpPr txBox="1"/>
          <p:nvPr/>
        </p:nvSpPr>
        <p:spPr>
          <a:xfrm>
            <a:off x="1337733" y="1630363"/>
            <a:ext cx="95165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Pointing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AO Correction manager  </a:t>
            </a:r>
          </a:p>
          <a:p>
            <a:r>
              <a:rPr lang="en-US" dirty="0"/>
              <a:t>	Collect AO measured information (rotation error, pupil misalignment, …) </a:t>
            </a:r>
          </a:p>
          <a:p>
            <a:r>
              <a:rPr lang="en-US" dirty="0"/>
              <a:t>	Filter values </a:t>
            </a:r>
          </a:p>
          <a:p>
            <a:r>
              <a:rPr lang="en-US" dirty="0"/>
              <a:t>	Send Offset to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CCS control  </a:t>
            </a:r>
          </a:p>
          <a:p>
            <a:pPr lvl="1"/>
            <a:r>
              <a:rPr lang="en-US" dirty="0"/>
              <a:t>	Own the non-sidereal ephemeris file</a:t>
            </a:r>
          </a:p>
          <a:p>
            <a:pPr lvl="1"/>
            <a:r>
              <a:rPr lang="en-US" dirty="0"/>
              <a:t>         Send non sidereal coordinate and velocity vector to CCS at a given frequency</a:t>
            </a:r>
          </a:p>
        </p:txBody>
      </p:sp>
    </p:spTree>
    <p:extLst>
      <p:ext uri="{BB962C8B-B14F-4D97-AF65-F5344CB8AC3E}">
        <p14:creationId xmlns:p14="http://schemas.microsoft.com/office/powerpoint/2010/main" val="270166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4216355" y="2748143"/>
            <a:ext cx="3397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/>
              <a:t>Questions?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14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MONI Presentation Template Widescreen.potx" id="{F9660846-8065-47DA-877B-F8C84655B241}" vid="{EEF5FA4A-F73D-416F-A229-9A8955A91BD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HARMONI Formal Document" ma:contentTypeID="0x010100A9A73665697F734B8566E6546EF72F1F00C3158243CF50F546B2312FE417631F8E" ma:contentTypeVersion="26" ma:contentTypeDescription="HARMONI document word template" ma:contentTypeScope="" ma:versionID="a2e16a37e6f165199f83f646a67369e9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6b35cb5c-4888-4bbb-8cc0-fdcdd58a6766" xmlns:ns4="c9d537df-f424-43a2-aee1-1bab39d1aeb2" targetNamespace="http://schemas.microsoft.com/office/2006/metadata/properties" ma:root="true" ma:fieldsID="35ab8172478e13e79afda894b9c818d2" ns1:_="" ns2:_="" ns3:_="" ns4:_="">
    <xsd:import namespace="http://schemas.microsoft.com/sharepoint/v3"/>
    <xsd:import namespace="http://schemas.microsoft.com/sharepoint/v3/fields"/>
    <xsd:import namespace="6b35cb5c-4888-4bbb-8cc0-fdcdd58a6766"/>
    <xsd:import namespace="c9d537df-f424-43a2-aee1-1bab39d1aeb2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3:Owner" minOccurs="0"/>
                <xsd:element ref="ns4:Issue" minOccurs="0"/>
                <xsd:element ref="ns2:_Identifier" minOccurs="0"/>
                <xsd:element ref="ns2:_ResourceType" minOccurs="0"/>
                <xsd:element ref="ns1:DocumentSetDescription" minOccurs="0"/>
                <xsd:element ref="ns4:SharedWithUsers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14" nillable="true" ma:displayName="Description" ma:description="A description of the Document Set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9" nillable="true" ma:displayName="Status" ma:default="Draft" ma:format="Dropdown" ma:hidden="true" ma:indexed="true" ma:internalName="Status" ma:readOnly="false">
      <xsd:simpleType>
        <xsd:union memberTypes="dms:Text">
          <xsd:simpleType>
            <xsd:restriction base="dms:Choice">
              <xsd:enumeration value="Draft"/>
              <xsd:enumeration value="Under Review"/>
              <xsd:enumeration value="Pending Release"/>
              <xsd:enumeration value="Released"/>
            </xsd:restriction>
          </xsd:simpleType>
        </xsd:union>
      </xsd:simpleType>
    </xsd:element>
    <xsd:element name="_Identifier" ma:index="12" nillable="true" ma:displayName="Resource Identifier" ma:description="An identifying string or number, usually conforming to a formal identification system" ma:indexed="true" ma:internalName="Resource_x0020_Identifier">
      <xsd:simpleType>
        <xsd:restriction base="dms:Text"/>
      </xsd:simpleType>
    </xsd:element>
    <xsd:element name="_ResourceType" ma:index="13" nillable="true" ma:displayName="Resource Type" ma:default="ANR" ma:description="Type of document / resource" ma:format="Dropdown" ma:internalName="_ResourceType">
      <xsd:simpleType>
        <xsd:union memberTypes="dms:Text">
          <xsd:simpleType>
            <xsd:restriction base="dms:Choice">
              <xsd:enumeration value="ANR"/>
              <xsd:enumeration value="CMX"/>
              <xsd:enumeration value="CON"/>
              <xsd:enumeration value="CRE"/>
              <xsd:enumeration value="DAR"/>
              <xsd:enumeration value="DER"/>
              <xsd:enumeration value="DWG"/>
              <xsd:enumeration value="ICD"/>
              <xsd:enumeration value="INS"/>
              <xsd:enumeration value="LIS"/>
              <xsd:enumeration value="MAN"/>
              <xsd:enumeration value="MIN"/>
              <xsd:enumeration value="MOD"/>
              <xsd:enumeration value="PLA"/>
              <xsd:enumeration value="PRR"/>
              <xsd:enumeration value="PRE"/>
              <xsd:enumeration value="PRO"/>
              <xsd:enumeration value="RFW"/>
              <xsd:enumeration value="SPE"/>
              <xsd:enumeration value="TMX"/>
              <xsd:enumeration value="VMX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35cb5c-4888-4bbb-8cc0-fdcdd58a6766" elementFormDefault="qualified">
    <xsd:import namespace="http://schemas.microsoft.com/office/2006/documentManagement/types"/>
    <xsd:import namespace="http://schemas.microsoft.com/office/infopath/2007/PartnerControls"/>
    <xsd:element name="Owner" ma:index="10" nillable="true" ma:displayName="Owner" ma:internalName="Owne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537df-f424-43a2-aee1-1bab39d1aeb2" elementFormDefault="qualified">
    <xsd:import namespace="http://schemas.microsoft.com/office/2006/documentManagement/types"/>
    <xsd:import namespace="http://schemas.microsoft.com/office/infopath/2007/PartnerControls"/>
    <xsd:element name="Issue" ma:index="11" nillable="true" ma:displayName="Issue" ma:description="Issue of the document (may be different from the internally updated Sharepoint 'version' number)" ma:internalName="Issue" ma:readOnly="false">
      <xsd:simpleType>
        <xsd:restriction base="dms:Text">
          <xsd:maxLength value="255"/>
        </xsd:restriction>
      </xsd:simpleType>
    </xsd:element>
    <xsd:element name="SharedWithUsers" ma:index="1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dlc_DocId" ma:index="1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Draft</_Status>
    <DocumentSetDescription xmlns="http://schemas.microsoft.com/sharepoint/v3" xsi:nil="true"/>
    <Owner xmlns="6b35cb5c-4888-4bbb-8cc0-fdcdd58a6766" xsi:nil="true"/>
    <Issue xmlns="c9d537df-f424-43a2-aee1-1bab39d1aeb2">1D1</Issue>
    <_Identifier xmlns="http://schemas.microsoft.com/sharepoint/v3/fields" xsi:nil="true"/>
    <_ResourceType xmlns="http://schemas.microsoft.com/sharepoint/v3/fields">PRE</_ResourceType>
    <_dlc_DocId xmlns="c9d537df-f424-43a2-aee1-1bab39d1aeb2">4JY3FNXR53KP-2102554853-19581</_dlc_DocId>
    <_dlc_DocIdUrl xmlns="c9d537df-f424-43a2-aee1-1bab39d1aeb2">
      <Url>https://harmoni.physics.ox.ac.uk/_layouts/15/DocIdRedir.aspx?ID=4JY3FNXR53KP-2102554853-19581</Url>
      <Description>4JY3FNXR53KP-2102554853-19581</Description>
    </_dlc_DocIdUrl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AE635D5-19BD-49F5-BAF2-B3658D1DF9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9B0A5C-E4E9-4E9F-B606-C5A0C280D6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6b35cb5c-4888-4bbb-8cc0-fdcdd58a6766"/>
    <ds:schemaRef ds:uri="c9d537df-f424-43a2-aee1-1bab39d1ae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1136AD-767B-4101-B973-2DC8125DC086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D46E8267-0602-4C96-A879-476527E2336A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c9d537df-f424-43a2-aee1-1bab39d1aeb2"/>
    <ds:schemaRef ds:uri="http://schemas.microsoft.com/sharepoint/v3"/>
    <ds:schemaRef ds:uri="6b35cb5c-4888-4bbb-8cc0-fdcdd58a6766"/>
    <ds:schemaRef ds:uri="http://schemas.microsoft.com/sharepoint/v3/fields"/>
    <ds:schemaRef ds:uri="http://purl.org/dc/dcmitype/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D290D9D6-7733-4544-B012-1367BC2C945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</TotalTime>
  <Words>2267</Words>
  <Application>Microsoft Office PowerPoint</Application>
  <PresentationFormat>Grand écran</PresentationFormat>
  <Paragraphs>556</Paragraphs>
  <Slides>45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2" baseType="lpstr">
      <vt:lpstr>Arial</vt:lpstr>
      <vt:lpstr>Arial Black</vt:lpstr>
      <vt:lpstr>Calibri</vt:lpstr>
      <vt:lpstr>Cascadia Code ExtraLight</vt:lpstr>
      <vt:lpstr>Times New Roman</vt:lpstr>
      <vt:lpstr>Wingdings</vt:lpstr>
      <vt:lpstr>Office Theme</vt:lpstr>
      <vt:lpstr>ELT Instrument Control Systems Seminar 2024 Project Presentation: HARMONI ICS</vt:lpstr>
      <vt:lpstr>Agenda</vt:lpstr>
      <vt:lpstr>Présentation PowerPoint</vt:lpstr>
      <vt:lpstr>1. HARMONI, the ELT IFS</vt:lpstr>
      <vt:lpstr>1. Consortium and time line</vt:lpstr>
      <vt:lpstr>1. Organisation of HARMONI ICS</vt:lpstr>
      <vt:lpstr>1. Organisation of HARMONI ICS</vt:lpstr>
      <vt:lpstr>1. Computing units</vt:lpstr>
      <vt:lpstr>1. Field buses</vt:lpstr>
      <vt:lpstr>Présentation PowerPoint</vt:lpstr>
      <vt:lpstr>2. List of devices</vt:lpstr>
      <vt:lpstr>2. List of devices</vt:lpstr>
      <vt:lpstr>2. Approach with SmarAct devices</vt:lpstr>
      <vt:lpstr>2. List of FCSs</vt:lpstr>
      <vt:lpstr>2. List of FCSs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Code generation tools</vt:lpstr>
      <vt:lpstr>2. Interface with ICE, CECS</vt:lpstr>
      <vt:lpstr>Présentation PowerPoint</vt:lpstr>
      <vt:lpstr>3. Interface with AOCS</vt:lpstr>
      <vt:lpstr>3. Data Product Management</vt:lpstr>
      <vt:lpstr>3. Quick Look tools</vt:lpstr>
      <vt:lpstr>3. Pointing model &amp; tracking devices</vt:lpstr>
      <vt:lpstr>3. Pointing model &amp; tracking devices</vt:lpstr>
      <vt:lpstr>3. Pointing model &amp; tracking devices</vt:lpstr>
      <vt:lpstr>3. Pointing model &amp; tracking devices</vt:lpstr>
      <vt:lpstr>3. Pointing model &amp; tracking devices</vt:lpstr>
      <vt:lpstr>3. Pointing model &amp; tracking devices</vt:lpstr>
      <vt:lpstr>3. Secondary processes and their role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HARMONI Presentation Template Widescreen</dc:title>
  <dc:creator>Munadi Ahmad</dc:creator>
  <cp:lastModifiedBy>Marie</cp:lastModifiedBy>
  <cp:revision>73</cp:revision>
  <dcterms:created xsi:type="dcterms:W3CDTF">2022-06-22T16:20:46Z</dcterms:created>
  <dcterms:modified xsi:type="dcterms:W3CDTF">2024-11-27T13:49:15Z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0x010100A9A73665697F734B8566E6546EF72F1F00C3158243CF50F546B2312FE417631F8E</vt:lpwstr>
  </property>
  <property fmtid="{D5CDD505-2E9C-101B-9397-08002B2CF9AE}" pid="3" name="_dlc_DocIdItemGuid">
    <vt:lpwstr>25a503da-994b-4f9f-8de0-794887c5cf09</vt:lpwstr>
  </property>
  <property fmtid="{D5CDD505-2E9C-101B-9397-08002B2CF9AE}" pid="4" name="Author0">
    <vt:lpwstr>Munadi Ahmad</vt:lpwstr>
  </property>
</Properties>
</file>