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9" r:id="rId3"/>
    <p:sldId id="291" r:id="rId4"/>
    <p:sldId id="317" r:id="rId5"/>
    <p:sldId id="316" r:id="rId6"/>
    <p:sldId id="313" r:id="rId7"/>
    <p:sldId id="288" r:id="rId8"/>
    <p:sldId id="295" r:id="rId9"/>
    <p:sldId id="290" r:id="rId10"/>
    <p:sldId id="294" r:id="rId11"/>
    <p:sldId id="296" r:id="rId12"/>
    <p:sldId id="312" r:id="rId13"/>
    <p:sldId id="298" r:id="rId14"/>
    <p:sldId id="315" r:id="rId15"/>
    <p:sldId id="299" r:id="rId16"/>
    <p:sldId id="300" r:id="rId17"/>
    <p:sldId id="292" r:id="rId18"/>
    <p:sldId id="302" r:id="rId19"/>
    <p:sldId id="301" r:id="rId20"/>
    <p:sldId id="303" r:id="rId21"/>
    <p:sldId id="305" r:id="rId22"/>
    <p:sldId id="310" r:id="rId23"/>
    <p:sldId id="309" r:id="rId24"/>
    <p:sldId id="307" r:id="rId25"/>
    <p:sldId id="311" r:id="rId26"/>
    <p:sldId id="285" r:id="rId27"/>
  </p:sldIdLst>
  <p:sldSz cx="12192000" cy="6858000"/>
  <p:notesSz cx="6858000" cy="9144000"/>
  <p:custDataLst>
    <p:tags r:id="rId29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6600"/>
    <a:srgbClr val="CC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78" d="100"/>
          <a:sy n="78" d="100"/>
        </p:scale>
        <p:origin x="77" y="475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27.11.2024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DC Motor Tuning with EL7342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478" y="6534114"/>
            <a:ext cx="5147376" cy="175312"/>
          </a:xfrm>
        </p:spPr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D. Popovic, DC Motor Tuning with EL7342,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DC Motor Tuning with EL7342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Dan Popovic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Ziegler-Nichols Tuning Method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Heuristic Technique – Simple and quick method for tuning PID controllers.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Starts by zeroing the integral and differential gains and then raising the proportional gain until the system is unstable.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Gives </a:t>
            </a:r>
            <a:r>
              <a:rPr lang="en-US" i="1" dirty="0"/>
              <a:t>Ku</a:t>
            </a:r>
            <a:r>
              <a:rPr lang="en-US" dirty="0"/>
              <a:t> and </a:t>
            </a:r>
            <a:r>
              <a:rPr lang="en-US" i="1" dirty="0"/>
              <a:t>Tu</a:t>
            </a:r>
            <a:r>
              <a:rPr lang="en-US" dirty="0"/>
              <a:t>.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1" name="Picture 10" descr="A screen shot of a graph&#10;&#10;Description automatically generated">
            <a:extLst>
              <a:ext uri="{FF2B5EF4-FFF2-40B4-BE49-F238E27FC236}">
                <a16:creationId xmlns:a16="http://schemas.microsoft.com/office/drawing/2014/main" id="{75DA0379-79E2-48F1-921C-DA290D399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346" y="2476877"/>
            <a:ext cx="5973560" cy="3812116"/>
          </a:xfrm>
          <a:prstGeom prst="rect">
            <a:avLst/>
          </a:prstGeom>
        </p:spPr>
      </p:pic>
      <p:pic>
        <p:nvPicPr>
          <p:cNvPr id="13" name="Picture 12" descr="A screen shot of a graph&#10;&#10;Description automatically generated">
            <a:extLst>
              <a:ext uri="{FF2B5EF4-FFF2-40B4-BE49-F238E27FC236}">
                <a16:creationId xmlns:a16="http://schemas.microsoft.com/office/drawing/2014/main" id="{285B33FF-023B-7AE8-021E-80083BFA8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3" y="3818716"/>
            <a:ext cx="4800847" cy="2470277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CBED4CAA-AB9A-00DC-BE6D-A416D1ACE64C}"/>
              </a:ext>
            </a:extLst>
          </p:cNvPr>
          <p:cNvSpPr/>
          <p:nvPr/>
        </p:nvSpPr>
        <p:spPr>
          <a:xfrm>
            <a:off x="7129463" y="3728243"/>
            <a:ext cx="685800" cy="357981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EA36066-7BAF-6A91-364D-EC219CD1B199}"/>
              </a:ext>
            </a:extLst>
          </p:cNvPr>
          <p:cNvSpPr/>
          <p:nvPr/>
        </p:nvSpPr>
        <p:spPr>
          <a:xfrm>
            <a:off x="1230254" y="5096718"/>
            <a:ext cx="3456045" cy="711152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0673ECC-909F-B113-23C4-17CF2C9D2101}"/>
              </a:ext>
            </a:extLst>
          </p:cNvPr>
          <p:cNvCxnSpPr>
            <a:endCxn id="14" idx="3"/>
          </p:cNvCxnSpPr>
          <p:nvPr/>
        </p:nvCxnSpPr>
        <p:spPr>
          <a:xfrm flipV="1">
            <a:off x="4557713" y="4033799"/>
            <a:ext cx="2672183" cy="1266864"/>
          </a:xfrm>
          <a:prstGeom prst="straightConnector1">
            <a:avLst/>
          </a:prstGeom>
          <a:ln w="12700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168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Ziegler-Nichols Performance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 descr="A graph with colored lines&#10;&#10;Description automatically generated">
            <a:extLst>
              <a:ext uri="{FF2B5EF4-FFF2-40B4-BE49-F238E27FC236}">
                <a16:creationId xmlns:a16="http://schemas.microsoft.com/office/drawing/2014/main" id="{13F66CBB-06BB-6EBB-6150-63CA59B99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466" y="2104607"/>
            <a:ext cx="6090779" cy="3387937"/>
          </a:xfrm>
          <a:prstGeom prst="rect">
            <a:avLst/>
          </a:prstGeom>
        </p:spPr>
      </p:pic>
      <p:pic>
        <p:nvPicPr>
          <p:cNvPr id="10" name="Picture 9" descr="A table with numbers and letters&#10;&#10;Description automatically generated">
            <a:extLst>
              <a:ext uri="{FF2B5EF4-FFF2-40B4-BE49-F238E27FC236}">
                <a16:creationId xmlns:a16="http://schemas.microsoft.com/office/drawing/2014/main" id="{D5099060-AFA5-D3AC-945B-5298EC463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54" y="2838299"/>
            <a:ext cx="4784541" cy="197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462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diagram of a computer program&#10;&#10;Description automatically generated">
            <a:extLst>
              <a:ext uri="{FF2B5EF4-FFF2-40B4-BE49-F238E27FC236}">
                <a16:creationId xmlns:a16="http://schemas.microsoft.com/office/drawing/2014/main" id="{B6A9A8EF-FFA4-BC06-93FC-8E11CDA58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960" y="1533524"/>
            <a:ext cx="6835138" cy="452643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Motor Control Configurations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0194692-E569-7468-3B3C-427C82FA05F0}"/>
              </a:ext>
            </a:extLst>
          </p:cNvPr>
          <p:cNvSpPr txBox="1">
            <a:spLocks/>
          </p:cNvSpPr>
          <p:nvPr/>
        </p:nvSpPr>
        <p:spPr>
          <a:xfrm>
            <a:off x="858949" y="1416502"/>
            <a:ext cx="8240712" cy="497318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I/O Terminal</a:t>
            </a:r>
            <a:b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endParaRPr lang="en-US" sz="8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Maximum/Nominal current</a:t>
            </a:r>
          </a:p>
          <a:p>
            <a:pPr lvl="1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Nominal Voltage</a:t>
            </a:r>
          </a:p>
          <a:p>
            <a:pPr lvl="1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Resistance</a:t>
            </a:r>
          </a:p>
          <a:p>
            <a:pPr lvl="1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Operation Mode</a:t>
            </a:r>
          </a:p>
          <a:p>
            <a:pPr lvl="1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…</a:t>
            </a:r>
            <a:br>
              <a:rPr lang="en-US" sz="1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endParaRPr lang="en-US" sz="12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Axis </a:t>
            </a:r>
            <a:b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endParaRPr lang="en-US" sz="8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Scale factor</a:t>
            </a:r>
          </a:p>
          <a:p>
            <a:pPr lvl="1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Dynamics</a:t>
            </a:r>
          </a:p>
          <a:p>
            <a:pPr lvl="1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Control parameters</a:t>
            </a:r>
          </a:p>
          <a:p>
            <a:pPr lvl="1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Monitoring</a:t>
            </a:r>
          </a:p>
          <a:p>
            <a:pPr lvl="1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…</a:t>
            </a:r>
            <a:br>
              <a:rPr lang="en-US" sz="1200" b="1" dirty="0">
                <a:latin typeface="Arial" pitchFamily="34" charset="0"/>
                <a:cs typeface="Arial" pitchFamily="34" charset="0"/>
              </a:rPr>
            </a:br>
            <a:endParaRPr lang="en-US" sz="1200" b="1" dirty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SzPct val="100000"/>
              <a:buFont typeface="Arial" pitchFamily="34" charset="0"/>
              <a:buChar char="•"/>
            </a:pPr>
            <a:r>
              <a:rPr lang="en-US" sz="2000" dirty="0">
                <a:solidFill>
                  <a:srgbClr val="336600"/>
                </a:solidFill>
                <a:latin typeface="Arial" pitchFamily="34" charset="0"/>
                <a:cs typeface="Arial" pitchFamily="34" charset="0"/>
              </a:rPr>
              <a:t> Instrument Function</a:t>
            </a:r>
            <a:br>
              <a:rPr lang="en-US" sz="2000" dirty="0">
                <a:solidFill>
                  <a:srgbClr val="336600"/>
                </a:solidFill>
                <a:latin typeface="Arial" pitchFamily="34" charset="0"/>
                <a:cs typeface="Arial" pitchFamily="34" charset="0"/>
              </a:rPr>
            </a:br>
            <a:endParaRPr lang="en-US" sz="800" dirty="0">
              <a:solidFill>
                <a:srgbClr val="336600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1200" dirty="0">
                <a:solidFill>
                  <a:srgbClr val="33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>
                <a:solidFill>
                  <a:srgbClr val="336600"/>
                </a:solidFill>
                <a:latin typeface="Arial" pitchFamily="34" charset="0"/>
                <a:cs typeface="Arial" pitchFamily="34" charset="0"/>
              </a:rPr>
              <a:t>Axis type (e.g. linear)</a:t>
            </a:r>
          </a:p>
          <a:p>
            <a:pPr lvl="1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336600"/>
                </a:solidFill>
                <a:latin typeface="Arial" pitchFamily="34" charset="0"/>
                <a:cs typeface="Arial" pitchFamily="34" charset="0"/>
              </a:rPr>
              <a:t> Backlash compensation</a:t>
            </a:r>
          </a:p>
          <a:p>
            <a:pPr lvl="1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336600"/>
                </a:solidFill>
                <a:latin typeface="Arial" pitchFamily="34" charset="0"/>
                <a:cs typeface="Arial" pitchFamily="34" charset="0"/>
              </a:rPr>
              <a:t> Software limits</a:t>
            </a:r>
          </a:p>
          <a:p>
            <a:pPr lvl="1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336600"/>
                </a:solidFill>
                <a:latin typeface="Arial" pitchFamily="34" charset="0"/>
                <a:cs typeface="Arial" pitchFamily="34" charset="0"/>
              </a:rPr>
              <a:t> INIT sequence</a:t>
            </a:r>
          </a:p>
          <a:p>
            <a:pPr lvl="1"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en-US" sz="1200" b="1" dirty="0">
                <a:solidFill>
                  <a:srgbClr val="336600"/>
                </a:solidFill>
                <a:latin typeface="Arial" pitchFamily="34" charset="0"/>
                <a:cs typeface="Arial" pitchFamily="34" charset="0"/>
              </a:rPr>
              <a:t> …</a:t>
            </a:r>
          </a:p>
          <a:p>
            <a:pPr>
              <a:buFont typeface="Wingdings" pitchFamily="2" charset="2"/>
              <a:buChar char="Ø"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1DE44-37A7-3778-BC07-4C076F029032}"/>
              </a:ext>
            </a:extLst>
          </p:cNvPr>
          <p:cNvSpPr txBox="1"/>
          <p:nvPr/>
        </p:nvSpPr>
        <p:spPr bwMode="auto">
          <a:xfrm>
            <a:off x="4439547" y="2733368"/>
            <a:ext cx="2345292" cy="2708130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US" sz="1200" b="1" dirty="0">
                <a:latin typeface="HelveticaNeueLT Com 65 Md" pitchFamily="34" charset="0"/>
                <a:ea typeface="+mn-ea"/>
              </a:rPr>
              <a:t>TC3 Configuration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8D309D3-57FA-47F9-6E79-F18632BB6009}"/>
              </a:ext>
            </a:extLst>
          </p:cNvPr>
          <p:cNvSpPr/>
          <p:nvPr/>
        </p:nvSpPr>
        <p:spPr>
          <a:xfrm>
            <a:off x="4578329" y="4678022"/>
            <a:ext cx="2140658" cy="58487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332C6E5-1AC8-B1C7-4FC3-2B2FDA6FCD79}"/>
              </a:ext>
            </a:extLst>
          </p:cNvPr>
          <p:cNvSpPr/>
          <p:nvPr/>
        </p:nvSpPr>
        <p:spPr>
          <a:xfrm>
            <a:off x="4577780" y="3079269"/>
            <a:ext cx="2141207" cy="648697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8CE6D8A-3E77-56D5-14EA-2C5A7E4D26F0}"/>
              </a:ext>
            </a:extLst>
          </p:cNvPr>
          <p:cNvSpPr/>
          <p:nvPr/>
        </p:nvSpPr>
        <p:spPr>
          <a:xfrm>
            <a:off x="4577780" y="1533523"/>
            <a:ext cx="2068826" cy="648697"/>
          </a:xfrm>
          <a:prstGeom prst="roundRect">
            <a:avLst/>
          </a:prstGeom>
          <a:noFill/>
          <a:ln w="25400"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45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EL7342 Operating Mode - Velocity Direct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10093326" cy="4343400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This mode is intended for the cyclic velocity interface </a:t>
            </a:r>
            <a:r>
              <a:rPr lang="en-US" sz="2000" b="0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of the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numeric controller (NC).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In this mode, the NC specifies a set velocity.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Ramps for acceleration and deceleration of the motor are also controlled by the NC.</a:t>
            </a:r>
            <a:endParaRPr lang="fr-FR" sz="20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diagram of a value and value&#10;&#10;Description automatically generated with medium confidence">
            <a:extLst>
              <a:ext uri="{FF2B5EF4-FFF2-40B4-BE49-F238E27FC236}">
                <a16:creationId xmlns:a16="http://schemas.microsoft.com/office/drawing/2014/main" id="{5285DBFF-C62A-57EF-37E9-89A774274D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86" y="3067910"/>
            <a:ext cx="7592426" cy="328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042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Successfully Tested Stages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406965"/>
            <a:ext cx="3539960" cy="4854648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M-405.CG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0000"/>
                </a:solidFill>
                <a:latin typeface="Arial" panose="020B0604020202020204" pitchFamily="34" charset="0"/>
              </a:rPr>
              <a:t>M-062.DG</a:t>
            </a:r>
            <a:endParaRPr lang="en-GB" sz="2000" b="1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0000"/>
                </a:solidFill>
                <a:latin typeface="Arial" panose="020B0604020202020204" pitchFamily="34" charset="0"/>
              </a:rPr>
              <a:t>RV160HAT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TRA6CC &amp; TRA25CC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0000"/>
                </a:solidFill>
                <a:latin typeface="Arial" panose="020B0604020202020204" pitchFamily="34" charset="0"/>
              </a:rPr>
              <a:t>M-110.DG &amp; M-112.1DG1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IMS300V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0000"/>
                </a:solidFill>
                <a:latin typeface="Arial" panose="020B0604020202020204" pitchFamily="34" charset="0"/>
              </a:rPr>
              <a:t>UTS100CC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L-509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0000"/>
                </a:solidFill>
                <a:latin typeface="Arial" panose="020B0604020202020204" pitchFamily="34" charset="0"/>
              </a:rPr>
              <a:t>URS50BCC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MTN300CC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en-GB" sz="2000" b="1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76AAA6F-AE86-45C0-4AD5-37C5BC667F3C}"/>
              </a:ext>
            </a:extLst>
          </p:cNvPr>
          <p:cNvGrpSpPr/>
          <p:nvPr/>
        </p:nvGrpSpPr>
        <p:grpSpPr>
          <a:xfrm>
            <a:off x="3326208" y="1252297"/>
            <a:ext cx="8084457" cy="5009316"/>
            <a:chOff x="3326208" y="1252297"/>
            <a:chExt cx="8084457" cy="5009316"/>
          </a:xfrm>
        </p:grpSpPr>
        <p:pic>
          <p:nvPicPr>
            <p:cNvPr id="7" name="Picture 6" descr="A close-up of a machine&#10;&#10;Description automatically generated">
              <a:extLst>
                <a:ext uri="{FF2B5EF4-FFF2-40B4-BE49-F238E27FC236}">
                  <a16:creationId xmlns:a16="http://schemas.microsoft.com/office/drawing/2014/main" id="{EDE79D95-9367-B139-B70C-970C6C134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6208" y="3745183"/>
              <a:ext cx="990306" cy="2516430"/>
            </a:xfrm>
            <a:prstGeom prst="rect">
              <a:avLst/>
            </a:prstGeom>
          </p:spPr>
        </p:pic>
        <p:pic>
          <p:nvPicPr>
            <p:cNvPr id="9" name="Picture 8" descr="A black and blue device with a blue circle&#10;&#10;Description automatically generated">
              <a:extLst>
                <a:ext uri="{FF2B5EF4-FFF2-40B4-BE49-F238E27FC236}">
                  <a16:creationId xmlns:a16="http://schemas.microsoft.com/office/drawing/2014/main" id="{2285E290-B761-D620-0BB6-196638E80B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1021" y="1252297"/>
              <a:ext cx="2133129" cy="1744296"/>
            </a:xfrm>
            <a:prstGeom prst="rect">
              <a:avLst/>
            </a:prstGeom>
          </p:spPr>
        </p:pic>
        <p:pic>
          <p:nvPicPr>
            <p:cNvPr id="11" name="Picture 10" descr="A black rectangular object with metal rods&#10;&#10;Description automatically generated">
              <a:extLst>
                <a:ext uri="{FF2B5EF4-FFF2-40B4-BE49-F238E27FC236}">
                  <a16:creationId xmlns:a16="http://schemas.microsoft.com/office/drawing/2014/main" id="{9DD50CFB-B169-6DCA-19DC-45CCA928E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4072" y="3112817"/>
              <a:ext cx="1822159" cy="1020926"/>
            </a:xfrm>
            <a:prstGeom prst="rect">
              <a:avLst/>
            </a:prstGeom>
          </p:spPr>
        </p:pic>
        <p:pic>
          <p:nvPicPr>
            <p:cNvPr id="13" name="Picture 12" descr="A white rectangular object with black buttons&#10;&#10;Description automatically generated">
              <a:extLst>
                <a:ext uri="{FF2B5EF4-FFF2-40B4-BE49-F238E27FC236}">
                  <a16:creationId xmlns:a16="http://schemas.microsoft.com/office/drawing/2014/main" id="{CB726C1C-362F-D19F-30BC-0F8224C14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5824" y="5034306"/>
              <a:ext cx="3934601" cy="122730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4619CAF-90F4-1673-39F3-613EE40AF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2202" y="1636991"/>
              <a:ext cx="2668463" cy="1470482"/>
            </a:xfrm>
            <a:prstGeom prst="rect">
              <a:avLst/>
            </a:prstGeom>
          </p:spPr>
        </p:pic>
        <p:pic>
          <p:nvPicPr>
            <p:cNvPr id="17" name="Picture 16" descr="A black and silver electronic device&#10;&#10;Description automatically generated">
              <a:extLst>
                <a:ext uri="{FF2B5EF4-FFF2-40B4-BE49-F238E27FC236}">
                  <a16:creationId xmlns:a16="http://schemas.microsoft.com/office/drawing/2014/main" id="{5CC2C9B1-A675-D631-154F-D54610206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6912" y="4601979"/>
              <a:ext cx="2133753" cy="1500711"/>
            </a:xfrm>
            <a:prstGeom prst="rect">
              <a:avLst/>
            </a:prstGeom>
          </p:spPr>
        </p:pic>
        <p:pic>
          <p:nvPicPr>
            <p:cNvPr id="19" name="Picture 18" descr="A rectangular electronic device with black vents&#10;&#10;Description automatically generated with medium confidence">
              <a:extLst>
                <a:ext uri="{FF2B5EF4-FFF2-40B4-BE49-F238E27FC236}">
                  <a16:creationId xmlns:a16="http://schemas.microsoft.com/office/drawing/2014/main" id="{EB4A5DEB-638E-22F8-471F-F5B2800C7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6974" y="3537507"/>
              <a:ext cx="2953584" cy="1463723"/>
            </a:xfrm>
            <a:prstGeom prst="rect">
              <a:avLst/>
            </a:prstGeom>
          </p:spPr>
        </p:pic>
        <p:pic>
          <p:nvPicPr>
            <p:cNvPr id="21" name="Picture 20" descr="A long silver cylindrical object&#10;&#10;Description automatically generated">
              <a:extLst>
                <a:ext uri="{FF2B5EF4-FFF2-40B4-BE49-F238E27FC236}">
                  <a16:creationId xmlns:a16="http://schemas.microsoft.com/office/drawing/2014/main" id="{C7BC7A76-12D3-F535-052C-33543FAF8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6152" y="2621581"/>
              <a:ext cx="2442885" cy="9461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6329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Test Stage: Newport UTS100CC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8338EF2-998F-4287-7E47-C1EFC9DA006B}"/>
              </a:ext>
            </a:extLst>
          </p:cNvPr>
          <p:cNvGrpSpPr/>
          <p:nvPr/>
        </p:nvGrpSpPr>
        <p:grpSpPr>
          <a:xfrm>
            <a:off x="468627" y="1422297"/>
            <a:ext cx="10510774" cy="4837086"/>
            <a:chOff x="468627" y="1422297"/>
            <a:chExt cx="10510774" cy="483708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E9CB6F5-7444-D366-202B-1DCAC618E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12599" y="1422297"/>
              <a:ext cx="9766802" cy="4013405"/>
            </a:xfrm>
            <a:prstGeom prst="rect">
              <a:avLst/>
            </a:prstGeom>
          </p:spPr>
        </p:pic>
        <p:pic>
          <p:nvPicPr>
            <p:cNvPr id="11" name="Picture 10" descr="A rectangular electronic device with black vents&#10;&#10;Description automatically generated with medium confidence">
              <a:extLst>
                <a:ext uri="{FF2B5EF4-FFF2-40B4-BE49-F238E27FC236}">
                  <a16:creationId xmlns:a16="http://schemas.microsoft.com/office/drawing/2014/main" id="{7775B2DD-52D9-1638-A0EE-30B924D16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27" y="4392566"/>
              <a:ext cx="3587934" cy="18668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740FB62-0D34-C133-2647-3169FACE6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1896" y="1587751"/>
            <a:ext cx="9804210" cy="467787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</a:t>
            </a:r>
            <a:r>
              <a:rPr lang="en-GB" dirty="0" err="1"/>
              <a:t>iring</a:t>
            </a:r>
            <a:endParaRPr lang="en-GB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5" name="Picture 4" descr="A yellow and black square with a red button&#10;&#10;Description automatically generated">
            <a:extLst>
              <a:ext uri="{FF2B5EF4-FFF2-40B4-BE49-F238E27FC236}">
                <a16:creationId xmlns:a16="http://schemas.microsoft.com/office/drawing/2014/main" id="{501AC084-16CA-872E-C7C9-8FA7E4681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4"/>
          <a:stretch/>
        </p:blipFill>
        <p:spPr>
          <a:xfrm>
            <a:off x="6023757" y="5659943"/>
            <a:ext cx="853112" cy="98098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F7199F5-1092-3A78-078A-A817638D7EB4}"/>
              </a:ext>
            </a:extLst>
          </p:cNvPr>
          <p:cNvCxnSpPr/>
          <p:nvPr/>
        </p:nvCxnSpPr>
        <p:spPr>
          <a:xfrm flipH="1">
            <a:off x="7251162" y="4428877"/>
            <a:ext cx="35780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C6FB169-FE34-BAB5-A036-07D3392F38B7}"/>
              </a:ext>
            </a:extLst>
          </p:cNvPr>
          <p:cNvCxnSpPr/>
          <p:nvPr/>
        </p:nvCxnSpPr>
        <p:spPr>
          <a:xfrm>
            <a:off x="7251162" y="4428877"/>
            <a:ext cx="0" cy="171151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4ECA355-5DE6-3F6B-4D8E-1E1F9F7EEB70}"/>
              </a:ext>
            </a:extLst>
          </p:cNvPr>
          <p:cNvCxnSpPr>
            <a:cxnSpLocks/>
            <a:endCxn id="5" idx="3"/>
          </p:cNvCxnSpPr>
          <p:nvPr/>
        </p:nvCxnSpPr>
        <p:spPr>
          <a:xfrm flipH="1">
            <a:off x="6876869" y="6150438"/>
            <a:ext cx="390621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54F3AE7-243B-FB65-060E-F5799E63AC2A}"/>
              </a:ext>
            </a:extLst>
          </p:cNvPr>
          <p:cNvCxnSpPr>
            <a:cxnSpLocks/>
          </p:cNvCxnSpPr>
          <p:nvPr/>
        </p:nvCxnSpPr>
        <p:spPr>
          <a:xfrm flipH="1">
            <a:off x="7338199" y="5284636"/>
            <a:ext cx="27077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DA14BAF-D30A-6A6E-595A-6CACE320F914}"/>
              </a:ext>
            </a:extLst>
          </p:cNvPr>
          <p:cNvCxnSpPr/>
          <p:nvPr/>
        </p:nvCxnSpPr>
        <p:spPr>
          <a:xfrm>
            <a:off x="7338199" y="5284636"/>
            <a:ext cx="0" cy="98099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6E95538-2FE6-874B-229A-4640C2C41D96}"/>
              </a:ext>
            </a:extLst>
          </p:cNvPr>
          <p:cNvCxnSpPr>
            <a:cxnSpLocks/>
          </p:cNvCxnSpPr>
          <p:nvPr/>
        </p:nvCxnSpPr>
        <p:spPr>
          <a:xfrm flipH="1">
            <a:off x="6876869" y="6265628"/>
            <a:ext cx="47766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</p:spTree>
    <p:extLst>
      <p:ext uri="{BB962C8B-B14F-4D97-AF65-F5344CB8AC3E}">
        <p14:creationId xmlns:p14="http://schemas.microsoft.com/office/powerpoint/2010/main" val="514341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Tuning Procedure Overview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10093326" cy="4343400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Create </a:t>
            </a:r>
            <a:r>
              <a:rPr lang="en-GB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TwinCAT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Project.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Configure </a:t>
            </a:r>
            <a:r>
              <a:rPr lang="en-US" sz="1800" b="0" i="1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CoE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parameters of the Motor Output Stage EL7342 CH1.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Configure EL7342 Process Data (Velocity Control Compact)</a:t>
            </a:r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Configure Axis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Add </a:t>
            </a:r>
            <a:r>
              <a:rPr lang="en-GB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YT NC Scope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Project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Set positive movement direction and encoder count. 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Determine </a:t>
            </a:r>
            <a:r>
              <a:rPr lang="en-GB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Reference Velocity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Tune Velocity PI Loop using Ziegler–Nichols method. 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Tune Position P Loop.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4837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Creating TwinCAT Project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10093326" cy="4343400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Start new TC Solution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Add PLC project.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Set PLC cycle time to 1ms.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Connect to PLC.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Go to Config mode and Scan the HW.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Select only Device 1 (EtherCAT) and Device 5 (NOV-DP-RAM)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Press OK and 'Scan for boxes'. Accept NC-Configuration.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Say No to 'Activate Free Run'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Set 'NC-Task 1 SAF' cycle time to 1 ms.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Remove unused Axes, if any.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2966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EL7342 </a:t>
            </a:r>
            <a:r>
              <a:rPr lang="en-GB" dirty="0" err="1"/>
              <a:t>CoE</a:t>
            </a:r>
            <a:r>
              <a:rPr lang="en-GB" dirty="0"/>
              <a:t> Configuration for CH1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4571207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</a:t>
            </a:r>
            <a:r>
              <a:rPr lang="en-GB" sz="2000" dirty="0" err="1"/>
              <a:t>eset</a:t>
            </a:r>
            <a:r>
              <a:rPr lang="en-GB" sz="2000" dirty="0"/>
              <a:t> EL7342 to factory configuration by writing </a:t>
            </a:r>
            <a:r>
              <a:rPr lang="en-US" sz="2000" dirty="0"/>
              <a:t>0x64616F6C into the </a:t>
            </a:r>
            <a:r>
              <a:rPr lang="en-US" sz="2000" dirty="0" err="1"/>
              <a:t>CoE</a:t>
            </a:r>
            <a:r>
              <a:rPr lang="en-US" sz="2000" dirty="0"/>
              <a:t> object 1011:0 Restore default parameters, </a:t>
            </a:r>
            <a:r>
              <a:rPr lang="en-US" sz="2000" dirty="0" err="1"/>
              <a:t>SubIndex</a:t>
            </a:r>
            <a:r>
              <a:rPr lang="en-US" sz="2000" dirty="0"/>
              <a:t> 001.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Set </a:t>
            </a:r>
            <a:r>
              <a:rPr lang="en-US" sz="2000" dirty="0" err="1"/>
              <a:t>CoE</a:t>
            </a:r>
            <a:r>
              <a:rPr lang="en-US" sz="2000" dirty="0"/>
              <a:t> Startup parameters.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1A8DBD68-17B7-0005-7054-C564DC91D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250" y="1744704"/>
            <a:ext cx="5921123" cy="356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751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9398070" cy="1136073"/>
          </a:xfrm>
        </p:spPr>
        <p:txBody>
          <a:bodyPr/>
          <a:lstStyle/>
          <a:p>
            <a:r>
              <a:rPr lang="en-US" dirty="0"/>
              <a:t>EL7342 Process Data (Velocity Control Compact)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60A2F4FE-80CC-B4F4-AAC9-1A7D1DD46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09" y="1560283"/>
            <a:ext cx="10331981" cy="473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73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Axis Configuration - Summary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10093326" cy="4655848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Link Axis Drive to EL7342 CH1 and Enc to EL5101.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Set </a:t>
            </a:r>
            <a:r>
              <a:rPr lang="en-US" sz="2000" i="1" dirty="0"/>
              <a:t>V</a:t>
            </a:r>
            <a:r>
              <a:rPr lang="en-GB" sz="2400" i="1" baseline="-25000" dirty="0"/>
              <a:t>ref</a:t>
            </a:r>
            <a:r>
              <a:rPr lang="en-GB" sz="2000" i="1" dirty="0"/>
              <a:t> </a:t>
            </a:r>
            <a:r>
              <a:rPr lang="en-GB" sz="2000" dirty="0"/>
              <a:t>to a high and safe value.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Set </a:t>
            </a:r>
            <a:r>
              <a:rPr lang="en-US" sz="2000" i="1" dirty="0"/>
              <a:t>V</a:t>
            </a:r>
            <a:r>
              <a:rPr lang="en-GB" sz="2400" i="1" baseline="-25000" dirty="0"/>
              <a:t>max</a:t>
            </a:r>
            <a:r>
              <a:rPr lang="en-GB" sz="2000" i="1" dirty="0"/>
              <a:t> </a:t>
            </a:r>
            <a:r>
              <a:rPr lang="en-GB" sz="2000" dirty="0"/>
              <a:t>= 20 mm/sec.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Set high Axis Dynamics.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Set Axis Scale.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Activate Encoder </a:t>
            </a:r>
            <a:r>
              <a:rPr lang="en-GB" sz="2000" b="0" i="0" u="none" strike="noStrike" baseline="0" dirty="0">
                <a:solidFill>
                  <a:srgbClr val="000000"/>
                </a:solidFill>
              </a:rPr>
              <a:t>Time Compensation.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</a:rPr>
              <a:t>Select “Position P and Velocity PI Controller with Observer (Torque)” Controller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</a:rPr>
              <a:t>Set Controller Output limit to 1.0. 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Set a</a:t>
            </a:r>
            <a:r>
              <a:rPr lang="en-GB" sz="2000" b="0" i="0" u="none" strike="noStrike" baseline="0" dirty="0" err="1">
                <a:solidFill>
                  <a:srgbClr val="000000"/>
                </a:solidFill>
              </a:rPr>
              <a:t>ll</a:t>
            </a:r>
            <a:r>
              <a:rPr lang="en-GB" sz="2000" b="0" i="0" u="none" strike="noStrike" baseline="0" dirty="0">
                <a:solidFill>
                  <a:srgbClr val="000000"/>
                </a:solidFill>
              </a:rPr>
              <a:t> control parameters </a:t>
            </a:r>
            <a:r>
              <a:rPr lang="en-GB" sz="2000" dirty="0">
                <a:solidFill>
                  <a:srgbClr val="000000"/>
                </a:solidFill>
              </a:rPr>
              <a:t>to zero</a:t>
            </a:r>
            <a:r>
              <a:rPr lang="en-GB" sz="2000" b="0" i="0" u="none" strike="noStrike" baseline="0" dirty="0">
                <a:solidFill>
                  <a:srgbClr val="000000"/>
                </a:solidFill>
              </a:rPr>
              <a:t>. 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</a:rPr>
              <a:t>Activate Configuration.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4418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Axis Configuration in Detail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10093326" cy="4655848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GB" dirty="0"/>
              <a:t>Under Axis/Settings/Link to I/O…: Select EL7342 CH1.</a:t>
            </a:r>
          </a:p>
          <a:p>
            <a:pPr marL="285750" indent="-28575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GB" dirty="0"/>
              <a:t>Under Axis/Enc/NC-Encoder: Select EL5101.</a:t>
            </a:r>
          </a:p>
          <a:p>
            <a:pPr marL="285750" indent="-28575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dirty="0"/>
              <a:t>Under Axis/Parameters: </a:t>
            </a:r>
            <a:r>
              <a:rPr lang="en-US" sz="2000" i="1" dirty="0"/>
              <a:t>V</a:t>
            </a:r>
            <a:r>
              <a:rPr lang="en-GB" sz="1600" i="1" dirty="0"/>
              <a:t>ref </a:t>
            </a:r>
            <a:r>
              <a:rPr lang="en-GB" dirty="0"/>
              <a:t>= 1.5 x stage max velocity</a:t>
            </a:r>
            <a:r>
              <a:rPr lang="en-GB" sz="2000" dirty="0"/>
              <a:t> </a:t>
            </a:r>
            <a:r>
              <a:rPr lang="en-GB" dirty="0"/>
              <a:t>= 1.5 x 40 mm/sec = 60 mm/sec.</a:t>
            </a:r>
          </a:p>
          <a:p>
            <a:pPr marL="285750" indent="-28575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dirty="0"/>
              <a:t>Under Axis/Parameters: </a:t>
            </a:r>
            <a:r>
              <a:rPr lang="en-US" sz="2000" i="1" dirty="0"/>
              <a:t>V</a:t>
            </a:r>
            <a:r>
              <a:rPr lang="en-GB" sz="1600" i="1" dirty="0"/>
              <a:t>max </a:t>
            </a:r>
            <a:r>
              <a:rPr lang="en-GB" dirty="0"/>
              <a:t>= 20 mm/sec.</a:t>
            </a:r>
          </a:p>
          <a:p>
            <a:pPr marL="285750" indent="-28575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GB" dirty="0"/>
              <a:t>Under Axis/Dynamics: set </a:t>
            </a:r>
            <a:r>
              <a:rPr lang="en-GB" dirty="0" err="1"/>
              <a:t>Acc</a:t>
            </a:r>
            <a:r>
              <a:rPr lang="en-GB" dirty="0"/>
              <a:t>/Dec = 0.1 sec, stiff.</a:t>
            </a:r>
          </a:p>
          <a:p>
            <a:pPr marL="285750" indent="-28575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U</a:t>
            </a:r>
            <a:r>
              <a:rPr lang="en-GB" sz="1800" dirty="0" err="1"/>
              <a:t>nder</a:t>
            </a:r>
            <a:r>
              <a:rPr lang="en-GB" sz="1800" dirty="0"/>
              <a:t> Axis/Enc/Parameters, set Scale to 0.0001.</a:t>
            </a:r>
            <a:endParaRPr lang="en-GB" dirty="0"/>
          </a:p>
          <a:p>
            <a:pPr marL="285750" indent="-28575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GB" dirty="0"/>
              <a:t>Under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Axis/Enc, Time Compensation tab, Time Compensation Mode Encoder ON (velocity) with 4 cycles Encoder delay.</a:t>
            </a:r>
          </a:p>
          <a:p>
            <a:pPr marL="285750" indent="-28575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Under Axis/Ctrl, NC-Controller tab, select: </a:t>
            </a:r>
            <a:b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“Position P and Velocity PI Controller with Observer (Torque)” </a:t>
            </a:r>
          </a:p>
          <a:p>
            <a:pPr marL="285750" indent="-28575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Under Axis/Ctrl/Parameter tab, Other Settings:/ Controller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Outputlimit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[0.0 ... 1.0] = 1.0. </a:t>
            </a:r>
          </a:p>
          <a:p>
            <a:pPr marL="285750" indent="-28575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Under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Axis/Ctrl/Parameter: All control parameters (Pos &amp; </a:t>
            </a:r>
            <a:r>
              <a:rPr lang="en-GB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Vel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) = 0. </a:t>
            </a:r>
          </a:p>
          <a:p>
            <a:pPr marL="285750" indent="-28575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Activate Configuration. Cancel 'Restart TC System in Run Mode'.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1200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Adding YT NC Scope Project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10093326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</a:t>
            </a:r>
            <a:r>
              <a:rPr lang="en-GB" dirty="0"/>
              <a:t>dd default </a:t>
            </a:r>
            <a:r>
              <a:rPr lang="en-GB" i="1" dirty="0"/>
              <a:t>YT NC Scope Project</a:t>
            </a:r>
            <a:r>
              <a:rPr lang="en-GB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Keep at least </a:t>
            </a:r>
            <a:r>
              <a:rPr lang="en-GB" i="1" dirty="0"/>
              <a:t>Position</a:t>
            </a:r>
            <a:r>
              <a:rPr lang="en-GB" dirty="0"/>
              <a:t>, </a:t>
            </a:r>
            <a:r>
              <a:rPr lang="en-GB" i="1" dirty="0"/>
              <a:t>Velocity</a:t>
            </a:r>
            <a:r>
              <a:rPr lang="en-GB" dirty="0"/>
              <a:t> and </a:t>
            </a:r>
            <a:r>
              <a:rPr lang="en-GB" i="1" dirty="0"/>
              <a:t>Position Lag</a:t>
            </a:r>
            <a:r>
              <a:rPr lang="en-GB" dirty="0"/>
              <a:t> Axis Groups.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Select all attributes in </a:t>
            </a:r>
            <a:r>
              <a:rPr lang="en-GB" i="1" dirty="0" err="1"/>
              <a:t>DataPool</a:t>
            </a:r>
            <a:r>
              <a:rPr lang="en-GB" dirty="0"/>
              <a:t> and set </a:t>
            </a:r>
            <a:r>
              <a:rPr lang="en-GB" i="1" dirty="0" err="1"/>
              <a:t>TargetSystem</a:t>
            </a:r>
            <a:r>
              <a:rPr lang="en-GB" dirty="0"/>
              <a:t> to the real PLC.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While all selected, set </a:t>
            </a:r>
            <a:r>
              <a:rPr lang="en-GB" i="1" dirty="0"/>
              <a:t>Symbol based</a:t>
            </a:r>
            <a:r>
              <a:rPr lang="en-GB" dirty="0"/>
              <a:t> to True under </a:t>
            </a:r>
            <a:r>
              <a:rPr lang="en-GB" i="1" dirty="0"/>
              <a:t>Symbol ADS</a:t>
            </a:r>
            <a:r>
              <a:rPr lang="en-GB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While all selected, right-click on the list and select </a:t>
            </a:r>
            <a:r>
              <a:rPr lang="en-GB" i="1" dirty="0"/>
              <a:t>Change ADS Symbol… </a:t>
            </a:r>
            <a:r>
              <a:rPr lang="en-GB" dirty="0"/>
              <a:t>Rename the </a:t>
            </a:r>
            <a:r>
              <a:rPr lang="en-GB" i="1" dirty="0"/>
              <a:t>Axis</a:t>
            </a:r>
            <a:r>
              <a:rPr lang="en-GB" dirty="0"/>
              <a:t> if needed.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Activate Configuration.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Start recording to check if everything is OK.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1505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Correct Direction and Encoder Count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10093326" cy="4343400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Activate configuration and go to Run Mode.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Login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Under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Axis/Online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Enable controller.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Under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Axis/Function/Raw Drive Output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, select 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Percent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and set 5 [%], 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Start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. Check if the stage moves. If not, carefully increase the percentage until it starts moving.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Once it starts moving, check if the direction of the motor is correct. If not, disable controller and change it in Index 8022:09 “Invert motor polarity”. Activate configuration!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Enable controller.</a:t>
            </a:r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Start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again and check if the encoder shows movement in positive direction. </a:t>
            </a:r>
            <a:b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If not, disable controller and change it in EL5101 </a:t>
            </a:r>
            <a:r>
              <a:rPr lang="en-US" sz="18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Index 8010:0E 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“Reversion of rotation”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. Activate configuration!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Enable controller.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Add changes to </a:t>
            </a:r>
            <a:r>
              <a:rPr lang="en-GB" i="1" dirty="0" err="1">
                <a:solidFill>
                  <a:srgbClr val="000000"/>
                </a:solidFill>
                <a:latin typeface="Arial" panose="020B0604020202020204" pitchFamily="34" charset="0"/>
              </a:rPr>
              <a:t>CoE</a:t>
            </a:r>
            <a:r>
              <a:rPr lang="en-GB" i="1" dirty="0">
                <a:solidFill>
                  <a:srgbClr val="000000"/>
                </a:solidFill>
                <a:latin typeface="Arial" panose="020B0604020202020204" pitchFamily="34" charset="0"/>
              </a:rPr>
              <a:t> Startup 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for both EL7342 and EL5101.</a:t>
            </a:r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5314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 Velocity Explained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10093326" cy="4608140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i="1" dirty="0"/>
              <a:t>V</a:t>
            </a:r>
            <a:r>
              <a:rPr lang="en-GB" sz="1600" i="1" dirty="0"/>
              <a:t>max</a:t>
            </a:r>
            <a:r>
              <a:rPr lang="en-GB" i="1" dirty="0"/>
              <a:t> </a:t>
            </a:r>
            <a:r>
              <a:rPr lang="en-GB" dirty="0"/>
              <a:t>is the user velocity for which we tune the motor. It should also be the default stage velocity.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i="1" dirty="0"/>
              <a:t>V</a:t>
            </a:r>
            <a:r>
              <a:rPr lang="en-GB" sz="1600" i="1" dirty="0"/>
              <a:t>max</a:t>
            </a:r>
            <a:r>
              <a:rPr lang="en-GB" dirty="0"/>
              <a:t> is not the maximum possible velocity!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i="1" dirty="0" err="1"/>
              <a:t>V</a:t>
            </a:r>
            <a:r>
              <a:rPr lang="en-GB" sz="1600" i="1" dirty="0" err="1"/>
              <a:t>ref</a:t>
            </a:r>
            <a:r>
              <a:rPr lang="en-GB" sz="1800" b="1" i="1" dirty="0"/>
              <a:t> </a:t>
            </a:r>
            <a:r>
              <a:rPr lang="en-GB" dirty="0"/>
              <a:t>is the equivalent velocity at Nominal Voltage, i.e., at 24V assuming that </a:t>
            </a:r>
            <a:r>
              <a:rPr lang="en-GB" i="1" dirty="0" err="1"/>
              <a:t>Vel</a:t>
            </a:r>
            <a:r>
              <a:rPr lang="en-GB" i="1" dirty="0"/>
              <a:t>/Voltage</a:t>
            </a:r>
            <a:r>
              <a:rPr lang="en-GB" dirty="0"/>
              <a:t> is linear.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Procedure: Adjust </a:t>
            </a:r>
            <a:r>
              <a:rPr lang="en-GB" sz="2000" i="1" dirty="0" err="1"/>
              <a:t>V</a:t>
            </a:r>
            <a:r>
              <a:rPr lang="en-GB" sz="1600" i="1" dirty="0" err="1"/>
              <a:t>ref</a:t>
            </a:r>
            <a:r>
              <a:rPr lang="en-GB" dirty="0"/>
              <a:t> until the measured velocity is close to </a:t>
            </a:r>
            <a:r>
              <a:rPr lang="en-GB" sz="2000" i="1" dirty="0"/>
              <a:t>V</a:t>
            </a:r>
            <a:r>
              <a:rPr lang="en-GB" sz="1600" i="1" dirty="0"/>
              <a:t>max</a:t>
            </a:r>
            <a:r>
              <a:rPr lang="en-GB" dirty="0"/>
              <a:t>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A67753-8857-19A7-9EDC-248DB695A7CA}"/>
              </a:ext>
            </a:extLst>
          </p:cNvPr>
          <p:cNvGrpSpPr/>
          <p:nvPr/>
        </p:nvGrpSpPr>
        <p:grpSpPr>
          <a:xfrm>
            <a:off x="8227719" y="2965830"/>
            <a:ext cx="2649665" cy="3326330"/>
            <a:chOff x="7973286" y="2006803"/>
            <a:chExt cx="2929813" cy="4126338"/>
          </a:xfrm>
        </p:grpSpPr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8FF5AF75-E09E-8EC5-CAB1-EAD02F42A128}"/>
                </a:ext>
              </a:extLst>
            </p:cNvPr>
            <p:cNvSpPr/>
            <p:nvPr/>
          </p:nvSpPr>
          <p:spPr>
            <a:xfrm rot="10800000" flipH="1">
              <a:off x="8791427" y="2396600"/>
              <a:ext cx="2111672" cy="3736541"/>
            </a:xfrm>
            <a:prstGeom prst="rtTriangl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56ACD08-5190-3EF3-E808-D5DE49CD51EC}"/>
                </a:ext>
              </a:extLst>
            </p:cNvPr>
            <p:cNvSpPr txBox="1"/>
            <p:nvPr/>
          </p:nvSpPr>
          <p:spPr>
            <a:xfrm>
              <a:off x="8791426" y="2006803"/>
              <a:ext cx="15217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err="1"/>
                <a:t>V</a:t>
              </a:r>
              <a:r>
                <a:rPr lang="en-US" sz="1400" i="1" dirty="0" err="1"/>
                <a:t>ref</a:t>
              </a:r>
              <a:r>
                <a:rPr lang="en-US" dirty="0"/>
                <a:t> at 24V</a:t>
              </a:r>
              <a:endParaRPr lang="en-GB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DCD015-0F28-5B0E-5EE8-394047E0EE69}"/>
                </a:ext>
              </a:extLst>
            </p:cNvPr>
            <p:cNvSpPr txBox="1"/>
            <p:nvPr/>
          </p:nvSpPr>
          <p:spPr>
            <a:xfrm>
              <a:off x="8026981" y="2209001"/>
              <a:ext cx="764446" cy="443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24V</a:t>
              </a:r>
              <a:endParaRPr lang="en-GB" dirty="0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071847B-9EA3-3E97-379C-3C6F43DA9E93}"/>
                </a:ext>
              </a:extLst>
            </p:cNvPr>
            <p:cNvCxnSpPr>
              <a:cxnSpLocks/>
            </p:cNvCxnSpPr>
            <p:nvPr/>
          </p:nvCxnSpPr>
          <p:spPr>
            <a:xfrm>
              <a:off x="8791426" y="3985529"/>
              <a:ext cx="1217828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9CDE4D-BD95-DA8F-08DA-994ADCE437CF}"/>
                </a:ext>
              </a:extLst>
            </p:cNvPr>
            <p:cNvSpPr txBox="1"/>
            <p:nvPr/>
          </p:nvSpPr>
          <p:spPr>
            <a:xfrm>
              <a:off x="8854347" y="3579912"/>
              <a:ext cx="2048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V</a:t>
              </a:r>
              <a:r>
                <a:rPr lang="en-US" sz="1400" i="1" dirty="0"/>
                <a:t>max</a:t>
              </a:r>
              <a:r>
                <a:rPr lang="en-US" dirty="0"/>
                <a:t> = 20 mm/s</a:t>
              </a:r>
              <a:endParaRPr lang="en-GB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5A436DD-4AAD-6C58-5EFF-5D2C6FD54783}"/>
                </a:ext>
              </a:extLst>
            </p:cNvPr>
            <p:cNvSpPr txBox="1"/>
            <p:nvPr/>
          </p:nvSpPr>
          <p:spPr>
            <a:xfrm>
              <a:off x="7973286" y="3779709"/>
              <a:ext cx="8181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U</a:t>
              </a:r>
              <a:r>
                <a:rPr lang="en-US" dirty="0"/>
                <a:t> = ?</a:t>
              </a:r>
              <a:endParaRPr lang="en-GB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B485110-4687-251B-49C5-A0A6F69A229E}"/>
              </a:ext>
            </a:extLst>
          </p:cNvPr>
          <p:cNvGrpSpPr/>
          <p:nvPr/>
        </p:nvGrpSpPr>
        <p:grpSpPr>
          <a:xfrm>
            <a:off x="2495893" y="3619191"/>
            <a:ext cx="3415102" cy="2304841"/>
            <a:chOff x="465569" y="2934268"/>
            <a:chExt cx="3415102" cy="23048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3D3A1DA9-F775-FE94-A395-5FB569586D31}"/>
                    </a:ext>
                  </a:extLst>
                </p:cNvPr>
                <p:cNvSpPr txBox="1"/>
                <p:nvPr/>
              </p:nvSpPr>
              <p:spPr>
                <a:xfrm>
                  <a:off x="465569" y="2934268"/>
                  <a:ext cx="2639953" cy="103740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sz="3600" b="0" i="1" baseline="-25000" smtClean="0">
                                <a:latin typeface="Cambria Math" panose="02040503050406030204" pitchFamily="18" charset="0"/>
                              </a:rPr>
                              <m:t>𝑟𝑒𝑓</m:t>
                            </m:r>
                          </m:num>
                          <m:den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24 </m:t>
                            </m:r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den>
                        </m:f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sz="3600" b="0" i="1" baseline="-25000" smtClean="0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num>
                          <m:den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den>
                        </m:f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3D3A1DA9-F775-FE94-A395-5FB569586D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569" y="2934268"/>
                  <a:ext cx="2639953" cy="103740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49B233E9-F4D5-1611-FFE8-7800B554A464}"/>
                    </a:ext>
                  </a:extLst>
                </p:cNvPr>
                <p:cNvSpPr txBox="1"/>
                <p:nvPr/>
              </p:nvSpPr>
              <p:spPr>
                <a:xfrm>
                  <a:off x="465569" y="4319755"/>
                  <a:ext cx="3415102" cy="9193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4000" i="1" baseline="-25000">
                              <a:latin typeface="Cambria Math" panose="02040503050406030204" pitchFamily="18" charset="0"/>
                            </a:rPr>
                            <m:t>𝑚𝑎𝑥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4000" b="0" i="1" baseline="-25000" smtClean="0">
                              <a:latin typeface="Cambria Math" panose="02040503050406030204" pitchFamily="18" charset="0"/>
                            </a:rPr>
                            <m:t>𝑟𝑒𝑓</m:t>
                          </m:r>
                        </m:den>
                      </m:f>
                    </m:oMath>
                  </a14:m>
                  <a:r>
                    <a:rPr lang="en-GB" sz="4000" dirty="0"/>
                    <a:t>  </a:t>
                  </a:r>
                  <a:r>
                    <a:rPr lang="en-GB" sz="2400" dirty="0"/>
                    <a:t>x</a:t>
                  </a:r>
                  <a:r>
                    <a:rPr lang="en-GB" sz="3600" dirty="0"/>
                    <a:t> </a:t>
                  </a:r>
                  <a14:m>
                    <m:oMath xmlns:m="http://schemas.openxmlformats.org/officeDocument/2006/math">
                      <m:r>
                        <a:rPr lang="en-US" sz="3600" i="1"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600" i="1">
                          <a:latin typeface="Cambria Math" panose="02040503050406030204" pitchFamily="18" charset="0"/>
                        </a:rPr>
                        <m:t>𝑉</m:t>
                      </m:r>
                    </m:oMath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49B233E9-F4D5-1611-FFE8-7800B554A4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569" y="4319755"/>
                  <a:ext cx="3415102" cy="919354"/>
                </a:xfrm>
                <a:prstGeom prst="rect">
                  <a:avLst/>
                </a:prstGeom>
                <a:blipFill>
                  <a:blip r:embed="rId3"/>
                  <a:stretch>
                    <a:fillRect b="-1258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745954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 Velocity Adjustment Procedure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6680726" cy="4343400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Start recording with </a:t>
            </a:r>
            <a:r>
              <a:rPr lang="en-US" i="1" dirty="0"/>
              <a:t>Scope</a:t>
            </a:r>
            <a:r>
              <a:rPr lang="en-US" dirty="0"/>
              <a:t> and monitor the actual </a:t>
            </a:r>
            <a:r>
              <a:rPr lang="en-US" i="1" dirty="0"/>
              <a:t>Velocity</a:t>
            </a:r>
            <a:r>
              <a:rPr lang="en-US" dirty="0"/>
              <a:t>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Ensure that the stage doesn’t run into end stop during tests !!!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Select </a:t>
            </a:r>
            <a:r>
              <a:rPr lang="en-US" i="1" dirty="0"/>
              <a:t>Velocity</a:t>
            </a:r>
            <a:r>
              <a:rPr lang="en-US" dirty="0"/>
              <a:t> in </a:t>
            </a:r>
            <a:r>
              <a:rPr lang="en-US" i="1" dirty="0"/>
              <a:t>Raw Drive Output </a:t>
            </a:r>
            <a:r>
              <a:rPr lang="en-US" dirty="0"/>
              <a:t>and start moving backwards and forwards at a low velocity, e.g., 10 mm/sec.  Adjust the </a:t>
            </a:r>
            <a:r>
              <a:rPr lang="en-US" i="1" dirty="0"/>
              <a:t>Reference Velocity </a:t>
            </a:r>
            <a:r>
              <a:rPr lang="en-US" dirty="0"/>
              <a:t>to get the correct velocity.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Gradually increase to 20 mm/sec while correcting the </a:t>
            </a:r>
            <a:r>
              <a:rPr lang="en-US" i="1" dirty="0"/>
              <a:t>Reference Velocity </a:t>
            </a:r>
            <a:r>
              <a:rPr lang="en-US" dirty="0"/>
              <a:t>at each step.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Set </a:t>
            </a:r>
            <a:r>
              <a:rPr lang="en-US" i="1" dirty="0"/>
              <a:t>Axis/Parameter/Monitoring / Position Lag Monitoring</a:t>
            </a:r>
            <a:br>
              <a:rPr lang="en-US" i="1" dirty="0"/>
            </a:br>
            <a:r>
              <a:rPr lang="en-US" dirty="0"/>
              <a:t>to</a:t>
            </a:r>
            <a:r>
              <a:rPr lang="en-US" i="1" dirty="0"/>
              <a:t> FALSE</a:t>
            </a:r>
            <a:r>
              <a:rPr lang="en-US" dirty="0"/>
              <a:t> to avoid following error failure.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Make final adjustment by running </a:t>
            </a:r>
            <a:r>
              <a:rPr lang="en-US" i="1" dirty="0"/>
              <a:t>Velo Step Sequence</a:t>
            </a:r>
            <a:br>
              <a:rPr lang="en-US" i="1" dirty="0"/>
            </a:br>
            <a:r>
              <a:rPr lang="en-US" dirty="0"/>
              <a:t>Function Mode [+-20 mm/sec]. 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3AA7B9E4-E366-D0FC-B96C-B5750FBB8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713" y="3729162"/>
            <a:ext cx="4110139" cy="182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8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 Velocity Scope Recording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5" y="1577975"/>
            <a:ext cx="5159376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our example, </a:t>
            </a:r>
            <a:r>
              <a:rPr lang="en-GB" i="1" dirty="0" err="1"/>
              <a:t>V</a:t>
            </a:r>
            <a:r>
              <a:rPr lang="en-GB" sz="1400" i="1" dirty="0" err="1"/>
              <a:t>ref</a:t>
            </a:r>
            <a:r>
              <a:rPr lang="en-GB" sz="1800" i="1" dirty="0"/>
              <a:t> </a:t>
            </a:r>
            <a:r>
              <a:rPr lang="en-GB" sz="1800" dirty="0"/>
              <a:t>= 50 mm/sec</a:t>
            </a:r>
            <a:r>
              <a:rPr lang="en-GB" sz="1800" i="1" dirty="0"/>
              <a:t>.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Convert </a:t>
            </a:r>
            <a:r>
              <a:rPr lang="en-US" i="1" dirty="0" err="1"/>
              <a:t>V</a:t>
            </a:r>
            <a:r>
              <a:rPr lang="en-US" sz="1600" i="1" dirty="0" err="1"/>
              <a:t>ref</a:t>
            </a:r>
            <a:r>
              <a:rPr lang="en-US" dirty="0"/>
              <a:t> to </a:t>
            </a:r>
            <a:r>
              <a:rPr lang="en-US" i="1" dirty="0"/>
              <a:t>rpm</a:t>
            </a:r>
            <a:r>
              <a:rPr lang="en-US" dirty="0"/>
              <a:t> of the motor and enter it in EL7342 </a:t>
            </a:r>
            <a:r>
              <a:rPr lang="en-US" dirty="0" err="1"/>
              <a:t>CoE</a:t>
            </a:r>
            <a:r>
              <a:rPr lang="en-US" dirty="0"/>
              <a:t> 8020:08. </a:t>
            </a:r>
            <a:br>
              <a:rPr lang="en-US" dirty="0"/>
            </a:br>
            <a:r>
              <a:rPr lang="en-US" dirty="0"/>
              <a:t>rpm = 50 mm/sec / 2 mm x 60 sec x 44 / 16</a:t>
            </a:r>
            <a:br>
              <a:rPr lang="en-US" dirty="0"/>
            </a:br>
            <a:r>
              <a:rPr lang="en-US" dirty="0"/>
              <a:t>rpm = 4538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Note: This step might not be needed because the control loop is in NC, i.e., not in EL7342.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Activate Configuration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953C2B-1D12-3EC0-73BE-91CE4372A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579" y="1470256"/>
            <a:ext cx="4981797" cy="461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3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9408023" cy="1136073"/>
          </a:xfrm>
        </p:spPr>
        <p:txBody>
          <a:bodyPr/>
          <a:lstStyle/>
          <a:p>
            <a:r>
              <a:rPr lang="en-GB" dirty="0"/>
              <a:t>Velocity Loop Tuning Using Ziegler-Nichols Method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10093326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Estimate current stage position.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Under </a:t>
            </a:r>
            <a:r>
              <a:rPr lang="en-US" i="1" dirty="0"/>
              <a:t>Axis/Functions, Set Actual Position </a:t>
            </a:r>
            <a:r>
              <a:rPr lang="en-US" dirty="0"/>
              <a:t>to the estimated position</a:t>
            </a:r>
            <a:r>
              <a:rPr lang="en-US" i="1" dirty="0"/>
              <a:t>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Prevent running into end stops by setting SW limits to, e.g., 20 to 80 mm.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Set the </a:t>
            </a:r>
            <a:r>
              <a:rPr lang="en-US" i="1" dirty="0"/>
              <a:t>Dynamics</a:t>
            </a:r>
            <a:r>
              <a:rPr lang="en-US" dirty="0"/>
              <a:t> to more realistic operational values. </a:t>
            </a:r>
            <a:br>
              <a:rPr lang="en-US" dirty="0"/>
            </a:br>
            <a:r>
              <a:rPr lang="en-US" i="1" dirty="0"/>
              <a:t>Axis/Dynamics</a:t>
            </a:r>
            <a:r>
              <a:rPr lang="en-US" dirty="0"/>
              <a:t>: “Indirect by Acceleration time”. Acc/Dec time = 1 sec. </a:t>
            </a:r>
            <a:br>
              <a:rPr lang="en-US" dirty="0"/>
            </a:br>
            <a:r>
              <a:rPr lang="en-US" dirty="0"/>
              <a:t>Push the slider somewhere to the middle of the range to reduce the stiffness.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 parameters.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 </a:t>
            </a:r>
            <a:r>
              <a:rPr lang="en-GB" i="1" dirty="0"/>
              <a:t>Axis/Ctrl/Parameters/ Position Control Loop</a:t>
            </a:r>
            <a:r>
              <a:rPr lang="en-GB" dirty="0"/>
              <a:t>, </a:t>
            </a:r>
            <a:br>
              <a:rPr lang="en-GB" dirty="0"/>
            </a:br>
            <a:r>
              <a:rPr lang="en-GB" dirty="0"/>
              <a:t>set ‘</a:t>
            </a:r>
            <a:r>
              <a:rPr lang="en-GB" i="1" dirty="0"/>
              <a:t>Feedforward Velocity: Pre-Control Weighting [0.0 ... 1.0]’ </a:t>
            </a:r>
            <a:r>
              <a:rPr lang="en-GB" dirty="0"/>
              <a:t>to 1.0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Set Velocity </a:t>
            </a:r>
            <a:r>
              <a:rPr lang="en-US" i="1" dirty="0" err="1"/>
              <a:t>K</a:t>
            </a:r>
            <a:r>
              <a:rPr lang="en-US" sz="1400" i="1" dirty="0" err="1"/>
              <a:t>v</a:t>
            </a:r>
            <a:r>
              <a:rPr lang="en-US" dirty="0"/>
              <a:t> to 0.1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72007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9408023" cy="1136073"/>
          </a:xfrm>
        </p:spPr>
        <p:txBody>
          <a:bodyPr/>
          <a:lstStyle/>
          <a:p>
            <a:r>
              <a:rPr lang="en-GB" dirty="0"/>
              <a:t>Velocity Loop Tuning Using Ziegler-Nichols Method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4112454" cy="4343400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Start Recording with Scope and monitor velocity</a:t>
            </a:r>
            <a:endParaRPr lang="en-GB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Run ‘</a:t>
            </a:r>
            <a:r>
              <a:rPr lang="en-GB" i="1" dirty="0"/>
              <a:t>Reversing Sequence’ </a:t>
            </a:r>
            <a:r>
              <a:rPr lang="en-GB" dirty="0"/>
              <a:t>Function Mode: 30-70 mm, 20 mm/sec, 3 sec idle.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Slowly increase </a:t>
            </a:r>
            <a:r>
              <a:rPr lang="en-US" i="1" dirty="0"/>
              <a:t>Velocity </a:t>
            </a:r>
            <a:r>
              <a:rPr lang="en-US" i="1" dirty="0" err="1"/>
              <a:t>K</a:t>
            </a:r>
            <a:r>
              <a:rPr lang="en-US" sz="1400" i="1" dirty="0" err="1"/>
              <a:t>v</a:t>
            </a:r>
            <a:r>
              <a:rPr lang="en-US" i="1" dirty="0"/>
              <a:t> </a:t>
            </a:r>
            <a:r>
              <a:rPr lang="en-US" dirty="0"/>
              <a:t>until velocity starts oscillating.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Stop Sequence.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If the system continues to oscillate, hit the STOP button.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Record </a:t>
            </a:r>
            <a:r>
              <a:rPr lang="en-US" i="1" dirty="0"/>
              <a:t>K</a:t>
            </a:r>
            <a:r>
              <a:rPr lang="en-US" sz="1400" i="1" dirty="0"/>
              <a:t>u</a:t>
            </a:r>
            <a:r>
              <a:rPr lang="en-US" dirty="0"/>
              <a:t> = </a:t>
            </a:r>
            <a:r>
              <a:rPr lang="en-US" i="1" dirty="0" err="1"/>
              <a:t>K</a:t>
            </a:r>
            <a:r>
              <a:rPr lang="en-US" sz="1400" i="1" dirty="0" err="1"/>
              <a:t>v</a:t>
            </a:r>
            <a:r>
              <a:rPr lang="en-US" dirty="0"/>
              <a:t> = 4.1. Note that the target velocity has not been reached.</a:t>
            </a:r>
            <a:endParaRPr lang="en-GB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screen shot of a graph&#10;&#10;Description automatically generated">
            <a:extLst>
              <a:ext uri="{FF2B5EF4-FFF2-40B4-BE49-F238E27FC236}">
                <a16:creationId xmlns:a16="http://schemas.microsoft.com/office/drawing/2014/main" id="{AFA6F916-62A4-1D54-BFB9-CD9CA5C42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058" y="1278374"/>
            <a:ext cx="5250318" cy="490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11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9408023" cy="1136073"/>
          </a:xfrm>
        </p:spPr>
        <p:txBody>
          <a:bodyPr/>
          <a:lstStyle/>
          <a:p>
            <a:r>
              <a:rPr lang="en-GB" dirty="0"/>
              <a:t>Measuring </a:t>
            </a:r>
            <a:r>
              <a:rPr lang="en-GB" i="1" dirty="0"/>
              <a:t>T</a:t>
            </a:r>
            <a:r>
              <a:rPr lang="en-GB" sz="2400" i="1" dirty="0"/>
              <a:t>u</a:t>
            </a:r>
            <a:r>
              <a:rPr lang="en-GB" dirty="0"/>
              <a:t> and Calculating </a:t>
            </a:r>
            <a:r>
              <a:rPr lang="en-GB" i="1" dirty="0" err="1"/>
              <a:t>K</a:t>
            </a:r>
            <a:r>
              <a:rPr lang="en-GB" sz="2400" dirty="0" err="1"/>
              <a:t>v</a:t>
            </a:r>
            <a:r>
              <a:rPr lang="en-GB" dirty="0"/>
              <a:t> and </a:t>
            </a:r>
            <a:r>
              <a:rPr lang="en-GB" i="1" dirty="0"/>
              <a:t>T</a:t>
            </a:r>
            <a:r>
              <a:rPr lang="en-GB" sz="2400" i="1" dirty="0"/>
              <a:t>n</a:t>
            </a:r>
            <a:r>
              <a:rPr lang="en-GB" dirty="0"/>
              <a:t>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5003000" cy="4343400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Zoom in and measure the oscillation period.</a:t>
            </a:r>
            <a:br>
              <a:rPr lang="en-US" dirty="0"/>
            </a:br>
            <a:r>
              <a:rPr lang="en-US" sz="1800" dirty="0"/>
              <a:t>2</a:t>
            </a:r>
            <a:r>
              <a:rPr lang="en-GB" sz="1800" dirty="0"/>
              <a:t>0 x </a:t>
            </a:r>
            <a:r>
              <a:rPr lang="en-GB" sz="1800" i="1" dirty="0"/>
              <a:t>T</a:t>
            </a:r>
            <a:r>
              <a:rPr lang="en-GB" sz="1400" i="1" dirty="0"/>
              <a:t>u</a:t>
            </a:r>
            <a:r>
              <a:rPr lang="en-GB" sz="1800" dirty="0"/>
              <a:t> = 500 ms </a:t>
            </a:r>
            <a:r>
              <a:rPr lang="en-GB" sz="1800" dirty="0">
                <a:sym typeface="Wingdings" panose="05000000000000000000" pitchFamily="2" charset="2"/>
              </a:rPr>
              <a:t> </a:t>
            </a:r>
            <a:r>
              <a:rPr lang="en-GB" sz="1800" i="1" dirty="0">
                <a:sym typeface="Wingdings" panose="05000000000000000000" pitchFamily="2" charset="2"/>
              </a:rPr>
              <a:t>T</a:t>
            </a:r>
            <a:r>
              <a:rPr lang="en-GB" sz="1400" i="1" dirty="0">
                <a:sym typeface="Wingdings" panose="05000000000000000000" pitchFamily="2" charset="2"/>
              </a:rPr>
              <a:t>u</a:t>
            </a:r>
            <a:r>
              <a:rPr lang="en-GB" sz="1800" dirty="0">
                <a:sym typeface="Wingdings" panose="05000000000000000000" pitchFamily="2" charset="2"/>
              </a:rPr>
              <a:t> = 25 ms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Calculate Ziegler-Nichols PI parameters and download them. </a:t>
            </a:r>
            <a:br>
              <a:rPr lang="en-GB" dirty="0"/>
            </a:br>
            <a:br>
              <a:rPr lang="en-GB" dirty="0"/>
            </a:br>
            <a:r>
              <a:rPr lang="en-GB" i="1" dirty="0" err="1"/>
              <a:t>K</a:t>
            </a:r>
            <a:r>
              <a:rPr lang="en-GB" sz="1400" i="1" dirty="0" err="1"/>
              <a:t>v</a:t>
            </a:r>
            <a:r>
              <a:rPr lang="en-GB" dirty="0"/>
              <a:t> = 0.45 </a:t>
            </a:r>
            <a:r>
              <a:rPr lang="en-GB" i="1" dirty="0"/>
              <a:t>K</a:t>
            </a:r>
            <a:r>
              <a:rPr lang="en-GB" sz="1400" i="1" dirty="0"/>
              <a:t>u</a:t>
            </a:r>
            <a:r>
              <a:rPr lang="en-GB" dirty="0"/>
              <a:t> = 0.45 * 4.1 = 1.845</a:t>
            </a:r>
            <a:br>
              <a:rPr lang="en-GB" dirty="0"/>
            </a:br>
            <a:r>
              <a:rPr lang="en-GB" dirty="0"/>
              <a:t> </a:t>
            </a:r>
            <a:br>
              <a:rPr lang="en-GB" dirty="0"/>
            </a:br>
            <a:r>
              <a:rPr lang="en-GB" i="1" dirty="0"/>
              <a:t>T</a:t>
            </a:r>
            <a:r>
              <a:rPr lang="en-GB" sz="1400" i="1" dirty="0"/>
              <a:t>n</a:t>
            </a:r>
            <a:r>
              <a:rPr lang="en-GB" dirty="0"/>
              <a:t> =</a:t>
            </a:r>
            <a:r>
              <a:rPr lang="en-GB" i="1" dirty="0"/>
              <a:t>T</a:t>
            </a:r>
            <a:r>
              <a:rPr lang="en-GB" sz="1400" i="1" dirty="0"/>
              <a:t>u </a:t>
            </a:r>
            <a:r>
              <a:rPr lang="en-GB" dirty="0"/>
              <a:t>/ 1.2 = 25 / 1.2 = ~20.83 ms.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Note: ‘u’ stands for Ultimate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graph with blue lines&#10;&#10;Description automatically generated">
            <a:extLst>
              <a:ext uri="{FF2B5EF4-FFF2-40B4-BE49-F238E27FC236}">
                <a16:creationId xmlns:a16="http://schemas.microsoft.com/office/drawing/2014/main" id="{B067DCDA-3CE8-6D83-DE5B-DE70DF0DC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764" y="1740710"/>
            <a:ext cx="5632610" cy="241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156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9408023" cy="1136073"/>
          </a:xfrm>
        </p:spPr>
        <p:txBody>
          <a:bodyPr/>
          <a:lstStyle/>
          <a:p>
            <a:r>
              <a:rPr lang="en-GB" dirty="0"/>
              <a:t>Testing Velocity Loop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5046663" cy="4343400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In </a:t>
            </a:r>
            <a:r>
              <a:rPr lang="en-US" i="1" dirty="0"/>
              <a:t>Axis/Ctrl/Parameters/ Velocity Control Loop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set “Velocity control: Min./max. limitation I-Part [0.0 ... 1.0]” to 1.0.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Download new parameters and test the system. The velocity should now reach the target velocity.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However, the target position still cannot be reached. 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DD9C74-7155-6F23-17AE-7461205C1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136073"/>
            <a:ext cx="5347357" cy="496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373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Tuning Position Loop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10093326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Increase </a:t>
            </a:r>
            <a:r>
              <a:rPr lang="en-US" sz="2000" i="1" u="sng" dirty="0"/>
              <a:t>Position</a:t>
            </a:r>
            <a:r>
              <a:rPr lang="en-US" sz="2000" dirty="0"/>
              <a:t> </a:t>
            </a:r>
            <a:r>
              <a:rPr lang="en-US" sz="2000" i="1" dirty="0" err="1"/>
              <a:t>K</a:t>
            </a:r>
            <a:r>
              <a:rPr lang="en-US" sz="1600" i="1" dirty="0" err="1"/>
              <a:t>v</a:t>
            </a:r>
            <a:r>
              <a:rPr lang="en-US" sz="2000" dirty="0"/>
              <a:t> in small increments.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Soon, the target position will be reached at the end of each movement.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Continue increasing </a:t>
            </a:r>
            <a:r>
              <a:rPr lang="en-US" sz="2000" i="1" dirty="0"/>
              <a:t>Position </a:t>
            </a:r>
            <a:r>
              <a:rPr lang="en-US" sz="2000" i="1" dirty="0" err="1"/>
              <a:t>K</a:t>
            </a:r>
            <a:r>
              <a:rPr lang="en-US" sz="1600" i="1" dirty="0" err="1"/>
              <a:t>v</a:t>
            </a:r>
            <a:r>
              <a:rPr lang="en-US" sz="2000" i="1" dirty="0"/>
              <a:t> </a:t>
            </a:r>
            <a:r>
              <a:rPr lang="en-US" sz="2000" dirty="0"/>
              <a:t>until the position settles quickly at 4</a:t>
            </a:r>
            <a:r>
              <a:rPr lang="en-US" sz="2000" baseline="30000" dirty="0"/>
              <a:t>th</a:t>
            </a:r>
            <a:r>
              <a:rPr lang="en-US" sz="2000" dirty="0"/>
              <a:t> decimal point. (</a:t>
            </a:r>
            <a:r>
              <a:rPr lang="en-US" sz="2000" i="1" dirty="0" err="1"/>
              <a:t>K</a:t>
            </a:r>
            <a:r>
              <a:rPr lang="en-US" sz="1600" i="1" dirty="0" err="1"/>
              <a:t>v</a:t>
            </a:r>
            <a:r>
              <a:rPr lang="en-US" sz="2000" i="1" dirty="0"/>
              <a:t> </a:t>
            </a:r>
            <a:r>
              <a:rPr lang="en-US" sz="2000" dirty="0"/>
              <a:t>= 25 in our case).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Increase </a:t>
            </a:r>
            <a:r>
              <a:rPr lang="en-US" sz="2000" i="1" dirty="0"/>
              <a:t>Position </a:t>
            </a:r>
            <a:r>
              <a:rPr lang="en-US" sz="2000" i="1" dirty="0" err="1"/>
              <a:t>K</a:t>
            </a:r>
            <a:r>
              <a:rPr lang="en-US" sz="1600" i="1" dirty="0" err="1"/>
              <a:t>v</a:t>
            </a:r>
            <a:r>
              <a:rPr lang="en-US" sz="2000" i="1" dirty="0"/>
              <a:t> </a:t>
            </a:r>
            <a:r>
              <a:rPr lang="en-US" sz="2000" dirty="0"/>
              <a:t>by 25% (</a:t>
            </a:r>
            <a:r>
              <a:rPr lang="en-US" sz="2000" i="1" dirty="0" err="1"/>
              <a:t>K</a:t>
            </a:r>
            <a:r>
              <a:rPr lang="en-US" sz="1600" i="1" dirty="0" err="1"/>
              <a:t>v</a:t>
            </a:r>
            <a:r>
              <a:rPr lang="en-US" sz="2000" dirty="0"/>
              <a:t> = 32.5) and check if the system is still stable.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If yes, go back to </a:t>
            </a:r>
            <a:r>
              <a:rPr lang="en-US" sz="2000" i="1" dirty="0" err="1"/>
              <a:t>K</a:t>
            </a:r>
            <a:r>
              <a:rPr lang="en-US" sz="1600" i="1" dirty="0" err="1"/>
              <a:t>v</a:t>
            </a:r>
            <a:r>
              <a:rPr lang="en-US" sz="2000" dirty="0"/>
              <a:t> = 25.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Tuning is complete !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3915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Control Parameters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757910-C2DF-889D-EEB8-1127B68D6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9725" y="2031224"/>
            <a:ext cx="9792549" cy="355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81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Popovic, DC Motor Tuning with EL7342, November 25th - 28th, Instrument Control Systems 2024</a:t>
            </a:r>
            <a:endParaRPr lang="en-GB" i="1" noProof="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 dirty="0"/>
              <a:t>Dan Popovic – dpopovic@eso.org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2320</TotalTime>
  <Words>2214</Words>
  <Application>Microsoft Office PowerPoint</Application>
  <PresentationFormat>Widescreen</PresentationFormat>
  <Paragraphs>220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Cambria Math</vt:lpstr>
      <vt:lpstr>Georgia</vt:lpstr>
      <vt:lpstr>HelveticaNeueLT Com 65 Md</vt:lpstr>
      <vt:lpstr>Wingdings</vt:lpstr>
      <vt:lpstr>Office</vt:lpstr>
      <vt:lpstr>think-cell Folie</vt:lpstr>
      <vt:lpstr>DC Motor Tuning with EL7342</vt:lpstr>
      <vt:lpstr>Ziegler-Nichols Tuning Method</vt:lpstr>
      <vt:lpstr>Ziegler-Nichols Performance</vt:lpstr>
      <vt:lpstr>Motor Control Configurations</vt:lpstr>
      <vt:lpstr>EL7342 Operating Mode - Velocity Direct</vt:lpstr>
      <vt:lpstr>Successfully Tested Stages</vt:lpstr>
      <vt:lpstr>Test Stage: Newport UTS100CC</vt:lpstr>
      <vt:lpstr>Wiring</vt:lpstr>
      <vt:lpstr>Tuning Procedure Overview</vt:lpstr>
      <vt:lpstr>Creating TwinCAT Project</vt:lpstr>
      <vt:lpstr>EL7342 CoE Configuration for CH1</vt:lpstr>
      <vt:lpstr>EL7342 Process Data (Velocity Control Compact)</vt:lpstr>
      <vt:lpstr>Axis Configuration - Summary</vt:lpstr>
      <vt:lpstr>Axis Configuration in Detail</vt:lpstr>
      <vt:lpstr>Adding YT NC Scope Project</vt:lpstr>
      <vt:lpstr>Setting Correct Direction and Encoder Count</vt:lpstr>
      <vt:lpstr>Reference Velocity Explained</vt:lpstr>
      <vt:lpstr>Reference Velocity Adjustment Procedure</vt:lpstr>
      <vt:lpstr>Reference Velocity Scope Recording</vt:lpstr>
      <vt:lpstr>Velocity Loop Tuning Using Ziegler-Nichols Method</vt:lpstr>
      <vt:lpstr>Velocity Loop Tuning Using Ziegler-Nichols Method</vt:lpstr>
      <vt:lpstr>Measuring Tu and Calculating Kv and Tn </vt:lpstr>
      <vt:lpstr>Testing Velocity Loop</vt:lpstr>
      <vt:lpstr>Tuning Position Loop</vt:lpstr>
      <vt:lpstr>Final Control Parameters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Dan Popovic</cp:lastModifiedBy>
  <cp:revision>266</cp:revision>
  <dcterms:created xsi:type="dcterms:W3CDTF">2023-10-25T15:44:01Z</dcterms:created>
  <dcterms:modified xsi:type="dcterms:W3CDTF">2024-11-27T13:19:06Z</dcterms:modified>
</cp:coreProperties>
</file>