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2.xml" ContentType="application/vnd.openxmlformats-officedocument.theme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88" r:id="rId3"/>
    <p:sldId id="290" r:id="rId4"/>
    <p:sldId id="304" r:id="rId5"/>
    <p:sldId id="305" r:id="rId6"/>
    <p:sldId id="306" r:id="rId7"/>
    <p:sldId id="307" r:id="rId8"/>
    <p:sldId id="309" r:id="rId9"/>
    <p:sldId id="308" r:id="rId10"/>
    <p:sldId id="310" r:id="rId11"/>
    <p:sldId id="311" r:id="rId12"/>
    <p:sldId id="313" r:id="rId13"/>
    <p:sldId id="314" r:id="rId14"/>
    <p:sldId id="312" r:id="rId15"/>
    <p:sldId id="315" r:id="rId16"/>
    <p:sldId id="285" r:id="rId17"/>
  </p:sldIdLst>
  <p:sldSz cx="12192000" cy="6858000"/>
  <p:notesSz cx="6858000" cy="9144000"/>
  <p:custDataLst>
    <p:tags r:id="rId19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336600"/>
    <a:srgbClr val="D210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1" autoAdjust="0"/>
    <p:restoredTop sz="94618" autoAdjust="0"/>
  </p:normalViewPr>
  <p:slideViewPr>
    <p:cSldViewPr snapToGrid="0">
      <p:cViewPr varScale="1">
        <p:scale>
          <a:sx n="90" d="100"/>
          <a:sy n="90" d="100"/>
        </p:scale>
        <p:origin x="68" y="6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62189C-3680-4E34-AEC6-9D75DCBF6EAC}" type="datetimeFigureOut">
              <a:rPr lang="de-CH" smtClean="0"/>
              <a:t>18.11.2024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E3F41-BE06-4DE3-A191-16FB7717111A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53281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3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1.emf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1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1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3.sv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3.svg"/><Relationship Id="rId9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>
            <a:extLst>
              <a:ext uri="{FF2B5EF4-FFF2-40B4-BE49-F238E27FC236}">
                <a16:creationId xmlns:a16="http://schemas.microsoft.com/office/drawing/2014/main" id="{903B410E-C319-D1E1-C0AC-8ACB67A99EA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239845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7" y="1577975"/>
            <a:ext cx="10316307" cy="1539299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Title of your presentation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847" y="3740726"/>
            <a:ext cx="10316307" cy="1526309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1pPr>
            <a:lvl2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3pPr>
            <a:lvl4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4pPr>
            <a:lvl5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5pPr>
            <a:lvl6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6pPr>
            <a:lvl7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7pPr>
            <a:lvl8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8pPr>
            <a:lvl9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GB" noProof="0" dirty="0"/>
              <a:t>Text</a:t>
            </a:r>
          </a:p>
        </p:txBody>
      </p:sp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29000"/>
            <a:ext cx="2808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85087112-A224-964B-32E3-DF16AB75EF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7C03FF2-FBF1-A407-10B6-7EBD3ABCA89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190336D-C8E3-3383-63E9-C4CCAAA1D7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6D634B7-176B-801C-E816-2C762102BD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16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69D95539-5CB2-37ED-D38B-E8BD00FC891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803294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This is the chapter title and </a:t>
            </a:r>
            <a:br>
              <a:rPr lang="en-GB" noProof="0" dirty="0"/>
            </a:br>
            <a:r>
              <a:rPr lang="en-GB" noProof="0" dirty="0"/>
              <a:t>it can go on 3 to 4 lines.</a:t>
            </a:r>
            <a:br>
              <a:rPr lang="en-GB" noProof="0" dirty="0"/>
            </a:br>
            <a:r>
              <a:rPr lang="en-GB" noProof="0" dirty="0"/>
              <a:t>Arial Bold, 40 pt, white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DA00B84-F826-7AC9-A28F-475EBB973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9"/>
            <a:ext cx="5342305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FC67C5E-C5D4-9326-4183-C80C10ABD343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>
                <a:solidFill>
                  <a:schemeClr val="bg1"/>
                </a:solidFill>
              </a:rPr>
              <a:pPr/>
              <a:t>‹#›</a:t>
            </a:fld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80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7AF73511-5300-CCC6-5C11-A8FDAEBF7B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987688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There could be a </a:t>
            </a:r>
            <a:br>
              <a:rPr lang="en-GB" noProof="0" dirty="0"/>
            </a:br>
            <a:r>
              <a:rPr lang="en-GB" noProof="0" dirty="0"/>
              <a:t>section title as well.</a:t>
            </a:r>
            <a:br>
              <a:rPr lang="en-GB" noProof="0" dirty="0"/>
            </a:br>
            <a:r>
              <a:rPr lang="en-GB" noProof="0" dirty="0"/>
              <a:t>Arial Bold, 40 pt, blue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E3957A0-AB22-3832-DD70-E9DDB209C55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9035807-A58D-C6A4-D7C0-1E12619E1F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1C37D7-F11D-6494-2E15-335F7B85337B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844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18884" y="451141"/>
            <a:ext cx="497477" cy="647783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F8E82346-05BA-CCC7-D114-7954D9FACF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28105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C562AB-F20A-0117-8ABB-4C6CAE32BA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7873F94-186D-3156-FEFA-3F0B7F845A2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87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D0155401-1AEB-1D20-0D21-BFCA0D159CD7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4B34766-A3BB-4165-CC57-2BE3C22A1D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83450F8-6306-9500-F151-BDB1975036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237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full background image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6" name="SmartArt-Platzhalter 5">
            <a:extLst>
              <a:ext uri="{FF2B5EF4-FFF2-40B4-BE49-F238E27FC236}">
                <a16:creationId xmlns:a16="http://schemas.microsoft.com/office/drawing/2014/main" id="{433C8CD0-D1FB-D1D7-F1A0-5048999E0FED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85A207C-46C0-F407-78B2-6640ADE3C8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4C000D7-8B88-2B9E-A1D0-2A106D9C7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326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BB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20D47E81-E9A6-BB7A-A5AC-082A992B80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/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blue background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693884E-30FD-BE94-EB74-D5EBDFB37FA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 i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5C1DCEA-8A03-ED66-EC67-A829554C2C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C01649B5-7285-2559-21A4-3C609DF08973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4DA13-9979-4452-B6DE-309D7DC6A1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15F86A8-A2DE-F488-BBD2-CF6F75328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8474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+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 i="0">
                <a:solidFill>
                  <a:schemeClr val="tx1"/>
                </a:solidFill>
                <a:effectLst/>
                <a:latin typeface="+mn-lt"/>
              </a:defRPr>
            </a:lvl9pPr>
          </a:lstStyle>
          <a:p>
            <a:pPr lvl="0"/>
            <a:r>
              <a:rPr lang="en-GB" noProof="0" dirty="0"/>
              <a:t>1-Column Text + white background</a:t>
            </a:r>
          </a:p>
          <a:p>
            <a:pPr lvl="0"/>
            <a:r>
              <a:rPr lang="en-GB" noProof="0" dirty="0"/>
              <a:t>Arial Bold, 24 pt, white, centre aligned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5A77A81-4D96-818A-C166-E1A70E33BA3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05B547A-BEF3-D0B6-BB29-EF55FF35F5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30A0426-815F-60A6-72EE-5C21B4DEC1E5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234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2016000"/>
            <a:ext cx="10317164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812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813303C-C1E6-DEEA-79FE-604C62A23A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22A8D-1DBE-BD85-92F3-EFE59AC18E5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15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 U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FA90899-A4C8-752A-5D1C-111AA2B50FD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6624" y="2016000"/>
            <a:ext cx="10317600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000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EC29A70-B5A7-321C-D517-8E7C6FFAE33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A56F391-9E9D-5245-65CF-E3CFA03D57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B59C018-FF84-C96B-EA76-19F07A39AD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513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4924914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Textplatzhalter 6">
            <a:extLst>
              <a:ext uri="{FF2B5EF4-FFF2-40B4-BE49-F238E27FC236}">
                <a16:creationId xmlns:a16="http://schemas.microsoft.com/office/drawing/2014/main" id="{C434F63B-A1E3-D216-DA84-E887C21167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30461" y="1577975"/>
            <a:ext cx="4923692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28556-886A-E522-20D7-EB82D68C37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20026" y="3572388"/>
            <a:ext cx="532064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E248BAE-D5A4-D471-F717-01AAD766CE3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506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_lef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9225FFE-1736-C769-3C9B-90F9955C624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6624" y="1575201"/>
            <a:ext cx="4924800" cy="3409928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29354" y="1575201"/>
            <a:ext cx="4924800" cy="4346174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BDB5D0F4-A9C6-3CA4-DFA5-327FB4E85F1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6624" y="5160441"/>
            <a:ext cx="4924800" cy="792373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88CA990-B59C-346B-9D77-70D444E0B89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F0BCB-94E0-C8DF-CA0D-110BDFA7D1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3218" y="3555579"/>
            <a:ext cx="53542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570BC-3860-3818-C0D2-622F18C3264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635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T_righ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2014539"/>
            <a:ext cx="4924800" cy="3906836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03026FC-218C-C5AE-85BC-B669936B57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0461" y="2014539"/>
            <a:ext cx="4924800" cy="3077093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178E150-19BD-8AF3-6D7D-CFCB88FAEA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0460" y="5266944"/>
            <a:ext cx="4924800" cy="685870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A9D5B04-9C61-8EF9-BF85-893792A2844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936624" y="6532505"/>
            <a:ext cx="5147377" cy="175312"/>
          </a:xfrm>
        </p:spPr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C40195-83B7-B53A-4C4E-05C189139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7AD612-3F82-05E4-30B3-E5078599D064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0158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T+3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7847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9" name="Textplatzhalter 4">
            <a:extLst>
              <a:ext uri="{FF2B5EF4-FFF2-40B4-BE49-F238E27FC236}">
                <a16:creationId xmlns:a16="http://schemas.microsoft.com/office/drawing/2014/main" id="{70CC73E1-9EED-A736-9EE2-90B6C7E9D83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7847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11" name="Bildplatzhalter 9">
            <a:extLst>
              <a:ext uri="{FF2B5EF4-FFF2-40B4-BE49-F238E27FC236}">
                <a16:creationId xmlns:a16="http://schemas.microsoft.com/office/drawing/2014/main" id="{0F4346D0-02CE-145D-E53E-41F5EADE59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3261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Bildplatzhalter 9">
            <a:extLst>
              <a:ext uri="{FF2B5EF4-FFF2-40B4-BE49-F238E27FC236}">
                <a16:creationId xmlns:a16="http://schemas.microsoft.com/office/drawing/2014/main" id="{DF83300C-555C-31AE-7657-08C3B80290E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2738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E4E8AAF-47DA-2646-0993-9FAA209F000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3261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ACB2CDA3-9E5A-D7B5-CDD2-059F29B454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2738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B754F02-1870-6880-20CA-D4782BAD58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665410-27F4-850D-DA3F-396D0AF5105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841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T+2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B9678422-1EA6-0112-76F1-D43B34A286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0080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E322F4-5356-944A-0818-280181F03E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7847" y="1576800"/>
            <a:ext cx="4688253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EC0C8FC0-5529-1DAB-1C7E-A516CA9BB0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3946" y="1576800"/>
            <a:ext cx="4690207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9" name="SmartArt-Platzhalter 5">
            <a:extLst>
              <a:ext uri="{FF2B5EF4-FFF2-40B4-BE49-F238E27FC236}">
                <a16:creationId xmlns:a16="http://schemas.microsoft.com/office/drawing/2014/main" id="{D4AB1337-D0F8-A165-15C7-B9FF7CF676B8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7C6DC24-4FE7-D11D-4BDE-12E056B1BE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E768621-8630-6BEF-02C9-A783CD05F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5576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T+3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3">
            <a:extLst>
              <a:ext uri="{FF2B5EF4-FFF2-40B4-BE49-F238E27FC236}">
                <a16:creationId xmlns:a16="http://schemas.microsoft.com/office/drawing/2014/main" id="{EDDAE350-0D3C-DE36-457E-5E66E560F5D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141CE681-BD04-D23B-F809-9BA05C49E62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E264DBBD-A17B-04A4-F5FC-619ACBB3212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8923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1E7496E0-C109-6668-DD05-53913CC34F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363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5CC8DC6C-A22B-9060-9C47-9FD44872C9B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037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6ABCA5BC-4B22-3F1B-51FD-31BCF514B4C2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53B671B-11B8-5EB5-1223-D11D272869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1B441EE-3C96-1FDB-E79B-71F2D50596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5808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T+4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7F5E1F9A-AE9C-97D8-0568-8597094C67B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0140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Bildplatzhalter 3">
            <a:extLst>
              <a:ext uri="{FF2B5EF4-FFF2-40B4-BE49-F238E27FC236}">
                <a16:creationId xmlns:a16="http://schemas.microsoft.com/office/drawing/2014/main" id="{FBD03FEE-4DCD-7D90-DAEB-5905A802376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1" name="Bildplatzhalter 3">
            <a:extLst>
              <a:ext uri="{FF2B5EF4-FFF2-40B4-BE49-F238E27FC236}">
                <a16:creationId xmlns:a16="http://schemas.microsoft.com/office/drawing/2014/main" id="{5FEA1EA0-5562-219A-FDDC-70D80236841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10140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F187DF8-0AC2-49DE-999A-CBC0F45FA3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7847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B8E777-CE26-4125-6914-F3392533DF0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64923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A81CF8B-A37E-09B1-47B9-4F88C24C854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7847" y="50155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A07C3E46-41C2-47CB-D2FD-25B518F0CEB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64923" y="5015551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8" name="SmartArt-Platzhalter 5">
            <a:extLst>
              <a:ext uri="{FF2B5EF4-FFF2-40B4-BE49-F238E27FC236}">
                <a16:creationId xmlns:a16="http://schemas.microsoft.com/office/drawing/2014/main" id="{CFA5C265-66CB-EA9E-1006-215F841338C0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D698EEB-8508-290B-719E-40DC2BFCD9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12B761F-D416-8958-C975-EAF6734779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6958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T+6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3">
            <a:extLst>
              <a:ext uri="{FF2B5EF4-FFF2-40B4-BE49-F238E27FC236}">
                <a16:creationId xmlns:a16="http://schemas.microsoft.com/office/drawing/2014/main" id="{6181CF1F-30E6-36E0-B375-631C095847E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352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B09398C8-55E0-2686-999B-D58C6499FA0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0676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37ECC04-7853-9A2F-A5D6-06265A69C5A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DA0933D5-505E-BF1C-C98B-A0FDFCE965F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0676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3" name="Bildplatzhalter 3">
            <a:extLst>
              <a:ext uri="{FF2B5EF4-FFF2-40B4-BE49-F238E27FC236}">
                <a16:creationId xmlns:a16="http://schemas.microsoft.com/office/drawing/2014/main" id="{9EC722AD-49A0-EEF0-464A-3B723682E99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1352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Textplatzhalter 4">
            <a:extLst>
              <a:ext uri="{FF2B5EF4-FFF2-40B4-BE49-F238E27FC236}">
                <a16:creationId xmlns:a16="http://schemas.microsoft.com/office/drawing/2014/main" id="{620907A4-1574-D634-5960-45663CBAFB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8923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AFBE1064-816E-B03D-B92D-BC11B67FF3A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36324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794D695A-6379-AE12-4561-221C2A05A6A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03725" y="1581150"/>
            <a:ext cx="3119354" cy="148244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DCBC5F7F-7524-9228-C498-77B3F6BE9FE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23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94E61D33-FC02-F350-F412-4E7D8E1DA0E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5363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CB1DFC4C-4616-3BC0-218F-3B9D8E7FA0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6037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27" name="SmartArt-Platzhalter 5">
            <a:extLst>
              <a:ext uri="{FF2B5EF4-FFF2-40B4-BE49-F238E27FC236}">
                <a16:creationId xmlns:a16="http://schemas.microsoft.com/office/drawing/2014/main" id="{014D9550-C751-E6B9-C1DE-A91B8E41A10C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F6299F04-C96D-4539-6FD6-68641829E9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ABC3BE50-95F9-93B1-7C3C-AA620931BD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4754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D2C10E57-699A-8121-DD38-6408EA13F28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847966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1" y="3429000"/>
            <a:ext cx="5627688" cy="2952750"/>
          </a:xfrm>
          <a:solidFill>
            <a:srgbClr val="D2108D"/>
          </a:solidFill>
          <a:ln w="22225" cmpd="sng">
            <a:solidFill>
              <a:schemeClr val="bg1"/>
            </a:solidFill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216000" tIns="216000" rIns="216000" bIns="216000" rtlCol="0" anchor="b">
            <a:noAutofit/>
          </a:bodyPr>
          <a:lstStyle>
            <a:lvl1pPr>
              <a:defRPr lang="de-CH">
                <a:solidFill>
                  <a:schemeClr val="bg1"/>
                </a:solidFill>
              </a:defRPr>
            </a:lvl1pPr>
          </a:lstStyle>
          <a:p>
            <a:pPr lvl="0"/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19374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31360156-9255-A812-BE46-051A4B9F1A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4314" y="1576800"/>
            <a:ext cx="4689473" cy="1312200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Creative Layout 01, Arial, 18 pt, black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95CF15C-8172-5EC7-3580-6120E65EE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1629384-5E10-BB46-F3D3-C4C9F49C64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1001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A74991E2-D260-5369-FE3C-050962E9743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23266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0" y="1577975"/>
            <a:ext cx="5629275" cy="4803775"/>
          </a:xfrm>
          <a:solidFill>
            <a:srgbClr val="D2108D"/>
          </a:solidFill>
          <a:ln w="22225">
            <a:solidFill>
              <a:schemeClr val="bg1"/>
            </a:solidFill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89475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2" name="Textplatzhalter 4">
            <a:extLst>
              <a:ext uri="{FF2B5EF4-FFF2-40B4-BE49-F238E27FC236}">
                <a16:creationId xmlns:a16="http://schemas.microsoft.com/office/drawing/2014/main" id="{4AD3199E-D2A2-C622-CFB7-A971643DE70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6625" y="2015999"/>
            <a:ext cx="4221163" cy="3905375"/>
          </a:xfrm>
        </p:spPr>
        <p:txBody>
          <a:bodyPr anchor="b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Creative Layout 2</a:t>
            </a:r>
            <a:br>
              <a:rPr lang="en-GB" noProof="0" dirty="0"/>
            </a:br>
            <a:r>
              <a:rPr lang="en-GB" noProof="0" dirty="0"/>
              <a:t>Arial, 18 pt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006D1A8-9633-66EB-1EA4-752C9039E3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1D6DF06-4DA4-1A57-9E2A-7846123C92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0849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A36C70-93D0-B533-F9A3-2158AABFCB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C2B69BE6-61ED-1FF0-912A-EEA44FCEC43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8A7CC7B-7D64-595D-1B3D-31D9CD59368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7EF8A4A0-360F-EDDD-4628-6C42C6749FB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A2074F46-A69C-7568-C74B-BDAA38DD27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10317600" cy="301747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endParaRPr lang="de-CH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1921E16-7DA0-45EF-EA48-A00C75394B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10103700" y="2661820"/>
            <a:ext cx="355329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5B4866D-C821-28BF-B97B-2070E5220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7510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576799"/>
            <a:ext cx="2805231" cy="5281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9B195C9-522F-CEAB-1C05-9C1EC8BEA3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1" name="Bildplatzhalter 9">
            <a:extLst>
              <a:ext uri="{FF2B5EF4-FFF2-40B4-BE49-F238E27FC236}">
                <a16:creationId xmlns:a16="http://schemas.microsoft.com/office/drawing/2014/main" id="{FC341FB4-1140-6179-CA27-0BE073B9EE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816032" y="1576799"/>
            <a:ext cx="4213245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1" name="Bildplatzhalter 9">
            <a:extLst>
              <a:ext uri="{FF2B5EF4-FFF2-40B4-BE49-F238E27FC236}">
                <a16:creationId xmlns:a16="http://schemas.microsoft.com/office/drawing/2014/main" id="{03610043-1BC0-48DC-2A7E-2CB01ED39B5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040076" y="1576798"/>
            <a:ext cx="5151924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2" name="Bildplatzhalter 9">
            <a:extLst>
              <a:ext uri="{FF2B5EF4-FFF2-40B4-BE49-F238E27FC236}">
                <a16:creationId xmlns:a16="http://schemas.microsoft.com/office/drawing/2014/main" id="{FE45F635-E437-C8B0-8CC0-C0403F9A4047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040075" y="4222798"/>
            <a:ext cx="2335894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3" name="Bildplatzhalter 9">
            <a:extLst>
              <a:ext uri="{FF2B5EF4-FFF2-40B4-BE49-F238E27FC236}">
                <a16:creationId xmlns:a16="http://schemas.microsoft.com/office/drawing/2014/main" id="{CE7AAD22-C490-64D4-E788-84D709B03A89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386769" y="4222798"/>
            <a:ext cx="2805230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4" name="Bildplatzhalter 9">
            <a:extLst>
              <a:ext uri="{FF2B5EF4-FFF2-40B4-BE49-F238E27FC236}">
                <a16:creationId xmlns:a16="http://schemas.microsoft.com/office/drawing/2014/main" id="{DB8A2C7A-F427-FFE2-6297-547E780EB7DE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2816032" y="4222799"/>
            <a:ext cx="4213245" cy="2635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240033-1B27-2ECE-1AC2-4C0A982DAA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666372" y="4018732"/>
            <a:ext cx="4427958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5808496-BF18-B186-3C56-0669606A58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3480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 4I+4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22A8B9EF-BF4A-23C0-AA21-A52725BB8AA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3662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Arial, 15 pt, black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C36E8371-00EC-6677-234D-7EE2B6617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15671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1" name="Textplatzhalter 4">
            <a:extLst>
              <a:ext uri="{FF2B5EF4-FFF2-40B4-BE49-F238E27FC236}">
                <a16:creationId xmlns:a16="http://schemas.microsoft.com/office/drawing/2014/main" id="{40B7130C-F961-1974-91CC-4BC0C76D168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4718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2366CB34-7829-60F0-4F0F-D55C2C7ABC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7376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17" name="Bildplatzhalter 9">
            <a:extLst>
              <a:ext uri="{FF2B5EF4-FFF2-40B4-BE49-F238E27FC236}">
                <a16:creationId xmlns:a16="http://schemas.microsoft.com/office/drawing/2014/main" id="{75E558CD-F4DF-63AC-B12B-538A53195F6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518371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8" name="Bildplatzhalter 9">
            <a:extLst>
              <a:ext uri="{FF2B5EF4-FFF2-40B4-BE49-F238E27FC236}">
                <a16:creationId xmlns:a16="http://schemas.microsoft.com/office/drawing/2014/main" id="{B9933D4C-5FB5-7C95-E310-DF0D24675C6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100118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9" name="Bildplatzhalter 9">
            <a:extLst>
              <a:ext uri="{FF2B5EF4-FFF2-40B4-BE49-F238E27FC236}">
                <a16:creationId xmlns:a16="http://schemas.microsoft.com/office/drawing/2014/main" id="{8894D095-CFBA-AADA-0B72-B739A72782BF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681865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53DABF5-8C90-B4EE-E548-ECA7C2C08A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98BFF-79D3-5B00-D8CC-413F98089B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9186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6FED09EC-46EE-D375-6E30-077FAC15151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4224000 w 12192000"/>
              <a:gd name="connsiteY0" fmla="*/ 4606706 h 6858000"/>
              <a:gd name="connsiteX1" fmla="*/ 4224000 w 12192000"/>
              <a:gd name="connsiteY1" fmla="*/ 4624706 h 6858000"/>
              <a:gd name="connsiteX2" fmla="*/ 7968000 w 12192000"/>
              <a:gd name="connsiteY2" fmla="*/ 4624706 h 6858000"/>
              <a:gd name="connsiteX3" fmla="*/ 7968000 w 12192000"/>
              <a:gd name="connsiteY3" fmla="*/ 46067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4224000" y="4606706"/>
                </a:moveTo>
                <a:lnTo>
                  <a:pt x="4224000" y="4624706"/>
                </a:lnTo>
                <a:lnTo>
                  <a:pt x="7968000" y="4624706"/>
                </a:lnTo>
                <a:lnTo>
                  <a:pt x="7968000" y="46067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2108D"/>
          </a:solidFill>
        </p:spPr>
        <p:txBody>
          <a:bodyPr wrap="square" lIns="216000" tIns="216000" rIns="216000" bIns="216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0000" y="1576800"/>
            <a:ext cx="10317600" cy="2476470"/>
          </a:xfr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4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1pPr>
            <a:lvl2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2pPr>
            <a:lvl3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3pPr>
            <a:lvl4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4pPr>
            <a:lvl5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5pPr>
            <a:lvl6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6pPr>
            <a:lvl7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7pPr>
            <a:lvl8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8pPr>
            <a:lvl9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9pPr>
          </a:lstStyle>
          <a:p>
            <a:pPr lvl="0"/>
            <a:r>
              <a:rPr lang="en-GB" noProof="0" dirty="0"/>
              <a:t>Quote on full background image</a:t>
            </a:r>
          </a:p>
          <a:p>
            <a:pPr lvl="0"/>
            <a:r>
              <a:rPr lang="en-GB" noProof="0" dirty="0"/>
              <a:t>Georgia, Italic, 40 pt, centre aligned</a:t>
            </a:r>
          </a:p>
          <a:p>
            <a:pPr lvl="1"/>
            <a:r>
              <a:rPr lang="en-GB" noProof="0" dirty="0"/>
              <a:t>For longer Quotes, Georgia, Italic, 30 pt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102E4235-1D94-B0B0-97E6-75498170299E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53D8AFA1-041C-D431-55FA-3EA3AEA6CF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7200" y="5160142"/>
            <a:ext cx="10317600" cy="842153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Author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04CFC0D-F6B8-6E72-2F7D-4098080247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3585" y="3557170"/>
            <a:ext cx="533353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22FAA5C-4C5C-25C0-8AA2-1268DF92F3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1417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70803D47-E512-EF06-12E2-B7C74415E86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32919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7888" y="409433"/>
            <a:ext cx="6096000" cy="5511942"/>
          </a:xfrm>
        </p:spPr>
        <p:txBody>
          <a:bodyPr vert="horz" anchor="ctr"/>
          <a:lstStyle>
            <a:lvl1pPr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Quote, Georgia, Italic, 30 pt</a:t>
            </a:r>
            <a:br>
              <a:rPr lang="en-GB" noProof="0" dirty="0"/>
            </a:br>
            <a:r>
              <a:rPr lang="en-GB" noProof="0" dirty="0"/>
              <a:t>No more than 5 lines of text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D1A2CCA-096A-39D7-4AD8-5CC50BA9457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8312" y="1843109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5" y="5002125"/>
            <a:ext cx="2791902" cy="91925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765739-CD2F-8DC7-5976-CD1FE8BF35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6579" y="3558941"/>
            <a:ext cx="5347541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CAD787F-CA08-939C-59CD-57F8A27451E0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50881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Quote+I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9EC3DABE-D4E5-D351-963E-34FD93396B7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013665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7200" y="4012442"/>
            <a:ext cx="10317600" cy="832513"/>
          </a:xfrm>
        </p:spPr>
        <p:txBody>
          <a:bodyPr vert="horz" anchor="b"/>
          <a:lstStyle>
            <a:lvl1pPr algn="ctr"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Short Quote, Georgia, Italic, 30 pt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81736" y="1065186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1736" y="5513697"/>
            <a:ext cx="2828529" cy="59678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8C43B717-B5B8-6114-C8A3-4E3DC6E2F403}"/>
              </a:ext>
            </a:extLst>
          </p:cNvPr>
          <p:cNvCxnSpPr/>
          <p:nvPr userDrawn="1"/>
        </p:nvCxnSpPr>
        <p:spPr>
          <a:xfrm>
            <a:off x="5376000" y="5179326"/>
            <a:ext cx="144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2DA2F4-6869-963F-1C8F-DC9A296EE59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24734D8-8B07-78D5-43B8-8F1E5049E5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8099" y="3570460"/>
            <a:ext cx="5324502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8CCC7B4-F4B9-6134-9B2E-4BEA839EA568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2624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91A3CC9D-C8AC-9800-39AE-668220846C2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643838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200" y="1577976"/>
            <a:ext cx="10317600" cy="892270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Thank you!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200" y="3477296"/>
            <a:ext cx="10317600" cy="1789740"/>
          </a:xfrm>
        </p:spPr>
        <p:txBody>
          <a:bodyPr/>
          <a:lstStyle>
            <a:lvl1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1pPr>
            <a:lvl2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2pPr>
            <a:lvl3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3pPr>
            <a:lvl4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4pPr>
            <a:lvl5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5pPr>
            <a:lvl6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6pPr>
            <a:lvl7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7pPr>
            <a:lvl8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8pPr>
            <a:lvl9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GB" noProof="0" dirty="0"/>
              <a:t>Author’s information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A7184D4A-ABC6-73B7-3255-011F9072AA02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10BF81FC-50A5-9498-E3B5-98F1855060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BACF552-8FB0-CAE7-0584-8327FAA9D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7413DAC-6F2A-B640-BB3F-22EB0960CC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2845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nect with E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01704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94812D6F-7F2D-9792-3A4B-B9117829B507}"/>
              </a:ext>
            </a:extLst>
          </p:cNvPr>
          <p:cNvSpPr txBox="1"/>
          <p:nvPr userDrawn="1"/>
        </p:nvSpPr>
        <p:spPr>
          <a:xfrm>
            <a:off x="1885666" y="2202954"/>
            <a:ext cx="8420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Connect with ESO</a:t>
            </a:r>
          </a:p>
        </p:txBody>
      </p:sp>
      <p:grpSp>
        <p:nvGrpSpPr>
          <p:cNvPr id="7" name="Icons social media">
            <a:extLst>
              <a:ext uri="{FF2B5EF4-FFF2-40B4-BE49-F238E27FC236}">
                <a16:creationId xmlns:a16="http://schemas.microsoft.com/office/drawing/2014/main" id="{3A749136-AA50-8556-2B2B-1212D11DF3FA}"/>
              </a:ext>
            </a:extLst>
          </p:cNvPr>
          <p:cNvGrpSpPr/>
          <p:nvPr userDrawn="1"/>
        </p:nvGrpSpPr>
        <p:grpSpPr>
          <a:xfrm>
            <a:off x="4692001" y="4037525"/>
            <a:ext cx="2808666" cy="536494"/>
            <a:chOff x="2527782" y="2733756"/>
            <a:chExt cx="2808666" cy="536494"/>
          </a:xfrm>
        </p:grpSpPr>
        <p:pic>
          <p:nvPicPr>
            <p:cNvPr id="10" name="Icon linkedin">
              <a:extLst>
                <a:ext uri="{FF2B5EF4-FFF2-40B4-BE49-F238E27FC236}">
                  <a16:creationId xmlns:a16="http://schemas.microsoft.com/office/drawing/2014/main" id="{1EF6A419-27B0-5B79-B0A3-B0BDAF71C649}"/>
                </a:ext>
              </a:extLst>
            </p:cNvPr>
            <p:cNvPicPr/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804788" y="2733756"/>
              <a:ext cx="531660" cy="536494"/>
            </a:xfrm>
            <a:prstGeom prst="rect">
              <a:avLst/>
            </a:prstGeom>
          </p:spPr>
        </p:pic>
        <p:pic>
          <p:nvPicPr>
            <p:cNvPr id="12" name="Icon youtube">
              <a:extLst>
                <a:ext uri="{FF2B5EF4-FFF2-40B4-BE49-F238E27FC236}">
                  <a16:creationId xmlns:a16="http://schemas.microsoft.com/office/drawing/2014/main" id="{5EBDB13F-BAC1-1D0C-D007-E0504A0538BD}"/>
                </a:ext>
              </a:extLst>
            </p:cNvPr>
            <p:cNvPicPr/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4235013" y="2733756"/>
              <a:ext cx="531703" cy="536494"/>
            </a:xfrm>
            <a:prstGeom prst="rect">
              <a:avLst/>
            </a:prstGeom>
          </p:spPr>
        </p:pic>
        <p:pic>
          <p:nvPicPr>
            <p:cNvPr id="13" name="Icon twitter">
              <a:extLst>
                <a:ext uri="{FF2B5EF4-FFF2-40B4-BE49-F238E27FC236}">
                  <a16:creationId xmlns:a16="http://schemas.microsoft.com/office/drawing/2014/main" id="{3CCB1F1C-A2A9-87F6-4185-EAB2D0EAE0D0}"/>
                </a:ext>
              </a:extLst>
            </p:cNvPr>
            <p:cNvPicPr/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667655" y="2733756"/>
              <a:ext cx="531703" cy="536494"/>
            </a:xfrm>
            <a:prstGeom prst="rect">
              <a:avLst/>
            </a:prstGeom>
          </p:spPr>
        </p:pic>
        <p:pic>
          <p:nvPicPr>
            <p:cNvPr id="14" name="Icon instagram">
              <a:extLst>
                <a:ext uri="{FF2B5EF4-FFF2-40B4-BE49-F238E27FC236}">
                  <a16:creationId xmlns:a16="http://schemas.microsoft.com/office/drawing/2014/main" id="{D10581A4-8FC9-7176-FC26-604E4386BEA2}"/>
                </a:ext>
              </a:extLst>
            </p:cNvPr>
            <p:cNvPicPr/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092885" y="2733756"/>
              <a:ext cx="536494" cy="536494"/>
            </a:xfrm>
            <a:prstGeom prst="rect">
              <a:avLst/>
            </a:prstGeom>
          </p:spPr>
        </p:pic>
        <p:pic>
          <p:nvPicPr>
            <p:cNvPr id="15" name="Icon facebook">
              <a:extLst>
                <a:ext uri="{FF2B5EF4-FFF2-40B4-BE49-F238E27FC236}">
                  <a16:creationId xmlns:a16="http://schemas.microsoft.com/office/drawing/2014/main" id="{905A3959-BC47-7F0A-C7C1-18CBF2C04094}"/>
                </a:ext>
              </a:extLst>
            </p:cNvPr>
            <p:cNvPicPr/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2527782" y="2733756"/>
              <a:ext cx="531703" cy="536494"/>
            </a:xfrm>
            <a:prstGeom prst="rect">
              <a:avLst/>
            </a:prstGeom>
          </p:spPr>
        </p:pic>
      </p:grp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D045A2E-5D04-4A34-24D6-B0E5A23C3D5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3AF8119-9B4B-D4F5-3356-ED609084619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6AEBF-45BD-AB32-079A-1B2E5D11E1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7B467B1-BC6B-C29B-DB91-4D4076C82656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8807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 + info + contac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65298FC2-5C65-CDAC-06E8-6185752CB3A8}"/>
              </a:ext>
            </a:extLst>
          </p:cNvPr>
          <p:cNvSpPr txBox="1"/>
          <p:nvPr userDrawn="1"/>
        </p:nvSpPr>
        <p:spPr>
          <a:xfrm>
            <a:off x="899999" y="1762360"/>
            <a:ext cx="10392001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Thank you!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Flags">
            <a:extLst>
              <a:ext uri="{FF2B5EF4-FFF2-40B4-BE49-F238E27FC236}">
                <a16:creationId xmlns:a16="http://schemas.microsoft.com/office/drawing/2014/main" id="{A764F50D-C111-1A06-50CF-DC02335D74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C60E6F2-1258-CF2E-7F23-6017DCE209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pic>
        <p:nvPicPr>
          <p:cNvPr id="10" name="Pic youtube">
            <a:extLst>
              <a:ext uri="{FF2B5EF4-FFF2-40B4-BE49-F238E27FC236}">
                <a16:creationId xmlns:a16="http://schemas.microsoft.com/office/drawing/2014/main" id="{F5778EB2-EC7E-C944-1A4F-764D740EB173}"/>
              </a:ext>
            </a:extLst>
          </p:cNvPr>
          <p:cNvPicPr/>
          <p:nvPr userDrawn="1"/>
        </p:nvPicPr>
        <p:blipFill>
          <a:blip r:embed="rId5"/>
          <a:stretch>
            <a:fillRect/>
          </a:stretch>
        </p:blipFill>
        <p:spPr>
          <a:xfrm>
            <a:off x="6329206" y="4912463"/>
            <a:ext cx="263821" cy="266198"/>
          </a:xfrm>
          <a:prstGeom prst="rect">
            <a:avLst/>
          </a:prstGeom>
        </p:spPr>
      </p:pic>
      <p:pic>
        <p:nvPicPr>
          <p:cNvPr id="12" name="Pic linkedin">
            <a:extLst>
              <a:ext uri="{FF2B5EF4-FFF2-40B4-BE49-F238E27FC236}">
                <a16:creationId xmlns:a16="http://schemas.microsoft.com/office/drawing/2014/main" id="{28B71ABF-94C6-D96A-F811-AB42C2ED77F1}"/>
              </a:ext>
            </a:extLst>
          </p:cNvPr>
          <p:cNvPicPr/>
          <p:nvPr userDrawn="1"/>
        </p:nvPicPr>
        <p:blipFill>
          <a:blip r:embed="rId6"/>
          <a:stretch>
            <a:fillRect/>
          </a:stretch>
        </p:blipFill>
        <p:spPr>
          <a:xfrm>
            <a:off x="6329214" y="4558461"/>
            <a:ext cx="263806" cy="266205"/>
          </a:xfrm>
          <a:prstGeom prst="rect">
            <a:avLst/>
          </a:prstGeom>
        </p:spPr>
      </p:pic>
      <p:pic>
        <p:nvPicPr>
          <p:cNvPr id="13" name="Pic twitter">
            <a:extLst>
              <a:ext uri="{FF2B5EF4-FFF2-40B4-BE49-F238E27FC236}">
                <a16:creationId xmlns:a16="http://schemas.microsoft.com/office/drawing/2014/main" id="{193A1D86-2C61-8597-CC7B-FBC3C56BEEED}"/>
              </a:ext>
            </a:extLst>
          </p:cNvPr>
          <p:cNvPicPr/>
          <p:nvPr userDrawn="1"/>
        </p:nvPicPr>
        <p:blipFill>
          <a:blip r:embed="rId7"/>
          <a:stretch>
            <a:fillRect/>
          </a:stretch>
        </p:blipFill>
        <p:spPr>
          <a:xfrm>
            <a:off x="6329202" y="4204458"/>
            <a:ext cx="263828" cy="266205"/>
          </a:xfrm>
          <a:prstGeom prst="rect">
            <a:avLst/>
          </a:prstGeom>
        </p:spPr>
      </p:pic>
      <p:pic>
        <p:nvPicPr>
          <p:cNvPr id="14" name="Pic instagram">
            <a:extLst>
              <a:ext uri="{FF2B5EF4-FFF2-40B4-BE49-F238E27FC236}">
                <a16:creationId xmlns:a16="http://schemas.microsoft.com/office/drawing/2014/main" id="{FF2FF84F-FCA8-2DD2-2641-3120179EB4D0}"/>
              </a:ext>
            </a:extLst>
          </p:cNvPr>
          <p:cNvPicPr/>
          <p:nvPr userDrawn="1"/>
        </p:nvPicPr>
        <p:blipFill>
          <a:blip r:embed="rId8"/>
          <a:stretch>
            <a:fillRect/>
          </a:stretch>
        </p:blipFill>
        <p:spPr>
          <a:xfrm>
            <a:off x="6328013" y="3850455"/>
            <a:ext cx="266205" cy="266205"/>
          </a:xfrm>
          <a:prstGeom prst="rect">
            <a:avLst/>
          </a:prstGeom>
        </p:spPr>
      </p:pic>
      <p:pic>
        <p:nvPicPr>
          <p:cNvPr id="15" name="Pic facebook">
            <a:extLst>
              <a:ext uri="{FF2B5EF4-FFF2-40B4-BE49-F238E27FC236}">
                <a16:creationId xmlns:a16="http://schemas.microsoft.com/office/drawing/2014/main" id="{5588B66B-7848-FD4D-45A9-05C46263FD12}"/>
              </a:ext>
            </a:extLst>
          </p:cNvPr>
          <p:cNvPicPr/>
          <p:nvPr userDrawn="1"/>
        </p:nvPicPr>
        <p:blipFill>
          <a:blip r:embed="rId9"/>
          <a:stretch>
            <a:fillRect/>
          </a:stretch>
        </p:blipFill>
        <p:spPr>
          <a:xfrm>
            <a:off x="6329202" y="3496452"/>
            <a:ext cx="263828" cy="266205"/>
          </a:xfrm>
          <a:prstGeom prst="rect">
            <a:avLst/>
          </a:prstGeom>
        </p:spPr>
      </p:pic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3A19D0BF-9500-27CE-3021-6A10627B7F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0451" y="3496452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822DA17-D0C5-C3B6-7E38-E052863F883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70451" y="3850454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5" name="Textplatzhalter 4">
            <a:extLst>
              <a:ext uri="{FF2B5EF4-FFF2-40B4-BE49-F238E27FC236}">
                <a16:creationId xmlns:a16="http://schemas.microsoft.com/office/drawing/2014/main" id="{123B96AF-E31A-3099-DF17-5D8E6ACBE7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70451" y="4204456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</a:t>
            </a:r>
          </a:p>
        </p:txBody>
      </p:sp>
      <p:sp>
        <p:nvSpPr>
          <p:cNvPr id="26" name="Textplatzhalter 4">
            <a:extLst>
              <a:ext uri="{FF2B5EF4-FFF2-40B4-BE49-F238E27FC236}">
                <a16:creationId xmlns:a16="http://schemas.microsoft.com/office/drawing/2014/main" id="{D7C44FA6-0C68-7C62-FB9A-E592FB06B6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70451" y="4558458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 err="1"/>
              <a:t>european</a:t>
            </a:r>
            <a:r>
              <a:rPr lang="en-GB" noProof="0" dirty="0"/>
              <a:t>-southern-observatory</a:t>
            </a:r>
          </a:p>
        </p:txBody>
      </p:sp>
      <p:sp>
        <p:nvSpPr>
          <p:cNvPr id="27" name="Textplatzhalter 4">
            <a:extLst>
              <a:ext uri="{FF2B5EF4-FFF2-40B4-BE49-F238E27FC236}">
                <a16:creationId xmlns:a16="http://schemas.microsoft.com/office/drawing/2014/main" id="{F0007E12-939A-F866-DC2D-DE999A871D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70451" y="4912459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@ESOobservatory</a:t>
            </a:r>
          </a:p>
        </p:txBody>
      </p:sp>
      <p:sp>
        <p:nvSpPr>
          <p:cNvPr id="29" name="Textplatzhalter 4">
            <a:extLst>
              <a:ext uri="{FF2B5EF4-FFF2-40B4-BE49-F238E27FC236}">
                <a16:creationId xmlns:a16="http://schemas.microsoft.com/office/drawing/2014/main" id="{CDC22D2D-5C3B-1EB3-466A-9E78C49AB9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5" y="3496452"/>
            <a:ext cx="4938751" cy="1682212"/>
          </a:xfr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1pPr>
            <a:lvl2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2pPr>
            <a:lvl3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3pPr>
            <a:lvl4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4pPr>
            <a:lvl5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5pPr>
            <a:lvl6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6pPr>
            <a:lvl7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7pPr>
            <a:lvl8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8pPr>
            <a:lvl9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Author’s info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D656607-9460-0FBB-C6E7-86922BA972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F0F58-7413-92B5-091D-2524216F36B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056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Relationship Id="rId35" Type="http://schemas.openxmlformats.org/officeDocument/2006/relationships/image" Target="../media/image3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D6331505-9ECA-3956-1067-E87CC20DB77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1"/>
            </p:custDataLst>
            <p:extLst>
              <p:ext uri="{D42A27DB-BD31-4B8C-83A1-F6EECF244321}">
                <p14:modId xmlns:p14="http://schemas.microsoft.com/office/powerpoint/2010/main" val="19188926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2" imgW="410" imgH="409" progId="TCLayout.ActiveDocument.1">
                  <p:embed/>
                </p:oleObj>
              </mc:Choice>
              <mc:Fallback>
                <p:oleObj name="think-cell Folie" r:id="rId32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B430F5F-5EE6-7217-0204-9D76CC0E2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61FBA3B-4EF4-7A72-C915-876AFB7AA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6625" y="2014538"/>
            <a:ext cx="10317164" cy="39068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44BAAE-B800-7FD6-3DA7-97327451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6625" y="6532505"/>
            <a:ext cx="5147376" cy="175312"/>
          </a:xfrm>
          <a:prstGeom prst="rect">
            <a:avLst/>
          </a:prstGeom>
        </p:spPr>
        <p:txBody>
          <a:bodyPr vert="horz" lIns="0" tIns="0" rIns="0" bIns="18000" rtlCol="0" anchor="b">
            <a:noAutofit/>
          </a:bodyPr>
          <a:lstStyle>
            <a:lvl1pPr algn="l">
              <a:defRPr sz="900" i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93DEE3F7-A4A5-97B4-1A51-BC68FBBF3DCB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fik 29">
            <a:extLst>
              <a:ext uri="{FF2B5EF4-FFF2-40B4-BE49-F238E27FC236}">
                <a16:creationId xmlns:a16="http://schemas.microsoft.com/office/drawing/2014/main" id="{F986432C-5575-7D1B-27F5-31B6D699A418}"/>
              </a:ext>
            </a:extLst>
          </p:cNvPr>
          <p:cNvPicPr>
            <a:picLocks noChangeAspect="1"/>
          </p:cNvPicPr>
          <p:nvPr userDrawn="1"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5ECF14B-8906-1F35-8706-ADE4F50C4CB2}"/>
              </a:ext>
            </a:extLst>
          </p:cNvPr>
          <p:cNvSpPr txBox="1"/>
          <p:nvPr userDrawn="1"/>
        </p:nvSpPr>
        <p:spPr>
          <a:xfrm>
            <a:off x="5337270" y="1809178"/>
            <a:ext cx="1695355" cy="102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05E7D917-1DA2-1D17-CA57-6D03E4089C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540655A-129B-FC48-1858-C7C4EA66F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9001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60" r:id="rId7"/>
    <p:sldLayoutId id="2147483661" r:id="rId8"/>
    <p:sldLayoutId id="2147483653" r:id="rId9"/>
    <p:sldLayoutId id="214748365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81" r:id="rId21"/>
    <p:sldLayoutId id="2147483673" r:id="rId22"/>
    <p:sldLayoutId id="2147483674" r:id="rId23"/>
    <p:sldLayoutId id="2147483675" r:id="rId24"/>
    <p:sldLayoutId id="2147483676" r:id="rId25"/>
    <p:sldLayoutId id="2147483677" r:id="rId26"/>
    <p:sldLayoutId id="2147483678" r:id="rId27"/>
    <p:sldLayoutId id="2147483679" r:id="rId28"/>
    <p:sldLayoutId id="2147483680" r:id="rId2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72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14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1000"/>
        </a:lnSpc>
        <a:spcBef>
          <a:spcPts val="1200"/>
        </a:spcBef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8000"/>
        </a:lnSpc>
        <a:spcBef>
          <a:spcPts val="1200"/>
        </a:spcBef>
        <a:buClr>
          <a:schemeClr val="tx2"/>
        </a:buClr>
        <a:buFont typeface="Arial" panose="020B0604020202020204" pitchFamily="34" charset="0"/>
        <a:buNone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11000"/>
        </a:lnSpc>
        <a:spcBef>
          <a:spcPts val="1200"/>
        </a:spcBef>
        <a:buClr>
          <a:schemeClr val="bg2"/>
        </a:buClr>
        <a:buFont typeface="Arial" panose="020B0604020202020204" pitchFamily="34" charset="0"/>
        <a:buNone/>
        <a:defRPr sz="2400" i="1" kern="1200">
          <a:solidFill>
            <a:schemeClr val="bg2"/>
          </a:solidFill>
          <a:latin typeface="Georgia" panose="02040502050405020303" pitchFamily="18" charset="0"/>
          <a:ea typeface="+mn-ea"/>
          <a:cs typeface="+mn-cs"/>
        </a:defRPr>
      </a:lvl6pPr>
      <a:lvl7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7pPr>
      <a:lvl8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8pPr>
      <a:lvl9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295" userDrawn="1">
          <p15:clr>
            <a:srgbClr val="F26B43"/>
          </p15:clr>
        </p15:guide>
        <p15:guide id="4" pos="590" userDrawn="1">
          <p15:clr>
            <a:srgbClr val="F26B43"/>
          </p15:clr>
        </p15:guide>
        <p15:guide id="5" pos="886" userDrawn="1">
          <p15:clr>
            <a:srgbClr val="F26B43"/>
          </p15:clr>
        </p15:guide>
        <p15:guide id="6" pos="1181" userDrawn="1">
          <p15:clr>
            <a:srgbClr val="F26B43"/>
          </p15:clr>
        </p15:guide>
        <p15:guide id="7" pos="1476" userDrawn="1">
          <p15:clr>
            <a:srgbClr val="F26B43"/>
          </p15:clr>
        </p15:guide>
        <p15:guide id="8" pos="1772" userDrawn="1">
          <p15:clr>
            <a:srgbClr val="F26B43"/>
          </p15:clr>
        </p15:guide>
        <p15:guide id="9" pos="2067" userDrawn="1">
          <p15:clr>
            <a:srgbClr val="F26B43"/>
          </p15:clr>
        </p15:guide>
        <p15:guide id="10" pos="2363" userDrawn="1">
          <p15:clr>
            <a:srgbClr val="F26B43"/>
          </p15:clr>
        </p15:guide>
        <p15:guide id="11" pos="2658" userDrawn="1">
          <p15:clr>
            <a:srgbClr val="F26B43"/>
          </p15:clr>
        </p15:guide>
        <p15:guide id="12" pos="2953" userDrawn="1">
          <p15:clr>
            <a:srgbClr val="F26B43"/>
          </p15:clr>
        </p15:guide>
        <p15:guide id="13" pos="3249" userDrawn="1">
          <p15:clr>
            <a:srgbClr val="F26B43"/>
          </p15:clr>
        </p15:guide>
        <p15:guide id="14" pos="3544" userDrawn="1">
          <p15:clr>
            <a:srgbClr val="F26B43"/>
          </p15:clr>
        </p15:guide>
        <p15:guide id="15" pos="3840" userDrawn="1">
          <p15:clr>
            <a:srgbClr val="F26B43"/>
          </p15:clr>
        </p15:guide>
        <p15:guide id="16" pos="4135" userDrawn="1">
          <p15:clr>
            <a:srgbClr val="F26B43"/>
          </p15:clr>
        </p15:guide>
        <p15:guide id="17" pos="4430" userDrawn="1">
          <p15:clr>
            <a:srgbClr val="F26B43"/>
          </p15:clr>
        </p15:guide>
        <p15:guide id="18" pos="4726" userDrawn="1">
          <p15:clr>
            <a:srgbClr val="F26B43"/>
          </p15:clr>
        </p15:guide>
        <p15:guide id="19" pos="5021" userDrawn="1">
          <p15:clr>
            <a:srgbClr val="F26B43"/>
          </p15:clr>
        </p15:guide>
        <p15:guide id="20" pos="5316" userDrawn="1">
          <p15:clr>
            <a:srgbClr val="F26B43"/>
          </p15:clr>
        </p15:guide>
        <p15:guide id="21" pos="5612" userDrawn="1">
          <p15:clr>
            <a:srgbClr val="F26B43"/>
          </p15:clr>
        </p15:guide>
        <p15:guide id="22" pos="5907" userDrawn="1">
          <p15:clr>
            <a:srgbClr val="F26B43"/>
          </p15:clr>
        </p15:guide>
        <p15:guide id="23" pos="6203" userDrawn="1">
          <p15:clr>
            <a:srgbClr val="F26B43"/>
          </p15:clr>
        </p15:guide>
        <p15:guide id="24" pos="6498" userDrawn="1">
          <p15:clr>
            <a:srgbClr val="F26B43"/>
          </p15:clr>
        </p15:guide>
        <p15:guide id="25" pos="6793" userDrawn="1">
          <p15:clr>
            <a:srgbClr val="F26B43"/>
          </p15:clr>
        </p15:guide>
        <p15:guide id="26" pos="7089" userDrawn="1">
          <p15:clr>
            <a:srgbClr val="F26B43"/>
          </p15:clr>
        </p15:guide>
        <p15:guide id="27" pos="7384" userDrawn="1">
          <p15:clr>
            <a:srgbClr val="F26B43"/>
          </p15:clr>
        </p15:guide>
        <p15:guide id="28" orient="horz" userDrawn="1">
          <p15:clr>
            <a:srgbClr val="F26B43"/>
          </p15:clr>
        </p15:guide>
        <p15:guide id="29" orient="horz" pos="4320" userDrawn="1">
          <p15:clr>
            <a:srgbClr val="F26B43"/>
          </p15:clr>
        </p15:guide>
        <p15:guide id="30" orient="horz" pos="249" userDrawn="1">
          <p15:clr>
            <a:srgbClr val="F26B43"/>
          </p15:clr>
        </p15:guide>
        <p15:guide id="31" orient="horz" pos="40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3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hyperlink" Target="mailto:imunoz@eso.org" TargetMode="Externa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arge silver dome with a circular object in the middle of a desert">
            <a:extLst>
              <a:ext uri="{FF2B5EF4-FFF2-40B4-BE49-F238E27FC236}">
                <a16:creationId xmlns:a16="http://schemas.microsoft.com/office/drawing/2014/main" id="{B596F235-1CB4-DA17-66B3-0FCFAE8723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58566E0C-FA6E-54A2-225D-2AF65AECB41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276492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10" imgH="409" progId="TCLayout.ActiveDocument.1">
                  <p:embed/>
                </p:oleObj>
              </mc:Choice>
              <mc:Fallback>
                <p:oleObj name="think-cell Folie" r:id="rId4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el 3">
            <a:extLst>
              <a:ext uri="{FF2B5EF4-FFF2-40B4-BE49-F238E27FC236}">
                <a16:creationId xmlns:a16="http://schemas.microsoft.com/office/drawing/2014/main" id="{099AAC83-6D97-6BEC-F0E9-9B61E26881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270" y="472714"/>
            <a:ext cx="10316307" cy="1028701"/>
          </a:xfrm>
          <a:noFill/>
        </p:spPr>
        <p:txBody>
          <a:bodyPr/>
          <a:lstStyle/>
          <a:p>
            <a:r>
              <a:rPr lang="en-GB" sz="5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ELT CII/VLT CCS Gateway</a:t>
            </a:r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7C57B5CD-E0DE-E06E-AA7B-0AFFC18732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7065" y="6026008"/>
            <a:ext cx="10316307" cy="426029"/>
          </a:xfrm>
        </p:spPr>
        <p:txBody>
          <a:bodyPr/>
          <a:lstStyle/>
          <a:p>
            <a:pPr algn="r"/>
            <a: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Ivan Munoz (imunoz@eso.org),</a:t>
            </a:r>
            <a:b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Christophe Moins (cmoins@eso.org)</a:t>
            </a:r>
            <a:b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b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en-GB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C8DF2062-2DE8-6125-3A32-7529A00C02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i="1" dirty="0">
                <a:solidFill>
                  <a:schemeClr val="accent2">
                    <a:lumMod val="60000"/>
                    <a:lumOff val="40000"/>
                  </a:schemeClr>
                </a:solidFill>
                <a:hlinkClick r:id="rId6"/>
              </a:rPr>
              <a:t>imunoz@eso.org</a:t>
            </a:r>
            <a:r>
              <a:rPr lang="en-US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, cmoins@eso.org, November 25th - 28th, Instrument Control Systems 2024</a:t>
            </a:r>
            <a:endParaRPr lang="de-CH" i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D1D97568-A082-0238-0616-D1B047216E9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>
                <a:solidFill>
                  <a:schemeClr val="accent2">
                    <a:lumMod val="60000"/>
                    <a:lumOff val="40000"/>
                  </a:schemeClr>
                </a:solidFill>
              </a:rPr>
              <a:t>Data Classification: ESO PUBLIC</a:t>
            </a:r>
            <a:endParaRPr lang="en-GB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Foliennummernplatzhalter 20">
            <a:extLst>
              <a:ext uri="{FF2B5EF4-FFF2-40B4-BE49-F238E27FC236}">
                <a16:creationId xmlns:a16="http://schemas.microsoft.com/office/drawing/2014/main" id="{9822CE10-9A6A-7EAF-834E-E1555D3B77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3703"/>
          </a:xfrm>
        </p:spPr>
        <p:txBody>
          <a:bodyPr/>
          <a:lstStyle/>
          <a:p>
            <a:fld id="{766D6064-FB9F-4877-ADF1-97150FF2D969}" type="slidenum">
              <a:rPr lang="en-GB" smtClean="0"/>
              <a:pPr/>
              <a:t>1</a:t>
            </a:fld>
            <a:endParaRPr lang="en-GB"/>
          </a:p>
        </p:txBody>
      </p:sp>
      <p:pic>
        <p:nvPicPr>
          <p:cNvPr id="10" name="Picture 9" descr="A blue and white logo&#10;&#10;Description automatically generated">
            <a:extLst>
              <a:ext uri="{FF2B5EF4-FFF2-40B4-BE49-F238E27FC236}">
                <a16:creationId xmlns:a16="http://schemas.microsoft.com/office/drawing/2014/main" id="{F5E9FFDF-DFBF-F306-C22C-8DCE38D751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3084" y="405963"/>
            <a:ext cx="780288" cy="101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112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the ELT CII/VLT CCS Gateway ?		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/>
              <a:t>Enables communication between ELT and VLT</a:t>
            </a:r>
            <a:r>
              <a:rPr lang="en-GB" sz="2000" dirty="0"/>
              <a:t>:</a:t>
            </a:r>
          </a:p>
          <a:p>
            <a:pPr marL="800550" lvl="2" indent="-285750"/>
            <a:r>
              <a:rPr lang="en-GB" sz="2000" i="1" dirty="0"/>
              <a:t>Exchange of commands between ELT INSW and VLT processes.</a:t>
            </a:r>
          </a:p>
          <a:p>
            <a:pPr marL="800550" lvl="2" indent="-285750"/>
            <a:r>
              <a:rPr lang="en-GB" sz="2000" i="1" dirty="0"/>
              <a:t>OLDB scanning between VLT and ELT.</a:t>
            </a:r>
          </a:p>
          <a:p>
            <a:pPr marL="800550" lvl="2" indent="-285750"/>
            <a:r>
              <a:rPr lang="en-GB" sz="2000" i="1" dirty="0"/>
              <a:t>Retrieval of telescope fits header and binary tables.</a:t>
            </a:r>
          </a:p>
          <a:p>
            <a:pPr marL="800550" lvl="2" indent="-285750"/>
            <a:r>
              <a:rPr lang="en-GB" sz="2000" i="1" dirty="0"/>
              <a:t>Publishing of TCS state.</a:t>
            </a:r>
          </a:p>
          <a:p>
            <a:pPr marL="800550" lvl="2" indent="-285750"/>
            <a:r>
              <a:rPr lang="en-GB" sz="2000" i="1" dirty="0"/>
              <a:t>Alarm forwarding, log and telemetry ingestion in </a:t>
            </a:r>
            <a:r>
              <a:rPr lang="en-GB" sz="2000" i="1" dirty="0" err="1"/>
              <a:t>datalab</a:t>
            </a:r>
            <a:r>
              <a:rPr lang="en-GB" sz="2000" i="1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/>
              <a:t>Main goal</a:t>
            </a:r>
            <a:r>
              <a:rPr lang="en-GB" sz="2000" dirty="0"/>
              <a:t>: Allows to use ELT tech stack (CII) for a VLT instrument.</a:t>
            </a:r>
          </a:p>
          <a:p>
            <a:endParaRPr lang="en-GB" sz="20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&lt;Ivan Munoz, Christophe Moins&gt;,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7712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Deployment		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&lt;Ivan Munoz, Christophe Moins&gt;,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480F4C1-DB49-821D-DB1E-E24536075F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2055" y="1298087"/>
            <a:ext cx="7675208" cy="486255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37142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Deployment and startup	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Two components:</a:t>
            </a:r>
          </a:p>
          <a:p>
            <a:pPr marL="800550" lvl="2" indent="-285750"/>
            <a:r>
              <a:rPr lang="en-GB" sz="2000" dirty="0" err="1"/>
              <a:t>eltGW</a:t>
            </a:r>
            <a:r>
              <a:rPr lang="en-GB" sz="2000" dirty="0"/>
              <a:t>: </a:t>
            </a:r>
            <a:r>
              <a:rPr lang="en-GB" sz="2000" dirty="0" err="1"/>
              <a:t>elt</a:t>
            </a:r>
            <a:r>
              <a:rPr lang="en-GB" sz="2000" dirty="0"/>
              <a:t> dev env</a:t>
            </a:r>
          </a:p>
          <a:p>
            <a:pPr marL="800550" lvl="2" indent="-285750"/>
            <a:r>
              <a:rPr lang="en-GB" sz="2000" dirty="0" err="1"/>
              <a:t>vltGW</a:t>
            </a:r>
            <a:r>
              <a:rPr lang="en-GB" sz="2000" dirty="0"/>
              <a:t>: </a:t>
            </a:r>
            <a:r>
              <a:rPr lang="en-GB" sz="2000" dirty="0" err="1"/>
              <a:t>vltSW</a:t>
            </a:r>
            <a:r>
              <a:rPr lang="en-GB" sz="2000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err="1"/>
              <a:t>eltGW</a:t>
            </a:r>
            <a:r>
              <a:rPr lang="en-GB" sz="2000" dirty="0"/>
              <a:t> started as a nomad job on </a:t>
            </a:r>
            <a:r>
              <a:rPr lang="en-GB" sz="2000" dirty="0" err="1"/>
              <a:t>elt</a:t>
            </a:r>
            <a:r>
              <a:rPr lang="en-GB" sz="2000" dirty="0"/>
              <a:t> IWS:</a:t>
            </a:r>
          </a:p>
          <a:p>
            <a:pPr marL="857700" lvl="2" indent="-342900"/>
            <a:r>
              <a:rPr lang="en-GB" sz="2000" dirty="0" err="1"/>
              <a:t>evltgw</a:t>
            </a:r>
            <a:r>
              <a:rPr lang="en-GB" sz="2000" dirty="0"/>
              <a:t>-services-rep: service for sending commands</a:t>
            </a:r>
          </a:p>
          <a:p>
            <a:pPr marL="857700" lvl="2" indent="-342900"/>
            <a:r>
              <a:rPr lang="en-GB" sz="2000" dirty="0" err="1"/>
              <a:t>evtlgw</a:t>
            </a:r>
            <a:r>
              <a:rPr lang="en-GB" sz="2000" dirty="0"/>
              <a:t>-status-pub: publishing service of </a:t>
            </a:r>
            <a:r>
              <a:rPr lang="en-GB" sz="2000" dirty="0" err="1"/>
              <a:t>tcs</a:t>
            </a:r>
            <a:r>
              <a:rPr lang="en-GB" sz="2000" dirty="0"/>
              <a:t> state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err="1"/>
              <a:t>vltGW</a:t>
            </a:r>
            <a:r>
              <a:rPr lang="en-GB" sz="2000" dirty="0"/>
              <a:t> started on TCS WS or other VLTSW WS in a specific environment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One </a:t>
            </a:r>
            <a:r>
              <a:rPr lang="en-GB" sz="2000" dirty="0" err="1"/>
              <a:t>eltgw</a:t>
            </a:r>
            <a:r>
              <a:rPr lang="en-GB" sz="2000" dirty="0"/>
              <a:t>/</a:t>
            </a:r>
            <a:r>
              <a:rPr lang="en-GB" sz="2000" dirty="0" err="1"/>
              <a:t>vltgw</a:t>
            </a:r>
            <a:r>
              <a:rPr lang="en-GB" sz="2000" dirty="0"/>
              <a:t> per instrument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&lt;Ivan Munoz, Christophe Moins&gt;,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0064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Sending commands to VLT process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marL="515700" lvl="1" indent="-342900"/>
            <a:r>
              <a:rPr lang="en-GB" sz="2000" dirty="0"/>
              <a:t>Synchronous or asynchronous </a:t>
            </a:r>
            <a:r>
              <a:rPr lang="en-GB" sz="2000" dirty="0" err="1"/>
              <a:t>Req</a:t>
            </a:r>
            <a:r>
              <a:rPr lang="en-GB" sz="2000" dirty="0"/>
              <a:t>/Rep communication pattern with MAL</a:t>
            </a:r>
          </a:p>
          <a:p>
            <a:pPr marL="515700" lvl="1" indent="-342900"/>
            <a:r>
              <a:rPr lang="en-GB" sz="2000" dirty="0"/>
              <a:t>Command sent from ELT WS using “open” </a:t>
            </a:r>
            <a:r>
              <a:rPr lang="en-GB" sz="2000" dirty="0" err="1"/>
              <a:t>MalVLT</a:t>
            </a:r>
            <a:r>
              <a:rPr lang="en-GB" sz="2000" dirty="0"/>
              <a:t> interface of ELTGW </a:t>
            </a:r>
            <a:r>
              <a:rPr lang="en-GB" sz="2000" dirty="0" err="1"/>
              <a:t>icd</a:t>
            </a:r>
            <a:r>
              <a:rPr lang="en-GB" sz="2000" dirty="0"/>
              <a:t>:</a:t>
            </a:r>
            <a:br>
              <a:rPr lang="en-GB" sz="2000" dirty="0"/>
            </a:br>
            <a:r>
              <a:rPr lang="en-GB" sz="2000" dirty="0"/>
              <a:t> </a:t>
            </a:r>
            <a:r>
              <a:rPr lang="en-GB" sz="1400" b="1" dirty="0"/>
              <a:t>&lt;interface  name="</a:t>
            </a:r>
            <a:r>
              <a:rPr lang="en-GB" sz="1400" b="1" dirty="0" err="1"/>
              <a:t>MalVLT</a:t>
            </a:r>
            <a:r>
              <a:rPr lang="en-GB" sz="1400" b="1" dirty="0"/>
              <a:t>"&gt;</a:t>
            </a:r>
            <a:br>
              <a:rPr lang="en-GB" sz="1400" b="1" dirty="0"/>
            </a:br>
            <a:r>
              <a:rPr lang="en-GB" sz="1400" b="1" dirty="0"/>
              <a:t>                &lt;method name="send" </a:t>
            </a:r>
            <a:r>
              <a:rPr lang="en-GB" sz="1400" b="1" dirty="0" err="1"/>
              <a:t>returnType</a:t>
            </a:r>
            <a:r>
              <a:rPr lang="en-GB" sz="1400" b="1" dirty="0"/>
              <a:t>="string" &gt;</a:t>
            </a:r>
            <a:br>
              <a:rPr lang="en-GB" sz="1400" b="1" dirty="0"/>
            </a:br>
            <a:r>
              <a:rPr lang="en-GB" sz="1400" b="1" dirty="0"/>
              <a:t>                    &lt;argument name="environment" type="string"/&gt;</a:t>
            </a:r>
            <a:br>
              <a:rPr lang="en-GB" sz="1400" b="1" dirty="0"/>
            </a:br>
            <a:r>
              <a:rPr lang="en-GB" sz="1400" b="1" dirty="0"/>
              <a:t>                    &lt;argument name="process" type="string"/&gt;</a:t>
            </a:r>
            <a:br>
              <a:rPr lang="en-GB" sz="1400" b="1" dirty="0"/>
            </a:br>
            <a:r>
              <a:rPr lang="en-GB" sz="1400" b="1" dirty="0"/>
              <a:t>                    &lt;argument name="</a:t>
            </a:r>
            <a:r>
              <a:rPr lang="en-GB" sz="1400" b="1" dirty="0" err="1"/>
              <a:t>cmd</a:t>
            </a:r>
            <a:r>
              <a:rPr lang="en-GB" sz="1400" b="1" dirty="0"/>
              <a:t>" type="string"/&gt;</a:t>
            </a:r>
            <a:br>
              <a:rPr lang="en-GB" sz="1400" b="1" dirty="0"/>
            </a:br>
            <a:r>
              <a:rPr lang="en-GB" sz="1400" b="1" dirty="0"/>
              <a:t>                    &lt;argument name="parameters" type="string"/&gt;</a:t>
            </a:r>
            <a:br>
              <a:rPr lang="en-GB" sz="1400" b="1" dirty="0"/>
            </a:br>
            <a:r>
              <a:rPr lang="en-GB" sz="1400" b="1" dirty="0"/>
              <a:t>                    &lt;argument name="timeout" type="float" /&gt;</a:t>
            </a:r>
            <a:br>
              <a:rPr lang="en-GB" sz="1400" b="1" dirty="0"/>
            </a:br>
            <a:r>
              <a:rPr lang="en-GB" sz="1400" b="1" dirty="0"/>
              <a:t>                &lt;/method&gt;</a:t>
            </a:r>
            <a:br>
              <a:rPr lang="en-GB" sz="1400" b="1" dirty="0"/>
            </a:br>
            <a:r>
              <a:rPr lang="en-GB" sz="1400" b="1" dirty="0"/>
              <a:t>    &lt;/interface&gt;</a:t>
            </a:r>
          </a:p>
          <a:p>
            <a:pPr marL="515700" lvl="1" indent="-342900"/>
            <a:r>
              <a:rPr lang="en-GB" sz="2000" b="1" dirty="0"/>
              <a:t>Uris</a:t>
            </a:r>
            <a:r>
              <a:rPr lang="en-GB" sz="2000" dirty="0"/>
              <a:t>: </a:t>
            </a:r>
            <a:r>
              <a:rPr lang="en-GB" sz="2000" i="1" dirty="0" err="1"/>
              <a:t>evltgw</a:t>
            </a:r>
            <a:r>
              <a:rPr lang="en-GB" sz="2000" i="1" dirty="0"/>
              <a:t>-services-rep</a:t>
            </a:r>
            <a:r>
              <a:rPr lang="en-GB" sz="2000" dirty="0"/>
              <a:t>/</a:t>
            </a:r>
            <a:r>
              <a:rPr lang="en-GB" sz="2000" dirty="0" err="1"/>
              <a:t>vlt</a:t>
            </a:r>
            <a:r>
              <a:rPr lang="en-GB" sz="2000" dirty="0"/>
              <a:t> or </a:t>
            </a:r>
            <a:r>
              <a:rPr lang="en-GB" sz="2000" i="1" dirty="0" err="1"/>
              <a:t>evltgw</a:t>
            </a:r>
            <a:r>
              <a:rPr lang="en-GB" sz="2000" i="1" dirty="0"/>
              <a:t>-services-rep</a:t>
            </a:r>
            <a:r>
              <a:rPr lang="en-GB" sz="2000" dirty="0"/>
              <a:t>/</a:t>
            </a:r>
            <a:r>
              <a:rPr lang="en-GB" sz="2000" dirty="0" err="1"/>
              <a:t>async_vlt</a:t>
            </a:r>
            <a:endParaRPr lang="en-GB" sz="2000" dirty="0"/>
          </a:p>
          <a:p>
            <a:pPr marL="515700" lvl="1" indent="-342900"/>
            <a:endParaRPr lang="en-GB" sz="2000" b="1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&lt;Ivan Munoz, Christophe Moins&gt;,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4049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Sending commands to VLT process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lvl="1" indent="0">
              <a:buNone/>
            </a:pPr>
            <a:r>
              <a:rPr lang="en-GB" sz="2000" dirty="0"/>
              <a:t>import </a:t>
            </a:r>
            <a:r>
              <a:rPr lang="en-GB" sz="2000" dirty="0" err="1"/>
              <a:t>ifw.core.stooUtils.consul</a:t>
            </a:r>
            <a:r>
              <a:rPr lang="en-GB" sz="2000" dirty="0"/>
              <a:t> as </a:t>
            </a:r>
            <a:r>
              <a:rPr lang="en-GB" sz="2000" dirty="0" err="1"/>
              <a:t>consul_utils</a:t>
            </a:r>
            <a:br>
              <a:rPr lang="en-GB" sz="2000" dirty="0"/>
            </a:br>
            <a:r>
              <a:rPr lang="en-GB" sz="2000" dirty="0"/>
              <a:t>from </a:t>
            </a:r>
            <a:r>
              <a:rPr lang="en-GB" sz="2000" dirty="0" err="1"/>
              <a:t>eltGW.eltgw_mal</a:t>
            </a:r>
            <a:r>
              <a:rPr lang="en-GB" sz="2000" dirty="0"/>
              <a:t> import </a:t>
            </a:r>
            <a:r>
              <a:rPr lang="en-GB" sz="2000" dirty="0" err="1"/>
              <a:t>MalVLTSyncClientFactory</a:t>
            </a:r>
            <a:br>
              <a:rPr lang="en-GB" sz="2000" dirty="0"/>
            </a:br>
            <a:endParaRPr lang="en-GB" sz="2000" dirty="0"/>
          </a:p>
          <a:p>
            <a:pPr lvl="1" indent="0">
              <a:buNone/>
            </a:pPr>
            <a:r>
              <a:rPr lang="en-GB" sz="2000" dirty="0"/>
              <a:t>cons = </a:t>
            </a:r>
            <a:r>
              <a:rPr lang="en-GB" sz="2000" dirty="0" err="1"/>
              <a:t>consul_utils.ConsulClient</a:t>
            </a:r>
            <a:r>
              <a:rPr lang="en-GB" sz="2000" dirty="0"/>
              <a:t>()</a:t>
            </a:r>
            <a:br>
              <a:rPr lang="en-GB" sz="2000" dirty="0"/>
            </a:br>
            <a:r>
              <a:rPr lang="en-GB" sz="2000" dirty="0" err="1"/>
              <a:t>vlt_service_uri</a:t>
            </a:r>
            <a:r>
              <a:rPr lang="en-GB" sz="2000" dirty="0"/>
              <a:t> = </a:t>
            </a:r>
            <a:r>
              <a:rPr lang="en-GB" sz="2000" dirty="0" err="1"/>
              <a:t>cons.get_uri</a:t>
            </a:r>
            <a:r>
              <a:rPr lang="en-GB" sz="2000" dirty="0"/>
              <a:t>(‘</a:t>
            </a:r>
            <a:r>
              <a:rPr lang="en-GB" sz="2000" dirty="0" err="1"/>
              <a:t>evltgw</a:t>
            </a:r>
            <a:r>
              <a:rPr lang="en-GB" sz="2000" dirty="0"/>
              <a:t>-services-rep’) + “/</a:t>
            </a:r>
            <a:r>
              <a:rPr lang="en-GB" sz="2000" dirty="0" err="1"/>
              <a:t>vlt</a:t>
            </a:r>
            <a:r>
              <a:rPr lang="en-GB" sz="2000" dirty="0"/>
              <a:t>”</a:t>
            </a:r>
            <a:br>
              <a:rPr lang="en-GB" sz="2000" dirty="0"/>
            </a:br>
            <a:r>
              <a:rPr lang="en-GB" sz="2000" dirty="0"/>
              <a:t>TIMEOUT_SEC = 10</a:t>
            </a:r>
            <a:br>
              <a:rPr lang="en-GB" sz="2000" dirty="0"/>
            </a:br>
            <a:r>
              <a:rPr lang="en-GB" sz="2000" dirty="0"/>
              <a:t>client = </a:t>
            </a:r>
            <a:r>
              <a:rPr lang="en-GB" sz="2000" dirty="0" err="1"/>
              <a:t>MalVLTSyncClientFactory.create</a:t>
            </a:r>
            <a:r>
              <a:rPr lang="en-GB" sz="2000" dirty="0"/>
              <a:t>(</a:t>
            </a:r>
            <a:r>
              <a:rPr lang="en-GB" sz="2000" dirty="0" err="1"/>
              <a:t>vlt_service_uri</a:t>
            </a:r>
            <a:r>
              <a:rPr lang="en-GB" sz="2000" dirty="0"/>
              <a:t>, TIMEOUT_SEC)</a:t>
            </a:r>
            <a:br>
              <a:rPr lang="en-GB" sz="2000" dirty="0"/>
            </a:br>
            <a:r>
              <a:rPr lang="en-GB" sz="2000" dirty="0"/>
              <a:t>reply = </a:t>
            </a:r>
            <a:r>
              <a:rPr lang="en-GB" sz="2000" dirty="0" err="1"/>
              <a:t>client.send</a:t>
            </a:r>
            <a:r>
              <a:rPr lang="en-GB" sz="2000" dirty="0"/>
              <a:t>(‘wt0tcs’, ‘</a:t>
            </a:r>
            <a:r>
              <a:rPr lang="en-GB" sz="2000" dirty="0" err="1"/>
              <a:t>tifNA</a:t>
            </a:r>
            <a:r>
              <a:rPr lang="en-GB" sz="2000" dirty="0"/>
              <a:t>’, “STATUS”, “”)</a:t>
            </a:r>
          </a:p>
          <a:p>
            <a:pPr lvl="1" indent="0">
              <a:buNone/>
            </a:pPr>
            <a:endParaRPr lang="en-GB" sz="2000" dirty="0"/>
          </a:p>
          <a:p>
            <a:pPr lvl="1" indent="0">
              <a:buNone/>
            </a:pPr>
            <a:endParaRPr lang="en-GB" sz="2000" b="1" dirty="0"/>
          </a:p>
          <a:p>
            <a:pPr lvl="1" indent="0">
              <a:buNone/>
            </a:pPr>
            <a:endParaRPr lang="en-GB" sz="2000" b="1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&lt;Ivan Munoz, Christophe Moins&gt;,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5398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Sending commands to ELT component from VLT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marL="515700" lvl="1" indent="-342900"/>
            <a:r>
              <a:rPr lang="en-GB" sz="2000" dirty="0"/>
              <a:t>ELT component: external service exposing a </a:t>
            </a:r>
            <a:r>
              <a:rPr lang="en-GB" sz="2000" i="1" dirty="0" err="1"/>
              <a:t>MalELTComponent</a:t>
            </a:r>
            <a:r>
              <a:rPr lang="en-GB" sz="2000" dirty="0"/>
              <a:t> interface:</a:t>
            </a:r>
            <a:br>
              <a:rPr lang="en-GB" sz="2000" dirty="0"/>
            </a:br>
            <a:r>
              <a:rPr lang="en-GB" sz="1400" b="1" dirty="0"/>
              <a:t>&lt;interface  name="</a:t>
            </a:r>
            <a:r>
              <a:rPr lang="en-GB" sz="1400" b="1" dirty="0" err="1"/>
              <a:t>MalELTComponent</a:t>
            </a:r>
            <a:r>
              <a:rPr lang="en-GB" sz="1400" b="1" dirty="0"/>
              <a:t>"&gt;</a:t>
            </a:r>
            <a:br>
              <a:rPr lang="en-GB" sz="1400" b="1" dirty="0"/>
            </a:br>
            <a:r>
              <a:rPr lang="en-GB" sz="1400" b="1" dirty="0"/>
              <a:t>                &lt;method name="execute" </a:t>
            </a:r>
            <a:r>
              <a:rPr lang="en-GB" sz="1400" b="1" dirty="0" err="1"/>
              <a:t>returnType</a:t>
            </a:r>
            <a:r>
              <a:rPr lang="en-GB" sz="1400" b="1" dirty="0"/>
              <a:t>="</a:t>
            </a:r>
            <a:r>
              <a:rPr lang="en-GB" sz="1400" b="1" dirty="0" err="1"/>
              <a:t>nonBasic</a:t>
            </a:r>
            <a:r>
              <a:rPr lang="en-GB" sz="1400" b="1" dirty="0"/>
              <a:t>" </a:t>
            </a:r>
            <a:br>
              <a:rPr lang="en-GB" sz="1400" b="1" dirty="0"/>
            </a:br>
            <a:r>
              <a:rPr lang="en-GB" sz="1400" b="1" dirty="0"/>
              <a:t>		</a:t>
            </a:r>
            <a:r>
              <a:rPr lang="en-GB" sz="1400" b="1" dirty="0" err="1"/>
              <a:t>nonBasicReturnTypeName</a:t>
            </a:r>
            <a:r>
              <a:rPr lang="en-GB" sz="1400" b="1" dirty="0"/>
              <a:t>="</a:t>
            </a:r>
            <a:r>
              <a:rPr lang="en-GB" sz="1400" b="1" dirty="0" err="1"/>
              <a:t>ExecuteReply</a:t>
            </a:r>
            <a:r>
              <a:rPr lang="en-GB" sz="1400" b="1" dirty="0"/>
              <a:t>"&gt;</a:t>
            </a:r>
            <a:br>
              <a:rPr lang="en-GB" sz="1400" b="1" dirty="0"/>
            </a:br>
            <a:r>
              <a:rPr lang="en-GB" sz="1400" b="1" dirty="0"/>
              <a:t>                    &lt;argument name="command" type="string" /&gt;</a:t>
            </a:r>
            <a:br>
              <a:rPr lang="en-GB" sz="1400" b="1" dirty="0"/>
            </a:br>
            <a:r>
              <a:rPr lang="en-GB" sz="1400" b="1" dirty="0"/>
              <a:t>                    &lt;argument name="</a:t>
            </a:r>
            <a:r>
              <a:rPr lang="en-GB" sz="1400" b="1" dirty="0" err="1"/>
              <a:t>args</a:t>
            </a:r>
            <a:r>
              <a:rPr lang="en-GB" sz="1400" b="1" dirty="0"/>
              <a:t>" type="string" /&gt;</a:t>
            </a:r>
            <a:br>
              <a:rPr lang="en-GB" sz="1400" b="1" dirty="0"/>
            </a:br>
            <a:r>
              <a:rPr lang="en-GB" sz="1400" b="1" dirty="0"/>
              <a:t>                &lt;/method&gt;</a:t>
            </a:r>
            <a:br>
              <a:rPr lang="en-GB" sz="1400" b="1" dirty="0"/>
            </a:br>
            <a:r>
              <a:rPr lang="en-GB" sz="1400" b="1" dirty="0"/>
              <a:t> &lt;/interface&gt;</a:t>
            </a:r>
          </a:p>
          <a:p>
            <a:pPr marL="515700" lvl="1" indent="-342900"/>
            <a:r>
              <a:rPr lang="en-GB" sz="2000" dirty="0"/>
              <a:t>Register with </a:t>
            </a:r>
            <a:r>
              <a:rPr lang="en-GB" sz="2000" dirty="0" err="1"/>
              <a:t>eltGW</a:t>
            </a:r>
            <a:r>
              <a:rPr lang="en-GB" sz="2000" dirty="0"/>
              <a:t> </a:t>
            </a:r>
            <a:r>
              <a:rPr lang="en-GB" sz="2000" i="1" dirty="0" err="1"/>
              <a:t>MalELT</a:t>
            </a:r>
            <a:r>
              <a:rPr lang="en-GB" sz="2000" dirty="0"/>
              <a:t> interface (</a:t>
            </a:r>
            <a:r>
              <a:rPr lang="en-GB" sz="2000" dirty="0" err="1"/>
              <a:t>evltgw</a:t>
            </a:r>
            <a:r>
              <a:rPr lang="en-GB" sz="2000" dirty="0"/>
              <a:t>-services-rep/</a:t>
            </a:r>
            <a:r>
              <a:rPr lang="en-GB" sz="2000" dirty="0" err="1"/>
              <a:t>elt</a:t>
            </a:r>
            <a:r>
              <a:rPr lang="en-GB" sz="2000" dirty="0"/>
              <a:t>, </a:t>
            </a:r>
            <a:r>
              <a:rPr lang="en-GB" sz="2000" dirty="0" err="1"/>
              <a:t>elt</a:t>
            </a:r>
            <a:r>
              <a:rPr lang="en-GB" sz="2000" dirty="0"/>
              <a:t> _async)</a:t>
            </a:r>
            <a:br>
              <a:rPr lang="en-GB" sz="2000" dirty="0"/>
            </a:br>
            <a:r>
              <a:rPr lang="en-GB" sz="1400" b="1" dirty="0"/>
              <a:t>&lt;interface  name="</a:t>
            </a:r>
            <a:r>
              <a:rPr lang="en-GB" sz="1400" b="1" dirty="0" err="1"/>
              <a:t>MalELT</a:t>
            </a:r>
            <a:r>
              <a:rPr lang="en-GB" sz="1400" b="1" dirty="0"/>
              <a:t>"&gt;</a:t>
            </a:r>
            <a:br>
              <a:rPr lang="en-GB" sz="1400" b="1" dirty="0"/>
            </a:br>
            <a:r>
              <a:rPr lang="en-GB" sz="1400" b="1" dirty="0"/>
              <a:t>                &lt;method name="</a:t>
            </a:r>
            <a:r>
              <a:rPr lang="en-GB" sz="1400" b="1" dirty="0" err="1"/>
              <a:t>register_component</a:t>
            </a:r>
            <a:r>
              <a:rPr lang="en-GB" sz="1400" b="1" dirty="0"/>
              <a:t>" </a:t>
            </a:r>
            <a:r>
              <a:rPr lang="en-GB" sz="1400" b="1" dirty="0" err="1"/>
              <a:t>returnType</a:t>
            </a:r>
            <a:r>
              <a:rPr lang="en-GB" sz="1400" b="1" dirty="0"/>
              <a:t>="int8_t"&gt;                                                                                         		&lt;argument name="name" type="string" /&gt; </a:t>
            </a:r>
            <a:br>
              <a:rPr lang="en-GB" sz="1400" b="1" dirty="0"/>
            </a:br>
            <a:r>
              <a:rPr lang="en-GB" sz="1400" b="1" dirty="0"/>
              <a:t>		&lt;argument name="</a:t>
            </a:r>
            <a:r>
              <a:rPr lang="en-GB" sz="1400" b="1" dirty="0" err="1"/>
              <a:t>uri</a:t>
            </a:r>
            <a:r>
              <a:rPr lang="en-GB" sz="1400" b="1" dirty="0"/>
              <a:t>" type="string" /&gt; </a:t>
            </a:r>
            <a:br>
              <a:rPr lang="en-GB" sz="1400" b="1" dirty="0"/>
            </a:br>
            <a:r>
              <a:rPr lang="en-GB" sz="1400" b="1" dirty="0"/>
              <a:t>		&lt;argument name="timeout" type="float" /&gt; </a:t>
            </a:r>
            <a:br>
              <a:rPr lang="en-GB" sz="1400" b="1" dirty="0"/>
            </a:br>
            <a:r>
              <a:rPr lang="en-GB" sz="1400" b="1" dirty="0"/>
              <a:t>	        &lt;/method&gt;</a:t>
            </a:r>
            <a:br>
              <a:rPr lang="en-GB" sz="1400" b="1" dirty="0"/>
            </a:br>
            <a:r>
              <a:rPr lang="en-GB" sz="1400" b="1" dirty="0"/>
              <a:t>&lt;/interface&gt; </a:t>
            </a:r>
          </a:p>
          <a:p>
            <a:pPr marL="515700" lvl="1" indent="-342900"/>
            <a:endParaRPr lang="en-GB" sz="1400" b="1" dirty="0"/>
          </a:p>
          <a:p>
            <a:pPr marL="515700" lvl="1" indent="-342900"/>
            <a:endParaRPr lang="en-GB" sz="2000" b="1" dirty="0"/>
          </a:p>
          <a:p>
            <a:pPr marL="515700" lvl="1" indent="-342900"/>
            <a:endParaRPr lang="en-GB" sz="20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&lt;Ivan Munoz, Christophe Moins&gt;,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41744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Sending commands to ELT component from VLT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marL="515700" lvl="1" indent="-342900"/>
            <a:r>
              <a:rPr lang="en-GB" sz="2000" dirty="0"/>
              <a:t>Ccs commands with:</a:t>
            </a:r>
          </a:p>
          <a:p>
            <a:pPr marL="857700" lvl="2" indent="-342900"/>
            <a:r>
              <a:rPr lang="en-GB" sz="2000" dirty="0"/>
              <a:t>Environment: </a:t>
            </a:r>
            <a:r>
              <a:rPr lang="en-GB" sz="2000" dirty="0" err="1"/>
              <a:t>wvgw</a:t>
            </a:r>
            <a:endParaRPr lang="en-GB" sz="2000" dirty="0"/>
          </a:p>
          <a:p>
            <a:pPr marL="857700" lvl="2" indent="-342900"/>
            <a:r>
              <a:rPr lang="en-GB" sz="2000" dirty="0"/>
              <a:t>Process: </a:t>
            </a:r>
            <a:r>
              <a:rPr lang="en-GB" sz="2000" dirty="0" err="1"/>
              <a:t>outMsgVGW</a:t>
            </a:r>
            <a:endParaRPr lang="en-GB" sz="2000" dirty="0"/>
          </a:p>
          <a:p>
            <a:pPr marL="857700" lvl="2" indent="-342900"/>
            <a:r>
              <a:rPr lang="en-GB" sz="2000" dirty="0"/>
              <a:t>Command: EXEC</a:t>
            </a:r>
          </a:p>
          <a:p>
            <a:pPr marL="857700" lvl="2" indent="-342900"/>
            <a:r>
              <a:rPr lang="en-GB" sz="2000" dirty="0"/>
              <a:t>Parameters: component, command, </a:t>
            </a:r>
            <a:r>
              <a:rPr lang="en-GB" sz="2000" dirty="0" err="1"/>
              <a:t>args</a:t>
            </a:r>
            <a:endParaRPr lang="en-GB" sz="2000" dirty="0"/>
          </a:p>
          <a:p>
            <a:pPr marL="515700" lvl="1" indent="-342900"/>
            <a:r>
              <a:rPr lang="en-GB" sz="2000" dirty="0" err="1"/>
              <a:t>msgSend</a:t>
            </a:r>
            <a:r>
              <a:rPr lang="en-GB" sz="2000" dirty="0"/>
              <a:t> "</a:t>
            </a:r>
            <a:r>
              <a:rPr lang="en-GB" sz="2000" dirty="0" err="1"/>
              <a:t>wvgw</a:t>
            </a:r>
            <a:r>
              <a:rPr lang="en-GB" sz="2000" dirty="0"/>
              <a:t>" </a:t>
            </a:r>
            <a:r>
              <a:rPr lang="en-GB" sz="2000" dirty="0" err="1"/>
              <a:t>outMsgVGW</a:t>
            </a:r>
            <a:r>
              <a:rPr lang="en-GB" sz="2000" dirty="0"/>
              <a:t> EXEC "component=</a:t>
            </a:r>
            <a:r>
              <a:rPr lang="en-GB" sz="2000" dirty="0" err="1"/>
              <a:t>eltcomponent,command</a:t>
            </a:r>
            <a:r>
              <a:rPr lang="en-GB" sz="2000" dirty="0"/>
              <a:t>=</a:t>
            </a:r>
            <a:r>
              <a:rPr lang="en-GB" sz="2000" dirty="0" err="1"/>
              <a:t>sleep,args</a:t>
            </a:r>
            <a:r>
              <a:rPr lang="en-GB" sz="2000" dirty="0"/>
              <a:t>=5"</a:t>
            </a:r>
          </a:p>
          <a:p>
            <a:pPr lvl="1" indent="0">
              <a:buNone/>
            </a:pPr>
            <a:endParaRPr lang="en-GB" sz="2000" b="1" dirty="0"/>
          </a:p>
          <a:p>
            <a:pPr lvl="1" indent="0">
              <a:buNone/>
            </a:pPr>
            <a:endParaRPr lang="en-GB" sz="2000" b="1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&lt;Ivan Munoz, Christophe Moins&gt;,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88483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Sending commands to ELT component from VLT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&lt;Ivan Munoz, Christophe Moins&gt;,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01CE2CC-F68B-0C1A-AFDF-2DEE3229E6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501" y="1884886"/>
            <a:ext cx="11049000" cy="324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3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Retrieving metadata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lvl="1" indent="0">
              <a:buNone/>
            </a:pPr>
            <a:r>
              <a:rPr lang="en-GB" sz="2000" dirty="0"/>
              <a:t>import </a:t>
            </a:r>
            <a:r>
              <a:rPr lang="en-GB" sz="2000" dirty="0" err="1"/>
              <a:t>ifw.core.stooUtils.consul</a:t>
            </a:r>
            <a:r>
              <a:rPr lang="en-GB" sz="2000" dirty="0"/>
              <a:t> as </a:t>
            </a:r>
            <a:r>
              <a:rPr lang="en-GB" sz="2000" dirty="0" err="1"/>
              <a:t>consul_utils</a:t>
            </a:r>
            <a:br>
              <a:rPr lang="en-GB" sz="2000" dirty="0"/>
            </a:br>
            <a:r>
              <a:rPr lang="en-GB" sz="2000" dirty="0"/>
              <a:t>from </a:t>
            </a:r>
            <a:r>
              <a:rPr lang="en-GB" sz="2000" dirty="0" err="1"/>
              <a:t>eltGW.eltgw_mal</a:t>
            </a:r>
            <a:r>
              <a:rPr lang="en-GB" sz="2000" dirty="0"/>
              <a:t> import </a:t>
            </a:r>
            <a:r>
              <a:rPr lang="en-GB" sz="2000" dirty="0" err="1"/>
              <a:t>MetaDaqSyncClientFactory</a:t>
            </a:r>
            <a:br>
              <a:rPr lang="en-GB" sz="2000" dirty="0"/>
            </a:br>
            <a:r>
              <a:rPr lang="en-GB" sz="2000" dirty="0"/>
              <a:t>cons = </a:t>
            </a:r>
            <a:r>
              <a:rPr lang="en-GB" sz="2000" dirty="0" err="1"/>
              <a:t>consul_utils.ConsulClient</a:t>
            </a:r>
            <a:r>
              <a:rPr lang="en-GB" sz="2000" dirty="0"/>
              <a:t>()</a:t>
            </a:r>
            <a:br>
              <a:rPr lang="en-GB" sz="2000" dirty="0"/>
            </a:br>
            <a:r>
              <a:rPr lang="en-GB" sz="2000" dirty="0" err="1"/>
              <a:t>metadaq_service_uri</a:t>
            </a:r>
            <a:r>
              <a:rPr lang="en-GB" sz="2000" dirty="0"/>
              <a:t> = </a:t>
            </a:r>
            <a:r>
              <a:rPr lang="en-GB" sz="2000" dirty="0" err="1"/>
              <a:t>cons.get_uri</a:t>
            </a:r>
            <a:r>
              <a:rPr lang="en-GB" sz="2000" dirty="0"/>
              <a:t>(‘</a:t>
            </a:r>
            <a:r>
              <a:rPr lang="en-GB" sz="2000" dirty="0" err="1"/>
              <a:t>evltgw</a:t>
            </a:r>
            <a:r>
              <a:rPr lang="en-GB" sz="2000" dirty="0"/>
              <a:t>-services-rep’) + “/</a:t>
            </a:r>
            <a:r>
              <a:rPr lang="en-GB" sz="2000" dirty="0" err="1"/>
              <a:t>metadaq</a:t>
            </a:r>
            <a:r>
              <a:rPr lang="en-GB" sz="2000" dirty="0"/>
              <a:t>”</a:t>
            </a:r>
            <a:br>
              <a:rPr lang="en-GB" sz="2000" dirty="0"/>
            </a:br>
            <a:r>
              <a:rPr lang="en-GB" sz="2000" dirty="0"/>
              <a:t>TIMEOUT_SEC = 10</a:t>
            </a:r>
            <a:br>
              <a:rPr lang="en-GB" sz="2000" dirty="0"/>
            </a:br>
            <a:r>
              <a:rPr lang="en-GB" sz="2000" dirty="0"/>
              <a:t>client = </a:t>
            </a:r>
            <a:r>
              <a:rPr lang="en-GB" sz="2000" dirty="0" err="1"/>
              <a:t>MetaDaqSyncClientFactory.create</a:t>
            </a:r>
            <a:r>
              <a:rPr lang="en-GB" sz="2000" dirty="0"/>
              <a:t>(</a:t>
            </a:r>
            <a:r>
              <a:rPr lang="en-GB" sz="2000" dirty="0" err="1"/>
              <a:t>metadaq_service_uri</a:t>
            </a:r>
            <a:r>
              <a:rPr lang="en-GB" sz="2000" dirty="0"/>
              <a:t>, TIMEOUT_SEC)</a:t>
            </a:r>
            <a:br>
              <a:rPr lang="en-GB" sz="2000" dirty="0"/>
            </a:br>
            <a:r>
              <a:rPr lang="en-GB" sz="2000" dirty="0"/>
              <a:t>ACQ_ID = "</a:t>
            </a:r>
            <a:r>
              <a:rPr lang="en-GB" sz="2000" dirty="0" err="1"/>
              <a:t>acq_id</a:t>
            </a:r>
            <a:r>
              <a:rPr lang="en-GB" sz="2000" dirty="0"/>
              <a:t>“</a:t>
            </a:r>
            <a:br>
              <a:rPr lang="en-GB" sz="2000" dirty="0"/>
            </a:br>
            <a:r>
              <a:rPr lang="en-GB" sz="2000" dirty="0"/>
              <a:t>reply = </a:t>
            </a:r>
            <a:r>
              <a:rPr lang="en-GB" sz="2000" dirty="0" err="1"/>
              <a:t>metadaq_service_client.StartDaq</a:t>
            </a:r>
            <a:r>
              <a:rPr lang="en-GB" sz="2000" dirty="0"/>
              <a:t>(ACQ_ID)</a:t>
            </a:r>
            <a:br>
              <a:rPr lang="en-GB" sz="2000" dirty="0"/>
            </a:br>
            <a:r>
              <a:rPr lang="en-GB" sz="2000" dirty="0"/>
              <a:t>reply = </a:t>
            </a:r>
            <a:r>
              <a:rPr lang="en-GB" sz="2000" dirty="0" err="1"/>
              <a:t>metadaq_service_client.StopDaq</a:t>
            </a:r>
            <a:r>
              <a:rPr lang="en-GB" sz="2000" dirty="0"/>
              <a:t>(ACQ_ID)</a:t>
            </a:r>
            <a:br>
              <a:rPr lang="en-GB" sz="2000" dirty="0"/>
            </a:br>
            <a:r>
              <a:rPr lang="en-GB" sz="2000" dirty="0"/>
              <a:t>print(</a:t>
            </a:r>
            <a:r>
              <a:rPr lang="en-GB" sz="2000" dirty="0" err="1"/>
              <a:t>reply.getKeywords</a:t>
            </a:r>
            <a:r>
              <a:rPr lang="en-GB" sz="2000" dirty="0"/>
              <a:t>())</a:t>
            </a:r>
            <a:br>
              <a:rPr lang="en-GB" sz="2000" dirty="0"/>
            </a:br>
            <a:r>
              <a:rPr lang="en-GB" sz="2000" dirty="0"/>
              <a:t>print(</a:t>
            </a:r>
            <a:r>
              <a:rPr lang="en-GB" sz="2000" dirty="0" err="1"/>
              <a:t>reply.getFiles</a:t>
            </a:r>
            <a:r>
              <a:rPr lang="en-GB" sz="2000" dirty="0"/>
              <a:t>())</a:t>
            </a:r>
          </a:p>
          <a:p>
            <a:pPr lvl="1" indent="0">
              <a:buNone/>
            </a:pPr>
            <a:br>
              <a:rPr lang="en-GB" sz="2000" dirty="0"/>
            </a:br>
            <a:br>
              <a:rPr lang="en-GB" sz="2000" dirty="0"/>
            </a:br>
            <a:endParaRPr lang="en-GB" sz="2000" dirty="0"/>
          </a:p>
          <a:p>
            <a:pPr lvl="1" indent="0">
              <a:buNone/>
            </a:pPr>
            <a:endParaRPr lang="en-GB" sz="2000" b="1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&lt;Ivan Munoz, Christophe Moins&gt;,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16970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Requesting TCS State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marL="515700" lvl="1" indent="-342900"/>
            <a:endParaRPr lang="en-GB" sz="2000" dirty="0"/>
          </a:p>
          <a:p>
            <a:pPr marL="515700" lvl="1" indent="-342900"/>
            <a:r>
              <a:rPr lang="en-GB" sz="2000" dirty="0"/>
              <a:t>Using </a:t>
            </a:r>
            <a:r>
              <a:rPr lang="en-GB" sz="2000" dirty="0" err="1"/>
              <a:t>GetState</a:t>
            </a:r>
            <a:r>
              <a:rPr lang="en-GB" sz="2000" dirty="0"/>
              <a:t> and </a:t>
            </a:r>
            <a:r>
              <a:rPr lang="en-GB" sz="2000" dirty="0" err="1"/>
              <a:t>GetStatus</a:t>
            </a:r>
            <a:r>
              <a:rPr lang="en-GB" sz="2000" dirty="0"/>
              <a:t> methods of </a:t>
            </a:r>
            <a:r>
              <a:rPr lang="en-GB" sz="2000" dirty="0" err="1"/>
              <a:t>stdif</a:t>
            </a:r>
            <a:r>
              <a:rPr lang="en-GB" sz="2000" dirty="0"/>
              <a:t>::</a:t>
            </a:r>
            <a:r>
              <a:rPr lang="en-GB" sz="2000" dirty="0" err="1"/>
              <a:t>StdCmds</a:t>
            </a:r>
            <a:r>
              <a:rPr lang="en-GB" sz="2000" dirty="0"/>
              <a:t> mal interface</a:t>
            </a:r>
          </a:p>
          <a:p>
            <a:pPr marL="515700" lvl="1" indent="-342900"/>
            <a:endParaRPr lang="en-GB" sz="2000" dirty="0"/>
          </a:p>
          <a:p>
            <a:pPr marL="515700" lvl="1" indent="-342900"/>
            <a:r>
              <a:rPr lang="en-GB" sz="2000" dirty="0"/>
              <a:t>Uris:</a:t>
            </a:r>
          </a:p>
          <a:p>
            <a:pPr marL="857700" lvl="2" indent="-342900"/>
            <a:r>
              <a:rPr lang="en-GB" sz="2000" dirty="0" err="1"/>
              <a:t>evltgw</a:t>
            </a:r>
            <a:r>
              <a:rPr lang="en-GB" sz="2000" dirty="0"/>
              <a:t>-service-rep/</a:t>
            </a:r>
            <a:r>
              <a:rPr lang="en-GB" sz="2000" dirty="0" err="1"/>
              <a:t>StdCmds</a:t>
            </a:r>
            <a:r>
              <a:rPr lang="en-GB" sz="2000" dirty="0"/>
              <a:t> for </a:t>
            </a:r>
            <a:r>
              <a:rPr lang="en-GB" sz="2000" dirty="0" err="1"/>
              <a:t>Req</a:t>
            </a:r>
            <a:r>
              <a:rPr lang="en-GB" sz="2000" dirty="0"/>
              <a:t>/Rep</a:t>
            </a:r>
          </a:p>
          <a:p>
            <a:pPr marL="857700" lvl="2" indent="-342900"/>
            <a:r>
              <a:rPr lang="en-GB" sz="2000" dirty="0" err="1"/>
              <a:t>evltgw</a:t>
            </a:r>
            <a:r>
              <a:rPr lang="en-GB" sz="2000" dirty="0"/>
              <a:t>-status-pub/std/status for Pub/sub</a:t>
            </a:r>
            <a:br>
              <a:rPr lang="en-GB" sz="2000" dirty="0"/>
            </a:br>
            <a:endParaRPr lang="en-GB" sz="2000" dirty="0"/>
          </a:p>
          <a:p>
            <a:pPr lvl="1" indent="0">
              <a:buNone/>
            </a:pPr>
            <a:endParaRPr lang="en-GB" sz="2000" b="1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&lt;Ivan Munoz, Christophe Moins&gt;,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41617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63C9C87-D663-EF2A-2EC1-06C7D759D35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Oldb</a:t>
            </a:r>
            <a:r>
              <a:rPr lang="en-GB" dirty="0"/>
              <a:t> Scanning from VLT to ELT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7A3ED4A-5547-FDE1-8756-5EE48ADC2D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44145" y="2014539"/>
            <a:ext cx="4411116" cy="350880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Scanning of TCS tree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Event driven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ELT TCS tree structure similar to instrument, to be confirmed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ELT TCS tree structure to be created manually with:</a:t>
            </a:r>
            <a:br>
              <a:rPr lang="en-US" dirty="0"/>
            </a:br>
            <a:r>
              <a:rPr lang="en-US" dirty="0" err="1"/>
              <a:t>eltGWOldbInit</a:t>
            </a:r>
            <a:r>
              <a:rPr lang="en-US" dirty="0"/>
              <a:t> </a:t>
            </a:r>
            <a:r>
              <a:rPr lang="en-US" dirty="0" err="1"/>
              <a:t>oldbConfig.yaml</a:t>
            </a:r>
            <a:r>
              <a:rPr lang="en-US" dirty="0"/>
              <a:t> $ELTGW_ROOT/resource/config/</a:t>
            </a:r>
            <a:r>
              <a:rPr lang="en-US" dirty="0" err="1"/>
              <a:t>custom_logging.json</a:t>
            </a:r>
            <a:r>
              <a:rPr lang="en-US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/>
              <a:t>&lt;Ivan Munoz, Christophe Moins&gt;,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8CF4A89-1A5A-9E19-106F-39910FCB4A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581" y="1393327"/>
            <a:ext cx="6074271" cy="467207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3456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63C9C87-D663-EF2A-2EC1-06C7D759D35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Oldb</a:t>
            </a:r>
            <a:r>
              <a:rPr lang="en-GB" dirty="0"/>
              <a:t> Scanning from VLT to ELT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/>
              <a:t>&lt;Ivan Munoz, Christophe Moins&gt;,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855BC9E-2E2C-B5CF-AA55-5FF8D49B73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" y="1349083"/>
            <a:ext cx="10042598" cy="488278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969454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Oldb</a:t>
            </a:r>
            <a:r>
              <a:rPr lang="en-GB" dirty="0"/>
              <a:t> Scanning from ELT to VLT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7A3ED4A-5547-FDE1-8756-5EE48ADC2D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44145" y="2014539"/>
            <a:ext cx="4411116" cy="350880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Scanning of configurable list of </a:t>
            </a:r>
            <a:r>
              <a:rPr lang="en-US" dirty="0" err="1"/>
              <a:t>oldb</a:t>
            </a:r>
            <a:r>
              <a:rPr lang="en-US" dirty="0"/>
              <a:t> data points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Event driven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Similar tree on </a:t>
            </a:r>
            <a:r>
              <a:rPr lang="en-US" dirty="0" err="1"/>
              <a:t>elt</a:t>
            </a:r>
            <a:r>
              <a:rPr lang="en-US" dirty="0"/>
              <a:t> and </a:t>
            </a:r>
            <a:r>
              <a:rPr lang="en-US" dirty="0" err="1"/>
              <a:t>vlt</a:t>
            </a:r>
            <a:r>
              <a:rPr lang="en-US" dirty="0"/>
              <a:t> side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Creation prior to </a:t>
            </a:r>
            <a:r>
              <a:rPr lang="en-US" dirty="0" err="1"/>
              <a:t>evltgw</a:t>
            </a:r>
            <a:r>
              <a:rPr lang="en-US" dirty="0"/>
              <a:t> startup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/>
              <a:t>&lt;Ivan Munoz, Christophe Moins&gt;,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E18AE714-A146-C7B3-65A8-B1888173866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t="3978" b="3978"/>
          <a:stretch>
            <a:fillRect/>
          </a:stretch>
        </p:blipFill>
        <p:spPr>
          <a:xfrm>
            <a:off x="807316" y="1616508"/>
            <a:ext cx="5501120" cy="436436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023642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Alarm forward, telemetry ingestion in </a:t>
            </a:r>
            <a:r>
              <a:rPr lang="en-GB" dirty="0" err="1"/>
              <a:t>datalab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marL="515700" lvl="1" indent="-342900"/>
            <a:r>
              <a:rPr lang="en-GB" sz="2000" dirty="0"/>
              <a:t>Paranal </a:t>
            </a:r>
            <a:r>
              <a:rPr lang="en-GB" sz="2000" dirty="0" err="1"/>
              <a:t>datalab</a:t>
            </a:r>
            <a:r>
              <a:rPr lang="en-GB" sz="2000" dirty="0"/>
              <a:t>: set of data analysis tools and engineering datasets.</a:t>
            </a:r>
            <a:br>
              <a:rPr lang="en-GB" sz="2000" dirty="0"/>
            </a:br>
            <a:endParaRPr lang="en-GB" sz="2000" dirty="0"/>
          </a:p>
          <a:p>
            <a:pPr marL="515700" lvl="1" indent="-342900"/>
            <a:r>
              <a:rPr lang="en-GB" sz="2000" dirty="0"/>
              <a:t>Ingestion in </a:t>
            </a:r>
            <a:r>
              <a:rPr lang="en-GB" sz="2000" dirty="0" err="1"/>
              <a:t>datalab’s</a:t>
            </a:r>
            <a:r>
              <a:rPr lang="en-GB" sz="2000" dirty="0"/>
              <a:t> Elastic search</a:t>
            </a:r>
            <a:br>
              <a:rPr lang="en-GB" sz="2000" dirty="0"/>
            </a:br>
            <a:endParaRPr lang="en-GB" sz="2000" dirty="0"/>
          </a:p>
          <a:p>
            <a:pPr marL="515700" lvl="1" indent="-342900"/>
            <a:r>
              <a:rPr lang="en-GB" sz="2000" dirty="0"/>
              <a:t>Alarm forwarding: </a:t>
            </a:r>
            <a:r>
              <a:rPr lang="en-GB" sz="2000" dirty="0" err="1"/>
              <a:t>oldb</a:t>
            </a:r>
            <a:r>
              <a:rPr lang="en-GB" sz="2000" dirty="0"/>
              <a:t> data points, callbacks write data in ES.</a:t>
            </a:r>
            <a:br>
              <a:rPr lang="en-GB" sz="2000" dirty="0"/>
            </a:br>
            <a:endParaRPr lang="en-GB" sz="2000" dirty="0"/>
          </a:p>
          <a:p>
            <a:pPr marL="515700" lvl="1" indent="-342900"/>
            <a:r>
              <a:rPr lang="en-GB" sz="2000" dirty="0"/>
              <a:t>Telemetry ingestion, do not go through </a:t>
            </a:r>
            <a:r>
              <a:rPr lang="en-GB" sz="2000" dirty="0" err="1"/>
              <a:t>elt</a:t>
            </a:r>
            <a:r>
              <a:rPr lang="en-GB" sz="2000" dirty="0"/>
              <a:t> gateway</a:t>
            </a:r>
          </a:p>
          <a:p>
            <a:pPr marL="857700" lvl="2" indent="-342900"/>
            <a:r>
              <a:rPr lang="en-GB" sz="2000" dirty="0"/>
              <a:t>Logs: use of </a:t>
            </a:r>
            <a:r>
              <a:rPr lang="en-GB" sz="2000" dirty="0" err="1"/>
              <a:t>filebeat</a:t>
            </a:r>
            <a:r>
              <a:rPr lang="en-GB" sz="2000" dirty="0"/>
              <a:t> and </a:t>
            </a:r>
            <a:r>
              <a:rPr lang="en-GB" sz="2000" dirty="0" err="1"/>
              <a:t>logstash</a:t>
            </a:r>
            <a:endParaRPr lang="en-GB" sz="2000" dirty="0"/>
          </a:p>
          <a:p>
            <a:pPr marL="857700" lvl="2" indent="-342900"/>
            <a:r>
              <a:rPr lang="en-GB" sz="2000" dirty="0"/>
              <a:t>Telemetry: use of CII telemetry archiver.</a:t>
            </a:r>
            <a:br>
              <a:rPr lang="en-GB" sz="2000" dirty="0"/>
            </a:br>
            <a:br>
              <a:rPr lang="en-GB" sz="2000" dirty="0"/>
            </a:br>
            <a:endParaRPr lang="en-GB" sz="2000" dirty="0"/>
          </a:p>
          <a:p>
            <a:pPr lvl="1" indent="0">
              <a:buNone/>
            </a:pPr>
            <a:endParaRPr lang="en-GB" sz="2000" b="1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&lt;Ivan Munoz, Christophe Moins&gt;,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24471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757F375-482C-9B68-1D5B-084D32A35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&lt;author(s)&gt;, November 25th - 28th, Instrument Control Systems 2024</a:t>
            </a:r>
            <a:endParaRPr lang="de-CH" i="1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8C08F8F-24B3-3F97-FF53-B5221A2CE4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@ESOAstronomy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BB075EF-3155-9A27-9313-5C5E1EF1E37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@esoastronomy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BE6DF5C-7A55-077D-803B-CD0C9ABF36D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@ESO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5E1ACA2-0F22-6DAB-2873-00EC8CF3CE0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GB" dirty="0" err="1"/>
              <a:t>european</a:t>
            </a:r>
            <a:r>
              <a:rPr lang="en-GB" dirty="0"/>
              <a:t>-southern-observatory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F50D11C-D35F-5B37-2F04-940968A890D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@ESOobservatory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37EA70F-5E7A-BC43-B7EC-85091096E6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algn="l"/>
            <a:r>
              <a:rPr lang="en-GB" dirty="0"/>
              <a:t>Ivan Munoz – </a:t>
            </a:r>
            <a:r>
              <a:rPr lang="en-GB" dirty="0" err="1"/>
              <a:t>imunoz@</a:t>
            </a:r>
            <a:r>
              <a:rPr lang="en-GB" err="1"/>
              <a:t>eso</a:t>
            </a:r>
            <a:r>
              <a:rPr lang="en-GB"/>
              <a:t>.org</a:t>
            </a:r>
            <a:br>
              <a:rPr lang="en-GB" dirty="0"/>
            </a:br>
            <a:r>
              <a:rPr lang="en-GB" dirty="0"/>
              <a:t>Christophe Moins – cmoins@eso.org</a:t>
            </a:r>
          </a:p>
        </p:txBody>
      </p:sp>
      <p:sp>
        <p:nvSpPr>
          <p:cNvPr id="16" name="Datumsplatzhalter 15">
            <a:extLst>
              <a:ext uri="{FF2B5EF4-FFF2-40B4-BE49-F238E27FC236}">
                <a16:creationId xmlns:a16="http://schemas.microsoft.com/office/drawing/2014/main" id="{C17795AD-7C5C-E27D-7FD9-18A807BC393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36092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">
  <a:themeElements>
    <a:clrScheme name="Office">
      <a:dk1>
        <a:srgbClr val="000000"/>
      </a:dk1>
      <a:lt1>
        <a:sysClr val="window" lastClr="FFFFFF"/>
      </a:lt1>
      <a:dk2>
        <a:srgbClr val="0077BE"/>
      </a:dk2>
      <a:lt2>
        <a:srgbClr val="FFA300"/>
      </a:lt2>
      <a:accent1>
        <a:srgbClr val="094168"/>
      </a:accent1>
      <a:accent2>
        <a:srgbClr val="00AAE3"/>
      </a:accent2>
      <a:accent3>
        <a:srgbClr val="C9E7FB"/>
      </a:accent3>
      <a:accent4>
        <a:srgbClr val="825C00"/>
      </a:accent4>
      <a:accent5>
        <a:srgbClr val="AE7800"/>
      </a:accent5>
      <a:accent6>
        <a:srgbClr val="FDDE54"/>
      </a:accent6>
      <a:hlink>
        <a:srgbClr val="000000"/>
      </a:hlink>
      <a:folHlink>
        <a:srgbClr val="000000"/>
      </a:folHlink>
    </a:clrScheme>
    <a:fontScheme name="ES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äsentation1  -  AutoRecovered" id="{188C2C30-848C-4475-B9F1-84BB9D1BF107}" vid="{D60D51B9-B3EF-4751-A039-5A277E354B45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</Template>
  <TotalTime>0</TotalTime>
  <Words>1291</Words>
  <Application>Microsoft Office PowerPoint</Application>
  <PresentationFormat>Widescreen</PresentationFormat>
  <Paragraphs>109</Paragraphs>
  <Slides>16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Georgia</vt:lpstr>
      <vt:lpstr>Office</vt:lpstr>
      <vt:lpstr>think-cell Folie</vt:lpstr>
      <vt:lpstr>ELT CII/VLT CCS Gateway</vt:lpstr>
      <vt:lpstr>What is the ELT CII/VLT CCS Gateway ?  </vt:lpstr>
      <vt:lpstr>Deployment  </vt:lpstr>
      <vt:lpstr>Deployment and startup </vt:lpstr>
      <vt:lpstr>Sending commands to VLT process</vt:lpstr>
      <vt:lpstr>Sending commands to VLT process</vt:lpstr>
      <vt:lpstr>Sending commands to ELT component from VLT</vt:lpstr>
      <vt:lpstr>Sending commands to ELT component from VLT</vt:lpstr>
      <vt:lpstr>Sending commands to ELT component from VLT</vt:lpstr>
      <vt:lpstr>Retrieving metadata</vt:lpstr>
      <vt:lpstr>Requesting TCS State</vt:lpstr>
      <vt:lpstr>Oldb Scanning from VLT to ELT</vt:lpstr>
      <vt:lpstr>Oldb Scanning from VLT to ELT</vt:lpstr>
      <vt:lpstr>Oldb Scanning from ELT to VLT</vt:lpstr>
      <vt:lpstr>Alarm forward, telemetry ingestion in datalab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your presentation</dc:title>
  <dc:creator>Mariya Lyubenova</dc:creator>
  <cp:lastModifiedBy>Christophe Moins</cp:lastModifiedBy>
  <cp:revision>386</cp:revision>
  <dcterms:created xsi:type="dcterms:W3CDTF">2023-10-25T15:44:01Z</dcterms:created>
  <dcterms:modified xsi:type="dcterms:W3CDTF">2024-11-18T14:50:16Z</dcterms:modified>
</cp:coreProperties>
</file>