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88" r:id="rId3"/>
    <p:sldId id="289" r:id="rId4"/>
    <p:sldId id="290" r:id="rId5"/>
    <p:sldId id="291" r:id="rId6"/>
    <p:sldId id="293" r:id="rId7"/>
    <p:sldId id="294" r:id="rId8"/>
    <p:sldId id="295" r:id="rId9"/>
    <p:sldId id="296" r:id="rId10"/>
    <p:sldId id="297" r:id="rId11"/>
    <p:sldId id="298" r:id="rId12"/>
    <p:sldId id="292" r:id="rId13"/>
    <p:sldId id="299" r:id="rId14"/>
    <p:sldId id="300" r:id="rId15"/>
    <p:sldId id="301" r:id="rId16"/>
    <p:sldId id="302" r:id="rId17"/>
    <p:sldId id="304" r:id="rId18"/>
    <p:sldId id="308" r:id="rId19"/>
    <p:sldId id="313" r:id="rId20"/>
    <p:sldId id="285" r:id="rId21"/>
  </p:sldIdLst>
  <p:sldSz cx="12192000" cy="6858000"/>
  <p:notesSz cx="6858000" cy="9144000"/>
  <p:custDataLst>
    <p:tags r:id="rId2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117" d="100"/>
          <a:sy n="117" d="100"/>
        </p:scale>
        <p:origin x="126" y="5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15.11.2024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 dirty="0"/>
              <a:t>IFW Device Control Framework – FCF</a:t>
            </a:r>
            <a:br>
              <a:rPr lang="en-GB" dirty="0"/>
            </a:br>
            <a:r>
              <a:rPr lang="en-GB" dirty="0"/>
              <a:t>Device Simulators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J. Knudstrup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J. Knudstrup, November 25th - 28th, Instrument Control Systems 2024</a:t>
            </a:r>
            <a:endParaRPr lang="de-CH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&amp; Scope of FCF DevSim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96528"/>
            <a:ext cx="9022922" cy="469219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FCF Device Simulator (DevSim) package:</a:t>
            </a:r>
            <a:br>
              <a:rPr lang="en-US" dirty="0"/>
            </a:br>
            <a:r>
              <a:rPr lang="en-US" dirty="0"/>
              <a:t>Small toolkit to implement WS Device Simulators.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Main purposes are to:</a:t>
            </a:r>
          </a:p>
          <a:p>
            <a:pPr marL="771413" lvl="1" indent="-457200">
              <a:buFont typeface="+mj-lt"/>
              <a:buAutoNum type="arabicPeriod"/>
            </a:pPr>
            <a:r>
              <a:rPr lang="en-US" sz="1400" dirty="0"/>
              <a:t>Facilitate development of instrument software under ‘realistic conditions’.</a:t>
            </a:r>
          </a:p>
          <a:p>
            <a:pPr marL="771413" lvl="1" indent="-457200">
              <a:buFont typeface="+mj-lt"/>
              <a:buAutoNum type="arabicPeriod"/>
            </a:pPr>
            <a:r>
              <a:rPr lang="en-US" sz="1400" dirty="0"/>
              <a:t>Make it possible to develop and execute integration tests (robot/</a:t>
            </a:r>
            <a:r>
              <a:rPr lang="en-US" sz="1400" dirty="0" err="1"/>
              <a:t>etr</a:t>
            </a:r>
            <a:r>
              <a:rPr lang="en-US" sz="1400" dirty="0"/>
              <a:t>) without the availability of any hardware.</a:t>
            </a:r>
          </a:p>
          <a:p>
            <a:pPr marL="771413" lvl="1" indent="-457200">
              <a:buFont typeface="+mj-lt"/>
              <a:buAutoNum type="arabicPeriod"/>
            </a:pPr>
            <a:r>
              <a:rPr lang="en-US" sz="1400" dirty="0"/>
              <a:t>Facilitate troubleshooting of workstation software (to the extent possible without hardware).</a:t>
            </a:r>
          </a:p>
          <a:p>
            <a:pPr marL="771413" lvl="1" indent="-457200">
              <a:buFont typeface="+mj-lt"/>
              <a:buAutoNum type="arabicPeriod"/>
            </a:pPr>
            <a:r>
              <a:rPr lang="en-US" sz="1400" dirty="0"/>
              <a:t>Make it possible to run integration tests for SQA purposes at ESO, in Jenkins.</a:t>
            </a:r>
          </a:p>
          <a:p>
            <a:pPr marL="771413" lvl="1" indent="-457200">
              <a:buFont typeface="+mj-lt"/>
              <a:buAutoNum type="arabicPeriod"/>
            </a:pPr>
            <a:r>
              <a:rPr lang="en-US" sz="1400" dirty="0"/>
              <a:t>Possibly it may be a tool to help designing Special Devices (if it is easier to develop the WS simulator than the real device: Prototyping with DevSim, before actual implementation).</a:t>
            </a:r>
          </a:p>
          <a:p>
            <a:pPr marL="771413" lvl="1" indent="-457200">
              <a:buFont typeface="+mj-lt"/>
              <a:buAutoNum type="arabicPeriod"/>
            </a:pPr>
            <a:r>
              <a:rPr lang="en-US" sz="1400" dirty="0"/>
              <a:t>Make it possible to advance as much as possible, while waiting for hardware components, preventing from implementing/completing the PLC code.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of Device Simulators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i="1" kern="0" dirty="0"/>
              <a:t>Normally it is not the intention/or necessary to implement a 100% true emulation of the PLC code + associated hardware to fulfil the simulator’s purpose.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kern="0" dirty="0"/>
              <a:t>In general: Implement only enough to develop the Templates, test the GUIs, implement and run Integration Tests, etc.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dirty="0"/>
              <a:t>Unlike VLTSW: For the ELT IFW, not the intention to use simulation in case of a failing device. A failing device should instead be ‘disabled’, operationally.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It is mandatory to provide a Device Simulator for a Special Device.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2536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004207"/>
          </a:xfrm>
        </p:spPr>
        <p:txBody>
          <a:bodyPr/>
          <a:lstStyle/>
          <a:p>
            <a:r>
              <a:rPr lang="en-US" dirty="0"/>
              <a:t>Standard Device Simulators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314994"/>
            <a:ext cx="9022922" cy="472875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Following </a:t>
            </a:r>
            <a:r>
              <a:rPr lang="en-US" dirty="0"/>
              <a:t>Device </a:t>
            </a:r>
            <a:r>
              <a:rPr lang="en-US"/>
              <a:t>Simulators are supported </a:t>
            </a:r>
            <a:r>
              <a:rPr lang="en-US" dirty="0"/>
              <a:t>by IFW for Standard Devices: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Actuator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ADC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DROT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I/O Device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Lamp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Motor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Piezo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Shutter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Planned for IFW25: PSU8600</a:t>
            </a:r>
            <a:endParaRPr lang="en-GB" sz="16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5914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Simulation separated from DevMgr to avoid ‘polluting’ code of Device Managers.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Implemented in Python.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Based on: </a:t>
            </a:r>
          </a:p>
          <a:p>
            <a:pPr lvl="2"/>
            <a:r>
              <a:rPr lang="en-US" sz="1600" dirty="0"/>
              <a:t>SCXML state machine engine (rad/scxml4py)</a:t>
            </a:r>
          </a:p>
          <a:p>
            <a:pPr lvl="2"/>
            <a:r>
              <a:rPr lang="en-US" sz="1600" dirty="0"/>
              <a:t>OPC UA server SDK (github.com/FreeOpcUa)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Generic SCXML/OPC UA Server toolkit provided by IFW Core Component</a:t>
            </a:r>
          </a:p>
          <a:p>
            <a:pPr lvl="2"/>
            <a:r>
              <a:rPr lang="en-US" sz="1600" dirty="0"/>
              <a:t>ifw-hl/core/pyutils/opcua/srvlib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/>
              <a:t>Limitation: Only possible to host one device per </a:t>
            </a:r>
            <a:r>
              <a:rPr lang="en-US" sz="2000" i="1"/>
              <a:t>DevSim server – work on-going to fix that…</a:t>
            </a:r>
            <a:endParaRPr lang="en-DE" sz="2000" i="1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8362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– cont’d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81884"/>
            <a:ext cx="6195696" cy="191416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Device Simulator loads at start-up:</a:t>
            </a:r>
          </a:p>
          <a:p>
            <a:pPr lvl="2"/>
            <a:r>
              <a:rPr lang="en-US" sz="1600" dirty="0"/>
              <a:t>SCXML Definition: Defines the state machine.</a:t>
            </a:r>
          </a:p>
          <a:p>
            <a:pPr lvl="2"/>
            <a:r>
              <a:rPr lang="en-US" sz="1600" dirty="0"/>
              <a:t>OPC UA XML Profile: Defines the OPC UA namespace.</a:t>
            </a:r>
          </a:p>
          <a:p>
            <a:pPr lvl="2"/>
            <a:r>
              <a:rPr lang="en-US" sz="1600" dirty="0"/>
              <a:t>Cfg: Parameters changing the behavior (YAML based).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59BF342D-A0EE-3910-3B73-76CD79DFB610}"/>
              </a:ext>
            </a:extLst>
          </p:cNvPr>
          <p:cNvSpPr txBox="1">
            <a:spLocks/>
          </p:cNvSpPr>
          <p:nvPr/>
        </p:nvSpPr>
        <p:spPr>
          <a:xfrm>
            <a:off x="936624" y="3461600"/>
            <a:ext cx="6195696" cy="19141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kern="0" dirty="0"/>
              <a:t>Namespace exactly like the PLC device namespace.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kern="0" dirty="0"/>
              <a:t>Behavior implemented in Python code.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C54890-E6EB-FB0D-895A-FE08CE56F342}"/>
              </a:ext>
            </a:extLst>
          </p:cNvPr>
          <p:cNvGrpSpPr/>
          <p:nvPr/>
        </p:nvGrpSpPr>
        <p:grpSpPr>
          <a:xfrm>
            <a:off x="7002649" y="2597975"/>
            <a:ext cx="4011561" cy="2777787"/>
            <a:chOff x="4688938" y="3565323"/>
            <a:chExt cx="4011561" cy="27777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541639D-C88D-C1B2-3BF4-776979BA70A5}"/>
                </a:ext>
              </a:extLst>
            </p:cNvPr>
            <p:cNvSpPr/>
            <p:nvPr/>
          </p:nvSpPr>
          <p:spPr bwMode="auto">
            <a:xfrm>
              <a:off x="4688938" y="4201123"/>
              <a:ext cx="4011561" cy="2141987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1070FC8-210B-E675-314A-4D2F1E0D9AA8}"/>
                </a:ext>
              </a:extLst>
            </p:cNvPr>
            <p:cNvSpPr/>
            <p:nvPr/>
          </p:nvSpPr>
          <p:spPr bwMode="auto">
            <a:xfrm>
              <a:off x="6892702" y="4274868"/>
              <a:ext cx="992985" cy="97372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Device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900" i="1">
                  <a:latin typeface="Arial" charset="0"/>
                </a:rPr>
                <a:t>Simulator</a:t>
              </a:r>
              <a:endParaRPr kumimoji="0" lang="en-US" sz="9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7D57B5B-52B5-BC7F-9ED6-7FF14D8F8707}"/>
                </a:ext>
              </a:extLst>
            </p:cNvPr>
            <p:cNvSpPr/>
            <p:nvPr/>
          </p:nvSpPr>
          <p:spPr bwMode="auto">
            <a:xfrm>
              <a:off x="4776208" y="4609333"/>
              <a:ext cx="914400" cy="9144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Device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900" i="1">
                  <a:latin typeface="Arial" charset="0"/>
                </a:rPr>
                <a:t>Manager</a:t>
              </a:r>
              <a:endParaRPr kumimoji="0" lang="en-US" sz="9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3F97D74-6654-B08B-58AF-9810768CC63D}"/>
                </a:ext>
              </a:extLst>
            </p:cNvPr>
            <p:cNvSpPr/>
            <p:nvPr/>
          </p:nvSpPr>
          <p:spPr bwMode="auto">
            <a:xfrm>
              <a:off x="6322339" y="5529494"/>
              <a:ext cx="599768" cy="69779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SCXML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6DED3F7-0F5C-0ACE-2819-594EB028F947}"/>
                </a:ext>
              </a:extLst>
            </p:cNvPr>
            <p:cNvSpPr/>
            <p:nvPr/>
          </p:nvSpPr>
          <p:spPr bwMode="auto">
            <a:xfrm>
              <a:off x="7131059" y="5573060"/>
              <a:ext cx="599768" cy="69779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OPC UA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i="1">
                  <a:latin typeface="Arial" charset="0"/>
                </a:rPr>
                <a:t>XML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i="1">
                  <a:latin typeface="Arial" charset="0"/>
                </a:rPr>
                <a:t>Profile</a:t>
              </a:r>
              <a:endParaRPr kumimoji="0" lang="en-US" sz="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ABCB386-290B-5A74-21C7-6AA501C5573E}"/>
                </a:ext>
              </a:extLst>
            </p:cNvPr>
            <p:cNvSpPr/>
            <p:nvPr/>
          </p:nvSpPr>
          <p:spPr bwMode="auto">
            <a:xfrm>
              <a:off x="7901628" y="5512286"/>
              <a:ext cx="599768" cy="69779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Cfg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5F25518-F308-91FE-C8D0-DBCC3482189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777878" y="4866662"/>
              <a:ext cx="1088922" cy="117987"/>
            </a:xfrm>
            <a:prstGeom prst="straightConnector1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2102BD5-34E4-FFAC-7505-1E5165AFF17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596395" y="5134167"/>
              <a:ext cx="393291" cy="326591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headEnd type="none" w="med" len="med"/>
              <a:tailEnd type="arrow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E4E1889-1701-0016-8FBC-B459CE28AF67}"/>
                </a:ext>
              </a:extLst>
            </p:cNvPr>
            <p:cNvSpPr/>
            <p:nvPr/>
          </p:nvSpPr>
          <p:spPr bwMode="auto">
            <a:xfrm>
              <a:off x="6971285" y="3565323"/>
              <a:ext cx="759542" cy="52747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charset="0"/>
              </a:endParaRPr>
            </a:p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</a:endParaRPr>
            </a:p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charset="0"/>
              </a:endParaRPr>
            </a:p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</a:endParaRPr>
            </a:p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>
                  <a:ln>
                    <a:noFill/>
                  </a:ln>
                  <a:solidFill>
                    <a:schemeClr val="tx2">
                      <a:lumMod val="20000"/>
                      <a:lumOff val="80000"/>
                    </a:schemeClr>
                  </a:solidFill>
                  <a:effectLst/>
                  <a:latin typeface="Arial" charset="0"/>
                </a:rPr>
                <a:t>PLC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FA4E720-D0E5-1EE2-2141-02F12A2714E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598371" y="3829060"/>
              <a:ext cx="1268429" cy="882149"/>
            </a:xfrm>
            <a:prstGeom prst="straightConnector1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E896186-6B64-806B-A286-CC2B374743C2}"/>
                </a:ext>
              </a:extLst>
            </p:cNvPr>
            <p:cNvSpPr txBox="1"/>
            <p:nvPr/>
          </p:nvSpPr>
          <p:spPr>
            <a:xfrm>
              <a:off x="4744014" y="5946691"/>
              <a:ext cx="8543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IWS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A0A64E8-E337-DCA4-93C1-A9632D77AB35}"/>
                </a:ext>
              </a:extLst>
            </p:cNvPr>
            <p:cNvSpPr txBox="1"/>
            <p:nvPr/>
          </p:nvSpPr>
          <p:spPr>
            <a:xfrm>
              <a:off x="5882047" y="4519785"/>
              <a:ext cx="776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OPC UA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68A9559-49BD-783F-E128-411B5ECFB99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402993" y="5302448"/>
              <a:ext cx="3949" cy="227046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headEnd type="none" w="med" len="med"/>
              <a:tailEnd type="arrow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2DBE323-DCC8-B8C1-F6DD-920CFF3EC730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849915" y="5123272"/>
              <a:ext cx="332079" cy="337486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headEnd type="none" w="med" len="med"/>
              <a:tailEnd type="arrow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0640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923109"/>
          </a:xfrm>
        </p:spPr>
        <p:txBody>
          <a:bodyPr/>
          <a:lstStyle/>
          <a:p>
            <a:r>
              <a:rPr lang="en-US" sz="3200" dirty="0"/>
              <a:t>SCXML Definition – Example/Sensor (Extract)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21BE32-D145-A884-27A9-410239D1C796}"/>
              </a:ext>
            </a:extLst>
          </p:cNvPr>
          <p:cNvSpPr txBox="1"/>
          <p:nvPr/>
        </p:nvSpPr>
        <p:spPr>
          <a:xfrm>
            <a:off x="936624" y="1069041"/>
            <a:ext cx="8325040" cy="5216813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bIns="0" rtlCol="0">
            <a:spAutoFit/>
          </a:bodyPr>
          <a:lstStyle/>
          <a:p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&lt;?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xml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 version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"1.0"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 encoding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"UTF-8"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?&gt;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scxml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xmlns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"http://www.w3.org/2005/07/scxml"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xmlns:customActionDomain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"http://my.custom-actions.domain/CUSTOM"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version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"1.0"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"On::Operational"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"On::Operational::Monitoring"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"On::Operational::Error"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event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05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HwOk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"On::Operational::Monitoring"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event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"Disable"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"On::NotOperational::Ready"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"On::Operational::Monitoring"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event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05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ErrHw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"On::Operational::Error"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event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"Disable"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"On::NotOperational::Ready"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"On::NotOperational::Ready"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"On::NotOperational::NotReady"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onentry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customActionDomain:Reset.Execute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name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05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Reset.Execute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onentry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event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"Init"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"On::NotOperational::Ready"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dirty="0">
                <a:solidFill>
                  <a:srgbClr val="D4D4D4"/>
                </a:solidFill>
                <a:latin typeface="Consolas" panose="020B0609020204030204" pitchFamily="49" charset="0"/>
              </a:rPr>
              <a:t>. . .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19738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OPC UA YAML Profile – Example/Sensor DevSim (Extract)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822612-7634-31DA-9592-D7E885087588}"/>
              </a:ext>
            </a:extLst>
          </p:cNvPr>
          <p:cNvSpPr txBox="1"/>
          <p:nvPr/>
        </p:nvSpPr>
        <p:spPr>
          <a:xfrm>
            <a:off x="936624" y="1354624"/>
            <a:ext cx="8325040" cy="4655121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bIns="0" rtlCol="0">
            <a:spAutoFit/>
          </a:bodyPr>
          <a:lstStyle/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. . .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CtrlCommand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ctrl.nCommand</a:t>
            </a:r>
            <a:endParaRPr lang="en-US" sz="105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CtrlExecute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ctrl.bExecute</a:t>
            </a:r>
            <a:endParaRPr lang="en-US" sz="105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. . .</a:t>
            </a:r>
          </a:p>
          <a:p>
            <a:r>
              <a:rPr lang="nn-NO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StatState:              stat.sState</a:t>
            </a:r>
          </a:p>
          <a:p>
            <a:r>
              <a:rPr lang="nn-NO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StatSubstate:           stat.sSubstate</a:t>
            </a:r>
          </a:p>
          <a:p>
            <a:r>
              <a:rPr lang="nn-NO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StatNState:             stat.nState</a:t>
            </a:r>
          </a:p>
          <a:p>
            <a:r>
              <a:rPr lang="nn-NO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StatNSubstate:          stat.nSubstate</a:t>
            </a:r>
          </a:p>
          <a:p>
            <a:r>
              <a:rPr lang="en-US" sz="1050" dirty="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rPr>
              <a:t>. . .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# Digital input channels: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StatDI1: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stat.arrDI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[0].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bValue</a:t>
            </a:r>
            <a:endParaRPr lang="en-US" sz="105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StatDI2: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stat.arrDI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[1].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bValue</a:t>
            </a:r>
            <a:endParaRPr lang="en-US" sz="105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StatDI3: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stat.arrDI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[2].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bValue</a:t>
            </a:r>
            <a:endParaRPr lang="en-US" sz="105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. . .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# Analog input channels: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StatAI1: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stat.arrAI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[0].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lrValueUser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(Double)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StatAI2: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stat.arrAI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[1].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lrValueUser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(Double)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StatAI3: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stat.arrAI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[2].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lrValueUser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(Double)</a:t>
            </a:r>
          </a:p>
          <a:p>
            <a:r>
              <a:rPr lang="en-US" sz="1050" dirty="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rPr>
              <a:t>. . .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# RPC methods: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RpcDisable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rpc.Disable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O:ReturnValue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(Int16))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RpcEnable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rpc.Enable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O:ReturnValue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(Int16))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RpcExit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rpc.Exit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O:ReturnValue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(Int16))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RpcInit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rpc.Init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O:ReturnValue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(Int16))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RpcReset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rpc.Reset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O:ReturnValue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(Int16))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RpcState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rpc.State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O:StateStat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(String))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RpcStop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rpc.Stop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O:ReturnValue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(Int16))</a:t>
            </a:r>
          </a:p>
          <a:p>
            <a:endParaRPr lang="en-US" sz="800" dirty="0">
              <a:solidFill>
                <a:schemeClr val="bg1">
                  <a:lumMod val="9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sz="8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60 lines</a:t>
            </a:r>
          </a:p>
        </p:txBody>
      </p:sp>
    </p:spTree>
    <p:extLst>
      <p:ext uri="{BB962C8B-B14F-4D97-AF65-F5344CB8AC3E}">
        <p14:creationId xmlns:p14="http://schemas.microsoft.com/office/powerpoint/2010/main" val="561789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686347" cy="975360"/>
          </a:xfrm>
        </p:spPr>
        <p:txBody>
          <a:bodyPr/>
          <a:lstStyle/>
          <a:p>
            <a:r>
              <a:rPr lang="en-US" sz="3200" dirty="0"/>
              <a:t>OPC UA XML Profile – Example/Sensor DevSim (Extract)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B18A1E-900A-6E2D-A8AC-6A505314180A}"/>
              </a:ext>
            </a:extLst>
          </p:cNvPr>
          <p:cNvSpPr txBox="1"/>
          <p:nvPr/>
        </p:nvSpPr>
        <p:spPr>
          <a:xfrm>
            <a:off x="936624" y="1071692"/>
            <a:ext cx="8325040" cy="5278368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bIns="0" rtlCol="0">
            <a:spAutoFit/>
          </a:bodyPr>
          <a:lstStyle/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&lt;?xml version="1.0" encoding="utf-8"?&gt;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UANodeSet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xmlns:xsi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="http://www.w3.org/2001/XMLSchema-instance" 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           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xmlns:uax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="http://opcfoundation.org/UA/2008/02/Types.xsd" 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           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xmlns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="http://opcfoundation.org/UA/2011/03/UANodeSet.xsd" 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           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xmlns:xsd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="http://www.w3.org/2001/XMLSchema"&gt;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. . .</a:t>
            </a:r>
            <a:b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</a:b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&lt;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UAVariable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DataType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="Double"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NodeId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="ns=4;s=MAIN.sensor1.stat.arrAI[2].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lrValueUser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" BrowseName="4:arrAI[2].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lrValueUser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"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       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UserAccessLevel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="3"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AccessLevel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="3"&gt;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&lt;DisplayName&gt;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arrAI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[2].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lrValueUser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&lt;/DisplayName&gt;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&lt;References&gt;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&lt;Reference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ReferenceType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HasTypeDefinition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"&gt;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=63&lt;/Reference&gt;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&lt;Reference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ReferenceType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="Organizes"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          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IsForward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="false"&gt;ns=4;s=MAIN.sensor1.stat&lt;/Reference&gt;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&lt;/References&gt;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&lt;Value&gt;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&lt;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uax:Double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&gt;0&lt;/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uax:Double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&lt;/Value&gt;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&lt;/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UAVariable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&gt;</a:t>
            </a:r>
          </a:p>
          <a:p>
            <a:endParaRPr lang="en-US" sz="100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&lt;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UAVariable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DataType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="Int32"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NodeId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="ns=4;s=MAIN.sensor1.stat.nSubstate" BrowseName="4:nSubstate"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       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UserAccessLevel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="3"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AccessLevel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="3"&gt;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&lt;DisplayName&gt;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nSubstate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&lt;/DisplayName&gt;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&lt;References&gt;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&lt;Reference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ReferenceType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HasTypeDefinition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"&gt;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=63&lt;/Reference&gt;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&lt;Reference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ReferenceType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="Organizes"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          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IsForward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="false"&gt;ns=4;s=MAIN.sensor1.stat&lt;/Reference&gt;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&lt;/References&gt;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&lt;Value&gt;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&lt;uax:Int32&gt;0&lt;/uax:Int32&gt;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&lt;/Value&gt;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&lt;/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UAVariable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&gt;</a:t>
            </a:r>
          </a:p>
          <a:p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rPr>
              <a:t>. . .</a:t>
            </a:r>
            <a:endParaRPr lang="en-US" sz="100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rPr>
              <a:t>880 lines </a:t>
            </a:r>
            <a:endParaRPr lang="en-US" sz="100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744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844731"/>
          </a:xfrm>
        </p:spPr>
        <p:txBody>
          <a:bodyPr/>
          <a:lstStyle/>
          <a:p>
            <a:r>
              <a:rPr lang="en-US" sz="3200" dirty="0"/>
              <a:t>DevSim Cfg – Example/Sensor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E78768-B60F-DA96-C9CA-EC6D59EA37FC}"/>
              </a:ext>
            </a:extLst>
          </p:cNvPr>
          <p:cNvSpPr txBox="1"/>
          <p:nvPr/>
        </p:nvSpPr>
        <p:spPr>
          <a:xfrm>
            <a:off x="936624" y="1069041"/>
            <a:ext cx="8325040" cy="5216813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bIns="0" rtlCol="0">
            <a:spAutoFit/>
          </a:bodyPr>
          <a:lstStyle/>
          <a:p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OpcUaProfile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config/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fcf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devsim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/sensor/sensor1.namespace.xml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StateMachineScxml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config/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fcf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devsim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/sensor/sensor.scxml.xml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CfgSimDelay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1000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AutoEnterOp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SimInitTime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CfgLocal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  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False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UpdateFrequency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5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2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 Digital input channels: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DiCh1Value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endParaRPr lang="en-US" sz="12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 Pars: period high/low [s].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DiCh1Function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di_square_wave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(10.0, 1.0)"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DiCh2Value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DiCh2Function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di_square_wave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(5.0, 5)"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DiCh3Value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DiCh3Function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di_square_wave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(1.0, 2.0)"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DiCh4Value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2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 Analog input channels: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AiCh1Value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1000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 Pars: Period [s], scale, offset.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AiCh1Function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ai_sine_wave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(10.0, 1.0, 0)"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AiCh2Value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256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AiCh2Function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ai_sine_wave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(1.0, 2.0, 5)"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AiCh3Value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512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AiCh3Function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ai_sine_wave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(20.0, 15, 0)"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AiCh4Value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1234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351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879566"/>
          </a:xfrm>
        </p:spPr>
        <p:txBody>
          <a:bodyPr/>
          <a:lstStyle/>
          <a:p>
            <a:r>
              <a:rPr lang="en-US" dirty="0"/>
              <a:t>Executing a Device Simulator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B54DC8-672F-B071-970E-C48AC4C11F82}"/>
              </a:ext>
            </a:extLst>
          </p:cNvPr>
          <p:cNvSpPr txBox="1"/>
          <p:nvPr/>
        </p:nvSpPr>
        <p:spPr>
          <a:xfrm>
            <a:off x="304651" y="1136073"/>
            <a:ext cx="11086160" cy="2308324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 </a:t>
            </a:r>
            <a:r>
              <a:rPr lang="en-US" sz="12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fcf_devsim_drot</a:t>
            </a:r>
            <a:r>
              <a:rPr lang="en-US" sz="12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--port 7777 --cfg config/fcf/devsim/drot/</a:t>
            </a:r>
            <a:r>
              <a:rPr lang="en-US" sz="12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drot.cfg.yaml</a:t>
            </a:r>
            <a:r>
              <a:rPr lang="en-US" sz="12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--log-level INFO --use-</a:t>
            </a:r>
            <a:r>
              <a:rPr lang="en-US" sz="12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ext</a:t>
            </a:r>
            <a:r>
              <a:rPr lang="en-US" sz="12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2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ip</a:t>
            </a:r>
            <a:endParaRPr lang="en-US" sz="120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2021-09-22 13:27:40,657:INFO:SmOpcUaSrv:MainThread:serverbase:647:execute_int: Setting up OPC UA server - done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2021-09-22 13:27:40,657:INFO:SmOpcUaSrv:MainThread:serverbase:658:execute_int: Loading configuration: config/fcf/devsim/drot/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drot.cfg.yaml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2021-09-22 13:27:40,658:INFO:SmOpcUaSrv:MainThread:serverbase:665:execute_int: Loading OPC UA namespace definition: fcf/devsim/drot/drot1.namespace.xml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2021-09-22 13:27:40,658:INFO:SmOpcUaSrv:MainThread:serverbase:669:execute_int: Found OPC UA namespace definition: /scratch/jknudstr/INTROOT/resource/config/fcf/devsim/drot/drot1.namespace.xml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2021-09-22 13:27:40,847:INFO:SmOpcUaSrv:MainThread:serverbase:708:execute_int: Main: Starting State Machine Engine ...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2021-09-22 13:27:40,848:INFO:SmOpcUaSrv:MainThread:serverbase:712:execute_int: Main: Started State Machine Engine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2021-09-22 13:27:40,848:INFO:SmOpcUaSrv:MainThread:serverbase:716:execute_int: Main: Time for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initialising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 1.062s</a:t>
            </a:r>
          </a:p>
        </p:txBody>
      </p: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FB778EC-DC3D-483C-E768-04C2EA465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890" y="2028974"/>
            <a:ext cx="7088356" cy="424171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9444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a new DevSim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393371"/>
            <a:ext cx="9007476" cy="4528004"/>
          </a:xfrm>
        </p:spPr>
        <p:txBody>
          <a:bodyPr/>
          <a:lstStyle/>
          <a:p>
            <a:r>
              <a:rPr lang="en-US" sz="1800" dirty="0"/>
              <a:t>Steps</a:t>
            </a:r>
            <a:r>
              <a:rPr lang="en-US" dirty="0"/>
              <a:t>: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Provide design of the device (PLC Controller + WS DevMgr Device Class).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a) Implement PLC Controller, PLC Simulator, WS DevMgr Device Class – </a:t>
            </a:r>
            <a:r>
              <a:rPr lang="en-US" sz="1400" i="1" u="sng" dirty="0">
                <a:solidFill>
                  <a:schemeClr val="bg1">
                    <a:lumMod val="50000"/>
                  </a:schemeClr>
                </a:solidFill>
              </a:rPr>
              <a:t>or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en-US" sz="1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b) Start developing the DevMgr + DevSim.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Generate the DevSim module source using the provided DevSim Cookiecutter template.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Extract the PLC parameters and constants from the design or PLC code.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Create the DevSim OPC UA namespace (YAML → OPC UA XML representation).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Create the DevSim (PLC Controller) state machine SCXML definition.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Adapt the generated source code according to the design (activities, OPC UA parameter handling).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Exercise/test with UA Expert, or similar, during development.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Validate with DevMgr Device Class, possibly applying same integration test as for real PLC Controller/Simulator/DevMgr Device Class test suite.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3297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DevSim Template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DevSim Cookiecutter Template: “</a:t>
            </a:r>
            <a:r>
              <a:rPr lang="pt-BR" sz="1800" dirty="0"/>
              <a:t>ifw-hl/fcf/devsim/templates/devsim_tpl/”.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Note: Template for instrument source tree provided: “gitlab.eso.org/ifw/ifw-templates”.</a:t>
            </a:r>
          </a:p>
          <a:p>
            <a:pPr lvl="2"/>
            <a:r>
              <a:rPr lang="en-US" sz="1500" dirty="0"/>
              <a:t>Includes also DevSim template.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“fcf/devsim” template used to create simulators ‘standalone’, for instance adding to an existing Instrument Source Tree, generated with “ifw-templates”.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“fcf/devsim” template based on Lamp DevSim</a:t>
            </a:r>
          </a:p>
          <a:p>
            <a:pPr lvl="2"/>
            <a:r>
              <a:rPr lang="en-US" sz="1500" dirty="0"/>
              <a:t>Should probably simplify it, to make adaptation less cumbersome…</a:t>
            </a:r>
            <a:endParaRPr lang="en-DE" sz="15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17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Machine SCXML Definition/1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57300"/>
            <a:ext cx="9022922" cy="496062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SCXML: State Chart XML.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Two approaches: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B050"/>
                </a:solidFill>
              </a:rPr>
              <a:t>Create/edit by hand in text editor (raw XML), or</a:t>
            </a:r>
            <a:br>
              <a:rPr lang="en-US" sz="1600" dirty="0">
                <a:solidFill>
                  <a:srgbClr val="00B050"/>
                </a:solidFill>
              </a:rPr>
            </a:br>
            <a:r>
              <a:rPr lang="en-US" sz="500" dirty="0">
                <a:solidFill>
                  <a:srgbClr val="00B050"/>
                </a:solidFill>
              </a:rPr>
              <a:t> 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FF"/>
                </a:solidFill>
              </a:rPr>
              <a:t>Create model in MagicDraw, using COMODO profile (see chapter 6, RAD UM).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FF"/>
                </a:solidFill>
              </a:rPr>
              <a:t>+ use COMODO tool to generate the state machine SCXML chart.</a:t>
            </a:r>
          </a:p>
          <a:p>
            <a:pPr marL="495450" indent="-457200">
              <a:buFont typeface="Arial" panose="020B0604020202020204" pitchFamily="34" charset="0"/>
              <a:buChar char="•"/>
            </a:pPr>
            <a:r>
              <a:rPr lang="en-US" sz="1800" dirty="0"/>
              <a:t>First approach not too difficult, once the SCXML format is understood.</a:t>
            </a:r>
          </a:p>
          <a:p>
            <a:pPr marL="809663" lvl="1" indent="-457200"/>
            <a:r>
              <a:rPr lang="en-US" sz="1600" dirty="0"/>
              <a:t>At least for simple state machines …</a:t>
            </a:r>
          </a:p>
          <a:p>
            <a:pPr marL="809663" lvl="1" indent="-457200"/>
            <a:r>
              <a:rPr lang="en-US" sz="1600" dirty="0"/>
              <a:t>Need to have the state machine in a diagram format – need this anyway for the design description.</a:t>
            </a:r>
          </a:p>
          <a:p>
            <a:pPr marL="495450" indent="-457200">
              <a:buFont typeface="Arial" panose="020B0604020202020204" pitchFamily="34" charset="0"/>
              <a:buChar char="•"/>
            </a:pPr>
            <a:r>
              <a:rPr lang="en-US" sz="1800" dirty="0"/>
              <a:t>Probably apply only second approach if MagicDraw license already available.</a:t>
            </a:r>
          </a:p>
          <a:p>
            <a:pPr marL="809663" lvl="1" indent="-457200"/>
            <a:r>
              <a:rPr lang="en-US" sz="1600" dirty="0"/>
              <a:t>Not worthwhile to purchase MagicDraw licenses just for this purpose …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550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627017"/>
          </a:xfrm>
        </p:spPr>
        <p:txBody>
          <a:bodyPr/>
          <a:lstStyle/>
          <a:p>
            <a:r>
              <a:rPr lang="en-US" dirty="0"/>
              <a:t>Preparing the OPC UA XML Profile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794204"/>
            <a:ext cx="10044885" cy="263479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OPC UA XML profile cumbersome to edit by hand.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Simple YAML definition used, which can be edited by a text editor.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Tool provided to generate OPC UA XML profile:</a:t>
            </a:r>
            <a:br>
              <a:rPr lang="en-US" sz="2800" dirty="0"/>
            </a:br>
            <a:r>
              <a:rPr lang="en-US" sz="800" dirty="0"/>
              <a:t> </a:t>
            </a:r>
            <a:br>
              <a:rPr lang="en-US" sz="3600" dirty="0"/>
            </a:br>
            <a:r>
              <a:rPr lang="en-US" sz="1800" dirty="0"/>
              <a:t>$ </a:t>
            </a:r>
            <a:r>
              <a:rPr lang="en-US" sz="1800" dirty="0" err="1"/>
              <a:t>core_gen_opcua_profile</a:t>
            </a:r>
            <a:r>
              <a:rPr lang="en-US" sz="1800" dirty="0"/>
              <a:t> [-h] --device </a:t>
            </a:r>
            <a:r>
              <a:rPr lang="en-US" sz="1800" dirty="0" err="1"/>
              <a:t>DEVICE</a:t>
            </a:r>
            <a:r>
              <a:rPr lang="en-US" sz="1800" dirty="0"/>
              <a:t> --name-mapping NAME_MAPPING [--output-file OUTPUT_FILE] [--log-level LOG_LEVEL] [--log-file LOG_FILE] [--verbose]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8D7494-0881-3FB4-FDE3-0B4183E83033}"/>
              </a:ext>
            </a:extLst>
          </p:cNvPr>
          <p:cNvSpPr txBox="1"/>
          <p:nvPr/>
        </p:nvSpPr>
        <p:spPr>
          <a:xfrm>
            <a:off x="400802" y="3486543"/>
            <a:ext cx="4467290" cy="19389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CtrlExecute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ctrl.bExecute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CtrlIntensity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ctrl.lrIntensity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(Double)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CtrlCommand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ctrl.nCommand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CtrlTimeOnLimit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ctrl.nTimeOnLimit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(UInt32)</a:t>
            </a:r>
          </a:p>
          <a:p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CfgAnalogRange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cfg.nFullRange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(UInt32)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CfgAnalogThreshold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cfg.nAnalogThreshold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CfgCoolDown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cfg.nCooldown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(UInt32)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RpcSwitchOff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rpc.Off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O:ReturnValue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(Int16))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RpcSwitchOn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rpc.On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I:in_lrIntensity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(Double), I:in_nTimeOnLimit(UInt32), O:ReturnValue(Int16))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97DC8E-AB17-77D7-3B68-7F8932A2C219}"/>
              </a:ext>
            </a:extLst>
          </p:cNvPr>
          <p:cNvSpPr txBox="1"/>
          <p:nvPr/>
        </p:nvSpPr>
        <p:spPr>
          <a:xfrm>
            <a:off x="6496615" y="3835143"/>
            <a:ext cx="4483510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NamespaceUris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&lt;Uri&gt;http://www.eso.org/xmlLamp1/&lt;/Uri&gt;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&lt;/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NamespaceUris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UAObject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NodeId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="ns=4;s=PLC1" BrowseName="4:PLC1"&gt;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&lt;DisplayName&gt;PLC1&lt;/DisplayName&gt;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&lt;References&gt;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&lt;Reference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ReferenceType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HasTypeDefinition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=58&lt;/Reference&gt;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&lt;Reference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ReferenceType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="Organizes"&gt;ns=4;i=20737&lt;/Reference&gt;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&lt;Reference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ReferenceType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="Organizes"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IsForward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="false"&gt;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=85&lt;/Reference&gt;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&lt;/References&gt;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&lt;/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UAObject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D492603-DAF9-1FC2-ECB8-D92319EC6A98}"/>
              </a:ext>
            </a:extLst>
          </p:cNvPr>
          <p:cNvSpPr/>
          <p:nvPr/>
        </p:nvSpPr>
        <p:spPr bwMode="auto">
          <a:xfrm rot="1059767">
            <a:off x="4758736" y="4184599"/>
            <a:ext cx="1873299" cy="22579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156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DevSim Source - Structure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19CACB23-35A2-7E29-155D-4D7457B2D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24" y="1439362"/>
            <a:ext cx="1617390" cy="47559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DF5007-42E1-2C03-644B-2696213A2D4F}"/>
              </a:ext>
            </a:extLst>
          </p:cNvPr>
          <p:cNvSpPr txBox="1"/>
          <p:nvPr/>
        </p:nvSpPr>
        <p:spPr>
          <a:xfrm>
            <a:off x="6543610" y="3336975"/>
            <a:ext cx="2953232" cy="3385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DevSim class + business logic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01C41F-7F53-94F8-22EC-61E906A75127}"/>
              </a:ext>
            </a:extLst>
          </p:cNvPr>
          <p:cNvSpPr txBox="1"/>
          <p:nvPr/>
        </p:nvSpPr>
        <p:spPr>
          <a:xfrm>
            <a:off x="6198751" y="1828845"/>
            <a:ext cx="1700224" cy="3385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DevSim module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A6C17F-9F93-C15E-4B37-F6AF9FFED966}"/>
              </a:ext>
            </a:extLst>
          </p:cNvPr>
          <p:cNvSpPr txBox="1"/>
          <p:nvPr/>
        </p:nvSpPr>
        <p:spPr>
          <a:xfrm>
            <a:off x="6422359" y="3834301"/>
            <a:ext cx="2953232" cy="830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Definition of constants, e.g. PLC constants like error code, etc.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7155BC-6525-4270-BDC6-B4E8754C7A6B}"/>
              </a:ext>
            </a:extLst>
          </p:cNvPr>
          <p:cNvSpPr txBox="1"/>
          <p:nvPr/>
        </p:nvSpPr>
        <p:spPr>
          <a:xfrm>
            <a:off x="5978031" y="4824070"/>
            <a:ext cx="2294305" cy="3385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/>
              <a:t>Application deployment</a:t>
            </a:r>
            <a:endParaRPr lang="en-US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567EFE-ACC3-FC85-397F-73646711C207}"/>
              </a:ext>
            </a:extLst>
          </p:cNvPr>
          <p:cNvSpPr txBox="1"/>
          <p:nvPr/>
        </p:nvSpPr>
        <p:spPr>
          <a:xfrm>
            <a:off x="6606585" y="2815987"/>
            <a:ext cx="1594945" cy="3385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DevSim library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AE7CC7-1502-0E48-AE98-75B2954C3BF8}"/>
              </a:ext>
            </a:extLst>
          </p:cNvPr>
          <p:cNvSpPr txBox="1"/>
          <p:nvPr/>
        </p:nvSpPr>
        <p:spPr>
          <a:xfrm>
            <a:off x="6462425" y="2315297"/>
            <a:ext cx="2953232" cy="3385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Configuration files + examples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14EA4CC-EC8D-350B-7910-C70F7B2B0297}"/>
              </a:ext>
            </a:extLst>
          </p:cNvPr>
          <p:cNvCxnSpPr>
            <a:cxnSpLocks/>
          </p:cNvCxnSpPr>
          <p:nvPr/>
        </p:nvCxnSpPr>
        <p:spPr bwMode="auto">
          <a:xfrm flipV="1">
            <a:off x="1613549" y="1998122"/>
            <a:ext cx="4462308" cy="124875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57AC206-DF9B-CEAF-62F6-6A0C330267CA}"/>
              </a:ext>
            </a:extLst>
          </p:cNvPr>
          <p:cNvCxnSpPr>
            <a:cxnSpLocks/>
          </p:cNvCxnSpPr>
          <p:nvPr/>
        </p:nvCxnSpPr>
        <p:spPr bwMode="auto">
          <a:xfrm flipV="1">
            <a:off x="1866189" y="2484574"/>
            <a:ext cx="4512223" cy="94601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EADBB7A-04A4-EF8B-B2C8-347C927856B1}"/>
              </a:ext>
            </a:extLst>
          </p:cNvPr>
          <p:cNvCxnSpPr>
            <a:cxnSpLocks/>
          </p:cNvCxnSpPr>
          <p:nvPr/>
        </p:nvCxnSpPr>
        <p:spPr bwMode="auto">
          <a:xfrm flipV="1">
            <a:off x="2142097" y="2985264"/>
            <a:ext cx="4401513" cy="7441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A6B6F0B-5CF7-63F0-A2CC-2F519D162082}"/>
              </a:ext>
            </a:extLst>
          </p:cNvPr>
          <p:cNvCxnSpPr>
            <a:cxnSpLocks/>
          </p:cNvCxnSpPr>
          <p:nvPr/>
        </p:nvCxnSpPr>
        <p:spPr bwMode="auto">
          <a:xfrm>
            <a:off x="2001351" y="4207677"/>
            <a:ext cx="4339823" cy="2237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E2B27AE-EE43-85FF-DF23-36D1CF3B3A3B}"/>
              </a:ext>
            </a:extLst>
          </p:cNvPr>
          <p:cNvCxnSpPr>
            <a:cxnSpLocks/>
          </p:cNvCxnSpPr>
          <p:nvPr/>
        </p:nvCxnSpPr>
        <p:spPr bwMode="auto">
          <a:xfrm flipV="1">
            <a:off x="1839455" y="3506252"/>
            <a:ext cx="4622970" cy="52996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B2505E8-7D5B-5ABA-C798-497BA60075E4}"/>
              </a:ext>
            </a:extLst>
          </p:cNvPr>
          <p:cNvCxnSpPr>
            <a:cxnSpLocks/>
          </p:cNvCxnSpPr>
          <p:nvPr/>
        </p:nvCxnSpPr>
        <p:spPr bwMode="auto">
          <a:xfrm>
            <a:off x="2256752" y="4374855"/>
            <a:ext cx="3631565" cy="61849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242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957942"/>
          </a:xfrm>
        </p:spPr>
        <p:txBody>
          <a:bodyPr/>
          <a:lstStyle/>
          <a:p>
            <a:r>
              <a:rPr lang="en-US" dirty="0"/>
              <a:t>DevSim Source – PLC Constants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154709"/>
            <a:ext cx="4845867" cy="421168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Constants should be the same in  PLC code and in simulator to be able to use it 100% seamlessly with Device Manager.</a:t>
            </a:r>
          </a:p>
          <a:p>
            <a:pPr lvl="2"/>
            <a:r>
              <a:rPr lang="en-US" sz="1600" dirty="0"/>
              <a:t>Extract these from the PLC code, or if simulator implemented first, ensure to use the same on the PLC.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/>
              <a:t>The module will also contain constants used in the DevSim application.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Example: From “Devsim Lamp defines” (extract).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67A950-DAB3-A9AB-842E-6F4DACF48878}"/>
              </a:ext>
            </a:extLst>
          </p:cNvPr>
          <p:cNvSpPr txBox="1"/>
          <p:nvPr/>
        </p:nvSpPr>
        <p:spPr>
          <a:xfrm>
            <a:off x="6597562" y="1154709"/>
            <a:ext cx="4310740" cy="4893647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1200" b="0" dirty="0">
              <a:solidFill>
                <a:srgbClr val="569CD6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LampCommand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NONE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RESET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INIT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STOP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3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ENABLE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4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DISABLE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5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6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OFF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7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LampError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OK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HW_NOT_OP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INIT_FAILURE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UNEXPECTED_OFF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3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UNEXPECTED_ON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4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FAULT_SIG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5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MAXON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6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STILL_COOLING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7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TIMEOUT_DISABLE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8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TIMEOUT_INIT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9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TIMEOUT_OFF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TIMEOUT_ON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11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UNKNOWN_CMD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1000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769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957942"/>
          </a:xfrm>
        </p:spPr>
        <p:txBody>
          <a:bodyPr/>
          <a:lstStyle/>
          <a:p>
            <a:r>
              <a:rPr lang="en-US" dirty="0"/>
              <a:t>State </a:t>
            </a:r>
            <a:r>
              <a:rPr lang="en-US"/>
              <a:t>Machine Handling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3C8BFE3-E7E1-EFC1-C346-884E59DF05BF}"/>
              </a:ext>
            </a:extLst>
          </p:cNvPr>
          <p:cNvGrpSpPr/>
          <p:nvPr/>
        </p:nvGrpSpPr>
        <p:grpSpPr>
          <a:xfrm>
            <a:off x="936623" y="1069040"/>
            <a:ext cx="9104359" cy="5087919"/>
            <a:chOff x="198500" y="1233015"/>
            <a:chExt cx="8106052" cy="47912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84B199F-9251-6CA6-4CCB-BE5D4923E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8500" y="1233015"/>
              <a:ext cx="8106052" cy="4791282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8B62CE7-C3C8-0E88-1618-5176DDFCD3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21698" y="3949908"/>
              <a:ext cx="1004341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>
                  <a:alpha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DCFD9DE-53BD-2A3E-C3E3-B46D4E6D5E4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226039" y="3342808"/>
              <a:ext cx="0" cy="625307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>
                  <a:alpha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AA4962-D35C-BCC2-20B0-6E5A253F20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43768" y="3297930"/>
              <a:ext cx="1620655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>
                  <a:alpha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EDAE81-3027-AD58-018C-0E5E190A318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164423" y="3285659"/>
              <a:ext cx="0" cy="593167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>
                  <a:alpha val="50000"/>
                </a:srgbClr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D376F54-1B08-3EB8-DFFB-F29DDCB6D1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96672" y="3949908"/>
              <a:ext cx="1620655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>
                  <a:alpha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860182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811032"/>
          </a:xfrm>
        </p:spPr>
        <p:txBody>
          <a:bodyPr/>
          <a:lstStyle/>
          <a:p>
            <a:r>
              <a:rPr lang="en-US" dirty="0"/>
              <a:t>Upcoming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154709"/>
            <a:ext cx="10099786" cy="509501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Provide new devsim for the Siemens PSU (PSU8600).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Existing framework (SDK) to be replaced with a new implementation:</a:t>
            </a:r>
          </a:p>
          <a:p>
            <a:pPr marL="458550" lvl="1" indent="-285750"/>
            <a:r>
              <a:rPr lang="en-US" sz="1400" dirty="0"/>
              <a:t>Collaboration with Sylvain Guieu (EFISOFT).</a:t>
            </a:r>
          </a:p>
          <a:p>
            <a:pPr marL="458550" lvl="1" indent="-285750"/>
            <a:r>
              <a:rPr lang="en-US" sz="1400" i="1" dirty="0"/>
              <a:t>Allows for deploying multiple device simulators per (Python) process – major issue with present implementation.</a:t>
            </a:r>
          </a:p>
          <a:p>
            <a:pPr marL="458550" lvl="1" indent="-285750"/>
            <a:r>
              <a:rPr lang="en-US" sz="1400" dirty="0"/>
              <a:t>Partially compatible with the existing implementation in terms of configuration.</a:t>
            </a:r>
          </a:p>
          <a:p>
            <a:pPr marL="458550" lvl="1" indent="-285750"/>
            <a:r>
              <a:rPr lang="en-US" sz="1400" dirty="0"/>
              <a:t>Requires porting/re-writing the code (business logic) of the device simulators.</a:t>
            </a:r>
          </a:p>
          <a:p>
            <a:pPr marL="458550" lvl="1" indent="-285750"/>
            <a:r>
              <a:rPr lang="en-US" sz="1400" dirty="0"/>
              <a:t>Based on composition instead of inheritance.</a:t>
            </a:r>
          </a:p>
          <a:p>
            <a:pPr marL="458550" lvl="1" indent="-285750"/>
            <a:r>
              <a:rPr lang="en-US" sz="1400" dirty="0"/>
              <a:t>Planned for IFW2025.</a:t>
            </a:r>
          </a:p>
          <a:p>
            <a:pPr marL="458550" lvl="1" indent="-285750"/>
            <a:r>
              <a:rPr lang="en-US" sz="1400" dirty="0"/>
              <a:t>Old and new frameworks will co-exist for a while, to allow for a smooth transition.</a:t>
            </a:r>
          </a:p>
          <a:p>
            <a:pPr marL="458550" lvl="1" indent="-285750"/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Considerations on-going to offer simulation </a:t>
            </a:r>
            <a:r>
              <a:rPr lang="en-US" sz="1600" i="1" dirty="0"/>
              <a:t>also</a:t>
            </a:r>
            <a:r>
              <a:rPr lang="en-US" sz="1600" dirty="0"/>
              <a:t> on the WS via </a:t>
            </a:r>
            <a:r>
              <a:rPr lang="en-US" sz="1600" dirty="0" err="1"/>
              <a:t>TwinCAT@BSD</a:t>
            </a:r>
            <a:r>
              <a:rPr lang="en-US" sz="1600" dirty="0"/>
              <a:t> running in a virtual machine.</a:t>
            </a:r>
          </a:p>
          <a:p>
            <a:pPr marL="458550" lvl="1" indent="-285750"/>
            <a:r>
              <a:rPr lang="en-US" sz="1400" dirty="0"/>
              <a:t>DevSim to be kept for simplicity (execution-wise) and to obtain self-contained tests with no external dependencies.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2901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J. Knudstrup – jknudstr@eso.org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3121</Words>
  <Application>Microsoft Office PowerPoint</Application>
  <PresentationFormat>Widescreen</PresentationFormat>
  <Paragraphs>392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Consolas</vt:lpstr>
      <vt:lpstr>Courier New</vt:lpstr>
      <vt:lpstr>Georgia</vt:lpstr>
      <vt:lpstr>Office</vt:lpstr>
      <vt:lpstr>think-cell Folie</vt:lpstr>
      <vt:lpstr>IFW Device Control Framework – FCF Device Simulators</vt:lpstr>
      <vt:lpstr>Purpose &amp; Scope of FCF DevSim</vt:lpstr>
      <vt:lpstr>Scope of Device Simulators</vt:lpstr>
      <vt:lpstr>Standard Device Simulators</vt:lpstr>
      <vt:lpstr>Architecture</vt:lpstr>
      <vt:lpstr>Architecture – cont’d</vt:lpstr>
      <vt:lpstr>SCXML Definition – Example/Sensor (Extract)</vt:lpstr>
      <vt:lpstr>OPC UA YAML Profile – Example/Sensor DevSim (Extract)</vt:lpstr>
      <vt:lpstr>OPC UA XML Profile – Example/Sensor DevSim (Extract)</vt:lpstr>
      <vt:lpstr>DevSim Cfg – Example/Sensor</vt:lpstr>
      <vt:lpstr>Executing a Device Simulator</vt:lpstr>
      <vt:lpstr>Implementing a new DevSim</vt:lpstr>
      <vt:lpstr>Using the DevSim Template</vt:lpstr>
      <vt:lpstr>State Machine SCXML Definition/1</vt:lpstr>
      <vt:lpstr>Preparing the OPC UA XML Profile</vt:lpstr>
      <vt:lpstr>DevSim Source - Structure</vt:lpstr>
      <vt:lpstr>DevSim Source – PLC Constants</vt:lpstr>
      <vt:lpstr>State Machine Handling</vt:lpstr>
      <vt:lpstr>Upcoming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Jens Knudstrup</cp:lastModifiedBy>
  <cp:revision>164</cp:revision>
  <dcterms:created xsi:type="dcterms:W3CDTF">2023-10-25T15:44:01Z</dcterms:created>
  <dcterms:modified xsi:type="dcterms:W3CDTF">2024-11-15T12:31:08Z</dcterms:modified>
</cp:coreProperties>
</file>