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2.xml" ContentType="application/vnd.openxmlformats-officedocument.theme+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88" r:id="rId3"/>
    <p:sldId id="289" r:id="rId4"/>
    <p:sldId id="290" r:id="rId5"/>
    <p:sldId id="291" r:id="rId6"/>
    <p:sldId id="297" r:id="rId7"/>
    <p:sldId id="292" r:id="rId8"/>
    <p:sldId id="293" r:id="rId9"/>
    <p:sldId id="294" r:id="rId10"/>
    <p:sldId id="295" r:id="rId11"/>
    <p:sldId id="296" r:id="rId12"/>
    <p:sldId id="298" r:id="rId13"/>
    <p:sldId id="299" r:id="rId14"/>
    <p:sldId id="301" r:id="rId15"/>
    <p:sldId id="302" r:id="rId16"/>
    <p:sldId id="317" r:id="rId17"/>
    <p:sldId id="303" r:id="rId18"/>
    <p:sldId id="304" r:id="rId19"/>
    <p:sldId id="305" r:id="rId20"/>
    <p:sldId id="316" r:id="rId21"/>
    <p:sldId id="315" r:id="rId22"/>
    <p:sldId id="308" r:id="rId23"/>
    <p:sldId id="300" r:id="rId24"/>
    <p:sldId id="313" r:id="rId25"/>
    <p:sldId id="309" r:id="rId26"/>
    <p:sldId id="310" r:id="rId27"/>
    <p:sldId id="311" r:id="rId28"/>
    <p:sldId id="312" r:id="rId29"/>
    <p:sldId id="307" r:id="rId30"/>
    <p:sldId id="314" r:id="rId31"/>
    <p:sldId id="306" r:id="rId32"/>
    <p:sldId id="285" r:id="rId33"/>
  </p:sldIdLst>
  <p:sldSz cx="12192000" cy="6858000"/>
  <p:notesSz cx="6858000" cy="9144000"/>
  <p:custDataLst>
    <p:tags r:id="rId35"/>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a:srgbClr val="D210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4618" autoAdjust="0"/>
  </p:normalViewPr>
  <p:slideViewPr>
    <p:cSldViewPr snapToGrid="0">
      <p:cViewPr varScale="1">
        <p:scale>
          <a:sx n="117" d="100"/>
          <a:sy n="117" d="100"/>
        </p:scale>
        <p:origin x="126" y="5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62189C-3680-4E34-AEC6-9D75DCBF6EAC}" type="datetimeFigureOut">
              <a:rPr lang="de-CH" smtClean="0"/>
              <a:t>15.11.2024</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E3F41-BE06-4DE3-A191-16FB7717111A}" type="slidenum">
              <a:rPr lang="de-CH" smtClean="0"/>
              <a:t>‹#›</a:t>
            </a:fld>
            <a:endParaRPr lang="de-CH"/>
          </a:p>
        </p:txBody>
      </p:sp>
    </p:spTree>
    <p:extLst>
      <p:ext uri="{BB962C8B-B14F-4D97-AF65-F5344CB8AC3E}">
        <p14:creationId xmlns:p14="http://schemas.microsoft.com/office/powerpoint/2010/main" val="1953281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3.sv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3.svg"/><Relationship Id="rId9"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903B410E-C319-D1E1-C0AC-8ACB67A99EA4}"/>
              </a:ext>
            </a:extLst>
          </p:cNvPr>
          <p:cNvGraphicFramePr>
            <a:graphicFrameLocks noChangeAspect="1"/>
          </p:cNvGraphicFramePr>
          <p:nvPr userDrawn="1">
            <p:custDataLst>
              <p:tags r:id="rId1"/>
            </p:custDataLst>
            <p:extLst>
              <p:ext uri="{D42A27DB-BD31-4B8C-83A1-F6EECF244321}">
                <p14:modId xmlns:p14="http://schemas.microsoft.com/office/powerpoint/2010/main" val="2623984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7" y="1577975"/>
            <a:ext cx="10316307" cy="1539299"/>
          </a:xfrm>
        </p:spPr>
        <p:txBody>
          <a:bodyPr vert="horz" anchor="b"/>
          <a:lstStyle>
            <a:lvl1pPr algn="ctr">
              <a:lnSpc>
                <a:spcPct val="100000"/>
              </a:lnSpc>
              <a:defRPr sz="4000">
                <a:solidFill>
                  <a:schemeClr val="tx2"/>
                </a:solidFill>
              </a:defRPr>
            </a:lvl1pPr>
          </a:lstStyle>
          <a:p>
            <a:r>
              <a:rPr lang="en-GB" noProof="0" dirty="0"/>
              <a:t>Title of your presentation</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847" y="3740726"/>
            <a:ext cx="10316307" cy="1526309"/>
          </a:xfrm>
        </p:spPr>
        <p:txBody>
          <a:bodyPr/>
          <a:lstStyle>
            <a:lvl1pPr marL="0" indent="0" algn="ctr">
              <a:lnSpc>
                <a:spcPct val="100000"/>
              </a:lnSpc>
              <a:buNone/>
              <a:defRPr sz="2400" b="0" i="1">
                <a:solidFill>
                  <a:schemeClr val="tx2"/>
                </a:solidFill>
                <a:latin typeface="+mn-lt"/>
              </a:defRPr>
            </a:lvl1pPr>
            <a:lvl2pPr marL="0" indent="0" algn="ctr">
              <a:lnSpc>
                <a:spcPct val="100000"/>
              </a:lnSpc>
              <a:buNone/>
              <a:defRPr sz="2400" b="0" i="1">
                <a:solidFill>
                  <a:schemeClr val="tx2"/>
                </a:solidFill>
                <a:latin typeface="+mn-lt"/>
              </a:defRPr>
            </a:lvl2pPr>
            <a:lvl3pPr marL="0" indent="0" algn="ctr">
              <a:lnSpc>
                <a:spcPct val="100000"/>
              </a:lnSpc>
              <a:buNone/>
              <a:defRPr sz="2400" b="0" i="1">
                <a:solidFill>
                  <a:schemeClr val="tx2"/>
                </a:solidFill>
                <a:latin typeface="+mn-lt"/>
              </a:defRPr>
            </a:lvl3pPr>
            <a:lvl4pPr marL="0" indent="0" algn="ctr">
              <a:lnSpc>
                <a:spcPct val="100000"/>
              </a:lnSpc>
              <a:buNone/>
              <a:defRPr sz="2400" b="0" i="1">
                <a:solidFill>
                  <a:schemeClr val="tx2"/>
                </a:solidFill>
                <a:latin typeface="+mn-lt"/>
              </a:defRPr>
            </a:lvl4pPr>
            <a:lvl5pPr marL="0" indent="0" algn="ctr">
              <a:lnSpc>
                <a:spcPct val="100000"/>
              </a:lnSpc>
              <a:buNone/>
              <a:defRPr sz="2400" b="0" i="1">
                <a:solidFill>
                  <a:schemeClr val="tx2"/>
                </a:solidFill>
                <a:latin typeface="+mn-lt"/>
              </a:defRPr>
            </a:lvl5pPr>
            <a:lvl6pPr marL="0" indent="0" algn="ctr">
              <a:lnSpc>
                <a:spcPct val="100000"/>
              </a:lnSpc>
              <a:buNone/>
              <a:defRPr sz="2400" b="0" i="1">
                <a:solidFill>
                  <a:schemeClr val="tx2"/>
                </a:solidFill>
                <a:latin typeface="+mn-lt"/>
              </a:defRPr>
            </a:lvl6pPr>
            <a:lvl7pPr marL="0" indent="0" algn="ctr">
              <a:lnSpc>
                <a:spcPct val="100000"/>
              </a:lnSpc>
              <a:buNone/>
              <a:defRPr sz="2400" b="0" i="1">
                <a:solidFill>
                  <a:schemeClr val="tx2"/>
                </a:solidFill>
                <a:latin typeface="+mn-lt"/>
              </a:defRPr>
            </a:lvl7pPr>
            <a:lvl8pPr marL="0" indent="0" algn="ctr">
              <a:lnSpc>
                <a:spcPct val="100000"/>
              </a:lnSpc>
              <a:buNone/>
              <a:defRPr sz="2400" b="0" i="1">
                <a:solidFill>
                  <a:schemeClr val="tx2"/>
                </a:solidFill>
                <a:latin typeface="+mn-lt"/>
              </a:defRPr>
            </a:lvl8pPr>
            <a:lvl9pPr marL="0" indent="0" algn="ctr">
              <a:lnSpc>
                <a:spcPct val="100000"/>
              </a:lnSpc>
              <a:buNone/>
              <a:defRPr sz="2400" b="0" i="1">
                <a:solidFill>
                  <a:schemeClr val="tx2"/>
                </a:solidFill>
                <a:latin typeface="+mn-lt"/>
              </a:defRPr>
            </a:lvl9pPr>
          </a:lstStyle>
          <a:p>
            <a:r>
              <a:rPr lang="en-GB" noProof="0" dirty="0"/>
              <a:t>Text</a:t>
            </a:r>
          </a:p>
        </p:txBody>
      </p:sp>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5"/>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29000"/>
            <a:ext cx="2808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ußzeilenplatzhalter 9">
            <a:extLst>
              <a:ext uri="{FF2B5EF4-FFF2-40B4-BE49-F238E27FC236}">
                <a16:creationId xmlns:a16="http://schemas.microsoft.com/office/drawing/2014/main" id="{85087112-A224-964B-32E3-DF16AB75EF43}"/>
              </a:ext>
            </a:extLst>
          </p:cNvPr>
          <p:cNvSpPr>
            <a:spLocks noGrp="1"/>
          </p:cNvSpPr>
          <p:nvPr>
            <p:ph type="ftr" sz="quarter" idx="10"/>
          </p:nvPr>
        </p:nvSpPr>
        <p:spPr/>
        <p:txBody>
          <a:bodyPr/>
          <a:lstStyle/>
          <a:p>
            <a:r>
              <a:rPr lang="en-US" noProof="0"/>
              <a:t>J. Knudstrup, November 25th - 28th, Instrument Control Systems 2024</a:t>
            </a:r>
            <a:endParaRPr lang="en-GB" i="1" noProof="0" dirty="0"/>
          </a:p>
        </p:txBody>
      </p:sp>
      <p:pic>
        <p:nvPicPr>
          <p:cNvPr id="4" name="Grafik 3">
            <a:extLst>
              <a:ext uri="{FF2B5EF4-FFF2-40B4-BE49-F238E27FC236}">
                <a16:creationId xmlns:a16="http://schemas.microsoft.com/office/drawing/2014/main" id="{37C03FF2-FBF1-A407-10B6-7EBD3ABCA89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28400" y="399599"/>
            <a:ext cx="494970" cy="647783"/>
          </a:xfrm>
          <a:prstGeom prst="rect">
            <a:avLst/>
          </a:prstGeom>
        </p:spPr>
      </p:pic>
      <p:sp>
        <p:nvSpPr>
          <p:cNvPr id="5" name="Date Placeholder 3">
            <a:extLst>
              <a:ext uri="{FF2B5EF4-FFF2-40B4-BE49-F238E27FC236}">
                <a16:creationId xmlns:a16="http://schemas.microsoft.com/office/drawing/2014/main" id="{1190336D-C8E3-3383-63E9-C4CCAAA1D7B3}"/>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66D634B7-176B-801C-E816-2C762102BD8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25167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title">
    <p:bg>
      <p:bgPr>
        <a:solidFill>
          <a:schemeClr val="tx2"/>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69D95539-5CB2-37ED-D38B-E8BD00FC8918}"/>
              </a:ext>
            </a:extLst>
          </p:cNvPr>
          <p:cNvGraphicFramePr>
            <a:graphicFrameLocks noChangeAspect="1"/>
          </p:cNvGraphicFramePr>
          <p:nvPr userDrawn="1">
            <p:custDataLst>
              <p:tags r:id="rId1"/>
            </p:custDataLst>
            <p:extLst>
              <p:ext uri="{D42A27DB-BD31-4B8C-83A1-F6EECF244321}">
                <p14:modId xmlns:p14="http://schemas.microsoft.com/office/powerpoint/2010/main" val="378032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bg1"/>
                </a:solidFill>
              </a:defRPr>
            </a:lvl1pPr>
          </a:lstStyle>
          <a:p>
            <a:r>
              <a:rPr lang="en-GB" noProof="0" dirty="0"/>
              <a:t>This is the chapter title and </a:t>
            </a:r>
            <a:br>
              <a:rPr lang="en-GB" noProof="0" dirty="0"/>
            </a:br>
            <a:r>
              <a:rPr lang="en-GB" noProof="0" dirty="0"/>
              <a:t>it can go on 3 to 4 lines.</a:t>
            </a:r>
            <a:br>
              <a:rPr lang="en-GB" noProof="0" dirty="0"/>
            </a:br>
            <a:r>
              <a:rPr lang="en-GB" noProof="0" dirty="0"/>
              <a:t>Arial Bold, 40 pt, white</a:t>
            </a:r>
          </a:p>
        </p:txBody>
      </p:sp>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600"/>
            <a:ext cx="497477" cy="647783"/>
          </a:xfrm>
          <a:prstGeom prst="rect">
            <a:avLst/>
          </a:prstGeom>
        </p:spPr>
      </p:pic>
      <p:sp>
        <p:nvSpPr>
          <p:cNvPr id="3" name="Date Placeholder 3">
            <a:extLst>
              <a:ext uri="{FF2B5EF4-FFF2-40B4-BE49-F238E27FC236}">
                <a16:creationId xmlns:a16="http://schemas.microsoft.com/office/drawing/2014/main" id="{FDA00B84-F826-7AC9-A28F-475EBB97343D}"/>
              </a:ext>
            </a:extLst>
          </p:cNvPr>
          <p:cNvSpPr>
            <a:spLocks noGrp="1"/>
          </p:cNvSpPr>
          <p:nvPr>
            <p:ph type="dt" sz="half" idx="2"/>
          </p:nvPr>
        </p:nvSpPr>
        <p:spPr>
          <a:xfrm rot="16200000">
            <a:off x="9209197" y="3561559"/>
            <a:ext cx="5342305"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AFC67C5E-C5D4-9326-4183-C80C10ABD343}"/>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solidFill>
                  <a:schemeClr val="bg1"/>
                </a:solidFill>
              </a:rPr>
              <a:pPr/>
              <a:t>‹#›</a:t>
            </a:fld>
            <a:endParaRPr lang="en-GB">
              <a:solidFill>
                <a:schemeClr val="bg1"/>
              </a:solidFill>
            </a:endParaRPr>
          </a:p>
        </p:txBody>
      </p:sp>
    </p:spTree>
    <p:extLst>
      <p:ext uri="{BB962C8B-B14F-4D97-AF65-F5344CB8AC3E}">
        <p14:creationId xmlns:p14="http://schemas.microsoft.com/office/powerpoint/2010/main" val="4024808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bg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AF73511-5300-CCC6-5C11-A8FDAEBF7B7F}"/>
              </a:ext>
            </a:extLst>
          </p:cNvPr>
          <p:cNvGraphicFramePr>
            <a:graphicFrameLocks noChangeAspect="1"/>
          </p:cNvGraphicFramePr>
          <p:nvPr userDrawn="1">
            <p:custDataLst>
              <p:tags r:id="rId1"/>
            </p:custDataLst>
            <p:extLst>
              <p:ext uri="{D42A27DB-BD31-4B8C-83A1-F6EECF244321}">
                <p14:modId xmlns:p14="http://schemas.microsoft.com/office/powerpoint/2010/main" val="598768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tx2"/>
                </a:solidFill>
              </a:defRPr>
            </a:lvl1pPr>
          </a:lstStyle>
          <a:p>
            <a:r>
              <a:rPr lang="en-GB" noProof="0" dirty="0"/>
              <a:t>There could be a </a:t>
            </a:r>
            <a:br>
              <a:rPr lang="en-GB" noProof="0" dirty="0"/>
            </a:br>
            <a:r>
              <a:rPr lang="en-GB" noProof="0" dirty="0"/>
              <a:t>section title as well.</a:t>
            </a:r>
            <a:br>
              <a:rPr lang="en-GB" noProof="0" dirty="0"/>
            </a:br>
            <a:r>
              <a:rPr lang="en-GB" noProof="0" dirty="0"/>
              <a:t>Arial Bold, 40 pt, blue</a:t>
            </a:r>
          </a:p>
        </p:txBody>
      </p:sp>
      <p:pic>
        <p:nvPicPr>
          <p:cNvPr id="4" name="Grafik 3">
            <a:extLst>
              <a:ext uri="{FF2B5EF4-FFF2-40B4-BE49-F238E27FC236}">
                <a16:creationId xmlns:a16="http://schemas.microsoft.com/office/drawing/2014/main" id="{CE3957A0-AB22-3832-DD70-E9DDB209C55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599"/>
            <a:ext cx="494970" cy="647783"/>
          </a:xfrm>
          <a:prstGeom prst="rect">
            <a:avLst/>
          </a:prstGeom>
        </p:spPr>
      </p:pic>
      <p:sp>
        <p:nvSpPr>
          <p:cNvPr id="3" name="Date Placeholder 3">
            <a:extLst>
              <a:ext uri="{FF2B5EF4-FFF2-40B4-BE49-F238E27FC236}">
                <a16:creationId xmlns:a16="http://schemas.microsoft.com/office/drawing/2014/main" id="{49035807-A58D-C6A4-D7C0-1E12619E1F7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31C37D7-F11D-6494-2E15-335F7B85337B}"/>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33844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B">
    <p:bg>
      <p:bgPr>
        <a:solidFill>
          <a:schemeClr val="bg1"/>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18884" y="451141"/>
            <a:ext cx="497477" cy="647783"/>
          </a:xfrm>
          <a:prstGeom prst="rect">
            <a:avLst/>
          </a:prstGeom>
        </p:spPr>
      </p:pic>
      <p:pic>
        <p:nvPicPr>
          <p:cNvPr id="2" name="Grafik 1">
            <a:extLst>
              <a:ext uri="{FF2B5EF4-FFF2-40B4-BE49-F238E27FC236}">
                <a16:creationId xmlns:a16="http://schemas.microsoft.com/office/drawing/2014/main" id="{F8E82346-05BA-CCC7-D114-7954D9FACF3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28105" y="399599"/>
            <a:ext cx="494970" cy="647783"/>
          </a:xfrm>
          <a:prstGeom prst="rect">
            <a:avLst/>
          </a:prstGeom>
        </p:spPr>
      </p:pic>
      <p:sp>
        <p:nvSpPr>
          <p:cNvPr id="3" name="Date Placeholder 3">
            <a:extLst>
              <a:ext uri="{FF2B5EF4-FFF2-40B4-BE49-F238E27FC236}">
                <a16:creationId xmlns:a16="http://schemas.microsoft.com/office/drawing/2014/main" id="{30C562AB-F20A-0117-8ABB-4C6CAE32BA4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C7873F94-186D-3156-FEFA-3F0B7F845A2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1787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SmartArt-Platzhalter 5">
            <a:extLst>
              <a:ext uri="{FF2B5EF4-FFF2-40B4-BE49-F238E27FC236}">
                <a16:creationId xmlns:a16="http://schemas.microsoft.com/office/drawing/2014/main" id="{D0155401-1AEB-1D20-0D21-BFCA0D159CD7}"/>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74B34766-A3BB-4165-CC57-2BE3C22A1D4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983450F8-6306-9500-F151-BDB19750364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66237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T+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en-GB" noProof="0" dirty="0"/>
              <a:t>Image Placeholder</a:t>
            </a:r>
          </a:p>
        </p:txBody>
      </p:sp>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full background image</a:t>
            </a:r>
          </a:p>
          <a:p>
            <a:pPr lvl="0"/>
            <a:r>
              <a:rPr lang="en-GB" noProof="0" dirty="0"/>
              <a:t>Arial, 24 pt, white, centre aligned</a:t>
            </a:r>
          </a:p>
        </p:txBody>
      </p:sp>
      <p:sp>
        <p:nvSpPr>
          <p:cNvPr id="6" name="SmartArt-Platzhalter 5">
            <a:extLst>
              <a:ext uri="{FF2B5EF4-FFF2-40B4-BE49-F238E27FC236}">
                <a16:creationId xmlns:a16="http://schemas.microsoft.com/office/drawing/2014/main" id="{433C8CD0-D1FB-D1D7-F1A0-5048999E0FED}"/>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3" name="Date Placeholder 3">
            <a:extLst>
              <a:ext uri="{FF2B5EF4-FFF2-40B4-BE49-F238E27FC236}">
                <a16:creationId xmlns:a16="http://schemas.microsoft.com/office/drawing/2014/main" id="{D85A207C-46C0-F407-78B2-6640ADE3C86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44C000D7-8B88-2B9E-A1D0-2A106D9C7D5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09326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T+BB">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defRPr>
            </a:lvl1pPr>
          </a:lstStyle>
          <a:p>
            <a:r>
              <a:rPr lang="en-GB" noProof="0" dirty="0"/>
              <a:t>Headline Arial bold, 30 pt</a:t>
            </a:r>
          </a:p>
        </p:txBody>
      </p:sp>
      <p:sp>
        <p:nvSpPr>
          <p:cNvPr id="6" name="Textplatzhalter 4">
            <a:extLst>
              <a:ext uri="{FF2B5EF4-FFF2-40B4-BE49-F238E27FC236}">
                <a16:creationId xmlns:a16="http://schemas.microsoft.com/office/drawing/2014/main" id="{20D47E81-E9A6-BB7A-A5AC-082A992B80FE}"/>
              </a:ext>
            </a:extLst>
          </p:cNvPr>
          <p:cNvSpPr>
            <a:spLocks noGrp="1"/>
          </p:cNvSpPr>
          <p:nvPr>
            <p:ph type="body" sz="quarter" idx="14"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blue background</a:t>
            </a:r>
          </a:p>
          <a:p>
            <a:pPr lvl="0"/>
            <a:r>
              <a:rPr lang="en-GB" noProof="0" dirty="0"/>
              <a:t>Arial, 24 pt, white, centre aligned</a:t>
            </a:r>
          </a:p>
        </p:txBody>
      </p:sp>
      <p:sp>
        <p:nvSpPr>
          <p:cNvPr id="3" name="Fußzeilenplatzhalter 2">
            <a:extLst>
              <a:ext uri="{FF2B5EF4-FFF2-40B4-BE49-F238E27FC236}">
                <a16:creationId xmlns:a16="http://schemas.microsoft.com/office/drawing/2014/main" id="{A693884E-30FD-BE94-EB74-D5EBDFB37FAA}"/>
              </a:ext>
            </a:extLst>
          </p:cNvPr>
          <p:cNvSpPr>
            <a:spLocks noGrp="1"/>
          </p:cNvSpPr>
          <p:nvPr>
            <p:ph type="ftr" sz="quarter" idx="13"/>
          </p:nvPr>
        </p:nvSpPr>
        <p:spPr/>
        <p:txBody>
          <a:bodyPr/>
          <a:lstStyle>
            <a:lvl1pPr>
              <a:defRPr i="0">
                <a:solidFill>
                  <a:schemeClr val="bg1"/>
                </a:solidFill>
              </a:defRPr>
            </a:lvl1pPr>
          </a:lstStyle>
          <a:p>
            <a:r>
              <a:rPr lang="en-US" noProof="0"/>
              <a:t>J. Knudstrup, November 25th - 28th, Instrument Control Systems 2024</a:t>
            </a:r>
            <a:endParaRPr lang="en-GB" i="1" noProof="0" dirty="0"/>
          </a:p>
        </p:txBody>
      </p:sp>
      <p:pic>
        <p:nvPicPr>
          <p:cNvPr id="7" name="Grafik 6">
            <a:extLst>
              <a:ext uri="{FF2B5EF4-FFF2-40B4-BE49-F238E27FC236}">
                <a16:creationId xmlns:a16="http://schemas.microsoft.com/office/drawing/2014/main" id="{F5C1DCEA-8A03-ED66-EC67-A829554C2C6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600"/>
            <a:ext cx="497477" cy="647783"/>
          </a:xfrm>
          <a:prstGeom prst="rect">
            <a:avLst/>
          </a:prstGeom>
        </p:spPr>
      </p:pic>
      <p:cxnSp>
        <p:nvCxnSpPr>
          <p:cNvPr id="4" name="Gerader Verbinder 3">
            <a:extLst>
              <a:ext uri="{FF2B5EF4-FFF2-40B4-BE49-F238E27FC236}">
                <a16:creationId xmlns:a16="http://schemas.microsoft.com/office/drawing/2014/main" id="{C01649B5-7285-2559-21A4-3C609DF08973}"/>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Date Placeholder 3">
            <a:extLst>
              <a:ext uri="{FF2B5EF4-FFF2-40B4-BE49-F238E27FC236}">
                <a16:creationId xmlns:a16="http://schemas.microsoft.com/office/drawing/2014/main" id="{2524DA13-9979-4452-B6DE-309D7DC6A152}"/>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0" name="Slide Number Placeholder 5">
            <a:extLst>
              <a:ext uri="{FF2B5EF4-FFF2-40B4-BE49-F238E27FC236}">
                <a16:creationId xmlns:a16="http://schemas.microsoft.com/office/drawing/2014/main" id="{A15F86A8-A2DE-F488-BBD2-CF6F753289F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678474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T+WB">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tx2"/>
                </a:solidFill>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1">
                <a:solidFill>
                  <a:schemeClr val="tx1"/>
                </a:solidFill>
                <a:effectLst/>
              </a:defRPr>
            </a:lvl1pPr>
            <a:lvl2pPr marL="0" indent="0" algn="ctr">
              <a:lnSpc>
                <a:spcPct val="118000"/>
              </a:lnSpc>
              <a:spcBef>
                <a:spcPts val="1200"/>
              </a:spcBef>
              <a:buNone/>
              <a:defRPr sz="2400" b="1">
                <a:solidFill>
                  <a:schemeClr val="tx1"/>
                </a:solidFill>
                <a:effectLst/>
              </a:defRPr>
            </a:lvl2pPr>
            <a:lvl3pPr marL="0" indent="0" algn="ctr">
              <a:lnSpc>
                <a:spcPct val="118000"/>
              </a:lnSpc>
              <a:spcBef>
                <a:spcPts val="1200"/>
              </a:spcBef>
              <a:buNone/>
              <a:defRPr sz="2400" b="1">
                <a:solidFill>
                  <a:schemeClr val="tx1"/>
                </a:solidFill>
                <a:effectLst/>
              </a:defRPr>
            </a:lvl3pPr>
            <a:lvl4pPr marL="0" indent="0" algn="ctr">
              <a:lnSpc>
                <a:spcPct val="118000"/>
              </a:lnSpc>
              <a:spcBef>
                <a:spcPts val="1200"/>
              </a:spcBef>
              <a:buFont typeface="Arial" panose="020B0604020202020204" pitchFamily="34" charset="0"/>
              <a:buNone/>
              <a:defRPr sz="2400" b="1">
                <a:solidFill>
                  <a:schemeClr val="tx1"/>
                </a:solidFill>
                <a:effectLst/>
              </a:defRPr>
            </a:lvl4pPr>
            <a:lvl5pPr marL="0" indent="0" algn="ctr">
              <a:lnSpc>
                <a:spcPct val="118000"/>
              </a:lnSpc>
              <a:spcBef>
                <a:spcPts val="1200"/>
              </a:spcBef>
              <a:buNone/>
              <a:defRPr sz="2400" b="1">
                <a:solidFill>
                  <a:schemeClr val="tx1"/>
                </a:solidFill>
                <a:effectLst/>
              </a:defRPr>
            </a:lvl5pPr>
            <a:lvl6pPr marL="0" indent="0" algn="ctr">
              <a:lnSpc>
                <a:spcPct val="118000"/>
              </a:lnSpc>
              <a:spcBef>
                <a:spcPts val="1200"/>
              </a:spcBef>
              <a:buNone/>
              <a:defRPr sz="2400" b="1">
                <a:solidFill>
                  <a:schemeClr val="tx1"/>
                </a:solidFill>
                <a:effectLst/>
              </a:defRPr>
            </a:lvl6pPr>
            <a:lvl7pPr marL="0" indent="0" algn="ctr">
              <a:lnSpc>
                <a:spcPct val="118000"/>
              </a:lnSpc>
              <a:spcBef>
                <a:spcPts val="1200"/>
              </a:spcBef>
              <a:buFont typeface="Arial" panose="020B0604020202020204" pitchFamily="34" charset="0"/>
              <a:buNone/>
              <a:defRPr sz="2400" b="1">
                <a:solidFill>
                  <a:schemeClr val="tx1"/>
                </a:solidFill>
                <a:effectLst/>
              </a:defRPr>
            </a:lvl7pPr>
            <a:lvl8pPr marL="0" indent="0" algn="ctr">
              <a:lnSpc>
                <a:spcPct val="118000"/>
              </a:lnSpc>
              <a:spcBef>
                <a:spcPts val="1200"/>
              </a:spcBef>
              <a:buFont typeface="Arial" panose="020B0604020202020204" pitchFamily="34" charset="0"/>
              <a:buNone/>
              <a:defRPr sz="2400" b="1">
                <a:solidFill>
                  <a:schemeClr val="tx1"/>
                </a:solidFill>
                <a:effectLst/>
              </a:defRPr>
            </a:lvl8pPr>
            <a:lvl9pPr marL="0" indent="0" algn="ctr">
              <a:lnSpc>
                <a:spcPct val="118000"/>
              </a:lnSpc>
              <a:spcBef>
                <a:spcPts val="1200"/>
              </a:spcBef>
              <a:buFont typeface="Arial" panose="020B0604020202020204" pitchFamily="34" charset="0"/>
              <a:buNone/>
              <a:defRPr sz="2400" b="1" i="0">
                <a:solidFill>
                  <a:schemeClr val="tx1"/>
                </a:solidFill>
                <a:effectLst/>
                <a:latin typeface="+mn-lt"/>
              </a:defRPr>
            </a:lvl9pPr>
          </a:lstStyle>
          <a:p>
            <a:pPr lvl="0"/>
            <a:r>
              <a:rPr lang="en-GB" noProof="0" dirty="0"/>
              <a:t>1-Column Text + white background</a:t>
            </a:r>
          </a:p>
          <a:p>
            <a:pPr lvl="0"/>
            <a:r>
              <a:rPr lang="en-GB" noProof="0" dirty="0"/>
              <a:t>Arial Bold, 24 pt, white, centre aligned</a:t>
            </a:r>
          </a:p>
        </p:txBody>
      </p:sp>
      <p:sp>
        <p:nvSpPr>
          <p:cNvPr id="4" name="Fußzeilenplatzhalter 3">
            <a:extLst>
              <a:ext uri="{FF2B5EF4-FFF2-40B4-BE49-F238E27FC236}">
                <a16:creationId xmlns:a16="http://schemas.microsoft.com/office/drawing/2014/main" id="{F5A77A81-4D96-818A-C166-E1A70E33BA3F}"/>
              </a:ext>
            </a:extLst>
          </p:cNvPr>
          <p:cNvSpPr>
            <a:spLocks noGrp="1"/>
          </p:cNvSpPr>
          <p:nvPr>
            <p:ph type="ftr" sz="quarter" idx="13"/>
          </p:nvPr>
        </p:nvSpPr>
        <p:spPr/>
        <p:txBody>
          <a:bodyPr/>
          <a:lstStyle/>
          <a:p>
            <a:r>
              <a:rPr lang="en-US" noProof="0"/>
              <a:t>J. Knudstrup, November 25th - 28th, Instrument Control Systems 2024</a:t>
            </a:r>
            <a:endParaRPr lang="en-GB" i="1" noProof="0" dirty="0"/>
          </a:p>
        </p:txBody>
      </p:sp>
      <p:sp>
        <p:nvSpPr>
          <p:cNvPr id="3" name="Date Placeholder 3">
            <a:extLst>
              <a:ext uri="{FF2B5EF4-FFF2-40B4-BE49-F238E27FC236}">
                <a16:creationId xmlns:a16="http://schemas.microsoft.com/office/drawing/2014/main" id="{405B547A-BEF3-D0B6-BB29-EF55FF35F5EB}"/>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B30A0426-815F-60A6-72EE-5C21B4DEC1E5}"/>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92234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2016000"/>
            <a:ext cx="10317164"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J. Knudstrup, November 25th - 28th, Instrument Control Systems 2024</a:t>
            </a:r>
            <a:endParaRPr lang="en-GB" i="1" noProof="0" dirty="0"/>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812"/>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3" name="Date Placeholder 3">
            <a:extLst>
              <a:ext uri="{FF2B5EF4-FFF2-40B4-BE49-F238E27FC236}">
                <a16:creationId xmlns:a16="http://schemas.microsoft.com/office/drawing/2014/main" id="{B813303C-C1E6-DEEA-79FE-604C62A23AD0}"/>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B122A8D-1DBE-BD85-92F3-EFE59AC18E5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20515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T+WB UNI">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3" name="Inhaltsplatzhalter 2">
            <a:extLst>
              <a:ext uri="{FF2B5EF4-FFF2-40B4-BE49-F238E27FC236}">
                <a16:creationId xmlns:a16="http://schemas.microsoft.com/office/drawing/2014/main" id="{8FA90899-A4C8-752A-5D1C-111AA2B50FD3}"/>
              </a:ext>
            </a:extLst>
          </p:cNvPr>
          <p:cNvSpPr>
            <a:spLocks noGrp="1"/>
          </p:cNvSpPr>
          <p:nvPr>
            <p:ph idx="1" hasCustomPrompt="1"/>
          </p:nvPr>
        </p:nvSpPr>
        <p:spPr>
          <a:xfrm>
            <a:off x="936624" y="2016000"/>
            <a:ext cx="10317600"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000"/>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4" name="Fußzeilenplatzhalter 3">
            <a:extLst>
              <a:ext uri="{FF2B5EF4-FFF2-40B4-BE49-F238E27FC236}">
                <a16:creationId xmlns:a16="http://schemas.microsoft.com/office/drawing/2014/main" id="{9EC29A70-B5A7-321C-D517-8E7C6FFAE332}"/>
              </a:ext>
            </a:extLst>
          </p:cNvPr>
          <p:cNvSpPr>
            <a:spLocks noGrp="1"/>
          </p:cNvSpPr>
          <p:nvPr>
            <p:ph type="ftr" sz="quarter" idx="13"/>
          </p:nvPr>
        </p:nvSpPr>
        <p:spPr/>
        <p:txBody>
          <a:bodyPr/>
          <a:lstStyle/>
          <a:p>
            <a:r>
              <a:rPr lang="en-US" noProof="0"/>
              <a:t>J. Knudstrup, November 25th - 28th, Instrument Control Systems 2024</a:t>
            </a:r>
            <a:endParaRPr lang="en-GB" i="1" noProof="0" dirty="0"/>
          </a:p>
        </p:txBody>
      </p:sp>
      <p:sp>
        <p:nvSpPr>
          <p:cNvPr id="5" name="Date Placeholder 3">
            <a:extLst>
              <a:ext uri="{FF2B5EF4-FFF2-40B4-BE49-F238E27FC236}">
                <a16:creationId xmlns:a16="http://schemas.microsoft.com/office/drawing/2014/main" id="{4A56F391-9E9D-5245-65CF-E3CFA03D57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4B59C018-FF84-C96B-EA76-19F07A39AD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7451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1577975"/>
            <a:ext cx="4924914"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J. Knudstrup, November 25th - 28th, Instrument Control Systems 2024</a:t>
            </a:r>
            <a:endParaRPr lang="en-GB" i="1" noProof="0" dirty="0"/>
          </a:p>
        </p:txBody>
      </p:sp>
      <p:sp>
        <p:nvSpPr>
          <p:cNvPr id="3" name="Textplatzhalter 6">
            <a:extLst>
              <a:ext uri="{FF2B5EF4-FFF2-40B4-BE49-F238E27FC236}">
                <a16:creationId xmlns:a16="http://schemas.microsoft.com/office/drawing/2014/main" id="{C434F63B-A1E3-D216-DA84-E887C211670C}"/>
              </a:ext>
            </a:extLst>
          </p:cNvPr>
          <p:cNvSpPr>
            <a:spLocks noGrp="1"/>
          </p:cNvSpPr>
          <p:nvPr>
            <p:ph type="body" sz="quarter" idx="14" hasCustomPrompt="1"/>
          </p:nvPr>
        </p:nvSpPr>
        <p:spPr>
          <a:xfrm>
            <a:off x="6330461" y="1577975"/>
            <a:ext cx="4923692"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4" name="Date Placeholder 3">
            <a:extLst>
              <a:ext uri="{FF2B5EF4-FFF2-40B4-BE49-F238E27FC236}">
                <a16:creationId xmlns:a16="http://schemas.microsoft.com/office/drawing/2014/main" id="{1A528556-886A-E522-20D7-EB82D68C3741}"/>
              </a:ext>
            </a:extLst>
          </p:cNvPr>
          <p:cNvSpPr>
            <a:spLocks noGrp="1"/>
          </p:cNvSpPr>
          <p:nvPr>
            <p:ph type="dt" sz="half" idx="2"/>
          </p:nvPr>
        </p:nvSpPr>
        <p:spPr>
          <a:xfrm rot="16200000">
            <a:off x="9220026" y="3572388"/>
            <a:ext cx="532064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2E248BAE-D5A4-D471-F717-01AAD766CE3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00506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T_left+1I+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9" name="Textplatzhalter 4">
            <a:extLst>
              <a:ext uri="{FF2B5EF4-FFF2-40B4-BE49-F238E27FC236}">
                <a16:creationId xmlns:a16="http://schemas.microsoft.com/office/drawing/2014/main" id="{39225FFE-1736-C769-3C9B-90F9955C6245}"/>
              </a:ext>
            </a:extLst>
          </p:cNvPr>
          <p:cNvSpPr>
            <a:spLocks noGrp="1"/>
          </p:cNvSpPr>
          <p:nvPr>
            <p:ph type="body" sz="quarter" idx="16" hasCustomPrompt="1"/>
          </p:nvPr>
        </p:nvSpPr>
        <p:spPr>
          <a:xfrm>
            <a:off x="936624" y="1575201"/>
            <a:ext cx="4924800" cy="3409928"/>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6329354" y="1575201"/>
            <a:ext cx="4924800" cy="4346174"/>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Textplatzhalter 4">
            <a:extLst>
              <a:ext uri="{FF2B5EF4-FFF2-40B4-BE49-F238E27FC236}">
                <a16:creationId xmlns:a16="http://schemas.microsoft.com/office/drawing/2014/main" id="{BDB5D0F4-A9C6-3CA4-DFA5-327FB4E85F1E}"/>
              </a:ext>
            </a:extLst>
          </p:cNvPr>
          <p:cNvSpPr>
            <a:spLocks noGrp="1"/>
          </p:cNvSpPr>
          <p:nvPr>
            <p:ph type="body" sz="quarter" idx="18" hasCustomPrompt="1"/>
          </p:nvPr>
        </p:nvSpPr>
        <p:spPr>
          <a:xfrm>
            <a:off x="936624" y="5160441"/>
            <a:ext cx="4924800" cy="792373"/>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888CA990-B59C-346B-9D77-70D444E0B893}"/>
              </a:ext>
            </a:extLst>
          </p:cNvPr>
          <p:cNvSpPr>
            <a:spLocks noGrp="1"/>
          </p:cNvSpPr>
          <p:nvPr>
            <p:ph type="ftr" sz="quarter" idx="19"/>
          </p:nvPr>
        </p:nvSpPr>
        <p:spPr/>
        <p:txBody>
          <a:bodyPr/>
          <a:lstStyle/>
          <a:p>
            <a:r>
              <a:rPr lang="en-US" noProof="0"/>
              <a:t>J. Knudstrup, November 25th - 28th, Instrument Control Systems 2024</a:t>
            </a:r>
            <a:endParaRPr lang="en-GB" i="1" noProof="0" dirty="0"/>
          </a:p>
        </p:txBody>
      </p:sp>
      <p:sp>
        <p:nvSpPr>
          <p:cNvPr id="4" name="Date Placeholder 3">
            <a:extLst>
              <a:ext uri="{FF2B5EF4-FFF2-40B4-BE49-F238E27FC236}">
                <a16:creationId xmlns:a16="http://schemas.microsoft.com/office/drawing/2014/main" id="{3A8F0BCB-94E0-C8DF-CA0D-110BDFA7D1FB}"/>
              </a:ext>
            </a:extLst>
          </p:cNvPr>
          <p:cNvSpPr>
            <a:spLocks noGrp="1"/>
          </p:cNvSpPr>
          <p:nvPr>
            <p:ph type="dt" sz="half" idx="2"/>
          </p:nvPr>
        </p:nvSpPr>
        <p:spPr>
          <a:xfrm rot="16200000">
            <a:off x="9203218" y="3555579"/>
            <a:ext cx="53542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6C570BC-3860-3818-C0D2-622F18C3264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37635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1T_right+1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2014539"/>
            <a:ext cx="4924800" cy="3906836"/>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8" name="Textplatzhalter 4">
            <a:extLst>
              <a:ext uri="{FF2B5EF4-FFF2-40B4-BE49-F238E27FC236}">
                <a16:creationId xmlns:a16="http://schemas.microsoft.com/office/drawing/2014/main" id="{003026FC-218C-C5AE-85BC-B669936B5730}"/>
              </a:ext>
            </a:extLst>
          </p:cNvPr>
          <p:cNvSpPr>
            <a:spLocks noGrp="1"/>
          </p:cNvSpPr>
          <p:nvPr>
            <p:ph type="body" sz="quarter" idx="16" hasCustomPrompt="1"/>
          </p:nvPr>
        </p:nvSpPr>
        <p:spPr>
          <a:xfrm>
            <a:off x="6330461" y="2014539"/>
            <a:ext cx="4924800" cy="3077093"/>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9" name="Textplatzhalter 4">
            <a:extLst>
              <a:ext uri="{FF2B5EF4-FFF2-40B4-BE49-F238E27FC236}">
                <a16:creationId xmlns:a16="http://schemas.microsoft.com/office/drawing/2014/main" id="{3178E150-19BD-8AF3-6D7D-CFCB88FAEA31}"/>
              </a:ext>
            </a:extLst>
          </p:cNvPr>
          <p:cNvSpPr>
            <a:spLocks noGrp="1"/>
          </p:cNvSpPr>
          <p:nvPr>
            <p:ph type="body" sz="quarter" idx="18" hasCustomPrompt="1"/>
          </p:nvPr>
        </p:nvSpPr>
        <p:spPr>
          <a:xfrm>
            <a:off x="6330460" y="5266944"/>
            <a:ext cx="4924800" cy="685870"/>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0A9D5B04-9C61-8EF9-BF85-893792A2844E}"/>
              </a:ext>
            </a:extLst>
          </p:cNvPr>
          <p:cNvSpPr>
            <a:spLocks noGrp="1"/>
          </p:cNvSpPr>
          <p:nvPr>
            <p:ph type="ftr" sz="quarter" idx="19"/>
          </p:nvPr>
        </p:nvSpPr>
        <p:spPr>
          <a:xfrm>
            <a:off x="936624" y="6532505"/>
            <a:ext cx="5147377" cy="175312"/>
          </a:xfrm>
        </p:spPr>
        <p:txBody>
          <a:bodyPr/>
          <a:lstStyle/>
          <a:p>
            <a:r>
              <a:rPr lang="en-US" noProof="0"/>
              <a:t>J. Knudstrup, November 25th - 28th, Instrument Control Systems 2024</a:t>
            </a:r>
            <a:endParaRPr lang="en-GB" i="1" noProof="0" dirty="0"/>
          </a:p>
        </p:txBody>
      </p:sp>
      <p:sp>
        <p:nvSpPr>
          <p:cNvPr id="4" name="Date Placeholder 3">
            <a:extLst>
              <a:ext uri="{FF2B5EF4-FFF2-40B4-BE49-F238E27FC236}">
                <a16:creationId xmlns:a16="http://schemas.microsoft.com/office/drawing/2014/main" id="{1BC40195-83B7-B53A-4C4E-05C189139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B7AD612-3F82-05E4-30B3-E5078599D064}"/>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737015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T+3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7847"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J. Knudstrup, November 25th - 28th, Instrument Control Systems 2024</a:t>
            </a:r>
            <a:endParaRPr lang="en-GB" i="1" noProof="0" dirty="0"/>
          </a:p>
        </p:txBody>
      </p:sp>
      <p:sp>
        <p:nvSpPr>
          <p:cNvPr id="19" name="Textplatzhalter 4">
            <a:extLst>
              <a:ext uri="{FF2B5EF4-FFF2-40B4-BE49-F238E27FC236}">
                <a16:creationId xmlns:a16="http://schemas.microsoft.com/office/drawing/2014/main" id="{70CC73E1-9EED-A736-9EE2-90B6C7E9D83D}"/>
              </a:ext>
            </a:extLst>
          </p:cNvPr>
          <p:cNvSpPr>
            <a:spLocks noGrp="1"/>
          </p:cNvSpPr>
          <p:nvPr>
            <p:ph type="body" sz="quarter" idx="21" hasCustomPrompt="1"/>
          </p:nvPr>
        </p:nvSpPr>
        <p:spPr>
          <a:xfrm>
            <a:off x="937847"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11" name="Bildplatzhalter 9">
            <a:extLst>
              <a:ext uri="{FF2B5EF4-FFF2-40B4-BE49-F238E27FC236}">
                <a16:creationId xmlns:a16="http://schemas.microsoft.com/office/drawing/2014/main" id="{0F4346D0-02CE-145D-E53E-41F5EADE59D7}"/>
              </a:ext>
            </a:extLst>
          </p:cNvPr>
          <p:cNvSpPr>
            <a:spLocks noGrp="1"/>
          </p:cNvSpPr>
          <p:nvPr>
            <p:ph type="pic" sz="quarter" idx="17" hasCustomPrompt="1"/>
          </p:nvPr>
        </p:nvSpPr>
        <p:spPr>
          <a:xfrm>
            <a:off x="453261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Bildplatzhalter 9">
            <a:extLst>
              <a:ext uri="{FF2B5EF4-FFF2-40B4-BE49-F238E27FC236}">
                <a16:creationId xmlns:a16="http://schemas.microsoft.com/office/drawing/2014/main" id="{DF83300C-555C-31AE-7657-08C3B80290E3}"/>
              </a:ext>
            </a:extLst>
          </p:cNvPr>
          <p:cNvSpPr>
            <a:spLocks noGrp="1"/>
          </p:cNvSpPr>
          <p:nvPr>
            <p:ph type="pic" sz="quarter" idx="18" hasCustomPrompt="1"/>
          </p:nvPr>
        </p:nvSpPr>
        <p:spPr>
          <a:xfrm>
            <a:off x="812738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4" name="Textplatzhalter 4">
            <a:extLst>
              <a:ext uri="{FF2B5EF4-FFF2-40B4-BE49-F238E27FC236}">
                <a16:creationId xmlns:a16="http://schemas.microsoft.com/office/drawing/2014/main" id="{9E4E8AAF-47DA-2646-0993-9FAA209F000A}"/>
              </a:ext>
            </a:extLst>
          </p:cNvPr>
          <p:cNvSpPr>
            <a:spLocks noGrp="1"/>
          </p:cNvSpPr>
          <p:nvPr>
            <p:ph type="body" sz="quarter" idx="23" hasCustomPrompt="1"/>
          </p:nvPr>
        </p:nvSpPr>
        <p:spPr>
          <a:xfrm>
            <a:off x="453261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23" name="Textplatzhalter 4">
            <a:extLst>
              <a:ext uri="{FF2B5EF4-FFF2-40B4-BE49-F238E27FC236}">
                <a16:creationId xmlns:a16="http://schemas.microsoft.com/office/drawing/2014/main" id="{ACB2CDA3-9E5A-D7B5-CDD2-059F29B45445}"/>
              </a:ext>
            </a:extLst>
          </p:cNvPr>
          <p:cNvSpPr>
            <a:spLocks noGrp="1"/>
          </p:cNvSpPr>
          <p:nvPr>
            <p:ph type="body" sz="quarter" idx="22" hasCustomPrompt="1"/>
          </p:nvPr>
        </p:nvSpPr>
        <p:spPr>
          <a:xfrm>
            <a:off x="812738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3" name="Date Placeholder 3">
            <a:extLst>
              <a:ext uri="{FF2B5EF4-FFF2-40B4-BE49-F238E27FC236}">
                <a16:creationId xmlns:a16="http://schemas.microsoft.com/office/drawing/2014/main" id="{6B754F02-1870-6880-20CA-D4782BAD58A2}"/>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7665410-27F4-850D-DA3F-396D0AF5105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55841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T+2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B9678422-1EA6-0112-76F1-D43B34A286B3}"/>
              </a:ext>
            </a:extLst>
          </p:cNvPr>
          <p:cNvSpPr>
            <a:spLocks noGrp="1"/>
          </p:cNvSpPr>
          <p:nvPr>
            <p:ph type="pic" sz="quarter" idx="13" hasCustomPrompt="1"/>
          </p:nvPr>
        </p:nvSpPr>
        <p:spPr>
          <a:xfrm>
            <a:off x="610080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C0E322F4-5356-944A-0818-280181F03ED4}"/>
              </a:ext>
            </a:extLst>
          </p:cNvPr>
          <p:cNvSpPr>
            <a:spLocks noGrp="1"/>
          </p:cNvSpPr>
          <p:nvPr>
            <p:ph type="body" sz="quarter" idx="15" hasCustomPrompt="1"/>
          </p:nvPr>
        </p:nvSpPr>
        <p:spPr>
          <a:xfrm>
            <a:off x="937847" y="1576800"/>
            <a:ext cx="4688253"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7" name="Textplatzhalter 4">
            <a:extLst>
              <a:ext uri="{FF2B5EF4-FFF2-40B4-BE49-F238E27FC236}">
                <a16:creationId xmlns:a16="http://schemas.microsoft.com/office/drawing/2014/main" id="{EC0C8FC0-5529-1DAB-1C7E-A516CA9BB018}"/>
              </a:ext>
            </a:extLst>
          </p:cNvPr>
          <p:cNvSpPr>
            <a:spLocks noGrp="1"/>
          </p:cNvSpPr>
          <p:nvPr>
            <p:ph type="body" sz="quarter" idx="16" hasCustomPrompt="1"/>
          </p:nvPr>
        </p:nvSpPr>
        <p:spPr>
          <a:xfrm>
            <a:off x="6563946" y="1576800"/>
            <a:ext cx="4690207"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9" name="SmartArt-Platzhalter 5">
            <a:extLst>
              <a:ext uri="{FF2B5EF4-FFF2-40B4-BE49-F238E27FC236}">
                <a16:creationId xmlns:a16="http://schemas.microsoft.com/office/drawing/2014/main" id="{D4AB1337-D0F8-A165-15C7-B9FF7CF676B8}"/>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97C6DC24-4FE7-D11D-4BDE-12E056B1BEC1}"/>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0" name="Slide Number Placeholder 5">
            <a:extLst>
              <a:ext uri="{FF2B5EF4-FFF2-40B4-BE49-F238E27FC236}">
                <a16:creationId xmlns:a16="http://schemas.microsoft.com/office/drawing/2014/main" id="{2E768621-8630-6BEF-02C9-A783CD05F2F2}"/>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853557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T+3IB">
    <p:bg>
      <p:bgPr>
        <a:solidFill>
          <a:schemeClr val="bg1"/>
        </a:solidFill>
        <a:effectLst/>
      </p:bgPr>
    </p:bg>
    <p:spTree>
      <p:nvGrpSpPr>
        <p:cNvPr id="1" name=""/>
        <p:cNvGrpSpPr/>
        <p:nvPr/>
      </p:nvGrpSpPr>
      <p:grpSpPr>
        <a:xfrm>
          <a:off x="0" y="0"/>
          <a:ext cx="0" cy="0"/>
          <a:chOff x="0" y="0"/>
          <a:chExt cx="0" cy="0"/>
        </a:xfrm>
      </p:grpSpPr>
      <p:sp>
        <p:nvSpPr>
          <p:cNvPr id="2" name="Bildplatzhalter 3">
            <a:extLst>
              <a:ext uri="{FF2B5EF4-FFF2-40B4-BE49-F238E27FC236}">
                <a16:creationId xmlns:a16="http://schemas.microsoft.com/office/drawing/2014/main" id="{EDDAE350-0D3C-DE36-457E-5E66E560F5D4}"/>
              </a:ext>
            </a:extLst>
          </p:cNvPr>
          <p:cNvSpPr>
            <a:spLocks noGrp="1"/>
          </p:cNvSpPr>
          <p:nvPr>
            <p:ph type="pic" sz="quarter" idx="15" hasCustomPrompt="1"/>
          </p:nvPr>
        </p:nvSpPr>
        <p:spPr>
          <a:xfrm>
            <a:off x="40674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7" name="Bildplatzhalter 3">
            <a:extLst>
              <a:ext uri="{FF2B5EF4-FFF2-40B4-BE49-F238E27FC236}">
                <a16:creationId xmlns:a16="http://schemas.microsoft.com/office/drawing/2014/main" id="{141CE681-BD04-D23B-F809-9BA05C49E621}"/>
              </a:ext>
            </a:extLst>
          </p:cNvPr>
          <p:cNvSpPr>
            <a:spLocks noGrp="1"/>
          </p:cNvSpPr>
          <p:nvPr>
            <p:ph type="pic" sz="quarter" idx="16" hasCustomPrompt="1"/>
          </p:nvPr>
        </p:nvSpPr>
        <p:spPr>
          <a:xfrm>
            <a:off x="81348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E264DBBD-A17B-04A4-F5FC-619ACBB3212D}"/>
              </a:ext>
            </a:extLst>
          </p:cNvPr>
          <p:cNvSpPr>
            <a:spLocks noGrp="1"/>
          </p:cNvSpPr>
          <p:nvPr>
            <p:ph type="body" sz="quarter" idx="19" hasCustomPrompt="1"/>
          </p:nvPr>
        </p:nvSpPr>
        <p:spPr>
          <a:xfrm>
            <a:off x="468923"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0" name="Textplatzhalter 4">
            <a:extLst>
              <a:ext uri="{FF2B5EF4-FFF2-40B4-BE49-F238E27FC236}">
                <a16:creationId xmlns:a16="http://schemas.microsoft.com/office/drawing/2014/main" id="{1E7496E0-C109-6668-DD05-53913CC34F65}"/>
              </a:ext>
            </a:extLst>
          </p:cNvPr>
          <p:cNvSpPr>
            <a:spLocks noGrp="1"/>
          </p:cNvSpPr>
          <p:nvPr>
            <p:ph type="body" sz="quarter" idx="20" hasCustomPrompt="1"/>
          </p:nvPr>
        </p:nvSpPr>
        <p:spPr>
          <a:xfrm>
            <a:off x="45363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1" name="Textplatzhalter 4">
            <a:extLst>
              <a:ext uri="{FF2B5EF4-FFF2-40B4-BE49-F238E27FC236}">
                <a16:creationId xmlns:a16="http://schemas.microsoft.com/office/drawing/2014/main" id="{5CC8DC6C-A22B-9060-9C47-9FD44872C9B1}"/>
              </a:ext>
            </a:extLst>
          </p:cNvPr>
          <p:cNvSpPr>
            <a:spLocks noGrp="1"/>
          </p:cNvSpPr>
          <p:nvPr>
            <p:ph type="body" sz="quarter" idx="21" hasCustomPrompt="1"/>
          </p:nvPr>
        </p:nvSpPr>
        <p:spPr>
          <a:xfrm>
            <a:off x="86037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3" name="SmartArt-Platzhalter 5">
            <a:extLst>
              <a:ext uri="{FF2B5EF4-FFF2-40B4-BE49-F238E27FC236}">
                <a16:creationId xmlns:a16="http://schemas.microsoft.com/office/drawing/2014/main" id="{6ABCA5BC-4B22-3F1B-51FD-31BCF514B4C2}"/>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5" name="Date Placeholder 3">
            <a:extLst>
              <a:ext uri="{FF2B5EF4-FFF2-40B4-BE49-F238E27FC236}">
                <a16:creationId xmlns:a16="http://schemas.microsoft.com/office/drawing/2014/main" id="{353B671B-11B8-5EB5-1223-D11D272869C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C1B441EE-3C96-1FDB-E79B-71F2D5059661}"/>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984580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T+4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7F5E1F9A-AE9C-97D8-0568-8597094C67BC}"/>
              </a:ext>
            </a:extLst>
          </p:cNvPr>
          <p:cNvSpPr>
            <a:spLocks noGrp="1"/>
          </p:cNvSpPr>
          <p:nvPr>
            <p:ph type="pic" sz="quarter" idx="19" hasCustomPrompt="1"/>
          </p:nvPr>
        </p:nvSpPr>
        <p:spPr>
          <a:xfrm>
            <a:off x="610140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0" name="Bildplatzhalter 3">
            <a:extLst>
              <a:ext uri="{FF2B5EF4-FFF2-40B4-BE49-F238E27FC236}">
                <a16:creationId xmlns:a16="http://schemas.microsoft.com/office/drawing/2014/main" id="{FBD03FEE-4DCD-7D90-DAEB-5905A8023760}"/>
              </a:ext>
            </a:extLst>
          </p:cNvPr>
          <p:cNvSpPr>
            <a:spLocks noGrp="1"/>
          </p:cNvSpPr>
          <p:nvPr>
            <p:ph type="pic" sz="quarter" idx="20" hasCustomPrompt="1"/>
          </p:nvPr>
        </p:nvSpPr>
        <p:spPr>
          <a:xfrm>
            <a:off x="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1" name="Bildplatzhalter 3">
            <a:extLst>
              <a:ext uri="{FF2B5EF4-FFF2-40B4-BE49-F238E27FC236}">
                <a16:creationId xmlns:a16="http://schemas.microsoft.com/office/drawing/2014/main" id="{5FEA1EA0-5562-219A-FDDC-70D80236841D}"/>
              </a:ext>
            </a:extLst>
          </p:cNvPr>
          <p:cNvSpPr>
            <a:spLocks noGrp="1"/>
          </p:cNvSpPr>
          <p:nvPr>
            <p:ph type="pic" sz="quarter" idx="21" hasCustomPrompt="1"/>
          </p:nvPr>
        </p:nvSpPr>
        <p:spPr>
          <a:xfrm>
            <a:off x="610140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4F187DF8-0AC2-49DE-999A-CBC0F45FA378}"/>
              </a:ext>
            </a:extLst>
          </p:cNvPr>
          <p:cNvSpPr>
            <a:spLocks noGrp="1"/>
          </p:cNvSpPr>
          <p:nvPr>
            <p:ph type="body" sz="quarter" idx="12" hasCustomPrompt="1"/>
          </p:nvPr>
        </p:nvSpPr>
        <p:spPr>
          <a:xfrm>
            <a:off x="937847"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C0B8E777-CE26-4125-6914-F3392533DF02}"/>
              </a:ext>
            </a:extLst>
          </p:cNvPr>
          <p:cNvSpPr>
            <a:spLocks noGrp="1"/>
          </p:cNvSpPr>
          <p:nvPr>
            <p:ph type="body" sz="quarter" idx="25" hasCustomPrompt="1"/>
          </p:nvPr>
        </p:nvSpPr>
        <p:spPr>
          <a:xfrm>
            <a:off x="6564923"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8" name="Textplatzhalter 4">
            <a:extLst>
              <a:ext uri="{FF2B5EF4-FFF2-40B4-BE49-F238E27FC236}">
                <a16:creationId xmlns:a16="http://schemas.microsoft.com/office/drawing/2014/main" id="{0A81CF8B-A37E-09B1-47B9-4F88C24C854C}"/>
              </a:ext>
            </a:extLst>
          </p:cNvPr>
          <p:cNvSpPr>
            <a:spLocks noGrp="1"/>
          </p:cNvSpPr>
          <p:nvPr>
            <p:ph type="body" sz="quarter" idx="27" hasCustomPrompt="1"/>
          </p:nvPr>
        </p:nvSpPr>
        <p:spPr>
          <a:xfrm>
            <a:off x="937847" y="50155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3" name="Textplatzhalter 4">
            <a:extLst>
              <a:ext uri="{FF2B5EF4-FFF2-40B4-BE49-F238E27FC236}">
                <a16:creationId xmlns:a16="http://schemas.microsoft.com/office/drawing/2014/main" id="{A07C3E46-41C2-47CB-D2FD-25B518F0CEBC}"/>
              </a:ext>
            </a:extLst>
          </p:cNvPr>
          <p:cNvSpPr>
            <a:spLocks noGrp="1"/>
          </p:cNvSpPr>
          <p:nvPr>
            <p:ph type="body" sz="quarter" idx="28" hasCustomPrompt="1"/>
          </p:nvPr>
        </p:nvSpPr>
        <p:spPr>
          <a:xfrm>
            <a:off x="6564923" y="5015551"/>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8" name="SmartArt-Platzhalter 5">
            <a:extLst>
              <a:ext uri="{FF2B5EF4-FFF2-40B4-BE49-F238E27FC236}">
                <a16:creationId xmlns:a16="http://schemas.microsoft.com/office/drawing/2014/main" id="{CFA5C265-66CB-EA9E-1006-215F841338C0}"/>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4D698EEB-8508-290B-719E-40DC2BFCD997}"/>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712B761F-D416-8958-C975-EAF67347795E}"/>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002695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T+6IB">
    <p:bg>
      <p:bgPr>
        <a:solidFill>
          <a:schemeClr val="bg1"/>
        </a:solidFill>
        <a:effectLst/>
      </p:bgPr>
    </p:bg>
    <p:spTree>
      <p:nvGrpSpPr>
        <p:cNvPr id="1" name=""/>
        <p:cNvGrpSpPr/>
        <p:nvPr/>
      </p:nvGrpSpPr>
      <p:grpSpPr>
        <a:xfrm>
          <a:off x="0" y="0"/>
          <a:ext cx="0" cy="0"/>
          <a:chOff x="0" y="0"/>
          <a:chExt cx="0" cy="0"/>
        </a:xfrm>
      </p:grpSpPr>
      <p:sp>
        <p:nvSpPr>
          <p:cNvPr id="5" name="Bildplatzhalter 3">
            <a:extLst>
              <a:ext uri="{FF2B5EF4-FFF2-40B4-BE49-F238E27FC236}">
                <a16:creationId xmlns:a16="http://schemas.microsoft.com/office/drawing/2014/main" id="{6181CF1F-30E6-36E0-B375-631C095847E1}"/>
              </a:ext>
            </a:extLst>
          </p:cNvPr>
          <p:cNvSpPr>
            <a:spLocks noGrp="1"/>
          </p:cNvSpPr>
          <p:nvPr>
            <p:ph type="pic" sz="quarter" idx="20" hasCustomPrompt="1"/>
          </p:nvPr>
        </p:nvSpPr>
        <p:spPr>
          <a:xfrm>
            <a:off x="81352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2" name="Bildplatzhalter 3">
            <a:extLst>
              <a:ext uri="{FF2B5EF4-FFF2-40B4-BE49-F238E27FC236}">
                <a16:creationId xmlns:a16="http://schemas.microsoft.com/office/drawing/2014/main" id="{B09398C8-55E0-2686-999B-D58C6499FA03}"/>
              </a:ext>
            </a:extLst>
          </p:cNvPr>
          <p:cNvSpPr>
            <a:spLocks noGrp="1"/>
          </p:cNvSpPr>
          <p:nvPr>
            <p:ph type="pic" sz="quarter" idx="19" hasCustomPrompt="1"/>
          </p:nvPr>
        </p:nvSpPr>
        <p:spPr>
          <a:xfrm>
            <a:off x="40676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37ECC04-7853-9A2F-A5D6-06265A69C5A5}"/>
              </a:ext>
            </a:extLst>
          </p:cNvPr>
          <p:cNvSpPr>
            <a:spLocks noGrp="1"/>
          </p:cNvSpPr>
          <p:nvPr>
            <p:ph type="pic" sz="quarter" idx="21" hasCustomPrompt="1"/>
          </p:nvPr>
        </p:nvSpPr>
        <p:spPr>
          <a:xfrm>
            <a:off x="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DA0933D5-505E-BF1C-C98B-A0FDFCE965FD}"/>
              </a:ext>
            </a:extLst>
          </p:cNvPr>
          <p:cNvSpPr>
            <a:spLocks noGrp="1"/>
          </p:cNvSpPr>
          <p:nvPr>
            <p:ph type="pic" sz="quarter" idx="22" hasCustomPrompt="1"/>
          </p:nvPr>
        </p:nvSpPr>
        <p:spPr>
          <a:xfrm>
            <a:off x="40676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13" name="Bildplatzhalter 3">
            <a:extLst>
              <a:ext uri="{FF2B5EF4-FFF2-40B4-BE49-F238E27FC236}">
                <a16:creationId xmlns:a16="http://schemas.microsoft.com/office/drawing/2014/main" id="{9EC722AD-49A0-EEF0-464A-3B723682E99D}"/>
              </a:ext>
            </a:extLst>
          </p:cNvPr>
          <p:cNvSpPr>
            <a:spLocks noGrp="1"/>
          </p:cNvSpPr>
          <p:nvPr>
            <p:ph type="pic" sz="quarter" idx="23" hasCustomPrompt="1"/>
          </p:nvPr>
        </p:nvSpPr>
        <p:spPr>
          <a:xfrm>
            <a:off x="81352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3" name="Textplatzhalter 4">
            <a:extLst>
              <a:ext uri="{FF2B5EF4-FFF2-40B4-BE49-F238E27FC236}">
                <a16:creationId xmlns:a16="http://schemas.microsoft.com/office/drawing/2014/main" id="{620907A4-1574-D634-5960-45663CBAFB07}"/>
              </a:ext>
            </a:extLst>
          </p:cNvPr>
          <p:cNvSpPr>
            <a:spLocks noGrp="1"/>
          </p:cNvSpPr>
          <p:nvPr>
            <p:ph type="body" sz="quarter" idx="12" hasCustomPrompt="1"/>
          </p:nvPr>
        </p:nvSpPr>
        <p:spPr>
          <a:xfrm>
            <a:off x="468923"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AFBE1064-816E-B03D-B92D-BC11B67FF3A1}"/>
              </a:ext>
            </a:extLst>
          </p:cNvPr>
          <p:cNvSpPr>
            <a:spLocks noGrp="1"/>
          </p:cNvSpPr>
          <p:nvPr>
            <p:ph type="body" sz="quarter" idx="29" hasCustomPrompt="1"/>
          </p:nvPr>
        </p:nvSpPr>
        <p:spPr>
          <a:xfrm>
            <a:off x="4536324"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0" name="Textplatzhalter 4">
            <a:extLst>
              <a:ext uri="{FF2B5EF4-FFF2-40B4-BE49-F238E27FC236}">
                <a16:creationId xmlns:a16="http://schemas.microsoft.com/office/drawing/2014/main" id="{794D695A-6379-AE12-4561-221C2A05A6AF}"/>
              </a:ext>
            </a:extLst>
          </p:cNvPr>
          <p:cNvSpPr>
            <a:spLocks noGrp="1"/>
          </p:cNvSpPr>
          <p:nvPr>
            <p:ph type="body" sz="quarter" idx="30" hasCustomPrompt="1"/>
          </p:nvPr>
        </p:nvSpPr>
        <p:spPr>
          <a:xfrm>
            <a:off x="8603725" y="1581150"/>
            <a:ext cx="3119354" cy="148244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1" name="Textplatzhalter 4">
            <a:extLst>
              <a:ext uri="{FF2B5EF4-FFF2-40B4-BE49-F238E27FC236}">
                <a16:creationId xmlns:a16="http://schemas.microsoft.com/office/drawing/2014/main" id="{DCBC5F7F-7524-9228-C498-77B3F6BE9FEE}"/>
              </a:ext>
            </a:extLst>
          </p:cNvPr>
          <p:cNvSpPr>
            <a:spLocks noGrp="1"/>
          </p:cNvSpPr>
          <p:nvPr>
            <p:ph type="body" sz="quarter" idx="31" hasCustomPrompt="1"/>
          </p:nvPr>
        </p:nvSpPr>
        <p:spPr>
          <a:xfrm>
            <a:off x="468923"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2" name="Textplatzhalter 4">
            <a:extLst>
              <a:ext uri="{FF2B5EF4-FFF2-40B4-BE49-F238E27FC236}">
                <a16:creationId xmlns:a16="http://schemas.microsoft.com/office/drawing/2014/main" id="{94E61D33-FC02-F350-F412-4E7D8E1DA0EF}"/>
              </a:ext>
            </a:extLst>
          </p:cNvPr>
          <p:cNvSpPr>
            <a:spLocks noGrp="1"/>
          </p:cNvSpPr>
          <p:nvPr>
            <p:ph type="body" sz="quarter" idx="32" hasCustomPrompt="1"/>
          </p:nvPr>
        </p:nvSpPr>
        <p:spPr>
          <a:xfrm>
            <a:off x="45363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4" name="Textplatzhalter 4">
            <a:extLst>
              <a:ext uri="{FF2B5EF4-FFF2-40B4-BE49-F238E27FC236}">
                <a16:creationId xmlns:a16="http://schemas.microsoft.com/office/drawing/2014/main" id="{CB1DFC4C-4616-3BC0-218F-3B9D8E7FA0A3}"/>
              </a:ext>
            </a:extLst>
          </p:cNvPr>
          <p:cNvSpPr>
            <a:spLocks noGrp="1"/>
          </p:cNvSpPr>
          <p:nvPr>
            <p:ph type="body" sz="quarter" idx="33" hasCustomPrompt="1"/>
          </p:nvPr>
        </p:nvSpPr>
        <p:spPr>
          <a:xfrm>
            <a:off x="86037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27" name="SmartArt-Platzhalter 5">
            <a:extLst>
              <a:ext uri="{FF2B5EF4-FFF2-40B4-BE49-F238E27FC236}">
                <a16:creationId xmlns:a16="http://schemas.microsoft.com/office/drawing/2014/main" id="{014D9550-C751-E6B9-C1DE-A91B8E41A10C}"/>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9" name="Date Placeholder 3">
            <a:extLst>
              <a:ext uri="{FF2B5EF4-FFF2-40B4-BE49-F238E27FC236}">
                <a16:creationId xmlns:a16="http://schemas.microsoft.com/office/drawing/2014/main" id="{F6299F04-C96D-4539-6FD6-68641829E92D}"/>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7" name="Slide Number Placeholder 5">
            <a:extLst>
              <a:ext uri="{FF2B5EF4-FFF2-40B4-BE49-F238E27FC236}">
                <a16:creationId xmlns:a16="http://schemas.microsoft.com/office/drawing/2014/main" id="{ABC3BE50-95F9-93B1-7C3C-AA620931BD5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846475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_01">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2C10E57-699A-8121-DD38-6408EA13F28E}"/>
              </a:ext>
            </a:extLst>
          </p:cNvPr>
          <p:cNvGraphicFramePr>
            <a:graphicFrameLocks noChangeAspect="1"/>
          </p:cNvGraphicFramePr>
          <p:nvPr userDrawn="1">
            <p:custDataLst>
              <p:tags r:id="rId1"/>
            </p:custDataLst>
            <p:extLst>
              <p:ext uri="{D42A27DB-BD31-4B8C-83A1-F6EECF244321}">
                <p14:modId xmlns:p14="http://schemas.microsoft.com/office/powerpoint/2010/main" val="17847966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1" y="3429000"/>
            <a:ext cx="5627688" cy="2952750"/>
          </a:xfrm>
          <a:solidFill>
            <a:srgbClr val="D2108D"/>
          </a:solidFill>
          <a:ln w="22225" cmpd="sng">
            <a:solidFill>
              <a:schemeClr val="bg1"/>
            </a:solidFill>
            <a:miter lim="800000"/>
            <a:extLst>
              <a:ext uri="{C807C97D-BFC1-408E-A445-0C87EB9F89A2}">
                <ask:lineSketchStyleProps xmlns:ask="http://schemas.microsoft.com/office/drawing/2018/sketchyshapes">
                  <ask:type>
                    <ask:lineSketchNone/>
                  </ask:type>
                </ask:lineSketchStyleProps>
              </a:ext>
            </a:extLst>
          </a:ln>
        </p:spPr>
        <p:txBody>
          <a:bodyPr vert="horz" lIns="216000" tIns="216000" rIns="216000" bIns="216000" rtlCol="0" anchor="b">
            <a:noAutofit/>
          </a:bodyPr>
          <a:lstStyle>
            <a:lvl1pPr>
              <a:defRPr lang="de-CH">
                <a:solidFill>
                  <a:schemeClr val="bg1"/>
                </a:solidFill>
              </a:defRPr>
            </a:lvl1pPr>
          </a:lstStyle>
          <a:p>
            <a:pPr lvl="0"/>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19374"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7" name="Textplatzhalter 4">
            <a:extLst>
              <a:ext uri="{FF2B5EF4-FFF2-40B4-BE49-F238E27FC236}">
                <a16:creationId xmlns:a16="http://schemas.microsoft.com/office/drawing/2014/main" id="{31360156-9255-A812-BE46-051A4B9F1A20}"/>
              </a:ext>
            </a:extLst>
          </p:cNvPr>
          <p:cNvSpPr>
            <a:spLocks noGrp="1"/>
          </p:cNvSpPr>
          <p:nvPr>
            <p:ph type="body" sz="quarter" idx="16" hasCustomPrompt="1"/>
          </p:nvPr>
        </p:nvSpPr>
        <p:spPr>
          <a:xfrm>
            <a:off x="6564314" y="1576800"/>
            <a:ext cx="4689473" cy="1312200"/>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Creative Layout 01, Arial, 18 pt, black</a:t>
            </a:r>
          </a:p>
          <a:p>
            <a:pPr lvl="1"/>
            <a:endParaRPr lang="de-DE" dirty="0"/>
          </a:p>
        </p:txBody>
      </p:sp>
      <p:sp>
        <p:nvSpPr>
          <p:cNvPr id="2" name="Date Placeholder 3">
            <a:extLst>
              <a:ext uri="{FF2B5EF4-FFF2-40B4-BE49-F238E27FC236}">
                <a16:creationId xmlns:a16="http://schemas.microsoft.com/office/drawing/2014/main" id="{695CF15C-8172-5EC7-3580-6120E65EE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01629384-5E10-BB46-F3D3-C4C9F49C64C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332100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_02">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74991E2-D260-5369-FE3C-050962E97434}"/>
              </a:ext>
            </a:extLst>
          </p:cNvPr>
          <p:cNvGraphicFramePr>
            <a:graphicFrameLocks noChangeAspect="1"/>
          </p:cNvGraphicFramePr>
          <p:nvPr userDrawn="1">
            <p:custDataLst>
              <p:tags r:id="rId1"/>
            </p:custDataLst>
            <p:extLst>
              <p:ext uri="{D42A27DB-BD31-4B8C-83A1-F6EECF244321}">
                <p14:modId xmlns:p14="http://schemas.microsoft.com/office/powerpoint/2010/main" val="312326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0" y="1577975"/>
            <a:ext cx="5629275" cy="4803775"/>
          </a:xfrm>
          <a:solidFill>
            <a:srgbClr val="D2108D"/>
          </a:solidFill>
          <a:ln w="22225">
            <a:solidFill>
              <a:schemeClr val="bg1"/>
            </a:solidFill>
          </a:ln>
        </p:spPr>
        <p:txBody>
          <a:bodyPr lIns="216000" tIns="216000" rIns="216000" bIns="216000" anchor="b"/>
          <a:lstStyle>
            <a:lvl1pPr>
              <a:defRPr>
                <a:solidFill>
                  <a:schemeClr val="bg1"/>
                </a:solidFill>
              </a:defRPr>
            </a:lvl1pPr>
          </a:lstStyle>
          <a:p>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89475"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2" name="Textplatzhalter 4">
            <a:extLst>
              <a:ext uri="{FF2B5EF4-FFF2-40B4-BE49-F238E27FC236}">
                <a16:creationId xmlns:a16="http://schemas.microsoft.com/office/drawing/2014/main" id="{4AD3199E-D2A2-C622-CFB7-A971643DE70E}"/>
              </a:ext>
            </a:extLst>
          </p:cNvPr>
          <p:cNvSpPr>
            <a:spLocks noGrp="1"/>
          </p:cNvSpPr>
          <p:nvPr>
            <p:ph type="body" sz="quarter" idx="19" hasCustomPrompt="1"/>
          </p:nvPr>
        </p:nvSpPr>
        <p:spPr>
          <a:xfrm>
            <a:off x="936625" y="2015999"/>
            <a:ext cx="4221163" cy="3905375"/>
          </a:xfrm>
        </p:spPr>
        <p:txBody>
          <a:bodyPr anchor="b"/>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Creative Layout 2</a:t>
            </a:r>
            <a:br>
              <a:rPr lang="en-GB" noProof="0" dirty="0"/>
            </a:br>
            <a:r>
              <a:rPr lang="en-GB" noProof="0" dirty="0"/>
              <a:t>Arial, 18 pt</a:t>
            </a:r>
          </a:p>
        </p:txBody>
      </p:sp>
      <p:sp>
        <p:nvSpPr>
          <p:cNvPr id="6" name="Date Placeholder 3">
            <a:extLst>
              <a:ext uri="{FF2B5EF4-FFF2-40B4-BE49-F238E27FC236}">
                <a16:creationId xmlns:a16="http://schemas.microsoft.com/office/drawing/2014/main" id="{A006D1A8-9633-66EB-1EA4-752C9039E3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E1D6DF06-4DA4-1A57-9E2A-7846123C9273}"/>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778084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_0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A36C70-93D0-B533-F9A3-2158AABFCBE9}"/>
              </a:ext>
            </a:extLst>
          </p:cNvPr>
          <p:cNvSpPr>
            <a:spLocks noGrp="1"/>
          </p:cNvSpPr>
          <p:nvPr>
            <p:ph type="title" hasCustomPrompt="1"/>
          </p:nvPr>
        </p:nvSpPr>
        <p:spPr/>
        <p:txBody>
          <a:bodyPr/>
          <a:lstStyle>
            <a:lvl1pPr>
              <a:defRPr/>
            </a:lvl1pPr>
          </a:lstStyle>
          <a:p>
            <a:r>
              <a:rPr lang="en-GB" noProof="0" dirty="0"/>
              <a:t>Headline Arial bold, 30 pt</a:t>
            </a:r>
          </a:p>
        </p:txBody>
      </p:sp>
      <p:sp>
        <p:nvSpPr>
          <p:cNvPr id="6" name="Bildplatzhalter 3">
            <a:extLst>
              <a:ext uri="{FF2B5EF4-FFF2-40B4-BE49-F238E27FC236}">
                <a16:creationId xmlns:a16="http://schemas.microsoft.com/office/drawing/2014/main" id="{C2B69BE6-61ED-1FF0-912A-EEA44FCEC43B}"/>
              </a:ext>
            </a:extLst>
          </p:cNvPr>
          <p:cNvSpPr>
            <a:spLocks noGrp="1"/>
          </p:cNvSpPr>
          <p:nvPr>
            <p:ph type="pic" sz="quarter" idx="15" hasCustomPrompt="1"/>
          </p:nvPr>
        </p:nvSpPr>
        <p:spPr>
          <a:xfrm>
            <a:off x="40674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8A7CC7B-7D64-595D-1B3D-31D9CD593685}"/>
              </a:ext>
            </a:extLst>
          </p:cNvPr>
          <p:cNvSpPr>
            <a:spLocks noGrp="1"/>
          </p:cNvSpPr>
          <p:nvPr>
            <p:ph type="pic" sz="quarter" idx="16" hasCustomPrompt="1"/>
          </p:nvPr>
        </p:nvSpPr>
        <p:spPr>
          <a:xfrm>
            <a:off x="81348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7EF8A4A0-360F-EDDD-4628-6C42C6749FBB}"/>
              </a:ext>
            </a:extLst>
          </p:cNvPr>
          <p:cNvSpPr>
            <a:spLocks noGrp="1"/>
          </p:cNvSpPr>
          <p:nvPr>
            <p:ph type="pic" sz="quarter" idx="17" hasCustomPrompt="1"/>
          </p:nvPr>
        </p:nvSpPr>
        <p:spPr>
          <a:xfrm>
            <a:off x="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9" name="Textplatzhalter 6">
            <a:extLst>
              <a:ext uri="{FF2B5EF4-FFF2-40B4-BE49-F238E27FC236}">
                <a16:creationId xmlns:a16="http://schemas.microsoft.com/office/drawing/2014/main" id="{A2074F46-A69C-7568-C74B-BDAA38DD27FB}"/>
              </a:ext>
            </a:extLst>
          </p:cNvPr>
          <p:cNvSpPr>
            <a:spLocks noGrp="1"/>
          </p:cNvSpPr>
          <p:nvPr>
            <p:ph type="body" sz="quarter" idx="13" hasCustomPrompt="1"/>
          </p:nvPr>
        </p:nvSpPr>
        <p:spPr>
          <a:xfrm>
            <a:off x="936624" y="1577975"/>
            <a:ext cx="10317600" cy="301747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endParaRPr lang="de-CH" dirty="0"/>
          </a:p>
        </p:txBody>
      </p:sp>
      <p:sp>
        <p:nvSpPr>
          <p:cNvPr id="3" name="Date Placeholder 3">
            <a:extLst>
              <a:ext uri="{FF2B5EF4-FFF2-40B4-BE49-F238E27FC236}">
                <a16:creationId xmlns:a16="http://schemas.microsoft.com/office/drawing/2014/main" id="{C1921E16-7DA0-45EF-EA48-A00C75394BA9}"/>
              </a:ext>
            </a:extLst>
          </p:cNvPr>
          <p:cNvSpPr>
            <a:spLocks noGrp="1"/>
          </p:cNvSpPr>
          <p:nvPr>
            <p:ph type="dt" sz="half" idx="2"/>
          </p:nvPr>
        </p:nvSpPr>
        <p:spPr>
          <a:xfrm rot="16200000">
            <a:off x="10103700" y="2661820"/>
            <a:ext cx="3553299"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B5B4866D-C821-28BF-B97B-2070E5220E4F}"/>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86751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L_04">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1" y="1576799"/>
            <a:ext cx="2805231" cy="5281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pic>
        <p:nvPicPr>
          <p:cNvPr id="3" name="Grafik 2">
            <a:extLst>
              <a:ext uri="{FF2B5EF4-FFF2-40B4-BE49-F238E27FC236}">
                <a16:creationId xmlns:a16="http://schemas.microsoft.com/office/drawing/2014/main" id="{D9B195C9-522F-CEAB-1C05-9C1EC8BEA3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599"/>
            <a:ext cx="494970" cy="647783"/>
          </a:xfrm>
          <a:prstGeom prst="rect">
            <a:avLst/>
          </a:prstGeom>
        </p:spPr>
      </p:pic>
      <p:sp>
        <p:nvSpPr>
          <p:cNvPr id="31" name="Bildplatzhalter 9">
            <a:extLst>
              <a:ext uri="{FF2B5EF4-FFF2-40B4-BE49-F238E27FC236}">
                <a16:creationId xmlns:a16="http://schemas.microsoft.com/office/drawing/2014/main" id="{FC341FB4-1140-6179-CA27-0BE073B9EED7}"/>
              </a:ext>
            </a:extLst>
          </p:cNvPr>
          <p:cNvSpPr>
            <a:spLocks noGrp="1"/>
          </p:cNvSpPr>
          <p:nvPr>
            <p:ph type="pic" sz="quarter" idx="17" hasCustomPrompt="1"/>
          </p:nvPr>
        </p:nvSpPr>
        <p:spPr>
          <a:xfrm>
            <a:off x="2816032" y="1576799"/>
            <a:ext cx="4213245"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1" name="Bildplatzhalter 9">
            <a:extLst>
              <a:ext uri="{FF2B5EF4-FFF2-40B4-BE49-F238E27FC236}">
                <a16:creationId xmlns:a16="http://schemas.microsoft.com/office/drawing/2014/main" id="{03610043-1BC0-48DC-2A7E-2CB01ED39B57}"/>
              </a:ext>
            </a:extLst>
          </p:cNvPr>
          <p:cNvSpPr>
            <a:spLocks noGrp="1"/>
          </p:cNvSpPr>
          <p:nvPr>
            <p:ph type="pic" sz="quarter" idx="27" hasCustomPrompt="1"/>
          </p:nvPr>
        </p:nvSpPr>
        <p:spPr>
          <a:xfrm>
            <a:off x="7040076" y="1576798"/>
            <a:ext cx="5151924"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2" name="Bildplatzhalter 9">
            <a:extLst>
              <a:ext uri="{FF2B5EF4-FFF2-40B4-BE49-F238E27FC236}">
                <a16:creationId xmlns:a16="http://schemas.microsoft.com/office/drawing/2014/main" id="{FE45F635-E437-C8B0-8CC0-C0403F9A4047}"/>
              </a:ext>
            </a:extLst>
          </p:cNvPr>
          <p:cNvSpPr>
            <a:spLocks noGrp="1"/>
          </p:cNvSpPr>
          <p:nvPr>
            <p:ph type="pic" sz="quarter" idx="28" hasCustomPrompt="1"/>
          </p:nvPr>
        </p:nvSpPr>
        <p:spPr>
          <a:xfrm>
            <a:off x="7040075" y="4222798"/>
            <a:ext cx="2335894"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3" name="Bildplatzhalter 9">
            <a:extLst>
              <a:ext uri="{FF2B5EF4-FFF2-40B4-BE49-F238E27FC236}">
                <a16:creationId xmlns:a16="http://schemas.microsoft.com/office/drawing/2014/main" id="{CE7AAD22-C490-64D4-E788-84D709B03A89}"/>
              </a:ext>
            </a:extLst>
          </p:cNvPr>
          <p:cNvSpPr>
            <a:spLocks noGrp="1"/>
          </p:cNvSpPr>
          <p:nvPr>
            <p:ph type="pic" sz="quarter" idx="29" hasCustomPrompt="1"/>
          </p:nvPr>
        </p:nvSpPr>
        <p:spPr>
          <a:xfrm>
            <a:off x="9386769" y="4222798"/>
            <a:ext cx="2805230"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4" name="Bildplatzhalter 9">
            <a:extLst>
              <a:ext uri="{FF2B5EF4-FFF2-40B4-BE49-F238E27FC236}">
                <a16:creationId xmlns:a16="http://schemas.microsoft.com/office/drawing/2014/main" id="{DB8A2C7A-F427-FFE2-6297-547E780EB7DE}"/>
              </a:ext>
            </a:extLst>
          </p:cNvPr>
          <p:cNvSpPr>
            <a:spLocks noGrp="1"/>
          </p:cNvSpPr>
          <p:nvPr>
            <p:ph type="pic" sz="quarter" idx="30" hasCustomPrompt="1"/>
          </p:nvPr>
        </p:nvSpPr>
        <p:spPr>
          <a:xfrm>
            <a:off x="2816032" y="4222799"/>
            <a:ext cx="4213245" cy="2635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 name="Date Placeholder 3">
            <a:extLst>
              <a:ext uri="{FF2B5EF4-FFF2-40B4-BE49-F238E27FC236}">
                <a16:creationId xmlns:a16="http://schemas.microsoft.com/office/drawing/2014/main" id="{D9240033-1B27-2ECE-1AC2-4C0A982DAAA1}"/>
              </a:ext>
            </a:extLst>
          </p:cNvPr>
          <p:cNvSpPr>
            <a:spLocks noGrp="1"/>
          </p:cNvSpPr>
          <p:nvPr>
            <p:ph type="dt" sz="half" idx="2"/>
          </p:nvPr>
        </p:nvSpPr>
        <p:spPr>
          <a:xfrm rot="16200000">
            <a:off x="9666372" y="4018732"/>
            <a:ext cx="4427958"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35808496-BF18-B186-3C56-0669606A58A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537348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allery 4I+4T">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J. Knudstrup, November 25th - 28th, Instrument Control Systems 2024</a:t>
            </a:r>
            <a:endParaRPr lang="en-GB" i="1" noProof="0" dirty="0"/>
          </a:p>
        </p:txBody>
      </p:sp>
      <p:sp>
        <p:nvSpPr>
          <p:cNvPr id="23" name="Textplatzhalter 4">
            <a:extLst>
              <a:ext uri="{FF2B5EF4-FFF2-40B4-BE49-F238E27FC236}">
                <a16:creationId xmlns:a16="http://schemas.microsoft.com/office/drawing/2014/main" id="{22A8B9EF-BF4A-23C0-AA21-A52725BB8AAF}"/>
              </a:ext>
            </a:extLst>
          </p:cNvPr>
          <p:cNvSpPr>
            <a:spLocks noGrp="1"/>
          </p:cNvSpPr>
          <p:nvPr>
            <p:ph type="body" sz="quarter" idx="24" hasCustomPrompt="1"/>
          </p:nvPr>
        </p:nvSpPr>
        <p:spPr>
          <a:xfrm>
            <a:off x="93662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15 pt, black</a:t>
            </a:r>
          </a:p>
        </p:txBody>
      </p:sp>
      <p:sp>
        <p:nvSpPr>
          <p:cNvPr id="20" name="Textplatzhalter 4">
            <a:extLst>
              <a:ext uri="{FF2B5EF4-FFF2-40B4-BE49-F238E27FC236}">
                <a16:creationId xmlns:a16="http://schemas.microsoft.com/office/drawing/2014/main" id="{C36E8371-00EC-6677-234D-7EE2B6617421}"/>
              </a:ext>
            </a:extLst>
          </p:cNvPr>
          <p:cNvSpPr>
            <a:spLocks noGrp="1"/>
          </p:cNvSpPr>
          <p:nvPr>
            <p:ph type="body" sz="quarter" idx="18" hasCustomPrompt="1"/>
          </p:nvPr>
        </p:nvSpPr>
        <p:spPr>
          <a:xfrm>
            <a:off x="3515671"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1" name="Textplatzhalter 4">
            <a:extLst>
              <a:ext uri="{FF2B5EF4-FFF2-40B4-BE49-F238E27FC236}">
                <a16:creationId xmlns:a16="http://schemas.microsoft.com/office/drawing/2014/main" id="{40B7130C-F961-1974-91CC-4BC0C76D168D}"/>
              </a:ext>
            </a:extLst>
          </p:cNvPr>
          <p:cNvSpPr>
            <a:spLocks noGrp="1"/>
          </p:cNvSpPr>
          <p:nvPr>
            <p:ph type="body" sz="quarter" idx="19" hasCustomPrompt="1"/>
          </p:nvPr>
        </p:nvSpPr>
        <p:spPr>
          <a:xfrm>
            <a:off x="6094718"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2" name="Textplatzhalter 4">
            <a:extLst>
              <a:ext uri="{FF2B5EF4-FFF2-40B4-BE49-F238E27FC236}">
                <a16:creationId xmlns:a16="http://schemas.microsoft.com/office/drawing/2014/main" id="{2366CB34-7829-60F0-4F0F-D55C2C7ABC83}"/>
              </a:ext>
            </a:extLst>
          </p:cNvPr>
          <p:cNvSpPr>
            <a:spLocks noGrp="1"/>
          </p:cNvSpPr>
          <p:nvPr>
            <p:ph type="body" sz="quarter" idx="20" hasCustomPrompt="1"/>
          </p:nvPr>
        </p:nvSpPr>
        <p:spPr>
          <a:xfrm>
            <a:off x="867376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17" name="Bildplatzhalter 9">
            <a:extLst>
              <a:ext uri="{FF2B5EF4-FFF2-40B4-BE49-F238E27FC236}">
                <a16:creationId xmlns:a16="http://schemas.microsoft.com/office/drawing/2014/main" id="{75E558CD-F4DF-63AC-B12B-538A53195F69}"/>
              </a:ext>
            </a:extLst>
          </p:cNvPr>
          <p:cNvSpPr>
            <a:spLocks noGrp="1"/>
          </p:cNvSpPr>
          <p:nvPr>
            <p:ph type="pic" sz="quarter" idx="21" hasCustomPrompt="1"/>
          </p:nvPr>
        </p:nvSpPr>
        <p:spPr>
          <a:xfrm>
            <a:off x="3518371"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8" name="Bildplatzhalter 9">
            <a:extLst>
              <a:ext uri="{FF2B5EF4-FFF2-40B4-BE49-F238E27FC236}">
                <a16:creationId xmlns:a16="http://schemas.microsoft.com/office/drawing/2014/main" id="{B9933D4C-5FB5-7C95-E310-DF0D24675C69}"/>
              </a:ext>
            </a:extLst>
          </p:cNvPr>
          <p:cNvSpPr>
            <a:spLocks noGrp="1"/>
          </p:cNvSpPr>
          <p:nvPr>
            <p:ph type="pic" sz="quarter" idx="22" hasCustomPrompt="1"/>
          </p:nvPr>
        </p:nvSpPr>
        <p:spPr>
          <a:xfrm>
            <a:off x="6100118"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9" name="Bildplatzhalter 9">
            <a:extLst>
              <a:ext uri="{FF2B5EF4-FFF2-40B4-BE49-F238E27FC236}">
                <a16:creationId xmlns:a16="http://schemas.microsoft.com/office/drawing/2014/main" id="{8894D095-CFBA-AADA-0B72-B739A72782BF}"/>
              </a:ext>
            </a:extLst>
          </p:cNvPr>
          <p:cNvSpPr>
            <a:spLocks noGrp="1"/>
          </p:cNvSpPr>
          <p:nvPr>
            <p:ph type="pic" sz="quarter" idx="23" hasCustomPrompt="1"/>
          </p:nvPr>
        </p:nvSpPr>
        <p:spPr>
          <a:xfrm>
            <a:off x="8681865"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Date Placeholder 3">
            <a:extLst>
              <a:ext uri="{FF2B5EF4-FFF2-40B4-BE49-F238E27FC236}">
                <a16:creationId xmlns:a16="http://schemas.microsoft.com/office/drawing/2014/main" id="{E53DABF5-8C90-B4EE-E548-ECA7C2C08A97}"/>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7AF98BFF-79D3-5B00-D8CC-413F98089B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95918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IB">
    <p:bg>
      <p:bgPr>
        <a:solidFill>
          <a:schemeClr val="bg1"/>
        </a:solidFill>
        <a:effectLst/>
      </p:bgPr>
    </p:bg>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6FED09EC-46EE-D375-6E30-077FAC151516}"/>
              </a:ext>
            </a:extLst>
          </p:cNvPr>
          <p:cNvSpPr>
            <a:spLocks noGrp="1"/>
          </p:cNvSpPr>
          <p:nvPr>
            <p:ph type="pic" sz="quarter" idx="10" hasCustomPrompt="1"/>
          </p:nvPr>
        </p:nvSpPr>
        <p:spPr>
          <a:xfrm>
            <a:off x="0" y="0"/>
            <a:ext cx="12192000" cy="6858000"/>
          </a:xfrm>
          <a:custGeom>
            <a:avLst/>
            <a:gdLst>
              <a:gd name="connsiteX0" fmla="*/ 4224000 w 12192000"/>
              <a:gd name="connsiteY0" fmla="*/ 4606706 h 6858000"/>
              <a:gd name="connsiteX1" fmla="*/ 4224000 w 12192000"/>
              <a:gd name="connsiteY1" fmla="*/ 4624706 h 6858000"/>
              <a:gd name="connsiteX2" fmla="*/ 7968000 w 12192000"/>
              <a:gd name="connsiteY2" fmla="*/ 4624706 h 6858000"/>
              <a:gd name="connsiteX3" fmla="*/ 7968000 w 12192000"/>
              <a:gd name="connsiteY3" fmla="*/ 46067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224000" y="4606706"/>
                </a:moveTo>
                <a:lnTo>
                  <a:pt x="4224000" y="4624706"/>
                </a:lnTo>
                <a:lnTo>
                  <a:pt x="7968000" y="4624706"/>
                </a:lnTo>
                <a:lnTo>
                  <a:pt x="7968000" y="4606706"/>
                </a:lnTo>
                <a:close/>
                <a:moveTo>
                  <a:pt x="0" y="0"/>
                </a:moveTo>
                <a:lnTo>
                  <a:pt x="12192000" y="0"/>
                </a:lnTo>
                <a:lnTo>
                  <a:pt x="12192000" y="6858000"/>
                </a:lnTo>
                <a:lnTo>
                  <a:pt x="0" y="6858000"/>
                </a:lnTo>
                <a:close/>
              </a:path>
            </a:pathLst>
          </a:custGeom>
          <a:solidFill>
            <a:srgbClr val="D2108D"/>
          </a:solidFill>
        </p:spPr>
        <p:txBody>
          <a:bodyPr wrap="square" lIns="216000" tIns="216000" rIns="216000" bIns="216000" anchor="b">
            <a:noAutofit/>
          </a:bodyPr>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00000" y="1576800"/>
            <a:ext cx="10317600" cy="2476470"/>
          </a:xfrm>
        </p:spPr>
        <p:txBody>
          <a:bodyPr anchor="b"/>
          <a:lstStyle>
            <a:lvl1pPr marL="0" indent="0" algn="ctr">
              <a:lnSpc>
                <a:spcPct val="100000"/>
              </a:lnSpc>
              <a:spcBef>
                <a:spcPts val="1200"/>
              </a:spcBef>
              <a:buFont typeface="Arial" panose="020B0604020202020204" pitchFamily="34" charset="0"/>
              <a:buNone/>
              <a:defRPr sz="4000" b="0" i="1">
                <a:solidFill>
                  <a:schemeClr val="bg1"/>
                </a:solidFill>
                <a:effectLst>
                  <a:outerShdw blurRad="50800" dist="38100" dir="2700000" algn="tl" rotWithShape="0">
                    <a:prstClr val="black">
                      <a:alpha val="40000"/>
                    </a:prstClr>
                  </a:outerShdw>
                </a:effectLst>
                <a:latin typeface="Georgia" panose="02040502050405020303" pitchFamily="18" charset="0"/>
              </a:defRPr>
            </a:lvl1pPr>
            <a:lvl2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2pPr>
            <a:lvl3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3pPr>
            <a:lvl4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4pPr>
            <a:lvl5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5pPr>
            <a:lvl6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6pPr>
            <a:lvl7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7pPr>
            <a:lvl8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8pPr>
            <a:lvl9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9pPr>
          </a:lstStyle>
          <a:p>
            <a:pPr lvl="0"/>
            <a:r>
              <a:rPr lang="en-GB" noProof="0" dirty="0"/>
              <a:t>Quote on full background image</a:t>
            </a:r>
          </a:p>
          <a:p>
            <a:pPr lvl="0"/>
            <a:r>
              <a:rPr lang="en-GB" noProof="0" dirty="0"/>
              <a:t>Georgia, Italic, 40 pt, centre aligned</a:t>
            </a:r>
          </a:p>
          <a:p>
            <a:pPr lvl="1"/>
            <a:r>
              <a:rPr lang="en-GB" noProof="0" dirty="0"/>
              <a:t>For longer Quotes, Georgia, Italic, 30 pt</a:t>
            </a:r>
          </a:p>
        </p:txBody>
      </p:sp>
      <p:sp>
        <p:nvSpPr>
          <p:cNvPr id="3" name="SmartArt-Platzhalter 5">
            <a:extLst>
              <a:ext uri="{FF2B5EF4-FFF2-40B4-BE49-F238E27FC236}">
                <a16:creationId xmlns:a16="http://schemas.microsoft.com/office/drawing/2014/main" id="{102E4235-1D94-B0B0-97E6-75498170299E}"/>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6" name="Textplatzhalter 4">
            <a:extLst>
              <a:ext uri="{FF2B5EF4-FFF2-40B4-BE49-F238E27FC236}">
                <a16:creationId xmlns:a16="http://schemas.microsoft.com/office/drawing/2014/main" id="{53D8AFA1-041C-D431-55FA-3EA3AEA6CFFE}"/>
              </a:ext>
            </a:extLst>
          </p:cNvPr>
          <p:cNvSpPr>
            <a:spLocks noGrp="1"/>
          </p:cNvSpPr>
          <p:nvPr>
            <p:ph type="body" sz="quarter" idx="13" hasCustomPrompt="1"/>
          </p:nvPr>
        </p:nvSpPr>
        <p:spPr>
          <a:xfrm>
            <a:off x="937200" y="5160142"/>
            <a:ext cx="10317600" cy="842153"/>
          </a:xfrm>
        </p:spPr>
        <p:txBody>
          <a:bodyPr anchor="t"/>
          <a:lstStyle>
            <a:lvl1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1pPr>
            <a:lvl2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Author</a:t>
            </a:r>
          </a:p>
          <a:p>
            <a:pPr lvl="1"/>
            <a:endParaRPr lang="de-DE" dirty="0"/>
          </a:p>
        </p:txBody>
      </p:sp>
      <p:sp>
        <p:nvSpPr>
          <p:cNvPr id="2" name="Date Placeholder 3">
            <a:extLst>
              <a:ext uri="{FF2B5EF4-FFF2-40B4-BE49-F238E27FC236}">
                <a16:creationId xmlns:a16="http://schemas.microsoft.com/office/drawing/2014/main" id="{304CFC0D-F6B8-6E72-2F7D-4098080247EE}"/>
              </a:ext>
            </a:extLst>
          </p:cNvPr>
          <p:cNvSpPr>
            <a:spLocks noGrp="1"/>
          </p:cNvSpPr>
          <p:nvPr>
            <p:ph type="dt" sz="half" idx="2"/>
          </p:nvPr>
        </p:nvSpPr>
        <p:spPr>
          <a:xfrm rot="16200000">
            <a:off x="9213585" y="3557170"/>
            <a:ext cx="5333530"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E22FAA5C-4C5C-25C0-8AA2-1268DF92F34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311417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WB">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70803D47-E512-EF06-12E2-B7C74415E86B}"/>
              </a:ext>
            </a:extLst>
          </p:cNvPr>
          <p:cNvGraphicFramePr>
            <a:graphicFrameLocks noChangeAspect="1"/>
          </p:cNvGraphicFramePr>
          <p:nvPr userDrawn="1">
            <p:custDataLst>
              <p:tags r:id="rId1"/>
            </p:custDataLst>
            <p:extLst>
              <p:ext uri="{D42A27DB-BD31-4B8C-83A1-F6EECF244321}">
                <p14:modId xmlns:p14="http://schemas.microsoft.com/office/powerpoint/2010/main" val="3732919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4687888" y="409433"/>
            <a:ext cx="6096000" cy="5511942"/>
          </a:xfrm>
        </p:spPr>
        <p:txBody>
          <a:bodyPr vert="horz" anchor="ctr"/>
          <a:lstStyle>
            <a:lvl1pPr>
              <a:lnSpc>
                <a:spcPct val="120000"/>
              </a:lnSpc>
              <a:defRPr b="0" i="1">
                <a:solidFill>
                  <a:schemeClr val="bg2"/>
                </a:solidFill>
                <a:latin typeface="Georgia" panose="02040502050405020303" pitchFamily="18" charset="0"/>
              </a:defRPr>
            </a:lvl1pPr>
          </a:lstStyle>
          <a:p>
            <a:r>
              <a:rPr lang="en-GB" noProof="0" dirty="0"/>
              <a:t>Quote, Georgia, Italic, 30 pt</a:t>
            </a:r>
            <a:br>
              <a:rPr lang="en-GB" noProof="0" dirty="0"/>
            </a:br>
            <a:r>
              <a:rPr lang="en-GB" noProof="0" dirty="0"/>
              <a:t>No more than 5 lines of text</a:t>
            </a:r>
          </a:p>
        </p:txBody>
      </p:sp>
      <p:sp>
        <p:nvSpPr>
          <p:cNvPr id="3" name="Fußzeilenplatzhalter 2">
            <a:extLst>
              <a:ext uri="{FF2B5EF4-FFF2-40B4-BE49-F238E27FC236}">
                <a16:creationId xmlns:a16="http://schemas.microsoft.com/office/drawing/2014/main" id="{4D1A2CCA-096A-39D7-4AD8-5CC50BA94574}"/>
              </a:ext>
            </a:extLst>
          </p:cNvPr>
          <p:cNvSpPr>
            <a:spLocks noGrp="1"/>
          </p:cNvSpPr>
          <p:nvPr>
            <p:ph type="ftr" sz="quarter" idx="10"/>
          </p:nvPr>
        </p:nvSpPr>
        <p:spPr/>
        <p:txBody>
          <a:bodyPr/>
          <a:lstStyle/>
          <a:p>
            <a:r>
              <a:rPr lang="en-US" noProof="0"/>
              <a:t>J. Knudstrup, November 25th - 28th, Instrument Control Systems 2024</a:t>
            </a:r>
            <a:endParaRPr lang="en-GB" i="1" noProof="0" dirty="0"/>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918312" y="1843109"/>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936625" y="5002125"/>
            <a:ext cx="2791902" cy="91925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sp>
        <p:nvSpPr>
          <p:cNvPr id="4" name="Date Placeholder 3">
            <a:extLst>
              <a:ext uri="{FF2B5EF4-FFF2-40B4-BE49-F238E27FC236}">
                <a16:creationId xmlns:a16="http://schemas.microsoft.com/office/drawing/2014/main" id="{C3765739-CD2F-8DC7-5976-CD1FE8BF355E}"/>
              </a:ext>
            </a:extLst>
          </p:cNvPr>
          <p:cNvSpPr>
            <a:spLocks noGrp="1"/>
          </p:cNvSpPr>
          <p:nvPr>
            <p:ph type="dt" sz="half" idx="2"/>
          </p:nvPr>
        </p:nvSpPr>
        <p:spPr>
          <a:xfrm rot="16200000">
            <a:off x="9206579" y="3558941"/>
            <a:ext cx="5347541"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DCAD787F-CA08-939C-59CD-57F8A27451E0}"/>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1050881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mall Quote+IB">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9EC3DABE-D4E5-D351-963E-34FD93396B7C}"/>
              </a:ext>
            </a:extLst>
          </p:cNvPr>
          <p:cNvGraphicFramePr>
            <a:graphicFrameLocks noChangeAspect="1"/>
          </p:cNvGraphicFramePr>
          <p:nvPr userDrawn="1">
            <p:custDataLst>
              <p:tags r:id="rId1"/>
            </p:custDataLst>
            <p:extLst>
              <p:ext uri="{D42A27DB-BD31-4B8C-83A1-F6EECF244321}">
                <p14:modId xmlns:p14="http://schemas.microsoft.com/office/powerpoint/2010/main" val="18013665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937200" y="4012442"/>
            <a:ext cx="10317600" cy="832513"/>
          </a:xfrm>
        </p:spPr>
        <p:txBody>
          <a:bodyPr vert="horz" anchor="b"/>
          <a:lstStyle>
            <a:lvl1pPr algn="ctr">
              <a:lnSpc>
                <a:spcPct val="120000"/>
              </a:lnSpc>
              <a:defRPr b="0" i="1">
                <a:solidFill>
                  <a:schemeClr val="bg2"/>
                </a:solidFill>
                <a:latin typeface="Georgia" panose="02040502050405020303" pitchFamily="18" charset="0"/>
              </a:defRPr>
            </a:lvl1pPr>
          </a:lstStyle>
          <a:p>
            <a:r>
              <a:rPr lang="en-GB" noProof="0" dirty="0"/>
              <a:t>Short Quote, Georgia, Italic, 30 pt</a:t>
            </a:r>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4681736" y="1065186"/>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4681736" y="5513697"/>
            <a:ext cx="2828529" cy="59678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cxnSp>
        <p:nvCxnSpPr>
          <p:cNvPr id="5" name="Gerader Verbinder 4">
            <a:extLst>
              <a:ext uri="{FF2B5EF4-FFF2-40B4-BE49-F238E27FC236}">
                <a16:creationId xmlns:a16="http://schemas.microsoft.com/office/drawing/2014/main" id="{8C43B717-B5B8-6114-C8A3-4E3DC6E2F403}"/>
              </a:ext>
            </a:extLst>
          </p:cNvPr>
          <p:cNvCxnSpPr/>
          <p:nvPr userDrawn="1"/>
        </p:nvCxnSpPr>
        <p:spPr>
          <a:xfrm>
            <a:off x="5376000" y="5179326"/>
            <a:ext cx="144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ußzeilenplatzhalter 3">
            <a:extLst>
              <a:ext uri="{FF2B5EF4-FFF2-40B4-BE49-F238E27FC236}">
                <a16:creationId xmlns:a16="http://schemas.microsoft.com/office/drawing/2014/main" id="{1F2DA2F4-6869-963F-1C8F-DC9A296EE591}"/>
              </a:ext>
            </a:extLst>
          </p:cNvPr>
          <p:cNvSpPr>
            <a:spLocks noGrp="1"/>
          </p:cNvSpPr>
          <p:nvPr>
            <p:ph type="ftr" sz="quarter" idx="14"/>
          </p:nvPr>
        </p:nvSpPr>
        <p:spPr/>
        <p:txBody>
          <a:bodyPr/>
          <a:lstStyle/>
          <a:p>
            <a:r>
              <a:rPr lang="en-US" noProof="0"/>
              <a:t>J. Knudstrup, November 25th - 28th, Instrument Control Systems 2024</a:t>
            </a:r>
            <a:endParaRPr lang="en-GB" i="1" noProof="0" dirty="0"/>
          </a:p>
        </p:txBody>
      </p:sp>
      <p:sp>
        <p:nvSpPr>
          <p:cNvPr id="3" name="Date Placeholder 3">
            <a:extLst>
              <a:ext uri="{FF2B5EF4-FFF2-40B4-BE49-F238E27FC236}">
                <a16:creationId xmlns:a16="http://schemas.microsoft.com/office/drawing/2014/main" id="{D24734D8-8B07-78D5-43B8-8F1E5049E5F1}"/>
              </a:ext>
            </a:extLst>
          </p:cNvPr>
          <p:cNvSpPr>
            <a:spLocks noGrp="1"/>
          </p:cNvSpPr>
          <p:nvPr>
            <p:ph type="dt" sz="half" idx="2"/>
          </p:nvPr>
        </p:nvSpPr>
        <p:spPr>
          <a:xfrm rot="16200000">
            <a:off x="9218099" y="3570460"/>
            <a:ext cx="5324502"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C8CCC7B4-F4B9-6134-9B2E-4BEA839EA568}"/>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0452624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91A3CC9D-C8AC-9800-39AE-668220846C2B}"/>
              </a:ext>
            </a:extLst>
          </p:cNvPr>
          <p:cNvGraphicFramePr>
            <a:graphicFrameLocks noChangeAspect="1"/>
          </p:cNvGraphicFramePr>
          <p:nvPr userDrawn="1">
            <p:custDataLst>
              <p:tags r:id="rId1"/>
            </p:custDataLst>
            <p:extLst>
              <p:ext uri="{D42A27DB-BD31-4B8C-83A1-F6EECF244321}">
                <p14:modId xmlns:p14="http://schemas.microsoft.com/office/powerpoint/2010/main" val="39643838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200" y="1577976"/>
            <a:ext cx="10317600" cy="892270"/>
          </a:xfrm>
        </p:spPr>
        <p:txBody>
          <a:bodyPr vert="horz" anchor="b"/>
          <a:lstStyle>
            <a:lvl1pPr algn="ctr">
              <a:lnSpc>
                <a:spcPct val="100000"/>
              </a:lnSpc>
              <a:defRPr sz="4000">
                <a:solidFill>
                  <a:schemeClr val="bg1"/>
                </a:solidFill>
              </a:defRPr>
            </a:lvl1pPr>
          </a:lstStyle>
          <a:p>
            <a:r>
              <a:rPr lang="en-GB" noProof="0" dirty="0"/>
              <a:t>Thank you!</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200" y="3477296"/>
            <a:ext cx="10317600" cy="1789740"/>
          </a:xfrm>
        </p:spPr>
        <p:txBody>
          <a:bodyPr/>
          <a:lstStyle>
            <a:lvl1pPr marL="0" indent="0" algn="ctr">
              <a:lnSpc>
                <a:spcPct val="111000"/>
              </a:lnSpc>
              <a:buNone/>
              <a:defRPr sz="1800" b="1" i="0">
                <a:solidFill>
                  <a:schemeClr val="bg1"/>
                </a:solidFill>
                <a:latin typeface="+mn-lt"/>
              </a:defRPr>
            </a:lvl1pPr>
            <a:lvl2pPr marL="0" indent="0" algn="ctr">
              <a:lnSpc>
                <a:spcPct val="111000"/>
              </a:lnSpc>
              <a:buNone/>
              <a:defRPr sz="1800" b="1" i="0">
                <a:solidFill>
                  <a:schemeClr val="bg1"/>
                </a:solidFill>
                <a:latin typeface="+mn-lt"/>
              </a:defRPr>
            </a:lvl2pPr>
            <a:lvl3pPr marL="0" indent="0" algn="ctr">
              <a:lnSpc>
                <a:spcPct val="111000"/>
              </a:lnSpc>
              <a:buNone/>
              <a:defRPr sz="1800" b="1" i="0">
                <a:solidFill>
                  <a:schemeClr val="bg1"/>
                </a:solidFill>
                <a:latin typeface="+mn-lt"/>
              </a:defRPr>
            </a:lvl3pPr>
            <a:lvl4pPr marL="0" indent="0" algn="ctr">
              <a:lnSpc>
                <a:spcPct val="111000"/>
              </a:lnSpc>
              <a:buNone/>
              <a:defRPr sz="1800" b="1" i="0">
                <a:solidFill>
                  <a:schemeClr val="bg1"/>
                </a:solidFill>
                <a:latin typeface="+mn-lt"/>
              </a:defRPr>
            </a:lvl4pPr>
            <a:lvl5pPr marL="0" indent="0" algn="ctr">
              <a:lnSpc>
                <a:spcPct val="111000"/>
              </a:lnSpc>
              <a:buNone/>
              <a:defRPr sz="1800" b="1" i="0">
                <a:solidFill>
                  <a:schemeClr val="bg1"/>
                </a:solidFill>
                <a:latin typeface="+mn-lt"/>
              </a:defRPr>
            </a:lvl5pPr>
            <a:lvl6pPr marL="0" indent="0" algn="ctr">
              <a:lnSpc>
                <a:spcPct val="111000"/>
              </a:lnSpc>
              <a:buNone/>
              <a:defRPr sz="1800" b="1" i="0">
                <a:solidFill>
                  <a:schemeClr val="bg1"/>
                </a:solidFill>
                <a:latin typeface="+mn-lt"/>
              </a:defRPr>
            </a:lvl6pPr>
            <a:lvl7pPr marL="0" indent="0" algn="ctr">
              <a:lnSpc>
                <a:spcPct val="111000"/>
              </a:lnSpc>
              <a:buNone/>
              <a:defRPr sz="1800" b="1" i="0">
                <a:solidFill>
                  <a:schemeClr val="bg1"/>
                </a:solidFill>
                <a:latin typeface="+mn-lt"/>
              </a:defRPr>
            </a:lvl7pPr>
            <a:lvl8pPr marL="0" indent="0" algn="ctr">
              <a:lnSpc>
                <a:spcPct val="111000"/>
              </a:lnSpc>
              <a:buNone/>
              <a:defRPr sz="1800" b="1" i="0">
                <a:solidFill>
                  <a:schemeClr val="bg1"/>
                </a:solidFill>
                <a:latin typeface="+mn-lt"/>
              </a:defRPr>
            </a:lvl8pPr>
            <a:lvl9pPr marL="0" indent="0" algn="ctr">
              <a:lnSpc>
                <a:spcPct val="111000"/>
              </a:lnSpc>
              <a:buNone/>
              <a:defRPr sz="1800" b="1" i="0">
                <a:solidFill>
                  <a:schemeClr val="bg1"/>
                </a:solidFill>
                <a:latin typeface="+mn-lt"/>
              </a:defRPr>
            </a:lvl9pPr>
          </a:lstStyle>
          <a:p>
            <a:r>
              <a:rPr lang="en-GB" noProof="0" dirty="0"/>
              <a:t>Author’s information</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bg1"/>
                </a:solidFill>
              </a:defRPr>
            </a:lvl1pPr>
          </a:lstStyle>
          <a:p>
            <a:r>
              <a:rPr lang="en-US" noProof="0"/>
              <a:t>J. Knudstrup, November 25th - 28th, Instrument Control Systems 2024</a:t>
            </a:r>
            <a:endParaRPr lang="en-GB" i="1" noProof="0" dirty="0"/>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2937675"/>
            <a:ext cx="28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Gerader Verbinder 5">
            <a:extLst>
              <a:ext uri="{FF2B5EF4-FFF2-40B4-BE49-F238E27FC236}">
                <a16:creationId xmlns:a16="http://schemas.microsoft.com/office/drawing/2014/main" id="{A7184D4A-ABC6-73B7-3255-011F9072AA02}"/>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10BF81FC-50A5-9498-E3B5-98F18550603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600"/>
            <a:ext cx="497477" cy="647783"/>
          </a:xfrm>
          <a:prstGeom prst="rect">
            <a:avLst/>
          </a:prstGeom>
        </p:spPr>
      </p:pic>
      <p:sp>
        <p:nvSpPr>
          <p:cNvPr id="7" name="Date Placeholder 3">
            <a:extLst>
              <a:ext uri="{FF2B5EF4-FFF2-40B4-BE49-F238E27FC236}">
                <a16:creationId xmlns:a16="http://schemas.microsoft.com/office/drawing/2014/main" id="{3BACF552-8FB0-CAE7-0584-8327FAA9D384}"/>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F7413DAC-6F2A-B640-BB3F-22EB0960CCE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177284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nect with ESO">
    <p:spTree>
      <p:nvGrpSpPr>
        <p:cNvPr id="1" name=""/>
        <p:cNvGrpSpPr/>
        <p:nvPr/>
      </p:nvGrpSpPr>
      <p:grpSpPr>
        <a:xfrm>
          <a:off x="0" y="0"/>
          <a:ext cx="0" cy="0"/>
          <a:chOff x="0" y="0"/>
          <a:chExt cx="0" cy="0"/>
        </a:xfrm>
      </p:grpSpPr>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2"/>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01704"/>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4812D6F-7F2D-9792-3A4B-B9117829B507}"/>
              </a:ext>
            </a:extLst>
          </p:cNvPr>
          <p:cNvSpPr txBox="1"/>
          <p:nvPr userDrawn="1"/>
        </p:nvSpPr>
        <p:spPr>
          <a:xfrm>
            <a:off x="1885666" y="2202954"/>
            <a:ext cx="8420668" cy="707886"/>
          </a:xfrm>
          <a:prstGeom prst="rect">
            <a:avLst/>
          </a:prstGeom>
          <a:noFill/>
        </p:spPr>
        <p:txBody>
          <a:bodyPr wrap="square" rtlCol="0">
            <a:spAutoFit/>
          </a:bodyPr>
          <a:lstStyle/>
          <a:p>
            <a:pPr algn="ctr"/>
            <a:r>
              <a:rPr lang="en-GB" sz="4000" b="1" noProof="0" dirty="0">
                <a:solidFill>
                  <a:schemeClr val="tx2"/>
                </a:solidFill>
              </a:rPr>
              <a:t>Connect with ESO</a:t>
            </a:r>
          </a:p>
        </p:txBody>
      </p:sp>
      <p:grpSp>
        <p:nvGrpSpPr>
          <p:cNvPr id="7" name="Icons social media">
            <a:extLst>
              <a:ext uri="{FF2B5EF4-FFF2-40B4-BE49-F238E27FC236}">
                <a16:creationId xmlns:a16="http://schemas.microsoft.com/office/drawing/2014/main" id="{3A749136-AA50-8556-2B2B-1212D11DF3FA}"/>
              </a:ext>
            </a:extLst>
          </p:cNvPr>
          <p:cNvGrpSpPr/>
          <p:nvPr userDrawn="1"/>
        </p:nvGrpSpPr>
        <p:grpSpPr>
          <a:xfrm>
            <a:off x="4692001" y="4037525"/>
            <a:ext cx="2808666" cy="536494"/>
            <a:chOff x="2527782" y="2733756"/>
            <a:chExt cx="2808666" cy="536494"/>
          </a:xfrm>
        </p:grpSpPr>
        <p:pic>
          <p:nvPicPr>
            <p:cNvPr id="10" name="Icon linkedin">
              <a:extLst>
                <a:ext uri="{FF2B5EF4-FFF2-40B4-BE49-F238E27FC236}">
                  <a16:creationId xmlns:a16="http://schemas.microsoft.com/office/drawing/2014/main" id="{1EF6A419-27B0-5B79-B0A3-B0BDAF71C649}"/>
                </a:ext>
              </a:extLst>
            </p:cNvPr>
            <p:cNvPicPr/>
            <p:nvPr userDrawn="1"/>
          </p:nvPicPr>
          <p:blipFill>
            <a:blip r:embed="rId3"/>
            <a:stretch>
              <a:fillRect/>
            </a:stretch>
          </p:blipFill>
          <p:spPr>
            <a:xfrm>
              <a:off x="4804788" y="2733756"/>
              <a:ext cx="531660" cy="536494"/>
            </a:xfrm>
            <a:prstGeom prst="rect">
              <a:avLst/>
            </a:prstGeom>
          </p:spPr>
        </p:pic>
        <p:pic>
          <p:nvPicPr>
            <p:cNvPr id="12" name="Icon youtube">
              <a:extLst>
                <a:ext uri="{FF2B5EF4-FFF2-40B4-BE49-F238E27FC236}">
                  <a16:creationId xmlns:a16="http://schemas.microsoft.com/office/drawing/2014/main" id="{5EBDB13F-BAC1-1D0C-D007-E0504A0538BD}"/>
                </a:ext>
              </a:extLst>
            </p:cNvPr>
            <p:cNvPicPr/>
            <p:nvPr userDrawn="1"/>
          </p:nvPicPr>
          <p:blipFill>
            <a:blip r:embed="rId4"/>
            <a:stretch>
              <a:fillRect/>
            </a:stretch>
          </p:blipFill>
          <p:spPr>
            <a:xfrm>
              <a:off x="4235013" y="2733756"/>
              <a:ext cx="531703" cy="536494"/>
            </a:xfrm>
            <a:prstGeom prst="rect">
              <a:avLst/>
            </a:prstGeom>
          </p:spPr>
        </p:pic>
        <p:pic>
          <p:nvPicPr>
            <p:cNvPr id="13" name="Icon twitter">
              <a:extLst>
                <a:ext uri="{FF2B5EF4-FFF2-40B4-BE49-F238E27FC236}">
                  <a16:creationId xmlns:a16="http://schemas.microsoft.com/office/drawing/2014/main" id="{3CCB1F1C-A2A9-87F6-4185-EAB2D0EAE0D0}"/>
                </a:ext>
              </a:extLst>
            </p:cNvPr>
            <p:cNvPicPr/>
            <p:nvPr userDrawn="1"/>
          </p:nvPicPr>
          <p:blipFill>
            <a:blip r:embed="rId5"/>
            <a:stretch>
              <a:fillRect/>
            </a:stretch>
          </p:blipFill>
          <p:spPr>
            <a:xfrm>
              <a:off x="3667655" y="2733756"/>
              <a:ext cx="531703" cy="536494"/>
            </a:xfrm>
            <a:prstGeom prst="rect">
              <a:avLst/>
            </a:prstGeom>
          </p:spPr>
        </p:pic>
        <p:pic>
          <p:nvPicPr>
            <p:cNvPr id="14" name="Icon instagram">
              <a:extLst>
                <a:ext uri="{FF2B5EF4-FFF2-40B4-BE49-F238E27FC236}">
                  <a16:creationId xmlns:a16="http://schemas.microsoft.com/office/drawing/2014/main" id="{D10581A4-8FC9-7176-FC26-604E4386BEA2}"/>
                </a:ext>
              </a:extLst>
            </p:cNvPr>
            <p:cNvPicPr/>
            <p:nvPr userDrawn="1"/>
          </p:nvPicPr>
          <p:blipFill>
            <a:blip r:embed="rId6"/>
            <a:stretch>
              <a:fillRect/>
            </a:stretch>
          </p:blipFill>
          <p:spPr>
            <a:xfrm>
              <a:off x="3092885" y="2733756"/>
              <a:ext cx="536494" cy="536494"/>
            </a:xfrm>
            <a:prstGeom prst="rect">
              <a:avLst/>
            </a:prstGeom>
          </p:spPr>
        </p:pic>
        <p:pic>
          <p:nvPicPr>
            <p:cNvPr id="15" name="Icon facebook">
              <a:extLst>
                <a:ext uri="{FF2B5EF4-FFF2-40B4-BE49-F238E27FC236}">
                  <a16:creationId xmlns:a16="http://schemas.microsoft.com/office/drawing/2014/main" id="{905A3959-BC47-7F0A-C7C1-18CBF2C04094}"/>
                </a:ext>
              </a:extLst>
            </p:cNvPr>
            <p:cNvPicPr/>
            <p:nvPr userDrawn="1"/>
          </p:nvPicPr>
          <p:blipFill>
            <a:blip r:embed="rId7"/>
            <a:stretch>
              <a:fillRect/>
            </a:stretch>
          </p:blipFill>
          <p:spPr>
            <a:xfrm>
              <a:off x="2527782" y="2733756"/>
              <a:ext cx="531703" cy="536494"/>
            </a:xfrm>
            <a:prstGeom prst="rect">
              <a:avLst/>
            </a:prstGeom>
          </p:spPr>
        </p:pic>
      </p:grpSp>
      <p:sp>
        <p:nvSpPr>
          <p:cNvPr id="2" name="Fußzeilenplatzhalter 1">
            <a:extLst>
              <a:ext uri="{FF2B5EF4-FFF2-40B4-BE49-F238E27FC236}">
                <a16:creationId xmlns:a16="http://schemas.microsoft.com/office/drawing/2014/main" id="{0D045A2E-5D04-4A34-24D6-B0E5A23C3D5C}"/>
              </a:ext>
            </a:extLst>
          </p:cNvPr>
          <p:cNvSpPr>
            <a:spLocks noGrp="1"/>
          </p:cNvSpPr>
          <p:nvPr>
            <p:ph type="ftr" sz="quarter" idx="10"/>
          </p:nvPr>
        </p:nvSpPr>
        <p:spPr/>
        <p:txBody>
          <a:bodyPr/>
          <a:lstStyle/>
          <a:p>
            <a:r>
              <a:rPr lang="en-US" noProof="0"/>
              <a:t>J. Knudstrup, November 25th - 28th, Instrument Control Systems 2024</a:t>
            </a:r>
            <a:endParaRPr lang="en-GB" i="1" noProof="0" dirty="0"/>
          </a:p>
        </p:txBody>
      </p:sp>
      <p:pic>
        <p:nvPicPr>
          <p:cNvPr id="3" name="Grafik 2">
            <a:extLst>
              <a:ext uri="{FF2B5EF4-FFF2-40B4-BE49-F238E27FC236}">
                <a16:creationId xmlns:a16="http://schemas.microsoft.com/office/drawing/2014/main" id="{43AF8119-9B4B-D4F5-3356-ED6090846198}"/>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228400" y="399599"/>
            <a:ext cx="494970" cy="647783"/>
          </a:xfrm>
          <a:prstGeom prst="rect">
            <a:avLst/>
          </a:prstGeom>
        </p:spPr>
      </p:pic>
      <p:sp>
        <p:nvSpPr>
          <p:cNvPr id="4" name="Date Placeholder 3">
            <a:extLst>
              <a:ext uri="{FF2B5EF4-FFF2-40B4-BE49-F238E27FC236}">
                <a16:creationId xmlns:a16="http://schemas.microsoft.com/office/drawing/2014/main" id="{F2F6AEBF-45BD-AB32-079A-1B2E5D11E199}"/>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16" name="Slide Number Placeholder 5">
            <a:extLst>
              <a:ext uri="{FF2B5EF4-FFF2-40B4-BE49-F238E27FC236}">
                <a16:creationId xmlns:a16="http://schemas.microsoft.com/office/drawing/2014/main" id="{E7B467B1-BC6B-C29B-DB91-4D4076C82656}"/>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0948807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 info + contact">
    <p:bg>
      <p:bgPr>
        <a:solidFill>
          <a:schemeClr val="bg1"/>
        </a:solidFill>
        <a:effectLst/>
      </p:bgPr>
    </p:bg>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5298FC2-5C65-CDAC-06E8-6185752CB3A8}"/>
              </a:ext>
            </a:extLst>
          </p:cNvPr>
          <p:cNvSpPr txBox="1"/>
          <p:nvPr userDrawn="1"/>
        </p:nvSpPr>
        <p:spPr>
          <a:xfrm>
            <a:off x="899999" y="1762360"/>
            <a:ext cx="10392001" cy="707886"/>
          </a:xfrm>
          <a:prstGeom prst="rect">
            <a:avLst/>
          </a:prstGeom>
          <a:noFill/>
        </p:spPr>
        <p:txBody>
          <a:bodyPr wrap="square" rtlCol="0" anchor="b">
            <a:spAutoFit/>
          </a:bodyPr>
          <a:lstStyle/>
          <a:p>
            <a:pPr algn="ctr"/>
            <a:r>
              <a:rPr lang="en-GB" sz="4000" b="1" noProof="0" dirty="0">
                <a:solidFill>
                  <a:schemeClr val="tx2"/>
                </a:solidFill>
              </a:rPr>
              <a:t>Thank you!</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tx1"/>
                </a:solidFill>
              </a:defRPr>
            </a:lvl1pPr>
          </a:lstStyle>
          <a:p>
            <a:r>
              <a:rPr lang="en-US" noProof="0"/>
              <a:t>J. Knudstrup, November 25th - 28th, Instrument Control Systems 2024</a:t>
            </a:r>
            <a:endParaRPr lang="en-GB" i="1" noProof="0" dirty="0"/>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2937675"/>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Flags">
            <a:extLst>
              <a:ext uri="{FF2B5EF4-FFF2-40B4-BE49-F238E27FC236}">
                <a16:creationId xmlns:a16="http://schemas.microsoft.com/office/drawing/2014/main" id="{A764F50D-C111-1A06-50CF-DC02335D74EB}"/>
              </a:ext>
            </a:extLst>
          </p:cNvPr>
          <p:cNvPicPr>
            <a:picLocks noChangeAspect="1"/>
          </p:cNvPicPr>
          <p:nvPr userDrawn="1"/>
        </p:nvPicPr>
        <p:blipFill>
          <a:blip r:embed="rId2"/>
          <a:stretch>
            <a:fillRect/>
          </a:stretch>
        </p:blipFill>
        <p:spPr>
          <a:xfrm>
            <a:off x="0" y="6204867"/>
            <a:ext cx="6097313" cy="184179"/>
          </a:xfrm>
          <a:prstGeom prst="rect">
            <a:avLst/>
          </a:prstGeom>
        </p:spPr>
      </p:pic>
      <p:pic>
        <p:nvPicPr>
          <p:cNvPr id="9" name="Grafik 8">
            <a:extLst>
              <a:ext uri="{FF2B5EF4-FFF2-40B4-BE49-F238E27FC236}">
                <a16:creationId xmlns:a16="http://schemas.microsoft.com/office/drawing/2014/main" id="{0C60E6F2-1258-CF2E-7F23-6017DCE2095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28400" y="399599"/>
            <a:ext cx="494970" cy="647783"/>
          </a:xfrm>
          <a:prstGeom prst="rect">
            <a:avLst/>
          </a:prstGeom>
        </p:spPr>
      </p:pic>
      <p:pic>
        <p:nvPicPr>
          <p:cNvPr id="10" name="Pic youtube">
            <a:extLst>
              <a:ext uri="{FF2B5EF4-FFF2-40B4-BE49-F238E27FC236}">
                <a16:creationId xmlns:a16="http://schemas.microsoft.com/office/drawing/2014/main" id="{F5778EB2-EC7E-C944-1A4F-764D740EB173}"/>
              </a:ext>
            </a:extLst>
          </p:cNvPr>
          <p:cNvPicPr/>
          <p:nvPr userDrawn="1"/>
        </p:nvPicPr>
        <p:blipFill>
          <a:blip r:embed="rId5"/>
          <a:stretch>
            <a:fillRect/>
          </a:stretch>
        </p:blipFill>
        <p:spPr>
          <a:xfrm>
            <a:off x="6329206" y="4912463"/>
            <a:ext cx="263821" cy="266198"/>
          </a:xfrm>
          <a:prstGeom prst="rect">
            <a:avLst/>
          </a:prstGeom>
        </p:spPr>
      </p:pic>
      <p:pic>
        <p:nvPicPr>
          <p:cNvPr id="12" name="Pic linkedin">
            <a:extLst>
              <a:ext uri="{FF2B5EF4-FFF2-40B4-BE49-F238E27FC236}">
                <a16:creationId xmlns:a16="http://schemas.microsoft.com/office/drawing/2014/main" id="{28B71ABF-94C6-D96A-F811-AB42C2ED77F1}"/>
              </a:ext>
            </a:extLst>
          </p:cNvPr>
          <p:cNvPicPr/>
          <p:nvPr userDrawn="1"/>
        </p:nvPicPr>
        <p:blipFill>
          <a:blip r:embed="rId6"/>
          <a:stretch>
            <a:fillRect/>
          </a:stretch>
        </p:blipFill>
        <p:spPr>
          <a:xfrm>
            <a:off x="6329214" y="4558461"/>
            <a:ext cx="263806" cy="266205"/>
          </a:xfrm>
          <a:prstGeom prst="rect">
            <a:avLst/>
          </a:prstGeom>
        </p:spPr>
      </p:pic>
      <p:pic>
        <p:nvPicPr>
          <p:cNvPr id="13" name="Pic twitter">
            <a:extLst>
              <a:ext uri="{FF2B5EF4-FFF2-40B4-BE49-F238E27FC236}">
                <a16:creationId xmlns:a16="http://schemas.microsoft.com/office/drawing/2014/main" id="{193A1D86-2C61-8597-CC7B-FBC3C56BEEED}"/>
              </a:ext>
            </a:extLst>
          </p:cNvPr>
          <p:cNvPicPr/>
          <p:nvPr userDrawn="1"/>
        </p:nvPicPr>
        <p:blipFill>
          <a:blip r:embed="rId7"/>
          <a:stretch>
            <a:fillRect/>
          </a:stretch>
        </p:blipFill>
        <p:spPr>
          <a:xfrm>
            <a:off x="6329202" y="4204458"/>
            <a:ext cx="263828" cy="266205"/>
          </a:xfrm>
          <a:prstGeom prst="rect">
            <a:avLst/>
          </a:prstGeom>
        </p:spPr>
      </p:pic>
      <p:pic>
        <p:nvPicPr>
          <p:cNvPr id="14" name="Pic instagram">
            <a:extLst>
              <a:ext uri="{FF2B5EF4-FFF2-40B4-BE49-F238E27FC236}">
                <a16:creationId xmlns:a16="http://schemas.microsoft.com/office/drawing/2014/main" id="{FF2FF84F-FCA8-2DD2-2641-3120179EB4D0}"/>
              </a:ext>
            </a:extLst>
          </p:cNvPr>
          <p:cNvPicPr/>
          <p:nvPr userDrawn="1"/>
        </p:nvPicPr>
        <p:blipFill>
          <a:blip r:embed="rId8"/>
          <a:stretch>
            <a:fillRect/>
          </a:stretch>
        </p:blipFill>
        <p:spPr>
          <a:xfrm>
            <a:off x="6328013" y="3850455"/>
            <a:ext cx="266205" cy="266205"/>
          </a:xfrm>
          <a:prstGeom prst="rect">
            <a:avLst/>
          </a:prstGeom>
        </p:spPr>
      </p:pic>
      <p:pic>
        <p:nvPicPr>
          <p:cNvPr id="15" name="Pic facebook">
            <a:extLst>
              <a:ext uri="{FF2B5EF4-FFF2-40B4-BE49-F238E27FC236}">
                <a16:creationId xmlns:a16="http://schemas.microsoft.com/office/drawing/2014/main" id="{5588B66B-7848-FD4D-45A9-05C46263FD12}"/>
              </a:ext>
            </a:extLst>
          </p:cNvPr>
          <p:cNvPicPr/>
          <p:nvPr userDrawn="1"/>
        </p:nvPicPr>
        <p:blipFill>
          <a:blip r:embed="rId9"/>
          <a:stretch>
            <a:fillRect/>
          </a:stretch>
        </p:blipFill>
        <p:spPr>
          <a:xfrm>
            <a:off x="6329202" y="3496452"/>
            <a:ext cx="263828" cy="266205"/>
          </a:xfrm>
          <a:prstGeom prst="rect">
            <a:avLst/>
          </a:prstGeom>
        </p:spPr>
      </p:pic>
      <p:sp>
        <p:nvSpPr>
          <p:cNvPr id="22" name="Textplatzhalter 4">
            <a:extLst>
              <a:ext uri="{FF2B5EF4-FFF2-40B4-BE49-F238E27FC236}">
                <a16:creationId xmlns:a16="http://schemas.microsoft.com/office/drawing/2014/main" id="{3A19D0BF-9500-27CE-3021-6A10627B7FA5}"/>
              </a:ext>
            </a:extLst>
          </p:cNvPr>
          <p:cNvSpPr>
            <a:spLocks noGrp="1"/>
          </p:cNvSpPr>
          <p:nvPr>
            <p:ph type="body" sz="quarter" idx="16" hasCustomPrompt="1"/>
          </p:nvPr>
        </p:nvSpPr>
        <p:spPr>
          <a:xfrm>
            <a:off x="6770451" y="3496452"/>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@ESOAstronomy</a:t>
            </a:r>
          </a:p>
        </p:txBody>
      </p:sp>
      <p:sp>
        <p:nvSpPr>
          <p:cNvPr id="24" name="Textplatzhalter 4">
            <a:extLst>
              <a:ext uri="{FF2B5EF4-FFF2-40B4-BE49-F238E27FC236}">
                <a16:creationId xmlns:a16="http://schemas.microsoft.com/office/drawing/2014/main" id="{9822DA17-D0C5-C3B6-7E38-E052863F8833}"/>
              </a:ext>
            </a:extLst>
          </p:cNvPr>
          <p:cNvSpPr>
            <a:spLocks noGrp="1"/>
          </p:cNvSpPr>
          <p:nvPr>
            <p:ph type="body" sz="quarter" idx="17" hasCustomPrompt="1"/>
          </p:nvPr>
        </p:nvSpPr>
        <p:spPr>
          <a:xfrm>
            <a:off x="6770451" y="3850454"/>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@esoastronomy</a:t>
            </a:r>
          </a:p>
        </p:txBody>
      </p:sp>
      <p:sp>
        <p:nvSpPr>
          <p:cNvPr id="25" name="Textplatzhalter 4">
            <a:extLst>
              <a:ext uri="{FF2B5EF4-FFF2-40B4-BE49-F238E27FC236}">
                <a16:creationId xmlns:a16="http://schemas.microsoft.com/office/drawing/2014/main" id="{123B96AF-E31A-3099-DF17-5D8E6ACBE759}"/>
              </a:ext>
            </a:extLst>
          </p:cNvPr>
          <p:cNvSpPr>
            <a:spLocks noGrp="1"/>
          </p:cNvSpPr>
          <p:nvPr>
            <p:ph type="body" sz="quarter" idx="18" hasCustomPrompt="1"/>
          </p:nvPr>
        </p:nvSpPr>
        <p:spPr>
          <a:xfrm>
            <a:off x="6770451" y="4204456"/>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t>
            </a:r>
          </a:p>
        </p:txBody>
      </p:sp>
      <p:sp>
        <p:nvSpPr>
          <p:cNvPr id="26" name="Textplatzhalter 4">
            <a:extLst>
              <a:ext uri="{FF2B5EF4-FFF2-40B4-BE49-F238E27FC236}">
                <a16:creationId xmlns:a16="http://schemas.microsoft.com/office/drawing/2014/main" id="{D7C44FA6-0C68-7C62-FB9A-E592FB06B605}"/>
              </a:ext>
            </a:extLst>
          </p:cNvPr>
          <p:cNvSpPr>
            <a:spLocks noGrp="1"/>
          </p:cNvSpPr>
          <p:nvPr>
            <p:ph type="body" sz="quarter" idx="19" hasCustomPrompt="1"/>
          </p:nvPr>
        </p:nvSpPr>
        <p:spPr>
          <a:xfrm>
            <a:off x="6770451" y="4558458"/>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err="1"/>
              <a:t>european</a:t>
            </a:r>
            <a:r>
              <a:rPr lang="en-GB" noProof="0" dirty="0"/>
              <a:t>-southern-observatory</a:t>
            </a:r>
          </a:p>
        </p:txBody>
      </p:sp>
      <p:sp>
        <p:nvSpPr>
          <p:cNvPr id="27" name="Textplatzhalter 4">
            <a:extLst>
              <a:ext uri="{FF2B5EF4-FFF2-40B4-BE49-F238E27FC236}">
                <a16:creationId xmlns:a16="http://schemas.microsoft.com/office/drawing/2014/main" id="{F0007E12-939A-F866-DC2D-DE999A871DF9}"/>
              </a:ext>
            </a:extLst>
          </p:cNvPr>
          <p:cNvSpPr>
            <a:spLocks noGrp="1"/>
          </p:cNvSpPr>
          <p:nvPr>
            <p:ph type="body" sz="quarter" idx="20" hasCustomPrompt="1"/>
          </p:nvPr>
        </p:nvSpPr>
        <p:spPr>
          <a:xfrm>
            <a:off x="6770451" y="4912459"/>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@ESOobservatory</a:t>
            </a:r>
          </a:p>
        </p:txBody>
      </p:sp>
      <p:sp>
        <p:nvSpPr>
          <p:cNvPr id="29" name="Textplatzhalter 4">
            <a:extLst>
              <a:ext uri="{FF2B5EF4-FFF2-40B4-BE49-F238E27FC236}">
                <a16:creationId xmlns:a16="http://schemas.microsoft.com/office/drawing/2014/main" id="{CDC22D2D-5C3B-1EB3-466A-9E78C49AB918}"/>
              </a:ext>
            </a:extLst>
          </p:cNvPr>
          <p:cNvSpPr>
            <a:spLocks noGrp="1"/>
          </p:cNvSpPr>
          <p:nvPr>
            <p:ph type="body" sz="quarter" idx="12" hasCustomPrompt="1"/>
          </p:nvPr>
        </p:nvSpPr>
        <p:spPr>
          <a:xfrm>
            <a:off x="936625" y="3496452"/>
            <a:ext cx="4938751" cy="1682212"/>
          </a:xfrm>
        </p:spPr>
        <p:txBody>
          <a:bodyPr/>
          <a:lstStyle>
            <a:lvl1pPr marL="0" indent="0" algn="r">
              <a:lnSpc>
                <a:spcPct val="90000"/>
              </a:lnSpc>
              <a:spcBef>
                <a:spcPts val="750"/>
              </a:spcBef>
              <a:buFont typeface="Arial" panose="020B0604020202020204" pitchFamily="34" charset="0"/>
              <a:buNone/>
              <a:defRPr sz="1800" b="1">
                <a:solidFill>
                  <a:schemeClr val="tx1"/>
                </a:solidFill>
              </a:defRPr>
            </a:lvl1pPr>
            <a:lvl2pPr marL="0" indent="0" algn="r">
              <a:lnSpc>
                <a:spcPct val="90000"/>
              </a:lnSpc>
              <a:spcBef>
                <a:spcPts val="750"/>
              </a:spcBef>
              <a:buNone/>
              <a:defRPr sz="1800" b="1">
                <a:solidFill>
                  <a:schemeClr val="tx1"/>
                </a:solidFill>
              </a:defRPr>
            </a:lvl2pPr>
            <a:lvl3pPr marL="0" indent="0" algn="r">
              <a:lnSpc>
                <a:spcPct val="90000"/>
              </a:lnSpc>
              <a:spcBef>
                <a:spcPts val="750"/>
              </a:spcBef>
              <a:buNone/>
              <a:defRPr sz="1800" b="1">
                <a:solidFill>
                  <a:schemeClr val="tx1"/>
                </a:solidFill>
              </a:defRPr>
            </a:lvl3pPr>
            <a:lvl4pPr marL="0" indent="0" algn="r">
              <a:lnSpc>
                <a:spcPct val="90000"/>
              </a:lnSpc>
              <a:spcBef>
                <a:spcPts val="750"/>
              </a:spcBef>
              <a:buFont typeface="Arial" panose="020B0604020202020204" pitchFamily="34" charset="0"/>
              <a:buNone/>
              <a:defRPr sz="1800" b="1">
                <a:solidFill>
                  <a:schemeClr val="tx1"/>
                </a:solidFill>
              </a:defRPr>
            </a:lvl4pPr>
            <a:lvl5pPr marL="0" indent="0" algn="r">
              <a:lnSpc>
                <a:spcPct val="90000"/>
              </a:lnSpc>
              <a:spcBef>
                <a:spcPts val="750"/>
              </a:spcBef>
              <a:buNone/>
              <a:defRPr sz="1800" b="1">
                <a:solidFill>
                  <a:schemeClr val="tx1"/>
                </a:solidFill>
              </a:defRPr>
            </a:lvl5pPr>
            <a:lvl6pPr marL="0" indent="0" algn="r">
              <a:lnSpc>
                <a:spcPct val="90000"/>
              </a:lnSpc>
              <a:spcBef>
                <a:spcPts val="750"/>
              </a:spcBef>
              <a:buNone/>
              <a:defRPr sz="1800" b="1">
                <a:solidFill>
                  <a:schemeClr val="tx1"/>
                </a:solidFill>
              </a:defRPr>
            </a:lvl6pPr>
            <a:lvl7pPr marL="0" indent="0" algn="r">
              <a:lnSpc>
                <a:spcPct val="90000"/>
              </a:lnSpc>
              <a:spcBef>
                <a:spcPts val="750"/>
              </a:spcBef>
              <a:buFont typeface="Arial" panose="020B0604020202020204" pitchFamily="34" charset="0"/>
              <a:buNone/>
              <a:defRPr sz="1800" b="1">
                <a:solidFill>
                  <a:schemeClr val="tx1"/>
                </a:solidFill>
              </a:defRPr>
            </a:lvl7pPr>
            <a:lvl8pPr marL="0" indent="0" algn="r">
              <a:lnSpc>
                <a:spcPct val="90000"/>
              </a:lnSpc>
              <a:spcBef>
                <a:spcPts val="750"/>
              </a:spcBef>
              <a:buFont typeface="Arial" panose="020B0604020202020204" pitchFamily="34" charset="0"/>
              <a:buNone/>
              <a:defRPr sz="1800" b="1">
                <a:solidFill>
                  <a:schemeClr val="tx1"/>
                </a:solidFill>
              </a:defRPr>
            </a:lvl8pPr>
            <a:lvl9pPr marL="0" indent="0" algn="r">
              <a:lnSpc>
                <a:spcPct val="90000"/>
              </a:lnSpc>
              <a:spcBef>
                <a:spcPts val="750"/>
              </a:spcBef>
              <a:buFont typeface="Arial" panose="020B0604020202020204" pitchFamily="34" charset="0"/>
              <a:buNone/>
              <a:defRPr sz="1800" b="1" i="0">
                <a:solidFill>
                  <a:schemeClr val="tx1"/>
                </a:solidFill>
                <a:latin typeface="+mn-lt"/>
              </a:defRPr>
            </a:lvl9pPr>
          </a:lstStyle>
          <a:p>
            <a:pPr lvl="0"/>
            <a:r>
              <a:rPr lang="en-GB" noProof="0" dirty="0"/>
              <a:t>Author’s info</a:t>
            </a:r>
          </a:p>
        </p:txBody>
      </p:sp>
      <p:sp>
        <p:nvSpPr>
          <p:cNvPr id="2" name="Date Placeholder 3">
            <a:extLst>
              <a:ext uri="{FF2B5EF4-FFF2-40B4-BE49-F238E27FC236}">
                <a16:creationId xmlns:a16="http://schemas.microsoft.com/office/drawing/2014/main" id="{6D656607-9460-0FBB-C6E7-86922BA972EC}"/>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BCF0F58-7413-92B5-091D-2524216F36B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38605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35"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D6331505-9ECA-3956-1067-E87CC20DB773}"/>
              </a:ext>
            </a:extLst>
          </p:cNvPr>
          <p:cNvGraphicFramePr>
            <a:graphicFrameLocks noChangeAspect="1"/>
          </p:cNvGraphicFramePr>
          <p:nvPr userDrawn="1">
            <p:custDataLst>
              <p:tags r:id="rId31"/>
            </p:custDataLst>
            <p:extLst>
              <p:ext uri="{D42A27DB-BD31-4B8C-83A1-F6EECF244321}">
                <p14:modId xmlns:p14="http://schemas.microsoft.com/office/powerpoint/2010/main" val="19188926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2" imgW="410" imgH="409" progId="TCLayout.ActiveDocument.1">
                  <p:embed/>
                </p:oleObj>
              </mc:Choice>
              <mc:Fallback>
                <p:oleObj name="think-cell Folie" r:id="rId32" imgW="410" imgH="409" progId="TCLayout.ActiveDocument.1">
                  <p:embed/>
                  <p:pic>
                    <p:nvPicPr>
                      <p:cNvPr id="0" name=""/>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2B430F5F-5EE6-7217-0204-9D76CC0E2112}"/>
              </a:ext>
            </a:extLst>
          </p:cNvPr>
          <p:cNvSpPr>
            <a:spLocks noGrp="1"/>
          </p:cNvSpPr>
          <p:nvPr>
            <p:ph type="title"/>
          </p:nvPr>
        </p:nvSpPr>
        <p:spPr>
          <a:xfrm>
            <a:off x="936624" y="0"/>
            <a:ext cx="8910639" cy="1136073"/>
          </a:xfrm>
          <a:prstGeom prst="rect">
            <a:avLst/>
          </a:prstGeom>
        </p:spPr>
        <p:txBody>
          <a:bodyPr vert="horz" lIns="0" tIns="0" rIns="0" bIns="0" rtlCol="0" anchor="b">
            <a:noAutofit/>
          </a:bodyPr>
          <a:lstStyle/>
          <a:p>
            <a:r>
              <a:rPr lang="en-GB" noProof="0" dirty="0"/>
              <a:t>Headline Arial bold, 30 pt</a:t>
            </a:r>
          </a:p>
        </p:txBody>
      </p:sp>
      <p:sp>
        <p:nvSpPr>
          <p:cNvPr id="3" name="Textplatzhalter 2">
            <a:extLst>
              <a:ext uri="{FF2B5EF4-FFF2-40B4-BE49-F238E27FC236}">
                <a16:creationId xmlns:a16="http://schemas.microsoft.com/office/drawing/2014/main" id="{161FBA3B-4EF4-7A72-C915-876AFB7AAE23}"/>
              </a:ext>
            </a:extLst>
          </p:cNvPr>
          <p:cNvSpPr>
            <a:spLocks noGrp="1"/>
          </p:cNvSpPr>
          <p:nvPr>
            <p:ph type="body" idx="1"/>
          </p:nvPr>
        </p:nvSpPr>
        <p:spPr>
          <a:xfrm>
            <a:off x="936625" y="2014538"/>
            <a:ext cx="10317164" cy="3906838"/>
          </a:xfrm>
          <a:prstGeom prst="rect">
            <a:avLst/>
          </a:prstGeom>
        </p:spPr>
        <p:txBody>
          <a:bodyPr vert="horz" lIns="0" tIns="0" rIns="0" bIns="0" rtlCol="0">
            <a:noAutofit/>
          </a:body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144BAAE-B800-7FD6-3DA7-97327451DED3}"/>
              </a:ext>
            </a:extLst>
          </p:cNvPr>
          <p:cNvSpPr>
            <a:spLocks noGrp="1"/>
          </p:cNvSpPr>
          <p:nvPr>
            <p:ph type="ftr" sz="quarter" idx="3"/>
          </p:nvPr>
        </p:nvSpPr>
        <p:spPr>
          <a:xfrm>
            <a:off x="936625" y="6532505"/>
            <a:ext cx="5147376" cy="175312"/>
          </a:xfrm>
          <a:prstGeom prst="rect">
            <a:avLst/>
          </a:prstGeom>
        </p:spPr>
        <p:txBody>
          <a:bodyPr vert="horz" lIns="0" tIns="0" rIns="0" bIns="18000" rtlCol="0" anchor="b">
            <a:noAutofit/>
          </a:bodyPr>
          <a:lstStyle>
            <a:lvl1pPr algn="l">
              <a:defRPr sz="900" i="0">
                <a:solidFill>
                  <a:schemeClr val="tx1"/>
                </a:solidFill>
              </a:defRPr>
            </a:lvl1pPr>
          </a:lstStyle>
          <a:p>
            <a:r>
              <a:rPr lang="en-US" noProof="0"/>
              <a:t>J. Knudstrup, November 25th - 28th, Instrument Control Systems 2024</a:t>
            </a:r>
            <a:endParaRPr lang="en-GB" i="1" noProof="0" dirty="0"/>
          </a:p>
        </p:txBody>
      </p:sp>
      <p:cxnSp>
        <p:nvCxnSpPr>
          <p:cNvPr id="16" name="Gerader Verbinder 15">
            <a:extLst>
              <a:ext uri="{FF2B5EF4-FFF2-40B4-BE49-F238E27FC236}">
                <a16:creationId xmlns:a16="http://schemas.microsoft.com/office/drawing/2014/main" id="{93DEE3F7-A4A5-97B4-1A51-BC68FBBF3DCB}"/>
              </a:ext>
            </a:extLst>
          </p:cNvPr>
          <p:cNvCxnSpPr/>
          <p:nvPr userDrawn="1"/>
        </p:nvCxnSpPr>
        <p:spPr>
          <a:xfrm>
            <a:off x="0" y="6382322"/>
            <a:ext cx="608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Grafik 29">
            <a:extLst>
              <a:ext uri="{FF2B5EF4-FFF2-40B4-BE49-F238E27FC236}">
                <a16:creationId xmlns:a16="http://schemas.microsoft.com/office/drawing/2014/main" id="{F986432C-5575-7D1B-27F5-31B6D699A418}"/>
              </a:ext>
            </a:extLst>
          </p:cNvPr>
          <p:cNvPicPr>
            <a:picLocks noChangeAspect="1"/>
          </p:cNvPicPr>
          <p:nvPr userDrawn="1"/>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1228400" y="399599"/>
            <a:ext cx="494970" cy="647783"/>
          </a:xfrm>
          <a:prstGeom prst="rect">
            <a:avLst/>
          </a:prstGeom>
        </p:spPr>
      </p:pic>
      <p:sp>
        <p:nvSpPr>
          <p:cNvPr id="6" name="Textfeld 5">
            <a:extLst>
              <a:ext uri="{FF2B5EF4-FFF2-40B4-BE49-F238E27FC236}">
                <a16:creationId xmlns:a16="http://schemas.microsoft.com/office/drawing/2014/main" id="{45ECF14B-8906-1F35-8706-ADE4F50C4CB2}"/>
              </a:ext>
            </a:extLst>
          </p:cNvPr>
          <p:cNvSpPr txBox="1"/>
          <p:nvPr userDrawn="1"/>
        </p:nvSpPr>
        <p:spPr>
          <a:xfrm>
            <a:off x="5337270" y="1809178"/>
            <a:ext cx="1695355" cy="1028209"/>
          </a:xfrm>
          <a:prstGeom prst="rect">
            <a:avLst/>
          </a:prstGeom>
          <a:noFill/>
        </p:spPr>
        <p:txBody>
          <a:bodyPr wrap="square" rtlCol="0">
            <a:spAutoFit/>
          </a:bodyPr>
          <a:lstStyle/>
          <a:p>
            <a:endParaRPr lang="de-DE"/>
          </a:p>
        </p:txBody>
      </p:sp>
      <p:sp>
        <p:nvSpPr>
          <p:cNvPr id="10" name="Date Placeholder 3">
            <a:extLst>
              <a:ext uri="{FF2B5EF4-FFF2-40B4-BE49-F238E27FC236}">
                <a16:creationId xmlns:a16="http://schemas.microsoft.com/office/drawing/2014/main" id="{05E7D917-1DA2-1D17-CA57-6D03E4089C3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11" name="Slide Number Placeholder 5">
            <a:extLst>
              <a:ext uri="{FF2B5EF4-FFF2-40B4-BE49-F238E27FC236}">
                <a16:creationId xmlns:a16="http://schemas.microsoft.com/office/drawing/2014/main" id="{7540655A-129B-FC48-1858-C7C4EA66F666}"/>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28900193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60" r:id="rId7"/>
    <p:sldLayoutId id="2147483661" r:id="rId8"/>
    <p:sldLayoutId id="2147483653" r:id="rId9"/>
    <p:sldLayoutId id="214748365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81"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Lst>
  <p:hf hdr="0"/>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295" userDrawn="1">
          <p15:clr>
            <a:srgbClr val="F26B43"/>
          </p15:clr>
        </p15:guide>
        <p15:guide id="4" pos="590" userDrawn="1">
          <p15:clr>
            <a:srgbClr val="F26B43"/>
          </p15:clr>
        </p15:guide>
        <p15:guide id="5" pos="886" userDrawn="1">
          <p15:clr>
            <a:srgbClr val="F26B43"/>
          </p15:clr>
        </p15:guide>
        <p15:guide id="6" pos="1181" userDrawn="1">
          <p15:clr>
            <a:srgbClr val="F26B43"/>
          </p15:clr>
        </p15:guide>
        <p15:guide id="7" pos="1476" userDrawn="1">
          <p15:clr>
            <a:srgbClr val="F26B43"/>
          </p15:clr>
        </p15:guide>
        <p15:guide id="8" pos="1772" userDrawn="1">
          <p15:clr>
            <a:srgbClr val="F26B43"/>
          </p15:clr>
        </p15:guide>
        <p15:guide id="9" pos="2067" userDrawn="1">
          <p15:clr>
            <a:srgbClr val="F26B43"/>
          </p15:clr>
        </p15:guide>
        <p15:guide id="10" pos="2363" userDrawn="1">
          <p15:clr>
            <a:srgbClr val="F26B43"/>
          </p15:clr>
        </p15:guide>
        <p15:guide id="11" pos="2658" userDrawn="1">
          <p15:clr>
            <a:srgbClr val="F26B43"/>
          </p15:clr>
        </p15:guide>
        <p15:guide id="12" pos="2953" userDrawn="1">
          <p15:clr>
            <a:srgbClr val="F26B43"/>
          </p15:clr>
        </p15:guide>
        <p15:guide id="13" pos="3249" userDrawn="1">
          <p15:clr>
            <a:srgbClr val="F26B43"/>
          </p15:clr>
        </p15:guide>
        <p15:guide id="14" pos="3544" userDrawn="1">
          <p15:clr>
            <a:srgbClr val="F26B43"/>
          </p15:clr>
        </p15:guide>
        <p15:guide id="15" pos="3840" userDrawn="1">
          <p15:clr>
            <a:srgbClr val="F26B43"/>
          </p15:clr>
        </p15:guide>
        <p15:guide id="16" pos="4135" userDrawn="1">
          <p15:clr>
            <a:srgbClr val="F26B43"/>
          </p15:clr>
        </p15:guide>
        <p15:guide id="17" pos="4430" userDrawn="1">
          <p15:clr>
            <a:srgbClr val="F26B43"/>
          </p15:clr>
        </p15:guide>
        <p15:guide id="18" pos="4726" userDrawn="1">
          <p15:clr>
            <a:srgbClr val="F26B43"/>
          </p15:clr>
        </p15:guide>
        <p15:guide id="19" pos="5021" userDrawn="1">
          <p15:clr>
            <a:srgbClr val="F26B43"/>
          </p15:clr>
        </p15:guide>
        <p15:guide id="20" pos="5316" userDrawn="1">
          <p15:clr>
            <a:srgbClr val="F26B43"/>
          </p15:clr>
        </p15:guide>
        <p15:guide id="21" pos="5612" userDrawn="1">
          <p15:clr>
            <a:srgbClr val="F26B43"/>
          </p15:clr>
        </p15:guide>
        <p15:guide id="22" pos="5907" userDrawn="1">
          <p15:clr>
            <a:srgbClr val="F26B43"/>
          </p15:clr>
        </p15:guide>
        <p15:guide id="23" pos="6203" userDrawn="1">
          <p15:clr>
            <a:srgbClr val="F26B43"/>
          </p15:clr>
        </p15:guide>
        <p15:guide id="24" pos="6498" userDrawn="1">
          <p15:clr>
            <a:srgbClr val="F26B43"/>
          </p15:clr>
        </p15:guide>
        <p15:guide id="25" pos="6793" userDrawn="1">
          <p15:clr>
            <a:srgbClr val="F26B43"/>
          </p15:clr>
        </p15:guide>
        <p15:guide id="26" pos="7089" userDrawn="1">
          <p15:clr>
            <a:srgbClr val="F26B43"/>
          </p15:clr>
        </p15:guide>
        <p15:guide id="27" pos="7384" userDrawn="1">
          <p15:clr>
            <a:srgbClr val="F26B43"/>
          </p15:clr>
        </p15:guide>
        <p15:guide id="28" orient="horz" userDrawn="1">
          <p15:clr>
            <a:srgbClr val="F26B43"/>
          </p15:clr>
        </p15:guide>
        <p15:guide id="29" orient="horz" pos="4320" userDrawn="1">
          <p15:clr>
            <a:srgbClr val="F26B43"/>
          </p15:clr>
        </p15:guide>
        <p15:guide id="30" orient="horz" pos="249" userDrawn="1">
          <p15:clr>
            <a:srgbClr val="F26B43"/>
          </p15:clr>
        </p15:guide>
        <p15:guide id="31" orient="horz" pos="40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10.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hyperlink" Target="https://gitlab.eso.org/ecs/ecs-interfaces" TargetMode="Externa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large silver dome with a circular object in the middle of a desert">
            <a:extLst>
              <a:ext uri="{FF2B5EF4-FFF2-40B4-BE49-F238E27FC236}">
                <a16:creationId xmlns:a16="http://schemas.microsoft.com/office/drawing/2014/main" id="{8BE844BF-ACF5-B771-4D8A-E73B62E95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3" name="Objekt 2" hidden="1">
            <a:extLst>
              <a:ext uri="{FF2B5EF4-FFF2-40B4-BE49-F238E27FC236}">
                <a16:creationId xmlns:a16="http://schemas.microsoft.com/office/drawing/2014/main" id="{58566E0C-FA6E-54A2-225D-2AF65AECB417}"/>
              </a:ext>
            </a:extLst>
          </p:cNvPr>
          <p:cNvGraphicFramePr>
            <a:graphicFrameLocks noChangeAspect="1"/>
          </p:cNvGraphicFramePr>
          <p:nvPr>
            <p:custDataLst>
              <p:tags r:id="rId1"/>
            </p:custDataLst>
            <p:extLst>
              <p:ext uri="{D42A27DB-BD31-4B8C-83A1-F6EECF244321}">
                <p14:modId xmlns:p14="http://schemas.microsoft.com/office/powerpoint/2010/main" val="9276492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0" imgH="409" progId="TCLayout.ActiveDocument.1">
                  <p:embed/>
                </p:oleObj>
              </mc:Choice>
              <mc:Fallback>
                <p:oleObj name="think-cell Folie" r:id="rId4" imgW="410" imgH="40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Fußzeilenplatzhalter 6">
            <a:extLst>
              <a:ext uri="{FF2B5EF4-FFF2-40B4-BE49-F238E27FC236}">
                <a16:creationId xmlns:a16="http://schemas.microsoft.com/office/drawing/2014/main" id="{C8DF2062-2DE8-6125-3A32-7529A00C024A}"/>
              </a:ext>
            </a:extLst>
          </p:cNvPr>
          <p:cNvSpPr>
            <a:spLocks noGrp="1"/>
          </p:cNvSpPr>
          <p:nvPr>
            <p:ph type="ftr" sz="quarter" idx="10"/>
          </p:nvPr>
        </p:nvSpPr>
        <p:spPr/>
        <p:txBody>
          <a:bodyPr/>
          <a:lstStyle/>
          <a:p>
            <a:r>
              <a:rPr lang="en-US" i="1" dirty="0">
                <a:solidFill>
                  <a:schemeClr val="accent2">
                    <a:lumMod val="60000"/>
                    <a:lumOff val="40000"/>
                  </a:schemeClr>
                </a:solidFill>
              </a:rPr>
              <a:t>J. Knudstrup, November 25th - 28th, Instrument Control Systems 2024</a:t>
            </a:r>
            <a:endParaRPr lang="de-CH" i="1" dirty="0">
              <a:solidFill>
                <a:schemeClr val="accent2">
                  <a:lumMod val="60000"/>
                  <a:lumOff val="40000"/>
                </a:schemeClr>
              </a:solidFill>
            </a:endParaRPr>
          </a:p>
        </p:txBody>
      </p:sp>
      <p:sp>
        <p:nvSpPr>
          <p:cNvPr id="9" name="Datumsplatzhalter 8">
            <a:extLst>
              <a:ext uri="{FF2B5EF4-FFF2-40B4-BE49-F238E27FC236}">
                <a16:creationId xmlns:a16="http://schemas.microsoft.com/office/drawing/2014/main" id="{D1D97568-A082-0238-0616-D1B047216E98}"/>
              </a:ext>
            </a:extLst>
          </p:cNvPr>
          <p:cNvSpPr>
            <a:spLocks noGrp="1"/>
          </p:cNvSpPr>
          <p:nvPr>
            <p:ph type="dt" sz="half" idx="2"/>
          </p:nvPr>
        </p:nvSpPr>
        <p:spPr/>
        <p:txBody>
          <a:bodyPr/>
          <a:lstStyle/>
          <a:p>
            <a:r>
              <a:rPr lang="en-US" dirty="0">
                <a:solidFill>
                  <a:schemeClr val="accent2">
                    <a:lumMod val="60000"/>
                    <a:lumOff val="40000"/>
                  </a:schemeClr>
                </a:solidFill>
              </a:rPr>
              <a:t>Data Classification: ESO PUBLIC</a:t>
            </a:r>
            <a:endParaRPr lang="en-GB" dirty="0">
              <a:solidFill>
                <a:schemeClr val="accent2">
                  <a:lumMod val="60000"/>
                  <a:lumOff val="40000"/>
                </a:schemeClr>
              </a:solidFill>
            </a:endParaRPr>
          </a:p>
        </p:txBody>
      </p:sp>
      <p:sp>
        <p:nvSpPr>
          <p:cNvPr id="21" name="Foliennummernplatzhalter 20">
            <a:extLst>
              <a:ext uri="{FF2B5EF4-FFF2-40B4-BE49-F238E27FC236}">
                <a16:creationId xmlns:a16="http://schemas.microsoft.com/office/drawing/2014/main" id="{9822CE10-9A6A-7EAF-834E-E1555D3B7741}"/>
              </a:ext>
            </a:extLst>
          </p:cNvPr>
          <p:cNvSpPr>
            <a:spLocks noGrp="1"/>
          </p:cNvSpPr>
          <p:nvPr>
            <p:ph type="sldNum" sz="quarter" idx="4"/>
          </p:nvPr>
        </p:nvSpPr>
        <p:spPr/>
        <p:txBody>
          <a:bodyPr/>
          <a:lstStyle/>
          <a:p>
            <a:fld id="{766D6064-FB9F-4877-ADF1-97150FF2D969}" type="slidenum">
              <a:rPr lang="en-GB" smtClean="0"/>
              <a:pPr/>
              <a:t>1</a:t>
            </a:fld>
            <a:endParaRPr lang="en-GB"/>
          </a:p>
        </p:txBody>
      </p:sp>
      <p:sp>
        <p:nvSpPr>
          <p:cNvPr id="12" name="Titel 3">
            <a:extLst>
              <a:ext uri="{FF2B5EF4-FFF2-40B4-BE49-F238E27FC236}">
                <a16:creationId xmlns:a16="http://schemas.microsoft.com/office/drawing/2014/main" id="{13A3B819-BAFF-FB8D-61A3-3142E35AB456}"/>
              </a:ext>
            </a:extLst>
          </p:cNvPr>
          <p:cNvSpPr txBox="1">
            <a:spLocks/>
          </p:cNvSpPr>
          <p:nvPr/>
        </p:nvSpPr>
        <p:spPr>
          <a:xfrm>
            <a:off x="1407064" y="4847124"/>
            <a:ext cx="10316307" cy="1028701"/>
          </a:xfrm>
          <a:prstGeom prst="rect">
            <a:avLst/>
          </a:prstGeom>
          <a:noFill/>
        </p:spPr>
        <p:txBody>
          <a:bodyPr vert="horz" lIns="0" tIns="0" rIns="0" bIns="0" rtlCol="0" anchor="b">
            <a:noAutofit/>
          </a:bodyPr>
          <a:lstStyle>
            <a:lvl1pPr algn="ctr" defTabSz="914400" rtl="0" eaLnBrk="1" latinLnBrk="0" hangingPunct="1">
              <a:lnSpc>
                <a:spcPct val="100000"/>
              </a:lnSpc>
              <a:spcBef>
                <a:spcPct val="0"/>
              </a:spcBef>
              <a:buNone/>
              <a:defRPr sz="4000" b="1" kern="1200">
                <a:solidFill>
                  <a:schemeClr val="tx2"/>
                </a:solidFill>
                <a:latin typeface="+mj-lt"/>
                <a:ea typeface="+mj-ea"/>
                <a:cs typeface="+mj-cs"/>
              </a:defRPr>
            </a:lvl1pPr>
          </a:lstStyle>
          <a:p>
            <a:pPr algn="r"/>
            <a:r>
              <a:rPr lang="en-GB" dirty="0"/>
              <a:t>IFW Camera Control Framework - CCF</a:t>
            </a:r>
            <a:endParaRPr lang="en-GB" dirty="0">
              <a:solidFill>
                <a:schemeClr val="accent2">
                  <a:lumMod val="60000"/>
                  <a:lumOff val="40000"/>
                </a:schemeClr>
              </a:solidFill>
            </a:endParaRPr>
          </a:p>
        </p:txBody>
      </p:sp>
      <p:sp>
        <p:nvSpPr>
          <p:cNvPr id="13" name="Untertitel 4">
            <a:extLst>
              <a:ext uri="{FF2B5EF4-FFF2-40B4-BE49-F238E27FC236}">
                <a16:creationId xmlns:a16="http://schemas.microsoft.com/office/drawing/2014/main" id="{C95D92DF-3FD5-6C6B-0238-6589A9148055}"/>
              </a:ext>
            </a:extLst>
          </p:cNvPr>
          <p:cNvSpPr txBox="1">
            <a:spLocks/>
          </p:cNvSpPr>
          <p:nvPr/>
        </p:nvSpPr>
        <p:spPr>
          <a:xfrm>
            <a:off x="1407065" y="6026008"/>
            <a:ext cx="10316307" cy="426029"/>
          </a:xfrm>
          <a:prstGeom prst="rect">
            <a:avLst/>
          </a:prstGeom>
        </p:spPr>
        <p:txBody>
          <a:bodyPr vert="horz" lIns="0" tIns="0" rIns="0" bIns="0" rtlCol="0">
            <a:noAutofit/>
          </a:bodyPr>
          <a:lstStyle>
            <a:lvl1pPr marL="0" indent="0" algn="ctr" defTabSz="914400" rtl="0" eaLnBrk="1" latinLnBrk="0" hangingPunct="1">
              <a:lnSpc>
                <a:spcPct val="100000"/>
              </a:lnSpc>
              <a:spcBef>
                <a:spcPts val="1200"/>
              </a:spcBef>
              <a:buFont typeface="Arial" panose="020B0604020202020204" pitchFamily="34" charset="0"/>
              <a:buNone/>
              <a:defRPr sz="2400" b="0" i="1" kern="1200">
                <a:solidFill>
                  <a:schemeClr val="tx2"/>
                </a:solidFill>
                <a:latin typeface="+mn-lt"/>
                <a:ea typeface="+mn-ea"/>
                <a:cs typeface="+mn-cs"/>
              </a:defRPr>
            </a:lvl1pPr>
            <a:lvl2pPr marL="0" indent="0" algn="ctr" defTabSz="914400" rtl="0" eaLnBrk="1" latinLnBrk="0" hangingPunct="1">
              <a:lnSpc>
                <a:spcPct val="100000"/>
              </a:lnSpc>
              <a:spcBef>
                <a:spcPts val="1200"/>
              </a:spcBef>
              <a:buClr>
                <a:schemeClr val="tx2"/>
              </a:buClr>
              <a:buFont typeface="Arial" panose="020B0604020202020204" pitchFamily="34" charset="0"/>
              <a:buNone/>
              <a:defRPr sz="2400" b="0" i="1" kern="1200">
                <a:solidFill>
                  <a:schemeClr val="tx2"/>
                </a:solidFill>
                <a:latin typeface="+mn-lt"/>
                <a:ea typeface="+mn-ea"/>
                <a:cs typeface="+mn-cs"/>
              </a:defRPr>
            </a:lvl2pPr>
            <a:lvl3pPr marL="0" indent="0" algn="ctr" defTabSz="914400" rtl="0" eaLnBrk="1" latinLnBrk="0" hangingPunct="1">
              <a:lnSpc>
                <a:spcPct val="100000"/>
              </a:lnSpc>
              <a:spcBef>
                <a:spcPts val="1200"/>
              </a:spcBef>
              <a:buClr>
                <a:schemeClr val="bg2"/>
              </a:buClr>
              <a:buFont typeface="Arial" panose="020B0604020202020204" pitchFamily="34" charset="0"/>
              <a:buNone/>
              <a:defRPr sz="2400" b="0" i="1" kern="1200">
                <a:solidFill>
                  <a:schemeClr val="tx2"/>
                </a:solidFill>
                <a:latin typeface="+mn-lt"/>
                <a:ea typeface="+mn-ea"/>
                <a:cs typeface="+mn-cs"/>
              </a:defRPr>
            </a:lvl3pPr>
            <a:lvl4pPr marL="0" indent="0" algn="ctr" defTabSz="914400" rtl="0" eaLnBrk="1" latinLnBrk="0" hangingPunct="1">
              <a:lnSpc>
                <a:spcPct val="100000"/>
              </a:lnSpc>
              <a:spcBef>
                <a:spcPts val="1200"/>
              </a:spcBef>
              <a:buFont typeface="Arial" panose="020B0604020202020204" pitchFamily="34" charset="0"/>
              <a:buNone/>
              <a:defRPr sz="2400" b="0" i="1" kern="1200">
                <a:solidFill>
                  <a:schemeClr val="tx2"/>
                </a:solidFill>
                <a:latin typeface="+mn-lt"/>
                <a:ea typeface="+mn-ea"/>
                <a:cs typeface="+mn-cs"/>
              </a:defRPr>
            </a:lvl4pPr>
            <a:lvl5pPr marL="0" indent="0" algn="ctr" defTabSz="914400" rtl="0" eaLnBrk="1" latinLnBrk="0" hangingPunct="1">
              <a:lnSpc>
                <a:spcPct val="100000"/>
              </a:lnSpc>
              <a:spcBef>
                <a:spcPts val="1200"/>
              </a:spcBef>
              <a:buClr>
                <a:schemeClr val="tx2"/>
              </a:buClr>
              <a:buFont typeface="Arial" panose="020B0604020202020204" pitchFamily="34" charset="0"/>
              <a:buNone/>
              <a:defRPr sz="2400" b="0" i="1" kern="1200">
                <a:solidFill>
                  <a:schemeClr val="tx2"/>
                </a:solidFill>
                <a:latin typeface="+mn-lt"/>
                <a:ea typeface="+mn-ea"/>
                <a:cs typeface="+mn-cs"/>
              </a:defRPr>
            </a:lvl5pPr>
            <a:lvl6pPr marL="0" indent="0" algn="ctr" defTabSz="914400" rtl="0" eaLnBrk="1" latinLnBrk="0" hangingPunct="1">
              <a:lnSpc>
                <a:spcPct val="100000"/>
              </a:lnSpc>
              <a:spcBef>
                <a:spcPts val="1200"/>
              </a:spcBef>
              <a:buClr>
                <a:schemeClr val="bg2"/>
              </a:buClr>
              <a:buFont typeface="Arial" panose="020B0604020202020204" pitchFamily="34" charset="0"/>
              <a:buNone/>
              <a:defRPr sz="2400" b="0" i="1"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anose="020B0604020202020204" pitchFamily="34" charset="0"/>
              <a:buNone/>
              <a:defRPr sz="2400" b="0" i="1" kern="1200">
                <a:solidFill>
                  <a:schemeClr val="tx2"/>
                </a:solidFill>
                <a:latin typeface="+mn-lt"/>
                <a:ea typeface="+mn-ea"/>
                <a:cs typeface="+mn-cs"/>
              </a:defRPr>
            </a:lvl7pPr>
            <a:lvl8pPr marL="0" indent="0" algn="ctr" defTabSz="914400" rtl="0" eaLnBrk="1" latinLnBrk="0" hangingPunct="1">
              <a:lnSpc>
                <a:spcPct val="100000"/>
              </a:lnSpc>
              <a:spcBef>
                <a:spcPts val="1200"/>
              </a:spcBef>
              <a:buFont typeface="Arial" panose="020B0604020202020204" pitchFamily="34" charset="0"/>
              <a:buNone/>
              <a:defRPr sz="2400" b="0" i="1"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anose="020B0604020202020204" pitchFamily="34" charset="0"/>
              <a:buNone/>
              <a:defRPr sz="2400" b="0" i="1" kern="1200">
                <a:solidFill>
                  <a:schemeClr val="tx2"/>
                </a:solidFill>
                <a:latin typeface="+mn-lt"/>
                <a:ea typeface="+mn-ea"/>
                <a:cs typeface="+mn-cs"/>
              </a:defRPr>
            </a:lvl9pPr>
          </a:lstStyle>
          <a:p>
            <a:pPr algn="r"/>
            <a:r>
              <a:rPr lang="en-GB" dirty="0">
                <a:solidFill>
                  <a:schemeClr val="accent2">
                    <a:lumMod val="60000"/>
                    <a:lumOff val="40000"/>
                  </a:schemeClr>
                </a:solidFill>
              </a:rPr>
              <a:t>J. Knudstrup</a:t>
            </a:r>
          </a:p>
        </p:txBody>
      </p:sp>
    </p:spTree>
    <p:extLst>
      <p:ext uri="{BB962C8B-B14F-4D97-AF65-F5344CB8AC3E}">
        <p14:creationId xmlns:p14="http://schemas.microsoft.com/office/powerpoint/2010/main" val="613112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dirty="0"/>
              <a:t>Purpose &amp; Scope of CCF</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4343400"/>
          </a:xfrm>
        </p:spPr>
        <p:txBody>
          <a:bodyPr/>
          <a:lstStyle/>
          <a:p>
            <a:pPr marL="285750" indent="-285750">
              <a:buFont typeface="Arial" panose="020B0604020202020204" pitchFamily="34" charset="0"/>
              <a:buChar char="•"/>
            </a:pPr>
            <a:r>
              <a:rPr lang="en-US" dirty="0"/>
              <a:t>Toolkit for integrating Detector Control Software (DCS) </a:t>
            </a:r>
            <a:r>
              <a:rPr lang="en-US"/>
              <a:t>applications.</a:t>
            </a:r>
          </a:p>
          <a:p>
            <a:pPr marL="285750" indent="-285750">
              <a:buFont typeface="Arial" panose="020B0604020202020204" pitchFamily="34" charset="0"/>
              <a:buChar char="•"/>
            </a:pPr>
            <a:r>
              <a:rPr lang="en-US"/>
              <a:t>Implements the standard DCS interface (commands, state machine, OLDB…).</a:t>
            </a:r>
            <a:endParaRPr lang="en-US" dirty="0"/>
          </a:p>
          <a:p>
            <a:pPr marL="285750" indent="-285750">
              <a:buFont typeface="Arial" panose="020B0604020202020204" pitchFamily="34" charset="0"/>
              <a:buChar char="•"/>
            </a:pPr>
            <a:r>
              <a:rPr lang="en-US" dirty="0"/>
              <a:t>Control of mainly COTS Technical Cameras used for the instrument control and for WFS purposes.</a:t>
            </a:r>
          </a:p>
          <a:p>
            <a:pPr marL="285750" indent="-285750">
              <a:buFont typeface="Arial" panose="020B0604020202020204" pitchFamily="34" charset="0"/>
              <a:buChar char="•"/>
            </a:pPr>
            <a:r>
              <a:rPr lang="en-US" dirty="0"/>
              <a:t>CCF does not necessarily aim at delivering ready-to-use executables for every use case imaginable.</a:t>
            </a:r>
          </a:p>
          <a:p>
            <a:pPr marL="285750" indent="-285750">
              <a:buFont typeface="Arial" panose="020B0604020202020204" pitchFamily="34" charset="0"/>
              <a:buChar char="•"/>
            </a:pPr>
            <a:r>
              <a:rPr lang="en-US" dirty="0"/>
              <a:t>Some binaries provided, but specific binaries shall be prepared for specific purposes (instrument/camera/protocol/recipe/publisher specific).</a:t>
            </a:r>
          </a:p>
          <a:p>
            <a:pPr marL="285750" indent="-285750">
              <a:buFont typeface="Arial" panose="020B0604020202020204" pitchFamily="34" charset="0"/>
              <a:buChar char="•"/>
            </a:pPr>
            <a:r>
              <a:rPr lang="en-US" dirty="0"/>
              <a:t>A number of adapters can be implemented to provide specific behaviour.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217712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417854"/>
            <a:ext cx="8910639" cy="1136073"/>
          </a:xfrm>
        </p:spPr>
        <p:txBody>
          <a:bodyPr/>
          <a:lstStyle/>
          <a:p>
            <a:r>
              <a:rPr lang="en-US" dirty="0"/>
              <a:t>Main Deliverables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920415"/>
            <a:ext cx="9699292" cy="5079331"/>
          </a:xfrm>
        </p:spPr>
        <p:txBody>
          <a:bodyPr/>
          <a:lstStyle/>
          <a:p>
            <a:pPr marL="285750" indent="-285750">
              <a:buFont typeface="Arial" panose="020B0604020202020204" pitchFamily="34" charset="0"/>
              <a:buChar char="•"/>
            </a:pPr>
            <a:r>
              <a:rPr lang="en-US" sz="1500" dirty="0">
                <a:latin typeface="Calibri" panose="020F0502020204030204" pitchFamily="34" charset="0"/>
                <a:ea typeface="Times New Roman" panose="02020603050405020304" pitchFamily="18" charset="0"/>
              </a:rPr>
              <a:t>CCF </a:t>
            </a:r>
            <a:r>
              <a:rPr lang="en-US" sz="1500" dirty="0">
                <a:effectLst/>
                <a:latin typeface="Calibri" panose="020F0502020204030204" pitchFamily="34" charset="0"/>
                <a:ea typeface="Times New Roman" panose="02020603050405020304" pitchFamily="18" charset="0"/>
              </a:rPr>
              <a:t>SDK used to integrate (develop) CCF DCS solutions.</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Following Control Applications with support for:</a:t>
            </a:r>
          </a:p>
          <a:p>
            <a:pPr lvl="2"/>
            <a:r>
              <a:rPr lang="en-US" sz="1400" dirty="0">
                <a:effectLst/>
                <a:latin typeface="Calibri" panose="020F0502020204030204" pitchFamily="34" charset="0"/>
                <a:ea typeface="Times New Roman" panose="02020603050405020304" pitchFamily="18" charset="0"/>
              </a:rPr>
              <a:t>GigE Vision.</a:t>
            </a:r>
          </a:p>
          <a:p>
            <a:pPr lvl="2"/>
            <a:r>
              <a:rPr lang="en-US" sz="1400" dirty="0">
                <a:effectLst/>
                <a:latin typeface="Calibri" panose="020F0502020204030204" pitchFamily="34" charset="0"/>
                <a:ea typeface="Times New Roman" panose="02020603050405020304" pitchFamily="18" charset="0"/>
              </a:rPr>
              <a:t>ENVision (control: OPC UA/data stream: RTMS).</a:t>
            </a:r>
          </a:p>
          <a:p>
            <a:pPr lvl="2"/>
            <a:r>
              <a:rPr lang="en-US" sz="1400" dirty="0">
                <a:latin typeface="Calibri" panose="020F0502020204030204" pitchFamily="34" charset="0"/>
                <a:ea typeface="Times New Roman" panose="02020603050405020304" pitchFamily="18" charset="0"/>
              </a:rPr>
              <a:t>RTMS (RTMS subscription, no control).</a:t>
            </a:r>
          </a:p>
          <a:p>
            <a:pPr lvl="2"/>
            <a:r>
              <a:rPr lang="en-US" sz="1400" dirty="0">
                <a:effectLst/>
                <a:latin typeface="Calibri" panose="020F0502020204030204" pitchFamily="34" charset="0"/>
                <a:ea typeface="Times New Roman" panose="02020603050405020304" pitchFamily="18" charset="0"/>
              </a:rPr>
              <a:t>Simulation only.</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Data Processing Recipes (for now only Centroiding, more planned…).</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Data publishers for FITS, the DDT and RTMS.</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A C++ client interface class + command line utility.</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A synchronous and asynchronous client library and interactive command line utility (CLI).</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A GUI widget library with status and control widgets </a:t>
            </a:r>
            <a:r>
              <a:rPr lang="en-US" sz="1500" dirty="0" err="1">
                <a:effectLst/>
                <a:latin typeface="Calibri" panose="020F0502020204030204" pitchFamily="34" charset="0"/>
                <a:ea typeface="Times New Roman" panose="02020603050405020304" pitchFamily="18" charset="0"/>
              </a:rPr>
              <a:t>customised</a:t>
            </a:r>
            <a:r>
              <a:rPr lang="en-US" sz="1500" dirty="0">
                <a:effectLst/>
                <a:latin typeface="Calibri" panose="020F0502020204030204" pitchFamily="34" charset="0"/>
                <a:ea typeface="Times New Roman" panose="02020603050405020304" pitchFamily="18" charset="0"/>
              </a:rPr>
              <a:t> for CCF.</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A generic engineering GUI, based on the above, allowing to do base operations on a CCF instance.</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1102286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0"/>
            <a:ext cx="8910639" cy="739673"/>
          </a:xfrm>
        </p:spPr>
        <p:txBody>
          <a:bodyPr/>
          <a:lstStyle/>
          <a:p>
            <a:r>
              <a:rPr lang="en-US" dirty="0"/>
              <a:t>Internal Threads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3" y="865729"/>
            <a:ext cx="10115689" cy="5320646"/>
          </a:xfrm>
        </p:spPr>
        <p:txBody>
          <a:bodyPr/>
          <a:lstStyle/>
          <a:p>
            <a:pPr marL="285750" indent="-285750">
              <a:buFont typeface="Arial" panose="020B0604020202020204" pitchFamily="34" charset="0"/>
              <a:buChar char="•"/>
            </a:pPr>
            <a:r>
              <a:rPr lang="en-US" sz="1500" dirty="0"/>
              <a:t>Four types of CCF internal threads used:</a:t>
            </a:r>
          </a:p>
          <a:p>
            <a:pPr lvl="2"/>
            <a:r>
              <a:rPr lang="en-US" sz="1400" b="1" dirty="0"/>
              <a:t>Acquisition Thread: </a:t>
            </a:r>
            <a:r>
              <a:rPr lang="en-US" sz="1400" dirty="0"/>
              <a:t>Controlling camera + receiving image data.</a:t>
            </a:r>
          </a:p>
          <a:p>
            <a:pPr lvl="2"/>
            <a:r>
              <a:rPr lang="en-US" sz="1400" b="1" dirty="0"/>
              <a:t>Monitor Thread: </a:t>
            </a:r>
            <a:r>
              <a:rPr lang="en-US" sz="1400" dirty="0"/>
              <a:t>Supervising the execution and associated camera, generating run-time statistics.</a:t>
            </a:r>
          </a:p>
          <a:p>
            <a:pPr lvl="2"/>
            <a:r>
              <a:rPr lang="en-US" sz="1400" b="1" dirty="0"/>
              <a:t>Processing Threads: </a:t>
            </a:r>
            <a:r>
              <a:rPr lang="en-US" sz="1400" dirty="0"/>
              <a:t>Processing data on-the-fly, applying Processing Recipes (Processing Recipe Adapters).</a:t>
            </a:r>
            <a:br>
              <a:rPr lang="en-US" sz="1400" dirty="0"/>
            </a:br>
            <a:r>
              <a:rPr lang="en-US" sz="1400" dirty="0"/>
              <a:t>Multiple internal processing pipelines possible.</a:t>
            </a:r>
          </a:p>
          <a:p>
            <a:pPr lvl="2"/>
            <a:r>
              <a:rPr lang="en-US" sz="1400" b="1" dirty="0"/>
              <a:t>Publisher Threads: </a:t>
            </a:r>
            <a:r>
              <a:rPr lang="en-US" sz="1400" dirty="0"/>
              <a:t>Publishing the processed data to the targets of interest (via Publisher Adapters).</a:t>
            </a:r>
          </a:p>
          <a:p>
            <a:pPr marL="285750" indent="-285750">
              <a:buFont typeface="Arial" panose="020B0604020202020204" pitchFamily="34" charset="0"/>
              <a:buChar char="•"/>
            </a:pPr>
            <a:r>
              <a:rPr lang="en-US" sz="1500" dirty="0"/>
              <a:t>In addition, various threads related to the CII and 3</a:t>
            </a:r>
            <a:r>
              <a:rPr lang="en-US" sz="1500" baseline="30000" dirty="0"/>
              <a:t>rd</a:t>
            </a:r>
            <a:r>
              <a:rPr lang="en-US" sz="1500" dirty="0"/>
              <a:t> party libraries executed in the application.</a:t>
            </a:r>
          </a:p>
          <a:p>
            <a:pPr lvl="2"/>
            <a:r>
              <a:rPr lang="en-US" sz="1400" dirty="0"/>
              <a:t>I.e., you will see more threads than the CCF specific threads, for instance in “htop”.</a:t>
            </a:r>
          </a:p>
          <a:p>
            <a:pPr marL="285750" indent="-285750">
              <a:buFont typeface="Arial" panose="020B0604020202020204" pitchFamily="34" charset="0"/>
              <a:buChar char="•"/>
            </a:pPr>
            <a:r>
              <a:rPr lang="en-US" sz="1500" dirty="0"/>
              <a:t>Architecture makes it possible to receive, process and publish the data in parallel for maximum parallelism.</a:t>
            </a:r>
          </a:p>
          <a:p>
            <a:pPr marL="285750" indent="-285750">
              <a:buFont typeface="Arial" panose="020B0604020202020204" pitchFamily="34" charset="0"/>
              <a:buChar char="•"/>
            </a:pPr>
            <a:r>
              <a:rPr lang="en-US" sz="1500" dirty="0"/>
              <a:t>The number of Processing and Publisher Threads, are configurable and will be created dynamically at start-up.</a:t>
            </a:r>
          </a:p>
          <a:p>
            <a:pPr marL="285750" indent="-285750">
              <a:buFont typeface="Arial" panose="020B0604020202020204" pitchFamily="34" charset="0"/>
              <a:buChar char="•"/>
            </a:pPr>
            <a:r>
              <a:rPr lang="en-US" sz="1500" dirty="0"/>
              <a:t>Must deploy one Processing Thread and one Publisher Thread.</a:t>
            </a:r>
          </a:p>
          <a:p>
            <a:pPr marL="285750" indent="-285750">
              <a:buFont typeface="Arial" panose="020B0604020202020204" pitchFamily="34" charset="0"/>
              <a:buChar char="•"/>
            </a:pPr>
            <a:r>
              <a:rPr lang="en-US" sz="1500" dirty="0"/>
              <a:t>Only one Data Publisher Adapter per Publisher Thread possible.</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1058378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0"/>
            <a:ext cx="8910639" cy="954781"/>
          </a:xfrm>
        </p:spPr>
        <p:txBody>
          <a:bodyPr/>
          <a:lstStyle/>
          <a:p>
            <a:r>
              <a:rPr lang="en-US" dirty="0"/>
              <a:t>Architecture</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214861" y="1265154"/>
            <a:ext cx="4620126" cy="2224004"/>
          </a:xfrm>
        </p:spPr>
        <p:txBody>
          <a:bodyPr/>
          <a:lstStyle/>
          <a:p>
            <a:pPr marL="285750" indent="-285750">
              <a:buFont typeface="Arial" panose="020B0604020202020204" pitchFamily="34" charset="0"/>
              <a:buChar char="•"/>
            </a:pPr>
            <a:r>
              <a:rPr lang="en-US" sz="1600" dirty="0"/>
              <a:t>Only needed to deploy one process.</a:t>
            </a:r>
          </a:p>
          <a:p>
            <a:pPr marL="285750" indent="-285750">
              <a:buFont typeface="Arial" panose="020B0604020202020204" pitchFamily="34" charset="0"/>
              <a:buChar char="•"/>
            </a:pPr>
            <a:r>
              <a:rPr lang="en-US" sz="1600" dirty="0"/>
              <a:t>Data Frames transferred internally via Frame Queues:</a:t>
            </a:r>
          </a:p>
          <a:p>
            <a:pPr lvl="2"/>
            <a:r>
              <a:rPr lang="en-US" sz="1400" dirty="0"/>
              <a:t>One Input Queue.</a:t>
            </a:r>
          </a:p>
          <a:p>
            <a:pPr lvl="2"/>
            <a:r>
              <a:rPr lang="en-US" sz="1400" dirty="0"/>
              <a:t>One Output Queue for each Processing Thread.</a:t>
            </a:r>
          </a:p>
          <a:p>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pic>
        <p:nvPicPr>
          <p:cNvPr id="5" name="Picture 4" descr="A diagram of a process flow&#10;&#10;Description automatically generated">
            <a:extLst>
              <a:ext uri="{FF2B5EF4-FFF2-40B4-BE49-F238E27FC236}">
                <a16:creationId xmlns:a16="http://schemas.microsoft.com/office/drawing/2014/main" id="{45E6A8F6-FE27-3135-FDE9-0009C14C3580}"/>
              </a:ext>
            </a:extLst>
          </p:cNvPr>
          <p:cNvPicPr>
            <a:picLocks noChangeAspect="1"/>
          </p:cNvPicPr>
          <p:nvPr/>
        </p:nvPicPr>
        <p:blipFill>
          <a:blip r:embed="rId2"/>
          <a:stretch>
            <a:fillRect/>
          </a:stretch>
        </p:blipFill>
        <p:spPr>
          <a:xfrm>
            <a:off x="4788512" y="150184"/>
            <a:ext cx="7038559" cy="6071948"/>
          </a:xfrm>
          <a:prstGeom prst="rect">
            <a:avLst/>
          </a:prstGeom>
        </p:spPr>
      </p:pic>
    </p:spTree>
    <p:extLst>
      <p:ext uri="{BB962C8B-B14F-4D97-AF65-F5344CB8AC3E}">
        <p14:creationId xmlns:p14="http://schemas.microsoft.com/office/powerpoint/2010/main" val="1313281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0"/>
            <a:ext cx="8910639" cy="633663"/>
          </a:xfrm>
        </p:spPr>
        <p:txBody>
          <a:bodyPr/>
          <a:lstStyle/>
          <a:p>
            <a:r>
              <a:rPr lang="en-GB" dirty="0"/>
              <a:t>State Machine</a:t>
            </a:r>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226540" y="962526"/>
            <a:ext cx="4477265" cy="4932947"/>
          </a:xfrm>
        </p:spPr>
        <p:txBody>
          <a:bodyPr/>
          <a:lstStyle/>
          <a:p>
            <a:pPr marL="285750" indent="-285750">
              <a:buFont typeface="Arial" panose="020B0604020202020204" pitchFamily="34" charset="0"/>
              <a:buChar char="•"/>
            </a:pPr>
            <a:r>
              <a:rPr lang="en-US" sz="1400" dirty="0"/>
              <a:t>Standard state machine for all DCS’ (“dcsif”) – same for NGC/OPT and NGC/IR.</a:t>
            </a:r>
          </a:p>
          <a:p>
            <a:pPr marL="285750" indent="-285750">
              <a:buFont typeface="Arial" panose="020B0604020202020204" pitchFamily="34" charset="0"/>
              <a:buChar char="•"/>
            </a:pPr>
            <a:r>
              <a:rPr lang="en-US" sz="1400" dirty="0"/>
              <a:t>Based on the standard ELT control application state machine.</a:t>
            </a:r>
          </a:p>
          <a:p>
            <a:pPr lvl="2"/>
            <a:r>
              <a:rPr lang="en-US" sz="1300" dirty="0"/>
              <a:t>CCF application + SCXML state machine definition, generated using the Comodo Code Generator from the MagicDraw model</a:t>
            </a:r>
            <a:r>
              <a:rPr lang="en-US" sz="1400" dirty="0"/>
              <a:t>.</a:t>
            </a:r>
          </a:p>
          <a:p>
            <a:pPr marL="285750" indent="-285750">
              <a:buFont typeface="Arial" panose="020B0604020202020204" pitchFamily="34" charset="0"/>
              <a:buChar char="•"/>
            </a:pPr>
            <a:r>
              <a:rPr lang="en-US" sz="1400" dirty="0"/>
              <a:t>When “Start” command submitted, SM enters “Acquisition” substate and detector data is acquired.</a:t>
            </a:r>
          </a:p>
          <a:p>
            <a:pPr marL="285750" indent="-285750">
              <a:buFont typeface="Arial" panose="020B0604020202020204" pitchFamily="34" charset="0"/>
              <a:buChar char="•"/>
            </a:pPr>
            <a:r>
              <a:rPr lang="en-US" sz="1400" dirty="0"/>
              <a:t>With the “RecStart” command it is possible to request recording (storing) data on disk.</a:t>
            </a:r>
          </a:p>
          <a:p>
            <a:pPr marL="285750" indent="-285750">
              <a:buFont typeface="Arial" panose="020B0604020202020204" pitchFamily="34" charset="0"/>
              <a:buChar char="•"/>
            </a:pPr>
            <a:r>
              <a:rPr lang="en-US" sz="1400" dirty="0"/>
              <a:t>Submitting “RecStart” while “Idle”: Acquisition started automatically, may be automatically stopped.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pic>
        <p:nvPicPr>
          <p:cNvPr id="5" name="Picture 2">
            <a:extLst>
              <a:ext uri="{FF2B5EF4-FFF2-40B4-BE49-F238E27FC236}">
                <a16:creationId xmlns:a16="http://schemas.microsoft.com/office/drawing/2014/main" id="{E6B30D73-F52F-BEA7-2009-B02518C893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18620" y="150612"/>
            <a:ext cx="6090712" cy="6167810"/>
          </a:xfrm>
          <a:prstGeom prst="rect">
            <a:avLst/>
          </a:prstGeom>
          <a:solidFill>
            <a:srgbClr val="FFFFFF"/>
          </a:solid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4783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0"/>
            <a:ext cx="8910639" cy="825725"/>
          </a:xfrm>
        </p:spPr>
        <p:txBody>
          <a:bodyPr/>
          <a:lstStyle/>
          <a:p>
            <a:r>
              <a:rPr lang="en-US" dirty="0"/>
              <a:t>Adapters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069041"/>
            <a:ext cx="9675229" cy="5026276"/>
          </a:xfrm>
        </p:spPr>
        <p:txBody>
          <a:bodyPr/>
          <a:lstStyle/>
          <a:p>
            <a:pPr marL="285750" indent="-285750">
              <a:buFont typeface="Arial" panose="020B0604020202020204" pitchFamily="34" charset="0"/>
              <a:buChar char="•"/>
            </a:pPr>
            <a:r>
              <a:rPr lang="en-US" sz="1600" dirty="0"/>
              <a:t>User can adapt a dedicated CCF-based DCS via the adapters to meet specific requirements.</a:t>
            </a:r>
          </a:p>
          <a:p>
            <a:pPr marL="285750" indent="-285750">
              <a:buFont typeface="Arial" panose="020B0604020202020204" pitchFamily="34" charset="0"/>
              <a:buChar char="•"/>
            </a:pPr>
            <a:r>
              <a:rPr lang="en-US" sz="1600" dirty="0"/>
              <a:t>Following types of adapters supported:</a:t>
            </a:r>
          </a:p>
          <a:p>
            <a:pPr lvl="2"/>
            <a:r>
              <a:rPr lang="en-US" sz="1400" b="1" dirty="0"/>
              <a:t>Communication Adapter: </a:t>
            </a:r>
            <a:r>
              <a:rPr lang="en-US" sz="1400" dirty="0"/>
              <a:t>Implements communication with associated camera via the given protocol/hardware. Can also be used for simulation purposes.</a:t>
            </a:r>
          </a:p>
          <a:p>
            <a:pPr lvl="2"/>
            <a:r>
              <a:rPr lang="en-US" sz="1400" b="1" dirty="0"/>
              <a:t>Processing Recipe Adapter: </a:t>
            </a:r>
            <a:r>
              <a:rPr lang="en-US" sz="1400" dirty="0"/>
              <a:t>Processing the data on-the-fly.</a:t>
            </a:r>
          </a:p>
          <a:p>
            <a:pPr lvl="2"/>
            <a:r>
              <a:rPr lang="en-US" sz="1400" b="1" dirty="0"/>
              <a:t>Data Publisher Adapter: </a:t>
            </a:r>
            <a:r>
              <a:rPr lang="en-US" sz="1400" dirty="0"/>
              <a:t>Publishes the data to specified targets.</a:t>
            </a:r>
          </a:p>
          <a:p>
            <a:pPr lvl="2"/>
            <a:r>
              <a:rPr lang="en-US" sz="1400" b="1" dirty="0"/>
              <a:t>Monitor Adapter:</a:t>
            </a:r>
            <a:r>
              <a:rPr lang="en-US" sz="1400" dirty="0"/>
              <a:t> Collects and generates statistics and executes Monitor Adapter (if provided).</a:t>
            </a:r>
          </a:p>
          <a:p>
            <a:pPr lvl="2"/>
            <a:r>
              <a:rPr lang="en-US" sz="1400" b="1" dirty="0"/>
              <a:t>Method Execution Adapter:</a:t>
            </a:r>
            <a:r>
              <a:rPr lang="en-US" sz="1400" dirty="0"/>
              <a:t> Can be implemented and provided to add specific behaviour (via “Execute” request, corresponds to RPC).</a:t>
            </a:r>
          </a:p>
          <a:p>
            <a:pPr marL="285750" indent="-285750">
              <a:buFont typeface="Arial" panose="020B0604020202020204" pitchFamily="34" charset="0"/>
              <a:buChar char="•"/>
            </a:pPr>
            <a:r>
              <a:rPr lang="en-US" sz="1600" dirty="0"/>
              <a:t>Some standard adapters are provided:</a:t>
            </a:r>
          </a:p>
          <a:p>
            <a:pPr lvl="2"/>
            <a:r>
              <a:rPr lang="en-US" sz="1400" b="1" dirty="0"/>
              <a:t>Communication</a:t>
            </a:r>
            <a:r>
              <a:rPr lang="en-US" sz="1400" dirty="0"/>
              <a:t>: GigE Vision (Aravis SDK), RTMS (no control), ENVision (control: OPCUA/data: RTMS).</a:t>
            </a:r>
          </a:p>
          <a:p>
            <a:pPr lvl="2"/>
            <a:r>
              <a:rPr lang="en-US" sz="1400" b="1" dirty="0"/>
              <a:t>Processing</a:t>
            </a:r>
            <a:r>
              <a:rPr lang="en-US" sz="1400" dirty="0"/>
              <a:t>: Centroiding (more Processing Adapter planned).</a:t>
            </a:r>
          </a:p>
          <a:p>
            <a:pPr lvl="2"/>
            <a:r>
              <a:rPr lang="en-US" sz="1400" b="1" dirty="0"/>
              <a:t>Publishers</a:t>
            </a:r>
            <a:r>
              <a:rPr lang="en-US" sz="1400" dirty="0"/>
              <a:t>: DDT, FITS, RTMS.</a:t>
            </a:r>
            <a:endParaRPr lang="en-GB" sz="1400"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4141959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sz="3200" dirty="0"/>
              <a:t>CII MAL Request/Response &amp; Pub/Sub Interfaces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4343400"/>
          </a:xfrm>
        </p:spPr>
        <p:txBody>
          <a:bodyPr/>
          <a:lstStyle/>
          <a:p>
            <a:pPr marL="285750" indent="-285750">
              <a:buFont typeface="Arial" panose="020B0604020202020204" pitchFamily="34" charset="0"/>
              <a:buChar char="•"/>
            </a:pPr>
            <a:r>
              <a:rPr lang="en-US" dirty="0"/>
              <a:t>Interface to DCS type of applications has </a:t>
            </a:r>
            <a:r>
              <a:rPr lang="en-US"/>
              <a:t>been standardised</a:t>
            </a:r>
            <a:r>
              <a:rPr lang="en-US" dirty="0"/>
              <a:t>:</a:t>
            </a:r>
          </a:p>
          <a:p>
            <a:pPr lvl="2"/>
            <a:r>
              <a:rPr lang="en-US" sz="1600" dirty="0"/>
              <a:t>Same interfaces used by NGC and CCF.</a:t>
            </a:r>
          </a:p>
          <a:p>
            <a:pPr marL="285750" indent="-285750">
              <a:buFont typeface="Arial" panose="020B0604020202020204" pitchFamily="34" charset="0"/>
              <a:buChar char="•"/>
            </a:pPr>
            <a:r>
              <a:rPr lang="en-US" dirty="0"/>
              <a:t>I.e., all DCS’s have the same request/response, pub/sub interface + state machine.</a:t>
            </a:r>
          </a:p>
          <a:p>
            <a:pPr marL="285750" indent="-285750">
              <a:buFont typeface="Arial" panose="020B0604020202020204" pitchFamily="34" charset="0"/>
              <a:buChar char="•"/>
            </a:pPr>
            <a:r>
              <a:rPr lang="en-US" dirty="0"/>
              <a:t>CII MAL interface definitions stored in the ECS project in Git:</a:t>
            </a:r>
          </a:p>
          <a:p>
            <a:pPr lvl="2"/>
            <a:r>
              <a:rPr lang="en-US" sz="1600" dirty="0">
                <a:hlinkClick r:id="rId2"/>
              </a:rPr>
              <a:t>https://gitlab.eso.org/ecos/ecs-interfaces</a:t>
            </a:r>
            <a:r>
              <a:rPr lang="en-US" sz="1600" dirty="0"/>
              <a:t> </a:t>
            </a:r>
          </a:p>
          <a:p>
            <a:pPr marL="285750" indent="-285750">
              <a:buFont typeface="Arial" panose="020B0604020202020204" pitchFamily="34" charset="0"/>
              <a:buChar char="•"/>
            </a:pPr>
            <a:r>
              <a:rPr lang="en-US" dirty="0"/>
              <a:t>Standard CII MAL interfaces used:</a:t>
            </a:r>
          </a:p>
          <a:p>
            <a:pPr lvl="2"/>
            <a:r>
              <a:rPr lang="en-US" sz="1600" dirty="0"/>
              <a:t>“stdif”: Used by all ELT applications.</a:t>
            </a:r>
          </a:p>
          <a:p>
            <a:pPr lvl="2"/>
            <a:r>
              <a:rPr lang="en-US" sz="1600" dirty="0"/>
              <a:t>“dcsif”: All DCS applications, also NGC.</a:t>
            </a:r>
          </a:p>
          <a:p>
            <a:pPr lvl="2"/>
            <a:r>
              <a:rPr lang="en-US" sz="1600" dirty="0"/>
              <a:t>“recif”: Used for recording type of applications.</a:t>
            </a:r>
            <a:endParaRPr lang="en-GB" sz="1600"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607149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sz="3200" dirty="0"/>
              <a:t>CII MAL Request/Response &amp; Pub/Sub Interfaces - Cont’d</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427747"/>
            <a:ext cx="9022922" cy="4628148"/>
          </a:xfrm>
        </p:spPr>
        <p:txBody>
          <a:bodyPr/>
          <a:lstStyle/>
          <a:p>
            <a:pPr marL="285750" indent="-285750">
              <a:buFont typeface="Arial" panose="020B0604020202020204" pitchFamily="34" charset="0"/>
              <a:buChar char="•"/>
            </a:pPr>
            <a:r>
              <a:rPr lang="en-US" sz="1600" dirty="0"/>
              <a:t>IFW24: Not all commands implemented (yet):</a:t>
            </a:r>
          </a:p>
          <a:p>
            <a:pPr marL="458550" lvl="1" indent="-285750"/>
            <a:r>
              <a:rPr lang="en-US" sz="1400" b="1" dirty="0"/>
              <a:t>“stdif”:  </a:t>
            </a:r>
            <a:r>
              <a:rPr lang="en-US" sz="1400" i="1" u="sng" dirty="0"/>
              <a:t>Stop</a:t>
            </a:r>
            <a:r>
              <a:rPr lang="en-US" sz="1400" dirty="0"/>
              <a:t>, </a:t>
            </a:r>
            <a:r>
              <a:rPr lang="en-US" sz="1400" i="1" u="sng" dirty="0"/>
              <a:t>Init</a:t>
            </a:r>
            <a:r>
              <a:rPr lang="en-US" sz="1400" dirty="0"/>
              <a:t>, </a:t>
            </a:r>
            <a:r>
              <a:rPr lang="en-US" sz="1400" i="1" u="sng" dirty="0"/>
              <a:t>Reset</a:t>
            </a:r>
            <a:r>
              <a:rPr lang="en-US" sz="1400" dirty="0"/>
              <a:t>, </a:t>
            </a:r>
            <a:r>
              <a:rPr lang="en-US" sz="1400" i="1" u="sng" dirty="0"/>
              <a:t>Enable</a:t>
            </a:r>
            <a:r>
              <a:rPr lang="en-US" sz="1400" dirty="0"/>
              <a:t>, </a:t>
            </a:r>
            <a:r>
              <a:rPr lang="en-US" sz="1400" i="1" u="sng" dirty="0"/>
              <a:t>Disable</a:t>
            </a:r>
            <a:r>
              <a:rPr lang="en-US" sz="1400" dirty="0"/>
              <a:t>, </a:t>
            </a:r>
            <a:r>
              <a:rPr lang="en-US" sz="1400" i="1" u="sng" dirty="0"/>
              <a:t>GetState</a:t>
            </a:r>
            <a:r>
              <a:rPr lang="en-US" sz="1400" dirty="0"/>
              <a:t>, </a:t>
            </a:r>
            <a:r>
              <a:rPr lang="en-US" sz="1400" i="1" u="sng" dirty="0"/>
              <a:t>GetStatus</a:t>
            </a:r>
            <a:r>
              <a:rPr lang="en-US" sz="1400" dirty="0"/>
              <a:t>, </a:t>
            </a:r>
            <a:r>
              <a:rPr lang="en-US" sz="1400" i="1" u="sng" dirty="0"/>
              <a:t>GetVersion</a:t>
            </a:r>
            <a:r>
              <a:rPr lang="en-US" sz="1400" dirty="0"/>
              <a:t>, </a:t>
            </a:r>
            <a:r>
              <a:rPr lang="en-US" sz="1400" i="1" u="sng" dirty="0"/>
              <a:t>Exit</a:t>
            </a:r>
            <a:r>
              <a:rPr lang="en-US" sz="1400" dirty="0"/>
              <a:t>, </a:t>
            </a:r>
            <a:r>
              <a:rPr lang="en-US" sz="1400" i="1" u="sng" dirty="0"/>
              <a:t>SetLogLevel</a:t>
            </a:r>
            <a:r>
              <a:rPr lang="en-US" sz="1400" dirty="0"/>
              <a:t>.</a:t>
            </a:r>
          </a:p>
          <a:p>
            <a:pPr marL="458550" lvl="1" indent="-285750"/>
            <a:r>
              <a:rPr lang="en-US" sz="1400" b="1" dirty="0"/>
              <a:t>“dcsif”: </a:t>
            </a:r>
            <a:r>
              <a:rPr lang="en-US" sz="1400" dirty="0"/>
              <a:t>Abort, </a:t>
            </a:r>
            <a:r>
              <a:rPr lang="en-US" sz="1400" i="1" u="sng" dirty="0"/>
              <a:t>Execute</a:t>
            </a:r>
            <a:r>
              <a:rPr lang="en-US" sz="1400" dirty="0"/>
              <a:t>, </a:t>
            </a:r>
            <a:r>
              <a:rPr lang="en-US" sz="1400" i="1" u="sng" dirty="0"/>
              <a:t>GetConfig</a:t>
            </a:r>
            <a:r>
              <a:rPr lang="en-US" sz="1400" dirty="0"/>
              <a:t>, GetDiagnostics, </a:t>
            </a:r>
            <a:r>
              <a:rPr lang="en-US" sz="1400" i="1" u="sng" dirty="0"/>
              <a:t>GetSetup</a:t>
            </a:r>
            <a:r>
              <a:rPr lang="en-US" sz="1400" dirty="0"/>
              <a:t>, </a:t>
            </a:r>
            <a:r>
              <a:rPr lang="en-US" sz="1400" i="1" u="sng" dirty="0"/>
              <a:t>Ping</a:t>
            </a:r>
            <a:r>
              <a:rPr lang="en-US" sz="1400" dirty="0"/>
              <a:t>, ReadPars, Recover, </a:t>
            </a:r>
            <a:r>
              <a:rPr lang="en-US" sz="1400" i="1" u="sng" dirty="0"/>
              <a:t>Scan</a:t>
            </a:r>
            <a:r>
              <a:rPr lang="en-US" sz="1400" dirty="0"/>
              <a:t>, SetConfig, </a:t>
            </a:r>
            <a:r>
              <a:rPr lang="en-US" sz="1400" i="1" u="sng" dirty="0"/>
              <a:t>Setup</a:t>
            </a:r>
            <a:r>
              <a:rPr lang="en-US" sz="1400" dirty="0"/>
              <a:t>, </a:t>
            </a:r>
            <a:r>
              <a:rPr lang="en-US" sz="1400" i="1" u="sng" dirty="0"/>
              <a:t>Start</a:t>
            </a:r>
            <a:r>
              <a:rPr lang="en-US" sz="1400" dirty="0"/>
              <a:t>, WritePars.</a:t>
            </a:r>
          </a:p>
          <a:p>
            <a:pPr marL="458550" lvl="1" indent="-285750"/>
            <a:r>
              <a:rPr lang="en-US" sz="1400" b="1" dirty="0"/>
              <a:t>“recif”: </a:t>
            </a:r>
            <a:r>
              <a:rPr lang="en-US" sz="1400" dirty="0"/>
              <a:t>RecAbort, RecContinue, RecPause, </a:t>
            </a:r>
            <a:r>
              <a:rPr lang="en-US" sz="1400" i="1" u="sng" dirty="0"/>
              <a:t>RecStart</a:t>
            </a:r>
            <a:r>
              <a:rPr lang="en-US" sz="1400" dirty="0"/>
              <a:t>, </a:t>
            </a:r>
            <a:r>
              <a:rPr lang="en-US" sz="1400" i="1" u="sng" dirty="0"/>
              <a:t>RecStatus</a:t>
            </a:r>
            <a:r>
              <a:rPr lang="en-US" sz="1400" dirty="0"/>
              <a:t>, </a:t>
            </a:r>
            <a:r>
              <a:rPr lang="en-US" sz="1400" i="1" u="sng" dirty="0"/>
              <a:t>RecStop</a:t>
            </a:r>
            <a:r>
              <a:rPr lang="en-US" sz="1400" dirty="0"/>
              <a:t>, </a:t>
            </a:r>
            <a:r>
              <a:rPr lang="en-US" sz="1400" i="1" u="sng" dirty="0"/>
              <a:t>RecWait</a:t>
            </a:r>
            <a:r>
              <a:rPr lang="en-US" sz="1400" dirty="0"/>
              <a:t>.</a:t>
            </a:r>
          </a:p>
          <a:p>
            <a:pPr marL="285750" indent="-285750">
              <a:buFont typeface="Arial" panose="020B0604020202020204" pitchFamily="34" charset="0"/>
              <a:buChar char="•"/>
            </a:pPr>
            <a:r>
              <a:rPr lang="en-US" sz="1600" dirty="0"/>
              <a:t>Pub/Sub topics:</a:t>
            </a:r>
          </a:p>
          <a:p>
            <a:pPr lvl="2"/>
            <a:r>
              <a:rPr lang="en-US" sz="1400" dirty="0"/>
              <a:t>“stdif::StatusTopic”/”std/status”: Current state of the CCF instance.</a:t>
            </a:r>
          </a:p>
          <a:p>
            <a:pPr lvl="2"/>
            <a:r>
              <a:rPr lang="en-US" sz="1400" dirty="0"/>
              <a:t>“dcsif::RecStatus”/”rec/recstatus”: Latest/current Recording Status.</a:t>
            </a:r>
          </a:p>
          <a:p>
            <a:pPr marL="285750" indent="-285750">
              <a:buFont typeface="Arial" panose="020B0604020202020204" pitchFamily="34" charset="0"/>
              <a:buChar char="•"/>
            </a:pPr>
            <a:r>
              <a:rPr lang="en-US" sz="1600" dirty="0"/>
              <a:t>Usage of Pub/Sub vs OLDB:</a:t>
            </a:r>
          </a:p>
          <a:p>
            <a:pPr lvl="2"/>
            <a:r>
              <a:rPr lang="en-US" sz="1400" dirty="0"/>
              <a:t>Pub/Sub for inter-process synchronization/coordination + for ‘high performance purposes’.</a:t>
            </a:r>
          </a:p>
          <a:p>
            <a:pPr lvl="2"/>
            <a:r>
              <a:rPr lang="en-US" sz="1400" dirty="0"/>
              <a:t>OLDB for presenting information to the user in GUIs, various ‘slow’ client applications data sharing etc.</a:t>
            </a:r>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3427983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0"/>
            <a:ext cx="8910639" cy="689811"/>
          </a:xfrm>
        </p:spPr>
        <p:txBody>
          <a:bodyPr/>
          <a:lstStyle/>
          <a:p>
            <a:r>
              <a:rPr lang="en-US" dirty="0"/>
              <a:t>Online Database</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833431"/>
            <a:ext cx="6956092" cy="5411109"/>
          </a:xfrm>
        </p:spPr>
        <p:txBody>
          <a:bodyPr/>
          <a:lstStyle/>
          <a:p>
            <a:pPr marL="285750" indent="-285750">
              <a:buFont typeface="Arial" panose="020B0604020202020204" pitchFamily="34" charset="0"/>
              <a:buChar char="•"/>
            </a:pPr>
            <a:r>
              <a:rPr lang="en-US" sz="1400" dirty="0"/>
              <a:t>Basic key name:</a:t>
            </a:r>
          </a:p>
          <a:p>
            <a:pPr lvl="2"/>
            <a:r>
              <a:rPr lang="en-US" sz="1100" dirty="0"/>
              <a:t>“&lt;cfg: OLDB prefix&gt;/</a:t>
            </a:r>
            <a:r>
              <a:rPr lang="en-GB" sz="1100" dirty="0">
                <a:effectLst/>
                <a:latin typeface="Arial" panose="020B0604020202020204" pitchFamily="34" charset="0"/>
                <a:ea typeface="Times New Roman" panose="02020603050405020304" pitchFamily="18" charset="0"/>
                <a:cs typeface="Times New Roman" panose="02020603050405020304" pitchFamily="18" charset="0"/>
              </a:rPr>
              <a:t>&lt;cfg: CCF instance name&gt;.&lt;category&gt;.[&lt;sub-category&gt;.]&lt;parameter/key&gt;</a:t>
            </a:r>
            <a:r>
              <a:rPr lang="en-US" sz="1100" dirty="0"/>
              <a:t>”.</a:t>
            </a:r>
          </a:p>
          <a:p>
            <a:pPr marL="285750" indent="-285750">
              <a:buFont typeface="Arial" panose="020B0604020202020204" pitchFamily="34" charset="0"/>
              <a:buChar char="•"/>
            </a:pPr>
            <a:r>
              <a:rPr lang="en-US" sz="1400" dirty="0"/>
              <a:t>Main categories:</a:t>
            </a:r>
          </a:p>
          <a:p>
            <a:pPr lvl="2"/>
            <a:r>
              <a:rPr lang="en-US" sz="1100" dirty="0"/>
              <a:t>“properties”: Configuration and setup parameters.</a:t>
            </a:r>
          </a:p>
          <a:p>
            <a:pPr lvl="2"/>
            <a:r>
              <a:rPr lang="en-US" sz="1100" dirty="0"/>
              <a:t>“recording”: Status on an ongoing or previously executed recording.</a:t>
            </a:r>
          </a:p>
          <a:p>
            <a:pPr lvl="2"/>
            <a:r>
              <a:rPr lang="en-US" sz="1100" dirty="0"/>
              <a:t>“</a:t>
            </a:r>
            <a:r>
              <a:rPr lang="en-US" sz="1100" dirty="0" err="1"/>
              <a:t>sm</a:t>
            </a:r>
            <a:r>
              <a:rPr lang="en-US" sz="1100" dirty="0"/>
              <a:t>”: Application state (status of state machine).</a:t>
            </a:r>
          </a:p>
          <a:p>
            <a:pPr lvl="2"/>
            <a:r>
              <a:rPr lang="en-US" sz="1100" dirty="0"/>
              <a:t>“statistics”: Run-time statistics of the various internal tasks (threads).</a:t>
            </a:r>
          </a:p>
          <a:p>
            <a:pPr lvl="2"/>
            <a:r>
              <a:rPr lang="en-US" sz="1100" dirty="0"/>
              <a:t>“status”: Status information of various internal tasks and the associated camera.</a:t>
            </a:r>
          </a:p>
          <a:p>
            <a:pPr lvl="2"/>
            <a:r>
              <a:rPr lang="en-US" sz="1100" dirty="0"/>
              <a:t>“telemetry”: Contains the values sampled by the Telemetry Service.</a:t>
            </a:r>
          </a:p>
          <a:p>
            <a:pPr marL="285750" indent="-285750">
              <a:buFont typeface="Arial" panose="020B0604020202020204" pitchFamily="34" charset="0"/>
              <a:buChar char="•"/>
            </a:pPr>
            <a:r>
              <a:rPr lang="en-US" sz="1400" dirty="0"/>
              <a:t>Examples:</a:t>
            </a:r>
          </a:p>
          <a:p>
            <a:pPr lvl="2"/>
            <a:r>
              <a:rPr lang="en-US" sz="1100" dirty="0"/>
              <a:t>“</a:t>
            </a:r>
            <a:r>
              <a:rPr lang="en-US" sz="1100" dirty="0" err="1"/>
              <a:t>cii.oldb</a:t>
            </a:r>
            <a:r>
              <a:rPr lang="en-US" sz="1100" dirty="0"/>
              <a:t>:///</a:t>
            </a:r>
            <a:r>
              <a:rPr lang="en-US" sz="1100" dirty="0" err="1"/>
              <a:t>ccftest</a:t>
            </a:r>
            <a:r>
              <a:rPr lang="en-US" sz="1100" dirty="0"/>
              <a:t>/</a:t>
            </a:r>
            <a:r>
              <a:rPr lang="en-US" sz="1100" dirty="0" err="1"/>
              <a:t>testdcs</a:t>
            </a:r>
            <a:r>
              <a:rPr lang="en-US" sz="1100" dirty="0"/>
              <a:t>/properties/config/pipelines/proc_2/publishers/pub_2_1_fits/adapter”</a:t>
            </a:r>
          </a:p>
          <a:p>
            <a:pPr lvl="2"/>
            <a:r>
              <a:rPr lang="en-US" sz="1100" dirty="0"/>
              <a:t>“</a:t>
            </a:r>
            <a:r>
              <a:rPr lang="en-US" sz="1100" dirty="0" err="1"/>
              <a:t>cii.oldb</a:t>
            </a:r>
            <a:r>
              <a:rPr lang="en-US" sz="1100" dirty="0"/>
              <a:t>:///</a:t>
            </a:r>
            <a:r>
              <a:rPr lang="en-US" sz="1100" dirty="0" err="1"/>
              <a:t>ccftest</a:t>
            </a:r>
            <a:r>
              <a:rPr lang="en-US" sz="1100" dirty="0"/>
              <a:t>/</a:t>
            </a:r>
            <a:r>
              <a:rPr lang="en-US" sz="1100" dirty="0" err="1"/>
              <a:t>testdcs</a:t>
            </a:r>
            <a:r>
              <a:rPr lang="en-US" sz="1100" dirty="0"/>
              <a:t>/properties/devices/testsimcamera1/</a:t>
            </a:r>
            <a:r>
              <a:rPr lang="en-US" sz="1100" dirty="0" err="1"/>
              <a:t>chunkmodeactive</a:t>
            </a:r>
            <a:r>
              <a:rPr lang="en-US" sz="1100" dirty="0"/>
              <a:t>”</a:t>
            </a:r>
          </a:p>
          <a:p>
            <a:pPr lvl="2"/>
            <a:r>
              <a:rPr lang="en-US" sz="1100" dirty="0"/>
              <a:t>“</a:t>
            </a:r>
            <a:r>
              <a:rPr lang="en-US" sz="1100" dirty="0" err="1"/>
              <a:t>cii.oldb</a:t>
            </a:r>
            <a:r>
              <a:rPr lang="en-US" sz="1100" dirty="0"/>
              <a:t>:///</a:t>
            </a:r>
            <a:r>
              <a:rPr lang="en-US" sz="1100" dirty="0" err="1"/>
              <a:t>ccftest</a:t>
            </a:r>
            <a:r>
              <a:rPr lang="en-US" sz="1100" dirty="0"/>
              <a:t>/</a:t>
            </a:r>
            <a:r>
              <a:rPr lang="en-US" sz="1100" dirty="0" err="1"/>
              <a:t>testdcs</a:t>
            </a:r>
            <a:r>
              <a:rPr lang="en-US" sz="1100" dirty="0"/>
              <a:t>/status/devices/testsimcamera1/</a:t>
            </a:r>
            <a:r>
              <a:rPr lang="en-US" sz="1100" dirty="0" err="1"/>
              <a:t>gige_vision</a:t>
            </a:r>
            <a:r>
              <a:rPr lang="en-US" sz="1100" dirty="0"/>
              <a:t>/</a:t>
            </a:r>
            <a:r>
              <a:rPr lang="en-US" sz="1100" dirty="0" err="1"/>
              <a:t>sensorwidth</a:t>
            </a:r>
            <a:r>
              <a:rPr lang="en-US" sz="1100" dirty="0"/>
              <a:t>”</a:t>
            </a:r>
          </a:p>
          <a:p>
            <a:pPr lvl="2"/>
            <a:r>
              <a:rPr lang="en-US" sz="1100" dirty="0"/>
              <a:t>“</a:t>
            </a:r>
            <a:r>
              <a:rPr lang="en-US" sz="1100" dirty="0" err="1"/>
              <a:t>cii.oldb</a:t>
            </a:r>
            <a:r>
              <a:rPr lang="en-US" sz="1100" dirty="0"/>
              <a:t>:///</a:t>
            </a:r>
            <a:r>
              <a:rPr lang="en-US" sz="1100" dirty="0" err="1"/>
              <a:t>ccftest</a:t>
            </a:r>
            <a:r>
              <a:rPr lang="en-US" sz="1100" dirty="0"/>
              <a:t>/</a:t>
            </a:r>
            <a:r>
              <a:rPr lang="en-US" sz="1100" dirty="0" err="1"/>
              <a:t>testdcs</a:t>
            </a:r>
            <a:r>
              <a:rPr lang="en-US" sz="1100" dirty="0"/>
              <a:t>/statistics/</a:t>
            </a:r>
            <a:r>
              <a:rPr lang="en-US" sz="1100" dirty="0" err="1"/>
              <a:t>acqthr</a:t>
            </a:r>
            <a:r>
              <a:rPr lang="en-US" sz="1100" dirty="0"/>
              <a:t>/</a:t>
            </a:r>
            <a:r>
              <a:rPr lang="en-US" sz="1100" dirty="0" err="1"/>
              <a:t>frame_rate</a:t>
            </a:r>
            <a:r>
              <a:rPr lang="en-US" sz="1100" dirty="0"/>
              <a:t>”</a:t>
            </a:r>
          </a:p>
          <a:p>
            <a:pPr lvl="2"/>
            <a:r>
              <a:rPr lang="en-US" sz="1100" dirty="0"/>
              <a:t>“</a:t>
            </a:r>
            <a:r>
              <a:rPr lang="en-US" sz="1100" dirty="0" err="1"/>
              <a:t>cii.oldb</a:t>
            </a:r>
            <a:r>
              <a:rPr lang="en-US" sz="1100" dirty="0"/>
              <a:t>:///</a:t>
            </a:r>
            <a:r>
              <a:rPr lang="en-US" sz="1100" dirty="0" err="1"/>
              <a:t>ccftest</a:t>
            </a:r>
            <a:r>
              <a:rPr lang="en-US" sz="1100" dirty="0"/>
              <a:t>/</a:t>
            </a:r>
            <a:r>
              <a:rPr lang="en-US" sz="1100" dirty="0" err="1"/>
              <a:t>testdcs</a:t>
            </a:r>
            <a:r>
              <a:rPr lang="en-US" sz="1100" dirty="0"/>
              <a:t>/status/pipelines/proc_1/recipes/recipe_1_1_centroid/</a:t>
            </a:r>
            <a:r>
              <a:rPr lang="en-US" sz="1100" dirty="0" err="1"/>
              <a:t>sigma_error_x</a:t>
            </a:r>
            <a:r>
              <a:rPr lang="en-US" sz="1100" dirty="0"/>
              <a:t>”</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pic>
        <p:nvPicPr>
          <p:cNvPr id="8" name="Picture 7" descr="A screenshot of a computer program&#10;&#10;Description automatically generated">
            <a:extLst>
              <a:ext uri="{FF2B5EF4-FFF2-40B4-BE49-F238E27FC236}">
                <a16:creationId xmlns:a16="http://schemas.microsoft.com/office/drawing/2014/main" id="{1267FEF4-B3B6-AAF8-FD9F-BFD822E1A5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6714" y="1069041"/>
            <a:ext cx="2897986" cy="5000046"/>
          </a:xfrm>
          <a:prstGeom prst="rect">
            <a:avLst/>
          </a:prstGeom>
        </p:spPr>
      </p:pic>
    </p:spTree>
    <p:extLst>
      <p:ext uri="{BB962C8B-B14F-4D97-AF65-F5344CB8AC3E}">
        <p14:creationId xmlns:p14="http://schemas.microsoft.com/office/powerpoint/2010/main" val="2431727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254834" y="0"/>
            <a:ext cx="8910639" cy="850015"/>
          </a:xfrm>
        </p:spPr>
        <p:txBody>
          <a:bodyPr/>
          <a:lstStyle/>
          <a:p>
            <a:r>
              <a:rPr lang="en-US" dirty="0"/>
              <a:t>Run-Time Statistics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254834" y="1302996"/>
            <a:ext cx="4004128" cy="4776528"/>
          </a:xfrm>
        </p:spPr>
        <p:txBody>
          <a:bodyPr/>
          <a:lstStyle/>
          <a:p>
            <a:pPr marL="285750" indent="-285750">
              <a:lnSpc>
                <a:spcPct val="90000"/>
              </a:lnSpc>
              <a:buFont typeface="Arial" panose="020B0604020202020204" pitchFamily="34" charset="0"/>
              <a:buChar char="•"/>
            </a:pPr>
            <a:r>
              <a:rPr lang="en-US" sz="1600" dirty="0"/>
              <a:t>Various run-time statistics is produced during operation and updated in the OLDB.</a:t>
            </a:r>
          </a:p>
          <a:p>
            <a:pPr marL="285750" indent="-285750">
              <a:lnSpc>
                <a:spcPct val="90000"/>
              </a:lnSpc>
              <a:buFont typeface="Arial" panose="020B0604020202020204" pitchFamily="34" charset="0"/>
              <a:buChar char="•"/>
            </a:pPr>
            <a:r>
              <a:rPr lang="en-US" sz="1600" dirty="0"/>
              <a:t>The Acquisition, Processing and Publisher Threads, produce some run-time information (frames received/completed, number of frames/volume handled…).</a:t>
            </a:r>
          </a:p>
          <a:p>
            <a:pPr marL="285750" indent="-285750">
              <a:lnSpc>
                <a:spcPct val="90000"/>
              </a:lnSpc>
              <a:buFont typeface="Arial" panose="020B0604020202020204" pitchFamily="34" charset="0"/>
              <a:buChar char="•"/>
            </a:pPr>
            <a:r>
              <a:rPr lang="en-US" sz="1600" dirty="0"/>
              <a:t>Information about frames lost and skipped also registered.</a:t>
            </a:r>
          </a:p>
          <a:p>
            <a:pPr marL="285750" indent="-285750">
              <a:lnSpc>
                <a:spcPct val="90000"/>
              </a:lnSpc>
              <a:buFont typeface="Arial" panose="020B0604020202020204" pitchFamily="34" charset="0"/>
              <a:buChar char="•"/>
            </a:pPr>
            <a:r>
              <a:rPr lang="en-US" sz="1600" dirty="0"/>
              <a:t>The Monitor Thread collects the data periodically, computes the statistics and update this in the OLDB.</a:t>
            </a:r>
          </a:p>
          <a:p>
            <a:pPr marL="285750" indent="-285750">
              <a:lnSpc>
                <a:spcPct val="90000"/>
              </a:lnSpc>
              <a:buFont typeface="Arial" panose="020B0604020202020204" pitchFamily="34" charset="0"/>
              <a:buChar char="•"/>
            </a:pPr>
            <a:r>
              <a:rPr lang="en-US" sz="1600" dirty="0"/>
              <a:t>Update rate and number of samples in sliding window configurable.</a:t>
            </a:r>
          </a:p>
          <a:p>
            <a:pPr marL="285750" indent="-285750">
              <a:lnSpc>
                <a:spcPct val="90000"/>
              </a:lnSpc>
              <a:buFont typeface="Arial" panose="020B0604020202020204" pitchFamily="34" charset="0"/>
              <a:buChar char="•"/>
            </a:pPr>
            <a:r>
              <a:rPr lang="en-US" sz="1600" u="sng" dirty="0"/>
              <a:t>Use statistics in OLDB to verify proper execution of the DCS application!</a:t>
            </a:r>
          </a:p>
          <a:p>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pic>
        <p:nvPicPr>
          <p:cNvPr id="5" name="Picture 4" descr="A screenshot of a computer&#10;&#10;Description automatically generated">
            <a:extLst>
              <a:ext uri="{FF2B5EF4-FFF2-40B4-BE49-F238E27FC236}">
                <a16:creationId xmlns:a16="http://schemas.microsoft.com/office/drawing/2014/main" id="{DDD55DEB-B54F-42E4-AB24-824EB08F24BB}"/>
              </a:ext>
            </a:extLst>
          </p:cNvPr>
          <p:cNvPicPr>
            <a:picLocks noChangeAspect="1"/>
          </p:cNvPicPr>
          <p:nvPr/>
        </p:nvPicPr>
        <p:blipFill>
          <a:blip r:embed="rId2"/>
          <a:stretch>
            <a:fillRect/>
          </a:stretch>
        </p:blipFill>
        <p:spPr>
          <a:xfrm>
            <a:off x="4201297" y="1218742"/>
            <a:ext cx="7610210" cy="5073473"/>
          </a:xfrm>
          <a:prstGeom prst="rect">
            <a:avLst/>
          </a:prstGeom>
        </p:spPr>
      </p:pic>
    </p:spTree>
    <p:extLst>
      <p:ext uri="{BB962C8B-B14F-4D97-AF65-F5344CB8AC3E}">
        <p14:creationId xmlns:p14="http://schemas.microsoft.com/office/powerpoint/2010/main" val="3483171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29637" y="0"/>
            <a:ext cx="8910639" cy="834189"/>
          </a:xfrm>
        </p:spPr>
        <p:txBody>
          <a:bodyPr/>
          <a:lstStyle/>
          <a:p>
            <a:r>
              <a:rPr lang="en-US" dirty="0"/>
              <a:t>CCF CLI – Programming API</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12" name="TextBox 11">
            <a:extLst>
              <a:ext uri="{FF2B5EF4-FFF2-40B4-BE49-F238E27FC236}">
                <a16:creationId xmlns:a16="http://schemas.microsoft.com/office/drawing/2014/main" id="{90131143-29BF-47DC-918F-E4635A54B4F4}"/>
              </a:ext>
            </a:extLst>
          </p:cNvPr>
          <p:cNvSpPr txBox="1"/>
          <p:nvPr/>
        </p:nvSpPr>
        <p:spPr>
          <a:xfrm>
            <a:off x="529637" y="1222970"/>
            <a:ext cx="8381751" cy="5016758"/>
          </a:xfrm>
          <a:prstGeom prst="rect">
            <a:avLst/>
          </a:prstGeom>
          <a:solidFill>
            <a:schemeClr val="tx1"/>
          </a:solidFill>
          <a:ln>
            <a:solidFill>
              <a:schemeClr val="accent2"/>
            </a:solidFill>
          </a:ln>
        </p:spPr>
        <p:txBody>
          <a:bodyPr wrap="square" rtlCol="0">
            <a:spAutoFit/>
          </a:bodyPr>
          <a:lstStyle/>
          <a:p>
            <a:r>
              <a:rPr lang="en-US" sz="1000" b="0" dirty="0">
                <a:solidFill>
                  <a:srgbClr val="C586C0"/>
                </a:solidFill>
                <a:effectLst/>
                <a:latin typeface="Consolas" panose="020B0609020204030204" pitchFamily="49" charset="0"/>
              </a:rPr>
              <a:t>import</a:t>
            </a:r>
            <a:r>
              <a:rPr lang="en-US" sz="1000" b="0" dirty="0">
                <a:solidFill>
                  <a:srgbClr val="CCCCCC"/>
                </a:solidFill>
                <a:effectLst/>
                <a:latin typeface="Consolas" panose="020B0609020204030204" pitchFamily="49" charset="0"/>
              </a:rPr>
              <a:t> time</a:t>
            </a:r>
          </a:p>
          <a:p>
            <a:r>
              <a:rPr lang="en-US" sz="1000" b="0" dirty="0">
                <a:solidFill>
                  <a:srgbClr val="C586C0"/>
                </a:solidFill>
                <a:effectLst/>
                <a:latin typeface="Consolas" panose="020B0609020204030204" pitchFamily="49" charset="0"/>
              </a:rPr>
              <a:t>import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ifw.ccf.clib.ccf_commands</a:t>
            </a:r>
            <a:endParaRPr lang="en-US" sz="1000" b="0" dirty="0">
              <a:solidFill>
                <a:srgbClr val="CCCCCC"/>
              </a:solidFill>
              <a:effectLst/>
              <a:latin typeface="Consolas" panose="020B0609020204030204" pitchFamily="49" charset="0"/>
            </a:endParaRPr>
          </a:p>
          <a:p>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uri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a:solidFill>
                  <a:srgbClr val="CE9178"/>
                </a:solidFill>
                <a:effectLst/>
                <a:latin typeface="Consolas" panose="020B0609020204030204" pitchFamily="49" charset="0"/>
              </a:rPr>
              <a:t>"zpb.rr://127.0.0.1:12091"</a:t>
            </a:r>
            <a:endParaRPr lang="en-US" sz="1000" b="0" dirty="0">
              <a:solidFill>
                <a:srgbClr val="CCCCCC"/>
              </a:solidFill>
              <a:effectLst/>
              <a:latin typeface="Consolas" panose="020B0609020204030204" pitchFamily="49" charset="0"/>
            </a:endParaRPr>
          </a:p>
          <a:p>
            <a:r>
              <a:rPr lang="en-US" sz="1000" b="0" dirty="0">
                <a:solidFill>
                  <a:srgbClr val="CCCCCC"/>
                </a:solidFill>
                <a:effectLst/>
                <a:latin typeface="Consolas" panose="020B0609020204030204" pitchFamily="49" charset="0"/>
              </a:rPr>
              <a:t>client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ifw.ccf.clib.ccf_commands.CcfCommands</a:t>
            </a:r>
            <a:r>
              <a:rPr lang="en-US" sz="1000" b="0" dirty="0">
                <a:solidFill>
                  <a:srgbClr val="CCCCCC"/>
                </a:solidFill>
                <a:effectLst/>
                <a:latin typeface="Consolas" panose="020B0609020204030204" pitchFamily="49" charset="0"/>
              </a:rPr>
              <a:t>(uri)</a:t>
            </a:r>
          </a:p>
          <a:p>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client.reset</a:t>
            </a:r>
            <a:r>
              <a:rPr lang="en-US" sz="1000" b="0" dirty="0">
                <a:solidFill>
                  <a:srgbClr val="CCCCCC"/>
                </a:solidFill>
                <a:effectLst/>
                <a:latin typeface="Consolas" panose="020B0609020204030204" pitchFamily="49" charset="0"/>
              </a:rPr>
              <a:t>()</a:t>
            </a:r>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client.init</a:t>
            </a:r>
            <a:r>
              <a:rPr lang="en-US" sz="1000" b="0" dirty="0">
                <a:solidFill>
                  <a:srgbClr val="CCCCCC"/>
                </a:solidFill>
                <a:effectLst/>
                <a:latin typeface="Consolas" panose="020B0609020204030204" pitchFamily="49" charset="0"/>
              </a:rPr>
              <a:t>()</a:t>
            </a:r>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client.enable</a:t>
            </a:r>
            <a:r>
              <a:rPr lang="en-US" sz="1000" b="0" dirty="0">
                <a:solidFill>
                  <a:srgbClr val="CCCCCC"/>
                </a:solidFill>
                <a:effectLst/>
                <a:latin typeface="Consolas" panose="020B0609020204030204" pitchFamily="49" charset="0"/>
              </a:rPr>
              <a:t>()</a:t>
            </a:r>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client.state</a:t>
            </a:r>
            <a:r>
              <a:rPr lang="en-US" sz="1000" b="0" dirty="0">
                <a:solidFill>
                  <a:srgbClr val="CCCCCC"/>
                </a:solidFill>
                <a:effectLst/>
                <a:latin typeface="Consolas" panose="020B0609020204030204" pitchFamily="49" charset="0"/>
              </a:rPr>
              <a:t>()</a:t>
            </a:r>
          </a:p>
          <a:p>
            <a:r>
              <a:rPr lang="en-US" sz="1000" b="0" dirty="0">
                <a:solidFill>
                  <a:srgbClr val="DCDCAA"/>
                </a:solidFill>
                <a:effectLst/>
                <a:latin typeface="Consolas" panose="020B0609020204030204" pitchFamily="49" charset="0"/>
              </a:rPr>
              <a:t>print</a:t>
            </a:r>
            <a:r>
              <a:rPr lang="en-US" sz="1000" b="0" dirty="0">
                <a:solidFill>
                  <a:srgbClr val="CCCCCC"/>
                </a:solidFill>
                <a:effectLst/>
                <a:latin typeface="Consolas" panose="020B0609020204030204" pitchFamily="49" charset="0"/>
              </a:rPr>
              <a:t>(</a:t>
            </a:r>
            <a:r>
              <a:rPr lang="en-US" sz="1000" b="0" dirty="0" err="1">
                <a:solidFill>
                  <a:srgbClr val="569CD6"/>
                </a:solidFill>
                <a:effectLst/>
                <a:latin typeface="Consolas" panose="020B0609020204030204" pitchFamily="49" charset="0"/>
              </a:rPr>
              <a:t>f</a:t>
            </a:r>
            <a:r>
              <a:rPr lang="en-US" sz="1000" b="0" dirty="0" err="1">
                <a:solidFill>
                  <a:srgbClr val="CE9178"/>
                </a:solidFill>
                <a:effectLst/>
                <a:latin typeface="Consolas" panose="020B0609020204030204" pitchFamily="49" charset="0"/>
              </a:rPr>
              <a:t>"Status</a:t>
            </a:r>
            <a:r>
              <a:rPr lang="en-US" sz="1000" b="0" dirty="0">
                <a:solidFill>
                  <a:srgbClr val="CE9178"/>
                </a:solidFill>
                <a:effectLst/>
                <a:latin typeface="Consolas" panose="020B0609020204030204" pitchFamily="49" charset="0"/>
              </a:rPr>
              <a:t> of State command: </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status</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a:solidFill>
                  <a:srgbClr val="CCCCCC"/>
                </a:solidFill>
                <a:effectLst/>
                <a:latin typeface="Consolas" panose="020B0609020204030204" pitchFamily="49" charset="0"/>
              </a:rPr>
              <a:t>)</a:t>
            </a:r>
          </a:p>
          <a:p>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client.setup</a:t>
            </a:r>
            <a:r>
              <a:rPr lang="en-US" sz="1000" b="0" dirty="0">
                <a:solidFill>
                  <a:srgbClr val="CCCCCC"/>
                </a:solidFill>
                <a:effectLst/>
                <a:latin typeface="Consolas" panose="020B0609020204030204" pitchFamily="49" charset="0"/>
              </a:rPr>
              <a:t>(</a:t>
            </a:r>
            <a:r>
              <a:rPr lang="en-US" sz="1000" b="0" dirty="0">
                <a:solidFill>
                  <a:srgbClr val="CE9178"/>
                </a:solidFill>
                <a:effectLst/>
                <a:latin typeface="Consolas" panose="020B0609020204030204" pitchFamily="49" charset="0"/>
              </a:rPr>
              <a:t>"expo.time=1.1"</a:t>
            </a:r>
            <a:r>
              <a:rPr lang="en-US" sz="1000" b="0" dirty="0">
                <a:solidFill>
                  <a:srgbClr val="CCCCCC"/>
                </a:solidFill>
                <a:effectLst/>
                <a:latin typeface="Consolas" panose="020B0609020204030204" pitchFamily="49" charset="0"/>
              </a:rPr>
              <a:t>)</a:t>
            </a:r>
          </a:p>
          <a:p>
            <a:r>
              <a:rPr lang="en-US" sz="1000" b="0" dirty="0">
                <a:solidFill>
                  <a:srgbClr val="DCDCAA"/>
                </a:solidFill>
                <a:effectLst/>
                <a:latin typeface="Consolas" panose="020B0609020204030204" pitchFamily="49" charset="0"/>
              </a:rPr>
              <a:t>print</a:t>
            </a:r>
            <a:r>
              <a:rPr lang="en-US" sz="1000" b="0" dirty="0">
                <a:solidFill>
                  <a:srgbClr val="CCCCCC"/>
                </a:solidFill>
                <a:effectLst/>
                <a:latin typeface="Consolas" panose="020B0609020204030204" pitchFamily="49" charset="0"/>
              </a:rPr>
              <a:t>(</a:t>
            </a:r>
            <a:r>
              <a:rPr lang="en-US" sz="1000" b="0" dirty="0" err="1">
                <a:solidFill>
                  <a:srgbClr val="569CD6"/>
                </a:solidFill>
                <a:effectLst/>
                <a:latin typeface="Consolas" panose="020B0609020204030204" pitchFamily="49" charset="0"/>
              </a:rPr>
              <a:t>f</a:t>
            </a:r>
            <a:r>
              <a:rPr lang="en-US" sz="1000" b="0" dirty="0" err="1">
                <a:solidFill>
                  <a:srgbClr val="CE9178"/>
                </a:solidFill>
                <a:effectLst/>
                <a:latin typeface="Consolas" panose="020B0609020204030204" pitchFamily="49" charset="0"/>
              </a:rPr>
              <a:t>"Status</a:t>
            </a:r>
            <a:r>
              <a:rPr lang="en-US" sz="1000" b="0" dirty="0">
                <a:solidFill>
                  <a:srgbClr val="CE9178"/>
                </a:solidFill>
                <a:effectLst/>
                <a:latin typeface="Consolas" panose="020B0609020204030204" pitchFamily="49" charset="0"/>
              </a:rPr>
              <a:t> of Setup command: </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status</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a:solidFill>
                  <a:srgbClr val="CCCCCC"/>
                </a:solidFill>
                <a:effectLst/>
                <a:latin typeface="Consolas" panose="020B0609020204030204" pitchFamily="49" charset="0"/>
              </a:rPr>
              <a:t>)</a:t>
            </a:r>
          </a:p>
          <a:p>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prefix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a:solidFill>
                  <a:srgbClr val="CE9178"/>
                </a:solidFill>
                <a:effectLst/>
                <a:latin typeface="Consolas" panose="020B0609020204030204" pitchFamily="49" charset="0"/>
              </a:rPr>
              <a:t>"proc_1.fits"</a:t>
            </a:r>
            <a:endParaRPr lang="en-US" sz="1000" b="0" dirty="0">
              <a:solidFill>
                <a:srgbClr val="CCCCCC"/>
              </a:solidFill>
              <a:effectLst/>
              <a:latin typeface="Consolas" panose="020B0609020204030204" pitchFamily="49" charset="0"/>
            </a:endParaRPr>
          </a:p>
          <a:p>
            <a:r>
              <a:rPr lang="en-US" sz="1000" b="0" dirty="0" err="1">
                <a:solidFill>
                  <a:srgbClr val="CCCCCC"/>
                </a:solidFill>
                <a:effectLst/>
                <a:latin typeface="Consolas" panose="020B0609020204030204" pitchFamily="49" charset="0"/>
              </a:rPr>
              <a:t>setup_pars</a:t>
            </a:r>
            <a:r>
              <a:rPr lang="en-US" sz="1000" b="0" dirty="0">
                <a:solidFill>
                  <a:srgbClr val="CCCCCC"/>
                </a:solidFill>
                <a:effectLst/>
                <a:latin typeface="Consolas" panose="020B0609020204030204" pitchFamily="49" charset="0"/>
              </a:rPr>
              <a:t>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a:solidFill>
                  <a:srgbClr val="569CD6"/>
                </a:solidFill>
                <a:effectLst/>
                <a:latin typeface="Consolas" panose="020B0609020204030204" pitchFamily="49" charset="0"/>
              </a:rPr>
              <a:t>f</a:t>
            </a:r>
            <a:r>
              <a:rPr lang="en-US" sz="1000" b="0" dirty="0">
                <a:solidFill>
                  <a:srgbClr val="CE9178"/>
                </a:solidFill>
                <a:effectLst/>
                <a:latin typeface="Consolas" panose="020B0609020204030204" pitchFamily="49" charset="0"/>
              </a:rPr>
              <a:t>"</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prefix</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err="1">
                <a:solidFill>
                  <a:srgbClr val="CE9178"/>
                </a:solidFill>
                <a:effectLst/>
                <a:latin typeface="Consolas" panose="020B0609020204030204" pitchFamily="49" charset="0"/>
              </a:rPr>
              <a:t>basename</a:t>
            </a:r>
            <a:r>
              <a:rPr lang="en-US" sz="1000" b="0" dirty="0">
                <a:solidFill>
                  <a:srgbClr val="CE9178"/>
                </a:solidFill>
                <a:effectLst/>
                <a:latin typeface="Consolas" panose="020B0609020204030204" pitchFamily="49" charset="0"/>
              </a:rPr>
              <a:t>=</a:t>
            </a:r>
            <a:r>
              <a:rPr lang="en-US" sz="1000" b="0" dirty="0" err="1">
                <a:solidFill>
                  <a:srgbClr val="CE9178"/>
                </a:solidFill>
                <a:effectLst/>
                <a:latin typeface="Consolas" panose="020B0609020204030204" pitchFamily="49" charset="0"/>
              </a:rPr>
              <a:t>example_client</a:t>
            </a:r>
            <a:r>
              <a:rPr lang="en-US" sz="1000" b="0" dirty="0">
                <a:solidFill>
                  <a:srgbClr val="CE9178"/>
                </a:solidFill>
                <a:effectLst/>
                <a:latin typeface="Consolas" panose="020B0609020204030204" pitchFamily="49" charset="0"/>
              </a:rPr>
              <a:t>,</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prefix</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.nb_of_frames=10,</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prefix</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.format=MEF,</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prefix</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.overwrite=false"</a:t>
            </a:r>
            <a:endParaRPr lang="en-US" sz="1000" b="0" dirty="0">
              <a:solidFill>
                <a:srgbClr val="CCCCCC"/>
              </a:solidFill>
              <a:effectLst/>
              <a:latin typeface="Consolas" panose="020B0609020204030204" pitchFamily="49" charset="0"/>
            </a:endParaRPr>
          </a:p>
          <a:p>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client.setup</a:t>
            </a:r>
            <a:r>
              <a:rPr lang="en-US" sz="1000" b="0" dirty="0">
                <a:solidFill>
                  <a:srgbClr val="CCCCCC"/>
                </a:solidFill>
                <a:effectLst/>
                <a:latin typeface="Consolas" panose="020B0609020204030204" pitchFamily="49" charset="0"/>
              </a:rPr>
              <a:t>(</a:t>
            </a:r>
            <a:r>
              <a:rPr lang="en-US" sz="1000" b="0" dirty="0" err="1">
                <a:solidFill>
                  <a:srgbClr val="CCCCCC"/>
                </a:solidFill>
                <a:effectLst/>
                <a:latin typeface="Consolas" panose="020B0609020204030204" pitchFamily="49" charset="0"/>
              </a:rPr>
              <a:t>setup_pars</a:t>
            </a:r>
            <a:r>
              <a:rPr lang="en-US" sz="1000" b="0" dirty="0">
                <a:solidFill>
                  <a:srgbClr val="CCCCCC"/>
                </a:solidFill>
                <a:effectLst/>
                <a:latin typeface="Consolas" panose="020B0609020204030204" pitchFamily="49" charset="0"/>
              </a:rPr>
              <a:t>)</a:t>
            </a:r>
          </a:p>
          <a:p>
            <a:r>
              <a:rPr lang="en-US" sz="1000" b="0" dirty="0">
                <a:solidFill>
                  <a:srgbClr val="DCDCAA"/>
                </a:solidFill>
                <a:effectLst/>
                <a:latin typeface="Consolas" panose="020B0609020204030204" pitchFamily="49" charset="0"/>
              </a:rPr>
              <a:t>print</a:t>
            </a:r>
            <a:r>
              <a:rPr lang="en-US" sz="1000" b="0" dirty="0">
                <a:solidFill>
                  <a:srgbClr val="CCCCCC"/>
                </a:solidFill>
                <a:effectLst/>
                <a:latin typeface="Consolas" panose="020B0609020204030204" pitchFamily="49" charset="0"/>
              </a:rPr>
              <a:t>(</a:t>
            </a:r>
            <a:r>
              <a:rPr lang="en-US" sz="1000" b="0" dirty="0" err="1">
                <a:solidFill>
                  <a:srgbClr val="569CD6"/>
                </a:solidFill>
                <a:effectLst/>
                <a:latin typeface="Consolas" panose="020B0609020204030204" pitchFamily="49" charset="0"/>
              </a:rPr>
              <a:t>f</a:t>
            </a:r>
            <a:r>
              <a:rPr lang="en-US" sz="1000" b="0" dirty="0" err="1">
                <a:solidFill>
                  <a:srgbClr val="CE9178"/>
                </a:solidFill>
                <a:effectLst/>
                <a:latin typeface="Consolas" panose="020B0609020204030204" pitchFamily="49" charset="0"/>
              </a:rPr>
              <a:t>"Status</a:t>
            </a:r>
            <a:r>
              <a:rPr lang="en-US" sz="1000" b="0" dirty="0">
                <a:solidFill>
                  <a:srgbClr val="CE9178"/>
                </a:solidFill>
                <a:effectLst/>
                <a:latin typeface="Consolas" panose="020B0609020204030204" pitchFamily="49" charset="0"/>
              </a:rPr>
              <a:t> of Setup command: </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status</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a:solidFill>
                  <a:srgbClr val="CCCCCC"/>
                </a:solidFill>
                <a:effectLst/>
                <a:latin typeface="Consolas" panose="020B0609020204030204" pitchFamily="49" charset="0"/>
              </a:rPr>
              <a:t>)</a:t>
            </a:r>
          </a:p>
          <a:p>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client.recstart</a:t>
            </a:r>
            <a:r>
              <a:rPr lang="en-US" sz="1000" b="0" dirty="0">
                <a:solidFill>
                  <a:srgbClr val="CCCCCC"/>
                </a:solidFill>
                <a:effectLst/>
                <a:latin typeface="Consolas" panose="020B0609020204030204" pitchFamily="49" charset="0"/>
              </a:rPr>
              <a:t>()</a:t>
            </a:r>
          </a:p>
          <a:p>
            <a:r>
              <a:rPr lang="en-US" sz="1000" b="0" dirty="0">
                <a:solidFill>
                  <a:srgbClr val="DCDCAA"/>
                </a:solidFill>
                <a:effectLst/>
                <a:latin typeface="Consolas" panose="020B0609020204030204" pitchFamily="49" charset="0"/>
              </a:rPr>
              <a:t>print</a:t>
            </a:r>
            <a:r>
              <a:rPr lang="en-US" sz="1000" b="0" dirty="0">
                <a:solidFill>
                  <a:srgbClr val="CCCCCC"/>
                </a:solidFill>
                <a:effectLst/>
                <a:latin typeface="Consolas" panose="020B0609020204030204" pitchFamily="49" charset="0"/>
              </a:rPr>
              <a:t>(</a:t>
            </a:r>
            <a:r>
              <a:rPr lang="en-US" sz="1000" b="0" dirty="0" err="1">
                <a:solidFill>
                  <a:srgbClr val="569CD6"/>
                </a:solidFill>
                <a:effectLst/>
                <a:latin typeface="Consolas" panose="020B0609020204030204" pitchFamily="49" charset="0"/>
              </a:rPr>
              <a:t>f</a:t>
            </a:r>
            <a:r>
              <a:rPr lang="en-US" sz="1000" b="0" dirty="0" err="1">
                <a:solidFill>
                  <a:srgbClr val="CE9178"/>
                </a:solidFill>
                <a:effectLst/>
                <a:latin typeface="Consolas" panose="020B0609020204030204" pitchFamily="49" charset="0"/>
              </a:rPr>
              <a:t>"Status</a:t>
            </a:r>
            <a:r>
              <a:rPr lang="en-US" sz="1000" b="0" dirty="0">
                <a:solidFill>
                  <a:srgbClr val="CE9178"/>
                </a:solidFill>
                <a:effectLst/>
                <a:latin typeface="Consolas" panose="020B0609020204030204" pitchFamily="49" charset="0"/>
              </a:rPr>
              <a:t> of RecStart command: </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status</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a:solidFill>
                  <a:srgbClr val="CCCCCC"/>
                </a:solidFill>
                <a:effectLst/>
                <a:latin typeface="Consolas" panose="020B0609020204030204" pitchFamily="49" charset="0"/>
              </a:rPr>
              <a:t>)</a:t>
            </a:r>
          </a:p>
          <a:p>
            <a:br>
              <a:rPr lang="en-US" sz="1000" b="0" dirty="0">
                <a:solidFill>
                  <a:srgbClr val="CCCCCC"/>
                </a:solidFill>
                <a:effectLst/>
                <a:latin typeface="Consolas" panose="020B0609020204030204" pitchFamily="49" charset="0"/>
              </a:rPr>
            </a:br>
            <a:r>
              <a:rPr lang="en-US" sz="1000" b="0" dirty="0">
                <a:solidFill>
                  <a:srgbClr val="C586C0"/>
                </a:solidFill>
                <a:effectLst/>
                <a:latin typeface="Consolas" panose="020B0609020204030204" pitchFamily="49" charset="0"/>
              </a:rPr>
              <a:t>for</a:t>
            </a:r>
            <a:r>
              <a:rPr lang="en-US" sz="1000" b="0" dirty="0">
                <a:solidFill>
                  <a:srgbClr val="CCCCCC"/>
                </a:solidFill>
                <a:effectLst/>
                <a:latin typeface="Consolas" panose="020B0609020204030204" pitchFamily="49" charset="0"/>
              </a:rPr>
              <a:t> n </a:t>
            </a:r>
            <a:r>
              <a:rPr lang="en-US" sz="1000" b="0" dirty="0">
                <a:solidFill>
                  <a:srgbClr val="C586C0"/>
                </a:solidFill>
                <a:effectLst/>
                <a:latin typeface="Consolas" panose="020B0609020204030204" pitchFamily="49" charset="0"/>
              </a:rPr>
              <a:t>in</a:t>
            </a:r>
            <a:r>
              <a:rPr lang="en-US" sz="1000" b="0" dirty="0">
                <a:solidFill>
                  <a:srgbClr val="CCCCCC"/>
                </a:solidFill>
                <a:effectLst/>
                <a:latin typeface="Consolas" panose="020B0609020204030204" pitchFamily="49" charset="0"/>
              </a:rPr>
              <a:t> </a:t>
            </a:r>
            <a:r>
              <a:rPr lang="en-US" sz="1000" b="0" dirty="0">
                <a:solidFill>
                  <a:srgbClr val="DCDCAA"/>
                </a:solidFill>
                <a:effectLst/>
                <a:latin typeface="Consolas" panose="020B0609020204030204" pitchFamily="49" charset="0"/>
              </a:rPr>
              <a:t>range</a:t>
            </a:r>
            <a:r>
              <a:rPr lang="en-US" sz="1000" b="0" dirty="0">
                <a:solidFill>
                  <a:srgbClr val="CCCCCC"/>
                </a:solidFill>
                <a:effectLst/>
                <a:latin typeface="Consolas" panose="020B0609020204030204" pitchFamily="49" charset="0"/>
              </a:rPr>
              <a:t>(</a:t>
            </a:r>
            <a:r>
              <a:rPr lang="en-US" sz="1000" b="0" dirty="0">
                <a:solidFill>
                  <a:srgbClr val="B5CEA8"/>
                </a:solidFill>
                <a:effectLst/>
                <a:latin typeface="Consolas" panose="020B0609020204030204" pitchFamily="49" charset="0"/>
              </a:rPr>
              <a:t>10</a:t>
            </a:r>
            <a:r>
              <a:rPr lang="en-US" sz="1000" b="0" dirty="0">
                <a:solidFill>
                  <a:srgbClr val="CCCCCC"/>
                </a:solidFill>
                <a:effectLst/>
                <a:latin typeface="Consolas" panose="020B0609020204030204" pitchFamily="49" charset="0"/>
              </a:rPr>
              <a:t>):</a:t>
            </a:r>
          </a:p>
          <a:p>
            <a:r>
              <a:rPr lang="en-US" sz="1000" b="0" dirty="0">
                <a:solidFill>
                  <a:srgbClr val="CCCCCC"/>
                </a:solidFill>
                <a:effectLst/>
                <a:latin typeface="Consolas" panose="020B0609020204030204" pitchFamily="49" charset="0"/>
              </a:rPr>
              <a:t>    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client.recstatus</a:t>
            </a:r>
            <a:r>
              <a:rPr lang="en-US" sz="1000" b="0" dirty="0">
                <a:solidFill>
                  <a:srgbClr val="CCCCCC"/>
                </a:solidFill>
                <a:effectLst/>
                <a:latin typeface="Consolas" panose="020B0609020204030204" pitchFamily="49" charset="0"/>
              </a:rPr>
              <a:t>()</a:t>
            </a:r>
          </a:p>
          <a:p>
            <a:r>
              <a:rPr lang="en-US" sz="1000" b="0" dirty="0">
                <a:solidFill>
                  <a:srgbClr val="CCCCCC"/>
                </a:solidFill>
                <a:effectLst/>
                <a:latin typeface="Consolas" panose="020B0609020204030204" pitchFamily="49" charset="0"/>
              </a:rPr>
              <a:t>    </a:t>
            </a:r>
            <a:r>
              <a:rPr lang="en-US" sz="1000" b="0" dirty="0">
                <a:solidFill>
                  <a:srgbClr val="DCDCAA"/>
                </a:solidFill>
                <a:effectLst/>
                <a:latin typeface="Consolas" panose="020B0609020204030204" pitchFamily="49" charset="0"/>
              </a:rPr>
              <a:t>print</a:t>
            </a:r>
            <a:r>
              <a:rPr lang="en-US" sz="1000" b="0" dirty="0">
                <a:solidFill>
                  <a:srgbClr val="CCCCCC"/>
                </a:solidFill>
                <a:effectLst/>
                <a:latin typeface="Consolas" panose="020B0609020204030204" pitchFamily="49" charset="0"/>
              </a:rPr>
              <a:t>(</a:t>
            </a:r>
            <a:r>
              <a:rPr lang="en-US" sz="1000" b="0" dirty="0" err="1">
                <a:solidFill>
                  <a:srgbClr val="569CD6"/>
                </a:solidFill>
                <a:effectLst/>
                <a:latin typeface="Consolas" panose="020B0609020204030204" pitchFamily="49" charset="0"/>
              </a:rPr>
              <a:t>f</a:t>
            </a:r>
            <a:r>
              <a:rPr lang="en-US" sz="1000" b="0" dirty="0" err="1">
                <a:solidFill>
                  <a:srgbClr val="CE9178"/>
                </a:solidFill>
                <a:effectLst/>
                <a:latin typeface="Consolas" panose="020B0609020204030204" pitchFamily="49" charset="0"/>
              </a:rPr>
              <a:t>"Status</a:t>
            </a:r>
            <a:r>
              <a:rPr lang="en-US" sz="1000" b="0" dirty="0">
                <a:solidFill>
                  <a:srgbClr val="CE9178"/>
                </a:solidFill>
                <a:effectLst/>
                <a:latin typeface="Consolas" panose="020B0609020204030204" pitchFamily="49" charset="0"/>
              </a:rPr>
              <a:t> of RecStatus command: </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status</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a:solidFill>
                  <a:srgbClr val="CCCCCC"/>
                </a:solidFill>
                <a:effectLst/>
                <a:latin typeface="Consolas" panose="020B0609020204030204" pitchFamily="49" charset="0"/>
              </a:rPr>
              <a:t>)</a:t>
            </a:r>
          </a:p>
          <a:p>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time.sleep</a:t>
            </a:r>
            <a:r>
              <a:rPr lang="en-US" sz="1000" b="0" dirty="0">
                <a:solidFill>
                  <a:srgbClr val="CCCCCC"/>
                </a:solidFill>
                <a:effectLst/>
                <a:latin typeface="Consolas" panose="020B0609020204030204" pitchFamily="49" charset="0"/>
              </a:rPr>
              <a:t>(</a:t>
            </a:r>
            <a:r>
              <a:rPr lang="en-US" sz="1000" b="0" dirty="0">
                <a:solidFill>
                  <a:srgbClr val="B5CEA8"/>
                </a:solidFill>
                <a:effectLst/>
                <a:latin typeface="Consolas" panose="020B0609020204030204" pitchFamily="49" charset="0"/>
              </a:rPr>
              <a:t>1</a:t>
            </a:r>
            <a:r>
              <a:rPr lang="en-US" sz="1000" b="0" dirty="0">
                <a:solidFill>
                  <a:srgbClr val="CCCCCC"/>
                </a:solidFill>
                <a:effectLst/>
                <a:latin typeface="Consolas" panose="020B0609020204030204" pitchFamily="49" charset="0"/>
              </a:rPr>
              <a:t>)</a:t>
            </a:r>
          </a:p>
          <a:p>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client.stop</a:t>
            </a:r>
            <a:r>
              <a:rPr lang="en-US" sz="1000" b="0" dirty="0">
                <a:solidFill>
                  <a:srgbClr val="CCCCCC"/>
                </a:solidFill>
                <a:effectLst/>
                <a:latin typeface="Consolas" panose="020B0609020204030204" pitchFamily="49" charset="0"/>
              </a:rPr>
              <a:t>()</a:t>
            </a:r>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client.state</a:t>
            </a:r>
            <a:r>
              <a:rPr lang="en-US" sz="1000" b="0" dirty="0">
                <a:solidFill>
                  <a:srgbClr val="CCCCCC"/>
                </a:solidFill>
                <a:effectLst/>
                <a:latin typeface="Consolas" panose="020B0609020204030204" pitchFamily="49" charset="0"/>
              </a:rPr>
              <a:t>()</a:t>
            </a:r>
          </a:p>
          <a:p>
            <a:r>
              <a:rPr lang="en-US" sz="1000" b="0" dirty="0">
                <a:solidFill>
                  <a:srgbClr val="DCDCAA"/>
                </a:solidFill>
                <a:effectLst/>
                <a:latin typeface="Consolas" panose="020B0609020204030204" pitchFamily="49" charset="0"/>
              </a:rPr>
              <a:t>print</a:t>
            </a:r>
            <a:r>
              <a:rPr lang="en-US" sz="1000" b="0" dirty="0">
                <a:solidFill>
                  <a:srgbClr val="CCCCCC"/>
                </a:solidFill>
                <a:effectLst/>
                <a:latin typeface="Consolas" panose="020B0609020204030204" pitchFamily="49" charset="0"/>
              </a:rPr>
              <a:t>(</a:t>
            </a:r>
            <a:r>
              <a:rPr lang="en-US" sz="1000" b="0" dirty="0" err="1">
                <a:solidFill>
                  <a:srgbClr val="569CD6"/>
                </a:solidFill>
                <a:effectLst/>
                <a:latin typeface="Consolas" panose="020B0609020204030204" pitchFamily="49" charset="0"/>
              </a:rPr>
              <a:t>f</a:t>
            </a:r>
            <a:r>
              <a:rPr lang="en-US" sz="1000" b="0" dirty="0" err="1">
                <a:solidFill>
                  <a:srgbClr val="CE9178"/>
                </a:solidFill>
                <a:effectLst/>
                <a:latin typeface="Consolas" panose="020B0609020204030204" pitchFamily="49" charset="0"/>
              </a:rPr>
              <a:t>"Status</a:t>
            </a:r>
            <a:r>
              <a:rPr lang="en-US" sz="1000" b="0" dirty="0">
                <a:solidFill>
                  <a:srgbClr val="CE9178"/>
                </a:solidFill>
                <a:effectLst/>
                <a:latin typeface="Consolas" panose="020B0609020204030204" pitchFamily="49" charset="0"/>
              </a:rPr>
              <a:t> of State command: </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status</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a:solidFill>
                  <a:srgbClr val="CCCCCC"/>
                </a:solidFill>
                <a:effectLst/>
                <a:latin typeface="Consolas" panose="020B0609020204030204" pitchFamily="49" charset="0"/>
              </a:rPr>
              <a:t>)</a:t>
            </a:r>
          </a:p>
        </p:txBody>
      </p:sp>
    </p:spTree>
    <p:extLst>
      <p:ext uri="{BB962C8B-B14F-4D97-AF65-F5344CB8AC3E}">
        <p14:creationId xmlns:p14="http://schemas.microsoft.com/office/powerpoint/2010/main" val="3201826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647866" y="0"/>
            <a:ext cx="8910639" cy="1136073"/>
          </a:xfrm>
        </p:spPr>
        <p:txBody>
          <a:bodyPr/>
          <a:lstStyle/>
          <a:p>
            <a:r>
              <a:rPr lang="en-US" dirty="0"/>
              <a:t>Configuration</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647866" y="1557664"/>
            <a:ext cx="3378702" cy="4343400"/>
          </a:xfrm>
        </p:spPr>
        <p:txBody>
          <a:bodyPr/>
          <a:lstStyle/>
          <a:p>
            <a:pPr marL="285750" indent="-285750">
              <a:buFont typeface="Arial" panose="020B0604020202020204" pitchFamily="34" charset="0"/>
              <a:buChar char="•"/>
            </a:pPr>
            <a:r>
              <a:rPr lang="en-US" sz="1800" dirty="0"/>
              <a:t>The configuration is based on the CII Cfg Service.</a:t>
            </a:r>
          </a:p>
          <a:p>
            <a:pPr marL="285750" indent="-285750">
              <a:buFont typeface="Arial" panose="020B0604020202020204" pitchFamily="34" charset="0"/>
              <a:buChar char="•"/>
            </a:pPr>
            <a:r>
              <a:rPr lang="en-US" sz="1800" dirty="0"/>
              <a:t>Based on “ifw-core” “bat/config” – same base for all IFW applications.</a:t>
            </a:r>
            <a:endParaRPr lang="en-US" sz="1400" dirty="0"/>
          </a:p>
          <a:p>
            <a:pPr marL="285750" indent="-285750">
              <a:buFont typeface="Arial" panose="020B0604020202020204" pitchFamily="34" charset="0"/>
              <a:buChar char="•"/>
            </a:pPr>
            <a:r>
              <a:rPr lang="en-US" sz="1800" dirty="0"/>
              <a:t>The configuration (and associated files) shall be stored in a location, searchable via the “CFGPATH” environment variable.</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pic>
        <p:nvPicPr>
          <p:cNvPr id="8" name="Picture 7" descr="A diagram of a computer system&#10;&#10;Description automatically generated">
            <a:extLst>
              <a:ext uri="{FF2B5EF4-FFF2-40B4-BE49-F238E27FC236}">
                <a16:creationId xmlns:a16="http://schemas.microsoft.com/office/drawing/2014/main" id="{706B532E-8088-0D32-47A2-EF7C204F75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5031" y="1436479"/>
            <a:ext cx="7755318" cy="3985041"/>
          </a:xfrm>
          <a:prstGeom prst="rect">
            <a:avLst/>
          </a:prstGeom>
        </p:spPr>
      </p:pic>
    </p:spTree>
    <p:extLst>
      <p:ext uri="{BB962C8B-B14F-4D97-AF65-F5344CB8AC3E}">
        <p14:creationId xmlns:p14="http://schemas.microsoft.com/office/powerpoint/2010/main" val="4015718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sz="3200" dirty="0"/>
              <a:t>Example Configuration/1 (Extract)</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8" name="TextBox 7">
            <a:extLst>
              <a:ext uri="{FF2B5EF4-FFF2-40B4-BE49-F238E27FC236}">
                <a16:creationId xmlns:a16="http://schemas.microsoft.com/office/drawing/2014/main" id="{6D737A37-0AE2-BFE8-912B-731FAF4A5805}"/>
              </a:ext>
            </a:extLst>
          </p:cNvPr>
          <p:cNvSpPr txBox="1"/>
          <p:nvPr/>
        </p:nvSpPr>
        <p:spPr>
          <a:xfrm>
            <a:off x="936624" y="1289903"/>
            <a:ext cx="8801848" cy="4939814"/>
          </a:xfrm>
          <a:prstGeom prst="rect">
            <a:avLst/>
          </a:prstGeom>
          <a:solidFill>
            <a:schemeClr val="tx1"/>
          </a:solidFill>
        </p:spPr>
        <p:txBody>
          <a:bodyPr wrap="square" rtlCol="0">
            <a:spAutoFit/>
          </a:bodyPr>
          <a:lstStyle/>
          <a:p>
            <a:r>
              <a:rPr lang="en-US" sz="1050" b="0" dirty="0">
                <a:solidFill>
                  <a:srgbClr val="569CD6"/>
                </a:solidFill>
                <a:effectLst/>
                <a:latin typeface="Consolas" panose="020B0609020204030204" pitchFamily="49" charset="0"/>
              </a:rPr>
              <a:t>!</a:t>
            </a:r>
            <a:r>
              <a:rPr lang="en-US" sz="1050" b="0" dirty="0" err="1">
                <a:solidFill>
                  <a:srgbClr val="569CD6"/>
                </a:solidFill>
                <a:effectLst/>
                <a:latin typeface="Consolas" panose="020B0609020204030204" pitchFamily="49" charset="0"/>
              </a:rPr>
              <a:t>cfg.include</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schema/ccf/common/</a:t>
            </a:r>
            <a:r>
              <a:rPr lang="en-US" sz="1050" b="0" dirty="0" err="1">
                <a:solidFill>
                  <a:srgbClr val="569CD6"/>
                </a:solidFill>
                <a:effectLst/>
                <a:latin typeface="Consolas" panose="020B0609020204030204" pitchFamily="49" charset="0"/>
              </a:rPr>
              <a:t>server.schema.yaml</a:t>
            </a:r>
            <a:r>
              <a:rPr lang="en-US" sz="1050" b="0" dirty="0">
                <a:solidFill>
                  <a:srgbClr val="CCCCCC"/>
                </a:solidFill>
                <a:effectLst/>
                <a:latin typeface="Consolas" panose="020B0609020204030204" pitchFamily="49" charset="0"/>
              </a:rPr>
              <a:t>:</a:t>
            </a:r>
          </a:p>
          <a:p>
            <a:br>
              <a:rPr lang="en-US" sz="1050" b="0" dirty="0">
                <a:solidFill>
                  <a:srgbClr val="CCCCCC"/>
                </a:solidFill>
                <a:effectLst/>
                <a:latin typeface="Consolas" panose="020B0609020204030204" pitchFamily="49" charset="0"/>
              </a:rPr>
            </a:br>
            <a:r>
              <a:rPr lang="en-US" sz="1050" b="0" dirty="0">
                <a:solidFill>
                  <a:srgbClr val="569CD6"/>
                </a:solidFill>
                <a:effectLst/>
                <a:latin typeface="Consolas" panose="020B0609020204030204" pitchFamily="49" charset="0"/>
              </a:rPr>
              <a:t>server</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a:t>
            </a:r>
            <a:r>
              <a:rPr lang="en-US" sz="1050" b="0" dirty="0" err="1">
                <a:solidFill>
                  <a:srgbClr val="569CD6"/>
                </a:solidFill>
                <a:effectLst/>
                <a:latin typeface="Consolas" panose="020B0609020204030204" pitchFamily="49" charset="0"/>
              </a:rPr>
              <a:t>cfg.type:CcfServerTypeDef</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server_id</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TestDcs</a:t>
            </a:r>
            <a:r>
              <a:rPr lang="en-US" sz="1050" b="0" dirty="0">
                <a:solidFill>
                  <a:srgbClr val="CE9178"/>
                </a:solidFill>
                <a:effectLst/>
                <a:latin typeface="Consolas" panose="020B0609020204030204" pitchFamily="49" charset="0"/>
              </a:rPr>
              <a: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req_endpoint</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'zpb.rr://127.0.0.1:12091/'</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pub_endpoint</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'zpb.ps://127.0.0.1:51235/'</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db_timeout</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5000</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scxml</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'config/ccf/control/sm.xml'</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log_properties</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'config/ccf/control/log.properties'</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req_timeout</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60</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dictionaries</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'dictionary/dit/stddid/</a:t>
            </a:r>
            <a:r>
              <a:rPr lang="en-US" sz="1050" b="0" dirty="0" err="1">
                <a:solidFill>
                  <a:srgbClr val="CE9178"/>
                </a:solidFill>
                <a:effectLst/>
                <a:latin typeface="Consolas" panose="020B0609020204030204" pitchFamily="49" charset="0"/>
              </a:rPr>
              <a:t>primary.did.yaml</a:t>
            </a:r>
            <a:r>
              <a:rPr lang="en-US" sz="1050" b="0" dirty="0">
                <a:solidFill>
                  <a:srgbClr val="CE9178"/>
                </a:solidFill>
                <a:effectLst/>
                <a:latin typeface="Consolas" panose="020B0609020204030204" pitchFamily="49" charset="0"/>
              </a:rPr>
              <a:t>'</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'dictionary/ccf/common/</a:t>
            </a:r>
            <a:r>
              <a:rPr lang="en-US" sz="1050" b="0" dirty="0" err="1">
                <a:solidFill>
                  <a:srgbClr val="CE9178"/>
                </a:solidFill>
                <a:effectLst/>
                <a:latin typeface="Consolas" panose="020B0609020204030204" pitchFamily="49" charset="0"/>
              </a:rPr>
              <a:t>ccf.did.yaml</a:t>
            </a:r>
            <a:r>
              <a:rPr lang="en-US" sz="1050" b="0" dirty="0">
                <a:solidFill>
                  <a:srgbClr val="CE9178"/>
                </a:solidFill>
                <a:effectLst/>
                <a:latin typeface="Consolas" panose="020B0609020204030204" pitchFamily="49" charset="0"/>
              </a:rPr>
              <a:t>'</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oldb_prefix</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'CcfTest'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fits_prefix</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'DET1'</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simulation</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false</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init_setup</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'setup/ccf/control/</a:t>
            </a:r>
            <a:r>
              <a:rPr lang="en-US" sz="1050" b="0" dirty="0" err="1">
                <a:solidFill>
                  <a:srgbClr val="CE9178"/>
                </a:solidFill>
                <a:effectLst/>
                <a:latin typeface="Consolas" panose="020B0609020204030204" pitchFamily="49" charset="0"/>
              </a:rPr>
              <a:t>example.setup.yaml</a:t>
            </a:r>
            <a:r>
              <a:rPr lang="en-US" sz="1050" b="0" dirty="0">
                <a:solidFill>
                  <a:srgbClr val="CE9178"/>
                </a:solidFill>
                <a:effectLst/>
                <a:latin typeface="Consolas" panose="020B0609020204030204" pitchFamily="49" charset="0"/>
              </a:rPr>
              <a:t>'</a:t>
            </a:r>
            <a:endParaRPr lang="en-US" sz="1050" b="0" dirty="0">
              <a:solidFill>
                <a:srgbClr val="CCCCCC"/>
              </a:solidFill>
              <a:effectLst/>
              <a:latin typeface="Consolas" panose="020B0609020204030204" pitchFamily="49" charset="0"/>
            </a:endParaRPr>
          </a:p>
          <a:p>
            <a:br>
              <a:rPr lang="en-US" sz="1050" b="0" dirty="0">
                <a:solidFill>
                  <a:srgbClr val="CCCCCC"/>
                </a:solidFill>
                <a:effectLst/>
                <a:latin typeface="Consolas" panose="020B0609020204030204" pitchFamily="49" charset="0"/>
              </a:rPr>
            </a:b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recording</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metadata_map</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'config/ccf/control/</a:t>
            </a:r>
            <a:r>
              <a:rPr lang="en-US" sz="1050" b="0" dirty="0" err="1">
                <a:solidFill>
                  <a:srgbClr val="CE9178"/>
                </a:solidFill>
                <a:effectLst/>
                <a:latin typeface="Consolas" panose="020B0609020204030204" pitchFamily="49" charset="0"/>
              </a:rPr>
              <a:t>metaData.mapping.yaml</a:t>
            </a:r>
            <a:r>
              <a:rPr lang="en-US" sz="1050" b="0" dirty="0">
                <a:solidFill>
                  <a:srgbClr val="CE9178"/>
                </a:solidFill>
                <a:effectLst/>
                <a:latin typeface="Consolas" panose="020B0609020204030204" pitchFamily="49" charset="0"/>
              </a:rPr>
              <a: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rec_hist_size</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1000</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rec_hist_expiration</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2147483647</a:t>
            </a:r>
          </a:p>
          <a:p>
            <a:br>
              <a:rPr lang="en-US" sz="1050" b="0" dirty="0">
                <a:solidFill>
                  <a:srgbClr val="CCCCCC"/>
                </a:solidFill>
                <a:effectLst/>
                <a:latin typeface="Consolas" panose="020B0609020204030204" pitchFamily="49" charset="0"/>
              </a:rPr>
            </a:b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tasks</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monitoring</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period</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nb_of_samples</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100</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mon_adpt_active</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true</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mon_adpt_disable_during_acq</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true</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mon_adpt_period</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10</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 .</a:t>
            </a:r>
          </a:p>
        </p:txBody>
      </p:sp>
    </p:spTree>
    <p:extLst>
      <p:ext uri="{BB962C8B-B14F-4D97-AF65-F5344CB8AC3E}">
        <p14:creationId xmlns:p14="http://schemas.microsoft.com/office/powerpoint/2010/main" val="3894650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875280" y="0"/>
            <a:ext cx="8910639" cy="1136073"/>
          </a:xfrm>
        </p:spPr>
        <p:txBody>
          <a:bodyPr/>
          <a:lstStyle/>
          <a:p>
            <a:r>
              <a:rPr lang="en-US" sz="2800" dirty="0"/>
              <a:t>Example Configuration/2 (Extract)</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8" name="TextBox 7">
            <a:extLst>
              <a:ext uri="{FF2B5EF4-FFF2-40B4-BE49-F238E27FC236}">
                <a16:creationId xmlns:a16="http://schemas.microsoft.com/office/drawing/2014/main" id="{BC37E90E-7DB8-5371-AFF9-403252D5757F}"/>
              </a:ext>
            </a:extLst>
          </p:cNvPr>
          <p:cNvSpPr txBox="1"/>
          <p:nvPr/>
        </p:nvSpPr>
        <p:spPr>
          <a:xfrm>
            <a:off x="875280" y="1524896"/>
            <a:ext cx="8130833" cy="4570482"/>
          </a:xfrm>
          <a:prstGeom prst="rect">
            <a:avLst/>
          </a:prstGeom>
          <a:solidFill>
            <a:schemeClr val="tx1"/>
          </a:solidFill>
        </p:spPr>
        <p:txBody>
          <a:bodyPr wrap="square" bIns="0" rtlCol="0">
            <a:spAutoFit/>
          </a:bodyPr>
          <a:lstStyle/>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processing</a:t>
            </a:r>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pipeline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'proc1'</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output_queue_size</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20</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allow_frame_skipping</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false</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recipes</a:t>
            </a:r>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'centroid'</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adapter</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'ccf::</a:t>
            </a:r>
            <a:r>
              <a:rPr lang="en-US" sz="1050" b="0" dirty="0" err="1">
                <a:solidFill>
                  <a:srgbClr val="CE9178"/>
                </a:solidFill>
                <a:effectLst/>
                <a:latin typeface="Consolas" panose="020B0609020204030204" pitchFamily="49" charset="0"/>
              </a:rPr>
              <a:t>stdrecipe</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RecipeCentroid</a:t>
            </a:r>
            <a:r>
              <a:rPr lang="en-US" sz="1050" b="0" dirty="0">
                <a:solidFill>
                  <a:srgbClr val="CE9178"/>
                </a:solidFill>
                <a:effectLst/>
                <a:latin typeface="Consolas" panose="020B0609020204030204" pitchFamily="49" charset="0"/>
              </a:rPr>
              <a: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 .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publishers</a:t>
            </a:r>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'ddt'</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adapter</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'ccf::</a:t>
            </a:r>
            <a:r>
              <a:rPr lang="en-US" sz="1050" b="0" dirty="0" err="1">
                <a:solidFill>
                  <a:srgbClr val="CE9178"/>
                </a:solidFill>
                <a:effectLst/>
                <a:latin typeface="Consolas" panose="020B0609020204030204" pitchFamily="49" charset="0"/>
              </a:rPr>
              <a:t>stdpub</a:t>
            </a:r>
            <a:r>
              <a:rPr lang="en-US" sz="1050" b="0" dirty="0">
                <a:solidFill>
                  <a:srgbClr val="CE9178"/>
                </a:solidFill>
                <a:effectLst/>
                <a:latin typeface="Consolas" panose="020B0609020204030204" pitchFamily="49" charset="0"/>
              </a:rPr>
              <a:t>::PubDdt'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'fits'</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adapter</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'ccf::</a:t>
            </a:r>
            <a:r>
              <a:rPr lang="en-US" sz="1050" b="0" dirty="0" err="1">
                <a:solidFill>
                  <a:srgbClr val="CE9178"/>
                </a:solidFill>
                <a:effectLst/>
                <a:latin typeface="Consolas" panose="020B0609020204030204" pitchFamily="49" charset="0"/>
              </a:rPr>
              <a:t>stdpub</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PubFits</a:t>
            </a:r>
            <a:r>
              <a:rPr lang="en-US" sz="1050" b="0" dirty="0">
                <a:solidFill>
                  <a:srgbClr val="CE9178"/>
                </a:solidFill>
                <a:effectLst/>
                <a:latin typeface="Consolas" panose="020B0609020204030204" pitchFamily="49" charset="0"/>
              </a:rPr>
              <a: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'rtms'</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adapter</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'ccf::</a:t>
            </a:r>
            <a:r>
              <a:rPr lang="en-US" sz="1050" b="0" dirty="0" err="1">
                <a:solidFill>
                  <a:srgbClr val="CE9178"/>
                </a:solidFill>
                <a:effectLst/>
                <a:latin typeface="Consolas" panose="020B0609020204030204" pitchFamily="49" charset="0"/>
              </a:rPr>
              <a:t>stdpub</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PubRtms</a:t>
            </a:r>
            <a:r>
              <a:rPr lang="en-US" sz="1050" b="0" dirty="0">
                <a:solidFill>
                  <a:srgbClr val="CE9178"/>
                </a:solidFill>
                <a:effectLst/>
                <a:latin typeface="Consolas" panose="020B0609020204030204" pitchFamily="49" charset="0"/>
              </a:rPr>
              <a: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 . .</a:t>
            </a:r>
          </a:p>
        </p:txBody>
      </p:sp>
    </p:spTree>
    <p:extLst>
      <p:ext uri="{BB962C8B-B14F-4D97-AF65-F5344CB8AC3E}">
        <p14:creationId xmlns:p14="http://schemas.microsoft.com/office/powerpoint/2010/main" val="3064407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360947" y="0"/>
            <a:ext cx="8910639" cy="537410"/>
          </a:xfrm>
        </p:spPr>
        <p:txBody>
          <a:bodyPr/>
          <a:lstStyle/>
          <a:p>
            <a:r>
              <a:rPr lang="en-US" sz="2800" dirty="0"/>
              <a:t>Example Configuration/3 (Extract)</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8" name="TextBox 7">
            <a:extLst>
              <a:ext uri="{FF2B5EF4-FFF2-40B4-BE49-F238E27FC236}">
                <a16:creationId xmlns:a16="http://schemas.microsoft.com/office/drawing/2014/main" id="{BC37E90E-7DB8-5371-AFF9-403252D5757F}"/>
              </a:ext>
            </a:extLst>
          </p:cNvPr>
          <p:cNvSpPr txBox="1"/>
          <p:nvPr/>
        </p:nvSpPr>
        <p:spPr>
          <a:xfrm>
            <a:off x="360947" y="640649"/>
            <a:ext cx="5831307" cy="5701561"/>
          </a:xfrm>
          <a:prstGeom prst="rect">
            <a:avLst/>
          </a:prstGeom>
          <a:solidFill>
            <a:schemeClr val="tx1"/>
          </a:solidFill>
        </p:spPr>
        <p:txBody>
          <a:bodyPr wrap="square" bIns="0" rtlCol="0">
            <a:spAutoFit/>
          </a:bodyPr>
          <a:lstStyle/>
          <a:p>
            <a:r>
              <a:rPr lang="en-US" sz="1050" b="0" dirty="0">
                <a:solidFill>
                  <a:srgbClr val="CCCCCC"/>
                </a:solidFill>
                <a:effectLst/>
                <a:latin typeface="Consolas" panose="020B0609020204030204" pitchFamily="49" charset="0"/>
              </a:rPr>
              <a:t>  . .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devices</a:t>
            </a:r>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'BigEye'</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width</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1620</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height</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1220</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max_resolution</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12</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resolution</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12</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protocol</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'GigE Vision'</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mapping</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'config/ccf/protocols/</a:t>
            </a:r>
            <a:r>
              <a:rPr lang="en-US" sz="1050" b="0" dirty="0" err="1">
                <a:solidFill>
                  <a:srgbClr val="CE9178"/>
                </a:solidFill>
                <a:effectLst/>
                <a:latin typeface="Consolas" panose="020B0609020204030204" pitchFamily="49" charset="0"/>
              </a:rPr>
              <a:t>aravis</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avt.mapping.yaml</a:t>
            </a:r>
            <a:r>
              <a:rPr lang="en-US" sz="1050" b="0" dirty="0">
                <a:solidFill>
                  <a:srgbClr val="CE9178"/>
                </a:solidFill>
                <a:effectLst/>
                <a:latin typeface="Consolas" panose="020B0609020204030204" pitchFamily="49" charset="0"/>
              </a:rPr>
              <a:t>'</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address</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'134.171.12.196'</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sim_address</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InternalSimulator</a:t>
            </a:r>
            <a:r>
              <a:rPr lang="en-US" sz="1050" b="0" dirty="0">
                <a:solidFill>
                  <a:srgbClr val="CE9178"/>
                </a:solidFill>
                <a:effectLst/>
                <a:latin typeface="Consolas" panose="020B0609020204030204" pitchFamily="49" charset="0"/>
              </a:rPr>
              <a:t>’</a:t>
            </a:r>
            <a:r>
              <a:rPr lang="en-US" sz="1050" b="0" dirty="0">
                <a:solidFill>
                  <a:srgbClr val="CCCCCC"/>
                </a:solidFill>
                <a:effectLst/>
                <a:latin typeface="Consolas" panose="020B0609020204030204" pitchFamily="49" charset="0"/>
              </a:rPr>
              <a:t>,</a:t>
            </a:r>
          </a:p>
          <a:p>
            <a:r>
              <a:rPr lang="en-US" sz="1050" dirty="0">
                <a:solidFill>
                  <a:srgbClr val="CCCCCC"/>
                </a:solidFill>
                <a:latin typeface="Consolas" panose="020B0609020204030204" pitchFamily="49" charset="0"/>
              </a:rPr>
              <a:t>      . . .</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properties</a:t>
            </a:r>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'StreamBytesPerSecond'</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value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'115000000'</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write_on_init</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true</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'PixelFormat'</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value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'Mono16'</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write_on_init</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true</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GevSCPSPacketSize</a:t>
            </a:r>
            <a:r>
              <a:rPr lang="en-US" sz="1050" b="0" dirty="0">
                <a:solidFill>
                  <a:srgbClr val="CE9178"/>
                </a:solidFill>
                <a:effectLst/>
                <a:latin typeface="Consolas" panose="020B0609020204030204" pitchFamily="49" charset="0"/>
              </a:rPr>
              <a:t>'</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value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'1500'</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write_on_init</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true</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 .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p:txBody>
      </p:sp>
      <p:sp>
        <p:nvSpPr>
          <p:cNvPr id="5" name="Textplatzhalter 2">
            <a:extLst>
              <a:ext uri="{FF2B5EF4-FFF2-40B4-BE49-F238E27FC236}">
                <a16:creationId xmlns:a16="http://schemas.microsoft.com/office/drawing/2014/main" id="{A1142454-53EA-C864-615E-D9F5FBA59FF6}"/>
              </a:ext>
            </a:extLst>
          </p:cNvPr>
          <p:cNvSpPr txBox="1">
            <a:spLocks/>
          </p:cNvSpPr>
          <p:nvPr/>
        </p:nvSpPr>
        <p:spPr>
          <a:xfrm>
            <a:off x="6406981" y="1277718"/>
            <a:ext cx="5316392" cy="5111970"/>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marL="285750" indent="-285750">
              <a:buFont typeface="Arial" panose="020B0604020202020204" pitchFamily="34" charset="0"/>
              <a:buChar char="•"/>
            </a:pPr>
            <a:r>
              <a:rPr lang="en-US" sz="1600" dirty="0"/>
              <a:t>New Cfg Parameters, normally for the Communication Adapter, can only be added in the “devices/properties” element.</a:t>
            </a:r>
          </a:p>
          <a:p>
            <a:pPr marL="285750" indent="-285750">
              <a:buFont typeface="Arial" panose="020B0604020202020204" pitchFamily="34" charset="0"/>
              <a:buChar char="•"/>
            </a:pPr>
            <a:r>
              <a:rPr lang="en-US" sz="1600" dirty="0"/>
              <a:t>Parameters for the other types of adapters may also be added in the “devices/properties” element.</a:t>
            </a:r>
          </a:p>
          <a:p>
            <a:pPr marL="285750" indent="-285750">
              <a:buFont typeface="Arial" panose="020B0604020202020204" pitchFamily="34" charset="0"/>
              <a:buChar char="•"/>
            </a:pPr>
            <a:r>
              <a:rPr lang="en-GB" sz="1600" dirty="0"/>
              <a:t>No schema validation applied to new parameters – validation -- to be done by the adapter…</a:t>
            </a:r>
          </a:p>
          <a:p>
            <a:pPr marL="285750" indent="-285750">
              <a:buFont typeface="Arial" panose="020B0604020202020204" pitchFamily="34" charset="0"/>
              <a:buChar char="•"/>
            </a:pPr>
            <a:r>
              <a:rPr lang="en-GB" sz="1600" dirty="0"/>
              <a:t>Parameters configured with “write_on_init=true” will be written to the device (via the Communication Adapter) during initialisation.</a:t>
            </a:r>
          </a:p>
          <a:p>
            <a:pPr marL="285750" indent="-285750">
              <a:buFont typeface="Arial" panose="020B0604020202020204" pitchFamily="34" charset="0"/>
              <a:buChar char="•"/>
            </a:pPr>
            <a:r>
              <a:rPr lang="en-GB" sz="1600" dirty="0"/>
              <a:t>Can be given either as the device name or the internal name defined in the Name Mapping.</a:t>
            </a:r>
          </a:p>
          <a:p>
            <a:pPr marL="285750" indent="-285750">
              <a:buFont typeface="Arial" panose="020B0604020202020204" pitchFamily="34" charset="0"/>
              <a:buChar char="•"/>
            </a:pPr>
            <a:endParaRPr lang="en-GB" sz="1400" dirty="0"/>
          </a:p>
          <a:p>
            <a:endParaRPr lang="en-GB" dirty="0"/>
          </a:p>
        </p:txBody>
      </p:sp>
    </p:spTree>
    <p:extLst>
      <p:ext uri="{BB962C8B-B14F-4D97-AF65-F5344CB8AC3E}">
        <p14:creationId xmlns:p14="http://schemas.microsoft.com/office/powerpoint/2010/main" val="3435456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776130" y="0"/>
            <a:ext cx="8910639" cy="906449"/>
          </a:xfrm>
        </p:spPr>
        <p:txBody>
          <a:bodyPr/>
          <a:lstStyle/>
          <a:p>
            <a:r>
              <a:rPr lang="en-US" sz="3200" dirty="0"/>
              <a:t>Example Initialisation Setup (Extract)</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8" name="TextBox 7">
            <a:extLst>
              <a:ext uri="{FF2B5EF4-FFF2-40B4-BE49-F238E27FC236}">
                <a16:creationId xmlns:a16="http://schemas.microsoft.com/office/drawing/2014/main" id="{CD31E1B2-F301-404B-F992-7200684F4DA6}"/>
              </a:ext>
            </a:extLst>
          </p:cNvPr>
          <p:cNvSpPr txBox="1"/>
          <p:nvPr/>
        </p:nvSpPr>
        <p:spPr>
          <a:xfrm>
            <a:off x="776130" y="1221880"/>
            <a:ext cx="7782334" cy="4493538"/>
          </a:xfrm>
          <a:prstGeom prst="rect">
            <a:avLst/>
          </a:prstGeom>
          <a:solidFill>
            <a:schemeClr val="tx1"/>
          </a:solidFill>
        </p:spPr>
        <p:txBody>
          <a:bodyPr wrap="square" rtlCol="0">
            <a:spAutoFit/>
          </a:bodyPr>
          <a:lstStyle/>
          <a:p>
            <a:r>
              <a:rPr lang="en-US" sz="1100" b="0" dirty="0">
                <a:solidFill>
                  <a:srgbClr val="569CD6"/>
                </a:solidFill>
                <a:effectLst/>
                <a:latin typeface="Consolas" panose="020B0609020204030204" pitchFamily="49" charset="0"/>
              </a:rPr>
              <a:t>!</a:t>
            </a:r>
            <a:r>
              <a:rPr lang="en-US" sz="1100" b="0" dirty="0" err="1">
                <a:solidFill>
                  <a:srgbClr val="569CD6"/>
                </a:solidFill>
                <a:effectLst/>
                <a:latin typeface="Consolas" panose="020B0609020204030204" pitchFamily="49" charset="0"/>
              </a:rPr>
              <a:t>cfg.include</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schema/ex/</a:t>
            </a:r>
            <a:r>
              <a:rPr lang="en-US" sz="1100" b="0" dirty="0" err="1">
                <a:solidFill>
                  <a:srgbClr val="569CD6"/>
                </a:solidFill>
                <a:effectLst/>
                <a:latin typeface="Consolas" panose="020B0609020204030204" pitchFamily="49" charset="0"/>
              </a:rPr>
              <a:t>setupExample.schema.yaml</a:t>
            </a:r>
            <a:r>
              <a:rPr lang="en-US" sz="1100" b="0" dirty="0">
                <a:solidFill>
                  <a:srgbClr val="CCCCCC"/>
                </a:solidFill>
                <a:effectLst/>
                <a:latin typeface="Consolas" panose="020B0609020204030204" pitchFamily="49" charset="0"/>
              </a:rPr>
              <a:t>:</a:t>
            </a:r>
          </a:p>
          <a:p>
            <a:br>
              <a:rPr lang="en-US" sz="1100" b="0" dirty="0">
                <a:solidFill>
                  <a:srgbClr val="CCCCCC"/>
                </a:solidFill>
                <a:effectLst/>
                <a:latin typeface="Consolas" panose="020B0609020204030204" pitchFamily="49" charset="0"/>
              </a:rPr>
            </a:br>
            <a:r>
              <a:rPr lang="en-US" sz="1100" b="0" dirty="0">
                <a:solidFill>
                  <a:srgbClr val="569CD6"/>
                </a:solidFill>
                <a:effectLst/>
                <a:latin typeface="Consolas" panose="020B0609020204030204" pitchFamily="49" charset="0"/>
              </a:rPr>
              <a:t>dcs</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a:t>
            </a:r>
            <a:r>
              <a:rPr lang="en-US" sz="1100" b="0" dirty="0" err="1">
                <a:solidFill>
                  <a:srgbClr val="569CD6"/>
                </a:solidFill>
                <a:effectLst/>
                <a:latin typeface="Consolas" panose="020B0609020204030204" pitchFamily="49" charset="0"/>
              </a:rPr>
              <a:t>cfg.type:ExSetupTypeDef</a:t>
            </a:r>
            <a:endParaRPr lang="en-US" sz="1100" b="0" dirty="0">
              <a:solidFill>
                <a:srgbClr val="CCCCCC"/>
              </a:solidFill>
              <a:effectLst/>
              <a:latin typeface="Consolas" panose="020B0609020204030204" pitchFamily="49" charset="0"/>
            </a:endParaRPr>
          </a:p>
          <a:p>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expo</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mode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'Continuous'</a:t>
            </a:r>
            <a:r>
              <a:rPr lang="en-US" sz="1100" b="0" dirty="0">
                <a:solidFill>
                  <a:srgbClr val="CCCCCC"/>
                </a:solidFill>
                <a:effectLst/>
                <a:latin typeface="Consolas" panose="020B0609020204030204" pitchFamily="49" charset="0"/>
              </a:rPr>
              <a:t> </a:t>
            </a:r>
            <a:r>
              <a:rPr lang="en-US" sz="1100" b="0" dirty="0">
                <a:solidFill>
                  <a:srgbClr val="6A9955"/>
                </a:solidFill>
                <a:effectLst/>
                <a:latin typeface="Consolas" panose="020B0609020204030204" pitchFamily="49" charset="0"/>
              </a:rPr>
              <a:t># Continuous, Finite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nb</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time</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1.123</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frame_rate</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100.0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win_start_x</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win_start_y</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win_width</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512</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win_height</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512</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bin_x</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bin_y</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a:t>
            </a:r>
            <a:endParaRPr lang="en-US" sz="1100" b="0" dirty="0">
              <a:solidFill>
                <a:srgbClr val="CCCCCC"/>
              </a:solidFill>
              <a:effectLst/>
              <a:latin typeface="Consolas" panose="020B0609020204030204" pitchFamily="49" charset="0"/>
            </a:endParaRPr>
          </a:p>
          <a:p>
            <a:r>
              <a:rPr lang="en-US" sz="1100" dirty="0">
                <a:solidFill>
                  <a:srgbClr val="CCCCCC"/>
                </a:solidFill>
                <a:latin typeface="Consolas" panose="020B0609020204030204" pitchFamily="49" charset="0"/>
              </a:rPr>
              <a:t>. . .</a:t>
            </a:r>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proc1</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enabled</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endParaRPr lang="en-US" sz="1100" b="0" dirty="0">
              <a:solidFill>
                <a:srgbClr val="CCCCCC"/>
              </a:solidFill>
              <a:effectLst/>
              <a:latin typeface="Consolas" panose="020B0609020204030204" pitchFamily="49" charset="0"/>
            </a:endParaRPr>
          </a:p>
          <a:p>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centroid</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enabled</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delay</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0.0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max_centre_error</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0.5</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max_sigma_error</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3</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robustness</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7</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 .</a:t>
            </a:r>
          </a:p>
        </p:txBody>
      </p:sp>
      <p:sp>
        <p:nvSpPr>
          <p:cNvPr id="11" name="Textplatzhalter 2">
            <a:extLst>
              <a:ext uri="{FF2B5EF4-FFF2-40B4-BE49-F238E27FC236}">
                <a16:creationId xmlns:a16="http://schemas.microsoft.com/office/drawing/2014/main" id="{83613340-6E29-FA1C-1C43-1A3478F702CB}"/>
              </a:ext>
            </a:extLst>
          </p:cNvPr>
          <p:cNvSpPr>
            <a:spLocks noGrp="1"/>
          </p:cNvSpPr>
          <p:nvPr>
            <p:ph type="body" sz="quarter" idx="13"/>
          </p:nvPr>
        </p:nvSpPr>
        <p:spPr>
          <a:xfrm>
            <a:off x="776130" y="5905985"/>
            <a:ext cx="9022922" cy="407877"/>
          </a:xfrm>
        </p:spPr>
        <p:txBody>
          <a:bodyPr/>
          <a:lstStyle/>
          <a:p>
            <a:pPr marL="285750" indent="-285750">
              <a:buFont typeface="Arial" panose="020B0604020202020204" pitchFamily="34" charset="0"/>
              <a:buChar char="•"/>
            </a:pPr>
            <a:r>
              <a:rPr lang="en-US" dirty="0"/>
              <a:t>A setup schema shall be prepared, matching the configuration</a:t>
            </a:r>
          </a:p>
          <a:p>
            <a:pPr marL="285750" indent="-28575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4169523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dirty="0"/>
              <a:t>Allocation of Thread Names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2994025"/>
          </a:xfrm>
        </p:spPr>
        <p:txBody>
          <a:bodyPr/>
          <a:lstStyle/>
          <a:p>
            <a:pPr marL="285750" indent="-285750">
              <a:buFont typeface="Arial" panose="020B0604020202020204" pitchFamily="34" charset="0"/>
              <a:buChar char="•"/>
            </a:pPr>
            <a:r>
              <a:rPr lang="en-US" dirty="0"/>
              <a:t>The names of the internal threads are assigned by user in the configuration.</a:t>
            </a:r>
          </a:p>
          <a:p>
            <a:pPr marL="285750" indent="-285750">
              <a:buFont typeface="Arial" panose="020B0604020202020204" pitchFamily="34" charset="0"/>
              <a:buChar char="•"/>
            </a:pPr>
            <a:r>
              <a:rPr lang="en-US" dirty="0"/>
              <a:t>Configuration based on common schema provided by CCF.</a:t>
            </a:r>
          </a:p>
          <a:p>
            <a:pPr marL="285750" indent="-285750">
              <a:buFont typeface="Arial" panose="020B0604020202020204" pitchFamily="34" charset="0"/>
              <a:buChar char="•"/>
            </a:pPr>
            <a:r>
              <a:rPr lang="en-US" dirty="0"/>
              <a:t>Necessary to make specific schema for the Initialisation Setup, matching the names allocated in the configuration.</a:t>
            </a:r>
          </a:p>
          <a:p>
            <a:pPr marL="285750" indent="-285750">
              <a:buFont typeface="Arial" panose="020B0604020202020204" pitchFamily="34" charset="0"/>
              <a:buChar char="•"/>
            </a:pPr>
            <a:r>
              <a:rPr lang="en-US" dirty="0"/>
              <a:t>The names allocated in the configuration, maps into setup keyword prefixes.</a:t>
            </a:r>
          </a:p>
          <a:p>
            <a:pPr marL="285750" indent="-285750">
              <a:buFont typeface="Arial" panose="020B0604020202020204" pitchFamily="34" charset="0"/>
              <a:buChar char="•"/>
            </a:pPr>
            <a:r>
              <a:rPr lang="en-US" dirty="0"/>
              <a:t>Should select names describing the purpose of the threads.</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076034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241735" y="1"/>
            <a:ext cx="8910639" cy="787110"/>
          </a:xfrm>
        </p:spPr>
        <p:txBody>
          <a:bodyPr/>
          <a:lstStyle/>
          <a:p>
            <a:r>
              <a:rPr lang="en-US" dirty="0"/>
              <a:t>Setup Parameter Names</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8" name="TextBox 7">
            <a:extLst>
              <a:ext uri="{FF2B5EF4-FFF2-40B4-BE49-F238E27FC236}">
                <a16:creationId xmlns:a16="http://schemas.microsoft.com/office/drawing/2014/main" id="{D6949A10-7A8B-B4B8-8949-A3EFC707240F}"/>
              </a:ext>
            </a:extLst>
          </p:cNvPr>
          <p:cNvSpPr txBox="1"/>
          <p:nvPr/>
        </p:nvSpPr>
        <p:spPr>
          <a:xfrm>
            <a:off x="241735" y="1136073"/>
            <a:ext cx="4484010" cy="2923877"/>
          </a:xfrm>
          <a:prstGeom prst="rect">
            <a:avLst/>
          </a:prstGeom>
          <a:solidFill>
            <a:schemeClr val="tx1"/>
          </a:solidFill>
        </p:spPr>
        <p:txBody>
          <a:bodyPr wrap="square" bIns="0" rtlCol="0">
            <a:spAutoFit/>
          </a:bodyPr>
          <a:lstStyle/>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processing</a:t>
            </a:r>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pipeline</a:t>
            </a:r>
            <a:r>
              <a:rPr lang="en-US" sz="1100" b="0" dirty="0">
                <a:solidFill>
                  <a:srgbClr val="CCCCCC"/>
                </a:solidFill>
                <a:effectLst/>
                <a:latin typeface="Consolas" panose="020B0609020204030204" pitchFamily="49" charset="0"/>
              </a:rPr>
              <a:t>:              </a:t>
            </a:r>
            <a:r>
              <a:rPr lang="en-US" sz="1100" b="0" dirty="0">
                <a:solidFill>
                  <a:srgbClr val="FF0000"/>
                </a:solidFill>
                <a:effectLst/>
                <a:latin typeface="Consolas" panose="020B0609020204030204" pitchFamily="49" charset="0"/>
              </a:rPr>
              <a:t>'</a:t>
            </a:r>
            <a:r>
              <a:rPr lang="en-US" sz="1100" b="1" dirty="0">
                <a:solidFill>
                  <a:srgbClr val="FF0000"/>
                </a:solidFill>
                <a:effectLst/>
                <a:highlight>
                  <a:srgbClr val="00FF00"/>
                </a:highlight>
                <a:latin typeface="Consolas" panose="020B0609020204030204" pitchFamily="49" charset="0"/>
              </a:rPr>
              <a:t>proc1</a:t>
            </a:r>
            <a:r>
              <a:rPr lang="en-US" sz="1100" b="0" dirty="0">
                <a:solidFill>
                  <a:srgbClr val="CE9178"/>
                </a:solidFill>
                <a:effectLst/>
                <a:latin typeface="Consolas" panose="020B0609020204030204" pitchFamily="49" charset="0"/>
              </a:rPr>
              <a:t>'</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output_queue_size</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20</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allow_frame_skipping</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false</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recipes</a:t>
            </a:r>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 .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publishers</a:t>
            </a:r>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name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1" dirty="0">
                <a:solidFill>
                  <a:srgbClr val="FF0000"/>
                </a:solidFill>
                <a:effectLst/>
                <a:highlight>
                  <a:srgbClr val="00FF00"/>
                </a:highlight>
                <a:latin typeface="Consolas" panose="020B0609020204030204" pitchFamily="49" charset="0"/>
              </a:rPr>
              <a:t>fits</a:t>
            </a:r>
            <a:r>
              <a:rPr lang="en-US" sz="1100" b="0" dirty="0">
                <a:solidFill>
                  <a:srgbClr val="CE9178"/>
                </a:solidFill>
                <a:effectLst/>
                <a:latin typeface="Consolas" panose="020B0609020204030204" pitchFamily="49" charset="0"/>
              </a:rPr>
              <a:t>'</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adapter</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'ccf::</a:t>
            </a:r>
            <a:r>
              <a:rPr lang="en-US" sz="1100" b="0" dirty="0" err="1">
                <a:solidFill>
                  <a:srgbClr val="CE9178"/>
                </a:solidFill>
                <a:effectLst/>
                <a:latin typeface="Consolas" panose="020B0609020204030204" pitchFamily="49" charset="0"/>
              </a:rPr>
              <a:t>stdpub</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PubFits</a:t>
            </a:r>
            <a:r>
              <a:rPr lang="en-US" sz="1100" b="0" dirty="0">
                <a:solidFill>
                  <a:srgbClr val="CE9178"/>
                </a:solidFill>
                <a:effectLst/>
                <a:latin typeface="Consolas" panose="020B0609020204030204" pitchFamily="49" charset="0"/>
              </a:rPr>
              <a:t>'</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 .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 . .</a:t>
            </a:r>
          </a:p>
        </p:txBody>
      </p:sp>
      <p:sp>
        <p:nvSpPr>
          <p:cNvPr id="10" name="TextBox 9">
            <a:extLst>
              <a:ext uri="{FF2B5EF4-FFF2-40B4-BE49-F238E27FC236}">
                <a16:creationId xmlns:a16="http://schemas.microsoft.com/office/drawing/2014/main" id="{88FF8C45-375B-64D4-B025-40D66A001E1C}"/>
              </a:ext>
            </a:extLst>
          </p:cNvPr>
          <p:cNvSpPr txBox="1"/>
          <p:nvPr/>
        </p:nvSpPr>
        <p:spPr>
          <a:xfrm>
            <a:off x="5858944" y="1181114"/>
            <a:ext cx="5719657" cy="3816429"/>
          </a:xfrm>
          <a:prstGeom prst="rect">
            <a:avLst/>
          </a:prstGeom>
          <a:solidFill>
            <a:schemeClr val="tx1"/>
          </a:solidFill>
        </p:spPr>
        <p:txBody>
          <a:bodyPr wrap="square" rtlCol="0">
            <a:spAutoFit/>
          </a:bodyPr>
          <a:lstStyle/>
          <a:p>
            <a:r>
              <a:rPr lang="en-US" sz="1100" b="0" dirty="0">
                <a:solidFill>
                  <a:srgbClr val="569CD6"/>
                </a:solidFill>
                <a:effectLst/>
                <a:latin typeface="Consolas" panose="020B0609020204030204" pitchFamily="49" charset="0"/>
              </a:rPr>
              <a:t>!</a:t>
            </a:r>
            <a:r>
              <a:rPr lang="en-US" sz="1100" b="0" dirty="0" err="1">
                <a:solidFill>
                  <a:srgbClr val="569CD6"/>
                </a:solidFill>
                <a:effectLst/>
                <a:latin typeface="Consolas" panose="020B0609020204030204" pitchFamily="49" charset="0"/>
              </a:rPr>
              <a:t>cfg.include</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schema/ex/</a:t>
            </a:r>
            <a:r>
              <a:rPr lang="en-US" sz="1100" b="0" dirty="0" err="1">
                <a:solidFill>
                  <a:srgbClr val="569CD6"/>
                </a:solidFill>
                <a:effectLst/>
                <a:latin typeface="Consolas" panose="020B0609020204030204" pitchFamily="49" charset="0"/>
              </a:rPr>
              <a:t>setupExample.schema.yaml</a:t>
            </a:r>
            <a:r>
              <a:rPr lang="en-US" sz="1100" b="0" dirty="0">
                <a:solidFill>
                  <a:srgbClr val="CCCCCC"/>
                </a:solidFill>
                <a:effectLst/>
                <a:latin typeface="Consolas" panose="020B0609020204030204" pitchFamily="49" charset="0"/>
              </a:rPr>
              <a:t>:</a:t>
            </a:r>
          </a:p>
          <a:p>
            <a:br>
              <a:rPr lang="en-US" sz="1100" b="0" dirty="0">
                <a:solidFill>
                  <a:srgbClr val="CCCCCC"/>
                </a:solidFill>
                <a:effectLst/>
                <a:latin typeface="Consolas" panose="020B0609020204030204" pitchFamily="49" charset="0"/>
              </a:rPr>
            </a:br>
            <a:r>
              <a:rPr lang="en-US" sz="1100" b="1" dirty="0">
                <a:solidFill>
                  <a:srgbClr val="FF0000"/>
                </a:solidFill>
                <a:effectLst/>
                <a:highlight>
                  <a:srgbClr val="00FFFF"/>
                </a:highlight>
                <a:latin typeface="Consolas" panose="020B0609020204030204" pitchFamily="49" charset="0"/>
              </a:rPr>
              <a:t>dcs</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a:t>
            </a:r>
            <a:r>
              <a:rPr lang="en-US" sz="1100" b="0" dirty="0" err="1">
                <a:solidFill>
                  <a:srgbClr val="569CD6"/>
                </a:solidFill>
                <a:effectLst/>
                <a:latin typeface="Consolas" panose="020B0609020204030204" pitchFamily="49" charset="0"/>
              </a:rPr>
              <a:t>cfg.type:ExSetupTypeDef</a:t>
            </a:r>
            <a:endParaRPr lang="en-US" sz="1100" b="0" dirty="0">
              <a:solidFill>
                <a:srgbClr val="CCCCCC"/>
              </a:solidFill>
              <a:effectLst/>
              <a:latin typeface="Consolas" panose="020B0609020204030204" pitchFamily="49" charset="0"/>
            </a:endParaRPr>
          </a:p>
          <a:p>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1" dirty="0">
                <a:solidFill>
                  <a:srgbClr val="FF0000"/>
                </a:solidFill>
                <a:effectLst/>
                <a:highlight>
                  <a:srgbClr val="FFFF00"/>
                </a:highlight>
                <a:latin typeface="Consolas" panose="020B0609020204030204" pitchFamily="49" charset="0"/>
              </a:rPr>
              <a:t>expo</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mode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'Continuous'</a:t>
            </a:r>
            <a:r>
              <a:rPr lang="en-US" sz="1100" b="0" dirty="0">
                <a:solidFill>
                  <a:srgbClr val="CCCCCC"/>
                </a:solidFill>
                <a:effectLst/>
                <a:latin typeface="Consolas" panose="020B0609020204030204" pitchFamily="49" charset="0"/>
              </a:rPr>
              <a:t> </a:t>
            </a:r>
            <a:r>
              <a:rPr lang="en-US" sz="1100" b="0" dirty="0">
                <a:solidFill>
                  <a:srgbClr val="6A9955"/>
                </a:solidFill>
                <a:effectLst/>
                <a:latin typeface="Consolas" panose="020B0609020204030204" pitchFamily="49" charset="0"/>
              </a:rPr>
              <a:t># Continuous, Finite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nb</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1" dirty="0">
                <a:solidFill>
                  <a:srgbClr val="FF0000"/>
                </a:solidFill>
                <a:effectLst/>
                <a:highlight>
                  <a:srgbClr val="FFFF00"/>
                </a:highlight>
                <a:latin typeface="Consolas" panose="020B0609020204030204" pitchFamily="49" charset="0"/>
              </a:rPr>
              <a:t>time</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1.123</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 . . </a:t>
            </a:r>
          </a:p>
          <a:p>
            <a:r>
              <a:rPr lang="en-US" sz="1100" dirty="0">
                <a:solidFill>
                  <a:srgbClr val="CCCCCC"/>
                </a:solidFill>
                <a:latin typeface="Consolas" panose="020B0609020204030204" pitchFamily="49" charset="0"/>
              </a:rPr>
              <a:t>. . .</a:t>
            </a:r>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1" dirty="0">
                <a:solidFill>
                  <a:srgbClr val="FF0000"/>
                </a:solidFill>
                <a:effectLst/>
                <a:highlight>
                  <a:srgbClr val="00FF00"/>
                </a:highlight>
                <a:latin typeface="Consolas" panose="020B0609020204030204" pitchFamily="49" charset="0"/>
              </a:rPr>
              <a:t>proc1</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enabled</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 . .</a:t>
            </a:r>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1" dirty="0">
                <a:solidFill>
                  <a:srgbClr val="FF0000"/>
                </a:solidFill>
                <a:effectLst/>
                <a:highlight>
                  <a:srgbClr val="00FF00"/>
                </a:highlight>
                <a:latin typeface="Consolas" panose="020B0609020204030204" pitchFamily="49" charset="0"/>
              </a:rPr>
              <a:t>fits</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enabled</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1" dirty="0" err="1">
                <a:solidFill>
                  <a:srgbClr val="FF0000"/>
                </a:solidFill>
                <a:effectLst/>
                <a:highlight>
                  <a:srgbClr val="00FF00"/>
                </a:highlight>
                <a:latin typeface="Consolas" panose="020B0609020204030204" pitchFamily="49" charset="0"/>
              </a:rPr>
              <a:t>basename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'PubFitsTest1'</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max_size</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100</a:t>
            </a:r>
            <a:r>
              <a:rPr lang="en-US" sz="1100" b="0" dirty="0">
                <a:solidFill>
                  <a:srgbClr val="CCCCCC"/>
                </a:solidFill>
                <a:effectLst/>
                <a:latin typeface="Consolas" panose="020B0609020204030204" pitchFamily="49" charset="0"/>
              </a:rPr>
              <a:t> </a:t>
            </a:r>
            <a:r>
              <a:rPr lang="en-US" sz="1100" b="0" dirty="0">
                <a:solidFill>
                  <a:srgbClr val="6A9955"/>
                </a:solidFill>
                <a:effectLst/>
                <a:latin typeface="Consolas" panose="020B0609020204030204" pitchFamily="49" charset="0"/>
              </a:rPr>
              <a:t># MB</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nb_of_frames</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7</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format</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'Single'</a:t>
            </a:r>
            <a:r>
              <a:rPr lang="en-US" sz="1100" b="0" dirty="0">
                <a:solidFill>
                  <a:srgbClr val="CCCCCC"/>
                </a:solidFill>
                <a:effectLst/>
                <a:latin typeface="Consolas" panose="020B0609020204030204" pitchFamily="49" charset="0"/>
              </a:rPr>
              <a:t> </a:t>
            </a:r>
            <a:r>
              <a:rPr lang="en-US" sz="1100" b="0" dirty="0">
                <a:solidFill>
                  <a:srgbClr val="6A9955"/>
                </a:solidFill>
                <a:effectLst/>
                <a:latin typeface="Consolas" panose="020B0609020204030204" pitchFamily="49" charset="0"/>
              </a:rPr>
              <a:t># Single, Cube, MEF</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overwrite</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r>
              <a:rPr lang="en-US" sz="1100" b="0" dirty="0">
                <a:solidFill>
                  <a:srgbClr val="CCCCCC"/>
                </a:solidFill>
                <a:effectLst/>
                <a:latin typeface="Consolas" panose="020B0609020204030204" pitchFamily="49" charset="0"/>
              </a:rPr>
              <a:t> </a:t>
            </a:r>
            <a:r>
              <a:rPr lang="en-US" sz="1100" b="0" dirty="0">
                <a:solidFill>
                  <a:srgbClr val="6A9955"/>
                </a:solidFill>
                <a:effectLst/>
                <a:latin typeface="Consolas" panose="020B0609020204030204" pitchFamily="49" charset="0"/>
              </a:rPr>
              <a:t># true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rec_mode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'All'</a:t>
            </a:r>
            <a:r>
              <a:rPr lang="en-US" sz="1100" b="0" dirty="0">
                <a:solidFill>
                  <a:srgbClr val="CCCCCC"/>
                </a:solidFill>
                <a:effectLst/>
                <a:latin typeface="Consolas" panose="020B0609020204030204" pitchFamily="49" charset="0"/>
              </a:rPr>
              <a:t> </a:t>
            </a:r>
            <a:r>
              <a:rPr lang="en-US" sz="1100" b="0" dirty="0">
                <a:solidFill>
                  <a:srgbClr val="6A9955"/>
                </a:solidFill>
                <a:effectLst/>
                <a:latin typeface="Consolas" panose="020B0609020204030204" pitchFamily="49" charset="0"/>
              </a:rPr>
              <a:t># All, I:&lt;nb&gt;, P:&lt;period&gt;</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 .</a:t>
            </a:r>
          </a:p>
        </p:txBody>
      </p:sp>
      <p:sp>
        <p:nvSpPr>
          <p:cNvPr id="11" name="TextBox 10">
            <a:extLst>
              <a:ext uri="{FF2B5EF4-FFF2-40B4-BE49-F238E27FC236}">
                <a16:creationId xmlns:a16="http://schemas.microsoft.com/office/drawing/2014/main" id="{7B99F9EB-1835-0933-22CE-56305B3BD839}"/>
              </a:ext>
            </a:extLst>
          </p:cNvPr>
          <p:cNvSpPr txBox="1"/>
          <p:nvPr/>
        </p:nvSpPr>
        <p:spPr>
          <a:xfrm>
            <a:off x="137170" y="4085965"/>
            <a:ext cx="1458623" cy="276999"/>
          </a:xfrm>
          <a:prstGeom prst="rect">
            <a:avLst/>
          </a:prstGeom>
          <a:noFill/>
        </p:spPr>
        <p:txBody>
          <a:bodyPr wrap="square" bIns="45720" rtlCol="0">
            <a:spAutoFit/>
          </a:bodyPr>
          <a:lstStyle/>
          <a:p>
            <a:pPr>
              <a:spcAft>
                <a:spcPts val="30"/>
              </a:spcAft>
            </a:pPr>
            <a:r>
              <a:rPr lang="en-US" sz="1200" b="1" dirty="0">
                <a:effectLst/>
              </a:rPr>
              <a:t>Configuration</a:t>
            </a:r>
          </a:p>
        </p:txBody>
      </p:sp>
      <p:sp>
        <p:nvSpPr>
          <p:cNvPr id="12" name="TextBox 11">
            <a:extLst>
              <a:ext uri="{FF2B5EF4-FFF2-40B4-BE49-F238E27FC236}">
                <a16:creationId xmlns:a16="http://schemas.microsoft.com/office/drawing/2014/main" id="{B19DB753-A313-4B94-9084-9F396FF3561C}"/>
              </a:ext>
            </a:extLst>
          </p:cNvPr>
          <p:cNvSpPr txBox="1"/>
          <p:nvPr/>
        </p:nvSpPr>
        <p:spPr>
          <a:xfrm>
            <a:off x="5803584" y="5038201"/>
            <a:ext cx="2055511" cy="276999"/>
          </a:xfrm>
          <a:prstGeom prst="rect">
            <a:avLst/>
          </a:prstGeom>
          <a:noFill/>
        </p:spPr>
        <p:txBody>
          <a:bodyPr wrap="square" bIns="45720" rtlCol="0">
            <a:spAutoFit/>
          </a:bodyPr>
          <a:lstStyle/>
          <a:p>
            <a:pPr>
              <a:spcAft>
                <a:spcPts val="30"/>
              </a:spcAft>
            </a:pPr>
            <a:r>
              <a:rPr lang="en-US" sz="1200" b="1" dirty="0">
                <a:latin typeface="Arial" panose="020B0604020202020204" pitchFamily="34" charset="0"/>
                <a:cs typeface="Arial" panose="020B0604020202020204" pitchFamily="34" charset="0"/>
              </a:rPr>
              <a:t>Initialisation Setup</a:t>
            </a:r>
            <a:endParaRPr lang="en-US" sz="1200" b="1" dirty="0">
              <a:effectLst/>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D0416A4C-5357-7543-A040-5BEE00B3EB1A}"/>
              </a:ext>
            </a:extLst>
          </p:cNvPr>
          <p:cNvSpPr txBox="1"/>
          <p:nvPr/>
        </p:nvSpPr>
        <p:spPr>
          <a:xfrm>
            <a:off x="1201534" y="5249003"/>
            <a:ext cx="3410803" cy="276999"/>
          </a:xfrm>
          <a:prstGeom prst="rect">
            <a:avLst/>
          </a:prstGeom>
          <a:solidFill>
            <a:schemeClr val="tx1"/>
          </a:solidFill>
        </p:spPr>
        <p:txBody>
          <a:bodyPr wrap="square" bIns="45720" rtlCol="0">
            <a:spAutoFit/>
          </a:bodyPr>
          <a:lstStyle/>
          <a:p>
            <a:pPr>
              <a:spcAft>
                <a:spcPts val="30"/>
              </a:spcAft>
            </a:pPr>
            <a:r>
              <a:rPr lang="en-US" sz="1200" b="0" dirty="0">
                <a:solidFill>
                  <a:srgbClr val="CCCCCC"/>
                </a:solidFill>
                <a:effectLst/>
                <a:latin typeface="Consolas" panose="020B0609020204030204" pitchFamily="49" charset="0"/>
              </a:rPr>
              <a:t>“</a:t>
            </a:r>
            <a:r>
              <a:rPr lang="en-US" sz="1200" b="1" dirty="0" err="1">
                <a:solidFill>
                  <a:srgbClr val="FF0000"/>
                </a:solidFill>
                <a:effectLst/>
                <a:highlight>
                  <a:srgbClr val="00FFFF"/>
                </a:highlight>
                <a:latin typeface="Consolas" panose="020B0609020204030204" pitchFamily="49" charset="0"/>
              </a:rPr>
              <a:t>dcs</a:t>
            </a:r>
            <a:r>
              <a:rPr lang="en-US" sz="1200" b="0" dirty="0" err="1">
                <a:solidFill>
                  <a:srgbClr val="CCCCCC"/>
                </a:solidFill>
                <a:effectLst/>
                <a:latin typeface="Consolas" panose="020B0609020204030204" pitchFamily="49" charset="0"/>
              </a:rPr>
              <a:t>.</a:t>
            </a:r>
            <a:r>
              <a:rPr lang="en-US" sz="1200" b="1" dirty="0" err="1">
                <a:solidFill>
                  <a:srgbClr val="FF0000"/>
                </a:solidFill>
                <a:effectLst/>
                <a:highlight>
                  <a:srgbClr val="FFFF00"/>
                </a:highlight>
                <a:latin typeface="Consolas" panose="020B0609020204030204" pitchFamily="49" charset="0"/>
              </a:rPr>
              <a:t>expo</a:t>
            </a:r>
            <a:r>
              <a:rPr lang="en-US" sz="1200" b="0" dirty="0" err="1">
                <a:solidFill>
                  <a:srgbClr val="CCCCCC"/>
                </a:solidFill>
                <a:effectLst/>
                <a:latin typeface="Consolas" panose="020B0609020204030204" pitchFamily="49" charset="0"/>
              </a:rPr>
              <a:t>.</a:t>
            </a:r>
            <a:r>
              <a:rPr lang="en-US" sz="1200" b="1" dirty="0" err="1">
                <a:solidFill>
                  <a:srgbClr val="FF0000"/>
                </a:solidFill>
                <a:effectLst/>
                <a:highlight>
                  <a:srgbClr val="FFFF00"/>
                </a:highlight>
                <a:latin typeface="Consolas" panose="020B0609020204030204" pitchFamily="49" charset="0"/>
              </a:rPr>
              <a:t>time</a:t>
            </a:r>
            <a:r>
              <a:rPr lang="en-US" sz="1200" b="0" dirty="0">
                <a:solidFill>
                  <a:srgbClr val="CCCCCC"/>
                </a:solidFill>
                <a:effectLst/>
                <a:latin typeface="Consolas" panose="020B0609020204030204" pitchFamily="49" charset="0"/>
              </a:rPr>
              <a:t>”     or     “</a:t>
            </a:r>
            <a:r>
              <a:rPr lang="en-US" sz="1200" b="1" dirty="0">
                <a:solidFill>
                  <a:srgbClr val="FF0000"/>
                </a:solidFill>
                <a:effectLst/>
                <a:highlight>
                  <a:srgbClr val="FFFF00"/>
                </a:highlight>
                <a:latin typeface="Consolas" panose="020B0609020204030204" pitchFamily="49" charset="0"/>
              </a:rPr>
              <a:t>expo</a:t>
            </a: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FFFF00"/>
                </a:highlight>
                <a:latin typeface="Consolas" panose="020B0609020204030204" pitchFamily="49" charset="0"/>
              </a:rPr>
              <a:t>time</a:t>
            </a:r>
            <a:r>
              <a:rPr lang="en-US" sz="1200" b="0" dirty="0">
                <a:solidFill>
                  <a:srgbClr val="CCCCCC"/>
                </a:solidFill>
                <a:effectLst/>
                <a:latin typeface="Consolas" panose="020B0609020204030204" pitchFamily="49" charset="0"/>
              </a:rPr>
              <a:t>” </a:t>
            </a:r>
          </a:p>
        </p:txBody>
      </p:sp>
      <p:sp>
        <p:nvSpPr>
          <p:cNvPr id="14" name="TextBox 13">
            <a:extLst>
              <a:ext uri="{FF2B5EF4-FFF2-40B4-BE49-F238E27FC236}">
                <a16:creationId xmlns:a16="http://schemas.microsoft.com/office/drawing/2014/main" id="{26E65620-68E5-ADB1-F8CD-0BD0E38D6CBC}"/>
              </a:ext>
            </a:extLst>
          </p:cNvPr>
          <p:cNvSpPr txBox="1"/>
          <p:nvPr/>
        </p:nvSpPr>
        <p:spPr>
          <a:xfrm>
            <a:off x="3148643" y="5861503"/>
            <a:ext cx="5233357" cy="276999"/>
          </a:xfrm>
          <a:prstGeom prst="rect">
            <a:avLst/>
          </a:prstGeom>
          <a:solidFill>
            <a:schemeClr val="tx1"/>
          </a:solidFill>
        </p:spPr>
        <p:txBody>
          <a:bodyPr wrap="square" bIns="45720" rtlCol="0">
            <a:spAutoFit/>
          </a:bodyPr>
          <a:lstStyle/>
          <a:p>
            <a:pPr>
              <a:spcAft>
                <a:spcPts val="30"/>
              </a:spcAft>
            </a:pP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00FFFF"/>
                </a:highlight>
                <a:latin typeface="Consolas" panose="020B0609020204030204" pitchFamily="49" charset="0"/>
              </a:rPr>
              <a:t>dcs</a:t>
            </a: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00FF00"/>
                </a:highlight>
                <a:latin typeface="Consolas" panose="020B0609020204030204" pitchFamily="49" charset="0"/>
              </a:rPr>
              <a:t>proc1</a:t>
            </a: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00FF00"/>
                </a:highlight>
                <a:latin typeface="Consolas" panose="020B0609020204030204" pitchFamily="49" charset="0"/>
              </a:rPr>
              <a:t>fits</a:t>
            </a: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00FF00"/>
                </a:highlight>
                <a:latin typeface="Consolas" panose="020B0609020204030204" pitchFamily="49" charset="0"/>
              </a:rPr>
              <a:t>basename</a:t>
            </a:r>
            <a:r>
              <a:rPr lang="en-US" sz="1200" b="0" dirty="0">
                <a:solidFill>
                  <a:srgbClr val="CCCCCC"/>
                </a:solidFill>
                <a:effectLst/>
                <a:latin typeface="Consolas" panose="020B0609020204030204" pitchFamily="49" charset="0"/>
              </a:rPr>
              <a:t>”     or     “</a:t>
            </a:r>
            <a:r>
              <a:rPr lang="en-US" sz="1200" b="1" dirty="0">
                <a:solidFill>
                  <a:srgbClr val="FF0000"/>
                </a:solidFill>
                <a:effectLst/>
                <a:highlight>
                  <a:srgbClr val="00FF00"/>
                </a:highlight>
                <a:latin typeface="Consolas" panose="020B0609020204030204" pitchFamily="49" charset="0"/>
              </a:rPr>
              <a:t>proc1</a:t>
            </a: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00FF00"/>
                </a:highlight>
                <a:latin typeface="Consolas" panose="020B0609020204030204" pitchFamily="49" charset="0"/>
              </a:rPr>
              <a:t>fits</a:t>
            </a: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00FF00"/>
                </a:highlight>
                <a:latin typeface="Consolas" panose="020B0609020204030204" pitchFamily="49" charset="0"/>
              </a:rPr>
              <a:t>basename</a:t>
            </a:r>
            <a:r>
              <a:rPr lang="en-US" sz="1200" b="0" dirty="0">
                <a:solidFill>
                  <a:srgbClr val="CCCCCC"/>
                </a:solidFill>
                <a:effectLst/>
                <a:latin typeface="Consolas" panose="020B0609020204030204" pitchFamily="49" charset="0"/>
              </a:rPr>
              <a:t>” </a:t>
            </a:r>
          </a:p>
        </p:txBody>
      </p:sp>
      <p:sp>
        <p:nvSpPr>
          <p:cNvPr id="15" name="Arrow: Down 14">
            <a:extLst>
              <a:ext uri="{FF2B5EF4-FFF2-40B4-BE49-F238E27FC236}">
                <a16:creationId xmlns:a16="http://schemas.microsoft.com/office/drawing/2014/main" id="{19B6700D-8DF3-D3B0-2F60-F5196CE04912}"/>
              </a:ext>
            </a:extLst>
          </p:cNvPr>
          <p:cNvSpPr/>
          <p:nvPr/>
        </p:nvSpPr>
        <p:spPr bwMode="auto">
          <a:xfrm rot="2324091">
            <a:off x="5053662" y="2140397"/>
            <a:ext cx="116898" cy="3422396"/>
          </a:xfrm>
          <a:prstGeom prst="down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a:ln>
                <a:noFill/>
              </a:ln>
              <a:solidFill>
                <a:schemeClr val="tx1"/>
              </a:solidFill>
              <a:effectLst/>
              <a:latin typeface="Arial" charset="0"/>
            </a:endParaRPr>
          </a:p>
        </p:txBody>
      </p:sp>
      <p:sp>
        <p:nvSpPr>
          <p:cNvPr id="17" name="Arrow: Down 16">
            <a:extLst>
              <a:ext uri="{FF2B5EF4-FFF2-40B4-BE49-F238E27FC236}">
                <a16:creationId xmlns:a16="http://schemas.microsoft.com/office/drawing/2014/main" id="{D29071DA-42E8-3D55-0607-18D55254EE48}"/>
              </a:ext>
            </a:extLst>
          </p:cNvPr>
          <p:cNvSpPr/>
          <p:nvPr/>
        </p:nvSpPr>
        <p:spPr bwMode="auto">
          <a:xfrm rot="2259356" flipH="1">
            <a:off x="5528273" y="3553939"/>
            <a:ext cx="136726" cy="2531972"/>
          </a:xfrm>
          <a:prstGeom prst="downArrow">
            <a:avLst/>
          </a:prstGeom>
          <a:solidFill>
            <a:srgbClr val="00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385747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dirty="0"/>
              <a:t>Defining Specific Setup Parameters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3322888"/>
          </a:xfrm>
        </p:spPr>
        <p:txBody>
          <a:bodyPr/>
          <a:lstStyle/>
          <a:p>
            <a:pPr marL="285750" indent="-285750">
              <a:buFont typeface="Arial" panose="020B0604020202020204" pitchFamily="34" charset="0"/>
              <a:buChar char="•"/>
            </a:pPr>
            <a:r>
              <a:rPr lang="en-US" dirty="0"/>
              <a:t>It is possible to add new setup parameters, used by the various adapters.</a:t>
            </a:r>
          </a:p>
          <a:p>
            <a:pPr marL="285750" indent="-285750">
              <a:buFont typeface="Arial" panose="020B0604020202020204" pitchFamily="34" charset="0"/>
              <a:buChar char="•"/>
            </a:pPr>
            <a:r>
              <a:rPr lang="en-US" dirty="0"/>
              <a:t>Typically for Recipe and Publisher Adapters, new parameters will be defined.</a:t>
            </a:r>
          </a:p>
          <a:p>
            <a:pPr marL="285750" indent="-285750">
              <a:buFont typeface="Arial" panose="020B0604020202020204" pitchFamily="34" charset="0"/>
              <a:buChar char="•"/>
            </a:pPr>
            <a:r>
              <a:rPr lang="en-US" dirty="0"/>
              <a:t>These shall be defined in the CCF Setup Schema, matching the configuration for the CCF Instance.</a:t>
            </a:r>
          </a:p>
          <a:p>
            <a:pPr marL="285750" indent="-285750">
              <a:buFont typeface="Arial" panose="020B0604020202020204" pitchFamily="34" charset="0"/>
              <a:buChar char="•"/>
            </a:pPr>
            <a:r>
              <a:rPr lang="en-US" dirty="0"/>
              <a:t>It is up to the </a:t>
            </a:r>
            <a:r>
              <a:rPr lang="en-US"/>
              <a:t>individual adapter </a:t>
            </a:r>
            <a:r>
              <a:rPr lang="en-US" dirty="0"/>
              <a:t>to check if a setup parameter has been updated.</a:t>
            </a:r>
          </a:p>
          <a:p>
            <a:pPr marL="285750" indent="-285750">
              <a:buFont typeface="Arial" panose="020B0604020202020204" pitchFamily="34" charset="0"/>
              <a:buChar char="•"/>
            </a:pPr>
            <a:r>
              <a:rPr lang="en-US" dirty="0"/>
              <a:t>When a Setup Command is submitted to a CCF Instance, internally a signal is sent to the various threads, “Setup Signal”, indicating to setup the adapters by invoking a method provided by these. </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1015107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0"/>
            <a:ext cx="8910639" cy="633663"/>
          </a:xfrm>
        </p:spPr>
        <p:txBody>
          <a:bodyPr/>
          <a:lstStyle/>
          <a:p>
            <a:r>
              <a:rPr lang="en-US" dirty="0"/>
              <a:t>Internal Handling of Setup Parameters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823252"/>
            <a:ext cx="9022922" cy="5503407"/>
          </a:xfrm>
        </p:spPr>
        <p:txBody>
          <a:bodyPr/>
          <a:lstStyle/>
          <a:p>
            <a:pPr marL="285750" indent="-285750">
              <a:buFont typeface="Arial" panose="020B0604020202020204" pitchFamily="34" charset="0"/>
              <a:buChar char="•"/>
            </a:pPr>
            <a:r>
              <a:rPr lang="en-US" dirty="0"/>
              <a:t>Request Handling Thread (RAD Event Handling), sends a signal to all threads that  new setup parameters are available.</a:t>
            </a:r>
          </a:p>
          <a:p>
            <a:pPr marL="285750" indent="-285750">
              <a:buFont typeface="Arial" panose="020B0604020202020204" pitchFamily="34" charset="0"/>
              <a:buChar char="•"/>
            </a:pPr>
            <a:r>
              <a:rPr lang="en-US" dirty="0"/>
              <a:t>Each thread will take of handling/processing the parameters relevant for that thread.</a:t>
            </a:r>
          </a:p>
          <a:p>
            <a:pPr marL="285750" indent="-285750">
              <a:buFont typeface="Arial" panose="020B0604020202020204" pitchFamily="34" charset="0"/>
              <a:buChar char="•"/>
            </a:pPr>
            <a:r>
              <a:rPr lang="en-US" dirty="0"/>
              <a:t>After handling the setup parameters, they acknowledge to </a:t>
            </a:r>
            <a:r>
              <a:rPr lang="en-US"/>
              <a:t>the RAD Request </a:t>
            </a:r>
            <a:r>
              <a:rPr lang="en-US" dirty="0"/>
              <a:t>Handling Thread if the processing was successful.</a:t>
            </a:r>
          </a:p>
          <a:p>
            <a:pPr marL="285750" indent="-285750">
              <a:buFont typeface="Arial" panose="020B0604020202020204" pitchFamily="34" charset="0"/>
              <a:buChar char="•"/>
            </a:pPr>
            <a:r>
              <a:rPr lang="en-US" dirty="0"/>
              <a:t>When setup parameters are submitted, they stored in a </a:t>
            </a:r>
            <a:r>
              <a:rPr lang="en-US" u="sng" dirty="0"/>
              <a:t>Staging Setup Repository</a:t>
            </a:r>
            <a:r>
              <a:rPr lang="en-US" dirty="0"/>
              <a:t>.</a:t>
            </a:r>
          </a:p>
          <a:p>
            <a:pPr marL="285750" indent="-285750">
              <a:buFont typeface="Arial" panose="020B0604020202020204" pitchFamily="34" charset="0"/>
              <a:buChar char="•"/>
            </a:pPr>
            <a:r>
              <a:rPr lang="en-US" dirty="0"/>
              <a:t>When the setup parameters have been completed, successfully, the parameters are updated in an internal </a:t>
            </a:r>
            <a:r>
              <a:rPr lang="en-US" u="sng" dirty="0"/>
              <a:t>Setup </a:t>
            </a:r>
            <a:r>
              <a:rPr lang="en-US" u="sng"/>
              <a:t>Status Repository</a:t>
            </a:r>
            <a:r>
              <a:rPr lang="en-US"/>
              <a:t> and </a:t>
            </a:r>
            <a:r>
              <a:rPr lang="en-US" dirty="0"/>
              <a:t>in the OLDB.</a:t>
            </a:r>
          </a:p>
          <a:p>
            <a:pPr marL="285750" indent="-285750">
              <a:buFont typeface="Arial" panose="020B0604020202020204" pitchFamily="34" charset="0"/>
              <a:buChar char="•"/>
            </a:pPr>
            <a:r>
              <a:rPr lang="en-US" dirty="0"/>
              <a:t>The adapters can access the Staging Setup Parameters, e.g. via this method: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GB" sz="100" dirty="0"/>
          </a:p>
          <a:p>
            <a:pPr marL="285750" indent="-285750">
              <a:buFont typeface="Arial" panose="020B0604020202020204" pitchFamily="34" charset="0"/>
              <a:buChar char="•"/>
            </a:pPr>
            <a:r>
              <a:rPr lang="en-GB" dirty="0"/>
              <a:t>Another method is (example): </a:t>
            </a:r>
            <a:br>
              <a:rPr lang="en-GB" dirty="0"/>
            </a:br>
            <a:r>
              <a:rPr lang="en-GB" dirty="0"/>
              <a:t>	</a:t>
            </a:r>
            <a:r>
              <a:rPr lang="en-US" sz="1400" dirty="0"/>
              <a:t>template &lt;class TYPE&gt; bool </a:t>
            </a:r>
            <a:r>
              <a:rPr lang="en-US" sz="1400" dirty="0" err="1"/>
              <a:t>HasStagingPar</a:t>
            </a:r>
            <a:r>
              <a:rPr lang="en-US" sz="1400" dirty="0"/>
              <a:t>(const std::vector&lt;std::string&gt;&amp; names, TYPE&amp; value)</a:t>
            </a:r>
            <a:endParaRPr lang="en-GB" sz="1400"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5" name="TextBox 4">
            <a:extLst>
              <a:ext uri="{FF2B5EF4-FFF2-40B4-BE49-F238E27FC236}">
                <a16:creationId xmlns:a16="http://schemas.microsoft.com/office/drawing/2014/main" id="{AC3A897B-8F3E-99FD-EA9C-BF113585D3F8}"/>
              </a:ext>
            </a:extLst>
          </p:cNvPr>
          <p:cNvSpPr txBox="1"/>
          <p:nvPr/>
        </p:nvSpPr>
        <p:spPr>
          <a:xfrm>
            <a:off x="936624" y="4646869"/>
            <a:ext cx="7782334" cy="600164"/>
          </a:xfrm>
          <a:prstGeom prst="rect">
            <a:avLst/>
          </a:prstGeom>
          <a:solidFill>
            <a:schemeClr val="tx1"/>
          </a:solidFill>
        </p:spPr>
        <p:txBody>
          <a:bodyPr wrap="square" rtlCol="0">
            <a:spAutoFit/>
          </a:bodyPr>
          <a:lstStyle/>
          <a:p>
            <a:r>
              <a:rPr lang="en-US" sz="1100" b="0" dirty="0">
                <a:solidFill>
                  <a:srgbClr val="C586C0"/>
                </a:solidFill>
                <a:effectLst/>
                <a:latin typeface="Consolas" panose="020B0609020204030204" pitchFamily="49" charset="0"/>
              </a:rPr>
              <a:t>for</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auto</a:t>
            </a:r>
            <a:r>
              <a:rPr lang="en-US" sz="1100" b="0" dirty="0">
                <a:solidFill>
                  <a:srgbClr val="CCCCCC"/>
                </a:solidFill>
                <a:effectLst/>
                <a:latin typeface="Consolas" panose="020B0609020204030204" pitchFamily="49" charset="0"/>
              </a:rPr>
              <a:t> </a:t>
            </a:r>
            <a:r>
              <a:rPr lang="en-US" sz="1100" b="0" dirty="0">
                <a:solidFill>
                  <a:srgbClr val="9CDCFE"/>
                </a:solidFill>
                <a:effectLst/>
                <a:latin typeface="Consolas" panose="020B0609020204030204" pitchFamily="49" charset="0"/>
              </a:rPr>
              <a:t>par</a:t>
            </a:r>
            <a:r>
              <a:rPr lang="en-US" sz="1100" b="0" dirty="0">
                <a:solidFill>
                  <a:srgbClr val="CCCCCC"/>
                </a:solidFill>
                <a:effectLst/>
                <a:latin typeface="Consolas" panose="020B0609020204030204" pitchFamily="49" charset="0"/>
              </a:rPr>
              <a:t> : </a:t>
            </a:r>
            <a:r>
              <a:rPr lang="en-US" sz="1100" b="0" dirty="0">
                <a:solidFill>
                  <a:srgbClr val="4EC9B0"/>
                </a:solidFill>
                <a:effectLst/>
                <a:latin typeface="Consolas" panose="020B0609020204030204" pitchFamily="49" charset="0"/>
              </a:rPr>
              <a:t>ccf</a:t>
            </a:r>
            <a:r>
              <a:rPr lang="en-US" sz="1100" b="0" dirty="0">
                <a:solidFill>
                  <a:srgbClr val="CCCCCC"/>
                </a:solidFill>
                <a:effectLst/>
                <a:latin typeface="Consolas" panose="020B0609020204030204" pitchFamily="49" charset="0"/>
              </a:rPr>
              <a:t>::</a:t>
            </a:r>
            <a:r>
              <a:rPr lang="en-US" sz="1100" b="0" dirty="0">
                <a:solidFill>
                  <a:srgbClr val="DCDCAA"/>
                </a:solidFill>
                <a:effectLst/>
                <a:latin typeface="Consolas" panose="020B0609020204030204" pitchFamily="49" charset="0"/>
              </a:rPr>
              <a:t>GetSetup</a:t>
            </a:r>
            <a:r>
              <a:rPr lang="en-US" sz="1100" b="0" dirty="0">
                <a:solidFill>
                  <a:srgbClr val="CCCCCC"/>
                </a:solidFill>
                <a:effectLst/>
                <a:latin typeface="Consolas" panose="020B0609020204030204" pitchFamily="49" charset="0"/>
              </a:rPr>
              <a:t>().</a:t>
            </a:r>
            <a:r>
              <a:rPr lang="en-US" sz="1100" b="0" dirty="0" err="1">
                <a:solidFill>
                  <a:srgbClr val="DCDCAA"/>
                </a:solidFill>
                <a:effectLst/>
                <a:latin typeface="Consolas" panose="020B0609020204030204" pitchFamily="49" charset="0"/>
              </a:rPr>
              <a:t>GetSetupCmdStagingPars</a:t>
            </a:r>
            <a:r>
              <a:rPr lang="en-US" sz="1100" b="0" dirty="0">
                <a:solidFill>
                  <a:srgbClr val="CCCCCC"/>
                </a:solidFill>
                <a:effectLst/>
                <a:latin typeface="Consolas" panose="020B0609020204030204" pitchFamily="49" charset="0"/>
              </a:rPr>
              <a:t>()) {</a:t>
            </a:r>
          </a:p>
          <a:p>
            <a:r>
              <a:rPr lang="en-US" sz="1100" dirty="0">
                <a:solidFill>
                  <a:srgbClr val="CCCCCC"/>
                </a:solidFill>
                <a:latin typeface="Consolas" panose="020B0609020204030204" pitchFamily="49" charset="0"/>
              </a:rPr>
              <a:t>   . . . </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a:t>
            </a:r>
          </a:p>
        </p:txBody>
      </p:sp>
    </p:spTree>
    <p:extLst>
      <p:ext uri="{BB962C8B-B14F-4D97-AF65-F5344CB8AC3E}">
        <p14:creationId xmlns:p14="http://schemas.microsoft.com/office/powerpoint/2010/main" val="3474837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824341" y="0"/>
            <a:ext cx="8910639" cy="786063"/>
          </a:xfrm>
        </p:spPr>
        <p:txBody>
          <a:bodyPr/>
          <a:lstStyle/>
          <a:p>
            <a:r>
              <a:rPr lang="en-US" dirty="0"/>
              <a:t>Retrieving Current Setup Parameters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824341" y="5919537"/>
            <a:ext cx="9022922" cy="386848"/>
          </a:xfrm>
        </p:spPr>
        <p:txBody>
          <a:bodyPr/>
          <a:lstStyle/>
          <a:p>
            <a:r>
              <a:rPr lang="en-US" sz="1800" dirty="0">
                <a:cs typeface="Courier New" panose="02070309020205020404" pitchFamily="49" charset="0"/>
              </a:rPr>
              <a:t>*: When using Nomad, the service name can be used: “</a:t>
            </a:r>
            <a:r>
              <a:rPr lang="en-US" sz="1800" dirty="0" err="1">
                <a:cs typeface="Courier New" panose="02070309020205020404" pitchFamily="49" charset="0"/>
              </a:rPr>
              <a:t>ccfCli</a:t>
            </a:r>
            <a:r>
              <a:rPr lang="en-US" sz="1800" dirty="0">
                <a:cs typeface="Courier New" panose="02070309020205020404" pitchFamily="49" charset="0"/>
              </a:rPr>
              <a:t> --name &lt;service&gt;”</a:t>
            </a:r>
            <a:endParaRPr lang="en-US" sz="1800" dirty="0"/>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5" name="TextBox 4">
            <a:extLst>
              <a:ext uri="{FF2B5EF4-FFF2-40B4-BE49-F238E27FC236}">
                <a16:creationId xmlns:a16="http://schemas.microsoft.com/office/drawing/2014/main" id="{4EB96D3E-4F64-7E72-FA66-309D903C86C8}"/>
              </a:ext>
            </a:extLst>
          </p:cNvPr>
          <p:cNvSpPr txBox="1"/>
          <p:nvPr/>
        </p:nvSpPr>
        <p:spPr>
          <a:xfrm>
            <a:off x="836538" y="1136073"/>
            <a:ext cx="9855525" cy="4708981"/>
          </a:xfrm>
          <a:prstGeom prst="rect">
            <a:avLst/>
          </a:prstGeom>
          <a:solidFill>
            <a:schemeClr val="bg1">
              <a:lumMod val="85000"/>
            </a:schemeClr>
          </a:solidFill>
          <a:ln>
            <a:solidFill>
              <a:schemeClr val="accent2"/>
            </a:solidFill>
          </a:ln>
        </p:spPr>
        <p:txBody>
          <a:bodyPr wrap="square" rtlCol="0">
            <a:spAutoFit/>
          </a:bodyPr>
          <a:lstStyle/>
          <a:p>
            <a:r>
              <a:rPr lang="en-US" sz="1200" b="1" dirty="0">
                <a:latin typeface="Courier New" panose="02070309020205020404" pitchFamily="49" charset="0"/>
                <a:cs typeface="Courier New" panose="02070309020205020404" pitchFamily="49" charset="0"/>
              </a:rPr>
              <a:t>&gt; </a:t>
            </a:r>
            <a:r>
              <a:rPr lang="en-US" sz="1200" b="1" dirty="0" err="1">
                <a:latin typeface="Courier New" panose="02070309020205020404" pitchFamily="49" charset="0"/>
                <a:cs typeface="Courier New" panose="02070309020205020404" pitchFamily="49" charset="0"/>
              </a:rPr>
              <a:t>ccfCli</a:t>
            </a:r>
            <a:r>
              <a:rPr lang="en-US" sz="1200" b="1" dirty="0">
                <a:latin typeface="Courier New" panose="02070309020205020404" pitchFamily="49" charset="0"/>
                <a:cs typeface="Courier New" panose="02070309020205020404" pitchFamily="49" charset="0"/>
              </a:rPr>
              <a:t> --uri zpb.rr://127.0.0.1:12091 (*)</a:t>
            </a:r>
          </a:p>
          <a:p>
            <a:r>
              <a:rPr lang="en-US" sz="1200" dirty="0">
                <a:latin typeface="Courier New" panose="02070309020205020404" pitchFamily="49" charset="0"/>
                <a:cs typeface="Courier New" panose="02070309020205020404" pitchFamily="49" charset="0"/>
              </a:rPr>
              <a:t>zpb.rr://127.0.0.1:12091</a:t>
            </a:r>
          </a:p>
          <a:p>
            <a:r>
              <a:rPr lang="en-US" sz="1200" b="1" dirty="0">
                <a:latin typeface="Courier New" panose="02070309020205020404" pitchFamily="49" charset="0"/>
                <a:cs typeface="Courier New" panose="02070309020205020404" pitchFamily="49" charset="0"/>
              </a:rPr>
              <a:t>ccf&gt; </a:t>
            </a:r>
            <a:r>
              <a:rPr lang="en-US" sz="1200" b="1" dirty="0" err="1">
                <a:latin typeface="Courier New" panose="02070309020205020404" pitchFamily="49" charset="0"/>
                <a:cs typeface="Courier New" panose="02070309020205020404" pitchFamily="49" charset="0"/>
              </a:rPr>
              <a:t>getsetup</a:t>
            </a:r>
            <a:r>
              <a:rPr lang="en-US" sz="1200" b="1" dirty="0">
                <a:latin typeface="Courier New" panose="02070309020205020404" pitchFamily="49" charset="0"/>
                <a:cs typeface="Courier New" panose="02070309020205020404" pitchFamily="49" charset="0"/>
              </a:rPr>
              <a:t> &lt;pattern&gt;</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reply&gt; = </a:t>
            </a: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dcs.expo.bin_x</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=1</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dcs.expo.bin_y</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=1</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dcs.expo.frame_rate</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=100.0</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dcs.expo.mode</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=Continuous</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dcs.expo.nb</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=10</a:t>
            </a:r>
          </a:p>
          <a:p>
            <a:pPr marL="0" marR="0">
              <a:spcBef>
                <a:spcPts val="0"/>
              </a:spcBef>
              <a:spcAft>
                <a:spcPts val="0"/>
              </a:spcAft>
            </a:pPr>
            <a:r>
              <a:rPr lang="en-US" sz="1200" kern="100" dirty="0" err="1">
                <a:effectLst/>
                <a:highlight>
                  <a:srgbClr val="FFFF00"/>
                </a:highlight>
                <a:latin typeface="Courier New" panose="02070309020205020404" pitchFamily="49" charset="0"/>
                <a:ea typeface="Calibri" panose="020F0502020204030204" pitchFamily="34" charset="0"/>
                <a:cs typeface="Courier New" panose="02070309020205020404" pitchFamily="49" charset="0"/>
              </a:rPr>
              <a:t>dcs.expo.time</a:t>
            </a:r>
            <a:r>
              <a:rPr lang="en-US" sz="1200" kern="100" dirty="0">
                <a:effectLst/>
                <a:highlight>
                  <a:srgbClr val="FFFF00"/>
                </a:highlight>
                <a:latin typeface="Courier New" panose="02070309020205020404" pitchFamily="49" charset="0"/>
                <a:ea typeface="Calibri" panose="020F0502020204030204" pitchFamily="34" charset="0"/>
                <a:cs typeface="Courier New" panose="02070309020205020404" pitchFamily="49" charset="0"/>
              </a:rPr>
              <a:t>=1.123</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dcs.expo.win_height</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=512</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dcs.expo.win_start_x</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=0</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dcs.expo.win_start_y</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=0</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dcs.expo.win_width</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=512</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dcs.proc_1.enabled=true</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 . .</a:t>
            </a:r>
          </a:p>
          <a:p>
            <a:pPr marL="0" marR="0">
              <a:spcBef>
                <a:spcPts val="0"/>
              </a:spcBef>
              <a:spcAft>
                <a:spcPts val="0"/>
              </a:spcAft>
            </a:pPr>
            <a:r>
              <a:rPr lang="en-US" sz="1200" kern="100" dirty="0">
                <a:effectLst/>
                <a:highlight>
                  <a:srgbClr val="00FF00"/>
                </a:highlight>
                <a:latin typeface="Courier New" panose="02070309020205020404" pitchFamily="49" charset="0"/>
                <a:ea typeface="Calibri" panose="020F0502020204030204" pitchFamily="34" charset="0"/>
                <a:cs typeface="Courier New" panose="02070309020205020404" pitchFamily="49" charset="0"/>
              </a:rPr>
              <a:t>dcs.proc_1.fits.basename=PubFitsTest1</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dcs.proc_1.fits.delay=0</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dcs.proc_1.fits.enabled=true</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dcs.proc_1.fits.format=Single</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dcs.proc_1.fits.max_size=100</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dcs.proc_1.fits.nb_of_frames=7</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dcs.proc_1.fits.nb_of_hdr_blocks=1</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dcs.proc_1.fits.overwrite=true</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dcs.proc_1.fits.rec_mode=All</a:t>
            </a:r>
          </a:p>
          <a:p>
            <a:r>
              <a:rPr lang="en-US" sz="1200" dirty="0">
                <a:effectLst/>
                <a:latin typeface="Courier New" panose="02070309020205020404" pitchFamily="49" charset="0"/>
                <a:ea typeface="Calibri" panose="020F0502020204030204" pitchFamily="34" charset="0"/>
                <a:cs typeface="Courier New" panose="02070309020205020404" pitchFamily="49" charset="0"/>
              </a:rPr>
              <a:t>. . .</a:t>
            </a:r>
            <a:endParaRPr lang="en-US" sz="12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873491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497412" y="-2927"/>
            <a:ext cx="8910639" cy="601579"/>
          </a:xfrm>
        </p:spPr>
        <p:txBody>
          <a:bodyPr/>
          <a:lstStyle/>
          <a:p>
            <a:r>
              <a:rPr lang="en-GB" dirty="0"/>
              <a:t>Telemetry Service</a:t>
            </a:r>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497412" y="791550"/>
            <a:ext cx="4185874" cy="3522966"/>
          </a:xfrm>
        </p:spPr>
        <p:txBody>
          <a:bodyPr/>
          <a:lstStyle/>
          <a:p>
            <a:pPr marL="285750" indent="-285750">
              <a:buFont typeface="Arial" panose="020B0604020202020204" pitchFamily="34" charset="0"/>
              <a:buChar char="•"/>
            </a:pPr>
            <a:r>
              <a:rPr lang="en-GB" sz="1550" dirty="0"/>
              <a:t>The Telemetry Service is used to read out parameters from the associated camera periodically and store these in the OLDB.</a:t>
            </a:r>
          </a:p>
          <a:p>
            <a:pPr marL="285750" indent="-285750">
              <a:buFont typeface="Arial" panose="020B0604020202020204" pitchFamily="34" charset="0"/>
              <a:buChar char="•"/>
            </a:pPr>
            <a:r>
              <a:rPr lang="en-GB" sz="1550" dirty="0"/>
              <a:t>Nodes to be sampled specified in Telemetry Nodes document.</a:t>
            </a:r>
          </a:p>
          <a:p>
            <a:pPr marL="285750" indent="-285750">
              <a:buFont typeface="Arial" panose="020B0604020202020204" pitchFamily="34" charset="0"/>
              <a:buChar char="•"/>
            </a:pPr>
            <a:r>
              <a:rPr lang="en-GB" sz="1550" dirty="0"/>
              <a:t>Possible to disable </a:t>
            </a:r>
            <a:r>
              <a:rPr lang="en-GB" sz="1550"/>
              <a:t>Telemetry automatically while </a:t>
            </a:r>
            <a:r>
              <a:rPr lang="en-GB" sz="1550" dirty="0"/>
              <a:t>in Acquisition </a:t>
            </a:r>
            <a:r>
              <a:rPr lang="en-GB" sz="1550"/>
              <a:t>State.</a:t>
            </a:r>
          </a:p>
          <a:p>
            <a:pPr marL="285750" indent="-285750">
              <a:buFont typeface="Arial" panose="020B0604020202020204" pitchFamily="34" charset="0"/>
              <a:buChar char="•"/>
            </a:pPr>
            <a:r>
              <a:rPr lang="en-GB" sz="1550"/>
              <a:t>Based on periodic sampling – maybe subscription will be supported in the future.</a:t>
            </a:r>
            <a:endParaRPr lang="en-GB" sz="1550" dirty="0"/>
          </a:p>
          <a:p>
            <a:pPr marL="285750" indent="-285750">
              <a:buFont typeface="Arial" panose="020B0604020202020204" pitchFamily="34" charset="0"/>
              <a:buChar char="•"/>
            </a:pPr>
            <a:r>
              <a:rPr lang="en-GB" sz="1550" dirty="0"/>
              <a:t>Configuration: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5" name="TextBox 4">
            <a:extLst>
              <a:ext uri="{FF2B5EF4-FFF2-40B4-BE49-F238E27FC236}">
                <a16:creationId xmlns:a16="http://schemas.microsoft.com/office/drawing/2014/main" id="{64CDF41D-A2C6-62D2-2589-B477D82ABC26}"/>
              </a:ext>
            </a:extLst>
          </p:cNvPr>
          <p:cNvSpPr txBox="1"/>
          <p:nvPr/>
        </p:nvSpPr>
        <p:spPr>
          <a:xfrm>
            <a:off x="5589858" y="350246"/>
            <a:ext cx="5147376" cy="2970044"/>
          </a:xfrm>
          <a:prstGeom prst="rect">
            <a:avLst/>
          </a:prstGeom>
          <a:solidFill>
            <a:schemeClr val="tx1"/>
          </a:solidFill>
        </p:spPr>
        <p:txBody>
          <a:bodyPr wrap="square" rtlCol="0">
            <a:spAutoFit/>
          </a:bodyPr>
          <a:lstStyle/>
          <a:p>
            <a:r>
              <a:rPr lang="en-US" sz="1100" b="0" dirty="0">
                <a:solidFill>
                  <a:srgbClr val="808080"/>
                </a:solidFill>
                <a:effectLst/>
                <a:latin typeface="Consolas" panose="020B0609020204030204" pitchFamily="49" charset="0"/>
              </a:rPr>
              <a:t>!</a:t>
            </a:r>
            <a:r>
              <a:rPr lang="en-US" sz="1100" b="0" dirty="0" err="1">
                <a:solidFill>
                  <a:srgbClr val="569CD6"/>
                </a:solidFill>
                <a:effectLst/>
                <a:latin typeface="Consolas" panose="020B0609020204030204" pitchFamily="49" charset="0"/>
              </a:rPr>
              <a:t>cfg.include</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schema/ccf/common/</a:t>
            </a:r>
            <a:r>
              <a:rPr lang="en-US" sz="1100" b="0" dirty="0" err="1">
                <a:solidFill>
                  <a:srgbClr val="569CD6"/>
                </a:solidFill>
                <a:effectLst/>
                <a:latin typeface="Consolas" panose="020B0609020204030204" pitchFamily="49" charset="0"/>
              </a:rPr>
              <a:t>telemetry_node_list.schema.yaml</a:t>
            </a:r>
            <a:r>
              <a:rPr lang="en-US" sz="1100" b="0" dirty="0">
                <a:solidFill>
                  <a:srgbClr val="CCCCCC"/>
                </a:solidFill>
                <a:effectLst/>
                <a:latin typeface="Consolas" panose="020B0609020204030204" pitchFamily="49" charset="0"/>
              </a:rPr>
              <a:t>:</a:t>
            </a:r>
          </a:p>
          <a:p>
            <a:br>
              <a:rPr lang="en-US" sz="1100" b="0" dirty="0">
                <a:solidFill>
                  <a:srgbClr val="CCCCCC"/>
                </a:solidFill>
                <a:effectLst/>
                <a:latin typeface="Consolas" panose="020B0609020204030204" pitchFamily="49" charset="0"/>
              </a:rPr>
            </a:br>
            <a:r>
              <a:rPr lang="en-US" sz="1100" b="0" dirty="0">
                <a:solidFill>
                  <a:srgbClr val="569CD6"/>
                </a:solidFill>
                <a:effectLst/>
                <a:latin typeface="Consolas" panose="020B0609020204030204" pitchFamily="49" charset="0"/>
              </a:rPr>
              <a:t>telemetry</a:t>
            </a:r>
            <a:r>
              <a:rPr lang="en-US" sz="1100" b="0" dirty="0">
                <a:solidFill>
                  <a:srgbClr val="CCCCCC"/>
                </a:solidFill>
                <a:effectLst/>
                <a:latin typeface="Consolas" panose="020B0609020204030204" pitchFamily="49" charset="0"/>
              </a:rPr>
              <a:t>: </a:t>
            </a:r>
            <a:r>
              <a:rPr lang="en-US" sz="1100" b="0" dirty="0">
                <a:solidFill>
                  <a:srgbClr val="808080"/>
                </a:solidFill>
                <a:effectLst/>
                <a:latin typeface="Consolas" panose="020B0609020204030204" pitchFamily="49" charset="0"/>
              </a:rPr>
              <a:t>!</a:t>
            </a:r>
            <a:r>
              <a:rPr lang="en-US" sz="1100" b="0" dirty="0" err="1">
                <a:solidFill>
                  <a:srgbClr val="569CD6"/>
                </a:solidFill>
                <a:effectLst/>
                <a:latin typeface="Consolas" panose="020B0609020204030204" pitchFamily="49" charset="0"/>
              </a:rPr>
              <a:t>cfg.type:TelemetryNodesTypeDef</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nodes</a:t>
            </a:r>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name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ctrl.nOpMode</a:t>
            </a:r>
            <a:r>
              <a:rPr lang="en-US" sz="1100" b="0" dirty="0">
                <a:solidFill>
                  <a:srgbClr val="CE9178"/>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oldb_node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ctrl_op_mode</a:t>
            </a:r>
            <a:r>
              <a:rPr lang="en-US" sz="1100" b="0" dirty="0">
                <a:solidFill>
                  <a:srgbClr val="CE9178"/>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name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ctrl.lrExpoTime</a:t>
            </a:r>
            <a:r>
              <a:rPr lang="en-US" sz="1100" b="0" dirty="0">
                <a:solidFill>
                  <a:srgbClr val="CE9178"/>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oldb_node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ctrl_expo_time</a:t>
            </a:r>
            <a:r>
              <a:rPr lang="en-US" sz="1100" b="0" dirty="0">
                <a:solidFill>
                  <a:srgbClr val="CE9178"/>
                </a:solidFill>
                <a:effectLst/>
                <a:latin typeface="Consolas" panose="020B0609020204030204" pitchFamily="49" charset="0"/>
              </a:rPr>
              <a:t>'</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name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ctrl.lrFrameRate</a:t>
            </a:r>
            <a:r>
              <a:rPr lang="en-US" sz="1100" b="0" dirty="0">
                <a:solidFill>
                  <a:srgbClr val="CE9178"/>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oldb_node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ctrl_frame_rate</a:t>
            </a:r>
            <a:r>
              <a:rPr lang="en-US" sz="1100" b="0" dirty="0">
                <a:solidFill>
                  <a:srgbClr val="CE9178"/>
                </a:solidFill>
                <a:effectLst/>
                <a:latin typeface="Consolas" panose="020B0609020204030204" pitchFamily="49" charset="0"/>
              </a:rPr>
              <a:t>'</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 .</a:t>
            </a:r>
          </a:p>
        </p:txBody>
      </p:sp>
      <p:pic>
        <p:nvPicPr>
          <p:cNvPr id="15" name="Picture 14" descr="A screenshot of a computer&#10;&#10;Description automatically generated">
            <a:extLst>
              <a:ext uri="{FF2B5EF4-FFF2-40B4-BE49-F238E27FC236}">
                <a16:creationId xmlns:a16="http://schemas.microsoft.com/office/drawing/2014/main" id="{36824C95-65D3-2B85-9084-1472A6A46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6355" y="2398295"/>
            <a:ext cx="6343352" cy="3813345"/>
          </a:xfrm>
          <a:prstGeom prst="rect">
            <a:avLst/>
          </a:prstGeom>
        </p:spPr>
      </p:pic>
      <p:sp>
        <p:nvSpPr>
          <p:cNvPr id="9" name="TextBox 8">
            <a:extLst>
              <a:ext uri="{FF2B5EF4-FFF2-40B4-BE49-F238E27FC236}">
                <a16:creationId xmlns:a16="http://schemas.microsoft.com/office/drawing/2014/main" id="{02B26A28-E868-1B7A-87D5-F30458694375}"/>
              </a:ext>
            </a:extLst>
          </p:cNvPr>
          <p:cNvSpPr txBox="1"/>
          <p:nvPr/>
        </p:nvSpPr>
        <p:spPr>
          <a:xfrm>
            <a:off x="397400" y="4304967"/>
            <a:ext cx="4912970" cy="1954381"/>
          </a:xfrm>
          <a:prstGeom prst="rect">
            <a:avLst/>
          </a:prstGeom>
          <a:solidFill>
            <a:schemeClr val="tx1"/>
          </a:solidFill>
        </p:spPr>
        <p:txBody>
          <a:bodyPr wrap="square" rtlCol="0">
            <a:spAutoFit/>
          </a:bodyPr>
          <a:lstStyle/>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tasks</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monitoring</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period</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 . .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telemetry</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enabled</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period</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10.0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disable_during_acq</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nodes_list</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'config/ccf/protocols/envision/</a:t>
            </a:r>
            <a:r>
              <a:rPr lang="en-US" sz="1100" b="0" dirty="0" err="1">
                <a:solidFill>
                  <a:srgbClr val="CE9178"/>
                </a:solidFill>
                <a:effectLst/>
                <a:latin typeface="Consolas" panose="020B0609020204030204" pitchFamily="49" charset="0"/>
              </a:rPr>
              <a:t>envision.telemetry.yaml</a:t>
            </a:r>
            <a:r>
              <a:rPr lang="en-US" sz="1100" b="0" dirty="0">
                <a:solidFill>
                  <a:srgbClr val="CE9178"/>
                </a:solidFill>
                <a:effectLst/>
                <a:latin typeface="Consolas" panose="020B0609020204030204" pitchFamily="49" charset="0"/>
              </a:rPr>
              <a:t>'</a:t>
            </a:r>
            <a:endParaRPr lang="en-US" sz="1100" b="0" dirty="0">
              <a:solidFill>
                <a:srgbClr val="CCCCCC"/>
              </a:solidFill>
              <a:effectLst/>
              <a:latin typeface="Consolas" panose="020B0609020204030204" pitchFamily="49" charset="0"/>
            </a:endParaRPr>
          </a:p>
          <a:p>
            <a:endParaRPr lang="en-US" sz="1100" b="0" dirty="0">
              <a:solidFill>
                <a:srgbClr val="CCCCCC"/>
              </a:solidFill>
              <a:effectLst/>
              <a:latin typeface="Consolas" panose="020B0609020204030204" pitchFamily="49" charset="0"/>
            </a:endParaRPr>
          </a:p>
        </p:txBody>
      </p:sp>
    </p:spTree>
    <p:extLst>
      <p:ext uri="{BB962C8B-B14F-4D97-AF65-F5344CB8AC3E}">
        <p14:creationId xmlns:p14="http://schemas.microsoft.com/office/powerpoint/2010/main" val="455819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370150" y="0"/>
            <a:ext cx="8910639" cy="493995"/>
          </a:xfrm>
        </p:spPr>
        <p:txBody>
          <a:bodyPr/>
          <a:lstStyle/>
          <a:p>
            <a:r>
              <a:rPr lang="en-GB" dirty="0"/>
              <a:t>CCF GUI</a:t>
            </a:r>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pic>
        <p:nvPicPr>
          <p:cNvPr id="11" name="Picture 10" descr="A screenshot of a computer&#10;&#10;Description automatically generated">
            <a:extLst>
              <a:ext uri="{FF2B5EF4-FFF2-40B4-BE49-F238E27FC236}">
                <a16:creationId xmlns:a16="http://schemas.microsoft.com/office/drawing/2014/main" id="{28E12F0C-A59A-2803-B2ED-20BFD2E4B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150" y="539766"/>
            <a:ext cx="10687361" cy="5778468"/>
          </a:xfrm>
          <a:prstGeom prst="rect">
            <a:avLst/>
          </a:prstGeom>
        </p:spPr>
      </p:pic>
    </p:spTree>
    <p:extLst>
      <p:ext uri="{BB962C8B-B14F-4D97-AF65-F5344CB8AC3E}">
        <p14:creationId xmlns:p14="http://schemas.microsoft.com/office/powerpoint/2010/main" val="3631815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1"/>
            <a:ext cx="8910639" cy="767442"/>
          </a:xfrm>
        </p:spPr>
        <p:txBody>
          <a:bodyPr/>
          <a:lstStyle/>
          <a:p>
            <a:r>
              <a:rPr lang="en-US" dirty="0"/>
              <a:t>Installation &amp; Deployment</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000626"/>
            <a:ext cx="9022922" cy="5183605"/>
          </a:xfrm>
        </p:spPr>
        <p:txBody>
          <a:bodyPr/>
          <a:lstStyle/>
          <a:p>
            <a:pPr marL="285750" indent="-285750">
              <a:buFont typeface="Arial" panose="020B0604020202020204" pitchFamily="34" charset="0"/>
              <a:buChar char="•"/>
            </a:pPr>
            <a:r>
              <a:rPr lang="en-US" sz="1400" dirty="0"/>
              <a:t>Independent Git project with its own WAF build structure.</a:t>
            </a:r>
          </a:p>
          <a:p>
            <a:pPr marL="285750" indent="-285750">
              <a:buFont typeface="Arial" panose="020B0604020202020204" pitchFamily="34" charset="0"/>
              <a:buChar char="•"/>
            </a:pPr>
            <a:r>
              <a:rPr lang="en-US" sz="1400" dirty="0"/>
              <a:t>Build and installed as a standard IFW component.</a:t>
            </a:r>
          </a:p>
          <a:p>
            <a:pPr marL="285750" indent="-285750">
              <a:buFont typeface="Arial" panose="020B0604020202020204" pitchFamily="34" charset="0"/>
              <a:buChar char="•"/>
            </a:pPr>
            <a:r>
              <a:rPr lang="en-US" sz="1400" dirty="0"/>
              <a:t>Relying on following environment variables:</a:t>
            </a:r>
          </a:p>
          <a:p>
            <a:pPr lvl="2"/>
            <a:r>
              <a:rPr lang="en-US" sz="1000" b="1" i="0" dirty="0">
                <a:solidFill>
                  <a:srgbClr val="404040"/>
                </a:solidFill>
                <a:effectLst/>
                <a:latin typeface="Lato" panose="020F0502020204030203" pitchFamily="34" charset="0"/>
              </a:rPr>
              <a:t>DATAROOT:</a:t>
            </a:r>
            <a:r>
              <a:rPr lang="en-US" sz="1000" b="0" i="0" dirty="0">
                <a:solidFill>
                  <a:srgbClr val="404040"/>
                </a:solidFill>
                <a:effectLst/>
                <a:latin typeface="Lato" panose="020F0502020204030203" pitchFamily="34" charset="0"/>
              </a:rPr>
              <a:t> Directory on the host machine in which Output Data Products will be generated. The storage location will be rendered as “$DATAROOT/&lt;cfg key: </a:t>
            </a:r>
            <a:r>
              <a:rPr lang="en-US" sz="1000" b="0" i="0" dirty="0" err="1">
                <a:solidFill>
                  <a:srgbClr val="404040"/>
                </a:solidFill>
                <a:effectLst/>
                <a:latin typeface="Lato" panose="020F0502020204030203" pitchFamily="34" charset="0"/>
              </a:rPr>
              <a:t>sys.image_dir</a:t>
            </a:r>
            <a:r>
              <a:rPr lang="en-US" sz="1000" b="0" i="0" dirty="0">
                <a:solidFill>
                  <a:srgbClr val="404040"/>
                </a:solidFill>
                <a:effectLst/>
                <a:latin typeface="Lato" panose="020F0502020204030203" pitchFamily="34" charset="0"/>
              </a:rPr>
              <a:t>&gt;”. The ‘image’ sub-directory in “DATAROOT” will be created automatically by CCF Control, if not existing.</a:t>
            </a:r>
          </a:p>
          <a:p>
            <a:pPr lvl="2"/>
            <a:r>
              <a:rPr lang="en-US" sz="1000" b="1" i="0" dirty="0">
                <a:solidFill>
                  <a:srgbClr val="404040"/>
                </a:solidFill>
                <a:effectLst/>
                <a:latin typeface="Lato" panose="020F0502020204030203" pitchFamily="34" charset="0"/>
              </a:rPr>
              <a:t>CFGPATH:</a:t>
            </a:r>
            <a:r>
              <a:rPr lang="en-US" sz="1000" b="0" i="0" dirty="0">
                <a:solidFill>
                  <a:srgbClr val="404040"/>
                </a:solidFill>
                <a:effectLst/>
                <a:latin typeface="Lato" panose="020F0502020204030203" pitchFamily="34" charset="0"/>
              </a:rPr>
              <a:t> The “CFGPATH” environment variable, is a colon separated list of paths, pointing to possible Resource Directories in which resource data of different kinds are located.</a:t>
            </a:r>
          </a:p>
          <a:p>
            <a:pPr lvl="2"/>
            <a:r>
              <a:rPr lang="en-US" sz="1000" b="1" i="0" dirty="0">
                <a:solidFill>
                  <a:srgbClr val="404040"/>
                </a:solidFill>
                <a:effectLst/>
                <a:latin typeface="Lato" panose="020F0502020204030203" pitchFamily="34" charset="0"/>
              </a:rPr>
              <a:t>INTROOT/PREFIX:</a:t>
            </a:r>
            <a:r>
              <a:rPr lang="en-US" sz="1000" b="0" i="0" dirty="0">
                <a:solidFill>
                  <a:srgbClr val="404040"/>
                </a:solidFill>
                <a:effectLst/>
                <a:latin typeface="Lato" panose="020F0502020204030203" pitchFamily="34" charset="0"/>
              </a:rPr>
              <a:t> In this release, the example configurations delivered with the CCF Package as well as the libraries, header files and binaries, are installed into the location pointed to by “INTROOT”. This may change in the future.</a:t>
            </a:r>
          </a:p>
          <a:p>
            <a:pPr marL="285750" indent="-285750">
              <a:buFont typeface="Arial" panose="020B0604020202020204" pitchFamily="34" charset="0"/>
              <a:buChar char="•"/>
            </a:pPr>
            <a:r>
              <a:rPr lang="en-US" sz="1400" dirty="0"/>
              <a:t>In order to obtain a CCF executable, a deployment module is needed.</a:t>
            </a:r>
          </a:p>
          <a:p>
            <a:pPr lvl="2"/>
            <a:r>
              <a:rPr lang="en-US" sz="1000" dirty="0"/>
              <a:t>It defines which adapters are available in the CCF application.</a:t>
            </a:r>
          </a:p>
          <a:p>
            <a:pPr marL="285750" indent="-285750">
              <a:buFont typeface="Arial" panose="020B0604020202020204" pitchFamily="34" charset="0"/>
              <a:buChar char="•"/>
            </a:pPr>
            <a:r>
              <a:rPr lang="en-US" sz="1400" dirty="0"/>
              <a:t>Four ready-to-use executables delivered with the package:</a:t>
            </a:r>
          </a:p>
          <a:p>
            <a:pPr lvl="2"/>
            <a:r>
              <a:rPr lang="en-US" sz="1000" b="1" dirty="0"/>
              <a:t>ccfCtrlSim</a:t>
            </a:r>
            <a:r>
              <a:rPr lang="en-US" sz="1000" dirty="0"/>
              <a:t>: Pure simulation CCF application. Includes standard Processing and Publisher Adapters.</a:t>
            </a:r>
          </a:p>
          <a:p>
            <a:pPr lvl="2"/>
            <a:r>
              <a:rPr lang="en-US" sz="1000" b="1" dirty="0"/>
              <a:t>ccfCtrlAravis</a:t>
            </a:r>
            <a:r>
              <a:rPr lang="en-US" sz="1000" dirty="0"/>
              <a:t>: GigE Vision executable, also including the standard adapters.</a:t>
            </a:r>
          </a:p>
          <a:p>
            <a:pPr lvl="2"/>
            <a:r>
              <a:rPr lang="en-US" sz="1000" b="1" dirty="0" err="1"/>
              <a:t>ccfCtrlRtms</a:t>
            </a:r>
            <a:r>
              <a:rPr lang="en-US" sz="1000" dirty="0"/>
              <a:t>: Provides RTMS Communication Adapter, no camera control (passive receiver).</a:t>
            </a:r>
          </a:p>
          <a:p>
            <a:pPr lvl="2"/>
            <a:r>
              <a:rPr lang="en-US" sz="1000" b="1" dirty="0"/>
              <a:t>ccfCtrlEnvision</a:t>
            </a:r>
            <a:r>
              <a:rPr lang="en-US" sz="1000" dirty="0"/>
              <a:t>: Implements the ENVision Protocol (control OPCUA, data transfer: RTMS).</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423136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294121" y="-8516"/>
            <a:ext cx="8910639" cy="1136073"/>
          </a:xfrm>
        </p:spPr>
        <p:txBody>
          <a:bodyPr/>
          <a:lstStyle/>
          <a:p>
            <a:r>
              <a:rPr lang="en-US" dirty="0"/>
              <a:t>Example Deployment C++ main()</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9" name="TextBox 8">
            <a:extLst>
              <a:ext uri="{FF2B5EF4-FFF2-40B4-BE49-F238E27FC236}">
                <a16:creationId xmlns:a16="http://schemas.microsoft.com/office/drawing/2014/main" id="{19617C93-AD38-30F7-3715-605F21CBE0FD}"/>
              </a:ext>
            </a:extLst>
          </p:cNvPr>
          <p:cNvSpPr txBox="1"/>
          <p:nvPr/>
        </p:nvSpPr>
        <p:spPr>
          <a:xfrm>
            <a:off x="294121" y="1645397"/>
            <a:ext cx="5615374" cy="3416320"/>
          </a:xfrm>
          <a:prstGeom prst="rect">
            <a:avLst/>
          </a:prstGeom>
          <a:solidFill>
            <a:schemeClr val="tx1"/>
          </a:solidFill>
          <a:ln>
            <a:solidFill>
              <a:srgbClr val="C00000">
                <a:alpha val="50000"/>
              </a:srgbClr>
            </a:solidFill>
          </a:ln>
          <a:effectLst>
            <a:outerShdw blurRad="50800" dist="38100" dir="5400000" algn="t" rotWithShape="0">
              <a:prstClr val="black">
                <a:alpha val="40000"/>
              </a:prstClr>
            </a:outerShdw>
          </a:effectLst>
        </p:spPr>
        <p:txBody>
          <a:bodyPr wrap="square" rtlCol="0">
            <a:spAutoFit/>
          </a:bodyPr>
          <a:lstStyle/>
          <a:p>
            <a:r>
              <a:rPr lang="en-US" sz="900" b="0" dirty="0">
                <a:solidFill>
                  <a:srgbClr val="C586C0"/>
                </a:solidFill>
                <a:effectLst/>
                <a:latin typeface="Consolas" panose="020B0609020204030204" pitchFamily="49" charset="0"/>
              </a:rPr>
              <a:t>#include</a:t>
            </a:r>
            <a:r>
              <a:rPr lang="en-US" sz="900" b="0" dirty="0">
                <a:solidFill>
                  <a:srgbClr val="569CD6"/>
                </a:solidFill>
                <a:effectLst/>
                <a:latin typeface="Consolas" panose="020B0609020204030204" pitchFamily="49" charset="0"/>
              </a:rPr>
              <a:t> </a:t>
            </a:r>
            <a:r>
              <a:rPr lang="en-US" sz="900" b="0" dirty="0">
                <a:solidFill>
                  <a:srgbClr val="CE9178"/>
                </a:solidFill>
                <a:effectLst/>
                <a:latin typeface="Consolas" panose="020B0609020204030204" pitchFamily="49" charset="0"/>
              </a:rPr>
              <a:t>&lt;ccf/control/application.hpp&gt;</a:t>
            </a:r>
            <a:endParaRPr lang="en-US" sz="900" b="0" dirty="0">
              <a:solidFill>
                <a:srgbClr val="CCCCCC"/>
              </a:solidFill>
              <a:effectLst/>
              <a:latin typeface="Consolas" panose="020B0609020204030204" pitchFamily="49" charset="0"/>
            </a:endParaRPr>
          </a:p>
          <a:p>
            <a:r>
              <a:rPr lang="en-US" sz="900" b="0" dirty="0">
                <a:solidFill>
                  <a:srgbClr val="C586C0"/>
                </a:solidFill>
                <a:effectLst/>
                <a:latin typeface="Consolas" panose="020B0609020204030204" pitchFamily="49" charset="0"/>
              </a:rPr>
              <a:t>. . .</a:t>
            </a:r>
            <a:endParaRPr lang="en-US" sz="900" b="0" dirty="0">
              <a:solidFill>
                <a:srgbClr val="CCCCCC"/>
              </a:solidFill>
              <a:effectLst/>
              <a:latin typeface="Consolas" panose="020B0609020204030204" pitchFamily="49" charset="0"/>
            </a:endParaRPr>
          </a:p>
          <a:p>
            <a:r>
              <a:rPr lang="en-US" sz="900" b="0" dirty="0">
                <a:solidFill>
                  <a:srgbClr val="C586C0"/>
                </a:solidFill>
                <a:effectLst/>
                <a:latin typeface="Consolas" panose="020B0609020204030204" pitchFamily="49" charset="0"/>
              </a:rPr>
              <a:t>#include</a:t>
            </a:r>
            <a:r>
              <a:rPr lang="en-US" sz="900" b="0" dirty="0">
                <a:solidFill>
                  <a:srgbClr val="569CD6"/>
                </a:solidFill>
                <a:effectLst/>
                <a:latin typeface="Consolas" panose="020B0609020204030204" pitchFamily="49" charset="0"/>
              </a:rPr>
              <a:t> </a:t>
            </a:r>
            <a:r>
              <a:rPr lang="en-US" sz="900" b="0" dirty="0">
                <a:solidFill>
                  <a:srgbClr val="CE9178"/>
                </a:solidFill>
                <a:effectLst/>
                <a:latin typeface="Consolas" panose="020B0609020204030204" pitchFamily="49" charset="0"/>
              </a:rPr>
              <a:t>&lt;ccf/protocols/</a:t>
            </a:r>
            <a:r>
              <a:rPr lang="en-US" sz="900" b="0" dirty="0" err="1">
                <a:solidFill>
                  <a:srgbClr val="CE9178"/>
                </a:solidFill>
                <a:effectLst/>
                <a:latin typeface="Consolas" panose="020B0609020204030204" pitchFamily="49" charset="0"/>
              </a:rPr>
              <a:t>aravis</a:t>
            </a:r>
            <a:r>
              <a:rPr lang="en-US" sz="900" b="0" dirty="0">
                <a:solidFill>
                  <a:srgbClr val="CE9178"/>
                </a:solidFill>
                <a:effectLst/>
                <a:latin typeface="Consolas" panose="020B0609020204030204" pitchFamily="49" charset="0"/>
              </a:rPr>
              <a:t>/comAdptAravis.hpp&gt;</a:t>
            </a:r>
            <a:endParaRPr lang="en-US" sz="900" b="0" dirty="0">
              <a:solidFill>
                <a:srgbClr val="CCCCCC"/>
              </a:solidFill>
              <a:effectLst/>
              <a:latin typeface="Consolas" panose="020B0609020204030204" pitchFamily="49" charset="0"/>
            </a:endParaRPr>
          </a:p>
          <a:p>
            <a:br>
              <a:rPr lang="en-US" sz="900" b="0" dirty="0">
                <a:solidFill>
                  <a:srgbClr val="CCCCCC"/>
                </a:solidFill>
                <a:effectLst/>
                <a:latin typeface="Consolas" panose="020B0609020204030204" pitchFamily="49" charset="0"/>
              </a:rPr>
            </a:br>
            <a:r>
              <a:rPr lang="en-US" sz="900" b="0" dirty="0">
                <a:solidFill>
                  <a:srgbClr val="6A9955"/>
                </a:solidFill>
                <a:effectLst/>
                <a:latin typeface="Consolas" panose="020B0609020204030204" pitchFamily="49" charset="0"/>
              </a:rPr>
              <a:t>/// Application main.</a:t>
            </a:r>
            <a:endParaRPr lang="en-US" sz="900" b="0" dirty="0">
              <a:solidFill>
                <a:srgbClr val="CCCCCC"/>
              </a:solidFill>
              <a:effectLst/>
              <a:latin typeface="Consolas" panose="020B0609020204030204" pitchFamily="49" charset="0"/>
            </a:endParaRPr>
          </a:p>
          <a:p>
            <a:r>
              <a:rPr lang="en-US" sz="900" b="0" dirty="0">
                <a:solidFill>
                  <a:srgbClr val="569CD6"/>
                </a:solidFill>
                <a:effectLst/>
                <a:latin typeface="Consolas" panose="020B0609020204030204" pitchFamily="49" charset="0"/>
              </a:rPr>
              <a:t>int</a:t>
            </a:r>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main</a:t>
            </a:r>
            <a:r>
              <a:rPr lang="en-US" sz="900" b="0" dirty="0">
                <a:solidFill>
                  <a:srgbClr val="CCCCCC"/>
                </a:solidFill>
                <a:effectLst/>
                <a:latin typeface="Consolas" panose="020B0609020204030204" pitchFamily="49" charset="0"/>
              </a:rPr>
              <a:t>(</a:t>
            </a:r>
            <a:r>
              <a:rPr lang="en-US" sz="900" b="0" dirty="0">
                <a:solidFill>
                  <a:srgbClr val="569CD6"/>
                </a:solidFill>
                <a:effectLst/>
                <a:latin typeface="Consolas" panose="020B0609020204030204" pitchFamily="49" charset="0"/>
              </a:rPr>
              <a:t>int</a:t>
            </a:r>
            <a:r>
              <a:rPr lang="en-US" sz="900" b="0" dirty="0">
                <a:solidFill>
                  <a:srgbClr val="CCCCCC"/>
                </a:solidFill>
                <a:effectLst/>
                <a:latin typeface="Consolas" panose="020B0609020204030204" pitchFamily="49" charset="0"/>
              </a:rPr>
              <a:t> </a:t>
            </a:r>
            <a:r>
              <a:rPr lang="en-US" sz="900" b="0" dirty="0">
                <a:solidFill>
                  <a:srgbClr val="9CDCFE"/>
                </a:solidFill>
                <a:effectLst/>
                <a:latin typeface="Consolas" panose="020B0609020204030204" pitchFamily="49" charset="0"/>
              </a:rPr>
              <a:t>argc</a:t>
            </a: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char*</a:t>
            </a:r>
            <a:r>
              <a:rPr lang="en-US" sz="900" b="0" dirty="0">
                <a:solidFill>
                  <a:srgbClr val="CCCCCC"/>
                </a:solidFill>
                <a:effectLst/>
                <a:latin typeface="Consolas" panose="020B0609020204030204" pitchFamily="49" charset="0"/>
              </a:rPr>
              <a:t> </a:t>
            </a:r>
            <a:r>
              <a:rPr lang="en-US" sz="900" b="0" dirty="0">
                <a:solidFill>
                  <a:srgbClr val="9CDCFE"/>
                </a:solidFill>
                <a:effectLst/>
                <a:latin typeface="Consolas" panose="020B0609020204030204" pitchFamily="49" charset="0"/>
              </a:rPr>
              <a:t>argv</a:t>
            </a:r>
            <a:r>
              <a:rPr lang="en-US" sz="900" b="0" dirty="0">
                <a:solidFill>
                  <a:srgbClr val="CCCCCC"/>
                </a:solidFill>
                <a:effectLst/>
                <a:latin typeface="Consolas" panose="020B0609020204030204" pitchFamily="49" charset="0"/>
              </a:rPr>
              <a:t>[]) {</a:t>
            </a:r>
          </a:p>
          <a:p>
            <a:br>
              <a:rPr lang="en-US" sz="900" b="0" dirty="0">
                <a:solidFill>
                  <a:srgbClr val="CCCCCC"/>
                </a:solidFill>
                <a:effectLst/>
                <a:latin typeface="Consolas" panose="020B0609020204030204" pitchFamily="49" charset="0"/>
              </a:rPr>
            </a:br>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control</a:t>
            </a:r>
            <a:r>
              <a:rPr lang="en-US" sz="900" b="0" dirty="0">
                <a:solidFill>
                  <a:srgbClr val="CCCCCC"/>
                </a:solidFill>
                <a:effectLst/>
                <a:latin typeface="Consolas" panose="020B0609020204030204" pitchFamily="49" charset="0"/>
              </a:rPr>
              <a:t>::Application</a:t>
            </a:r>
            <a:r>
              <a:rPr lang="en-US" sz="900" b="0" dirty="0">
                <a:solidFill>
                  <a:srgbClr val="D4D4D4"/>
                </a:solidFill>
                <a:effectLst/>
                <a:latin typeface="Consolas" panose="020B0609020204030204" pitchFamily="49" charset="0"/>
              </a:rPr>
              <a:t>&amp;</a:t>
            </a:r>
            <a:r>
              <a:rPr lang="en-US" sz="900" b="0" dirty="0">
                <a:solidFill>
                  <a:srgbClr val="CCCCCC"/>
                </a:solidFill>
                <a:effectLst/>
                <a:latin typeface="Consolas" panose="020B0609020204030204" pitchFamily="49" charset="0"/>
              </a:rPr>
              <a:t> application </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control</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Application</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Instance</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LOG4CPLUS_INFO</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Logger</a:t>
            </a:r>
            <a:r>
              <a:rPr lang="en-US" sz="900" b="0" dirty="0">
                <a:solidFill>
                  <a:srgbClr val="CCCCCC"/>
                </a:solidFill>
                <a:effectLst/>
                <a:latin typeface="Consolas" panose="020B0609020204030204" pitchFamily="49" charset="0"/>
              </a:rPr>
              <a:t>(), </a:t>
            </a:r>
            <a:r>
              <a:rPr lang="en-US" sz="900" b="0" dirty="0">
                <a:solidFill>
                  <a:srgbClr val="CE9178"/>
                </a:solidFill>
                <a:effectLst/>
                <a:latin typeface="Consolas" panose="020B0609020204030204" pitchFamily="49" charset="0"/>
              </a:rPr>
              <a:t>"Application started"</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6A9955"/>
                </a:solidFill>
                <a:effectLst/>
                <a:latin typeface="Consolas" panose="020B0609020204030204" pitchFamily="49" charset="0"/>
              </a:rPr>
              <a:t>    // Allocate and register Normal Mode and Simulation Communication Adapter</a:t>
            </a:r>
          </a:p>
          <a:p>
            <a:r>
              <a:rPr lang="en-US" sz="900" b="0" dirty="0">
                <a:solidFill>
                  <a:srgbClr val="6A9955"/>
                </a:solidFill>
                <a:effectLst/>
                <a:latin typeface="Consolas" panose="020B0609020204030204" pitchFamily="49" charset="0"/>
              </a:rPr>
              <a:t>    // factory objects.</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protocols</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aravis</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ComAdptAravis</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com_adapter</a:t>
            </a:r>
            <a:r>
              <a:rPr lang="en-US" sz="900" b="0" dirty="0">
                <a:solidFill>
                  <a:srgbClr val="CCCCCC"/>
                </a:solidFill>
                <a:effectLst/>
                <a:latin typeface="Consolas" panose="020B0609020204030204" pitchFamily="49" charset="0"/>
              </a:rPr>
              <a:t> </a:t>
            </a:r>
            <a:r>
              <a:rPr lang="en-US" sz="900" b="0" dirty="0">
                <a:solidFill>
                  <a:srgbClr val="D4D4D4"/>
                </a:solidFill>
                <a:effectLst/>
                <a:latin typeface="Consolas" panose="020B0609020204030204" pitchFamily="49" charset="0"/>
              </a:rPr>
              <a:t>=</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a:solidFill>
                  <a:srgbClr val="C586C0"/>
                </a:solidFill>
                <a:effectLst/>
                <a:latin typeface="Consolas" panose="020B0609020204030204" pitchFamily="49" charset="0"/>
              </a:rPr>
              <a:t>new</a:t>
            </a:r>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protocols</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aravis</a:t>
            </a:r>
            <a:r>
              <a:rPr lang="en-US" sz="900" b="0" dirty="0">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ComAdptAravis</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control</a:t>
            </a:r>
            <a:r>
              <a:rPr lang="en-US" sz="900" b="0" dirty="0">
                <a:solidFill>
                  <a:srgbClr val="CCCCCC"/>
                </a:solidFill>
                <a:effectLst/>
                <a:latin typeface="Consolas" panose="020B0609020204030204" pitchFamily="49" charset="0"/>
              </a:rPr>
              <a:t>::ComAdptSim </a:t>
            </a:r>
            <a:r>
              <a:rPr lang="en-US" sz="900" b="0" dirty="0" err="1">
                <a:solidFill>
                  <a:srgbClr val="CCCCCC"/>
                </a:solidFill>
                <a:effectLst/>
                <a:latin typeface="Consolas" panose="020B0609020204030204" pitchFamily="49" charset="0"/>
              </a:rPr>
              <a:t>sim_com_adapter</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err="1">
                <a:solidFill>
                  <a:srgbClr val="9CDCFE"/>
                </a:solidFill>
                <a:effectLst/>
                <a:latin typeface="Consolas" panose="020B0609020204030204" pitchFamily="49" charset="0"/>
              </a:rPr>
              <a:t>application</a:t>
            </a:r>
            <a:r>
              <a:rPr lang="en-US" sz="900" b="0" dirty="0" err="1">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RegisterComAdapters</a:t>
            </a:r>
            <a:r>
              <a:rPr lang="en-US" sz="900" b="0" dirty="0">
                <a:solidFill>
                  <a:srgbClr val="CCCCCC"/>
                </a:solidFill>
                <a:effectLst/>
                <a:latin typeface="Consolas" panose="020B0609020204030204" pitchFamily="49" charset="0"/>
              </a:rPr>
              <a:t>(</a:t>
            </a:r>
            <a:r>
              <a:rPr lang="en-US" sz="900" b="0" dirty="0">
                <a:solidFill>
                  <a:srgbClr val="D4D4D4"/>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com_adapter</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sim_com_adapter</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C586C0"/>
                </a:solidFill>
                <a:effectLst/>
                <a:latin typeface="Consolas" panose="020B0609020204030204" pitchFamily="49" charset="0"/>
              </a:rPr>
              <a:t>delete</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com_adapter</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6A9955"/>
                </a:solidFill>
                <a:effectLst/>
                <a:latin typeface="Consolas" panose="020B0609020204030204" pitchFamily="49" charset="0"/>
              </a:rPr>
              <a:t>    // Register Processing Recipe Adapter factory objects.</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LOG4CPLUS_INFO</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Logger</a:t>
            </a:r>
            <a:r>
              <a:rPr lang="en-US" sz="900" b="0" dirty="0">
                <a:solidFill>
                  <a:srgbClr val="CCCCCC"/>
                </a:solidFill>
                <a:effectLst/>
                <a:latin typeface="Consolas" panose="020B0609020204030204" pitchFamily="49" charset="0"/>
              </a:rPr>
              <a:t>(), </a:t>
            </a:r>
            <a:r>
              <a:rPr lang="en-US" sz="900" b="0" dirty="0">
                <a:solidFill>
                  <a:srgbClr val="CE9178"/>
                </a:solidFill>
                <a:effectLst/>
                <a:latin typeface="Consolas" panose="020B0609020204030204" pitchFamily="49" charset="0"/>
              </a:rPr>
              <a:t>"Allocate and register Processing Recipe “</a:t>
            </a:r>
          </a:p>
          <a:p>
            <a:r>
              <a:rPr lang="en-US" sz="900" dirty="0">
                <a:solidFill>
                  <a:srgbClr val="CE9178"/>
                </a:solidFill>
                <a:latin typeface="Consolas" panose="020B0609020204030204" pitchFamily="49" charset="0"/>
              </a:rPr>
              <a:t>      “</a:t>
            </a:r>
            <a:r>
              <a:rPr lang="en-US" sz="900" b="0" dirty="0">
                <a:solidFill>
                  <a:srgbClr val="CE9178"/>
                </a:solidFill>
                <a:effectLst/>
                <a:latin typeface="Consolas" panose="020B0609020204030204" pitchFamily="49" charset="0"/>
              </a:rPr>
              <a:t>Adapter factory objects ..."</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stdrecipe</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RecipeCentroid</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centroid_recipe_object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stdrecipe</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RecipeCentroid</a:t>
            </a:r>
            <a:r>
              <a:rPr lang="en-US" sz="900" b="0" dirty="0">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AddRecipeFactoryObj</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centroid_recipe_object</a:t>
            </a:r>
            <a:r>
              <a:rPr lang="en-US" sz="900" b="0" dirty="0">
                <a:solidFill>
                  <a:srgbClr val="CCCCCC"/>
                </a:solidFill>
                <a:effectLst/>
                <a:latin typeface="Consolas" panose="020B0609020204030204" pitchFamily="49" charset="0"/>
              </a:rPr>
              <a:t>);</a:t>
            </a:r>
          </a:p>
        </p:txBody>
      </p:sp>
      <p:sp>
        <p:nvSpPr>
          <p:cNvPr id="8" name="TextBox 7">
            <a:extLst>
              <a:ext uri="{FF2B5EF4-FFF2-40B4-BE49-F238E27FC236}">
                <a16:creationId xmlns:a16="http://schemas.microsoft.com/office/drawing/2014/main" id="{B3032A8D-464C-C4DB-861B-0D813A375A1E}"/>
              </a:ext>
            </a:extLst>
          </p:cNvPr>
          <p:cNvSpPr txBox="1"/>
          <p:nvPr/>
        </p:nvSpPr>
        <p:spPr>
          <a:xfrm>
            <a:off x="5590674" y="3286525"/>
            <a:ext cx="6208294" cy="2585323"/>
          </a:xfrm>
          <a:prstGeom prst="rect">
            <a:avLst/>
          </a:prstGeom>
          <a:solidFill>
            <a:schemeClr val="tx1"/>
          </a:solidFill>
          <a:ln>
            <a:solidFill>
              <a:schemeClr val="accent2">
                <a:alpha val="50000"/>
              </a:schemeClr>
            </a:solidFill>
          </a:ln>
          <a:effectLst>
            <a:outerShdw blurRad="50800" dist="38100" dir="5400000" algn="t" rotWithShape="0">
              <a:prstClr val="black">
                <a:alpha val="40000"/>
              </a:prstClr>
            </a:outerShdw>
          </a:effectLst>
        </p:spPr>
        <p:txBody>
          <a:bodyPr wrap="square" lIns="45720" rIns="45720" rtlCol="0">
            <a:spAutoFit/>
          </a:bodyPr>
          <a:lstStyle/>
          <a:p>
            <a:r>
              <a:rPr lang="en-US" sz="900" dirty="0">
                <a:solidFill>
                  <a:srgbClr val="0000FF"/>
                </a:solidFill>
                <a:latin typeface="Courier New" panose="02070309020205020404" pitchFamily="49" charset="0"/>
                <a:cs typeface="Courier New" panose="02070309020205020404" pitchFamily="49" charset="0"/>
              </a:rPr>
              <a:t>  </a:t>
            </a:r>
            <a:r>
              <a:rPr lang="en-US" sz="900" b="0" dirty="0">
                <a:solidFill>
                  <a:srgbClr val="6A9955"/>
                </a:solidFill>
                <a:effectLst/>
                <a:latin typeface="Consolas" panose="020B0609020204030204" pitchFamily="49" charset="0"/>
              </a:rPr>
              <a:t>   // Register Publisher Adapter factory objects.</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LOG4CPLUS_INFO</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Logger</a:t>
            </a:r>
            <a:r>
              <a:rPr lang="en-US" sz="900" b="0" dirty="0">
                <a:solidFill>
                  <a:srgbClr val="CCCCCC"/>
                </a:solidFill>
                <a:effectLst/>
                <a:latin typeface="Consolas" panose="020B0609020204030204" pitchFamily="49" charset="0"/>
              </a:rPr>
              <a:t>(), </a:t>
            </a:r>
            <a:r>
              <a:rPr lang="en-US" sz="900" b="0" dirty="0">
                <a:solidFill>
                  <a:srgbClr val="CE9178"/>
                </a:solidFill>
                <a:effectLst/>
                <a:latin typeface="Consolas" panose="020B0609020204030204" pitchFamily="49" charset="0"/>
              </a:rPr>
              <a:t>"Allocate/register Publisher Adapter factory objects ..."</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stdpub</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PubFits</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fits_pub_factory_object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common</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PubBase</a:t>
            </a:r>
            <a:r>
              <a:rPr lang="en-US" sz="900" b="0" dirty="0">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AddPubFactoryObj</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fits_pub_factory_object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stdpub</a:t>
            </a:r>
            <a:r>
              <a:rPr lang="en-US" sz="900" b="0" dirty="0">
                <a:solidFill>
                  <a:srgbClr val="CCCCCC"/>
                </a:solidFill>
                <a:effectLst/>
                <a:latin typeface="Consolas" panose="020B0609020204030204" pitchFamily="49" charset="0"/>
              </a:rPr>
              <a:t>::PubDdt </a:t>
            </a:r>
            <a:r>
              <a:rPr lang="en-US" sz="900" b="0" dirty="0" err="1">
                <a:solidFill>
                  <a:srgbClr val="CCCCCC"/>
                </a:solidFill>
                <a:effectLst/>
                <a:latin typeface="Consolas" panose="020B0609020204030204" pitchFamily="49" charset="0"/>
              </a:rPr>
              <a:t>ddt_pub_factory_object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stdpub</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PubDdt</a:t>
            </a:r>
            <a:r>
              <a:rPr lang="en-US" sz="900" b="0" dirty="0">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AddPubFactoryObj</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ddt_pub_factory_object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stdpub</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PubRtms</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rtms_pub_factory_object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stdpub</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PubRtms</a:t>
            </a:r>
            <a:r>
              <a:rPr lang="en-US" sz="900" b="0" dirty="0">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AddPubFactoryObj</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rtms_pub_factory_object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common</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PubBase</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base_pub_factory_object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common</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PubBase</a:t>
            </a:r>
            <a:r>
              <a:rPr lang="en-US" sz="900" b="0" dirty="0">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AddPubFactoryObj</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base_pub_factory_object</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LOG4CPLUS_INFO</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Logger</a:t>
            </a:r>
            <a:r>
              <a:rPr lang="en-US" sz="900" b="0" dirty="0">
                <a:solidFill>
                  <a:srgbClr val="CCCCCC"/>
                </a:solidFill>
                <a:effectLst/>
                <a:latin typeface="Consolas" panose="020B0609020204030204" pitchFamily="49" charset="0"/>
              </a:rPr>
              <a:t>(), </a:t>
            </a:r>
            <a:r>
              <a:rPr lang="en-US" sz="900" b="0" dirty="0">
                <a:solidFill>
                  <a:srgbClr val="CE9178"/>
                </a:solidFill>
                <a:effectLst/>
                <a:latin typeface="Consolas" panose="020B0609020204030204" pitchFamily="49" charset="0"/>
              </a:rPr>
              <a:t>"Execute the application ..."</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int</a:t>
            </a:r>
            <a:r>
              <a:rPr lang="en-US" sz="900" b="0" dirty="0">
                <a:solidFill>
                  <a:srgbClr val="CCCCCC"/>
                </a:solidFill>
                <a:effectLst/>
                <a:latin typeface="Consolas" panose="020B0609020204030204" pitchFamily="49" charset="0"/>
              </a:rPr>
              <a:t> stat </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a:t>
            </a:r>
            <a:r>
              <a:rPr lang="en-US" sz="900" b="0" dirty="0" err="1">
                <a:solidFill>
                  <a:srgbClr val="9CDCFE"/>
                </a:solidFill>
                <a:effectLst/>
                <a:latin typeface="Consolas" panose="020B0609020204030204" pitchFamily="49" charset="0"/>
              </a:rPr>
              <a:t>application</a:t>
            </a:r>
            <a:r>
              <a:rPr lang="en-US" sz="900" b="0" dirty="0" err="1">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Execute</a:t>
            </a:r>
            <a:r>
              <a:rPr lang="en-US" sz="900" b="0" dirty="0">
                <a:solidFill>
                  <a:srgbClr val="CCCCCC"/>
                </a:solidFill>
                <a:effectLst/>
                <a:latin typeface="Consolas" panose="020B0609020204030204" pitchFamily="49" charset="0"/>
              </a:rPr>
              <a:t>(argc, argv);</a:t>
            </a:r>
          </a:p>
          <a:p>
            <a:br>
              <a:rPr lang="en-US" sz="900" b="0" dirty="0">
                <a:solidFill>
                  <a:srgbClr val="CCCCCC"/>
                </a:solidFill>
                <a:effectLst/>
                <a:latin typeface="Consolas" panose="020B0609020204030204" pitchFamily="49" charset="0"/>
              </a:rPr>
            </a:br>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LOG4CPLUS_INFO</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Logger</a:t>
            </a:r>
            <a:r>
              <a:rPr lang="en-US" sz="900" b="0" dirty="0">
                <a:solidFill>
                  <a:srgbClr val="CCCCCC"/>
                </a:solidFill>
                <a:effectLst/>
                <a:latin typeface="Consolas" panose="020B0609020204030204" pitchFamily="49" charset="0"/>
              </a:rPr>
              <a:t>(), </a:t>
            </a:r>
            <a:r>
              <a:rPr lang="en-US" sz="900" b="0" dirty="0">
                <a:solidFill>
                  <a:srgbClr val="CE9178"/>
                </a:solidFill>
                <a:effectLst/>
                <a:latin typeface="Consolas" panose="020B0609020204030204" pitchFamily="49" charset="0"/>
              </a:rPr>
              <a:t>"Application terminating ..."</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CCCCCC"/>
                </a:solidFill>
                <a:effectLst/>
                <a:latin typeface="Consolas" panose="020B0609020204030204" pitchFamily="49" charset="0"/>
              </a:rPr>
              <a:t>    </a:t>
            </a:r>
            <a:r>
              <a:rPr lang="en-US" sz="900" b="0" dirty="0">
                <a:solidFill>
                  <a:srgbClr val="C586C0"/>
                </a:solidFill>
                <a:effectLst/>
                <a:latin typeface="Consolas" panose="020B0609020204030204" pitchFamily="49" charset="0"/>
              </a:rPr>
              <a:t>return</a:t>
            </a:r>
            <a:r>
              <a:rPr lang="en-US" sz="900" b="0" dirty="0">
                <a:solidFill>
                  <a:srgbClr val="CCCCCC"/>
                </a:solidFill>
                <a:effectLst/>
                <a:latin typeface="Consolas" panose="020B0609020204030204" pitchFamily="49" charset="0"/>
              </a:rPr>
              <a:t> stat;</a:t>
            </a:r>
          </a:p>
          <a:p>
            <a:r>
              <a:rPr lang="en-US" sz="900" b="0" dirty="0">
                <a:solidFill>
                  <a:srgbClr val="CCCCCC"/>
                </a:solidFill>
                <a:effectLst/>
                <a:latin typeface="Consolas" panose="020B0609020204030204" pitchFamily="49" charset="0"/>
              </a:rPr>
              <a:t>}</a:t>
            </a:r>
          </a:p>
        </p:txBody>
      </p:sp>
    </p:spTree>
    <p:extLst>
      <p:ext uri="{BB962C8B-B14F-4D97-AF65-F5344CB8AC3E}">
        <p14:creationId xmlns:p14="http://schemas.microsoft.com/office/powerpoint/2010/main" val="3660215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dirty="0"/>
              <a:t>Simulated Behaviour</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4343400"/>
          </a:xfrm>
        </p:spPr>
        <p:txBody>
          <a:bodyPr/>
          <a:lstStyle/>
          <a:p>
            <a:pPr marL="285750" indent="-285750">
              <a:buFont typeface="Arial" panose="020B0604020202020204" pitchFamily="34" charset="0"/>
              <a:buChar char="•"/>
            </a:pPr>
            <a:r>
              <a:rPr lang="en-US" sz="1600" dirty="0"/>
              <a:t>An internal simulator in the form of a Simulator Communication Adapter is provided (“ccf::control::ComAdptSim”).</a:t>
            </a:r>
          </a:p>
          <a:p>
            <a:pPr marL="285750" indent="-285750">
              <a:buFont typeface="Arial" panose="020B0604020202020204" pitchFamily="34" charset="0"/>
              <a:buChar char="•"/>
            </a:pPr>
            <a:r>
              <a:rPr lang="en-US" sz="1600" dirty="0"/>
              <a:t>Simulation therefore is executed in the Acquisition Thread.</a:t>
            </a:r>
          </a:p>
          <a:p>
            <a:pPr marL="285750" indent="-285750">
              <a:buFont typeface="Arial" panose="020B0604020202020204" pitchFamily="34" charset="0"/>
              <a:buChar char="•"/>
            </a:pPr>
            <a:r>
              <a:rPr lang="en-US" sz="1600" dirty="0"/>
              <a:t>Core CCF not ‘instrumented’ due to the simulation, since handled in adapter.</a:t>
            </a:r>
          </a:p>
          <a:p>
            <a:pPr lvl="2"/>
            <a:r>
              <a:rPr lang="en-US" sz="1400" dirty="0"/>
              <a:t>Core CCF ‘doesn’t know’ it is using a simulator, even though it is running inside the application.</a:t>
            </a:r>
          </a:p>
          <a:p>
            <a:pPr marL="285750" indent="-285750">
              <a:buFont typeface="Arial" panose="020B0604020202020204" pitchFamily="34" charset="0"/>
              <a:buChar char="•"/>
            </a:pPr>
            <a:r>
              <a:rPr lang="en-US" sz="1600" dirty="0"/>
              <a:t>Provides simulation based on play-back of an existing FITS file.</a:t>
            </a:r>
          </a:p>
          <a:p>
            <a:pPr marL="285750" indent="-285750">
              <a:buFont typeface="Arial" panose="020B0604020202020204" pitchFamily="34" charset="0"/>
              <a:buChar char="•"/>
            </a:pPr>
            <a:r>
              <a:rPr lang="en-US" sz="1600" dirty="0"/>
              <a:t>Other simulation types may be provided later (generation of various patterns in memory).</a:t>
            </a:r>
          </a:p>
          <a:p>
            <a:pPr marL="285750" indent="-285750">
              <a:buFont typeface="Arial" panose="020B0604020202020204" pitchFamily="34" charset="0"/>
              <a:buChar char="•"/>
            </a:pPr>
            <a:r>
              <a:rPr lang="en-US" sz="1600" dirty="0"/>
              <a:t>Possible to provide context specific simulators as Communication Adapters, if required for a project.</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311511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311651" y="0"/>
            <a:ext cx="8910639" cy="802105"/>
          </a:xfrm>
        </p:spPr>
        <p:txBody>
          <a:bodyPr/>
          <a:lstStyle/>
          <a:p>
            <a:r>
              <a:rPr lang="en-US" sz="2800" dirty="0"/>
              <a:t>Performance Monitoring</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3" name="Textplatzhalter 2">
            <a:extLst>
              <a:ext uri="{FF2B5EF4-FFF2-40B4-BE49-F238E27FC236}">
                <a16:creationId xmlns:a16="http://schemas.microsoft.com/office/drawing/2014/main" id="{FB4FD29C-9ADE-662D-9448-9583173E9327}"/>
              </a:ext>
            </a:extLst>
          </p:cNvPr>
          <p:cNvSpPr>
            <a:spLocks noGrp="1"/>
          </p:cNvSpPr>
          <p:nvPr>
            <p:ph type="body" sz="quarter" idx="13"/>
          </p:nvPr>
        </p:nvSpPr>
        <p:spPr>
          <a:xfrm>
            <a:off x="311651" y="1345365"/>
            <a:ext cx="4749633" cy="4710530"/>
          </a:xfrm>
        </p:spPr>
        <p:txBody>
          <a:bodyPr/>
          <a:lstStyle/>
          <a:p>
            <a:pPr marL="285750" indent="-285750">
              <a:buFont typeface="Arial" panose="020B0604020202020204" pitchFamily="34" charset="0"/>
              <a:buChar char="•"/>
            </a:pPr>
            <a:r>
              <a:rPr lang="en-GB" dirty="0"/>
              <a:t>Various OLDB parameters available to monitor the performance of the system.</a:t>
            </a:r>
          </a:p>
          <a:p>
            <a:pPr marL="285750" indent="-285750">
              <a:buFont typeface="Arial" panose="020B0604020202020204" pitchFamily="34" charset="0"/>
              <a:buChar char="•"/>
            </a:pPr>
            <a:r>
              <a:rPr lang="en-GB" dirty="0"/>
              <a:t>The following parameters can be used as indicators:</a:t>
            </a:r>
          </a:p>
          <a:p>
            <a:pPr marL="458550" lvl="1" indent="-285750"/>
            <a:r>
              <a:rPr lang="en-GB" sz="1600" b="1" dirty="0"/>
              <a:t>Lost frames</a:t>
            </a:r>
            <a:r>
              <a:rPr lang="en-GB" sz="1600" dirty="0"/>
              <a:t>: Frames lost during reception.</a:t>
            </a:r>
          </a:p>
          <a:p>
            <a:pPr marL="458550" lvl="1" indent="-285750"/>
            <a:r>
              <a:rPr lang="en-GB" sz="1600" b="1" dirty="0"/>
              <a:t>Skipped frames</a:t>
            </a:r>
            <a:r>
              <a:rPr lang="en-GB" sz="1600" dirty="0"/>
              <a:t>: Frames that couldn’t be scheduled in internal queues.</a:t>
            </a:r>
          </a:p>
          <a:p>
            <a:pPr marL="458550" lvl="1" indent="-285750"/>
            <a:r>
              <a:rPr lang="en-GB" sz="1600" b="1"/>
              <a:t>Frame Rate</a:t>
            </a:r>
            <a:r>
              <a:rPr lang="en-GB" sz="1600" dirty="0"/>
              <a:t>: Frame rate measured (Hz, frames/s).</a:t>
            </a:r>
          </a:p>
          <a:p>
            <a:pPr marL="458550" lvl="1" indent="-285750"/>
            <a:r>
              <a:rPr lang="en-GB" sz="1600" b="1" dirty="0"/>
              <a:t>Throughput</a:t>
            </a:r>
            <a:r>
              <a:rPr lang="en-GB" sz="1600" dirty="0"/>
              <a:t>: Amount of data handled (MB/s).</a:t>
            </a:r>
          </a:p>
          <a:p>
            <a:pPr marL="458550" lvl="1" indent="-285750"/>
            <a:r>
              <a:rPr lang="en-GB" sz="1600" b="1"/>
              <a:t>Frame Reception Jitter</a:t>
            </a:r>
            <a:r>
              <a:rPr lang="en-GB" sz="1600"/>
              <a:t>: </a:t>
            </a:r>
            <a:r>
              <a:rPr lang="en-GB" sz="1600" dirty="0"/>
              <a:t>Jitter of the periodicity, receiving frames.</a:t>
            </a:r>
          </a:p>
          <a:p>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pic>
        <p:nvPicPr>
          <p:cNvPr id="7" name="Picture 6" descr="A screenshot of a computer&#10;&#10;Description automatically generated">
            <a:extLst>
              <a:ext uri="{FF2B5EF4-FFF2-40B4-BE49-F238E27FC236}">
                <a16:creationId xmlns:a16="http://schemas.microsoft.com/office/drawing/2014/main" id="{31FC3B01-9ADF-C9A4-C03F-56BA7BCDBF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6896" y="1136072"/>
            <a:ext cx="4114004" cy="1606421"/>
          </a:xfrm>
          <a:prstGeom prst="rect">
            <a:avLst/>
          </a:prstGeom>
        </p:spPr>
      </p:pic>
      <p:pic>
        <p:nvPicPr>
          <p:cNvPr id="12" name="Picture 11">
            <a:extLst>
              <a:ext uri="{FF2B5EF4-FFF2-40B4-BE49-F238E27FC236}">
                <a16:creationId xmlns:a16="http://schemas.microsoft.com/office/drawing/2014/main" id="{25E447CA-053F-EFBF-E45E-258570915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1753" y="3555365"/>
            <a:ext cx="6679107" cy="1374479"/>
          </a:xfrm>
          <a:prstGeom prst="rect">
            <a:avLst/>
          </a:prstGeom>
        </p:spPr>
      </p:pic>
    </p:spTree>
    <p:extLst>
      <p:ext uri="{BB962C8B-B14F-4D97-AF65-F5344CB8AC3E}">
        <p14:creationId xmlns:p14="http://schemas.microsoft.com/office/powerpoint/2010/main" val="3370593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27549" y="0"/>
            <a:ext cx="8910639" cy="547198"/>
          </a:xfrm>
        </p:spPr>
        <p:txBody>
          <a:bodyPr/>
          <a:lstStyle/>
          <a:p>
            <a:r>
              <a:rPr lang="en-GB" dirty="0"/>
              <a:t>Health Monitoring</a:t>
            </a:r>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8" name="Textplatzhalter 2">
            <a:extLst>
              <a:ext uri="{FF2B5EF4-FFF2-40B4-BE49-F238E27FC236}">
                <a16:creationId xmlns:a16="http://schemas.microsoft.com/office/drawing/2014/main" id="{1E217F8E-08C3-1419-5242-95C7D8BCF2FA}"/>
              </a:ext>
            </a:extLst>
          </p:cNvPr>
          <p:cNvSpPr>
            <a:spLocks noGrp="1"/>
          </p:cNvSpPr>
          <p:nvPr>
            <p:ph type="body" sz="quarter" idx="13"/>
          </p:nvPr>
        </p:nvSpPr>
        <p:spPr>
          <a:xfrm>
            <a:off x="527549" y="616061"/>
            <a:ext cx="10605671" cy="3298824"/>
          </a:xfrm>
        </p:spPr>
        <p:txBody>
          <a:bodyPr/>
          <a:lstStyle/>
          <a:p>
            <a:pPr marL="285750" indent="-285750">
              <a:buFont typeface="Arial" panose="020B0604020202020204" pitchFamily="34" charset="0"/>
              <a:buChar char="•"/>
            </a:pPr>
            <a:r>
              <a:rPr lang="en-GB" sz="1400" b="1" dirty="0"/>
              <a:t>Telemetry Service</a:t>
            </a:r>
            <a:r>
              <a:rPr lang="en-GB" sz="1400" dirty="0"/>
              <a:t>: Reads out parameters periodically, will detect error if issues with device or communication, also when system is idling.</a:t>
            </a:r>
          </a:p>
          <a:p>
            <a:pPr marL="285750" indent="-285750">
              <a:buFont typeface="Arial" panose="020B0604020202020204" pitchFamily="34" charset="0"/>
              <a:buChar char="•"/>
            </a:pPr>
            <a:r>
              <a:rPr lang="en-GB" sz="1400" b="1"/>
              <a:t>Data Acquisition Thread</a:t>
            </a:r>
            <a:r>
              <a:rPr lang="en-GB" sz="1400"/>
              <a:t>: Checks </a:t>
            </a:r>
            <a:r>
              <a:rPr lang="en-GB" sz="1400" dirty="0"/>
              <a:t>continuously if frames arrives as expected (see cfg below).</a:t>
            </a:r>
          </a:p>
          <a:p>
            <a:pPr marL="285750" indent="-285750">
              <a:buFont typeface="Arial" panose="020B0604020202020204" pitchFamily="34" charset="0"/>
              <a:buChar char="•"/>
            </a:pPr>
            <a:r>
              <a:rPr lang="en-GB" sz="1400" b="1"/>
              <a:t>Monitor Adapter</a:t>
            </a:r>
            <a:r>
              <a:rPr lang="en-GB" sz="1400" dirty="0"/>
              <a:t>: </a:t>
            </a:r>
            <a:r>
              <a:rPr lang="en-GB" sz="1400" i="1" u="sng" dirty="0"/>
              <a:t>Can</a:t>
            </a:r>
            <a:r>
              <a:rPr lang="en-GB" sz="1400" dirty="0"/>
              <a:t> be used to implement specific checking customised for </a:t>
            </a:r>
            <a:r>
              <a:rPr lang="en-GB" sz="1400"/>
              <a:t>specific cameras – probably not needed, normally.</a:t>
            </a:r>
            <a:endParaRPr lang="en-GB" sz="1400" dirty="0"/>
          </a:p>
          <a:p>
            <a:pPr marL="285750" indent="-285750">
              <a:buFont typeface="Arial" panose="020B0604020202020204" pitchFamily="34" charset="0"/>
              <a:buChar char="•"/>
            </a:pPr>
            <a:r>
              <a:rPr lang="en-GB" sz="1400" b="1"/>
              <a:t>OLDB Parameters</a:t>
            </a:r>
            <a:r>
              <a:rPr lang="en-GB" sz="1400"/>
              <a:t>: Various available </a:t>
            </a:r>
            <a:r>
              <a:rPr lang="en-GB" sz="1400" dirty="0"/>
              <a:t>to monitor the health of the system; the following parameters can be used as indicators:</a:t>
            </a:r>
          </a:p>
          <a:p>
            <a:pPr marL="458550" lvl="1" indent="-285750"/>
            <a:r>
              <a:rPr lang="en-GB" sz="1200" b="1" dirty="0"/>
              <a:t>CCF State</a:t>
            </a:r>
            <a:r>
              <a:rPr lang="en-GB" sz="1200" dirty="0"/>
              <a:t>: In case of issues, will enter “Error”.</a:t>
            </a:r>
          </a:p>
          <a:p>
            <a:pPr marL="458550" lvl="1" indent="-285750"/>
            <a:r>
              <a:rPr lang="en-GB" sz="1200" b="1" dirty="0"/>
              <a:t>Acquisition Timeout</a:t>
            </a:r>
            <a:r>
              <a:rPr lang="en-GB" sz="1200" dirty="0"/>
              <a:t>: Time since last frame received monitored and error reported in case an issue is detected + log.</a:t>
            </a:r>
          </a:p>
          <a:p>
            <a:pPr marL="458550" lvl="1" indent="-285750"/>
            <a:r>
              <a:rPr lang="en-GB" sz="1200" b="1" dirty="0"/>
              <a:t>Last update of statistics</a:t>
            </a:r>
            <a:r>
              <a:rPr lang="en-GB" sz="1200" dirty="0"/>
              <a:t>.</a:t>
            </a:r>
          </a:p>
          <a:p>
            <a:pPr marL="458550" lvl="1" indent="-285750"/>
            <a:r>
              <a:rPr lang="en-GB" sz="1200" b="1" dirty="0"/>
              <a:t>+ lost frames, skipped frames, frame counter, frame reception jitter </a:t>
            </a:r>
            <a:r>
              <a:rPr lang="en-GB" sz="1200" dirty="0"/>
              <a:t>(mentioned on previous slide).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pic>
        <p:nvPicPr>
          <p:cNvPr id="10" name="Picture 9">
            <a:extLst>
              <a:ext uri="{FF2B5EF4-FFF2-40B4-BE49-F238E27FC236}">
                <a16:creationId xmlns:a16="http://schemas.microsoft.com/office/drawing/2014/main" id="{44F20645-C98E-63A4-081B-E4B8049412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549" y="3848779"/>
            <a:ext cx="7337116" cy="617762"/>
          </a:xfrm>
          <a:prstGeom prst="rect">
            <a:avLst/>
          </a:prstGeom>
        </p:spPr>
      </p:pic>
      <p:sp>
        <p:nvSpPr>
          <p:cNvPr id="11" name="TextBox 10">
            <a:extLst>
              <a:ext uri="{FF2B5EF4-FFF2-40B4-BE49-F238E27FC236}">
                <a16:creationId xmlns:a16="http://schemas.microsoft.com/office/drawing/2014/main" id="{5FFA9C14-1E24-88B7-59B2-ECE0A091036E}"/>
              </a:ext>
            </a:extLst>
          </p:cNvPr>
          <p:cNvSpPr txBox="1"/>
          <p:nvPr/>
        </p:nvSpPr>
        <p:spPr>
          <a:xfrm>
            <a:off x="4997114" y="4535404"/>
            <a:ext cx="6590799" cy="1754326"/>
          </a:xfrm>
          <a:prstGeom prst="rect">
            <a:avLst/>
          </a:prstGeom>
          <a:solidFill>
            <a:schemeClr val="tx1"/>
          </a:solidFill>
          <a:ln>
            <a:solidFill>
              <a:schemeClr val="accent2">
                <a:alpha val="50000"/>
              </a:schemeClr>
            </a:solidFill>
          </a:ln>
          <a:effectLst>
            <a:outerShdw blurRad="50800" dist="38100" dir="5400000" algn="t" rotWithShape="0">
              <a:prstClr val="black">
                <a:alpha val="40000"/>
              </a:prstClr>
            </a:outerShdw>
          </a:effectLst>
        </p:spPr>
        <p:txBody>
          <a:bodyPr wrap="square" lIns="45720" rIns="45720" rtlCol="0">
            <a:spAutoFit/>
          </a:bodyPr>
          <a:lstStyle/>
          <a:p>
            <a:r>
              <a:rPr lang="en-US" sz="900" b="0" dirty="0">
                <a:solidFill>
                  <a:srgbClr val="808080"/>
                </a:solidFill>
                <a:effectLst/>
                <a:latin typeface="Consolas" panose="020B0609020204030204" pitchFamily="49" charset="0"/>
              </a:rPr>
              <a:t>!</a:t>
            </a:r>
            <a:r>
              <a:rPr lang="en-US" sz="900" b="0" dirty="0" err="1">
                <a:solidFill>
                  <a:srgbClr val="569CD6"/>
                </a:solidFill>
                <a:effectLst/>
                <a:latin typeface="Consolas" panose="020B0609020204030204" pitchFamily="49" charset="0"/>
              </a:rPr>
              <a:t>cfg.include</a:t>
            </a: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schema/ccf/common/</a:t>
            </a:r>
            <a:r>
              <a:rPr lang="en-US" sz="900" b="0" dirty="0" err="1">
                <a:solidFill>
                  <a:srgbClr val="569CD6"/>
                </a:solidFill>
                <a:effectLst/>
                <a:latin typeface="Consolas" panose="020B0609020204030204" pitchFamily="49" charset="0"/>
              </a:rPr>
              <a:t>server.schema.yaml</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569CD6"/>
                </a:solidFill>
                <a:effectLst/>
                <a:latin typeface="Consolas" panose="020B0609020204030204" pitchFamily="49" charset="0"/>
              </a:rPr>
              <a:t>server</a:t>
            </a:r>
            <a:r>
              <a:rPr lang="en-US" sz="900" b="0" dirty="0">
                <a:solidFill>
                  <a:srgbClr val="CCCCCC"/>
                </a:solidFill>
                <a:effectLst/>
                <a:latin typeface="Consolas" panose="020B0609020204030204" pitchFamily="49" charset="0"/>
              </a:rPr>
              <a:t>: </a:t>
            </a:r>
            <a:r>
              <a:rPr lang="en-US" sz="900" b="0" dirty="0">
                <a:solidFill>
                  <a:srgbClr val="808080"/>
                </a:solidFill>
                <a:effectLst/>
                <a:latin typeface="Consolas" panose="020B0609020204030204" pitchFamily="49" charset="0"/>
              </a:rPr>
              <a:t>!</a:t>
            </a:r>
            <a:r>
              <a:rPr lang="en-US" sz="900" b="0" dirty="0" err="1">
                <a:solidFill>
                  <a:srgbClr val="569CD6"/>
                </a:solidFill>
                <a:effectLst/>
                <a:latin typeface="Consolas" panose="020B0609020204030204" pitchFamily="49" charset="0"/>
              </a:rPr>
              <a:t>cfg.type:CcfServerTypeDef</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 . .</a:t>
            </a:r>
          </a:p>
          <a:p>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acquisition</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max_rate</a:t>
            </a:r>
            <a:r>
              <a:rPr lang="en-US" sz="900" b="0" dirty="0">
                <a:solidFill>
                  <a:srgbClr val="CCCCCC"/>
                </a:solidFill>
                <a:effectLst/>
                <a:latin typeface="Consolas" panose="020B0609020204030204" pitchFamily="49" charset="0"/>
              </a:rPr>
              <a:t>:                       </a:t>
            </a:r>
            <a:r>
              <a:rPr lang="en-US" sz="900" b="0" dirty="0">
                <a:solidFill>
                  <a:srgbClr val="B5CEA8"/>
                </a:solidFill>
                <a:effectLst/>
                <a:latin typeface="Consolas" panose="020B0609020204030204" pitchFamily="49" charset="0"/>
              </a:rPr>
              <a:t>1000</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input_queue_size</a:t>
            </a:r>
            <a:r>
              <a:rPr lang="en-US" sz="900" b="0" dirty="0">
                <a:solidFill>
                  <a:srgbClr val="CCCCCC"/>
                </a:solidFill>
                <a:effectLst/>
                <a:latin typeface="Consolas" panose="020B0609020204030204" pitchFamily="49" charset="0"/>
              </a:rPr>
              <a:t>:               </a:t>
            </a:r>
            <a:r>
              <a:rPr lang="en-US" sz="900" b="0" dirty="0">
                <a:solidFill>
                  <a:srgbClr val="B5CEA8"/>
                </a:solidFill>
                <a:effectLst/>
                <a:latin typeface="Consolas" panose="020B0609020204030204" pitchFamily="49" charset="0"/>
              </a:rPr>
              <a:t>10</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allow_lost_frames</a:t>
            </a: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false</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allow_frame_skipping</a:t>
            </a: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false</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fr_periodicity_chk_tolerance</a:t>
            </a:r>
            <a:r>
              <a:rPr lang="en-US" sz="900" b="0" dirty="0">
                <a:solidFill>
                  <a:srgbClr val="CCCCCC"/>
                </a:solidFill>
                <a:effectLst/>
                <a:latin typeface="Consolas" panose="020B0609020204030204" pitchFamily="49" charset="0"/>
              </a:rPr>
              <a:t>:   </a:t>
            </a:r>
            <a:r>
              <a:rPr lang="en-US" sz="900" b="0" dirty="0">
                <a:solidFill>
                  <a:srgbClr val="B5CEA8"/>
                </a:solidFill>
                <a:effectLst/>
                <a:latin typeface="Consolas" panose="020B0609020204030204" pitchFamily="49" charset="0"/>
              </a:rPr>
              <a:t>100</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fr_periodicity_chk_auto_error</a:t>
            </a: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true</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fr_periodicity_chk_min_timeout</a:t>
            </a:r>
            <a:r>
              <a:rPr lang="en-US" sz="900" b="0" dirty="0">
                <a:solidFill>
                  <a:srgbClr val="CCCCCC"/>
                </a:solidFill>
                <a:effectLst/>
                <a:latin typeface="Consolas" panose="020B0609020204030204" pitchFamily="49" charset="0"/>
              </a:rPr>
              <a:t>: </a:t>
            </a:r>
            <a:r>
              <a:rPr lang="en-US" sz="900" b="0" dirty="0">
                <a:solidFill>
                  <a:srgbClr val="B5CEA8"/>
                </a:solidFill>
                <a:effectLst/>
                <a:latin typeface="Consolas" panose="020B0609020204030204" pitchFamily="49" charset="0"/>
              </a:rPr>
              <a:t>30.0</a:t>
            </a:r>
            <a:endParaRPr lang="en-US" sz="900" b="0" dirty="0">
              <a:solidFill>
                <a:srgbClr val="CCCCCC"/>
              </a:solidFill>
              <a:effectLst/>
              <a:latin typeface="Consolas" panose="020B0609020204030204" pitchFamily="49" charset="0"/>
            </a:endParaRPr>
          </a:p>
        </p:txBody>
      </p:sp>
    </p:spTree>
    <p:extLst>
      <p:ext uri="{BB962C8B-B14F-4D97-AF65-F5344CB8AC3E}">
        <p14:creationId xmlns:p14="http://schemas.microsoft.com/office/powerpoint/2010/main" val="307284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1"/>
            <a:ext cx="8910639" cy="762000"/>
          </a:xfrm>
        </p:spPr>
        <p:txBody>
          <a:bodyPr/>
          <a:lstStyle/>
          <a:p>
            <a:r>
              <a:rPr lang="en-GB" dirty="0"/>
              <a:t>Use Cases</a:t>
            </a:r>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911311"/>
            <a:ext cx="9022922" cy="5320646"/>
          </a:xfrm>
        </p:spPr>
        <p:txBody>
          <a:bodyPr/>
          <a:lstStyle/>
          <a:p>
            <a:pPr marL="285750" indent="-285750">
              <a:buFont typeface="Arial" panose="020B0604020202020204" pitchFamily="34" charset="0"/>
              <a:buChar char="•"/>
            </a:pPr>
            <a:r>
              <a:rPr lang="en-GB" sz="1600" dirty="0"/>
              <a:t>Test cameras:</a:t>
            </a:r>
          </a:p>
          <a:p>
            <a:pPr marL="458550" lvl="1" indent="-285750"/>
            <a:r>
              <a:rPr lang="en-GB" sz="1300" dirty="0"/>
              <a:t>Allied Vision Technology Bigeye G-132B/NIR Cool (GEV/CCF Aravis Adapter).</a:t>
            </a:r>
          </a:p>
          <a:p>
            <a:pPr marL="458550" lvl="1" indent="-285750"/>
            <a:r>
              <a:rPr lang="en-GB" sz="1300" dirty="0"/>
              <a:t>Allied Vision Technology GC1600H (GEV/CCF Aravis Adapter).</a:t>
            </a:r>
          </a:p>
          <a:p>
            <a:pPr marL="458550" lvl="1" indent="-285750"/>
            <a:r>
              <a:rPr lang="en-GB" sz="1300" dirty="0"/>
              <a:t>Allied Vision Technology </a:t>
            </a:r>
            <a:r>
              <a:rPr lang="en-US" sz="1300" dirty="0">
                <a:effectLst/>
                <a:ea typeface="Aptos" panose="020B0004020202020204" pitchFamily="34" charset="0"/>
                <a:cs typeface="Times New Roman" panose="02020603050405020304" pitchFamily="18" charset="0"/>
              </a:rPr>
              <a:t>Mako G-158 (</a:t>
            </a:r>
            <a:r>
              <a:rPr lang="en-GB" sz="1300" dirty="0"/>
              <a:t>GEV/CCF Aravis Adapter</a:t>
            </a:r>
            <a:r>
              <a:rPr lang="en-US" sz="1300" dirty="0">
                <a:effectLst/>
                <a:ea typeface="Aptos" panose="020B0004020202020204" pitchFamily="34" charset="0"/>
                <a:cs typeface="Times New Roman" panose="02020603050405020304" pitchFamily="18" charset="0"/>
              </a:rPr>
              <a:t>).</a:t>
            </a:r>
          </a:p>
          <a:p>
            <a:pPr marL="285750" indent="-285750">
              <a:buFont typeface="Arial" panose="020B0604020202020204" pitchFamily="34" charset="0"/>
              <a:buChar char="•"/>
            </a:pPr>
            <a:r>
              <a:rPr lang="en-GB" sz="1600" dirty="0"/>
              <a:t>MELT</a:t>
            </a:r>
            <a:r>
              <a:rPr lang="en-GB" dirty="0"/>
              <a:t>:</a:t>
            </a:r>
          </a:p>
          <a:p>
            <a:pPr marL="458550" lvl="1" indent="-285750"/>
            <a:r>
              <a:rPr lang="en-GB" sz="1300"/>
              <a:t>Xenics IR (ZEUS) (Specific CCF Adapter).</a:t>
            </a:r>
          </a:p>
          <a:p>
            <a:pPr marL="458550" lvl="1" indent="-285750"/>
            <a:r>
              <a:rPr lang="en-GB" sz="1300"/>
              <a:t>Kl400 (SHAPS) (Specific CCF Adapter).</a:t>
            </a:r>
          </a:p>
          <a:p>
            <a:pPr marL="458550" lvl="1" indent="-285750"/>
            <a:r>
              <a:rPr lang="en-GB" sz="1300"/>
              <a:t>Lumenera (SHAO) (Specific CCF Adapter).</a:t>
            </a:r>
          </a:p>
          <a:p>
            <a:pPr marL="458550" lvl="1" indent="-285750"/>
            <a:r>
              <a:rPr lang="en-GB" sz="1300"/>
              <a:t>The </a:t>
            </a:r>
            <a:r>
              <a:rPr lang="en-GB" sz="1300" dirty="0"/>
              <a:t>Imaging Source </a:t>
            </a:r>
            <a:r>
              <a:rPr lang="en-US" sz="1300" b="0" i="0" dirty="0">
                <a:solidFill>
                  <a:srgbClr val="000000"/>
                </a:solidFill>
                <a:effectLst/>
              </a:rPr>
              <a:t>DMK 33GX287 (</a:t>
            </a:r>
            <a:r>
              <a:rPr lang="en-GB" sz="1300" dirty="0"/>
              <a:t>GEV/CCF Aravis </a:t>
            </a:r>
            <a:r>
              <a:rPr lang="en-GB" sz="1300"/>
              <a:t>Adapter</a:t>
            </a:r>
            <a:r>
              <a:rPr lang="en-US" sz="1300" b="0" i="0">
                <a:solidFill>
                  <a:srgbClr val="000000"/>
                </a:solidFill>
                <a:effectLst/>
              </a:rPr>
              <a:t>).</a:t>
            </a:r>
            <a:endParaRPr lang="en-US" sz="1300" b="0" i="0" dirty="0">
              <a:solidFill>
                <a:srgbClr val="000000"/>
              </a:solidFill>
              <a:effectLst/>
            </a:endParaRPr>
          </a:p>
          <a:p>
            <a:pPr marL="285750" indent="-285750">
              <a:buFont typeface="Arial" panose="020B0604020202020204" pitchFamily="34" charset="0"/>
              <a:buChar char="•"/>
            </a:pPr>
            <a:r>
              <a:rPr lang="en-GB" sz="1600"/>
              <a:t>PDS</a:t>
            </a:r>
            <a:r>
              <a:rPr lang="en-GB" dirty="0"/>
              <a:t>:</a:t>
            </a:r>
          </a:p>
          <a:p>
            <a:pPr marL="458550" lvl="1" indent="-285750"/>
            <a:r>
              <a:rPr lang="en-GB" sz="1300"/>
              <a:t>Andor Marana (CoaXPress/SW FG/CCF ENVision Adapter) - 2048 x 2048 pixels, 50 Hz.</a:t>
            </a:r>
          </a:p>
          <a:p>
            <a:pPr marL="458550" lvl="1" indent="-285750"/>
            <a:r>
              <a:rPr lang="en-GB" sz="1300"/>
              <a:t>Andor Balor (CoaXPress/SW </a:t>
            </a:r>
            <a:r>
              <a:rPr lang="en-GB" sz="1300" dirty="0"/>
              <a:t>FG/ CCF ENVision Adapter) </a:t>
            </a:r>
            <a:r>
              <a:rPr lang="en-GB" sz="1300"/>
              <a:t>– 4128 x 4104 </a:t>
            </a:r>
            <a:r>
              <a:rPr lang="en-GB" sz="1300" dirty="0"/>
              <a:t>pixels</a:t>
            </a:r>
            <a:r>
              <a:rPr lang="en-GB" sz="1300"/>
              <a:t>, 10 </a:t>
            </a:r>
            <a:r>
              <a:rPr lang="en-GB" sz="1300" dirty="0"/>
              <a:t>Hz.</a:t>
            </a:r>
          </a:p>
          <a:p>
            <a:pPr marL="458550" lvl="1" indent="-285750"/>
            <a:r>
              <a:rPr lang="en-GB" sz="1300" dirty="0">
                <a:latin typeface="+mj-lt"/>
              </a:rPr>
              <a:t>Freda/</a:t>
            </a:r>
            <a:r>
              <a:rPr lang="en-GB" sz="1300" dirty="0" err="1">
                <a:latin typeface="+mj-lt"/>
              </a:rPr>
              <a:t>TTBox</a:t>
            </a:r>
            <a:r>
              <a:rPr lang="en-GB" sz="1300" dirty="0">
                <a:latin typeface="+mj-lt"/>
              </a:rPr>
              <a:t> - </a:t>
            </a:r>
            <a:r>
              <a:rPr lang="en-GB" sz="1300">
                <a:latin typeface="+mj-lt"/>
              </a:rPr>
              <a:t>C-RED ONE </a:t>
            </a:r>
            <a:r>
              <a:rPr lang="en-GB" sz="1300" dirty="0">
                <a:latin typeface="+mj-lt"/>
              </a:rPr>
              <a:t>(</a:t>
            </a:r>
            <a:r>
              <a:rPr lang="en-GB" sz="1300" dirty="0" err="1">
                <a:latin typeface="+mj-lt"/>
              </a:rPr>
              <a:t>TTBox</a:t>
            </a:r>
            <a:r>
              <a:rPr lang="en-GB" sz="1300" dirty="0">
                <a:latin typeface="+mj-lt"/>
              </a:rPr>
              <a:t> Socket Interface, RTMS) – </a:t>
            </a:r>
            <a:r>
              <a:rPr lang="en-US" sz="1300" dirty="0">
                <a:effectLst/>
                <a:latin typeface="+mj-lt"/>
              </a:rPr>
              <a:t>320 x 256 pixels, 1000 Hz.</a:t>
            </a:r>
          </a:p>
          <a:p>
            <a:r>
              <a:rPr lang="en-US" sz="1400" dirty="0">
                <a:effectLst/>
                <a:latin typeface="-apple-system"/>
              </a:rPr>
              <a:t> </a:t>
            </a:r>
            <a:endParaRPr lang="en-GB" sz="1400" dirty="0"/>
          </a:p>
          <a:p>
            <a:pPr marL="458550" lvl="1" indent="-285750"/>
            <a:endParaRPr lang="en-GB" dirty="0"/>
          </a:p>
          <a:p>
            <a:pPr marL="458550" lvl="1" indent="-285750"/>
            <a:endParaRPr lang="en-GB" dirty="0"/>
          </a:p>
          <a:p>
            <a:pPr marL="285750" indent="-285750">
              <a:buFont typeface="Arial" panose="020B0604020202020204" pitchFamily="34" charset="0"/>
              <a:buChar char="•"/>
            </a:pPr>
            <a:endParaRPr lang="en-GB" dirty="0"/>
          </a:p>
          <a:p>
            <a:pPr marL="458550" lvl="1" indent="-285750"/>
            <a:endParaRPr lang="en-GB" dirty="0"/>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31675909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dirty="0"/>
              <a:t>Upcoming Development</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3590373"/>
          </a:xfrm>
        </p:spPr>
        <p:txBody>
          <a:bodyPr/>
          <a:lstStyle/>
          <a:p>
            <a:pPr marL="285750" indent="-285750">
              <a:spcBef>
                <a:spcPts val="0"/>
              </a:spcBef>
              <a:spcAft>
                <a:spcPts val="300"/>
              </a:spcAft>
              <a:buFont typeface="Arial" panose="020B0604020202020204" pitchFamily="34" charset="0"/>
              <a:buChar char="•"/>
            </a:pPr>
            <a:r>
              <a:rPr lang="en-US" sz="1700" dirty="0"/>
              <a:t>ENVision Adapter: Porting to “llnetio” to replace “mudpi”/”rtms” libraries.</a:t>
            </a:r>
          </a:p>
          <a:p>
            <a:pPr marL="285750" indent="-285750">
              <a:spcBef>
                <a:spcPts val="0"/>
              </a:spcBef>
              <a:spcAft>
                <a:spcPts val="300"/>
              </a:spcAft>
              <a:buFont typeface="Arial" panose="020B0604020202020204" pitchFamily="34" charset="0"/>
              <a:buChar char="•"/>
            </a:pPr>
            <a:r>
              <a:rPr lang="en-US" sz="1700" dirty="0"/>
              <a:t>Re-implementation of the Aravis-based GigE Vision Adapter </a:t>
            </a:r>
            <a:r>
              <a:rPr lang="en-US" sz="1700"/>
              <a:t>– joint </a:t>
            </a:r>
            <a:r>
              <a:rPr lang="en-US" sz="1700" dirty="0"/>
              <a:t>VLT SW/ELT SW project started to create base GigE Vision Communication Adapter (“CamCom Project”). </a:t>
            </a:r>
          </a:p>
          <a:p>
            <a:pPr marL="285750" indent="-285750">
              <a:spcBef>
                <a:spcPts val="0"/>
              </a:spcBef>
              <a:spcAft>
                <a:spcPts val="300"/>
              </a:spcAft>
              <a:buFont typeface="Arial" panose="020B0604020202020204" pitchFamily="34" charset="0"/>
              <a:buChar char="•"/>
            </a:pPr>
            <a:r>
              <a:rPr lang="en-US" sz="1700" dirty="0"/>
              <a:t>Develop further CCF Widget lib and CCF GUI.</a:t>
            </a:r>
          </a:p>
          <a:p>
            <a:pPr marL="285750" indent="-285750">
              <a:spcBef>
                <a:spcPts val="0"/>
              </a:spcBef>
              <a:spcAft>
                <a:spcPts val="300"/>
              </a:spcAft>
              <a:buFont typeface="Arial" panose="020B0604020202020204" pitchFamily="34" charset="0"/>
              <a:buChar char="•"/>
            </a:pPr>
            <a:r>
              <a:rPr lang="en-US" sz="1700" dirty="0"/>
              <a:t>Improve simulation (support windowing, binning).</a:t>
            </a:r>
          </a:p>
          <a:p>
            <a:pPr marL="285750" indent="-285750">
              <a:spcBef>
                <a:spcPts val="0"/>
              </a:spcBef>
              <a:spcAft>
                <a:spcPts val="300"/>
              </a:spcAft>
              <a:buFont typeface="Arial" panose="020B0604020202020204" pitchFamily="34" charset="0"/>
              <a:buChar char="•"/>
            </a:pPr>
            <a:endParaRPr lang="en-US" sz="1700" dirty="0"/>
          </a:p>
          <a:p>
            <a:pPr marL="285750" indent="-285750">
              <a:spcBef>
                <a:spcPts val="0"/>
              </a:spcBef>
              <a:spcAft>
                <a:spcPts val="300"/>
              </a:spcAft>
              <a:buFont typeface="Arial" panose="020B0604020202020204" pitchFamily="34" charset="0"/>
              <a:buChar char="•"/>
            </a:pPr>
            <a:r>
              <a:rPr lang="en-US" sz="1700" dirty="0"/>
              <a:t>Add more Processing Adapters (one scheduled for IFW25: Average Recipe).</a:t>
            </a:r>
          </a:p>
          <a:p>
            <a:pPr marL="285750" indent="-285750">
              <a:spcBef>
                <a:spcPts val="0"/>
              </a:spcBef>
              <a:spcAft>
                <a:spcPts val="300"/>
              </a:spcAft>
              <a:buFont typeface="Arial" panose="020B0604020202020204" pitchFamily="34" charset="0"/>
              <a:buChar char="•"/>
            </a:pPr>
            <a:r>
              <a:rPr lang="en-US" sz="1700" dirty="0"/>
              <a:t>Implement missing commands.</a:t>
            </a:r>
          </a:p>
          <a:p>
            <a:pPr marL="285750" indent="-285750">
              <a:spcBef>
                <a:spcPts val="0"/>
              </a:spcBef>
              <a:spcAft>
                <a:spcPts val="300"/>
              </a:spcAft>
              <a:buFont typeface="Arial" panose="020B0604020202020204" pitchFamily="34" charset="0"/>
              <a:buChar char="•"/>
            </a:pPr>
            <a:r>
              <a:rPr lang="en-US" sz="1700" dirty="0"/>
              <a:t>Support burst-mode for FITS file generation via internal frame buffering.</a:t>
            </a:r>
          </a:p>
          <a:p>
            <a:pPr marL="285750" indent="-285750">
              <a:spcBef>
                <a:spcPts val="0"/>
              </a:spcBef>
              <a:spcAft>
                <a:spcPts val="300"/>
              </a:spcAft>
              <a:buFont typeface="Arial" panose="020B0604020202020204" pitchFamily="34" charset="0"/>
              <a:buChar char="•"/>
            </a:pPr>
            <a:r>
              <a:rPr lang="en-US" sz="1700" dirty="0"/>
              <a:t>Requests from users, bug fixes…</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870383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B757F375-482C-9B68-1D5B-084D32A35925}"/>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Textplatzhalter 5">
            <a:extLst>
              <a:ext uri="{FF2B5EF4-FFF2-40B4-BE49-F238E27FC236}">
                <a16:creationId xmlns:a16="http://schemas.microsoft.com/office/drawing/2014/main" id="{38C08F8F-24B3-3F97-FF53-B5221A2CE4D8}"/>
              </a:ext>
            </a:extLst>
          </p:cNvPr>
          <p:cNvSpPr>
            <a:spLocks noGrp="1"/>
          </p:cNvSpPr>
          <p:nvPr>
            <p:ph type="body" sz="quarter" idx="16"/>
          </p:nvPr>
        </p:nvSpPr>
        <p:spPr/>
        <p:txBody>
          <a:bodyPr/>
          <a:lstStyle/>
          <a:p>
            <a:r>
              <a:rPr lang="en-GB" dirty="0"/>
              <a:t>@ESOAstronomy</a:t>
            </a:r>
          </a:p>
        </p:txBody>
      </p:sp>
      <p:sp>
        <p:nvSpPr>
          <p:cNvPr id="7" name="Textplatzhalter 6">
            <a:extLst>
              <a:ext uri="{FF2B5EF4-FFF2-40B4-BE49-F238E27FC236}">
                <a16:creationId xmlns:a16="http://schemas.microsoft.com/office/drawing/2014/main" id="{0BB075EF-3155-9A27-9313-5C5E1EF1E378}"/>
              </a:ext>
            </a:extLst>
          </p:cNvPr>
          <p:cNvSpPr>
            <a:spLocks noGrp="1"/>
          </p:cNvSpPr>
          <p:nvPr>
            <p:ph type="body" sz="quarter" idx="17"/>
          </p:nvPr>
        </p:nvSpPr>
        <p:spPr/>
        <p:txBody>
          <a:bodyPr/>
          <a:lstStyle/>
          <a:p>
            <a:r>
              <a:rPr lang="en-GB" dirty="0"/>
              <a:t>@esoastronomy</a:t>
            </a:r>
          </a:p>
        </p:txBody>
      </p:sp>
      <p:sp>
        <p:nvSpPr>
          <p:cNvPr id="8" name="Textplatzhalter 7">
            <a:extLst>
              <a:ext uri="{FF2B5EF4-FFF2-40B4-BE49-F238E27FC236}">
                <a16:creationId xmlns:a16="http://schemas.microsoft.com/office/drawing/2014/main" id="{9BE6DF5C-7A55-077D-803B-CD0C9ABF36D2}"/>
              </a:ext>
            </a:extLst>
          </p:cNvPr>
          <p:cNvSpPr>
            <a:spLocks noGrp="1"/>
          </p:cNvSpPr>
          <p:nvPr>
            <p:ph type="body" sz="quarter" idx="18"/>
          </p:nvPr>
        </p:nvSpPr>
        <p:spPr/>
        <p:txBody>
          <a:bodyPr/>
          <a:lstStyle/>
          <a:p>
            <a:r>
              <a:rPr lang="en-GB" dirty="0"/>
              <a:t>@ESO</a:t>
            </a:r>
          </a:p>
        </p:txBody>
      </p:sp>
      <p:sp>
        <p:nvSpPr>
          <p:cNvPr id="9" name="Textplatzhalter 8">
            <a:extLst>
              <a:ext uri="{FF2B5EF4-FFF2-40B4-BE49-F238E27FC236}">
                <a16:creationId xmlns:a16="http://schemas.microsoft.com/office/drawing/2014/main" id="{05E1ACA2-0F22-6DAB-2873-00EC8CF3CE05}"/>
              </a:ext>
            </a:extLst>
          </p:cNvPr>
          <p:cNvSpPr>
            <a:spLocks noGrp="1"/>
          </p:cNvSpPr>
          <p:nvPr>
            <p:ph type="body" sz="quarter" idx="19"/>
          </p:nvPr>
        </p:nvSpPr>
        <p:spPr/>
        <p:txBody>
          <a:bodyPr/>
          <a:lstStyle/>
          <a:p>
            <a:r>
              <a:rPr lang="en-GB" dirty="0" err="1"/>
              <a:t>european</a:t>
            </a:r>
            <a:r>
              <a:rPr lang="en-GB" dirty="0"/>
              <a:t>-southern-observatory</a:t>
            </a:r>
          </a:p>
        </p:txBody>
      </p:sp>
      <p:sp>
        <p:nvSpPr>
          <p:cNvPr id="10" name="Textplatzhalter 9">
            <a:extLst>
              <a:ext uri="{FF2B5EF4-FFF2-40B4-BE49-F238E27FC236}">
                <a16:creationId xmlns:a16="http://schemas.microsoft.com/office/drawing/2014/main" id="{DF50D11C-D35F-5B37-2F04-940968A890D4}"/>
              </a:ext>
            </a:extLst>
          </p:cNvPr>
          <p:cNvSpPr>
            <a:spLocks noGrp="1"/>
          </p:cNvSpPr>
          <p:nvPr>
            <p:ph type="body" sz="quarter" idx="20"/>
          </p:nvPr>
        </p:nvSpPr>
        <p:spPr/>
        <p:txBody>
          <a:bodyPr/>
          <a:lstStyle/>
          <a:p>
            <a:r>
              <a:rPr lang="en-GB" dirty="0"/>
              <a:t>@ESOobservatory</a:t>
            </a:r>
          </a:p>
        </p:txBody>
      </p:sp>
      <p:sp>
        <p:nvSpPr>
          <p:cNvPr id="5" name="Textplatzhalter 4">
            <a:extLst>
              <a:ext uri="{FF2B5EF4-FFF2-40B4-BE49-F238E27FC236}">
                <a16:creationId xmlns:a16="http://schemas.microsoft.com/office/drawing/2014/main" id="{037EA70F-5E7A-BC43-B7EC-85091096E661}"/>
              </a:ext>
            </a:extLst>
          </p:cNvPr>
          <p:cNvSpPr>
            <a:spLocks noGrp="1"/>
          </p:cNvSpPr>
          <p:nvPr>
            <p:ph type="body" sz="quarter" idx="12"/>
          </p:nvPr>
        </p:nvSpPr>
        <p:spPr/>
        <p:txBody>
          <a:bodyPr/>
          <a:lstStyle/>
          <a:p>
            <a:pPr algn="l"/>
            <a:r>
              <a:rPr lang="en-GB" dirty="0"/>
              <a:t>J. Knudstrup – jknudstr@eso.org</a:t>
            </a:r>
          </a:p>
        </p:txBody>
      </p:sp>
      <p:sp>
        <p:nvSpPr>
          <p:cNvPr id="16" name="Datumsplatzhalter 15">
            <a:extLst>
              <a:ext uri="{FF2B5EF4-FFF2-40B4-BE49-F238E27FC236}">
                <a16:creationId xmlns:a16="http://schemas.microsoft.com/office/drawing/2014/main" id="{C17795AD-7C5C-E27D-7FD9-18A807BC3938}"/>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33836092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a:themeElements>
    <a:clrScheme name="Office">
      <a:dk1>
        <a:srgbClr val="000000"/>
      </a:dk1>
      <a:lt1>
        <a:sysClr val="window" lastClr="FFFFFF"/>
      </a:lt1>
      <a:dk2>
        <a:srgbClr val="0077BE"/>
      </a:dk2>
      <a:lt2>
        <a:srgbClr val="FFA300"/>
      </a:lt2>
      <a:accent1>
        <a:srgbClr val="094168"/>
      </a:accent1>
      <a:accent2>
        <a:srgbClr val="00AAE3"/>
      </a:accent2>
      <a:accent3>
        <a:srgbClr val="C9E7FB"/>
      </a:accent3>
      <a:accent4>
        <a:srgbClr val="825C00"/>
      </a:accent4>
      <a:accent5>
        <a:srgbClr val="AE7800"/>
      </a:accent5>
      <a:accent6>
        <a:srgbClr val="FDDE54"/>
      </a:accent6>
      <a:hlink>
        <a:srgbClr val="000000"/>
      </a:hlink>
      <a:folHlink>
        <a:srgbClr val="000000"/>
      </a:folHlink>
    </a:clrScheme>
    <a:fontScheme name="ES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äsentation1  -  AutoRecovered" id="{188C2C30-848C-4475-B9F1-84BB9D1BF107}" vid="{D60D51B9-B3EF-4751-A039-5A277E354B4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plate>
  <TotalTime>0</TotalTime>
  <Words>5374</Words>
  <Application>Microsoft Office PowerPoint</Application>
  <PresentationFormat>Widescreen</PresentationFormat>
  <Paragraphs>563</Paragraphs>
  <Slides>32</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2" baseType="lpstr">
      <vt:lpstr>-apple-system</vt:lpstr>
      <vt:lpstr>Aptos</vt:lpstr>
      <vt:lpstr>Arial</vt:lpstr>
      <vt:lpstr>Calibri</vt:lpstr>
      <vt:lpstr>Consolas</vt:lpstr>
      <vt:lpstr>Courier New</vt:lpstr>
      <vt:lpstr>Georgia</vt:lpstr>
      <vt:lpstr>Lato</vt:lpstr>
      <vt:lpstr>Office</vt:lpstr>
      <vt:lpstr>think-cell Folie</vt:lpstr>
      <vt:lpstr>PowerPoint Presentation</vt:lpstr>
      <vt:lpstr>Purpose &amp; Scope of CCF</vt:lpstr>
      <vt:lpstr>Main Deliverables</vt:lpstr>
      <vt:lpstr>Internal Threads</vt:lpstr>
      <vt:lpstr>Architecture</vt:lpstr>
      <vt:lpstr>State Machine</vt:lpstr>
      <vt:lpstr>Adapters</vt:lpstr>
      <vt:lpstr>CII MAL Request/Response &amp; Pub/Sub Interfaces</vt:lpstr>
      <vt:lpstr>CII MAL Request/Response &amp; Pub/Sub Interfaces - Cont’d</vt:lpstr>
      <vt:lpstr>Online Database</vt:lpstr>
      <vt:lpstr>Run-Time Statistics</vt:lpstr>
      <vt:lpstr>CCF CLI – Programming API</vt:lpstr>
      <vt:lpstr>Configuration</vt:lpstr>
      <vt:lpstr>Example Configuration/1 (Extract)</vt:lpstr>
      <vt:lpstr>Example Configuration/2 (Extract)</vt:lpstr>
      <vt:lpstr>Example Configuration/3 (Extract)</vt:lpstr>
      <vt:lpstr>Example Initialisation Setup (Extract)</vt:lpstr>
      <vt:lpstr>Allocation of Thread Names</vt:lpstr>
      <vt:lpstr>Setup Parameter Names</vt:lpstr>
      <vt:lpstr>Defining Specific Setup Parameters</vt:lpstr>
      <vt:lpstr>Internal Handling of Setup Parameters</vt:lpstr>
      <vt:lpstr>Retrieving Current Setup Parameters</vt:lpstr>
      <vt:lpstr>Telemetry Service</vt:lpstr>
      <vt:lpstr>CCF GUI</vt:lpstr>
      <vt:lpstr>Installation &amp; Deployment</vt:lpstr>
      <vt:lpstr>Example Deployment C++ main()</vt:lpstr>
      <vt:lpstr>Simulated Behaviour</vt:lpstr>
      <vt:lpstr>Performance Monitoring</vt:lpstr>
      <vt:lpstr>Health Monitoring</vt:lpstr>
      <vt:lpstr>Use Cases</vt:lpstr>
      <vt:lpstr>Upcoming Development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your presentation</dc:title>
  <dc:creator>Mariya Lyubenova</dc:creator>
  <cp:lastModifiedBy>Jens Knudstrup</cp:lastModifiedBy>
  <cp:revision>244</cp:revision>
  <dcterms:created xsi:type="dcterms:W3CDTF">2023-10-25T15:44:01Z</dcterms:created>
  <dcterms:modified xsi:type="dcterms:W3CDTF">2024-11-15T10:24:17Z</dcterms:modified>
</cp:coreProperties>
</file>