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304" r:id="rId4"/>
    <p:sldId id="302" r:id="rId5"/>
    <p:sldId id="305" r:id="rId6"/>
    <p:sldId id="306" r:id="rId7"/>
    <p:sldId id="289" r:id="rId8"/>
    <p:sldId id="303" r:id="rId9"/>
    <p:sldId id="290" r:id="rId10"/>
    <p:sldId id="291" r:id="rId11"/>
    <p:sldId id="293" r:id="rId12"/>
    <p:sldId id="294" r:id="rId13"/>
    <p:sldId id="307" r:id="rId14"/>
    <p:sldId id="295" r:id="rId15"/>
    <p:sldId id="301" r:id="rId16"/>
    <p:sldId id="309" r:id="rId17"/>
    <p:sldId id="298" r:id="rId18"/>
    <p:sldId id="308" r:id="rId19"/>
    <p:sldId id="285" r:id="rId20"/>
  </p:sldIdLst>
  <p:sldSz cx="12192000" cy="6858000"/>
  <p:notesSz cx="6858000" cy="9144000"/>
  <p:custDataLst>
    <p:tags r:id="rId2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17" d="100"/>
          <a:sy n="117" d="100"/>
        </p:scale>
        <p:origin x="126" y="5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15.11.2024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eso.org/ifw/ifw-fgf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IFW Frame Grabber Toolkit - FGF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M. Kiekebusch, C. Moins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November 25th - 28th, Instrument Control Systems 2024</a:t>
            </a:r>
            <a:endParaRPr lang="de-CH" i="1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Purpose, Scope &amp; Motivation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Camera interfacing often a bit ‘tricky’.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Not desirable to have </a:t>
            </a:r>
          </a:p>
          <a:p>
            <a:pPr marL="458550" lvl="1" indent="-285750"/>
            <a:r>
              <a:rPr lang="en-GB" sz="1600"/>
              <a:t>proprietary SDKs,</a:t>
            </a:r>
          </a:p>
          <a:p>
            <a:pPr marL="458550" lvl="1" indent="-285750"/>
            <a:r>
              <a:rPr lang="en-GB" sz="1600"/>
              <a:t>specific hardware solutions,</a:t>
            </a:r>
          </a:p>
          <a:p>
            <a:r>
              <a:rPr lang="en-GB"/>
              <a:t>     on the instrument 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Represents a problem for updating the IWS’.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Not interested in too many special hardware solutions for mapping the control and image transfer via the control networks.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Advantageous to decouple the specific camera interfacing (HW/SW) from the IWS main deployment.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911411"/>
          </a:xfrm>
        </p:spPr>
        <p:txBody>
          <a:bodyPr/>
          <a:lstStyle/>
          <a:p>
            <a:r>
              <a:rPr lang="en-GB"/>
              <a:t>Purpose, Scope &amp; Motivation – cont’d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153932"/>
            <a:ext cx="9022922" cy="51514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solution: A </a:t>
            </a:r>
            <a:r>
              <a:rPr lang="en-GB" b="1" u="sng" dirty="0"/>
              <a:t>software frame grabber</a:t>
            </a:r>
            <a:r>
              <a:rPr lang="en-GB" dirty="0"/>
              <a:t>, deployed on a dedicated ‘frame grabber box’ (=Linux machine).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Based on a small SDK provided by IFW to integrate SW Frame Grabber solutions:</a:t>
            </a:r>
            <a:br>
              <a:rPr lang="en-GB" dirty="0"/>
            </a:br>
            <a:endParaRPr lang="en-GB" dirty="0"/>
          </a:p>
          <a:p>
            <a:pPr algn="ctr">
              <a:lnSpc>
                <a:spcPct val="100000"/>
              </a:lnSpc>
            </a:pPr>
            <a:r>
              <a:rPr lang="en-GB" sz="3200" dirty="0">
                <a:solidFill>
                  <a:schemeClr val="bg2"/>
                </a:solidFill>
              </a:rPr>
              <a:t>IFW - Frame Grabber Framework – FGF</a:t>
            </a:r>
            <a:br>
              <a:rPr lang="en-GB" sz="3200" dirty="0"/>
            </a:br>
            <a:r>
              <a:rPr lang="en-GB" dirty="0"/>
              <a:t>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Can be deployed on a small Linux box (industrial grade, normally passively cooled).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Located near camera =&gt; no need for long cabling.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Control and image transfer via standard control network infrastructure.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Lightweight and ‘simple’ to reduce overheads and latency to obtain good performance.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Assumption: After commissioning the FGF Box has been tested enough and can be left as a ‘black-box’ and shall never be updated.</a:t>
            </a:r>
          </a:p>
          <a:p>
            <a:pPr marL="458550" lvl="1" indent="-285750">
              <a:spcBef>
                <a:spcPts val="0"/>
              </a:spcBef>
            </a:pPr>
            <a:r>
              <a:rPr lang="en-GB" dirty="0"/>
              <a:t>--- </a:t>
            </a:r>
            <a:r>
              <a:rPr lang="en-US" dirty="0"/>
              <a:t>some considerations should be made regarding the inclusion of hot spares</a:t>
            </a:r>
            <a:r>
              <a:rPr lang="en-GB" dirty="0"/>
              <a:t>…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GitLab: </a:t>
            </a:r>
            <a:r>
              <a:rPr lang="en-GB" dirty="0">
                <a:hlinkClick r:id="rId2"/>
              </a:rPr>
              <a:t>https://gitlab.eso.org/ifw/ifw-fgf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55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ENVision Interface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85494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For the interfacing to the FGF, ELT standard protocols chosen:</a:t>
            </a:r>
          </a:p>
          <a:p>
            <a:pPr marL="458550" lvl="1" indent="-285750"/>
            <a:r>
              <a:rPr lang="en-GB" sz="1400"/>
              <a:t>OPC UA for the control.</a:t>
            </a:r>
          </a:p>
          <a:p>
            <a:pPr marL="458550" lvl="1" indent="-285750"/>
            <a:r>
              <a:rPr lang="en-GB" sz="1400"/>
              <a:t>RTMS for the image transfer.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This protocol named: “ESO Network Vision Protocol” – “ENVision”.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OPC UA interface inspired by the interface used by the PLC Controllers.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No standalone specification, but specification contained in the FGF user manual.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Makes it possible to use </a:t>
            </a:r>
          </a:p>
          <a:p>
            <a:pPr marL="458550" lvl="1" indent="-285750"/>
            <a:r>
              <a:rPr lang="en-GB" sz="1400"/>
              <a:t>off-the-shelf OPC UA clients for controlling an FGF instance,</a:t>
            </a:r>
          </a:p>
          <a:p>
            <a:pPr marL="458550" lvl="1" indent="-285750"/>
            <a:r>
              <a:rPr lang="en-GB" sz="1400"/>
              <a:t>existing RTMS receiver (applications) for receiving the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ENVision Communication Adapter provided for CCF.</a:t>
            </a:r>
            <a:endParaRPr lang="en-GB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12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ENVision Interface – OPC UA Interface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57301"/>
            <a:ext cx="4924914" cy="2408882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/>
              <a:t>Relatively few standard nodes.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/>
              <a:t>Four categories of nodes: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control nodes (10)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 Status (14)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Methods (4)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Application specific nodes.</a:t>
            </a:r>
          </a:p>
          <a:p>
            <a:pPr>
              <a:spcBef>
                <a:spcPts val="600"/>
              </a:spcBef>
            </a:pP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B63D4E3-B5DD-AC5E-1524-FFC0F70CE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135013"/>
              </p:ext>
            </p:extLst>
          </p:nvPr>
        </p:nvGraphicFramePr>
        <p:xfrm>
          <a:off x="204716" y="3487419"/>
          <a:ext cx="5725160" cy="2113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145">
                  <a:extLst>
                    <a:ext uri="{9D8B030D-6E8A-4147-A177-3AD203B41FA5}">
                      <a16:colId xmlns:a16="http://schemas.microsoft.com/office/drawing/2014/main" val="548094609"/>
                    </a:ext>
                  </a:extLst>
                </a:gridCol>
                <a:gridCol w="725805">
                  <a:extLst>
                    <a:ext uri="{9D8B030D-6E8A-4147-A177-3AD203B41FA5}">
                      <a16:colId xmlns:a16="http://schemas.microsoft.com/office/drawing/2014/main" val="3397321655"/>
                    </a:ext>
                  </a:extLst>
                </a:gridCol>
                <a:gridCol w="3458210">
                  <a:extLst>
                    <a:ext uri="{9D8B030D-6E8A-4147-A177-3AD203B41FA5}">
                      <a16:colId xmlns:a16="http://schemas.microsoft.com/office/drawing/2014/main" val="41246161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423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stat.lrFrameRate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Float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Frame rate in frames per second (Hz) currently obtained.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6513904"/>
                  </a:ext>
                </a:extLst>
              </a:tr>
              <a:tr h="81517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stat.nFrameCounter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Indicates the number of frames acquired since the last “RpcStart”.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733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effectLst/>
                          <a:latin typeface="+mn-lt"/>
                        </a:rPr>
                        <a:t>stat.nWidth</a:t>
                      </a:r>
                      <a:endParaRPr lang="en-US" sz="110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width of the window read out.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pixels.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1..&lt;chip width&gt;.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0868284"/>
                  </a:ext>
                </a:extLst>
              </a:tr>
              <a:tr h="694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effectLst/>
                        </a:rPr>
                        <a:t>stat.nHeight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height of the window read out.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pixels.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1..&lt;chip height&gt;.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6266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127273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2E0F43E-E672-70C3-7ADA-D0273D2F0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16059"/>
              </p:ext>
            </p:extLst>
          </p:nvPr>
        </p:nvGraphicFramePr>
        <p:xfrm>
          <a:off x="4233079" y="3554009"/>
          <a:ext cx="6864760" cy="27224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2015">
                  <a:extLst>
                    <a:ext uri="{9D8B030D-6E8A-4147-A177-3AD203B41FA5}">
                      <a16:colId xmlns:a16="http://schemas.microsoft.com/office/drawing/2014/main" val="2428697692"/>
                    </a:ext>
                  </a:extLst>
                </a:gridCol>
                <a:gridCol w="2408870">
                  <a:extLst>
                    <a:ext uri="{9D8B030D-6E8A-4147-A177-3AD203B41FA5}">
                      <a16:colId xmlns:a16="http://schemas.microsoft.com/office/drawing/2014/main" val="4159347292"/>
                    </a:ext>
                  </a:extLst>
                </a:gridCol>
                <a:gridCol w="2333875">
                  <a:extLst>
                    <a:ext uri="{9D8B030D-6E8A-4147-A177-3AD203B41FA5}">
                      <a16:colId xmlns:a16="http://schemas.microsoft.com/office/drawing/2014/main" val="2898391905"/>
                    </a:ext>
                  </a:extLst>
                </a:gridCol>
              </a:tblGrid>
              <a:tr h="40691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183365551"/>
                  </a:ext>
                </a:extLst>
              </a:tr>
              <a:tr h="136397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rpc.Reset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None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Reset the frame grabber, triggering it to carry out a transition to “NotReady”.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It may either remain in this state, until “rpc.Init” is submitted or it may auto-transition to “Initialising”, if the Auto-Init-Feature is enabled.</a:t>
                      </a: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458642229"/>
                  </a:ext>
                </a:extLst>
              </a:tr>
              <a:tr h="49489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rpc.Start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 &lt;start time &lt;ISO8601&gt; | “”.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 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Start the frame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If no ISO8601 time stamp is given (= empty string), this means that the acquisition shall start immediately.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3997819069"/>
                  </a:ext>
                </a:extLst>
              </a:tr>
              <a:tr h="49489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rpc.Stop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 None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 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Stop the frame acquisition.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97425164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AA9985-A142-7B12-71A0-B81EBA04C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758885"/>
              </p:ext>
            </p:extLst>
          </p:nvPr>
        </p:nvGraphicFramePr>
        <p:xfrm>
          <a:off x="5529846" y="1351170"/>
          <a:ext cx="5472414" cy="2473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8014">
                  <a:extLst>
                    <a:ext uri="{9D8B030D-6E8A-4147-A177-3AD203B41FA5}">
                      <a16:colId xmlns:a16="http://schemas.microsoft.com/office/drawing/2014/main" val="1470983809"/>
                    </a:ext>
                  </a:extLst>
                </a:gridCol>
                <a:gridCol w="710151">
                  <a:extLst>
                    <a:ext uri="{9D8B030D-6E8A-4147-A177-3AD203B41FA5}">
                      <a16:colId xmlns:a16="http://schemas.microsoft.com/office/drawing/2014/main" val="3336095892"/>
                    </a:ext>
                  </a:extLst>
                </a:gridCol>
                <a:gridCol w="3454249">
                  <a:extLst>
                    <a:ext uri="{9D8B030D-6E8A-4147-A177-3AD203B41FA5}">
                      <a16:colId xmlns:a16="http://schemas.microsoft.com/office/drawing/2014/main" val="18602591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817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ctrl.lrExpoTime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Double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the exposure time, applied during the frame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seconds.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1E-6..oo.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1831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ctrl.lrFrameRate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Double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the desirable frame rate in Hz.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frame rate may be constraint by the exposure time.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node “stat.lrFrameRate” indicates the actual frame rate obtained/applied.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4227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ctrl.nBinX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binning in X  to apply during the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 =&gt; 1; the upper limit is defined by the ROI width (“ctrl.win.nWidth”).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7637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. .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. .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787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81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22492"/>
          </a:xfrm>
        </p:spPr>
        <p:txBody>
          <a:bodyPr/>
          <a:lstStyle/>
          <a:p>
            <a:r>
              <a:rPr lang="en-GB" dirty="0"/>
              <a:t>The ENVision Interface – State Machine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380C6B6B-B831-B23E-0A8B-2547AAF18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180" y="1290320"/>
            <a:ext cx="7391723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9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Architecture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7" name="Picture 16" descr="A blue and silver box&#10;&#10;Description automatically generated">
            <a:extLst>
              <a:ext uri="{FF2B5EF4-FFF2-40B4-BE49-F238E27FC236}">
                <a16:creationId xmlns:a16="http://schemas.microsoft.com/office/drawing/2014/main" id="{502C3E75-099B-FC96-C136-B4FDD8677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28" y="2457520"/>
            <a:ext cx="962827" cy="722586"/>
          </a:xfrm>
          <a:prstGeom prst="rect">
            <a:avLst/>
          </a:prstGeom>
        </p:spPr>
      </p:pic>
      <p:sp>
        <p:nvSpPr>
          <p:cNvPr id="31" name="Textplatzhalter 2">
            <a:extLst>
              <a:ext uri="{FF2B5EF4-FFF2-40B4-BE49-F238E27FC236}">
                <a16:creationId xmlns:a16="http://schemas.microsoft.com/office/drawing/2014/main" id="{98B93139-4778-DD9B-1ED9-35E11E529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0374" y="1149549"/>
            <a:ext cx="2642800" cy="310999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No dependency on CII.</a:t>
            </a:r>
          </a:p>
        </p:txBody>
      </p:sp>
      <p:sp>
        <p:nvSpPr>
          <p:cNvPr id="46" name="Textplatzhalter 2">
            <a:extLst>
              <a:ext uri="{FF2B5EF4-FFF2-40B4-BE49-F238E27FC236}">
                <a16:creationId xmlns:a16="http://schemas.microsoft.com/office/drawing/2014/main" id="{0493A98A-0F40-0F3E-7459-3983AEEAD57B}"/>
              </a:ext>
            </a:extLst>
          </p:cNvPr>
          <p:cNvSpPr txBox="1">
            <a:spLocks/>
          </p:cNvSpPr>
          <p:nvPr/>
        </p:nvSpPr>
        <p:spPr>
          <a:xfrm>
            <a:off x="3633226" y="1149549"/>
            <a:ext cx="2642800" cy="310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Compiled with WAF.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F598D04-100A-3E56-417F-CD4734E1FDF9}"/>
              </a:ext>
            </a:extLst>
          </p:cNvPr>
          <p:cNvGrpSpPr/>
          <p:nvPr/>
        </p:nvGrpSpPr>
        <p:grpSpPr>
          <a:xfrm>
            <a:off x="3360630" y="1995979"/>
            <a:ext cx="4962566" cy="3712472"/>
            <a:chOff x="128418" y="2556523"/>
            <a:chExt cx="4962566" cy="3712472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0390D2F-2FF7-EFD7-0BDE-D5CE40C26381}"/>
                </a:ext>
              </a:extLst>
            </p:cNvPr>
            <p:cNvSpPr/>
            <p:nvPr/>
          </p:nvSpPr>
          <p:spPr>
            <a:xfrm>
              <a:off x="128418" y="2556523"/>
              <a:ext cx="4962566" cy="371247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AB8FE36-FFA3-3E77-2D3D-53ADE75727DF}"/>
                </a:ext>
              </a:extLst>
            </p:cNvPr>
            <p:cNvSpPr/>
            <p:nvPr/>
          </p:nvSpPr>
          <p:spPr>
            <a:xfrm>
              <a:off x="1232291" y="2690065"/>
              <a:ext cx="3404114" cy="340593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7907A4B-8862-3B10-491C-6DA9CB83803E}"/>
                </a:ext>
              </a:extLst>
            </p:cNvPr>
            <p:cNvSpPr/>
            <p:nvPr/>
          </p:nvSpPr>
          <p:spPr>
            <a:xfrm>
              <a:off x="1721310" y="3357014"/>
              <a:ext cx="1005017" cy="68374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Acquisition Thread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C3EC8F5-9AD8-B4F2-59DC-E1DE3D84263D}"/>
                </a:ext>
              </a:extLst>
            </p:cNvPr>
            <p:cNvSpPr/>
            <p:nvPr/>
          </p:nvSpPr>
          <p:spPr>
            <a:xfrm>
              <a:off x="2568157" y="4972418"/>
              <a:ext cx="1005017" cy="68374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OPC UA Server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D1D0902-49A5-62D7-B538-B8AB710A7E0D}"/>
                </a:ext>
              </a:extLst>
            </p:cNvPr>
            <p:cNvSpPr/>
            <p:nvPr/>
          </p:nvSpPr>
          <p:spPr>
            <a:xfrm>
              <a:off x="3147649" y="3342000"/>
              <a:ext cx="837610" cy="53347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RTMS Packaging Threads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542D344-318B-2847-757A-02E990962D42}"/>
                </a:ext>
              </a:extLst>
            </p:cNvPr>
            <p:cNvSpPr/>
            <p:nvPr/>
          </p:nvSpPr>
          <p:spPr>
            <a:xfrm>
              <a:off x="1643817" y="4847842"/>
              <a:ext cx="546839" cy="4041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Camera SDK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B3C7577-8491-C225-513C-A65B17404CCF}"/>
                </a:ext>
              </a:extLst>
            </p:cNvPr>
            <p:cNvGrpSpPr/>
            <p:nvPr/>
          </p:nvGrpSpPr>
          <p:grpSpPr>
            <a:xfrm>
              <a:off x="2523807" y="2797339"/>
              <a:ext cx="768896" cy="208990"/>
              <a:chOff x="5100676" y="2271956"/>
              <a:chExt cx="768896" cy="20899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DB6A1E1-0180-7D62-8F74-90E172B4D6A0}"/>
                  </a:ext>
                </a:extLst>
              </p:cNvPr>
              <p:cNvSpPr/>
              <p:nvPr/>
            </p:nvSpPr>
            <p:spPr>
              <a:xfrm>
                <a:off x="5100676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575DD9C-F088-4157-CFD0-5F36E7EE3DFF}"/>
                  </a:ext>
                </a:extLst>
              </p:cNvPr>
              <p:cNvSpPr/>
              <p:nvPr/>
            </p:nvSpPr>
            <p:spPr>
              <a:xfrm>
                <a:off x="5254191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1AB1CC-183C-912D-10BF-0343C4F188E8}"/>
                  </a:ext>
                </a:extLst>
              </p:cNvPr>
              <p:cNvSpPr/>
              <p:nvPr/>
            </p:nvSpPr>
            <p:spPr>
              <a:xfrm>
                <a:off x="5407706" y="2272292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244D4F1-E072-342B-7B9D-FDA1A03CC9C6}"/>
                  </a:ext>
                </a:extLst>
              </p:cNvPr>
              <p:cNvSpPr/>
              <p:nvPr/>
            </p:nvSpPr>
            <p:spPr>
              <a:xfrm>
                <a:off x="5561221" y="2272292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392C351-B5FD-E556-916F-29404D2A1564}"/>
                  </a:ext>
                </a:extLst>
              </p:cNvPr>
              <p:cNvSpPr/>
              <p:nvPr/>
            </p:nvSpPr>
            <p:spPr>
              <a:xfrm>
                <a:off x="5716057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CF9697A-C51D-0F00-E8ED-8793793A3178}"/>
                </a:ext>
              </a:extLst>
            </p:cNvPr>
            <p:cNvSpPr/>
            <p:nvPr/>
          </p:nvSpPr>
          <p:spPr>
            <a:xfrm>
              <a:off x="1805316" y="3959818"/>
              <a:ext cx="546839" cy="4041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FGF Com Adapter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CCB169C-B706-5630-13C2-9BE6A62A0FB4}"/>
                </a:ext>
              </a:extLst>
            </p:cNvPr>
            <p:cNvSpPr/>
            <p:nvPr/>
          </p:nvSpPr>
          <p:spPr>
            <a:xfrm>
              <a:off x="277469" y="4660174"/>
              <a:ext cx="746659" cy="451714"/>
            </a:xfrm>
            <a:prstGeom prst="rect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CameraLink Interface (PCIe)</a:t>
              </a:r>
            </a:p>
          </p:txBody>
        </p:sp>
        <p:sp>
          <p:nvSpPr>
            <p:cNvPr id="41" name="Arrow: Up 40">
              <a:extLst>
                <a:ext uri="{FF2B5EF4-FFF2-40B4-BE49-F238E27FC236}">
                  <a16:creationId xmlns:a16="http://schemas.microsoft.com/office/drawing/2014/main" id="{1C164E51-6506-548C-B248-BD15CF2CA59A}"/>
                </a:ext>
              </a:extLst>
            </p:cNvPr>
            <p:cNvSpPr/>
            <p:nvPr/>
          </p:nvSpPr>
          <p:spPr>
            <a:xfrm rot="2877812">
              <a:off x="2244038" y="2937745"/>
              <a:ext cx="124990" cy="464982"/>
            </a:xfrm>
            <a:prstGeom prst="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row: Up 41">
              <a:extLst>
                <a:ext uri="{FF2B5EF4-FFF2-40B4-BE49-F238E27FC236}">
                  <a16:creationId xmlns:a16="http://schemas.microsoft.com/office/drawing/2014/main" id="{DD75F1C1-3FE5-6169-E8FC-BC775CDB7465}"/>
                </a:ext>
              </a:extLst>
            </p:cNvPr>
            <p:cNvSpPr/>
            <p:nvPr/>
          </p:nvSpPr>
          <p:spPr>
            <a:xfrm rot="8377109">
              <a:off x="3459980" y="2892147"/>
              <a:ext cx="103336" cy="397496"/>
            </a:xfrm>
            <a:prstGeom prst="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Left-Right 43">
              <a:extLst>
                <a:ext uri="{FF2B5EF4-FFF2-40B4-BE49-F238E27FC236}">
                  <a16:creationId xmlns:a16="http://schemas.microsoft.com/office/drawing/2014/main" id="{B748A22E-9D37-B4C2-4D65-0158CF9C3790}"/>
                </a:ext>
              </a:extLst>
            </p:cNvPr>
            <p:cNvSpPr/>
            <p:nvPr/>
          </p:nvSpPr>
          <p:spPr>
            <a:xfrm rot="7154376">
              <a:off x="1737903" y="4580253"/>
              <a:ext cx="417594" cy="90294"/>
            </a:xfrm>
            <a:prstGeom prst="left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row: Left-Right 44">
              <a:extLst>
                <a:ext uri="{FF2B5EF4-FFF2-40B4-BE49-F238E27FC236}">
                  <a16:creationId xmlns:a16="http://schemas.microsoft.com/office/drawing/2014/main" id="{8D83232D-2642-F5D4-C77D-4F5BAD79BE93}"/>
                </a:ext>
              </a:extLst>
            </p:cNvPr>
            <p:cNvSpPr/>
            <p:nvPr/>
          </p:nvSpPr>
          <p:spPr>
            <a:xfrm rot="12002158">
              <a:off x="1057537" y="4923520"/>
              <a:ext cx="562231" cy="80613"/>
            </a:xfrm>
            <a:prstGeom prst="left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8DA9E6A-B264-1C21-70B2-A87DCCD7BB3C}"/>
                </a:ext>
              </a:extLst>
            </p:cNvPr>
            <p:cNvSpPr txBox="1"/>
            <p:nvPr/>
          </p:nvSpPr>
          <p:spPr>
            <a:xfrm>
              <a:off x="2381609" y="5714230"/>
              <a:ext cx="1258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FGF Andor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7706F69-E7D2-C17E-565F-4CA05F1C8856}"/>
                </a:ext>
              </a:extLst>
            </p:cNvPr>
            <p:cNvSpPr txBox="1"/>
            <p:nvPr/>
          </p:nvSpPr>
          <p:spPr>
            <a:xfrm>
              <a:off x="450395" y="5838744"/>
              <a:ext cx="1258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FGF Box</a:t>
              </a:r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6807F209-0F07-15F8-BC87-98CA6AA3DFD1}"/>
              </a:ext>
            </a:extLst>
          </p:cNvPr>
          <p:cNvSpPr/>
          <p:nvPr/>
        </p:nvSpPr>
        <p:spPr>
          <a:xfrm>
            <a:off x="9630175" y="2910412"/>
            <a:ext cx="1561973" cy="148230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CCF Envision</a:t>
            </a:r>
          </a:p>
        </p:txBody>
      </p:sp>
      <p:sp>
        <p:nvSpPr>
          <p:cNvPr id="53" name="Arrow: Left-Right 52">
            <a:extLst>
              <a:ext uri="{FF2B5EF4-FFF2-40B4-BE49-F238E27FC236}">
                <a16:creationId xmlns:a16="http://schemas.microsoft.com/office/drawing/2014/main" id="{A44F6715-1315-AEF2-18F3-4D98C49EB510}"/>
              </a:ext>
            </a:extLst>
          </p:cNvPr>
          <p:cNvSpPr/>
          <p:nvPr/>
        </p:nvSpPr>
        <p:spPr>
          <a:xfrm rot="20653090">
            <a:off x="6837511" y="4180185"/>
            <a:ext cx="2853554" cy="135126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5CDF6FD-DBA0-D35A-F029-F21459AB1584}"/>
              </a:ext>
            </a:extLst>
          </p:cNvPr>
          <p:cNvSpPr/>
          <p:nvPr/>
        </p:nvSpPr>
        <p:spPr>
          <a:xfrm>
            <a:off x="9321986" y="4676128"/>
            <a:ext cx="1276807" cy="79253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UAExpert</a:t>
            </a:r>
          </a:p>
        </p:txBody>
      </p:sp>
      <p:sp>
        <p:nvSpPr>
          <p:cNvPr id="56" name="Arrow: Left-Right 55">
            <a:extLst>
              <a:ext uri="{FF2B5EF4-FFF2-40B4-BE49-F238E27FC236}">
                <a16:creationId xmlns:a16="http://schemas.microsoft.com/office/drawing/2014/main" id="{4BB4476C-D917-3F33-E602-DF6C57A59403}"/>
              </a:ext>
            </a:extLst>
          </p:cNvPr>
          <p:cNvSpPr/>
          <p:nvPr/>
        </p:nvSpPr>
        <p:spPr>
          <a:xfrm rot="520166">
            <a:off x="6899045" y="4876838"/>
            <a:ext cx="2404598" cy="138571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Left-Right 56">
            <a:extLst>
              <a:ext uri="{FF2B5EF4-FFF2-40B4-BE49-F238E27FC236}">
                <a16:creationId xmlns:a16="http://schemas.microsoft.com/office/drawing/2014/main" id="{8F82E813-19E7-6AAF-3D7A-42E0E94C3B1A}"/>
              </a:ext>
            </a:extLst>
          </p:cNvPr>
          <p:cNvSpPr/>
          <p:nvPr/>
        </p:nvSpPr>
        <p:spPr>
          <a:xfrm rot="20981541">
            <a:off x="7680422" y="3725945"/>
            <a:ext cx="1846716" cy="137474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Left-Right 57">
            <a:extLst>
              <a:ext uri="{FF2B5EF4-FFF2-40B4-BE49-F238E27FC236}">
                <a16:creationId xmlns:a16="http://schemas.microsoft.com/office/drawing/2014/main" id="{233685F6-C221-4708-DD63-E8EAEA1014D8}"/>
              </a:ext>
            </a:extLst>
          </p:cNvPr>
          <p:cNvSpPr/>
          <p:nvPr/>
        </p:nvSpPr>
        <p:spPr>
          <a:xfrm rot="12945087">
            <a:off x="1463102" y="3720369"/>
            <a:ext cx="2172342" cy="104166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Left-Right 46">
            <a:extLst>
              <a:ext uri="{FF2B5EF4-FFF2-40B4-BE49-F238E27FC236}">
                <a16:creationId xmlns:a16="http://schemas.microsoft.com/office/drawing/2014/main" id="{DE291E9E-0F26-6DC4-11A3-2D5644D3CD27}"/>
              </a:ext>
            </a:extLst>
          </p:cNvPr>
          <p:cNvSpPr/>
          <p:nvPr/>
        </p:nvSpPr>
        <p:spPr>
          <a:xfrm rot="12926711">
            <a:off x="1631161" y="3603184"/>
            <a:ext cx="1968686" cy="9676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platzhalter 2">
            <a:extLst>
              <a:ext uri="{FF2B5EF4-FFF2-40B4-BE49-F238E27FC236}">
                <a16:creationId xmlns:a16="http://schemas.microsoft.com/office/drawing/2014/main" id="{9D6A954A-5182-7A16-28FC-E4DCE946939F}"/>
              </a:ext>
            </a:extLst>
          </p:cNvPr>
          <p:cNvSpPr txBox="1">
            <a:spLocks/>
          </p:cNvSpPr>
          <p:nvPr/>
        </p:nvSpPr>
        <p:spPr>
          <a:xfrm>
            <a:off x="6050321" y="1143644"/>
            <a:ext cx="3315586" cy="310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Multiple RTMS sender threads.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50776F-13C8-1BCC-6F39-90651AA29A06}"/>
              </a:ext>
            </a:extLst>
          </p:cNvPr>
          <p:cNvSpPr/>
          <p:nvPr/>
        </p:nvSpPr>
        <p:spPr>
          <a:xfrm>
            <a:off x="6320858" y="2730935"/>
            <a:ext cx="837610" cy="53347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RTMS Packaging Threads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E651121-8855-180D-4BBF-6D22F7ED0492}"/>
              </a:ext>
            </a:extLst>
          </p:cNvPr>
          <p:cNvSpPr/>
          <p:nvPr/>
        </p:nvSpPr>
        <p:spPr>
          <a:xfrm>
            <a:off x="6531489" y="3489132"/>
            <a:ext cx="1005017" cy="6837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RTMS Publisher Thread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49197E-5458-9BCE-D614-0D6D54175665}"/>
              </a:ext>
            </a:extLst>
          </p:cNvPr>
          <p:cNvSpPr/>
          <p:nvPr/>
        </p:nvSpPr>
        <p:spPr>
          <a:xfrm rot="20274068">
            <a:off x="6883947" y="3224524"/>
            <a:ext cx="58210" cy="3439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CBBD65-615C-E2C0-9BDD-558A207F647C}"/>
              </a:ext>
            </a:extLst>
          </p:cNvPr>
          <p:cNvSpPr/>
          <p:nvPr/>
        </p:nvSpPr>
        <p:spPr>
          <a:xfrm>
            <a:off x="9317112" y="1282088"/>
            <a:ext cx="1561973" cy="148230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RTC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F5581F05-8295-0CF4-B33A-4878061AB920}"/>
              </a:ext>
            </a:extLst>
          </p:cNvPr>
          <p:cNvSpPr/>
          <p:nvPr/>
        </p:nvSpPr>
        <p:spPr>
          <a:xfrm rot="19234910">
            <a:off x="7472267" y="3002590"/>
            <a:ext cx="2140145" cy="13716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08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Integration with IFW CCF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57664"/>
            <a:ext cx="10285558" cy="45002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CCF Communication Adapter provided for ENVision.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Using the ifw-core OPC UA client (based on open62541).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Using ‘old’ ELT MUDPI/RTMS libraries.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 the process of moving to new MUDPI/RTMS implementation: “llnetio”.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Used for</a:t>
            </a:r>
          </a:p>
          <a:p>
            <a:pPr marL="800550" lvl="2" indent="-285750"/>
            <a:r>
              <a:rPr lang="en-GB" sz="1400" dirty="0"/>
              <a:t>controlling the camera,</a:t>
            </a:r>
          </a:p>
          <a:p>
            <a:pPr marL="800550" lvl="2" indent="-285750"/>
            <a:r>
              <a:rPr lang="en-GB" sz="1400" dirty="0"/>
              <a:t>displaying in DDT,</a:t>
            </a:r>
          </a:p>
          <a:p>
            <a:pPr marL="800550" lvl="2" indent="-285750"/>
            <a:r>
              <a:rPr lang="en-GB" sz="1400" dirty="0"/>
              <a:t>storing in FITS files.</a:t>
            </a:r>
          </a:p>
          <a:p>
            <a:pPr marL="458550" lvl="1" indent="-285750"/>
            <a:r>
              <a:rPr lang="en-GB" sz="1600" dirty="0"/>
              <a:t>For high performance applications a separate RTMS receiver may be used (RTC).</a:t>
            </a:r>
          </a:p>
          <a:p>
            <a:pPr marL="458550" lvl="1" indent="-285750"/>
            <a:r>
              <a:rPr lang="en-GB" sz="1600" dirty="0"/>
              <a:t>Acceptable performance obtained: Andor Marana – 2560 x 2160 x 2 bytes - @50 Hz – MTU 9000 bytes.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770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95320"/>
          </a:xfrm>
        </p:spPr>
        <p:txBody>
          <a:bodyPr/>
          <a:lstStyle/>
          <a:p>
            <a:r>
              <a:rPr lang="en-GB" dirty="0"/>
              <a:t>Deliverables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78082"/>
            <a:ext cx="10628458" cy="482138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OPC UA Namespace Generator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OPC UA nodes defined in a ‘proprietary’ YAML file (easy to edit by hand).</a:t>
            </a:r>
          </a:p>
          <a:p>
            <a:pPr marL="458550" lvl="1" indent="-285750"/>
            <a:r>
              <a:rPr lang="en-GB" sz="1400"/>
              <a:t>Python based tool to invoke on the YAML definition to generate the OPC UA node creation code (C++): “fgfGenerator”.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Common Library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Library with ‘components’ to build an FGF application. Contains the basic communication adapter, to provide for specific cameras.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Simulator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Implements subclass of base com. adapter, which plays back a FITS image cube.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Specific Implementations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For the moment Andor cameras supported. Com. adapter based on Andor SDK.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Andor Simulator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Implements a simulator, via a subsclass of the FGF base com. adapter, based on the Andor SDK simulator.</a:t>
            </a:r>
            <a:endParaRPr lang="en-GB" sz="14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439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5" y="0"/>
            <a:ext cx="8910639" cy="971656"/>
          </a:xfrm>
        </p:spPr>
        <p:txBody>
          <a:bodyPr/>
          <a:lstStyle/>
          <a:p>
            <a:r>
              <a:rPr lang="en-GB" dirty="0"/>
              <a:t>OPC UA Namespace Generator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327" y="1257300"/>
            <a:ext cx="4924914" cy="416970"/>
          </a:xfrm>
        </p:spPr>
        <p:txBody>
          <a:bodyPr/>
          <a:lstStyle/>
          <a:p>
            <a:r>
              <a:rPr lang="en-GB"/>
              <a:t>FGF Node Definition (YAML):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634722-08CE-362C-85AD-FA1CB06BA1CF}"/>
              </a:ext>
            </a:extLst>
          </p:cNvPr>
          <p:cNvSpPr txBox="1"/>
          <p:nvPr/>
        </p:nvSpPr>
        <p:spPr>
          <a:xfrm>
            <a:off x="159865" y="1674270"/>
            <a:ext cx="4640689" cy="42473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/>
              <a:t>Cameras:</a:t>
            </a:r>
          </a:p>
          <a:p>
            <a:r>
              <a:rPr lang="en-US" sz="1000"/>
              <a:t>    Sim:</a:t>
            </a:r>
          </a:p>
          <a:p>
            <a:r>
              <a:rPr lang="en-US" sz="1000"/>
              <a:t>        stat:</a:t>
            </a:r>
          </a:p>
          <a:p>
            <a:r>
              <a:rPr lang="en-US" sz="1000"/>
              <a:t>            lrExpoTime: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0.</a:t>
            </a:r>
          </a:p>
          <a:p>
            <a:r>
              <a:rPr lang="en-US" sz="1000"/>
              <a:t>               perm: Read</a:t>
            </a:r>
          </a:p>
          <a:p>
            <a:r>
              <a:rPr lang="en-US" sz="1000"/>
              <a:t>               var_comm_adapter_label: fgf::common::STAT_EXPO_TIME_STR</a:t>
            </a:r>
          </a:p>
          <a:p>
            <a:r>
              <a:rPr lang="en-US" sz="1000"/>
              <a:t>            lrFrameRate: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0.</a:t>
            </a:r>
          </a:p>
          <a:p>
            <a:r>
              <a:rPr lang="en-US" sz="1000"/>
              <a:t>               perm: Read</a:t>
            </a:r>
          </a:p>
          <a:p>
            <a:r>
              <a:rPr lang="en-US" sz="1000"/>
              <a:t>               var_comm_adapter_label: fgf::common::STAT_FRAME_RATE_STR</a:t>
            </a:r>
          </a:p>
          <a:p>
            <a:r>
              <a:rPr lang="en-US" sz="1000"/>
              <a:t>…</a:t>
            </a:r>
          </a:p>
          <a:p>
            <a:r>
              <a:rPr lang="en-US" sz="1000"/>
              <a:t> ctrl:</a:t>
            </a:r>
          </a:p>
          <a:p>
            <a:r>
              <a:rPr lang="en-US" sz="1000"/>
              <a:t>            lrExpoTime: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</a:t>
            </a:r>
          </a:p>
          <a:p>
            <a:r>
              <a:rPr lang="en-US" sz="1000"/>
              <a:t>               perm: Write</a:t>
            </a:r>
          </a:p>
          <a:p>
            <a:r>
              <a:rPr lang="en-US" sz="1000"/>
              <a:t>               var_comm_adapter_label: fgf::common::CTRL_EXPO_TIME_STR</a:t>
            </a:r>
          </a:p>
          <a:p>
            <a:r>
              <a:rPr lang="en-US" sz="1000"/>
              <a:t>            lrFrameRate: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</a:t>
            </a:r>
          </a:p>
          <a:p>
            <a:r>
              <a:rPr lang="en-US" sz="1000"/>
              <a:t>               perm: Write</a:t>
            </a:r>
          </a:p>
          <a:p>
            <a:r>
              <a:rPr lang="en-US" sz="1000"/>
              <a:t>               var_comm_adapter_label: fgf::common::CTRL_FRAME_RATE_STR</a:t>
            </a:r>
          </a:p>
          <a:p>
            <a:r>
              <a:rPr lang="en-US" sz="1000"/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B78C94-5523-8DC9-EC1B-C781A4BA003F}"/>
              </a:ext>
            </a:extLst>
          </p:cNvPr>
          <p:cNvSpPr txBox="1"/>
          <p:nvPr/>
        </p:nvSpPr>
        <p:spPr>
          <a:xfrm>
            <a:off x="5577016" y="1582574"/>
            <a:ext cx="6219165" cy="45243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/>
              <a:t>$ fgfGenerator -i sim/server/resource/config/fgf/sim/fgNodeSet.yaml -t tmp -c fgf::sim::CommAdapter -s ifw/fgf/sim/commAdapter.hpp -o ifw/fgf/sim</a:t>
            </a:r>
          </a:p>
          <a:p>
            <a:endParaRPr lang="en-US" sz="1200"/>
          </a:p>
          <a:p>
            <a:r>
              <a:rPr lang="en-US" sz="1200"/>
              <a:t>Source files are ('nodeset.hpp', 'nodeset.cpp', 'callbacks.hpp', 'callbacks.cpp’)</a:t>
            </a:r>
          </a:p>
          <a:p>
            <a:endParaRPr lang="en-US" sz="1200"/>
          </a:p>
          <a:p>
            <a:r>
              <a:rPr lang="en-US" sz="1200" b="1"/>
              <a:t>$ less  tmp/nodeset.cpp</a:t>
            </a:r>
          </a:p>
          <a:p>
            <a:r>
              <a:rPr lang="en-US" sz="1200"/>
              <a:t>#include &lt;ifw/fgf/sim/nodeset.hpp&gt;</a:t>
            </a:r>
          </a:p>
          <a:p>
            <a:r>
              <a:rPr lang="en-US" sz="1200"/>
              <a:t>#include &lt;ifw/fgf/sim/callbacks.hpp&gt;</a:t>
            </a:r>
          </a:p>
          <a:p>
            <a:endParaRPr lang="en-US" sz="1200"/>
          </a:p>
          <a:p>
            <a:r>
              <a:rPr lang="en-US" sz="1200"/>
              <a:t>    /* Cameras - ns=1;i=5001 */</a:t>
            </a:r>
          </a:p>
          <a:p>
            <a:r>
              <a:rPr lang="en-US" sz="1200"/>
              <a:t>    static UA_StatusCode function_nodeset_0_begin(UA_Server *server, UA_UInt16* ns) {</a:t>
            </a:r>
          </a:p>
          <a:p>
            <a:r>
              <a:rPr lang="en-US" sz="1200"/>
              <a:t>    UA_StatusCode retVal = UA_STATUSCODE_GOOD;</a:t>
            </a:r>
          </a:p>
          <a:p>
            <a:r>
              <a:rPr lang="en-US" sz="1200"/>
              <a:t>    UA_ObjectAttributes attr = UA_ObjectAttributes_default;</a:t>
            </a:r>
          </a:p>
          <a:p>
            <a:r>
              <a:rPr lang="en-US" sz="1200"/>
              <a:t>    char empty[]="";</a:t>
            </a:r>
          </a:p>
          <a:p>
            <a:r>
              <a:rPr lang="en-US" sz="1200"/>
              <a:t>    attr.displayName = UA_LOCALIZEDTEXT_ALLOC(empty, "Cameras");</a:t>
            </a:r>
          </a:p>
          <a:p>
            <a:r>
              <a:rPr lang="en-US" sz="1200"/>
              <a:t>    UA_QualifiedName qualifiedName = UA_QUALIFIEDNAME_ALLOC(ns[1], "Cameras");</a:t>
            </a:r>
          </a:p>
          <a:p>
            <a:r>
              <a:rPr lang="en-US" sz="1200"/>
              <a:t>    retVal |= UA_Server_addNode_begin(server, UA_NODECLASS_OBJECT,</a:t>
            </a:r>
          </a:p>
          <a:p>
            <a:r>
              <a:rPr lang="en-US" sz="1200"/>
              <a:t>    UA_NODEID_NUMERIC(ns[1], 5001),</a:t>
            </a:r>
          </a:p>
          <a:p>
            <a:r>
              <a:rPr lang="en-US" sz="1200"/>
              <a:t>    UA_NODEID_NUMERIC(ns[0], 85LU),</a:t>
            </a:r>
          </a:p>
          <a:p>
            <a:r>
              <a:rPr lang="en-US" sz="1200"/>
              <a:t>    UA_NODEID_NUMERIC(ns[0], UA_NS0ID_ORGANIZES),</a:t>
            </a:r>
          </a:p>
          <a:p>
            <a:r>
              <a:rPr lang="en-US" sz="1200"/>
              <a:t>    qualifiedName,</a:t>
            </a:r>
          </a:p>
          <a:p>
            <a:r>
              <a:rPr lang="en-US" sz="1200"/>
              <a:t>    UA_NODEID_NUMERIC(ns[0], UA_NS0ID_FOLDERTYPE),</a:t>
            </a:r>
          </a:p>
          <a:p>
            <a:r>
              <a:rPr lang="en-US" sz="1200"/>
              <a:t>…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9BEAA45-D915-CEFD-57C8-14102C139C8A}"/>
              </a:ext>
            </a:extLst>
          </p:cNvPr>
          <p:cNvSpPr/>
          <p:nvPr/>
        </p:nvSpPr>
        <p:spPr>
          <a:xfrm>
            <a:off x="4950941" y="3594263"/>
            <a:ext cx="494271" cy="41697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616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49086"/>
          </a:xfrm>
        </p:spPr>
        <p:txBody>
          <a:bodyPr/>
          <a:lstStyle/>
          <a:p>
            <a:r>
              <a:rPr lang="en-GB" dirty="0"/>
              <a:t>Common Part – Base Communication Adapter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69BB2761-1AB3-B2C6-FAC6-FE9875F3C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08" y="1279321"/>
            <a:ext cx="7666384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43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734785"/>
          </a:xfrm>
        </p:spPr>
        <p:txBody>
          <a:bodyPr/>
          <a:lstStyle/>
          <a:p>
            <a:r>
              <a:rPr lang="en-GB" dirty="0"/>
              <a:t>FGF Simulator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893341"/>
            <a:ext cx="10069127" cy="165768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Application implementing the ENVision interface, based on the FGF Common Library.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Can be used to play back FITS cubes.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Provides the same functionality as a ‘real’ FGF server (OPC UA interface, data publishing via RTMS).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Supports basic features: Windowing, exposure time/frame rate.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6DA28E-8438-CF0A-AB3D-8852F23353FD}"/>
              </a:ext>
            </a:extLst>
          </p:cNvPr>
          <p:cNvSpPr txBox="1"/>
          <p:nvPr/>
        </p:nvSpPr>
        <p:spPr>
          <a:xfrm>
            <a:off x="936624" y="2625381"/>
            <a:ext cx="8660457" cy="364715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 fgfSim -h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Options: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-h [ --help ]                     Print help messages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-a [ --address ] arg (=127.0.0.1) RTMS source IP address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-p [ --port ] arg (=59000)        network port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-n [ --netif ] arg                network interface to be used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-s [ --fits-file ] arg            FITS filename to be used for the simulation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-f [ --log-prop-file ] arg        Log property filename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-l [ --log-level ] arg (=ERROR)   Log level: ERROR, INFO, DEBUG, TRACE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--list-loggers                    List defined loggers and exit</a:t>
            </a:r>
          </a:p>
          <a:p>
            <a:endParaRPr lang="en-US" sz="1100" b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 fgfSim -a 127.0.0.1 -p 59000 -n 127.0.0.1 -s /scratch/jknudstr/INTROOT/resource/image/ccf/control/testCubeUint16_512x512.fits -l INFO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Starting application...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Cube number of planes: 10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BPP: 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width: 512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height: 512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Acquisition Thread started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Acquisition waiting...</a:t>
            </a:r>
          </a:p>
          <a:p>
            <a:r>
              <a:rPr lang="en-US" sz="1100">
                <a:solidFill>
                  <a:schemeClr val="accent6">
                    <a:lumMod val="20000"/>
                    <a:lumOff val="8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. . </a:t>
            </a:r>
            <a:endParaRPr lang="en-US" sz="1100" b="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79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Deployment Module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B2351033-1313-FD78-934B-6885EB443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81" y="789709"/>
            <a:ext cx="3910089" cy="51430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1575E0-B05B-1ECC-D082-FE5ABC671D22}"/>
              </a:ext>
            </a:extLst>
          </p:cNvPr>
          <p:cNvSpPr/>
          <p:nvPr/>
        </p:nvSpPr>
        <p:spPr>
          <a:xfrm>
            <a:off x="6243672" y="1529993"/>
            <a:ext cx="2034261" cy="1379462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403F0D-26F3-3E3F-B1EC-62B2C9798A37}"/>
              </a:ext>
            </a:extLst>
          </p:cNvPr>
          <p:cNvSpPr txBox="1"/>
          <p:nvPr/>
        </p:nvSpPr>
        <p:spPr>
          <a:xfrm>
            <a:off x="919229" y="1767478"/>
            <a:ext cx="3172728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FGF Communication Adapter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D809714-7E85-F49B-5E31-BB0457966F82}"/>
              </a:ext>
            </a:extLst>
          </p:cNvPr>
          <p:cNvSpPr/>
          <p:nvPr/>
        </p:nvSpPr>
        <p:spPr>
          <a:xfrm rot="11794355">
            <a:off x="4114157" y="2173836"/>
            <a:ext cx="2071834" cy="18288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CAE342-AB58-BA36-BE8C-1CC278F33FCA}"/>
              </a:ext>
            </a:extLst>
          </p:cNvPr>
          <p:cNvSpPr txBox="1"/>
          <p:nvPr/>
        </p:nvSpPr>
        <p:spPr>
          <a:xfrm>
            <a:off x="757491" y="3149254"/>
            <a:ext cx="1851789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FGF Executable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6F3162F-C847-E08B-B9E3-B6A628FDE672}"/>
              </a:ext>
            </a:extLst>
          </p:cNvPr>
          <p:cNvSpPr/>
          <p:nvPr/>
        </p:nvSpPr>
        <p:spPr>
          <a:xfrm rot="10800000">
            <a:off x="2707365" y="3255222"/>
            <a:ext cx="3404303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87F962-F59C-519F-2542-2053CFEF9DDC}"/>
              </a:ext>
            </a:extLst>
          </p:cNvPr>
          <p:cNvSpPr txBox="1"/>
          <p:nvPr/>
        </p:nvSpPr>
        <p:spPr>
          <a:xfrm>
            <a:off x="365258" y="4604158"/>
            <a:ext cx="3762633" cy="646331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OPC UA Namespace management</a:t>
            </a:r>
          </a:p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(generated code)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B84542-B790-65C0-51A4-D85EA40BFA7A}"/>
              </a:ext>
            </a:extLst>
          </p:cNvPr>
          <p:cNvSpPr/>
          <p:nvPr/>
        </p:nvSpPr>
        <p:spPr>
          <a:xfrm>
            <a:off x="6243672" y="2909455"/>
            <a:ext cx="2034260" cy="935181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85BC47-B9EB-3BE5-0A76-61BCFEC755FA}"/>
              </a:ext>
            </a:extLst>
          </p:cNvPr>
          <p:cNvSpPr/>
          <p:nvPr/>
        </p:nvSpPr>
        <p:spPr>
          <a:xfrm>
            <a:off x="6240660" y="3849619"/>
            <a:ext cx="2034260" cy="137447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470A0EF-916A-5237-DB68-3FBD718848DA}"/>
              </a:ext>
            </a:extLst>
          </p:cNvPr>
          <p:cNvSpPr/>
          <p:nvPr/>
        </p:nvSpPr>
        <p:spPr>
          <a:xfrm rot="10073595">
            <a:off x="4208488" y="4607688"/>
            <a:ext cx="1997709" cy="18288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2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 Cases so far…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577975"/>
            <a:ext cx="1020917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Deployments for the following implemented so far:</a:t>
            </a:r>
          </a:p>
          <a:p>
            <a:pPr marL="458550" lvl="1" indent="-285750"/>
            <a:r>
              <a:rPr lang="en-GB" dirty="0"/>
              <a:t>Andor Marana, Andor Balor (Andor SDK).</a:t>
            </a:r>
          </a:p>
          <a:p>
            <a:pPr marL="800550" lvl="2" indent="-285750"/>
            <a:r>
              <a:rPr lang="en-GB" dirty="0"/>
              <a:t>In use for the PDS.</a:t>
            </a:r>
          </a:p>
          <a:p>
            <a:pPr marL="458550" lvl="1" indent="-285750"/>
            <a:r>
              <a:rPr lang="en-GB" dirty="0"/>
              <a:t>Andor Simulator (Andor SDK).</a:t>
            </a:r>
          </a:p>
          <a:p>
            <a:pPr marL="458550" lvl="1" indent="-285750"/>
            <a:r>
              <a:rPr lang="en-GB" dirty="0"/>
              <a:t>FGF Simulator – internal simulation in communication adapter.</a:t>
            </a:r>
          </a:p>
          <a:p>
            <a:pPr marL="458550" lvl="1" indent="-285750"/>
            <a:endParaRPr lang="en-GB" dirty="0"/>
          </a:p>
          <a:p>
            <a:pPr marL="458550" lvl="1" indent="-285750"/>
            <a:r>
              <a:rPr lang="en-GB" dirty="0"/>
              <a:t>Possible relevant use case: Convert GigE Vision data stream to RTMS.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055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Hardware Setup (PDS) – Example!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39439C-87F8-B8CC-2502-5DC40329D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0461" y="1577975"/>
            <a:ext cx="4923692" cy="4452122"/>
          </a:xfrm>
        </p:spPr>
        <p:txBody>
          <a:bodyPr/>
          <a:lstStyle/>
          <a:p>
            <a:r>
              <a:rPr lang="en-US" sz="1800" b="1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Specifications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Model ECX-1320A from vendor Vecow (Plug-in Electronic GmbH).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</a:rPr>
              <a:t>Fanless, ‘industrial’ PC.</a:t>
            </a:r>
            <a:endParaRPr lang="en-US" sz="1600" b="0" i="0" u="none" strike="noStrike" baseline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Intel Xeon I5-9500TE CPU, 6 x 2.2 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PCIe card 10Gb SFP -2 channels (FE-1071)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PCIe card CoaXPress 4 Lane CXP-6 (BitFlow)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8 GB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500 GB SSD.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16509A-D86A-8503-C0F4-F460ED8BD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24" y="1899566"/>
            <a:ext cx="4280170" cy="31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27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23784"/>
          </a:xfrm>
        </p:spPr>
        <p:txBody>
          <a:bodyPr/>
          <a:lstStyle/>
          <a:p>
            <a:r>
              <a:rPr lang="en-GB"/>
              <a:t>Performance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947351"/>
            <a:ext cx="9854944" cy="5186964"/>
          </a:xfrm>
        </p:spPr>
        <p:txBody>
          <a:bodyPr/>
          <a:lstStyle/>
          <a:p>
            <a:pPr marL="458550" lvl="1" indent="-285750"/>
            <a:r>
              <a:rPr lang="en-GB" dirty="0"/>
              <a:t>16x16 pixel, 2 BPP:</a:t>
            </a:r>
          </a:p>
          <a:p>
            <a:pPr marL="800550" lvl="2" indent="-285750"/>
            <a:r>
              <a:rPr lang="en-GB" sz="1600" dirty="0"/>
              <a:t>Latency sending first packet: 490 micros</a:t>
            </a:r>
          </a:p>
          <a:p>
            <a:pPr marL="800550" lvl="2" indent="-285750"/>
            <a:r>
              <a:rPr lang="en-GB" sz="1600" dirty="0"/>
              <a:t>Latency sending a frame: 690 micros</a:t>
            </a:r>
          </a:p>
          <a:p>
            <a:pPr marL="458550" lvl="1" indent="-285750"/>
            <a:r>
              <a:rPr lang="en-GB" dirty="0"/>
              <a:t>256x256, 2 BPP:</a:t>
            </a:r>
          </a:p>
          <a:p>
            <a:pPr marL="800550" lvl="2" indent="-285750"/>
            <a:r>
              <a:rPr lang="en-GB" sz="1600" dirty="0"/>
              <a:t>Latency sending first packet: 530 micros</a:t>
            </a:r>
          </a:p>
          <a:p>
            <a:pPr marL="800550" lvl="2" indent="-285750"/>
            <a:r>
              <a:rPr lang="en-GB" sz="1600" dirty="0"/>
              <a:t>Latency sending a frame: 1650 micros</a:t>
            </a:r>
          </a:p>
          <a:p>
            <a:pPr marL="458550" lvl="1" indent="-285750"/>
            <a:r>
              <a:rPr lang="en-GB" sz="1600" dirty="0"/>
              <a:t>512x512, 2 BPP:</a:t>
            </a:r>
          </a:p>
          <a:p>
            <a:pPr marL="800550" lvl="2" indent="-285750"/>
            <a:r>
              <a:rPr lang="en-GB" sz="1400" dirty="0"/>
              <a:t>Latency sending first packet: 710 micros</a:t>
            </a:r>
          </a:p>
          <a:p>
            <a:pPr marL="800550" lvl="2" indent="-285750"/>
            <a:r>
              <a:rPr lang="en-GB" sz="1400" dirty="0"/>
              <a:t>Latency sending a frame: 4700 micros</a:t>
            </a:r>
          </a:p>
          <a:p>
            <a:pPr marL="458550" lvl="1" indent="-285750"/>
            <a:r>
              <a:rPr lang="en-GB" sz="1600" dirty="0"/>
              <a:t>Executed on an eltdev VM using FGF Simulator + CCF ENVision, loopback interface.</a:t>
            </a:r>
          </a:p>
          <a:p>
            <a:pPr marL="458550" lvl="1" indent="-285750"/>
            <a:r>
              <a:rPr lang="en-GB" sz="1600" dirty="0"/>
              <a:t>Latency could be reduced by increasing level of concurrency or using e.g. FPGA technology to package and send RTMS packets – may be investigated further…</a:t>
            </a:r>
          </a:p>
          <a:p>
            <a:pPr marL="800550" lvl="2" indent="-285750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466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870987"/>
          </a:xfrm>
        </p:spPr>
        <p:txBody>
          <a:bodyPr/>
          <a:lstStyle/>
          <a:p>
            <a:r>
              <a:rPr lang="en-GB"/>
              <a:t>Usage – Example – Controlling via UAExpert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334" y="1020743"/>
            <a:ext cx="10074983" cy="524887"/>
          </a:xfrm>
        </p:spPr>
        <p:txBody>
          <a:bodyPr/>
          <a:lstStyle/>
          <a:p>
            <a:r>
              <a:rPr lang="en-US" sz="1400" b="1"/>
              <a:t>$ fgfSim -a 127.0.0.1 -p 59000 -n 127.0.0.1 -s /scratch/jknudstr/INTROOT/resource/image/ccf/control/testCubeUint16_512x512.fits -l WARN</a:t>
            </a:r>
            <a:endParaRPr lang="en-GB" sz="14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181940A9-446F-62A3-0A4E-83B13A654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40" y="1695386"/>
            <a:ext cx="7803975" cy="455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87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5" y="0"/>
            <a:ext cx="8910639" cy="668713"/>
          </a:xfrm>
        </p:spPr>
        <p:txBody>
          <a:bodyPr/>
          <a:lstStyle/>
          <a:p>
            <a:r>
              <a:rPr lang="en-GB" sz="2600"/>
              <a:t>Usage – Example – Using with CCF ENVision (fgfSim)</a:t>
            </a:r>
            <a:endParaRPr lang="en-GB" sz="2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62115E8-A110-1B13-2DA0-6F800CDCA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146" y="837006"/>
            <a:ext cx="8910639" cy="552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67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/>
              <a:t>J. Knudstrup – jknudstr@eso.org</a:t>
            </a:r>
            <a:endParaRPr lang="en-GB" dirty="0"/>
          </a:p>
          <a:p>
            <a:pPr algn="l"/>
            <a:r>
              <a:rPr lang="en-GB"/>
              <a:t>M. Kiekebusch – mkiekebu@eso.org</a:t>
            </a:r>
            <a:endParaRPr lang="en-GB" dirty="0"/>
          </a:p>
          <a:p>
            <a:pPr algn="l"/>
            <a:r>
              <a:rPr lang="en-GB"/>
              <a:t>Christophe Moins – cmoins@eso.org</a:t>
            </a:r>
            <a:endParaRPr lang="en-GB" dirty="0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2369</Words>
  <Application>Microsoft Office PowerPoint</Application>
  <PresentationFormat>Widescreen</PresentationFormat>
  <Paragraphs>303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Georgia</vt:lpstr>
      <vt:lpstr>Office</vt:lpstr>
      <vt:lpstr>think-cell Folie</vt:lpstr>
      <vt:lpstr>IFW Frame Grabber Toolkit - FGF</vt:lpstr>
      <vt:lpstr>Purpose, Scope &amp; Motivation</vt:lpstr>
      <vt:lpstr>Purpose, Scope &amp; Motivation – cont’d</vt:lpstr>
      <vt:lpstr>The ENVision Interface</vt:lpstr>
      <vt:lpstr>The ENVision Interface – OPC UA Interface</vt:lpstr>
      <vt:lpstr>The ENVision Interface – State Machine</vt:lpstr>
      <vt:lpstr>Architecture</vt:lpstr>
      <vt:lpstr>Integration with IFW CCF</vt:lpstr>
      <vt:lpstr>Deliverables</vt:lpstr>
      <vt:lpstr>OPC UA Namespace Generator</vt:lpstr>
      <vt:lpstr>Common Part – Base Communication Adapter</vt:lpstr>
      <vt:lpstr>FGF Simulator</vt:lpstr>
      <vt:lpstr>Deployment Module</vt:lpstr>
      <vt:lpstr>Use Cases so far…</vt:lpstr>
      <vt:lpstr>Hardware Setup (PDS) – Example!</vt:lpstr>
      <vt:lpstr>Performance</vt:lpstr>
      <vt:lpstr>Usage – Example – Controlling via UAExpert</vt:lpstr>
      <vt:lpstr>Usage – Example – Using with CCF ENVision (fgfSim)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127</cp:revision>
  <dcterms:created xsi:type="dcterms:W3CDTF">2023-10-25T15:44:01Z</dcterms:created>
  <dcterms:modified xsi:type="dcterms:W3CDTF">2024-11-15T12:55:43Z</dcterms:modified>
</cp:coreProperties>
</file>