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88" r:id="rId3"/>
    <p:sldId id="304" r:id="rId4"/>
    <p:sldId id="302" r:id="rId5"/>
    <p:sldId id="305" r:id="rId6"/>
    <p:sldId id="306" r:id="rId7"/>
    <p:sldId id="289" r:id="rId8"/>
    <p:sldId id="303" r:id="rId9"/>
    <p:sldId id="290" r:id="rId10"/>
    <p:sldId id="291" r:id="rId11"/>
    <p:sldId id="293" r:id="rId12"/>
    <p:sldId id="294" r:id="rId13"/>
    <p:sldId id="307" r:id="rId14"/>
    <p:sldId id="295" r:id="rId15"/>
    <p:sldId id="301" r:id="rId16"/>
    <p:sldId id="309" r:id="rId17"/>
    <p:sldId id="298" r:id="rId18"/>
    <p:sldId id="308" r:id="rId19"/>
    <p:sldId id="285" r:id="rId20"/>
  </p:sldIdLst>
  <p:sldSz cx="12192000" cy="6858000"/>
  <p:notesSz cx="6858000" cy="9144000"/>
  <p:custDataLst>
    <p:tags r:id="rId22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D21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18" autoAdjust="0"/>
  </p:normalViewPr>
  <p:slideViewPr>
    <p:cSldViewPr snapToGrid="0">
      <p:cViewPr>
        <p:scale>
          <a:sx n="300" d="100"/>
          <a:sy n="300" d="100"/>
        </p:scale>
        <p:origin x="-7805" y="-42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2189C-3680-4E34-AEC6-9D75DCBF6EAC}" type="datetimeFigureOut">
              <a:rPr lang="de-CH" smtClean="0"/>
              <a:t>30.10.2024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F41-BE06-4DE3-A191-16FB7717111A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328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903B410E-C319-D1E1-C0AC-8ACB67A99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39845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7" y="1577975"/>
            <a:ext cx="10316307" cy="1539299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 of your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847" y="3740726"/>
            <a:ext cx="10316307" cy="1526309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5pPr>
            <a:lvl6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6pPr>
            <a:lvl7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7pPr>
            <a:lvl8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8pPr>
            <a:lvl9pPr marL="0" indent="0" algn="ctr">
              <a:lnSpc>
                <a:spcPct val="100000"/>
              </a:lnSpc>
              <a:buNone/>
              <a:defRPr sz="2400" b="0" i="1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noProof="0" dirty="0"/>
              <a:t>Text</a:t>
            </a:r>
          </a:p>
        </p:txBody>
      </p:sp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29000"/>
            <a:ext cx="280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5087112-A224-964B-32E3-DF16AB75E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C03FF2-FBF1-A407-10B6-7EBD3ABCA8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90336D-C8E3-3383-63E9-C4CCAAA1D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D634B7-176B-801C-E816-2C762102B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D95539-5CB2-37ED-D38B-E8BD00FC8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32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This is the chapter title and </a:t>
            </a:r>
            <a:br>
              <a:rPr lang="en-GB" noProof="0" dirty="0"/>
            </a:br>
            <a:r>
              <a:rPr lang="en-GB" noProof="0" dirty="0"/>
              <a:t>it can go on 3 to 4 lines.</a:t>
            </a:r>
            <a:br>
              <a:rPr lang="en-GB" noProof="0" dirty="0"/>
            </a:br>
            <a:r>
              <a:rPr lang="en-GB" noProof="0" dirty="0"/>
              <a:t>Arial Bold, 40 pt, white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A00B84-F826-7AC9-A28F-475EBB973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9"/>
            <a:ext cx="5342305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C67C5E-C5D4-9326-4183-C80C10ABD343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0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7AF73511-5300-CCC6-5C11-A8FDAEBF7B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8768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848" y="1576800"/>
            <a:ext cx="10316307" cy="3722014"/>
          </a:xfrm>
        </p:spPr>
        <p:txBody>
          <a:bodyPr vert="horz" anchor="ctr"/>
          <a:lstStyle>
            <a:lvl1pPr algn="ctr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There could be a </a:t>
            </a:r>
            <a:br>
              <a:rPr lang="en-GB" noProof="0" dirty="0"/>
            </a:br>
            <a:r>
              <a:rPr lang="en-GB" noProof="0" dirty="0"/>
              <a:t>section title as well.</a:t>
            </a:r>
            <a:br>
              <a:rPr lang="en-GB" noProof="0" dirty="0"/>
            </a:br>
            <a:r>
              <a:rPr lang="en-GB" noProof="0" dirty="0"/>
              <a:t>Arial Bold, 40 pt, blue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3957A0-AB22-3832-DD70-E9DDB209C5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9035807-A58D-C6A4-D7C0-1E12619E1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37D7-F11D-6494-2E15-335F7B85337B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4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2138C45-39CA-C7A7-7D76-AD2712A2A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8884" y="451141"/>
            <a:ext cx="497477" cy="64778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8E82346-05BA-CCC7-D114-7954D9FACF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28105" y="399599"/>
            <a:ext cx="494970" cy="647783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C562AB-F20A-0117-8ABB-4C6CAE32BA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873F94-186D-3156-FEFA-3F0B7F845A2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D0155401-1AEB-1D20-0D21-BFCA0D159CD7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B34766-A3BB-4165-CC57-2BE3C22A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3450F8-6306-9500-F151-BDB19750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full background image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6" name="SmartArt-Platzhalter 5">
            <a:extLst>
              <a:ext uri="{FF2B5EF4-FFF2-40B4-BE49-F238E27FC236}">
                <a16:creationId xmlns:a16="http://schemas.microsoft.com/office/drawing/2014/main" id="{433C8CD0-D1FB-D1D7-F1A0-5048999E0FED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5A207C-46C0-F407-78B2-6640ADE3C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C000D7-8B88-2B9E-A1D0-2A106D9C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+B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20D47E81-E9A6-BB7A-A5AC-082A992B80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/>
                <a:latin typeface="+mn-lt"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Text on blue background</a:t>
            </a:r>
          </a:p>
          <a:p>
            <a:pPr lvl="0"/>
            <a:r>
              <a:rPr lang="en-GB" noProof="0" dirty="0"/>
              <a:t>Arial, 24 pt, white, centre aligned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93884E-30FD-BE94-EB74-D5EBDFB37F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i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C1DCEA-8A03-ED66-EC67-A829554C2C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01649B5-7285-2559-21A4-3C609DF08973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24DA13-9979-4452-B6DE-309D7DC6A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5F86A8-A2DE-F488-BBD2-CF6F75328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7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+W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1D29C-1691-CDDD-3C33-210C79632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4" y="1576800"/>
            <a:ext cx="10317600" cy="3996008"/>
          </a:xfrm>
        </p:spPr>
        <p:txBody>
          <a:bodyPr anchor="ctr"/>
          <a:lstStyle>
            <a:lvl1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1pPr>
            <a:lvl2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2pPr>
            <a:lvl3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3pPr>
            <a:lvl4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4pPr>
            <a:lvl5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5pPr>
            <a:lvl6pPr marL="0" indent="0" algn="ctr">
              <a:lnSpc>
                <a:spcPct val="118000"/>
              </a:lnSpc>
              <a:spcBef>
                <a:spcPts val="1200"/>
              </a:spcBef>
              <a:buNone/>
              <a:defRPr sz="2400" b="1">
                <a:solidFill>
                  <a:schemeClr val="tx1"/>
                </a:solidFill>
                <a:effectLst/>
              </a:defRPr>
            </a:lvl6pPr>
            <a:lvl7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7pPr>
            <a:lvl8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effectLst/>
              </a:defRPr>
            </a:lvl8pPr>
            <a:lvl9pPr marL="0" indent="0" algn="ctr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effectLst/>
                <a:latin typeface="+mn-lt"/>
              </a:defRPr>
            </a:lvl9pPr>
          </a:lstStyle>
          <a:p>
            <a:pPr lvl="0"/>
            <a:r>
              <a:rPr lang="en-GB" noProof="0" dirty="0"/>
              <a:t>1-Column Text + white background</a:t>
            </a:r>
          </a:p>
          <a:p>
            <a:pPr lvl="0"/>
            <a:r>
              <a:rPr lang="en-GB" noProof="0" dirty="0"/>
              <a:t>Arial Bold, 24 pt, white, centre aligned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A77A81-4D96-818A-C166-E1A70E33BA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5B547A-BEF3-D0B6-BB29-EF55FF35F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0A0426-815F-60A6-72EE-5C21B4DEC1E5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3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2016000"/>
            <a:ext cx="10317164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812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13303C-C1E6-DEEA-79FE-604C62A23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2A8D-1DBE-BD85-92F3-EFE59AC18E5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5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+WB 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90899-A4C8-752A-5D1C-111AA2B50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6624" y="2016000"/>
            <a:ext cx="10317600" cy="39053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12" name="Untertitel 6">
            <a:extLst>
              <a:ext uri="{FF2B5EF4-FFF2-40B4-BE49-F238E27FC236}">
                <a16:creationId xmlns:a16="http://schemas.microsoft.com/office/drawing/2014/main" id="{3E0265B8-51ED-B319-D61E-D75878236E6F}"/>
              </a:ext>
            </a:extLst>
          </p:cNvPr>
          <p:cNvSpPr>
            <a:spLocks noGrp="1"/>
          </p:cNvSpPr>
          <p:nvPr>
            <p:ph type="subTitle" sz="quarter" idx="12" hasCustomPrompt="1"/>
          </p:nvPr>
        </p:nvSpPr>
        <p:spPr>
          <a:xfrm>
            <a:off x="936624" y="1296000"/>
            <a:ext cx="8910639" cy="28549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2pPr>
            <a:lvl3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3pPr>
            <a:lvl4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4pPr>
            <a:lvl5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5pPr>
            <a:lvl6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6pPr>
            <a:lvl7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7pPr>
            <a:lvl8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8pPr>
            <a:lvl9pPr marL="0" indent="0" algn="l">
              <a:lnSpc>
                <a:spcPct val="90000"/>
              </a:lnSpc>
              <a:buNone/>
              <a:defRPr sz="1800" b="0" i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GB" noProof="0" dirty="0"/>
              <a:t>Headline add-on, Arial Italic, 18 pt, orange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C29A70-B5A7-321C-D517-8E7C6FFAE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56F391-9E9D-5245-65CF-E3CFA03D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59C018-FF84-C96B-EA76-19F07A39AD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51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T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6284B66-A11B-B3CA-B1F8-30C04E398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4924914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C434F63B-A1E3-D216-DA84-E887C2116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461" y="1577975"/>
            <a:ext cx="4923692" cy="4343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8556-886A-E522-20D7-EB82D68C37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20026" y="3572388"/>
            <a:ext cx="532064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E248BAE-D5A4-D471-F717-01AAD766CE3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T_lef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9225FFE-1736-C769-3C9B-90F9955C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6624" y="1575201"/>
            <a:ext cx="4924800" cy="3409928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9354" y="1575201"/>
            <a:ext cx="4924800" cy="4346174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DB5D0F4-A9C6-3CA4-DFA5-327FB4E85F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624" y="5160441"/>
            <a:ext cx="4924800" cy="792373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8CA990-B59C-346B-9D77-70D444E0B89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F0BCB-94E0-C8DF-CA0D-110BDFA7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3218" y="3555579"/>
            <a:ext cx="53542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70BC-3860-3818-C0D2-622F18C3264D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3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T_right+1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2014539"/>
            <a:ext cx="4924800" cy="3906836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03026FC-218C-C5AE-85BC-B669936B5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461" y="2014539"/>
            <a:ext cx="4924800" cy="3077093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1-Column Text, Arial, 18 pt, black</a:t>
            </a:r>
          </a:p>
          <a:p>
            <a:pPr lvl="1"/>
            <a:endParaRPr lang="de-DE" dirty="0"/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3178E150-19BD-8AF3-6D7D-CFCB88FAEA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460" y="5266944"/>
            <a:ext cx="4924800" cy="685870"/>
          </a:xfrm>
        </p:spPr>
        <p:txBody>
          <a:bodyPr anchor="b"/>
          <a:lstStyle>
            <a:lvl1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5000"/>
              </a:lnSpc>
              <a:spcBef>
                <a:spcPts val="800"/>
              </a:spcBef>
              <a:buNone/>
              <a:defRPr sz="1500" b="0" i="1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5000"/>
              </a:lnSpc>
              <a:spcBef>
                <a:spcPts val="800"/>
              </a:spcBef>
              <a:buFont typeface="Arial" panose="020B0604020202020204" pitchFamily="34" charset="0"/>
              <a:buNone/>
              <a:defRPr sz="1500" b="0" i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Caption, Arial Italic, 15 pt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9D5B04-9C61-8EF9-BF85-893792A2844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36624" y="6532505"/>
            <a:ext cx="5147377" cy="175312"/>
          </a:xfrm>
        </p:spPr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0195-83B7-B53A-4C4E-05C189139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AD612-3F82-05E4-30B3-E5078599D064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1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T+3I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7847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70CC73E1-9EED-A736-9EE2-90B6C7E9D8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7847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0F4346D0-02CE-145D-E53E-41F5EADE59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3261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DF83300C-555C-31AE-7657-08C3B80290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386" y="2014540"/>
            <a:ext cx="3126769" cy="190976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E4E8AAF-47DA-2646-0993-9FAA209F00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261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ACB2CDA3-9E5A-D7B5-CDD2-059F29B454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7386" y="4133850"/>
            <a:ext cx="3126769" cy="1787525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3-Column Text, Arial, 15 pt, black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754F02-1870-6880-20CA-D4782BAD5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6665" y="3569026"/>
            <a:ext cx="532737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5410-27F4-850D-DA3F-396D0AF5105C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41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T+2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B9678422-1EA6-0112-76F1-D43B34A28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0800" y="0"/>
            <a:ext cx="6091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E322F4-5356-944A-0818-280181F03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847" y="1576800"/>
            <a:ext cx="4688253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C0C8FC0-5529-1DAB-1C7E-A516CA9BB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3946" y="1576800"/>
            <a:ext cx="4690207" cy="4344574"/>
          </a:xfrm>
        </p:spPr>
        <p:txBody>
          <a:bodyPr anchor="t"/>
          <a:lstStyle>
            <a:lvl1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8000"/>
              </a:lnSpc>
              <a:spcBef>
                <a:spcPts val="1200"/>
              </a:spcBef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2-Column Text</a:t>
            </a:r>
          </a:p>
          <a:p>
            <a:pPr lvl="0"/>
            <a:r>
              <a:rPr lang="en-GB" noProof="0" dirty="0"/>
              <a:t>Arial, 24 pt, white, left aligned</a:t>
            </a:r>
          </a:p>
          <a:p>
            <a:pPr lvl="8"/>
            <a:endParaRPr lang="de-DE" dirty="0"/>
          </a:p>
        </p:txBody>
      </p:sp>
      <p:sp>
        <p:nvSpPr>
          <p:cNvPr id="9" name="SmartArt-Platzhalter 5">
            <a:extLst>
              <a:ext uri="{FF2B5EF4-FFF2-40B4-BE49-F238E27FC236}">
                <a16:creationId xmlns:a16="http://schemas.microsoft.com/office/drawing/2014/main" id="{D4AB1337-D0F8-A165-15C7-B9FF7CF676B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C6DC24-4FE7-D11D-4BDE-12E056B1B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E768621-8630-6BEF-02C9-A783CD05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55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T+3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EDDAE350-0D3C-DE36-457E-5E66E560F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141CE681-BD04-D23B-F809-9BA05C49E6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72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E264DBBD-A17B-04A4-F5FC-619ACBB32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8923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E7496E0-C109-6668-DD05-53913CC34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63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CC8DC6C-A22B-9060-9C47-9FD44872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3724" y="3124199"/>
            <a:ext cx="3119354" cy="2797175"/>
          </a:xfrm>
        </p:spPr>
        <p:txBody>
          <a:bodyPr anchor="t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3-Column Text</a:t>
            </a:r>
            <a:br>
              <a:rPr lang="en-GB" noProof="0" dirty="0"/>
            </a:br>
            <a:r>
              <a:rPr lang="en-GB" noProof="0" dirty="0"/>
              <a:t>Arial, 18 pt, white, left aligned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6ABCA5BC-4B22-3F1B-51FD-31BCF514B4C2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3B671B-11B8-5EB5-1223-D11D27286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1B441EE-3C96-1FDB-E79B-71F2D5059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0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T+4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7F5E1F9A-AE9C-97D8-0568-8597094C67B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01400" y="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FBD03FEE-4DCD-7D90-DAEB-5905A80237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5FEA1EA0-5562-219A-FDDC-70D8023684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01400" y="3434400"/>
            <a:ext cx="60906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187DF8-0AC2-49DE-999A-CBC0F45FA3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847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0B8E777-CE26-4125-6914-F3392533DF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4923" y="15811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0A81CF8B-A37E-09B1-47B9-4F88C24C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847" y="5015550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A07C3E46-41C2-47CB-D2FD-25B518F0CE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4923" y="5015551"/>
            <a:ext cx="4689230" cy="139130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8" name="SmartArt-Platzhalter 5">
            <a:extLst>
              <a:ext uri="{FF2B5EF4-FFF2-40B4-BE49-F238E27FC236}">
                <a16:creationId xmlns:a16="http://schemas.microsoft.com/office/drawing/2014/main" id="{CFA5C265-66CB-EA9E-1006-215F841338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D698EEB-8508-290B-719E-40DC2BFCD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12B761F-D416-8958-C975-EAF67347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9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T+6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81CF1F-30E6-36E0-B375-631C095847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352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B09398C8-55E0-2686-999B-D58C6499FA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067600" y="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108000" rIns="216000" bIns="10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37ECC04-7853-9A2F-A5D6-06265A69C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DA0933D5-505E-BF1C-C98B-A0FDFCE965F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676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9EC722AD-49A0-EEF0-464A-3B723682E99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35200" y="3434400"/>
            <a:ext cx="4056800" cy="34236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108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620907A4-1574-D634-5960-45663CBAF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923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AFBE1064-816E-B03D-B92D-BC11B67FF3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36324" y="45114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94D695A-6379-AE12-4561-221C2A05A6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3725" y="1581150"/>
            <a:ext cx="3119354" cy="1482449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DCBC5F7F-7524-9228-C498-77B3F6BE9F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23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4E61D33-FC02-F350-F412-4E7D8E1DA0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363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CB1DFC4C-4616-3BC0-218F-3B9D8E7FA0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03724" y="3794401"/>
            <a:ext cx="3119354" cy="2612458"/>
          </a:xfrm>
        </p:spPr>
        <p:txBody>
          <a:bodyPr anchor="b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4-Column Text </a:t>
            </a:r>
            <a:br>
              <a:rPr lang="en-GB" noProof="0" dirty="0"/>
            </a:br>
            <a:r>
              <a:rPr lang="en-GB" noProof="0" dirty="0"/>
              <a:t>Arial, 15 pt, white, left aligned</a:t>
            </a:r>
          </a:p>
        </p:txBody>
      </p:sp>
      <p:sp>
        <p:nvSpPr>
          <p:cNvPr id="27" name="SmartArt-Platzhalter 5">
            <a:extLst>
              <a:ext uri="{FF2B5EF4-FFF2-40B4-BE49-F238E27FC236}">
                <a16:creationId xmlns:a16="http://schemas.microsoft.com/office/drawing/2014/main" id="{014D9550-C751-E6B9-C1DE-A91B8E41A10C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299F04-C96D-4539-6FD6-68641829E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BC3BE50-95F9-93B1-7C3C-AA620931B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75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D2C10E57-699A-8121-DD38-6408EA13F2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79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1" y="3429000"/>
            <a:ext cx="5627688" cy="2952750"/>
          </a:xfrm>
          <a:solidFill>
            <a:srgbClr val="D2108D"/>
          </a:solidFill>
          <a:ln w="22225" cmpd="sng">
            <a:solidFill>
              <a:schemeClr val="bg1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216000" tIns="216000" rIns="216000" bIns="216000" rtlCol="0" anchor="b">
            <a:noAutofit/>
          </a:bodyPr>
          <a:lstStyle>
            <a:lvl1pPr>
              <a:defRPr lang="de-CH">
                <a:solidFill>
                  <a:schemeClr val="bg1"/>
                </a:solidFill>
              </a:defRPr>
            </a:lvl1pPr>
          </a:lstStyle>
          <a:p>
            <a:pPr lvl="0"/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19374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31360156-9255-A812-BE46-051A4B9F1A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4314" y="1576800"/>
            <a:ext cx="4689473" cy="1312200"/>
          </a:xfrm>
        </p:spPr>
        <p:txBody>
          <a:bodyPr/>
          <a:lstStyle>
            <a:lvl1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1000"/>
              </a:lnSpc>
              <a:spcBef>
                <a:spcPts val="1200"/>
              </a:spcBef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1000"/>
              </a:lnSpc>
              <a:spcBef>
                <a:spcPts val="1200"/>
              </a:spcBef>
              <a:buNone/>
              <a:defRPr sz="18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Creative Layout 01, Arial, 18 pt, black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5CF15C-8172-5EC7-3580-6120E65EE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1629384-5E10-BB46-F3D3-C4C9F49C6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0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A74991E2-D260-5369-FE3C-050962E974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26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E99BFC8-D908-D520-263D-4D3BE7E304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67ADA526-E9DC-DEBD-F809-B955DE3BE7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6100" y="1577975"/>
            <a:ext cx="5629275" cy="4803775"/>
          </a:xfrm>
          <a:solidFill>
            <a:srgbClr val="D2108D"/>
          </a:solidFill>
          <a:ln w="22225">
            <a:solidFill>
              <a:schemeClr val="bg1"/>
            </a:solidFill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97DF86B-3F4A-412D-B665-88EA77BC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625" y="0"/>
            <a:ext cx="4689475" cy="1137600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4AD3199E-D2A2-C622-CFB7-A971643DE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2015999"/>
            <a:ext cx="4221163" cy="3905375"/>
          </a:xfrm>
        </p:spPr>
        <p:txBody>
          <a:bodyPr anchor="b"/>
          <a:lstStyle>
            <a:lvl1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1200"/>
              </a:spcBef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Creative Layout 2</a:t>
            </a:r>
            <a:br>
              <a:rPr lang="en-GB" noProof="0" dirty="0"/>
            </a:br>
            <a:r>
              <a:rPr lang="en-GB" noProof="0" dirty="0"/>
              <a:t>Arial, 18 pt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06D1A8-9633-66EB-1EA4-752C9039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D6DF06-4DA4-1A57-9E2A-7846123C9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84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36C70-93D0-B533-F9A3-2158AABFCB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C2B69BE6-61ED-1FF0-912A-EEA44FCEC43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74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7" name="Bildplatzhalter 3">
            <a:extLst>
              <a:ext uri="{FF2B5EF4-FFF2-40B4-BE49-F238E27FC236}">
                <a16:creationId xmlns:a16="http://schemas.microsoft.com/office/drawing/2014/main" id="{D8A7CC7B-7D64-595D-1B3D-31D9CD5936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3480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7EF8A4A0-360F-EDDD-4628-6C42C6749F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888522"/>
            <a:ext cx="4057200" cy="1980000"/>
          </a:xfrm>
          <a:solidFill>
            <a:srgbClr val="D2108D"/>
          </a:solidFill>
          <a:ln w="12700">
            <a:noFill/>
          </a:ln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2074F46-A69C-7568-C74B-BDAA38DD2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4" y="1577975"/>
            <a:ext cx="10317600" cy="30174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endParaRPr lang="de-CH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921E16-7DA0-45EF-EA48-A00C7539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0103700" y="2661820"/>
            <a:ext cx="355329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B4866D-C821-28BF-B97B-2070E5220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51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576799"/>
            <a:ext cx="2805231" cy="5281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9B195C9-522F-CEAB-1C05-9C1EC8BE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31" name="Bildplatzhalter 9">
            <a:extLst>
              <a:ext uri="{FF2B5EF4-FFF2-40B4-BE49-F238E27FC236}">
                <a16:creationId xmlns:a16="http://schemas.microsoft.com/office/drawing/2014/main" id="{FC341FB4-1140-6179-CA27-0BE073B9EED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16032" y="1576799"/>
            <a:ext cx="4213245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1" name="Bildplatzhalter 9">
            <a:extLst>
              <a:ext uri="{FF2B5EF4-FFF2-40B4-BE49-F238E27FC236}">
                <a16:creationId xmlns:a16="http://schemas.microsoft.com/office/drawing/2014/main" id="{03610043-1BC0-48DC-2A7E-2CB01ED39B5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040076" y="1576798"/>
            <a:ext cx="5151924" cy="2635200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2" name="Bildplatzhalter 9">
            <a:extLst>
              <a:ext uri="{FF2B5EF4-FFF2-40B4-BE49-F238E27FC236}">
                <a16:creationId xmlns:a16="http://schemas.microsoft.com/office/drawing/2014/main" id="{FE45F635-E437-C8B0-8CC0-C0403F9A404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40075" y="4222798"/>
            <a:ext cx="2335894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3" name="Bildplatzhalter 9">
            <a:extLst>
              <a:ext uri="{FF2B5EF4-FFF2-40B4-BE49-F238E27FC236}">
                <a16:creationId xmlns:a16="http://schemas.microsoft.com/office/drawing/2014/main" id="{CE7AAD22-C490-64D4-E788-84D709B03A8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86769" y="4222798"/>
            <a:ext cx="2805230" cy="2635202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4" name="Bildplatzhalter 9">
            <a:extLst>
              <a:ext uri="{FF2B5EF4-FFF2-40B4-BE49-F238E27FC236}">
                <a16:creationId xmlns:a16="http://schemas.microsoft.com/office/drawing/2014/main" id="{DB8A2C7A-F427-FFE2-6297-547E780EB7D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816032" y="4222799"/>
            <a:ext cx="4213245" cy="263520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033-1B27-2ECE-1AC2-4C0A982DA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666372" y="4018732"/>
            <a:ext cx="4427958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08496-BF18-B186-3C56-0669606A5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4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I+4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8AB7825-9C31-FD53-E214-175558924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624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60C7E-39E9-51BE-1364-9C9302742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 Arial bold, 30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EC199-87F9-4D50-EA60-C5E09819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22A8B9EF-BF4A-23C0-AA21-A52725BB8A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662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 i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Arial, 15 pt, black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C36E8371-00EC-6677-234D-7EE2B6617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5671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0B7130C-F961-1974-91CC-4BC0C76D16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4718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2366CB34-7829-60F0-4F0F-D55C2C7AB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73764" y="4599709"/>
            <a:ext cx="2110124" cy="1321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3pPr>
            <a:lvl4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4pPr>
            <a:lvl5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5pPr>
            <a:lvl6pPr marL="0" indent="0" algn="l">
              <a:lnSpc>
                <a:spcPct val="120000"/>
              </a:lnSpc>
              <a:spcBef>
                <a:spcPts val="1200"/>
              </a:spcBef>
              <a:buNone/>
              <a:defRPr sz="1500" b="0">
                <a:solidFill>
                  <a:schemeClr val="tx1"/>
                </a:solidFill>
              </a:defRPr>
            </a:lvl6pPr>
            <a:lvl7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7pPr>
            <a:lvl8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8pPr>
            <a:lvl9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5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Arial regular, 15 pt</a:t>
            </a:r>
          </a:p>
        </p:txBody>
      </p:sp>
      <p:sp>
        <p:nvSpPr>
          <p:cNvPr id="17" name="Bildplatzhalter 9">
            <a:extLst>
              <a:ext uri="{FF2B5EF4-FFF2-40B4-BE49-F238E27FC236}">
                <a16:creationId xmlns:a16="http://schemas.microsoft.com/office/drawing/2014/main" id="{75E558CD-F4DF-63AC-B12B-538A53195F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18371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B9933D4C-5FB5-7C95-E310-DF0D24675C6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00118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8894D095-CFBA-AADA-0B72-B739A72782B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81865" y="1577975"/>
            <a:ext cx="2570947" cy="2775661"/>
          </a:xfrm>
          <a:solidFill>
            <a:srgbClr val="D2108D"/>
          </a:solidFill>
        </p:spPr>
        <p:txBody>
          <a:bodyPr lIns="216000" tIns="216000" rIns="216000" bIns="21600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53DABF5-8C90-B4EE-E548-ECA7C2C08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941" y="3562303"/>
            <a:ext cx="5340817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8BFF-79D3-5B00-D8CC-413F98089B81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18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+I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6FED09EC-46EE-D375-6E30-077FAC1515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24000 w 12192000"/>
              <a:gd name="connsiteY0" fmla="*/ 4606706 h 6858000"/>
              <a:gd name="connsiteX1" fmla="*/ 4224000 w 12192000"/>
              <a:gd name="connsiteY1" fmla="*/ 4624706 h 6858000"/>
              <a:gd name="connsiteX2" fmla="*/ 7968000 w 12192000"/>
              <a:gd name="connsiteY2" fmla="*/ 4624706 h 6858000"/>
              <a:gd name="connsiteX3" fmla="*/ 7968000 w 12192000"/>
              <a:gd name="connsiteY3" fmla="*/ 46067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24000" y="4606706"/>
                </a:moveTo>
                <a:lnTo>
                  <a:pt x="4224000" y="4624706"/>
                </a:lnTo>
                <a:lnTo>
                  <a:pt x="7968000" y="4624706"/>
                </a:lnTo>
                <a:lnTo>
                  <a:pt x="7968000" y="46067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2108D"/>
          </a:solidFill>
        </p:spPr>
        <p:txBody>
          <a:bodyPr wrap="square" lIns="216000" tIns="216000" rIns="216000" bIns="216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B684C9-71E7-A0AE-9C9C-96A51523B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1576800"/>
            <a:ext cx="10317600" cy="247647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1pPr>
            <a:lvl2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2pPr>
            <a:lvl3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3pPr>
            <a:lvl4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4pPr>
            <a:lvl5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5pPr>
            <a:lvl6pPr marL="0" indent="0" algn="ctr">
              <a:lnSpc>
                <a:spcPct val="100000"/>
              </a:lnSpc>
              <a:spcBef>
                <a:spcPts val="1200"/>
              </a:spcBef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6pPr>
            <a:lvl7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7pPr>
            <a:lvl8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8pPr>
            <a:lvl9pPr marL="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000" b="0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defRPr>
            </a:lvl9pPr>
          </a:lstStyle>
          <a:p>
            <a:pPr lvl="0"/>
            <a:r>
              <a:rPr lang="en-GB" noProof="0" dirty="0"/>
              <a:t>Quote on full background image</a:t>
            </a:r>
          </a:p>
          <a:p>
            <a:pPr lvl="0"/>
            <a:r>
              <a:rPr lang="en-GB" noProof="0" dirty="0"/>
              <a:t>Georgia, Italic, 40 pt, centre aligned</a:t>
            </a:r>
          </a:p>
          <a:p>
            <a:pPr lvl="1"/>
            <a:r>
              <a:rPr lang="en-GB" noProof="0" dirty="0"/>
              <a:t>For longer Quotes, Georgia, Italic, 30 pt</a:t>
            </a:r>
          </a:p>
        </p:txBody>
      </p:sp>
      <p:sp>
        <p:nvSpPr>
          <p:cNvPr id="3" name="SmartArt-Platzhalter 5">
            <a:extLst>
              <a:ext uri="{FF2B5EF4-FFF2-40B4-BE49-F238E27FC236}">
                <a16:creationId xmlns:a16="http://schemas.microsoft.com/office/drawing/2014/main" id="{102E4235-1D94-B0B0-97E6-75498170299E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11228400" y="399599"/>
            <a:ext cx="497477" cy="64778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Click icon to add SmartArt graphic</a:t>
            </a:r>
            <a:endParaRPr lang="de-CH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3D8AFA1-041C-D431-55FA-3EA3AEA6C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7200" y="5160142"/>
            <a:ext cx="10317600" cy="84215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9pPr>
          </a:lstStyle>
          <a:p>
            <a:pPr lvl="0"/>
            <a:r>
              <a:rPr lang="en-GB" noProof="0" dirty="0"/>
              <a:t>Author</a:t>
            </a:r>
          </a:p>
          <a:p>
            <a:pPr lvl="1"/>
            <a:endParaRPr lang="de-DE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4CFC0D-F6B8-6E72-2F7D-409808024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3585" y="3557170"/>
            <a:ext cx="5333530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2FAA5C-4C5C-25C0-8AA2-1268DF92F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141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+W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70803D47-E512-EF06-12E2-B7C74415E8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919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7888" y="409433"/>
            <a:ext cx="6096000" cy="5511942"/>
          </a:xfrm>
        </p:spPr>
        <p:txBody>
          <a:bodyPr vert="horz" anchor="ctr"/>
          <a:lstStyle>
            <a:lvl1pPr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Quote, Georgia, Italic, 30 pt</a:t>
            </a:r>
            <a:br>
              <a:rPr lang="en-GB" noProof="0" dirty="0"/>
            </a:br>
            <a:r>
              <a:rPr lang="en-GB" noProof="0" dirty="0"/>
              <a:t>No more than 5 lines of text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1A2CCA-096A-39D7-4AD8-5CC50BA945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8312" y="1843109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5002125"/>
            <a:ext cx="2791902" cy="91925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5739-CD2F-8DC7-5976-CD1FE8BF3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6579" y="3558941"/>
            <a:ext cx="5347541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CAD787F-CA08-939C-59CD-57F8A27451E0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88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Quote+I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9EC3DABE-D4E5-D351-963E-34FD93396B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136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DD711C6-3575-E329-8DF2-78A22FB75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200" y="4012442"/>
            <a:ext cx="10317600" cy="832513"/>
          </a:xfrm>
        </p:spPr>
        <p:txBody>
          <a:bodyPr vert="horz" anchor="b"/>
          <a:lstStyle>
            <a:lvl1pPr algn="ctr">
              <a:lnSpc>
                <a:spcPct val="120000"/>
              </a:lnSpc>
              <a:defRPr b="0" i="1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 noProof="0" dirty="0"/>
              <a:t>Short Quote, Georgia, Italic, 30 pt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E650F25-37DB-98E4-5CF8-2CAC2449D2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1736" y="1065186"/>
            <a:ext cx="2828529" cy="2829600"/>
          </a:xfrm>
          <a:prstGeom prst="ellipse">
            <a:avLst/>
          </a:prstGeom>
          <a:solidFill>
            <a:srgbClr val="D2108D"/>
          </a:solidFill>
        </p:spPr>
        <p:txBody>
          <a:bodyPr anchor="t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Image Placeholder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B5697DE0-7583-A41A-F976-247132314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1736" y="5513697"/>
            <a:ext cx="2828529" cy="59678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None/>
              <a:defRPr sz="1500" b="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600"/>
              </a:spcBef>
              <a:buNone/>
              <a:defRPr sz="1280" b="0">
                <a:solidFill>
                  <a:schemeClr val="tx1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>
                <a:solidFill>
                  <a:schemeClr val="tx1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8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First Name Surname</a:t>
            </a:r>
          </a:p>
          <a:p>
            <a:pPr lvl="1"/>
            <a:r>
              <a:rPr lang="en-GB" noProof="0" dirty="0"/>
              <a:t>Position</a:t>
            </a:r>
          </a:p>
          <a:p>
            <a:pPr lvl="2"/>
            <a:endParaRPr lang="de-CH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C43B717-B5B8-6114-C8A3-4E3DC6E2F403}"/>
              </a:ext>
            </a:extLst>
          </p:cNvPr>
          <p:cNvCxnSpPr/>
          <p:nvPr userDrawn="1"/>
        </p:nvCxnSpPr>
        <p:spPr>
          <a:xfrm>
            <a:off x="5376000" y="517932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2DA2F4-6869-963F-1C8F-DC9A296EE59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24734D8-8B07-78D5-43B8-8F1E5049E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8099" y="3570460"/>
            <a:ext cx="5324502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CCC7B4-F4B9-6134-9B2E-4BEA839EA568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624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1A3CC9D-C8AC-9800-39AE-668220846C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43838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956317E-20F6-4DD1-F84D-E40AE39EE3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7200" y="1577976"/>
            <a:ext cx="10317600" cy="892270"/>
          </a:xfrm>
        </p:spPr>
        <p:txBody>
          <a:bodyPr vert="horz" anchor="b"/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200802-0D82-2861-8BEB-447967F556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7200" y="3477296"/>
            <a:ext cx="10317600" cy="1789740"/>
          </a:xfrm>
        </p:spPr>
        <p:txBody>
          <a:bodyPr/>
          <a:lstStyle>
            <a:lvl1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  <a:lvl2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2pPr>
            <a:lvl3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3pPr>
            <a:lvl4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4pPr>
            <a:lvl5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5pPr>
            <a:lvl6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6pPr>
            <a:lvl7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7pPr>
            <a:lvl8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8pPr>
            <a:lvl9pPr marL="0" indent="0" algn="ctr">
              <a:lnSpc>
                <a:spcPct val="111000"/>
              </a:lnSpc>
              <a:buNone/>
              <a:defRPr sz="1800" b="1" i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GB" noProof="0" dirty="0"/>
              <a:t>Author’s information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184D4A-ABC6-73B7-3255-011F9072AA02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10BF81FC-50A5-9498-E3B5-98F1855060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28400" y="399600"/>
            <a:ext cx="497477" cy="647783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ACF552-8FB0-CAE7-0584-8327FAA9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12880" y="3557876"/>
            <a:ext cx="5334939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413DAC-6F2A-B640-BB3F-22EB0960C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84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nect with E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lags">
            <a:extLst>
              <a:ext uri="{FF2B5EF4-FFF2-40B4-BE49-F238E27FC236}">
                <a16:creationId xmlns:a16="http://schemas.microsoft.com/office/drawing/2014/main" id="{28A2FD6F-B5EB-75B2-792F-2B7BDB734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3401704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94812D6F-7F2D-9792-3A4B-B9117829B507}"/>
              </a:ext>
            </a:extLst>
          </p:cNvPr>
          <p:cNvSpPr txBox="1"/>
          <p:nvPr userDrawn="1"/>
        </p:nvSpPr>
        <p:spPr>
          <a:xfrm>
            <a:off x="1885666" y="2202954"/>
            <a:ext cx="8420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Connect with ESO</a:t>
            </a:r>
          </a:p>
        </p:txBody>
      </p:sp>
      <p:grpSp>
        <p:nvGrpSpPr>
          <p:cNvPr id="7" name="Icons social media">
            <a:extLst>
              <a:ext uri="{FF2B5EF4-FFF2-40B4-BE49-F238E27FC236}">
                <a16:creationId xmlns:a16="http://schemas.microsoft.com/office/drawing/2014/main" id="{3A749136-AA50-8556-2B2B-1212D11DF3FA}"/>
              </a:ext>
            </a:extLst>
          </p:cNvPr>
          <p:cNvGrpSpPr/>
          <p:nvPr userDrawn="1"/>
        </p:nvGrpSpPr>
        <p:grpSpPr>
          <a:xfrm>
            <a:off x="4692001" y="4037525"/>
            <a:ext cx="2808666" cy="536494"/>
            <a:chOff x="2527782" y="2733756"/>
            <a:chExt cx="2808666" cy="536494"/>
          </a:xfrm>
        </p:grpSpPr>
        <p:pic>
          <p:nvPicPr>
            <p:cNvPr id="10" name="Icon linkedin">
              <a:extLst>
                <a:ext uri="{FF2B5EF4-FFF2-40B4-BE49-F238E27FC236}">
                  <a16:creationId xmlns:a16="http://schemas.microsoft.com/office/drawing/2014/main" id="{1EF6A419-27B0-5B79-B0A3-B0BDAF71C649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04788" y="2733756"/>
              <a:ext cx="531660" cy="536494"/>
            </a:xfrm>
            <a:prstGeom prst="rect">
              <a:avLst/>
            </a:prstGeom>
          </p:spPr>
        </p:pic>
        <p:pic>
          <p:nvPicPr>
            <p:cNvPr id="12" name="Icon youtube">
              <a:extLst>
                <a:ext uri="{FF2B5EF4-FFF2-40B4-BE49-F238E27FC236}">
                  <a16:creationId xmlns:a16="http://schemas.microsoft.com/office/drawing/2014/main" id="{5EBDB13F-BAC1-1D0C-D007-E0504A0538BD}"/>
                </a:ext>
              </a:extLst>
            </p:cNvPr>
            <p:cNvPicPr/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235013" y="2733756"/>
              <a:ext cx="531703" cy="536494"/>
            </a:xfrm>
            <a:prstGeom prst="rect">
              <a:avLst/>
            </a:prstGeom>
          </p:spPr>
        </p:pic>
        <p:pic>
          <p:nvPicPr>
            <p:cNvPr id="13" name="Icon twitter">
              <a:extLst>
                <a:ext uri="{FF2B5EF4-FFF2-40B4-BE49-F238E27FC236}">
                  <a16:creationId xmlns:a16="http://schemas.microsoft.com/office/drawing/2014/main" id="{3CCB1F1C-A2A9-87F6-4185-EAB2D0EAE0D0}"/>
                </a:ext>
              </a:extLst>
            </p:cNvPr>
            <p:cNvPicPr/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667655" y="2733756"/>
              <a:ext cx="531703" cy="536494"/>
            </a:xfrm>
            <a:prstGeom prst="rect">
              <a:avLst/>
            </a:prstGeom>
          </p:spPr>
        </p:pic>
        <p:pic>
          <p:nvPicPr>
            <p:cNvPr id="14" name="Icon instagram">
              <a:extLst>
                <a:ext uri="{FF2B5EF4-FFF2-40B4-BE49-F238E27FC236}">
                  <a16:creationId xmlns:a16="http://schemas.microsoft.com/office/drawing/2014/main" id="{D10581A4-8FC9-7176-FC26-604E4386BEA2}"/>
                </a:ext>
              </a:extLst>
            </p:cNvPr>
            <p:cNvPicPr/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092885" y="2733756"/>
              <a:ext cx="536494" cy="536494"/>
            </a:xfrm>
            <a:prstGeom prst="rect">
              <a:avLst/>
            </a:prstGeom>
          </p:spPr>
        </p:pic>
        <p:pic>
          <p:nvPicPr>
            <p:cNvPr id="15" name="Icon facebook">
              <a:extLst>
                <a:ext uri="{FF2B5EF4-FFF2-40B4-BE49-F238E27FC236}">
                  <a16:creationId xmlns:a16="http://schemas.microsoft.com/office/drawing/2014/main" id="{905A3959-BC47-7F0A-C7C1-18CBF2C04094}"/>
                </a:ext>
              </a:extLst>
            </p:cNvPr>
            <p:cNvPicPr/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527782" y="2733756"/>
              <a:ext cx="531703" cy="536494"/>
            </a:xfrm>
            <a:prstGeom prst="rect">
              <a:avLst/>
            </a:prstGeom>
          </p:spPr>
        </p:pic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045A2E-5D04-4A34-24D6-B0E5A23C3D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AF8119-9B4B-D4F5-3356-ED609084619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6AEBF-45BD-AB32-079A-1B2E5D11E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7B467B1-BC6B-C29B-DB91-4D4076C82656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80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! + info + 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5298FC2-5C65-CDAC-06E8-6185752CB3A8}"/>
              </a:ext>
            </a:extLst>
          </p:cNvPr>
          <p:cNvSpPr txBox="1"/>
          <p:nvPr userDrawn="1"/>
        </p:nvSpPr>
        <p:spPr>
          <a:xfrm>
            <a:off x="899999" y="1762360"/>
            <a:ext cx="10392001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41F204-6F2D-454B-4B2A-5AE567FE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0057D23-33FB-CFEA-DDE7-F0911EE720DC}"/>
              </a:ext>
            </a:extLst>
          </p:cNvPr>
          <p:cNvCxnSpPr/>
          <p:nvPr userDrawn="1"/>
        </p:nvCxnSpPr>
        <p:spPr>
          <a:xfrm>
            <a:off x="4692001" y="2937675"/>
            <a:ext cx="280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Flags">
            <a:extLst>
              <a:ext uri="{FF2B5EF4-FFF2-40B4-BE49-F238E27FC236}">
                <a16:creationId xmlns:a16="http://schemas.microsoft.com/office/drawing/2014/main" id="{A764F50D-C111-1A06-50CF-DC02335D7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4867"/>
            <a:ext cx="6097313" cy="1841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60E6F2-1258-CF2E-7F23-6017DCE209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pic>
        <p:nvPicPr>
          <p:cNvPr id="10" name="Pic youtube">
            <a:extLst>
              <a:ext uri="{FF2B5EF4-FFF2-40B4-BE49-F238E27FC236}">
                <a16:creationId xmlns:a16="http://schemas.microsoft.com/office/drawing/2014/main" id="{F5778EB2-EC7E-C944-1A4F-764D740EB173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6329206" y="4912463"/>
            <a:ext cx="263821" cy="266198"/>
          </a:xfrm>
          <a:prstGeom prst="rect">
            <a:avLst/>
          </a:prstGeom>
        </p:spPr>
      </p:pic>
      <p:pic>
        <p:nvPicPr>
          <p:cNvPr id="12" name="Pic linkedin">
            <a:extLst>
              <a:ext uri="{FF2B5EF4-FFF2-40B4-BE49-F238E27FC236}">
                <a16:creationId xmlns:a16="http://schemas.microsoft.com/office/drawing/2014/main" id="{28B71ABF-94C6-D96A-F811-AB42C2ED77F1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6329214" y="4558461"/>
            <a:ext cx="263806" cy="266205"/>
          </a:xfrm>
          <a:prstGeom prst="rect">
            <a:avLst/>
          </a:prstGeom>
        </p:spPr>
      </p:pic>
      <p:pic>
        <p:nvPicPr>
          <p:cNvPr id="13" name="Pic twitter">
            <a:extLst>
              <a:ext uri="{FF2B5EF4-FFF2-40B4-BE49-F238E27FC236}">
                <a16:creationId xmlns:a16="http://schemas.microsoft.com/office/drawing/2014/main" id="{193A1D86-2C61-8597-CC7B-FBC3C56BEEED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329202" y="4204458"/>
            <a:ext cx="263828" cy="266205"/>
          </a:xfrm>
          <a:prstGeom prst="rect">
            <a:avLst/>
          </a:prstGeom>
        </p:spPr>
      </p:pic>
      <p:pic>
        <p:nvPicPr>
          <p:cNvPr id="14" name="Pic instagram">
            <a:extLst>
              <a:ext uri="{FF2B5EF4-FFF2-40B4-BE49-F238E27FC236}">
                <a16:creationId xmlns:a16="http://schemas.microsoft.com/office/drawing/2014/main" id="{FF2FF84F-FCA8-2DD2-2641-3120179EB4D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6328013" y="3850455"/>
            <a:ext cx="266205" cy="266205"/>
          </a:xfrm>
          <a:prstGeom prst="rect">
            <a:avLst/>
          </a:prstGeom>
        </p:spPr>
      </p:pic>
      <p:pic>
        <p:nvPicPr>
          <p:cNvPr id="15" name="Pic facebook">
            <a:extLst>
              <a:ext uri="{FF2B5EF4-FFF2-40B4-BE49-F238E27FC236}">
                <a16:creationId xmlns:a16="http://schemas.microsoft.com/office/drawing/2014/main" id="{5588B66B-7848-FD4D-45A9-05C46263FD12}"/>
              </a:ext>
            </a:extLst>
          </p:cNvPr>
          <p:cNvPicPr/>
          <p:nvPr userDrawn="1"/>
        </p:nvPicPr>
        <p:blipFill>
          <a:blip r:embed="rId9"/>
          <a:stretch>
            <a:fillRect/>
          </a:stretch>
        </p:blipFill>
        <p:spPr>
          <a:xfrm>
            <a:off x="6329202" y="3496452"/>
            <a:ext cx="263828" cy="266205"/>
          </a:xfrm>
          <a:prstGeom prst="rect">
            <a:avLst/>
          </a:prstGeom>
        </p:spPr>
      </p:pic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3A19D0BF-9500-27CE-3021-6A10627B7F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451" y="3496452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9822DA17-D0C5-C3B6-7E38-E052863F88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0451" y="3850454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@esoastronomy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123B96AF-E31A-3099-DF17-5D8E6ACBE7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0451" y="4204456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</a:t>
            </a:r>
          </a:p>
        </p:txBody>
      </p:sp>
      <p:sp>
        <p:nvSpPr>
          <p:cNvPr id="26" name="Textplatzhalter 4">
            <a:extLst>
              <a:ext uri="{FF2B5EF4-FFF2-40B4-BE49-F238E27FC236}">
                <a16:creationId xmlns:a16="http://schemas.microsoft.com/office/drawing/2014/main" id="{D7C44FA6-0C68-7C62-FB9A-E592FB06B6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70451" y="4558458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 err="1"/>
              <a:t>european</a:t>
            </a:r>
            <a:r>
              <a:rPr lang="en-GB" noProof="0" dirty="0"/>
              <a:t>-southern-observatory</a:t>
            </a:r>
          </a:p>
        </p:txBody>
      </p:sp>
      <p:sp>
        <p:nvSpPr>
          <p:cNvPr id="27" name="Textplatzhalter 4">
            <a:extLst>
              <a:ext uri="{FF2B5EF4-FFF2-40B4-BE49-F238E27FC236}">
                <a16:creationId xmlns:a16="http://schemas.microsoft.com/office/drawing/2014/main" id="{F0007E12-939A-F866-DC2D-DE999A871D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0451" y="4912459"/>
            <a:ext cx="4483337" cy="266205"/>
          </a:xfr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@ESOobservatory</a:t>
            </a:r>
          </a:p>
        </p:txBody>
      </p:sp>
      <p:sp>
        <p:nvSpPr>
          <p:cNvPr id="29" name="Textplatzhalter 4">
            <a:extLst>
              <a:ext uri="{FF2B5EF4-FFF2-40B4-BE49-F238E27FC236}">
                <a16:creationId xmlns:a16="http://schemas.microsoft.com/office/drawing/2014/main" id="{CDC22D2D-5C3B-1EB3-466A-9E78C49AB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625" y="3496452"/>
            <a:ext cx="4938751" cy="1682212"/>
          </a:xfr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2pPr>
            <a:lvl3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3pPr>
            <a:lvl4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4pPr>
            <a:lvl5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5pPr>
            <a:lvl6pPr marL="0" indent="0" algn="r">
              <a:lnSpc>
                <a:spcPct val="90000"/>
              </a:lnSpc>
              <a:spcBef>
                <a:spcPts val="750"/>
              </a:spcBef>
              <a:buNone/>
              <a:defRPr sz="1800" b="1">
                <a:solidFill>
                  <a:schemeClr val="tx1"/>
                </a:solidFill>
              </a:defRPr>
            </a:lvl6pPr>
            <a:lvl7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7pPr>
            <a:lvl8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8pPr>
            <a:lvl9pPr marL="0" indent="0" algn="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Author’s info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656607-9460-0FBB-C6E7-86922BA97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518" y="3561237"/>
            <a:ext cx="5341664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F0F58-7413-92B5-091D-2524216F36BA}"/>
              </a:ext>
            </a:extLst>
          </p:cNvPr>
          <p:cNvSpPr txBox="1">
            <a:spLocks/>
          </p:cNvSpPr>
          <p:nvPr userDrawn="1"/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331505-9ECA-3956-1067-E87CC20DB7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191889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2" imgW="410" imgH="409" progId="TCLayout.ActiveDocument.1">
                  <p:embed/>
                </p:oleObj>
              </mc:Choice>
              <mc:Fallback>
                <p:oleObj name="think-cell Folie" r:id="rId32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430F5F-5EE6-7217-0204-9D76CC0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113607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/>
              <a:t>Headline Arial bold, 30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1FBA3B-4EF4-7A72-C915-876AFB7A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2014538"/>
            <a:ext cx="10317164" cy="3906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Copy Arial, 18 pt</a:t>
            </a:r>
          </a:p>
          <a:p>
            <a:pPr lvl="1"/>
            <a:r>
              <a:rPr lang="en-GB" noProof="0" dirty="0"/>
              <a:t>First Bullet, 18 pt</a:t>
            </a:r>
          </a:p>
          <a:p>
            <a:pPr lvl="2"/>
            <a:r>
              <a:rPr lang="en-GB" noProof="0" dirty="0"/>
              <a:t>Second Bullet, 18 pt</a:t>
            </a:r>
          </a:p>
          <a:p>
            <a:pPr lvl="3"/>
            <a:r>
              <a:rPr lang="en-GB" noProof="0" dirty="0"/>
              <a:t>Subheading Arial bold, 18 pt</a:t>
            </a:r>
          </a:p>
          <a:p>
            <a:pPr lvl="4"/>
            <a:r>
              <a:rPr lang="en-GB" noProof="0" dirty="0"/>
              <a:t>Subheading Arial bold, 24 pt</a:t>
            </a:r>
          </a:p>
          <a:p>
            <a:pPr lvl="5"/>
            <a:r>
              <a:rPr lang="en-GB" noProof="0" dirty="0"/>
              <a:t>Quote, 24 pt, orange</a:t>
            </a:r>
          </a:p>
          <a:p>
            <a:pPr lvl="6"/>
            <a:r>
              <a:rPr lang="en-GB" noProof="0" dirty="0"/>
              <a:t>Copy Arial, 18 pt</a:t>
            </a:r>
          </a:p>
          <a:p>
            <a:pPr lvl="7"/>
            <a:r>
              <a:rPr lang="en-GB" noProof="0" dirty="0"/>
              <a:t>Copy Arial, 18 pt</a:t>
            </a:r>
          </a:p>
          <a:p>
            <a:pPr lvl="8"/>
            <a:r>
              <a:rPr lang="en-GB" noProof="0" dirty="0"/>
              <a:t>Copy Arial, 18 pt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44BAAE-B800-7FD6-3DA7-97327451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6625" y="6532505"/>
            <a:ext cx="5147376" cy="175312"/>
          </a:xfrm>
          <a:prstGeom prst="rect">
            <a:avLst/>
          </a:prstGeom>
        </p:spPr>
        <p:txBody>
          <a:bodyPr vert="horz" lIns="0" tIns="0" rIns="0" bIns="18000" rtlCol="0" anchor="b">
            <a:noAutofit/>
          </a:bodyPr>
          <a:lstStyle>
            <a:lvl1pPr algn="l">
              <a:defRPr sz="900" i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J. Knudstrup, November 25th - 28th, Instrument Control Systems 2024</a:t>
            </a:r>
            <a:endParaRPr lang="en-GB" i="1" noProof="0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3DEE3F7-A4A5-97B4-1A51-BC68FBBF3DCB}"/>
              </a:ext>
            </a:extLst>
          </p:cNvPr>
          <p:cNvCxnSpPr/>
          <p:nvPr userDrawn="1"/>
        </p:nvCxnSpPr>
        <p:spPr>
          <a:xfrm>
            <a:off x="0" y="6382322"/>
            <a:ext cx="608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F986432C-5575-7D1B-27F5-31B6D699A418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228400" y="399599"/>
            <a:ext cx="494970" cy="6477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5ECF14B-8906-1F35-8706-ADE4F50C4CB2}"/>
              </a:ext>
            </a:extLst>
          </p:cNvPr>
          <p:cNvSpPr txBox="1"/>
          <p:nvPr userDrawn="1"/>
        </p:nvSpPr>
        <p:spPr>
          <a:xfrm>
            <a:off x="5337270" y="1809178"/>
            <a:ext cx="1695355" cy="102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5E7D917-1DA2-1D17-CA57-6D03E4089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9209197" y="3561558"/>
            <a:ext cx="5342306" cy="31395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Data Classification: ESO PUBLIC</a:t>
            </a:r>
            <a:endParaRPr lang="en-GB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0655A-129B-FC48-1858-C7C4EA66F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313" y="6534114"/>
            <a:ext cx="469581" cy="17531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766D6064-FB9F-4877-ADF1-97150FF2D96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00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53" r:id="rId9"/>
    <p:sldLayoutId id="214748365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81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0" indent="-172800" algn="l" defTabSz="914400" rtl="0" eaLnBrk="1" latinLnBrk="0" hangingPunct="1">
        <a:lnSpc>
          <a:spcPct val="12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1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8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1000"/>
        </a:lnSpc>
        <a:spcBef>
          <a:spcPts val="1200"/>
        </a:spcBef>
        <a:buClr>
          <a:schemeClr val="bg2"/>
        </a:buClr>
        <a:buFont typeface="Arial" panose="020B0604020202020204" pitchFamily="34" charset="0"/>
        <a:buNone/>
        <a:defRPr sz="2400" i="1" kern="1200">
          <a:solidFill>
            <a:schemeClr val="bg2"/>
          </a:solidFill>
          <a:latin typeface="Georgia" panose="02040502050405020303" pitchFamily="18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90" userDrawn="1">
          <p15:clr>
            <a:srgbClr val="F26B43"/>
          </p15:clr>
        </p15:guide>
        <p15:guide id="5" pos="886" userDrawn="1">
          <p15:clr>
            <a:srgbClr val="F26B43"/>
          </p15:clr>
        </p15:guide>
        <p15:guide id="6" pos="1181" userDrawn="1">
          <p15:clr>
            <a:srgbClr val="F26B43"/>
          </p15:clr>
        </p15:guide>
        <p15:guide id="7" pos="1476" userDrawn="1">
          <p15:clr>
            <a:srgbClr val="F26B43"/>
          </p15:clr>
        </p15:guide>
        <p15:guide id="8" pos="1772" userDrawn="1">
          <p15:clr>
            <a:srgbClr val="F26B43"/>
          </p15:clr>
        </p15:guide>
        <p15:guide id="9" pos="2067" userDrawn="1">
          <p15:clr>
            <a:srgbClr val="F26B43"/>
          </p15:clr>
        </p15:guide>
        <p15:guide id="10" pos="2363" userDrawn="1">
          <p15:clr>
            <a:srgbClr val="F26B43"/>
          </p15:clr>
        </p15:guide>
        <p15:guide id="11" pos="2658" userDrawn="1">
          <p15:clr>
            <a:srgbClr val="F26B43"/>
          </p15:clr>
        </p15:guide>
        <p15:guide id="12" pos="2953" userDrawn="1">
          <p15:clr>
            <a:srgbClr val="F26B43"/>
          </p15:clr>
        </p15:guide>
        <p15:guide id="13" pos="3249" userDrawn="1">
          <p15:clr>
            <a:srgbClr val="F26B43"/>
          </p15:clr>
        </p15:guide>
        <p15:guide id="14" pos="3544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4135" userDrawn="1">
          <p15:clr>
            <a:srgbClr val="F26B43"/>
          </p15:clr>
        </p15:guide>
        <p15:guide id="17" pos="4430" userDrawn="1">
          <p15:clr>
            <a:srgbClr val="F26B43"/>
          </p15:clr>
        </p15:guide>
        <p15:guide id="18" pos="4726" userDrawn="1">
          <p15:clr>
            <a:srgbClr val="F26B43"/>
          </p15:clr>
        </p15:guide>
        <p15:guide id="19" pos="5021" userDrawn="1">
          <p15:clr>
            <a:srgbClr val="F26B43"/>
          </p15:clr>
        </p15:guide>
        <p15:guide id="20" pos="5316" userDrawn="1">
          <p15:clr>
            <a:srgbClr val="F26B43"/>
          </p15:clr>
        </p15:guide>
        <p15:guide id="21" pos="5612" userDrawn="1">
          <p15:clr>
            <a:srgbClr val="F26B43"/>
          </p15:clr>
        </p15:guide>
        <p15:guide id="22" pos="5907" userDrawn="1">
          <p15:clr>
            <a:srgbClr val="F26B43"/>
          </p15:clr>
        </p15:guide>
        <p15:guide id="23" pos="6203" userDrawn="1">
          <p15:clr>
            <a:srgbClr val="F26B43"/>
          </p15:clr>
        </p15:guide>
        <p15:guide id="24" pos="6498" userDrawn="1">
          <p15:clr>
            <a:srgbClr val="F26B43"/>
          </p15:clr>
        </p15:guide>
        <p15:guide id="25" pos="6793" userDrawn="1">
          <p15:clr>
            <a:srgbClr val="F26B43"/>
          </p15:clr>
        </p15:guide>
        <p15:guide id="26" pos="7089" userDrawn="1">
          <p15:clr>
            <a:srgbClr val="F26B43"/>
          </p15:clr>
        </p15:guide>
        <p15:guide id="27" pos="7384" userDrawn="1">
          <p15:clr>
            <a:srgbClr val="F26B43"/>
          </p15:clr>
        </p15:guide>
        <p15:guide id="28" orient="horz" userDrawn="1">
          <p15:clr>
            <a:srgbClr val="F26B43"/>
          </p15:clr>
        </p15:guide>
        <p15:guide id="29" orient="horz" pos="4320" userDrawn="1">
          <p15:clr>
            <a:srgbClr val="F26B43"/>
          </p15:clr>
        </p15:guide>
        <p15:guide id="30" orient="horz" pos="249" userDrawn="1">
          <p15:clr>
            <a:srgbClr val="F26B43"/>
          </p15:clr>
        </p15:guide>
        <p15:guide id="31" orient="horz" pos="40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gitlab.eso.org/ifw/ifw-fgf" TargetMode="Externa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8566E0C-FA6E-54A2-225D-2AF65AECB4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6492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0" imgH="409" progId="TCLayout.ActiveDocument.1">
                  <p:embed/>
                </p:oleObj>
              </mc:Choice>
              <mc:Fallback>
                <p:oleObj name="think-cell Folie" r:id="rId3" imgW="410" imgH="40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099AAC83-6D97-6BEC-F0E9-9B61E26881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IFW Frame Grabber Toolkit - FGF</a:t>
            </a:r>
            <a:endParaRPr lang="en-GB" dirty="0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C57B5CD-E0DE-E06E-AA7B-0AFFC18732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J. Knudstrup, M. Kiekebusch, C. Moins</a:t>
            </a:r>
            <a:endParaRPr lang="en-GB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DF2062-2DE8-6125-3A32-7529A00C02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i="1"/>
              <a:t>J. Knudstrup, November 25th - 28th, Instrument Control Systems 2024</a:t>
            </a:r>
            <a:endParaRPr lang="de-CH" i="1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D97568-A082-0238-0616-D1B047216E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9822CE10-9A6A-7EAF-834E-E1555D3B7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D6064-FB9F-4877-ADF1-97150FF2D969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1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Purpose, Scope &amp; Motivation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022922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Camera interfacing often a bit ‘tricky’.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Not desirable to have </a:t>
            </a:r>
          </a:p>
          <a:p>
            <a:pPr marL="458550" lvl="1" indent="-285750"/>
            <a:r>
              <a:rPr lang="en-GB" sz="1600"/>
              <a:t>proprietary SDKs,</a:t>
            </a:r>
          </a:p>
          <a:p>
            <a:pPr marL="458550" lvl="1" indent="-285750"/>
            <a:r>
              <a:rPr lang="en-GB" sz="1600"/>
              <a:t>specific hardware solutions,</a:t>
            </a:r>
          </a:p>
          <a:p>
            <a:r>
              <a:rPr lang="en-GB"/>
              <a:t>     on the instrument WS.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Represents a problem for updating the IWS’.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Not interested in too many special hardware solutions for mapping the control and image transfer via the control networks.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Advantageous to decouple the specific camera interfacing (HW/SW) from the IWS main deployment.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7712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Purpose, Scope &amp; Motivation – cont’d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257300"/>
            <a:ext cx="9022922" cy="492931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A solution: A software frame grabber, deployed on a dedicated frame grabber ‘box’.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/>
              <a:t>Based on a small SDK provided by IFW to integrate SW Frame Grabber solutions:</a:t>
            </a:r>
            <a:br>
              <a:rPr lang="en-GB"/>
            </a:br>
            <a:endParaRPr lang="en-GB"/>
          </a:p>
          <a:p>
            <a:pPr algn="ctr">
              <a:lnSpc>
                <a:spcPct val="100000"/>
              </a:lnSpc>
            </a:pPr>
            <a:r>
              <a:rPr lang="en-GB" sz="3200">
                <a:solidFill>
                  <a:schemeClr val="bg2"/>
                </a:solidFill>
              </a:rPr>
              <a:t>IFW - Frame Grabber Framework – FGF</a:t>
            </a:r>
            <a:br>
              <a:rPr lang="en-GB" sz="3200"/>
            </a:br>
            <a:endParaRPr lang="en-GB" sz="3200"/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/>
              <a:t>Can be deployed on a small Linux box (industrial grade, normally passively cooled).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/>
              <a:t>Located near camera =&gt; no need for long cabling.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/>
              <a:t>Control and image transfer via standard control network infrastructure.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/>
              <a:t>Lightweight and ‘simple’ to reduce overheads and latency to obtain good performance.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/>
              <a:t>Assumption: After commissioning the FGF Box has been tested enough and can be left as a black-box, and shall never be updated.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/>
              <a:t>--- </a:t>
            </a:r>
            <a:r>
              <a:rPr lang="en-US"/>
              <a:t>some considerations should be made regarding the inclusion of hot spares</a:t>
            </a:r>
            <a:r>
              <a:rPr lang="en-GB"/>
              <a:t>…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/>
              <a:t>GitLab: </a:t>
            </a:r>
            <a:r>
              <a:rPr lang="en-GB">
                <a:hlinkClick r:id="rId2"/>
              </a:rPr>
              <a:t>https://gitlab.eso.org/ifw/ifw-fgf</a:t>
            </a:r>
            <a:r>
              <a:rPr lang="en-GB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3550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ENVision Interface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854944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For the interfacing to the FGF, ELT standard protocols chosen:</a:t>
            </a:r>
          </a:p>
          <a:p>
            <a:pPr marL="458550" lvl="1" indent="-285750"/>
            <a:r>
              <a:rPr lang="en-GB" sz="1400"/>
              <a:t>OPC UA for the control.</a:t>
            </a:r>
          </a:p>
          <a:p>
            <a:pPr marL="458550" lvl="1" indent="-285750"/>
            <a:r>
              <a:rPr lang="en-GB" sz="1400"/>
              <a:t>RTMS for the image transfer.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This protocol named: “ESO Network Vision Protocol” – “ENVision”.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OPC UA interface inspired by the interface used by the PLC Controllers.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 No standalone specification, but specification contained in the FGF user manual.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Makes it possible to use </a:t>
            </a:r>
          </a:p>
          <a:p>
            <a:pPr marL="458550" lvl="1" indent="-285750"/>
            <a:r>
              <a:rPr lang="en-GB" sz="1400"/>
              <a:t>off-the-shelf OPC UA clients for controlling an FGF instance,</a:t>
            </a:r>
          </a:p>
          <a:p>
            <a:pPr marL="458550" lvl="1" indent="-285750"/>
            <a:r>
              <a:rPr lang="en-GB" sz="1400"/>
              <a:t>existing RTMS receiver (applications) for receiving the data.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ENVision Communication Adapter provided for CCF.</a:t>
            </a:r>
            <a:endParaRPr lang="en-GB" sz="16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4125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ENVision Interface – OPC UA Interface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257301"/>
            <a:ext cx="4924914" cy="2408882"/>
          </a:xfrm>
        </p:spPr>
        <p:txBody>
          <a:bodyPr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/>
              <a:t>Relatively few standard nodes.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/>
              <a:t>Four categories of nodes:</a:t>
            </a:r>
          </a:p>
          <a:p>
            <a:pPr marL="458550" lvl="1" indent="-285750">
              <a:spcBef>
                <a:spcPts val="600"/>
              </a:spcBef>
            </a:pPr>
            <a:r>
              <a:rPr lang="en-GB" sz="1400"/>
              <a:t>Standard control nodes (10)</a:t>
            </a:r>
          </a:p>
          <a:p>
            <a:pPr marL="458550" lvl="1" indent="-285750">
              <a:spcBef>
                <a:spcPts val="600"/>
              </a:spcBef>
            </a:pPr>
            <a:r>
              <a:rPr lang="en-GB" sz="1400"/>
              <a:t>Standard  Status (14)</a:t>
            </a:r>
          </a:p>
          <a:p>
            <a:pPr marL="458550" lvl="1" indent="-285750">
              <a:spcBef>
                <a:spcPts val="600"/>
              </a:spcBef>
            </a:pPr>
            <a:r>
              <a:rPr lang="en-GB" sz="1400"/>
              <a:t>Standard Methods (4)</a:t>
            </a:r>
          </a:p>
          <a:p>
            <a:pPr marL="458550" lvl="1" indent="-285750">
              <a:spcBef>
                <a:spcPts val="600"/>
              </a:spcBef>
            </a:pPr>
            <a:r>
              <a:rPr lang="en-GB" sz="1400"/>
              <a:t>Application specific nodes.</a:t>
            </a:r>
          </a:p>
          <a:p>
            <a:pPr>
              <a:spcBef>
                <a:spcPts val="600"/>
              </a:spcBef>
            </a:pPr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B63D4E3-B5DD-AC5E-1524-FFC0F70CEB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135013"/>
              </p:ext>
            </p:extLst>
          </p:nvPr>
        </p:nvGraphicFramePr>
        <p:xfrm>
          <a:off x="204716" y="3487419"/>
          <a:ext cx="5725160" cy="2113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1145">
                  <a:extLst>
                    <a:ext uri="{9D8B030D-6E8A-4147-A177-3AD203B41FA5}">
                      <a16:colId xmlns:a16="http://schemas.microsoft.com/office/drawing/2014/main" val="548094609"/>
                    </a:ext>
                  </a:extLst>
                </a:gridCol>
                <a:gridCol w="725805">
                  <a:extLst>
                    <a:ext uri="{9D8B030D-6E8A-4147-A177-3AD203B41FA5}">
                      <a16:colId xmlns:a16="http://schemas.microsoft.com/office/drawing/2014/main" val="3397321655"/>
                    </a:ext>
                  </a:extLst>
                </a:gridCol>
                <a:gridCol w="3458210">
                  <a:extLst>
                    <a:ext uri="{9D8B030D-6E8A-4147-A177-3AD203B41FA5}">
                      <a16:colId xmlns:a16="http://schemas.microsoft.com/office/drawing/2014/main" val="41246161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Node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Type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Description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74236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stat.lrFrameRate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Float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Frame rate in frames per second (Hz) currently obtained.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6513904"/>
                  </a:ext>
                </a:extLst>
              </a:tr>
              <a:tr h="81517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stat.nFrameCounter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Integer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Indicates the number of frames acquired since the last “RpcStart”.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7334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>
                          <a:effectLst/>
                          <a:latin typeface="+mn-lt"/>
                        </a:rPr>
                        <a:t>stat.nWidth</a:t>
                      </a:r>
                      <a:endParaRPr lang="en-US" sz="110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Integer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The width of the window read out.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Given in pixels.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Valid range: 1..&lt;chip width&gt;.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0868284"/>
                  </a:ext>
                </a:extLst>
              </a:tr>
              <a:tr h="694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>
                          <a:effectLst/>
                        </a:rPr>
                        <a:t>stat.nHeight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Integer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The height of the window read out.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Given in pixels.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Valid range: 1..&lt;chip height&gt;.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62666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</a:rPr>
                        <a:t>. . 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</a:rPr>
                        <a:t>. . 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</a:rPr>
                        <a:t>. . 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1272737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2E0F43E-E672-70C3-7ADA-D0273D2F01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16059"/>
              </p:ext>
            </p:extLst>
          </p:nvPr>
        </p:nvGraphicFramePr>
        <p:xfrm>
          <a:off x="4233079" y="3554009"/>
          <a:ext cx="6864760" cy="27224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22015">
                  <a:extLst>
                    <a:ext uri="{9D8B030D-6E8A-4147-A177-3AD203B41FA5}">
                      <a16:colId xmlns:a16="http://schemas.microsoft.com/office/drawing/2014/main" val="2428697692"/>
                    </a:ext>
                  </a:extLst>
                </a:gridCol>
                <a:gridCol w="2408870">
                  <a:extLst>
                    <a:ext uri="{9D8B030D-6E8A-4147-A177-3AD203B41FA5}">
                      <a16:colId xmlns:a16="http://schemas.microsoft.com/office/drawing/2014/main" val="4159347292"/>
                    </a:ext>
                  </a:extLst>
                </a:gridCol>
                <a:gridCol w="2333875">
                  <a:extLst>
                    <a:ext uri="{9D8B030D-6E8A-4147-A177-3AD203B41FA5}">
                      <a16:colId xmlns:a16="http://schemas.microsoft.com/office/drawing/2014/main" val="2898391905"/>
                    </a:ext>
                  </a:extLst>
                </a:gridCol>
              </a:tblGrid>
              <a:tr h="40691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Node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Type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Description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extLst>
                  <a:ext uri="{0D108BD9-81ED-4DB2-BD59-A6C34878D82A}">
                    <a16:rowId xmlns:a16="http://schemas.microsoft.com/office/drawing/2014/main" val="1183365551"/>
                  </a:ext>
                </a:extLst>
              </a:tr>
              <a:tr h="1363973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rpc.Reset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Input: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None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Output: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Return value (Int16)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Reset the frame grabber, triggering it to carry out a transition to “NotReady”.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It may either remain in this state, until “rpc.Init” is submitted or it may auto-transition to “Initialising”, if the Auto-Init-Feature is enabled.</a:t>
                      </a:r>
                    </a:p>
                  </a:txBody>
                  <a:tcPr marL="54318" marR="54318" marT="0" marB="0"/>
                </a:tc>
                <a:extLst>
                  <a:ext uri="{0D108BD9-81ED-4DB2-BD59-A6C34878D82A}">
                    <a16:rowId xmlns:a16="http://schemas.microsoft.com/office/drawing/2014/main" val="1458642229"/>
                  </a:ext>
                </a:extLst>
              </a:tr>
              <a:tr h="494893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rpc.Start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Input: &lt;start time &lt;ISO8601&gt; | “”.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Output: Return value (Int16)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Start the frame acquisition.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If no ISO8601 time stamp is given (= empty string), this means that the acquisition shall start immediately.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extLst>
                  <a:ext uri="{0D108BD9-81ED-4DB2-BD59-A6C34878D82A}">
                    <a16:rowId xmlns:a16="http://schemas.microsoft.com/office/drawing/2014/main" val="3997819069"/>
                  </a:ext>
                </a:extLst>
              </a:tr>
              <a:tr h="494893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rpc.Stop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Input: None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Output: Return value (Int16)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Stop the frame acquisition.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54318" marR="54318" marT="0" marB="0"/>
                </a:tc>
                <a:extLst>
                  <a:ext uri="{0D108BD9-81ED-4DB2-BD59-A6C34878D82A}">
                    <a16:rowId xmlns:a16="http://schemas.microsoft.com/office/drawing/2014/main" val="1974251642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EAA9985-A142-7B12-71A0-B81EBA04CA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758885"/>
              </p:ext>
            </p:extLst>
          </p:nvPr>
        </p:nvGraphicFramePr>
        <p:xfrm>
          <a:off x="5529846" y="1351170"/>
          <a:ext cx="5472414" cy="2473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08014">
                  <a:extLst>
                    <a:ext uri="{9D8B030D-6E8A-4147-A177-3AD203B41FA5}">
                      <a16:colId xmlns:a16="http://schemas.microsoft.com/office/drawing/2014/main" val="1470983809"/>
                    </a:ext>
                  </a:extLst>
                </a:gridCol>
                <a:gridCol w="710151">
                  <a:extLst>
                    <a:ext uri="{9D8B030D-6E8A-4147-A177-3AD203B41FA5}">
                      <a16:colId xmlns:a16="http://schemas.microsoft.com/office/drawing/2014/main" val="3336095892"/>
                    </a:ext>
                  </a:extLst>
                </a:gridCol>
                <a:gridCol w="3454249">
                  <a:extLst>
                    <a:ext uri="{9D8B030D-6E8A-4147-A177-3AD203B41FA5}">
                      <a16:colId xmlns:a16="http://schemas.microsoft.com/office/drawing/2014/main" val="18602591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Node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Type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Description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088172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ctrl.lrExpoTime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Double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Set the exposure time, applied during the frame acquisition.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Given in seconds.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Valid range: 1E-6..oo.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18315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ctrl.lrFrameRate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Double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Set the desirable frame rate in Hz.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The frame rate may be constraint by the exposure time.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The node “stat.lrFrameRate” indicates the actual frame rate obtained/applied.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42279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ctrl.nBinX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Integer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Set binning in X  to apply during the acquisition.</a:t>
                      </a:r>
                    </a:p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Valid range =&gt; 1; the upper limit is defined by the ROI width (“ctrl.win.nWidth”).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17637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</a:rPr>
                        <a:t>. . 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. . 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>
                          <a:effectLst/>
                        </a:rPr>
                        <a:t>. . 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5787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7810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ENVision Interface – State Machine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380C6B6B-B831-B23E-0A8B-2547AAF18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180" y="1290320"/>
            <a:ext cx="7391723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698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Architecture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7" name="Picture 16" descr="A blue and silver box&#10;&#10;Description automatically generated">
            <a:extLst>
              <a:ext uri="{FF2B5EF4-FFF2-40B4-BE49-F238E27FC236}">
                <a16:creationId xmlns:a16="http://schemas.microsoft.com/office/drawing/2014/main" id="{502C3E75-099B-FC96-C136-B4FDD8677A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28" y="2457520"/>
            <a:ext cx="962827" cy="722586"/>
          </a:xfrm>
          <a:prstGeom prst="rect">
            <a:avLst/>
          </a:prstGeom>
        </p:spPr>
      </p:pic>
      <p:sp>
        <p:nvSpPr>
          <p:cNvPr id="31" name="Textplatzhalter 2">
            <a:extLst>
              <a:ext uri="{FF2B5EF4-FFF2-40B4-BE49-F238E27FC236}">
                <a16:creationId xmlns:a16="http://schemas.microsoft.com/office/drawing/2014/main" id="{98B93139-4778-DD9B-1ED9-35E11E529E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0374" y="1149549"/>
            <a:ext cx="2642800" cy="310999"/>
          </a:xfrm>
        </p:spPr>
        <p:txBody>
          <a:bodyPr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/>
              <a:t>No dependency on CII.</a:t>
            </a:r>
          </a:p>
        </p:txBody>
      </p:sp>
      <p:sp>
        <p:nvSpPr>
          <p:cNvPr id="46" name="Textplatzhalter 2">
            <a:extLst>
              <a:ext uri="{FF2B5EF4-FFF2-40B4-BE49-F238E27FC236}">
                <a16:creationId xmlns:a16="http://schemas.microsoft.com/office/drawing/2014/main" id="{0493A98A-0F40-0F3E-7459-3983AEEAD57B}"/>
              </a:ext>
            </a:extLst>
          </p:cNvPr>
          <p:cNvSpPr txBox="1">
            <a:spLocks/>
          </p:cNvSpPr>
          <p:nvPr/>
        </p:nvSpPr>
        <p:spPr>
          <a:xfrm>
            <a:off x="3633226" y="1149549"/>
            <a:ext cx="2642800" cy="310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/>
              <a:t>Compiled with WAF.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F598D04-100A-3E56-417F-CD4734E1FDF9}"/>
              </a:ext>
            </a:extLst>
          </p:cNvPr>
          <p:cNvGrpSpPr/>
          <p:nvPr/>
        </p:nvGrpSpPr>
        <p:grpSpPr>
          <a:xfrm>
            <a:off x="3360630" y="1995979"/>
            <a:ext cx="4962566" cy="3712472"/>
            <a:chOff x="128418" y="2556523"/>
            <a:chExt cx="4962566" cy="3712472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20390D2F-2FF7-EFD7-0BDE-D5CE40C26381}"/>
                </a:ext>
              </a:extLst>
            </p:cNvPr>
            <p:cNvSpPr/>
            <p:nvPr/>
          </p:nvSpPr>
          <p:spPr>
            <a:xfrm>
              <a:off x="128418" y="2556523"/>
              <a:ext cx="4962566" cy="3712472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AB8FE36-FFA3-3E77-2D3D-53ADE75727DF}"/>
                </a:ext>
              </a:extLst>
            </p:cNvPr>
            <p:cNvSpPr/>
            <p:nvPr/>
          </p:nvSpPr>
          <p:spPr>
            <a:xfrm>
              <a:off x="1232291" y="2690065"/>
              <a:ext cx="3404114" cy="340593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7907A4B-8862-3B10-491C-6DA9CB83803E}"/>
                </a:ext>
              </a:extLst>
            </p:cNvPr>
            <p:cNvSpPr/>
            <p:nvPr/>
          </p:nvSpPr>
          <p:spPr>
            <a:xfrm>
              <a:off x="1721310" y="3357014"/>
              <a:ext cx="1005017" cy="683740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/>
                <a:t>Acquisition Thread</a:t>
              </a: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EC3EC8F5-9AD8-B4F2-59DC-E1DE3D84263D}"/>
                </a:ext>
              </a:extLst>
            </p:cNvPr>
            <p:cNvSpPr/>
            <p:nvPr/>
          </p:nvSpPr>
          <p:spPr>
            <a:xfrm>
              <a:off x="2568157" y="4972418"/>
              <a:ext cx="1005017" cy="683740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/>
                <a:t>OPC UA Server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6D1D0902-49A5-62D7-B538-B8AB710A7E0D}"/>
                </a:ext>
              </a:extLst>
            </p:cNvPr>
            <p:cNvSpPr/>
            <p:nvPr/>
          </p:nvSpPr>
          <p:spPr>
            <a:xfrm>
              <a:off x="3147649" y="3342000"/>
              <a:ext cx="837610" cy="533470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RTMS Packaging Threads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542D344-318B-2847-757A-02E990962D42}"/>
                </a:ext>
              </a:extLst>
            </p:cNvPr>
            <p:cNvSpPr/>
            <p:nvPr/>
          </p:nvSpPr>
          <p:spPr>
            <a:xfrm>
              <a:off x="1643817" y="4847842"/>
              <a:ext cx="546839" cy="40418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/>
                <a:t>Camera SDK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B3C7577-8491-C225-513C-A65B17404CCF}"/>
                </a:ext>
              </a:extLst>
            </p:cNvPr>
            <p:cNvGrpSpPr/>
            <p:nvPr/>
          </p:nvGrpSpPr>
          <p:grpSpPr>
            <a:xfrm>
              <a:off x="2523807" y="2797339"/>
              <a:ext cx="768896" cy="208990"/>
              <a:chOff x="5100676" y="2271956"/>
              <a:chExt cx="768896" cy="208990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0DB6A1E1-0180-7D62-8F74-90E172B4D6A0}"/>
                  </a:ext>
                </a:extLst>
              </p:cNvPr>
              <p:cNvSpPr/>
              <p:nvPr/>
            </p:nvSpPr>
            <p:spPr>
              <a:xfrm>
                <a:off x="5100676" y="2271956"/>
                <a:ext cx="153515" cy="20865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34925" cmpd="sng">
                <a:solidFill>
                  <a:schemeClr val="accent1">
                    <a:lumMod val="60000"/>
                    <a:lumOff val="4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047181"/>
                          <a:gd name="connsiteY0" fmla="*/ 0 h 208654"/>
                          <a:gd name="connsiteX1" fmla="*/ 1047181 w 1047181"/>
                          <a:gd name="connsiteY1" fmla="*/ 0 h 208654"/>
                          <a:gd name="connsiteX2" fmla="*/ 1047181 w 1047181"/>
                          <a:gd name="connsiteY2" fmla="*/ 208654 h 208654"/>
                          <a:gd name="connsiteX3" fmla="*/ 0 w 1047181"/>
                          <a:gd name="connsiteY3" fmla="*/ 208654 h 208654"/>
                          <a:gd name="connsiteX4" fmla="*/ 0 w 1047181"/>
                          <a:gd name="connsiteY4" fmla="*/ 0 h 2086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47181" h="208654" fill="none" extrusionOk="0">
                            <a:moveTo>
                              <a:pt x="0" y="0"/>
                            </a:moveTo>
                            <a:cubicBezTo>
                              <a:pt x="109709" y="64883"/>
                              <a:pt x="588325" y="-17315"/>
                              <a:pt x="1047181" y="0"/>
                            </a:cubicBezTo>
                            <a:cubicBezTo>
                              <a:pt x="1040963" y="77498"/>
                              <a:pt x="1045286" y="118179"/>
                              <a:pt x="1047181" y="208654"/>
                            </a:cubicBezTo>
                            <a:cubicBezTo>
                              <a:pt x="664318" y="157708"/>
                              <a:pt x="252483" y="247071"/>
                              <a:pt x="0" y="208654"/>
                            </a:cubicBezTo>
                            <a:cubicBezTo>
                              <a:pt x="12667" y="144662"/>
                              <a:pt x="13308" y="68293"/>
                              <a:pt x="0" y="0"/>
                            </a:cubicBezTo>
                            <a:close/>
                          </a:path>
                          <a:path w="1047181" h="208654" stroke="0" extrusionOk="0">
                            <a:moveTo>
                              <a:pt x="0" y="0"/>
                            </a:moveTo>
                            <a:cubicBezTo>
                              <a:pt x="501916" y="22012"/>
                              <a:pt x="769675" y="42966"/>
                              <a:pt x="1047181" y="0"/>
                            </a:cubicBezTo>
                            <a:cubicBezTo>
                              <a:pt x="1046559" y="97377"/>
                              <a:pt x="1029496" y="177160"/>
                              <a:pt x="1047181" y="208654"/>
                            </a:cubicBezTo>
                            <a:cubicBezTo>
                              <a:pt x="877004" y="147250"/>
                              <a:pt x="113203" y="121197"/>
                              <a:pt x="0" y="208654"/>
                            </a:cubicBezTo>
                            <a:cubicBezTo>
                              <a:pt x="4642" y="144970"/>
                              <a:pt x="14103" y="31980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E575DD9C-F088-4157-CFD0-5F36E7EE3DFF}"/>
                  </a:ext>
                </a:extLst>
              </p:cNvPr>
              <p:cNvSpPr/>
              <p:nvPr/>
            </p:nvSpPr>
            <p:spPr>
              <a:xfrm>
                <a:off x="5254191" y="2271956"/>
                <a:ext cx="153515" cy="20865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34925" cmpd="sng">
                <a:solidFill>
                  <a:schemeClr val="accent1">
                    <a:lumMod val="60000"/>
                    <a:lumOff val="4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047181"/>
                          <a:gd name="connsiteY0" fmla="*/ 0 h 208654"/>
                          <a:gd name="connsiteX1" fmla="*/ 1047181 w 1047181"/>
                          <a:gd name="connsiteY1" fmla="*/ 0 h 208654"/>
                          <a:gd name="connsiteX2" fmla="*/ 1047181 w 1047181"/>
                          <a:gd name="connsiteY2" fmla="*/ 208654 h 208654"/>
                          <a:gd name="connsiteX3" fmla="*/ 0 w 1047181"/>
                          <a:gd name="connsiteY3" fmla="*/ 208654 h 208654"/>
                          <a:gd name="connsiteX4" fmla="*/ 0 w 1047181"/>
                          <a:gd name="connsiteY4" fmla="*/ 0 h 2086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47181" h="208654" fill="none" extrusionOk="0">
                            <a:moveTo>
                              <a:pt x="0" y="0"/>
                            </a:moveTo>
                            <a:cubicBezTo>
                              <a:pt x="109709" y="64883"/>
                              <a:pt x="588325" y="-17315"/>
                              <a:pt x="1047181" y="0"/>
                            </a:cubicBezTo>
                            <a:cubicBezTo>
                              <a:pt x="1040963" y="77498"/>
                              <a:pt x="1045286" y="118179"/>
                              <a:pt x="1047181" y="208654"/>
                            </a:cubicBezTo>
                            <a:cubicBezTo>
                              <a:pt x="664318" y="157708"/>
                              <a:pt x="252483" y="247071"/>
                              <a:pt x="0" y="208654"/>
                            </a:cubicBezTo>
                            <a:cubicBezTo>
                              <a:pt x="12667" y="144662"/>
                              <a:pt x="13308" y="68293"/>
                              <a:pt x="0" y="0"/>
                            </a:cubicBezTo>
                            <a:close/>
                          </a:path>
                          <a:path w="1047181" h="208654" stroke="0" extrusionOk="0">
                            <a:moveTo>
                              <a:pt x="0" y="0"/>
                            </a:moveTo>
                            <a:cubicBezTo>
                              <a:pt x="501916" y="22012"/>
                              <a:pt x="769675" y="42966"/>
                              <a:pt x="1047181" y="0"/>
                            </a:cubicBezTo>
                            <a:cubicBezTo>
                              <a:pt x="1046559" y="97377"/>
                              <a:pt x="1029496" y="177160"/>
                              <a:pt x="1047181" y="208654"/>
                            </a:cubicBezTo>
                            <a:cubicBezTo>
                              <a:pt x="877004" y="147250"/>
                              <a:pt x="113203" y="121197"/>
                              <a:pt x="0" y="208654"/>
                            </a:cubicBezTo>
                            <a:cubicBezTo>
                              <a:pt x="4642" y="144970"/>
                              <a:pt x="14103" y="31980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6D1AB1CC-183C-912D-10BF-0343C4F188E8}"/>
                  </a:ext>
                </a:extLst>
              </p:cNvPr>
              <p:cNvSpPr/>
              <p:nvPr/>
            </p:nvSpPr>
            <p:spPr>
              <a:xfrm>
                <a:off x="5407706" y="2272292"/>
                <a:ext cx="153515" cy="20865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34925" cmpd="sng">
                <a:solidFill>
                  <a:schemeClr val="accent1">
                    <a:lumMod val="60000"/>
                    <a:lumOff val="4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047181"/>
                          <a:gd name="connsiteY0" fmla="*/ 0 h 208654"/>
                          <a:gd name="connsiteX1" fmla="*/ 1047181 w 1047181"/>
                          <a:gd name="connsiteY1" fmla="*/ 0 h 208654"/>
                          <a:gd name="connsiteX2" fmla="*/ 1047181 w 1047181"/>
                          <a:gd name="connsiteY2" fmla="*/ 208654 h 208654"/>
                          <a:gd name="connsiteX3" fmla="*/ 0 w 1047181"/>
                          <a:gd name="connsiteY3" fmla="*/ 208654 h 208654"/>
                          <a:gd name="connsiteX4" fmla="*/ 0 w 1047181"/>
                          <a:gd name="connsiteY4" fmla="*/ 0 h 2086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47181" h="208654" fill="none" extrusionOk="0">
                            <a:moveTo>
                              <a:pt x="0" y="0"/>
                            </a:moveTo>
                            <a:cubicBezTo>
                              <a:pt x="109709" y="64883"/>
                              <a:pt x="588325" y="-17315"/>
                              <a:pt x="1047181" y="0"/>
                            </a:cubicBezTo>
                            <a:cubicBezTo>
                              <a:pt x="1040963" y="77498"/>
                              <a:pt x="1045286" y="118179"/>
                              <a:pt x="1047181" y="208654"/>
                            </a:cubicBezTo>
                            <a:cubicBezTo>
                              <a:pt x="664318" y="157708"/>
                              <a:pt x="252483" y="247071"/>
                              <a:pt x="0" y="208654"/>
                            </a:cubicBezTo>
                            <a:cubicBezTo>
                              <a:pt x="12667" y="144662"/>
                              <a:pt x="13308" y="68293"/>
                              <a:pt x="0" y="0"/>
                            </a:cubicBezTo>
                            <a:close/>
                          </a:path>
                          <a:path w="1047181" h="208654" stroke="0" extrusionOk="0">
                            <a:moveTo>
                              <a:pt x="0" y="0"/>
                            </a:moveTo>
                            <a:cubicBezTo>
                              <a:pt x="501916" y="22012"/>
                              <a:pt x="769675" y="42966"/>
                              <a:pt x="1047181" y="0"/>
                            </a:cubicBezTo>
                            <a:cubicBezTo>
                              <a:pt x="1046559" y="97377"/>
                              <a:pt x="1029496" y="177160"/>
                              <a:pt x="1047181" y="208654"/>
                            </a:cubicBezTo>
                            <a:cubicBezTo>
                              <a:pt x="877004" y="147250"/>
                              <a:pt x="113203" y="121197"/>
                              <a:pt x="0" y="208654"/>
                            </a:cubicBezTo>
                            <a:cubicBezTo>
                              <a:pt x="4642" y="144970"/>
                              <a:pt x="14103" y="31980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244D4F1-E072-342B-7B9D-FDA1A03CC9C6}"/>
                  </a:ext>
                </a:extLst>
              </p:cNvPr>
              <p:cNvSpPr/>
              <p:nvPr/>
            </p:nvSpPr>
            <p:spPr>
              <a:xfrm>
                <a:off x="5561221" y="2272292"/>
                <a:ext cx="153515" cy="20865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34925" cmpd="sng">
                <a:solidFill>
                  <a:schemeClr val="accent1">
                    <a:lumMod val="60000"/>
                    <a:lumOff val="4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047181"/>
                          <a:gd name="connsiteY0" fmla="*/ 0 h 208654"/>
                          <a:gd name="connsiteX1" fmla="*/ 1047181 w 1047181"/>
                          <a:gd name="connsiteY1" fmla="*/ 0 h 208654"/>
                          <a:gd name="connsiteX2" fmla="*/ 1047181 w 1047181"/>
                          <a:gd name="connsiteY2" fmla="*/ 208654 h 208654"/>
                          <a:gd name="connsiteX3" fmla="*/ 0 w 1047181"/>
                          <a:gd name="connsiteY3" fmla="*/ 208654 h 208654"/>
                          <a:gd name="connsiteX4" fmla="*/ 0 w 1047181"/>
                          <a:gd name="connsiteY4" fmla="*/ 0 h 2086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47181" h="208654" fill="none" extrusionOk="0">
                            <a:moveTo>
                              <a:pt x="0" y="0"/>
                            </a:moveTo>
                            <a:cubicBezTo>
                              <a:pt x="109709" y="64883"/>
                              <a:pt x="588325" y="-17315"/>
                              <a:pt x="1047181" y="0"/>
                            </a:cubicBezTo>
                            <a:cubicBezTo>
                              <a:pt x="1040963" y="77498"/>
                              <a:pt x="1045286" y="118179"/>
                              <a:pt x="1047181" y="208654"/>
                            </a:cubicBezTo>
                            <a:cubicBezTo>
                              <a:pt x="664318" y="157708"/>
                              <a:pt x="252483" y="247071"/>
                              <a:pt x="0" y="208654"/>
                            </a:cubicBezTo>
                            <a:cubicBezTo>
                              <a:pt x="12667" y="144662"/>
                              <a:pt x="13308" y="68293"/>
                              <a:pt x="0" y="0"/>
                            </a:cubicBezTo>
                            <a:close/>
                          </a:path>
                          <a:path w="1047181" h="208654" stroke="0" extrusionOk="0">
                            <a:moveTo>
                              <a:pt x="0" y="0"/>
                            </a:moveTo>
                            <a:cubicBezTo>
                              <a:pt x="501916" y="22012"/>
                              <a:pt x="769675" y="42966"/>
                              <a:pt x="1047181" y="0"/>
                            </a:cubicBezTo>
                            <a:cubicBezTo>
                              <a:pt x="1046559" y="97377"/>
                              <a:pt x="1029496" y="177160"/>
                              <a:pt x="1047181" y="208654"/>
                            </a:cubicBezTo>
                            <a:cubicBezTo>
                              <a:pt x="877004" y="147250"/>
                              <a:pt x="113203" y="121197"/>
                              <a:pt x="0" y="208654"/>
                            </a:cubicBezTo>
                            <a:cubicBezTo>
                              <a:pt x="4642" y="144970"/>
                              <a:pt x="14103" y="31980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392C351-B5FD-E556-916F-29404D2A1564}"/>
                  </a:ext>
                </a:extLst>
              </p:cNvPr>
              <p:cNvSpPr/>
              <p:nvPr/>
            </p:nvSpPr>
            <p:spPr>
              <a:xfrm>
                <a:off x="5716057" y="2271956"/>
                <a:ext cx="153515" cy="20865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34925" cmpd="sng">
                <a:solidFill>
                  <a:schemeClr val="accent1">
                    <a:lumMod val="60000"/>
                    <a:lumOff val="4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047181"/>
                          <a:gd name="connsiteY0" fmla="*/ 0 h 208654"/>
                          <a:gd name="connsiteX1" fmla="*/ 1047181 w 1047181"/>
                          <a:gd name="connsiteY1" fmla="*/ 0 h 208654"/>
                          <a:gd name="connsiteX2" fmla="*/ 1047181 w 1047181"/>
                          <a:gd name="connsiteY2" fmla="*/ 208654 h 208654"/>
                          <a:gd name="connsiteX3" fmla="*/ 0 w 1047181"/>
                          <a:gd name="connsiteY3" fmla="*/ 208654 h 208654"/>
                          <a:gd name="connsiteX4" fmla="*/ 0 w 1047181"/>
                          <a:gd name="connsiteY4" fmla="*/ 0 h 2086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47181" h="208654" fill="none" extrusionOk="0">
                            <a:moveTo>
                              <a:pt x="0" y="0"/>
                            </a:moveTo>
                            <a:cubicBezTo>
                              <a:pt x="109709" y="64883"/>
                              <a:pt x="588325" y="-17315"/>
                              <a:pt x="1047181" y="0"/>
                            </a:cubicBezTo>
                            <a:cubicBezTo>
                              <a:pt x="1040963" y="77498"/>
                              <a:pt x="1045286" y="118179"/>
                              <a:pt x="1047181" y="208654"/>
                            </a:cubicBezTo>
                            <a:cubicBezTo>
                              <a:pt x="664318" y="157708"/>
                              <a:pt x="252483" y="247071"/>
                              <a:pt x="0" y="208654"/>
                            </a:cubicBezTo>
                            <a:cubicBezTo>
                              <a:pt x="12667" y="144662"/>
                              <a:pt x="13308" y="68293"/>
                              <a:pt x="0" y="0"/>
                            </a:cubicBezTo>
                            <a:close/>
                          </a:path>
                          <a:path w="1047181" h="208654" stroke="0" extrusionOk="0">
                            <a:moveTo>
                              <a:pt x="0" y="0"/>
                            </a:moveTo>
                            <a:cubicBezTo>
                              <a:pt x="501916" y="22012"/>
                              <a:pt x="769675" y="42966"/>
                              <a:pt x="1047181" y="0"/>
                            </a:cubicBezTo>
                            <a:cubicBezTo>
                              <a:pt x="1046559" y="97377"/>
                              <a:pt x="1029496" y="177160"/>
                              <a:pt x="1047181" y="208654"/>
                            </a:cubicBezTo>
                            <a:cubicBezTo>
                              <a:pt x="877004" y="147250"/>
                              <a:pt x="113203" y="121197"/>
                              <a:pt x="0" y="208654"/>
                            </a:cubicBezTo>
                            <a:cubicBezTo>
                              <a:pt x="4642" y="144970"/>
                              <a:pt x="14103" y="31980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CF9697A-C51D-0F00-E8ED-8793793A3178}"/>
                </a:ext>
              </a:extLst>
            </p:cNvPr>
            <p:cNvSpPr/>
            <p:nvPr/>
          </p:nvSpPr>
          <p:spPr>
            <a:xfrm>
              <a:off x="1805316" y="3959818"/>
              <a:ext cx="546839" cy="40418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/>
                <a:t>FGF Com Adapter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CCB169C-B706-5630-13C2-9BE6A62A0FB4}"/>
                </a:ext>
              </a:extLst>
            </p:cNvPr>
            <p:cNvSpPr/>
            <p:nvPr/>
          </p:nvSpPr>
          <p:spPr>
            <a:xfrm>
              <a:off x="277469" y="4660174"/>
              <a:ext cx="746659" cy="451714"/>
            </a:xfrm>
            <a:prstGeom prst="rect">
              <a:avLst/>
            </a:prstGeom>
            <a:solidFill>
              <a:schemeClr val="accent3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/>
                <a:t>CameraLink Interface (PCIe)</a:t>
              </a:r>
            </a:p>
          </p:txBody>
        </p:sp>
        <p:sp>
          <p:nvSpPr>
            <p:cNvPr id="41" name="Arrow: Up 40">
              <a:extLst>
                <a:ext uri="{FF2B5EF4-FFF2-40B4-BE49-F238E27FC236}">
                  <a16:creationId xmlns:a16="http://schemas.microsoft.com/office/drawing/2014/main" id="{1C164E51-6506-548C-B248-BD15CF2CA59A}"/>
                </a:ext>
              </a:extLst>
            </p:cNvPr>
            <p:cNvSpPr/>
            <p:nvPr/>
          </p:nvSpPr>
          <p:spPr>
            <a:xfrm rot="2877812">
              <a:off x="2244038" y="2937745"/>
              <a:ext cx="124990" cy="464982"/>
            </a:xfrm>
            <a:prstGeom prst="up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Arrow: Up 41">
              <a:extLst>
                <a:ext uri="{FF2B5EF4-FFF2-40B4-BE49-F238E27FC236}">
                  <a16:creationId xmlns:a16="http://schemas.microsoft.com/office/drawing/2014/main" id="{DD75F1C1-3FE5-6169-E8FC-BC775CDB7465}"/>
                </a:ext>
              </a:extLst>
            </p:cNvPr>
            <p:cNvSpPr/>
            <p:nvPr/>
          </p:nvSpPr>
          <p:spPr>
            <a:xfrm rot="8377109">
              <a:off x="3459980" y="2892147"/>
              <a:ext cx="103336" cy="397496"/>
            </a:xfrm>
            <a:prstGeom prst="up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Arrow: Left-Right 43">
              <a:extLst>
                <a:ext uri="{FF2B5EF4-FFF2-40B4-BE49-F238E27FC236}">
                  <a16:creationId xmlns:a16="http://schemas.microsoft.com/office/drawing/2014/main" id="{B748A22E-9D37-B4C2-4D65-0158CF9C3790}"/>
                </a:ext>
              </a:extLst>
            </p:cNvPr>
            <p:cNvSpPr/>
            <p:nvPr/>
          </p:nvSpPr>
          <p:spPr>
            <a:xfrm rot="7154376">
              <a:off x="1737903" y="4580253"/>
              <a:ext cx="417594" cy="90294"/>
            </a:xfrm>
            <a:prstGeom prst="leftRigh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Arrow: Left-Right 44">
              <a:extLst>
                <a:ext uri="{FF2B5EF4-FFF2-40B4-BE49-F238E27FC236}">
                  <a16:creationId xmlns:a16="http://schemas.microsoft.com/office/drawing/2014/main" id="{8D83232D-2642-F5D4-C77D-4F5BAD79BE93}"/>
                </a:ext>
              </a:extLst>
            </p:cNvPr>
            <p:cNvSpPr/>
            <p:nvPr/>
          </p:nvSpPr>
          <p:spPr>
            <a:xfrm rot="12002158">
              <a:off x="1057537" y="4923520"/>
              <a:ext cx="562231" cy="80613"/>
            </a:xfrm>
            <a:prstGeom prst="leftRigh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8DA9E6A-B264-1C21-70B2-A87DCCD7BB3C}"/>
                </a:ext>
              </a:extLst>
            </p:cNvPr>
            <p:cNvSpPr txBox="1"/>
            <p:nvPr/>
          </p:nvSpPr>
          <p:spPr>
            <a:xfrm>
              <a:off x="2381609" y="5714230"/>
              <a:ext cx="12587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solidFill>
                    <a:schemeClr val="bg1"/>
                  </a:solidFill>
                </a:rPr>
                <a:t>FGF Andor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7706F69-E7D2-C17E-565F-4CA05F1C8856}"/>
                </a:ext>
              </a:extLst>
            </p:cNvPr>
            <p:cNvSpPr txBox="1"/>
            <p:nvPr/>
          </p:nvSpPr>
          <p:spPr>
            <a:xfrm>
              <a:off x="450395" y="5838744"/>
              <a:ext cx="12587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solidFill>
                    <a:schemeClr val="bg1"/>
                  </a:solidFill>
                </a:rPr>
                <a:t>FGF Box</a:t>
              </a:r>
            </a:p>
          </p:txBody>
        </p:sp>
      </p:grpSp>
      <p:sp>
        <p:nvSpPr>
          <p:cNvPr id="52" name="Oval 51">
            <a:extLst>
              <a:ext uri="{FF2B5EF4-FFF2-40B4-BE49-F238E27FC236}">
                <a16:creationId xmlns:a16="http://schemas.microsoft.com/office/drawing/2014/main" id="{6807F209-0F07-15F8-BC87-98CA6AA3DFD1}"/>
              </a:ext>
            </a:extLst>
          </p:cNvPr>
          <p:cNvSpPr/>
          <p:nvPr/>
        </p:nvSpPr>
        <p:spPr>
          <a:xfrm>
            <a:off x="9365907" y="1952944"/>
            <a:ext cx="1561973" cy="148230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CCF Envision</a:t>
            </a:r>
          </a:p>
        </p:txBody>
      </p:sp>
      <p:sp>
        <p:nvSpPr>
          <p:cNvPr id="53" name="Arrow: Left-Right 52">
            <a:extLst>
              <a:ext uri="{FF2B5EF4-FFF2-40B4-BE49-F238E27FC236}">
                <a16:creationId xmlns:a16="http://schemas.microsoft.com/office/drawing/2014/main" id="{A44F6715-1315-AEF2-18F3-4D98C49EB510}"/>
              </a:ext>
            </a:extLst>
          </p:cNvPr>
          <p:cNvSpPr/>
          <p:nvPr/>
        </p:nvSpPr>
        <p:spPr>
          <a:xfrm rot="19685406">
            <a:off x="6723042" y="3781325"/>
            <a:ext cx="2853554" cy="135126"/>
          </a:xfrm>
          <a:prstGeom prst="left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C5CDF6FD-DBA0-D35A-F029-F21459AB1584}"/>
              </a:ext>
            </a:extLst>
          </p:cNvPr>
          <p:cNvSpPr/>
          <p:nvPr/>
        </p:nvSpPr>
        <p:spPr>
          <a:xfrm>
            <a:off x="9321986" y="4676128"/>
            <a:ext cx="1276807" cy="792538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UAExpert</a:t>
            </a:r>
          </a:p>
        </p:txBody>
      </p:sp>
      <p:sp>
        <p:nvSpPr>
          <p:cNvPr id="56" name="Arrow: Left-Right 55">
            <a:extLst>
              <a:ext uri="{FF2B5EF4-FFF2-40B4-BE49-F238E27FC236}">
                <a16:creationId xmlns:a16="http://schemas.microsoft.com/office/drawing/2014/main" id="{4BB4476C-D917-3F33-E602-DF6C57A59403}"/>
              </a:ext>
            </a:extLst>
          </p:cNvPr>
          <p:cNvSpPr/>
          <p:nvPr/>
        </p:nvSpPr>
        <p:spPr>
          <a:xfrm rot="520166">
            <a:off x="6899045" y="4876838"/>
            <a:ext cx="2404598" cy="138571"/>
          </a:xfrm>
          <a:prstGeom prst="left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Arrow: Left-Right 56">
            <a:extLst>
              <a:ext uri="{FF2B5EF4-FFF2-40B4-BE49-F238E27FC236}">
                <a16:creationId xmlns:a16="http://schemas.microsoft.com/office/drawing/2014/main" id="{8F82E813-19E7-6AAF-3D7A-42E0E94C3B1A}"/>
              </a:ext>
            </a:extLst>
          </p:cNvPr>
          <p:cNvSpPr/>
          <p:nvPr/>
        </p:nvSpPr>
        <p:spPr>
          <a:xfrm rot="19730963">
            <a:off x="7500465" y="3225795"/>
            <a:ext cx="1846716" cy="137474"/>
          </a:xfrm>
          <a:prstGeom prst="left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row: Left-Right 57">
            <a:extLst>
              <a:ext uri="{FF2B5EF4-FFF2-40B4-BE49-F238E27FC236}">
                <a16:creationId xmlns:a16="http://schemas.microsoft.com/office/drawing/2014/main" id="{233685F6-C221-4708-DD63-E8EAEA1014D8}"/>
              </a:ext>
            </a:extLst>
          </p:cNvPr>
          <p:cNvSpPr/>
          <p:nvPr/>
        </p:nvSpPr>
        <p:spPr>
          <a:xfrm rot="12945087">
            <a:off x="1463102" y="3720369"/>
            <a:ext cx="2172342" cy="104166"/>
          </a:xfrm>
          <a:prstGeom prst="left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Arrow: Left-Right 46">
            <a:extLst>
              <a:ext uri="{FF2B5EF4-FFF2-40B4-BE49-F238E27FC236}">
                <a16:creationId xmlns:a16="http://schemas.microsoft.com/office/drawing/2014/main" id="{DE291E9E-0F26-6DC4-11A3-2D5644D3CD27}"/>
              </a:ext>
            </a:extLst>
          </p:cNvPr>
          <p:cNvSpPr/>
          <p:nvPr/>
        </p:nvSpPr>
        <p:spPr>
          <a:xfrm rot="12926711">
            <a:off x="1631161" y="3603184"/>
            <a:ext cx="1968686" cy="96765"/>
          </a:xfrm>
          <a:prstGeom prst="left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platzhalter 2">
            <a:extLst>
              <a:ext uri="{FF2B5EF4-FFF2-40B4-BE49-F238E27FC236}">
                <a16:creationId xmlns:a16="http://schemas.microsoft.com/office/drawing/2014/main" id="{9D6A954A-5182-7A16-28FC-E4DCE946939F}"/>
              </a:ext>
            </a:extLst>
          </p:cNvPr>
          <p:cNvSpPr txBox="1">
            <a:spLocks/>
          </p:cNvSpPr>
          <p:nvPr/>
        </p:nvSpPr>
        <p:spPr>
          <a:xfrm>
            <a:off x="6050321" y="1143644"/>
            <a:ext cx="3315586" cy="310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2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800" indent="-1728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8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1000"/>
              </a:lnSpc>
              <a:spcBef>
                <a:spcPts val="1200"/>
              </a:spcBef>
              <a:buClr>
                <a:schemeClr val="bg2"/>
              </a:buClr>
              <a:buFont typeface="Arial" panose="020B0604020202020204" pitchFamily="34" charset="0"/>
              <a:buNone/>
              <a:defRPr sz="2400" i="1" kern="1200">
                <a:solidFill>
                  <a:schemeClr val="bg2"/>
                </a:solidFill>
                <a:latin typeface="Georgia" panose="02040502050405020303" pitchFamily="18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/>
              <a:t>Multiple RTMS sender threads.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150776F-13C8-1BCC-6F39-90651AA29A06}"/>
              </a:ext>
            </a:extLst>
          </p:cNvPr>
          <p:cNvSpPr/>
          <p:nvPr/>
        </p:nvSpPr>
        <p:spPr>
          <a:xfrm>
            <a:off x="6320858" y="2730935"/>
            <a:ext cx="837610" cy="53347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/>
              <a:t>RTMS Packaging Threads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E651121-8855-180D-4BBF-6D22F7ED0492}"/>
              </a:ext>
            </a:extLst>
          </p:cNvPr>
          <p:cNvSpPr/>
          <p:nvPr/>
        </p:nvSpPr>
        <p:spPr>
          <a:xfrm>
            <a:off x="6531489" y="3489132"/>
            <a:ext cx="1005017" cy="68374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RTMS Publisher Thread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49197E-5458-9BCE-D614-0D6D54175665}"/>
              </a:ext>
            </a:extLst>
          </p:cNvPr>
          <p:cNvSpPr/>
          <p:nvPr/>
        </p:nvSpPr>
        <p:spPr>
          <a:xfrm rot="20274068">
            <a:off x="6883947" y="3224524"/>
            <a:ext cx="58210" cy="3439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908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Integration with IFW CCF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57664"/>
            <a:ext cx="10285558" cy="450023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CCF Communication Adapter provided for ENVision.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Using the ifw-core OPC UA client (based on open62541).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Using ‘old’ ELT MUDPI/RTMS libraries.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In the process of moving to new MUDPI/RTMS implementation: “llnetio”.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Used for</a:t>
            </a:r>
          </a:p>
          <a:p>
            <a:pPr marL="800550" lvl="2" indent="-285750"/>
            <a:r>
              <a:rPr lang="en-GB" sz="1400"/>
              <a:t>controlling the camera,</a:t>
            </a:r>
          </a:p>
          <a:p>
            <a:pPr marL="800550" lvl="2" indent="-285750"/>
            <a:r>
              <a:rPr lang="en-GB" sz="1400"/>
              <a:t>displaying in DDT,</a:t>
            </a:r>
          </a:p>
          <a:p>
            <a:pPr marL="800550" lvl="2" indent="-285750"/>
            <a:r>
              <a:rPr lang="en-GB" sz="1400"/>
              <a:t>storing in FITS files.</a:t>
            </a:r>
          </a:p>
          <a:p>
            <a:pPr marL="458550" lvl="1" indent="-285750"/>
            <a:r>
              <a:rPr lang="en-GB" sz="1600"/>
              <a:t>For high performance applications a separate RTMS receiver may be used (RTC).</a:t>
            </a:r>
          </a:p>
          <a:p>
            <a:pPr marL="458550" lvl="1" indent="-285750"/>
            <a:r>
              <a:rPr lang="en-GB" sz="1600"/>
              <a:t>Acceptable performance obtained: Andor Marana – 2560 x 2160 x 2 bytes - @25 Hz – MTU 9000 bytes.</a:t>
            </a:r>
            <a:endParaRPr lang="en-GB" sz="16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2770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Deliverables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278082"/>
            <a:ext cx="10628458" cy="482138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/>
              <a:t>OPC UA Namespace Generator</a:t>
            </a:r>
            <a:r>
              <a:rPr lang="en-GB" sz="1600"/>
              <a:t>:</a:t>
            </a:r>
          </a:p>
          <a:p>
            <a:pPr marL="458550" lvl="1" indent="-285750"/>
            <a:r>
              <a:rPr lang="en-GB" sz="1400"/>
              <a:t>OPC UA nodes defined in a ‘proprietary’ YAML file (easy to edit by hand).</a:t>
            </a:r>
          </a:p>
          <a:p>
            <a:pPr marL="458550" lvl="1" indent="-285750"/>
            <a:r>
              <a:rPr lang="en-GB" sz="1400"/>
              <a:t>Python based tool to invoke on the YAML definition to generate the OPC UA node creation code (C++): “fgfGenerator”.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/>
              <a:t>Common Library</a:t>
            </a:r>
            <a:r>
              <a:rPr lang="en-GB" sz="1600"/>
              <a:t>:</a:t>
            </a:r>
          </a:p>
          <a:p>
            <a:pPr marL="458550" lvl="1" indent="-285750"/>
            <a:r>
              <a:rPr lang="en-GB" sz="1400"/>
              <a:t>Library with ‘components’ to build an FGF application. Contains the basic communication adapter, to provide for specific cameras.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/>
              <a:t>Simulator</a:t>
            </a:r>
            <a:r>
              <a:rPr lang="en-GB" sz="1600"/>
              <a:t>:</a:t>
            </a:r>
          </a:p>
          <a:p>
            <a:pPr marL="458550" lvl="1" indent="-285750"/>
            <a:r>
              <a:rPr lang="en-GB" sz="1400"/>
              <a:t>Implements subclass of base com. adapter, which plays back a FITS image cube.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/>
              <a:t>Specific Implementations</a:t>
            </a:r>
            <a:r>
              <a:rPr lang="en-GB" sz="1600"/>
              <a:t>:</a:t>
            </a:r>
          </a:p>
          <a:p>
            <a:pPr marL="458550" lvl="1" indent="-285750"/>
            <a:r>
              <a:rPr lang="en-GB" sz="1400"/>
              <a:t>For the moment Andor cameras supported. Com. adapter based on Andor SDK.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/>
              <a:t>Andor Simulator</a:t>
            </a:r>
            <a:r>
              <a:rPr lang="en-GB" sz="1600"/>
              <a:t>:</a:t>
            </a:r>
          </a:p>
          <a:p>
            <a:pPr marL="458550" lvl="1" indent="-285750"/>
            <a:r>
              <a:rPr lang="en-GB" sz="1400"/>
              <a:t>Implements a simulator, via a subsclass of the FGF base com. adapter, based on the Andor SDK simulator.</a:t>
            </a:r>
            <a:endParaRPr lang="en-GB" sz="14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9439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OPC UA Namespace Generator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327" y="1257300"/>
            <a:ext cx="4924914" cy="416970"/>
          </a:xfrm>
        </p:spPr>
        <p:txBody>
          <a:bodyPr/>
          <a:lstStyle/>
          <a:p>
            <a:r>
              <a:rPr lang="en-GB"/>
              <a:t>FGF Node Definition (YAML):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634722-08CE-362C-85AD-FA1CB06BA1CF}"/>
              </a:ext>
            </a:extLst>
          </p:cNvPr>
          <p:cNvSpPr txBox="1"/>
          <p:nvPr/>
        </p:nvSpPr>
        <p:spPr>
          <a:xfrm>
            <a:off x="159865" y="1674270"/>
            <a:ext cx="4640689" cy="424731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/>
              <a:t>Cameras:</a:t>
            </a:r>
          </a:p>
          <a:p>
            <a:r>
              <a:rPr lang="en-US" sz="1000"/>
              <a:t>    Sim:</a:t>
            </a:r>
          </a:p>
          <a:p>
            <a:r>
              <a:rPr lang="en-US" sz="1000"/>
              <a:t>        stat:</a:t>
            </a:r>
          </a:p>
          <a:p>
            <a:r>
              <a:rPr lang="en-US" sz="1000"/>
              <a:t>            lrExpoTime:</a:t>
            </a:r>
          </a:p>
          <a:p>
            <a:r>
              <a:rPr lang="en-US" sz="1000"/>
              <a:t>               type: Double</a:t>
            </a:r>
          </a:p>
          <a:p>
            <a:r>
              <a:rPr lang="en-US" sz="1000"/>
              <a:t>               val: 0.</a:t>
            </a:r>
          </a:p>
          <a:p>
            <a:r>
              <a:rPr lang="en-US" sz="1000"/>
              <a:t>               perm: Read</a:t>
            </a:r>
          </a:p>
          <a:p>
            <a:r>
              <a:rPr lang="en-US" sz="1000"/>
              <a:t>               var_comm_adapter_label: fgf::common::STAT_EXPO_TIME_STR</a:t>
            </a:r>
          </a:p>
          <a:p>
            <a:r>
              <a:rPr lang="en-US" sz="1000"/>
              <a:t>            lrFrameRate:</a:t>
            </a:r>
          </a:p>
          <a:p>
            <a:r>
              <a:rPr lang="en-US" sz="1000"/>
              <a:t>               type: Double</a:t>
            </a:r>
          </a:p>
          <a:p>
            <a:r>
              <a:rPr lang="en-US" sz="1000"/>
              <a:t>               val: 0.</a:t>
            </a:r>
          </a:p>
          <a:p>
            <a:r>
              <a:rPr lang="en-US" sz="1000"/>
              <a:t>               perm: Read</a:t>
            </a:r>
          </a:p>
          <a:p>
            <a:r>
              <a:rPr lang="en-US" sz="1000"/>
              <a:t>               var_comm_adapter_label: fgf::common::STAT_FRAME_RATE_STR</a:t>
            </a:r>
          </a:p>
          <a:p>
            <a:r>
              <a:rPr lang="en-US" sz="1000"/>
              <a:t>…</a:t>
            </a:r>
          </a:p>
          <a:p>
            <a:r>
              <a:rPr lang="en-US" sz="1000"/>
              <a:t> ctrl:</a:t>
            </a:r>
          </a:p>
          <a:p>
            <a:r>
              <a:rPr lang="en-US" sz="1000"/>
              <a:t>            lrExpoTime:</a:t>
            </a:r>
          </a:p>
          <a:p>
            <a:r>
              <a:rPr lang="en-US" sz="1000"/>
              <a:t>               type: Double</a:t>
            </a:r>
          </a:p>
          <a:p>
            <a:r>
              <a:rPr lang="en-US" sz="1000"/>
              <a:t>               val: 0</a:t>
            </a:r>
          </a:p>
          <a:p>
            <a:r>
              <a:rPr lang="en-US" sz="1000"/>
              <a:t>               perm: Write</a:t>
            </a:r>
          </a:p>
          <a:p>
            <a:r>
              <a:rPr lang="en-US" sz="1000"/>
              <a:t>               var_comm_adapter_label: fgf::common::CTRL_EXPO_TIME_STR</a:t>
            </a:r>
          </a:p>
          <a:p>
            <a:r>
              <a:rPr lang="en-US" sz="1000"/>
              <a:t>            lrFrameRate:</a:t>
            </a:r>
          </a:p>
          <a:p>
            <a:r>
              <a:rPr lang="en-US" sz="1000"/>
              <a:t>               type: Double</a:t>
            </a:r>
          </a:p>
          <a:p>
            <a:r>
              <a:rPr lang="en-US" sz="1000"/>
              <a:t>               val: 0</a:t>
            </a:r>
          </a:p>
          <a:p>
            <a:r>
              <a:rPr lang="en-US" sz="1000"/>
              <a:t>               perm: Write</a:t>
            </a:r>
          </a:p>
          <a:p>
            <a:r>
              <a:rPr lang="en-US" sz="1000"/>
              <a:t>               var_comm_adapter_label: fgf::common::CTRL_FRAME_RATE_STR</a:t>
            </a:r>
          </a:p>
          <a:p>
            <a:r>
              <a:rPr lang="en-US" sz="1000"/>
              <a:t>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B78C94-5523-8DC9-EC1B-C781A4BA003F}"/>
              </a:ext>
            </a:extLst>
          </p:cNvPr>
          <p:cNvSpPr txBox="1"/>
          <p:nvPr/>
        </p:nvSpPr>
        <p:spPr>
          <a:xfrm>
            <a:off x="5577016" y="1582574"/>
            <a:ext cx="6219165" cy="452431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/>
              <a:t>$ fgfGenerator -i sim/server/resource/config/fgf/sim/fgNodeSet.yaml -t tmp -c fgf::sim::CommAdapter -s ifw/fgf/sim/commAdapter.hpp -o ifw/fgf/sim</a:t>
            </a:r>
          </a:p>
          <a:p>
            <a:endParaRPr lang="en-US" sz="1200"/>
          </a:p>
          <a:p>
            <a:r>
              <a:rPr lang="en-US" sz="1200"/>
              <a:t>Source files are ('nodeset.hpp', 'nodeset.cpp', 'callbacks.hpp', 'callbacks.cpp’)</a:t>
            </a:r>
          </a:p>
          <a:p>
            <a:endParaRPr lang="en-US" sz="1200"/>
          </a:p>
          <a:p>
            <a:r>
              <a:rPr lang="en-US" sz="1200" b="1"/>
              <a:t>$ less  tmp/nodeset.cpp</a:t>
            </a:r>
          </a:p>
          <a:p>
            <a:r>
              <a:rPr lang="en-US" sz="1200"/>
              <a:t>#include &lt;ifw/fgf/sim/nodeset.hpp&gt;</a:t>
            </a:r>
          </a:p>
          <a:p>
            <a:r>
              <a:rPr lang="en-US" sz="1200"/>
              <a:t>#include &lt;ifw/fgf/sim/callbacks.hpp&gt;</a:t>
            </a:r>
          </a:p>
          <a:p>
            <a:endParaRPr lang="en-US" sz="1200"/>
          </a:p>
          <a:p>
            <a:r>
              <a:rPr lang="en-US" sz="1200"/>
              <a:t>    /* Cameras - ns=1;i=5001 */</a:t>
            </a:r>
          </a:p>
          <a:p>
            <a:r>
              <a:rPr lang="en-US" sz="1200"/>
              <a:t>    static UA_StatusCode function_nodeset_0_begin(UA_Server *server, UA_UInt16* ns) {</a:t>
            </a:r>
          </a:p>
          <a:p>
            <a:r>
              <a:rPr lang="en-US" sz="1200"/>
              <a:t>    UA_StatusCode retVal = UA_STATUSCODE_GOOD;</a:t>
            </a:r>
          </a:p>
          <a:p>
            <a:r>
              <a:rPr lang="en-US" sz="1200"/>
              <a:t>    UA_ObjectAttributes attr = UA_ObjectAttributes_default;</a:t>
            </a:r>
          </a:p>
          <a:p>
            <a:r>
              <a:rPr lang="en-US" sz="1200"/>
              <a:t>    char empty[]="";</a:t>
            </a:r>
          </a:p>
          <a:p>
            <a:r>
              <a:rPr lang="en-US" sz="1200"/>
              <a:t>    attr.displayName = UA_LOCALIZEDTEXT_ALLOC(empty, "Cameras");</a:t>
            </a:r>
          </a:p>
          <a:p>
            <a:r>
              <a:rPr lang="en-US" sz="1200"/>
              <a:t>    UA_QualifiedName qualifiedName = UA_QUALIFIEDNAME_ALLOC(ns[1], "Cameras");</a:t>
            </a:r>
          </a:p>
          <a:p>
            <a:r>
              <a:rPr lang="en-US" sz="1200"/>
              <a:t>    retVal |= UA_Server_addNode_begin(server, UA_NODECLASS_OBJECT,</a:t>
            </a:r>
          </a:p>
          <a:p>
            <a:r>
              <a:rPr lang="en-US" sz="1200"/>
              <a:t>    UA_NODEID_NUMERIC(ns[1], 5001),</a:t>
            </a:r>
          </a:p>
          <a:p>
            <a:r>
              <a:rPr lang="en-US" sz="1200"/>
              <a:t>    UA_NODEID_NUMERIC(ns[0], 85LU),</a:t>
            </a:r>
          </a:p>
          <a:p>
            <a:r>
              <a:rPr lang="en-US" sz="1200"/>
              <a:t>    UA_NODEID_NUMERIC(ns[0], UA_NS0ID_ORGANIZES),</a:t>
            </a:r>
          </a:p>
          <a:p>
            <a:r>
              <a:rPr lang="en-US" sz="1200"/>
              <a:t>    qualifiedName,</a:t>
            </a:r>
          </a:p>
          <a:p>
            <a:r>
              <a:rPr lang="en-US" sz="1200"/>
              <a:t>    UA_NODEID_NUMERIC(ns[0], UA_NS0ID_FOLDERTYPE),</a:t>
            </a:r>
          </a:p>
          <a:p>
            <a:r>
              <a:rPr lang="en-US" sz="1200"/>
              <a:t>…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C9BEAA45-D915-CEFD-57C8-14102C139C8A}"/>
              </a:ext>
            </a:extLst>
          </p:cNvPr>
          <p:cNvSpPr/>
          <p:nvPr/>
        </p:nvSpPr>
        <p:spPr>
          <a:xfrm>
            <a:off x="4950941" y="3594263"/>
            <a:ext cx="494271" cy="416970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616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Common Part – Base Communication Adapter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69BB2761-1AB3-B2C6-FAC6-FE9875F3C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808" y="1279321"/>
            <a:ext cx="7666384" cy="490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243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936625"/>
          </a:xfrm>
        </p:spPr>
        <p:txBody>
          <a:bodyPr/>
          <a:lstStyle/>
          <a:p>
            <a:r>
              <a:rPr lang="en-GB"/>
              <a:t>FGF Simulator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967698"/>
            <a:ext cx="10069127" cy="165768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Application implementing the ENVision interface, based on the FGF Common Library.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Can be used to play back FITS cubes.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Provides the same functionality as a ‘real’ FGF server (OPC UA interface, data publishing via RTMS).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Supports basic features: Windowing, exposure time/frame rate.</a:t>
            </a:r>
            <a:endParaRPr lang="en-GB" sz="16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6DA28E-8438-CF0A-AB3D-8852F23353FD}"/>
              </a:ext>
            </a:extLst>
          </p:cNvPr>
          <p:cNvSpPr txBox="1"/>
          <p:nvPr/>
        </p:nvSpPr>
        <p:spPr>
          <a:xfrm>
            <a:off x="936624" y="2625381"/>
            <a:ext cx="8660457" cy="3647152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$ fgfSim -h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Options: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-h [ --help ]                     Print help messages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-a [ --address ] arg (=127.0.0.1) RTMS source IP address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-p [ --port ] arg (=59000)        network port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-n [ --netif ] arg                network interface to be used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-s [ --fits-file ] arg            FITS filename to be used for the simulation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-f [ --log-prop-file ] arg        Log property filename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-l [ --log-level ] arg (=ERROR)   Log level: ERROR, INFO, DEBUG, TRACE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--list-loggers                    List defined loggers and exit</a:t>
            </a:r>
          </a:p>
          <a:p>
            <a:endParaRPr lang="en-US" sz="1100" b="0">
              <a:solidFill>
                <a:schemeClr val="accent6">
                  <a:lumMod val="20000"/>
                  <a:lumOff val="80000"/>
                </a:schemeClr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$ fgfSim -a 127.0.0.1 -p 59000 -n 127.0.0.1 -s /scratch/jknudstr/INTROOT/resource/image/ccf/control/testCubeUint16_512x512.fits -l INFO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INFO - Starting application...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INFO - Cube number of planes: 10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INFO - Image BPP: 2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INFO - Image width: 512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INFO - Image height: 512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INFO - Acquisition Thread started</a:t>
            </a:r>
          </a:p>
          <a:p>
            <a:r>
              <a:rPr lang="en-US" sz="1100" b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INFO - Acquisition waiting...</a:t>
            </a:r>
          </a:p>
          <a:p>
            <a:r>
              <a:rPr lang="en-US" sz="1100">
                <a:solidFill>
                  <a:schemeClr val="accent6">
                    <a:lumMod val="20000"/>
                    <a:lumOff val="8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 . . </a:t>
            </a:r>
            <a:endParaRPr lang="en-US" sz="1100" b="0" dirty="0">
              <a:solidFill>
                <a:schemeClr val="accent6">
                  <a:lumMod val="20000"/>
                  <a:lumOff val="80000"/>
                </a:schemeClr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079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Deployment Module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5" name="Picture 4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B2351033-1313-FD78-934B-6885EB443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181" y="789709"/>
            <a:ext cx="3910089" cy="514307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51575E0-B05B-1ECC-D082-FE5ABC671D22}"/>
              </a:ext>
            </a:extLst>
          </p:cNvPr>
          <p:cNvSpPr/>
          <p:nvPr/>
        </p:nvSpPr>
        <p:spPr>
          <a:xfrm>
            <a:off x="6243672" y="1529993"/>
            <a:ext cx="2034261" cy="1379462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403F0D-26F3-3E3F-B1EC-62B2C9798A37}"/>
              </a:ext>
            </a:extLst>
          </p:cNvPr>
          <p:cNvSpPr txBox="1"/>
          <p:nvPr/>
        </p:nvSpPr>
        <p:spPr>
          <a:xfrm>
            <a:off x="919229" y="1767478"/>
            <a:ext cx="3172728" cy="369332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3">
                    <a:lumMod val="50000"/>
                  </a:schemeClr>
                </a:solidFill>
              </a:rPr>
              <a:t>FGF Communication Adapter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CD809714-7E85-F49B-5E31-BB0457966F82}"/>
              </a:ext>
            </a:extLst>
          </p:cNvPr>
          <p:cNvSpPr/>
          <p:nvPr/>
        </p:nvSpPr>
        <p:spPr>
          <a:xfrm rot="11794355">
            <a:off x="4114157" y="2173836"/>
            <a:ext cx="2071834" cy="182880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CAE342-AB58-BA36-BE8C-1CC278F33FCA}"/>
              </a:ext>
            </a:extLst>
          </p:cNvPr>
          <p:cNvSpPr txBox="1"/>
          <p:nvPr/>
        </p:nvSpPr>
        <p:spPr>
          <a:xfrm>
            <a:off x="757491" y="3149254"/>
            <a:ext cx="1851789" cy="369332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3">
                    <a:lumMod val="50000"/>
                  </a:schemeClr>
                </a:solidFill>
              </a:rPr>
              <a:t>FGF Executable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6F3162F-C847-E08B-B9E3-B6A628FDE672}"/>
              </a:ext>
            </a:extLst>
          </p:cNvPr>
          <p:cNvSpPr/>
          <p:nvPr/>
        </p:nvSpPr>
        <p:spPr>
          <a:xfrm rot="10800000">
            <a:off x="2707365" y="3255222"/>
            <a:ext cx="3404303" cy="1828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87F962-F59C-519F-2542-2053CFEF9DDC}"/>
              </a:ext>
            </a:extLst>
          </p:cNvPr>
          <p:cNvSpPr txBox="1"/>
          <p:nvPr/>
        </p:nvSpPr>
        <p:spPr>
          <a:xfrm>
            <a:off x="365258" y="4604158"/>
            <a:ext cx="3762633" cy="646331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3">
                    <a:lumMod val="50000"/>
                  </a:schemeClr>
                </a:solidFill>
              </a:rPr>
              <a:t>OPC UA Namespace management</a:t>
            </a:r>
          </a:p>
          <a:p>
            <a:r>
              <a:rPr lang="en-US">
                <a:solidFill>
                  <a:schemeClr val="accent3">
                    <a:lumMod val="50000"/>
                  </a:schemeClr>
                </a:solidFill>
              </a:rPr>
              <a:t>(generated code)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8B84542-B790-65C0-51A4-D85EA40BFA7A}"/>
              </a:ext>
            </a:extLst>
          </p:cNvPr>
          <p:cNvSpPr/>
          <p:nvPr/>
        </p:nvSpPr>
        <p:spPr>
          <a:xfrm>
            <a:off x="6243672" y="2909455"/>
            <a:ext cx="2034260" cy="935181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85BC47-B9EB-3BE5-0A76-61BCFEC755FA}"/>
              </a:ext>
            </a:extLst>
          </p:cNvPr>
          <p:cNvSpPr/>
          <p:nvPr/>
        </p:nvSpPr>
        <p:spPr>
          <a:xfrm>
            <a:off x="6240660" y="3849619"/>
            <a:ext cx="2034260" cy="1374479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8470A0EF-916A-5237-DB68-3FBD718848DA}"/>
              </a:ext>
            </a:extLst>
          </p:cNvPr>
          <p:cNvSpPr/>
          <p:nvPr/>
        </p:nvSpPr>
        <p:spPr>
          <a:xfrm rot="10073595">
            <a:off x="4208488" y="4607688"/>
            <a:ext cx="1997709" cy="182880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782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Use Cases so far…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3" y="1577975"/>
            <a:ext cx="6716327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Deployments for the following implemented so far:</a:t>
            </a:r>
          </a:p>
          <a:p>
            <a:pPr marL="458550" lvl="1" indent="-285750"/>
            <a:r>
              <a:rPr lang="en-GB"/>
              <a:t>Andor Marana, Andor Balor (Andor SDK).</a:t>
            </a:r>
          </a:p>
          <a:p>
            <a:pPr marL="800550" lvl="2" indent="-285750"/>
            <a:r>
              <a:rPr lang="en-GB"/>
              <a:t>In use for the PDS.</a:t>
            </a:r>
          </a:p>
          <a:p>
            <a:pPr marL="800550" lvl="2" indent="-285750"/>
            <a:r>
              <a:rPr lang="en-GB"/>
              <a:t>Latency measured (so far): TODO</a:t>
            </a:r>
          </a:p>
          <a:p>
            <a:pPr marL="458550" lvl="1" indent="-285750"/>
            <a:r>
              <a:rPr lang="en-GB"/>
              <a:t>Andor Simulator (Andor SDK).</a:t>
            </a:r>
          </a:p>
          <a:p>
            <a:pPr marL="458550" lvl="1" indent="-285750"/>
            <a:r>
              <a:rPr lang="en-GB"/>
              <a:t>FGF Simulator – internal simulation in communication adapter.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8055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Hardware Setup (PDS)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4924914" cy="4343400"/>
          </a:xfrm>
        </p:spPr>
        <p:txBody>
          <a:bodyPr/>
          <a:lstStyle/>
          <a:p>
            <a:r>
              <a:rPr lang="en-GB"/>
              <a:t>TODO: Add photo here from PDS lab.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39439C-87F8-B8CC-2502-5DC40329D4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Hardware: $$$$$</a:t>
            </a:r>
          </a:p>
        </p:txBody>
      </p:sp>
    </p:spTree>
    <p:extLst>
      <p:ext uri="{BB962C8B-B14F-4D97-AF65-F5344CB8AC3E}">
        <p14:creationId xmlns:p14="http://schemas.microsoft.com/office/powerpoint/2010/main" val="4155227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Performance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6624" y="1577975"/>
            <a:ext cx="9854944" cy="4343400"/>
          </a:xfrm>
        </p:spPr>
        <p:txBody>
          <a:bodyPr/>
          <a:lstStyle/>
          <a:p>
            <a:pPr marL="458550" lvl="1" indent="-285750"/>
            <a:r>
              <a:rPr lang="en-GB"/>
              <a:t>16x16 pixel, 2 BPP:</a:t>
            </a:r>
          </a:p>
          <a:p>
            <a:pPr marL="800550" lvl="2" indent="-285750"/>
            <a:r>
              <a:rPr lang="en-GB" sz="1600"/>
              <a:t>Latency sending first packet: 490 micros</a:t>
            </a:r>
          </a:p>
          <a:p>
            <a:pPr marL="800550" lvl="2" indent="-285750"/>
            <a:r>
              <a:rPr lang="en-GB" sz="1600"/>
              <a:t>Lantency sending a frame: 690 micros</a:t>
            </a:r>
          </a:p>
          <a:p>
            <a:pPr marL="458550" lvl="1" indent="-285750"/>
            <a:r>
              <a:rPr lang="en-GB"/>
              <a:t>256x256, 2 BPP:</a:t>
            </a:r>
          </a:p>
          <a:p>
            <a:pPr marL="800550" lvl="2" indent="-285750"/>
            <a:r>
              <a:rPr lang="en-GB" sz="1600"/>
              <a:t>Latency sending first packet: 530 micros</a:t>
            </a:r>
          </a:p>
          <a:p>
            <a:pPr marL="800550" lvl="2" indent="-285750"/>
            <a:r>
              <a:rPr lang="en-GB" sz="1600"/>
              <a:t>Lantency sending a frame: 1650 micros</a:t>
            </a:r>
          </a:p>
          <a:p>
            <a:pPr marL="458550" lvl="1" indent="-285750"/>
            <a:r>
              <a:rPr lang="en-GB" sz="1600"/>
              <a:t>512x512, 2 BPP:</a:t>
            </a:r>
          </a:p>
          <a:p>
            <a:pPr marL="800550" lvl="2" indent="-285750"/>
            <a:r>
              <a:rPr lang="en-GB" sz="1400"/>
              <a:t>Latency sending first packet: 710 micros</a:t>
            </a:r>
          </a:p>
          <a:p>
            <a:pPr marL="800550" lvl="2" indent="-285750"/>
            <a:r>
              <a:rPr lang="en-GB" sz="1400"/>
              <a:t>Lantency sending a frame: 4700 micros</a:t>
            </a:r>
          </a:p>
          <a:p>
            <a:pPr marL="458550" lvl="1" indent="-285750"/>
            <a:r>
              <a:rPr lang="en-GB" sz="1600"/>
              <a:t>Executed on an eltdev VM using FGF Simulator + CCF ENVision, loopback interface.</a:t>
            </a:r>
          </a:p>
          <a:p>
            <a:pPr marL="800550" lvl="2" indent="-285750"/>
            <a:endParaRPr lang="en-GB"/>
          </a:p>
          <a:p>
            <a:endParaRPr lang="en-GB"/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9466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4" y="0"/>
            <a:ext cx="8910639" cy="870987"/>
          </a:xfrm>
        </p:spPr>
        <p:txBody>
          <a:bodyPr/>
          <a:lstStyle/>
          <a:p>
            <a:r>
              <a:rPr lang="en-GB"/>
              <a:t>Usage – Example – Controlling via UAExpert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83E420-0CB6-12C9-626D-667E87BD3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5334" y="1020743"/>
            <a:ext cx="10074983" cy="524887"/>
          </a:xfrm>
        </p:spPr>
        <p:txBody>
          <a:bodyPr/>
          <a:lstStyle/>
          <a:p>
            <a:r>
              <a:rPr lang="en-US" sz="1400" b="1"/>
              <a:t>$ fgfSim -a 127.0.0.1 -p 59000 -n 127.0.0.1 -s /scratch/jknudstr/INTROOT/resource/image/ccf/control/testCubeUint16_512x512.fits -l WARN</a:t>
            </a:r>
            <a:endParaRPr lang="en-GB" sz="14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181940A9-446F-62A3-0A4E-83B13A654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940" y="1761581"/>
            <a:ext cx="7803975" cy="455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587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59FCD-162A-14F4-2206-6FA37010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5" y="0"/>
            <a:ext cx="8910639" cy="668713"/>
          </a:xfrm>
        </p:spPr>
        <p:txBody>
          <a:bodyPr/>
          <a:lstStyle/>
          <a:p>
            <a:r>
              <a:rPr lang="en-GB" sz="2600"/>
              <a:t>Usage – Example – Using with CCF ENVision (fgfSim)</a:t>
            </a:r>
            <a:endParaRPr lang="en-GB" sz="26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192BD0-5241-2075-560C-69503424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6463F8D-BD74-F879-888A-1C97768867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F62115E8-A110-1B13-2DA0-6F800CDCAC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194" y="739833"/>
            <a:ext cx="8910639" cy="552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5676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7F375-482C-9B68-1D5B-084D32A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Knudstrup, November 25th - 28th, Instrument Control Systems 2024</a:t>
            </a:r>
            <a:endParaRPr lang="de-CH" i="1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8C08F8F-24B3-3F97-FF53-B5221A2CE4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BB075EF-3155-9A27-9313-5C5E1EF1E3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@esoastronomy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BE6DF5C-7A55-077D-803B-CD0C9ABF3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@ESO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5E1ACA2-0F22-6DAB-2873-00EC8CF3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 err="1"/>
              <a:t>european</a:t>
            </a:r>
            <a:r>
              <a:rPr lang="en-GB" dirty="0"/>
              <a:t>-southern-observatory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50D11C-D35F-5B37-2F04-940968A890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@ESOobservatory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7EA70F-5E7A-BC43-B7EC-85091096E6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/>
            <a:r>
              <a:rPr lang="en-GB"/>
              <a:t>J. Knudstrup – jknudstr@eso.org</a:t>
            </a:r>
            <a:endParaRPr lang="en-GB" dirty="0"/>
          </a:p>
          <a:p>
            <a:pPr algn="l"/>
            <a:r>
              <a:rPr lang="en-GB"/>
              <a:t>M. Kiekebusch – mkiekebu@eso.org</a:t>
            </a:r>
            <a:endParaRPr lang="en-GB" dirty="0"/>
          </a:p>
          <a:p>
            <a:pPr algn="l"/>
            <a:r>
              <a:rPr lang="en-GB"/>
              <a:t>Christophe Moins – cmoins@eso.org</a:t>
            </a:r>
            <a:endParaRPr lang="en-GB" dirty="0"/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C17795AD-7C5C-E27D-7FD9-18A807BC39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Data Classification: ESO 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09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ysClr val="window" lastClr="FFFFFF"/>
      </a:lt1>
      <a:dk2>
        <a:srgbClr val="0077BE"/>
      </a:dk2>
      <a:lt2>
        <a:srgbClr val="FFA300"/>
      </a:lt2>
      <a:accent1>
        <a:srgbClr val="094168"/>
      </a:accent1>
      <a:accent2>
        <a:srgbClr val="00AAE3"/>
      </a:accent2>
      <a:accent3>
        <a:srgbClr val="C9E7FB"/>
      </a:accent3>
      <a:accent4>
        <a:srgbClr val="825C00"/>
      </a:accent4>
      <a:accent5>
        <a:srgbClr val="AE7800"/>
      </a:accent5>
      <a:accent6>
        <a:srgbClr val="FDDE54"/>
      </a:accent6>
      <a:hlink>
        <a:srgbClr val="000000"/>
      </a:hlink>
      <a:folHlink>
        <a:srgbClr val="000000"/>
      </a:folHlink>
    </a:clrScheme>
    <a:fontScheme name="ES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  -  AutoRecovered" id="{188C2C30-848C-4475-B9F1-84BB9D1BF107}" vid="{D60D51B9-B3EF-4751-A039-5A277E354B4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896</TotalTime>
  <Words>2283</Words>
  <Application>Microsoft Office PowerPoint</Application>
  <PresentationFormat>Widescreen</PresentationFormat>
  <Paragraphs>294</Paragraphs>
  <Slides>19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Courier New</vt:lpstr>
      <vt:lpstr>Georgia</vt:lpstr>
      <vt:lpstr>Office</vt:lpstr>
      <vt:lpstr>think-cell Folie</vt:lpstr>
      <vt:lpstr>IFW Frame Grabber Toolkit - FGF</vt:lpstr>
      <vt:lpstr>Purpose, Scope &amp; Motivation</vt:lpstr>
      <vt:lpstr>Purpose, Scope &amp; Motivation – cont’d</vt:lpstr>
      <vt:lpstr>The ENVision Interface</vt:lpstr>
      <vt:lpstr>The ENVision Interface – OPC UA Interface</vt:lpstr>
      <vt:lpstr>The ENVision Interface – State Machine</vt:lpstr>
      <vt:lpstr>Architecture</vt:lpstr>
      <vt:lpstr>Integration with IFW CCF</vt:lpstr>
      <vt:lpstr>Deliverables</vt:lpstr>
      <vt:lpstr>OPC UA Namespace Generator</vt:lpstr>
      <vt:lpstr>Common Part – Base Communication Adapter</vt:lpstr>
      <vt:lpstr>FGF Simulator</vt:lpstr>
      <vt:lpstr>Deployment Module</vt:lpstr>
      <vt:lpstr>Use Cases so far…</vt:lpstr>
      <vt:lpstr>Hardware Setup (PDS)</vt:lpstr>
      <vt:lpstr>Performance</vt:lpstr>
      <vt:lpstr>Usage – Example – Controlling via UAExpert</vt:lpstr>
      <vt:lpstr>Usage – Example – Using with CCF ENVision (fgfSim)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Mariya Lyubenova</dc:creator>
  <cp:lastModifiedBy>Jens Knudstrup</cp:lastModifiedBy>
  <cp:revision>94</cp:revision>
  <dcterms:created xsi:type="dcterms:W3CDTF">2023-10-25T15:44:01Z</dcterms:created>
  <dcterms:modified xsi:type="dcterms:W3CDTF">2024-10-30T15:15:34Z</dcterms:modified>
</cp:coreProperties>
</file>