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88" r:id="rId5"/>
    <p:sldId id="289" r:id="rId6"/>
    <p:sldId id="290" r:id="rId7"/>
    <p:sldId id="29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4" r:id="rId30"/>
    <p:sldId id="284" r:id="rId31"/>
    <p:sldId id="285" r:id="rId32"/>
    <p:sldId id="286" r:id="rId33"/>
    <p:sldId id="287" r:id="rId34"/>
  </p:sldIdLst>
  <p:sldSz cx="12192000" cy="6858000"/>
  <p:notesSz cx="6858000" cy="9144000"/>
  <p:custDataLst>
    <p:tags r:id="rId3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10" autoAdjust="0"/>
    <p:restoredTop sz="94093" autoAdjust="0"/>
  </p:normalViewPr>
  <p:slideViewPr>
    <p:cSldViewPr snapToGrid="0">
      <p:cViewPr varScale="1">
        <p:scale>
          <a:sx n="178" d="100"/>
          <a:sy n="178" d="100"/>
        </p:scale>
        <p:origin x="6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54"/>
    </p:cViewPr>
  </p:sorterViewPr>
  <p:notesViewPr>
    <p:cSldViewPr snapToGrid="0" showGuides="1">
      <p:cViewPr varScale="1">
        <p:scale>
          <a:sx n="150" d="100"/>
          <a:sy n="150" d="100"/>
        </p:scale>
        <p:origin x="422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4D513B-7638-DAD6-7308-F32497647A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30033-B6E4-4109-3DFA-833B0142A8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4793-47D2-3840-A28A-00BF7783C1F5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38E13-C38B-8C03-062B-31363D588F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FF5C0-0BE2-F23B-7FA1-85D5BC4C0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4806-4740-AD4A-A8E1-48AAD509D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24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22.07.25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184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661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223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431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1661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474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Title of your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noProof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62EF5F-2E2B-94E7-6AE3-1945BF811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20897-1D32-0B03-A4C4-81F5C05AF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26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81F0B-4246-4445-F87C-7B1D1F2BC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D5F63-AEE5-D99F-15B8-88C27C52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Second Bullet, 26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Second Bullet, 26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822C-05E6-716E-4B02-4A6292563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8E415-B088-DB10-F390-DA003BD8C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1-Column Text, Arial, 18 pt, black</a:t>
            </a:r>
          </a:p>
          <a:p>
            <a:pPr lvl="1"/>
            <a:endParaRPr lang="en-GB" noProof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E421-22CD-361E-694F-A1B0EC4E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ABE791-0F4E-C59F-DCC3-ACEC3EDC2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1-Column Text, Arial, 18 pt, black</a:t>
            </a:r>
          </a:p>
          <a:p>
            <a:pPr lvl="1"/>
            <a:endParaRPr lang="en-GB" noProof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1F674-E57E-8145-87C1-7419A2AB0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EDDC35-57A4-F86D-E44F-7CCCB9B3E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3-Column Text, Arial, 15 pt, black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3-Column Text, Arial, 15 pt, black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3-Column Text, Arial, 15 pt, black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636B05-E0D2-E8E0-58C6-6DA554F88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88A608-208B-67AE-B68E-9EC50DE6F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2-Column Text</a:t>
            </a:r>
          </a:p>
          <a:p>
            <a:pPr lvl="0"/>
            <a:r>
              <a:rPr lang="en-GB" noProof="0"/>
              <a:t>Arial, 24 pt, white, left aligned</a:t>
            </a:r>
          </a:p>
          <a:p>
            <a:pPr lvl="8"/>
            <a:endParaRPr lang="en-GB" noProof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54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2-Column Text</a:t>
            </a:r>
          </a:p>
          <a:p>
            <a:pPr lvl="0"/>
            <a:r>
              <a:rPr lang="en-GB" noProof="0"/>
              <a:t>Arial, 24 pt, white, left aligned</a:t>
            </a:r>
          </a:p>
          <a:p>
            <a:pPr lvl="8"/>
            <a:endParaRPr lang="en-GB" noProof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BFBF2C-A55F-B626-C50D-A8F72A2D9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42B3AA-B7D4-AB0C-995D-7AD67C66D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3-Column Text</a:t>
            </a:r>
            <a:br>
              <a:rPr lang="en-GB" noProof="0"/>
            </a:br>
            <a:r>
              <a:rPr lang="en-GB" noProof="0"/>
              <a:t>Arial, 18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3-Column Text</a:t>
            </a:r>
            <a:br>
              <a:rPr lang="en-GB" noProof="0"/>
            </a:br>
            <a:r>
              <a:rPr lang="en-GB" noProof="0"/>
              <a:t>Arial, 18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3-Column Text</a:t>
            </a:r>
            <a:br>
              <a:rPr lang="en-GB" noProof="0"/>
            </a:br>
            <a:r>
              <a:rPr lang="en-GB" noProof="0"/>
              <a:t>Arial, 18 pt, white, left aligned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132C2A-4994-04A6-C2A4-EF085CC4E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CE004A-9304-C6D7-84EE-341B3061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20114A-ABB5-0A09-FF61-2516B8BFF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7AEE75-3142-E10C-C339-7A39C26AD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4-Column Text </a:t>
            </a:r>
            <a:br>
              <a:rPr lang="en-GB" noProof="0"/>
            </a:br>
            <a:r>
              <a:rPr lang="en-GB" noProof="0"/>
              <a:t>Arial, 15 pt, white, left aligned</a:t>
            </a:r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E4E6D84-9319-CAA9-DA59-8F685CDBB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7648DC4-1A05-3397-B64F-EA56D1503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Creative Layout 01, Arial, 18 pt, black</a:t>
            </a:r>
          </a:p>
          <a:p>
            <a:pPr lvl="1"/>
            <a:endParaRPr lang="en-GB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66B51A8-64AD-532B-7734-18185427A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B5CC1-94D6-D5BC-787E-1704B085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This is the chapter title and </a:t>
            </a:r>
            <a:br>
              <a:rPr lang="en-GB" noProof="0"/>
            </a:br>
            <a:r>
              <a:rPr lang="en-GB" noProof="0"/>
              <a:t>it can go on 3 to 4 lines.</a:t>
            </a:r>
            <a:br>
              <a:rPr lang="en-GB" noProof="0"/>
            </a:br>
            <a:r>
              <a:rPr lang="en-GB" noProof="0"/>
              <a:t>Arial Bold, 40 pt, white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0BE762-1985-7487-78B3-EEFF868E4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0E660C-21A3-BE2A-E960-5F9CA7937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12700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Creative Layout 2</a:t>
            </a:r>
            <a:br>
              <a:rPr lang="en-GB" noProof="0"/>
            </a:br>
            <a:r>
              <a:rPr lang="en-GB" noProof="0"/>
              <a:t>Arial, 18 pt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A967206-4A6D-E8AC-A273-096B2AD90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F271B-BC30-DD6E-01F2-1B040C94A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18 pt</a:t>
            </a:r>
          </a:p>
          <a:p>
            <a:pPr lvl="5"/>
            <a:r>
              <a:rPr lang="en-GB" noProof="0"/>
              <a:t>Second Bullet, 24 pt, orange</a:t>
            </a:r>
          </a:p>
          <a:p>
            <a:pPr lvl="6"/>
            <a:endParaRPr lang="en-GB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285ADF-237F-D14E-C3AC-F8AA54607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6319" y="2664437"/>
            <a:ext cx="35480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6FEC64-D37C-051D-E1C8-B2FA08E1E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3BDCB-795F-231D-FF3E-008BDC8C0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582973" y="3935333"/>
            <a:ext cx="459475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01E13F-B518-21F5-B2F3-C5F14CA6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Arial, 15 pt, black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 regular, 15 pt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 regular, 15 pt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Arial regular, 15 pt</a:t>
            </a:r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6D710B-0D56-94BD-FD30-04A0AFC3F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8115AF-39D8-6DB6-79AE-5A9800634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en-GB" noProof="0"/>
              <a:t>Quote on full background image</a:t>
            </a:r>
          </a:p>
          <a:p>
            <a:pPr lvl="0"/>
            <a:r>
              <a:rPr lang="en-GB" noProof="0"/>
              <a:t>Georgia, Italic, 40 pt, centre aligned</a:t>
            </a:r>
          </a:p>
          <a:p>
            <a:pPr lvl="1"/>
            <a:r>
              <a:rPr lang="en-GB" noProof="0"/>
              <a:t>For longer Quotes, Georgia, Italic, 30 pt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Author</a:t>
            </a:r>
          </a:p>
          <a:p>
            <a:pPr lvl="1"/>
            <a:endParaRPr lang="en-GB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690B2BB-FC0E-6348-BB6C-ACFECB3CC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5ED4CA-85E3-AA5F-0AE8-0DAC1DA85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514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/>
              <a:t>Quote, Georgia, Italic, 30 pt</a:t>
            </a:r>
            <a:br>
              <a:rPr lang="en-GB" noProof="0"/>
            </a:br>
            <a:r>
              <a:rPr lang="en-GB" noProof="0"/>
              <a:t>No more than 5 lines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First Name Surname</a:t>
            </a:r>
          </a:p>
          <a:p>
            <a:pPr lvl="1"/>
            <a:r>
              <a:rPr lang="en-GB" noProof="0"/>
              <a:t>Position</a:t>
            </a:r>
          </a:p>
          <a:p>
            <a:pPr lvl="2"/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3CF87-3947-EFDA-190F-8AB141A93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CA94DF-E684-E188-F94A-E0C0DA30B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/>
              <a:t>Short Quote, Georgia, Italic, 30 pt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First Name Surname</a:t>
            </a:r>
          </a:p>
          <a:p>
            <a:pPr lvl="1"/>
            <a:r>
              <a:rPr lang="en-GB" noProof="0"/>
              <a:t>Position</a:t>
            </a:r>
          </a:p>
          <a:p>
            <a:pPr lvl="2"/>
            <a:endParaRPr lang="en-GB" noProof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30C680-3912-1F6E-816D-86AC53BA1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D0C74-1E7D-4072-60C5-FEBE9966F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530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Thank you!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noProof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A300EC-4A9D-C98D-8FEF-C47828072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76C3E71-DCCA-68E2-945C-18E3FCCFF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>
                <a:solidFill>
                  <a:schemeClr val="tx2"/>
                </a:solidFill>
              </a:rPr>
              <a:t>Connect with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4F6C-2878-DED4-BDC5-2E2252CEC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85FB5D-D18A-4FA5-1CC6-F0E82D6F7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4000" b="1" noProof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european-southern-observatory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/>
              <a:t>Author’s info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98BF75-F3C1-8545-3D4F-7CF9E36BD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7CBA4C-CCCE-B186-52E5-86E376A9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There could be a </a:t>
            </a:r>
            <a:br>
              <a:rPr lang="en-GB" noProof="0"/>
            </a:br>
            <a:r>
              <a:rPr lang="en-GB" noProof="0"/>
              <a:t>section title as well.</a:t>
            </a:r>
            <a:br>
              <a:rPr lang="en-GB" noProof="0"/>
            </a:br>
            <a:r>
              <a:rPr lang="en-GB" noProof="0"/>
              <a:t>Arial Bold, 40 pt, blue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2FD221-FA68-B3C7-491F-ABD2A6E7C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C8B3E-68C1-8AD6-54D7-83E03537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E826BA-FE44-4CAC-3769-A1528EBB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32B96C-11D4-51F2-7389-CC91F7213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CCBDA-8DE5-BD26-FA60-68E845BB5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915614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 white foot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E826BA-FE44-4CAC-3769-A1528EBB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32B96C-11D4-51F2-7389-CC91F7213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CCBDA-8DE5-BD26-FA60-68E845BB5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3856069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c white no foot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E826BA-FE44-4CAC-3769-A1528EBB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32B96C-11D4-51F2-7389-CC91F7213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6757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46BCF1-8D96-930A-2C11-EE605C324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2226CED-8473-1D20-07B5-FCF82FA31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1E0B16-DFA8-CD1E-CEDF-8F7DC7BF7E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5DAB8C-E0ED-1C88-CB5C-F288AB972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8EA0D5-776F-7013-40A7-8CCE000F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Text on full background image</a:t>
            </a:r>
          </a:p>
          <a:p>
            <a:pPr lvl="0"/>
            <a:r>
              <a:rPr lang="en-GB" noProof="0"/>
              <a:t>Arial, 24 pt, white, centre aligned</a:t>
            </a:r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 hasCustomPrompt="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noProof="0"/>
              <a:t>Klicken Sie auf das Symbol, um die SmartArt-Grafik hinzuzufügen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136FD8-ABDD-2439-1D65-47721246E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BD34C2-96D9-5E00-A3B6-C9CB67CE2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/>
              <a:t>Text on blue background</a:t>
            </a:r>
          </a:p>
          <a:p>
            <a:pPr lvl="0"/>
            <a:r>
              <a:rPr lang="en-GB" noProof="0"/>
              <a:t>Arial, 24 pt, white, centre aligned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GB" i="1" noProof="0"/>
              <a:t>Here the section title Author and Occasion in Italics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5">
            <a:extLst>
              <a:ext uri="{FF2B5EF4-FFF2-40B4-BE49-F238E27FC236}">
                <a16:creationId xmlns:a16="http://schemas.microsoft.com/office/drawing/2014/main" id="{A83983A7-122C-0FD8-D3FF-9BD31D5ED1B1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F93E76-EC44-10F6-2344-BFBAC5ED5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7BBC46-A359-3B35-8323-32EF5CB1F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en-GB" noProof="0"/>
              <a:t>1-Column Text + white background</a:t>
            </a:r>
          </a:p>
          <a:p>
            <a:pPr lvl="0"/>
            <a:r>
              <a:rPr lang="en-GB" noProof="0"/>
              <a:t>Arial Bold, 24 pt, white, centre aligned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4F0D8A-D6A5-0034-ED29-37667FCF6F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FFA20-2233-28D0-64CD-025A8741D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/>
              <a:t>Copy Arial, 18 pt</a:t>
            </a:r>
          </a:p>
          <a:p>
            <a:pPr lvl="1"/>
            <a:r>
              <a:rPr lang="en-GB" noProof="0"/>
              <a:t>First Bullet, 18 pt</a:t>
            </a:r>
          </a:p>
          <a:p>
            <a:pPr lvl="2"/>
            <a:r>
              <a:rPr lang="en-GB" noProof="0"/>
              <a:t>Second Bullet, 18 pt</a:t>
            </a:r>
          </a:p>
          <a:p>
            <a:pPr lvl="3"/>
            <a:r>
              <a:rPr lang="en-GB" noProof="0"/>
              <a:t>Subheading Arial bold, 18 pt</a:t>
            </a:r>
          </a:p>
          <a:p>
            <a:pPr lvl="4"/>
            <a:r>
              <a:rPr lang="en-GB" noProof="0"/>
              <a:t>Subheading Arial bold, 24 pt</a:t>
            </a:r>
          </a:p>
          <a:p>
            <a:pPr lvl="5"/>
            <a:r>
              <a:rPr lang="en-GB" noProof="0"/>
              <a:t>Quote, 26 pt, orange</a:t>
            </a:r>
          </a:p>
          <a:p>
            <a:pPr lvl="6"/>
            <a:r>
              <a:rPr lang="en-GB" noProof="0"/>
              <a:t>Copy Arial, 18 pt</a:t>
            </a:r>
          </a:p>
          <a:p>
            <a:pPr lvl="7"/>
            <a:r>
              <a:rPr lang="en-GB" noProof="0"/>
              <a:t>Copy Arial, 18 pt</a:t>
            </a:r>
          </a:p>
          <a:p>
            <a:pPr lvl="8"/>
            <a:r>
              <a:rPr lang="en-GB" noProof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/>
              <a:t>Headline add-on, Arial Italic, 18 pt,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9C3186-5BB4-9A21-3186-3402B5A06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1C8107-BFAD-581F-2D4B-FF75BE614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5" imgW="410" imgH="409" progId="TCLayout.ActiveDocument.1">
                  <p:embed/>
                </p:oleObj>
              </mc:Choice>
              <mc:Fallback>
                <p:oleObj name="think-cell Folie" r:id="rId35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Headline Arial bold, 30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Copy Arial, 18 </a:t>
            </a:r>
            <a:r>
              <a:rPr lang="en-GB" noProof="0" dirty="0" err="1"/>
              <a:t>pt</a:t>
            </a:r>
            <a:endParaRPr lang="en-GB" noProof="0" dirty="0"/>
          </a:p>
          <a:p>
            <a:pPr lvl="1"/>
            <a:r>
              <a:rPr lang="en-GB" noProof="0" dirty="0"/>
              <a:t>First Bullet, 18 </a:t>
            </a:r>
            <a:r>
              <a:rPr lang="en-GB" noProof="0" dirty="0" err="1"/>
              <a:t>pt</a:t>
            </a:r>
            <a:endParaRPr lang="en-GB" noProof="0" dirty="0"/>
          </a:p>
          <a:p>
            <a:pPr lvl="2"/>
            <a:r>
              <a:rPr lang="en-GB" noProof="0" dirty="0"/>
              <a:t>Second Bullet, 18 </a:t>
            </a:r>
            <a:r>
              <a:rPr lang="en-GB" noProof="0" dirty="0" err="1"/>
              <a:t>pt</a:t>
            </a:r>
            <a:endParaRPr lang="en-GB" noProof="0" dirty="0"/>
          </a:p>
          <a:p>
            <a:pPr lvl="3"/>
            <a:r>
              <a:rPr lang="en-GB" noProof="0" dirty="0"/>
              <a:t>Subheading Arial bold, 18 </a:t>
            </a:r>
            <a:r>
              <a:rPr lang="en-GB" noProof="0" dirty="0" err="1"/>
              <a:t>pt</a:t>
            </a:r>
            <a:endParaRPr lang="en-GB" noProof="0" dirty="0"/>
          </a:p>
          <a:p>
            <a:pPr lvl="4"/>
            <a:r>
              <a:rPr lang="en-GB" noProof="0" dirty="0"/>
              <a:t>Subheading Arial bold, 24 </a:t>
            </a:r>
            <a:r>
              <a:rPr lang="en-GB" noProof="0" dirty="0" err="1"/>
              <a:t>pt</a:t>
            </a:r>
            <a:endParaRPr lang="en-GB" noProof="0" dirty="0"/>
          </a:p>
          <a:p>
            <a:pPr lvl="5"/>
            <a:r>
              <a:rPr lang="en-GB" noProof="0" dirty="0"/>
              <a:t>Quotes and emotional content, 26 </a:t>
            </a:r>
            <a:r>
              <a:rPr lang="en-GB" noProof="0" dirty="0" err="1"/>
              <a:t>pt</a:t>
            </a:r>
            <a:r>
              <a:rPr lang="en-GB" noProof="0" dirty="0"/>
              <a:t>, orange</a:t>
            </a:r>
          </a:p>
          <a:p>
            <a:pPr lvl="6"/>
            <a:r>
              <a:rPr lang="en-GB" noProof="0" dirty="0"/>
              <a:t>Copy Arial, 18 </a:t>
            </a:r>
            <a:r>
              <a:rPr lang="en-GB" noProof="0" dirty="0" err="1"/>
              <a:t>pt</a:t>
            </a:r>
            <a:endParaRPr lang="en-GB" noProof="0" dirty="0"/>
          </a:p>
          <a:p>
            <a:pPr lvl="7"/>
            <a:r>
              <a:rPr lang="en-GB" noProof="0" dirty="0"/>
              <a:t>Copy Arial, 18 </a:t>
            </a:r>
            <a:r>
              <a:rPr lang="en-GB" noProof="0" dirty="0" err="1"/>
              <a:t>pt</a:t>
            </a:r>
            <a:endParaRPr lang="en-GB" noProof="0" dirty="0"/>
          </a:p>
          <a:p>
            <a:pPr lvl="8"/>
            <a:r>
              <a:rPr lang="en-GB" noProof="0" dirty="0"/>
              <a:t>Copy Arial, 18 </a:t>
            </a:r>
            <a:r>
              <a:rPr lang="en-GB" noProof="0" dirty="0" err="1"/>
              <a:t>pt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Here the section title </a:t>
            </a:r>
            <a:r>
              <a:rPr lang="en-GB" i="1" noProof="0"/>
              <a:t>Author and Occasion in Italics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AAAA37-2BFA-6A4B-B2BB-0D772880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5BBF36-A3C9-591A-9A33-A6AA515BB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ESO PUBLIC</a:t>
            </a:r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2" r:id="rId30"/>
    <p:sldLayoutId id="2147483683" r:id="rId31"/>
    <p:sldLayoutId id="214748368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6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6" Type="http://schemas.openxmlformats.org/officeDocument/2006/relationships/hyperlink" Target="http://twanight.org/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1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" Type="http://schemas.openxmlformats.org/officeDocument/2006/relationships/image" Target="../media/image62.png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image" Target="../media/image3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5.png"/><Relationship Id="rId18" Type="http://schemas.openxmlformats.org/officeDocument/2006/relationships/image" Target="../media/image79.svg"/><Relationship Id="rId3" Type="http://schemas.openxmlformats.org/officeDocument/2006/relationships/image" Target="../media/image2.png"/><Relationship Id="rId21" Type="http://schemas.openxmlformats.org/officeDocument/2006/relationships/image" Target="../media/image80.png"/><Relationship Id="rId7" Type="http://schemas.openxmlformats.org/officeDocument/2006/relationships/image" Target="../media/image65.png"/><Relationship Id="rId12" Type="http://schemas.openxmlformats.org/officeDocument/2006/relationships/image" Target="../media/image74.svg"/><Relationship Id="rId17" Type="http://schemas.openxmlformats.org/officeDocument/2006/relationships/image" Target="../media/image78.png"/><Relationship Id="rId2" Type="http://schemas.openxmlformats.org/officeDocument/2006/relationships/image" Target="../media/image77.jpg"/><Relationship Id="rId16" Type="http://schemas.openxmlformats.org/officeDocument/2006/relationships/image" Target="../media/image68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svg"/><Relationship Id="rId11" Type="http://schemas.openxmlformats.org/officeDocument/2006/relationships/image" Target="../media/image73.png"/><Relationship Id="rId5" Type="http://schemas.openxmlformats.org/officeDocument/2006/relationships/image" Target="../media/image63.png"/><Relationship Id="rId15" Type="http://schemas.openxmlformats.org/officeDocument/2006/relationships/image" Target="../media/image67.png"/><Relationship Id="rId10" Type="http://schemas.openxmlformats.org/officeDocument/2006/relationships/image" Target="../media/image72.svg"/><Relationship Id="rId19" Type="http://schemas.openxmlformats.org/officeDocument/2006/relationships/image" Target="../media/image69.png"/><Relationship Id="rId4" Type="http://schemas.openxmlformats.org/officeDocument/2006/relationships/image" Target="../media/image3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Relationship Id="rId22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4">
            <a:extLst>
              <a:ext uri="{FF2B5EF4-FFF2-40B4-BE49-F238E27FC236}">
                <a16:creationId xmlns:a16="http://schemas.microsoft.com/office/drawing/2014/main" id="{091FD351-8934-A5C6-F81F-BAB471C4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92" y="1047382"/>
            <a:ext cx="317758" cy="317758"/>
          </a:xfrm>
          <a:prstGeom prst="rect">
            <a:avLst/>
          </a:prstGeom>
        </p:spPr>
      </p:pic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3D829177-ED25-AD4B-3DE8-1902A5950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C5EA132D-0D16-1D59-C934-C3F8BB2DC245}"/>
              </a:ext>
            </a:extLst>
          </p:cNvPr>
          <p:cNvSpPr txBox="1">
            <a:spLocks/>
          </p:cNvSpPr>
          <p:nvPr/>
        </p:nvSpPr>
        <p:spPr>
          <a:xfrm>
            <a:off x="838820" y="1446981"/>
            <a:ext cx="10883280" cy="757130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The European Southern Observatory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4BAEF2CD-532B-B0AB-D226-21AB0181E4F9}"/>
              </a:ext>
            </a:extLst>
          </p:cNvPr>
          <p:cNvSpPr txBox="1">
            <a:spLocks/>
          </p:cNvSpPr>
          <p:nvPr/>
        </p:nvSpPr>
        <p:spPr>
          <a:xfrm>
            <a:off x="945696" y="3018643"/>
            <a:ext cx="5097976" cy="1240302"/>
          </a:xfrm>
          <a:prstGeom prst="rect">
            <a:avLst/>
          </a:prstGeom>
          <a:effectLst/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en-GB" sz="2400" b="0" i="1"/>
              <a:t>Add your name, </a:t>
            </a:r>
          </a:p>
          <a:p>
            <a:pPr>
              <a:lnSpc>
                <a:spcPts val="3200"/>
              </a:lnSpc>
            </a:pPr>
            <a:r>
              <a:rPr lang="en-GB" sz="2400" b="0" i="1"/>
              <a:t>date and occasion </a:t>
            </a:r>
          </a:p>
          <a:p>
            <a:pPr>
              <a:lnSpc>
                <a:spcPts val="3200"/>
              </a:lnSpc>
            </a:pPr>
            <a:r>
              <a:rPr lang="en-GB" sz="2400" b="0" i="1"/>
              <a:t>here or remove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EEC91F-D71A-EDDF-6794-8A0736EE0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C212BC-55F2-09A1-8533-B2DED9DE336B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ESO/B. Tafreshi (</a:t>
            </a:r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twanight.org</a:t>
            </a:r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DB900-CEA6-A21D-2168-A98CC79543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33EA0-A355-22B8-231F-29D62108D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6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C2DFEE2-4F18-6EA3-7C77-9DE552B73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573E398-4965-F4C0-B9C2-CAFE83E8C985}"/>
              </a:ext>
            </a:extLst>
          </p:cNvPr>
          <p:cNvSpPr txBox="1">
            <a:spLocks/>
          </p:cNvSpPr>
          <p:nvPr/>
        </p:nvSpPr>
        <p:spPr>
          <a:xfrm>
            <a:off x="936624" y="5518650"/>
            <a:ext cx="10317600" cy="40421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And what does it look like?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835D89B-90AB-8F6B-863D-A49172742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48195-3265-DED5-6B23-005782BA422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P. Horálek/ESO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D9F6E-CC9C-A24D-7A60-F684FD8919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95215-F714-59BC-164D-E5E3EDEFF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20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228E372-F223-D269-DE5B-505FDF238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68DA6DB-6B72-AD9C-914E-F011CFD6B849}"/>
              </a:ext>
            </a:extLst>
          </p:cNvPr>
          <p:cNvSpPr txBox="1">
            <a:spLocks/>
          </p:cNvSpPr>
          <p:nvPr/>
        </p:nvSpPr>
        <p:spPr>
          <a:xfrm>
            <a:off x="936624" y="4722843"/>
            <a:ext cx="10317600" cy="11985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2022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First image of Sagittarius A*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/>
              <a:t>the black hole at the centre of the Milky Way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96399E5-7BC6-FFCF-9FC3-957786E5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5EFAF-C591-B1BE-9D0F-71E73FF87DFD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EHT Collaboration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1974C-FC5A-2DDA-D062-3898310682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9CF93-86A7-9442-DF90-7159AAD19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40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2A6A22-DFC2-2DAD-FD72-7029188CDFCF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Astronomy</a:t>
            </a:r>
            <a:br>
              <a:rPr lang="en-GB"/>
            </a:br>
            <a:r>
              <a:rPr lang="en-GB" b="0" i="1">
                <a:latin typeface="Georgia" panose="02040502050405020303" pitchFamily="18" charset="0"/>
              </a:rPr>
              <a:t>Life, the Universe and everything</a:t>
            </a:r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D948C0-EF5D-FDD5-C90B-EE34735BD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84E89-A334-829A-E10E-2A278EF1C0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59E0A-15DE-5A8B-6CCC-9F2D6B813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erson standing in front of a starry sky&#10;&#10;Description automatically generated with low confidence">
            <a:extLst>
              <a:ext uri="{FF2B5EF4-FFF2-40B4-BE49-F238E27FC236}">
                <a16:creationId xmlns:a16="http://schemas.microsoft.com/office/drawing/2014/main" id="{96AB6619-C3CC-8D81-E58C-FFDBCCAFFD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04C9E14-160A-68F3-3523-A8803BD031F3}"/>
              </a:ext>
            </a:extLst>
          </p:cNvPr>
          <p:cNvSpPr txBox="1">
            <a:spLocks/>
          </p:cNvSpPr>
          <p:nvPr/>
        </p:nvSpPr>
        <p:spPr>
          <a:xfrm>
            <a:off x="937200" y="5160142"/>
            <a:ext cx="10317600" cy="8421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Socrates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2163D8-9E19-15D8-4E2E-80A97E1B1960}"/>
              </a:ext>
            </a:extLst>
          </p:cNvPr>
          <p:cNvSpPr txBox="1">
            <a:spLocks/>
          </p:cNvSpPr>
          <p:nvPr/>
        </p:nvSpPr>
        <p:spPr>
          <a:xfrm>
            <a:off x="900000" y="1576800"/>
            <a:ext cx="10317600" cy="24764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r>
              <a:rPr lang="en-GB"/>
              <a:t>“Man must rise above Earth,</a:t>
            </a:r>
            <a:br>
              <a:rPr lang="en-GB"/>
            </a:br>
            <a:r>
              <a:rPr lang="en-GB"/>
              <a:t>to the top of the atmosphere and beyond, </a:t>
            </a:r>
            <a:br>
              <a:rPr lang="en-GB"/>
            </a:br>
            <a:r>
              <a:rPr lang="en-GB"/>
              <a:t>for only then will he fully understand</a:t>
            </a:r>
            <a:br>
              <a:rPr lang="en-GB"/>
            </a:br>
            <a:r>
              <a:rPr lang="en-GB"/>
              <a:t>the world in which he lives.”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2DF2BE4-373C-9D4C-073E-3A51F11B0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3F6E1-DA4B-918B-BA75-47C96431749E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ESO/P. Horálek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DDF74E-99B2-8AA0-7B84-3459489DDC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3D7F0-4A16-DE32-98B6-BEF3F8F05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7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group of stars in space&#10;&#10;Description automatically generated with medium confidence">
            <a:extLst>
              <a:ext uri="{FF2B5EF4-FFF2-40B4-BE49-F238E27FC236}">
                <a16:creationId xmlns:a16="http://schemas.microsoft.com/office/drawing/2014/main" id="{40BBC0A4-E2CA-C88C-4BB8-D26FBF7BA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F052C13-F4D3-A1AE-EE9E-CB351B4E1419}"/>
              </a:ext>
            </a:extLst>
          </p:cNvPr>
          <p:cNvSpPr txBox="1">
            <a:spLocks/>
          </p:cNvSpPr>
          <p:nvPr/>
        </p:nvSpPr>
        <p:spPr>
          <a:xfrm>
            <a:off x="936623" y="1472365"/>
            <a:ext cx="4983409" cy="360156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Astronomy is one of the oldest sciences. Humans have always looked up to the sky and </a:t>
            </a:r>
            <a:r>
              <a:rPr lang="en-GB" b="1"/>
              <a:t>wondered what is out there and how we came to be</a:t>
            </a:r>
            <a:r>
              <a:rPr lang="en-GB"/>
              <a:t>.</a:t>
            </a:r>
          </a:p>
          <a:p>
            <a:pPr algn="l"/>
            <a:r>
              <a:rPr lang="en-GB"/>
              <a:t>It is about asking the </a:t>
            </a:r>
            <a:r>
              <a:rPr lang="en-GB" b="1"/>
              <a:t>big questions</a:t>
            </a:r>
            <a:r>
              <a:rPr lang="en-GB"/>
              <a:t> and ESO is all about helping scientists to </a:t>
            </a:r>
            <a:r>
              <a:rPr lang="en-GB" b="1"/>
              <a:t>find answers</a:t>
            </a:r>
            <a:r>
              <a:rPr lang="en-GB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B1B2C-7A2B-D49F-A3DC-449BA8DDCEFA}"/>
              </a:ext>
            </a:extLst>
          </p:cNvPr>
          <p:cNvSpPr txBox="1">
            <a:spLocks/>
          </p:cNvSpPr>
          <p:nvPr/>
        </p:nvSpPr>
        <p:spPr>
          <a:xfrm>
            <a:off x="7502526" y="5502867"/>
            <a:ext cx="3411480" cy="40421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How do we do that?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6B7F832-9401-E344-426D-D687EA19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47281-FFBD-66BF-BB6B-3B6CE86565D9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ESO. Acknowledgement: Aniello Grado and Luca Limatola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E566C1F-7166-DC5C-2C88-125F2A9FEB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53F08-46E5-C5ED-2BAC-B30AC5918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2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8672E15-154A-6B78-071B-E5421626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90ABF0C-65A2-A1B2-21F5-D85FEE211097}"/>
              </a:ext>
            </a:extLst>
          </p:cNvPr>
          <p:cNvSpPr txBox="1">
            <a:spLocks/>
          </p:cNvSpPr>
          <p:nvPr/>
        </p:nvSpPr>
        <p:spPr>
          <a:xfrm>
            <a:off x="2813050" y="399599"/>
            <a:ext cx="7502525" cy="8327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In the past, </a:t>
            </a:r>
            <a:br>
              <a:rPr lang="en-GB"/>
            </a:br>
            <a:r>
              <a:rPr lang="en-GB"/>
              <a:t>astronomers built their own equipment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20177-FAD5-4291-F875-3A994AE5C858}"/>
              </a:ext>
            </a:extLst>
          </p:cNvPr>
          <p:cNvSpPr txBox="1">
            <a:spLocks/>
          </p:cNvSpPr>
          <p:nvPr/>
        </p:nvSpPr>
        <p:spPr>
          <a:xfrm>
            <a:off x="5626101" y="5537979"/>
            <a:ext cx="5627688" cy="3969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8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Today, this </a:t>
            </a: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isn’t possible</a:t>
            </a: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anymore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42C89D40-390B-DB3B-6186-06300AB2FDF2}"/>
              </a:ext>
            </a:extLst>
          </p:cNvPr>
          <p:cNvSpPr txBox="1">
            <a:spLocks/>
          </p:cNvSpPr>
          <p:nvPr/>
        </p:nvSpPr>
        <p:spPr>
          <a:xfrm>
            <a:off x="932129" y="3940329"/>
            <a:ext cx="4690533" cy="990600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1609</a:t>
            </a:r>
          </a:p>
          <a:p>
            <a:pPr marL="0" marR="0" lvl="0" indent="0" algn="l" defTabSz="685766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Galileo’s Telescope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B13915CD-C670-3589-63DD-6981E48CB560}"/>
              </a:ext>
            </a:extLst>
          </p:cNvPr>
          <p:cNvSpPr txBox="1">
            <a:spLocks/>
          </p:cNvSpPr>
          <p:nvPr/>
        </p:nvSpPr>
        <p:spPr>
          <a:xfrm>
            <a:off x="6562400" y="3940329"/>
            <a:ext cx="4690533" cy="990600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1668</a:t>
            </a:r>
          </a:p>
          <a:p>
            <a:pPr marL="0" marR="0" lvl="0" indent="0" algn="r" defTabSz="685766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Newton’s Reflector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F9A969-A947-3B4B-DA6E-7467D77E0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C0323E-34AC-4BE8-7B95-BF1B0A4A4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03C52-24E9-5A0C-967D-6C64F98B9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ED79059-C410-4D2A-66CC-5B1F9D39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EC8A7E8-BECE-6771-8C6A-983067B83EBF}"/>
              </a:ext>
            </a:extLst>
          </p:cNvPr>
          <p:cNvSpPr txBox="1">
            <a:spLocks/>
          </p:cNvSpPr>
          <p:nvPr/>
        </p:nvSpPr>
        <p:spPr>
          <a:xfrm>
            <a:off x="936624" y="4284751"/>
            <a:ext cx="4221164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/>
              <a:t>Telescopes have become </a:t>
            </a:r>
            <a:r>
              <a:rPr lang="en-GB" b="1"/>
              <a:t>huge science powerhouses</a:t>
            </a:r>
            <a:r>
              <a:rPr lang="en-GB"/>
              <a:t> the size of stadiums*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81766451-CA75-99C0-0BAD-B903D9B0FF54}"/>
              </a:ext>
            </a:extLst>
          </p:cNvPr>
          <p:cNvSpPr txBox="1">
            <a:spLocks/>
          </p:cNvSpPr>
          <p:nvPr/>
        </p:nvSpPr>
        <p:spPr>
          <a:xfrm>
            <a:off x="7118158" y="5403414"/>
            <a:ext cx="4191001" cy="517962"/>
          </a:xfrm>
          <a:prstGeom prst="rect">
            <a:avLst/>
          </a:prstGeom>
          <a:noFill/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239994" algn="ctr" defTabSz="685766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*The main mirror of ESO’s Extremely Large  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Telescope will have a diameter of 39 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FE680F-A144-BE71-626F-192DDFBB6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682B2-D84B-590F-A5BD-B22DA070E5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A0D97-2B1C-A1CC-30B2-6094EA5B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0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9CAF1310-D0F8-1919-DE4F-991FD7AF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634C8CC-8385-39EA-00B3-4952DA075CE2}"/>
              </a:ext>
            </a:extLst>
          </p:cNvPr>
          <p:cNvSpPr txBox="1">
            <a:spLocks/>
          </p:cNvSpPr>
          <p:nvPr/>
        </p:nvSpPr>
        <p:spPr>
          <a:xfrm>
            <a:off x="936624" y="4652824"/>
            <a:ext cx="10317600" cy="126855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Building them requires </a:t>
            </a:r>
            <a:r>
              <a:rPr lang="en-GB" b="1"/>
              <a:t>bringing together hundreds </a:t>
            </a:r>
            <a:br>
              <a:rPr lang="en-GB"/>
            </a:br>
            <a:r>
              <a:rPr lang="en-GB"/>
              <a:t>of scientists, engineers, construction workers and other suppliers </a:t>
            </a:r>
            <a:br>
              <a:rPr lang="en-GB"/>
            </a:br>
            <a:r>
              <a:rPr lang="en-GB"/>
              <a:t>from all over the world </a:t>
            </a:r>
            <a:r>
              <a:rPr lang="en-GB" b="1"/>
              <a:t>to work hand in hand</a:t>
            </a:r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82EA415-F0CB-7C3B-D928-8502D490F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DD335-D658-6F99-8A1B-F1C6F518593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ESO/Max Alexander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4D613-781C-6860-3287-BC5A43E023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6813-3126-BE46-7104-C3E24C6C4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88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FA20DB0B-D9F8-75EA-43FB-BAADEB04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A7D14D-7B76-D6ED-A701-80179119FA00}"/>
              </a:ext>
            </a:extLst>
          </p:cNvPr>
          <p:cNvSpPr txBox="1">
            <a:spLocks/>
          </p:cNvSpPr>
          <p:nvPr/>
        </p:nvSpPr>
        <p:spPr>
          <a:xfrm>
            <a:off x="6094412" y="1286880"/>
            <a:ext cx="4689476" cy="3755452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effectLst/>
              </a:rPr>
              <a:t>ESO stands for </a:t>
            </a:r>
            <a:r>
              <a:rPr lang="en-GB" b="1">
                <a:effectLst/>
              </a:rPr>
              <a:t>inherently peaceful collaboration</a:t>
            </a:r>
            <a:r>
              <a:rPr lang="en-GB">
                <a:effectLst/>
              </a:rPr>
              <a:t> between nations, communities and people.</a:t>
            </a:r>
          </a:p>
          <a:p>
            <a:pPr algn="l"/>
            <a:r>
              <a:rPr lang="en-GB">
                <a:effectLst/>
              </a:rPr>
              <a:t>Together we achieve things </a:t>
            </a:r>
            <a:r>
              <a:rPr lang="en-GB" b="1">
                <a:effectLst/>
              </a:rPr>
              <a:t>no Member State could do alone</a:t>
            </a:r>
            <a:r>
              <a:rPr lang="en-GB">
                <a:effectLst/>
              </a:rPr>
              <a:t>. </a:t>
            </a:r>
          </a:p>
          <a:p>
            <a:pPr algn="l"/>
            <a:r>
              <a:rPr lang="en-GB">
                <a:effectLst/>
              </a:rPr>
              <a:t>We build bridges between society, science and technology </a:t>
            </a:r>
            <a:r>
              <a:rPr lang="en-GB" b="1">
                <a:effectLst/>
              </a:rPr>
              <a:t>for the benefit of all humankind</a:t>
            </a:r>
            <a:r>
              <a:rPr lang="en-GB">
                <a:effectLst/>
              </a:rPr>
              <a:t>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9DC91D3-BBB5-ED3B-C045-136CC4B5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496D8-BED9-4DD3-D292-E3E10A2A1E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586B4-37AE-A92E-5019-9D2E0CD18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49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8BC580-662B-9F29-2512-57BE27B6F5C8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Mission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82196F08-7CFF-65B4-EA9D-7809E77E7BA4}"/>
              </a:ext>
            </a:extLst>
          </p:cNvPr>
          <p:cNvSpPr txBox="1">
            <a:spLocks/>
          </p:cNvSpPr>
          <p:nvPr/>
        </p:nvSpPr>
        <p:spPr>
          <a:xfrm>
            <a:off x="1570369" y="2592807"/>
            <a:ext cx="3636796" cy="18045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 design, build, and operate advanced ground-based observatories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97F3E90C-7BF1-88D9-3706-D8562DC51D85}"/>
              </a:ext>
            </a:extLst>
          </p:cNvPr>
          <p:cNvSpPr txBox="1">
            <a:spLocks/>
          </p:cNvSpPr>
          <p:nvPr/>
        </p:nvSpPr>
        <p:spPr>
          <a:xfrm>
            <a:off x="7942344" y="2856982"/>
            <a:ext cx="3632201" cy="1276247"/>
          </a:xfrm>
          <a:prstGeom prst="rect">
            <a:avLst/>
          </a:prstGeom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 foster international</a:t>
            </a:r>
          </a:p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collaboration </a:t>
            </a:r>
            <a:b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for astronomy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881F9E7F-C8F9-DDE2-9684-4B935E42FE3D}"/>
              </a:ext>
            </a:extLst>
          </p:cNvPr>
          <p:cNvGrpSpPr/>
          <p:nvPr/>
        </p:nvGrpSpPr>
        <p:grpSpPr>
          <a:xfrm>
            <a:off x="5774040" y="2283620"/>
            <a:ext cx="1612123" cy="2320829"/>
            <a:chOff x="5774040" y="2283620"/>
            <a:chExt cx="1612123" cy="2320829"/>
          </a:xfrm>
        </p:grpSpPr>
        <p:pic>
          <p:nvPicPr>
            <p:cNvPr id="17" name="Grafik 7">
              <a:extLst>
                <a:ext uri="{FF2B5EF4-FFF2-40B4-BE49-F238E27FC236}">
                  <a16:creationId xmlns:a16="http://schemas.microsoft.com/office/drawing/2014/main" id="{425E4165-AA9A-DD18-F238-B282187F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0292" y="2283620"/>
              <a:ext cx="311621" cy="311621"/>
            </a:xfrm>
            <a:prstGeom prst="rect">
              <a:avLst/>
            </a:prstGeom>
          </p:spPr>
        </p:pic>
        <p:pic>
          <p:nvPicPr>
            <p:cNvPr id="18" name="Grafik 8">
              <a:extLst>
                <a:ext uri="{FF2B5EF4-FFF2-40B4-BE49-F238E27FC236}">
                  <a16:creationId xmlns:a16="http://schemas.microsoft.com/office/drawing/2014/main" id="{264C80AA-8D16-A2DD-348C-297F75B80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3426" y="4292828"/>
              <a:ext cx="311621" cy="311621"/>
            </a:xfrm>
            <a:prstGeom prst="rect">
              <a:avLst/>
            </a:prstGeom>
          </p:spPr>
        </p:pic>
        <p:pic>
          <p:nvPicPr>
            <p:cNvPr id="19" name="Grafik 9">
              <a:extLst>
                <a:ext uri="{FF2B5EF4-FFF2-40B4-BE49-F238E27FC236}">
                  <a16:creationId xmlns:a16="http://schemas.microsoft.com/office/drawing/2014/main" id="{FBE54F75-9C6C-D5BD-CD06-4D9A7987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4542" y="2846082"/>
              <a:ext cx="311621" cy="311621"/>
            </a:xfrm>
            <a:prstGeom prst="rect">
              <a:avLst/>
            </a:prstGeom>
          </p:spPr>
        </p:pic>
        <p:pic>
          <p:nvPicPr>
            <p:cNvPr id="20" name="Grafik 10">
              <a:extLst>
                <a:ext uri="{FF2B5EF4-FFF2-40B4-BE49-F238E27FC236}">
                  <a16:creationId xmlns:a16="http://schemas.microsoft.com/office/drawing/2014/main" id="{AC09542E-EE5A-1F4A-FE0C-8E41C76FC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4040" y="3083548"/>
              <a:ext cx="311621" cy="311621"/>
            </a:xfrm>
            <a:prstGeom prst="rect">
              <a:avLst/>
            </a:prstGeom>
          </p:spPr>
        </p:pic>
      </p:grpSp>
      <p:cxnSp>
        <p:nvCxnSpPr>
          <p:cNvPr id="25" name="Gerader Verbinder 5">
            <a:extLst>
              <a:ext uri="{FF2B5EF4-FFF2-40B4-BE49-F238E27FC236}">
                <a16:creationId xmlns:a16="http://schemas.microsoft.com/office/drawing/2014/main" id="{30D73912-111F-CF89-4440-2433993A8AD3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07D43477-2DFA-08B2-9E57-97CDF7E92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EF3F7-53A3-2E1E-88E1-28180542F1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0867A-163D-58E6-F222-68458B6A3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87EC03-1F12-BA9B-CB7C-C7A9EADC42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47061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3ACDDA-DCFA-4CD6-48E2-20F64E10D0BD}"/>
              </a:ext>
            </a:extLst>
          </p:cNvPr>
          <p:cNvSpPr txBox="1">
            <a:spLocks/>
          </p:cNvSpPr>
          <p:nvPr/>
        </p:nvSpPr>
        <p:spPr>
          <a:xfrm>
            <a:off x="938457" y="1577975"/>
            <a:ext cx="10316307" cy="15392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This is ESO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C357272-4676-20E7-E3E5-D5ED6810DD7F}"/>
              </a:ext>
            </a:extLst>
          </p:cNvPr>
          <p:cNvSpPr txBox="1">
            <a:spLocks/>
          </p:cNvSpPr>
          <p:nvPr/>
        </p:nvSpPr>
        <p:spPr>
          <a:xfrm>
            <a:off x="938457" y="3740726"/>
            <a:ext cx="10316307" cy="1526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Your Name, Date, Occasion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1E2F18C7-0595-8F5C-6BB8-AE24DF2DA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F1239B2-8F33-8781-FE20-B6DAB363D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98DE5D-4702-17E2-3719-FFDF079598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991AA-9405-7E9C-1F39-599E5AE77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4FE5D2-D127-EC9B-75F0-480DDEE289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240433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FA20DB0B-D9F8-75EA-43FB-BAADEB043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3A7D14D-7B76-D6ED-A701-80179119FA00}"/>
              </a:ext>
            </a:extLst>
          </p:cNvPr>
          <p:cNvSpPr txBox="1">
            <a:spLocks/>
          </p:cNvSpPr>
          <p:nvPr/>
        </p:nvSpPr>
        <p:spPr>
          <a:xfrm>
            <a:off x="936624" y="4674022"/>
            <a:ext cx="7502526" cy="1268552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effectLst/>
              </a:rPr>
              <a:t>To </a:t>
            </a:r>
            <a:r>
              <a:rPr lang="en-GB" b="1">
                <a:effectLst/>
              </a:rPr>
              <a:t>advance humanity’s understanding of the Universe</a:t>
            </a:r>
            <a:r>
              <a:rPr lang="en-GB">
                <a:effectLst/>
              </a:rPr>
              <a:t> by working with and for the astronomy community, providing it with </a:t>
            </a:r>
            <a:r>
              <a:rPr lang="en-GB" b="1">
                <a:effectLst/>
              </a:rPr>
              <a:t>world-leading facilities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9DC91D3-BBB5-ED3B-C045-136CC4B5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4C893A-418E-F4AC-7657-C8A7891DDB0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ECCF5-60A5-4407-791A-CD53F75723E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ESO/G. Beccari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5C746E1-22D4-CDD0-AD91-021AE27E2A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6F0B9-7BD6-D22D-A942-1FB0A5BCC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7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9F70C6-597B-EC5D-B1A8-876EAA9310F7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Values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43E73711-6C21-7508-0622-5D1AD920EE69}"/>
              </a:ext>
            </a:extLst>
          </p:cNvPr>
          <p:cNvSpPr txBox="1">
            <a:spLocks/>
          </p:cNvSpPr>
          <p:nvPr/>
        </p:nvSpPr>
        <p:spPr>
          <a:xfrm>
            <a:off x="478253" y="3372804"/>
            <a:ext cx="1401008" cy="10590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strive for excellence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B3C3B8FC-B29F-5D82-1098-CA2E6B1BBBC6}"/>
              </a:ext>
            </a:extLst>
          </p:cNvPr>
          <p:cNvSpPr txBox="1">
            <a:spLocks/>
          </p:cNvSpPr>
          <p:nvPr/>
        </p:nvSpPr>
        <p:spPr>
          <a:xfrm>
            <a:off x="7167539" y="3372836"/>
            <a:ext cx="1601788" cy="10589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foster diversity and inclusion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268F3F52-1625-5EEA-D74F-5C962C6BD09B}"/>
              </a:ext>
            </a:extLst>
          </p:cNvPr>
          <p:cNvSpPr txBox="1">
            <a:spLocks/>
          </p:cNvSpPr>
          <p:nvPr/>
        </p:nvSpPr>
        <p:spPr>
          <a:xfrm>
            <a:off x="4272510" y="3372836"/>
            <a:ext cx="2476394" cy="10589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provide outstanding services to our communities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0B6DFEF0-CA72-16F2-045B-6DAAF53CA0D3}"/>
              </a:ext>
            </a:extLst>
          </p:cNvPr>
          <p:cNvSpPr txBox="1">
            <a:spLocks/>
          </p:cNvSpPr>
          <p:nvPr/>
        </p:nvSpPr>
        <p:spPr>
          <a:xfrm>
            <a:off x="9187962" y="3372836"/>
            <a:ext cx="2539000" cy="105894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believe in the key role of sustainability for our future</a:t>
            </a:r>
          </a:p>
        </p:txBody>
      </p:sp>
      <p:sp>
        <p:nvSpPr>
          <p:cNvPr id="26" name="Titel 9">
            <a:extLst>
              <a:ext uri="{FF2B5EF4-FFF2-40B4-BE49-F238E27FC236}">
                <a16:creationId xmlns:a16="http://schemas.microsoft.com/office/drawing/2014/main" id="{99365351-CA2A-3716-28A2-A9CC428D52D3}"/>
              </a:ext>
            </a:extLst>
          </p:cNvPr>
          <p:cNvSpPr txBox="1">
            <a:spLocks/>
          </p:cNvSpPr>
          <p:nvPr/>
        </p:nvSpPr>
        <p:spPr>
          <a:xfrm>
            <a:off x="936171" y="5193241"/>
            <a:ext cx="10782488" cy="840230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These values are realised </a:t>
            </a:r>
            <a:b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and maintained by ESO’s people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775A428-74F0-DEF1-F974-AB09ED803D48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F32EF082-BE21-33A9-AE8D-9E8D9B216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AECD76-5572-C702-33E5-06FCF9941B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9539-247A-F294-49B5-B6FB56049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DAE798-AAE8-0332-D9F1-A6D00AC5C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A21C86-8A05-0A69-6283-187EF40A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757" y="2069213"/>
            <a:ext cx="1080000" cy="108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783AF77-D7A3-8324-BC2B-02AEEB58D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8433" y="2069213"/>
            <a:ext cx="1080000" cy="108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AD00528-1ABA-DBB0-0DCF-7BFA4FA21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0707" y="2069213"/>
            <a:ext cx="1080000" cy="108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BAF4FA3-51B4-A653-1A2A-CB2100EBB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17462" y="2069213"/>
            <a:ext cx="1080000" cy="1080000"/>
          </a:xfrm>
          <a:prstGeom prst="rect">
            <a:avLst/>
          </a:prstGeom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728A21EA-5233-DE77-D806-23D0C2B4A664}"/>
              </a:ext>
            </a:extLst>
          </p:cNvPr>
          <p:cNvSpPr txBox="1">
            <a:spLocks/>
          </p:cNvSpPr>
          <p:nvPr/>
        </p:nvSpPr>
        <p:spPr>
          <a:xfrm>
            <a:off x="2297896" y="3372804"/>
            <a:ext cx="1555979" cy="10590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achieve this through innovation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5B9C51B-20B2-3D19-ECD8-73D7CC042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35885" y="206921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7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0187D314-530C-B183-12B9-0B6B56888DCB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Our Values</a:t>
            </a:r>
          </a:p>
        </p:txBody>
      </p:sp>
      <p:sp>
        <p:nvSpPr>
          <p:cNvPr id="39" name="Textplatzhalter 1">
            <a:extLst>
              <a:ext uri="{FF2B5EF4-FFF2-40B4-BE49-F238E27FC236}">
                <a16:creationId xmlns:a16="http://schemas.microsoft.com/office/drawing/2014/main" id="{EA21D95A-F7E6-95A0-4EA7-A9D0FACC7E16}"/>
              </a:ext>
            </a:extLst>
          </p:cNvPr>
          <p:cNvSpPr txBox="1">
            <a:spLocks/>
          </p:cNvSpPr>
          <p:nvPr/>
        </p:nvSpPr>
        <p:spPr>
          <a:xfrm>
            <a:off x="941865" y="1968305"/>
            <a:ext cx="3277710" cy="4061997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600" b="0" i="1" u="none" strike="noStrike" kern="1200" cap="none" spc="0" normalizeH="0" baseline="0">
                <a:ln>
                  <a:noFill/>
                </a:ln>
                <a:solidFill>
                  <a:srgbClr val="FFA3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Achieving ESO’s values is only possible on the basis of personal values and attitudes</a:t>
            </a:r>
          </a:p>
        </p:txBody>
      </p:sp>
      <p:sp>
        <p:nvSpPr>
          <p:cNvPr id="49" name="Textplatzhalter 2">
            <a:extLst>
              <a:ext uri="{FF2B5EF4-FFF2-40B4-BE49-F238E27FC236}">
                <a16:creationId xmlns:a16="http://schemas.microsoft.com/office/drawing/2014/main" id="{8AFF4DFD-F74F-D492-5DB0-1DE23FD1AEB9}"/>
              </a:ext>
            </a:extLst>
          </p:cNvPr>
          <p:cNvSpPr txBox="1">
            <a:spLocks/>
          </p:cNvSpPr>
          <p:nvPr/>
        </p:nvSpPr>
        <p:spPr>
          <a:xfrm>
            <a:off x="5694843" y="4371627"/>
            <a:ext cx="1665251" cy="354581"/>
          </a:xfrm>
          <a:prstGeom prst="rect">
            <a:avLst/>
          </a:prstGeom>
        </p:spPr>
        <p:txBody>
          <a:bodyPr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Integrity</a:t>
            </a:r>
          </a:p>
        </p:txBody>
      </p:sp>
      <p:pic>
        <p:nvPicPr>
          <p:cNvPr id="53" name="Grafik 24">
            <a:extLst>
              <a:ext uri="{FF2B5EF4-FFF2-40B4-BE49-F238E27FC236}">
                <a16:creationId xmlns:a16="http://schemas.microsoft.com/office/drawing/2014/main" id="{3FD1F581-825B-0241-4A0E-3863BAFB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36746" y="2871038"/>
            <a:ext cx="947280" cy="946643"/>
          </a:xfrm>
          <a:prstGeom prst="rect">
            <a:avLst/>
          </a:prstGeom>
        </p:spPr>
      </p:pic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C051C193-CE10-0DD3-A929-603CEC5611FC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DDC64-14AD-62C8-A9E8-A776257F7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1BFB0-32CC-5341-BAD0-AFD097009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75818C-9EA1-2CCC-1C1E-6D2A49F36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57288A-35A2-15D9-D369-F60946949F01}"/>
              </a:ext>
            </a:extLst>
          </p:cNvPr>
          <p:cNvGrpSpPr/>
          <p:nvPr/>
        </p:nvGrpSpPr>
        <p:grpSpPr>
          <a:xfrm>
            <a:off x="5990573" y="399599"/>
            <a:ext cx="5732797" cy="5630260"/>
            <a:chOff x="5990573" y="399599"/>
            <a:chExt cx="5732797" cy="5630260"/>
          </a:xfrm>
        </p:grpSpPr>
        <p:sp>
          <p:nvSpPr>
            <p:cNvPr id="47" name="Textplatzhalter 2">
              <a:extLst>
                <a:ext uri="{FF2B5EF4-FFF2-40B4-BE49-F238E27FC236}">
                  <a16:creationId xmlns:a16="http://schemas.microsoft.com/office/drawing/2014/main" id="{77CAAA97-D24C-2A1A-47B1-160001D1DD21}"/>
                </a:ext>
              </a:extLst>
            </p:cNvPr>
            <p:cNvSpPr txBox="1">
              <a:spLocks/>
            </p:cNvSpPr>
            <p:nvPr/>
          </p:nvSpPr>
          <p:spPr>
            <a:xfrm>
              <a:off x="8209102" y="1495907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Accountability</a:t>
              </a:r>
            </a:p>
          </p:txBody>
        </p:sp>
        <p:sp>
          <p:nvSpPr>
            <p:cNvPr id="48" name="Textplatzhalter 2">
              <a:extLst>
                <a:ext uri="{FF2B5EF4-FFF2-40B4-BE49-F238E27FC236}">
                  <a16:creationId xmlns:a16="http://schemas.microsoft.com/office/drawing/2014/main" id="{097B6F7F-ECCB-A451-AC21-99583C170BBF}"/>
                </a:ext>
              </a:extLst>
            </p:cNvPr>
            <p:cNvSpPr txBox="1">
              <a:spLocks/>
            </p:cNvSpPr>
            <p:nvPr/>
          </p:nvSpPr>
          <p:spPr>
            <a:xfrm>
              <a:off x="5990573" y="2318098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Respect</a:t>
              </a:r>
            </a:p>
          </p:txBody>
        </p:sp>
        <p:sp>
          <p:nvSpPr>
            <p:cNvPr id="50" name="Textplatzhalter 2">
              <a:extLst>
                <a:ext uri="{FF2B5EF4-FFF2-40B4-BE49-F238E27FC236}">
                  <a16:creationId xmlns:a16="http://schemas.microsoft.com/office/drawing/2014/main" id="{DBEA68D2-6A38-05BA-D131-19CB7B98025C}"/>
                </a:ext>
              </a:extLst>
            </p:cNvPr>
            <p:cNvSpPr txBox="1">
              <a:spLocks/>
            </p:cNvSpPr>
            <p:nvPr/>
          </p:nvSpPr>
          <p:spPr>
            <a:xfrm>
              <a:off x="7296170" y="5675278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Commitment</a:t>
              </a:r>
            </a:p>
          </p:txBody>
        </p:sp>
        <p:sp>
          <p:nvSpPr>
            <p:cNvPr id="51" name="Textplatzhalter 2">
              <a:extLst>
                <a:ext uri="{FF2B5EF4-FFF2-40B4-BE49-F238E27FC236}">
                  <a16:creationId xmlns:a16="http://schemas.microsoft.com/office/drawing/2014/main" id="{54ED9EEA-F68B-FE13-4A49-3BA0ED4F2CC3}"/>
                </a:ext>
              </a:extLst>
            </p:cNvPr>
            <p:cNvSpPr txBox="1">
              <a:spLocks/>
            </p:cNvSpPr>
            <p:nvPr/>
          </p:nvSpPr>
          <p:spPr>
            <a:xfrm>
              <a:off x="9895490" y="3114920"/>
              <a:ext cx="1665251" cy="354581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Collaboration</a:t>
              </a:r>
            </a:p>
          </p:txBody>
        </p:sp>
        <p:sp>
          <p:nvSpPr>
            <p:cNvPr id="52" name="Textplatzhalter 2">
              <a:extLst>
                <a:ext uri="{FF2B5EF4-FFF2-40B4-BE49-F238E27FC236}">
                  <a16:creationId xmlns:a16="http://schemas.microsoft.com/office/drawing/2014/main" id="{1C213244-807C-7F7D-7189-5D6968191624}"/>
                </a:ext>
              </a:extLst>
            </p:cNvPr>
            <p:cNvSpPr txBox="1">
              <a:spLocks/>
            </p:cNvSpPr>
            <p:nvPr/>
          </p:nvSpPr>
          <p:spPr>
            <a:xfrm>
              <a:off x="9361842" y="5126954"/>
              <a:ext cx="1827211" cy="524156"/>
            </a:xfrm>
            <a:prstGeom prst="rect">
              <a:avLst/>
            </a:prstGeom>
          </p:spPr>
          <p:txBody>
            <a:bodyPr/>
            <a:lstStyle>
              <a:lvl1pPr marL="171441" indent="-171441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dirty="0">
                  <a:ln>
                    <a:noFill/>
                  </a:ln>
                  <a:solidFill>
                    <a:srgbClr val="0077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Clear and open communication</a:t>
              </a:r>
            </a:p>
          </p:txBody>
        </p:sp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2FE7CE48-A931-D5FB-30D3-38B36064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28400" y="399599"/>
              <a:ext cx="494970" cy="64778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E5C27AB-42B4-CBD3-576A-CFDC67C16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91727" y="534708"/>
              <a:ext cx="900000" cy="9000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AE0A094-9ED9-345F-9201-BFE3632E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78115" y="2107303"/>
              <a:ext cx="900000" cy="900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A1DBD1B-E089-511A-19A6-7189D5475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25447" y="4153808"/>
              <a:ext cx="900000" cy="900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90EEEDF-87DF-C0A4-0170-4D347401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78795" y="4838232"/>
              <a:ext cx="900000" cy="900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2FC9148-4441-5169-B4D1-BAA4A5351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77468" y="3402892"/>
              <a:ext cx="900000" cy="9000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48023A6-AEBF-7E0A-7BB1-79A98AC7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373198" y="1337086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642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2CDCAAC5-4F15-B02A-A713-588D6D28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C84D3A8-9784-E996-9686-4BB4086BD1A2}"/>
              </a:ext>
            </a:extLst>
          </p:cNvPr>
          <p:cNvSpPr txBox="1">
            <a:spLocks/>
          </p:cNvSpPr>
          <p:nvPr/>
        </p:nvSpPr>
        <p:spPr>
          <a:xfrm>
            <a:off x="936625" y="2371023"/>
            <a:ext cx="4689476" cy="1587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i="1">
                <a:effectLst/>
                <a:latin typeface="Georgia" panose="02040502050405020303" pitchFamily="18" charset="0"/>
              </a:rPr>
              <a:t>Together, </a:t>
            </a:r>
            <a:br>
              <a:rPr lang="en-GB" sz="3000" i="1">
                <a:effectLst/>
                <a:latin typeface="Georgia" panose="02040502050405020303" pitchFamily="18" charset="0"/>
              </a:rPr>
            </a:br>
            <a:r>
              <a:rPr lang="en-GB" sz="3000" i="1">
                <a:effectLst/>
                <a:latin typeface="Georgia" panose="02040502050405020303" pitchFamily="18" charset="0"/>
              </a:rPr>
              <a:t>we’re more than </a:t>
            </a:r>
            <a:br>
              <a:rPr lang="en-GB" sz="3000" i="1">
                <a:effectLst/>
                <a:latin typeface="Georgia" panose="02040502050405020303" pitchFamily="18" charset="0"/>
              </a:rPr>
            </a:br>
            <a:r>
              <a:rPr lang="en-GB" sz="3000" i="1">
                <a:effectLst/>
                <a:latin typeface="Georgia" panose="02040502050405020303" pitchFamily="18" charset="0"/>
              </a:rPr>
              <a:t>the sum of our parts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03B39D2-5F2A-CCB9-D466-9FA029B1B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76E73-4573-0884-29E1-D6BBD286E3A5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Hüdepohl (atacamaphoto.com)/ESO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0A2A2-C4B7-7A11-5DCA-5F05F671A8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9D49B-F998-E9D3-FED1-BDBE0EFEE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96BBBD-C844-5764-087F-6C624A9E81F1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ESO in a nutshell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A667E-179B-172B-C8E5-9D3B0C93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AB99E5-26D6-9419-E281-6880595DF6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1279C-4502-1936-CD5E-06977520C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897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001DA3-E9B9-B3C8-26F0-A59166695F4E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Founding Member States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87378A-4CA8-7B7F-DF9F-79223076E6A8}"/>
              </a:ext>
            </a:extLst>
          </p:cNvPr>
          <p:cNvSpPr txBox="1">
            <a:spLocks/>
          </p:cNvSpPr>
          <p:nvPr/>
        </p:nvSpPr>
        <p:spPr>
          <a:xfrm>
            <a:off x="936624" y="4722843"/>
            <a:ext cx="4221164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/>
              <a:t>Intergovernmental Treaty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/>
              <a:t>Organisation, </a:t>
            </a:r>
            <a:r>
              <a:rPr lang="en-GB"/>
              <a:t>founded in 1962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/>
              <a:t>by five Member States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C48CD2B-036C-5462-AA38-13D24A25C000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DADA3-A9F5-6CB0-C4D6-E52335ECA1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EE1D3-A308-78DE-C28D-D41C7AC0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B70341-ABE3-35E8-206B-239169F564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15168F-A56F-C5FF-7FBC-1314537A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9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E586E7-AEC6-F66A-1CF6-6792AF40DAD8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Member States and Partners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73D3EB-D0B4-C5B5-6464-C2ED4333AE9D}"/>
              </a:ext>
            </a:extLst>
          </p:cNvPr>
          <p:cNvSpPr txBox="1">
            <a:spLocks/>
          </p:cNvSpPr>
          <p:nvPr/>
        </p:nvSpPr>
        <p:spPr>
          <a:xfrm>
            <a:off x="936623" y="4244101"/>
            <a:ext cx="2683269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i="1" kern="120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0"/>
              <a:t>Today ESO</a:t>
            </a:r>
            <a:br>
              <a:rPr lang="en-GB" b="0"/>
            </a:br>
            <a:r>
              <a:rPr lang="en-GB" b="0"/>
              <a:t>encompasses </a:t>
            </a:r>
            <a:br>
              <a:rPr lang="en-GB" b="0"/>
            </a:br>
            <a:r>
              <a:rPr lang="en-GB"/>
              <a:t>16 Member States</a:t>
            </a:r>
            <a:endParaRPr lang="en-GB" b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AC20232F-4D7A-C521-41C0-09CF50A30976}"/>
              </a:ext>
            </a:extLst>
          </p:cNvPr>
          <p:cNvSpPr txBox="1">
            <a:spLocks/>
          </p:cNvSpPr>
          <p:nvPr/>
        </p:nvSpPr>
        <p:spPr>
          <a:xfrm>
            <a:off x="4543528" y="5022476"/>
            <a:ext cx="4041570" cy="898900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43996" algn="l" defTabSz="685766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Chile</a:t>
            </a: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the host state to ESO’s telescopes and </a:t>
            </a:r>
            <a:r>
              <a:rPr kumimoji="0" lang="en-GB" sz="18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 </a:t>
            </a: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a strategic partner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33695856-63F8-991A-2EBC-B76C1C9D6FAB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A3C19380-DD9D-D0B3-7582-0CA1E8054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64D1C-A74E-270C-03D1-762EEA0CF6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8DF0E-5D91-5FF7-DC7C-0315133A0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AA631B-1C3E-500E-B0D9-82ACB2D3F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341424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83732D-2257-16AA-4D43-DBD8CE9F0A3F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Annual contributions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34005BA2-3069-21EF-38E3-9FEDEBA8A346}"/>
              </a:ext>
            </a:extLst>
          </p:cNvPr>
          <p:cNvSpPr txBox="1">
            <a:spLocks/>
          </p:cNvSpPr>
          <p:nvPr/>
        </p:nvSpPr>
        <p:spPr>
          <a:xfrm>
            <a:off x="941866" y="2373198"/>
            <a:ext cx="4215922" cy="201927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annual Member States’ contribution to ESO is approximately 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234 million Euros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or </a:t>
            </a: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0.50 Euros per person </a:t>
            </a:r>
            <a:r>
              <a:rPr kumimoji="0" lang="en-GB" sz="24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Europe per year*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32585EC8-036C-15B3-5393-3B83EE77E74B}"/>
              </a:ext>
            </a:extLst>
          </p:cNvPr>
          <p:cNvSpPr txBox="1">
            <a:spLocks/>
          </p:cNvSpPr>
          <p:nvPr/>
        </p:nvSpPr>
        <p:spPr>
          <a:xfrm>
            <a:off x="8907728" y="5249647"/>
            <a:ext cx="2587415" cy="5824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81598" marR="0" lvl="0" indent="-81598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*About one large </a:t>
            </a:r>
            <a:r>
              <a:rPr kumimoji="0" lang="en-GB" sz="1500" b="0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caffè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latte to go in </a:t>
            </a:r>
            <a:r>
              <a:rPr kumimoji="0" lang="en-GB" sz="15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decade</a:t>
            </a:r>
            <a:endParaRPr kumimoji="0" lang="en-GB" sz="15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6BC7A05-4C1F-5B71-FB82-C11C7C4C95C2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6BD50D43-03F1-B37D-646E-7915B45E4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44FB8-585A-C9EC-156A-340B55195C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507AF-B4BB-7A2C-46AD-FD321F4D7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877DF6-455E-6A6D-D039-54BFADF73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624623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64552A9-BFD4-1FE0-AADF-991FECDA5D31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ESO telescopes</a:t>
            </a:r>
          </a:p>
        </p:txBody>
      </p:sp>
      <p:pic>
        <p:nvPicPr>
          <p:cNvPr id="19" name="Bildplatzhalter 12">
            <a:extLst>
              <a:ext uri="{FF2B5EF4-FFF2-40B4-BE49-F238E27FC236}">
                <a16:creationId xmlns:a16="http://schemas.microsoft.com/office/drawing/2014/main" id="{C02C2C02-9355-D349-D197-B7689E734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54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7EB811EF-D2D5-19A0-F4E7-DDC3179E60FA}"/>
              </a:ext>
            </a:extLst>
          </p:cNvPr>
          <p:cNvSpPr txBox="1">
            <a:spLocks/>
          </p:cNvSpPr>
          <p:nvPr/>
        </p:nvSpPr>
        <p:spPr>
          <a:xfrm>
            <a:off x="923230" y="3800205"/>
            <a:ext cx="2345905" cy="20468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operated: 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NTT </a:t>
            </a: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3.58 m</a:t>
            </a:r>
            <a:b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3.6-metre telescope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Hosted telescopes currently in operation: </a:t>
            </a: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9FAEDD0A-EED3-F1FE-FC07-C03E0FFC5CF9}"/>
              </a:ext>
            </a:extLst>
          </p:cNvPr>
          <p:cNvSpPr txBox="1">
            <a:spLocks/>
          </p:cNvSpPr>
          <p:nvPr/>
        </p:nvSpPr>
        <p:spPr>
          <a:xfrm>
            <a:off x="3513823" y="3800205"/>
            <a:ext cx="2493572" cy="23546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operated: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</a:t>
            </a: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VLTI</a:t>
            </a: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x 8.2 m, 4 x 1.8 m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 </a:t>
            </a: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4.1 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Hosted telescopes currently in operation: 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VST, NGTS, SPECULOOS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160B2783-F1F4-E783-DEAA-53486B3B7FDE}"/>
              </a:ext>
            </a:extLst>
          </p:cNvPr>
          <p:cNvSpPr txBox="1">
            <a:spLocks/>
          </p:cNvSpPr>
          <p:nvPr/>
        </p:nvSpPr>
        <p:spPr>
          <a:xfrm>
            <a:off x="6094703" y="3800205"/>
            <a:ext cx="2250839" cy="6776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 construction:</a:t>
            </a:r>
            <a:b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1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ELT 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m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CF993FB5-33B6-6BD0-68C3-6A594EFBA701}"/>
              </a:ext>
            </a:extLst>
          </p:cNvPr>
          <p:cNvSpPr txBox="1">
            <a:spLocks/>
          </p:cNvSpPr>
          <p:nvPr/>
        </p:nvSpPr>
        <p:spPr>
          <a:xfrm>
            <a:off x="8679046" y="3800205"/>
            <a:ext cx="2240128" cy="20626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</a:t>
            </a: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 x 12 m and 12 x 7 m antennas</a:t>
            </a:r>
            <a:b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Bildplatzhalter 14" descr="Ein Bild, das Text, Natur, Nachthimmel enthält.&#10;&#10;Automatisch generierte Beschreibung">
            <a:extLst>
              <a:ext uri="{FF2B5EF4-FFF2-40B4-BE49-F238E27FC236}">
                <a16:creationId xmlns:a16="http://schemas.microsoft.com/office/drawing/2014/main" id="{7176FE55-7ED4-9833-2BE2-34A24F635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047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5" name="Bildplatzhalter 16" descr="Ein Bild, das draußen, Nachthimmel enthält.&#10;&#10;Automatisch generierte Beschreibung">
            <a:extLst>
              <a:ext uri="{FF2B5EF4-FFF2-40B4-BE49-F238E27FC236}">
                <a16:creationId xmlns:a16="http://schemas.microsoft.com/office/drawing/2014/main" id="{8E247ED7-500B-E7EE-9A5E-D7F0E783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702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6" name="Bildplatzhalter 18">
            <a:extLst>
              <a:ext uri="{FF2B5EF4-FFF2-40B4-BE49-F238E27FC236}">
                <a16:creationId xmlns:a16="http://schemas.microsoft.com/office/drawing/2014/main" id="{4C0DC1E8-3D12-A912-6378-2E237FE2E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9045" y="1574800"/>
            <a:ext cx="2590368" cy="18542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6A31715E-777F-845F-61F0-438E22704A3C}"/>
              </a:ext>
            </a:extLst>
          </p:cNvPr>
          <p:cNvSpPr txBox="1">
            <a:spLocks/>
          </p:cNvSpPr>
          <p:nvPr/>
        </p:nvSpPr>
        <p:spPr>
          <a:xfrm>
            <a:off x="923230" y="3252096"/>
            <a:ext cx="1187201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La Silla</a:t>
            </a:r>
            <a:endParaRPr kumimoji="0" lang="en-GB" sz="2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FC12979B-649E-57E4-1523-84F9B233CB82}"/>
              </a:ext>
            </a:extLst>
          </p:cNvPr>
          <p:cNvSpPr txBox="1">
            <a:spLocks/>
          </p:cNvSpPr>
          <p:nvPr/>
        </p:nvSpPr>
        <p:spPr>
          <a:xfrm>
            <a:off x="3513823" y="3252096"/>
            <a:ext cx="1187201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Paranal</a:t>
            </a:r>
            <a:endParaRPr kumimoji="0" lang="en-GB" sz="2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5D6DC5D4-55E7-02E7-BEE2-E58A9E107644}"/>
              </a:ext>
            </a:extLst>
          </p:cNvPr>
          <p:cNvSpPr txBox="1">
            <a:spLocks/>
          </p:cNvSpPr>
          <p:nvPr/>
        </p:nvSpPr>
        <p:spPr>
          <a:xfrm>
            <a:off x="6097643" y="3252096"/>
            <a:ext cx="1668948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Armazones</a:t>
            </a:r>
            <a:endParaRPr kumimoji="0" lang="en-GB" sz="2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8568E4A6-9226-5C22-7FDA-AD464B4491FE}"/>
              </a:ext>
            </a:extLst>
          </p:cNvPr>
          <p:cNvSpPr txBox="1">
            <a:spLocks/>
          </p:cNvSpPr>
          <p:nvPr/>
        </p:nvSpPr>
        <p:spPr>
          <a:xfrm>
            <a:off x="8679046" y="3240243"/>
            <a:ext cx="1677913" cy="353808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 anchorCtr="0"/>
          <a:lstStyle>
            <a:lvl1pPr marL="0" indent="0" algn="l" defTabSz="685766" rtl="0" eaLnBrk="1" latinLnBrk="0" hangingPunct="1">
              <a:lnSpc>
                <a:spcPts val="21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5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996" marR="0" lvl="0" indent="0" algn="l" defTabSz="685766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77BE"/>
                </a:highlight>
                <a:uLnTx/>
                <a:uFillTx/>
                <a:latin typeface="Arial"/>
                <a:ea typeface="+mn-ea"/>
                <a:cs typeface="+mn-cs"/>
              </a:rPr>
              <a:t>Chajnantor</a:t>
            </a:r>
            <a:endParaRPr kumimoji="0" lang="en-GB" sz="20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highlight>
                <a:srgbClr val="0077BE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83C23709-4278-D913-7B12-572460D38380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>
            <a:extLst>
              <a:ext uri="{FF2B5EF4-FFF2-40B4-BE49-F238E27FC236}">
                <a16:creationId xmlns:a16="http://schemas.microsoft.com/office/drawing/2014/main" id="{6CC35C7C-943D-8E6C-33EC-023AB7C0E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05E77E-D6E1-CFDF-B688-2F1FF246F23F}"/>
              </a:ext>
            </a:extLst>
          </p:cNvPr>
          <p:cNvSpPr txBox="1"/>
          <p:nvPr/>
        </p:nvSpPr>
        <p:spPr>
          <a:xfrm rot="-5400000">
            <a:off x="161750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Iztok Bončina/ESO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4E7B5-7086-7469-1B35-FDA21FCDA329}"/>
              </a:ext>
            </a:extLst>
          </p:cNvPr>
          <p:cNvSpPr txBox="1"/>
          <p:nvPr/>
        </p:nvSpPr>
        <p:spPr>
          <a:xfrm rot="-5400000">
            <a:off x="2752343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ESO/H.H. Heyer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1B652-6402-746D-AA43-9E72C170F3E0}"/>
              </a:ext>
            </a:extLst>
          </p:cNvPr>
          <p:cNvSpPr txBox="1"/>
          <p:nvPr/>
        </p:nvSpPr>
        <p:spPr>
          <a:xfrm rot="-5400000">
            <a:off x="7917341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ESO/C. Malin (christophmalin.com)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09CA4-CE44-7A33-3177-6F8CC79D5D28}"/>
              </a:ext>
            </a:extLst>
          </p:cNvPr>
          <p:cNvSpPr txBox="1"/>
          <p:nvPr/>
        </p:nvSpPr>
        <p:spPr>
          <a:xfrm rot="-5400000">
            <a:off x="5332998" y="2336504"/>
            <a:ext cx="167729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Calçada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D20D5BE-B13B-DE63-6495-A0F356636C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E3716-2C94-8F36-BA6E-A55FE692D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81D3F0B-F589-D4BE-3132-7765CBEF80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3636413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E7603-DF38-96BB-4E0D-976FC4D4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7C74C34-0CA5-753B-1400-0BD927572E00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ESO telescopes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70381F95-E98E-9160-8F66-014D98DA087B}"/>
              </a:ext>
            </a:extLst>
          </p:cNvPr>
          <p:cNvSpPr txBox="1">
            <a:spLocks/>
          </p:cNvSpPr>
          <p:nvPr/>
        </p:nvSpPr>
        <p:spPr>
          <a:xfrm>
            <a:off x="850467" y="1523836"/>
            <a:ext cx="1317454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Paranal</a:t>
            </a: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635235D5-B590-E0E0-FBB1-97018A2CFDF2}"/>
              </a:ext>
            </a:extLst>
          </p:cNvPr>
          <p:cNvSpPr txBox="1">
            <a:spLocks/>
          </p:cNvSpPr>
          <p:nvPr/>
        </p:nvSpPr>
        <p:spPr>
          <a:xfrm>
            <a:off x="2364921" y="4210370"/>
            <a:ext cx="1692752" cy="396240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Armazones</a:t>
            </a: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A9154668-A420-07B1-FE3D-DCB3F79655BC}"/>
              </a:ext>
            </a:extLst>
          </p:cNvPr>
          <p:cNvSpPr txBox="1">
            <a:spLocks/>
          </p:cNvSpPr>
          <p:nvPr/>
        </p:nvSpPr>
        <p:spPr>
          <a:xfrm>
            <a:off x="9053142" y="1573092"/>
            <a:ext cx="1741171" cy="396240"/>
          </a:xfrm>
          <a:prstGeom prst="rect">
            <a:avLst/>
          </a:prstGeom>
          <a:noFill/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Chajnantor</a:t>
            </a: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C0335D4F-9104-F565-D555-B1E21EFD20FC}"/>
              </a:ext>
            </a:extLst>
          </p:cNvPr>
          <p:cNvSpPr txBox="1">
            <a:spLocks/>
          </p:cNvSpPr>
          <p:nvPr/>
        </p:nvSpPr>
        <p:spPr>
          <a:xfrm>
            <a:off x="7651062" y="4208760"/>
            <a:ext cx="1741171" cy="396240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Silla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2A524F1B-56BB-A55B-611D-99391FCB3490}"/>
              </a:ext>
            </a:extLst>
          </p:cNvPr>
          <p:cNvSpPr txBox="1">
            <a:spLocks/>
          </p:cNvSpPr>
          <p:nvPr/>
        </p:nvSpPr>
        <p:spPr>
          <a:xfrm>
            <a:off x="10014517" y="2856479"/>
            <a:ext cx="884132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</a:t>
            </a: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3C227AF1-2FAF-581D-0F09-A8F926D04DAD}"/>
              </a:ext>
            </a:extLst>
          </p:cNvPr>
          <p:cNvSpPr txBox="1">
            <a:spLocks/>
          </p:cNvSpPr>
          <p:nvPr/>
        </p:nvSpPr>
        <p:spPr>
          <a:xfrm>
            <a:off x="7398155" y="5494274"/>
            <a:ext cx="2574291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Telescopes at La Silla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A8C86ACC-99B8-FEF6-0CC2-6A015F24B97A}"/>
              </a:ext>
            </a:extLst>
          </p:cNvPr>
          <p:cNvSpPr txBox="1">
            <a:spLocks/>
          </p:cNvSpPr>
          <p:nvPr/>
        </p:nvSpPr>
        <p:spPr>
          <a:xfrm>
            <a:off x="2306643" y="5494274"/>
            <a:ext cx="884132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ELT**</a:t>
            </a:r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EDBFA822-FD0C-8DD9-2C95-4E1ECB709D38}"/>
              </a:ext>
            </a:extLst>
          </p:cNvPr>
          <p:cNvSpPr txBox="1">
            <a:spLocks/>
          </p:cNvSpPr>
          <p:nvPr/>
        </p:nvSpPr>
        <p:spPr>
          <a:xfrm>
            <a:off x="3355341" y="2912684"/>
            <a:ext cx="819406" cy="686726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CTA</a:t>
            </a:r>
            <a:b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South*</a:t>
            </a: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681347E5-6893-06BA-AD63-E87885723D4E}"/>
              </a:ext>
            </a:extLst>
          </p:cNvPr>
          <p:cNvSpPr txBox="1">
            <a:spLocks/>
          </p:cNvSpPr>
          <p:nvPr/>
        </p:nvSpPr>
        <p:spPr>
          <a:xfrm>
            <a:off x="2074809" y="2912684"/>
            <a:ext cx="884132" cy="321883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AD9E7510-C531-2512-2E42-4AF855FD4140}"/>
              </a:ext>
            </a:extLst>
          </p:cNvPr>
          <p:cNvSpPr txBox="1">
            <a:spLocks/>
          </p:cNvSpPr>
          <p:nvPr/>
        </p:nvSpPr>
        <p:spPr>
          <a:xfrm>
            <a:off x="840823" y="2912684"/>
            <a:ext cx="884132" cy="686726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</a:t>
            </a:r>
          </a:p>
          <a:p>
            <a:pPr marL="0" marR="0" lvl="0" indent="0" algn="ctr" defTabSz="68576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VLTI</a:t>
            </a: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AE56D8AC-4731-1BC3-4FE3-E1C37662E9B1}"/>
              </a:ext>
            </a:extLst>
          </p:cNvPr>
          <p:cNvSpPr txBox="1">
            <a:spLocks/>
          </p:cNvSpPr>
          <p:nvPr/>
        </p:nvSpPr>
        <p:spPr>
          <a:xfrm>
            <a:off x="4185887" y="5565723"/>
            <a:ext cx="2102752" cy="593157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marR="0" lvl="0" indent="-71998" algn="l" defTabSz="685766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in preparatory phase</a:t>
            </a:r>
          </a:p>
          <a:p>
            <a:pPr marL="71998" marR="0" lvl="0" indent="-71998" algn="l" defTabSz="685766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under construction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1FE33FE-A040-CE32-C564-504E0FE1EBA7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A7F92C71-2CC6-9A02-2EFC-273EC79C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B6AA98-E328-6B0D-4220-B6A8F6039E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BA83A-8394-859E-8754-997232A3A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027B90-10E4-3503-6E3E-2E8D40A427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37F0E2-2967-8C73-5E61-37B678502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889" y="2171850"/>
            <a:ext cx="684000" cy="68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63E85-B40B-1915-7641-1AB8195A0D09}"/>
              </a:ext>
            </a:extLst>
          </p:cNvPr>
          <p:cNvCxnSpPr>
            <a:cxnSpLocks/>
          </p:cNvCxnSpPr>
          <p:nvPr/>
        </p:nvCxnSpPr>
        <p:spPr>
          <a:xfrm flipH="1">
            <a:off x="7264800" y="2023490"/>
            <a:ext cx="3519088" cy="0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E00ACD-755A-66CC-0C4C-97BB0F6D03D5}"/>
              </a:ext>
            </a:extLst>
          </p:cNvPr>
          <p:cNvCxnSpPr>
            <a:cxnSpLocks/>
          </p:cNvCxnSpPr>
          <p:nvPr/>
        </p:nvCxnSpPr>
        <p:spPr>
          <a:xfrm flipH="1">
            <a:off x="6854825" y="2023490"/>
            <a:ext cx="409975" cy="436934"/>
          </a:xfrm>
          <a:prstGeom prst="line">
            <a:avLst/>
          </a:prstGeom>
          <a:ln cap="rnd">
            <a:solidFill>
              <a:schemeClr val="tx1"/>
            </a:solidFill>
            <a:round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06A626-5FA7-BFBE-60DE-A8CE11DD3B53}"/>
              </a:ext>
            </a:extLst>
          </p:cNvPr>
          <p:cNvCxnSpPr>
            <a:cxnSpLocks/>
          </p:cNvCxnSpPr>
          <p:nvPr/>
        </p:nvCxnSpPr>
        <p:spPr>
          <a:xfrm flipH="1">
            <a:off x="936625" y="2023490"/>
            <a:ext cx="4105763" cy="0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30102F-7D6F-E3BA-6DA1-9BD84328A5D7}"/>
              </a:ext>
            </a:extLst>
          </p:cNvPr>
          <p:cNvCxnSpPr>
            <a:cxnSpLocks/>
          </p:cNvCxnSpPr>
          <p:nvPr/>
        </p:nvCxnSpPr>
        <p:spPr>
          <a:xfrm>
            <a:off x="5042388" y="2023490"/>
            <a:ext cx="1213339" cy="785164"/>
          </a:xfrm>
          <a:prstGeom prst="line">
            <a:avLst/>
          </a:prstGeom>
          <a:ln cap="rnd">
            <a:solidFill>
              <a:schemeClr val="tx1"/>
            </a:solidFill>
            <a:round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96E2AE-219D-5954-BE86-78A7364675DC}"/>
              </a:ext>
            </a:extLst>
          </p:cNvPr>
          <p:cNvCxnSpPr>
            <a:cxnSpLocks/>
          </p:cNvCxnSpPr>
          <p:nvPr/>
        </p:nvCxnSpPr>
        <p:spPr>
          <a:xfrm flipH="1">
            <a:off x="2343150" y="4661915"/>
            <a:ext cx="2190750" cy="0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E2165B-FF02-0B69-0868-CC11DE529117}"/>
              </a:ext>
            </a:extLst>
          </p:cNvPr>
          <p:cNvCxnSpPr>
            <a:cxnSpLocks/>
          </p:cNvCxnSpPr>
          <p:nvPr/>
        </p:nvCxnSpPr>
        <p:spPr>
          <a:xfrm flipV="1">
            <a:off x="4533900" y="2808654"/>
            <a:ext cx="1774825" cy="1853261"/>
          </a:xfrm>
          <a:prstGeom prst="line">
            <a:avLst/>
          </a:prstGeom>
          <a:ln cap="rnd">
            <a:solidFill>
              <a:schemeClr val="tx1"/>
            </a:solidFill>
            <a:round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52F859-9025-F601-2DE7-60DBA884B71B}"/>
              </a:ext>
            </a:extLst>
          </p:cNvPr>
          <p:cNvCxnSpPr>
            <a:cxnSpLocks/>
          </p:cNvCxnSpPr>
          <p:nvPr/>
        </p:nvCxnSpPr>
        <p:spPr>
          <a:xfrm flipH="1">
            <a:off x="6515100" y="4661915"/>
            <a:ext cx="2877133" cy="0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2231AD-67D9-87B9-B1F8-5AAB2883FE1D}"/>
              </a:ext>
            </a:extLst>
          </p:cNvPr>
          <p:cNvCxnSpPr>
            <a:cxnSpLocks/>
          </p:cNvCxnSpPr>
          <p:nvPr/>
        </p:nvCxnSpPr>
        <p:spPr>
          <a:xfrm>
            <a:off x="6156325" y="4159250"/>
            <a:ext cx="358775" cy="502665"/>
          </a:xfrm>
          <a:prstGeom prst="line">
            <a:avLst/>
          </a:prstGeom>
          <a:ln cap="rnd">
            <a:solidFill>
              <a:schemeClr val="tx1"/>
            </a:solidFill>
            <a:round/>
            <a:headEnd type="oval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4E02CAE5-EFD4-8A4C-8450-D8A1A0174B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4875" y="2171850"/>
            <a:ext cx="684000" cy="684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6C57E01-C830-8180-82CF-EFAE42769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10128" y="2171850"/>
            <a:ext cx="684000" cy="684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3FE9B10-63C6-199C-C3FD-75CABCF925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14583" y="2171850"/>
            <a:ext cx="684000" cy="684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E7FD6A60-5874-423D-B539-83F5D29E55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34709" y="4750581"/>
            <a:ext cx="828000" cy="828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3B5E489-0704-04BF-707F-03F5599F9103}"/>
              </a:ext>
            </a:extLst>
          </p:cNvPr>
          <p:cNvGrpSpPr/>
          <p:nvPr/>
        </p:nvGrpSpPr>
        <p:grpSpPr>
          <a:xfrm>
            <a:off x="7961112" y="4811174"/>
            <a:ext cx="1448377" cy="702664"/>
            <a:chOff x="7963550" y="4811174"/>
            <a:chExt cx="1448377" cy="702664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FCC9BC6D-0315-7A23-5A65-A58482BEC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727927" y="4811174"/>
              <a:ext cx="684000" cy="684000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AE25C79-AFA4-A80A-C461-993526BA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963550" y="4829838"/>
              <a:ext cx="684000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434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DAF076D-0712-C824-558C-31BD0E796F5C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Introduction</a:t>
            </a:r>
            <a:br>
              <a:rPr lang="en-GB"/>
            </a:br>
            <a:r>
              <a:rPr lang="en-GB" b="0" i="1">
                <a:latin typeface="Georgia" panose="02040502050405020303" pitchFamily="18" charset="0"/>
              </a:rPr>
              <a:t>Questions and answers</a:t>
            </a:r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1ABA0A-FA51-044C-9643-EDA60B92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BAFA3-3C0E-1BBE-2CBA-52B5B7E6A3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544D1-37C2-E357-98CA-24A14D89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596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B8591B-965D-12AB-8830-A19A30A565BF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Wavelengths of ESO telescopes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EBBC4A03-F10C-E021-1999-85EA2AFDB199}"/>
              </a:ext>
            </a:extLst>
          </p:cNvPr>
          <p:cNvSpPr txBox="1">
            <a:spLocks/>
          </p:cNvSpPr>
          <p:nvPr/>
        </p:nvSpPr>
        <p:spPr>
          <a:xfrm rot="16200000">
            <a:off x="1638679" y="1666561"/>
            <a:ext cx="68098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Radio</a:t>
            </a:r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63DDA821-A038-4AFB-D126-E4625B086535}"/>
              </a:ext>
            </a:extLst>
          </p:cNvPr>
          <p:cNvSpPr txBox="1">
            <a:spLocks/>
          </p:cNvSpPr>
          <p:nvPr/>
        </p:nvSpPr>
        <p:spPr>
          <a:xfrm rot="16200000">
            <a:off x="2555847" y="1938490"/>
            <a:ext cx="1224844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Microwave</a:t>
            </a:r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EE61EC0F-C579-6F75-5AC1-597F93B10719}"/>
              </a:ext>
            </a:extLst>
          </p:cNvPr>
          <p:cNvSpPr txBox="1">
            <a:spLocks/>
          </p:cNvSpPr>
          <p:nvPr/>
        </p:nvSpPr>
        <p:spPr>
          <a:xfrm rot="16200000">
            <a:off x="3901157" y="1938489"/>
            <a:ext cx="1224843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Infrared</a:t>
            </a:r>
          </a:p>
        </p:txBody>
      </p:sp>
      <p:sp>
        <p:nvSpPr>
          <p:cNvPr id="21" name="Titel 3">
            <a:extLst>
              <a:ext uri="{FF2B5EF4-FFF2-40B4-BE49-F238E27FC236}">
                <a16:creationId xmlns:a16="http://schemas.microsoft.com/office/drawing/2014/main" id="{2783DC87-E59C-000C-85CD-853611DAECD2}"/>
              </a:ext>
            </a:extLst>
          </p:cNvPr>
          <p:cNvSpPr txBox="1">
            <a:spLocks/>
          </p:cNvSpPr>
          <p:nvPr/>
        </p:nvSpPr>
        <p:spPr>
          <a:xfrm rot="16200000">
            <a:off x="5453422" y="1724006"/>
            <a:ext cx="79587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Visible</a:t>
            </a: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23BAACAF-6EE6-A148-BC20-300BA9825F7A}"/>
              </a:ext>
            </a:extLst>
          </p:cNvPr>
          <p:cNvSpPr txBox="1">
            <a:spLocks/>
          </p:cNvSpPr>
          <p:nvPr/>
        </p:nvSpPr>
        <p:spPr>
          <a:xfrm rot="16200000">
            <a:off x="7140033" y="1758805"/>
            <a:ext cx="865475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X-Rays</a:t>
            </a:r>
          </a:p>
        </p:txBody>
      </p:sp>
      <p:sp>
        <p:nvSpPr>
          <p:cNvPr id="23" name="Titel 3">
            <a:extLst>
              <a:ext uri="{FF2B5EF4-FFF2-40B4-BE49-F238E27FC236}">
                <a16:creationId xmlns:a16="http://schemas.microsoft.com/office/drawing/2014/main" id="{DE52B301-C0EF-E43A-68EF-2DD5191517D0}"/>
              </a:ext>
            </a:extLst>
          </p:cNvPr>
          <p:cNvSpPr txBox="1">
            <a:spLocks/>
          </p:cNvSpPr>
          <p:nvPr/>
        </p:nvSpPr>
        <p:spPr>
          <a:xfrm rot="16200000">
            <a:off x="8842523" y="1968597"/>
            <a:ext cx="1285059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Gamma Rays</a:t>
            </a:r>
          </a:p>
        </p:txBody>
      </p:sp>
      <p:sp>
        <p:nvSpPr>
          <p:cNvPr id="24" name="Titel 3">
            <a:extLst>
              <a:ext uri="{FF2B5EF4-FFF2-40B4-BE49-F238E27FC236}">
                <a16:creationId xmlns:a16="http://schemas.microsoft.com/office/drawing/2014/main" id="{32E2A1F6-5A69-76B9-ED47-8E0688EE2997}"/>
              </a:ext>
            </a:extLst>
          </p:cNvPr>
          <p:cNvSpPr txBox="1">
            <a:spLocks/>
          </p:cNvSpPr>
          <p:nvPr/>
        </p:nvSpPr>
        <p:spPr>
          <a:xfrm>
            <a:off x="1920782" y="5258451"/>
            <a:ext cx="68098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ALMA</a:t>
            </a: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A95D1B16-3227-CF37-FA9B-EAED947ED9B3}"/>
              </a:ext>
            </a:extLst>
          </p:cNvPr>
          <p:cNvSpPr txBox="1">
            <a:spLocks/>
          </p:cNvSpPr>
          <p:nvPr/>
        </p:nvSpPr>
        <p:spPr>
          <a:xfrm>
            <a:off x="3269865" y="5292932"/>
            <a:ext cx="1695947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VLT, VLTI, </a:t>
            </a:r>
          </a:p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VISTA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47981147-EABF-9E43-E60B-7C17239ABF63}"/>
              </a:ext>
            </a:extLst>
          </p:cNvPr>
          <p:cNvSpPr txBox="1">
            <a:spLocks/>
          </p:cNvSpPr>
          <p:nvPr/>
        </p:nvSpPr>
        <p:spPr>
          <a:xfrm>
            <a:off x="4981489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ESO 3.6-metre telescope and NTT</a:t>
            </a:r>
          </a:p>
        </p:txBody>
      </p:sp>
      <p:sp>
        <p:nvSpPr>
          <p:cNvPr id="27" name="Titel 3">
            <a:extLst>
              <a:ext uri="{FF2B5EF4-FFF2-40B4-BE49-F238E27FC236}">
                <a16:creationId xmlns:a16="http://schemas.microsoft.com/office/drawing/2014/main" id="{A3069D81-D659-9759-D3A7-04327074C16D}"/>
              </a:ext>
            </a:extLst>
          </p:cNvPr>
          <p:cNvSpPr txBox="1">
            <a:spLocks/>
          </p:cNvSpPr>
          <p:nvPr/>
        </p:nvSpPr>
        <p:spPr>
          <a:xfrm>
            <a:off x="6693088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ELT under construction</a:t>
            </a: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F7F2BA7E-04C5-77A6-B88B-B7EEE19235E7}"/>
              </a:ext>
            </a:extLst>
          </p:cNvPr>
          <p:cNvSpPr txBox="1">
            <a:spLocks/>
          </p:cNvSpPr>
          <p:nvPr/>
        </p:nvSpPr>
        <p:spPr>
          <a:xfrm>
            <a:off x="9351626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32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>
                <a:ln>
                  <a:noFill/>
                </a:ln>
                <a:solidFill>
                  <a:srgbClr val="0077BE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</a:rPr>
              <a:t>CTA-South in preparatory phase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0369498-950E-9FC6-30DC-2DF4E9F0DA45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3395AB1A-BF56-1B47-67EE-76C598D28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24AE6-EE45-7B24-55BD-05D5D54F87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0AF0E-FC20-AEC0-6211-AB6032D5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412CF0-DF87-279F-4FF0-0AE70EA4E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E0439-5064-1414-98C6-78C1FABD5449}"/>
              </a:ext>
            </a:extLst>
          </p:cNvPr>
          <p:cNvGrpSpPr/>
          <p:nvPr/>
        </p:nvGrpSpPr>
        <p:grpSpPr>
          <a:xfrm>
            <a:off x="3423279" y="4529466"/>
            <a:ext cx="1389117" cy="702664"/>
            <a:chOff x="3403514" y="4476130"/>
            <a:chExt cx="1389117" cy="70266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43D8BF5-BF66-14B3-E454-A2C234D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03514" y="4494794"/>
              <a:ext cx="684000" cy="684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CC4611B-AA30-1D38-89DF-A94AD397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08631" y="4476130"/>
              <a:ext cx="684000" cy="684000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73EB303D-3172-492A-261D-3F5D45472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5614" y="4476130"/>
            <a:ext cx="828000" cy="82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E1B65-893C-F882-412F-812B349565A1}"/>
              </a:ext>
            </a:extLst>
          </p:cNvPr>
          <p:cNvGrpSpPr/>
          <p:nvPr/>
        </p:nvGrpSpPr>
        <p:grpSpPr>
          <a:xfrm>
            <a:off x="5153827" y="4538798"/>
            <a:ext cx="1448377" cy="702664"/>
            <a:chOff x="7963550" y="4811174"/>
            <a:chExt cx="1448377" cy="70266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DB51376-82F1-3C72-06EA-35CF0DCFE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27927" y="4811174"/>
              <a:ext cx="684000" cy="684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3487C7C-B0EC-1EFB-8E69-2A081D13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63550" y="4829838"/>
              <a:ext cx="684000" cy="684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F0809B-1B47-D407-4232-4027DEA261C6}"/>
              </a:ext>
            </a:extLst>
          </p:cNvPr>
          <p:cNvGrpSpPr/>
          <p:nvPr/>
        </p:nvGrpSpPr>
        <p:grpSpPr>
          <a:xfrm>
            <a:off x="9763823" y="4538798"/>
            <a:ext cx="968658" cy="684000"/>
            <a:chOff x="9822774" y="4538798"/>
            <a:chExt cx="968658" cy="6840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2AB78B0-E6D1-4E9C-00E3-391E33D2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22774" y="4538798"/>
              <a:ext cx="684000" cy="684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75F87A5-6F74-168B-AA8C-77E66E1EE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323432" y="4745466"/>
              <a:ext cx="468000" cy="468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C36F6F-209F-A5A3-7133-21EDA84BB66A}"/>
              </a:ext>
            </a:extLst>
          </p:cNvPr>
          <p:cNvGrpSpPr/>
          <p:nvPr/>
        </p:nvGrpSpPr>
        <p:grpSpPr>
          <a:xfrm>
            <a:off x="1733246" y="4529466"/>
            <a:ext cx="1056059" cy="684000"/>
            <a:chOff x="1718732" y="4529466"/>
            <a:chExt cx="1056059" cy="68400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02C35CF-21F0-131F-D8CE-B0FF0205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718732" y="4529466"/>
              <a:ext cx="684000" cy="684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4A76C29-0D35-4269-E6FF-543649A3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306791" y="4738209"/>
              <a:ext cx="4680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863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73D84B6B-4E06-510D-F470-3E73C2B6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8" y="369409"/>
            <a:ext cx="11287825" cy="63508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38DE432-6DA1-AA16-02BD-D60089D1C468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Staff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A76D552D-0F8A-A6B4-4573-B06C8B685580}"/>
              </a:ext>
            </a:extLst>
          </p:cNvPr>
          <p:cNvSpPr txBox="1">
            <a:spLocks/>
          </p:cNvSpPr>
          <p:nvPr/>
        </p:nvSpPr>
        <p:spPr>
          <a:xfrm>
            <a:off x="9377363" y="1807028"/>
            <a:ext cx="1987664" cy="4385733"/>
          </a:xfrm>
          <a:prstGeom prst="rect">
            <a:avLst/>
          </a:prstGeom>
          <a:noFill/>
        </p:spPr>
        <p:txBody>
          <a:bodyPr anchor="b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employs</a:t>
            </a:r>
            <a:b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</a:t>
            </a:r>
            <a:b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750 people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</a:t>
            </a:r>
            <a:b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nationalities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D65D77F-3EB9-0095-D12B-6CCB0E44F23D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95684C0F-A885-38C1-2F74-39C618854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FB382-9A11-A671-702A-4DA115907E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2BCFF-A34F-075B-636F-C61D47195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DE6375-C4A5-A403-AB0E-CA44D453C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1700596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32113D5A-A660-D1A7-B75F-7D1446A6EF89}"/>
              </a:ext>
            </a:extLst>
          </p:cNvPr>
          <p:cNvSpPr txBox="1">
            <a:spLocks/>
          </p:cNvSpPr>
          <p:nvPr/>
        </p:nvSpPr>
        <p:spPr>
          <a:xfrm>
            <a:off x="928466" y="5093547"/>
            <a:ext cx="10311069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</a:t>
            </a: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25 000</a:t>
            </a: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astronomers, other scientists, teachers, students, journalists, etc. in </a:t>
            </a: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 130 countries</a:t>
            </a:r>
            <a:r>
              <a:rPr kumimoji="0" lang="en-GB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worldwide use ESO data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2AFFD1E5-264A-A493-2116-1CB5E7433699}"/>
              </a:ext>
            </a:extLst>
          </p:cNvPr>
          <p:cNvSpPr txBox="1">
            <a:spLocks/>
          </p:cNvSpPr>
          <p:nvPr/>
        </p:nvSpPr>
        <p:spPr>
          <a:xfrm>
            <a:off x="4053470" y="3014134"/>
            <a:ext cx="4239579" cy="10948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Usage of  </a:t>
            </a:r>
            <a:br>
              <a:rPr lang="en-GB"/>
            </a:br>
            <a:r>
              <a:rPr lang="en-GB"/>
              <a:t>      ESO data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DA39EDE-681C-A2B5-8705-1E3C61328658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59E813B9-2A83-DE2E-0328-D5D02E8D4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4D119-8290-A630-211D-E75FCB31A7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4A138-3595-1797-60AD-FA0871A6E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3E1EA0-0482-51EA-317B-E3B1710A0D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4128290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FC7FC450-3D1F-107E-75E6-EDC3BE2F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2" y="1094574"/>
            <a:ext cx="10483596" cy="53492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BE89CDD-BAB2-7207-D039-D711F465405E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ESO’s publications record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D0A5B4B-7442-1A23-67A6-2255368E65C7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AD2D694-87DD-A348-AC78-F7175923C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283BF-42DF-BF5C-8EC7-CAC2320246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79D44-973E-3D55-0267-21C30F439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1CBC19-AA20-FAB7-506E-39AFDE32A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Here the section title </a:t>
            </a:r>
            <a:r>
              <a:rPr lang="en-GB" i="1"/>
              <a:t>Author and Occasion in Italics</a:t>
            </a:r>
          </a:p>
        </p:txBody>
      </p:sp>
    </p:spTree>
    <p:extLst>
      <p:ext uri="{BB962C8B-B14F-4D97-AF65-F5344CB8AC3E}">
        <p14:creationId xmlns:p14="http://schemas.microsoft.com/office/powerpoint/2010/main" val="284767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E8A4CBF0-F346-2F5C-7470-E8505816F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9474A8A-7B28-045F-3423-0077BCE145D3}"/>
              </a:ext>
            </a:extLst>
          </p:cNvPr>
          <p:cNvSpPr txBox="1">
            <a:spLocks/>
          </p:cNvSpPr>
          <p:nvPr/>
        </p:nvSpPr>
        <p:spPr>
          <a:xfrm>
            <a:off x="936624" y="5106570"/>
            <a:ext cx="10317600" cy="84023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How do we know</a:t>
            </a:r>
          </a:p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the expansion of the Universe is accelerating?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72526E7-152E-87E9-F6B4-4DBE0C61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BEDB8E-0A36-652B-D047-CB1C4906F24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ESO/VST ATLAS team. Acknowledgement: Durham University/CASU/WFAU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7741F-F2F6-281A-1964-6454B8702D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4218A-294D-ADEC-EF7F-210677061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2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29380B51-8D27-DD92-B9C3-62728C4EF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b="586"/>
          <a:stretch/>
        </p:blipFill>
        <p:spPr>
          <a:xfrm>
            <a:off x="0" y="8792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E086A-B091-26D9-6F6E-92D2C86AFE48}"/>
              </a:ext>
            </a:extLst>
          </p:cNvPr>
          <p:cNvSpPr txBox="1">
            <a:spLocks/>
          </p:cNvSpPr>
          <p:nvPr/>
        </p:nvSpPr>
        <p:spPr>
          <a:xfrm>
            <a:off x="936624" y="4311512"/>
            <a:ext cx="10317600" cy="160986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ESO’s NTT</a:t>
            </a:r>
            <a:r>
              <a:rPr lang="en-GB"/>
              <a:t> helped to discover the </a:t>
            </a:r>
            <a:r>
              <a:rPr lang="en-GB" b="1"/>
              <a:t>accelerating expansion </a:t>
            </a:r>
            <a:br>
              <a:rPr lang="en-GB"/>
            </a:br>
            <a:r>
              <a:rPr lang="en-GB"/>
              <a:t>of the Universe by making observations of distant supernovae</a:t>
            </a:r>
            <a:br>
              <a:rPr lang="en-GB"/>
            </a:br>
            <a:endParaRPr lang="en-GB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Nobel Prize in Physics 2011</a:t>
            </a:r>
            <a:endParaRPr lang="en-GB" b="1" i="1">
              <a:latin typeface="Georgia" panose="02040502050405020303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280EB4-3513-F10E-EF0D-C082786C1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A33D1-E582-5499-6ED7-23B47BFAAD2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Y. Beletsky (LCO)/ESO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3BA947-78BE-D94B-6F77-B554C2709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F7948-8681-34AE-4950-BA5DA274A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31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8EEA211-3FAE-3E47-3C1F-182D033AE8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3" name="Picture Placeholder 6">
              <a:extLst>
                <a:ext uri="{FF2B5EF4-FFF2-40B4-BE49-F238E27FC236}">
                  <a16:creationId xmlns:a16="http://schemas.microsoft.com/office/drawing/2014/main" id="{3007E230-6914-DAF3-C1BA-F4CF96089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  <a:solidFill>
              <a:srgbClr val="D2108D"/>
            </a:solidFill>
          </p:spPr>
        </p:pic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F352EE1C-A2D9-9EDB-719E-5802339AC46C}"/>
                </a:ext>
              </a:extLst>
            </p:cNvPr>
            <p:cNvSpPr txBox="1">
              <a:spLocks/>
            </p:cNvSpPr>
            <p:nvPr/>
          </p:nvSpPr>
          <p:spPr>
            <a:xfrm>
              <a:off x="1089024" y="3379294"/>
              <a:ext cx="4144195" cy="40421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0" indent="0" algn="ctr" defTabSz="914400" rtl="0" eaLnBrk="1" latinLnBrk="0" hangingPunct="1">
                <a:lnSpc>
                  <a:spcPct val="118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400"/>
                </a:lnSpc>
                <a:spcBef>
                  <a:spcPts val="0"/>
                </a:spcBef>
              </a:pPr>
              <a:r>
                <a:rPr lang="en-GB" sz="2600" i="1">
                  <a:latin typeface="Georgia" panose="02040502050405020303" pitchFamily="18" charset="0"/>
                </a:rPr>
                <a:t>What planets are out there?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412D6B3B-A5BD-66DB-2456-CF36D75BC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ED60F-64CC-0F2E-57AE-E2C7D494363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Kornmesser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D021C1-2FE6-ABF6-1980-E48F48E863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5FD49-1277-2E24-FF1E-120A69C3B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6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 descr="A picture containing dark&#10;&#10;Description automatically generated">
            <a:extLst>
              <a:ext uri="{FF2B5EF4-FFF2-40B4-BE49-F238E27FC236}">
                <a16:creationId xmlns:a16="http://schemas.microsoft.com/office/drawing/2014/main" id="{8755DE9F-7BD7-8C80-6F47-715B60941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400" y="0"/>
            <a:ext cx="4057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3" name="Picture Placeholder 13" descr="A picture containing outdoor, sky, mountain, sunset&#10;&#10;Description automatically generated">
            <a:extLst>
              <a:ext uri="{FF2B5EF4-FFF2-40B4-BE49-F238E27FC236}">
                <a16:creationId xmlns:a16="http://schemas.microsoft.com/office/drawing/2014/main" id="{6311BA29-5C52-64E5-98B6-07BF3467F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4800" y="0"/>
            <a:ext cx="4057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4" name="Picture Placeholder 9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86DF2A61-B940-2587-FA0E-901FCC7AA1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057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F2B1765-7858-4DE6-5614-21EF9E2DC57E}"/>
              </a:ext>
            </a:extLst>
          </p:cNvPr>
          <p:cNvSpPr txBox="1">
            <a:spLocks/>
          </p:cNvSpPr>
          <p:nvPr/>
        </p:nvSpPr>
        <p:spPr>
          <a:xfrm>
            <a:off x="468923" y="4267654"/>
            <a:ext cx="3119354" cy="1349024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2004</a:t>
            </a:r>
          </a:p>
          <a:p>
            <a:r>
              <a:rPr lang="en-GB"/>
              <a:t>ESOs VLT took the </a:t>
            </a:r>
            <a:r>
              <a:rPr lang="en-GB" b="1"/>
              <a:t>first direct image</a:t>
            </a:r>
            <a:r>
              <a:rPr lang="en-GB"/>
              <a:t> of a planet outside our Solar System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8D7F0AC-26AC-2D59-5254-8E8CA7824A1F}"/>
              </a:ext>
            </a:extLst>
          </p:cNvPr>
          <p:cNvSpPr txBox="1">
            <a:spLocks/>
          </p:cNvSpPr>
          <p:nvPr/>
        </p:nvSpPr>
        <p:spPr>
          <a:xfrm>
            <a:off x="4536324" y="4267654"/>
            <a:ext cx="3119354" cy="104432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2014</a:t>
            </a:r>
          </a:p>
          <a:p>
            <a:r>
              <a:rPr lang="en-GB"/>
              <a:t>ALMA imaged </a:t>
            </a:r>
            <a:r>
              <a:rPr lang="en-GB" b="1"/>
              <a:t>the birth </a:t>
            </a:r>
            <a:br>
              <a:rPr lang="en-GB" b="1"/>
            </a:br>
            <a:r>
              <a:rPr lang="en-GB" b="1"/>
              <a:t>of planets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195850F-F549-5917-D0EF-A947916F113B}"/>
              </a:ext>
            </a:extLst>
          </p:cNvPr>
          <p:cNvSpPr txBox="1">
            <a:spLocks/>
          </p:cNvSpPr>
          <p:nvPr/>
        </p:nvSpPr>
        <p:spPr>
          <a:xfrm>
            <a:off x="8603724" y="4267654"/>
            <a:ext cx="3119354" cy="165372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2016</a:t>
            </a:r>
          </a:p>
          <a:p>
            <a:r>
              <a:rPr lang="en-GB"/>
              <a:t>ESO’s 3.6-m telescope revealed that </a:t>
            </a:r>
            <a:r>
              <a:rPr lang="en-GB" b="1"/>
              <a:t>Proxima Centauri</a:t>
            </a:r>
            <a:r>
              <a:rPr lang="en-GB"/>
              <a:t> hosts a planet in its habitable zone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2703F3-B8E6-2ED6-B1B4-E74C6C1A7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462D0-0B59-0AA1-D4C6-B960654F1F00}"/>
              </a:ext>
            </a:extLst>
          </p:cNvPr>
          <p:cNvSpPr txBox="1"/>
          <p:nvPr/>
        </p:nvSpPr>
        <p:spPr>
          <a:xfrm rot="-5400000">
            <a:off x="52167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Kornmesser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B54C1-1CB2-8BC5-F407-5723831FBD9B}"/>
              </a:ext>
            </a:extLst>
          </p:cNvPr>
          <p:cNvSpPr txBox="1"/>
          <p:nvPr/>
        </p:nvSpPr>
        <p:spPr>
          <a:xfrm rot="-5400000">
            <a:off x="11493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ALMA (ESO/NAOJ/NRAO)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D3008-CAB3-BD86-6A31-DAEDFF910B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050B5D-4CB8-82E0-4A66-02A69BF98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A076EDBF-7165-2000-842A-9BA5562C5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0AED8C3-DAB4-5B9C-38AA-5EE7E74F4364}"/>
              </a:ext>
            </a:extLst>
          </p:cNvPr>
          <p:cNvSpPr txBox="1">
            <a:spLocks/>
          </p:cNvSpPr>
          <p:nvPr/>
        </p:nvSpPr>
        <p:spPr>
          <a:xfrm>
            <a:off x="936624" y="5106570"/>
            <a:ext cx="10317600" cy="84023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How do we know </a:t>
            </a:r>
          </a:p>
          <a:p>
            <a:pPr>
              <a:lnSpc>
                <a:spcPts val="3400"/>
              </a:lnSpc>
              <a:spcBef>
                <a:spcPts val="0"/>
              </a:spcBef>
            </a:pPr>
            <a:r>
              <a:rPr lang="en-GB" sz="2600" i="1">
                <a:latin typeface="Georgia" panose="02040502050405020303" pitchFamily="18" charset="0"/>
              </a:rPr>
              <a:t>there is a black hole at the centre of our galaxy?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3CA92D-84F4-ECFA-D177-B03EA226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B29A7E-E34A-E524-EBE1-4A2BDE224E1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Hüdepohl (atacamaphoto.com)/ESO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AD3B3-3D43-28E3-AC12-DC1009E543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04F9A-B1B6-349D-9A08-264A110B9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70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D647FA8-96F8-7B6A-BDB0-3F0D64C0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E695E22-17C7-66F5-0898-87C0535B87A7}"/>
              </a:ext>
            </a:extLst>
          </p:cNvPr>
          <p:cNvSpPr txBox="1">
            <a:spLocks/>
          </p:cNvSpPr>
          <p:nvPr/>
        </p:nvSpPr>
        <p:spPr>
          <a:xfrm>
            <a:off x="936624" y="3890993"/>
            <a:ext cx="10317600" cy="201927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30 years </a:t>
            </a:r>
            <a:r>
              <a:rPr lang="en-GB"/>
              <a:t>of observations with various ESO telescopes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/>
              <a:t>led to the discovery of a </a:t>
            </a:r>
            <a:r>
              <a:rPr lang="en-GB" b="1"/>
              <a:t>supermassive compact object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/>
              <a:t>at the centre of our galaxy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endParaRPr lang="en-GB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/>
              <a:t>Nobel Prize in Physics 2020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75C512A-FE22-EB35-EA62-293CA9B9A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90778-EC3B-2BDB-20E0-DB47C79C7E12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Calçada/spaceengine.org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374E6-FA71-FAD5-B608-9E1EA6EA53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0E226-BF0D-CA84-1649-E2BEA568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71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SO_slides_library_01_Introduction.pptx" id="{A55461CE-3D19-A14F-86BF-8F335196E16E}" vid="{3914D138-AB44-6349-AF3B-34877F43817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1173</Words>
  <Application>Microsoft Macintosh PowerPoint</Application>
  <PresentationFormat>Widescreen</PresentationFormat>
  <Paragraphs>228</Paragraphs>
  <Slides>33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Georgia</vt:lpstr>
      <vt:lpstr>HelveticaNeueLT Com 55 Roman</vt:lpstr>
      <vt:lpstr>Office</vt:lpstr>
      <vt:lpstr>think-cell 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Mafalda Martins</dc:creator>
  <cp:lastModifiedBy>Mafalda Martins</cp:lastModifiedBy>
  <cp:revision>1</cp:revision>
  <cp:lastPrinted>2022-12-12T15:42:42Z</cp:lastPrinted>
  <dcterms:created xsi:type="dcterms:W3CDTF">2025-07-22T08:19:34Z</dcterms:created>
  <dcterms:modified xsi:type="dcterms:W3CDTF">2025-07-22T08:19:59Z</dcterms:modified>
</cp:coreProperties>
</file>