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30" r:id="rId3"/>
    <p:sldId id="328" r:id="rId4"/>
    <p:sldId id="283" r:id="rId5"/>
    <p:sldId id="285" r:id="rId6"/>
    <p:sldId id="311" r:id="rId7"/>
    <p:sldId id="331" r:id="rId8"/>
    <p:sldId id="332" r:id="rId9"/>
    <p:sldId id="333" r:id="rId10"/>
    <p:sldId id="294" r:id="rId11"/>
    <p:sldId id="336" r:id="rId12"/>
    <p:sldId id="298" r:id="rId13"/>
    <p:sldId id="299" r:id="rId14"/>
    <p:sldId id="300" r:id="rId15"/>
    <p:sldId id="304" r:id="rId16"/>
    <p:sldId id="303" r:id="rId17"/>
    <p:sldId id="305" r:id="rId18"/>
    <p:sldId id="334" r:id="rId19"/>
    <p:sldId id="335" r:id="rId20"/>
    <p:sldId id="306" r:id="rId21"/>
    <p:sldId id="309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DCFF45-AB73-A74A-9505-50A6B9A857FB}" type="datetimeFigureOut">
              <a:rPr lang="en-US"/>
              <a:pPr>
                <a:defRPr/>
              </a:pPr>
              <a:t>3/11/14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CB32F5-BCCF-D647-9B77-2220829D6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06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B32F5-BCCF-D647-9B77-2220829D6F8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2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</a:rPr>
              <a:t>VENGA is one of the first large scale systematic IFU survey of nearby spirals.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</a:rPr>
              <a:t>Collaborators: In red people who contributed directly to the first results I</a:t>
            </a:r>
            <a:r>
              <a:rPr lang="ja-JP" altLang="en-US">
                <a:latin typeface="Calibri" charset="0"/>
              </a:rPr>
              <a:t>’</a:t>
            </a:r>
            <a:r>
              <a:rPr lang="en-US" altLang="ja-JP">
                <a:latin typeface="Calibri" charset="0"/>
              </a:rPr>
              <a:t>ll show today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</a:rPr>
              <a:t>IFU studies have been mainly focused on early-type galaxies (SAURON, ATLAS-3D) and not on star forming galaxies, so spatially resolved spectroscopic studies of star formation have been limited.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-We are mapping 32 galaxies using the large FOV VIRUS-P IFU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-We obtain spectra for ~53,000 individual regions across the 32 galaxies with sizes of 100pc – 1kpc depending on distance to target.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D3D129-6C7C-7640-91C1-7C62727286F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</a:rPr>
              <a:t>HI from THINGS 21cm and H2 from BIMA SONG CO J=1-0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</a:rPr>
              <a:t>No correlation of SFR with HI, saturation  at 10 M/pc2 as observed by Wong &amp; Blitz, Kennicutt, Bigiel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</a:rPr>
              <a:t>Clear correlation with molecular gas, which drives the total gas correlation.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</a:rPr>
              <a:t>Gas depletion timescale of 2 Gyr, or SFR of 1% per free-fall time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>
                <a:latin typeface="Calibri" charset="0"/>
              </a:rPr>
              <a:t>Significant intrinsic scatter of 0.4 dex or a factor of 3 in SFE at a given gas surface density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5F499F-7273-3941-A76A-EB86C37C7C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19167-59E4-D741-BDB5-2FCC43CCD5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E6D7-FB2D-5847-9821-774D550E60CB}" type="datetimeFigureOut">
              <a:rPr lang="en-US"/>
              <a:pPr>
                <a:defRPr/>
              </a:pPr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F1C8-AD77-514A-9D24-57F36E507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2D158-E3D0-2642-97B5-1364324C3358}" type="datetimeFigureOut">
              <a:rPr lang="en-US"/>
              <a:pPr>
                <a:defRPr/>
              </a:pPr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CFA7A-416C-BA49-82A6-9C0C7DAD3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97DF2-5249-784E-8510-E3D0F840EF16}" type="datetimeFigureOut">
              <a:rPr lang="en-US"/>
              <a:pPr>
                <a:defRPr/>
              </a:pPr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C1B6-BB80-8B40-B63B-76E0645C9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0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6A05-4C5F-FE49-AFD1-FC2DD08715FE}" type="datetimeFigureOut">
              <a:rPr lang="en-US"/>
              <a:pPr>
                <a:defRPr/>
              </a:pPr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13005-958B-884F-8FE6-68D35C5B6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9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F6E32-3512-AD4C-BAD7-E3214E599396}" type="datetimeFigureOut">
              <a:rPr lang="en-US"/>
              <a:pPr>
                <a:defRPr/>
              </a:pPr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6D99A-8833-EA46-9B4C-A4A0FD3FA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6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CADC-E4D9-4B4D-A4A4-C2BD817E9090}" type="datetimeFigureOut">
              <a:rPr lang="en-US"/>
              <a:pPr>
                <a:defRPr/>
              </a:pPr>
              <a:t>3/11/14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CF80-E631-674C-9D1B-8128B69E3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1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B9A15-1E68-A646-A993-2BCE78BFC9C5}" type="datetimeFigureOut">
              <a:rPr lang="en-US"/>
              <a:pPr>
                <a:defRPr/>
              </a:pPr>
              <a:t>3/11/14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859F3-DA10-274C-BCF8-999F90C72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6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4AE5-9163-794E-8ADC-B7B8C96EAB46}" type="datetimeFigureOut">
              <a:rPr lang="en-US"/>
              <a:pPr>
                <a:defRPr/>
              </a:pPr>
              <a:t>3/11/14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C9D3-02E8-FF46-A6DB-E5D0CD0F1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9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CB620-E708-D44A-BB1B-025B98137D3F}" type="datetimeFigureOut">
              <a:rPr lang="en-US"/>
              <a:pPr>
                <a:defRPr/>
              </a:pPr>
              <a:t>3/11/14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E63C-F218-B446-9E7A-259F44477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3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A6E70-7E63-B247-ACA5-389275097C6D}" type="datetimeFigureOut">
              <a:rPr lang="en-US"/>
              <a:pPr>
                <a:defRPr/>
              </a:pPr>
              <a:t>3/11/14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AE095-9A90-B642-96AA-55B844FC5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5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2212-BF0D-DF47-A079-48E83DAF540C}" type="datetimeFigureOut">
              <a:rPr lang="en-US"/>
              <a:pPr>
                <a:defRPr/>
              </a:pPr>
              <a:t>3/11/14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044-8339-9948-8651-A04A48AAD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0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AC7E69-93AF-2542-87CD-AFCE90DBEB18}" type="datetimeFigureOut">
              <a:rPr lang="en-US"/>
              <a:pPr>
                <a:defRPr/>
              </a:pPr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A24598-6D2A-4A4D-A1E4-358ED528F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jpeg"/><Relationship Id="rId7" Type="http://schemas.openxmlformats.org/officeDocument/2006/relationships/image" Target="../media/image35.png"/><Relationship Id="rId8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ubtitle 2"/>
          <p:cNvSpPr>
            <a:spLocks noGrp="1"/>
          </p:cNvSpPr>
          <p:nvPr>
            <p:ph type="subTitle" idx="1"/>
          </p:nvPr>
        </p:nvSpPr>
        <p:spPr>
          <a:xfrm>
            <a:off x="1371600" y="5481043"/>
            <a:ext cx="6400800" cy="530811"/>
          </a:xfrm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  <a:latin typeface="Calibri" charset="0"/>
              </a:rPr>
              <a:t>Guillermo A. </a:t>
            </a:r>
            <a:r>
              <a:rPr lang="en-US" sz="2200" dirty="0" smtClean="0">
                <a:solidFill>
                  <a:schemeClr val="bg1"/>
                </a:solidFill>
                <a:latin typeface="Calibri" charset="0"/>
              </a:rPr>
              <a:t>Blanc</a:t>
            </a:r>
            <a:endParaRPr lang="en-US" sz="22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33" y="1537909"/>
            <a:ext cx="3683445" cy="30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1"/>
          <p:cNvSpPr txBox="1">
            <a:spLocks/>
          </p:cNvSpPr>
          <p:nvPr/>
        </p:nvSpPr>
        <p:spPr bwMode="auto">
          <a:xfrm>
            <a:off x="-3516" y="-439080"/>
            <a:ext cx="925530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VENGA: The VIRUS-P Exploration of Nearby Galaxies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5511452" y="5883694"/>
            <a:ext cx="3520288" cy="93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err="1" smtClean="0">
                <a:solidFill>
                  <a:schemeClr val="bg1"/>
                </a:solidFill>
                <a:latin typeface="Calibri" charset="0"/>
              </a:rPr>
              <a:t>Departamento</a:t>
            </a:r>
            <a:r>
              <a:rPr lang="en-US" sz="2000" dirty="0" smtClean="0">
                <a:solidFill>
                  <a:schemeClr val="bg1"/>
                </a:solidFill>
                <a:latin typeface="Calibri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latin typeface="Calibri" charset="0"/>
              </a:rPr>
              <a:t>Astronomía</a:t>
            </a:r>
            <a:endParaRPr lang="en-US" sz="2000" dirty="0">
              <a:solidFill>
                <a:schemeClr val="bg1"/>
              </a:solidFill>
              <a:latin typeface="Calibri" charset="0"/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Calibri" charset="0"/>
              </a:rPr>
              <a:t>Universidad de Chile, Santiago</a:t>
            </a:r>
            <a:endParaRPr lang="en-US" sz="2000" dirty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031633" y="6291476"/>
            <a:ext cx="1386602" cy="0"/>
          </a:xfrm>
          <a:prstGeom prst="straightConnector1">
            <a:avLst/>
          </a:prstGeom>
          <a:ln w="825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>
            <a:spLocks/>
          </p:cNvSpPr>
          <p:nvPr/>
        </p:nvSpPr>
        <p:spPr bwMode="auto">
          <a:xfrm>
            <a:off x="170340" y="5883695"/>
            <a:ext cx="4082683" cy="93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  <a:latin typeface="Calibri" charset="0"/>
              </a:rPr>
              <a:t>Carnegie Fellow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alibri" charset="0"/>
              </a:rPr>
              <a:t>Carnegie Observatories, Pasadena</a:t>
            </a:r>
            <a:endParaRPr lang="en-US" sz="2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27" y="844529"/>
            <a:ext cx="3772606" cy="1171989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595" y="845305"/>
            <a:ext cx="3772605" cy="1194515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27" y="4142196"/>
            <a:ext cx="3772606" cy="1191350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1757" y="4174981"/>
            <a:ext cx="3687443" cy="1170216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/>
          <a:stretch>
            <a:fillRect/>
          </a:stretch>
        </p:blipFill>
        <p:spPr bwMode="auto">
          <a:xfrm>
            <a:off x="6248400" y="3554413"/>
            <a:ext cx="2417763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/>
          <a:stretch>
            <a:fillRect/>
          </a:stretch>
        </p:blipFill>
        <p:spPr bwMode="auto">
          <a:xfrm>
            <a:off x="3462338" y="3584575"/>
            <a:ext cx="2405062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581400"/>
            <a:ext cx="3052762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12"/>
          <p:cNvGrpSpPr>
            <a:grpSpLocks/>
          </p:cNvGrpSpPr>
          <p:nvPr/>
        </p:nvGrpSpPr>
        <p:grpSpPr bwMode="auto">
          <a:xfrm>
            <a:off x="533400" y="756586"/>
            <a:ext cx="2532063" cy="2627964"/>
            <a:chOff x="3429000" y="832836"/>
            <a:chExt cx="2532024" cy="2628131"/>
          </a:xfrm>
        </p:grpSpPr>
        <p:pic>
          <p:nvPicPr>
            <p:cNvPr id="33811" name="Picture 3" descr="C:\Users\Guille\Application Data\SSH\temp\thing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2" t="42390" r="38612" b="34909"/>
            <a:stretch>
              <a:fillRect/>
            </a:stretch>
          </p:blipFill>
          <p:spPr bwMode="auto">
            <a:xfrm>
              <a:off x="3429000" y="914400"/>
              <a:ext cx="2532024" cy="2546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2" name="TextBox 10"/>
            <p:cNvSpPr txBox="1">
              <a:spLocks noChangeArrowheads="1"/>
            </p:cNvSpPr>
            <p:nvPr/>
          </p:nvSpPr>
          <p:spPr bwMode="auto">
            <a:xfrm>
              <a:off x="3771579" y="832836"/>
              <a:ext cx="1828800" cy="615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/>
                <a:t>THINGS</a:t>
              </a:r>
            </a:p>
            <a:p>
              <a:pPr algn="ctr"/>
              <a:r>
                <a:rPr lang="en-US" sz="1600" dirty="0"/>
                <a:t>Walter et al. 2008</a:t>
              </a:r>
            </a:p>
          </p:txBody>
        </p:sp>
      </p:grpSp>
      <p:grpSp>
        <p:nvGrpSpPr>
          <p:cNvPr id="33798" name="Group 11"/>
          <p:cNvGrpSpPr>
            <a:grpSpLocks/>
          </p:cNvGrpSpPr>
          <p:nvPr/>
        </p:nvGrpSpPr>
        <p:grpSpPr bwMode="auto">
          <a:xfrm>
            <a:off x="642945" y="685966"/>
            <a:ext cx="8172443" cy="3020755"/>
            <a:chOff x="-4895922" y="762000"/>
            <a:chExt cx="8172505" cy="3020107"/>
          </a:xfrm>
        </p:grpSpPr>
        <p:pic>
          <p:nvPicPr>
            <p:cNvPr id="33809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19727" r="8571" b="14795"/>
            <a:stretch>
              <a:fillRect/>
            </a:stretch>
          </p:blipFill>
          <p:spPr bwMode="auto">
            <a:xfrm>
              <a:off x="480973" y="762000"/>
              <a:ext cx="2795610" cy="283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0" name="TextBox 11"/>
            <p:cNvSpPr txBox="1">
              <a:spLocks noChangeArrowheads="1"/>
            </p:cNvSpPr>
            <p:nvPr/>
          </p:nvSpPr>
          <p:spPr bwMode="auto">
            <a:xfrm>
              <a:off x="-4895922" y="3474396"/>
              <a:ext cx="1524364" cy="307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dirty="0" smtClean="0"/>
                <a:t>GB </a:t>
              </a:r>
              <a:r>
                <a:rPr lang="en-US" sz="1400" dirty="0"/>
                <a:t>et al. 2009</a:t>
              </a:r>
            </a:p>
          </p:txBody>
        </p:sp>
      </p:grpSp>
      <p:grpSp>
        <p:nvGrpSpPr>
          <p:cNvPr id="33799" name="Group 13"/>
          <p:cNvGrpSpPr>
            <a:grpSpLocks/>
          </p:cNvGrpSpPr>
          <p:nvPr/>
        </p:nvGrpSpPr>
        <p:grpSpPr bwMode="auto">
          <a:xfrm>
            <a:off x="3352800" y="692766"/>
            <a:ext cx="2538413" cy="2736234"/>
            <a:chOff x="6147769" y="768966"/>
            <a:chExt cx="2539031" cy="2736234"/>
          </a:xfrm>
        </p:grpSpPr>
        <p:pic>
          <p:nvPicPr>
            <p:cNvPr id="33807" name="Picture 2" descr="C:\Users\Guille\Application Data\SSH\temp\bim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99" t="39999" r="35599" b="31667"/>
            <a:stretch>
              <a:fillRect/>
            </a:stretch>
          </p:blipFill>
          <p:spPr bwMode="auto">
            <a:xfrm>
              <a:off x="6147769" y="838200"/>
              <a:ext cx="2539031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8" name="TextBox 12"/>
            <p:cNvSpPr txBox="1">
              <a:spLocks noChangeArrowheads="1"/>
            </p:cNvSpPr>
            <p:nvPr/>
          </p:nvSpPr>
          <p:spPr bwMode="auto">
            <a:xfrm>
              <a:off x="6207164" y="768966"/>
              <a:ext cx="24384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BIMA SONG</a:t>
              </a:r>
            </a:p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Helfer</a:t>
              </a:r>
              <a:r>
                <a:rPr lang="en-US" sz="1600" dirty="0">
                  <a:solidFill>
                    <a:schemeClr val="bg1"/>
                  </a:solidFill>
                </a:rPr>
                <a:t> et al. 2003</a:t>
              </a:r>
            </a:p>
          </p:txBody>
        </p:sp>
      </p:grpSp>
      <p:sp>
        <p:nvSpPr>
          <p:cNvPr id="33800" name="TextBox 1"/>
          <p:cNvSpPr txBox="1">
            <a:spLocks noChangeArrowheads="1"/>
          </p:cNvSpPr>
          <p:nvPr/>
        </p:nvSpPr>
        <p:spPr bwMode="auto">
          <a:xfrm>
            <a:off x="2000250" y="2940050"/>
            <a:ext cx="1047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HI 21cm</a:t>
            </a:r>
          </a:p>
        </p:txBody>
      </p:sp>
      <p:sp>
        <p:nvSpPr>
          <p:cNvPr id="33801" name="TextBox 14"/>
          <p:cNvSpPr txBox="1">
            <a:spLocks noChangeArrowheads="1"/>
          </p:cNvSpPr>
          <p:nvPr/>
        </p:nvSpPr>
        <p:spPr bwMode="auto">
          <a:xfrm>
            <a:off x="4800600" y="2951163"/>
            <a:ext cx="1258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FFFF"/>
                </a:solidFill>
                <a:latin typeface="Arial" charset="0"/>
              </a:rPr>
              <a:t>CO (1-0)</a:t>
            </a:r>
          </a:p>
        </p:txBody>
      </p:sp>
      <p:sp>
        <p:nvSpPr>
          <p:cNvPr id="33802" name="TextBox 1"/>
          <p:cNvSpPr txBox="1">
            <a:spLocks noChangeArrowheads="1"/>
          </p:cNvSpPr>
          <p:nvPr/>
        </p:nvSpPr>
        <p:spPr bwMode="auto">
          <a:xfrm>
            <a:off x="73025" y="4778375"/>
            <a:ext cx="809625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Σ</a:t>
            </a:r>
            <a:r>
              <a:rPr lang="en-US" sz="3200" baseline="-25000"/>
              <a:t>SFR</a:t>
            </a:r>
            <a:endParaRPr lang="en-US" sz="3200"/>
          </a:p>
        </p:txBody>
      </p:sp>
      <p:sp>
        <p:nvSpPr>
          <p:cNvPr id="33803" name="TextBox 18"/>
          <p:cNvSpPr txBox="1">
            <a:spLocks noChangeArrowheads="1"/>
          </p:cNvSpPr>
          <p:nvPr/>
        </p:nvSpPr>
        <p:spPr bwMode="auto">
          <a:xfrm>
            <a:off x="1852613" y="5881688"/>
            <a:ext cx="1397000" cy="5222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800"/>
              <a:t>HI</a:t>
            </a:r>
          </a:p>
        </p:txBody>
      </p:sp>
      <p:sp>
        <p:nvSpPr>
          <p:cNvPr id="33804" name="TextBox 19"/>
          <p:cNvSpPr txBox="1">
            <a:spLocks noChangeArrowheads="1"/>
          </p:cNvSpPr>
          <p:nvPr/>
        </p:nvSpPr>
        <p:spPr bwMode="auto">
          <a:xfrm>
            <a:off x="7367588" y="5856288"/>
            <a:ext cx="1397000" cy="5222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800"/>
              <a:t>HI+H</a:t>
            </a:r>
            <a:r>
              <a:rPr lang="en-US" sz="2800" baseline="-25000"/>
              <a:t>2</a:t>
            </a:r>
            <a:endParaRPr lang="en-US" sz="2800"/>
          </a:p>
        </p:txBody>
      </p:sp>
      <p:sp>
        <p:nvSpPr>
          <p:cNvPr id="33805" name="TextBox 20"/>
          <p:cNvSpPr txBox="1">
            <a:spLocks noChangeArrowheads="1"/>
          </p:cNvSpPr>
          <p:nvPr/>
        </p:nvSpPr>
        <p:spPr bwMode="auto">
          <a:xfrm>
            <a:off x="4592638" y="5867400"/>
            <a:ext cx="1397000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800"/>
              <a:t>H</a:t>
            </a:r>
            <a:r>
              <a:rPr lang="en-US" sz="2800" baseline="-25000"/>
              <a:t>2</a:t>
            </a:r>
            <a:endParaRPr lang="en-US" sz="2800"/>
          </a:p>
        </p:txBody>
      </p:sp>
      <p:sp>
        <p:nvSpPr>
          <p:cNvPr id="33806" name="TextBox 21"/>
          <p:cNvSpPr txBox="1">
            <a:spLocks noChangeArrowheads="1"/>
          </p:cNvSpPr>
          <p:nvPr/>
        </p:nvSpPr>
        <p:spPr bwMode="auto">
          <a:xfrm>
            <a:off x="3613150" y="3443288"/>
            <a:ext cx="1998663" cy="4619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N=0.82±0.05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-128164" y="-98194"/>
            <a:ext cx="9414912" cy="878801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SPATIALLY RESOLVED STAR FORMATION LAW (NGC 5194)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183" y="202068"/>
            <a:ext cx="4491372" cy="6583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0876" y="102769"/>
            <a:ext cx="1581319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NGC 628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710" y="29248"/>
            <a:ext cx="5300134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DISK INCLINATIONS USING          ASYMETRIC DRIFT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5" y="1672311"/>
            <a:ext cx="4476963" cy="45687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3380" y="4649667"/>
            <a:ext cx="1546684" cy="50962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5003" y="6159457"/>
            <a:ext cx="2546493" cy="584776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Perfect agreement with    </a:t>
            </a:r>
          </a:p>
          <a:p>
            <a:pPr algn="ctr"/>
            <a:r>
              <a:rPr lang="en-US" sz="1600" dirty="0" smtClean="0"/>
              <a:t>Tully-Fisher inclination.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11281" y="1257650"/>
            <a:ext cx="2040536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Very sensitive to inclination!!!</a:t>
            </a:r>
            <a:endParaRPr lang="en-US" dirty="0"/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3085694" y="1560576"/>
            <a:ext cx="1630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/>
              <a:t>GB et al. </a:t>
            </a:r>
            <a:r>
              <a:rPr lang="en-US" sz="1200" dirty="0" smtClean="0"/>
              <a:t>2013b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2351817" y="1580816"/>
            <a:ext cx="733877" cy="423136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8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-115888"/>
            <a:ext cx="8229600" cy="1143001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latin typeface="Calibri" charset="0"/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  <a:latin typeface="Calibri" charset="0"/>
              </a:rPr>
              <a:t>CO</a:t>
            </a:r>
            <a:r>
              <a:rPr lang="en-US" sz="4000" dirty="0">
                <a:solidFill>
                  <a:srgbClr val="FF0000"/>
                </a:solidFill>
                <a:latin typeface="Calibri" charset="0"/>
              </a:rPr>
              <a:t> in NGC 628 by inverting the SFL</a:t>
            </a:r>
          </a:p>
        </p:txBody>
      </p:sp>
      <p:grpSp>
        <p:nvGrpSpPr>
          <p:cNvPr id="36867" name="Group 16"/>
          <p:cNvGrpSpPr>
            <a:grpSpLocks noChangeAspect="1"/>
          </p:cNvGrpSpPr>
          <p:nvPr/>
        </p:nvGrpSpPr>
        <p:grpSpPr bwMode="auto">
          <a:xfrm>
            <a:off x="1052513" y="1011238"/>
            <a:ext cx="3587750" cy="3421062"/>
            <a:chOff x="252789" y="1366333"/>
            <a:chExt cx="5042044" cy="4809246"/>
          </a:xfrm>
        </p:grpSpPr>
        <p:grpSp>
          <p:nvGrpSpPr>
            <p:cNvPr id="36876" name="Group 5"/>
            <p:cNvGrpSpPr>
              <a:grpSpLocks noChangeAspect="1"/>
            </p:cNvGrpSpPr>
            <p:nvPr/>
          </p:nvGrpSpPr>
          <p:grpSpPr bwMode="auto">
            <a:xfrm>
              <a:off x="252789" y="1366333"/>
              <a:ext cx="5042044" cy="4809246"/>
              <a:chOff x="457200" y="1811747"/>
              <a:chExt cx="4097846" cy="3908646"/>
            </a:xfrm>
          </p:grpSpPr>
          <p:pic>
            <p:nvPicPr>
              <p:cNvPr id="36878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811747"/>
                <a:ext cx="3969507" cy="3908646"/>
              </a:xfrm>
              <a:prstGeom prst="rect">
                <a:avLst/>
              </a:prstGeom>
              <a:noFill/>
              <a:ln w="9525">
                <a:solidFill>
                  <a:srgbClr val="604A7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879" name="TextBox 4"/>
              <p:cNvSpPr txBox="1">
                <a:spLocks noChangeArrowheads="1"/>
              </p:cNvSpPr>
              <p:nvPr/>
            </p:nvSpPr>
            <p:spPr bwMode="auto">
              <a:xfrm>
                <a:off x="2881830" y="4842017"/>
                <a:ext cx="1673216" cy="225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/>
                  <a:t>Bigiel et al. 2008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 flipH="1">
              <a:off x="2195983" y="2022444"/>
              <a:ext cx="2541102" cy="1553242"/>
            </a:xfrm>
            <a:prstGeom prst="line">
              <a:avLst/>
            </a:prstGeom>
            <a:ln w="571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68" name="Group 13"/>
          <p:cNvGrpSpPr>
            <a:grpSpLocks/>
          </p:cNvGrpSpPr>
          <p:nvPr/>
        </p:nvGrpSpPr>
        <p:grpSpPr bwMode="auto">
          <a:xfrm>
            <a:off x="5480050" y="1054100"/>
            <a:ext cx="2659063" cy="2578100"/>
            <a:chOff x="5528138" y="1577001"/>
            <a:chExt cx="2659077" cy="25789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8138" y="1577001"/>
              <a:ext cx="2646377" cy="257899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</p:pic>
        <p:sp>
          <p:nvSpPr>
            <p:cNvPr id="36875" name="TextBox 11"/>
            <p:cNvSpPr txBox="1">
              <a:spLocks noChangeArrowheads="1"/>
            </p:cNvSpPr>
            <p:nvPr/>
          </p:nvSpPr>
          <p:spPr bwMode="auto">
            <a:xfrm>
              <a:off x="6652431" y="1787676"/>
              <a:ext cx="15347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/>
                <a:t>Calzetti et al. 2012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97500" y="3717925"/>
            <a:ext cx="2817813" cy="271621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6870" name="TextBox 14"/>
          <p:cNvSpPr txBox="1">
            <a:spLocks noChangeArrowheads="1"/>
          </p:cNvSpPr>
          <p:nvPr/>
        </p:nvSpPr>
        <p:spPr bwMode="auto">
          <a:xfrm>
            <a:off x="6129338" y="6408738"/>
            <a:ext cx="1630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/>
              <a:t>GB et al. 2009</a:t>
            </a:r>
          </a:p>
        </p:txBody>
      </p:sp>
      <p:sp>
        <p:nvSpPr>
          <p:cNvPr id="36871" name="TextBox 17"/>
          <p:cNvSpPr txBox="1">
            <a:spLocks noChangeArrowheads="1"/>
          </p:cNvSpPr>
          <p:nvPr/>
        </p:nvSpPr>
        <p:spPr bwMode="auto">
          <a:xfrm>
            <a:off x="414338" y="4508500"/>
            <a:ext cx="48815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Star Formation Law (a.k.a. Schmidt-Kennicutt Law)</a:t>
            </a:r>
          </a:p>
          <a:p>
            <a:pPr algn="ctr"/>
            <a:endParaRPr lang="en-US"/>
          </a:p>
          <a:p>
            <a:pPr algn="ctr"/>
            <a:r>
              <a:rPr lang="en-US"/>
              <a:t>1.0 &lt; N &lt; 1.5</a:t>
            </a:r>
          </a:p>
          <a:p>
            <a:pPr algn="ctr"/>
            <a:endParaRPr lang="en-US"/>
          </a:p>
          <a:p>
            <a:pPr algn="ctr"/>
            <a:r>
              <a:rPr lang="en-US"/>
              <a:t>Single power-law at intermediate Σ</a:t>
            </a:r>
            <a:r>
              <a:rPr lang="en-US" baseline="-25000"/>
              <a:t>H2</a:t>
            </a:r>
          </a:p>
          <a:p>
            <a:pPr algn="ctr"/>
            <a:endParaRPr lang="en-US" baseline="-25000"/>
          </a:p>
          <a:p>
            <a:pPr algn="ctr"/>
            <a:r>
              <a:rPr lang="en-US"/>
              <a:t>SFR provides independent measure of H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24075" y="5013325"/>
            <a:ext cx="1511300" cy="454025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2800" y="6034088"/>
            <a:ext cx="4140200" cy="45243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69863"/>
            <a:ext cx="3563938" cy="6508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3846513" y="795338"/>
            <a:ext cx="5399087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Control Systematic Uncertainties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>
                <a:cs typeface="+mn-cs"/>
              </a:rPr>
              <a:t>SFR tracers: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 smtClean="0">
              <a:cs typeface="+mn-cs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 smtClean="0">
                <a:cs typeface="+mn-cs"/>
              </a:rPr>
              <a:t>Hα + E(B-V)  (VENGA)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 smtClean="0">
                <a:cs typeface="+mn-cs"/>
              </a:rPr>
              <a:t>24 </a:t>
            </a:r>
            <a:r>
              <a:rPr lang="en-US" sz="1800" dirty="0" err="1" smtClean="0">
                <a:cs typeface="+mn-cs"/>
              </a:rPr>
              <a:t>μm</a:t>
            </a:r>
            <a:r>
              <a:rPr lang="en-US" sz="1800" dirty="0" smtClean="0">
                <a:cs typeface="+mn-cs"/>
              </a:rPr>
              <a:t> + FUV (Spitzer, GALEX)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>
                <a:cs typeface="+mn-cs"/>
              </a:rPr>
              <a:t>CO(1-0) </a:t>
            </a:r>
            <a:r>
              <a:rPr lang="en-US" dirty="0" err="1" smtClean="0">
                <a:cs typeface="+mn-cs"/>
              </a:rPr>
              <a:t>vs</a:t>
            </a:r>
            <a:r>
              <a:rPr lang="en-US" dirty="0" smtClean="0">
                <a:cs typeface="+mn-cs"/>
              </a:rPr>
              <a:t> CO</a:t>
            </a:r>
            <a:r>
              <a:rPr lang="en-US" dirty="0">
                <a:cs typeface="+mn-cs"/>
              </a:rPr>
              <a:t>(2-1</a:t>
            </a:r>
            <a:r>
              <a:rPr lang="en-US" dirty="0" smtClean="0">
                <a:cs typeface="+mn-cs"/>
              </a:rPr>
              <a:t>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>
                <a:cs typeface="+mn-cs"/>
              </a:rPr>
              <a:t>Single </a:t>
            </a:r>
            <a:r>
              <a:rPr lang="en-US" dirty="0">
                <a:cs typeface="+mn-cs"/>
              </a:rPr>
              <a:t>Dish </a:t>
            </a:r>
            <a:r>
              <a:rPr lang="en-US" dirty="0" err="1" smtClean="0">
                <a:cs typeface="+mn-cs"/>
              </a:rPr>
              <a:t>vs</a:t>
            </a: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Interferometry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 smtClean="0">
              <a:cs typeface="+mn-cs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 smtClean="0">
                <a:cs typeface="+mn-cs"/>
              </a:rPr>
              <a:t>BIMA-SONG CO(1-0)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 smtClean="0">
                <a:cs typeface="+mn-cs"/>
              </a:rPr>
              <a:t>CARMA CO(1-0)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 smtClean="0">
                <a:cs typeface="+mn-cs"/>
              </a:rPr>
              <a:t>HERACLES-IRAM CO(2-1)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cs typeface="+mn-cs"/>
              </a:rPr>
              <a:t>Assumed </a:t>
            </a:r>
            <a:r>
              <a:rPr lang="en-US" dirty="0" smtClean="0">
                <a:cs typeface="+mn-cs"/>
              </a:rPr>
              <a:t>SFL slope: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 smtClean="0">
              <a:cs typeface="+mn-cs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800" dirty="0" smtClean="0">
                <a:cs typeface="+mn-cs"/>
              </a:rPr>
              <a:t>N=1.0 – N=1.5</a:t>
            </a:r>
            <a:endParaRPr lang="en-US" sz="1800" dirty="0">
              <a:cs typeface="+mn-cs"/>
            </a:endParaRPr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4148138" y="53975"/>
            <a:ext cx="4743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200">
                <a:solidFill>
                  <a:srgbClr val="3366FF"/>
                </a:solidFill>
              </a:rPr>
              <a:t>The Inner Disk of NGC 628</a:t>
            </a: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-131763" y="6456363"/>
            <a:ext cx="16303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000" dirty="0"/>
              <a:t>GB et al. </a:t>
            </a:r>
            <a:r>
              <a:rPr lang="en-US" sz="1000" dirty="0" smtClean="0"/>
              <a:t>2013a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938213"/>
            <a:ext cx="4668838" cy="5665787"/>
          </a:xfrm>
          <a:prstGeom prst="rect">
            <a:avLst/>
          </a:prstGeom>
          <a:noFill/>
          <a:ln w="38100">
            <a:solidFill>
              <a:srgbClr val="604A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8588"/>
            <a:ext cx="8229600" cy="114300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3366FF"/>
                </a:solidFill>
                <a:ea typeface="+mj-ea"/>
                <a:cs typeface="+mj-cs"/>
              </a:rPr>
              <a:t>An X</a:t>
            </a:r>
            <a:r>
              <a:rPr lang="en-US" sz="3600" baseline="-25000" dirty="0" smtClean="0">
                <a:solidFill>
                  <a:srgbClr val="3366FF"/>
                </a:solidFill>
                <a:ea typeface="+mj-ea"/>
                <a:cs typeface="+mj-cs"/>
              </a:rPr>
              <a:t>CO</a:t>
            </a:r>
            <a:r>
              <a:rPr lang="en-US" sz="3600" dirty="0" smtClean="0">
                <a:solidFill>
                  <a:srgbClr val="3366FF"/>
                </a:solidFill>
                <a:ea typeface="+mj-ea"/>
                <a:cs typeface="+mj-cs"/>
              </a:rPr>
              <a:t> Gradient in the </a:t>
            </a:r>
            <a:r>
              <a:rPr lang="en-US" sz="3600" dirty="0">
                <a:solidFill>
                  <a:srgbClr val="3366FF"/>
                </a:solidFill>
                <a:ea typeface="+mj-ea"/>
                <a:cs typeface="+mj-cs"/>
              </a:rPr>
              <a:t>I</a:t>
            </a:r>
            <a:r>
              <a:rPr lang="en-US" sz="3600" dirty="0" smtClean="0">
                <a:solidFill>
                  <a:srgbClr val="3366FF"/>
                </a:solidFill>
                <a:ea typeface="+mj-ea"/>
                <a:cs typeface="+mj-cs"/>
              </a:rPr>
              <a:t>nner Disk of NGC 628</a:t>
            </a:r>
            <a:endParaRPr lang="en-US" sz="3600" dirty="0">
              <a:solidFill>
                <a:srgbClr val="3366FF"/>
              </a:solidFill>
              <a:ea typeface="+mj-ea"/>
              <a:cs typeface="+mj-cs"/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5509819" y="6345238"/>
            <a:ext cx="1630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/>
              <a:t>GB et al. </a:t>
            </a:r>
            <a:r>
              <a:rPr lang="en-US" sz="1200" dirty="0" smtClean="0"/>
              <a:t>2013a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927350" y="2970213"/>
            <a:ext cx="1895475" cy="2286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27350" y="5834063"/>
            <a:ext cx="1895475" cy="2286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7597" y="6399635"/>
            <a:ext cx="10253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Radius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477844" y="3422608"/>
            <a:ext cx="107188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Xco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IZI: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I</a:t>
            </a:r>
            <a:r>
              <a:rPr lang="en-US" dirty="0" smtClean="0">
                <a:ea typeface="+mj-ea"/>
                <a:cs typeface="+mj-cs"/>
              </a:rPr>
              <a:t>nferring </a:t>
            </a:r>
            <a:r>
              <a:rPr lang="en-US" dirty="0" err="1" smtClean="0">
                <a:ea typeface="+mj-ea"/>
                <a:cs typeface="+mj-cs"/>
              </a:rPr>
              <a:t>metallicities</a:t>
            </a:r>
            <a:r>
              <a:rPr lang="en-US" dirty="0" smtClean="0">
                <a:ea typeface="+mj-ea"/>
                <a:cs typeface="+mj-cs"/>
              </a:rPr>
              <a:t> (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Z</a:t>
            </a:r>
            <a:r>
              <a:rPr lang="en-US" dirty="0" smtClean="0">
                <a:ea typeface="+mj-ea"/>
                <a:cs typeface="+mj-cs"/>
              </a:rPr>
              <a:t>) and 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I</a:t>
            </a:r>
            <a:r>
              <a:rPr lang="en-US" dirty="0" smtClean="0">
                <a:ea typeface="+mj-ea"/>
                <a:cs typeface="+mj-cs"/>
              </a:rPr>
              <a:t>onization parameters (q)</a:t>
            </a:r>
          </a:p>
        </p:txBody>
      </p:sp>
      <p:pic>
        <p:nvPicPr>
          <p:cNvPr id="409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393825"/>
            <a:ext cx="3582987" cy="50577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4203700" y="2485403"/>
            <a:ext cx="44831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/>
              <a:t>Commonly used strong line methods show up to 0.6 </a:t>
            </a:r>
            <a:r>
              <a:rPr lang="en-US" dirty="0" err="1"/>
              <a:t>dex</a:t>
            </a:r>
            <a:r>
              <a:rPr lang="en-US" dirty="0"/>
              <a:t> systematic differences in derived </a:t>
            </a:r>
            <a:r>
              <a:rPr lang="en-US" dirty="0" err="1"/>
              <a:t>metallicities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line ratio is calibrated against “Z” ignoring its dependence with “q”. 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line ratios sensitive to </a:t>
            </a:r>
            <a:r>
              <a:rPr lang="en-US" dirty="0" err="1"/>
              <a:t>metallicity</a:t>
            </a:r>
            <a:r>
              <a:rPr lang="en-US" dirty="0"/>
              <a:t> and excitation (e.g. </a:t>
            </a:r>
            <a:r>
              <a:rPr lang="en-US" dirty="0" smtClean="0"/>
              <a:t>OII/NII + OIII/OII).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Different calibrations for different lines.</a:t>
            </a: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1016000" y="6416675"/>
            <a:ext cx="2116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Kewley &amp; Ellison 2013a</a:t>
            </a:r>
          </a:p>
        </p:txBody>
      </p:sp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4389438" y="1466850"/>
            <a:ext cx="4105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/>
              <a:t>in collaboration with </a:t>
            </a:r>
            <a:r>
              <a:rPr lang="en-US" sz="2000" dirty="0">
                <a:solidFill>
                  <a:srgbClr val="FF0000"/>
                </a:solidFill>
              </a:rPr>
              <a:t>Liza </a:t>
            </a:r>
            <a:r>
              <a:rPr lang="en-US" sz="2000" dirty="0" err="1">
                <a:solidFill>
                  <a:srgbClr val="FF0000"/>
                </a:solidFill>
              </a:rPr>
              <a:t>Kewley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Mike </a:t>
            </a:r>
            <a:r>
              <a:rPr lang="en-US" sz="2000" dirty="0" err="1">
                <a:solidFill>
                  <a:srgbClr val="FF0000"/>
                </a:solidFill>
              </a:rPr>
              <a:t>Dopita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FF0000"/>
                </a:solidFill>
              </a:rPr>
              <a:t>Frederic Vogt </a:t>
            </a:r>
            <a:r>
              <a:rPr lang="en-US" sz="2000" dirty="0"/>
              <a:t>(ANU)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6"/>
          <p:cNvSpPr txBox="1">
            <a:spLocks noChangeArrowheads="1"/>
          </p:cNvSpPr>
          <p:nvPr/>
        </p:nvSpPr>
        <p:spPr bwMode="auto">
          <a:xfrm>
            <a:off x="307975" y="123825"/>
            <a:ext cx="8655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</a:rPr>
              <a:t>The Metallicity Distribution in NGC 628 from VENGA</a:t>
            </a:r>
          </a:p>
        </p:txBody>
      </p:sp>
      <p:pic>
        <p:nvPicPr>
          <p:cNvPr id="41987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073150"/>
            <a:ext cx="5487987" cy="5245100"/>
          </a:xfrm>
          <a:prstGeom prst="rect">
            <a:avLst/>
          </a:prstGeom>
          <a:noFill/>
          <a:ln w="9525">
            <a:solidFill>
              <a:srgbClr val="604A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Box 8"/>
          <p:cNvSpPr txBox="1">
            <a:spLocks noChangeArrowheads="1"/>
          </p:cNvSpPr>
          <p:nvPr/>
        </p:nvSpPr>
        <p:spPr bwMode="auto">
          <a:xfrm>
            <a:off x="3705225" y="747713"/>
            <a:ext cx="158115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NGC 628</a:t>
            </a:r>
          </a:p>
        </p:txBody>
      </p:sp>
      <p:sp>
        <p:nvSpPr>
          <p:cNvPr id="41989" name="TextBox 9"/>
          <p:cNvSpPr txBox="1">
            <a:spLocks noChangeArrowheads="1"/>
          </p:cNvSpPr>
          <p:nvPr/>
        </p:nvSpPr>
        <p:spPr bwMode="auto">
          <a:xfrm>
            <a:off x="6130925" y="2798763"/>
            <a:ext cx="1128713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N2O2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411538" y="4087813"/>
            <a:ext cx="5383212" cy="2017712"/>
            <a:chOff x="2030931" y="4198868"/>
            <a:chExt cx="5382381" cy="2018149"/>
          </a:xfrm>
        </p:grpSpPr>
        <p:pic>
          <p:nvPicPr>
            <p:cNvPr id="41991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931" y="4198868"/>
              <a:ext cx="5153642" cy="18906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92" name="TextBox 10"/>
            <p:cNvSpPr txBox="1">
              <a:spLocks noChangeArrowheads="1"/>
            </p:cNvSpPr>
            <p:nvPr/>
          </p:nvSpPr>
          <p:spPr bwMode="auto">
            <a:xfrm>
              <a:off x="6305514" y="5816907"/>
              <a:ext cx="1107798" cy="400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R23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463550" y="2508250"/>
            <a:ext cx="838041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/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Compute joint PDF </a:t>
            </a:r>
            <a:r>
              <a:rPr lang="en-US" dirty="0"/>
              <a:t>for “Z” and “q” </a:t>
            </a:r>
            <a:r>
              <a:rPr lang="en-US" dirty="0" smtClean="0"/>
              <a:t>given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 and photoionization </a:t>
            </a:r>
            <a:r>
              <a:rPr lang="en-US" dirty="0" smtClean="0">
                <a:solidFill>
                  <a:srgbClr val="FF0000"/>
                </a:solidFill>
              </a:rPr>
              <a:t>MODEL</a:t>
            </a:r>
            <a:r>
              <a:rPr lang="en-US" dirty="0" smtClean="0"/>
              <a:t> grid</a:t>
            </a: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Use arbitrary sets of available </a:t>
            </a:r>
            <a:r>
              <a:rPr lang="en-US" dirty="0" smtClean="0"/>
              <a:t>lines</a:t>
            </a:r>
            <a:r>
              <a:rPr lang="en-US" dirty="0"/>
              <a:t> </a:t>
            </a:r>
            <a:r>
              <a:rPr lang="en-US" dirty="0" smtClean="0"/>
              <a:t>and include upper limits</a:t>
            </a: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Provide realistic error bars (i.e. non-Gaussian)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Remove the choice of a particular </a:t>
            </a:r>
            <a:r>
              <a:rPr lang="en-US" dirty="0" smtClean="0"/>
              <a:t>diagnostic (i.e. common system for all lines)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Not married to a particular calibration</a:t>
            </a: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One </a:t>
            </a:r>
            <a:r>
              <a:rPr lang="en-US" dirty="0"/>
              <a:t>command line implementation on IDL. USER FRIENDLY!</a:t>
            </a:r>
            <a:r>
              <a:rPr lang="en-US" dirty="0" smtClean="0"/>
              <a:t>!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 marL="2286000" lvl="5" indent="0"/>
            <a:r>
              <a:rPr lang="en-US" dirty="0" smtClean="0">
                <a:solidFill>
                  <a:srgbClr val="FF0000"/>
                </a:solidFill>
              </a:rPr>
              <a:t>IDL&gt; output = IZI( flux, error, id, grid 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301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351956"/>
            <a:ext cx="3970337" cy="10445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3430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IZI: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I</a:t>
            </a:r>
            <a:r>
              <a:rPr lang="en-US" dirty="0" smtClean="0">
                <a:ea typeface="+mj-ea"/>
                <a:cs typeface="+mj-cs"/>
              </a:rPr>
              <a:t>nferring </a:t>
            </a:r>
            <a:r>
              <a:rPr lang="en-US" dirty="0" err="1" smtClean="0">
                <a:ea typeface="+mj-ea"/>
                <a:cs typeface="+mj-cs"/>
              </a:rPr>
              <a:t>metallicities</a:t>
            </a:r>
            <a:r>
              <a:rPr lang="en-US" dirty="0" smtClean="0">
                <a:ea typeface="+mj-ea"/>
                <a:cs typeface="+mj-cs"/>
              </a:rPr>
              <a:t> (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Z</a:t>
            </a:r>
            <a:r>
              <a:rPr lang="en-US" dirty="0" smtClean="0">
                <a:ea typeface="+mj-ea"/>
                <a:cs typeface="+mj-cs"/>
              </a:rPr>
              <a:t>) and 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I</a:t>
            </a:r>
            <a:r>
              <a:rPr lang="en-US" dirty="0" smtClean="0">
                <a:ea typeface="+mj-ea"/>
                <a:cs typeface="+mj-cs"/>
              </a:rPr>
              <a:t>onization parameters (q)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IZI: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I</a:t>
            </a:r>
            <a:r>
              <a:rPr lang="en-US" dirty="0" smtClean="0">
                <a:ea typeface="+mj-ea"/>
                <a:cs typeface="+mj-cs"/>
              </a:rPr>
              <a:t>nferring </a:t>
            </a:r>
            <a:r>
              <a:rPr lang="en-US" dirty="0" err="1" smtClean="0">
                <a:ea typeface="+mj-ea"/>
                <a:cs typeface="+mj-cs"/>
              </a:rPr>
              <a:t>metallicities</a:t>
            </a:r>
            <a:r>
              <a:rPr lang="en-US" dirty="0" smtClean="0">
                <a:ea typeface="+mj-ea"/>
                <a:cs typeface="+mj-cs"/>
              </a:rPr>
              <a:t> (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Z</a:t>
            </a:r>
            <a:r>
              <a:rPr lang="en-US" dirty="0" smtClean="0">
                <a:ea typeface="+mj-ea"/>
                <a:cs typeface="+mj-cs"/>
              </a:rPr>
              <a:t>) and 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I</a:t>
            </a:r>
            <a:r>
              <a:rPr lang="en-US" dirty="0" smtClean="0">
                <a:ea typeface="+mj-ea"/>
                <a:cs typeface="+mj-cs"/>
              </a:rPr>
              <a:t>onization parameters (q)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34" y="1405850"/>
            <a:ext cx="7737007" cy="51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IZI: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I</a:t>
            </a:r>
            <a:r>
              <a:rPr lang="en-US" dirty="0" smtClean="0">
                <a:ea typeface="+mj-ea"/>
                <a:cs typeface="+mj-cs"/>
              </a:rPr>
              <a:t>nferring </a:t>
            </a:r>
            <a:r>
              <a:rPr lang="en-US" dirty="0" err="1" smtClean="0">
                <a:ea typeface="+mj-ea"/>
                <a:cs typeface="+mj-cs"/>
              </a:rPr>
              <a:t>metallicities</a:t>
            </a:r>
            <a:r>
              <a:rPr lang="en-US" dirty="0" smtClean="0">
                <a:ea typeface="+mj-ea"/>
                <a:cs typeface="+mj-cs"/>
              </a:rPr>
              <a:t> (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Z</a:t>
            </a:r>
            <a:r>
              <a:rPr lang="en-US" dirty="0" smtClean="0">
                <a:ea typeface="+mj-ea"/>
                <a:cs typeface="+mj-cs"/>
              </a:rPr>
              <a:t>) and 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I</a:t>
            </a:r>
            <a:r>
              <a:rPr lang="en-US" dirty="0" smtClean="0">
                <a:ea typeface="+mj-ea"/>
                <a:cs typeface="+mj-cs"/>
              </a:rPr>
              <a:t>onization parameters (q)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36" y="1389282"/>
            <a:ext cx="7748659" cy="52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 txBox="1">
            <a:spLocks/>
          </p:cNvSpPr>
          <p:nvPr/>
        </p:nvSpPr>
        <p:spPr bwMode="auto">
          <a:xfrm>
            <a:off x="4636834" y="332137"/>
            <a:ext cx="4343400" cy="602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Calibri" charset="0"/>
              </a:rPr>
              <a:t>P.I.:     </a:t>
            </a:r>
            <a:r>
              <a:rPr lang="en-US" dirty="0">
                <a:solidFill>
                  <a:schemeClr val="tx2"/>
                </a:solidFill>
                <a:latin typeface="Calibri" charset="0"/>
              </a:rPr>
              <a:t>Guillermo A. Blanc </a:t>
            </a:r>
            <a:r>
              <a:rPr lang="en-US" dirty="0" smtClean="0">
                <a:solidFill>
                  <a:schemeClr val="tx2"/>
                </a:solidFill>
                <a:latin typeface="Calibri" charset="0"/>
              </a:rPr>
              <a:t>(Carnegie)</a:t>
            </a:r>
            <a:endParaRPr lang="en-US" dirty="0">
              <a:solidFill>
                <a:schemeClr val="tx2"/>
              </a:solidFill>
              <a:latin typeface="Calibri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/>
                </a:solidFill>
                <a:latin typeface="Calibri" charset="0"/>
              </a:rPr>
              <a:t>Co.Is</a:t>
            </a:r>
            <a:r>
              <a:rPr lang="en-US" b="1" dirty="0">
                <a:solidFill>
                  <a:schemeClr val="tx2"/>
                </a:solidFill>
                <a:latin typeface="Calibri" charset="0"/>
              </a:rPr>
              <a:t>:  </a:t>
            </a:r>
            <a:r>
              <a:rPr lang="en-US" b="1" dirty="0" smtClean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charset="0"/>
              </a:rPr>
              <a:t>Niv</a:t>
            </a:r>
            <a:r>
              <a:rPr lang="en-US" dirty="0" smtClean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charset="0"/>
              </a:rPr>
              <a:t>Drory</a:t>
            </a:r>
            <a:r>
              <a:rPr lang="en-US" dirty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charset="0"/>
              </a:rPr>
              <a:t>(UT Austin)</a:t>
            </a:r>
            <a:endParaRPr lang="en-US" dirty="0">
              <a:solidFill>
                <a:schemeClr val="tx2"/>
              </a:solidFill>
              <a:latin typeface="Calibri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Calibri" charset="0"/>
              </a:rPr>
              <a:t>             Neal </a:t>
            </a:r>
            <a:r>
              <a:rPr lang="en-US" dirty="0" smtClean="0">
                <a:solidFill>
                  <a:schemeClr val="tx2"/>
                </a:solidFill>
                <a:latin typeface="Calibri" charset="0"/>
              </a:rPr>
              <a:t>Evans </a:t>
            </a:r>
            <a:r>
              <a:rPr lang="en-US" dirty="0">
                <a:solidFill>
                  <a:schemeClr val="tx2"/>
                </a:solidFill>
                <a:latin typeface="Calibri" charset="0"/>
              </a:rPr>
              <a:t>(</a:t>
            </a:r>
            <a:r>
              <a:rPr lang="en-US" dirty="0" smtClean="0">
                <a:solidFill>
                  <a:schemeClr val="tx2"/>
                </a:solidFill>
                <a:latin typeface="Calibri" charset="0"/>
              </a:rPr>
              <a:t>UT </a:t>
            </a:r>
            <a:r>
              <a:rPr lang="en-US" dirty="0">
                <a:solidFill>
                  <a:schemeClr val="tx2"/>
                </a:solidFill>
                <a:latin typeface="Calibri" charset="0"/>
              </a:rPr>
              <a:t>Austin)</a:t>
            </a:r>
          </a:p>
          <a:p>
            <a:pPr algn="just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Calibri" charset="0"/>
              </a:rPr>
              <a:t>	      </a:t>
            </a:r>
            <a:r>
              <a:rPr lang="en-US" b="1" dirty="0" smtClean="0">
                <a:solidFill>
                  <a:schemeClr val="tx2"/>
                </a:solidFill>
                <a:latin typeface="Calibri" charset="0"/>
              </a:rPr>
              <a:t>Max </a:t>
            </a:r>
            <a:r>
              <a:rPr lang="en-US" b="1" dirty="0" err="1">
                <a:solidFill>
                  <a:schemeClr val="tx2"/>
                </a:solidFill>
                <a:latin typeface="Calibri" charset="0"/>
              </a:rPr>
              <a:t>Fabricius</a:t>
            </a:r>
            <a:r>
              <a:rPr lang="en-US" b="1" dirty="0">
                <a:solidFill>
                  <a:schemeClr val="tx2"/>
                </a:solidFill>
                <a:latin typeface="Calibri" charset="0"/>
              </a:rPr>
              <a:t> (</a:t>
            </a:r>
            <a:r>
              <a:rPr lang="en-US" b="1" dirty="0" smtClean="0">
                <a:solidFill>
                  <a:schemeClr val="tx2"/>
                </a:solidFill>
                <a:latin typeface="Calibri" charset="0"/>
              </a:rPr>
              <a:t>MPE)</a:t>
            </a:r>
            <a:endParaRPr lang="en-US" b="1" dirty="0">
              <a:solidFill>
                <a:schemeClr val="tx2"/>
              </a:solidFill>
              <a:latin typeface="Calibri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Calibri" charset="0"/>
              </a:rPr>
              <a:t>	      David Fisher (U. of Maryland)</a:t>
            </a:r>
          </a:p>
          <a:p>
            <a:pPr algn="just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Calibri" charset="0"/>
              </a:rPr>
              <a:t>	      Karl </a:t>
            </a:r>
            <a:r>
              <a:rPr lang="en-US" dirty="0" err="1">
                <a:solidFill>
                  <a:schemeClr val="tx2"/>
                </a:solidFill>
                <a:latin typeface="Calibri" charset="0"/>
              </a:rPr>
              <a:t>Gebhardt</a:t>
            </a:r>
            <a:r>
              <a:rPr lang="en-US" dirty="0">
                <a:solidFill>
                  <a:schemeClr val="tx2"/>
                </a:solidFill>
                <a:latin typeface="Calibri" charset="0"/>
              </a:rPr>
              <a:t> (</a:t>
            </a:r>
            <a:r>
              <a:rPr lang="en-US" dirty="0" smtClean="0">
                <a:solidFill>
                  <a:schemeClr val="tx2"/>
                </a:solidFill>
                <a:latin typeface="Calibri" charset="0"/>
              </a:rPr>
              <a:t>UT </a:t>
            </a:r>
            <a:r>
              <a:rPr lang="en-US" dirty="0">
                <a:solidFill>
                  <a:schemeClr val="tx2"/>
                </a:solidFill>
                <a:latin typeface="Calibri" charset="0"/>
              </a:rPr>
              <a:t>Austin)</a:t>
            </a:r>
          </a:p>
          <a:p>
            <a:pPr algn="just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Calibri" charset="0"/>
              </a:rPr>
              <a:t>	      Lei </a:t>
            </a:r>
            <a:r>
              <a:rPr lang="en-US" dirty="0" err="1">
                <a:solidFill>
                  <a:schemeClr val="tx2"/>
                </a:solidFill>
                <a:latin typeface="Calibri" charset="0"/>
              </a:rPr>
              <a:t>Hao</a:t>
            </a:r>
            <a:r>
              <a:rPr lang="en-US" dirty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charset="0"/>
              </a:rPr>
              <a:t>(SHAO)</a:t>
            </a:r>
            <a:endParaRPr lang="en-US" dirty="0">
              <a:solidFill>
                <a:schemeClr val="tx2"/>
              </a:solidFill>
              <a:latin typeface="Calibri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Calibri" charset="0"/>
              </a:rPr>
              <a:t>	      Amanda </a:t>
            </a:r>
            <a:r>
              <a:rPr lang="en-US" dirty="0" err="1">
                <a:solidFill>
                  <a:schemeClr val="tx2"/>
                </a:solidFill>
                <a:latin typeface="Calibri" charset="0"/>
              </a:rPr>
              <a:t>Heiderman</a:t>
            </a:r>
            <a:r>
              <a:rPr lang="en-US" dirty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charset="0"/>
              </a:rPr>
              <a:t>(NRAO)</a:t>
            </a:r>
            <a:endParaRPr lang="en-US" dirty="0">
              <a:solidFill>
                <a:schemeClr val="tx2"/>
              </a:solidFill>
              <a:latin typeface="Calibri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Calibri" charset="0"/>
              </a:rPr>
              <a:t>	      </a:t>
            </a:r>
            <a:r>
              <a:rPr lang="en-US" dirty="0" err="1">
                <a:solidFill>
                  <a:schemeClr val="tx2"/>
                </a:solidFill>
                <a:latin typeface="Calibri" charset="0"/>
              </a:rPr>
              <a:t>Shardha</a:t>
            </a:r>
            <a:r>
              <a:rPr lang="en-US" dirty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charset="0"/>
              </a:rPr>
              <a:t>Jogee</a:t>
            </a:r>
            <a:r>
              <a:rPr lang="en-US" dirty="0">
                <a:solidFill>
                  <a:schemeClr val="tx2"/>
                </a:solidFill>
                <a:latin typeface="Calibri" charset="0"/>
              </a:rPr>
              <a:t> (</a:t>
            </a:r>
            <a:r>
              <a:rPr lang="en-US" dirty="0" smtClean="0">
                <a:solidFill>
                  <a:schemeClr val="tx2"/>
                </a:solidFill>
                <a:latin typeface="Calibri" charset="0"/>
              </a:rPr>
              <a:t>UT </a:t>
            </a:r>
            <a:r>
              <a:rPr lang="en-US" dirty="0">
                <a:solidFill>
                  <a:schemeClr val="tx2"/>
                </a:solidFill>
                <a:latin typeface="Calibri" charset="0"/>
              </a:rPr>
              <a:t>Austin</a:t>
            </a:r>
            <a:r>
              <a:rPr lang="en-US" dirty="0" smtClean="0">
                <a:solidFill>
                  <a:schemeClr val="tx2"/>
                </a:solidFill>
                <a:latin typeface="Calibri" charset="0"/>
              </a:rPr>
              <a:t>)</a:t>
            </a:r>
          </a:p>
          <a:p>
            <a:pPr algn="just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Calibri" charset="0"/>
              </a:rPr>
              <a:t>	 </a:t>
            </a:r>
            <a:r>
              <a:rPr lang="en-US" dirty="0" smtClean="0">
                <a:solidFill>
                  <a:schemeClr val="tx2"/>
                </a:solidFill>
                <a:latin typeface="Calibri" charset="0"/>
              </a:rPr>
              <a:t>     Kyle Kaplan (UT Austin)</a:t>
            </a:r>
          </a:p>
          <a:p>
            <a:pPr algn="just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Calibri" charset="0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Calibri" charset="0"/>
              </a:rPr>
              <a:t>	    </a:t>
            </a:r>
            <a:r>
              <a:rPr lang="en-US" b="1" dirty="0" smtClean="0">
                <a:solidFill>
                  <a:schemeClr val="tx2"/>
                </a:solidFill>
                <a:latin typeface="Calibri" charset="0"/>
              </a:rPr>
              <a:t>Kathryn </a:t>
            </a:r>
            <a:r>
              <a:rPr lang="en-US" b="1" dirty="0" err="1" smtClean="0">
                <a:solidFill>
                  <a:schemeClr val="tx2"/>
                </a:solidFill>
                <a:latin typeface="Calibri" charset="0"/>
              </a:rPr>
              <a:t>Kreckel</a:t>
            </a:r>
            <a:r>
              <a:rPr lang="en-US" b="1" dirty="0" smtClean="0">
                <a:solidFill>
                  <a:schemeClr val="tx2"/>
                </a:solidFill>
                <a:latin typeface="Calibri" charset="0"/>
              </a:rPr>
              <a:t> (MPIA)</a:t>
            </a:r>
          </a:p>
          <a:p>
            <a:pPr algn="just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Calibri" charset="0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Calibri" charset="0"/>
              </a:rPr>
              <a:t>	    </a:t>
            </a:r>
            <a:r>
              <a:rPr lang="en-US" dirty="0" err="1" smtClean="0">
                <a:solidFill>
                  <a:schemeClr val="tx2"/>
                </a:solidFill>
                <a:latin typeface="Calibri" charset="0"/>
              </a:rPr>
              <a:t>Rongxin</a:t>
            </a:r>
            <a:r>
              <a:rPr lang="en-US" dirty="0" smtClean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charset="0"/>
              </a:rPr>
              <a:t>Luo</a:t>
            </a:r>
            <a:r>
              <a:rPr lang="en-US" dirty="0" smtClean="0">
                <a:solidFill>
                  <a:schemeClr val="tx2"/>
                </a:solidFill>
                <a:latin typeface="Calibri" charset="0"/>
              </a:rPr>
              <a:t> (SHAO)</a:t>
            </a:r>
            <a:endParaRPr lang="en-US" dirty="0">
              <a:solidFill>
                <a:schemeClr val="tx2"/>
              </a:solidFill>
              <a:latin typeface="Calibri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Calibri" charset="0"/>
              </a:rPr>
              <a:t>     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      Mimi Song (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UT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Austin)</a:t>
            </a:r>
          </a:p>
          <a:p>
            <a:pPr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	      </a:t>
            </a:r>
            <a:r>
              <a:rPr lang="en-US" b="1" dirty="0" err="1">
                <a:solidFill>
                  <a:schemeClr val="tx2"/>
                </a:solidFill>
                <a:latin typeface="+mn-lt"/>
              </a:rPr>
              <a:t>Remco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 van den Bosch (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MPIA)</a:t>
            </a:r>
            <a:endParaRPr lang="en-US" b="1" dirty="0">
              <a:solidFill>
                <a:schemeClr val="tx2"/>
              </a:solidFill>
              <a:latin typeface="+mn-lt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	      Timothy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Weinzirl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(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UT Austin)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	      Peter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Yoachim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(U.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of Washington</a:t>
            </a:r>
            <a:r>
              <a:rPr lang="en-US" dirty="0">
                <a:solidFill>
                  <a:schemeClr val="tx2"/>
                </a:solidFill>
                <a:latin typeface="Calibri" charset="0"/>
              </a:rPr>
              <a:t>)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3333" r="10001" b="13333"/>
          <a:stretch>
            <a:fillRect/>
          </a:stretch>
        </p:blipFill>
        <p:spPr bwMode="auto">
          <a:xfrm>
            <a:off x="323172" y="321790"/>
            <a:ext cx="4053928" cy="278707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8" descr="Picture 0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72" y="3436556"/>
            <a:ext cx="4053927" cy="3040445"/>
          </a:xfrm>
          <a:prstGeom prst="rect">
            <a:avLst/>
          </a:prstGeom>
          <a:noFill/>
          <a:ln w="57150" cmpd="sng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58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0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IZI: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I</a:t>
            </a:r>
            <a:r>
              <a:rPr lang="en-US" dirty="0" smtClean="0">
                <a:ea typeface="+mj-ea"/>
                <a:cs typeface="+mj-cs"/>
              </a:rPr>
              <a:t>nferring </a:t>
            </a:r>
            <a:r>
              <a:rPr lang="en-US" dirty="0" err="1" smtClean="0">
                <a:ea typeface="+mj-ea"/>
                <a:cs typeface="+mj-cs"/>
              </a:rPr>
              <a:t>metallicities</a:t>
            </a:r>
            <a:r>
              <a:rPr lang="en-US" dirty="0" smtClean="0">
                <a:ea typeface="+mj-ea"/>
                <a:cs typeface="+mj-cs"/>
              </a:rPr>
              <a:t> (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Z</a:t>
            </a:r>
            <a:r>
              <a:rPr lang="en-US" dirty="0" smtClean="0">
                <a:ea typeface="+mj-ea"/>
                <a:cs typeface="+mj-cs"/>
              </a:rPr>
              <a:t>) and </a:t>
            </a: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I</a:t>
            </a:r>
            <a:r>
              <a:rPr lang="en-US" dirty="0" smtClean="0">
                <a:ea typeface="+mj-ea"/>
                <a:cs typeface="+mj-cs"/>
              </a:rPr>
              <a:t>onization parameters (q)</a:t>
            </a:r>
          </a:p>
        </p:txBody>
      </p:sp>
      <p:sp>
        <p:nvSpPr>
          <p:cNvPr id="44038" name="TextBox 7"/>
          <p:cNvSpPr txBox="1">
            <a:spLocks noChangeArrowheads="1"/>
          </p:cNvSpPr>
          <p:nvPr/>
        </p:nvSpPr>
        <p:spPr bwMode="auto">
          <a:xfrm>
            <a:off x="6804211" y="5358578"/>
            <a:ext cx="1446213" cy="5842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N2O2</a:t>
            </a:r>
          </a:p>
        </p:txBody>
      </p:sp>
      <p:sp>
        <p:nvSpPr>
          <p:cNvPr id="44039" name="TextBox 8"/>
          <p:cNvSpPr txBox="1">
            <a:spLocks noChangeArrowheads="1"/>
          </p:cNvSpPr>
          <p:nvPr/>
        </p:nvSpPr>
        <p:spPr bwMode="auto">
          <a:xfrm>
            <a:off x="6804211" y="3705736"/>
            <a:ext cx="1446213" cy="5842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R23</a:t>
            </a:r>
          </a:p>
        </p:txBody>
      </p:sp>
      <p:sp>
        <p:nvSpPr>
          <p:cNvPr id="44040" name="TextBox 9"/>
          <p:cNvSpPr txBox="1">
            <a:spLocks noChangeArrowheads="1"/>
          </p:cNvSpPr>
          <p:nvPr/>
        </p:nvSpPr>
        <p:spPr bwMode="auto">
          <a:xfrm>
            <a:off x="6035011" y="1607543"/>
            <a:ext cx="2867208" cy="107721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 smtClean="0"/>
              <a:t>All Lines in van Zee et al. 1998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6" y="1293813"/>
            <a:ext cx="5709203" cy="1956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7" y="3031234"/>
            <a:ext cx="5733676" cy="1957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7" y="4794050"/>
            <a:ext cx="5733676" cy="1972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87508"/>
            <a:ext cx="8229600" cy="1143001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charset="0"/>
              </a:rPr>
              <a:t>CONCLUSIONS</a:t>
            </a: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244891" y="1199409"/>
            <a:ext cx="87709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2001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VENGA: small sample but depth, area, and multi-wavelength ancillary data.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Very different from CALIFA, SAMI and MANGA.</a:t>
            </a:r>
          </a:p>
          <a:p>
            <a:pPr>
              <a:buFont typeface="Arial" charset="0"/>
              <a:buChar char="•"/>
            </a:pPr>
            <a:endParaRPr lang="en-US" sz="2000" dirty="0" smtClean="0">
              <a:solidFill>
                <a:srgbClr val="1F497D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Ideal for ISM and star formation studies, but great for other things too!	</a:t>
            </a:r>
          </a:p>
          <a:p>
            <a:pPr marL="457200" lvl="1" indent="0"/>
            <a:r>
              <a:rPr lang="en-US" sz="2000" dirty="0" smtClean="0">
                <a:solidFill>
                  <a:srgbClr val="1F497D"/>
                </a:solidFill>
              </a:rPr>
              <a:t>Come talk to me if interested in using the data.</a:t>
            </a:r>
          </a:p>
          <a:p>
            <a:pPr marL="0" indent="0"/>
            <a:r>
              <a:rPr lang="en-US" sz="2000" dirty="0" smtClean="0">
                <a:solidFill>
                  <a:srgbClr val="1F497D"/>
                </a:solidFill>
              </a:rPr>
              <a:t>		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Combining </a:t>
            </a:r>
            <a:r>
              <a:rPr lang="en-US" sz="2000" b="1" dirty="0" smtClean="0">
                <a:solidFill>
                  <a:srgbClr val="800000"/>
                </a:solidFill>
              </a:rPr>
              <a:t>Optical IFU</a:t>
            </a:r>
            <a:r>
              <a:rPr lang="en-US" sz="2000" dirty="0" smtClean="0">
                <a:solidFill>
                  <a:srgbClr val="1F497D"/>
                </a:solidFill>
              </a:rPr>
              <a:t> maps with </a:t>
            </a:r>
            <a:r>
              <a:rPr lang="en-US" sz="2000" b="1" dirty="0">
                <a:solidFill>
                  <a:srgbClr val="800000"/>
                </a:solidFill>
              </a:rPr>
              <a:t>CO, HI, and far-IR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>
                <a:solidFill>
                  <a:srgbClr val="1F497D"/>
                </a:solidFill>
              </a:rPr>
              <a:t>data allows detailed studies of the process of star </a:t>
            </a:r>
            <a:r>
              <a:rPr lang="en-US" sz="2000" dirty="0" smtClean="0">
                <a:solidFill>
                  <a:srgbClr val="1F497D"/>
                </a:solidFill>
              </a:rPr>
              <a:t>formation </a:t>
            </a:r>
            <a:r>
              <a:rPr lang="en-US" sz="2000" dirty="0">
                <a:solidFill>
                  <a:srgbClr val="1F497D"/>
                </a:solidFill>
              </a:rPr>
              <a:t>and the connections between different phases of the ISM.</a:t>
            </a:r>
          </a:p>
          <a:p>
            <a:pPr>
              <a:buFont typeface="Arial" charset="0"/>
              <a:buChar char="•"/>
            </a:pPr>
            <a:endParaRPr lang="en-US" sz="2000" dirty="0" smtClean="0">
              <a:solidFill>
                <a:srgbClr val="1F497D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S-K Law in M51 favors N=1 in normal spiral regime, and slope depends on the fitting method!!</a:t>
            </a:r>
            <a:endParaRPr lang="en-US" sz="2000" dirty="0">
              <a:solidFill>
                <a:srgbClr val="1F497D"/>
              </a:solidFill>
            </a:endParaRPr>
          </a:p>
          <a:p>
            <a:pPr>
              <a:buFont typeface="Arial" charset="0"/>
              <a:buChar char="•"/>
            </a:pPr>
            <a:endParaRPr lang="en-US" sz="2000" dirty="0" smtClean="0">
              <a:solidFill>
                <a:srgbClr val="1F497D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 dirty="0" err="1" smtClean="0">
                <a:solidFill>
                  <a:srgbClr val="1F497D"/>
                </a:solidFill>
              </a:rPr>
              <a:t>Xco</a:t>
            </a:r>
            <a:r>
              <a:rPr lang="en-US" sz="2000" dirty="0" smtClean="0">
                <a:solidFill>
                  <a:srgbClr val="1F497D"/>
                </a:solidFill>
              </a:rPr>
              <a:t> drops by a factor of 2 towards the center on NGC 628. </a:t>
            </a:r>
            <a:endParaRPr lang="en-US" sz="2000" dirty="0">
              <a:solidFill>
                <a:srgbClr val="1F497D"/>
              </a:solidFill>
            </a:endParaRPr>
          </a:p>
          <a:p>
            <a:pPr>
              <a:buFont typeface="Arial" charset="0"/>
              <a:buChar char="•"/>
            </a:pPr>
            <a:endParaRPr lang="en-US" sz="2000" dirty="0">
              <a:solidFill>
                <a:srgbClr val="1F497D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IZI: self-consistent </a:t>
            </a:r>
            <a:r>
              <a:rPr lang="en-US" sz="2000" dirty="0" err="1" smtClean="0">
                <a:solidFill>
                  <a:srgbClr val="1F497D"/>
                </a:solidFill>
              </a:rPr>
              <a:t>metallicities</a:t>
            </a:r>
            <a:r>
              <a:rPr lang="en-US" sz="2000" dirty="0" smtClean="0">
                <a:solidFill>
                  <a:srgbClr val="1F497D"/>
                </a:solidFill>
              </a:rPr>
              <a:t> through Bayesian Inference.</a:t>
            </a:r>
            <a:endParaRPr lang="en-US" sz="200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80" y="227494"/>
            <a:ext cx="784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dirty="0" smtClean="0">
                <a:solidFill>
                  <a:srgbClr val="FFFF00"/>
                </a:solidFill>
                <a:latin typeface="Calibri" charset="0"/>
              </a:rPr>
              <a:t>VIRUS</a:t>
            </a:r>
            <a:r>
              <a:rPr lang="en-US" sz="5400" dirty="0">
                <a:solidFill>
                  <a:srgbClr val="FFFF00"/>
                </a:solidFill>
                <a:latin typeface="Calibri" charset="0"/>
              </a:rPr>
              <a:t>-</a:t>
            </a:r>
            <a:r>
              <a:rPr lang="en-US" sz="5400" dirty="0" smtClean="0">
                <a:solidFill>
                  <a:srgbClr val="FFFF00"/>
                </a:solidFill>
                <a:latin typeface="Calibri" charset="0"/>
              </a:rPr>
              <a:t>P</a:t>
            </a:r>
            <a:endParaRPr lang="en-US" sz="5400" dirty="0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500" y="1452621"/>
            <a:ext cx="52195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</a:pPr>
            <a:endParaRPr lang="en-US" sz="2200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200" dirty="0" smtClean="0">
                <a:solidFill>
                  <a:schemeClr val="bg1"/>
                </a:solidFill>
                <a:latin typeface="Calibri" charset="0"/>
              </a:rPr>
              <a:t>246 Fiber-fed IFU Spectrograph</a:t>
            </a:r>
          </a:p>
          <a:p>
            <a:pPr eaLnBrk="1" hangingPunct="1">
              <a:lnSpc>
                <a:spcPct val="60000"/>
              </a:lnSpc>
            </a:pPr>
            <a:endParaRPr lang="en-US" sz="2200" dirty="0" smtClean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200" dirty="0" smtClean="0">
                <a:solidFill>
                  <a:schemeClr val="bg1"/>
                </a:solidFill>
                <a:latin typeface="Calibri" charset="0"/>
              </a:rPr>
              <a:t>1.7</a:t>
            </a:r>
            <a:r>
              <a:rPr lang="ja-JP" altLang="en-US" sz="2200" dirty="0">
                <a:solidFill>
                  <a:schemeClr val="bg1"/>
                </a:solidFill>
                <a:latin typeface="Calibri" charset="0"/>
              </a:rPr>
              <a:t>’</a:t>
            </a:r>
            <a:r>
              <a:rPr lang="en-US" sz="2200" dirty="0" smtClean="0">
                <a:solidFill>
                  <a:schemeClr val="bg1"/>
                </a:solidFill>
                <a:latin typeface="Calibri" charset="0"/>
              </a:rPr>
              <a:t>x 1.7</a:t>
            </a:r>
            <a:r>
              <a:rPr lang="ja-JP" altLang="en-US" sz="2200" dirty="0">
                <a:solidFill>
                  <a:schemeClr val="bg1"/>
                </a:solidFill>
                <a:latin typeface="Calibri" charset="0"/>
              </a:rPr>
              <a:t>’</a:t>
            </a:r>
            <a:r>
              <a:rPr lang="en-US" sz="2200" dirty="0">
                <a:solidFill>
                  <a:schemeClr val="bg1"/>
                </a:solidFill>
                <a:latin typeface="Calibri" charset="0"/>
              </a:rPr>
              <a:t> FOV at </a:t>
            </a:r>
            <a:r>
              <a:rPr lang="en-US" sz="2200" dirty="0" smtClean="0">
                <a:solidFill>
                  <a:schemeClr val="bg1"/>
                </a:solidFill>
                <a:latin typeface="Calibri" charset="0"/>
              </a:rPr>
              <a:t>McDonald </a:t>
            </a:r>
            <a:r>
              <a:rPr lang="en-US" sz="2200" dirty="0">
                <a:solidFill>
                  <a:schemeClr val="bg1"/>
                </a:solidFill>
                <a:latin typeface="Calibri" charset="0"/>
              </a:rPr>
              <a:t>2.7m</a:t>
            </a:r>
          </a:p>
          <a:p>
            <a:pPr eaLnBrk="1" hangingPunct="1">
              <a:lnSpc>
                <a:spcPct val="60000"/>
              </a:lnSpc>
            </a:pPr>
            <a:endParaRPr lang="en-US" sz="2200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200" dirty="0">
                <a:solidFill>
                  <a:schemeClr val="bg1"/>
                </a:solidFill>
                <a:latin typeface="Calibri" charset="0"/>
              </a:rPr>
              <a:t>1/3 filling factor</a:t>
            </a:r>
          </a:p>
          <a:p>
            <a:pPr eaLnBrk="1" hangingPunct="1">
              <a:lnSpc>
                <a:spcPct val="60000"/>
              </a:lnSpc>
            </a:pPr>
            <a:endParaRPr lang="en-US" sz="2200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200" dirty="0">
                <a:solidFill>
                  <a:schemeClr val="bg1"/>
                </a:solidFill>
                <a:latin typeface="Calibri" charset="0"/>
              </a:rPr>
              <a:t>Largest FOV of any </a:t>
            </a:r>
            <a:r>
              <a:rPr lang="en-US" sz="2200" dirty="0" smtClean="0">
                <a:solidFill>
                  <a:schemeClr val="bg1"/>
                </a:solidFill>
                <a:latin typeface="Calibri" charset="0"/>
              </a:rPr>
              <a:t>existing </a:t>
            </a:r>
            <a:r>
              <a:rPr lang="en-US" sz="2200" dirty="0">
                <a:solidFill>
                  <a:schemeClr val="bg1"/>
                </a:solidFill>
                <a:latin typeface="Calibri" charset="0"/>
              </a:rPr>
              <a:t>IFU</a:t>
            </a:r>
          </a:p>
          <a:p>
            <a:pPr eaLnBrk="1" hangingPunct="1">
              <a:lnSpc>
                <a:spcPct val="60000"/>
              </a:lnSpc>
            </a:pPr>
            <a:endParaRPr lang="en-US" sz="2200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200" dirty="0">
                <a:solidFill>
                  <a:schemeClr val="bg1"/>
                </a:solidFill>
                <a:latin typeface="Calibri" charset="0"/>
              </a:rPr>
              <a:t>4.3</a:t>
            </a:r>
            <a:r>
              <a:rPr lang="ja-JP" altLang="en-US" sz="2200" dirty="0">
                <a:solidFill>
                  <a:schemeClr val="bg1"/>
                </a:solidFill>
                <a:latin typeface="Calibri" charset="0"/>
              </a:rPr>
              <a:t>’’</a:t>
            </a:r>
            <a:r>
              <a:rPr lang="en-US" sz="2200" dirty="0">
                <a:solidFill>
                  <a:schemeClr val="bg1"/>
                </a:solidFill>
                <a:latin typeface="Calibri" charset="0"/>
              </a:rPr>
              <a:t> diameter fibers on sky</a:t>
            </a:r>
          </a:p>
          <a:p>
            <a:pPr eaLnBrk="1" hangingPunct="1">
              <a:lnSpc>
                <a:spcPct val="60000"/>
              </a:lnSpc>
            </a:pPr>
            <a:endParaRPr lang="en-US" sz="2200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200" dirty="0">
                <a:solidFill>
                  <a:schemeClr val="bg1"/>
                </a:solidFill>
                <a:latin typeface="Calibri" charset="0"/>
              </a:rPr>
              <a:t>3500-6800 </a:t>
            </a:r>
            <a:r>
              <a:rPr lang="en-US" sz="2200" dirty="0" err="1">
                <a:solidFill>
                  <a:schemeClr val="bg1"/>
                </a:solidFill>
                <a:latin typeface="Calibri" charset="0"/>
                <a:cs typeface="Arial" charset="0"/>
              </a:rPr>
              <a:t>Å</a:t>
            </a:r>
            <a:r>
              <a:rPr lang="en-US" sz="2200" dirty="0">
                <a:solidFill>
                  <a:schemeClr val="bg1"/>
                </a:solidFill>
                <a:latin typeface="Calibri" charset="0"/>
                <a:cs typeface="Arial" charset="0"/>
              </a:rPr>
              <a:t> / </a:t>
            </a:r>
            <a:r>
              <a:rPr lang="el-GR" sz="2200" dirty="0">
                <a:solidFill>
                  <a:schemeClr val="bg1"/>
                </a:solidFill>
                <a:latin typeface="Calibri" charset="0"/>
                <a:cs typeface="Arial" charset="0"/>
              </a:rPr>
              <a:t>Δλ</a:t>
            </a:r>
            <a:r>
              <a:rPr lang="en-US" sz="2200" dirty="0">
                <a:solidFill>
                  <a:schemeClr val="bg1"/>
                </a:solidFill>
                <a:latin typeface="Calibri" charset="0"/>
                <a:cs typeface="Arial" charset="0"/>
              </a:rPr>
              <a:t>=2200 </a:t>
            </a:r>
            <a:r>
              <a:rPr lang="en-US" sz="2200" dirty="0" err="1">
                <a:solidFill>
                  <a:schemeClr val="bg1"/>
                </a:solidFill>
                <a:latin typeface="Calibri" charset="0"/>
                <a:cs typeface="Arial" charset="0"/>
              </a:rPr>
              <a:t>Å</a:t>
            </a:r>
            <a:endParaRPr lang="en-US" sz="2200" dirty="0">
              <a:solidFill>
                <a:schemeClr val="bg1"/>
              </a:solidFill>
              <a:latin typeface="Calibri" charset="0"/>
              <a:cs typeface="Arial" charset="0"/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endParaRPr lang="en-US" sz="2200" dirty="0">
              <a:solidFill>
                <a:schemeClr val="bg1"/>
              </a:solidFill>
              <a:latin typeface="Calibri" charset="0"/>
              <a:cs typeface="Arial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200" dirty="0">
                <a:solidFill>
                  <a:schemeClr val="bg1"/>
                </a:solidFill>
                <a:latin typeface="Calibri" charset="0"/>
                <a:cs typeface="Arial" charset="0"/>
              </a:rPr>
              <a:t>R=1000 @ </a:t>
            </a:r>
            <a:r>
              <a:rPr lang="en-US" sz="2200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>5000Å</a:t>
            </a:r>
          </a:p>
          <a:p>
            <a:pPr marL="0" indent="0" eaLnBrk="1" hangingPunct="1">
              <a:lnSpc>
                <a:spcPct val="60000"/>
              </a:lnSpc>
              <a:buNone/>
            </a:pPr>
            <a:endParaRPr lang="en-US" sz="2200" dirty="0" smtClean="0">
              <a:solidFill>
                <a:schemeClr val="bg1"/>
              </a:solidFill>
              <a:latin typeface="Calibri" charset="0"/>
              <a:cs typeface="Arial" charset="0"/>
            </a:endParaRPr>
          </a:p>
          <a:p>
            <a:pPr>
              <a:lnSpc>
                <a:spcPct val="60000"/>
              </a:lnSpc>
            </a:pPr>
            <a:r>
              <a:rPr lang="en-US" sz="2200" dirty="0">
                <a:solidFill>
                  <a:schemeClr val="bg1"/>
                </a:solidFill>
                <a:latin typeface="Calibri" charset="0"/>
              </a:rPr>
              <a:t>VIRUS prototype for HETDEX</a:t>
            </a:r>
          </a:p>
          <a:p>
            <a:pPr eaLnBrk="1" hangingPunct="1">
              <a:lnSpc>
                <a:spcPct val="60000"/>
              </a:lnSpc>
            </a:pPr>
            <a:endParaRPr lang="en-US" sz="2200" dirty="0">
              <a:solidFill>
                <a:schemeClr val="bg1"/>
              </a:solidFill>
              <a:latin typeface="Calibri" charset="0"/>
              <a:cs typeface="Arial" charset="0"/>
            </a:endParaRPr>
          </a:p>
          <a:p>
            <a:pPr eaLnBrk="1" hangingPunct="1">
              <a:lnSpc>
                <a:spcPct val="60000"/>
              </a:lnSpc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Calibri" charset="0"/>
              <a:cs typeface="Arial" charset="0"/>
            </a:endParaRPr>
          </a:p>
        </p:txBody>
      </p:sp>
      <p:grpSp>
        <p:nvGrpSpPr>
          <p:cNvPr id="22532" name="Group 7"/>
          <p:cNvGrpSpPr>
            <a:grpSpLocks noChangeAspect="1"/>
          </p:cNvGrpSpPr>
          <p:nvPr/>
        </p:nvGrpSpPr>
        <p:grpSpPr bwMode="auto">
          <a:xfrm>
            <a:off x="498753" y="335659"/>
            <a:ext cx="2752946" cy="3828953"/>
            <a:chOff x="10272" y="9312"/>
            <a:chExt cx="2400" cy="3600"/>
          </a:xfrm>
        </p:grpSpPr>
        <p:pic>
          <p:nvPicPr>
            <p:cNvPr id="22534" name="Picture 8" descr="VIRUS P Inst Galax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" y="9600"/>
              <a:ext cx="2400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9" descr="P117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" y="9312"/>
              <a:ext cx="955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3" name="Picture 168" descr="Picture 0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" y="4388273"/>
            <a:ext cx="2784970" cy="208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47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2216150"/>
            <a:ext cx="3611563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3333" r="10001" b="13333"/>
          <a:stretch>
            <a:fillRect/>
          </a:stretch>
        </p:blipFill>
        <p:spPr bwMode="auto">
          <a:xfrm>
            <a:off x="515938" y="311150"/>
            <a:ext cx="2895600" cy="199072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325438" y="3008082"/>
            <a:ext cx="4322762" cy="311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  IFU maps of 30 Nearby Spiral </a:t>
            </a:r>
            <a:r>
              <a:rPr lang="en-US" sz="2000" dirty="0" smtClean="0">
                <a:solidFill>
                  <a:srgbClr val="1F497D"/>
                </a:solidFill>
              </a:rPr>
              <a:t>Galaxies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  60 </a:t>
            </a:r>
            <a:r>
              <a:rPr lang="en-US" altLang="ja-JP" sz="2000" dirty="0">
                <a:solidFill>
                  <a:srgbClr val="1F497D"/>
                </a:solidFill>
              </a:rPr>
              <a:t>VIRUS-P </a:t>
            </a:r>
            <a:r>
              <a:rPr lang="en-US" altLang="ja-JP" sz="2000" dirty="0" err="1">
                <a:solidFill>
                  <a:srgbClr val="1F497D"/>
                </a:solidFill>
              </a:rPr>
              <a:t>Pointings</a:t>
            </a:r>
            <a:endParaRPr lang="en-US" altLang="ja-JP" sz="2000" dirty="0">
              <a:solidFill>
                <a:srgbClr val="1F497D"/>
              </a:solidFill>
            </a:endParaRP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  3600 </a:t>
            </a:r>
            <a:r>
              <a:rPr lang="en-US" sz="2000" dirty="0" err="1">
                <a:solidFill>
                  <a:srgbClr val="1F497D"/>
                </a:solidFill>
              </a:rPr>
              <a:t>Å</a:t>
            </a:r>
            <a:r>
              <a:rPr lang="en-US" sz="2000" dirty="0">
                <a:solidFill>
                  <a:srgbClr val="1F497D"/>
                </a:solidFill>
              </a:rPr>
              <a:t> – 6850 </a:t>
            </a:r>
            <a:r>
              <a:rPr lang="en-US" sz="2000" dirty="0" err="1" smtClean="0">
                <a:solidFill>
                  <a:srgbClr val="1F497D"/>
                </a:solidFill>
              </a:rPr>
              <a:t>Å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smtClean="0">
                <a:solidFill>
                  <a:srgbClr val="1F497D"/>
                </a:solidFill>
              </a:rPr>
              <a:t>@ 5 </a:t>
            </a:r>
            <a:r>
              <a:rPr lang="en-US" sz="2000" dirty="0" err="1">
                <a:solidFill>
                  <a:srgbClr val="1F497D"/>
                </a:solidFill>
              </a:rPr>
              <a:t>Å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smtClean="0">
                <a:solidFill>
                  <a:srgbClr val="1F497D"/>
                </a:solidFill>
              </a:rPr>
              <a:t>FWHM</a:t>
            </a:r>
            <a:endParaRPr lang="en-US" sz="2000" dirty="0">
              <a:solidFill>
                <a:srgbClr val="1F497D"/>
              </a:solidFill>
            </a:endParaRP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  Coverage ~ 0.7 R</a:t>
            </a:r>
            <a:r>
              <a:rPr lang="en-US" sz="2000" baseline="-25000" dirty="0">
                <a:solidFill>
                  <a:srgbClr val="1F497D"/>
                </a:solidFill>
              </a:rPr>
              <a:t>25 </a:t>
            </a:r>
            <a:r>
              <a:rPr lang="en-US" sz="2000" dirty="0">
                <a:solidFill>
                  <a:srgbClr val="1F497D"/>
                </a:solidFill>
              </a:rPr>
              <a:t>@ 5.6” FWHM</a:t>
            </a:r>
            <a:endParaRPr lang="en-US" sz="2000" baseline="-25000" dirty="0">
              <a:solidFill>
                <a:srgbClr val="1F497D"/>
              </a:solidFill>
            </a:endParaRP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  Median S/N=40 per </a:t>
            </a:r>
            <a:r>
              <a:rPr lang="en-US" sz="2000" dirty="0" smtClean="0">
                <a:solidFill>
                  <a:srgbClr val="1F497D"/>
                </a:solidFill>
              </a:rPr>
              <a:t>fiber</a:t>
            </a:r>
            <a:endParaRPr lang="en-US" sz="2000" dirty="0">
              <a:solidFill>
                <a:srgbClr val="1F497D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54463" y="2216150"/>
            <a:ext cx="3132137" cy="151765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772400" y="2216150"/>
            <a:ext cx="1198563" cy="151765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311150"/>
            <a:ext cx="5016500" cy="1905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TextBox 1"/>
          <p:cNvSpPr txBox="1">
            <a:spLocks noChangeArrowheads="1"/>
          </p:cNvSpPr>
          <p:nvPr/>
        </p:nvSpPr>
        <p:spPr bwMode="auto">
          <a:xfrm>
            <a:off x="5719763" y="84138"/>
            <a:ext cx="137160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NGC 2903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86600" y="3733800"/>
            <a:ext cx="685800" cy="6858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34759" y="6561157"/>
            <a:ext cx="2062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GB et al. 2013b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-141288"/>
            <a:ext cx="8229600" cy="1143001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Calibri" charset="0"/>
              </a:rPr>
              <a:t>The VENGA Sample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90513" y="5711825"/>
            <a:ext cx="8588375" cy="9953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2400" dirty="0">
                <a:solidFill>
                  <a:srgbClr val="FFFF00"/>
                </a:solidFill>
                <a:latin typeface="Calibri" charset="0"/>
              </a:rPr>
              <a:t>Ancillary Data: GALEX, HST, </a:t>
            </a:r>
            <a:r>
              <a:rPr lang="en-US" sz="2400" dirty="0" smtClean="0">
                <a:solidFill>
                  <a:srgbClr val="FFFF00"/>
                </a:solidFill>
                <a:latin typeface="Calibri" charset="0"/>
              </a:rPr>
              <a:t>Spitzer, Herschel, </a:t>
            </a:r>
          </a:p>
          <a:p>
            <a:pPr marL="0" indent="0" algn="ctr">
              <a:buFont typeface="Arial" charset="0"/>
              <a:buNone/>
            </a:pPr>
            <a:r>
              <a:rPr lang="en-US" sz="2400" dirty="0" smtClean="0">
                <a:solidFill>
                  <a:srgbClr val="FFFF00"/>
                </a:solidFill>
                <a:latin typeface="Calibri" charset="0"/>
              </a:rPr>
              <a:t>CO </a:t>
            </a:r>
            <a:r>
              <a:rPr lang="en-US" sz="2400" dirty="0">
                <a:solidFill>
                  <a:srgbClr val="FFFF00"/>
                </a:solidFill>
                <a:latin typeface="Calibri" charset="0"/>
              </a:rPr>
              <a:t>(1-0), CO (2-1), HI 21cm.</a:t>
            </a:r>
          </a:p>
          <a:p>
            <a:pPr marL="0" indent="0">
              <a:buFont typeface="Arial" charset="0"/>
              <a:buNone/>
            </a:pPr>
            <a:endParaRPr lang="en-US" sz="2400" dirty="0">
              <a:solidFill>
                <a:srgbClr val="FFFF00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lang="en-US" sz="2400" dirty="0">
              <a:solidFill>
                <a:srgbClr val="FFFF00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lang="en-US" sz="2400" dirty="0">
              <a:solidFill>
                <a:srgbClr val="FFFF00"/>
              </a:solidFill>
              <a:latin typeface="Calibri" charset="0"/>
            </a:endParaRP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173163"/>
            <a:ext cx="4227513" cy="416718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025525"/>
            <a:ext cx="3611563" cy="43973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7394575" y="5008563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GB et al. 2013b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3337"/>
          <a:stretch/>
        </p:blipFill>
        <p:spPr>
          <a:xfrm>
            <a:off x="1285528" y="411365"/>
            <a:ext cx="4489183" cy="2070525"/>
          </a:xfrm>
          <a:prstGeom prst="rect">
            <a:avLst/>
          </a:prstGeom>
        </p:spPr>
      </p:pic>
      <p:pic>
        <p:nvPicPr>
          <p:cNvPr id="7" name="Picture 6" title="NGC 337"/>
          <p:cNvPicPr>
            <a:picLocks noChangeAspect="1"/>
          </p:cNvPicPr>
          <p:nvPr/>
        </p:nvPicPr>
        <p:blipFill rotWithShape="1">
          <a:blip r:embed="rId3"/>
          <a:srcRect l="-1" r="12323"/>
          <a:stretch/>
        </p:blipFill>
        <p:spPr>
          <a:xfrm>
            <a:off x="5508384" y="705817"/>
            <a:ext cx="1724571" cy="17723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11473"/>
          <a:stretch/>
        </p:blipFill>
        <p:spPr>
          <a:xfrm>
            <a:off x="6245417" y="4403176"/>
            <a:ext cx="2692964" cy="2431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13986"/>
          <a:stretch/>
        </p:blipFill>
        <p:spPr>
          <a:xfrm>
            <a:off x="6935433" y="355560"/>
            <a:ext cx="2208567" cy="42774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-1" r="18233"/>
          <a:stretch/>
        </p:blipFill>
        <p:spPr>
          <a:xfrm>
            <a:off x="4534179" y="2721422"/>
            <a:ext cx="2069833" cy="4216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128" r="14475"/>
          <a:stretch/>
        </p:blipFill>
        <p:spPr>
          <a:xfrm>
            <a:off x="-157680" y="3434160"/>
            <a:ext cx="2131604" cy="3464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r="19432"/>
          <a:stretch/>
        </p:blipFill>
        <p:spPr>
          <a:xfrm>
            <a:off x="-193965" y="-164569"/>
            <a:ext cx="2264638" cy="39020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l="1" r="13658"/>
          <a:stretch/>
        </p:blipFill>
        <p:spPr>
          <a:xfrm>
            <a:off x="1850467" y="2252371"/>
            <a:ext cx="2774965" cy="2828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/>
          <a:srcRect l="-1" r="11580"/>
          <a:stretch/>
        </p:blipFill>
        <p:spPr>
          <a:xfrm>
            <a:off x="2223589" y="4910665"/>
            <a:ext cx="1897024" cy="1933207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67189" y="-87203"/>
            <a:ext cx="8229600" cy="66310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HIGH S/N AT NATIVE RESOLUTION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>
            <a:stCxn id="21" idx="2"/>
          </p:cNvCxnSpPr>
          <p:nvPr/>
        </p:nvCxnSpPr>
        <p:spPr>
          <a:xfrm>
            <a:off x="5299752" y="2918792"/>
            <a:ext cx="235089" cy="109591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4926" y="3644135"/>
            <a:ext cx="90208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NGC 2903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73357" y="83393"/>
            <a:ext cx="90208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NGC 3627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412498" y="598987"/>
            <a:ext cx="90208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NGC 628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033348" y="717048"/>
            <a:ext cx="90208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NGC 337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256695" y="4752544"/>
            <a:ext cx="90208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NGC 1042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683997" y="539637"/>
            <a:ext cx="90208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NGC 1068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04792" y="6445504"/>
            <a:ext cx="90208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NGC 2775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056415" y="2457121"/>
            <a:ext cx="90208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NGC 4254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528213" y="1887360"/>
            <a:ext cx="2342309" cy="56659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36831" y="4933551"/>
            <a:ext cx="90208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NGC 5713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2209" y="2457127"/>
            <a:ext cx="1175085" cy="46166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S/N=40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1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03741" y="123362"/>
            <a:ext cx="668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 METALLICITY DISTRIBUTION IN THE ISM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4027" y="3622564"/>
            <a:ext cx="277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Kyle Kaplan </a:t>
            </a:r>
            <a:r>
              <a:rPr lang="en-US" dirty="0" smtClean="0"/>
              <a:t>(UT Austin)</a:t>
            </a:r>
          </a:p>
          <a:p>
            <a:pPr algn="ctr"/>
            <a:r>
              <a:rPr lang="en-US" dirty="0" err="1" smtClean="0"/>
              <a:t>Shardha</a:t>
            </a:r>
            <a:r>
              <a:rPr lang="en-US" dirty="0" smtClean="0"/>
              <a:t> </a:t>
            </a:r>
            <a:r>
              <a:rPr lang="en-US" dirty="0" err="1" smtClean="0"/>
              <a:t>Jogee</a:t>
            </a:r>
            <a:r>
              <a:rPr lang="en-US" dirty="0" smtClean="0"/>
              <a:t> (UT Austin)</a:t>
            </a:r>
          </a:p>
          <a:p>
            <a:pPr algn="ctr"/>
            <a:r>
              <a:rPr lang="en-US" dirty="0" smtClean="0"/>
              <a:t>Lisa </a:t>
            </a:r>
            <a:r>
              <a:rPr lang="en-US" dirty="0" err="1" smtClean="0"/>
              <a:t>Kewley</a:t>
            </a:r>
            <a:r>
              <a:rPr lang="en-US" dirty="0" smtClean="0"/>
              <a:t> (ANU)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75" y="1184251"/>
            <a:ext cx="5487118" cy="5244884"/>
          </a:xfrm>
          <a:prstGeom prst="rect">
            <a:avLst/>
          </a:prstGeom>
          <a:ln>
            <a:solidFill>
              <a:srgbClr val="604A7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323761" y="858891"/>
            <a:ext cx="1581319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NGC 628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517" y="1176143"/>
            <a:ext cx="1994089" cy="2299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50066" y="2910243"/>
            <a:ext cx="112822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N2O2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922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4593"/>
          <a:stretch/>
        </p:blipFill>
        <p:spPr>
          <a:xfrm>
            <a:off x="-47478" y="524038"/>
            <a:ext cx="3474720" cy="3252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64" y="3610289"/>
            <a:ext cx="3693220" cy="299242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066" y="3610289"/>
            <a:ext cx="3706708" cy="299128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184285" y="854510"/>
            <a:ext cx="1581319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NGC 1042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97815" y="3505194"/>
            <a:ext cx="1581319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[NII]/Hα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643425" y="3505194"/>
            <a:ext cx="1581319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[OIII]/Hβ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768562" y="1951432"/>
            <a:ext cx="332347" cy="32049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76564" y="2271927"/>
            <a:ext cx="1091998" cy="133836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00909" y="2271927"/>
            <a:ext cx="6231865" cy="133836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74348" y="201953"/>
            <a:ext cx="668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SOURCES OF IONIZATION IN THE ISM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3746" y="2501404"/>
            <a:ext cx="2112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Rongxin</a:t>
            </a:r>
            <a:r>
              <a:rPr lang="en-US" b="1" dirty="0" smtClean="0"/>
              <a:t> </a:t>
            </a:r>
            <a:r>
              <a:rPr lang="en-US" b="1" dirty="0" err="1" smtClean="0"/>
              <a:t>Luo</a:t>
            </a:r>
            <a:r>
              <a:rPr lang="en-US" b="1" dirty="0" smtClean="0"/>
              <a:t> </a:t>
            </a:r>
            <a:r>
              <a:rPr lang="en-US" dirty="0" smtClean="0"/>
              <a:t>(SHAO)</a:t>
            </a:r>
          </a:p>
          <a:p>
            <a:pPr algn="ctr"/>
            <a:r>
              <a:rPr lang="en-US" dirty="0" smtClean="0"/>
              <a:t>Lei </a:t>
            </a:r>
            <a:r>
              <a:rPr lang="en-US" dirty="0" err="1" smtClean="0"/>
              <a:t>Hao</a:t>
            </a:r>
            <a:r>
              <a:rPr lang="en-US" dirty="0" smtClean="0"/>
              <a:t> (SHAO)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3998" b="-11920"/>
          <a:stretch/>
        </p:blipFill>
        <p:spPr>
          <a:xfrm>
            <a:off x="6523662" y="314320"/>
            <a:ext cx="2041598" cy="24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29" y="193081"/>
            <a:ext cx="6042103" cy="99531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GEOMETRY AND PHYSICAL PROPERTIES OF INTERSTELLAR DUST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r="34715"/>
          <a:stretch/>
        </p:blipFill>
        <p:spPr>
          <a:xfrm>
            <a:off x="58260" y="1799432"/>
            <a:ext cx="5374228" cy="4178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4158" y="6160022"/>
            <a:ext cx="195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Kreckel</a:t>
            </a:r>
            <a:r>
              <a:rPr lang="en-US" dirty="0" smtClean="0"/>
              <a:t> et al. 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7340" y="1399643"/>
            <a:ext cx="1607989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KINGFISH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64572" y="1419324"/>
            <a:ext cx="1014645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PMAS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3597" y="5528648"/>
            <a:ext cx="1701732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Dust Mass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3900" y="2389279"/>
            <a:ext cx="1621111" cy="3347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3236" y="1863704"/>
            <a:ext cx="1206696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VENGA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64572" y="5556949"/>
            <a:ext cx="1014645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E(B-V)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488" y="373430"/>
            <a:ext cx="1660572" cy="2109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93808" y="2592438"/>
            <a:ext cx="2450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Kathryn </a:t>
            </a:r>
            <a:r>
              <a:rPr lang="en-US" b="1" dirty="0" err="1" smtClean="0"/>
              <a:t>Kreckel</a:t>
            </a:r>
            <a:r>
              <a:rPr lang="en-US" b="1" dirty="0" smtClean="0"/>
              <a:t> (MPIA)</a:t>
            </a:r>
          </a:p>
          <a:p>
            <a:pPr algn="ctr"/>
            <a:r>
              <a:rPr lang="en-US" dirty="0" smtClean="0"/>
              <a:t>Brent Groves (MPIA)</a:t>
            </a:r>
            <a:endParaRPr lang="en-US" dirty="0"/>
          </a:p>
          <a:p>
            <a:pPr algn="ctr"/>
            <a:r>
              <a:rPr lang="en-US" dirty="0" smtClean="0"/>
              <a:t>GB (Carnegie)</a:t>
            </a:r>
          </a:p>
        </p:txBody>
      </p:sp>
    </p:spTree>
    <p:extLst>
      <p:ext uri="{BB962C8B-B14F-4D97-AF65-F5344CB8AC3E}">
        <p14:creationId xmlns:p14="http://schemas.microsoft.com/office/powerpoint/2010/main" val="40391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3795</TotalTime>
  <Words>1032</Words>
  <Application>Microsoft Macintosh PowerPoint</Application>
  <PresentationFormat>On-screen Show (4:3)</PresentationFormat>
  <Paragraphs>200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VIRUS-P</vt:lpstr>
      <vt:lpstr>PowerPoint Presentation</vt:lpstr>
      <vt:lpstr>The VENGA Sample</vt:lpstr>
      <vt:lpstr>HIGH S/N AT NATIVE RESOLUTION</vt:lpstr>
      <vt:lpstr>PowerPoint Presentation</vt:lpstr>
      <vt:lpstr>PowerPoint Presentation</vt:lpstr>
      <vt:lpstr>GEOMETRY AND PHYSICAL PROPERTIES OF INTERSTELLAR DUST</vt:lpstr>
      <vt:lpstr>SPATIALLY RESOLVED STAR FORMATION LAW (NGC 5194)</vt:lpstr>
      <vt:lpstr>DISK INCLINATIONS USING          ASYMETRIC DRIFT</vt:lpstr>
      <vt:lpstr>XCO in NGC 628 by inverting the SFL</vt:lpstr>
      <vt:lpstr>PowerPoint Presentation</vt:lpstr>
      <vt:lpstr>An XCO Gradient in the Inner Disk of NGC 628</vt:lpstr>
      <vt:lpstr>IZI: Inferring metallicities (Z) and Ionization parameters (q)</vt:lpstr>
      <vt:lpstr>PowerPoint Presentation</vt:lpstr>
      <vt:lpstr>PowerPoint Presentation</vt:lpstr>
      <vt:lpstr>IZI: Inferring metallicities (Z) and Ionization parameters (q)</vt:lpstr>
      <vt:lpstr>IZI: Inferring metallicities (Z) and Ionization parameters (q)</vt:lpstr>
      <vt:lpstr>IZI: Inferring metallicities (Z) and Ionization parameters (q)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Guillermo Blanc</dc:creator>
  <cp:lastModifiedBy>Guillermo Blanc</cp:lastModifiedBy>
  <cp:revision>77</cp:revision>
  <dcterms:created xsi:type="dcterms:W3CDTF">2013-09-01T18:36:35Z</dcterms:created>
  <dcterms:modified xsi:type="dcterms:W3CDTF">2014-03-11T07:11:55Z</dcterms:modified>
</cp:coreProperties>
</file>