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5"/>
  </p:notesMasterIdLst>
  <p:sldIdLst>
    <p:sldId id="256" r:id="rId2"/>
    <p:sldId id="296" r:id="rId3"/>
    <p:sldId id="258" r:id="rId4"/>
    <p:sldId id="259" r:id="rId5"/>
    <p:sldId id="271" r:id="rId6"/>
    <p:sldId id="272" r:id="rId7"/>
    <p:sldId id="287" r:id="rId8"/>
    <p:sldId id="275" r:id="rId9"/>
    <p:sldId id="276" r:id="rId10"/>
    <p:sldId id="277" r:id="rId11"/>
    <p:sldId id="302" r:id="rId12"/>
    <p:sldId id="294" r:id="rId13"/>
    <p:sldId id="291" r:id="rId14"/>
    <p:sldId id="290" r:id="rId15"/>
    <p:sldId id="293" r:id="rId16"/>
    <p:sldId id="295" r:id="rId17"/>
    <p:sldId id="288" r:id="rId18"/>
    <p:sldId id="303" r:id="rId19"/>
    <p:sldId id="281" r:id="rId20"/>
    <p:sldId id="278" r:id="rId21"/>
    <p:sldId id="284" r:id="rId22"/>
    <p:sldId id="285" r:id="rId23"/>
    <p:sldId id="274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37" autoAdjust="0"/>
  </p:normalViewPr>
  <p:slideViewPr>
    <p:cSldViewPr showGuides="1">
      <p:cViewPr varScale="1">
        <p:scale>
          <a:sx n="107" d="100"/>
          <a:sy n="107" d="100"/>
        </p:scale>
        <p:origin x="-10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579D-A857-469C-A1C7-8492115F8222}" type="datetimeFigureOut">
              <a:rPr lang="de-DE" smtClean="0"/>
              <a:t>16/04/15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25708-7CC4-4F09-9432-7ED329325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77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5708-7CC4-4F09-9432-7ED32932561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836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to paper</a:t>
            </a:r>
            <a:r>
              <a:rPr lang="en-US" baseline="0" dirty="0" smtClean="0"/>
              <a:t> (full)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F9D-9FA2-8C45-9241-58BD6AF2A1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F9D-9FA2-8C45-9241-58BD6AF2A1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why turbulence</a:t>
            </a:r>
            <a:r>
              <a:rPr lang="en-US" baseline="0" dirty="0" smtClean="0"/>
              <a:t> is important to clouds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F9D-9FA2-8C45-9241-58BD6AF2A1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 = 1.4 </a:t>
            </a:r>
            <a:r>
              <a:rPr lang="en-US" dirty="0" err="1" smtClean="0"/>
              <a:t>muG</a:t>
            </a:r>
            <a:r>
              <a:rPr lang="en-US" dirty="0" smtClean="0"/>
              <a:t> beta^(-1/2) (T / 10K)^1/2 (n_H2 / 10^2 cm^-3)^1/2</a:t>
            </a:r>
          </a:p>
          <a:p>
            <a:r>
              <a:rPr lang="en-US" dirty="0" smtClean="0"/>
              <a:t>Ts = L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cs</a:t>
            </a:r>
            <a:endParaRPr lang="en-US" baseline="0" dirty="0" smtClean="0"/>
          </a:p>
          <a:p>
            <a:r>
              <a:rPr lang="en-US" baseline="0" dirty="0" smtClean="0"/>
              <a:t>Turbulence decays under a crossing time -&gt; they actually show </a:t>
            </a:r>
            <a:r>
              <a:rPr lang="en-US" baseline="0" dirty="0" err="1" smtClean="0"/>
              <a:t>tdiss</a:t>
            </a:r>
            <a:r>
              <a:rPr lang="en-US" baseline="0" dirty="0" smtClean="0"/>
              <a:t> less than the turbulent crossing time which is about 0.2 sound crossing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F9D-9FA2-8C45-9241-58BD6AF2A1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F9D-9FA2-8C45-9241-58BD6AF2A1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5-4 scaled by 7, 6-5 by 50. 1-0</a:t>
            </a:r>
            <a:r>
              <a:rPr lang="en-US" baseline="0" dirty="0" smtClean="0"/>
              <a:t> down by 1.5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B44DE-1C04-B841-A20F-BA7F232D72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Predict 0.07% filling. Get 0.11 and 0.04%.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B44DE-1C04-B841-A20F-BA7F232D72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4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to paper</a:t>
            </a:r>
            <a:r>
              <a:rPr lang="en-US" baseline="0" dirty="0" smtClean="0"/>
              <a:t> (full)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A2F9D-9FA2-8C45-9241-58BD6AF2A1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25708-7CC4-4F09-9432-7ED32932561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28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51520" y="188640"/>
            <a:ext cx="8640960" cy="611543"/>
          </a:xfrm>
          <a:prstGeom prst="rect">
            <a:avLst/>
          </a:prstGeom>
          <a:solidFill>
            <a:srgbClr val="116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66847" cy="4451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97177"/>
            <a:ext cx="755576" cy="40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28792" cy="5962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572" y="908720"/>
            <a:ext cx="7704856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98767" y="1988840"/>
            <a:ext cx="8532813" cy="432048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251520" y="188640"/>
            <a:ext cx="8640960" cy="611543"/>
          </a:xfrm>
          <a:prstGeom prst="rect">
            <a:avLst/>
          </a:prstGeom>
          <a:solidFill>
            <a:srgbClr val="116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66847" cy="4451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97177"/>
            <a:ext cx="755576" cy="408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28792" cy="5962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95288" y="1052513"/>
            <a:ext cx="8353425" cy="511333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510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35505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899592" y="260648"/>
            <a:ext cx="7128792" cy="539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1E250880-F398-1840-A8B2-DB52FDCC84ED}" type="datetimeFigureOut">
              <a:rPr lang="en-US" smtClean="0"/>
              <a:pPr/>
              <a:t>16/04/15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9F20DBE-196A-6E42-ACDD-DA30FA7D9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/>
          <a:lstStyle/>
          <a:p>
            <a:fld id="{1E250880-F398-1840-A8B2-DB52FDCC84ED}" type="datetimeFigureOut">
              <a:rPr lang="en-US" smtClean="0"/>
              <a:pPr/>
              <a:t>16/04/15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/>
          <a:lstStyle/>
          <a:p>
            <a:fld id="{49F20DBE-196A-6E42-ACDD-DA30FA7D9F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59140" y="6453336"/>
            <a:ext cx="8640960" cy="265006"/>
          </a:xfrm>
          <a:prstGeom prst="rect">
            <a:avLst/>
          </a:prstGeom>
          <a:solidFill>
            <a:srgbClr val="116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604" y="260648"/>
            <a:ext cx="7128792" cy="539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21" name="Footer Placeholder 8"/>
          <p:cNvSpPr txBox="1">
            <a:spLocks/>
          </p:cNvSpPr>
          <p:nvPr userDrawn="1"/>
        </p:nvSpPr>
        <p:spPr>
          <a:xfrm>
            <a:off x="2411760" y="6453336"/>
            <a:ext cx="5112567" cy="268139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Mid-J CO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Turbulent Dissipation in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8"/>
          <p:cNvSpPr txBox="1">
            <a:spLocks/>
          </p:cNvSpPr>
          <p:nvPr userDrawn="1"/>
        </p:nvSpPr>
        <p:spPr>
          <a:xfrm>
            <a:off x="255301" y="6453336"/>
            <a:ext cx="2084452" cy="268139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Andy</a:t>
            </a:r>
            <a:r>
              <a:rPr lang="de-D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8"/>
          <p:cNvSpPr txBox="1">
            <a:spLocks/>
          </p:cNvSpPr>
          <p:nvPr userDrawn="1"/>
        </p:nvSpPr>
        <p:spPr>
          <a:xfrm>
            <a:off x="7740351" y="6453336"/>
            <a:ext cx="1144981" cy="268139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17.04.2015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3" r:id="rId3"/>
    <p:sldLayoutId id="2147483665" r:id="rId4"/>
    <p:sldLayoutId id="2147483667" r:id="rId5"/>
    <p:sldLayoutId id="2147483668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000" kern="1200">
          <a:solidFill>
            <a:schemeClr val="bg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863" y="836712"/>
            <a:ext cx="9144000" cy="294093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6000" dirty="0" smtClean="0">
                <a:solidFill>
                  <a:schemeClr val="accent2"/>
                </a:solidFill>
              </a:rPr>
              <a:t>Mid-J CO Diagnostics of Turbulent Dissipation in Molecular Clouds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797152"/>
            <a:ext cx="9144000" cy="7912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Andy Pon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4653136"/>
            <a:ext cx="1424429" cy="1350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653136"/>
            <a:ext cx="1647592" cy="13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8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Shock </a:t>
            </a:r>
            <a:r>
              <a:rPr lang="en-US" sz="3200" dirty="0" smtClean="0">
                <a:solidFill>
                  <a:srgbClr val="FFFFFF"/>
                </a:solidFill>
              </a:rPr>
              <a:t>Properties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95288" y="1052513"/>
            <a:ext cx="8353425" cy="5256807"/>
          </a:xfrm>
        </p:spPr>
        <p:txBody>
          <a:bodyPr>
            <a:normAutofit/>
          </a:bodyPr>
          <a:lstStyle/>
          <a:p>
            <a:r>
              <a:rPr lang="en-US" dirty="0"/>
              <a:t>Volume filling factor of the shocked gas is 0.15%. </a:t>
            </a:r>
          </a:p>
          <a:p>
            <a:endParaRPr lang="en-US" dirty="0"/>
          </a:p>
          <a:p>
            <a:r>
              <a:rPr lang="en-US" dirty="0"/>
              <a:t>Turbulent energy dissipation rate is 3.5 x 10</a:t>
            </a:r>
            <a:r>
              <a:rPr lang="en-US" baseline="30000" dirty="0"/>
              <a:t>32</a:t>
            </a:r>
            <a:r>
              <a:rPr lang="en-US" dirty="0"/>
              <a:t> ergs s</a:t>
            </a:r>
            <a:r>
              <a:rPr lang="en-US" baseline="30000" dirty="0"/>
              <a:t>-1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Turbulent energy dissipation timescale is three </a:t>
            </a:r>
            <a:r>
              <a:rPr lang="en-US" dirty="0" smtClean="0"/>
              <a:t>times smaller than </a:t>
            </a:r>
            <a:r>
              <a:rPr lang="en-US" dirty="0"/>
              <a:t>the flow crossing timescale.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8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Archival Value</a:t>
            </a:r>
            <a:endParaRPr lang="en-US" sz="2222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shock emission should be ubiquitous. It should be present towards any molecular cloud, if one looks deep enough and away from other heating sources.</a:t>
            </a:r>
          </a:p>
          <a:p>
            <a:endParaRPr lang="en-US" dirty="0" smtClean="0"/>
          </a:p>
          <a:p>
            <a:r>
              <a:rPr lang="en-US" dirty="0" smtClean="0"/>
              <a:t>SPIRE has sensitivity to these mid-J lines.</a:t>
            </a:r>
          </a:p>
          <a:p>
            <a:endParaRPr lang="en-US" dirty="0" smtClean="0"/>
          </a:p>
          <a:p>
            <a:r>
              <a:rPr lang="en-US" dirty="0" smtClean="0"/>
              <a:t>SPIRE has an array of 19 pixels for the 6-5 to 8-7 lines.</a:t>
            </a:r>
          </a:p>
          <a:p>
            <a:endParaRPr lang="en-US" dirty="0" smtClean="0"/>
          </a:p>
          <a:p>
            <a:r>
              <a:rPr lang="en-US" dirty="0" smtClean="0"/>
              <a:t>Is there anything in your ‘uninteresting’ off-source pixels?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596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15071" y="1446117"/>
            <a:ext cx="4793689" cy="3574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IRDCs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r="32704" b="10846"/>
          <a:stretch/>
        </p:blipFill>
        <p:spPr bwMode="auto">
          <a:xfrm>
            <a:off x="5541056" y="836712"/>
            <a:ext cx="3600400" cy="48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356992"/>
            <a:ext cx="3759877" cy="30952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3888" y="980728"/>
            <a:ext cx="2016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Butler &amp; Tan (2012)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Wang et al. (2012)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5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IRDC 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712"/>
            <a:ext cx="7034784" cy="55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9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IRDC 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05975"/>
            <a:ext cx="6192688" cy="54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IRDC 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08720"/>
            <a:ext cx="6241201" cy="54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IRDCs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48680"/>
            <a:ext cx="59046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67544" y="0"/>
            <a:ext cx="8291140" cy="6381328"/>
            <a:chOff x="241300" y="0"/>
            <a:chExt cx="8585200" cy="68681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300" y="0"/>
              <a:ext cx="8585200" cy="686816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003550" y="685800"/>
              <a:ext cx="603250" cy="54864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6050" y="685800"/>
              <a:ext cx="835024" cy="54864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>
              <a:off x="698501" y="3416300"/>
              <a:ext cx="5486400" cy="2540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1320800" y="3416300"/>
              <a:ext cx="5486400" cy="2540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101601" y="3416300"/>
              <a:ext cx="5486400" cy="2540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905000" y="3416300"/>
              <a:ext cx="5486400" cy="25400"/>
            </a:xfrm>
            <a:prstGeom prst="line">
              <a:avLst/>
            </a:prstGeom>
            <a:ln w="5080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52700" y="6304002"/>
              <a:ext cx="533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5-4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8651" y="6304002"/>
              <a:ext cx="520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6-5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3651" y="6304002"/>
              <a:ext cx="5968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7-6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0551" y="6304002"/>
              <a:ext cx="508000" cy="397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8-7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9709" y="20577"/>
              <a:ext cx="1112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Band 9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219449" y="389909"/>
              <a:ext cx="949202" cy="63630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4400550" y="542309"/>
              <a:ext cx="1587499" cy="63630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988049" y="357643"/>
              <a:ext cx="1112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Band 10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797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ALMA?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difference between shock heating and cosmic ray or ISRF heating is that shocks are intermittent.</a:t>
            </a:r>
          </a:p>
          <a:p>
            <a:endParaRPr lang="en-US" dirty="0"/>
          </a:p>
          <a:p>
            <a:pPr lvl="1"/>
            <a:r>
              <a:rPr lang="en-US" dirty="0" smtClean="0"/>
              <a:t>Shock </a:t>
            </a:r>
            <a:r>
              <a:rPr lang="en-US" dirty="0"/>
              <a:t>heated gas should be highly spatially </a:t>
            </a:r>
            <a:r>
              <a:rPr lang="en-US" dirty="0" smtClean="0"/>
              <a:t>variable such that this </a:t>
            </a:r>
            <a:r>
              <a:rPr lang="en-US" dirty="0"/>
              <a:t>emission will not be filtered out by </a:t>
            </a:r>
            <a:r>
              <a:rPr lang="en-US" dirty="0" smtClean="0"/>
              <a:t>ALMA.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shocks should also be somewhat randomly distributed, rather than well collimated as in </a:t>
            </a:r>
            <a:r>
              <a:rPr lang="en-US" dirty="0" err="1" smtClean="0"/>
              <a:t>protostellar</a:t>
            </a:r>
            <a:r>
              <a:rPr lang="en-US" dirty="0" smtClean="0"/>
              <a:t> outflows.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ALMA should reveal the spatial distribution of shocks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locations of shocks may hold clues to the formation mechanisms of GMCs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ALMA should benefit from much larger beam filling factors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314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</a:t>
            </a:r>
            <a:endParaRPr lang="en-US" sz="2222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clouds contain supersonic turbulence and this turbulence should decay relatively rapidly.</a:t>
            </a:r>
          </a:p>
          <a:p>
            <a:r>
              <a:rPr lang="en-US" dirty="0" smtClean="0"/>
              <a:t>Most of this turbulent energy is dissipated via CO lines.</a:t>
            </a:r>
          </a:p>
          <a:p>
            <a:r>
              <a:rPr lang="en-US" dirty="0" smtClean="0"/>
              <a:t>Mid to high J CO lines trace shock emission and are observable!</a:t>
            </a:r>
          </a:p>
          <a:p>
            <a:r>
              <a:rPr lang="en-US" dirty="0" smtClean="0"/>
              <a:t>Perseus B1-E5 has emission in mid J CO lines above that predicted by PDR models, as expected for shock emission.</a:t>
            </a:r>
          </a:p>
          <a:p>
            <a:r>
              <a:rPr lang="en-US" dirty="0" smtClean="0"/>
              <a:t>IRDCs show regions with enhanced mid J CO emission, inconsistent with PDR models</a:t>
            </a:r>
          </a:p>
          <a:p>
            <a:r>
              <a:rPr lang="en-US" dirty="0" smtClean="0"/>
              <a:t>ALMA provides the capability to resolve individual shock structures</a:t>
            </a:r>
          </a:p>
        </p:txBody>
      </p:sp>
    </p:spTree>
    <p:extLst>
      <p:ext uri="{BB962C8B-B14F-4D97-AF65-F5344CB8AC3E}">
        <p14:creationId xmlns:p14="http://schemas.microsoft.com/office/powerpoint/2010/main" val="343089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81" y="7211"/>
            <a:ext cx="4284663" cy="5730329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Doug </a:t>
            </a:r>
            <a:r>
              <a:rPr lang="en-US" sz="2800" dirty="0" err="1" smtClean="0"/>
              <a:t>Johnstone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Michael J. Kaufman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Paola </a:t>
            </a:r>
            <a:r>
              <a:rPr lang="en-US" sz="2800" dirty="0" err="1" smtClean="0"/>
              <a:t>Caselli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F</a:t>
            </a:r>
            <a:r>
              <a:rPr lang="en-US" sz="2800" dirty="0" smtClean="0"/>
              <a:t>rancesco </a:t>
            </a:r>
            <a:r>
              <a:rPr lang="en-US" sz="2800" dirty="0" err="1" smtClean="0"/>
              <a:t>Fontani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Aina</a:t>
            </a:r>
            <a:r>
              <a:rPr lang="en-US" sz="2800" dirty="0" smtClean="0"/>
              <a:t> Palau</a:t>
            </a:r>
          </a:p>
          <a:p>
            <a:pPr marL="0" indent="0">
              <a:buNone/>
            </a:pPr>
            <a:r>
              <a:rPr lang="en-US" sz="2800" dirty="0" smtClean="0"/>
              <a:t>Michael J. Butler</a:t>
            </a:r>
          </a:p>
          <a:p>
            <a:pPr marL="0" indent="0">
              <a:buNone/>
            </a:pPr>
            <a:r>
              <a:rPr lang="en-US" sz="2800" dirty="0" err="1" smtClean="0"/>
              <a:t>Izaskun</a:t>
            </a:r>
            <a:r>
              <a:rPr lang="en-US" sz="2800" dirty="0" smtClean="0"/>
              <a:t> Jiménez-Serra</a:t>
            </a:r>
          </a:p>
          <a:p>
            <a:pPr marL="0" indent="0">
              <a:buNone/>
            </a:pPr>
            <a:r>
              <a:rPr lang="en-US" sz="2800" dirty="0" smtClean="0"/>
              <a:t>René Plume</a:t>
            </a:r>
          </a:p>
          <a:p>
            <a:pPr marL="0" indent="0">
              <a:buNone/>
            </a:pPr>
            <a:r>
              <a:rPr lang="en-US" sz="2800" dirty="0" smtClean="0"/>
              <a:t>Jonathan C. Tan</a:t>
            </a:r>
          </a:p>
          <a:p>
            <a:pPr marL="0" indent="0">
              <a:buNone/>
            </a:pPr>
            <a:r>
              <a:rPr lang="en-US" sz="2800" dirty="0" smtClean="0"/>
              <a:t>Felipe </a:t>
            </a:r>
            <a:r>
              <a:rPr lang="en-US" sz="2800" dirty="0" err="1" smtClean="0"/>
              <a:t>Alves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Pau Frau</a:t>
            </a:r>
          </a:p>
          <a:p>
            <a:pPr marL="0" indent="0">
              <a:buNone/>
            </a:pPr>
            <a:r>
              <a:rPr lang="en-US" sz="2800" dirty="0" smtClean="0"/>
              <a:t>Erik </a:t>
            </a:r>
            <a:r>
              <a:rPr lang="en-US" sz="2800" dirty="0" err="1" smtClean="0"/>
              <a:t>Rosolowsky</a:t>
            </a:r>
            <a:endParaRPr lang="en-US" sz="28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16632"/>
            <a:ext cx="2016224" cy="792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1268760"/>
            <a:ext cx="1181180" cy="1015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1268760"/>
            <a:ext cx="1761803" cy="1015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1268760"/>
            <a:ext cx="1015815" cy="1015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5229200"/>
            <a:ext cx="1208309" cy="9763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888" y="5229200"/>
            <a:ext cx="1707507" cy="1007904"/>
          </a:xfrm>
          <a:prstGeom prst="rect">
            <a:avLst/>
          </a:prstGeom>
        </p:spPr>
      </p:pic>
      <p:pic>
        <p:nvPicPr>
          <p:cNvPr id="20" name="Picture 19" descr="white.eps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5843285" y="4772398"/>
            <a:ext cx="4916585" cy="135947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1920" y="2780928"/>
            <a:ext cx="3394968" cy="936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4008" y="4236203"/>
            <a:ext cx="4104456" cy="753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152" y="5229200"/>
            <a:ext cx="864096" cy="1126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987824" y="4221088"/>
            <a:ext cx="1296144" cy="814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6256" y="2924944"/>
            <a:ext cx="2049016" cy="710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4167" y="188640"/>
            <a:ext cx="277745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04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IRDC Observations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783" y="143257"/>
            <a:ext cx="168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8 to 7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26711" y="1351469"/>
            <a:ext cx="971450" cy="20952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48052" y="2619533"/>
            <a:ext cx="530046" cy="49781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40399" y="145407"/>
            <a:ext cx="168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9 to 8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74282" y="1351469"/>
            <a:ext cx="1014286" cy="20952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42321" y="2619533"/>
            <a:ext cx="381904" cy="49781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2704399" cy="2453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836712"/>
            <a:ext cx="2699792" cy="2536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9068"/>
            <a:ext cx="3923928" cy="31791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293033"/>
            <a:ext cx="3851920" cy="315523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10278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IRDC 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7904" y="2276872"/>
            <a:ext cx="168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IRDC F</a:t>
            </a:r>
          </a:p>
        </p:txBody>
      </p:sp>
    </p:spTree>
    <p:extLst>
      <p:ext uri="{BB962C8B-B14F-4D97-AF65-F5344CB8AC3E}">
        <p14:creationId xmlns:p14="http://schemas.microsoft.com/office/powerpoint/2010/main" val="15477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-13231"/>
          <a:ext cx="9144000" cy="6871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381"/>
                <a:gridCol w="2581873"/>
                <a:gridCol w="2581873"/>
                <a:gridCol w="2581873"/>
              </a:tblGrid>
              <a:tr h="77444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 = 10</a:t>
                      </a:r>
                      <a:r>
                        <a:rPr lang="en-US" baseline="30000" dirty="0" smtClean="0"/>
                        <a:t>2.5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-3</a:t>
                      </a:r>
                      <a:endParaRPr lang="en-US" baseline="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 = 10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0" dirty="0" smtClean="0"/>
                        <a:t> = 10</a:t>
                      </a:r>
                      <a:r>
                        <a:rPr lang="en-US" baseline="30000" dirty="0" smtClean="0"/>
                        <a:t>3.5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2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= 3 km s</a:t>
                      </a:r>
                      <a:r>
                        <a:rPr lang="en-US" baseline="30000" dirty="0" smtClean="0"/>
                        <a:t>-1</a:t>
                      </a:r>
                    </a:p>
                    <a:p>
                      <a:pPr algn="ctr"/>
                      <a:r>
                        <a:rPr lang="en-US" baseline="0" dirty="0" err="1" smtClean="0"/>
                        <a:t>b</a:t>
                      </a:r>
                      <a:r>
                        <a:rPr lang="en-US" baseline="0" dirty="0" smtClean="0"/>
                        <a:t> = 0.3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2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= 2 km s</a:t>
                      </a:r>
                      <a:r>
                        <a:rPr lang="en-US" baseline="30000" dirty="0" smtClean="0"/>
                        <a:t>-1</a:t>
                      </a:r>
                    </a:p>
                    <a:p>
                      <a:pPr algn="ctr"/>
                      <a:r>
                        <a:rPr lang="en-US" baseline="0" dirty="0" err="1" smtClean="0"/>
                        <a:t>b</a:t>
                      </a:r>
                      <a:r>
                        <a:rPr lang="en-US" baseline="0" dirty="0" smtClean="0"/>
                        <a:t> = 0.1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2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= 3 km s</a:t>
                      </a:r>
                      <a:r>
                        <a:rPr lang="en-US" baseline="30000" dirty="0" smtClean="0"/>
                        <a:t>-1</a:t>
                      </a:r>
                    </a:p>
                    <a:p>
                      <a:pPr algn="ctr"/>
                      <a:r>
                        <a:rPr lang="en-US" baseline="0" dirty="0" err="1" smtClean="0"/>
                        <a:t>b</a:t>
                      </a:r>
                      <a:r>
                        <a:rPr lang="en-US" baseline="0" dirty="0" smtClean="0"/>
                        <a:t> = 0.1</a:t>
                      </a:r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7" name="Picture 16" descr="cologne11wpdr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874" y="4896234"/>
            <a:ext cx="1901441" cy="19014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 descr="cologne112511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424" y="2845914"/>
            <a:ext cx="1900671" cy="19006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 descr="cologne112531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270" y="4895850"/>
            <a:ext cx="1901825" cy="19018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 descr="cologne112533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270" y="806772"/>
            <a:ext cx="1900671" cy="19006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 descr="cologne113021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5874" y="2845914"/>
            <a:ext cx="1901442" cy="19014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5" name="Picture 24" descr="cologne113033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874" y="806772"/>
            <a:ext cx="1901442" cy="19014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Picture 25" descr="cologne113521.ep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8546" y="2845914"/>
            <a:ext cx="1901442" cy="19014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7" descr="cologne113531.ep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8547" y="4896234"/>
            <a:ext cx="1901441" cy="19014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" name="Picture 29" descr="cologne113533.ep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8546" y="806773"/>
            <a:ext cx="1901442" cy="19014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6907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323787"/>
            <a:ext cx="436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CO 5 - 4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765" y="1960929"/>
            <a:ext cx="442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CO 6 - 5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174" y="3181520"/>
            <a:ext cx="4781826" cy="3676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6765" cy="367747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2274957" y="3677478"/>
            <a:ext cx="16565" cy="646309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3097" y="2607260"/>
            <a:ext cx="16564" cy="538922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82" y="3646039"/>
            <a:ext cx="4683518" cy="28114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3521"/>
            <a:ext cx="4460482" cy="2853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992" y="836712"/>
            <a:ext cx="4680008" cy="28093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923863"/>
            <a:ext cx="4463993" cy="26796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CO SED</a:t>
            </a:r>
          </a:p>
        </p:txBody>
      </p:sp>
    </p:spTree>
    <p:extLst>
      <p:ext uri="{BB962C8B-B14F-4D97-AF65-F5344CB8AC3E}">
        <p14:creationId xmlns:p14="http://schemas.microsoft.com/office/powerpoint/2010/main" val="54725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pecregular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031"/>
            <a:ext cx="9144000" cy="54889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 descr="cospecwthermal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3031"/>
            <a:ext cx="9144000" cy="54889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6811429" y="5949280"/>
            <a:ext cx="233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Ridge et al. (2006)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6962" y="1833580"/>
            <a:ext cx="246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</a:t>
            </a:r>
          </a:p>
          <a:p>
            <a:r>
              <a:rPr lang="en-US" dirty="0" smtClean="0"/>
              <a:t>(FWHM = 1.9 km / 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5170161" y="2334021"/>
            <a:ext cx="866804" cy="5393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9515" y="2614193"/>
            <a:ext cx="248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Thermal broadening alone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(FWHM = 0.2 km / 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65601" y="3032161"/>
            <a:ext cx="1218118" cy="5053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71793" y="1279583"/>
            <a:ext cx="176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13</a:t>
            </a:r>
            <a:r>
              <a:rPr lang="en-US" dirty="0" smtClean="0">
                <a:solidFill>
                  <a:schemeClr val="bg1"/>
                </a:solidFill>
              </a:rPr>
              <a:t>CO J = 1-0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3200" dirty="0">
                <a:solidFill>
                  <a:srgbClr val="FFFFFF"/>
                </a:solidFill>
              </a:rPr>
              <a:t>GMCs Contain Supersonic </a:t>
            </a:r>
            <a:r>
              <a:rPr lang="en-US" sz="3200" dirty="0" smtClean="0">
                <a:solidFill>
                  <a:srgbClr val="FFFFFF"/>
                </a:solidFill>
              </a:rPr>
              <a:t>Turbulence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9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001000" y="5733256"/>
            <a:ext cx="114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Stone et al. (1998)</a:t>
            </a:r>
            <a:endParaRPr lang="en-US" sz="1600" dirty="0"/>
          </a:p>
        </p:txBody>
      </p:sp>
      <p:pic>
        <p:nvPicPr>
          <p:cNvPr id="3" name="Picture 2" descr="fig1b.eps"/>
          <p:cNvPicPr>
            <a:picLocks noChangeAspect="1"/>
          </p:cNvPicPr>
          <p:nvPr/>
        </p:nvPicPr>
        <p:blipFill>
          <a:blip r:embed="rId3">
            <a:biLevel thresh="50000"/>
            <a:lum bright="96000" contrast="100000"/>
          </a:blip>
          <a:stretch>
            <a:fillRect/>
          </a:stretch>
        </p:blipFill>
        <p:spPr>
          <a:xfrm>
            <a:off x="1143000" y="0"/>
            <a:ext cx="6885384" cy="6309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1990922" y="420621"/>
            <a:ext cx="5572061" cy="5105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895292" y="1000923"/>
            <a:ext cx="2788156" cy="1994056"/>
          </a:xfrm>
          <a:custGeom>
            <a:avLst/>
            <a:gdLst>
              <a:gd name="connsiteX0" fmla="*/ 0 w 2777067"/>
              <a:gd name="connsiteY0" fmla="*/ 0 h 2167466"/>
              <a:gd name="connsiteX1" fmla="*/ 220133 w 2777067"/>
              <a:gd name="connsiteY1" fmla="*/ 38100 h 2167466"/>
              <a:gd name="connsiteX2" fmla="*/ 482600 w 2777067"/>
              <a:gd name="connsiteY2" fmla="*/ 80433 h 2167466"/>
              <a:gd name="connsiteX3" fmla="*/ 711200 w 2777067"/>
              <a:gd name="connsiteY3" fmla="*/ 143933 h 2167466"/>
              <a:gd name="connsiteX4" fmla="*/ 960967 w 2777067"/>
              <a:gd name="connsiteY4" fmla="*/ 258233 h 2167466"/>
              <a:gd name="connsiteX5" fmla="*/ 1240367 w 2777067"/>
              <a:gd name="connsiteY5" fmla="*/ 423333 h 2167466"/>
              <a:gd name="connsiteX6" fmla="*/ 1566333 w 2777067"/>
              <a:gd name="connsiteY6" fmla="*/ 685800 h 2167466"/>
              <a:gd name="connsiteX7" fmla="*/ 1849967 w 2777067"/>
              <a:gd name="connsiteY7" fmla="*/ 948266 h 2167466"/>
              <a:gd name="connsiteX8" fmla="*/ 2146300 w 2777067"/>
              <a:gd name="connsiteY8" fmla="*/ 1295400 h 2167466"/>
              <a:gd name="connsiteX9" fmla="*/ 2429933 w 2777067"/>
              <a:gd name="connsiteY9" fmla="*/ 1672166 h 2167466"/>
              <a:gd name="connsiteX10" fmla="*/ 2777067 w 2777067"/>
              <a:gd name="connsiteY10" fmla="*/ 2167466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7067" h="2167466">
                <a:moveTo>
                  <a:pt x="0" y="0"/>
                </a:moveTo>
                <a:lnTo>
                  <a:pt x="220133" y="38100"/>
                </a:lnTo>
                <a:cubicBezTo>
                  <a:pt x="300566" y="51506"/>
                  <a:pt x="400756" y="62794"/>
                  <a:pt x="482600" y="80433"/>
                </a:cubicBezTo>
                <a:cubicBezTo>
                  <a:pt x="564444" y="98072"/>
                  <a:pt x="631472" y="114300"/>
                  <a:pt x="711200" y="143933"/>
                </a:cubicBezTo>
                <a:cubicBezTo>
                  <a:pt x="790928" y="173566"/>
                  <a:pt x="872773" y="211666"/>
                  <a:pt x="960967" y="258233"/>
                </a:cubicBezTo>
                <a:cubicBezTo>
                  <a:pt x="1049162" y="304800"/>
                  <a:pt x="1139473" y="352072"/>
                  <a:pt x="1240367" y="423333"/>
                </a:cubicBezTo>
                <a:cubicBezTo>
                  <a:pt x="1341261" y="494594"/>
                  <a:pt x="1464733" y="598311"/>
                  <a:pt x="1566333" y="685800"/>
                </a:cubicBezTo>
                <a:cubicBezTo>
                  <a:pt x="1667933" y="773289"/>
                  <a:pt x="1753306" y="846666"/>
                  <a:pt x="1849967" y="948266"/>
                </a:cubicBezTo>
                <a:cubicBezTo>
                  <a:pt x="1946628" y="1049866"/>
                  <a:pt x="2049639" y="1174750"/>
                  <a:pt x="2146300" y="1295400"/>
                </a:cubicBezTo>
                <a:cubicBezTo>
                  <a:pt x="2242961" y="1416050"/>
                  <a:pt x="2324805" y="1526822"/>
                  <a:pt x="2429933" y="1672166"/>
                </a:cubicBezTo>
                <a:cubicBezTo>
                  <a:pt x="2535061" y="1817510"/>
                  <a:pt x="2656064" y="1992488"/>
                  <a:pt x="2777067" y="216746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683448" y="2994979"/>
            <a:ext cx="1360075" cy="1655223"/>
          </a:xfrm>
          <a:custGeom>
            <a:avLst/>
            <a:gdLst>
              <a:gd name="connsiteX0" fmla="*/ 0 w 1354666"/>
              <a:gd name="connsiteY0" fmla="*/ 0 h 1794933"/>
              <a:gd name="connsiteX1" fmla="*/ 393700 w 1354666"/>
              <a:gd name="connsiteY1" fmla="*/ 541866 h 1794933"/>
              <a:gd name="connsiteX2" fmla="*/ 740833 w 1354666"/>
              <a:gd name="connsiteY2" fmla="*/ 999066 h 1794933"/>
              <a:gd name="connsiteX3" fmla="*/ 973666 w 1354666"/>
              <a:gd name="connsiteY3" fmla="*/ 1295400 h 1794933"/>
              <a:gd name="connsiteX4" fmla="*/ 1248833 w 1354666"/>
              <a:gd name="connsiteY4" fmla="*/ 1638300 h 1794933"/>
              <a:gd name="connsiteX5" fmla="*/ 1354666 w 1354666"/>
              <a:gd name="connsiteY5" fmla="*/ 1794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6" h="1794933">
                <a:moveTo>
                  <a:pt x="0" y="0"/>
                </a:moveTo>
                <a:cubicBezTo>
                  <a:pt x="135114" y="187677"/>
                  <a:pt x="270228" y="375355"/>
                  <a:pt x="393700" y="541866"/>
                </a:cubicBezTo>
                <a:cubicBezTo>
                  <a:pt x="517172" y="708377"/>
                  <a:pt x="644172" y="873477"/>
                  <a:pt x="740833" y="999066"/>
                </a:cubicBezTo>
                <a:cubicBezTo>
                  <a:pt x="837494" y="1124655"/>
                  <a:pt x="888999" y="1188861"/>
                  <a:pt x="973666" y="1295400"/>
                </a:cubicBezTo>
                <a:cubicBezTo>
                  <a:pt x="1058333" y="1401939"/>
                  <a:pt x="1185333" y="1555044"/>
                  <a:pt x="1248833" y="1638300"/>
                </a:cubicBezTo>
                <a:cubicBezTo>
                  <a:pt x="1312333" y="1721556"/>
                  <a:pt x="1354666" y="1794933"/>
                  <a:pt x="1354666" y="1794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-748220" y="2973884"/>
            <a:ext cx="5287024" cy="1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94495" y="5618194"/>
            <a:ext cx="5764785" cy="14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96090" y="331169"/>
            <a:ext cx="5764785" cy="14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018160" y="2975345"/>
            <a:ext cx="5287024" cy="1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908043" y="969766"/>
            <a:ext cx="3576574" cy="2576306"/>
          </a:xfrm>
          <a:custGeom>
            <a:avLst/>
            <a:gdLst>
              <a:gd name="connsiteX0" fmla="*/ 0 w 3562350"/>
              <a:gd name="connsiteY0" fmla="*/ 0 h 2800350"/>
              <a:gd name="connsiteX1" fmla="*/ 196850 w 3562350"/>
              <a:gd name="connsiteY1" fmla="*/ 25400 h 2800350"/>
              <a:gd name="connsiteX2" fmla="*/ 425450 w 3562350"/>
              <a:gd name="connsiteY2" fmla="*/ 50800 h 2800350"/>
              <a:gd name="connsiteX3" fmla="*/ 615950 w 3562350"/>
              <a:gd name="connsiteY3" fmla="*/ 88900 h 2800350"/>
              <a:gd name="connsiteX4" fmla="*/ 952500 w 3562350"/>
              <a:gd name="connsiteY4" fmla="*/ 177800 h 2800350"/>
              <a:gd name="connsiteX5" fmla="*/ 1244600 w 3562350"/>
              <a:gd name="connsiteY5" fmla="*/ 311150 h 2800350"/>
              <a:gd name="connsiteX6" fmla="*/ 1543050 w 3562350"/>
              <a:gd name="connsiteY6" fmla="*/ 482600 h 2800350"/>
              <a:gd name="connsiteX7" fmla="*/ 1790700 w 3562350"/>
              <a:gd name="connsiteY7" fmla="*/ 685800 h 2800350"/>
              <a:gd name="connsiteX8" fmla="*/ 2044700 w 3562350"/>
              <a:gd name="connsiteY8" fmla="*/ 908050 h 2800350"/>
              <a:gd name="connsiteX9" fmla="*/ 2254250 w 3562350"/>
              <a:gd name="connsiteY9" fmla="*/ 1136650 h 2800350"/>
              <a:gd name="connsiteX10" fmla="*/ 2559050 w 3562350"/>
              <a:gd name="connsiteY10" fmla="*/ 1492250 h 2800350"/>
              <a:gd name="connsiteX11" fmla="*/ 2882900 w 3562350"/>
              <a:gd name="connsiteY11" fmla="*/ 1885950 h 2800350"/>
              <a:gd name="connsiteX12" fmla="*/ 3562350 w 3562350"/>
              <a:gd name="connsiteY12" fmla="*/ 2800350 h 280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62350" h="2800350">
                <a:moveTo>
                  <a:pt x="0" y="0"/>
                </a:moveTo>
                <a:lnTo>
                  <a:pt x="196850" y="25400"/>
                </a:lnTo>
                <a:cubicBezTo>
                  <a:pt x="267758" y="33867"/>
                  <a:pt x="355600" y="40217"/>
                  <a:pt x="425450" y="50800"/>
                </a:cubicBezTo>
                <a:cubicBezTo>
                  <a:pt x="495300" y="61383"/>
                  <a:pt x="528108" y="67733"/>
                  <a:pt x="615950" y="88900"/>
                </a:cubicBezTo>
                <a:cubicBezTo>
                  <a:pt x="703792" y="110067"/>
                  <a:pt x="847725" y="140758"/>
                  <a:pt x="952500" y="177800"/>
                </a:cubicBezTo>
                <a:cubicBezTo>
                  <a:pt x="1057275" y="214842"/>
                  <a:pt x="1146175" y="260350"/>
                  <a:pt x="1244600" y="311150"/>
                </a:cubicBezTo>
                <a:cubicBezTo>
                  <a:pt x="1343025" y="361950"/>
                  <a:pt x="1452033" y="420158"/>
                  <a:pt x="1543050" y="482600"/>
                </a:cubicBezTo>
                <a:cubicBezTo>
                  <a:pt x="1634067" y="545042"/>
                  <a:pt x="1707092" y="614892"/>
                  <a:pt x="1790700" y="685800"/>
                </a:cubicBezTo>
                <a:cubicBezTo>
                  <a:pt x="1874308" y="756708"/>
                  <a:pt x="1967442" y="832908"/>
                  <a:pt x="2044700" y="908050"/>
                </a:cubicBezTo>
                <a:cubicBezTo>
                  <a:pt x="2121958" y="983192"/>
                  <a:pt x="2168525" y="1039283"/>
                  <a:pt x="2254250" y="1136650"/>
                </a:cubicBezTo>
                <a:cubicBezTo>
                  <a:pt x="2339975" y="1234017"/>
                  <a:pt x="2454275" y="1367367"/>
                  <a:pt x="2559050" y="1492250"/>
                </a:cubicBezTo>
                <a:cubicBezTo>
                  <a:pt x="2663825" y="1617133"/>
                  <a:pt x="2715683" y="1667933"/>
                  <a:pt x="2882900" y="1885950"/>
                </a:cubicBezTo>
                <a:cubicBezTo>
                  <a:pt x="3050117" y="2103967"/>
                  <a:pt x="3375025" y="2536825"/>
                  <a:pt x="3562350" y="280035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5381421" y="3649267"/>
            <a:ext cx="765297" cy="5589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901667" y="864611"/>
            <a:ext cx="3761460" cy="2693145"/>
          </a:xfrm>
          <a:custGeom>
            <a:avLst/>
            <a:gdLst>
              <a:gd name="connsiteX0" fmla="*/ 0 w 3746500"/>
              <a:gd name="connsiteY0" fmla="*/ 0 h 2927350"/>
              <a:gd name="connsiteX1" fmla="*/ 285750 w 3746500"/>
              <a:gd name="connsiteY1" fmla="*/ 25400 h 2927350"/>
              <a:gd name="connsiteX2" fmla="*/ 596900 w 3746500"/>
              <a:gd name="connsiteY2" fmla="*/ 69850 h 2927350"/>
              <a:gd name="connsiteX3" fmla="*/ 1162050 w 3746500"/>
              <a:gd name="connsiteY3" fmla="*/ 228600 h 2927350"/>
              <a:gd name="connsiteX4" fmla="*/ 1498600 w 3746500"/>
              <a:gd name="connsiteY4" fmla="*/ 393700 h 2927350"/>
              <a:gd name="connsiteX5" fmla="*/ 1885950 w 3746500"/>
              <a:gd name="connsiteY5" fmla="*/ 679450 h 2927350"/>
              <a:gd name="connsiteX6" fmla="*/ 2254250 w 3746500"/>
              <a:gd name="connsiteY6" fmla="*/ 1016000 h 2927350"/>
              <a:gd name="connsiteX7" fmla="*/ 2730500 w 3746500"/>
              <a:gd name="connsiteY7" fmla="*/ 1562100 h 2927350"/>
              <a:gd name="connsiteX8" fmla="*/ 3225800 w 3746500"/>
              <a:gd name="connsiteY8" fmla="*/ 2203450 h 2927350"/>
              <a:gd name="connsiteX9" fmla="*/ 3746500 w 3746500"/>
              <a:gd name="connsiteY9" fmla="*/ 2927350 h 292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6500" h="2927350">
                <a:moveTo>
                  <a:pt x="0" y="0"/>
                </a:moveTo>
                <a:cubicBezTo>
                  <a:pt x="93133" y="6879"/>
                  <a:pt x="186267" y="13758"/>
                  <a:pt x="285750" y="25400"/>
                </a:cubicBezTo>
                <a:cubicBezTo>
                  <a:pt x="385233" y="37042"/>
                  <a:pt x="450850" y="35983"/>
                  <a:pt x="596900" y="69850"/>
                </a:cubicBezTo>
                <a:cubicBezTo>
                  <a:pt x="742950" y="103717"/>
                  <a:pt x="1011767" y="174625"/>
                  <a:pt x="1162050" y="228600"/>
                </a:cubicBezTo>
                <a:cubicBezTo>
                  <a:pt x="1312333" y="282575"/>
                  <a:pt x="1377950" y="318558"/>
                  <a:pt x="1498600" y="393700"/>
                </a:cubicBezTo>
                <a:cubicBezTo>
                  <a:pt x="1619250" y="468842"/>
                  <a:pt x="1760008" y="575733"/>
                  <a:pt x="1885950" y="679450"/>
                </a:cubicBezTo>
                <a:cubicBezTo>
                  <a:pt x="2011892" y="783167"/>
                  <a:pt x="2113492" y="868892"/>
                  <a:pt x="2254250" y="1016000"/>
                </a:cubicBezTo>
                <a:cubicBezTo>
                  <a:pt x="2395008" y="1163108"/>
                  <a:pt x="2568575" y="1364192"/>
                  <a:pt x="2730500" y="1562100"/>
                </a:cubicBezTo>
                <a:cubicBezTo>
                  <a:pt x="2892425" y="1760008"/>
                  <a:pt x="3056467" y="1975908"/>
                  <a:pt x="3225800" y="2203450"/>
                </a:cubicBezTo>
                <a:cubicBezTo>
                  <a:pt x="3395133" y="2430992"/>
                  <a:pt x="3746500" y="2927350"/>
                  <a:pt x="3746500" y="292735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5631330" y="3589552"/>
            <a:ext cx="443989" cy="3803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1908043" y="736087"/>
            <a:ext cx="3779524" cy="2028135"/>
          </a:xfrm>
          <a:custGeom>
            <a:avLst/>
            <a:gdLst>
              <a:gd name="connsiteX0" fmla="*/ 0 w 3764492"/>
              <a:gd name="connsiteY0" fmla="*/ 0 h 2204508"/>
              <a:gd name="connsiteX1" fmla="*/ 292100 w 3764492"/>
              <a:gd name="connsiteY1" fmla="*/ 31750 h 2204508"/>
              <a:gd name="connsiteX2" fmla="*/ 584200 w 3764492"/>
              <a:gd name="connsiteY2" fmla="*/ 69850 h 2204508"/>
              <a:gd name="connsiteX3" fmla="*/ 990600 w 3764492"/>
              <a:gd name="connsiteY3" fmla="*/ 158750 h 2204508"/>
              <a:gd name="connsiteX4" fmla="*/ 1409700 w 3764492"/>
              <a:gd name="connsiteY4" fmla="*/ 311150 h 2204508"/>
              <a:gd name="connsiteX5" fmla="*/ 1790700 w 3764492"/>
              <a:gd name="connsiteY5" fmla="*/ 527050 h 2204508"/>
              <a:gd name="connsiteX6" fmla="*/ 2152650 w 3764492"/>
              <a:gd name="connsiteY6" fmla="*/ 800100 h 2204508"/>
              <a:gd name="connsiteX7" fmla="*/ 2603500 w 3764492"/>
              <a:gd name="connsiteY7" fmla="*/ 1206500 h 2204508"/>
              <a:gd name="connsiteX8" fmla="*/ 2882900 w 3764492"/>
              <a:gd name="connsiteY8" fmla="*/ 1485900 h 2204508"/>
              <a:gd name="connsiteX9" fmla="*/ 3117850 w 3764492"/>
              <a:gd name="connsiteY9" fmla="*/ 1695450 h 2204508"/>
              <a:gd name="connsiteX10" fmla="*/ 3384550 w 3764492"/>
              <a:gd name="connsiteY10" fmla="*/ 1936750 h 2204508"/>
              <a:gd name="connsiteX11" fmla="*/ 3575050 w 3764492"/>
              <a:gd name="connsiteY11" fmla="*/ 2101850 h 2204508"/>
              <a:gd name="connsiteX12" fmla="*/ 3740150 w 3764492"/>
              <a:gd name="connsiteY12" fmla="*/ 2190750 h 2204508"/>
              <a:gd name="connsiteX13" fmla="*/ 3721100 w 3764492"/>
              <a:gd name="connsiteY13" fmla="*/ 2184400 h 220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64492" h="2204508">
                <a:moveTo>
                  <a:pt x="0" y="0"/>
                </a:moveTo>
                <a:lnTo>
                  <a:pt x="292100" y="31750"/>
                </a:lnTo>
                <a:cubicBezTo>
                  <a:pt x="389467" y="43392"/>
                  <a:pt x="467783" y="48683"/>
                  <a:pt x="584200" y="69850"/>
                </a:cubicBezTo>
                <a:cubicBezTo>
                  <a:pt x="700617" y="91017"/>
                  <a:pt x="853017" y="118533"/>
                  <a:pt x="990600" y="158750"/>
                </a:cubicBezTo>
                <a:cubicBezTo>
                  <a:pt x="1128183" y="198967"/>
                  <a:pt x="1276350" y="249767"/>
                  <a:pt x="1409700" y="311150"/>
                </a:cubicBezTo>
                <a:cubicBezTo>
                  <a:pt x="1543050" y="372533"/>
                  <a:pt x="1666875" y="445558"/>
                  <a:pt x="1790700" y="527050"/>
                </a:cubicBezTo>
                <a:cubicBezTo>
                  <a:pt x="1914525" y="608542"/>
                  <a:pt x="2017183" y="686858"/>
                  <a:pt x="2152650" y="800100"/>
                </a:cubicBezTo>
                <a:cubicBezTo>
                  <a:pt x="2288117" y="913342"/>
                  <a:pt x="2481792" y="1092200"/>
                  <a:pt x="2603500" y="1206500"/>
                </a:cubicBezTo>
                <a:cubicBezTo>
                  <a:pt x="2725208" y="1320800"/>
                  <a:pt x="2797175" y="1404408"/>
                  <a:pt x="2882900" y="1485900"/>
                </a:cubicBezTo>
                <a:cubicBezTo>
                  <a:pt x="2968625" y="1567392"/>
                  <a:pt x="3117850" y="1695450"/>
                  <a:pt x="3117850" y="1695450"/>
                </a:cubicBezTo>
                <a:lnTo>
                  <a:pt x="3384550" y="1936750"/>
                </a:lnTo>
                <a:cubicBezTo>
                  <a:pt x="3460750" y="2004483"/>
                  <a:pt x="3515783" y="2059517"/>
                  <a:pt x="3575050" y="2101850"/>
                </a:cubicBezTo>
                <a:cubicBezTo>
                  <a:pt x="3634317" y="2144183"/>
                  <a:pt x="3715808" y="2176992"/>
                  <a:pt x="3740150" y="2190750"/>
                </a:cubicBezTo>
                <a:cubicBezTo>
                  <a:pt x="3764492" y="2204508"/>
                  <a:pt x="3721100" y="2184400"/>
                  <a:pt x="3721100" y="21844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663127" y="2751565"/>
            <a:ext cx="386771" cy="275546"/>
          </a:xfrm>
          <a:custGeom>
            <a:avLst/>
            <a:gdLst>
              <a:gd name="connsiteX0" fmla="*/ 0 w 385233"/>
              <a:gd name="connsiteY0" fmla="*/ 0 h 299508"/>
              <a:gd name="connsiteX1" fmla="*/ 82550 w 385233"/>
              <a:gd name="connsiteY1" fmla="*/ 95250 h 299508"/>
              <a:gd name="connsiteX2" fmla="*/ 127000 w 385233"/>
              <a:gd name="connsiteY2" fmla="*/ 76200 h 299508"/>
              <a:gd name="connsiteX3" fmla="*/ 139700 w 385233"/>
              <a:gd name="connsiteY3" fmla="*/ 127000 h 299508"/>
              <a:gd name="connsiteX4" fmla="*/ 177800 w 385233"/>
              <a:gd name="connsiteY4" fmla="*/ 114300 h 299508"/>
              <a:gd name="connsiteX5" fmla="*/ 209550 w 385233"/>
              <a:gd name="connsiteY5" fmla="*/ 152400 h 299508"/>
              <a:gd name="connsiteX6" fmla="*/ 241300 w 385233"/>
              <a:gd name="connsiteY6" fmla="*/ 146050 h 299508"/>
              <a:gd name="connsiteX7" fmla="*/ 279400 w 385233"/>
              <a:gd name="connsiteY7" fmla="*/ 215900 h 299508"/>
              <a:gd name="connsiteX8" fmla="*/ 311150 w 385233"/>
              <a:gd name="connsiteY8" fmla="*/ 190500 h 299508"/>
              <a:gd name="connsiteX9" fmla="*/ 374650 w 385233"/>
              <a:gd name="connsiteY9" fmla="*/ 285750 h 299508"/>
              <a:gd name="connsiteX10" fmla="*/ 374650 w 385233"/>
              <a:gd name="connsiteY10" fmla="*/ 273050 h 29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233" h="299508">
                <a:moveTo>
                  <a:pt x="0" y="0"/>
                </a:moveTo>
                <a:cubicBezTo>
                  <a:pt x="30691" y="41275"/>
                  <a:pt x="61383" y="82550"/>
                  <a:pt x="82550" y="95250"/>
                </a:cubicBezTo>
                <a:cubicBezTo>
                  <a:pt x="103717" y="107950"/>
                  <a:pt x="117475" y="70908"/>
                  <a:pt x="127000" y="76200"/>
                </a:cubicBezTo>
                <a:cubicBezTo>
                  <a:pt x="136525" y="81492"/>
                  <a:pt x="131233" y="120650"/>
                  <a:pt x="139700" y="127000"/>
                </a:cubicBezTo>
                <a:cubicBezTo>
                  <a:pt x="148167" y="133350"/>
                  <a:pt x="166158" y="110067"/>
                  <a:pt x="177800" y="114300"/>
                </a:cubicBezTo>
                <a:cubicBezTo>
                  <a:pt x="189442" y="118533"/>
                  <a:pt x="198967" y="147108"/>
                  <a:pt x="209550" y="152400"/>
                </a:cubicBezTo>
                <a:cubicBezTo>
                  <a:pt x="220133" y="157692"/>
                  <a:pt x="229658" y="135467"/>
                  <a:pt x="241300" y="146050"/>
                </a:cubicBezTo>
                <a:cubicBezTo>
                  <a:pt x="252942" y="156633"/>
                  <a:pt x="267758" y="208492"/>
                  <a:pt x="279400" y="215900"/>
                </a:cubicBezTo>
                <a:cubicBezTo>
                  <a:pt x="291042" y="223308"/>
                  <a:pt x="295275" y="178858"/>
                  <a:pt x="311150" y="190500"/>
                </a:cubicBezTo>
                <a:cubicBezTo>
                  <a:pt x="327025" y="202142"/>
                  <a:pt x="364067" y="271992"/>
                  <a:pt x="374650" y="285750"/>
                </a:cubicBezTo>
                <a:cubicBezTo>
                  <a:pt x="385233" y="299508"/>
                  <a:pt x="374650" y="273050"/>
                  <a:pt x="374650" y="27305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49898" y="2764222"/>
            <a:ext cx="13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 = 14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907" y="4141477"/>
            <a:ext cx="136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 = 1.4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02907" y="3761824"/>
            <a:ext cx="145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 = 4.4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9898" y="4621467"/>
            <a:ext cx="110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 = 0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dirty="0" smtClean="0">
                <a:solidFill>
                  <a:srgbClr val="000000"/>
                </a:solidFill>
              </a:rPr>
              <a:t>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1262750"/>
            <a:ext cx="461665" cy="315995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Turbulent Energy (E/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ρ</a:t>
            </a:r>
            <a:r>
              <a:rPr lang="en-US" dirty="0" smtClean="0">
                <a:solidFill>
                  <a:srgbClr val="000000"/>
                </a:solidFill>
              </a:rPr>
              <a:t>L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C</a:t>
            </a:r>
            <a:r>
              <a:rPr lang="en-US" baseline="-25000" dirty="0" smtClean="0">
                <a:solidFill>
                  <a:srgbClr val="000000"/>
                </a:solidFill>
              </a:rPr>
              <a:t>s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59536" y="5969537"/>
            <a:ext cx="3417789" cy="3397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Sound Crossing Times (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/ 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95577" y="0"/>
            <a:ext cx="56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Turbulent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Energy Decay in MHD Simulations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4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gne11wpdr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76"/>
            <a:ext cx="6309320" cy="63093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4870" y="1085242"/>
            <a:ext cx="8337826" cy="4524315"/>
          </a:xfrm>
          <a:prstGeom prst="rect">
            <a:avLst/>
          </a:prstGeom>
          <a:solidFill>
            <a:schemeClr val="bg1"/>
          </a:solidFill>
          <a:ln w="1905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Key Prediction:</a:t>
            </a:r>
          </a:p>
          <a:p>
            <a:pPr algn="ctr"/>
            <a:r>
              <a:rPr lang="en-US" sz="7200" b="1" dirty="0" smtClean="0"/>
              <a:t>Mid J CO lines should trace shocked  gas!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50797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88" r="13966"/>
          <a:stretch/>
        </p:blipFill>
        <p:spPr>
          <a:xfrm>
            <a:off x="323528" y="0"/>
            <a:ext cx="8597601" cy="6453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093296"/>
            <a:ext cx="272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Sadavoy</a:t>
            </a:r>
            <a:r>
              <a:rPr lang="en-US" smtClean="0">
                <a:solidFill>
                  <a:schemeClr val="bg1"/>
                </a:solidFill>
              </a:rPr>
              <a:t> et al. </a:t>
            </a:r>
            <a:r>
              <a:rPr lang="en-US" dirty="0" smtClean="0">
                <a:solidFill>
                  <a:schemeClr val="bg1"/>
                </a:solidFill>
              </a:rPr>
              <a:t>(2013)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11960" y="3645024"/>
            <a:ext cx="490480" cy="180362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1800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Perseus B1-E5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9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788932"/>
            <a:ext cx="8496944" cy="56579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CO </a:t>
            </a:r>
            <a:r>
              <a:rPr lang="en-US" sz="3200" dirty="0" smtClean="0"/>
              <a:t>Observations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23920" y="14847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÷1.5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028384" y="1700808"/>
            <a:ext cx="43204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60432" y="24208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x7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028384" y="2636912"/>
            <a:ext cx="432048" cy="0"/>
          </a:xfrm>
          <a:prstGeom prst="straightConnector1">
            <a:avLst/>
          </a:prstGeom>
          <a:ln w="22225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99808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x50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020509" y="2924944"/>
            <a:ext cx="432048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6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464"/>
            <a:ext cx="9144000" cy="54889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CO </a:t>
            </a:r>
            <a:r>
              <a:rPr lang="en-US" sz="3200" dirty="0" smtClean="0">
                <a:solidFill>
                  <a:srgbClr val="FFFFFF"/>
                </a:solidFill>
              </a:rPr>
              <a:t>SED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70" y="1085242"/>
            <a:ext cx="8337826" cy="4524315"/>
          </a:xfrm>
          <a:prstGeom prst="rect">
            <a:avLst/>
          </a:prstGeom>
          <a:solidFill>
            <a:schemeClr val="bg1"/>
          </a:solidFill>
          <a:ln w="1905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Key Observation:</a:t>
            </a:r>
          </a:p>
          <a:p>
            <a:pPr algn="ctr"/>
            <a:r>
              <a:rPr lang="en-US" sz="7200" b="1" dirty="0" smtClean="0"/>
              <a:t>CO 6-5 line is too bright for PDR models!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21769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4889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Consistent with Shock </a:t>
            </a:r>
            <a:r>
              <a:rPr lang="en-US" sz="3200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4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887</TotalTime>
  <Words>694</Words>
  <Application>Microsoft Macintosh PowerPoint</Application>
  <PresentationFormat>On-screen Show (4:3)</PresentationFormat>
  <Paragraphs>124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PowerPoint Presentation</vt:lpstr>
      <vt:lpstr>PowerPoint Presentation</vt:lpstr>
      <vt:lpstr>GMCs Contain Supersonic Turbulence</vt:lpstr>
      <vt:lpstr>PowerPoint Presentation</vt:lpstr>
      <vt:lpstr>PowerPoint Presentation</vt:lpstr>
      <vt:lpstr>PowerPoint Presentation</vt:lpstr>
      <vt:lpstr>CO Observations</vt:lpstr>
      <vt:lpstr>CO SED</vt:lpstr>
      <vt:lpstr>Consistent with Shock Models</vt:lpstr>
      <vt:lpstr>Shock Properties</vt:lpstr>
      <vt:lpstr>Archival Value</vt:lpstr>
      <vt:lpstr>IRDCs</vt:lpstr>
      <vt:lpstr>IRDC F</vt:lpstr>
      <vt:lpstr>IRDC C</vt:lpstr>
      <vt:lpstr>IRDC G</vt:lpstr>
      <vt:lpstr>IRDCs</vt:lpstr>
      <vt:lpstr>PowerPoint Presentation</vt:lpstr>
      <vt:lpstr>Why ALMA?</vt:lpstr>
      <vt:lpstr>Summary </vt:lpstr>
      <vt:lpstr>PowerPoint Presentation</vt:lpstr>
      <vt:lpstr>PowerPoint Presentation</vt:lpstr>
      <vt:lpstr>PowerPoint Presentation</vt:lpstr>
      <vt:lpstr>CO 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Mayr-Ihbe</dc:creator>
  <cp:lastModifiedBy>Andy R Pon</cp:lastModifiedBy>
  <cp:revision>91</cp:revision>
  <dcterms:created xsi:type="dcterms:W3CDTF">2014-10-20T09:57:56Z</dcterms:created>
  <dcterms:modified xsi:type="dcterms:W3CDTF">2015-04-16T11:28:22Z</dcterms:modified>
</cp:coreProperties>
</file>