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4" r:id="rId4"/>
  </p:sldMasterIdLst>
  <p:notesMasterIdLst>
    <p:notesMasterId r:id="rId62"/>
  </p:notesMasterIdLst>
  <p:sldIdLst>
    <p:sldId id="256" r:id="rId5"/>
    <p:sldId id="304" r:id="rId6"/>
    <p:sldId id="258" r:id="rId7"/>
    <p:sldId id="310" r:id="rId8"/>
    <p:sldId id="257" r:id="rId9"/>
    <p:sldId id="267" r:id="rId10"/>
    <p:sldId id="299" r:id="rId11"/>
    <p:sldId id="301" r:id="rId12"/>
    <p:sldId id="305" r:id="rId13"/>
    <p:sldId id="285" r:id="rId14"/>
    <p:sldId id="286" r:id="rId15"/>
    <p:sldId id="270" r:id="rId16"/>
    <p:sldId id="269" r:id="rId17"/>
    <p:sldId id="271" r:id="rId18"/>
    <p:sldId id="309" r:id="rId19"/>
    <p:sldId id="312" r:id="rId20"/>
    <p:sldId id="313" r:id="rId21"/>
    <p:sldId id="268" r:id="rId22"/>
    <p:sldId id="266" r:id="rId23"/>
    <p:sldId id="315" r:id="rId24"/>
    <p:sldId id="314" r:id="rId25"/>
    <p:sldId id="311" r:id="rId26"/>
    <p:sldId id="272" r:id="rId27"/>
    <p:sldId id="306" r:id="rId28"/>
    <p:sldId id="259" r:id="rId29"/>
    <p:sldId id="261" r:id="rId30"/>
    <p:sldId id="262" r:id="rId31"/>
    <p:sldId id="273" r:id="rId32"/>
    <p:sldId id="274" r:id="rId33"/>
    <p:sldId id="275" r:id="rId34"/>
    <p:sldId id="302" r:id="rId35"/>
    <p:sldId id="282" r:id="rId36"/>
    <p:sldId id="276" r:id="rId37"/>
    <p:sldId id="277" r:id="rId38"/>
    <p:sldId id="280" r:id="rId39"/>
    <p:sldId id="278" r:id="rId40"/>
    <p:sldId id="279" r:id="rId41"/>
    <p:sldId id="283" r:id="rId42"/>
    <p:sldId id="284" r:id="rId43"/>
    <p:sldId id="281" r:id="rId44"/>
    <p:sldId id="293" r:id="rId45"/>
    <p:sldId id="294" r:id="rId46"/>
    <p:sldId id="295" r:id="rId47"/>
    <p:sldId id="287" r:id="rId48"/>
    <p:sldId id="260" r:id="rId49"/>
    <p:sldId id="264" r:id="rId50"/>
    <p:sldId id="307" r:id="rId51"/>
    <p:sldId id="290" r:id="rId52"/>
    <p:sldId id="291" r:id="rId53"/>
    <p:sldId id="296" r:id="rId54"/>
    <p:sldId id="292" r:id="rId55"/>
    <p:sldId id="308" r:id="rId56"/>
    <p:sldId id="265" r:id="rId57"/>
    <p:sldId id="298" r:id="rId58"/>
    <p:sldId id="297" r:id="rId59"/>
    <p:sldId id="303" r:id="rId60"/>
    <p:sldId id="316" r:id="rId6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5111" autoAdjust="0"/>
    <p:restoredTop sz="95043"/>
  </p:normalViewPr>
  <p:slideViewPr>
    <p:cSldViewPr snapToGrid="0" snapToObjects="1">
      <p:cViewPr varScale="1">
        <p:scale>
          <a:sx n="66" d="100"/>
          <a:sy n="66" d="100"/>
        </p:scale>
        <p:origin x="200" y="16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692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B45CF84-DF05-B843-98D4-9DB948ABB60D}" type="doc">
      <dgm:prSet loTypeId="urn:microsoft.com/office/officeart/2005/8/layout/chevron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593E64D-F7FD-024C-9695-AC71C049203E}">
      <dgm:prSet phldrT="[Text]"/>
      <dgm:spPr/>
      <dgm:t>
        <a:bodyPr/>
        <a:lstStyle/>
        <a:p>
          <a:r>
            <a:rPr lang="en-US" dirty="0"/>
            <a:t>Science object</a:t>
          </a:r>
        </a:p>
      </dgm:t>
    </dgm:pt>
    <dgm:pt modelId="{93DD41F7-C653-8D4A-A58A-55D110C26F7B}" type="parTrans" cxnId="{D0F1309C-47A9-5444-8723-DFAD9EF39CDF}">
      <dgm:prSet/>
      <dgm:spPr/>
      <dgm:t>
        <a:bodyPr/>
        <a:lstStyle/>
        <a:p>
          <a:endParaRPr lang="en-US"/>
        </a:p>
      </dgm:t>
    </dgm:pt>
    <dgm:pt modelId="{EA657FC6-C56C-6544-88CF-081B73AD12E7}" type="sibTrans" cxnId="{D0F1309C-47A9-5444-8723-DFAD9EF39CDF}">
      <dgm:prSet/>
      <dgm:spPr/>
      <dgm:t>
        <a:bodyPr/>
        <a:lstStyle/>
        <a:p>
          <a:endParaRPr lang="en-US"/>
        </a:p>
      </dgm:t>
    </dgm:pt>
    <dgm:pt modelId="{B0ABC34F-2A6E-0E41-857E-C9660BCAD148}">
      <dgm:prSet phldrT="[Text]"/>
      <dgm:spPr/>
      <dgm:t>
        <a:bodyPr/>
        <a:lstStyle/>
        <a:p>
          <a:r>
            <a:rPr lang="en-US" dirty="0"/>
            <a:t>Atmosphere (optional)</a:t>
          </a:r>
        </a:p>
      </dgm:t>
    </dgm:pt>
    <dgm:pt modelId="{DA07533D-59D1-CE48-9710-94A77644FA87}" type="parTrans" cxnId="{36330DFD-E3D6-0A42-919C-DA5A9599DA4F}">
      <dgm:prSet/>
      <dgm:spPr/>
      <dgm:t>
        <a:bodyPr/>
        <a:lstStyle/>
        <a:p>
          <a:endParaRPr lang="en-US"/>
        </a:p>
      </dgm:t>
    </dgm:pt>
    <dgm:pt modelId="{58BEEEB0-F6B1-6F4C-BADD-8430FC784FB9}" type="sibTrans" cxnId="{36330DFD-E3D6-0A42-919C-DA5A9599DA4F}">
      <dgm:prSet/>
      <dgm:spPr/>
      <dgm:t>
        <a:bodyPr/>
        <a:lstStyle/>
        <a:p>
          <a:endParaRPr lang="en-US"/>
        </a:p>
      </dgm:t>
    </dgm:pt>
    <dgm:pt modelId="{F55CD0C0-DB0F-6448-94EE-96BA2EA26BAC}">
      <dgm:prSet phldrT="[Text]"/>
      <dgm:spPr/>
      <dgm:t>
        <a:bodyPr/>
        <a:lstStyle/>
        <a:p>
          <a:r>
            <a:rPr lang="en-US" dirty="0"/>
            <a:t>Telescope</a:t>
          </a:r>
        </a:p>
      </dgm:t>
    </dgm:pt>
    <dgm:pt modelId="{B3E37730-8CB3-A44F-8388-31AC8C20C08D}" type="parTrans" cxnId="{02D48F1E-7C12-4841-A322-EC35BB9E4DCF}">
      <dgm:prSet/>
      <dgm:spPr/>
      <dgm:t>
        <a:bodyPr/>
        <a:lstStyle/>
        <a:p>
          <a:endParaRPr lang="en-US"/>
        </a:p>
      </dgm:t>
    </dgm:pt>
    <dgm:pt modelId="{9C015099-D2BB-814E-8521-D0847A66CBD5}" type="sibTrans" cxnId="{02D48F1E-7C12-4841-A322-EC35BB9E4DCF}">
      <dgm:prSet/>
      <dgm:spPr/>
      <dgm:t>
        <a:bodyPr/>
        <a:lstStyle/>
        <a:p>
          <a:endParaRPr lang="en-US"/>
        </a:p>
      </dgm:t>
    </dgm:pt>
    <dgm:pt modelId="{CEC48B70-3D21-0748-A3B7-9E75CB030470}">
      <dgm:prSet phldrT="[Text]"/>
      <dgm:spPr/>
      <dgm:t>
        <a:bodyPr/>
        <a:lstStyle/>
        <a:p>
          <a:r>
            <a:rPr lang="en-US" dirty="0"/>
            <a:t>Instrument</a:t>
          </a:r>
        </a:p>
      </dgm:t>
    </dgm:pt>
    <dgm:pt modelId="{48C27CEC-C6AB-F745-B3CC-400001EC0577}" type="parTrans" cxnId="{94ECD0F8-E776-4D49-8DC3-263A3118423D}">
      <dgm:prSet/>
      <dgm:spPr/>
      <dgm:t>
        <a:bodyPr/>
        <a:lstStyle/>
        <a:p>
          <a:endParaRPr lang="en-US"/>
        </a:p>
      </dgm:t>
    </dgm:pt>
    <dgm:pt modelId="{6A8752AB-706E-544A-BBF1-DA23497780A5}" type="sibTrans" cxnId="{94ECD0F8-E776-4D49-8DC3-263A3118423D}">
      <dgm:prSet/>
      <dgm:spPr/>
      <dgm:t>
        <a:bodyPr/>
        <a:lstStyle/>
        <a:p>
          <a:endParaRPr lang="en-US"/>
        </a:p>
      </dgm:t>
    </dgm:pt>
    <dgm:pt modelId="{16BB7F3E-F61C-8847-8429-741830BEA517}">
      <dgm:prSet phldrT="[Text]"/>
      <dgm:spPr/>
      <dgm:t>
        <a:bodyPr/>
        <a:lstStyle/>
        <a:p>
          <a:r>
            <a:rPr lang="en-US" dirty="0"/>
            <a:t>Detector</a:t>
          </a:r>
        </a:p>
      </dgm:t>
    </dgm:pt>
    <dgm:pt modelId="{AA6709F1-B8CE-2044-8613-616D20148D94}" type="parTrans" cxnId="{BBB4A89A-4C3F-534F-B39A-F48EE4AE817D}">
      <dgm:prSet/>
      <dgm:spPr/>
      <dgm:t>
        <a:bodyPr/>
        <a:lstStyle/>
        <a:p>
          <a:endParaRPr lang="en-US"/>
        </a:p>
      </dgm:t>
    </dgm:pt>
    <dgm:pt modelId="{466846C4-E259-404E-B082-6C7A58675B4A}" type="sibTrans" cxnId="{BBB4A89A-4C3F-534F-B39A-F48EE4AE817D}">
      <dgm:prSet/>
      <dgm:spPr/>
      <dgm:t>
        <a:bodyPr/>
        <a:lstStyle/>
        <a:p>
          <a:endParaRPr lang="en-US"/>
        </a:p>
      </dgm:t>
    </dgm:pt>
    <dgm:pt modelId="{34390331-0C2E-984F-B121-4B5F9BE73085}" type="pres">
      <dgm:prSet presAssocID="{4B45CF84-DF05-B843-98D4-9DB948ABB60D}" presName="linearFlow" presStyleCnt="0">
        <dgm:presLayoutVars>
          <dgm:dir/>
          <dgm:animLvl val="lvl"/>
          <dgm:resizeHandles val="exact"/>
        </dgm:presLayoutVars>
      </dgm:prSet>
      <dgm:spPr/>
    </dgm:pt>
    <dgm:pt modelId="{D959AD54-568F-F34D-B029-7667D4D8A3BA}" type="pres">
      <dgm:prSet presAssocID="{5593E64D-F7FD-024C-9695-AC71C049203E}" presName="composite" presStyleCnt="0"/>
      <dgm:spPr/>
    </dgm:pt>
    <dgm:pt modelId="{93C8A9D2-0325-584F-85DF-4E1348D9F6A4}" type="pres">
      <dgm:prSet presAssocID="{5593E64D-F7FD-024C-9695-AC71C049203E}" presName="parentText" presStyleLbl="alignNode1" presStyleIdx="0" presStyleCnt="5">
        <dgm:presLayoutVars>
          <dgm:chMax val="1"/>
          <dgm:bulletEnabled val="1"/>
        </dgm:presLayoutVars>
      </dgm:prSet>
      <dgm:spPr/>
    </dgm:pt>
    <dgm:pt modelId="{08AE4FFC-A92A-B149-926F-F63F53C63E5B}" type="pres">
      <dgm:prSet presAssocID="{5593E64D-F7FD-024C-9695-AC71C049203E}" presName="descendantText" presStyleLbl="alignAcc1" presStyleIdx="0" presStyleCnt="5" custLinFactNeighborX="20" custLinFactNeighborY="-142">
        <dgm:presLayoutVars>
          <dgm:bulletEnabled val="1"/>
        </dgm:presLayoutVars>
      </dgm:prSet>
      <dgm:spPr/>
    </dgm:pt>
    <dgm:pt modelId="{F30891C2-5F37-CE41-A091-E684A681092A}" type="pres">
      <dgm:prSet presAssocID="{EA657FC6-C56C-6544-88CF-081B73AD12E7}" presName="sp" presStyleCnt="0"/>
      <dgm:spPr/>
    </dgm:pt>
    <dgm:pt modelId="{B3A6EE09-9EC1-724D-AFC3-2232DD2B09F2}" type="pres">
      <dgm:prSet presAssocID="{B0ABC34F-2A6E-0E41-857E-C9660BCAD148}" presName="composite" presStyleCnt="0"/>
      <dgm:spPr/>
    </dgm:pt>
    <dgm:pt modelId="{CEC2E856-C7FA-A74E-9250-777455DE3125}" type="pres">
      <dgm:prSet presAssocID="{B0ABC34F-2A6E-0E41-857E-C9660BCAD148}" presName="parentText" presStyleLbl="alignNode1" presStyleIdx="1" presStyleCnt="5">
        <dgm:presLayoutVars>
          <dgm:chMax val="1"/>
          <dgm:bulletEnabled val="1"/>
        </dgm:presLayoutVars>
      </dgm:prSet>
      <dgm:spPr/>
    </dgm:pt>
    <dgm:pt modelId="{E9C84610-3FBF-EF4A-8ADF-CFC774D131C8}" type="pres">
      <dgm:prSet presAssocID="{B0ABC34F-2A6E-0E41-857E-C9660BCAD148}" presName="descendantText" presStyleLbl="alignAcc1" presStyleIdx="1" presStyleCnt="5">
        <dgm:presLayoutVars>
          <dgm:bulletEnabled val="1"/>
        </dgm:presLayoutVars>
      </dgm:prSet>
      <dgm:spPr/>
    </dgm:pt>
    <dgm:pt modelId="{887E40F4-113C-8B45-AE31-31D6FD831D1F}" type="pres">
      <dgm:prSet presAssocID="{58BEEEB0-F6B1-6F4C-BADD-8430FC784FB9}" presName="sp" presStyleCnt="0"/>
      <dgm:spPr/>
    </dgm:pt>
    <dgm:pt modelId="{4F6F810D-4319-9D46-ADD9-0857908C8D76}" type="pres">
      <dgm:prSet presAssocID="{F55CD0C0-DB0F-6448-94EE-96BA2EA26BAC}" presName="composite" presStyleCnt="0"/>
      <dgm:spPr/>
    </dgm:pt>
    <dgm:pt modelId="{7499EC87-E71E-EB43-BD7E-ADBC07290960}" type="pres">
      <dgm:prSet presAssocID="{F55CD0C0-DB0F-6448-94EE-96BA2EA26BAC}" presName="parentText" presStyleLbl="alignNode1" presStyleIdx="2" presStyleCnt="5">
        <dgm:presLayoutVars>
          <dgm:chMax val="1"/>
          <dgm:bulletEnabled val="1"/>
        </dgm:presLayoutVars>
      </dgm:prSet>
      <dgm:spPr/>
    </dgm:pt>
    <dgm:pt modelId="{2F5C1F76-85F1-8A44-B615-C7A6738866E7}" type="pres">
      <dgm:prSet presAssocID="{F55CD0C0-DB0F-6448-94EE-96BA2EA26BAC}" presName="descendantText" presStyleLbl="alignAcc1" presStyleIdx="2" presStyleCnt="5">
        <dgm:presLayoutVars>
          <dgm:bulletEnabled val="1"/>
        </dgm:presLayoutVars>
      </dgm:prSet>
      <dgm:spPr/>
    </dgm:pt>
    <dgm:pt modelId="{FCAF1D09-09E3-1A4C-92AB-552451DC1CA1}" type="pres">
      <dgm:prSet presAssocID="{9C015099-D2BB-814E-8521-D0847A66CBD5}" presName="sp" presStyleCnt="0"/>
      <dgm:spPr/>
    </dgm:pt>
    <dgm:pt modelId="{81EE335A-BB95-DB46-86B8-C29ED4828264}" type="pres">
      <dgm:prSet presAssocID="{CEC48B70-3D21-0748-A3B7-9E75CB030470}" presName="composite" presStyleCnt="0"/>
      <dgm:spPr/>
    </dgm:pt>
    <dgm:pt modelId="{729D95F8-817D-2042-8F9E-9A24DF23F903}" type="pres">
      <dgm:prSet presAssocID="{CEC48B70-3D21-0748-A3B7-9E75CB030470}" presName="parentText" presStyleLbl="alignNode1" presStyleIdx="3" presStyleCnt="5">
        <dgm:presLayoutVars>
          <dgm:chMax val="1"/>
          <dgm:bulletEnabled val="1"/>
        </dgm:presLayoutVars>
      </dgm:prSet>
      <dgm:spPr/>
    </dgm:pt>
    <dgm:pt modelId="{BEE9CEC6-E06D-2548-953F-99C2441F5525}" type="pres">
      <dgm:prSet presAssocID="{CEC48B70-3D21-0748-A3B7-9E75CB030470}" presName="descendantText" presStyleLbl="alignAcc1" presStyleIdx="3" presStyleCnt="5">
        <dgm:presLayoutVars>
          <dgm:bulletEnabled val="1"/>
        </dgm:presLayoutVars>
      </dgm:prSet>
      <dgm:spPr/>
    </dgm:pt>
    <dgm:pt modelId="{00A4EA47-5BD4-244E-B792-F3F76C2A310E}" type="pres">
      <dgm:prSet presAssocID="{6A8752AB-706E-544A-BBF1-DA23497780A5}" presName="sp" presStyleCnt="0"/>
      <dgm:spPr/>
    </dgm:pt>
    <dgm:pt modelId="{B70C5FBC-EC14-9748-9626-211E672EA366}" type="pres">
      <dgm:prSet presAssocID="{16BB7F3E-F61C-8847-8429-741830BEA517}" presName="composite" presStyleCnt="0"/>
      <dgm:spPr/>
    </dgm:pt>
    <dgm:pt modelId="{31187126-1E6E-274B-90C5-7E9851881534}" type="pres">
      <dgm:prSet presAssocID="{16BB7F3E-F61C-8847-8429-741830BEA517}" presName="parentText" presStyleLbl="alignNode1" presStyleIdx="4" presStyleCnt="5">
        <dgm:presLayoutVars>
          <dgm:chMax val="1"/>
          <dgm:bulletEnabled val="1"/>
        </dgm:presLayoutVars>
      </dgm:prSet>
      <dgm:spPr/>
    </dgm:pt>
    <dgm:pt modelId="{98D0CDDF-F671-1543-AF2F-6639B6940057}" type="pres">
      <dgm:prSet presAssocID="{16BB7F3E-F61C-8847-8429-741830BEA517}" presName="descendantText" presStyleLbl="alignAcc1" presStyleIdx="4" presStyleCnt="5">
        <dgm:presLayoutVars>
          <dgm:bulletEnabled val="1"/>
        </dgm:presLayoutVars>
      </dgm:prSet>
      <dgm:spPr/>
    </dgm:pt>
  </dgm:ptLst>
  <dgm:cxnLst>
    <dgm:cxn modelId="{C1A47A03-397B-D544-A48E-EEB16A533C71}" type="presOf" srcId="{F55CD0C0-DB0F-6448-94EE-96BA2EA26BAC}" destId="{7499EC87-E71E-EB43-BD7E-ADBC07290960}" srcOrd="0" destOrd="0" presId="urn:microsoft.com/office/officeart/2005/8/layout/chevron2"/>
    <dgm:cxn modelId="{B2989F09-2085-6E49-86E3-AAC5333B9C74}" type="presOf" srcId="{CEC48B70-3D21-0748-A3B7-9E75CB030470}" destId="{729D95F8-817D-2042-8F9E-9A24DF23F903}" srcOrd="0" destOrd="0" presId="urn:microsoft.com/office/officeart/2005/8/layout/chevron2"/>
    <dgm:cxn modelId="{CB633713-410B-974B-9D74-90244115180F}" type="presOf" srcId="{B0ABC34F-2A6E-0E41-857E-C9660BCAD148}" destId="{CEC2E856-C7FA-A74E-9250-777455DE3125}" srcOrd="0" destOrd="0" presId="urn:microsoft.com/office/officeart/2005/8/layout/chevron2"/>
    <dgm:cxn modelId="{02D48F1E-7C12-4841-A322-EC35BB9E4DCF}" srcId="{4B45CF84-DF05-B843-98D4-9DB948ABB60D}" destId="{F55CD0C0-DB0F-6448-94EE-96BA2EA26BAC}" srcOrd="2" destOrd="0" parTransId="{B3E37730-8CB3-A44F-8388-31AC8C20C08D}" sibTransId="{9C015099-D2BB-814E-8521-D0847A66CBD5}"/>
    <dgm:cxn modelId="{98C33C44-AD01-6641-BC3F-D6D845F9D9D9}" type="presOf" srcId="{16BB7F3E-F61C-8847-8429-741830BEA517}" destId="{31187126-1E6E-274B-90C5-7E9851881534}" srcOrd="0" destOrd="0" presId="urn:microsoft.com/office/officeart/2005/8/layout/chevron2"/>
    <dgm:cxn modelId="{F0F49565-A6C7-A148-B02A-EFCFE1E23D5F}" type="presOf" srcId="{4B45CF84-DF05-B843-98D4-9DB948ABB60D}" destId="{34390331-0C2E-984F-B121-4B5F9BE73085}" srcOrd="0" destOrd="0" presId="urn:microsoft.com/office/officeart/2005/8/layout/chevron2"/>
    <dgm:cxn modelId="{C3D4647E-4298-4148-BB39-57707645D442}" type="presOf" srcId="{5593E64D-F7FD-024C-9695-AC71C049203E}" destId="{93C8A9D2-0325-584F-85DF-4E1348D9F6A4}" srcOrd="0" destOrd="0" presId="urn:microsoft.com/office/officeart/2005/8/layout/chevron2"/>
    <dgm:cxn modelId="{BBB4A89A-4C3F-534F-B39A-F48EE4AE817D}" srcId="{4B45CF84-DF05-B843-98D4-9DB948ABB60D}" destId="{16BB7F3E-F61C-8847-8429-741830BEA517}" srcOrd="4" destOrd="0" parTransId="{AA6709F1-B8CE-2044-8613-616D20148D94}" sibTransId="{466846C4-E259-404E-B082-6C7A58675B4A}"/>
    <dgm:cxn modelId="{D0F1309C-47A9-5444-8723-DFAD9EF39CDF}" srcId="{4B45CF84-DF05-B843-98D4-9DB948ABB60D}" destId="{5593E64D-F7FD-024C-9695-AC71C049203E}" srcOrd="0" destOrd="0" parTransId="{93DD41F7-C653-8D4A-A58A-55D110C26F7B}" sibTransId="{EA657FC6-C56C-6544-88CF-081B73AD12E7}"/>
    <dgm:cxn modelId="{94ECD0F8-E776-4D49-8DC3-263A3118423D}" srcId="{4B45CF84-DF05-B843-98D4-9DB948ABB60D}" destId="{CEC48B70-3D21-0748-A3B7-9E75CB030470}" srcOrd="3" destOrd="0" parTransId="{48C27CEC-C6AB-F745-B3CC-400001EC0577}" sibTransId="{6A8752AB-706E-544A-BBF1-DA23497780A5}"/>
    <dgm:cxn modelId="{36330DFD-E3D6-0A42-919C-DA5A9599DA4F}" srcId="{4B45CF84-DF05-B843-98D4-9DB948ABB60D}" destId="{B0ABC34F-2A6E-0E41-857E-C9660BCAD148}" srcOrd="1" destOrd="0" parTransId="{DA07533D-59D1-CE48-9710-94A77644FA87}" sibTransId="{58BEEEB0-F6B1-6F4C-BADD-8430FC784FB9}"/>
    <dgm:cxn modelId="{36A0AD27-4E08-E046-B3B9-98F043ACB6B8}" type="presParOf" srcId="{34390331-0C2E-984F-B121-4B5F9BE73085}" destId="{D959AD54-568F-F34D-B029-7667D4D8A3BA}" srcOrd="0" destOrd="0" presId="urn:microsoft.com/office/officeart/2005/8/layout/chevron2"/>
    <dgm:cxn modelId="{CA0EF799-1D87-754D-A528-09A189A456FF}" type="presParOf" srcId="{D959AD54-568F-F34D-B029-7667D4D8A3BA}" destId="{93C8A9D2-0325-584F-85DF-4E1348D9F6A4}" srcOrd="0" destOrd="0" presId="urn:microsoft.com/office/officeart/2005/8/layout/chevron2"/>
    <dgm:cxn modelId="{57E65D5C-1BA7-E246-9693-1E5A14C82086}" type="presParOf" srcId="{D959AD54-568F-F34D-B029-7667D4D8A3BA}" destId="{08AE4FFC-A92A-B149-926F-F63F53C63E5B}" srcOrd="1" destOrd="0" presId="urn:microsoft.com/office/officeart/2005/8/layout/chevron2"/>
    <dgm:cxn modelId="{7E5FA221-50F3-174B-9926-33C55D84844A}" type="presParOf" srcId="{34390331-0C2E-984F-B121-4B5F9BE73085}" destId="{F30891C2-5F37-CE41-A091-E684A681092A}" srcOrd="1" destOrd="0" presId="urn:microsoft.com/office/officeart/2005/8/layout/chevron2"/>
    <dgm:cxn modelId="{37C87CCA-3A75-2A49-9DDC-4748C01E78DC}" type="presParOf" srcId="{34390331-0C2E-984F-B121-4B5F9BE73085}" destId="{B3A6EE09-9EC1-724D-AFC3-2232DD2B09F2}" srcOrd="2" destOrd="0" presId="urn:microsoft.com/office/officeart/2005/8/layout/chevron2"/>
    <dgm:cxn modelId="{5516D59A-0E3C-E84C-8603-CB15DEE9B032}" type="presParOf" srcId="{B3A6EE09-9EC1-724D-AFC3-2232DD2B09F2}" destId="{CEC2E856-C7FA-A74E-9250-777455DE3125}" srcOrd="0" destOrd="0" presId="urn:microsoft.com/office/officeart/2005/8/layout/chevron2"/>
    <dgm:cxn modelId="{7D101D80-998B-C641-B4DA-14ECD105CA4D}" type="presParOf" srcId="{B3A6EE09-9EC1-724D-AFC3-2232DD2B09F2}" destId="{E9C84610-3FBF-EF4A-8ADF-CFC774D131C8}" srcOrd="1" destOrd="0" presId="urn:microsoft.com/office/officeart/2005/8/layout/chevron2"/>
    <dgm:cxn modelId="{3992CFC4-ECAB-E244-B102-06F1C6EE4275}" type="presParOf" srcId="{34390331-0C2E-984F-B121-4B5F9BE73085}" destId="{887E40F4-113C-8B45-AE31-31D6FD831D1F}" srcOrd="3" destOrd="0" presId="urn:microsoft.com/office/officeart/2005/8/layout/chevron2"/>
    <dgm:cxn modelId="{C435776F-371B-824E-BEB4-24E602DE5189}" type="presParOf" srcId="{34390331-0C2E-984F-B121-4B5F9BE73085}" destId="{4F6F810D-4319-9D46-ADD9-0857908C8D76}" srcOrd="4" destOrd="0" presId="urn:microsoft.com/office/officeart/2005/8/layout/chevron2"/>
    <dgm:cxn modelId="{10720C46-8B7A-B44B-BDC7-214E99B92CB6}" type="presParOf" srcId="{4F6F810D-4319-9D46-ADD9-0857908C8D76}" destId="{7499EC87-E71E-EB43-BD7E-ADBC07290960}" srcOrd="0" destOrd="0" presId="urn:microsoft.com/office/officeart/2005/8/layout/chevron2"/>
    <dgm:cxn modelId="{24ADED79-E029-EA4D-B547-4BEF341C41C7}" type="presParOf" srcId="{4F6F810D-4319-9D46-ADD9-0857908C8D76}" destId="{2F5C1F76-85F1-8A44-B615-C7A6738866E7}" srcOrd="1" destOrd="0" presId="urn:microsoft.com/office/officeart/2005/8/layout/chevron2"/>
    <dgm:cxn modelId="{3838C9FB-7C87-1646-8B95-6FCE32F44884}" type="presParOf" srcId="{34390331-0C2E-984F-B121-4B5F9BE73085}" destId="{FCAF1D09-09E3-1A4C-92AB-552451DC1CA1}" srcOrd="5" destOrd="0" presId="urn:microsoft.com/office/officeart/2005/8/layout/chevron2"/>
    <dgm:cxn modelId="{E4A21F7C-6265-A740-9333-3A9A10F5872C}" type="presParOf" srcId="{34390331-0C2E-984F-B121-4B5F9BE73085}" destId="{81EE335A-BB95-DB46-86B8-C29ED4828264}" srcOrd="6" destOrd="0" presId="urn:microsoft.com/office/officeart/2005/8/layout/chevron2"/>
    <dgm:cxn modelId="{80463F1F-6E0A-1F4F-8803-3D5951E569BE}" type="presParOf" srcId="{81EE335A-BB95-DB46-86B8-C29ED4828264}" destId="{729D95F8-817D-2042-8F9E-9A24DF23F903}" srcOrd="0" destOrd="0" presId="urn:microsoft.com/office/officeart/2005/8/layout/chevron2"/>
    <dgm:cxn modelId="{22B89BB4-3AC9-B840-85E8-495EEDAD993B}" type="presParOf" srcId="{81EE335A-BB95-DB46-86B8-C29ED4828264}" destId="{BEE9CEC6-E06D-2548-953F-99C2441F5525}" srcOrd="1" destOrd="0" presId="urn:microsoft.com/office/officeart/2005/8/layout/chevron2"/>
    <dgm:cxn modelId="{1BC4A5D0-DEDC-B84D-9F42-5119A2226F6B}" type="presParOf" srcId="{34390331-0C2E-984F-B121-4B5F9BE73085}" destId="{00A4EA47-5BD4-244E-B792-F3F76C2A310E}" srcOrd="7" destOrd="0" presId="urn:microsoft.com/office/officeart/2005/8/layout/chevron2"/>
    <dgm:cxn modelId="{662A65B5-30CA-E846-9821-1C1C749884CE}" type="presParOf" srcId="{34390331-0C2E-984F-B121-4B5F9BE73085}" destId="{B70C5FBC-EC14-9748-9626-211E672EA366}" srcOrd="8" destOrd="0" presId="urn:microsoft.com/office/officeart/2005/8/layout/chevron2"/>
    <dgm:cxn modelId="{35C645F0-4CF3-5D45-B4BA-A66A8D3132BF}" type="presParOf" srcId="{B70C5FBC-EC14-9748-9626-211E672EA366}" destId="{31187126-1E6E-274B-90C5-7E9851881534}" srcOrd="0" destOrd="0" presId="urn:microsoft.com/office/officeart/2005/8/layout/chevron2"/>
    <dgm:cxn modelId="{6E94B25A-E1A4-684F-9208-A944E1147C2E}" type="presParOf" srcId="{B70C5FBC-EC14-9748-9626-211E672EA366}" destId="{98D0CDDF-F671-1543-AF2F-6639B694005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C8A9D2-0325-584F-85DF-4E1348D9F6A4}">
      <dsp:nvSpPr>
        <dsp:cNvPr id="0" name=""/>
        <dsp:cNvSpPr/>
      </dsp:nvSpPr>
      <dsp:spPr>
        <a:xfrm rot="5400000">
          <a:off x="-172284" y="173948"/>
          <a:ext cx="1148560" cy="80399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Science object</a:t>
          </a:r>
        </a:p>
      </dsp:txBody>
      <dsp:txXfrm rot="-5400000">
        <a:off x="0" y="403660"/>
        <a:ext cx="803992" cy="344568"/>
      </dsp:txXfrm>
    </dsp:sp>
    <dsp:sp modelId="{08AE4FFC-A92A-B149-926F-F63F53C63E5B}">
      <dsp:nvSpPr>
        <dsp:cNvPr id="0" name=""/>
        <dsp:cNvSpPr/>
      </dsp:nvSpPr>
      <dsp:spPr>
        <a:xfrm rot="5400000">
          <a:off x="4403070" y="-3598474"/>
          <a:ext cx="746564" cy="79447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C2E856-C7FA-A74E-9250-777455DE3125}">
      <dsp:nvSpPr>
        <dsp:cNvPr id="0" name=""/>
        <dsp:cNvSpPr/>
      </dsp:nvSpPr>
      <dsp:spPr>
        <a:xfrm rot="5400000">
          <a:off x="-172284" y="1205982"/>
          <a:ext cx="1148560" cy="80399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Atmosphere (optional)</a:t>
          </a:r>
        </a:p>
      </dsp:txBody>
      <dsp:txXfrm rot="-5400000">
        <a:off x="0" y="1435694"/>
        <a:ext cx="803992" cy="344568"/>
      </dsp:txXfrm>
    </dsp:sp>
    <dsp:sp modelId="{E9C84610-3FBF-EF4A-8ADF-CFC774D131C8}">
      <dsp:nvSpPr>
        <dsp:cNvPr id="0" name=""/>
        <dsp:cNvSpPr/>
      </dsp:nvSpPr>
      <dsp:spPr>
        <a:xfrm rot="5400000">
          <a:off x="4403070" y="-2565380"/>
          <a:ext cx="746564" cy="79447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99EC87-E71E-EB43-BD7E-ADBC07290960}">
      <dsp:nvSpPr>
        <dsp:cNvPr id="0" name=""/>
        <dsp:cNvSpPr/>
      </dsp:nvSpPr>
      <dsp:spPr>
        <a:xfrm rot="5400000">
          <a:off x="-172284" y="2238016"/>
          <a:ext cx="1148560" cy="80399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Telescope</a:t>
          </a:r>
        </a:p>
      </dsp:txBody>
      <dsp:txXfrm rot="-5400000">
        <a:off x="0" y="2467728"/>
        <a:ext cx="803992" cy="344568"/>
      </dsp:txXfrm>
    </dsp:sp>
    <dsp:sp modelId="{2F5C1F76-85F1-8A44-B615-C7A6738866E7}">
      <dsp:nvSpPr>
        <dsp:cNvPr id="0" name=""/>
        <dsp:cNvSpPr/>
      </dsp:nvSpPr>
      <dsp:spPr>
        <a:xfrm rot="5400000">
          <a:off x="4403070" y="-1533345"/>
          <a:ext cx="746564" cy="79447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9D95F8-817D-2042-8F9E-9A24DF23F903}">
      <dsp:nvSpPr>
        <dsp:cNvPr id="0" name=""/>
        <dsp:cNvSpPr/>
      </dsp:nvSpPr>
      <dsp:spPr>
        <a:xfrm rot="5400000">
          <a:off x="-172284" y="3270050"/>
          <a:ext cx="1148560" cy="80399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Instrument</a:t>
          </a:r>
        </a:p>
      </dsp:txBody>
      <dsp:txXfrm rot="-5400000">
        <a:off x="0" y="3499762"/>
        <a:ext cx="803992" cy="344568"/>
      </dsp:txXfrm>
    </dsp:sp>
    <dsp:sp modelId="{BEE9CEC6-E06D-2548-953F-99C2441F5525}">
      <dsp:nvSpPr>
        <dsp:cNvPr id="0" name=""/>
        <dsp:cNvSpPr/>
      </dsp:nvSpPr>
      <dsp:spPr>
        <a:xfrm rot="5400000">
          <a:off x="4403070" y="-501311"/>
          <a:ext cx="746564" cy="79447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187126-1E6E-274B-90C5-7E9851881534}">
      <dsp:nvSpPr>
        <dsp:cNvPr id="0" name=""/>
        <dsp:cNvSpPr/>
      </dsp:nvSpPr>
      <dsp:spPr>
        <a:xfrm rot="5400000">
          <a:off x="-172284" y="4302084"/>
          <a:ext cx="1148560" cy="803992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Detector</a:t>
          </a:r>
        </a:p>
      </dsp:txBody>
      <dsp:txXfrm rot="-5400000">
        <a:off x="0" y="4531796"/>
        <a:ext cx="803992" cy="344568"/>
      </dsp:txXfrm>
    </dsp:sp>
    <dsp:sp modelId="{98D0CDDF-F671-1543-AF2F-6639B6940057}">
      <dsp:nvSpPr>
        <dsp:cNvPr id="0" name=""/>
        <dsp:cNvSpPr/>
      </dsp:nvSpPr>
      <dsp:spPr>
        <a:xfrm rot="5400000">
          <a:off x="4403070" y="530722"/>
          <a:ext cx="746564" cy="79447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9765D0-4809-1347-B630-8C2EEAAF8735}" type="datetimeFigureOut">
              <a:rPr lang="en-US" smtClean="0"/>
              <a:t>2/3/20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A3A21A-F1D2-7D4C-8398-C9399E5F8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167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3A21A-F1D2-7D4C-8398-C9399E5F866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229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A3A21A-F1D2-7D4C-8398-C9399E5F866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552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3A21A-F1D2-7D4C-8398-C9399E5F866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889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3A21A-F1D2-7D4C-8398-C9399E5F866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495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93689" y="6453188"/>
            <a:ext cx="48133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La Silla Summer School 2020</a:t>
            </a:r>
            <a:endParaRPr lang="en-GB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207000" y="645318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2698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93689" y="6453188"/>
            <a:ext cx="48133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La Silla Summer School 2020</a:t>
            </a:r>
            <a:endParaRPr lang="en-GB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207000" y="645318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393689" y="1131005"/>
            <a:ext cx="8748000" cy="5278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54521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93689" y="6453188"/>
            <a:ext cx="48133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La Silla Summer School 2020</a:t>
            </a:r>
            <a:endParaRPr lang="en-GB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207000" y="645318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5229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536" y="1124744"/>
            <a:ext cx="4392488" cy="53284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8024" y="1124744"/>
            <a:ext cx="4355976" cy="53284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93689" y="6453188"/>
            <a:ext cx="48133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La Silla Summer School 2020</a:t>
            </a:r>
            <a:endParaRPr lang="en-GB" dirty="0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207000" y="645318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12228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40768"/>
            <a:ext cx="4040188" cy="83410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340768"/>
            <a:ext cx="4041775" cy="83410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93689" y="6453188"/>
            <a:ext cx="48133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La Silla Summer School 2020</a:t>
            </a:r>
            <a:endParaRPr lang="en-GB" dirty="0"/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5207000" y="645318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46416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93689" y="6453188"/>
            <a:ext cx="48133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La Silla Summer School 2020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207000" y="645318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79040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GB"/>
              <a:t>La Silla Summer School 2020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4205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emf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122894"/>
            <a:ext cx="8748712" cy="529187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>
            <a:off x="0" y="1081959"/>
            <a:ext cx="9144000" cy="1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93689" y="6453188"/>
            <a:ext cx="48133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en-GB"/>
              <a:t>La Silla Summer School 2020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207000" y="6453188"/>
            <a:ext cx="63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6CA89A-7F63-7545-9B43-AF7DF332BE1B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1" name="Picture 9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84888" y="6584764"/>
            <a:ext cx="2809875" cy="81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826294" y="0"/>
            <a:ext cx="8317706" cy="10731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10"/>
          <a:srcRect/>
          <a:stretch/>
        </p:blipFill>
        <p:spPr>
          <a:xfrm>
            <a:off x="0" y="0"/>
            <a:ext cx="825500" cy="1079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78" r:id="rId2"/>
    <p:sldLayoutId id="2147483687" r:id="rId3"/>
    <p:sldLayoutId id="2147483688" r:id="rId4"/>
    <p:sldLayoutId id="2147483689" r:id="rId5"/>
    <p:sldLayoutId id="2147483690" r:id="rId6"/>
    <p:sldLayoutId id="2147483691" r:id="rId7"/>
  </p:sldLayoutIdLst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9pPr>
    </p:titleStyle>
    <p:bodyStyle>
      <a:lvl1pPr marL="324000" indent="-324000" algn="l" rtl="0" eaLnBrk="1" fontAlgn="base" hangingPunct="1">
        <a:spcBef>
          <a:spcPts val="1200"/>
        </a:spcBef>
        <a:spcAft>
          <a:spcPts val="0"/>
        </a:spcAft>
        <a:buClr>
          <a:srgbClr val="FF0000"/>
        </a:buClr>
        <a:buSzPct val="90000"/>
        <a:buFontTx/>
        <a:buBlip>
          <a:blip r:embed="rId11"/>
        </a:buBlip>
        <a:defRPr sz="28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1" fontAlgn="base" hangingPunct="1">
        <a:spcBef>
          <a:spcPts val="600"/>
        </a:spcBef>
        <a:spcAft>
          <a:spcPts val="0"/>
        </a:spcAft>
        <a:buClr>
          <a:schemeClr val="accent1"/>
        </a:buClr>
        <a:buFont typeface="Wingdings" charset="0"/>
        <a:buChar char="Ø"/>
        <a:defRPr sz="24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1" fontAlgn="base" hangingPunct="1">
        <a:spcBef>
          <a:spcPts val="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1" fontAlgn="base" hangingPunct="1">
        <a:spcBef>
          <a:spcPts val="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1" fontAlgn="base" hangingPunct="1">
        <a:spcBef>
          <a:spcPts val="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diagramLayout" Target="../diagrams/layout1.xml"/><Relationship Id="rId7" Type="http://schemas.openxmlformats.org/officeDocument/2006/relationships/image" Target="../media/image4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8.jpg"/><Relationship Id="rId5" Type="http://schemas.openxmlformats.org/officeDocument/2006/relationships/diagramColors" Target="../diagrams/colors1.xml"/><Relationship Id="rId10" Type="http://schemas.openxmlformats.org/officeDocument/2006/relationships/image" Target="../media/image7.jp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hfreeman.com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pedia.org/wiki/Molecule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Detectors in Astronomy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2055" y="3886200"/>
            <a:ext cx="6700345" cy="1752600"/>
          </a:xfrm>
        </p:spPr>
        <p:txBody>
          <a:bodyPr/>
          <a:lstStyle/>
          <a:p>
            <a:r>
              <a:rPr lang="en-US" dirty="0"/>
              <a:t>Alain </a:t>
            </a:r>
            <a:r>
              <a:rPr lang="en-US" dirty="0" err="1"/>
              <a:t>Smette</a:t>
            </a:r>
            <a:endParaRPr lang="en-US" dirty="0"/>
          </a:p>
          <a:p>
            <a:r>
              <a:rPr lang="en-US" dirty="0"/>
              <a:t>System Scientist for VLT Instrumentation</a:t>
            </a:r>
          </a:p>
          <a:p>
            <a:r>
              <a:rPr lang="en-US" dirty="0"/>
              <a:t>ESO</a:t>
            </a:r>
          </a:p>
        </p:txBody>
      </p:sp>
    </p:spTree>
    <p:extLst>
      <p:ext uri="{BB962C8B-B14F-4D97-AF65-F5344CB8AC3E}">
        <p14:creationId xmlns:p14="http://schemas.microsoft.com/office/powerpoint/2010/main" val="931894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La Silla Summer School 2020</a:t>
            </a:r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Absorption of photons in a semiconductor:</a:t>
            </a:r>
            <a:br>
              <a:rPr lang="en-US" sz="2800" dirty="0">
                <a:solidFill>
                  <a:srgbClr val="FF0000"/>
                </a:solidFill>
              </a:rPr>
            </a:br>
            <a:r>
              <a:rPr lang="en-US" sz="2800" dirty="0">
                <a:solidFill>
                  <a:srgbClr val="FF0000"/>
                </a:solidFill>
              </a:rPr>
              <a:t>Valence &amp; Conduction Bands 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252248" y="1120676"/>
            <a:ext cx="877613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dirty="0">
                <a:solidFill>
                  <a:srgbClr val="000000"/>
                </a:solidFill>
                <a:latin typeface="+mj-lt"/>
              </a:rPr>
              <a:t>In a crystal lattice, the allowed bands of electrons can be described by valence and conduction bands (similar to quantum orbits of electrons in Hydrogen). </a:t>
            </a:r>
          </a:p>
          <a:p>
            <a:pPr marL="285750" indent="-285750">
              <a:buFont typeface="Wingdings" charset="2"/>
              <a:buChar char="q"/>
            </a:pPr>
            <a:r>
              <a:rPr lang="en-US" dirty="0">
                <a:solidFill>
                  <a:srgbClr val="000000"/>
                </a:solidFill>
                <a:latin typeface="+mj-lt"/>
              </a:rPr>
              <a:t>valence band = "ground states" that are normally completely filled </a:t>
            </a:r>
          </a:p>
          <a:p>
            <a:pPr marL="285750" indent="-285750">
              <a:buFont typeface="Wingdings" charset="2"/>
              <a:buChar char="q"/>
            </a:pPr>
            <a:r>
              <a:rPr lang="en-US" dirty="0">
                <a:solidFill>
                  <a:srgbClr val="000000"/>
                </a:solidFill>
                <a:latin typeface="+mj-lt"/>
              </a:rPr>
              <a:t>conduction band = "excited states" that are normally completely unfilled, electron in the conduction band can move if there is electric field </a:t>
            </a:r>
          </a:p>
          <a:p>
            <a:pPr marL="285750" indent="-285750">
              <a:buFont typeface="Wingdings" charset="2"/>
              <a:buChar char="q"/>
            </a:pPr>
            <a:r>
              <a:rPr lang="en-US" dirty="0">
                <a:solidFill>
                  <a:srgbClr val="000000"/>
                </a:solidFill>
                <a:latin typeface="+mj-lt"/>
              </a:rPr>
              <a:t>electrons are either in a valence or in a conduction band</a:t>
            </a:r>
          </a:p>
        </p:txBody>
      </p:sp>
      <p:pic>
        <p:nvPicPr>
          <p:cNvPr id="10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0" y="3199482"/>
            <a:ext cx="8748713" cy="3052880"/>
          </a:xfrm>
        </p:spPr>
      </p:pic>
      <p:sp>
        <p:nvSpPr>
          <p:cNvPr id="11" name="TextBox 10"/>
          <p:cNvSpPr txBox="1"/>
          <p:nvPr/>
        </p:nvSpPr>
        <p:spPr>
          <a:xfrm>
            <a:off x="6884276" y="6272458"/>
            <a:ext cx="18498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Dorn 2009</a:t>
            </a:r>
          </a:p>
        </p:txBody>
      </p:sp>
    </p:spTree>
    <p:extLst>
      <p:ext uri="{BB962C8B-B14F-4D97-AF65-F5344CB8AC3E}">
        <p14:creationId xmlns:p14="http://schemas.microsoft.com/office/powerpoint/2010/main" val="12492811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La Silla Summer School 2020</a:t>
            </a:r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Photo-electric effect</a:t>
            </a:r>
            <a:br>
              <a:rPr lang="en-US" dirty="0"/>
            </a:br>
            <a:r>
              <a:rPr lang="en-US" dirty="0"/>
              <a:t> in a semi-conductor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51961" y="4989409"/>
                <a:ext cx="8918467" cy="1634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/>
                  <a:t>Parameters: Quantum Efficiency</a:t>
                </a:r>
                <a:r>
                  <a:rPr lang="en-US" i="1" dirty="0">
                    <a:sym typeface="Wingdings"/>
                  </a:rPr>
                  <a:t> (QE) , Dark current</a:t>
                </a:r>
              </a:p>
              <a:p>
                <a:endParaRPr lang="en-US" i="1" dirty="0">
                  <a:sym typeface="Wingdings"/>
                </a:endParaRPr>
              </a:p>
              <a:p>
                <a:r>
                  <a:rPr lang="en-US" i="1" dirty="0">
                    <a:sym typeface="Wingdings"/>
                  </a:rPr>
                  <a:t> 	QE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  <a:sym typeface="Wingdings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  <a:sym typeface="Wingdings"/>
                          </a:rPr>
                          <m:t># </m:t>
                        </m:r>
                        <m:r>
                          <a:rPr lang="en-US" b="0" i="1" smtClean="0">
                            <a:latin typeface="Cambria Math" charset="0"/>
                            <a:sym typeface="Wingdings"/>
                          </a:rPr>
                          <m:t>𝑜𝑓</m:t>
                        </m:r>
                        <m:r>
                          <a:rPr lang="en-US" b="0" i="1" smtClean="0">
                            <a:latin typeface="Cambria Math" charset="0"/>
                            <a:sym typeface="Wingdings"/>
                          </a:rPr>
                          <m:t> </m:t>
                        </m:r>
                        <m:r>
                          <a:rPr lang="en-US" b="0" i="1" smtClean="0">
                            <a:latin typeface="Cambria Math" charset="0"/>
                            <a:sym typeface="Wingdings"/>
                          </a:rPr>
                          <m:t>𝑝h𝑜𝑡𝑜</m:t>
                        </m:r>
                        <m:r>
                          <a:rPr lang="en-US" b="0" i="1" smtClean="0">
                            <a:latin typeface="Cambria Math" charset="0"/>
                            <a:sym typeface="Wingdings"/>
                          </a:rPr>
                          <m:t>−</m:t>
                        </m:r>
                        <m:r>
                          <a:rPr lang="en-US" b="0" i="1" smtClean="0">
                            <a:latin typeface="Cambria Math" charset="0"/>
                            <a:sym typeface="Wingdings"/>
                          </a:rPr>
                          <m:t>𝑒𝑙𝑒𝑐𝑡𝑟𝑜𝑛𝑠</m:t>
                        </m:r>
                        <m:r>
                          <a:rPr lang="en-US" b="0" i="1" smtClean="0">
                            <a:latin typeface="Cambria Math" charset="0"/>
                            <a:sym typeface="Wingdings"/>
                          </a:rPr>
                          <m:t> </m:t>
                        </m:r>
                        <m:r>
                          <a:rPr lang="en-US" b="0" i="1" smtClean="0">
                            <a:latin typeface="Cambria Math" charset="0"/>
                            <a:sym typeface="Wingdings"/>
                          </a:rPr>
                          <m:t>𝑖𝑛</m:t>
                        </m:r>
                        <m:r>
                          <a:rPr lang="en-US" b="0" i="1" smtClean="0">
                            <a:latin typeface="Cambria Math" charset="0"/>
                            <a:sym typeface="Wingdings"/>
                          </a:rPr>
                          <m:t> </m:t>
                        </m:r>
                        <m:r>
                          <a:rPr lang="en-US" b="0" i="1" smtClean="0">
                            <a:latin typeface="Cambria Math" charset="0"/>
                            <a:sym typeface="Wingdings"/>
                          </a:rPr>
                          <m:t>𝑡h𝑒</m:t>
                        </m:r>
                        <m:r>
                          <a:rPr lang="en-US" b="0" i="1" smtClean="0">
                            <a:latin typeface="Cambria Math" charset="0"/>
                            <a:sym typeface="Wingdings"/>
                          </a:rPr>
                          <m:t> </m:t>
                        </m:r>
                        <m:r>
                          <a:rPr lang="en-US" b="0" i="1" smtClean="0">
                            <a:latin typeface="Cambria Math" charset="0"/>
                            <a:sym typeface="Wingdings"/>
                          </a:rPr>
                          <m:t>𝑐𝑜𝑛𝑑𝑢𝑐𝑡𝑖𝑜𝑛</m:t>
                        </m:r>
                        <m:r>
                          <a:rPr lang="en-US" b="0" i="1" smtClean="0">
                            <a:latin typeface="Cambria Math" charset="0"/>
                            <a:sym typeface="Wingdings"/>
                          </a:rPr>
                          <m:t> </m:t>
                        </m:r>
                        <m:r>
                          <a:rPr lang="en-US" b="0" i="1" smtClean="0">
                            <a:latin typeface="Cambria Math" charset="0"/>
                            <a:sym typeface="Wingdings"/>
                          </a:rPr>
                          <m:t>𝑏𝑎𝑛𝑑</m:t>
                        </m:r>
                      </m:num>
                      <m:den>
                        <m:r>
                          <a:rPr lang="en-US" b="0" i="1" smtClean="0">
                            <a:latin typeface="Cambria Math" charset="0"/>
                            <a:sym typeface="Wingdings"/>
                          </a:rPr>
                          <m:t># </m:t>
                        </m:r>
                        <m:r>
                          <a:rPr lang="en-US" b="0" i="1" smtClean="0">
                            <a:latin typeface="Cambria Math" charset="0"/>
                            <a:sym typeface="Wingdings"/>
                          </a:rPr>
                          <m:t>𝑜𝑓</m:t>
                        </m:r>
                        <m:r>
                          <a:rPr lang="en-US" b="0" i="1" smtClean="0">
                            <a:latin typeface="Cambria Math" charset="0"/>
                            <a:sym typeface="Wingdings"/>
                          </a:rPr>
                          <m:t> </m:t>
                        </m:r>
                        <m:r>
                          <a:rPr lang="en-US" b="0" i="1" smtClean="0">
                            <a:latin typeface="Cambria Math" charset="0"/>
                            <a:sym typeface="Wingdings"/>
                          </a:rPr>
                          <m:t>𝑝h𝑜𝑡𝑜𝑛𝑠</m:t>
                        </m:r>
                        <m:r>
                          <a:rPr lang="en-US" b="0" i="1" smtClean="0">
                            <a:latin typeface="Cambria Math" charset="0"/>
                            <a:sym typeface="Wingdings"/>
                          </a:rPr>
                          <m:t> </m:t>
                        </m:r>
                        <m:r>
                          <a:rPr lang="en-US" b="0" i="1" smtClean="0">
                            <a:latin typeface="Cambria Math" charset="0"/>
                            <a:sym typeface="Wingdings"/>
                          </a:rPr>
                          <m:t>𝑤h𝑖𝑐h</m:t>
                        </m:r>
                        <m:r>
                          <a:rPr lang="en-US" b="0" i="1" smtClean="0">
                            <a:latin typeface="Cambria Math" charset="0"/>
                            <a:sym typeface="Wingdings"/>
                          </a:rPr>
                          <m:t> </m:t>
                        </m:r>
                        <m:r>
                          <a:rPr lang="en-US" b="0" i="1" smtClean="0">
                            <a:latin typeface="Cambria Math" charset="0"/>
                            <a:sym typeface="Wingdings"/>
                          </a:rPr>
                          <m:t>𝑟𝑒𝑎𝑐h𝑒𝑑</m:t>
                        </m:r>
                        <m:r>
                          <a:rPr lang="en-US" b="0" i="1" smtClean="0">
                            <a:latin typeface="Cambria Math" charset="0"/>
                            <a:sym typeface="Wingdings"/>
                          </a:rPr>
                          <m:t> </m:t>
                        </m:r>
                        <m:r>
                          <a:rPr lang="en-US" b="0" i="1" smtClean="0">
                            <a:latin typeface="Cambria Math" charset="0"/>
                            <a:sym typeface="Wingdings"/>
                          </a:rPr>
                          <m:t>𝑡h𝑒</m:t>
                        </m:r>
                        <m:r>
                          <a:rPr lang="en-US" b="0" i="1" smtClean="0">
                            <a:latin typeface="Cambria Math" charset="0"/>
                            <a:sym typeface="Wingdings"/>
                          </a:rPr>
                          <m:t> </m:t>
                        </m:r>
                        <m:r>
                          <a:rPr lang="en-US" b="0" i="1" smtClean="0">
                            <a:latin typeface="Cambria Math" charset="0"/>
                            <a:sym typeface="Wingdings"/>
                          </a:rPr>
                          <m:t>𝑑𝑒𝑡𝑒𝑐𝑡𝑜𝑟</m:t>
                        </m:r>
                      </m:den>
                    </m:f>
                  </m:oMath>
                </a14:m>
                <a:endParaRPr lang="en-US" i="1" dirty="0">
                  <a:sym typeface="Wingdings"/>
                </a:endParaRPr>
              </a:p>
              <a:p>
                <a:endParaRPr lang="en-US" i="1" dirty="0">
                  <a:sym typeface="Wingdings"/>
                </a:endParaRPr>
              </a:p>
              <a:p>
                <a:r>
                  <a:rPr lang="en-US" i="1" dirty="0">
                    <a:sym typeface="Wingdings"/>
                  </a:rPr>
                  <a:t>	Dark level: # of thermally excited electrons which reached the conduction band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961" y="4989409"/>
                <a:ext cx="8918467" cy="1634550"/>
              </a:xfrm>
              <a:prstGeom prst="rect">
                <a:avLst/>
              </a:prstGeom>
              <a:blipFill rotWithShape="0">
                <a:blip r:embed="rId2"/>
                <a:stretch>
                  <a:fillRect l="-615" t="-1859" b="-4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Content Placeholder 10"/>
          <p:cNvPicPr>
            <a:picLocks noGrp="1" noChangeAspect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61" y="1106996"/>
            <a:ext cx="7783349" cy="3848612"/>
          </a:xfrm>
        </p:spPr>
      </p:pic>
    </p:spTree>
    <p:extLst>
      <p:ext uri="{BB962C8B-B14F-4D97-AF65-F5344CB8AC3E}">
        <p14:creationId xmlns:p14="http://schemas.microsoft.com/office/powerpoint/2010/main" val="2802706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La Silla Summer School 2020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1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511" y="3518087"/>
            <a:ext cx="2949366" cy="159757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210097" y="3125425"/>
            <a:ext cx="18369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/>
              <a:t>Animation by Michael </a:t>
            </a:r>
            <a:r>
              <a:rPr lang="en-US" sz="900" dirty="0" err="1"/>
              <a:t>Schmid</a:t>
            </a:r>
            <a:endParaRPr lang="en-US" sz="9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615"/>
            <a:ext cx="5656565" cy="3643578"/>
          </a:xfrm>
          <a:prstGeom prst="rect">
            <a:avLst/>
          </a:prstGeom>
        </p:spPr>
      </p:pic>
      <p:sp>
        <p:nvSpPr>
          <p:cNvPr id="14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A. Charge Coupled Device (CCD) </a:t>
            </a:r>
            <a:br>
              <a:rPr lang="en-US" dirty="0"/>
            </a:br>
            <a:r>
              <a:rPr lang="en-US" dirty="0"/>
              <a:t>&amp; variations</a:t>
            </a:r>
          </a:p>
        </p:txBody>
      </p:sp>
    </p:spTree>
    <p:extLst>
      <p:ext uri="{BB962C8B-B14F-4D97-AF65-F5344CB8AC3E}">
        <p14:creationId xmlns:p14="http://schemas.microsoft.com/office/powerpoint/2010/main" val="7794652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La Silla Summer School 2020</a:t>
            </a:r>
            <a:endParaRPr lang="en-GB" dirty="0"/>
          </a:p>
        </p:txBody>
      </p:sp>
      <p:sp>
        <p:nvSpPr>
          <p:cNvPr id="6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A. Charge Coupled Device (CCD) </a:t>
            </a:r>
            <a:br>
              <a:rPr lang="en-US" dirty="0"/>
            </a:br>
            <a:r>
              <a:rPr lang="en-US" dirty="0"/>
              <a:t>&amp; variations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2" y="1115635"/>
            <a:ext cx="6043633" cy="341975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656422"/>
            <a:ext cx="90704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Parameters</a:t>
            </a:r>
            <a:r>
              <a:rPr lang="en-US" i="1" dirty="0"/>
              <a:t>: full-well capacity, bias level, gain, ADC saturation level</a:t>
            </a:r>
          </a:p>
          <a:p>
            <a:pPr marL="285750" indent="-285750">
              <a:buFont typeface="Arial" charset="0"/>
              <a:buChar char="•"/>
            </a:pPr>
            <a:r>
              <a:rPr lang="en-US" i="1" dirty="0"/>
              <a:t>Gain</a:t>
            </a:r>
            <a:r>
              <a:rPr lang="en-US" dirty="0"/>
              <a:t>: ⚠  g = number of ADUs/electron  or number of electrons/ADU (g = 1/CONAD)</a:t>
            </a:r>
          </a:p>
          <a:p>
            <a:pPr marL="285750" indent="-285750">
              <a:buFont typeface="Arial" charset="0"/>
              <a:buChar char="•"/>
            </a:pPr>
            <a:r>
              <a:rPr lang="en-US" i="1" dirty="0"/>
              <a:t>Full well capacity: </a:t>
            </a:r>
            <a:r>
              <a:rPr lang="en-US" dirty="0"/>
              <a:t>maximum # of photo-electrons in a pixel</a:t>
            </a:r>
          </a:p>
          <a:p>
            <a:pPr marL="285750" indent="-285750">
              <a:buFont typeface="Arial" charset="0"/>
              <a:buChar char="•"/>
            </a:pPr>
            <a:r>
              <a:rPr lang="en-US" i="1" dirty="0"/>
              <a:t>Bias level: </a:t>
            </a:r>
            <a:r>
              <a:rPr lang="en-US" dirty="0"/>
              <a:t>artificial electronic offset which ensures that the ADC always receives a positive signal. </a:t>
            </a:r>
          </a:p>
          <a:p>
            <a:pPr marL="285750" indent="-285750">
              <a:buFont typeface="Arial" charset="0"/>
              <a:buChar char="•"/>
            </a:pPr>
            <a:r>
              <a:rPr lang="en-US" i="1" dirty="0"/>
              <a:t>ADC saturation level</a:t>
            </a:r>
            <a:r>
              <a:rPr lang="en-US" dirty="0"/>
              <a:t>: # of bits used by the A/D converter is: 16 bits -&gt; 65 535 ADUs</a:t>
            </a:r>
            <a:endParaRPr lang="en-US" i="1" dirty="0"/>
          </a:p>
        </p:txBody>
      </p:sp>
      <p:sp>
        <p:nvSpPr>
          <p:cNvPr id="19" name="TextBox 18"/>
          <p:cNvSpPr txBox="1"/>
          <p:nvPr/>
        </p:nvSpPr>
        <p:spPr>
          <a:xfrm>
            <a:off x="3815256" y="2864808"/>
            <a:ext cx="1051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amplifier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61186" y="1980982"/>
            <a:ext cx="3090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Analog-to-Digital Converter : Converts charges to ADU</a:t>
            </a:r>
          </a:p>
        </p:txBody>
      </p:sp>
    </p:spTree>
    <p:extLst>
      <p:ext uri="{BB962C8B-B14F-4D97-AF65-F5344CB8AC3E}">
        <p14:creationId xmlns:p14="http://schemas.microsoft.com/office/powerpoint/2010/main" val="19046926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La Silla Summer School 2020</a:t>
            </a:r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343" y="1152354"/>
            <a:ext cx="5186437" cy="5111811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9685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29" y="1806958"/>
            <a:ext cx="9085120" cy="4828792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La Silla Summer School 2020</a:t>
            </a:r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Pre-/post-/over-/under- scan regions</a:t>
            </a:r>
          </a:p>
        </p:txBody>
      </p:sp>
      <p:sp>
        <p:nvSpPr>
          <p:cNvPr id="6" name="Content Placeholder 11"/>
          <p:cNvSpPr txBox="1">
            <a:spLocks noGrp="1"/>
          </p:cNvSpPr>
          <p:nvPr>
            <p:ph sz="quarter" idx="10"/>
          </p:nvPr>
        </p:nvSpPr>
        <p:spPr>
          <a:xfrm>
            <a:off x="0" y="1131005"/>
            <a:ext cx="9141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1600" dirty="0"/>
              <a:t>Regions not exposed to light: pseudo-pixels generated by sending additional clock cycles  to the output electronics</a:t>
            </a:r>
          </a:p>
        </p:txBody>
      </p:sp>
    </p:spTree>
    <p:extLst>
      <p:ext uri="{BB962C8B-B14F-4D97-AF65-F5344CB8AC3E}">
        <p14:creationId xmlns:p14="http://schemas.microsoft.com/office/powerpoint/2010/main" val="18207971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DEE80E7-96F0-DA4F-BE1E-92E4E21174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La Silla Summer School 2020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F3D25D3-A3B4-3A4F-97AE-6CDAC8095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0915E29-3D3D-7148-9A8B-3800D2CBF33C}"/>
              </a:ext>
            </a:extLst>
          </p:cNvPr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73195"/>
            <a:ext cx="7052244" cy="469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9421CC-024B-AB44-B284-5E2703652C3D}"/>
              </a:ext>
            </a:extLst>
          </p:cNvPr>
          <p:cNvSpPr txBox="1"/>
          <p:nvPr/>
        </p:nvSpPr>
        <p:spPr>
          <a:xfrm>
            <a:off x="7052245" y="1073195"/>
            <a:ext cx="20917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One of the 2 CCDs used in ESPRESSO: </a:t>
            </a:r>
          </a:p>
          <a:p>
            <a:r>
              <a:rPr lang="en-US" dirty="0"/>
              <a:t>81 millions pixels</a:t>
            </a:r>
          </a:p>
        </p:txBody>
      </p:sp>
    </p:spTree>
    <p:extLst>
      <p:ext uri="{BB962C8B-B14F-4D97-AF65-F5344CB8AC3E}">
        <p14:creationId xmlns:p14="http://schemas.microsoft.com/office/powerpoint/2010/main" val="30576117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CB1F835-A08A-8740-BC71-E838FAC1DF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La Silla Summer School 2020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6F4EF9F-7963-A94B-AFC0-3ADEAB7F5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926B478E-686F-3149-BCA2-17A63B99C855}"/>
              </a:ext>
            </a:extLst>
          </p:cNvPr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3195"/>
            <a:ext cx="7040033" cy="528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609D42-4874-C041-8B6C-8ABAE397D3E0}"/>
              </a:ext>
            </a:extLst>
          </p:cNvPr>
          <p:cNvSpPr txBox="1"/>
          <p:nvPr/>
        </p:nvSpPr>
        <p:spPr>
          <a:xfrm>
            <a:off x="7062952" y="1123179"/>
            <a:ext cx="20810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OmegaCAM</a:t>
            </a:r>
            <a:r>
              <a:rPr lang="en-US" dirty="0"/>
              <a:t> detector array: </a:t>
            </a:r>
          </a:p>
          <a:p>
            <a:r>
              <a:rPr lang="en-US" dirty="0"/>
              <a:t>32 2048x2048 detectors;</a:t>
            </a:r>
          </a:p>
          <a:p>
            <a:r>
              <a:rPr lang="en-US" dirty="0"/>
              <a:t>268 millions pixels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3169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La Silla Summer School 2020</a:t>
            </a:r>
            <a:endParaRPr lang="en-GB" dirty="0"/>
          </a:p>
        </p:txBody>
      </p:sp>
      <p:sp>
        <p:nvSpPr>
          <p:cNvPr id="6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B. Hybrid Complementary Metal Oxide Semiconductor (CMOS) detectors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2329656" y="1408112"/>
            <a:ext cx="48768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2852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La Silla Summer School 2020</a:t>
            </a:r>
            <a:endParaRPr lang="en-GB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16" y="1173164"/>
            <a:ext cx="4786368" cy="4217691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B. Hybrid Complementary Metal Oxide Semiconductor (CMOS) detectors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61340" y="1173164"/>
            <a:ext cx="8408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Dorn 2009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18539" y="1271752"/>
            <a:ext cx="38888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 dirty="0"/>
              <a:t>Charge diode capacity by reverse bias voltage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Floating capacity is discharged by absorbed photons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Read voltage across diode capacity by addressing unit cell source follower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18539" y="3247919"/>
            <a:ext cx="394137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Each pixel is read individually.</a:t>
            </a:r>
          </a:p>
          <a:p>
            <a:endParaRPr lang="en-US" sz="1600" i="1" dirty="0"/>
          </a:p>
          <a:p>
            <a:r>
              <a:rPr lang="en-US" sz="1600" i="1" dirty="0"/>
              <a:t>Each pixel can be read multiple times during an exposure.</a:t>
            </a:r>
          </a:p>
          <a:p>
            <a:endParaRPr lang="en-US" sz="1600" i="1" dirty="0"/>
          </a:p>
          <a:p>
            <a:r>
              <a:rPr lang="en-US" sz="1600" i="1" dirty="0"/>
              <a:t>Exposure time is reported as DIT. A file usually includes the average of NDIT individual exposures.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4516" y="5490824"/>
            <a:ext cx="88512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Parameters: full-well capacity, gain</a:t>
            </a:r>
          </a:p>
          <a:p>
            <a:pPr marL="285750" indent="-285750">
              <a:buFont typeface="Arial" charset="0"/>
              <a:buChar char="•"/>
            </a:pPr>
            <a:r>
              <a:rPr lang="en-US" i="1" dirty="0"/>
              <a:t>Full well capacity: maximum # of photo-electrons in a pixel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Gain:   </a:t>
            </a:r>
            <a:r>
              <a:rPr lang="en-US" i="1" dirty="0"/>
              <a:t>g = number of ADUs/electron</a:t>
            </a:r>
          </a:p>
        </p:txBody>
      </p:sp>
    </p:spTree>
    <p:extLst>
      <p:ext uri="{BB962C8B-B14F-4D97-AF65-F5344CB8AC3E}">
        <p14:creationId xmlns:p14="http://schemas.microsoft.com/office/powerpoint/2010/main" val="18710224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La Silla Summer School 2020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i="1" dirty="0">
                <a:solidFill>
                  <a:srgbClr val="FF0000"/>
                </a:solidFill>
              </a:rPr>
              <a:t>Introduction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Detectors based on photo-electric effect:</a:t>
            </a:r>
          </a:p>
          <a:p>
            <a:pPr marL="933300" lvl="1" indent="-514350">
              <a:buFont typeface="+mj-lt"/>
              <a:buAutoNum type="alphaUcPeriod"/>
            </a:pPr>
            <a:r>
              <a:rPr lang="en-US" dirty="0"/>
              <a:t>CCD</a:t>
            </a:r>
          </a:p>
          <a:p>
            <a:pPr marL="933300" lvl="1" indent="-514350">
              <a:buFont typeface="+mj-lt"/>
              <a:buAutoNum type="alphaUcPeriod"/>
            </a:pPr>
            <a:r>
              <a:rPr lang="en-US" dirty="0"/>
              <a:t>CMOS detectors</a:t>
            </a:r>
          </a:p>
          <a:p>
            <a:pPr marL="933300" lvl="1" indent="-514350">
              <a:buFont typeface="+mj-lt"/>
              <a:buAutoNum type="alphaUcPeriod"/>
            </a:pPr>
            <a:r>
              <a:rPr lang="en-US" dirty="0"/>
              <a:t>MAMA &amp; photo-multiplier tubes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Characteristics of CCD and CMOS detectors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Signal-to-noise ratio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FITS files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Summary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933300" lvl="1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1218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DD00BD30-8413-4046-AB57-1697E03540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 bwMode="auto">
          <a:xfrm>
            <a:off x="3204146" y="1154228"/>
            <a:ext cx="5838922" cy="238057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A763972-4245-2B4D-8A9C-F2C746C223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La Silla Summer School 2020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DDA4296-6EBB-5240-A3F7-84DCBAE3F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B. Hybrid Complementary Metal Oxide Semiconductor (CMOS) detectors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43056EEA-D5D9-2844-9C5A-BB61A546EADF}"/>
              </a:ext>
            </a:extLst>
          </p:cNvPr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023" y="3593419"/>
            <a:ext cx="5152088" cy="2582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06C671-FDEF-A142-A9E4-D20AE4A1CF65}"/>
              </a:ext>
            </a:extLst>
          </p:cNvPr>
          <p:cNvSpPr txBox="1"/>
          <p:nvPr/>
        </p:nvSpPr>
        <p:spPr>
          <a:xfrm>
            <a:off x="7477027" y="6234806"/>
            <a:ext cx="15660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De </a:t>
            </a:r>
            <a:r>
              <a:rPr lang="en-US" sz="1200" dirty="0" err="1"/>
              <a:t>Groof</a:t>
            </a:r>
            <a:r>
              <a:rPr lang="en-US" sz="1200" dirty="0"/>
              <a:t> et al. 2008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BCD284-7DB2-3247-9622-EF367EAFEBDC}"/>
              </a:ext>
            </a:extLst>
          </p:cNvPr>
          <p:cNvSpPr txBox="1"/>
          <p:nvPr/>
        </p:nvSpPr>
        <p:spPr>
          <a:xfrm>
            <a:off x="172080" y="3429000"/>
            <a:ext cx="231914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signal lifetime in the pixel: reset to black level (high voltage V DD : yellow), </a:t>
            </a:r>
            <a:r>
              <a:rPr lang="en-US" dirty="0" err="1"/>
              <a:t>photocharge</a:t>
            </a:r>
            <a:r>
              <a:rPr lang="en-US" dirty="0"/>
              <a:t> integration (dropping voltage: green), and voltage readout (red).</a:t>
            </a:r>
          </a:p>
        </p:txBody>
      </p:sp>
    </p:spTree>
    <p:extLst>
      <p:ext uri="{BB962C8B-B14F-4D97-AF65-F5344CB8AC3E}">
        <p14:creationId xmlns:p14="http://schemas.microsoft.com/office/powerpoint/2010/main" val="20638582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9614836-DBE4-CC43-8A78-BE918D85D6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La Silla Summer School 2020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4B8F096-1DCC-E543-9BD5-331468B34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65CD8ADA-7B04-B246-9F3B-82BC854A48DD}"/>
              </a:ext>
            </a:extLst>
          </p:cNvPr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3179"/>
            <a:ext cx="7040033" cy="528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37CE85-C2DA-F245-829B-FEA2806ED11B}"/>
              </a:ext>
            </a:extLst>
          </p:cNvPr>
          <p:cNvSpPr txBox="1"/>
          <p:nvPr/>
        </p:nvSpPr>
        <p:spPr>
          <a:xfrm>
            <a:off x="7083972" y="1123179"/>
            <a:ext cx="20600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Mosaic of 16 </a:t>
            </a:r>
          </a:p>
          <a:p>
            <a:r>
              <a:rPr lang="en-US" dirty="0"/>
              <a:t>2048x2048 CMOS detectors used in VIRCAM</a:t>
            </a:r>
          </a:p>
        </p:txBody>
      </p:sp>
    </p:spTree>
    <p:extLst>
      <p:ext uri="{BB962C8B-B14F-4D97-AF65-F5344CB8AC3E}">
        <p14:creationId xmlns:p14="http://schemas.microsoft.com/office/powerpoint/2010/main" val="19858265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07AD23A-3F0E-3447-A7FA-068E1CAC38F3}"/>
              </a:ext>
            </a:extLst>
          </p:cNvPr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7098"/>
            <a:ext cx="9046740" cy="498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01EE439-09DA-A648-A6F6-565A348F0D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La Silla Summer School 2020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003E869-4261-9C42-875D-2E220EA42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Comparison: CCD </a:t>
            </a:r>
            <a:r>
              <a:rPr lang="en-US" i="1" dirty="0"/>
              <a:t>vs </a:t>
            </a:r>
            <a:r>
              <a:rPr lang="en-US" dirty="0"/>
              <a:t>CMOS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EC9966-11DB-234D-A132-57AE94D2EEFD}"/>
              </a:ext>
            </a:extLst>
          </p:cNvPr>
          <p:cNvSpPr txBox="1"/>
          <p:nvPr/>
        </p:nvSpPr>
        <p:spPr>
          <a:xfrm>
            <a:off x="826294" y="5921763"/>
            <a:ext cx="2165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Requires a shutter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BB7BEA-279A-3942-84E1-77FEC9DCDC28}"/>
              </a:ext>
            </a:extLst>
          </p:cNvPr>
          <p:cNvSpPr txBox="1"/>
          <p:nvPr/>
        </p:nvSpPr>
        <p:spPr>
          <a:xfrm>
            <a:off x="5469759" y="5840716"/>
            <a:ext cx="332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Usually, no need for a shutter</a:t>
            </a:r>
          </a:p>
        </p:txBody>
      </p:sp>
    </p:spTree>
    <p:extLst>
      <p:ext uri="{BB962C8B-B14F-4D97-AF65-F5344CB8AC3E}">
        <p14:creationId xmlns:p14="http://schemas.microsoft.com/office/powerpoint/2010/main" val="27855062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La Silla Summer School 2020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066" y="1321182"/>
            <a:ext cx="6731000" cy="4940300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C. Multi-Anode Microchannel Array (MAMA)</a:t>
            </a:r>
          </a:p>
        </p:txBody>
      </p:sp>
    </p:spTree>
    <p:extLst>
      <p:ext uri="{BB962C8B-B14F-4D97-AF65-F5344CB8AC3E}">
        <p14:creationId xmlns:p14="http://schemas.microsoft.com/office/powerpoint/2010/main" val="802575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La Silla Summer School 2020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Introduction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Detectors based on photo-electric effect:</a:t>
            </a:r>
          </a:p>
          <a:p>
            <a:pPr marL="933300" lvl="1" indent="-514350">
              <a:buFont typeface="+mj-lt"/>
              <a:buAutoNum type="alphaUcPeriod"/>
            </a:pPr>
            <a:r>
              <a:rPr lang="en-US" dirty="0"/>
              <a:t>CCD</a:t>
            </a:r>
          </a:p>
          <a:p>
            <a:pPr marL="933300" lvl="1" indent="-514350">
              <a:buFont typeface="+mj-lt"/>
              <a:buAutoNum type="alphaUcPeriod"/>
            </a:pPr>
            <a:r>
              <a:rPr lang="en-US" dirty="0"/>
              <a:t>CMOS/IR detectors</a:t>
            </a:r>
          </a:p>
          <a:p>
            <a:pPr marL="933300" lvl="1" indent="-514350">
              <a:buFont typeface="+mj-lt"/>
              <a:buAutoNum type="alphaUcPeriod"/>
            </a:pPr>
            <a:r>
              <a:rPr lang="en-US" dirty="0"/>
              <a:t>MAMA</a:t>
            </a:r>
          </a:p>
          <a:p>
            <a:pPr marL="514350" indent="-514350">
              <a:buFont typeface="+mj-lt"/>
              <a:buAutoNum type="arabicPeriod"/>
            </a:pPr>
            <a:r>
              <a:rPr lang="en-US" i="1" dirty="0">
                <a:solidFill>
                  <a:srgbClr val="FF0000"/>
                </a:solidFill>
              </a:rPr>
              <a:t>Characteristics of CCD and CMOS detectors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Signal-to-noise ratio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FITS files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Summary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933300" lvl="1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2997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La Silla Summer School 2020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393689" y="1162372"/>
            <a:ext cx="8748000" cy="5278663"/>
          </a:xfrm>
        </p:spPr>
        <p:txBody>
          <a:bodyPr/>
          <a:lstStyle/>
          <a:p>
            <a:r>
              <a:rPr lang="en-US" dirty="0"/>
              <a:t>Energy:</a:t>
            </a:r>
          </a:p>
          <a:p>
            <a:pPr lvl="1"/>
            <a:r>
              <a:rPr lang="en-US" dirty="0"/>
              <a:t>Broad band sensitivity</a:t>
            </a:r>
          </a:p>
          <a:p>
            <a:pPr lvl="1"/>
            <a:r>
              <a:rPr lang="en-US" dirty="0"/>
              <a:t>Need for filters or </a:t>
            </a:r>
          </a:p>
          <a:p>
            <a:pPr marL="457200" lvl="1" indent="0">
              <a:buNone/>
            </a:pPr>
            <a:r>
              <a:rPr lang="en-US" dirty="0"/>
              <a:t>spectrograph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Polarization: N/A: need for polarization optic</a:t>
            </a:r>
          </a:p>
          <a:p>
            <a:r>
              <a:rPr lang="en-US" dirty="0"/>
              <a:t>Phase: N/A: specific optics; interferometry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Behavior relative to ideal </a:t>
            </a:r>
            <a:r>
              <a:rPr lang="en-US" sz="3600"/>
              <a:t>detector </a:t>
            </a:r>
            <a:br>
              <a:rPr lang="en-US" dirty="0"/>
            </a:br>
            <a:r>
              <a:rPr lang="en-US" sz="2200" dirty="0"/>
              <a:t>(for optical, near- and mid-IR astronomy)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289" y="1131005"/>
            <a:ext cx="4840711" cy="31776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00862" y="1048062"/>
            <a:ext cx="8408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Dorn 2009</a:t>
            </a:r>
          </a:p>
        </p:txBody>
      </p:sp>
    </p:spTree>
    <p:extLst>
      <p:ext uri="{BB962C8B-B14F-4D97-AF65-F5344CB8AC3E}">
        <p14:creationId xmlns:p14="http://schemas.microsoft.com/office/powerpoint/2010/main" val="1180701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La Silla Summer School 2020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393689" y="1131005"/>
            <a:ext cx="8748000" cy="5395919"/>
          </a:xfrm>
        </p:spPr>
        <p:txBody>
          <a:bodyPr/>
          <a:lstStyle/>
          <a:p>
            <a:r>
              <a:rPr lang="en-US" dirty="0"/>
              <a:t>Time of arrival:</a:t>
            </a:r>
          </a:p>
          <a:p>
            <a:pPr lvl="1"/>
            <a:r>
              <a:rPr lang="en-US" dirty="0"/>
              <a:t>MAMA: Time-tag to each individual photon individually</a:t>
            </a:r>
          </a:p>
          <a:p>
            <a:pPr lvl="2"/>
            <a:r>
              <a:rPr lang="en-US" dirty="0"/>
              <a:t>But not too many photons can arrive at the same time!</a:t>
            </a:r>
          </a:p>
          <a:p>
            <a:pPr lvl="1"/>
            <a:r>
              <a:rPr lang="en-US" dirty="0"/>
              <a:t>CCDs: time associated with each exposure</a:t>
            </a:r>
          </a:p>
          <a:p>
            <a:pPr lvl="2"/>
            <a:r>
              <a:rPr lang="en-US" dirty="0"/>
              <a:t>Limited by the read-out time</a:t>
            </a:r>
          </a:p>
          <a:p>
            <a:pPr lvl="2"/>
            <a:r>
              <a:rPr lang="en-US" dirty="0"/>
              <a:t>Most CCDs tuned to faint target observations leading to long read-out time;</a:t>
            </a:r>
          </a:p>
          <a:p>
            <a:pPr lvl="2"/>
            <a:r>
              <a:rPr lang="en-US" dirty="0"/>
              <a:t>Can be windowed</a:t>
            </a:r>
          </a:p>
          <a:p>
            <a:pPr lvl="2"/>
            <a:r>
              <a:rPr lang="en-US" dirty="0"/>
              <a:t>Trick: move charges in a direction while integrating </a:t>
            </a:r>
          </a:p>
          <a:p>
            <a:pPr lvl="3"/>
            <a:r>
              <a:rPr lang="en-US" dirty="0"/>
              <a:t>HIT mode on FORS</a:t>
            </a:r>
          </a:p>
          <a:p>
            <a:pPr lvl="3"/>
            <a:r>
              <a:rPr lang="en-US" dirty="0"/>
              <a:t>Time delay and integration to match sidereal rate for fixed telescopes</a:t>
            </a:r>
          </a:p>
          <a:p>
            <a:pPr lvl="1"/>
            <a:r>
              <a:rPr lang="en-US" dirty="0"/>
              <a:t>CMOS detectors: time associated with each exposure</a:t>
            </a:r>
          </a:p>
          <a:p>
            <a:pPr lvl="2"/>
            <a:r>
              <a:rPr lang="en-US" dirty="0"/>
              <a:t>limited by the read-out time, but faster then CCD</a:t>
            </a:r>
          </a:p>
          <a:p>
            <a:pPr lvl="2"/>
            <a:r>
              <a:rPr lang="en-US" dirty="0"/>
              <a:t>‘burst’ mode can allow to save each frame</a:t>
            </a:r>
          </a:p>
          <a:p>
            <a:pPr lvl="2"/>
            <a:r>
              <a:rPr lang="en-US" dirty="0"/>
              <a:t>pixels are often read one after the other</a:t>
            </a:r>
          </a:p>
        </p:txBody>
      </p:sp>
      <p:sp>
        <p:nvSpPr>
          <p:cNvPr id="7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Behavior relative to ideal </a:t>
            </a:r>
            <a:r>
              <a:rPr lang="en-US" sz="3600"/>
              <a:t>detector </a:t>
            </a:r>
            <a:br>
              <a:rPr lang="en-US" dirty="0"/>
            </a:br>
            <a:r>
              <a:rPr lang="en-US" sz="2200" dirty="0"/>
              <a:t>(for optical, near- and mid-IR astronomy)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480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La Silla Summer School 2020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One electron for each photon? </a:t>
            </a:r>
          </a:p>
          <a:p>
            <a:pPr lvl="1"/>
            <a:r>
              <a:rPr lang="en-US" dirty="0"/>
              <a:t>Linearity</a:t>
            </a:r>
          </a:p>
          <a:p>
            <a:pPr lvl="2"/>
            <a:r>
              <a:rPr lang="en-US" dirty="0"/>
              <a:t>Behavior at low/high flux: see next slides</a:t>
            </a:r>
          </a:p>
          <a:p>
            <a:pPr lvl="2"/>
            <a:r>
              <a:rPr lang="en-US" dirty="0"/>
              <a:t>Pixel-to-pixel variation (also called fixed pattern noise)</a:t>
            </a:r>
          </a:p>
          <a:p>
            <a:pPr lvl="2"/>
            <a:r>
              <a:rPr lang="en-US" dirty="0"/>
              <a:t>Fringing</a:t>
            </a:r>
          </a:p>
          <a:p>
            <a:pPr lvl="2"/>
            <a:r>
              <a:rPr lang="en-US" dirty="0"/>
              <a:t>Charge  transfer efficiency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Are there electrons not associated with incoming photons?</a:t>
            </a:r>
          </a:p>
          <a:p>
            <a:pPr lvl="2"/>
            <a:r>
              <a:rPr lang="en-US" dirty="0"/>
              <a:t>Bias level</a:t>
            </a:r>
          </a:p>
          <a:p>
            <a:pPr lvl="2"/>
            <a:r>
              <a:rPr lang="en-US" dirty="0"/>
              <a:t>Hot columns/rows, hot pixels, traps…</a:t>
            </a:r>
          </a:p>
          <a:p>
            <a:pPr lvl="2"/>
            <a:r>
              <a:rPr lang="en-US" dirty="0"/>
              <a:t>Dark current</a:t>
            </a:r>
          </a:p>
          <a:p>
            <a:pPr lvl="2"/>
            <a:r>
              <a:rPr lang="en-US" dirty="0"/>
              <a:t>Radiation events (‘cosmic rays’)</a:t>
            </a:r>
          </a:p>
          <a:p>
            <a:pPr lvl="2"/>
            <a:r>
              <a:rPr lang="en-US" dirty="0"/>
              <a:t>Read-out noise</a:t>
            </a:r>
          </a:p>
          <a:p>
            <a:pPr lvl="2"/>
            <a:r>
              <a:rPr lang="en-US" dirty="0"/>
              <a:t>Quantization noise</a:t>
            </a:r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sp>
        <p:nvSpPr>
          <p:cNvPr id="7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Behavior relative to ideal </a:t>
            </a:r>
            <a:r>
              <a:rPr lang="en-US" sz="3600"/>
              <a:t>detector </a:t>
            </a:r>
            <a:br>
              <a:rPr lang="en-US" dirty="0"/>
            </a:br>
            <a:r>
              <a:rPr lang="en-US" sz="2200" dirty="0"/>
              <a:t>(for optical, near- and mid-IR astronomy)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170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La Silla Summer School 2020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Linearity</a:t>
            </a:r>
          </a:p>
          <a:p>
            <a:pPr lvl="1"/>
            <a:r>
              <a:rPr lang="en-US" dirty="0"/>
              <a:t>MAMA: good behavior at low flux only, otherwise pile-up</a:t>
            </a:r>
          </a:p>
          <a:p>
            <a:pPr lvl="1"/>
            <a:r>
              <a:rPr lang="en-US" dirty="0"/>
              <a:t>CCD:</a:t>
            </a:r>
          </a:p>
          <a:p>
            <a:pPr lvl="2"/>
            <a:r>
              <a:rPr lang="en-US" dirty="0"/>
              <a:t>old CCDs (1980’s…) were not linear at low flux: they needed to be ‘flashed’. Solved in current CCDs.</a:t>
            </a:r>
          </a:p>
          <a:p>
            <a:pPr lvl="2"/>
            <a:r>
              <a:rPr lang="en-US" dirty="0"/>
              <a:t>good behavior in general</a:t>
            </a:r>
          </a:p>
          <a:p>
            <a:pPr lvl="2"/>
            <a:r>
              <a:rPr lang="en-US" dirty="0"/>
              <a:t>saturation when approaching the full well capacity</a:t>
            </a:r>
          </a:p>
          <a:p>
            <a:pPr lvl="2"/>
            <a:r>
              <a:rPr lang="en-US" dirty="0"/>
              <a:t>pixel-to-pixel variation caused by small differences between pixels</a:t>
            </a:r>
          </a:p>
          <a:p>
            <a:pPr lvl="1"/>
            <a:r>
              <a:rPr lang="en-US" dirty="0"/>
              <a:t>CMOS detectors: intrinsically non-linear, as accumulation of charges changes bias on detector for simple readout</a:t>
            </a:r>
          </a:p>
          <a:p>
            <a:pPr lvl="2"/>
            <a:r>
              <a:rPr lang="en-US" dirty="0"/>
              <a:t>more complex readout electronics (up to 70 transistors per pixel!)</a:t>
            </a:r>
          </a:p>
          <a:p>
            <a:pPr lvl="2"/>
            <a:r>
              <a:rPr lang="en-US" dirty="0"/>
              <a:t>pixel-to-pixel variation (fixed-pattern noise): mostly caused by small difference between electronics assigned to each pixel</a:t>
            </a:r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sp>
        <p:nvSpPr>
          <p:cNvPr id="7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Behavior relative to ideal </a:t>
            </a:r>
            <a:r>
              <a:rPr lang="en-US" sz="3600"/>
              <a:t>detector </a:t>
            </a:r>
            <a:br>
              <a:rPr lang="en-US" dirty="0"/>
            </a:br>
            <a:r>
              <a:rPr lang="en-US" sz="2200" dirty="0"/>
              <a:t>(for optical, near- and mid-IR astronomy)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8556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La Silla Summer School 2020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48" y="1737794"/>
            <a:ext cx="6566300" cy="4040099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CCD Linearity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86152" y="5990897"/>
            <a:ext cx="6705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This graph and following: from http://</a:t>
            </a:r>
            <a:r>
              <a:rPr lang="en-US" sz="1100" dirty="0" err="1"/>
              <a:t>www.eso.org</a:t>
            </a:r>
            <a:r>
              <a:rPr lang="en-US" sz="1100" dirty="0"/>
              <a:t>/</a:t>
            </a:r>
            <a:r>
              <a:rPr lang="en-US" sz="1100" dirty="0" err="1"/>
              <a:t>sci</a:t>
            </a:r>
            <a:r>
              <a:rPr lang="en-US" sz="1100" dirty="0"/>
              <a:t>/facilities/develop/detectors/</a:t>
            </a:r>
            <a:r>
              <a:rPr lang="en-US" sz="1100" dirty="0" err="1"/>
              <a:t>optdet</a:t>
            </a:r>
            <a:r>
              <a:rPr lang="en-US" sz="1100" dirty="0"/>
              <a:t>/</a:t>
            </a:r>
            <a:r>
              <a:rPr lang="en-US" sz="1100" dirty="0" err="1"/>
              <a:t>instruments.html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0463344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La Silla Summer School 2020</a:t>
            </a:r>
            <a:endParaRPr lang="en-GB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1137834916"/>
              </p:ext>
            </p:extLst>
          </p:nvPr>
        </p:nvGraphicFramePr>
        <p:xfrm>
          <a:off x="393700" y="1130300"/>
          <a:ext cx="8748713" cy="52800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Optical, near- and mid-IR observation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058" y="1928347"/>
            <a:ext cx="1923185" cy="12773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007" y="1058440"/>
            <a:ext cx="1523337" cy="1523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007" y="3135881"/>
            <a:ext cx="4876800" cy="9067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038" y="3916399"/>
            <a:ext cx="2004300" cy="13607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508" y="4789268"/>
            <a:ext cx="2007523" cy="170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7142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La Silla Summer School 2020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err="1"/>
              <a:t>OmegaCAM</a:t>
            </a:r>
            <a:r>
              <a:rPr lang="en-US" dirty="0"/>
              <a:t>, detector #84 ‘Centaurus’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CCD Linearity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90" y="2377089"/>
            <a:ext cx="4087648" cy="29197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551" y="2422133"/>
            <a:ext cx="4024586" cy="287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3566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La Silla Summer School 2020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826295" y="1174525"/>
            <a:ext cx="3630092" cy="52786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CCD linearity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03" y="1191279"/>
            <a:ext cx="4136863" cy="51605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41366" y="1366345"/>
            <a:ext cx="451944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Different quantities:</a:t>
            </a:r>
          </a:p>
          <a:p>
            <a:endParaRPr lang="en-US" dirty="0"/>
          </a:p>
          <a:p>
            <a:r>
              <a:rPr lang="en-US" i="1" dirty="0"/>
              <a:t>ADC saturation level</a:t>
            </a:r>
            <a:r>
              <a:rPr lang="en-US" dirty="0"/>
              <a:t>: set by the Analog/</a:t>
            </a:r>
            <a:r>
              <a:rPr lang="en-US" dirty="0" err="1"/>
              <a:t>Ditigal</a:t>
            </a:r>
            <a:r>
              <a:rPr lang="en-US" dirty="0"/>
              <a:t> Converter.</a:t>
            </a:r>
          </a:p>
          <a:p>
            <a:r>
              <a:rPr lang="en-US" dirty="0"/>
              <a:t>(here: 15 bits: 2^15 = 32767)</a:t>
            </a:r>
          </a:p>
          <a:p>
            <a:endParaRPr lang="en-US" dirty="0"/>
          </a:p>
          <a:p>
            <a:r>
              <a:rPr lang="en-US" i="1" dirty="0"/>
              <a:t>Full-well capacity: </a:t>
            </a:r>
            <a:r>
              <a:rPr lang="en-US" dirty="0"/>
              <a:t>physical limit set by the characteristics of the pixel; usually higher than ADC saturation level</a:t>
            </a:r>
          </a:p>
          <a:p>
            <a:endParaRPr lang="en-US" i="1" dirty="0"/>
          </a:p>
          <a:p>
            <a:r>
              <a:rPr lang="en-US" i="1" dirty="0"/>
              <a:t>Linear range: </a:t>
            </a:r>
            <a:r>
              <a:rPr lang="en-US" dirty="0"/>
              <a:t>range within which the CCD responds linearly within a given level (say 1%)</a:t>
            </a:r>
            <a:endParaRPr lang="en-US" i="1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2789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La Silla Summer School 2020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0972"/>
            <a:ext cx="6642100" cy="4610100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Photon transfer curve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68662" y="1198179"/>
            <a:ext cx="229125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Take 2 images with same illumination levels</a:t>
            </a:r>
          </a:p>
          <a:p>
            <a:pPr marL="285750" indent="-285750">
              <a:buFontTx/>
              <a:buChar char="-"/>
            </a:pPr>
            <a:r>
              <a:rPr lang="en-US" dirty="0"/>
              <a:t>Change illumination level</a:t>
            </a:r>
          </a:p>
          <a:p>
            <a:pPr marL="285750" indent="-285750">
              <a:buFontTx/>
              <a:buChar char="-"/>
            </a:pPr>
            <a:r>
              <a:rPr lang="en-US" dirty="0"/>
              <a:t>Make difference</a:t>
            </a:r>
          </a:p>
          <a:p>
            <a:pPr marL="285750" indent="-285750">
              <a:buFontTx/>
              <a:buChar char="-"/>
            </a:pPr>
            <a:r>
              <a:rPr lang="en-US" dirty="0"/>
              <a:t>Measure variance</a:t>
            </a:r>
          </a:p>
          <a:p>
            <a:pPr marL="285750" indent="-285750">
              <a:buFontTx/>
              <a:buChar char="-"/>
            </a:pPr>
            <a:r>
              <a:rPr lang="en-US" dirty="0"/>
              <a:t>Report vs signal</a:t>
            </a:r>
          </a:p>
          <a:p>
            <a:pPr marL="285750" indent="-285750">
              <a:buFontTx/>
              <a:buChar char="-"/>
            </a:pPr>
            <a:r>
              <a:rPr lang="en-US" dirty="0"/>
              <a:t>Slope is gain of the ADC converter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27382" y="1191992"/>
            <a:ext cx="8408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Dorn 2009</a:t>
            </a:r>
          </a:p>
        </p:txBody>
      </p:sp>
    </p:spTree>
    <p:extLst>
      <p:ext uri="{BB962C8B-B14F-4D97-AF65-F5344CB8AC3E}">
        <p14:creationId xmlns:p14="http://schemas.microsoft.com/office/powerpoint/2010/main" val="5968563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La Silla Summer School 2020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353" y="1175019"/>
            <a:ext cx="2634218" cy="5280025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Pixel-to-pixel variation; fringing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89" y="1175019"/>
            <a:ext cx="2633293" cy="52781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222" y="1175019"/>
            <a:ext cx="2633293" cy="527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5694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La Silla Summer School 2020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36" y="1163779"/>
            <a:ext cx="2497908" cy="5006805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Bias level, hot columns, pixels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329" y="1176637"/>
            <a:ext cx="2491494" cy="49939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3689" y="6255180"/>
            <a:ext cx="1912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bias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59143" y="6225901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3600s dark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17" t="-4138" r="-1843" b="63525"/>
          <a:stretch/>
        </p:blipFill>
        <p:spPr>
          <a:xfrm>
            <a:off x="5686097" y="696901"/>
            <a:ext cx="3457903" cy="547368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559571" y="6225901"/>
            <a:ext cx="1975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Zoom on dark</a:t>
            </a:r>
          </a:p>
        </p:txBody>
      </p:sp>
    </p:spTree>
    <p:extLst>
      <p:ext uri="{BB962C8B-B14F-4D97-AF65-F5344CB8AC3E}">
        <p14:creationId xmlns:p14="http://schemas.microsoft.com/office/powerpoint/2010/main" val="306681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La Silla Summer School 2020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5" y="1175352"/>
            <a:ext cx="3757406" cy="2251020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Defects: </a:t>
            </a:r>
            <a:br>
              <a:rPr lang="en-US" sz="2400" dirty="0"/>
            </a:br>
            <a:r>
              <a:rPr lang="en-US" sz="2400" dirty="0"/>
              <a:t>bad columns, traps, ‘stuff’, saturation, blooming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999" y="1175352"/>
            <a:ext cx="3326087" cy="23076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5" y="3754412"/>
            <a:ext cx="3757406" cy="27554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999" y="3585185"/>
            <a:ext cx="1738626" cy="240571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08938" y="6180083"/>
            <a:ext cx="3857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www.eso.org</a:t>
            </a:r>
            <a:r>
              <a:rPr lang="en-US" sz="1200" dirty="0"/>
              <a:t>/~</a:t>
            </a:r>
            <a:r>
              <a:rPr lang="en-US" sz="1200" dirty="0" err="1"/>
              <a:t>ohainaut</a:t>
            </a:r>
            <a:r>
              <a:rPr lang="en-US" sz="1200" dirty="0"/>
              <a:t>/</a:t>
            </a:r>
            <a:r>
              <a:rPr lang="en-US" sz="1200" dirty="0" err="1"/>
              <a:t>ccd</a:t>
            </a:r>
            <a:r>
              <a:rPr lang="en-US" sz="1200" dirty="0"/>
              <a:t>/</a:t>
            </a:r>
            <a:r>
              <a:rPr lang="en-US" sz="1200" dirty="0" err="1"/>
              <a:t>CCD_artifacts.html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339750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La Silla Summer School 2020</a:t>
            </a:r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Radiation events (‘cosmic rays’)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" y="1613033"/>
            <a:ext cx="8748713" cy="4314559"/>
          </a:xfrm>
        </p:spPr>
      </p:pic>
      <p:sp>
        <p:nvSpPr>
          <p:cNvPr id="9" name="TextBox 8"/>
          <p:cNvSpPr txBox="1"/>
          <p:nvPr/>
        </p:nvSpPr>
        <p:spPr>
          <a:xfrm>
            <a:off x="609600" y="6043448"/>
            <a:ext cx="37942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Smith et al. 2002, SPIE 4669, 172</a:t>
            </a:r>
          </a:p>
        </p:txBody>
      </p:sp>
    </p:spTree>
    <p:extLst>
      <p:ext uri="{BB962C8B-B14F-4D97-AF65-F5344CB8AC3E}">
        <p14:creationId xmlns:p14="http://schemas.microsoft.com/office/powerpoint/2010/main" val="1951013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La Silla Summer School 2020</a:t>
            </a:r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Radiation events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441" y="1130300"/>
            <a:ext cx="7239231" cy="5280025"/>
          </a:xfrm>
        </p:spPr>
      </p:pic>
    </p:spTree>
    <p:extLst>
      <p:ext uri="{BB962C8B-B14F-4D97-AF65-F5344CB8AC3E}">
        <p14:creationId xmlns:p14="http://schemas.microsoft.com/office/powerpoint/2010/main" val="17018488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La Silla Summer School 2020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Fraction of electrons that are successfully moved from one pixel to another during read-out</a:t>
            </a:r>
          </a:p>
          <a:p>
            <a:pPr lvl="1"/>
            <a:r>
              <a:rPr lang="en-US" dirty="0"/>
              <a:t>Charge Transfer Inefficiency: CTI = 1 - CTE</a:t>
            </a:r>
          </a:p>
          <a:p>
            <a:r>
              <a:rPr lang="en-US" dirty="0"/>
              <a:t>Values can differ between parallel and serial readout: E.g.: </a:t>
            </a:r>
            <a:r>
              <a:rPr lang="en-US" dirty="0" err="1"/>
              <a:t>OmegaCAM</a:t>
            </a:r>
            <a:r>
              <a:rPr lang="en-US" dirty="0"/>
              <a:t> CENTAURUS:</a:t>
            </a:r>
          </a:p>
          <a:p>
            <a:pPr lvl="2"/>
            <a:r>
              <a:rPr lang="en-US" dirty="0"/>
              <a:t>Serial: 1</a:t>
            </a:r>
          </a:p>
          <a:p>
            <a:pPr lvl="2"/>
            <a:r>
              <a:rPr lang="en-US" dirty="0"/>
              <a:t>Parallel: 0.9999995 (1 charge loss every 1000 for a pixel at row 2048)</a:t>
            </a:r>
          </a:p>
          <a:p>
            <a:r>
              <a:rPr lang="en-US" dirty="0"/>
              <a:t>Degrades due to radiation: </a:t>
            </a:r>
          </a:p>
          <a:p>
            <a:pPr lvl="1"/>
            <a:r>
              <a:rPr lang="en-US" dirty="0"/>
              <a:t>in particular, affects space instruments</a:t>
            </a:r>
          </a:p>
          <a:p>
            <a:pPr lvl="1"/>
            <a:r>
              <a:rPr lang="en-US" dirty="0"/>
              <a:t>depends on signal level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Charge Transfer Efficiency (CTE)</a:t>
            </a:r>
          </a:p>
        </p:txBody>
      </p:sp>
    </p:spTree>
    <p:extLst>
      <p:ext uri="{BB962C8B-B14F-4D97-AF65-F5344CB8AC3E}">
        <p14:creationId xmlns:p14="http://schemas.microsoft.com/office/powerpoint/2010/main" val="3960216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La Silla Summer School 2020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CTI evolution for </a:t>
            </a:r>
            <a:r>
              <a:rPr lang="en-US" i="1" dirty="0"/>
              <a:t>HST/</a:t>
            </a:r>
            <a:r>
              <a:rPr lang="en-US" dirty="0"/>
              <a:t>STIS CCD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52" y="1096716"/>
            <a:ext cx="7727344" cy="50413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1131" y="6190593"/>
            <a:ext cx="50975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/>
              <a:t>Goudfrooij</a:t>
            </a:r>
            <a:r>
              <a:rPr lang="en-US" sz="1050" dirty="0"/>
              <a:t>, P., Wolfe, M. A., </a:t>
            </a:r>
            <a:r>
              <a:rPr lang="en-US" sz="1050" dirty="0" err="1"/>
              <a:t>Bohlin</a:t>
            </a:r>
            <a:r>
              <a:rPr lang="en-US" sz="1050" dirty="0"/>
              <a:t>, R. C., </a:t>
            </a:r>
            <a:r>
              <a:rPr lang="en-US" sz="1050" dirty="0" err="1"/>
              <a:t>Proffitt</a:t>
            </a:r>
            <a:r>
              <a:rPr lang="en-US" sz="1050" dirty="0"/>
              <a:t>, C. R., and Lennon, D. J., 2009,</a:t>
            </a:r>
          </a:p>
          <a:p>
            <a:r>
              <a:rPr lang="en-US" sz="1050" dirty="0"/>
              <a:t>“STIS CCD Performance after SM4,” Instrument Science Report STIS 2009-02.</a:t>
            </a:r>
          </a:p>
        </p:txBody>
      </p:sp>
    </p:spTree>
    <p:extLst>
      <p:ext uri="{BB962C8B-B14F-4D97-AF65-F5344CB8AC3E}">
        <p14:creationId xmlns:p14="http://schemas.microsoft.com/office/powerpoint/2010/main" val="5953631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La Silla Summer School 2020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This talk is only about UV, optical, IR photons detectors;</a:t>
            </a:r>
          </a:p>
          <a:p>
            <a:r>
              <a:rPr lang="en-US" dirty="0"/>
              <a:t>It does not describe radio detectors…</a:t>
            </a:r>
          </a:p>
          <a:p>
            <a:r>
              <a:rPr lang="en-US" dirty="0"/>
              <a:t> … neither neutrino, cosmic rays, nor gravitational wave detectors!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Disclaimer</a:t>
            </a:r>
          </a:p>
        </p:txBody>
      </p:sp>
    </p:spTree>
    <p:extLst>
      <p:ext uri="{BB962C8B-B14F-4D97-AF65-F5344CB8AC3E}">
        <p14:creationId xmlns:p14="http://schemas.microsoft.com/office/powerpoint/2010/main" val="1484939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La Silla Summer School 2020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sz="2000" dirty="0"/>
              <a:t>Read-out noise (RON):</a:t>
            </a:r>
          </a:p>
          <a:p>
            <a:pPr lvl="1"/>
            <a:r>
              <a:rPr lang="en-US" sz="1800" dirty="0"/>
              <a:t>Noise produced by the electronics of the amplifier </a:t>
            </a:r>
          </a:p>
          <a:p>
            <a:pPr lvl="1"/>
            <a:r>
              <a:rPr lang="en-US" sz="1800" dirty="0"/>
              <a:t>Follows a gaussian distribution</a:t>
            </a:r>
          </a:p>
          <a:p>
            <a:r>
              <a:rPr lang="en-US" sz="2000" dirty="0"/>
              <a:t>Thermal noise: thermal excitation of electrons in valence band</a:t>
            </a:r>
          </a:p>
          <a:p>
            <a:pPr lvl="1"/>
            <a:r>
              <a:rPr lang="en-US" sz="1800" dirty="0"/>
              <a:t>origin of dark current, reason to cool detectors</a:t>
            </a:r>
          </a:p>
          <a:p>
            <a:pPr lvl="1"/>
            <a:r>
              <a:rPr lang="en-US" sz="1800" dirty="0"/>
              <a:t>Poisson distribution</a:t>
            </a:r>
          </a:p>
          <a:p>
            <a:r>
              <a:rPr lang="en-US" sz="2200" dirty="0" err="1"/>
              <a:t>kTC</a:t>
            </a:r>
            <a:r>
              <a:rPr lang="en-US" sz="2200" dirty="0"/>
              <a:t> noise in CMOS/IR detectors:  </a:t>
            </a:r>
            <a:r>
              <a:rPr lang="en-US" sz="1800" dirty="0"/>
              <a:t>reset voltage is not always constant</a:t>
            </a:r>
          </a:p>
          <a:p>
            <a:pPr lvl="1"/>
            <a:r>
              <a:rPr lang="en-US" sz="1800" dirty="0"/>
              <a:t>Usually dealt with by readout mode</a:t>
            </a:r>
          </a:p>
          <a:p>
            <a:r>
              <a:rPr lang="en-US" sz="2000" dirty="0"/>
              <a:t>Quantization noise (QN):</a:t>
            </a:r>
          </a:p>
          <a:p>
            <a:pPr lvl="1"/>
            <a:r>
              <a:rPr lang="en-US" sz="1800" dirty="0"/>
              <a:t>Analog-to-digital converter (ADC) converts electrons to ADUs</a:t>
            </a:r>
          </a:p>
          <a:p>
            <a:pPr lvl="1"/>
            <a:r>
              <a:rPr lang="en-US" sz="1800" dirty="0"/>
              <a:t>16-bits ADCs produced a max of 2^16 = 65 535 ADUs</a:t>
            </a:r>
          </a:p>
          <a:p>
            <a:pPr lvl="1"/>
            <a:r>
              <a:rPr lang="en-US" sz="1800" dirty="0"/>
              <a:t>ADC only outputs discrete levels: range of analog inputs can produce same output: round-off error is quantization noise</a:t>
            </a:r>
          </a:p>
          <a:p>
            <a:pPr lvl="1"/>
            <a:r>
              <a:rPr lang="en-US" sz="1800" dirty="0"/>
              <a:t>QN = 1/</a:t>
            </a:r>
            <a:r>
              <a:rPr lang="en-US" sz="1800" dirty="0" err="1"/>
              <a:t>sqrt</a:t>
            </a:r>
            <a:r>
              <a:rPr lang="en-US" sz="1800" dirty="0"/>
              <a:t>(12) ADU</a:t>
            </a:r>
            <a:endParaRPr lang="en-US" sz="2200" dirty="0"/>
          </a:p>
          <a:p>
            <a:pPr lvl="1"/>
            <a:endParaRPr lang="en-US" sz="1800" dirty="0"/>
          </a:p>
          <a:p>
            <a:pPr lvl="1"/>
            <a:endParaRPr lang="en-US" sz="2000" dirty="0"/>
          </a:p>
          <a:p>
            <a:pPr lvl="1"/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Sources of noise</a:t>
            </a:r>
          </a:p>
        </p:txBody>
      </p:sp>
    </p:spTree>
    <p:extLst>
      <p:ext uri="{BB962C8B-B14F-4D97-AF65-F5344CB8AC3E}">
        <p14:creationId xmlns:p14="http://schemas.microsoft.com/office/powerpoint/2010/main" val="17757485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La Silla Summer School 2020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" y="1661716"/>
            <a:ext cx="8748713" cy="4217193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CMOS (IR) detectors read-out mode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01586" y="5617299"/>
            <a:ext cx="8408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Dorn 2009</a:t>
            </a:r>
          </a:p>
        </p:txBody>
      </p:sp>
    </p:spTree>
    <p:extLst>
      <p:ext uri="{BB962C8B-B14F-4D97-AF65-F5344CB8AC3E}">
        <p14:creationId xmlns:p14="http://schemas.microsoft.com/office/powerpoint/2010/main" val="4453880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La Silla Summer School 2020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" y="1516856"/>
            <a:ext cx="8748713" cy="4506912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CMOS (IR) detectors read-out mode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18333" y="5762158"/>
            <a:ext cx="8408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Dorn 2009</a:t>
            </a:r>
          </a:p>
        </p:txBody>
      </p:sp>
    </p:spTree>
    <p:extLst>
      <p:ext uri="{BB962C8B-B14F-4D97-AF65-F5344CB8AC3E}">
        <p14:creationId xmlns:p14="http://schemas.microsoft.com/office/powerpoint/2010/main" val="18061676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La Silla Summer School 2020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006" y="1706562"/>
            <a:ext cx="5626100" cy="4127500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RON decrease using </a:t>
            </a:r>
            <a:br>
              <a:rPr lang="en-US" dirty="0"/>
            </a:br>
            <a:r>
              <a:rPr lang="en-US" dirty="0"/>
              <a:t>Fowler-sampling</a:t>
            </a:r>
          </a:p>
        </p:txBody>
      </p:sp>
    </p:spTree>
    <p:extLst>
      <p:ext uri="{BB962C8B-B14F-4D97-AF65-F5344CB8AC3E}">
        <p14:creationId xmlns:p14="http://schemas.microsoft.com/office/powerpoint/2010/main" val="21324617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La Silla Summer School 2020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sz="quarter" idx="10"/>
              </p:nvPr>
            </p:nvSpPr>
            <p:spPr/>
            <p:txBody>
              <a:bodyPr/>
              <a:lstStyle/>
              <a:p>
                <a:r>
                  <a:rPr lang="en-US" dirty="0"/>
                  <a:t>1/f, pink noise, flicker noise: affects a number of electronics, origin not well understood</a:t>
                </a:r>
              </a:p>
              <a:p>
                <a:pPr lvl="1"/>
                <a:r>
                  <a:rPr lang="en-US" dirty="0"/>
                  <a:t>Noise behaving as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1/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𝑓</m:t>
                        </m:r>
                      </m:e>
                      <m:sup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𝛼</m:t>
                        </m:r>
                      </m:sup>
                    </m:sSup>
                  </m:oMath>
                </a14:m>
                <a:r>
                  <a:rPr lang="en-US" dirty="0"/>
                  <a:t>, (f = read-out frequency)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𝛼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~ 0 −2, </m:t>
                    </m:r>
                  </m:oMath>
                </a14:m>
                <a:r>
                  <a:rPr lang="en-US" dirty="0"/>
                  <a:t>often close to 1</a:t>
                </a:r>
              </a:p>
              <a:p>
                <a:pPr lvl="1"/>
                <a:r>
                  <a:rPr lang="en-US" dirty="0"/>
                  <a:t>Consequence: SNR does not increase with # of integrations</a:t>
                </a:r>
              </a:p>
              <a:p>
                <a:pPr lvl="1"/>
                <a:r>
                  <a:rPr lang="en-US" dirty="0"/>
                  <a:t>Usually not relevant in modern detectors</a:t>
                </a:r>
              </a:p>
              <a:p>
                <a:pPr lvl="1"/>
                <a:r>
                  <a:rPr lang="en-US" dirty="0"/>
                  <a:t>Unfortunately affects AQUARIUS arrays: VISIR, MATISSE, </a:t>
                </a:r>
                <a:r>
                  <a:rPr lang="en-US" i="1" dirty="0"/>
                  <a:t>JWST/</a:t>
                </a:r>
                <a:r>
                  <a:rPr lang="en-US" dirty="0"/>
                  <a:t>MIRI</a:t>
                </a:r>
              </a:p>
              <a:p>
                <a:pPr lvl="2"/>
                <a:r>
                  <a:rPr lang="en-US" dirty="0"/>
                  <a:t>For VISIR, requires high chopping frequency  </a:t>
                </a:r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0"/>
              </p:nvPr>
            </p:nvSpPr>
            <p:spPr>
              <a:blipFill>
                <a:blip r:embed="rId2"/>
                <a:stretch>
                  <a:fillRect t="-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 of noise</a:t>
            </a:r>
          </a:p>
        </p:txBody>
      </p:sp>
    </p:spTree>
    <p:extLst>
      <p:ext uri="{BB962C8B-B14F-4D97-AF65-F5344CB8AC3E}">
        <p14:creationId xmlns:p14="http://schemas.microsoft.com/office/powerpoint/2010/main" val="9444267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La Silla Summer School 2020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Location of arrival of photons on detector</a:t>
            </a:r>
          </a:p>
          <a:p>
            <a:pPr lvl="1"/>
            <a:r>
              <a:rPr lang="en-US" dirty="0"/>
              <a:t>Pixel size is often chosen as to satisfy the Nyquist sampling criterion (2 pixels/resolution element)</a:t>
            </a:r>
          </a:p>
          <a:p>
            <a:pPr lvl="1"/>
            <a:r>
              <a:rPr lang="en-US" dirty="0"/>
              <a:t>However, different problems can occur:</a:t>
            </a:r>
          </a:p>
          <a:p>
            <a:pPr lvl="1"/>
            <a:r>
              <a:rPr lang="en-US" dirty="0"/>
              <a:t>CCD:</a:t>
            </a:r>
          </a:p>
          <a:p>
            <a:pPr lvl="2"/>
            <a:r>
              <a:rPr lang="en-US" dirty="0"/>
              <a:t>Coating can increase the FWHM of the PSF</a:t>
            </a:r>
          </a:p>
          <a:p>
            <a:pPr lvl="2"/>
            <a:r>
              <a:rPr lang="en-US" dirty="0"/>
              <a:t>Bad clocking pattern</a:t>
            </a:r>
          </a:p>
          <a:p>
            <a:pPr lvl="2"/>
            <a:r>
              <a:rPr lang="en-US" dirty="0"/>
              <a:t>Lateral charge diffusion</a:t>
            </a:r>
          </a:p>
          <a:p>
            <a:pPr lvl="2"/>
            <a:r>
              <a:rPr lang="en-US" dirty="0"/>
              <a:t>Thickness combined with a </a:t>
            </a:r>
          </a:p>
          <a:p>
            <a:pPr marL="1371600" lvl="3" indent="0">
              <a:buNone/>
            </a:pPr>
            <a:r>
              <a:rPr lang="en-US" dirty="0"/>
              <a:t>fast camera</a:t>
            </a:r>
          </a:p>
          <a:p>
            <a:pPr lvl="2"/>
            <a:r>
              <a:rPr lang="en-US" dirty="0"/>
              <a:t>For space instrument: </a:t>
            </a:r>
          </a:p>
          <a:p>
            <a:pPr marL="914400" lvl="2" indent="0">
              <a:buNone/>
            </a:pPr>
            <a:r>
              <a:rPr lang="en-US" dirty="0"/>
              <a:t>Significant CTE leads to shift of </a:t>
            </a:r>
          </a:p>
          <a:p>
            <a:pPr marL="914400" lvl="2" indent="0">
              <a:buNone/>
            </a:pPr>
            <a:r>
              <a:rPr lang="en-US" dirty="0"/>
              <a:t>PSF centroid.</a:t>
            </a:r>
          </a:p>
          <a:p>
            <a:pPr lvl="3"/>
            <a:endParaRPr lang="en-US" dirty="0"/>
          </a:p>
        </p:txBody>
      </p:sp>
      <p:sp>
        <p:nvSpPr>
          <p:cNvPr id="7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Behavior relative to ideal </a:t>
            </a:r>
            <a:r>
              <a:rPr lang="en-US" sz="3600"/>
              <a:t>detector </a:t>
            </a:r>
            <a:br>
              <a:rPr lang="en-US" dirty="0"/>
            </a:br>
            <a:r>
              <a:rPr lang="en-US" sz="2200" dirty="0"/>
              <a:t>(for optical, near- and mid-IR astronomy)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015" y="4014714"/>
            <a:ext cx="3913985" cy="245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1213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La Silla Summer School 2020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CMOS (IR) detectors:</a:t>
            </a:r>
          </a:p>
          <a:p>
            <a:pPr lvl="1"/>
            <a:r>
              <a:rPr lang="en-US" dirty="0" err="1"/>
              <a:t>Interpixel</a:t>
            </a:r>
            <a:r>
              <a:rPr lang="en-US" dirty="0"/>
              <a:t> capacitance</a:t>
            </a:r>
          </a:p>
          <a:p>
            <a:pPr lvl="2"/>
            <a:r>
              <a:rPr lang="en-US" dirty="0"/>
              <a:t>affects the point-spread function</a:t>
            </a:r>
          </a:p>
          <a:p>
            <a:pPr lvl="2"/>
            <a:r>
              <a:rPr lang="en-US" dirty="0"/>
              <a:t>affects the determination of the gain 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7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Behavior relative to ideal </a:t>
            </a:r>
            <a:r>
              <a:rPr lang="en-US" sz="3600"/>
              <a:t>detector </a:t>
            </a:r>
            <a:br>
              <a:rPr lang="en-US" dirty="0"/>
            </a:br>
            <a:r>
              <a:rPr lang="en-US" sz="2200" dirty="0"/>
              <a:t>(for optical, near- and mid-IR astronomy)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69" y="2800489"/>
            <a:ext cx="8133062" cy="347402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32331" y="6222007"/>
            <a:ext cx="24437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Finger et al  2006, </a:t>
            </a:r>
            <a:r>
              <a:rPr lang="en-US" sz="1200"/>
              <a:t>SPIE 6267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709772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La Silla Summer School 2020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Introduction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Detectors based on photo-electric effect:</a:t>
            </a:r>
          </a:p>
          <a:p>
            <a:pPr marL="933300" lvl="1" indent="-514350">
              <a:buFont typeface="+mj-lt"/>
              <a:buAutoNum type="arabicPeriod"/>
            </a:pPr>
            <a:r>
              <a:rPr lang="en-US" dirty="0"/>
              <a:t>CCD</a:t>
            </a:r>
          </a:p>
          <a:p>
            <a:pPr marL="933300" lvl="1" indent="-514350">
              <a:buFont typeface="+mj-lt"/>
              <a:buAutoNum type="arabicPeriod"/>
            </a:pPr>
            <a:r>
              <a:rPr lang="en-US" dirty="0"/>
              <a:t>CMOS/IR detectors</a:t>
            </a:r>
          </a:p>
          <a:p>
            <a:pPr marL="933300" lvl="1" indent="-514350">
              <a:buFont typeface="+mj-lt"/>
              <a:buAutoNum type="arabicPeriod"/>
            </a:pPr>
            <a:r>
              <a:rPr lang="en-US" dirty="0"/>
              <a:t>MAMA &amp; photo-multiplier tubes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Characteristics of CCD and CMOS detectors</a:t>
            </a:r>
          </a:p>
          <a:p>
            <a:pPr marL="514350" indent="-514350">
              <a:buFont typeface="+mj-lt"/>
              <a:buAutoNum type="arabicPeriod"/>
            </a:pPr>
            <a:r>
              <a:rPr lang="en-US" i="1" dirty="0">
                <a:solidFill>
                  <a:srgbClr val="FF0000"/>
                </a:solidFill>
              </a:rPr>
              <a:t>Signal-to-noise ratio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FITS files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Summary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933300" lvl="1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0826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La Silla Summer School 2020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sz="quarter" idx="10"/>
              </p:nvPr>
            </p:nvSpPr>
            <p:spPr/>
            <p:txBody>
              <a:bodyPr/>
              <a:lstStyle/>
              <a:p>
                <a:r>
                  <a:rPr lang="en-US" dirty="0">
                    <a:latin typeface="Cambria Math" charset="0"/>
                  </a:rPr>
                  <a:t>SNR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𝑆𝑖𝑔𝑛𝑎𝑙</m:t>
                        </m:r>
                      </m:num>
                      <m:den>
                        <m:r>
                          <a:rPr lang="en-US" b="0" i="1" smtClean="0">
                            <a:latin typeface="Cambria Math" charset="0"/>
                          </a:rPr>
                          <m:t>𝑁𝑜𝑖𝑠𝑒</m:t>
                        </m:r>
                      </m:den>
                    </m:f>
                  </m:oMath>
                </a14:m>
                <a:endParaRPr lang="en-US" dirty="0">
                  <a:latin typeface="Cambria Math" charset="0"/>
                </a:endParaRPr>
              </a:p>
              <a:p>
                <a:r>
                  <a:rPr lang="en-US" dirty="0">
                    <a:latin typeface="Cambria Math" charset="0"/>
                  </a:rPr>
                  <a:t>Signal = object detected photons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𝑂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dirty="0">
                    <a:latin typeface="Cambria Math" charset="0"/>
                  </a:rPr>
                  <a:t>(t) </a:t>
                </a:r>
              </a:p>
              <a:p>
                <a:r>
                  <a:rPr lang="en-US" dirty="0">
                    <a:latin typeface="Cambria Math" charset="0"/>
                  </a:rPr>
                  <a:t>Noise = </a:t>
                </a:r>
                <a:r>
                  <a:rPr lang="en-US" dirty="0" err="1">
                    <a:latin typeface="Cambria Math" charset="0"/>
                  </a:rPr>
                  <a:t>σ</a:t>
                </a:r>
                <a:r>
                  <a:rPr lang="en-US" dirty="0">
                    <a:latin typeface="Cambria Math" charset="0"/>
                  </a:rPr>
                  <a:t> 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𝑣𝑎𝑟𝑖𝑎𝑛𝑐𝑒</m:t>
                        </m:r>
                      </m:e>
                    </m:rad>
                  </m:oMath>
                </a14:m>
                <a:endParaRPr lang="en-US" b="0" dirty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pPr lvl="1"/>
                <a:r>
                  <a:rPr lang="en-US" dirty="0">
                    <a:latin typeface="Cambria Math" charset="0"/>
                  </a:rPr>
                  <a:t>Variance from</a:t>
                </a:r>
              </a:p>
              <a:p>
                <a:pPr lvl="2"/>
                <a:r>
                  <a:rPr lang="en-US" dirty="0">
                    <a:latin typeface="Cambria Math" charset="0"/>
                  </a:rPr>
                  <a:t>Photon noise: (in electrons)</a:t>
                </a:r>
              </a:p>
              <a:p>
                <a:pPr lvl="3"/>
                <a:r>
                  <a:rPr lang="en-US" dirty="0">
                    <a:latin typeface="Cambria Math" charset="0"/>
                  </a:rPr>
                  <a:t>object: object detected photons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𝑂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dirty="0">
                    <a:latin typeface="Cambria Math" charset="0"/>
                  </a:rPr>
                  <a:t>(t)</a:t>
                </a:r>
              </a:p>
              <a:p>
                <a:pPr lvl="3"/>
                <a:r>
                  <a:rPr lang="en-US" dirty="0">
                    <a:latin typeface="Cambria Math" charset="0"/>
                  </a:rPr>
                  <a:t>sky: sky detected photons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𝑒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(</m:t>
                    </m:r>
                    <m:r>
                      <a:rPr lang="en-US" b="0" i="1" smtClean="0">
                        <a:latin typeface="Cambria Math" charset="0"/>
                      </a:rPr>
                      <m:t>𝑡</m:t>
                    </m:r>
                    <m:r>
                      <a:rPr lang="en-US" b="0" i="1" smtClean="0">
                        <a:latin typeface="Cambria Math" charset="0"/>
                      </a:rPr>
                      <m:t>)</m:t>
                    </m:r>
                  </m:oMath>
                </a14:m>
                <a:endParaRPr lang="en-US" dirty="0">
                  <a:latin typeface="Cambria Math" charset="0"/>
                </a:endParaRPr>
              </a:p>
              <a:p>
                <a:pPr lvl="3"/>
                <a:r>
                  <a:rPr lang="en-US" dirty="0">
                    <a:latin typeface="Cambria Math" charset="0"/>
                  </a:rPr>
                  <a:t>thermal background: background detected photons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𝐵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𝑒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(</m:t>
                    </m:r>
                    <m:r>
                      <a:rPr lang="en-US" b="0" i="1" smtClean="0">
                        <a:latin typeface="Cambria Math" charset="0"/>
                      </a:rPr>
                      <m:t>𝑡</m:t>
                    </m:r>
                    <m:r>
                      <a:rPr lang="en-US" b="0" i="1" smtClean="0">
                        <a:latin typeface="Cambria Math" charset="0"/>
                      </a:rPr>
                      <m:t>)</m:t>
                    </m:r>
                  </m:oMath>
                </a14:m>
                <a:endParaRPr lang="en-US" dirty="0">
                  <a:latin typeface="Cambria Math" charset="0"/>
                </a:endParaRPr>
              </a:p>
              <a:p>
                <a:pPr lvl="3"/>
                <a:r>
                  <a:rPr lang="en-US" dirty="0">
                    <a:latin typeface="Cambria Math" charset="0"/>
                  </a:rPr>
                  <a:t>detector dark current: dark current rate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𝐷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𝑒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(</m:t>
                    </m:r>
                    <m:r>
                      <a:rPr lang="en-US" b="0" i="1" smtClean="0">
                        <a:latin typeface="Cambria Math" charset="0"/>
                      </a:rPr>
                      <m:t>𝑡</m:t>
                    </m:r>
                    <m:r>
                      <a:rPr lang="en-US" b="0" i="1" smtClean="0">
                        <a:latin typeface="Cambria Math" charset="0"/>
                      </a:rPr>
                      <m:t>)</m:t>
                    </m:r>
                  </m:oMath>
                </a14:m>
                <a:endParaRPr lang="en-US" dirty="0">
                  <a:latin typeface="Cambria Math" charset="0"/>
                </a:endParaRPr>
              </a:p>
              <a:p>
                <a:pPr lvl="2"/>
                <a:r>
                  <a:rPr lang="en-US" dirty="0">
                    <a:latin typeface="Cambria Math" charset="0"/>
                  </a:rPr>
                  <a:t>Read-out noise:  in electrons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𝑅𝑂𝑁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𝑒</m:t>
                        </m:r>
                      </m:sub>
                      <m:sup>
                        <m:r>
                          <a:rPr lang="en-US" b="0" i="1" smtClean="0">
                            <a:latin typeface="Cambria Math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dirty="0">
                  <a:latin typeface="Cambria Math" charset="0"/>
                </a:endParaRPr>
              </a:p>
              <a:p>
                <a:pPr lvl="2"/>
                <a:r>
                  <a:rPr lang="en-US" dirty="0">
                    <a:latin typeface="Cambria Math" charset="0"/>
                  </a:rPr>
                  <a:t>Quantization noise</a:t>
                </a:r>
                <a:r>
                  <a:rPr lang="en-US" dirty="0">
                    <a:latin typeface="Cambria Math" charset="0"/>
                    <a:sym typeface="Wingdings"/>
                  </a:rPr>
                  <a:t>: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dirty="0">
                            <a:latin typeface="Cambria Math" charset="0"/>
                            <a:sym typeface="Wingdings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n-US" dirty="0">
                            <a:latin typeface="Cambria Math" charset="0"/>
                          </a:rPr>
                          <m:t> </m:t>
                        </m:r>
                        <m:f>
                          <m:fPr>
                            <m:type m:val="skw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√12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dirty="0">
                            <a:latin typeface="Cambria Math" charset="0"/>
                          </a:rPr>
                          <m:t> </m:t>
                        </m:r>
                        <m:r>
                          <a:rPr lang="en-US" i="1" dirty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× </m:t>
                        </m:r>
                        <m:r>
                          <m:rPr>
                            <m:nor/>
                          </m:rPr>
                          <a:rPr lang="en-US" dirty="0">
                            <a:latin typeface="Cambria Math" charset="0"/>
                          </a:rPr>
                          <m:t>g</m:t>
                        </m:r>
                        <m:r>
                          <m:rPr>
                            <m:nor/>
                          </m:rPr>
                          <a:rPr lang="en-US" dirty="0">
                            <a:latin typeface="Cambria Math" charset="0"/>
                          </a:rPr>
                          <m:t>)</m:t>
                        </m:r>
                      </m:e>
                      <m:sup>
                        <m:r>
                          <a:rPr lang="en-US" b="0" i="1" dirty="0" smtClean="0">
                            <a:latin typeface="Cambria Math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>
                  <a:latin typeface="Cambria Math" charset="0"/>
                </a:endParaRPr>
              </a:p>
              <a:p>
                <a:pPr lvl="2"/>
                <a:r>
                  <a:rPr lang="en-US" dirty="0">
                    <a:latin typeface="Cambria Math" charset="0"/>
                  </a:rPr>
                  <a:t>Other noise: can often be corrected (if enough care taken during calibrations)</a:t>
                </a:r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0"/>
              </p:nvPr>
            </p:nvSpPr>
            <p:spPr>
              <a:blipFill rotWithShape="0">
                <a:blip r:embed="rId2"/>
                <a:stretch>
                  <a:fillRect b="-40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Signal-to-noise ratio</a:t>
            </a:r>
          </a:p>
        </p:txBody>
      </p:sp>
    </p:spTree>
    <p:extLst>
      <p:ext uri="{BB962C8B-B14F-4D97-AF65-F5344CB8AC3E}">
        <p14:creationId xmlns:p14="http://schemas.microsoft.com/office/powerpoint/2010/main" val="19500532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La Silla Summer School 2020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sz="quarter" idx="10"/>
              </p:nvPr>
            </p:nvSpPr>
            <p:spPr/>
            <p:txBody>
              <a:bodyPr/>
              <a:lstStyle/>
              <a:p>
                <a:r>
                  <a:rPr lang="en-US" dirty="0"/>
                  <a:t>SNR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𝑂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𝑒</m:t>
                            </m:r>
                          </m:sub>
                        </m:sSub>
                        <m:r>
                          <a:rPr lang="en-US" b="0" i="1" smtClean="0">
                            <a:latin typeface="Cambria Math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)</m:t>
                        </m:r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√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(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𝑂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𝑒</m:t>
                            </m:r>
                          </m:sub>
                        </m:sSub>
                        <m:r>
                          <a:rPr lang="en-US" i="1">
                            <a:latin typeface="Cambria Math" charset="0"/>
                          </a:rPr>
                          <m:t>(</m:t>
                        </m:r>
                        <m:r>
                          <a:rPr lang="en-US" i="1">
                            <a:latin typeface="Cambria Math" charset="0"/>
                          </a:rPr>
                          <m:t>𝑡</m:t>
                        </m:r>
                        <m:r>
                          <a:rPr lang="en-US" i="1">
                            <a:latin typeface="Cambria Math" charset="0"/>
                          </a:rPr>
                          <m:t>)+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𝑒</m:t>
                            </m:r>
                          </m:sub>
                        </m:sSub>
                        <m:r>
                          <a:rPr lang="en-US" b="0" i="1" smtClean="0">
                            <a:latin typeface="Cambria Math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)+</m:t>
                        </m:r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𝑒</m:t>
                            </m:r>
                          </m:sub>
                        </m:sSub>
                        <m:r>
                          <a:rPr lang="en-US" b="0" i="1" smtClean="0">
                            <a:latin typeface="Cambria Math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)+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𝑒</m:t>
                            </m:r>
                          </m:sub>
                        </m:sSub>
                        <m:r>
                          <a:rPr lang="en-US" b="0" i="1" smtClean="0">
                            <a:latin typeface="Cambria Math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)+</m:t>
                        </m:r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𝑅𝑂𝑁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𝑒</m:t>
                            </m:r>
                          </m:sub>
                          <m:sup>
                            <m:r>
                              <a:rPr lang="en-US" i="1">
                                <a:latin typeface="Cambria Math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b="0" i="1" smtClean="0">
                            <a:latin typeface="Cambria Math" charset="0"/>
                          </a:rPr>
                          <m:t>+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𝑔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b="0" i="1" smtClean="0">
                                <a:latin typeface="Cambria Math" charset="0"/>
                              </a:rPr>
                              <m:t>12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b="0" i="0" dirty="0" smtClean="0">
                            <a:latin typeface="Cambria Math" charset="0"/>
                          </a:rPr>
                          <m:t>)</m:t>
                        </m:r>
                      </m:den>
                    </m:f>
                  </m:oMath>
                </a14:m>
                <a:endParaRPr lang="en-US" dirty="0"/>
              </a:p>
              <a:p>
                <a:r>
                  <a:rPr lang="en-US" dirty="0"/>
                  <a:t>Different regimes:</a:t>
                </a:r>
              </a:p>
              <a:p>
                <a:pPr lvl="1"/>
                <a:r>
                  <a:rPr lang="en-US" dirty="0"/>
                  <a:t>Read-out noise limited: </a:t>
                </a:r>
              </a:p>
              <a:p>
                <a:pPr lvl="2"/>
                <a:r>
                  <a:rPr lang="en-US" dirty="0"/>
                  <a:t>faint target, little sky</a:t>
                </a:r>
              </a:p>
              <a:p>
                <a:pPr lvl="2"/>
                <a:r>
                  <a:rPr lang="en-US" dirty="0"/>
                  <a:t>RON contribution larger all other contributions</a:t>
                </a:r>
              </a:p>
              <a:p>
                <a:pPr lvl="2"/>
                <a:r>
                  <a:rPr lang="en-US" dirty="0"/>
                  <a:t>Exposure should be as long as possible: limited by radiation events, observing constraints</a:t>
                </a:r>
              </a:p>
              <a:p>
                <a:pPr lvl="1"/>
                <a:r>
                  <a:rPr lang="en-US" dirty="0"/>
                  <a:t>Photon noise limited: </a:t>
                </a:r>
              </a:p>
              <a:p>
                <a:pPr lvl="2"/>
                <a:r>
                  <a:rPr lang="en-US" dirty="0"/>
                  <a:t>bright target, bright sky (extreme case: mid-infrared imaging from ground), large thermal background, dark current (UV in space)</a:t>
                </a:r>
              </a:p>
              <a:p>
                <a:pPr lvl="2"/>
                <a:r>
                  <a:rPr lang="en-US" dirty="0"/>
                  <a:t>little affected by number of exposures: </a:t>
                </a:r>
              </a:p>
              <a:p>
                <a:pPr lvl="3"/>
                <a:r>
                  <a:rPr lang="en-US" dirty="0"/>
                  <a:t>trade-off with overheads associated with individual exposures</a:t>
                </a:r>
              </a:p>
              <a:p>
                <a:pPr lvl="2"/>
                <a:endParaRPr lang="en-US" dirty="0"/>
              </a:p>
              <a:p>
                <a:pPr lvl="2"/>
                <a:endParaRPr lang="en-US" dirty="0"/>
              </a:p>
              <a:p>
                <a:pPr lvl="2"/>
                <a:endParaRPr lang="en-US" dirty="0"/>
              </a:p>
              <a:p>
                <a:pPr lvl="2"/>
                <a:endParaRPr lang="en-US" dirty="0"/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0"/>
              </p:nvPr>
            </p:nvSpPr>
            <p:spPr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Signal-to-noise ratio</a:t>
            </a:r>
          </a:p>
        </p:txBody>
      </p:sp>
    </p:spTree>
    <p:extLst>
      <p:ext uri="{BB962C8B-B14F-4D97-AF65-F5344CB8AC3E}">
        <p14:creationId xmlns:p14="http://schemas.microsoft.com/office/powerpoint/2010/main" val="5998532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La Silla Summer School 2020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An ideal detector of light would record all information carried by each of the photons provided by the object/atmosphere/telescope/instrument system – and only them, with no loss,  – within quantum uncertainty limits:</a:t>
            </a:r>
          </a:p>
          <a:p>
            <a:pPr lvl="1"/>
            <a:r>
              <a:rPr lang="en-US" dirty="0"/>
              <a:t>Energy (wavelength, frequency)</a:t>
            </a:r>
          </a:p>
          <a:p>
            <a:pPr lvl="1"/>
            <a:r>
              <a:rPr lang="en-US" dirty="0"/>
              <a:t>Polarization</a:t>
            </a:r>
          </a:p>
          <a:p>
            <a:pPr lvl="1"/>
            <a:r>
              <a:rPr lang="en-US" dirty="0"/>
              <a:t>Phase</a:t>
            </a:r>
          </a:p>
          <a:p>
            <a:pPr lvl="1"/>
            <a:r>
              <a:rPr lang="en-US" dirty="0"/>
              <a:t>Location of arrival on detector</a:t>
            </a:r>
          </a:p>
          <a:p>
            <a:pPr lvl="1"/>
            <a:r>
              <a:rPr lang="en-US" dirty="0"/>
              <a:t>Time of arrival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Ideal detector</a:t>
            </a:r>
          </a:p>
        </p:txBody>
      </p:sp>
    </p:spTree>
    <p:extLst>
      <p:ext uri="{BB962C8B-B14F-4D97-AF65-F5344CB8AC3E}">
        <p14:creationId xmlns:p14="http://schemas.microsoft.com/office/powerpoint/2010/main" val="13099380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La Silla Summer School 2020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sz="quarter" idx="10"/>
              </p:nvPr>
            </p:nvSpPr>
            <p:spPr/>
            <p:txBody>
              <a:bodyPr/>
              <a:lstStyle/>
              <a:p>
                <a:r>
                  <a:rPr lang="en-US" dirty="0"/>
                  <a:t>Object photon noise limited: SNR =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√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𝑂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𝑒</m:t>
                        </m:r>
                      </m:sub>
                    </m:sSub>
                    <m:r>
                      <a:rPr lang="en-US" i="1">
                        <a:latin typeface="Cambria Math" charset="0"/>
                      </a:rPr>
                      <m:t>(</m:t>
                    </m:r>
                    <m:r>
                      <a:rPr lang="en-US" i="1">
                        <a:latin typeface="Cambria Math" charset="0"/>
                      </a:rPr>
                      <m:t>𝑡</m:t>
                    </m:r>
                    <m:r>
                      <a:rPr lang="en-US" i="1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∝</m:t>
                    </m:r>
                    <m:r>
                      <a:rPr lang="en-US" b="0" i="1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√</m:t>
                    </m:r>
                    <m:r>
                      <a:rPr lang="en-US" b="0" i="1" dirty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𝑡</m:t>
                    </m:r>
                  </m:oMath>
                </a14:m>
                <a:endParaRPr lang="en-US" dirty="0"/>
              </a:p>
              <a:p>
                <a:r>
                  <a:rPr lang="en-US" dirty="0"/>
                  <a:t>RON limited: SNR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𝑂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𝑒</m:t>
                            </m:r>
                          </m:sub>
                        </m:sSub>
                        <m:r>
                          <a:rPr lang="en-US" i="1">
                            <a:latin typeface="Cambria Math" charset="0"/>
                          </a:rPr>
                          <m:t>(</m:t>
                        </m:r>
                        <m:r>
                          <a:rPr lang="en-US" i="1">
                            <a:latin typeface="Cambria Math" charset="0"/>
                          </a:rPr>
                          <m:t>𝑡</m:t>
                        </m:r>
                        <m:r>
                          <a:rPr lang="en-US" i="1">
                            <a:latin typeface="Cambria Math" charset="0"/>
                          </a:rPr>
                          <m:t>)</m:t>
                        </m:r>
                      </m:num>
                      <m:den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𝑅𝑂𝑁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𝑒</m:t>
                            </m:r>
                          </m:sub>
                          <m:sup/>
                        </m:sSubSup>
                      </m:den>
                    </m:f>
                    <m:r>
                      <a:rPr lang="en-US" i="1" dirty="0">
                        <a:latin typeface="Cambria Math" charset="0"/>
                        <a:ea typeface="Cambria Math" charset="0"/>
                        <a:cs typeface="Cambria Math" charset="0"/>
                      </a:rPr>
                      <m:t>∝ </m:t>
                    </m:r>
                    <m:r>
                      <a:rPr lang="en-US" i="1" dirty="0">
                        <a:latin typeface="Cambria Math" charset="0"/>
                        <a:ea typeface="Cambria Math" charset="0"/>
                        <a:cs typeface="Cambria Math" charset="0"/>
                      </a:rPr>
                      <m:t>𝑡</m:t>
                    </m:r>
                  </m:oMath>
                </a14:m>
                <a:endParaRPr lang="en-US" dirty="0"/>
              </a:p>
              <a:p>
                <a:r>
                  <a:rPr lang="en-US" dirty="0"/>
                  <a:t>Background limited </a:t>
                </a:r>
              </a:p>
              <a:p>
                <a:pPr lvl="1"/>
                <a:r>
                  <a:rPr lang="en-US" dirty="0"/>
                  <a:t> SNR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𝑂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𝑒</m:t>
                            </m:r>
                          </m:sub>
                        </m:sSub>
                        <m:r>
                          <a:rPr lang="en-US" i="1">
                            <a:latin typeface="Cambria Math" charset="0"/>
                          </a:rPr>
                          <m:t>(</m:t>
                        </m:r>
                        <m:r>
                          <a:rPr lang="en-US" i="1">
                            <a:latin typeface="Cambria Math" charset="0"/>
                          </a:rPr>
                          <m:t>𝑡</m:t>
                        </m:r>
                        <m:r>
                          <a:rPr lang="en-US" i="1">
                            <a:latin typeface="Cambria Math" charset="0"/>
                          </a:rPr>
                          <m:t>)</m:t>
                        </m:r>
                      </m:num>
                      <m:den>
                        <m:r>
                          <a:rPr lang="en-US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√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𝑒</m:t>
                            </m:r>
                          </m:sub>
                        </m:sSub>
                        <m:r>
                          <a:rPr lang="en-US" i="1">
                            <a:latin typeface="Cambria Math" charset="0"/>
                          </a:rPr>
                          <m:t>(</m:t>
                        </m:r>
                        <m:r>
                          <a:rPr lang="en-US" i="1">
                            <a:latin typeface="Cambria Math" charset="0"/>
                          </a:rPr>
                          <m:t>𝑡</m:t>
                        </m:r>
                        <m:r>
                          <a:rPr lang="en-US" i="1">
                            <a:latin typeface="Cambria Math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en-US" dirty="0"/>
                  <a:t>  (X is either S, B, D)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charset="0"/>
                        <a:ea typeface="Cambria Math" charset="0"/>
                        <a:cs typeface="Cambria Math" charset="0"/>
                      </a:rPr>
                      <m:t>∝ √</m:t>
                    </m:r>
                    <m:r>
                      <a:rPr lang="en-US" i="1" dirty="0">
                        <a:latin typeface="Cambria Math" charset="0"/>
                        <a:ea typeface="Cambria Math" charset="0"/>
                        <a:cs typeface="Cambria Math" charset="0"/>
                      </a:rPr>
                      <m:t>𝑡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Often limited by systematics affecting the determination of the background or the determination of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 </m:t>
                        </m:r>
                        <m:r>
                          <a:rPr lang="en-US" i="1">
                            <a:latin typeface="Cambria Math" charset="0"/>
                          </a:rPr>
                          <m:t>𝑂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𝑒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0"/>
              </p:nvPr>
            </p:nvSpPr>
            <p:spPr>
              <a:blipFill rotWithShape="0">
                <a:blip r:embed="rId2"/>
                <a:stretch>
                  <a:fillRect t="-694" r="-1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Signal-to-noise ratio</a:t>
            </a:r>
          </a:p>
        </p:txBody>
      </p:sp>
    </p:spTree>
    <p:extLst>
      <p:ext uri="{BB962C8B-B14F-4D97-AF65-F5344CB8AC3E}">
        <p14:creationId xmlns:p14="http://schemas.microsoft.com/office/powerpoint/2010/main" val="7653177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La Silla Summer School 2020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092" y="1261295"/>
            <a:ext cx="5600700" cy="4914900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Special case of </a:t>
            </a:r>
            <a:br>
              <a:rPr lang="en-US" dirty="0"/>
            </a:br>
            <a:r>
              <a:rPr lang="en-US" dirty="0"/>
              <a:t>mid-infrared wavelengths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68406" y="6176195"/>
            <a:ext cx="14083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VISIR User Manual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03200" y="1567543"/>
                <a:ext cx="3323771" cy="3139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Number of photons from sky and telescope is larger than number of photons from the object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𝑒</m:t>
                        </m:r>
                      </m:sub>
                    </m:sSub>
                    <m:r>
                      <a:rPr lang="en-US" b="0" i="1" smtClean="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dirty="0"/>
                  <a:t>&gt;&gt;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𝑂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dirty="0"/>
                  <a:t>) !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dirty="0"/>
                  <a:t>Very short exposure times (~ 10 </a:t>
                </a:r>
                <a:r>
                  <a:rPr lang="en-US" dirty="0" err="1"/>
                  <a:t>ms</a:t>
                </a:r>
                <a:r>
                  <a:rPr lang="en-US" dirty="0"/>
                  <a:t>)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dirty="0"/>
                  <a:t>Synchronization of detector reading with chopping (~ Hz motion of a mirror in the light path – such as M2)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200" y="1567543"/>
                <a:ext cx="3323771" cy="3139321"/>
              </a:xfrm>
              <a:prstGeom prst="rect">
                <a:avLst/>
              </a:prstGeom>
              <a:blipFill rotWithShape="0">
                <a:blip r:embed="rId3"/>
                <a:stretch>
                  <a:fillRect l="-1465" t="-971" r="-29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86055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La Silla Summer School 2020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Introduction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Detectors based on photo-electric effect:</a:t>
            </a:r>
          </a:p>
          <a:p>
            <a:pPr marL="933300" lvl="1" indent="-514350">
              <a:buFont typeface="+mj-lt"/>
              <a:buAutoNum type="alphaUcPeriod"/>
            </a:pPr>
            <a:r>
              <a:rPr lang="en-US" dirty="0"/>
              <a:t>CCD</a:t>
            </a:r>
          </a:p>
          <a:p>
            <a:pPr marL="933300" lvl="1" indent="-514350">
              <a:buFont typeface="+mj-lt"/>
              <a:buAutoNum type="alphaUcPeriod"/>
            </a:pPr>
            <a:r>
              <a:rPr lang="en-US" dirty="0"/>
              <a:t>CMOS/IR detectors</a:t>
            </a:r>
          </a:p>
          <a:p>
            <a:pPr marL="933300" lvl="1" indent="-514350">
              <a:buFont typeface="+mj-lt"/>
              <a:buAutoNum type="alphaUcPeriod"/>
            </a:pPr>
            <a:r>
              <a:rPr lang="en-US" dirty="0"/>
              <a:t>MAMA &amp; photo-multiplier tubes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Characteristics of CCD and CMOS detectors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Signal-to-noise ratio</a:t>
            </a:r>
          </a:p>
          <a:p>
            <a:pPr marL="514350" indent="-514350">
              <a:buFont typeface="+mj-lt"/>
              <a:buAutoNum type="arabicPeriod"/>
            </a:pPr>
            <a:r>
              <a:rPr lang="en-US" i="1" dirty="0">
                <a:solidFill>
                  <a:srgbClr val="FF0000"/>
                </a:solidFill>
              </a:rPr>
              <a:t>FITS files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Summary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933300" lvl="1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33333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La Silla Summer School 2020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sz="2400" dirty="0"/>
              <a:t>Widely used format for transporting, analyzing and archiving astronomical images. </a:t>
            </a:r>
            <a:r>
              <a:rPr lang="en-US" sz="2400" i="1" dirty="0"/>
              <a:t>Much more than just a format. </a:t>
            </a:r>
          </a:p>
          <a:p>
            <a:pPr lvl="1"/>
            <a:r>
              <a:rPr lang="en-US" sz="2000" dirty="0"/>
              <a:t>Primarily designed to store scientific data sets of multidimensional arrays (images) and 2-dimensional tables organized into rows and columns of information</a:t>
            </a:r>
          </a:p>
          <a:p>
            <a:r>
              <a:rPr lang="en-US" sz="2400" dirty="0"/>
              <a:t>Endorsed by ESO, NASA and the International Astronomical Union (</a:t>
            </a:r>
            <a:r>
              <a:rPr lang="en-US" sz="2400" i="1" dirty="0"/>
              <a:t>Vatican Library, …)</a:t>
            </a:r>
            <a:endParaRPr lang="en-US" sz="2400" dirty="0"/>
          </a:p>
          <a:p>
            <a:r>
              <a:rPr lang="en-US" sz="2400" dirty="0"/>
              <a:t>Header keywords provide descriptive information about the data:</a:t>
            </a:r>
          </a:p>
          <a:p>
            <a:pPr lvl="1"/>
            <a:r>
              <a:rPr lang="en-US" sz="2000" dirty="0"/>
              <a:t>Site, Telescope, Instrument and Detector information</a:t>
            </a:r>
          </a:p>
          <a:p>
            <a:pPr lvl="1"/>
            <a:r>
              <a:rPr lang="en-US" sz="2000" dirty="0"/>
              <a:t>World Coordinate System parameters</a:t>
            </a:r>
          </a:p>
          <a:p>
            <a:r>
              <a:rPr lang="en-US" sz="2400" dirty="0"/>
              <a:t>Header keywords and data format follow a (strict) standard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/>
              <a:t>Flexible Image Transport System</a:t>
            </a:r>
            <a:r>
              <a:rPr lang="en-US" dirty="0"/>
              <a:t> (FITS) files</a:t>
            </a:r>
          </a:p>
        </p:txBody>
      </p:sp>
    </p:spTree>
    <p:extLst>
      <p:ext uri="{BB962C8B-B14F-4D97-AF65-F5344CB8AC3E}">
        <p14:creationId xmlns:p14="http://schemas.microsoft.com/office/powerpoint/2010/main" val="17075494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La Silla Summer School 2020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sz="2400" dirty="0"/>
              <a:t>A FITS file is comprised of segments called Header/Data Units (HDUs), </a:t>
            </a:r>
          </a:p>
          <a:p>
            <a:pPr lvl="1"/>
            <a:r>
              <a:rPr lang="en-US" sz="2000" dirty="0"/>
              <a:t>First HDU is called the `Primary HDU', or `Primary Array’:</a:t>
            </a:r>
          </a:p>
          <a:p>
            <a:pPr lvl="2"/>
            <a:r>
              <a:rPr lang="en-US" sz="1600" dirty="0"/>
              <a:t>can contain a 1-999 dimensional array of 1, 2 or 4 byte integers or 4 or 8 byte floating point numbers using IEEE representations. </a:t>
            </a:r>
          </a:p>
          <a:p>
            <a:pPr lvl="2"/>
            <a:r>
              <a:rPr lang="en-US" sz="1600" dirty="0"/>
              <a:t>typically a 1-D spectrum, a 2-D image, or a 3-D data cube. </a:t>
            </a:r>
          </a:p>
          <a:p>
            <a:pPr lvl="1"/>
            <a:r>
              <a:rPr lang="en-US" sz="2000" dirty="0"/>
              <a:t>Any number of additional HDUs may follow the primary array: FITS `extensions'. Types of standard extensions are currently defined: 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sz="1600" i="1" dirty="0"/>
              <a:t>Image Extensions </a:t>
            </a:r>
            <a:r>
              <a:rPr lang="en-US" sz="1600" dirty="0"/>
              <a:t>contain a 0-999 dimensional array of pixels, similar to a primary array  (header begins with XTENSION = 'IMAGE ') 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sz="1600" i="1" dirty="0"/>
              <a:t>ASCII Table Extensions </a:t>
            </a:r>
            <a:r>
              <a:rPr lang="en-US" sz="1600" dirty="0"/>
              <a:t>store tabular information with all numeric information stored in ASCII formats (header begins with XTENSION = 'TABLE ') 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sz="1600" i="1" dirty="0"/>
              <a:t>Binary Table Extensions</a:t>
            </a:r>
            <a:r>
              <a:rPr lang="en-US" sz="1600" dirty="0"/>
              <a:t> store tabular information in a binary representation. Each cell in the table can be an array but the dimensionality of the array must be constant within a column. (header begins with XTENSION = 'BINTABLE') </a:t>
            </a:r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FITS file</a:t>
            </a:r>
          </a:p>
        </p:txBody>
      </p:sp>
    </p:spTree>
    <p:extLst>
      <p:ext uri="{BB962C8B-B14F-4D97-AF65-F5344CB8AC3E}">
        <p14:creationId xmlns:p14="http://schemas.microsoft.com/office/powerpoint/2010/main" val="19124525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La Silla Summer School 2020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lvl="0" indent="0">
              <a:buNone/>
            </a:pPr>
            <a:endParaRPr lang="en-US" dirty="0">
              <a:solidFill>
                <a:srgbClr val="000000"/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89" y="1677542"/>
            <a:ext cx="6480796" cy="30931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3689" y="1303283"/>
            <a:ext cx="6080683" cy="374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First entries in a FITS Primary HDU header: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9606" y="4932174"/>
            <a:ext cx="4897394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Data types in an image array: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/>
              <a:t>8-bit (unsigned) integer bytes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/>
              <a:t>16-bit (signed) integers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/>
              <a:t>32-bit (signed) integers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/>
              <a:t>32-bit single precision floating point real numbers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/>
              <a:t>64-bit double precision floating point real numbers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73544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La Silla Summer School 2020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en-US" sz="2000" dirty="0"/>
              <a:t>Bias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Read-out noise (RON)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Dark level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Quantum efficiency (QE)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Full-well capacity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Gain (g); </a:t>
            </a:r>
            <a:r>
              <a:rPr lang="en-US" sz="2000"/>
              <a:t>pixel-to-pixel variation, fixed-pattern </a:t>
            </a:r>
            <a:r>
              <a:rPr lang="en-US" sz="2000" dirty="0"/>
              <a:t>noise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ADC saturation level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Linearity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Exposure time; DIT/NDIT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Fringing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Charge Transfer Efficiency (CTE) 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Detector defects: bad/hot columns; hot pixels.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Radiation events ‘cosmic rays’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47012256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853A6C6-AAE9-D44E-BD31-4198FA8C89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La Silla Summer School 2020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CD64AA4-F989-0849-811D-A88FA64CA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VISTA's infrared view of the Orion Nebula*">
            <a:extLst>
              <a:ext uri="{FF2B5EF4-FFF2-40B4-BE49-F238E27FC236}">
                <a16:creationId xmlns:a16="http://schemas.microsoft.com/office/drawing/2014/main" id="{EF973E02-C650-AF40-BBA4-33D5BA966001}"/>
              </a:ext>
            </a:extLst>
          </p:cNvPr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297" y="1073195"/>
            <a:ext cx="4292703" cy="528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7D52625A-98EA-9943-924A-AE5EAD76A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73194"/>
            <a:ext cx="4851201" cy="4896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02246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La Silla Summer School 2020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Eye retina: absorption of one photon changes the structure of a molecule, which triggers a number of chemical reactions before a neuron </a:t>
            </a:r>
            <a:r>
              <a:rPr lang="en-US" dirty="0" err="1"/>
              <a:t>signalling</a:t>
            </a:r>
            <a:r>
              <a:rPr lang="en-US" dirty="0"/>
              <a:t> </a:t>
            </a:r>
            <a:r>
              <a:rPr lang="en-US" sz="1600" dirty="0"/>
              <a:t>(http://</a:t>
            </a:r>
            <a:r>
              <a:rPr lang="en-US" sz="1600" dirty="0" err="1"/>
              <a:t>www.ncbi.nlm.nih.gov</a:t>
            </a:r>
            <a:r>
              <a:rPr lang="en-US" sz="1600" dirty="0"/>
              <a:t>/books/NBK22541/)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Different methods of detection.</a:t>
            </a:r>
            <a:br>
              <a:rPr lang="en-US" dirty="0"/>
            </a:br>
            <a:r>
              <a:rPr lang="en-US" dirty="0"/>
              <a:t>	</a:t>
            </a:r>
            <a:r>
              <a:rPr lang="en-US" i="1" dirty="0"/>
              <a:t>Retina: isomerization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89" y="2758718"/>
            <a:ext cx="8948311" cy="324740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73766" y="4971394"/>
            <a:ext cx="1755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Biochemistry. 5th edition.</a:t>
            </a:r>
          </a:p>
          <a:p>
            <a:r>
              <a:rPr lang="en-US" sz="800" dirty="0"/>
              <a:t>Berg JM, </a:t>
            </a:r>
            <a:r>
              <a:rPr lang="en-US" sz="800" dirty="0" err="1"/>
              <a:t>Tymoczko</a:t>
            </a:r>
            <a:r>
              <a:rPr lang="en-US" sz="800" dirty="0"/>
              <a:t> JL, </a:t>
            </a:r>
            <a:r>
              <a:rPr lang="en-US" sz="800" dirty="0" err="1"/>
              <a:t>Stryer</a:t>
            </a:r>
            <a:r>
              <a:rPr lang="en-US" sz="800" dirty="0"/>
              <a:t> L.</a:t>
            </a:r>
          </a:p>
          <a:p>
            <a:r>
              <a:rPr lang="en-US" sz="800" dirty="0"/>
              <a:t>New York: </a:t>
            </a:r>
            <a:r>
              <a:rPr lang="en-US" sz="800" dirty="0">
                <a:hlinkClick r:id="rId3"/>
              </a:rPr>
              <a:t>W H Freeman</a:t>
            </a:r>
            <a:r>
              <a:rPr lang="en-US" sz="800" dirty="0"/>
              <a:t>; 2002.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44E504-A3C1-344F-8B41-1283448E930B}"/>
              </a:ext>
            </a:extLst>
          </p:cNvPr>
          <p:cNvSpPr txBox="1"/>
          <p:nvPr/>
        </p:nvSpPr>
        <p:spPr>
          <a:xfrm>
            <a:off x="195689" y="6006120"/>
            <a:ext cx="8864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Isomerization: process by which one </a:t>
            </a:r>
            <a:r>
              <a:rPr lang="en-US" sz="1400" i="1" dirty="0">
                <a:hlinkClick r:id="rId4" tooltip="Molecule"/>
              </a:rPr>
              <a:t>molecule</a:t>
            </a:r>
            <a:r>
              <a:rPr lang="en-US" sz="1400" i="1" dirty="0"/>
              <a:t> is transformed into another molecule which has exactly the same atoms, but the atoms have a different arrangement</a:t>
            </a:r>
          </a:p>
        </p:txBody>
      </p:sp>
    </p:spTree>
    <p:extLst>
      <p:ext uri="{BB962C8B-B14F-4D97-AF65-F5344CB8AC3E}">
        <p14:creationId xmlns:p14="http://schemas.microsoft.com/office/powerpoint/2010/main" val="8134142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La Silla Summer School 2020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Photographic plates: </a:t>
            </a:r>
          </a:p>
          <a:p>
            <a:pPr lvl="1"/>
            <a:r>
              <a:rPr lang="en-US" sz="1800" dirty="0" err="1"/>
              <a:t>Ag</a:t>
            </a:r>
            <a:r>
              <a:rPr lang="en-US" sz="1800" baseline="30000" dirty="0" err="1"/>
              <a:t>+</a:t>
            </a:r>
            <a:r>
              <a:rPr lang="en-US" sz="1800" dirty="0" err="1"/>
              <a:t>Br</a:t>
            </a:r>
            <a:r>
              <a:rPr lang="en-US" sz="1800" baseline="30000" dirty="0"/>
              <a:t>-</a:t>
            </a:r>
            <a:r>
              <a:rPr lang="en-US" sz="1800" dirty="0"/>
              <a:t> (crystal) + </a:t>
            </a:r>
            <a:r>
              <a:rPr lang="en-US" sz="1800" dirty="0" err="1"/>
              <a:t>hv</a:t>
            </a:r>
            <a:r>
              <a:rPr lang="en-US" sz="1800" dirty="0"/>
              <a:t> (radiation) → Ag</a:t>
            </a:r>
            <a:r>
              <a:rPr lang="en-US" sz="1800" baseline="30000" dirty="0"/>
              <a:t>+</a:t>
            </a:r>
            <a:r>
              <a:rPr lang="en-US" sz="1800" dirty="0"/>
              <a:t> + Br</a:t>
            </a:r>
            <a:r>
              <a:rPr lang="en-US" sz="1800" baseline="30000" dirty="0"/>
              <a:t> </a:t>
            </a:r>
            <a:r>
              <a:rPr lang="en-US" sz="1800" dirty="0"/>
              <a:t>+ e</a:t>
            </a:r>
            <a:r>
              <a:rPr lang="en-US" sz="1800" baseline="30000" dirty="0"/>
              <a:t>-</a:t>
            </a:r>
          </a:p>
          <a:p>
            <a:pPr lvl="1"/>
            <a:r>
              <a:rPr lang="en-US" sz="1800" dirty="0"/>
              <a:t>Ag</a:t>
            </a:r>
            <a:r>
              <a:rPr lang="en-US" sz="1800" baseline="30000" dirty="0"/>
              <a:t>+</a:t>
            </a:r>
            <a:r>
              <a:rPr lang="en-US" sz="1800" dirty="0"/>
              <a:t> + e</a:t>
            </a:r>
            <a:r>
              <a:rPr lang="en-US" sz="1800" baseline="30000" dirty="0"/>
              <a:t>- → </a:t>
            </a:r>
            <a:r>
              <a:rPr lang="en-US" sz="1800" dirty="0"/>
              <a:t>Ag</a:t>
            </a:r>
            <a:r>
              <a:rPr lang="en-US" sz="1800" baseline="30000" dirty="0"/>
              <a:t>0</a:t>
            </a:r>
          </a:p>
          <a:p>
            <a:pPr lvl="1"/>
            <a:r>
              <a:rPr lang="en-US" dirty="0"/>
              <a:t>Chemical process to remove Br</a:t>
            </a:r>
          </a:p>
          <a:p>
            <a:pPr lvl="1"/>
            <a:endParaRPr lang="en-US" dirty="0"/>
          </a:p>
          <a:p>
            <a:r>
              <a:rPr lang="en-US" dirty="0"/>
              <a:t>Hardly used anymore in modern observatories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Different methods of detection. </a:t>
            </a:r>
            <a:r>
              <a:rPr lang="en-US" sz="3200" i="1" dirty="0"/>
              <a:t>Photographic plate: chemical reaction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028" y="4076568"/>
            <a:ext cx="3287986" cy="221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081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La Silla Summer School 2020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Photo-electric based detectors</a:t>
            </a:r>
          </a:p>
          <a:p>
            <a:pPr lvl="1"/>
            <a:r>
              <a:rPr lang="en-US" dirty="0"/>
              <a:t>Charge Coupled Devices (CCD): optical</a:t>
            </a:r>
          </a:p>
          <a:p>
            <a:pPr lvl="1"/>
            <a:r>
              <a:rPr lang="en-US" dirty="0"/>
              <a:t>CMOS: infra-red, optical</a:t>
            </a:r>
          </a:p>
          <a:p>
            <a:pPr lvl="1"/>
            <a:r>
              <a:rPr lang="en-US" dirty="0"/>
              <a:t>Multi-Anode Microchannel Array (MAMA): STIS, ACS, COS (UV)</a:t>
            </a:r>
          </a:p>
          <a:p>
            <a:pPr lvl="1"/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Different methods of detection.</a:t>
            </a:r>
            <a:br>
              <a:rPr lang="en-US" sz="2400" dirty="0"/>
            </a:br>
            <a:r>
              <a:rPr lang="en-US" sz="2400" i="1" dirty="0"/>
              <a:t>(Current) astronomical detectors: photo-electric effect</a:t>
            </a:r>
          </a:p>
        </p:txBody>
      </p:sp>
    </p:spTree>
    <p:extLst>
      <p:ext uri="{BB962C8B-B14F-4D97-AF65-F5344CB8AC3E}">
        <p14:creationId xmlns:p14="http://schemas.microsoft.com/office/powerpoint/2010/main" val="11520720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La Silla Summer School 2020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Introduction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i="1" dirty="0">
                <a:solidFill>
                  <a:srgbClr val="FF0000"/>
                </a:solidFill>
              </a:rPr>
              <a:t>Detectors based on photo-electric effect:</a:t>
            </a:r>
          </a:p>
          <a:p>
            <a:pPr marL="933300" lvl="1" indent="-514350">
              <a:buFont typeface="+mj-lt"/>
              <a:buAutoNum type="alphaUcPeriod"/>
            </a:pPr>
            <a:r>
              <a:rPr lang="en-US" i="1" dirty="0">
                <a:solidFill>
                  <a:srgbClr val="FF0000"/>
                </a:solidFill>
              </a:rPr>
              <a:t>CCD</a:t>
            </a:r>
          </a:p>
          <a:p>
            <a:pPr marL="933300" lvl="1" indent="-514350">
              <a:buFont typeface="+mj-lt"/>
              <a:buAutoNum type="alphaUcPeriod"/>
            </a:pPr>
            <a:r>
              <a:rPr lang="en-US" i="1" dirty="0">
                <a:solidFill>
                  <a:srgbClr val="FF0000"/>
                </a:solidFill>
              </a:rPr>
              <a:t>CMOS/IR detectors</a:t>
            </a:r>
          </a:p>
          <a:p>
            <a:pPr marL="933300" lvl="1" indent="-514350">
              <a:buFont typeface="+mj-lt"/>
              <a:buAutoNum type="alphaUcPeriod"/>
            </a:pPr>
            <a:r>
              <a:rPr lang="en-US" i="1" dirty="0">
                <a:solidFill>
                  <a:srgbClr val="FF0000"/>
                </a:solidFill>
              </a:rPr>
              <a:t>MAMA &amp; photo-multiplier tubes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Characteristics of CCD and CMOS detectors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Signal-to-noise ratio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FITS files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Summary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933300" lvl="1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628230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ESO">
      <a:dk1>
        <a:srgbClr val="000000"/>
      </a:dk1>
      <a:lt1>
        <a:sysClr val="window" lastClr="FFFFFF"/>
      </a:lt1>
      <a:dk2>
        <a:srgbClr val="1F6CB4"/>
      </a:dk2>
      <a:lt2>
        <a:srgbClr val="EEECE1"/>
      </a:lt2>
      <a:accent1>
        <a:srgbClr val="3A6CB4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blank.potx" id="{C24FFE06-F5BE-49A6-9D76-E34E12DE0B07}" vid="{5DF010B8-6673-43B6-990E-882798CB54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16D2408B93DF40BA108CD2988DD55F" ma:contentTypeVersion="2" ma:contentTypeDescription="Create a new document." ma:contentTypeScope="" ma:versionID="0df1f75800124b8710582673894150d0">
  <xsd:schema xmlns:xsd="http://www.w3.org/2001/XMLSchema" xmlns:xs="http://www.w3.org/2001/XMLSchema" xmlns:p="http://schemas.microsoft.com/office/2006/metadata/properties" xmlns:ns3="fe6bf98e-3663-4d33-9299-74b2d3a86f36" targetNamespace="http://schemas.microsoft.com/office/2006/metadata/properties" ma:root="true" ma:fieldsID="264aebd59b55cf4b0c486b778e6c0fc7" ns3:_="">
    <xsd:import namespace="fe6bf98e-3663-4d33-9299-74b2d3a86f36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6bf98e-3663-4d33-9299-74b2d3a86f3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72AD29B-D4DB-4F39-98CD-A659600F68CB}">
  <ds:schemaRefs>
    <ds:schemaRef ds:uri="http://purl.org/dc/terms/"/>
    <ds:schemaRef ds:uri="http://schemas.microsoft.com/office/2006/documentManagement/types"/>
    <ds:schemaRef ds:uri="http://purl.org/dc/elements/1.1/"/>
    <ds:schemaRef ds:uri="fe6bf98e-3663-4d33-9299-74b2d3a86f36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78482DC-F63D-4F72-99C2-7E2EDBBEE23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e6bf98e-3663-4d33-9299-74b2d3a86f3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2DDB58B-840D-4625-8126-FFD9D3F7706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7633</TotalTime>
  <Words>2930</Words>
  <Application>Microsoft Macintosh PowerPoint</Application>
  <PresentationFormat>On-screen Show (4:3)</PresentationFormat>
  <Paragraphs>416</Paragraphs>
  <Slides>57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2" baseType="lpstr">
      <vt:lpstr>Arial</vt:lpstr>
      <vt:lpstr>Calibri</vt:lpstr>
      <vt:lpstr>Cambria Math</vt:lpstr>
      <vt:lpstr>Wingdings</vt:lpstr>
      <vt:lpstr>Default Theme</vt:lpstr>
      <vt:lpstr>Detectors in Astronomy</vt:lpstr>
      <vt:lpstr>PowerPoint Presentation</vt:lpstr>
      <vt:lpstr>Optical, near- and mid-IR observation</vt:lpstr>
      <vt:lpstr>Disclaimer</vt:lpstr>
      <vt:lpstr>Ideal detector</vt:lpstr>
      <vt:lpstr>Different methods of detection.  Retina: isomerization</vt:lpstr>
      <vt:lpstr>Different methods of detection. Photographic plate: chemical reaction</vt:lpstr>
      <vt:lpstr>Different methods of detection. (Current) astronomical detectors: photo-electric effect</vt:lpstr>
      <vt:lpstr>PowerPoint Presentation</vt:lpstr>
      <vt:lpstr>Absorption of photons in a semiconductor: Valence &amp; Conduction Bands </vt:lpstr>
      <vt:lpstr>Photo-electric effect  in a semi-conductor</vt:lpstr>
      <vt:lpstr>A. Charge Coupled Device (CCD)  &amp; variations</vt:lpstr>
      <vt:lpstr>A. Charge Coupled Device (CCD)  &amp; variations</vt:lpstr>
      <vt:lpstr>PowerPoint Presentation</vt:lpstr>
      <vt:lpstr>Pre-/post-/over-/under- scan regions</vt:lpstr>
      <vt:lpstr>PowerPoint Presentation</vt:lpstr>
      <vt:lpstr>PowerPoint Presentation</vt:lpstr>
      <vt:lpstr>B. Hybrid Complementary Metal Oxide Semiconductor (CMOS) detectors</vt:lpstr>
      <vt:lpstr>B. Hybrid Complementary Metal Oxide Semiconductor (CMOS) detectors</vt:lpstr>
      <vt:lpstr>B. Hybrid Complementary Metal Oxide Semiconductor (CMOS) detectors</vt:lpstr>
      <vt:lpstr>PowerPoint Presentation</vt:lpstr>
      <vt:lpstr>Comparison: CCD vs CMOS</vt:lpstr>
      <vt:lpstr>C. Multi-Anode Microchannel Array (MAMA)</vt:lpstr>
      <vt:lpstr>PowerPoint Presentation</vt:lpstr>
      <vt:lpstr>Behavior relative to ideal detector  (for optical, near- and mid-IR astronomy)</vt:lpstr>
      <vt:lpstr>Behavior relative to ideal detector  (for optical, near- and mid-IR astronomy)</vt:lpstr>
      <vt:lpstr>Behavior relative to ideal detector  (for optical, near- and mid-IR astronomy)</vt:lpstr>
      <vt:lpstr>Behavior relative to ideal detector  (for optical, near- and mid-IR astronomy)</vt:lpstr>
      <vt:lpstr>CCD Linearity</vt:lpstr>
      <vt:lpstr>CCD Linearity</vt:lpstr>
      <vt:lpstr>CCD linearity</vt:lpstr>
      <vt:lpstr>Photon transfer curve</vt:lpstr>
      <vt:lpstr>Pixel-to-pixel variation; fringing</vt:lpstr>
      <vt:lpstr>Bias level, hot columns, pixels</vt:lpstr>
      <vt:lpstr>Defects:  bad columns, traps, ‘stuff’, saturation, blooming</vt:lpstr>
      <vt:lpstr>Radiation events (‘cosmic rays’)</vt:lpstr>
      <vt:lpstr>Radiation events</vt:lpstr>
      <vt:lpstr>Charge Transfer Efficiency (CTE)</vt:lpstr>
      <vt:lpstr>CTI evolution for HST/STIS CCD</vt:lpstr>
      <vt:lpstr>Sources of noise</vt:lpstr>
      <vt:lpstr>CMOS (IR) detectors read-out mode</vt:lpstr>
      <vt:lpstr>CMOS (IR) detectors read-out mode</vt:lpstr>
      <vt:lpstr>RON decrease using  Fowler-sampling</vt:lpstr>
      <vt:lpstr>Source of noise</vt:lpstr>
      <vt:lpstr>Behavior relative to ideal detector  (for optical, near- and mid-IR astronomy)</vt:lpstr>
      <vt:lpstr>Behavior relative to ideal detector  (for optical, near- and mid-IR astronomy)</vt:lpstr>
      <vt:lpstr>PowerPoint Presentation</vt:lpstr>
      <vt:lpstr>Signal-to-noise ratio</vt:lpstr>
      <vt:lpstr>Signal-to-noise ratio</vt:lpstr>
      <vt:lpstr>Signal-to-noise ratio</vt:lpstr>
      <vt:lpstr>Special case of  mid-infrared wavelengths</vt:lpstr>
      <vt:lpstr>PowerPoint Presentation</vt:lpstr>
      <vt:lpstr>Flexible Image Transport System (FITS) files</vt:lpstr>
      <vt:lpstr>FITS file</vt:lpstr>
      <vt:lpstr>PowerPoint Presentation</vt:lpstr>
      <vt:lpstr>Summary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Test 1</dc:title>
  <dc:creator>David Bargna</dc:creator>
  <cp:lastModifiedBy>Alain Smette</cp:lastModifiedBy>
  <cp:revision>183</cp:revision>
  <cp:lastPrinted>2018-02-19T12:36:40Z</cp:lastPrinted>
  <dcterms:created xsi:type="dcterms:W3CDTF">2015-03-17T14:45:24Z</dcterms:created>
  <dcterms:modified xsi:type="dcterms:W3CDTF">2020-02-03T13:49:36Z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0x010100CB16D2408B93DF40BA108CD2988DD55F</vt:lpwstr>
  </property>
</Properties>
</file>